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3"/>
  </p:sldMasterIdLst>
  <p:notesMasterIdLst>
    <p:notesMasterId r:id="rId158"/>
  </p:notesMasterIdLst>
  <p:handoutMasterIdLst>
    <p:handoutMasterId r:id="rId159"/>
  </p:handoutMasterIdLst>
  <p:sldIdLst>
    <p:sldId id="1114" r:id="rId4"/>
    <p:sldId id="1734" r:id="rId5"/>
    <p:sldId id="1782" r:id="rId6"/>
    <p:sldId id="1784" r:id="rId7"/>
    <p:sldId id="1787" r:id="rId8"/>
    <p:sldId id="1788" r:id="rId9"/>
    <p:sldId id="1790" r:id="rId10"/>
    <p:sldId id="1781" r:id="rId11"/>
    <p:sldId id="1446" r:id="rId12"/>
    <p:sldId id="1508" r:id="rId13"/>
    <p:sldId id="1637" r:id="rId14"/>
    <p:sldId id="1632" r:id="rId15"/>
    <p:sldId id="1633" r:id="rId16"/>
    <p:sldId id="1756" r:id="rId17"/>
    <p:sldId id="1744" r:id="rId18"/>
    <p:sldId id="1512" r:id="rId19"/>
    <p:sldId id="1319" r:id="rId20"/>
    <p:sldId id="1324" r:id="rId21"/>
    <p:sldId id="1563" r:id="rId22"/>
    <p:sldId id="1514" r:id="rId23"/>
    <p:sldId id="1398" r:id="rId24"/>
    <p:sldId id="1645" r:id="rId25"/>
    <p:sldId id="1642" r:id="rId26"/>
    <p:sldId id="1643" r:id="rId27"/>
    <p:sldId id="1644" r:id="rId28"/>
    <p:sldId id="1779" r:id="rId29"/>
    <p:sldId id="1685" r:id="rId30"/>
    <p:sldId id="1801" r:id="rId31"/>
    <p:sldId id="1792" r:id="rId32"/>
    <p:sldId id="1546" r:id="rId33"/>
    <p:sldId id="1548" r:id="rId34"/>
    <p:sldId id="1385" r:id="rId35"/>
    <p:sldId id="1650" r:id="rId36"/>
    <p:sldId id="1651" r:id="rId37"/>
    <p:sldId id="1653" r:id="rId38"/>
    <p:sldId id="1649" r:id="rId39"/>
    <p:sldId id="1553" r:id="rId40"/>
    <p:sldId id="1391" r:id="rId41"/>
    <p:sldId id="1462" r:id="rId42"/>
    <p:sldId id="1536" r:id="rId43"/>
    <p:sldId id="1605" r:id="rId44"/>
    <p:sldId id="1454" r:id="rId45"/>
    <p:sldId id="1615" r:id="rId46"/>
    <p:sldId id="1543" r:id="rId47"/>
    <p:sldId id="1489" r:id="rId48"/>
    <p:sldId id="1686" r:id="rId49"/>
    <p:sldId id="1746" r:id="rId50"/>
    <p:sldId id="1747" r:id="rId51"/>
    <p:sldId id="1463" r:id="rId52"/>
    <p:sldId id="1464" r:id="rId53"/>
    <p:sldId id="1466" r:id="rId54"/>
    <p:sldId id="1780" r:id="rId55"/>
    <p:sldId id="1521" r:id="rId56"/>
    <p:sldId id="1522" r:id="rId57"/>
    <p:sldId id="1610" r:id="rId58"/>
    <p:sldId id="1611" r:id="rId59"/>
    <p:sldId id="1523" r:id="rId60"/>
    <p:sldId id="1469" r:id="rId61"/>
    <p:sldId id="1525" r:id="rId62"/>
    <p:sldId id="1714" r:id="rId63"/>
    <p:sldId id="1554" r:id="rId64"/>
    <p:sldId id="1803" r:id="rId65"/>
    <p:sldId id="1470" r:id="rId66"/>
    <p:sldId id="1612" r:id="rId67"/>
    <p:sldId id="1528" r:id="rId68"/>
    <p:sldId id="1668" r:id="rId69"/>
    <p:sldId id="1527" r:id="rId70"/>
    <p:sldId id="1472" r:id="rId71"/>
    <p:sldId id="1474" r:id="rId72"/>
    <p:sldId id="1362" r:id="rId73"/>
    <p:sldId id="1639" r:id="rId74"/>
    <p:sldId id="1640" r:id="rId75"/>
    <p:sldId id="1674" r:id="rId76"/>
    <p:sldId id="1673" r:id="rId77"/>
    <p:sldId id="1363" r:id="rId78"/>
    <p:sldId id="1579" r:id="rId79"/>
    <p:sldId id="1576" r:id="rId80"/>
    <p:sldId id="1575" r:id="rId81"/>
    <p:sldId id="1742" r:id="rId82"/>
    <p:sldId id="1578" r:id="rId83"/>
    <p:sldId id="1090" r:id="rId84"/>
    <p:sldId id="1675" r:id="rId85"/>
    <p:sldId id="1577" r:id="rId86"/>
    <p:sldId id="1613" r:id="rId87"/>
    <p:sldId id="1559" r:id="rId88"/>
    <p:sldId id="1565" r:id="rId89"/>
    <p:sldId id="1603" r:id="rId90"/>
    <p:sldId id="1568" r:id="rId91"/>
    <p:sldId id="1580" r:id="rId92"/>
    <p:sldId id="1581" r:id="rId93"/>
    <p:sldId id="1333" r:id="rId94"/>
    <p:sldId id="1555" r:id="rId95"/>
    <p:sldId id="1564" r:id="rId96"/>
    <p:sldId id="1476" r:id="rId97"/>
    <p:sldId id="1741" r:id="rId98"/>
    <p:sldId id="1475" r:id="rId99"/>
    <p:sldId id="1079" r:id="rId100"/>
    <p:sldId id="1572" r:id="rId101"/>
    <p:sldId id="1793" r:id="rId102"/>
    <p:sldId id="1573" r:id="rId103"/>
    <p:sldId id="1616" r:id="rId104"/>
    <p:sldId id="1687" r:id="rId105"/>
    <p:sldId id="1617" r:id="rId106"/>
    <p:sldId id="1478" r:id="rId107"/>
    <p:sldId id="1618" r:id="rId108"/>
    <p:sldId id="1585" r:id="rId109"/>
    <p:sldId id="1676" r:id="rId110"/>
    <p:sldId id="1593" r:id="rId111"/>
    <p:sldId id="1623" r:id="rId112"/>
    <p:sldId id="1624" r:id="rId113"/>
    <p:sldId id="1625" r:id="rId114"/>
    <p:sldId id="1657" r:id="rId115"/>
    <p:sldId id="1622" r:id="rId116"/>
    <p:sldId id="1666" r:id="rId117"/>
    <p:sldId id="1654" r:id="rId118"/>
    <p:sldId id="1589" r:id="rId119"/>
    <p:sldId id="1751" r:id="rId120"/>
    <p:sldId id="1753" r:id="rId121"/>
    <p:sldId id="1592" r:id="rId122"/>
    <p:sldId id="1679" r:id="rId123"/>
    <p:sldId id="1629" r:id="rId124"/>
    <p:sldId id="1736" r:id="rId125"/>
    <p:sldId id="1802" r:id="rId126"/>
    <p:sldId id="1681" r:id="rId127"/>
    <p:sldId id="1737" r:id="rId128"/>
    <p:sldId id="1659" r:id="rId129"/>
    <p:sldId id="1738" r:id="rId130"/>
    <p:sldId id="1794" r:id="rId131"/>
    <p:sldId id="1739" r:id="rId132"/>
    <p:sldId id="1683" r:id="rId133"/>
    <p:sldId id="1684" r:id="rId134"/>
    <p:sldId id="1696" r:id="rId135"/>
    <p:sldId id="1697" r:id="rId136"/>
    <p:sldId id="1715" r:id="rId137"/>
    <p:sldId id="1718" r:id="rId138"/>
    <p:sldId id="1716" r:id="rId139"/>
    <p:sldId id="1717" r:id="rId140"/>
    <p:sldId id="1594" r:id="rId141"/>
    <p:sldId id="1701" r:id="rId142"/>
    <p:sldId id="1698" r:id="rId143"/>
    <p:sldId id="1700" r:id="rId144"/>
    <p:sldId id="1743" r:id="rId145"/>
    <p:sldId id="1595" r:id="rId146"/>
    <p:sldId id="1709" r:id="rId147"/>
    <p:sldId id="1702" r:id="rId148"/>
    <p:sldId id="1707" r:id="rId149"/>
    <p:sldId id="1705" r:id="rId150"/>
    <p:sldId id="1710" r:id="rId151"/>
    <p:sldId id="1711" r:id="rId152"/>
    <p:sldId id="1713" r:id="rId153"/>
    <p:sldId id="1712" r:id="rId154"/>
    <p:sldId id="1755" r:id="rId155"/>
    <p:sldId id="1795" r:id="rId156"/>
    <p:sldId id="1113" r:id="rId157"/>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userDrawn="1">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 Spach" initials="DHS" lastIdx="1" clrIdx="0">
    <p:extLst>
      <p:ext uri="{19B8F6BF-5375-455C-9EA6-DF929625EA0E}">
        <p15:presenceInfo xmlns:p15="http://schemas.microsoft.com/office/powerpoint/2012/main" userId="S::spach@uw.edu::fcbd4324-3f6d-45e2-8ec5-76a21d2e96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C7A"/>
    <a:srgbClr val="008A3F"/>
    <a:srgbClr val="C37D09"/>
    <a:srgbClr val="FFD184"/>
    <a:srgbClr val="FFE8C4"/>
    <a:srgbClr val="C6E6F3"/>
    <a:srgbClr val="9DD1E3"/>
    <a:srgbClr val="A9E0F3"/>
    <a:srgbClr val="FFC000"/>
    <a:srgbClr val="88C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5" autoAdjust="0"/>
    <p:restoredTop sz="96405" autoAdjust="0"/>
  </p:normalViewPr>
  <p:slideViewPr>
    <p:cSldViewPr snapToGrid="0" showGuides="1">
      <p:cViewPr varScale="1">
        <p:scale>
          <a:sx n="168" d="100"/>
          <a:sy n="168" d="100"/>
        </p:scale>
        <p:origin x="816" y="200"/>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952"/>
    </p:cViewPr>
  </p:sorterViewPr>
  <p:notesViewPr>
    <p:cSldViewPr snapToGrid="0" showGuides="1">
      <p:cViewPr varScale="1">
        <p:scale>
          <a:sx n="88" d="100"/>
          <a:sy n="88" d="100"/>
        </p:scale>
        <p:origin x="4512" y="19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handoutMaster" Target="handoutMasters/handout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commentAuthors" Target="commentAuthor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heme" Target="theme/theme1.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496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920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355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533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26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709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523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687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897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1439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68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184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21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06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4633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9355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1048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530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371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6891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0087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60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3396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889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146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882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836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353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154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657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874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888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899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52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994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8878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72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8508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012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717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993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513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572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205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5.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855732"/>
            <a:ext cx="9154751" cy="3474720"/>
          </a:xfrm>
          <a:prstGeom prst="rect">
            <a:avLst/>
          </a:prstGeom>
          <a:noFill/>
          <a:ln>
            <a:noFill/>
          </a:ln>
          <a:effectLst/>
        </p:spPr>
      </p:pic>
      <p:sp>
        <p:nvSpPr>
          <p:cNvPr id="282" name="Title 1"/>
          <p:cNvSpPr>
            <a:spLocks noGrp="1"/>
          </p:cNvSpPr>
          <p:nvPr>
            <p:ph type="ctrTitle" hasCustomPrompt="1"/>
          </p:nvPr>
        </p:nvSpPr>
        <p:spPr>
          <a:xfrm>
            <a:off x="438219" y="1206707"/>
            <a:ext cx="8229600" cy="1005093"/>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7" y="3967450"/>
            <a:ext cx="8229600"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96219"/>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8229600" cy="1463040"/>
          </a:xfrm>
          <a:prstGeom prst="rect">
            <a:avLst/>
          </a:prstGeom>
        </p:spPr>
        <p:txBody>
          <a:bodyPr lIns="91440" tIns="91440" rIns="91440" bIns="91440" anchor="ctr" anchorCtr="0">
            <a:noAutofit/>
          </a:bodyPr>
          <a:lstStyle>
            <a:lvl1pPr marL="0" indent="0" algn="l">
              <a:lnSpc>
                <a:spcPct val="100000"/>
              </a:lnSpc>
              <a:spcBef>
                <a:spcPts val="0"/>
              </a:spcBef>
              <a:spcAft>
                <a:spcPts val="0"/>
              </a:spcAft>
              <a:buNone/>
              <a:defRPr sz="17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pic>
        <p:nvPicPr>
          <p:cNvPr id="36" name="Picture 35" descr="AETC_Program-color-outline-01.png">
            <a:extLst>
              <a:ext uri="{FF2B5EF4-FFF2-40B4-BE49-F238E27FC236}">
                <a16:creationId xmlns:a16="http://schemas.microsoft.com/office/drawing/2014/main" id="{A03B4C79-6BA2-1844-BA38-7B00F609DF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8547" y="4535473"/>
            <a:ext cx="1092764" cy="419187"/>
          </a:xfrm>
          <a:prstGeom prst="rect">
            <a:avLst/>
          </a:prstGeom>
        </p:spPr>
      </p:pic>
      <p:sp>
        <p:nvSpPr>
          <p:cNvPr id="37" name="TextBox 36">
            <a:extLst>
              <a:ext uri="{FF2B5EF4-FFF2-40B4-BE49-F238E27FC236}">
                <a16:creationId xmlns:a16="http://schemas.microsoft.com/office/drawing/2014/main" id="{477ED0BA-CD2E-4D48-9675-BF88D51DAD74}"/>
              </a:ext>
            </a:extLst>
          </p:cNvPr>
          <p:cNvSpPr txBox="1"/>
          <p:nvPr userDrawn="1"/>
        </p:nvSpPr>
        <p:spPr>
          <a:xfrm>
            <a:off x="453927" y="4493910"/>
            <a:ext cx="2280879" cy="446276"/>
          </a:xfrm>
          <a:prstGeom prst="rect">
            <a:avLst/>
          </a:prstGeom>
          <a:noFill/>
        </p:spPr>
        <p:txBody>
          <a:bodyPr wrap="square" rtlCol="0">
            <a:spAutoFit/>
          </a:bodyPr>
          <a:lstStyle/>
          <a:p>
            <a:r>
              <a:rPr lang="en-US" sz="1200" dirty="0">
                <a:solidFill>
                  <a:srgbClr val="002060"/>
                </a:solidFill>
                <a:latin typeface="Corbel" panose="020B0503020204020204" pitchFamily="34" charset="0"/>
              </a:rPr>
              <a:t>National </a:t>
            </a:r>
            <a:r>
              <a:rPr lang="en-US" sz="1200" dirty="0">
                <a:solidFill>
                  <a:srgbClr val="C00000"/>
                </a:solidFill>
                <a:latin typeface="Corbel" panose="020B0503020204020204" pitchFamily="34" charset="0"/>
              </a:rPr>
              <a:t>HIV</a:t>
            </a:r>
            <a:r>
              <a:rPr lang="en-US" sz="1200" dirty="0">
                <a:solidFill>
                  <a:srgbClr val="002060"/>
                </a:solidFill>
                <a:latin typeface="Corbel" panose="020B0503020204020204" pitchFamily="34" charset="0"/>
              </a:rPr>
              <a:t> Curriculum</a:t>
            </a:r>
            <a:br>
              <a:rPr lang="en-US" sz="1400" dirty="0">
                <a:solidFill>
                  <a:srgbClr val="002060"/>
                </a:solidFill>
                <a:latin typeface="Arial"/>
              </a:rPr>
            </a:br>
            <a:r>
              <a:rPr lang="en-US" sz="1100" dirty="0" err="1">
                <a:solidFill>
                  <a:srgbClr val="002060"/>
                </a:solidFill>
                <a:latin typeface="Arial"/>
              </a:rPr>
              <a:t>www.hiv.uw.edu</a:t>
            </a:r>
            <a:endParaRPr lang="en-US" sz="1100" dirty="0">
              <a:solidFill>
                <a:srgbClr val="002060"/>
              </a:solidFill>
              <a:latin typeface="Arial"/>
            </a:endParaRPr>
          </a:p>
        </p:txBody>
      </p:sp>
      <p:cxnSp>
        <p:nvCxnSpPr>
          <p:cNvPr id="30" name="Straight Connector 29"/>
          <p:cNvCxnSpPr>
            <a:cxnSpLocks/>
          </p:cNvCxnSpPr>
          <p:nvPr userDrawn="1"/>
        </p:nvCxnSpPr>
        <p:spPr>
          <a:xfrm>
            <a:off x="-14989" y="858320"/>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a:xfrm>
            <a:off x="-14989" y="4330452"/>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ADE2D6-1B69-A94D-B8B0-AF0AFEBE20E8}"/>
              </a:ext>
            </a:extLst>
          </p:cNvPr>
          <p:cNvCxnSpPr/>
          <p:nvPr userDrawn="1"/>
        </p:nvCxnSpPr>
        <p:spPr>
          <a:xfrm>
            <a:off x="531020" y="4724855"/>
            <a:ext cx="1536192"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2B47A-BED0-F7BB-1922-348849B1BFDA}"/>
              </a:ext>
            </a:extLst>
          </p:cNvPr>
          <p:cNvSpPr/>
          <p:nvPr userDrawn="1"/>
        </p:nvSpPr>
        <p:spPr>
          <a:xfrm>
            <a:off x="-7257" y="867745"/>
            <a:ext cx="9151257" cy="308429"/>
          </a:xfrm>
          <a:prstGeom prst="rect">
            <a:avLst/>
          </a:prstGeom>
          <a:solidFill>
            <a:srgbClr val="007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400" dirty="0">
                <a:latin typeface="Arial" panose="020B0604020202020204" pitchFamily="34" charset="0"/>
                <a:cs typeface="Arial" panose="020B0604020202020204" pitchFamily="34" charset="0"/>
              </a:rPr>
              <a:t>Mini-Lecture Series</a:t>
            </a:r>
          </a:p>
        </p:txBody>
      </p:sp>
    </p:spTree>
    <p:extLst>
      <p:ext uri="{BB962C8B-B14F-4D97-AF65-F5344CB8AC3E}">
        <p14:creationId xmlns:p14="http://schemas.microsoft.com/office/powerpoint/2010/main" val="3758076604"/>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7814391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73684962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Figures_Image_Cred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5E0F37-A9F3-F518-4246-AC9F1D8D2B70}"/>
              </a:ext>
            </a:extLst>
          </p:cNvPr>
          <p:cNvPicPr>
            <a:picLocks noChangeAspect="1"/>
          </p:cNvPicPr>
          <p:nvPr userDrawn="1"/>
        </p:nvPicPr>
        <p:blipFill>
          <a:blip r:embed="rId2"/>
          <a:stretch>
            <a:fillRect/>
          </a:stretch>
        </p:blipFill>
        <p:spPr>
          <a:xfrm>
            <a:off x="2551638" y="942524"/>
            <a:ext cx="3931920" cy="393192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499610665"/>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Figures_Image_Credi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0223-1DDC-39DD-8D51-A55C2D062404}"/>
              </a:ext>
            </a:extLst>
          </p:cNvPr>
          <p:cNvPicPr>
            <a:picLocks noChangeAspect="1"/>
          </p:cNvPicPr>
          <p:nvPr userDrawn="1"/>
        </p:nvPicPr>
        <p:blipFill>
          <a:blip r:embed="rId2"/>
          <a:stretch>
            <a:fillRect/>
          </a:stretch>
        </p:blipFill>
        <p:spPr>
          <a:xfrm>
            <a:off x="737116" y="942524"/>
            <a:ext cx="3931920" cy="393192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81153798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Figures_Image_Credi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F22DD92-0BFD-6F4F-9270-C34A0F2BC6EA}"/>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967263" y="969347"/>
            <a:ext cx="5088367" cy="3931920"/>
          </a:xfrm>
          <a:prstGeom prst="rect">
            <a:avLst/>
          </a:prstGeom>
          <a:effectLst>
            <a:glow rad="635000">
              <a:schemeClr val="bg1">
                <a:alpha val="10000"/>
              </a:schemeClr>
            </a:glow>
            <a:softEdge rad="0"/>
          </a:effectLst>
        </p:spPr>
      </p:pic>
      <p:pic>
        <p:nvPicPr>
          <p:cNvPr id="10" name="Picture 9" descr="background.jpg"/>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72493526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0"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42848526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C81567-E7D6-4E4D-B536-4D28080D818C}"/>
              </a:ext>
            </a:extLst>
          </p:cNvPr>
          <p:cNvSpPr/>
          <p:nvPr userDrawn="1"/>
        </p:nvSpPr>
        <p:spPr>
          <a:xfrm>
            <a:off x="0" y="925694"/>
            <a:ext cx="9162288" cy="4213097"/>
          </a:xfrm>
          <a:prstGeom prst="rect">
            <a:avLst/>
          </a:prstGeom>
          <a:gradFill>
            <a:gsLst>
              <a:gs pos="0">
                <a:srgbClr val="003860"/>
              </a:gs>
              <a:gs pos="100000">
                <a:srgbClr val="005EA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cxnSp>
        <p:nvCxnSpPr>
          <p:cNvPr id="8" name="Straight Connector 7"/>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chemeClr val="bg1"/>
                </a:solidFill>
                <a:latin typeface="Arial"/>
                <a:cs typeface="Arial"/>
              </a:defRPr>
            </a:lvl1pPr>
          </a:lstStyle>
          <a:p>
            <a:pPr lvl="0"/>
            <a:r>
              <a:rPr lang="en-US" dirty="0"/>
              <a:t>Click to Add Source</a:t>
            </a:r>
          </a:p>
        </p:txBody>
      </p:sp>
      <p:pic>
        <p:nvPicPr>
          <p:cNvPr id="12" name="Picture 11" descr="NatHIVcurriculum_logo_white_thik.png">
            <a:extLst>
              <a:ext uri="{FF2B5EF4-FFF2-40B4-BE49-F238E27FC236}">
                <a16:creationId xmlns:a16="http://schemas.microsoft.com/office/drawing/2014/main" id="{89B6C09C-845C-D240-91CE-9C8D5DA359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2706548074"/>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7495"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8" name="Straight Connector 7"/>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chemeClr val="bg1"/>
                </a:solidFill>
                <a:latin typeface="Arial"/>
                <a:cs typeface="Arial"/>
              </a:defRPr>
            </a:lvl1pPr>
          </a:lstStyle>
          <a:p>
            <a:pPr lvl="0"/>
            <a:r>
              <a:rPr lang="en-US" dirty="0"/>
              <a:t>Click to Add Source</a:t>
            </a:r>
          </a:p>
        </p:txBody>
      </p:sp>
      <p:pic>
        <p:nvPicPr>
          <p:cNvPr id="9" name="Picture 8" descr="NatHIVcurriculum_logo_white_thik.png">
            <a:extLst>
              <a:ext uri="{FF2B5EF4-FFF2-40B4-BE49-F238E27FC236}">
                <a16:creationId xmlns:a16="http://schemas.microsoft.com/office/drawing/2014/main" id="{ECE1B190-E5DF-014E-8922-6D165E21D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141415243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6" y="2"/>
            <a:ext cx="9155137" cy="5160516"/>
          </a:xfrm>
          <a:prstGeom prst="rect">
            <a:avLst/>
          </a:prstGeom>
        </p:spPr>
      </p:pic>
      <p:pic>
        <p:nvPicPr>
          <p:cNvPr id="5" name="Picture 4" descr="NatHIVcurriculum_logo_white_thik.png">
            <a:extLst>
              <a:ext uri="{FF2B5EF4-FFF2-40B4-BE49-F238E27FC236}">
                <a16:creationId xmlns:a16="http://schemas.microsoft.com/office/drawing/2014/main" id="{4417462E-BA3E-4849-AC3A-387A995D31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42E026-9273-A34D-9B75-6374C717AA3D}"/>
              </a:ext>
            </a:extLst>
          </p:cNvPr>
          <p:cNvSpPr/>
          <p:nvPr userDrawn="1"/>
        </p:nvSpPr>
        <p:spPr>
          <a:xfrm>
            <a:off x="0" y="925694"/>
            <a:ext cx="9162288" cy="4213097"/>
          </a:xfrm>
          <a:prstGeom prst="rect">
            <a:avLst/>
          </a:prstGeom>
          <a:gradFill>
            <a:gsLst>
              <a:gs pos="0">
                <a:srgbClr val="003860"/>
              </a:gs>
              <a:gs pos="100000">
                <a:srgbClr val="005EA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1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27498"/>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nding_Slide_2">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
        <p:nvSpPr>
          <p:cNvPr id="36" name="TextBox 35"/>
          <p:cNvSpPr txBox="1"/>
          <p:nvPr userDrawn="1"/>
        </p:nvSpPr>
        <p:spPr>
          <a:xfrm>
            <a:off x="462066" y="1206396"/>
            <a:ext cx="8221581" cy="1606787"/>
          </a:xfrm>
          <a:prstGeom prst="rect">
            <a:avLst/>
          </a:prstGeom>
          <a:noFill/>
        </p:spPr>
        <p:txBody>
          <a:bodyPr wrap="square" rtlCol="0">
            <a:spAutoFit/>
          </a:bodyPr>
          <a:lstStyle/>
          <a:p>
            <a:pPr>
              <a:lnSpc>
                <a:spcPts val="2400"/>
              </a:lnSpc>
            </a:pPr>
            <a:r>
              <a:rPr lang="en-US" sz="1800" dirty="0">
                <a:solidFill>
                  <a:schemeClr val="tx1"/>
                </a:solidFill>
                <a:latin typeface="Arial"/>
              </a:rPr>
              <a:t>The production of this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a:t>
            </a:r>
            <a:r>
              <a:rPr lang="en-US" sz="1800" dirty="0">
                <a:solidFill>
                  <a:schemeClr val="tx1"/>
                </a:solidFill>
                <a:latin typeface="Arial"/>
              </a:rPr>
              <a:t> Mini-Lecture was supported by </a:t>
            </a:r>
            <a:r>
              <a:rPr lang="en-US" sz="1800">
                <a:solidFill>
                  <a:schemeClr val="tx1"/>
                </a:solidFill>
                <a:latin typeface="Arial"/>
              </a:rPr>
              <a:t>Grant U1OHA32104 </a:t>
            </a:r>
            <a:r>
              <a:rPr lang="en-US" sz="1800" dirty="0">
                <a:solidFill>
                  <a:schemeClr val="tx1"/>
                </a:solidFill>
                <a:latin typeface="Arial"/>
              </a:rPr>
              <a:t>from the Health Resources and Services Administration (HRSA) of the U.S. Department of Health and Human Services (HHS). Its contents are solely the responsibility of University of Washington IDEA Program and do not necessarily represent the official views of HRSA or HHS. </a:t>
            </a:r>
          </a:p>
        </p:txBody>
      </p:sp>
      <p:pic>
        <p:nvPicPr>
          <p:cNvPr id="42" name="Picture 41" descr="AETC_Program-color-outline-01.png">
            <a:extLst>
              <a:ext uri="{FF2B5EF4-FFF2-40B4-BE49-F238E27FC236}">
                <a16:creationId xmlns:a16="http://schemas.microsoft.com/office/drawing/2014/main" id="{2899E127-2C3E-714D-A384-79FBE6A76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549" y="3801943"/>
            <a:ext cx="1951461" cy="640080"/>
          </a:xfrm>
          <a:prstGeom prst="rect">
            <a:avLst/>
          </a:prstGeom>
        </p:spPr>
      </p:pic>
      <p:grpSp>
        <p:nvGrpSpPr>
          <p:cNvPr id="43" name="Logo Stacked V2">
            <a:extLst>
              <a:ext uri="{FF2B5EF4-FFF2-40B4-BE49-F238E27FC236}">
                <a16:creationId xmlns:a16="http://schemas.microsoft.com/office/drawing/2014/main" id="{4B49C6DF-94C3-AB4A-8D5B-7D6C964A240A}"/>
              </a:ext>
            </a:extLst>
          </p:cNvPr>
          <p:cNvGrpSpPr>
            <a:grpSpLocks noChangeAspect="1"/>
          </p:cNvGrpSpPr>
          <p:nvPr userDrawn="1"/>
        </p:nvGrpSpPr>
        <p:grpSpPr>
          <a:xfrm>
            <a:off x="3376350" y="3803044"/>
            <a:ext cx="2404630" cy="563949"/>
            <a:chOff x="680865" y="3439338"/>
            <a:chExt cx="4686473" cy="1068091"/>
          </a:xfrm>
        </p:grpSpPr>
        <p:pic>
          <p:nvPicPr>
            <p:cNvPr id="44" name="Logomark V2">
              <a:extLst>
                <a:ext uri="{FF2B5EF4-FFF2-40B4-BE49-F238E27FC236}">
                  <a16:creationId xmlns:a16="http://schemas.microsoft.com/office/drawing/2014/main" id="{364EE4CD-B9EF-6840-928E-48008487E24A}"/>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45" name="Nat HIV Cur logo type stacked">
              <a:extLst>
                <a:ext uri="{FF2B5EF4-FFF2-40B4-BE49-F238E27FC236}">
                  <a16:creationId xmlns:a16="http://schemas.microsoft.com/office/drawing/2014/main" id="{0D17D895-D7B3-534D-9006-5B7731B53141}"/>
                </a:ext>
              </a:extLst>
            </p:cNvPr>
            <p:cNvGrpSpPr>
              <a:grpSpLocks noChangeAspect="1"/>
            </p:cNvGrpSpPr>
            <p:nvPr/>
          </p:nvGrpSpPr>
          <p:grpSpPr bwMode="auto">
            <a:xfrm>
              <a:off x="1898650" y="3455065"/>
              <a:ext cx="3468688" cy="1036638"/>
              <a:chOff x="1196" y="1585"/>
              <a:chExt cx="2185" cy="653"/>
            </a:xfrm>
          </p:grpSpPr>
          <p:sp>
            <p:nvSpPr>
              <p:cNvPr id="46" name="Freeform 5">
                <a:extLst>
                  <a:ext uri="{FF2B5EF4-FFF2-40B4-BE49-F238E27FC236}">
                    <a16:creationId xmlns:a16="http://schemas.microsoft.com/office/drawing/2014/main" id="{53DCCF81-6AD7-8B4C-A6AC-CF0A10EF42F2}"/>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6">
                <a:extLst>
                  <a:ext uri="{FF2B5EF4-FFF2-40B4-BE49-F238E27FC236}">
                    <a16:creationId xmlns:a16="http://schemas.microsoft.com/office/drawing/2014/main" id="{5759CF37-E01C-7D4A-AAE2-81AAA5B8470C}"/>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7">
                <a:extLst>
                  <a:ext uri="{FF2B5EF4-FFF2-40B4-BE49-F238E27FC236}">
                    <a16:creationId xmlns:a16="http://schemas.microsoft.com/office/drawing/2014/main" id="{465036CA-0932-E544-8DDE-F94A28497D7D}"/>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9" name="Freeform 8">
                <a:extLst>
                  <a:ext uri="{FF2B5EF4-FFF2-40B4-BE49-F238E27FC236}">
                    <a16:creationId xmlns:a16="http://schemas.microsoft.com/office/drawing/2014/main" id="{B1BAE9A5-B123-6946-ACA5-3C5A52AA06E0}"/>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0" name="Freeform 9">
                <a:extLst>
                  <a:ext uri="{FF2B5EF4-FFF2-40B4-BE49-F238E27FC236}">
                    <a16:creationId xmlns:a16="http://schemas.microsoft.com/office/drawing/2014/main" id="{DC68CC7E-F31B-0D42-820B-46156B235B8C}"/>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1" name="Freeform 10">
                <a:extLst>
                  <a:ext uri="{FF2B5EF4-FFF2-40B4-BE49-F238E27FC236}">
                    <a16:creationId xmlns:a16="http://schemas.microsoft.com/office/drawing/2014/main" id="{D7E9859C-EBA8-514A-9898-9FB95F0DAD2E}"/>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2" name="Freeform 11">
                <a:extLst>
                  <a:ext uri="{FF2B5EF4-FFF2-40B4-BE49-F238E27FC236}">
                    <a16:creationId xmlns:a16="http://schemas.microsoft.com/office/drawing/2014/main" id="{87BF4617-C110-2C42-B92B-4ABDF1DEBFB3}"/>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3" name="Freeform 12">
                <a:extLst>
                  <a:ext uri="{FF2B5EF4-FFF2-40B4-BE49-F238E27FC236}">
                    <a16:creationId xmlns:a16="http://schemas.microsoft.com/office/drawing/2014/main" id="{01286F0D-71EB-B043-A586-F68D45282C39}"/>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4" name="Freeform 13">
                <a:extLst>
                  <a:ext uri="{FF2B5EF4-FFF2-40B4-BE49-F238E27FC236}">
                    <a16:creationId xmlns:a16="http://schemas.microsoft.com/office/drawing/2014/main" id="{FBC91008-A251-194E-8D7A-DEE6A40015A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14">
                <a:extLst>
                  <a:ext uri="{FF2B5EF4-FFF2-40B4-BE49-F238E27FC236}">
                    <a16:creationId xmlns:a16="http://schemas.microsoft.com/office/drawing/2014/main" id="{8EECC80B-A690-694D-9189-EBB0AD82228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15">
                <a:extLst>
                  <a:ext uri="{FF2B5EF4-FFF2-40B4-BE49-F238E27FC236}">
                    <a16:creationId xmlns:a16="http://schemas.microsoft.com/office/drawing/2014/main" id="{3ED1EA17-1292-6D49-A4C4-CA17496F403A}"/>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16">
                <a:extLst>
                  <a:ext uri="{FF2B5EF4-FFF2-40B4-BE49-F238E27FC236}">
                    <a16:creationId xmlns:a16="http://schemas.microsoft.com/office/drawing/2014/main" id="{4736BF32-574F-5F4A-9BEE-A1D5552EA9A4}"/>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17">
                <a:extLst>
                  <a:ext uri="{FF2B5EF4-FFF2-40B4-BE49-F238E27FC236}">
                    <a16:creationId xmlns:a16="http://schemas.microsoft.com/office/drawing/2014/main" id="{6444FEB4-5494-284B-9E46-FC2BC494FB18}"/>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18">
                <a:extLst>
                  <a:ext uri="{FF2B5EF4-FFF2-40B4-BE49-F238E27FC236}">
                    <a16:creationId xmlns:a16="http://schemas.microsoft.com/office/drawing/2014/main" id="{F2015306-5EE1-F045-89AB-F4A7D7B2838B}"/>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19">
                <a:extLst>
                  <a:ext uri="{FF2B5EF4-FFF2-40B4-BE49-F238E27FC236}">
                    <a16:creationId xmlns:a16="http://schemas.microsoft.com/office/drawing/2014/main" id="{13B8334D-1032-BB4B-AFCA-A6C0E35A515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20">
                <a:extLst>
                  <a:ext uri="{FF2B5EF4-FFF2-40B4-BE49-F238E27FC236}">
                    <a16:creationId xmlns:a16="http://schemas.microsoft.com/office/drawing/2014/main" id="{FCD65450-E736-444D-93E2-2F98CE6146B3}"/>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21">
                <a:extLst>
                  <a:ext uri="{FF2B5EF4-FFF2-40B4-BE49-F238E27FC236}">
                    <a16:creationId xmlns:a16="http://schemas.microsoft.com/office/drawing/2014/main" id="{7BC6164E-300A-224C-BB15-83952A82C257}"/>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22">
                <a:extLst>
                  <a:ext uri="{FF2B5EF4-FFF2-40B4-BE49-F238E27FC236}">
                    <a16:creationId xmlns:a16="http://schemas.microsoft.com/office/drawing/2014/main" id="{C059914D-986D-7F43-9ECA-432C6B5EA56F}"/>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23">
                <a:extLst>
                  <a:ext uri="{FF2B5EF4-FFF2-40B4-BE49-F238E27FC236}">
                    <a16:creationId xmlns:a16="http://schemas.microsoft.com/office/drawing/2014/main" id="{473B0FCD-05A3-C24D-93B6-8AE9A71959D5}"/>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24">
                <a:extLst>
                  <a:ext uri="{FF2B5EF4-FFF2-40B4-BE49-F238E27FC236}">
                    <a16:creationId xmlns:a16="http://schemas.microsoft.com/office/drawing/2014/main" id="{E1E80AE9-13D2-B94D-B996-14EC3C0F363E}"/>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25">
                <a:extLst>
                  <a:ext uri="{FF2B5EF4-FFF2-40B4-BE49-F238E27FC236}">
                    <a16:creationId xmlns:a16="http://schemas.microsoft.com/office/drawing/2014/main" id="{8A076AD0-D328-7641-993C-13FFDAFCF3D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D213F58-E253-9941-AEA1-117C0600B80E}"/>
              </a:ext>
            </a:extLst>
          </p:cNvPr>
          <p:cNvPicPr>
            <a:picLocks noChangeAspect="1"/>
          </p:cNvPicPr>
          <p:nvPr userDrawn="1"/>
        </p:nvPicPr>
        <p:blipFill>
          <a:blip r:embed="rId5"/>
          <a:stretch>
            <a:fillRect/>
          </a:stretch>
        </p:blipFill>
        <p:spPr>
          <a:xfrm>
            <a:off x="6471603" y="3801943"/>
            <a:ext cx="2204669" cy="576072"/>
          </a:xfrm>
          <a:prstGeom prst="rect">
            <a:avLst/>
          </a:prstGeom>
        </p:spPr>
      </p:pic>
    </p:spTree>
    <p:extLst>
      <p:ext uri="{BB962C8B-B14F-4D97-AF65-F5344CB8AC3E}">
        <p14:creationId xmlns:p14="http://schemas.microsoft.com/office/powerpoint/2010/main" val="766256905"/>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_HRSA">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
        <p:nvSpPr>
          <p:cNvPr id="36" name="TextBox 35"/>
          <p:cNvSpPr txBox="1"/>
          <p:nvPr userDrawn="1"/>
        </p:nvSpPr>
        <p:spPr>
          <a:xfrm>
            <a:off x="462066" y="1206396"/>
            <a:ext cx="8221581" cy="2222340"/>
          </a:xfrm>
          <a:prstGeom prst="rect">
            <a:avLst/>
          </a:prstGeom>
          <a:noFill/>
        </p:spPr>
        <p:txBody>
          <a:bodyPr wrap="square" rtlCol="0">
            <a:spAutoFit/>
          </a:bodyPr>
          <a:lstStyle/>
          <a:p>
            <a:pPr>
              <a:lnSpc>
                <a:spcPts val="2400"/>
              </a:lnSpc>
            </a:pPr>
            <a:r>
              <a:rPr lang="en-US" sz="1800" dirty="0">
                <a:solidFill>
                  <a:schemeClr val="tx1"/>
                </a:solidFill>
                <a:latin typeface="Arial"/>
              </a:rPr>
              <a:t>The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 </a:t>
            </a:r>
            <a:r>
              <a:rPr lang="en-US" sz="1800" dirty="0">
                <a:solidFill>
                  <a:schemeClr val="tx1"/>
                </a:solidFill>
                <a:latin typeface="Arial"/>
              </a:rPr>
              <a:t>is an AIDS Education and Training Center (AETC) Program </a:t>
            </a:r>
            <a:r>
              <a:rPr lang="en-US" altLang="en-US" sz="1800" dirty="0">
                <a:solidFill>
                  <a:srgbClr val="000000"/>
                </a:solidFill>
                <a:latin typeface="Arial" panose="020B0604020202020204" pitchFamily="34" charset="0"/>
                <a:cs typeface="Arial" panose="020B0604020202020204" pitchFamily="34" charset="0"/>
              </a:rPr>
              <a:t>supported by the Health Resources and Services Administration (HRSA) of the U.S. Department of Health and Human Services (HHS) as part of an award totaling $800,000 with 0% financed with non-governmental sources.</a:t>
            </a:r>
            <a:r>
              <a:rPr lang="en-US" sz="1800" dirty="0">
                <a:solidFill>
                  <a:schemeClr val="tx1"/>
                </a:solidFill>
                <a:latin typeface="Arial"/>
              </a:rPr>
              <a:t> This project is led by the University of Washington’s Infectious Diseases Education and Assessment (IDEA) Program</a:t>
            </a:r>
            <a:r>
              <a:rPr lang="en-US" sz="1800" i="0" dirty="0">
                <a:solidFill>
                  <a:schemeClr val="tx1"/>
                </a:solidFill>
                <a:latin typeface="Arial"/>
              </a:rPr>
              <a:t>.</a:t>
            </a:r>
          </a:p>
          <a:p>
            <a:pPr>
              <a:lnSpc>
                <a:spcPts val="2400"/>
              </a:lnSpc>
            </a:pPr>
            <a:endParaRPr lang="en-US" sz="1800" dirty="0">
              <a:solidFill>
                <a:schemeClr val="tx1"/>
              </a:solidFill>
              <a:latin typeface="Arial"/>
            </a:endParaRPr>
          </a:p>
        </p:txBody>
      </p:sp>
      <p:cxnSp>
        <p:nvCxnSpPr>
          <p:cNvPr id="9" name="Straight Connector 8"/>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42" name="Picture 41" descr="AETC_Program-color-outline-01.png">
            <a:extLst>
              <a:ext uri="{FF2B5EF4-FFF2-40B4-BE49-F238E27FC236}">
                <a16:creationId xmlns:a16="http://schemas.microsoft.com/office/drawing/2014/main" id="{2899E127-2C3E-714D-A384-79FBE6A76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3633" y="4240957"/>
            <a:ext cx="1915248" cy="628202"/>
          </a:xfrm>
          <a:prstGeom prst="rect">
            <a:avLst/>
          </a:prstGeom>
        </p:spPr>
      </p:pic>
      <p:grpSp>
        <p:nvGrpSpPr>
          <p:cNvPr id="43" name="Logo Stacked V2">
            <a:extLst>
              <a:ext uri="{FF2B5EF4-FFF2-40B4-BE49-F238E27FC236}">
                <a16:creationId xmlns:a16="http://schemas.microsoft.com/office/drawing/2014/main" id="{4B49C6DF-94C3-AB4A-8D5B-7D6C964A240A}"/>
              </a:ext>
            </a:extLst>
          </p:cNvPr>
          <p:cNvGrpSpPr>
            <a:grpSpLocks noChangeAspect="1"/>
          </p:cNvGrpSpPr>
          <p:nvPr userDrawn="1"/>
        </p:nvGrpSpPr>
        <p:grpSpPr>
          <a:xfrm>
            <a:off x="1150314" y="4256843"/>
            <a:ext cx="2046934" cy="480060"/>
            <a:chOff x="680865" y="3439338"/>
            <a:chExt cx="4686473" cy="1068091"/>
          </a:xfrm>
        </p:grpSpPr>
        <p:pic>
          <p:nvPicPr>
            <p:cNvPr id="44" name="Logomark V2">
              <a:extLst>
                <a:ext uri="{FF2B5EF4-FFF2-40B4-BE49-F238E27FC236}">
                  <a16:creationId xmlns:a16="http://schemas.microsoft.com/office/drawing/2014/main" id="{364EE4CD-B9EF-6840-928E-48008487E24A}"/>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45" name="Nat HIV Cur logo type stacked">
              <a:extLst>
                <a:ext uri="{FF2B5EF4-FFF2-40B4-BE49-F238E27FC236}">
                  <a16:creationId xmlns:a16="http://schemas.microsoft.com/office/drawing/2014/main" id="{0D17D895-D7B3-534D-9006-5B7731B53141}"/>
                </a:ext>
              </a:extLst>
            </p:cNvPr>
            <p:cNvGrpSpPr>
              <a:grpSpLocks noChangeAspect="1"/>
            </p:cNvGrpSpPr>
            <p:nvPr/>
          </p:nvGrpSpPr>
          <p:grpSpPr bwMode="auto">
            <a:xfrm>
              <a:off x="1898650" y="3455065"/>
              <a:ext cx="3468688" cy="1036638"/>
              <a:chOff x="1196" y="1585"/>
              <a:chExt cx="2185" cy="653"/>
            </a:xfrm>
          </p:grpSpPr>
          <p:sp>
            <p:nvSpPr>
              <p:cNvPr id="46" name="Freeform 5">
                <a:extLst>
                  <a:ext uri="{FF2B5EF4-FFF2-40B4-BE49-F238E27FC236}">
                    <a16:creationId xmlns:a16="http://schemas.microsoft.com/office/drawing/2014/main" id="{53DCCF81-6AD7-8B4C-A6AC-CF0A10EF42F2}"/>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6">
                <a:extLst>
                  <a:ext uri="{FF2B5EF4-FFF2-40B4-BE49-F238E27FC236}">
                    <a16:creationId xmlns:a16="http://schemas.microsoft.com/office/drawing/2014/main" id="{5759CF37-E01C-7D4A-AAE2-81AAA5B8470C}"/>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7">
                <a:extLst>
                  <a:ext uri="{FF2B5EF4-FFF2-40B4-BE49-F238E27FC236}">
                    <a16:creationId xmlns:a16="http://schemas.microsoft.com/office/drawing/2014/main" id="{465036CA-0932-E544-8DDE-F94A28497D7D}"/>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9" name="Freeform 8">
                <a:extLst>
                  <a:ext uri="{FF2B5EF4-FFF2-40B4-BE49-F238E27FC236}">
                    <a16:creationId xmlns:a16="http://schemas.microsoft.com/office/drawing/2014/main" id="{B1BAE9A5-B123-6946-ACA5-3C5A52AA06E0}"/>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0" name="Freeform 9">
                <a:extLst>
                  <a:ext uri="{FF2B5EF4-FFF2-40B4-BE49-F238E27FC236}">
                    <a16:creationId xmlns:a16="http://schemas.microsoft.com/office/drawing/2014/main" id="{DC68CC7E-F31B-0D42-820B-46156B235B8C}"/>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1" name="Freeform 10">
                <a:extLst>
                  <a:ext uri="{FF2B5EF4-FFF2-40B4-BE49-F238E27FC236}">
                    <a16:creationId xmlns:a16="http://schemas.microsoft.com/office/drawing/2014/main" id="{D7E9859C-EBA8-514A-9898-9FB95F0DAD2E}"/>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2" name="Freeform 11">
                <a:extLst>
                  <a:ext uri="{FF2B5EF4-FFF2-40B4-BE49-F238E27FC236}">
                    <a16:creationId xmlns:a16="http://schemas.microsoft.com/office/drawing/2014/main" id="{87BF4617-C110-2C42-B92B-4ABDF1DEBFB3}"/>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3" name="Freeform 12">
                <a:extLst>
                  <a:ext uri="{FF2B5EF4-FFF2-40B4-BE49-F238E27FC236}">
                    <a16:creationId xmlns:a16="http://schemas.microsoft.com/office/drawing/2014/main" id="{01286F0D-71EB-B043-A586-F68D45282C39}"/>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4" name="Freeform 13">
                <a:extLst>
                  <a:ext uri="{FF2B5EF4-FFF2-40B4-BE49-F238E27FC236}">
                    <a16:creationId xmlns:a16="http://schemas.microsoft.com/office/drawing/2014/main" id="{FBC91008-A251-194E-8D7A-DEE6A40015A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14">
                <a:extLst>
                  <a:ext uri="{FF2B5EF4-FFF2-40B4-BE49-F238E27FC236}">
                    <a16:creationId xmlns:a16="http://schemas.microsoft.com/office/drawing/2014/main" id="{8EECC80B-A690-694D-9189-EBB0AD82228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15">
                <a:extLst>
                  <a:ext uri="{FF2B5EF4-FFF2-40B4-BE49-F238E27FC236}">
                    <a16:creationId xmlns:a16="http://schemas.microsoft.com/office/drawing/2014/main" id="{3ED1EA17-1292-6D49-A4C4-CA17496F403A}"/>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16">
                <a:extLst>
                  <a:ext uri="{FF2B5EF4-FFF2-40B4-BE49-F238E27FC236}">
                    <a16:creationId xmlns:a16="http://schemas.microsoft.com/office/drawing/2014/main" id="{4736BF32-574F-5F4A-9BEE-A1D5552EA9A4}"/>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17">
                <a:extLst>
                  <a:ext uri="{FF2B5EF4-FFF2-40B4-BE49-F238E27FC236}">
                    <a16:creationId xmlns:a16="http://schemas.microsoft.com/office/drawing/2014/main" id="{6444FEB4-5494-284B-9E46-FC2BC494FB18}"/>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18">
                <a:extLst>
                  <a:ext uri="{FF2B5EF4-FFF2-40B4-BE49-F238E27FC236}">
                    <a16:creationId xmlns:a16="http://schemas.microsoft.com/office/drawing/2014/main" id="{F2015306-5EE1-F045-89AB-F4A7D7B2838B}"/>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19">
                <a:extLst>
                  <a:ext uri="{FF2B5EF4-FFF2-40B4-BE49-F238E27FC236}">
                    <a16:creationId xmlns:a16="http://schemas.microsoft.com/office/drawing/2014/main" id="{13B8334D-1032-BB4B-AFCA-A6C0E35A515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20">
                <a:extLst>
                  <a:ext uri="{FF2B5EF4-FFF2-40B4-BE49-F238E27FC236}">
                    <a16:creationId xmlns:a16="http://schemas.microsoft.com/office/drawing/2014/main" id="{FCD65450-E736-444D-93E2-2F98CE6146B3}"/>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21">
                <a:extLst>
                  <a:ext uri="{FF2B5EF4-FFF2-40B4-BE49-F238E27FC236}">
                    <a16:creationId xmlns:a16="http://schemas.microsoft.com/office/drawing/2014/main" id="{7BC6164E-300A-224C-BB15-83952A82C257}"/>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22">
                <a:extLst>
                  <a:ext uri="{FF2B5EF4-FFF2-40B4-BE49-F238E27FC236}">
                    <a16:creationId xmlns:a16="http://schemas.microsoft.com/office/drawing/2014/main" id="{C059914D-986D-7F43-9ECA-432C6B5EA56F}"/>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23">
                <a:extLst>
                  <a:ext uri="{FF2B5EF4-FFF2-40B4-BE49-F238E27FC236}">
                    <a16:creationId xmlns:a16="http://schemas.microsoft.com/office/drawing/2014/main" id="{473B0FCD-05A3-C24D-93B6-8AE9A71959D5}"/>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24">
                <a:extLst>
                  <a:ext uri="{FF2B5EF4-FFF2-40B4-BE49-F238E27FC236}">
                    <a16:creationId xmlns:a16="http://schemas.microsoft.com/office/drawing/2014/main" id="{E1E80AE9-13D2-B94D-B996-14EC3C0F363E}"/>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25">
                <a:extLst>
                  <a:ext uri="{FF2B5EF4-FFF2-40B4-BE49-F238E27FC236}">
                    <a16:creationId xmlns:a16="http://schemas.microsoft.com/office/drawing/2014/main" id="{8A076AD0-D328-7641-993C-13FFDAFCF3D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sp>
        <p:nvSpPr>
          <p:cNvPr id="38" name="TextBox 37">
            <a:extLst>
              <a:ext uri="{FF2B5EF4-FFF2-40B4-BE49-F238E27FC236}">
                <a16:creationId xmlns:a16="http://schemas.microsoft.com/office/drawing/2014/main" id="{7BE7BE7D-234C-D541-BAE2-5042A384E32A}"/>
              </a:ext>
            </a:extLst>
          </p:cNvPr>
          <p:cNvSpPr txBox="1"/>
          <p:nvPr userDrawn="1"/>
        </p:nvSpPr>
        <p:spPr>
          <a:xfrm>
            <a:off x="510803" y="3288469"/>
            <a:ext cx="8109782" cy="612155"/>
          </a:xfrm>
          <a:prstGeom prst="rect">
            <a:avLst/>
          </a:prstGeom>
          <a:solidFill>
            <a:schemeClr val="bg1">
              <a:lumMod val="95000"/>
            </a:schemeClr>
          </a:solidFill>
        </p:spPr>
        <p:txBody>
          <a:bodyPr wrap="square" lIns="68580" tIns="68580" rIns="68580" bIns="102870" rtlCol="0">
            <a:spAutoFit/>
          </a:bodyPr>
          <a:lstStyle/>
          <a:p>
            <a:pPr algn="l">
              <a:lnSpc>
                <a:spcPts val="1800"/>
              </a:lnSpc>
            </a:pPr>
            <a:r>
              <a:rPr lang="en-US" sz="1200" i="1" dirty="0">
                <a:solidFill>
                  <a:schemeClr val="tx1"/>
                </a:solidFill>
                <a:latin typeface="Arial"/>
              </a:rPr>
              <a:t>The content in this presentation are those of the author(s) and do not necessarily represent the official views of, nor an endorsement, by HRSA, HHS, or the U.S. Government. </a:t>
            </a:r>
          </a:p>
        </p:txBody>
      </p:sp>
    </p:spTree>
    <p:extLst>
      <p:ext uri="{BB962C8B-B14F-4D97-AF65-F5344CB8AC3E}">
        <p14:creationId xmlns:p14="http://schemas.microsoft.com/office/powerpoint/2010/main" val="2916106333"/>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iral_Membra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37468-0485-6719-96BF-F74321A9E3B5}"/>
              </a:ext>
            </a:extLst>
          </p:cNvPr>
          <p:cNvSpPr/>
          <p:nvPr userDrawn="1"/>
        </p:nvSpPr>
        <p:spPr>
          <a:xfrm>
            <a:off x="-9144" y="926028"/>
            <a:ext cx="9162288" cy="4215384"/>
          </a:xfrm>
          <a:prstGeom prst="rect">
            <a:avLst/>
          </a:prstGeom>
          <a:gradFill>
            <a:gsLst>
              <a:gs pos="0">
                <a:srgbClr val="E2DCD0"/>
              </a:gs>
              <a:gs pos="71000">
                <a:srgbClr val="EBE3D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452" name="Logo Stacked V2">
            <a:extLst>
              <a:ext uri="{FF2B5EF4-FFF2-40B4-BE49-F238E27FC236}">
                <a16:creationId xmlns:a16="http://schemas.microsoft.com/office/drawing/2014/main" id="{7FC6CDE1-AAB7-3C4E-BD91-DEC337CED066}"/>
              </a:ext>
            </a:extLst>
          </p:cNvPr>
          <p:cNvGrpSpPr>
            <a:grpSpLocks noChangeAspect="1"/>
          </p:cNvGrpSpPr>
          <p:nvPr userDrawn="1"/>
        </p:nvGrpSpPr>
        <p:grpSpPr>
          <a:xfrm>
            <a:off x="8071600" y="4860986"/>
            <a:ext cx="993262" cy="226314"/>
            <a:chOff x="680865" y="3439338"/>
            <a:chExt cx="4686473" cy="1068091"/>
          </a:xfrm>
        </p:grpSpPr>
        <p:pic>
          <p:nvPicPr>
            <p:cNvPr id="453" name="Logomark V2">
              <a:extLst>
                <a:ext uri="{FF2B5EF4-FFF2-40B4-BE49-F238E27FC236}">
                  <a16:creationId xmlns:a16="http://schemas.microsoft.com/office/drawing/2014/main" id="{E5491DEB-DCAA-D54F-AA68-8AA67E097D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454" name="Nat HIV Cur logo type stacked">
              <a:extLst>
                <a:ext uri="{FF2B5EF4-FFF2-40B4-BE49-F238E27FC236}">
                  <a16:creationId xmlns:a16="http://schemas.microsoft.com/office/drawing/2014/main" id="{B2D6C9C0-163D-504B-ADAC-58B9077E1A0F}"/>
                </a:ext>
              </a:extLst>
            </p:cNvPr>
            <p:cNvGrpSpPr>
              <a:grpSpLocks noChangeAspect="1"/>
            </p:cNvGrpSpPr>
            <p:nvPr/>
          </p:nvGrpSpPr>
          <p:grpSpPr bwMode="auto">
            <a:xfrm>
              <a:off x="1898650" y="3455065"/>
              <a:ext cx="3468688" cy="1036638"/>
              <a:chOff x="1196" y="1585"/>
              <a:chExt cx="2185" cy="653"/>
            </a:xfrm>
          </p:grpSpPr>
          <p:sp>
            <p:nvSpPr>
              <p:cNvPr id="455" name="Freeform 5">
                <a:extLst>
                  <a:ext uri="{FF2B5EF4-FFF2-40B4-BE49-F238E27FC236}">
                    <a16:creationId xmlns:a16="http://schemas.microsoft.com/office/drawing/2014/main" id="{BA943F86-E28C-3D4B-9CE0-D3C39EE02F6E}"/>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6">
                <a:extLst>
                  <a:ext uri="{FF2B5EF4-FFF2-40B4-BE49-F238E27FC236}">
                    <a16:creationId xmlns:a16="http://schemas.microsoft.com/office/drawing/2014/main" id="{7B4FF1DA-D455-964C-80B2-9149E13AB854}"/>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
                <a:extLst>
                  <a:ext uri="{FF2B5EF4-FFF2-40B4-BE49-F238E27FC236}">
                    <a16:creationId xmlns:a16="http://schemas.microsoft.com/office/drawing/2014/main" id="{DCDE1CED-92D7-1F4A-BD0C-E519EFF39138}"/>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8">
                <a:extLst>
                  <a:ext uri="{FF2B5EF4-FFF2-40B4-BE49-F238E27FC236}">
                    <a16:creationId xmlns:a16="http://schemas.microsoft.com/office/drawing/2014/main" id="{69E255C6-98D0-EA49-A2BB-A1CFEC46FBB6}"/>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9">
                <a:extLst>
                  <a:ext uri="{FF2B5EF4-FFF2-40B4-BE49-F238E27FC236}">
                    <a16:creationId xmlns:a16="http://schemas.microsoft.com/office/drawing/2014/main" id="{1EF5C886-56E3-FB48-9138-D64413C0CF17}"/>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0">
                <a:extLst>
                  <a:ext uri="{FF2B5EF4-FFF2-40B4-BE49-F238E27FC236}">
                    <a16:creationId xmlns:a16="http://schemas.microsoft.com/office/drawing/2014/main" id="{B1E39C06-01BF-1F4C-A467-D4A6F1E4227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1">
                <a:extLst>
                  <a:ext uri="{FF2B5EF4-FFF2-40B4-BE49-F238E27FC236}">
                    <a16:creationId xmlns:a16="http://schemas.microsoft.com/office/drawing/2014/main" id="{ED5BB646-624A-9149-845F-AFB715719345}"/>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2">
                <a:extLst>
                  <a:ext uri="{FF2B5EF4-FFF2-40B4-BE49-F238E27FC236}">
                    <a16:creationId xmlns:a16="http://schemas.microsoft.com/office/drawing/2014/main" id="{CEFADF03-3045-0747-A896-21685A655861}"/>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3">
                <a:extLst>
                  <a:ext uri="{FF2B5EF4-FFF2-40B4-BE49-F238E27FC236}">
                    <a16:creationId xmlns:a16="http://schemas.microsoft.com/office/drawing/2014/main" id="{BE1E725B-A21C-B146-866F-56534100DD89}"/>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4">
                <a:extLst>
                  <a:ext uri="{FF2B5EF4-FFF2-40B4-BE49-F238E27FC236}">
                    <a16:creationId xmlns:a16="http://schemas.microsoft.com/office/drawing/2014/main" id="{0B167233-AFAF-B74E-AB3C-3DDAB0995782}"/>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5">
                <a:extLst>
                  <a:ext uri="{FF2B5EF4-FFF2-40B4-BE49-F238E27FC236}">
                    <a16:creationId xmlns:a16="http://schemas.microsoft.com/office/drawing/2014/main" id="{42F4295B-66A8-1E4E-B237-406FF9F1B5F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6">
                <a:extLst>
                  <a:ext uri="{FF2B5EF4-FFF2-40B4-BE49-F238E27FC236}">
                    <a16:creationId xmlns:a16="http://schemas.microsoft.com/office/drawing/2014/main" id="{7003EFB2-467B-394D-B94A-537CCDF81348}"/>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7">
                <a:extLst>
                  <a:ext uri="{FF2B5EF4-FFF2-40B4-BE49-F238E27FC236}">
                    <a16:creationId xmlns:a16="http://schemas.microsoft.com/office/drawing/2014/main" id="{A0AFCB90-1D6D-AD42-AA57-E66FF713C71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8">
                <a:extLst>
                  <a:ext uri="{FF2B5EF4-FFF2-40B4-BE49-F238E27FC236}">
                    <a16:creationId xmlns:a16="http://schemas.microsoft.com/office/drawing/2014/main" id="{6E31E626-519B-1545-B1BC-A4E191E6D6C8}"/>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9">
                <a:extLst>
                  <a:ext uri="{FF2B5EF4-FFF2-40B4-BE49-F238E27FC236}">
                    <a16:creationId xmlns:a16="http://schemas.microsoft.com/office/drawing/2014/main" id="{90E04D8F-9A1F-914B-85DD-2DF818688F9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20">
                <a:extLst>
                  <a:ext uri="{FF2B5EF4-FFF2-40B4-BE49-F238E27FC236}">
                    <a16:creationId xmlns:a16="http://schemas.microsoft.com/office/drawing/2014/main" id="{814B17AC-53C8-1843-9BCE-FC16A36C71B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21">
                <a:extLst>
                  <a:ext uri="{FF2B5EF4-FFF2-40B4-BE49-F238E27FC236}">
                    <a16:creationId xmlns:a16="http://schemas.microsoft.com/office/drawing/2014/main" id="{5B763F7C-87BB-BD43-8B63-57362798A6D9}"/>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22">
                <a:extLst>
                  <a:ext uri="{FF2B5EF4-FFF2-40B4-BE49-F238E27FC236}">
                    <a16:creationId xmlns:a16="http://schemas.microsoft.com/office/drawing/2014/main" id="{EFE8012E-3301-464A-8B4B-BAC4E5D6EFA0}"/>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23">
                <a:extLst>
                  <a:ext uri="{FF2B5EF4-FFF2-40B4-BE49-F238E27FC236}">
                    <a16:creationId xmlns:a16="http://schemas.microsoft.com/office/drawing/2014/main" id="{BE8F2FB9-02B8-DA43-BCDB-FE3AECC20F3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24">
                <a:extLst>
                  <a:ext uri="{FF2B5EF4-FFF2-40B4-BE49-F238E27FC236}">
                    <a16:creationId xmlns:a16="http://schemas.microsoft.com/office/drawing/2014/main" id="{6DC0E2D8-7CBF-4147-8F21-1F3C5BBDDC9C}"/>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25">
                <a:extLst>
                  <a:ext uri="{FF2B5EF4-FFF2-40B4-BE49-F238E27FC236}">
                    <a16:creationId xmlns:a16="http://schemas.microsoft.com/office/drawing/2014/main" id="{F07C37C2-14FD-5F49-BE56-C27585FFA1EF}"/>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 name="Text Placeholder 5">
            <a:extLst>
              <a:ext uri="{FF2B5EF4-FFF2-40B4-BE49-F238E27FC236}">
                <a16:creationId xmlns:a16="http://schemas.microsoft.com/office/drawing/2014/main" id="{C539F863-D07C-9A57-3529-C64E13CC31B5}"/>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spTree>
    <p:extLst>
      <p:ext uri="{BB962C8B-B14F-4D97-AF65-F5344CB8AC3E}">
        <p14:creationId xmlns:p14="http://schemas.microsoft.com/office/powerpoint/2010/main" val="1276706265"/>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Membrane-Low">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 name="Round Same Side Corner Rectangle 2">
            <a:extLst>
              <a:ext uri="{FF2B5EF4-FFF2-40B4-BE49-F238E27FC236}">
                <a16:creationId xmlns:a16="http://schemas.microsoft.com/office/drawing/2014/main" id="{5BD6FF63-EBEB-7D47-AB57-138D43837E31}"/>
              </a:ext>
            </a:extLst>
          </p:cNvPr>
          <p:cNvSpPr/>
          <p:nvPr userDrawn="1"/>
        </p:nvSpPr>
        <p:spPr>
          <a:xfrm>
            <a:off x="-24669" y="1971639"/>
            <a:ext cx="9223435" cy="3171861"/>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 name="connsiteX0" fmla="*/ 177195 w 9274723"/>
              <a:gd name="connsiteY0" fmla="*/ 197297 h 2729782"/>
              <a:gd name="connsiteX1" fmla="*/ 8363631 w 9274723"/>
              <a:gd name="connsiteY1" fmla="*/ 156658 h 2729782"/>
              <a:gd name="connsiteX2" fmla="*/ 9174530 w 9274723"/>
              <a:gd name="connsiteY2" fmla="*/ 918252 h 2729782"/>
              <a:gd name="connsiteX3" fmla="*/ 9157277 w 9274723"/>
              <a:gd name="connsiteY3" fmla="*/ 2729782 h 2729782"/>
              <a:gd name="connsiteX4" fmla="*/ 9157277 w 9274723"/>
              <a:gd name="connsiteY4" fmla="*/ 2729782 h 2729782"/>
              <a:gd name="connsiteX5" fmla="*/ 13277 w 9274723"/>
              <a:gd name="connsiteY5" fmla="*/ 2729782 h 2729782"/>
              <a:gd name="connsiteX6" fmla="*/ 13277 w 9274723"/>
              <a:gd name="connsiteY6" fmla="*/ 2729782 h 2729782"/>
              <a:gd name="connsiteX7" fmla="*/ 13277 w 9274723"/>
              <a:gd name="connsiteY7" fmla="*/ 1013143 h 2729782"/>
              <a:gd name="connsiteX8" fmla="*/ 177195 w 9274723"/>
              <a:gd name="connsiteY8" fmla="*/ 197297 h 2729782"/>
              <a:gd name="connsiteX0" fmla="*/ 131040 w 9322836"/>
              <a:gd name="connsiteY0" fmla="*/ 207919 h 2724212"/>
              <a:gd name="connsiteX1" fmla="*/ 8411744 w 9322836"/>
              <a:gd name="connsiteY1" fmla="*/ 151088 h 2724212"/>
              <a:gd name="connsiteX2" fmla="*/ 9222643 w 9322836"/>
              <a:gd name="connsiteY2" fmla="*/ 912682 h 2724212"/>
              <a:gd name="connsiteX3" fmla="*/ 9205390 w 9322836"/>
              <a:gd name="connsiteY3" fmla="*/ 2724212 h 2724212"/>
              <a:gd name="connsiteX4" fmla="*/ 9205390 w 9322836"/>
              <a:gd name="connsiteY4" fmla="*/ 2724212 h 2724212"/>
              <a:gd name="connsiteX5" fmla="*/ 61390 w 9322836"/>
              <a:gd name="connsiteY5" fmla="*/ 2724212 h 2724212"/>
              <a:gd name="connsiteX6" fmla="*/ 61390 w 9322836"/>
              <a:gd name="connsiteY6" fmla="*/ 2724212 h 2724212"/>
              <a:gd name="connsiteX7" fmla="*/ 61390 w 9322836"/>
              <a:gd name="connsiteY7" fmla="*/ 1007573 h 2724212"/>
              <a:gd name="connsiteX8" fmla="*/ 131040 w 9322836"/>
              <a:gd name="connsiteY8" fmla="*/ 207919 h 2724212"/>
              <a:gd name="connsiteX0" fmla="*/ 115046 w 9306842"/>
              <a:gd name="connsiteY0" fmla="*/ 207919 h 2724212"/>
              <a:gd name="connsiteX1" fmla="*/ 8395750 w 9306842"/>
              <a:gd name="connsiteY1" fmla="*/ 151088 h 2724212"/>
              <a:gd name="connsiteX2" fmla="*/ 9206649 w 9306842"/>
              <a:gd name="connsiteY2" fmla="*/ 912682 h 2724212"/>
              <a:gd name="connsiteX3" fmla="*/ 9189396 w 9306842"/>
              <a:gd name="connsiteY3" fmla="*/ 2724212 h 2724212"/>
              <a:gd name="connsiteX4" fmla="*/ 9189396 w 9306842"/>
              <a:gd name="connsiteY4" fmla="*/ 2724212 h 2724212"/>
              <a:gd name="connsiteX5" fmla="*/ 45396 w 9306842"/>
              <a:gd name="connsiteY5" fmla="*/ 2724212 h 2724212"/>
              <a:gd name="connsiteX6" fmla="*/ 45396 w 9306842"/>
              <a:gd name="connsiteY6" fmla="*/ 2724212 h 2724212"/>
              <a:gd name="connsiteX7" fmla="*/ 45396 w 9306842"/>
              <a:gd name="connsiteY7" fmla="*/ 1007573 h 2724212"/>
              <a:gd name="connsiteX8" fmla="*/ 115046 w 9306842"/>
              <a:gd name="connsiteY8" fmla="*/ 207919 h 2724212"/>
              <a:gd name="connsiteX0" fmla="*/ 101843 w 9331346"/>
              <a:gd name="connsiteY0" fmla="*/ 207919 h 2724212"/>
              <a:gd name="connsiteX1" fmla="*/ 8420254 w 9331346"/>
              <a:gd name="connsiteY1" fmla="*/ 151088 h 2724212"/>
              <a:gd name="connsiteX2" fmla="*/ 9231153 w 9331346"/>
              <a:gd name="connsiteY2" fmla="*/ 912682 h 2724212"/>
              <a:gd name="connsiteX3" fmla="*/ 9213900 w 9331346"/>
              <a:gd name="connsiteY3" fmla="*/ 2724212 h 2724212"/>
              <a:gd name="connsiteX4" fmla="*/ 9213900 w 9331346"/>
              <a:gd name="connsiteY4" fmla="*/ 2724212 h 2724212"/>
              <a:gd name="connsiteX5" fmla="*/ 69900 w 9331346"/>
              <a:gd name="connsiteY5" fmla="*/ 2724212 h 2724212"/>
              <a:gd name="connsiteX6" fmla="*/ 69900 w 9331346"/>
              <a:gd name="connsiteY6" fmla="*/ 2724212 h 2724212"/>
              <a:gd name="connsiteX7" fmla="*/ 69900 w 9331346"/>
              <a:gd name="connsiteY7" fmla="*/ 1007573 h 2724212"/>
              <a:gd name="connsiteX8" fmla="*/ 101843 w 9331346"/>
              <a:gd name="connsiteY8" fmla="*/ 207919 h 2724212"/>
              <a:gd name="connsiteX0" fmla="*/ 77038 w 9306541"/>
              <a:gd name="connsiteY0" fmla="*/ 207919 h 2724212"/>
              <a:gd name="connsiteX1" fmla="*/ 8395449 w 9306541"/>
              <a:gd name="connsiteY1" fmla="*/ 151088 h 2724212"/>
              <a:gd name="connsiteX2" fmla="*/ 9206348 w 9306541"/>
              <a:gd name="connsiteY2" fmla="*/ 912682 h 2724212"/>
              <a:gd name="connsiteX3" fmla="*/ 9189095 w 9306541"/>
              <a:gd name="connsiteY3" fmla="*/ 2724212 h 2724212"/>
              <a:gd name="connsiteX4" fmla="*/ 9189095 w 9306541"/>
              <a:gd name="connsiteY4" fmla="*/ 2724212 h 2724212"/>
              <a:gd name="connsiteX5" fmla="*/ 45095 w 9306541"/>
              <a:gd name="connsiteY5" fmla="*/ 2724212 h 2724212"/>
              <a:gd name="connsiteX6" fmla="*/ 45095 w 9306541"/>
              <a:gd name="connsiteY6" fmla="*/ 2724212 h 2724212"/>
              <a:gd name="connsiteX7" fmla="*/ 45095 w 9306541"/>
              <a:gd name="connsiteY7" fmla="*/ 1007573 h 2724212"/>
              <a:gd name="connsiteX8" fmla="*/ 77038 w 9306541"/>
              <a:gd name="connsiteY8" fmla="*/ 207919 h 2724212"/>
              <a:gd name="connsiteX0" fmla="*/ 72933 w 9302436"/>
              <a:gd name="connsiteY0" fmla="*/ 207919 h 2724212"/>
              <a:gd name="connsiteX1" fmla="*/ 8391344 w 9302436"/>
              <a:gd name="connsiteY1" fmla="*/ 151088 h 2724212"/>
              <a:gd name="connsiteX2" fmla="*/ 9202243 w 9302436"/>
              <a:gd name="connsiteY2" fmla="*/ 912682 h 2724212"/>
              <a:gd name="connsiteX3" fmla="*/ 9184990 w 9302436"/>
              <a:gd name="connsiteY3" fmla="*/ 2724212 h 2724212"/>
              <a:gd name="connsiteX4" fmla="*/ 9184990 w 9302436"/>
              <a:gd name="connsiteY4" fmla="*/ 2724212 h 2724212"/>
              <a:gd name="connsiteX5" fmla="*/ 40990 w 9302436"/>
              <a:gd name="connsiteY5" fmla="*/ 2724212 h 2724212"/>
              <a:gd name="connsiteX6" fmla="*/ 40990 w 9302436"/>
              <a:gd name="connsiteY6" fmla="*/ 2724212 h 2724212"/>
              <a:gd name="connsiteX7" fmla="*/ 40990 w 9302436"/>
              <a:gd name="connsiteY7" fmla="*/ 1007573 h 2724212"/>
              <a:gd name="connsiteX8" fmla="*/ 72933 w 9302436"/>
              <a:gd name="connsiteY8" fmla="*/ 207919 h 2724212"/>
              <a:gd name="connsiteX0" fmla="*/ 37746 w 9267249"/>
              <a:gd name="connsiteY0" fmla="*/ 207919 h 2724212"/>
              <a:gd name="connsiteX1" fmla="*/ 8356157 w 9267249"/>
              <a:gd name="connsiteY1" fmla="*/ 151088 h 2724212"/>
              <a:gd name="connsiteX2" fmla="*/ 9167056 w 9267249"/>
              <a:gd name="connsiteY2" fmla="*/ 912682 h 2724212"/>
              <a:gd name="connsiteX3" fmla="*/ 9149803 w 9267249"/>
              <a:gd name="connsiteY3" fmla="*/ 2724212 h 2724212"/>
              <a:gd name="connsiteX4" fmla="*/ 9149803 w 9267249"/>
              <a:gd name="connsiteY4" fmla="*/ 2724212 h 2724212"/>
              <a:gd name="connsiteX5" fmla="*/ 5803 w 9267249"/>
              <a:gd name="connsiteY5" fmla="*/ 2724212 h 2724212"/>
              <a:gd name="connsiteX6" fmla="*/ 5803 w 9267249"/>
              <a:gd name="connsiteY6" fmla="*/ 2724212 h 2724212"/>
              <a:gd name="connsiteX7" fmla="*/ 5803 w 9267249"/>
              <a:gd name="connsiteY7" fmla="*/ 1007573 h 2724212"/>
              <a:gd name="connsiteX8" fmla="*/ 37746 w 9267249"/>
              <a:gd name="connsiteY8" fmla="*/ 207919 h 2724212"/>
              <a:gd name="connsiteX0" fmla="*/ 20605 w 9306668"/>
              <a:gd name="connsiteY0" fmla="*/ 218859 h 2718961"/>
              <a:gd name="connsiteX1" fmla="*/ 8395576 w 9306668"/>
              <a:gd name="connsiteY1" fmla="*/ 145837 h 2718961"/>
              <a:gd name="connsiteX2" fmla="*/ 9206475 w 9306668"/>
              <a:gd name="connsiteY2" fmla="*/ 907431 h 2718961"/>
              <a:gd name="connsiteX3" fmla="*/ 9189222 w 9306668"/>
              <a:gd name="connsiteY3" fmla="*/ 2718961 h 2718961"/>
              <a:gd name="connsiteX4" fmla="*/ 9189222 w 9306668"/>
              <a:gd name="connsiteY4" fmla="*/ 2718961 h 2718961"/>
              <a:gd name="connsiteX5" fmla="*/ 45222 w 9306668"/>
              <a:gd name="connsiteY5" fmla="*/ 2718961 h 2718961"/>
              <a:gd name="connsiteX6" fmla="*/ 45222 w 9306668"/>
              <a:gd name="connsiteY6" fmla="*/ 2718961 h 2718961"/>
              <a:gd name="connsiteX7" fmla="*/ 45222 w 9306668"/>
              <a:gd name="connsiteY7" fmla="*/ 1002322 h 2718961"/>
              <a:gd name="connsiteX8" fmla="*/ 20605 w 9306668"/>
              <a:gd name="connsiteY8" fmla="*/ 218859 h 2718961"/>
              <a:gd name="connsiteX0" fmla="*/ 51 w 9286114"/>
              <a:gd name="connsiteY0" fmla="*/ 218859 h 2718961"/>
              <a:gd name="connsiteX1" fmla="*/ 8375022 w 9286114"/>
              <a:gd name="connsiteY1" fmla="*/ 145837 h 2718961"/>
              <a:gd name="connsiteX2" fmla="*/ 9185921 w 9286114"/>
              <a:gd name="connsiteY2" fmla="*/ 907431 h 2718961"/>
              <a:gd name="connsiteX3" fmla="*/ 9168668 w 9286114"/>
              <a:gd name="connsiteY3" fmla="*/ 2718961 h 2718961"/>
              <a:gd name="connsiteX4" fmla="*/ 9168668 w 9286114"/>
              <a:gd name="connsiteY4" fmla="*/ 2718961 h 2718961"/>
              <a:gd name="connsiteX5" fmla="*/ 24668 w 9286114"/>
              <a:gd name="connsiteY5" fmla="*/ 2718961 h 2718961"/>
              <a:gd name="connsiteX6" fmla="*/ 24668 w 9286114"/>
              <a:gd name="connsiteY6" fmla="*/ 2718961 h 2718961"/>
              <a:gd name="connsiteX7" fmla="*/ 24668 w 9286114"/>
              <a:gd name="connsiteY7" fmla="*/ 1002322 h 2718961"/>
              <a:gd name="connsiteX8" fmla="*/ 51 w 9286114"/>
              <a:gd name="connsiteY8" fmla="*/ 218859 h 2718961"/>
              <a:gd name="connsiteX0" fmla="*/ 51 w 9799310"/>
              <a:gd name="connsiteY0" fmla="*/ 167550 h 2667652"/>
              <a:gd name="connsiteX1" fmla="*/ 9223435 w 9799310"/>
              <a:gd name="connsiteY1" fmla="*/ 175487 h 2667652"/>
              <a:gd name="connsiteX2" fmla="*/ 9185921 w 9799310"/>
              <a:gd name="connsiteY2" fmla="*/ 856122 h 2667652"/>
              <a:gd name="connsiteX3" fmla="*/ 9168668 w 9799310"/>
              <a:gd name="connsiteY3" fmla="*/ 2667652 h 2667652"/>
              <a:gd name="connsiteX4" fmla="*/ 9168668 w 9799310"/>
              <a:gd name="connsiteY4" fmla="*/ 2667652 h 2667652"/>
              <a:gd name="connsiteX5" fmla="*/ 24668 w 9799310"/>
              <a:gd name="connsiteY5" fmla="*/ 2667652 h 2667652"/>
              <a:gd name="connsiteX6" fmla="*/ 24668 w 9799310"/>
              <a:gd name="connsiteY6" fmla="*/ 2667652 h 2667652"/>
              <a:gd name="connsiteX7" fmla="*/ 24668 w 9799310"/>
              <a:gd name="connsiteY7" fmla="*/ 951013 h 2667652"/>
              <a:gd name="connsiteX8" fmla="*/ 51 w 9799310"/>
              <a:gd name="connsiteY8" fmla="*/ 167550 h 2667652"/>
              <a:gd name="connsiteX0" fmla="*/ 51 w 9223435"/>
              <a:gd name="connsiteY0" fmla="*/ 167550 h 2667652"/>
              <a:gd name="connsiteX1" fmla="*/ 9223435 w 9223435"/>
              <a:gd name="connsiteY1" fmla="*/ 175487 h 2667652"/>
              <a:gd name="connsiteX2" fmla="*/ 9185921 w 9223435"/>
              <a:gd name="connsiteY2" fmla="*/ 856122 h 2667652"/>
              <a:gd name="connsiteX3" fmla="*/ 9168668 w 9223435"/>
              <a:gd name="connsiteY3" fmla="*/ 2667652 h 2667652"/>
              <a:gd name="connsiteX4" fmla="*/ 9168668 w 9223435"/>
              <a:gd name="connsiteY4" fmla="*/ 2667652 h 2667652"/>
              <a:gd name="connsiteX5" fmla="*/ 24668 w 9223435"/>
              <a:gd name="connsiteY5" fmla="*/ 2667652 h 2667652"/>
              <a:gd name="connsiteX6" fmla="*/ 24668 w 9223435"/>
              <a:gd name="connsiteY6" fmla="*/ 2667652 h 2667652"/>
              <a:gd name="connsiteX7" fmla="*/ 24668 w 9223435"/>
              <a:gd name="connsiteY7" fmla="*/ 951013 h 2667652"/>
              <a:gd name="connsiteX8" fmla="*/ 51 w 9223435"/>
              <a:gd name="connsiteY8" fmla="*/ 167550 h 2667652"/>
              <a:gd name="connsiteX0" fmla="*/ 51 w 9223435"/>
              <a:gd name="connsiteY0" fmla="*/ 141869 h 2641971"/>
              <a:gd name="connsiteX1" fmla="*/ 9223435 w 9223435"/>
              <a:gd name="connsiteY1" fmla="*/ 197354 h 2641971"/>
              <a:gd name="connsiteX2" fmla="*/ 9185921 w 9223435"/>
              <a:gd name="connsiteY2" fmla="*/ 830441 h 2641971"/>
              <a:gd name="connsiteX3" fmla="*/ 9168668 w 9223435"/>
              <a:gd name="connsiteY3" fmla="*/ 2641971 h 2641971"/>
              <a:gd name="connsiteX4" fmla="*/ 9168668 w 9223435"/>
              <a:gd name="connsiteY4" fmla="*/ 2641971 h 2641971"/>
              <a:gd name="connsiteX5" fmla="*/ 24668 w 9223435"/>
              <a:gd name="connsiteY5" fmla="*/ 2641971 h 2641971"/>
              <a:gd name="connsiteX6" fmla="*/ 24668 w 9223435"/>
              <a:gd name="connsiteY6" fmla="*/ 2641971 h 2641971"/>
              <a:gd name="connsiteX7" fmla="*/ 24668 w 9223435"/>
              <a:gd name="connsiteY7" fmla="*/ 925332 h 2641971"/>
              <a:gd name="connsiteX8" fmla="*/ 51 w 9223435"/>
              <a:gd name="connsiteY8" fmla="*/ 141869 h 2641971"/>
              <a:gd name="connsiteX0" fmla="*/ 51 w 9223435"/>
              <a:gd name="connsiteY0" fmla="*/ 163021 h 2663123"/>
              <a:gd name="connsiteX1" fmla="*/ 9223435 w 9223435"/>
              <a:gd name="connsiteY1" fmla="*/ 178883 h 2663123"/>
              <a:gd name="connsiteX2" fmla="*/ 9185921 w 9223435"/>
              <a:gd name="connsiteY2" fmla="*/ 851593 h 2663123"/>
              <a:gd name="connsiteX3" fmla="*/ 9168668 w 9223435"/>
              <a:gd name="connsiteY3" fmla="*/ 2663123 h 2663123"/>
              <a:gd name="connsiteX4" fmla="*/ 9168668 w 9223435"/>
              <a:gd name="connsiteY4" fmla="*/ 2663123 h 2663123"/>
              <a:gd name="connsiteX5" fmla="*/ 24668 w 9223435"/>
              <a:gd name="connsiteY5" fmla="*/ 2663123 h 2663123"/>
              <a:gd name="connsiteX6" fmla="*/ 24668 w 9223435"/>
              <a:gd name="connsiteY6" fmla="*/ 2663123 h 2663123"/>
              <a:gd name="connsiteX7" fmla="*/ 24668 w 9223435"/>
              <a:gd name="connsiteY7" fmla="*/ 946484 h 2663123"/>
              <a:gd name="connsiteX8" fmla="*/ 51 w 9223435"/>
              <a:gd name="connsiteY8" fmla="*/ 163021 h 2663123"/>
              <a:gd name="connsiteX0" fmla="*/ 51 w 9223435"/>
              <a:gd name="connsiteY0" fmla="*/ 131963 h 2632065"/>
              <a:gd name="connsiteX1" fmla="*/ 9223435 w 9223435"/>
              <a:gd name="connsiteY1" fmla="*/ 147825 h 2632065"/>
              <a:gd name="connsiteX2" fmla="*/ 9185921 w 9223435"/>
              <a:gd name="connsiteY2" fmla="*/ 820535 h 2632065"/>
              <a:gd name="connsiteX3" fmla="*/ 9168668 w 9223435"/>
              <a:gd name="connsiteY3" fmla="*/ 2632065 h 2632065"/>
              <a:gd name="connsiteX4" fmla="*/ 9168668 w 9223435"/>
              <a:gd name="connsiteY4" fmla="*/ 2632065 h 2632065"/>
              <a:gd name="connsiteX5" fmla="*/ 24668 w 9223435"/>
              <a:gd name="connsiteY5" fmla="*/ 2632065 h 2632065"/>
              <a:gd name="connsiteX6" fmla="*/ 24668 w 9223435"/>
              <a:gd name="connsiteY6" fmla="*/ 2632065 h 2632065"/>
              <a:gd name="connsiteX7" fmla="*/ 24668 w 9223435"/>
              <a:gd name="connsiteY7" fmla="*/ 915426 h 2632065"/>
              <a:gd name="connsiteX8" fmla="*/ 51 w 9223435"/>
              <a:gd name="connsiteY8" fmla="*/ 131963 h 2632065"/>
              <a:gd name="connsiteX0" fmla="*/ 51 w 9223435"/>
              <a:gd name="connsiteY0" fmla="*/ 166235 h 2666337"/>
              <a:gd name="connsiteX1" fmla="*/ 9223435 w 9223435"/>
              <a:gd name="connsiteY1" fmla="*/ 182097 h 2666337"/>
              <a:gd name="connsiteX2" fmla="*/ 9185921 w 9223435"/>
              <a:gd name="connsiteY2" fmla="*/ 854807 h 2666337"/>
              <a:gd name="connsiteX3" fmla="*/ 9168668 w 9223435"/>
              <a:gd name="connsiteY3" fmla="*/ 2666337 h 2666337"/>
              <a:gd name="connsiteX4" fmla="*/ 9168668 w 9223435"/>
              <a:gd name="connsiteY4" fmla="*/ 2666337 h 2666337"/>
              <a:gd name="connsiteX5" fmla="*/ 24668 w 9223435"/>
              <a:gd name="connsiteY5" fmla="*/ 2666337 h 2666337"/>
              <a:gd name="connsiteX6" fmla="*/ 24668 w 9223435"/>
              <a:gd name="connsiteY6" fmla="*/ 2666337 h 2666337"/>
              <a:gd name="connsiteX7" fmla="*/ 24668 w 9223435"/>
              <a:gd name="connsiteY7" fmla="*/ 949698 h 2666337"/>
              <a:gd name="connsiteX8" fmla="*/ 51 w 9223435"/>
              <a:gd name="connsiteY8" fmla="*/ 166235 h 2666337"/>
              <a:gd name="connsiteX0" fmla="*/ 51 w 9223435"/>
              <a:gd name="connsiteY0" fmla="*/ 144859 h 2644961"/>
              <a:gd name="connsiteX1" fmla="*/ 9223435 w 9223435"/>
              <a:gd name="connsiteY1" fmla="*/ 200345 h 2644961"/>
              <a:gd name="connsiteX2" fmla="*/ 9185921 w 9223435"/>
              <a:gd name="connsiteY2" fmla="*/ 833431 h 2644961"/>
              <a:gd name="connsiteX3" fmla="*/ 9168668 w 9223435"/>
              <a:gd name="connsiteY3" fmla="*/ 2644961 h 2644961"/>
              <a:gd name="connsiteX4" fmla="*/ 9168668 w 9223435"/>
              <a:gd name="connsiteY4" fmla="*/ 2644961 h 2644961"/>
              <a:gd name="connsiteX5" fmla="*/ 24668 w 9223435"/>
              <a:gd name="connsiteY5" fmla="*/ 2644961 h 2644961"/>
              <a:gd name="connsiteX6" fmla="*/ 24668 w 9223435"/>
              <a:gd name="connsiteY6" fmla="*/ 2644961 h 2644961"/>
              <a:gd name="connsiteX7" fmla="*/ 24668 w 9223435"/>
              <a:gd name="connsiteY7" fmla="*/ 928322 h 2644961"/>
              <a:gd name="connsiteX8" fmla="*/ 51 w 9223435"/>
              <a:gd name="connsiteY8" fmla="*/ 144859 h 2644961"/>
              <a:gd name="connsiteX0" fmla="*/ 51 w 9223435"/>
              <a:gd name="connsiteY0" fmla="*/ 172724 h 2672826"/>
              <a:gd name="connsiteX1" fmla="*/ 9223435 w 9223435"/>
              <a:gd name="connsiteY1" fmla="*/ 228210 h 2672826"/>
              <a:gd name="connsiteX2" fmla="*/ 9185921 w 9223435"/>
              <a:gd name="connsiteY2" fmla="*/ 861296 h 2672826"/>
              <a:gd name="connsiteX3" fmla="*/ 9168668 w 9223435"/>
              <a:gd name="connsiteY3" fmla="*/ 2672826 h 2672826"/>
              <a:gd name="connsiteX4" fmla="*/ 9168668 w 9223435"/>
              <a:gd name="connsiteY4" fmla="*/ 2672826 h 2672826"/>
              <a:gd name="connsiteX5" fmla="*/ 24668 w 9223435"/>
              <a:gd name="connsiteY5" fmla="*/ 2672826 h 2672826"/>
              <a:gd name="connsiteX6" fmla="*/ 24668 w 9223435"/>
              <a:gd name="connsiteY6" fmla="*/ 2672826 h 2672826"/>
              <a:gd name="connsiteX7" fmla="*/ 24668 w 9223435"/>
              <a:gd name="connsiteY7" fmla="*/ 956187 h 2672826"/>
              <a:gd name="connsiteX8" fmla="*/ 51 w 9223435"/>
              <a:gd name="connsiteY8" fmla="*/ 172724 h 2672826"/>
              <a:gd name="connsiteX0" fmla="*/ 51 w 9223435"/>
              <a:gd name="connsiteY0" fmla="*/ 195730 h 2656209"/>
              <a:gd name="connsiteX1" fmla="*/ 9223435 w 9223435"/>
              <a:gd name="connsiteY1" fmla="*/ 211593 h 2656209"/>
              <a:gd name="connsiteX2" fmla="*/ 9185921 w 9223435"/>
              <a:gd name="connsiteY2" fmla="*/ 844679 h 2656209"/>
              <a:gd name="connsiteX3" fmla="*/ 9168668 w 9223435"/>
              <a:gd name="connsiteY3" fmla="*/ 2656209 h 2656209"/>
              <a:gd name="connsiteX4" fmla="*/ 9168668 w 9223435"/>
              <a:gd name="connsiteY4" fmla="*/ 2656209 h 2656209"/>
              <a:gd name="connsiteX5" fmla="*/ 24668 w 9223435"/>
              <a:gd name="connsiteY5" fmla="*/ 2656209 h 2656209"/>
              <a:gd name="connsiteX6" fmla="*/ 24668 w 9223435"/>
              <a:gd name="connsiteY6" fmla="*/ 2656209 h 2656209"/>
              <a:gd name="connsiteX7" fmla="*/ 24668 w 9223435"/>
              <a:gd name="connsiteY7" fmla="*/ 939570 h 2656209"/>
              <a:gd name="connsiteX8" fmla="*/ 51 w 9223435"/>
              <a:gd name="connsiteY8" fmla="*/ 195730 h 2656209"/>
              <a:gd name="connsiteX0" fmla="*/ 51 w 9223435"/>
              <a:gd name="connsiteY0" fmla="*/ 205966 h 2666445"/>
              <a:gd name="connsiteX1" fmla="*/ 9223435 w 9223435"/>
              <a:gd name="connsiteY1" fmla="*/ 221829 h 2666445"/>
              <a:gd name="connsiteX2" fmla="*/ 9185921 w 9223435"/>
              <a:gd name="connsiteY2" fmla="*/ 854915 h 2666445"/>
              <a:gd name="connsiteX3" fmla="*/ 9168668 w 9223435"/>
              <a:gd name="connsiteY3" fmla="*/ 2666445 h 2666445"/>
              <a:gd name="connsiteX4" fmla="*/ 9168668 w 9223435"/>
              <a:gd name="connsiteY4" fmla="*/ 2666445 h 2666445"/>
              <a:gd name="connsiteX5" fmla="*/ 24668 w 9223435"/>
              <a:gd name="connsiteY5" fmla="*/ 2666445 h 2666445"/>
              <a:gd name="connsiteX6" fmla="*/ 24668 w 9223435"/>
              <a:gd name="connsiteY6" fmla="*/ 2666445 h 2666445"/>
              <a:gd name="connsiteX7" fmla="*/ 24668 w 9223435"/>
              <a:gd name="connsiteY7" fmla="*/ 949806 h 2666445"/>
              <a:gd name="connsiteX8" fmla="*/ 51 w 9223435"/>
              <a:gd name="connsiteY8" fmla="*/ 205966 h 26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435" h="2666445">
                <a:moveTo>
                  <a:pt x="51" y="205966"/>
                </a:moveTo>
                <a:cubicBezTo>
                  <a:pt x="2398183" y="4615"/>
                  <a:pt x="5697466" y="-140059"/>
                  <a:pt x="9223435" y="221829"/>
                </a:cubicBezTo>
                <a:cubicBezTo>
                  <a:pt x="9193653" y="991475"/>
                  <a:pt x="9203175" y="331093"/>
                  <a:pt x="9185921" y="854915"/>
                </a:cubicBezTo>
                <a:lnTo>
                  <a:pt x="9168668" y="2666445"/>
                </a:lnTo>
                <a:lnTo>
                  <a:pt x="9168668" y="2666445"/>
                </a:lnTo>
                <a:lnTo>
                  <a:pt x="24668" y="2666445"/>
                </a:lnTo>
                <a:lnTo>
                  <a:pt x="24668" y="2666445"/>
                </a:lnTo>
                <a:lnTo>
                  <a:pt x="24668" y="949806"/>
                </a:lnTo>
                <a:cubicBezTo>
                  <a:pt x="24668" y="382853"/>
                  <a:pt x="-1292" y="513612"/>
                  <a:pt x="51" y="205966"/>
                </a:cubicBezTo>
                <a:close/>
              </a:path>
            </a:pathLst>
          </a:custGeom>
          <a:gradFill>
            <a:gsLst>
              <a:gs pos="0">
                <a:srgbClr val="C1D0D3"/>
              </a:gs>
              <a:gs pos="100000">
                <a:schemeClr val="bg1"/>
              </a:gs>
              <a:gs pos="64000">
                <a:srgbClr val="E3F2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209FFE3-07AC-3242-84E8-8E2FA124275E}"/>
              </a:ext>
            </a:extLst>
          </p:cNvPr>
          <p:cNvPicPr>
            <a:picLocks noChangeAspect="1"/>
          </p:cNvPicPr>
          <p:nvPr userDrawn="1"/>
        </p:nvPicPr>
        <p:blipFill>
          <a:blip r:embed="rId3">
            <a:grayscl/>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4891" y="1623372"/>
            <a:ext cx="9445925" cy="671804"/>
          </a:xfrm>
          <a:prstGeom prst="rect">
            <a:avLst/>
          </a:prstGeom>
        </p:spPr>
      </p:pic>
      <p:sp>
        <p:nvSpPr>
          <p:cNvPr id="6" name="Round Same Side Corner Rectangle 2">
            <a:extLst>
              <a:ext uri="{FF2B5EF4-FFF2-40B4-BE49-F238E27FC236}">
                <a16:creationId xmlns:a16="http://schemas.microsoft.com/office/drawing/2014/main" id="{E17190BC-F2CE-7AA5-4CB4-399F809F02DF}"/>
              </a:ext>
            </a:extLst>
          </p:cNvPr>
          <p:cNvSpPr/>
          <p:nvPr userDrawn="1"/>
        </p:nvSpPr>
        <p:spPr>
          <a:xfrm>
            <a:off x="-144325" y="2022423"/>
            <a:ext cx="9400355" cy="3131388"/>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0355" h="2729782">
                <a:moveTo>
                  <a:pt x="302827" y="197297"/>
                </a:moveTo>
                <a:cubicBezTo>
                  <a:pt x="2700959" y="27644"/>
                  <a:pt x="5038708" y="-125983"/>
                  <a:pt x="8489263" y="156658"/>
                </a:cubicBezTo>
                <a:cubicBezTo>
                  <a:pt x="9798087" y="165284"/>
                  <a:pt x="9317416" y="394430"/>
                  <a:pt x="9300162" y="918252"/>
                </a:cubicBezTo>
                <a:lnTo>
                  <a:pt x="9282909" y="2729782"/>
                </a:lnTo>
                <a:lnTo>
                  <a:pt x="9282909" y="2729782"/>
                </a:lnTo>
                <a:lnTo>
                  <a:pt x="138909" y="2729782"/>
                </a:lnTo>
                <a:lnTo>
                  <a:pt x="138909" y="2729782"/>
                </a:lnTo>
                <a:lnTo>
                  <a:pt x="138909" y="1013143"/>
                </a:lnTo>
                <a:cubicBezTo>
                  <a:pt x="138909" y="446190"/>
                  <a:pt x="-264126" y="197297"/>
                  <a:pt x="302827" y="197297"/>
                </a:cubicBezTo>
                <a:close/>
              </a:path>
            </a:pathLst>
          </a:custGeom>
          <a:blipFill dpi="0" rotWithShape="1">
            <a:blip r:embed="rId5">
              <a:alphaModFix amt="33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60259628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Membrane-High">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 name="Round Same Side Corner Rectangle 2">
            <a:extLst>
              <a:ext uri="{FF2B5EF4-FFF2-40B4-BE49-F238E27FC236}">
                <a16:creationId xmlns:a16="http://schemas.microsoft.com/office/drawing/2014/main" id="{5BD6FF63-EBEB-7D47-AB57-138D43837E31}"/>
              </a:ext>
            </a:extLst>
          </p:cNvPr>
          <p:cNvSpPr/>
          <p:nvPr userDrawn="1"/>
        </p:nvSpPr>
        <p:spPr>
          <a:xfrm>
            <a:off x="-24669" y="1612669"/>
            <a:ext cx="9223435" cy="3530831"/>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 name="connsiteX0" fmla="*/ 177195 w 9274723"/>
              <a:gd name="connsiteY0" fmla="*/ 197297 h 2729782"/>
              <a:gd name="connsiteX1" fmla="*/ 8363631 w 9274723"/>
              <a:gd name="connsiteY1" fmla="*/ 156658 h 2729782"/>
              <a:gd name="connsiteX2" fmla="*/ 9174530 w 9274723"/>
              <a:gd name="connsiteY2" fmla="*/ 918252 h 2729782"/>
              <a:gd name="connsiteX3" fmla="*/ 9157277 w 9274723"/>
              <a:gd name="connsiteY3" fmla="*/ 2729782 h 2729782"/>
              <a:gd name="connsiteX4" fmla="*/ 9157277 w 9274723"/>
              <a:gd name="connsiteY4" fmla="*/ 2729782 h 2729782"/>
              <a:gd name="connsiteX5" fmla="*/ 13277 w 9274723"/>
              <a:gd name="connsiteY5" fmla="*/ 2729782 h 2729782"/>
              <a:gd name="connsiteX6" fmla="*/ 13277 w 9274723"/>
              <a:gd name="connsiteY6" fmla="*/ 2729782 h 2729782"/>
              <a:gd name="connsiteX7" fmla="*/ 13277 w 9274723"/>
              <a:gd name="connsiteY7" fmla="*/ 1013143 h 2729782"/>
              <a:gd name="connsiteX8" fmla="*/ 177195 w 9274723"/>
              <a:gd name="connsiteY8" fmla="*/ 197297 h 2729782"/>
              <a:gd name="connsiteX0" fmla="*/ 131040 w 9322836"/>
              <a:gd name="connsiteY0" fmla="*/ 207919 h 2724212"/>
              <a:gd name="connsiteX1" fmla="*/ 8411744 w 9322836"/>
              <a:gd name="connsiteY1" fmla="*/ 151088 h 2724212"/>
              <a:gd name="connsiteX2" fmla="*/ 9222643 w 9322836"/>
              <a:gd name="connsiteY2" fmla="*/ 912682 h 2724212"/>
              <a:gd name="connsiteX3" fmla="*/ 9205390 w 9322836"/>
              <a:gd name="connsiteY3" fmla="*/ 2724212 h 2724212"/>
              <a:gd name="connsiteX4" fmla="*/ 9205390 w 9322836"/>
              <a:gd name="connsiteY4" fmla="*/ 2724212 h 2724212"/>
              <a:gd name="connsiteX5" fmla="*/ 61390 w 9322836"/>
              <a:gd name="connsiteY5" fmla="*/ 2724212 h 2724212"/>
              <a:gd name="connsiteX6" fmla="*/ 61390 w 9322836"/>
              <a:gd name="connsiteY6" fmla="*/ 2724212 h 2724212"/>
              <a:gd name="connsiteX7" fmla="*/ 61390 w 9322836"/>
              <a:gd name="connsiteY7" fmla="*/ 1007573 h 2724212"/>
              <a:gd name="connsiteX8" fmla="*/ 131040 w 9322836"/>
              <a:gd name="connsiteY8" fmla="*/ 207919 h 2724212"/>
              <a:gd name="connsiteX0" fmla="*/ 115046 w 9306842"/>
              <a:gd name="connsiteY0" fmla="*/ 207919 h 2724212"/>
              <a:gd name="connsiteX1" fmla="*/ 8395750 w 9306842"/>
              <a:gd name="connsiteY1" fmla="*/ 151088 h 2724212"/>
              <a:gd name="connsiteX2" fmla="*/ 9206649 w 9306842"/>
              <a:gd name="connsiteY2" fmla="*/ 912682 h 2724212"/>
              <a:gd name="connsiteX3" fmla="*/ 9189396 w 9306842"/>
              <a:gd name="connsiteY3" fmla="*/ 2724212 h 2724212"/>
              <a:gd name="connsiteX4" fmla="*/ 9189396 w 9306842"/>
              <a:gd name="connsiteY4" fmla="*/ 2724212 h 2724212"/>
              <a:gd name="connsiteX5" fmla="*/ 45396 w 9306842"/>
              <a:gd name="connsiteY5" fmla="*/ 2724212 h 2724212"/>
              <a:gd name="connsiteX6" fmla="*/ 45396 w 9306842"/>
              <a:gd name="connsiteY6" fmla="*/ 2724212 h 2724212"/>
              <a:gd name="connsiteX7" fmla="*/ 45396 w 9306842"/>
              <a:gd name="connsiteY7" fmla="*/ 1007573 h 2724212"/>
              <a:gd name="connsiteX8" fmla="*/ 115046 w 9306842"/>
              <a:gd name="connsiteY8" fmla="*/ 207919 h 2724212"/>
              <a:gd name="connsiteX0" fmla="*/ 101843 w 9331346"/>
              <a:gd name="connsiteY0" fmla="*/ 207919 h 2724212"/>
              <a:gd name="connsiteX1" fmla="*/ 8420254 w 9331346"/>
              <a:gd name="connsiteY1" fmla="*/ 151088 h 2724212"/>
              <a:gd name="connsiteX2" fmla="*/ 9231153 w 9331346"/>
              <a:gd name="connsiteY2" fmla="*/ 912682 h 2724212"/>
              <a:gd name="connsiteX3" fmla="*/ 9213900 w 9331346"/>
              <a:gd name="connsiteY3" fmla="*/ 2724212 h 2724212"/>
              <a:gd name="connsiteX4" fmla="*/ 9213900 w 9331346"/>
              <a:gd name="connsiteY4" fmla="*/ 2724212 h 2724212"/>
              <a:gd name="connsiteX5" fmla="*/ 69900 w 9331346"/>
              <a:gd name="connsiteY5" fmla="*/ 2724212 h 2724212"/>
              <a:gd name="connsiteX6" fmla="*/ 69900 w 9331346"/>
              <a:gd name="connsiteY6" fmla="*/ 2724212 h 2724212"/>
              <a:gd name="connsiteX7" fmla="*/ 69900 w 9331346"/>
              <a:gd name="connsiteY7" fmla="*/ 1007573 h 2724212"/>
              <a:gd name="connsiteX8" fmla="*/ 101843 w 9331346"/>
              <a:gd name="connsiteY8" fmla="*/ 207919 h 2724212"/>
              <a:gd name="connsiteX0" fmla="*/ 77038 w 9306541"/>
              <a:gd name="connsiteY0" fmla="*/ 207919 h 2724212"/>
              <a:gd name="connsiteX1" fmla="*/ 8395449 w 9306541"/>
              <a:gd name="connsiteY1" fmla="*/ 151088 h 2724212"/>
              <a:gd name="connsiteX2" fmla="*/ 9206348 w 9306541"/>
              <a:gd name="connsiteY2" fmla="*/ 912682 h 2724212"/>
              <a:gd name="connsiteX3" fmla="*/ 9189095 w 9306541"/>
              <a:gd name="connsiteY3" fmla="*/ 2724212 h 2724212"/>
              <a:gd name="connsiteX4" fmla="*/ 9189095 w 9306541"/>
              <a:gd name="connsiteY4" fmla="*/ 2724212 h 2724212"/>
              <a:gd name="connsiteX5" fmla="*/ 45095 w 9306541"/>
              <a:gd name="connsiteY5" fmla="*/ 2724212 h 2724212"/>
              <a:gd name="connsiteX6" fmla="*/ 45095 w 9306541"/>
              <a:gd name="connsiteY6" fmla="*/ 2724212 h 2724212"/>
              <a:gd name="connsiteX7" fmla="*/ 45095 w 9306541"/>
              <a:gd name="connsiteY7" fmla="*/ 1007573 h 2724212"/>
              <a:gd name="connsiteX8" fmla="*/ 77038 w 9306541"/>
              <a:gd name="connsiteY8" fmla="*/ 207919 h 2724212"/>
              <a:gd name="connsiteX0" fmla="*/ 72933 w 9302436"/>
              <a:gd name="connsiteY0" fmla="*/ 207919 h 2724212"/>
              <a:gd name="connsiteX1" fmla="*/ 8391344 w 9302436"/>
              <a:gd name="connsiteY1" fmla="*/ 151088 h 2724212"/>
              <a:gd name="connsiteX2" fmla="*/ 9202243 w 9302436"/>
              <a:gd name="connsiteY2" fmla="*/ 912682 h 2724212"/>
              <a:gd name="connsiteX3" fmla="*/ 9184990 w 9302436"/>
              <a:gd name="connsiteY3" fmla="*/ 2724212 h 2724212"/>
              <a:gd name="connsiteX4" fmla="*/ 9184990 w 9302436"/>
              <a:gd name="connsiteY4" fmla="*/ 2724212 h 2724212"/>
              <a:gd name="connsiteX5" fmla="*/ 40990 w 9302436"/>
              <a:gd name="connsiteY5" fmla="*/ 2724212 h 2724212"/>
              <a:gd name="connsiteX6" fmla="*/ 40990 w 9302436"/>
              <a:gd name="connsiteY6" fmla="*/ 2724212 h 2724212"/>
              <a:gd name="connsiteX7" fmla="*/ 40990 w 9302436"/>
              <a:gd name="connsiteY7" fmla="*/ 1007573 h 2724212"/>
              <a:gd name="connsiteX8" fmla="*/ 72933 w 9302436"/>
              <a:gd name="connsiteY8" fmla="*/ 207919 h 2724212"/>
              <a:gd name="connsiteX0" fmla="*/ 37746 w 9267249"/>
              <a:gd name="connsiteY0" fmla="*/ 207919 h 2724212"/>
              <a:gd name="connsiteX1" fmla="*/ 8356157 w 9267249"/>
              <a:gd name="connsiteY1" fmla="*/ 151088 h 2724212"/>
              <a:gd name="connsiteX2" fmla="*/ 9167056 w 9267249"/>
              <a:gd name="connsiteY2" fmla="*/ 912682 h 2724212"/>
              <a:gd name="connsiteX3" fmla="*/ 9149803 w 9267249"/>
              <a:gd name="connsiteY3" fmla="*/ 2724212 h 2724212"/>
              <a:gd name="connsiteX4" fmla="*/ 9149803 w 9267249"/>
              <a:gd name="connsiteY4" fmla="*/ 2724212 h 2724212"/>
              <a:gd name="connsiteX5" fmla="*/ 5803 w 9267249"/>
              <a:gd name="connsiteY5" fmla="*/ 2724212 h 2724212"/>
              <a:gd name="connsiteX6" fmla="*/ 5803 w 9267249"/>
              <a:gd name="connsiteY6" fmla="*/ 2724212 h 2724212"/>
              <a:gd name="connsiteX7" fmla="*/ 5803 w 9267249"/>
              <a:gd name="connsiteY7" fmla="*/ 1007573 h 2724212"/>
              <a:gd name="connsiteX8" fmla="*/ 37746 w 9267249"/>
              <a:gd name="connsiteY8" fmla="*/ 207919 h 2724212"/>
              <a:gd name="connsiteX0" fmla="*/ 20605 w 9306668"/>
              <a:gd name="connsiteY0" fmla="*/ 218859 h 2718961"/>
              <a:gd name="connsiteX1" fmla="*/ 8395576 w 9306668"/>
              <a:gd name="connsiteY1" fmla="*/ 145837 h 2718961"/>
              <a:gd name="connsiteX2" fmla="*/ 9206475 w 9306668"/>
              <a:gd name="connsiteY2" fmla="*/ 907431 h 2718961"/>
              <a:gd name="connsiteX3" fmla="*/ 9189222 w 9306668"/>
              <a:gd name="connsiteY3" fmla="*/ 2718961 h 2718961"/>
              <a:gd name="connsiteX4" fmla="*/ 9189222 w 9306668"/>
              <a:gd name="connsiteY4" fmla="*/ 2718961 h 2718961"/>
              <a:gd name="connsiteX5" fmla="*/ 45222 w 9306668"/>
              <a:gd name="connsiteY5" fmla="*/ 2718961 h 2718961"/>
              <a:gd name="connsiteX6" fmla="*/ 45222 w 9306668"/>
              <a:gd name="connsiteY6" fmla="*/ 2718961 h 2718961"/>
              <a:gd name="connsiteX7" fmla="*/ 45222 w 9306668"/>
              <a:gd name="connsiteY7" fmla="*/ 1002322 h 2718961"/>
              <a:gd name="connsiteX8" fmla="*/ 20605 w 9306668"/>
              <a:gd name="connsiteY8" fmla="*/ 218859 h 2718961"/>
              <a:gd name="connsiteX0" fmla="*/ 51 w 9286114"/>
              <a:gd name="connsiteY0" fmla="*/ 218859 h 2718961"/>
              <a:gd name="connsiteX1" fmla="*/ 8375022 w 9286114"/>
              <a:gd name="connsiteY1" fmla="*/ 145837 h 2718961"/>
              <a:gd name="connsiteX2" fmla="*/ 9185921 w 9286114"/>
              <a:gd name="connsiteY2" fmla="*/ 907431 h 2718961"/>
              <a:gd name="connsiteX3" fmla="*/ 9168668 w 9286114"/>
              <a:gd name="connsiteY3" fmla="*/ 2718961 h 2718961"/>
              <a:gd name="connsiteX4" fmla="*/ 9168668 w 9286114"/>
              <a:gd name="connsiteY4" fmla="*/ 2718961 h 2718961"/>
              <a:gd name="connsiteX5" fmla="*/ 24668 w 9286114"/>
              <a:gd name="connsiteY5" fmla="*/ 2718961 h 2718961"/>
              <a:gd name="connsiteX6" fmla="*/ 24668 w 9286114"/>
              <a:gd name="connsiteY6" fmla="*/ 2718961 h 2718961"/>
              <a:gd name="connsiteX7" fmla="*/ 24668 w 9286114"/>
              <a:gd name="connsiteY7" fmla="*/ 1002322 h 2718961"/>
              <a:gd name="connsiteX8" fmla="*/ 51 w 9286114"/>
              <a:gd name="connsiteY8" fmla="*/ 218859 h 2718961"/>
              <a:gd name="connsiteX0" fmla="*/ 51 w 9799310"/>
              <a:gd name="connsiteY0" fmla="*/ 167550 h 2667652"/>
              <a:gd name="connsiteX1" fmla="*/ 9223435 w 9799310"/>
              <a:gd name="connsiteY1" fmla="*/ 175487 h 2667652"/>
              <a:gd name="connsiteX2" fmla="*/ 9185921 w 9799310"/>
              <a:gd name="connsiteY2" fmla="*/ 856122 h 2667652"/>
              <a:gd name="connsiteX3" fmla="*/ 9168668 w 9799310"/>
              <a:gd name="connsiteY3" fmla="*/ 2667652 h 2667652"/>
              <a:gd name="connsiteX4" fmla="*/ 9168668 w 9799310"/>
              <a:gd name="connsiteY4" fmla="*/ 2667652 h 2667652"/>
              <a:gd name="connsiteX5" fmla="*/ 24668 w 9799310"/>
              <a:gd name="connsiteY5" fmla="*/ 2667652 h 2667652"/>
              <a:gd name="connsiteX6" fmla="*/ 24668 w 9799310"/>
              <a:gd name="connsiteY6" fmla="*/ 2667652 h 2667652"/>
              <a:gd name="connsiteX7" fmla="*/ 24668 w 9799310"/>
              <a:gd name="connsiteY7" fmla="*/ 951013 h 2667652"/>
              <a:gd name="connsiteX8" fmla="*/ 51 w 9799310"/>
              <a:gd name="connsiteY8" fmla="*/ 167550 h 2667652"/>
              <a:gd name="connsiteX0" fmla="*/ 51 w 9223435"/>
              <a:gd name="connsiteY0" fmla="*/ 167550 h 2667652"/>
              <a:gd name="connsiteX1" fmla="*/ 9223435 w 9223435"/>
              <a:gd name="connsiteY1" fmla="*/ 175487 h 2667652"/>
              <a:gd name="connsiteX2" fmla="*/ 9185921 w 9223435"/>
              <a:gd name="connsiteY2" fmla="*/ 856122 h 2667652"/>
              <a:gd name="connsiteX3" fmla="*/ 9168668 w 9223435"/>
              <a:gd name="connsiteY3" fmla="*/ 2667652 h 2667652"/>
              <a:gd name="connsiteX4" fmla="*/ 9168668 w 9223435"/>
              <a:gd name="connsiteY4" fmla="*/ 2667652 h 2667652"/>
              <a:gd name="connsiteX5" fmla="*/ 24668 w 9223435"/>
              <a:gd name="connsiteY5" fmla="*/ 2667652 h 2667652"/>
              <a:gd name="connsiteX6" fmla="*/ 24668 w 9223435"/>
              <a:gd name="connsiteY6" fmla="*/ 2667652 h 2667652"/>
              <a:gd name="connsiteX7" fmla="*/ 24668 w 9223435"/>
              <a:gd name="connsiteY7" fmla="*/ 951013 h 2667652"/>
              <a:gd name="connsiteX8" fmla="*/ 51 w 9223435"/>
              <a:gd name="connsiteY8" fmla="*/ 167550 h 2667652"/>
              <a:gd name="connsiteX0" fmla="*/ 51 w 9223435"/>
              <a:gd name="connsiteY0" fmla="*/ 141869 h 2641971"/>
              <a:gd name="connsiteX1" fmla="*/ 9223435 w 9223435"/>
              <a:gd name="connsiteY1" fmla="*/ 197354 h 2641971"/>
              <a:gd name="connsiteX2" fmla="*/ 9185921 w 9223435"/>
              <a:gd name="connsiteY2" fmla="*/ 830441 h 2641971"/>
              <a:gd name="connsiteX3" fmla="*/ 9168668 w 9223435"/>
              <a:gd name="connsiteY3" fmla="*/ 2641971 h 2641971"/>
              <a:gd name="connsiteX4" fmla="*/ 9168668 w 9223435"/>
              <a:gd name="connsiteY4" fmla="*/ 2641971 h 2641971"/>
              <a:gd name="connsiteX5" fmla="*/ 24668 w 9223435"/>
              <a:gd name="connsiteY5" fmla="*/ 2641971 h 2641971"/>
              <a:gd name="connsiteX6" fmla="*/ 24668 w 9223435"/>
              <a:gd name="connsiteY6" fmla="*/ 2641971 h 2641971"/>
              <a:gd name="connsiteX7" fmla="*/ 24668 w 9223435"/>
              <a:gd name="connsiteY7" fmla="*/ 925332 h 2641971"/>
              <a:gd name="connsiteX8" fmla="*/ 51 w 9223435"/>
              <a:gd name="connsiteY8" fmla="*/ 141869 h 2641971"/>
              <a:gd name="connsiteX0" fmla="*/ 51 w 9223435"/>
              <a:gd name="connsiteY0" fmla="*/ 163021 h 2663123"/>
              <a:gd name="connsiteX1" fmla="*/ 9223435 w 9223435"/>
              <a:gd name="connsiteY1" fmla="*/ 178883 h 2663123"/>
              <a:gd name="connsiteX2" fmla="*/ 9185921 w 9223435"/>
              <a:gd name="connsiteY2" fmla="*/ 851593 h 2663123"/>
              <a:gd name="connsiteX3" fmla="*/ 9168668 w 9223435"/>
              <a:gd name="connsiteY3" fmla="*/ 2663123 h 2663123"/>
              <a:gd name="connsiteX4" fmla="*/ 9168668 w 9223435"/>
              <a:gd name="connsiteY4" fmla="*/ 2663123 h 2663123"/>
              <a:gd name="connsiteX5" fmla="*/ 24668 w 9223435"/>
              <a:gd name="connsiteY5" fmla="*/ 2663123 h 2663123"/>
              <a:gd name="connsiteX6" fmla="*/ 24668 w 9223435"/>
              <a:gd name="connsiteY6" fmla="*/ 2663123 h 2663123"/>
              <a:gd name="connsiteX7" fmla="*/ 24668 w 9223435"/>
              <a:gd name="connsiteY7" fmla="*/ 946484 h 2663123"/>
              <a:gd name="connsiteX8" fmla="*/ 51 w 9223435"/>
              <a:gd name="connsiteY8" fmla="*/ 163021 h 2663123"/>
              <a:gd name="connsiteX0" fmla="*/ 51 w 9223435"/>
              <a:gd name="connsiteY0" fmla="*/ 131963 h 2632065"/>
              <a:gd name="connsiteX1" fmla="*/ 9223435 w 9223435"/>
              <a:gd name="connsiteY1" fmla="*/ 147825 h 2632065"/>
              <a:gd name="connsiteX2" fmla="*/ 9185921 w 9223435"/>
              <a:gd name="connsiteY2" fmla="*/ 820535 h 2632065"/>
              <a:gd name="connsiteX3" fmla="*/ 9168668 w 9223435"/>
              <a:gd name="connsiteY3" fmla="*/ 2632065 h 2632065"/>
              <a:gd name="connsiteX4" fmla="*/ 9168668 w 9223435"/>
              <a:gd name="connsiteY4" fmla="*/ 2632065 h 2632065"/>
              <a:gd name="connsiteX5" fmla="*/ 24668 w 9223435"/>
              <a:gd name="connsiteY5" fmla="*/ 2632065 h 2632065"/>
              <a:gd name="connsiteX6" fmla="*/ 24668 w 9223435"/>
              <a:gd name="connsiteY6" fmla="*/ 2632065 h 2632065"/>
              <a:gd name="connsiteX7" fmla="*/ 24668 w 9223435"/>
              <a:gd name="connsiteY7" fmla="*/ 915426 h 2632065"/>
              <a:gd name="connsiteX8" fmla="*/ 51 w 9223435"/>
              <a:gd name="connsiteY8" fmla="*/ 131963 h 2632065"/>
              <a:gd name="connsiteX0" fmla="*/ 51 w 9223435"/>
              <a:gd name="connsiteY0" fmla="*/ 166235 h 2666337"/>
              <a:gd name="connsiteX1" fmla="*/ 9223435 w 9223435"/>
              <a:gd name="connsiteY1" fmla="*/ 182097 h 2666337"/>
              <a:gd name="connsiteX2" fmla="*/ 9185921 w 9223435"/>
              <a:gd name="connsiteY2" fmla="*/ 854807 h 2666337"/>
              <a:gd name="connsiteX3" fmla="*/ 9168668 w 9223435"/>
              <a:gd name="connsiteY3" fmla="*/ 2666337 h 2666337"/>
              <a:gd name="connsiteX4" fmla="*/ 9168668 w 9223435"/>
              <a:gd name="connsiteY4" fmla="*/ 2666337 h 2666337"/>
              <a:gd name="connsiteX5" fmla="*/ 24668 w 9223435"/>
              <a:gd name="connsiteY5" fmla="*/ 2666337 h 2666337"/>
              <a:gd name="connsiteX6" fmla="*/ 24668 w 9223435"/>
              <a:gd name="connsiteY6" fmla="*/ 2666337 h 2666337"/>
              <a:gd name="connsiteX7" fmla="*/ 24668 w 9223435"/>
              <a:gd name="connsiteY7" fmla="*/ 949698 h 2666337"/>
              <a:gd name="connsiteX8" fmla="*/ 51 w 9223435"/>
              <a:gd name="connsiteY8" fmla="*/ 166235 h 2666337"/>
              <a:gd name="connsiteX0" fmla="*/ 51 w 9223435"/>
              <a:gd name="connsiteY0" fmla="*/ 144859 h 2644961"/>
              <a:gd name="connsiteX1" fmla="*/ 9223435 w 9223435"/>
              <a:gd name="connsiteY1" fmla="*/ 200345 h 2644961"/>
              <a:gd name="connsiteX2" fmla="*/ 9185921 w 9223435"/>
              <a:gd name="connsiteY2" fmla="*/ 833431 h 2644961"/>
              <a:gd name="connsiteX3" fmla="*/ 9168668 w 9223435"/>
              <a:gd name="connsiteY3" fmla="*/ 2644961 h 2644961"/>
              <a:gd name="connsiteX4" fmla="*/ 9168668 w 9223435"/>
              <a:gd name="connsiteY4" fmla="*/ 2644961 h 2644961"/>
              <a:gd name="connsiteX5" fmla="*/ 24668 w 9223435"/>
              <a:gd name="connsiteY5" fmla="*/ 2644961 h 2644961"/>
              <a:gd name="connsiteX6" fmla="*/ 24668 w 9223435"/>
              <a:gd name="connsiteY6" fmla="*/ 2644961 h 2644961"/>
              <a:gd name="connsiteX7" fmla="*/ 24668 w 9223435"/>
              <a:gd name="connsiteY7" fmla="*/ 928322 h 2644961"/>
              <a:gd name="connsiteX8" fmla="*/ 51 w 9223435"/>
              <a:gd name="connsiteY8" fmla="*/ 144859 h 2644961"/>
              <a:gd name="connsiteX0" fmla="*/ 51 w 9223435"/>
              <a:gd name="connsiteY0" fmla="*/ 172724 h 2672826"/>
              <a:gd name="connsiteX1" fmla="*/ 9223435 w 9223435"/>
              <a:gd name="connsiteY1" fmla="*/ 228210 h 2672826"/>
              <a:gd name="connsiteX2" fmla="*/ 9185921 w 9223435"/>
              <a:gd name="connsiteY2" fmla="*/ 861296 h 2672826"/>
              <a:gd name="connsiteX3" fmla="*/ 9168668 w 9223435"/>
              <a:gd name="connsiteY3" fmla="*/ 2672826 h 2672826"/>
              <a:gd name="connsiteX4" fmla="*/ 9168668 w 9223435"/>
              <a:gd name="connsiteY4" fmla="*/ 2672826 h 2672826"/>
              <a:gd name="connsiteX5" fmla="*/ 24668 w 9223435"/>
              <a:gd name="connsiteY5" fmla="*/ 2672826 h 2672826"/>
              <a:gd name="connsiteX6" fmla="*/ 24668 w 9223435"/>
              <a:gd name="connsiteY6" fmla="*/ 2672826 h 2672826"/>
              <a:gd name="connsiteX7" fmla="*/ 24668 w 9223435"/>
              <a:gd name="connsiteY7" fmla="*/ 956187 h 2672826"/>
              <a:gd name="connsiteX8" fmla="*/ 51 w 9223435"/>
              <a:gd name="connsiteY8" fmla="*/ 172724 h 2672826"/>
              <a:gd name="connsiteX0" fmla="*/ 51 w 9223435"/>
              <a:gd name="connsiteY0" fmla="*/ 195730 h 2656209"/>
              <a:gd name="connsiteX1" fmla="*/ 9223435 w 9223435"/>
              <a:gd name="connsiteY1" fmla="*/ 211593 h 2656209"/>
              <a:gd name="connsiteX2" fmla="*/ 9185921 w 9223435"/>
              <a:gd name="connsiteY2" fmla="*/ 844679 h 2656209"/>
              <a:gd name="connsiteX3" fmla="*/ 9168668 w 9223435"/>
              <a:gd name="connsiteY3" fmla="*/ 2656209 h 2656209"/>
              <a:gd name="connsiteX4" fmla="*/ 9168668 w 9223435"/>
              <a:gd name="connsiteY4" fmla="*/ 2656209 h 2656209"/>
              <a:gd name="connsiteX5" fmla="*/ 24668 w 9223435"/>
              <a:gd name="connsiteY5" fmla="*/ 2656209 h 2656209"/>
              <a:gd name="connsiteX6" fmla="*/ 24668 w 9223435"/>
              <a:gd name="connsiteY6" fmla="*/ 2656209 h 2656209"/>
              <a:gd name="connsiteX7" fmla="*/ 24668 w 9223435"/>
              <a:gd name="connsiteY7" fmla="*/ 939570 h 2656209"/>
              <a:gd name="connsiteX8" fmla="*/ 51 w 9223435"/>
              <a:gd name="connsiteY8" fmla="*/ 195730 h 2656209"/>
              <a:gd name="connsiteX0" fmla="*/ 51 w 9223435"/>
              <a:gd name="connsiteY0" fmla="*/ 205966 h 2666445"/>
              <a:gd name="connsiteX1" fmla="*/ 9223435 w 9223435"/>
              <a:gd name="connsiteY1" fmla="*/ 221829 h 2666445"/>
              <a:gd name="connsiteX2" fmla="*/ 9185921 w 9223435"/>
              <a:gd name="connsiteY2" fmla="*/ 854915 h 2666445"/>
              <a:gd name="connsiteX3" fmla="*/ 9168668 w 9223435"/>
              <a:gd name="connsiteY3" fmla="*/ 2666445 h 2666445"/>
              <a:gd name="connsiteX4" fmla="*/ 9168668 w 9223435"/>
              <a:gd name="connsiteY4" fmla="*/ 2666445 h 2666445"/>
              <a:gd name="connsiteX5" fmla="*/ 24668 w 9223435"/>
              <a:gd name="connsiteY5" fmla="*/ 2666445 h 2666445"/>
              <a:gd name="connsiteX6" fmla="*/ 24668 w 9223435"/>
              <a:gd name="connsiteY6" fmla="*/ 2666445 h 2666445"/>
              <a:gd name="connsiteX7" fmla="*/ 24668 w 9223435"/>
              <a:gd name="connsiteY7" fmla="*/ 949806 h 2666445"/>
              <a:gd name="connsiteX8" fmla="*/ 51 w 9223435"/>
              <a:gd name="connsiteY8" fmla="*/ 205966 h 26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435" h="2666445">
                <a:moveTo>
                  <a:pt x="51" y="205966"/>
                </a:moveTo>
                <a:cubicBezTo>
                  <a:pt x="2398183" y="4615"/>
                  <a:pt x="5697466" y="-140059"/>
                  <a:pt x="9223435" y="221829"/>
                </a:cubicBezTo>
                <a:cubicBezTo>
                  <a:pt x="9193653" y="991475"/>
                  <a:pt x="9203175" y="331093"/>
                  <a:pt x="9185921" y="854915"/>
                </a:cubicBezTo>
                <a:lnTo>
                  <a:pt x="9168668" y="2666445"/>
                </a:lnTo>
                <a:lnTo>
                  <a:pt x="9168668" y="2666445"/>
                </a:lnTo>
                <a:lnTo>
                  <a:pt x="24668" y="2666445"/>
                </a:lnTo>
                <a:lnTo>
                  <a:pt x="24668" y="2666445"/>
                </a:lnTo>
                <a:lnTo>
                  <a:pt x="24668" y="949806"/>
                </a:lnTo>
                <a:cubicBezTo>
                  <a:pt x="24668" y="382853"/>
                  <a:pt x="-1292" y="513612"/>
                  <a:pt x="51" y="205966"/>
                </a:cubicBezTo>
                <a:close/>
              </a:path>
            </a:pathLst>
          </a:custGeom>
          <a:gradFill>
            <a:gsLst>
              <a:gs pos="39000">
                <a:srgbClr val="E2DCD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209FFE3-07AC-3242-84E8-8E2FA124275E}"/>
              </a:ext>
            </a:extLst>
          </p:cNvPr>
          <p:cNvPicPr>
            <a:picLocks noChangeAspect="1"/>
          </p:cNvPicPr>
          <p:nvPr userDrawn="1"/>
        </p:nvPicPr>
        <p:blipFill>
          <a:blip r:embed="rId3">
            <a:duotone>
              <a:prstClr val="black"/>
              <a:srgbClr val="D9C3A5">
                <a:tint val="50000"/>
                <a:satMod val="180000"/>
              </a:srgbClr>
            </a:duotone>
            <a:alphaModFix amt="7000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50963" y="1360039"/>
            <a:ext cx="9445925" cy="671804"/>
          </a:xfrm>
          <a:prstGeom prst="rect">
            <a:avLst/>
          </a:prstGeom>
        </p:spPr>
      </p:pic>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745273087"/>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Membrane-Medium">
    <p:spTree>
      <p:nvGrpSpPr>
        <p:cNvPr id="1" name=""/>
        <p:cNvGrpSpPr/>
        <p:nvPr/>
      </p:nvGrpSpPr>
      <p:grpSpPr>
        <a:xfrm>
          <a:off x="0" y="0"/>
          <a:ext cx="0" cy="0"/>
          <a:chOff x="0" y="0"/>
          <a:chExt cx="0" cy="0"/>
        </a:xfrm>
      </p:grpSpPr>
      <p:sp>
        <p:nvSpPr>
          <p:cNvPr id="5" name="Round Same Side Corner Rectangle 2">
            <a:extLst>
              <a:ext uri="{FF2B5EF4-FFF2-40B4-BE49-F238E27FC236}">
                <a16:creationId xmlns:a16="http://schemas.microsoft.com/office/drawing/2014/main" id="{943BCF43-D0D1-0AAD-9086-9FA4B55F8552}"/>
              </a:ext>
            </a:extLst>
          </p:cNvPr>
          <p:cNvSpPr/>
          <p:nvPr userDrawn="1"/>
        </p:nvSpPr>
        <p:spPr>
          <a:xfrm>
            <a:off x="-24669" y="2379518"/>
            <a:ext cx="9223435" cy="2763982"/>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 name="connsiteX0" fmla="*/ 177195 w 9274723"/>
              <a:gd name="connsiteY0" fmla="*/ 197297 h 2729782"/>
              <a:gd name="connsiteX1" fmla="*/ 8363631 w 9274723"/>
              <a:gd name="connsiteY1" fmla="*/ 156658 h 2729782"/>
              <a:gd name="connsiteX2" fmla="*/ 9174530 w 9274723"/>
              <a:gd name="connsiteY2" fmla="*/ 918252 h 2729782"/>
              <a:gd name="connsiteX3" fmla="*/ 9157277 w 9274723"/>
              <a:gd name="connsiteY3" fmla="*/ 2729782 h 2729782"/>
              <a:gd name="connsiteX4" fmla="*/ 9157277 w 9274723"/>
              <a:gd name="connsiteY4" fmla="*/ 2729782 h 2729782"/>
              <a:gd name="connsiteX5" fmla="*/ 13277 w 9274723"/>
              <a:gd name="connsiteY5" fmla="*/ 2729782 h 2729782"/>
              <a:gd name="connsiteX6" fmla="*/ 13277 w 9274723"/>
              <a:gd name="connsiteY6" fmla="*/ 2729782 h 2729782"/>
              <a:gd name="connsiteX7" fmla="*/ 13277 w 9274723"/>
              <a:gd name="connsiteY7" fmla="*/ 1013143 h 2729782"/>
              <a:gd name="connsiteX8" fmla="*/ 177195 w 9274723"/>
              <a:gd name="connsiteY8" fmla="*/ 197297 h 2729782"/>
              <a:gd name="connsiteX0" fmla="*/ 131040 w 9322836"/>
              <a:gd name="connsiteY0" fmla="*/ 207919 h 2724212"/>
              <a:gd name="connsiteX1" fmla="*/ 8411744 w 9322836"/>
              <a:gd name="connsiteY1" fmla="*/ 151088 h 2724212"/>
              <a:gd name="connsiteX2" fmla="*/ 9222643 w 9322836"/>
              <a:gd name="connsiteY2" fmla="*/ 912682 h 2724212"/>
              <a:gd name="connsiteX3" fmla="*/ 9205390 w 9322836"/>
              <a:gd name="connsiteY3" fmla="*/ 2724212 h 2724212"/>
              <a:gd name="connsiteX4" fmla="*/ 9205390 w 9322836"/>
              <a:gd name="connsiteY4" fmla="*/ 2724212 h 2724212"/>
              <a:gd name="connsiteX5" fmla="*/ 61390 w 9322836"/>
              <a:gd name="connsiteY5" fmla="*/ 2724212 h 2724212"/>
              <a:gd name="connsiteX6" fmla="*/ 61390 w 9322836"/>
              <a:gd name="connsiteY6" fmla="*/ 2724212 h 2724212"/>
              <a:gd name="connsiteX7" fmla="*/ 61390 w 9322836"/>
              <a:gd name="connsiteY7" fmla="*/ 1007573 h 2724212"/>
              <a:gd name="connsiteX8" fmla="*/ 131040 w 9322836"/>
              <a:gd name="connsiteY8" fmla="*/ 207919 h 2724212"/>
              <a:gd name="connsiteX0" fmla="*/ 115046 w 9306842"/>
              <a:gd name="connsiteY0" fmla="*/ 207919 h 2724212"/>
              <a:gd name="connsiteX1" fmla="*/ 8395750 w 9306842"/>
              <a:gd name="connsiteY1" fmla="*/ 151088 h 2724212"/>
              <a:gd name="connsiteX2" fmla="*/ 9206649 w 9306842"/>
              <a:gd name="connsiteY2" fmla="*/ 912682 h 2724212"/>
              <a:gd name="connsiteX3" fmla="*/ 9189396 w 9306842"/>
              <a:gd name="connsiteY3" fmla="*/ 2724212 h 2724212"/>
              <a:gd name="connsiteX4" fmla="*/ 9189396 w 9306842"/>
              <a:gd name="connsiteY4" fmla="*/ 2724212 h 2724212"/>
              <a:gd name="connsiteX5" fmla="*/ 45396 w 9306842"/>
              <a:gd name="connsiteY5" fmla="*/ 2724212 h 2724212"/>
              <a:gd name="connsiteX6" fmla="*/ 45396 w 9306842"/>
              <a:gd name="connsiteY6" fmla="*/ 2724212 h 2724212"/>
              <a:gd name="connsiteX7" fmla="*/ 45396 w 9306842"/>
              <a:gd name="connsiteY7" fmla="*/ 1007573 h 2724212"/>
              <a:gd name="connsiteX8" fmla="*/ 115046 w 9306842"/>
              <a:gd name="connsiteY8" fmla="*/ 207919 h 2724212"/>
              <a:gd name="connsiteX0" fmla="*/ 101843 w 9331346"/>
              <a:gd name="connsiteY0" fmla="*/ 207919 h 2724212"/>
              <a:gd name="connsiteX1" fmla="*/ 8420254 w 9331346"/>
              <a:gd name="connsiteY1" fmla="*/ 151088 h 2724212"/>
              <a:gd name="connsiteX2" fmla="*/ 9231153 w 9331346"/>
              <a:gd name="connsiteY2" fmla="*/ 912682 h 2724212"/>
              <a:gd name="connsiteX3" fmla="*/ 9213900 w 9331346"/>
              <a:gd name="connsiteY3" fmla="*/ 2724212 h 2724212"/>
              <a:gd name="connsiteX4" fmla="*/ 9213900 w 9331346"/>
              <a:gd name="connsiteY4" fmla="*/ 2724212 h 2724212"/>
              <a:gd name="connsiteX5" fmla="*/ 69900 w 9331346"/>
              <a:gd name="connsiteY5" fmla="*/ 2724212 h 2724212"/>
              <a:gd name="connsiteX6" fmla="*/ 69900 w 9331346"/>
              <a:gd name="connsiteY6" fmla="*/ 2724212 h 2724212"/>
              <a:gd name="connsiteX7" fmla="*/ 69900 w 9331346"/>
              <a:gd name="connsiteY7" fmla="*/ 1007573 h 2724212"/>
              <a:gd name="connsiteX8" fmla="*/ 101843 w 9331346"/>
              <a:gd name="connsiteY8" fmla="*/ 207919 h 2724212"/>
              <a:gd name="connsiteX0" fmla="*/ 77038 w 9306541"/>
              <a:gd name="connsiteY0" fmla="*/ 207919 h 2724212"/>
              <a:gd name="connsiteX1" fmla="*/ 8395449 w 9306541"/>
              <a:gd name="connsiteY1" fmla="*/ 151088 h 2724212"/>
              <a:gd name="connsiteX2" fmla="*/ 9206348 w 9306541"/>
              <a:gd name="connsiteY2" fmla="*/ 912682 h 2724212"/>
              <a:gd name="connsiteX3" fmla="*/ 9189095 w 9306541"/>
              <a:gd name="connsiteY3" fmla="*/ 2724212 h 2724212"/>
              <a:gd name="connsiteX4" fmla="*/ 9189095 w 9306541"/>
              <a:gd name="connsiteY4" fmla="*/ 2724212 h 2724212"/>
              <a:gd name="connsiteX5" fmla="*/ 45095 w 9306541"/>
              <a:gd name="connsiteY5" fmla="*/ 2724212 h 2724212"/>
              <a:gd name="connsiteX6" fmla="*/ 45095 w 9306541"/>
              <a:gd name="connsiteY6" fmla="*/ 2724212 h 2724212"/>
              <a:gd name="connsiteX7" fmla="*/ 45095 w 9306541"/>
              <a:gd name="connsiteY7" fmla="*/ 1007573 h 2724212"/>
              <a:gd name="connsiteX8" fmla="*/ 77038 w 9306541"/>
              <a:gd name="connsiteY8" fmla="*/ 207919 h 2724212"/>
              <a:gd name="connsiteX0" fmla="*/ 72933 w 9302436"/>
              <a:gd name="connsiteY0" fmla="*/ 207919 h 2724212"/>
              <a:gd name="connsiteX1" fmla="*/ 8391344 w 9302436"/>
              <a:gd name="connsiteY1" fmla="*/ 151088 h 2724212"/>
              <a:gd name="connsiteX2" fmla="*/ 9202243 w 9302436"/>
              <a:gd name="connsiteY2" fmla="*/ 912682 h 2724212"/>
              <a:gd name="connsiteX3" fmla="*/ 9184990 w 9302436"/>
              <a:gd name="connsiteY3" fmla="*/ 2724212 h 2724212"/>
              <a:gd name="connsiteX4" fmla="*/ 9184990 w 9302436"/>
              <a:gd name="connsiteY4" fmla="*/ 2724212 h 2724212"/>
              <a:gd name="connsiteX5" fmla="*/ 40990 w 9302436"/>
              <a:gd name="connsiteY5" fmla="*/ 2724212 h 2724212"/>
              <a:gd name="connsiteX6" fmla="*/ 40990 w 9302436"/>
              <a:gd name="connsiteY6" fmla="*/ 2724212 h 2724212"/>
              <a:gd name="connsiteX7" fmla="*/ 40990 w 9302436"/>
              <a:gd name="connsiteY7" fmla="*/ 1007573 h 2724212"/>
              <a:gd name="connsiteX8" fmla="*/ 72933 w 9302436"/>
              <a:gd name="connsiteY8" fmla="*/ 207919 h 2724212"/>
              <a:gd name="connsiteX0" fmla="*/ 37746 w 9267249"/>
              <a:gd name="connsiteY0" fmla="*/ 207919 h 2724212"/>
              <a:gd name="connsiteX1" fmla="*/ 8356157 w 9267249"/>
              <a:gd name="connsiteY1" fmla="*/ 151088 h 2724212"/>
              <a:gd name="connsiteX2" fmla="*/ 9167056 w 9267249"/>
              <a:gd name="connsiteY2" fmla="*/ 912682 h 2724212"/>
              <a:gd name="connsiteX3" fmla="*/ 9149803 w 9267249"/>
              <a:gd name="connsiteY3" fmla="*/ 2724212 h 2724212"/>
              <a:gd name="connsiteX4" fmla="*/ 9149803 w 9267249"/>
              <a:gd name="connsiteY4" fmla="*/ 2724212 h 2724212"/>
              <a:gd name="connsiteX5" fmla="*/ 5803 w 9267249"/>
              <a:gd name="connsiteY5" fmla="*/ 2724212 h 2724212"/>
              <a:gd name="connsiteX6" fmla="*/ 5803 w 9267249"/>
              <a:gd name="connsiteY6" fmla="*/ 2724212 h 2724212"/>
              <a:gd name="connsiteX7" fmla="*/ 5803 w 9267249"/>
              <a:gd name="connsiteY7" fmla="*/ 1007573 h 2724212"/>
              <a:gd name="connsiteX8" fmla="*/ 37746 w 9267249"/>
              <a:gd name="connsiteY8" fmla="*/ 207919 h 2724212"/>
              <a:gd name="connsiteX0" fmla="*/ 20605 w 9306668"/>
              <a:gd name="connsiteY0" fmla="*/ 218859 h 2718961"/>
              <a:gd name="connsiteX1" fmla="*/ 8395576 w 9306668"/>
              <a:gd name="connsiteY1" fmla="*/ 145837 h 2718961"/>
              <a:gd name="connsiteX2" fmla="*/ 9206475 w 9306668"/>
              <a:gd name="connsiteY2" fmla="*/ 907431 h 2718961"/>
              <a:gd name="connsiteX3" fmla="*/ 9189222 w 9306668"/>
              <a:gd name="connsiteY3" fmla="*/ 2718961 h 2718961"/>
              <a:gd name="connsiteX4" fmla="*/ 9189222 w 9306668"/>
              <a:gd name="connsiteY4" fmla="*/ 2718961 h 2718961"/>
              <a:gd name="connsiteX5" fmla="*/ 45222 w 9306668"/>
              <a:gd name="connsiteY5" fmla="*/ 2718961 h 2718961"/>
              <a:gd name="connsiteX6" fmla="*/ 45222 w 9306668"/>
              <a:gd name="connsiteY6" fmla="*/ 2718961 h 2718961"/>
              <a:gd name="connsiteX7" fmla="*/ 45222 w 9306668"/>
              <a:gd name="connsiteY7" fmla="*/ 1002322 h 2718961"/>
              <a:gd name="connsiteX8" fmla="*/ 20605 w 9306668"/>
              <a:gd name="connsiteY8" fmla="*/ 218859 h 2718961"/>
              <a:gd name="connsiteX0" fmla="*/ 51 w 9286114"/>
              <a:gd name="connsiteY0" fmla="*/ 218859 h 2718961"/>
              <a:gd name="connsiteX1" fmla="*/ 8375022 w 9286114"/>
              <a:gd name="connsiteY1" fmla="*/ 145837 h 2718961"/>
              <a:gd name="connsiteX2" fmla="*/ 9185921 w 9286114"/>
              <a:gd name="connsiteY2" fmla="*/ 907431 h 2718961"/>
              <a:gd name="connsiteX3" fmla="*/ 9168668 w 9286114"/>
              <a:gd name="connsiteY3" fmla="*/ 2718961 h 2718961"/>
              <a:gd name="connsiteX4" fmla="*/ 9168668 w 9286114"/>
              <a:gd name="connsiteY4" fmla="*/ 2718961 h 2718961"/>
              <a:gd name="connsiteX5" fmla="*/ 24668 w 9286114"/>
              <a:gd name="connsiteY5" fmla="*/ 2718961 h 2718961"/>
              <a:gd name="connsiteX6" fmla="*/ 24668 w 9286114"/>
              <a:gd name="connsiteY6" fmla="*/ 2718961 h 2718961"/>
              <a:gd name="connsiteX7" fmla="*/ 24668 w 9286114"/>
              <a:gd name="connsiteY7" fmla="*/ 1002322 h 2718961"/>
              <a:gd name="connsiteX8" fmla="*/ 51 w 9286114"/>
              <a:gd name="connsiteY8" fmla="*/ 218859 h 2718961"/>
              <a:gd name="connsiteX0" fmla="*/ 51 w 9799310"/>
              <a:gd name="connsiteY0" fmla="*/ 167550 h 2667652"/>
              <a:gd name="connsiteX1" fmla="*/ 9223435 w 9799310"/>
              <a:gd name="connsiteY1" fmla="*/ 175487 h 2667652"/>
              <a:gd name="connsiteX2" fmla="*/ 9185921 w 9799310"/>
              <a:gd name="connsiteY2" fmla="*/ 856122 h 2667652"/>
              <a:gd name="connsiteX3" fmla="*/ 9168668 w 9799310"/>
              <a:gd name="connsiteY3" fmla="*/ 2667652 h 2667652"/>
              <a:gd name="connsiteX4" fmla="*/ 9168668 w 9799310"/>
              <a:gd name="connsiteY4" fmla="*/ 2667652 h 2667652"/>
              <a:gd name="connsiteX5" fmla="*/ 24668 w 9799310"/>
              <a:gd name="connsiteY5" fmla="*/ 2667652 h 2667652"/>
              <a:gd name="connsiteX6" fmla="*/ 24668 w 9799310"/>
              <a:gd name="connsiteY6" fmla="*/ 2667652 h 2667652"/>
              <a:gd name="connsiteX7" fmla="*/ 24668 w 9799310"/>
              <a:gd name="connsiteY7" fmla="*/ 951013 h 2667652"/>
              <a:gd name="connsiteX8" fmla="*/ 51 w 9799310"/>
              <a:gd name="connsiteY8" fmla="*/ 167550 h 2667652"/>
              <a:gd name="connsiteX0" fmla="*/ 51 w 9223435"/>
              <a:gd name="connsiteY0" fmla="*/ 167550 h 2667652"/>
              <a:gd name="connsiteX1" fmla="*/ 9223435 w 9223435"/>
              <a:gd name="connsiteY1" fmla="*/ 175487 h 2667652"/>
              <a:gd name="connsiteX2" fmla="*/ 9185921 w 9223435"/>
              <a:gd name="connsiteY2" fmla="*/ 856122 h 2667652"/>
              <a:gd name="connsiteX3" fmla="*/ 9168668 w 9223435"/>
              <a:gd name="connsiteY3" fmla="*/ 2667652 h 2667652"/>
              <a:gd name="connsiteX4" fmla="*/ 9168668 w 9223435"/>
              <a:gd name="connsiteY4" fmla="*/ 2667652 h 2667652"/>
              <a:gd name="connsiteX5" fmla="*/ 24668 w 9223435"/>
              <a:gd name="connsiteY5" fmla="*/ 2667652 h 2667652"/>
              <a:gd name="connsiteX6" fmla="*/ 24668 w 9223435"/>
              <a:gd name="connsiteY6" fmla="*/ 2667652 h 2667652"/>
              <a:gd name="connsiteX7" fmla="*/ 24668 w 9223435"/>
              <a:gd name="connsiteY7" fmla="*/ 951013 h 2667652"/>
              <a:gd name="connsiteX8" fmla="*/ 51 w 9223435"/>
              <a:gd name="connsiteY8" fmla="*/ 167550 h 2667652"/>
              <a:gd name="connsiteX0" fmla="*/ 51 w 9223435"/>
              <a:gd name="connsiteY0" fmla="*/ 141869 h 2641971"/>
              <a:gd name="connsiteX1" fmla="*/ 9223435 w 9223435"/>
              <a:gd name="connsiteY1" fmla="*/ 197354 h 2641971"/>
              <a:gd name="connsiteX2" fmla="*/ 9185921 w 9223435"/>
              <a:gd name="connsiteY2" fmla="*/ 830441 h 2641971"/>
              <a:gd name="connsiteX3" fmla="*/ 9168668 w 9223435"/>
              <a:gd name="connsiteY3" fmla="*/ 2641971 h 2641971"/>
              <a:gd name="connsiteX4" fmla="*/ 9168668 w 9223435"/>
              <a:gd name="connsiteY4" fmla="*/ 2641971 h 2641971"/>
              <a:gd name="connsiteX5" fmla="*/ 24668 w 9223435"/>
              <a:gd name="connsiteY5" fmla="*/ 2641971 h 2641971"/>
              <a:gd name="connsiteX6" fmla="*/ 24668 w 9223435"/>
              <a:gd name="connsiteY6" fmla="*/ 2641971 h 2641971"/>
              <a:gd name="connsiteX7" fmla="*/ 24668 w 9223435"/>
              <a:gd name="connsiteY7" fmla="*/ 925332 h 2641971"/>
              <a:gd name="connsiteX8" fmla="*/ 51 w 9223435"/>
              <a:gd name="connsiteY8" fmla="*/ 141869 h 2641971"/>
              <a:gd name="connsiteX0" fmla="*/ 51 w 9223435"/>
              <a:gd name="connsiteY0" fmla="*/ 163021 h 2663123"/>
              <a:gd name="connsiteX1" fmla="*/ 9223435 w 9223435"/>
              <a:gd name="connsiteY1" fmla="*/ 178883 h 2663123"/>
              <a:gd name="connsiteX2" fmla="*/ 9185921 w 9223435"/>
              <a:gd name="connsiteY2" fmla="*/ 851593 h 2663123"/>
              <a:gd name="connsiteX3" fmla="*/ 9168668 w 9223435"/>
              <a:gd name="connsiteY3" fmla="*/ 2663123 h 2663123"/>
              <a:gd name="connsiteX4" fmla="*/ 9168668 w 9223435"/>
              <a:gd name="connsiteY4" fmla="*/ 2663123 h 2663123"/>
              <a:gd name="connsiteX5" fmla="*/ 24668 w 9223435"/>
              <a:gd name="connsiteY5" fmla="*/ 2663123 h 2663123"/>
              <a:gd name="connsiteX6" fmla="*/ 24668 w 9223435"/>
              <a:gd name="connsiteY6" fmla="*/ 2663123 h 2663123"/>
              <a:gd name="connsiteX7" fmla="*/ 24668 w 9223435"/>
              <a:gd name="connsiteY7" fmla="*/ 946484 h 2663123"/>
              <a:gd name="connsiteX8" fmla="*/ 51 w 9223435"/>
              <a:gd name="connsiteY8" fmla="*/ 163021 h 2663123"/>
              <a:gd name="connsiteX0" fmla="*/ 51 w 9223435"/>
              <a:gd name="connsiteY0" fmla="*/ 131963 h 2632065"/>
              <a:gd name="connsiteX1" fmla="*/ 9223435 w 9223435"/>
              <a:gd name="connsiteY1" fmla="*/ 147825 h 2632065"/>
              <a:gd name="connsiteX2" fmla="*/ 9185921 w 9223435"/>
              <a:gd name="connsiteY2" fmla="*/ 820535 h 2632065"/>
              <a:gd name="connsiteX3" fmla="*/ 9168668 w 9223435"/>
              <a:gd name="connsiteY3" fmla="*/ 2632065 h 2632065"/>
              <a:gd name="connsiteX4" fmla="*/ 9168668 w 9223435"/>
              <a:gd name="connsiteY4" fmla="*/ 2632065 h 2632065"/>
              <a:gd name="connsiteX5" fmla="*/ 24668 w 9223435"/>
              <a:gd name="connsiteY5" fmla="*/ 2632065 h 2632065"/>
              <a:gd name="connsiteX6" fmla="*/ 24668 w 9223435"/>
              <a:gd name="connsiteY6" fmla="*/ 2632065 h 2632065"/>
              <a:gd name="connsiteX7" fmla="*/ 24668 w 9223435"/>
              <a:gd name="connsiteY7" fmla="*/ 915426 h 2632065"/>
              <a:gd name="connsiteX8" fmla="*/ 51 w 9223435"/>
              <a:gd name="connsiteY8" fmla="*/ 131963 h 2632065"/>
              <a:gd name="connsiteX0" fmla="*/ 51 w 9223435"/>
              <a:gd name="connsiteY0" fmla="*/ 166235 h 2666337"/>
              <a:gd name="connsiteX1" fmla="*/ 9223435 w 9223435"/>
              <a:gd name="connsiteY1" fmla="*/ 182097 h 2666337"/>
              <a:gd name="connsiteX2" fmla="*/ 9185921 w 9223435"/>
              <a:gd name="connsiteY2" fmla="*/ 854807 h 2666337"/>
              <a:gd name="connsiteX3" fmla="*/ 9168668 w 9223435"/>
              <a:gd name="connsiteY3" fmla="*/ 2666337 h 2666337"/>
              <a:gd name="connsiteX4" fmla="*/ 9168668 w 9223435"/>
              <a:gd name="connsiteY4" fmla="*/ 2666337 h 2666337"/>
              <a:gd name="connsiteX5" fmla="*/ 24668 w 9223435"/>
              <a:gd name="connsiteY5" fmla="*/ 2666337 h 2666337"/>
              <a:gd name="connsiteX6" fmla="*/ 24668 w 9223435"/>
              <a:gd name="connsiteY6" fmla="*/ 2666337 h 2666337"/>
              <a:gd name="connsiteX7" fmla="*/ 24668 w 9223435"/>
              <a:gd name="connsiteY7" fmla="*/ 949698 h 2666337"/>
              <a:gd name="connsiteX8" fmla="*/ 51 w 9223435"/>
              <a:gd name="connsiteY8" fmla="*/ 166235 h 2666337"/>
              <a:gd name="connsiteX0" fmla="*/ 51 w 9223435"/>
              <a:gd name="connsiteY0" fmla="*/ 144859 h 2644961"/>
              <a:gd name="connsiteX1" fmla="*/ 9223435 w 9223435"/>
              <a:gd name="connsiteY1" fmla="*/ 200345 h 2644961"/>
              <a:gd name="connsiteX2" fmla="*/ 9185921 w 9223435"/>
              <a:gd name="connsiteY2" fmla="*/ 833431 h 2644961"/>
              <a:gd name="connsiteX3" fmla="*/ 9168668 w 9223435"/>
              <a:gd name="connsiteY3" fmla="*/ 2644961 h 2644961"/>
              <a:gd name="connsiteX4" fmla="*/ 9168668 w 9223435"/>
              <a:gd name="connsiteY4" fmla="*/ 2644961 h 2644961"/>
              <a:gd name="connsiteX5" fmla="*/ 24668 w 9223435"/>
              <a:gd name="connsiteY5" fmla="*/ 2644961 h 2644961"/>
              <a:gd name="connsiteX6" fmla="*/ 24668 w 9223435"/>
              <a:gd name="connsiteY6" fmla="*/ 2644961 h 2644961"/>
              <a:gd name="connsiteX7" fmla="*/ 24668 w 9223435"/>
              <a:gd name="connsiteY7" fmla="*/ 928322 h 2644961"/>
              <a:gd name="connsiteX8" fmla="*/ 51 w 9223435"/>
              <a:gd name="connsiteY8" fmla="*/ 144859 h 2644961"/>
              <a:gd name="connsiteX0" fmla="*/ 51 w 9223435"/>
              <a:gd name="connsiteY0" fmla="*/ 172724 h 2672826"/>
              <a:gd name="connsiteX1" fmla="*/ 9223435 w 9223435"/>
              <a:gd name="connsiteY1" fmla="*/ 228210 h 2672826"/>
              <a:gd name="connsiteX2" fmla="*/ 9185921 w 9223435"/>
              <a:gd name="connsiteY2" fmla="*/ 861296 h 2672826"/>
              <a:gd name="connsiteX3" fmla="*/ 9168668 w 9223435"/>
              <a:gd name="connsiteY3" fmla="*/ 2672826 h 2672826"/>
              <a:gd name="connsiteX4" fmla="*/ 9168668 w 9223435"/>
              <a:gd name="connsiteY4" fmla="*/ 2672826 h 2672826"/>
              <a:gd name="connsiteX5" fmla="*/ 24668 w 9223435"/>
              <a:gd name="connsiteY5" fmla="*/ 2672826 h 2672826"/>
              <a:gd name="connsiteX6" fmla="*/ 24668 w 9223435"/>
              <a:gd name="connsiteY6" fmla="*/ 2672826 h 2672826"/>
              <a:gd name="connsiteX7" fmla="*/ 24668 w 9223435"/>
              <a:gd name="connsiteY7" fmla="*/ 956187 h 2672826"/>
              <a:gd name="connsiteX8" fmla="*/ 51 w 9223435"/>
              <a:gd name="connsiteY8" fmla="*/ 172724 h 2672826"/>
              <a:gd name="connsiteX0" fmla="*/ 51 w 9223435"/>
              <a:gd name="connsiteY0" fmla="*/ 195730 h 2656209"/>
              <a:gd name="connsiteX1" fmla="*/ 9223435 w 9223435"/>
              <a:gd name="connsiteY1" fmla="*/ 211593 h 2656209"/>
              <a:gd name="connsiteX2" fmla="*/ 9185921 w 9223435"/>
              <a:gd name="connsiteY2" fmla="*/ 844679 h 2656209"/>
              <a:gd name="connsiteX3" fmla="*/ 9168668 w 9223435"/>
              <a:gd name="connsiteY3" fmla="*/ 2656209 h 2656209"/>
              <a:gd name="connsiteX4" fmla="*/ 9168668 w 9223435"/>
              <a:gd name="connsiteY4" fmla="*/ 2656209 h 2656209"/>
              <a:gd name="connsiteX5" fmla="*/ 24668 w 9223435"/>
              <a:gd name="connsiteY5" fmla="*/ 2656209 h 2656209"/>
              <a:gd name="connsiteX6" fmla="*/ 24668 w 9223435"/>
              <a:gd name="connsiteY6" fmla="*/ 2656209 h 2656209"/>
              <a:gd name="connsiteX7" fmla="*/ 24668 w 9223435"/>
              <a:gd name="connsiteY7" fmla="*/ 939570 h 2656209"/>
              <a:gd name="connsiteX8" fmla="*/ 51 w 9223435"/>
              <a:gd name="connsiteY8" fmla="*/ 195730 h 2656209"/>
              <a:gd name="connsiteX0" fmla="*/ 51 w 9223435"/>
              <a:gd name="connsiteY0" fmla="*/ 205966 h 2666445"/>
              <a:gd name="connsiteX1" fmla="*/ 9223435 w 9223435"/>
              <a:gd name="connsiteY1" fmla="*/ 221829 h 2666445"/>
              <a:gd name="connsiteX2" fmla="*/ 9185921 w 9223435"/>
              <a:gd name="connsiteY2" fmla="*/ 854915 h 2666445"/>
              <a:gd name="connsiteX3" fmla="*/ 9168668 w 9223435"/>
              <a:gd name="connsiteY3" fmla="*/ 2666445 h 2666445"/>
              <a:gd name="connsiteX4" fmla="*/ 9168668 w 9223435"/>
              <a:gd name="connsiteY4" fmla="*/ 2666445 h 2666445"/>
              <a:gd name="connsiteX5" fmla="*/ 24668 w 9223435"/>
              <a:gd name="connsiteY5" fmla="*/ 2666445 h 2666445"/>
              <a:gd name="connsiteX6" fmla="*/ 24668 w 9223435"/>
              <a:gd name="connsiteY6" fmla="*/ 2666445 h 2666445"/>
              <a:gd name="connsiteX7" fmla="*/ 24668 w 9223435"/>
              <a:gd name="connsiteY7" fmla="*/ 949806 h 2666445"/>
              <a:gd name="connsiteX8" fmla="*/ 51 w 9223435"/>
              <a:gd name="connsiteY8" fmla="*/ 205966 h 26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435" h="2666445">
                <a:moveTo>
                  <a:pt x="51" y="205966"/>
                </a:moveTo>
                <a:cubicBezTo>
                  <a:pt x="2398183" y="4615"/>
                  <a:pt x="5697466" y="-140059"/>
                  <a:pt x="9223435" y="221829"/>
                </a:cubicBezTo>
                <a:cubicBezTo>
                  <a:pt x="9193653" y="991475"/>
                  <a:pt x="9203175" y="331093"/>
                  <a:pt x="9185921" y="854915"/>
                </a:cubicBezTo>
                <a:lnTo>
                  <a:pt x="9168668" y="2666445"/>
                </a:lnTo>
                <a:lnTo>
                  <a:pt x="9168668" y="2666445"/>
                </a:lnTo>
                <a:lnTo>
                  <a:pt x="24668" y="2666445"/>
                </a:lnTo>
                <a:lnTo>
                  <a:pt x="24668" y="2666445"/>
                </a:lnTo>
                <a:lnTo>
                  <a:pt x="24668" y="949806"/>
                </a:lnTo>
                <a:cubicBezTo>
                  <a:pt x="24668" y="382853"/>
                  <a:pt x="-1292" y="513612"/>
                  <a:pt x="51" y="205966"/>
                </a:cubicBezTo>
                <a:close/>
              </a:path>
            </a:pathLst>
          </a:custGeom>
          <a:gradFill>
            <a:gsLst>
              <a:gs pos="39000">
                <a:srgbClr val="E2DCD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49A771F-6087-E62B-76AB-50D1D03F9A2D}"/>
              </a:ext>
            </a:extLst>
          </p:cNvPr>
          <p:cNvPicPr>
            <a:picLocks noChangeAspect="1"/>
          </p:cNvPicPr>
          <p:nvPr userDrawn="1"/>
        </p:nvPicPr>
        <p:blipFill>
          <a:blip r:embed="rId2">
            <a:duotone>
              <a:prstClr val="black"/>
              <a:srgbClr val="D9C3A5">
                <a:tint val="50000"/>
                <a:satMod val="180000"/>
              </a:srgbClr>
            </a:duotone>
            <a:alphaModFix amt="70000"/>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02640" y="2059794"/>
            <a:ext cx="9445925" cy="671804"/>
          </a:xfrm>
          <a:prstGeom prst="rect">
            <a:avLst/>
          </a:prstGeom>
        </p:spPr>
      </p:pic>
      <p:pic>
        <p:nvPicPr>
          <p:cNvPr id="10" name="Picture 9" descr="background.jpg"/>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205687302"/>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Membrane-Low">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 name="Round Same Side Corner Rectangle 2">
            <a:extLst>
              <a:ext uri="{FF2B5EF4-FFF2-40B4-BE49-F238E27FC236}">
                <a16:creationId xmlns:a16="http://schemas.microsoft.com/office/drawing/2014/main" id="{5BD6FF63-EBEB-7D47-AB57-138D43837E31}"/>
              </a:ext>
            </a:extLst>
          </p:cNvPr>
          <p:cNvSpPr/>
          <p:nvPr userDrawn="1"/>
        </p:nvSpPr>
        <p:spPr>
          <a:xfrm>
            <a:off x="-24669" y="2731598"/>
            <a:ext cx="9223435" cy="2411902"/>
          </a:xfrm>
          <a:custGeom>
            <a:avLst/>
            <a:gdLst>
              <a:gd name="connsiteX0" fmla="*/ 1026560 w 9144000"/>
              <a:gd name="connsiteY0" fmla="*/ 0 h 2743199"/>
              <a:gd name="connsiteX1" fmla="*/ 8117440 w 9144000"/>
              <a:gd name="connsiteY1" fmla="*/ 0 h 2743199"/>
              <a:gd name="connsiteX2" fmla="*/ 9144000 w 9144000"/>
              <a:gd name="connsiteY2" fmla="*/ 1026560 h 2743199"/>
              <a:gd name="connsiteX3" fmla="*/ 9144000 w 9144000"/>
              <a:gd name="connsiteY3" fmla="*/ 2743199 h 2743199"/>
              <a:gd name="connsiteX4" fmla="*/ 9144000 w 9144000"/>
              <a:gd name="connsiteY4" fmla="*/ 2743199 h 2743199"/>
              <a:gd name="connsiteX5" fmla="*/ 0 w 9144000"/>
              <a:gd name="connsiteY5" fmla="*/ 2743199 h 2743199"/>
              <a:gd name="connsiteX6" fmla="*/ 0 w 9144000"/>
              <a:gd name="connsiteY6" fmla="*/ 2743199 h 2743199"/>
              <a:gd name="connsiteX7" fmla="*/ 0 w 9144000"/>
              <a:gd name="connsiteY7" fmla="*/ 1026560 h 2743199"/>
              <a:gd name="connsiteX8" fmla="*/ 1026560 w 9144000"/>
              <a:gd name="connsiteY8" fmla="*/ 0 h 2743199"/>
              <a:gd name="connsiteX0" fmla="*/ 439115 w 9160404"/>
              <a:gd name="connsiteY0" fmla="*/ 146649 h 2743199"/>
              <a:gd name="connsiteX1" fmla="*/ 8133844 w 9160404"/>
              <a:gd name="connsiteY1" fmla="*/ 0 h 2743199"/>
              <a:gd name="connsiteX2" fmla="*/ 9160404 w 9160404"/>
              <a:gd name="connsiteY2" fmla="*/ 1026560 h 2743199"/>
              <a:gd name="connsiteX3" fmla="*/ 9160404 w 9160404"/>
              <a:gd name="connsiteY3" fmla="*/ 2743199 h 2743199"/>
              <a:gd name="connsiteX4" fmla="*/ 9160404 w 9160404"/>
              <a:gd name="connsiteY4" fmla="*/ 2743199 h 2743199"/>
              <a:gd name="connsiteX5" fmla="*/ 16404 w 9160404"/>
              <a:gd name="connsiteY5" fmla="*/ 2743199 h 2743199"/>
              <a:gd name="connsiteX6" fmla="*/ 16404 w 9160404"/>
              <a:gd name="connsiteY6" fmla="*/ 2743199 h 2743199"/>
              <a:gd name="connsiteX7" fmla="*/ 16404 w 9160404"/>
              <a:gd name="connsiteY7" fmla="*/ 1026560 h 2743199"/>
              <a:gd name="connsiteX8" fmla="*/ 439115 w 9160404"/>
              <a:gd name="connsiteY8" fmla="*/ 146649 h 2743199"/>
              <a:gd name="connsiteX0" fmla="*/ 439115 w 9186036"/>
              <a:gd name="connsiteY0" fmla="*/ 146649 h 2743199"/>
              <a:gd name="connsiteX1" fmla="*/ 8133844 w 9186036"/>
              <a:gd name="connsiteY1" fmla="*/ 0 h 2743199"/>
              <a:gd name="connsiteX2" fmla="*/ 9160404 w 9186036"/>
              <a:gd name="connsiteY2" fmla="*/ 1026560 h 2743199"/>
              <a:gd name="connsiteX3" fmla="*/ 9160404 w 9186036"/>
              <a:gd name="connsiteY3" fmla="*/ 2743199 h 2743199"/>
              <a:gd name="connsiteX4" fmla="*/ 9160404 w 9186036"/>
              <a:gd name="connsiteY4" fmla="*/ 2743199 h 2743199"/>
              <a:gd name="connsiteX5" fmla="*/ 16404 w 9186036"/>
              <a:gd name="connsiteY5" fmla="*/ 2743199 h 2743199"/>
              <a:gd name="connsiteX6" fmla="*/ 16404 w 9186036"/>
              <a:gd name="connsiteY6" fmla="*/ 2743199 h 2743199"/>
              <a:gd name="connsiteX7" fmla="*/ 16404 w 9186036"/>
              <a:gd name="connsiteY7" fmla="*/ 1026560 h 2743199"/>
              <a:gd name="connsiteX8" fmla="*/ 439115 w 9186036"/>
              <a:gd name="connsiteY8" fmla="*/ 146649 h 2743199"/>
              <a:gd name="connsiteX0" fmla="*/ 439115 w 9177530"/>
              <a:gd name="connsiteY0" fmla="*/ 17253 h 2613803"/>
              <a:gd name="connsiteX1" fmla="*/ 8090712 w 9177530"/>
              <a:gd name="connsiteY1" fmla="*/ 0 h 2613803"/>
              <a:gd name="connsiteX2" fmla="*/ 9160404 w 9177530"/>
              <a:gd name="connsiteY2" fmla="*/ 897164 h 2613803"/>
              <a:gd name="connsiteX3" fmla="*/ 9160404 w 9177530"/>
              <a:gd name="connsiteY3" fmla="*/ 2613803 h 2613803"/>
              <a:gd name="connsiteX4" fmla="*/ 9160404 w 9177530"/>
              <a:gd name="connsiteY4" fmla="*/ 2613803 h 2613803"/>
              <a:gd name="connsiteX5" fmla="*/ 16404 w 9177530"/>
              <a:gd name="connsiteY5" fmla="*/ 2613803 h 2613803"/>
              <a:gd name="connsiteX6" fmla="*/ 16404 w 9177530"/>
              <a:gd name="connsiteY6" fmla="*/ 2613803 h 2613803"/>
              <a:gd name="connsiteX7" fmla="*/ 16404 w 9177530"/>
              <a:gd name="connsiteY7" fmla="*/ 897164 h 2613803"/>
              <a:gd name="connsiteX8" fmla="*/ 439115 w 9177530"/>
              <a:gd name="connsiteY8" fmla="*/ 17253 h 2613803"/>
              <a:gd name="connsiteX0" fmla="*/ 439115 w 9160404"/>
              <a:gd name="connsiteY0" fmla="*/ 17253 h 2613803"/>
              <a:gd name="connsiteX1" fmla="*/ 7814666 w 9160404"/>
              <a:gd name="connsiteY1" fmla="*/ 0 h 2613803"/>
              <a:gd name="connsiteX2" fmla="*/ 9160404 w 9160404"/>
              <a:gd name="connsiteY2" fmla="*/ 897164 h 2613803"/>
              <a:gd name="connsiteX3" fmla="*/ 9160404 w 9160404"/>
              <a:gd name="connsiteY3" fmla="*/ 2613803 h 2613803"/>
              <a:gd name="connsiteX4" fmla="*/ 9160404 w 9160404"/>
              <a:gd name="connsiteY4" fmla="*/ 2613803 h 2613803"/>
              <a:gd name="connsiteX5" fmla="*/ 16404 w 9160404"/>
              <a:gd name="connsiteY5" fmla="*/ 2613803 h 2613803"/>
              <a:gd name="connsiteX6" fmla="*/ 16404 w 9160404"/>
              <a:gd name="connsiteY6" fmla="*/ 2613803 h 2613803"/>
              <a:gd name="connsiteX7" fmla="*/ 16404 w 9160404"/>
              <a:gd name="connsiteY7" fmla="*/ 897164 h 2613803"/>
              <a:gd name="connsiteX8" fmla="*/ 439115 w 9160404"/>
              <a:gd name="connsiteY8" fmla="*/ 17253 h 2613803"/>
              <a:gd name="connsiteX0" fmla="*/ 439115 w 9160404"/>
              <a:gd name="connsiteY0" fmla="*/ 107464 h 2704014"/>
              <a:gd name="connsiteX1" fmla="*/ 7814666 w 9160404"/>
              <a:gd name="connsiteY1" fmla="*/ 90211 h 2704014"/>
              <a:gd name="connsiteX2" fmla="*/ 9160404 w 9160404"/>
              <a:gd name="connsiteY2" fmla="*/ 987375 h 2704014"/>
              <a:gd name="connsiteX3" fmla="*/ 9160404 w 9160404"/>
              <a:gd name="connsiteY3" fmla="*/ 2704014 h 2704014"/>
              <a:gd name="connsiteX4" fmla="*/ 9160404 w 9160404"/>
              <a:gd name="connsiteY4" fmla="*/ 2704014 h 2704014"/>
              <a:gd name="connsiteX5" fmla="*/ 16404 w 9160404"/>
              <a:gd name="connsiteY5" fmla="*/ 2704014 h 2704014"/>
              <a:gd name="connsiteX6" fmla="*/ 16404 w 9160404"/>
              <a:gd name="connsiteY6" fmla="*/ 2704014 h 2704014"/>
              <a:gd name="connsiteX7" fmla="*/ 16404 w 9160404"/>
              <a:gd name="connsiteY7" fmla="*/ 987375 h 2704014"/>
              <a:gd name="connsiteX8" fmla="*/ 439115 w 9160404"/>
              <a:gd name="connsiteY8" fmla="*/ 107464 h 2704014"/>
              <a:gd name="connsiteX0" fmla="*/ 439115 w 9160404"/>
              <a:gd name="connsiteY0" fmla="*/ 126615 h 2723165"/>
              <a:gd name="connsiteX1" fmla="*/ 7814666 w 9160404"/>
              <a:gd name="connsiteY1" fmla="*/ 109362 h 2723165"/>
              <a:gd name="connsiteX2" fmla="*/ 9160404 w 9160404"/>
              <a:gd name="connsiteY2" fmla="*/ 1006526 h 2723165"/>
              <a:gd name="connsiteX3" fmla="*/ 9160404 w 9160404"/>
              <a:gd name="connsiteY3" fmla="*/ 2723165 h 2723165"/>
              <a:gd name="connsiteX4" fmla="*/ 9160404 w 9160404"/>
              <a:gd name="connsiteY4" fmla="*/ 2723165 h 2723165"/>
              <a:gd name="connsiteX5" fmla="*/ 16404 w 9160404"/>
              <a:gd name="connsiteY5" fmla="*/ 2723165 h 2723165"/>
              <a:gd name="connsiteX6" fmla="*/ 16404 w 9160404"/>
              <a:gd name="connsiteY6" fmla="*/ 2723165 h 2723165"/>
              <a:gd name="connsiteX7" fmla="*/ 16404 w 9160404"/>
              <a:gd name="connsiteY7" fmla="*/ 1006526 h 2723165"/>
              <a:gd name="connsiteX8" fmla="*/ 439115 w 9160404"/>
              <a:gd name="connsiteY8" fmla="*/ 126615 h 2723165"/>
              <a:gd name="connsiteX0" fmla="*/ 439115 w 9256838"/>
              <a:gd name="connsiteY0" fmla="*/ 126615 h 2723165"/>
              <a:gd name="connsiteX1" fmla="*/ 8358130 w 9256838"/>
              <a:gd name="connsiteY1" fmla="*/ 109362 h 2723165"/>
              <a:gd name="connsiteX2" fmla="*/ 9160404 w 9256838"/>
              <a:gd name="connsiteY2" fmla="*/ 1006526 h 2723165"/>
              <a:gd name="connsiteX3" fmla="*/ 9160404 w 9256838"/>
              <a:gd name="connsiteY3" fmla="*/ 2723165 h 2723165"/>
              <a:gd name="connsiteX4" fmla="*/ 9160404 w 9256838"/>
              <a:gd name="connsiteY4" fmla="*/ 2723165 h 2723165"/>
              <a:gd name="connsiteX5" fmla="*/ 16404 w 9256838"/>
              <a:gd name="connsiteY5" fmla="*/ 2723165 h 2723165"/>
              <a:gd name="connsiteX6" fmla="*/ 16404 w 9256838"/>
              <a:gd name="connsiteY6" fmla="*/ 2723165 h 2723165"/>
              <a:gd name="connsiteX7" fmla="*/ 16404 w 9256838"/>
              <a:gd name="connsiteY7" fmla="*/ 1006526 h 2723165"/>
              <a:gd name="connsiteX8" fmla="*/ 439115 w 9256838"/>
              <a:gd name="connsiteY8" fmla="*/ 126615 h 2723165"/>
              <a:gd name="connsiteX0" fmla="*/ 319671 w 9353055"/>
              <a:gd name="connsiteY0" fmla="*/ 160102 h 2713520"/>
              <a:gd name="connsiteX1" fmla="*/ 8454347 w 9353055"/>
              <a:gd name="connsiteY1" fmla="*/ 99717 h 2713520"/>
              <a:gd name="connsiteX2" fmla="*/ 9256621 w 9353055"/>
              <a:gd name="connsiteY2" fmla="*/ 996881 h 2713520"/>
              <a:gd name="connsiteX3" fmla="*/ 9256621 w 9353055"/>
              <a:gd name="connsiteY3" fmla="*/ 2713520 h 2713520"/>
              <a:gd name="connsiteX4" fmla="*/ 9256621 w 9353055"/>
              <a:gd name="connsiteY4" fmla="*/ 2713520 h 2713520"/>
              <a:gd name="connsiteX5" fmla="*/ 112621 w 9353055"/>
              <a:gd name="connsiteY5" fmla="*/ 2713520 h 2713520"/>
              <a:gd name="connsiteX6" fmla="*/ 112621 w 9353055"/>
              <a:gd name="connsiteY6" fmla="*/ 2713520 h 2713520"/>
              <a:gd name="connsiteX7" fmla="*/ 112621 w 9353055"/>
              <a:gd name="connsiteY7" fmla="*/ 996881 h 2713520"/>
              <a:gd name="connsiteX8" fmla="*/ 319671 w 9353055"/>
              <a:gd name="connsiteY8" fmla="*/ 160102 h 2713520"/>
              <a:gd name="connsiteX0" fmla="*/ 319671 w 9353055"/>
              <a:gd name="connsiteY0" fmla="*/ 197380 h 2750798"/>
              <a:gd name="connsiteX1" fmla="*/ 8454347 w 9353055"/>
              <a:gd name="connsiteY1" fmla="*/ 136995 h 2750798"/>
              <a:gd name="connsiteX2" fmla="*/ 9256621 w 9353055"/>
              <a:gd name="connsiteY2" fmla="*/ 1034159 h 2750798"/>
              <a:gd name="connsiteX3" fmla="*/ 9256621 w 9353055"/>
              <a:gd name="connsiteY3" fmla="*/ 2750798 h 2750798"/>
              <a:gd name="connsiteX4" fmla="*/ 9256621 w 9353055"/>
              <a:gd name="connsiteY4" fmla="*/ 2750798 h 2750798"/>
              <a:gd name="connsiteX5" fmla="*/ 112621 w 9353055"/>
              <a:gd name="connsiteY5" fmla="*/ 2750798 h 2750798"/>
              <a:gd name="connsiteX6" fmla="*/ 112621 w 9353055"/>
              <a:gd name="connsiteY6" fmla="*/ 2750798 h 2750798"/>
              <a:gd name="connsiteX7" fmla="*/ 112621 w 9353055"/>
              <a:gd name="connsiteY7" fmla="*/ 1034159 h 2750798"/>
              <a:gd name="connsiteX8" fmla="*/ 319671 w 9353055"/>
              <a:gd name="connsiteY8" fmla="*/ 197380 h 2750798"/>
              <a:gd name="connsiteX0" fmla="*/ 319671 w 9324583"/>
              <a:gd name="connsiteY0" fmla="*/ 197380 h 2750798"/>
              <a:gd name="connsiteX1" fmla="*/ 8454347 w 9324583"/>
              <a:gd name="connsiteY1" fmla="*/ 136995 h 2750798"/>
              <a:gd name="connsiteX2" fmla="*/ 9256621 w 9324583"/>
              <a:gd name="connsiteY2" fmla="*/ 1034159 h 2750798"/>
              <a:gd name="connsiteX3" fmla="*/ 9256621 w 9324583"/>
              <a:gd name="connsiteY3" fmla="*/ 2750798 h 2750798"/>
              <a:gd name="connsiteX4" fmla="*/ 9256621 w 9324583"/>
              <a:gd name="connsiteY4" fmla="*/ 2750798 h 2750798"/>
              <a:gd name="connsiteX5" fmla="*/ 112621 w 9324583"/>
              <a:gd name="connsiteY5" fmla="*/ 2750798 h 2750798"/>
              <a:gd name="connsiteX6" fmla="*/ 112621 w 9324583"/>
              <a:gd name="connsiteY6" fmla="*/ 2750798 h 2750798"/>
              <a:gd name="connsiteX7" fmla="*/ 112621 w 9324583"/>
              <a:gd name="connsiteY7" fmla="*/ 1034159 h 2750798"/>
              <a:gd name="connsiteX8" fmla="*/ 319671 w 9324583"/>
              <a:gd name="connsiteY8" fmla="*/ 197380 h 2750798"/>
              <a:gd name="connsiteX0" fmla="*/ 319671 w 9342322"/>
              <a:gd name="connsiteY0" fmla="*/ 197380 h 2750798"/>
              <a:gd name="connsiteX1" fmla="*/ 8454347 w 9342322"/>
              <a:gd name="connsiteY1" fmla="*/ 136995 h 2750798"/>
              <a:gd name="connsiteX2" fmla="*/ 9256621 w 9342322"/>
              <a:gd name="connsiteY2" fmla="*/ 1034159 h 2750798"/>
              <a:gd name="connsiteX3" fmla="*/ 9256621 w 9342322"/>
              <a:gd name="connsiteY3" fmla="*/ 2750798 h 2750798"/>
              <a:gd name="connsiteX4" fmla="*/ 9256621 w 9342322"/>
              <a:gd name="connsiteY4" fmla="*/ 2750798 h 2750798"/>
              <a:gd name="connsiteX5" fmla="*/ 112621 w 9342322"/>
              <a:gd name="connsiteY5" fmla="*/ 2750798 h 2750798"/>
              <a:gd name="connsiteX6" fmla="*/ 112621 w 9342322"/>
              <a:gd name="connsiteY6" fmla="*/ 2750798 h 2750798"/>
              <a:gd name="connsiteX7" fmla="*/ 112621 w 9342322"/>
              <a:gd name="connsiteY7" fmla="*/ 1034159 h 2750798"/>
              <a:gd name="connsiteX8" fmla="*/ 319671 w 9342322"/>
              <a:gd name="connsiteY8" fmla="*/ 197380 h 2750798"/>
              <a:gd name="connsiteX0" fmla="*/ 319671 w 9389237"/>
              <a:gd name="connsiteY0" fmla="*/ 197380 h 2750798"/>
              <a:gd name="connsiteX1" fmla="*/ 8454347 w 9389237"/>
              <a:gd name="connsiteY1" fmla="*/ 136995 h 2750798"/>
              <a:gd name="connsiteX2" fmla="*/ 9256621 w 9389237"/>
              <a:gd name="connsiteY2" fmla="*/ 1034159 h 2750798"/>
              <a:gd name="connsiteX3" fmla="*/ 9256621 w 9389237"/>
              <a:gd name="connsiteY3" fmla="*/ 2750798 h 2750798"/>
              <a:gd name="connsiteX4" fmla="*/ 9256621 w 9389237"/>
              <a:gd name="connsiteY4" fmla="*/ 2750798 h 2750798"/>
              <a:gd name="connsiteX5" fmla="*/ 112621 w 9389237"/>
              <a:gd name="connsiteY5" fmla="*/ 2750798 h 2750798"/>
              <a:gd name="connsiteX6" fmla="*/ 112621 w 9389237"/>
              <a:gd name="connsiteY6" fmla="*/ 2750798 h 2750798"/>
              <a:gd name="connsiteX7" fmla="*/ 112621 w 9389237"/>
              <a:gd name="connsiteY7" fmla="*/ 1034159 h 2750798"/>
              <a:gd name="connsiteX8" fmla="*/ 319671 w 9389237"/>
              <a:gd name="connsiteY8" fmla="*/ 197380 h 2750798"/>
              <a:gd name="connsiteX0" fmla="*/ 319671 w 9451821"/>
              <a:gd name="connsiteY0" fmla="*/ 197380 h 2750798"/>
              <a:gd name="connsiteX1" fmla="*/ 8454347 w 9451821"/>
              <a:gd name="connsiteY1" fmla="*/ 136995 h 2750798"/>
              <a:gd name="connsiteX2" fmla="*/ 9256621 w 9451821"/>
              <a:gd name="connsiteY2" fmla="*/ 1034159 h 2750798"/>
              <a:gd name="connsiteX3" fmla="*/ 9256621 w 9451821"/>
              <a:gd name="connsiteY3" fmla="*/ 2750798 h 2750798"/>
              <a:gd name="connsiteX4" fmla="*/ 9256621 w 9451821"/>
              <a:gd name="connsiteY4" fmla="*/ 2750798 h 2750798"/>
              <a:gd name="connsiteX5" fmla="*/ 112621 w 9451821"/>
              <a:gd name="connsiteY5" fmla="*/ 2750798 h 2750798"/>
              <a:gd name="connsiteX6" fmla="*/ 112621 w 9451821"/>
              <a:gd name="connsiteY6" fmla="*/ 2750798 h 2750798"/>
              <a:gd name="connsiteX7" fmla="*/ 112621 w 9451821"/>
              <a:gd name="connsiteY7" fmla="*/ 1034159 h 2750798"/>
              <a:gd name="connsiteX8" fmla="*/ 319671 w 9451821"/>
              <a:gd name="connsiteY8" fmla="*/ 197380 h 2750798"/>
              <a:gd name="connsiteX0" fmla="*/ 319671 w 9428406"/>
              <a:gd name="connsiteY0" fmla="*/ 203145 h 2756563"/>
              <a:gd name="connsiteX1" fmla="*/ 8385336 w 9428406"/>
              <a:gd name="connsiteY1" fmla="*/ 134133 h 2756563"/>
              <a:gd name="connsiteX2" fmla="*/ 9256621 w 9428406"/>
              <a:gd name="connsiteY2" fmla="*/ 1039924 h 2756563"/>
              <a:gd name="connsiteX3" fmla="*/ 9256621 w 9428406"/>
              <a:gd name="connsiteY3" fmla="*/ 2756563 h 2756563"/>
              <a:gd name="connsiteX4" fmla="*/ 9256621 w 9428406"/>
              <a:gd name="connsiteY4" fmla="*/ 2756563 h 2756563"/>
              <a:gd name="connsiteX5" fmla="*/ 112621 w 9428406"/>
              <a:gd name="connsiteY5" fmla="*/ 2756563 h 2756563"/>
              <a:gd name="connsiteX6" fmla="*/ 112621 w 9428406"/>
              <a:gd name="connsiteY6" fmla="*/ 2756563 h 2756563"/>
              <a:gd name="connsiteX7" fmla="*/ 112621 w 9428406"/>
              <a:gd name="connsiteY7" fmla="*/ 1039924 h 2756563"/>
              <a:gd name="connsiteX8" fmla="*/ 319671 w 9428406"/>
              <a:gd name="connsiteY8" fmla="*/ 203145 h 2756563"/>
              <a:gd name="connsiteX0" fmla="*/ 319671 w 9440224"/>
              <a:gd name="connsiteY0" fmla="*/ 203145 h 2756563"/>
              <a:gd name="connsiteX1" fmla="*/ 8385336 w 9440224"/>
              <a:gd name="connsiteY1" fmla="*/ 134133 h 2756563"/>
              <a:gd name="connsiteX2" fmla="*/ 9273874 w 9440224"/>
              <a:gd name="connsiteY2" fmla="*/ 988165 h 2756563"/>
              <a:gd name="connsiteX3" fmla="*/ 9256621 w 9440224"/>
              <a:gd name="connsiteY3" fmla="*/ 2756563 h 2756563"/>
              <a:gd name="connsiteX4" fmla="*/ 9256621 w 9440224"/>
              <a:gd name="connsiteY4" fmla="*/ 2756563 h 2756563"/>
              <a:gd name="connsiteX5" fmla="*/ 112621 w 9440224"/>
              <a:gd name="connsiteY5" fmla="*/ 2756563 h 2756563"/>
              <a:gd name="connsiteX6" fmla="*/ 112621 w 9440224"/>
              <a:gd name="connsiteY6" fmla="*/ 2756563 h 2756563"/>
              <a:gd name="connsiteX7" fmla="*/ 112621 w 9440224"/>
              <a:gd name="connsiteY7" fmla="*/ 1039924 h 2756563"/>
              <a:gd name="connsiteX8" fmla="*/ 319671 w 9440224"/>
              <a:gd name="connsiteY8" fmla="*/ 203145 h 2756563"/>
              <a:gd name="connsiteX0" fmla="*/ 319671 w 9349422"/>
              <a:gd name="connsiteY0" fmla="*/ 203145 h 2756563"/>
              <a:gd name="connsiteX1" fmla="*/ 8385336 w 9349422"/>
              <a:gd name="connsiteY1" fmla="*/ 134133 h 2756563"/>
              <a:gd name="connsiteX2" fmla="*/ 9273874 w 9349422"/>
              <a:gd name="connsiteY2" fmla="*/ 988165 h 2756563"/>
              <a:gd name="connsiteX3" fmla="*/ 9256621 w 9349422"/>
              <a:gd name="connsiteY3" fmla="*/ 2756563 h 2756563"/>
              <a:gd name="connsiteX4" fmla="*/ 9256621 w 9349422"/>
              <a:gd name="connsiteY4" fmla="*/ 2756563 h 2756563"/>
              <a:gd name="connsiteX5" fmla="*/ 112621 w 9349422"/>
              <a:gd name="connsiteY5" fmla="*/ 2756563 h 2756563"/>
              <a:gd name="connsiteX6" fmla="*/ 112621 w 9349422"/>
              <a:gd name="connsiteY6" fmla="*/ 2756563 h 2756563"/>
              <a:gd name="connsiteX7" fmla="*/ 112621 w 9349422"/>
              <a:gd name="connsiteY7" fmla="*/ 1039924 h 2756563"/>
              <a:gd name="connsiteX8" fmla="*/ 319671 w 9349422"/>
              <a:gd name="connsiteY8" fmla="*/ 203145 h 2756563"/>
              <a:gd name="connsiteX0" fmla="*/ 319671 w 9325835"/>
              <a:gd name="connsiteY0" fmla="*/ 180703 h 2734121"/>
              <a:gd name="connsiteX1" fmla="*/ 8307699 w 9325835"/>
              <a:gd name="connsiteY1" fmla="*/ 146197 h 2734121"/>
              <a:gd name="connsiteX2" fmla="*/ 9273874 w 9325835"/>
              <a:gd name="connsiteY2" fmla="*/ 965723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5835"/>
              <a:gd name="connsiteY0" fmla="*/ 180703 h 2734121"/>
              <a:gd name="connsiteX1" fmla="*/ 8307699 w 9325835"/>
              <a:gd name="connsiteY1" fmla="*/ 146197 h 2734121"/>
              <a:gd name="connsiteX2" fmla="*/ 9273874 w 9325835"/>
              <a:gd name="connsiteY2" fmla="*/ 922591 h 2734121"/>
              <a:gd name="connsiteX3" fmla="*/ 9256621 w 9325835"/>
              <a:gd name="connsiteY3" fmla="*/ 2734121 h 2734121"/>
              <a:gd name="connsiteX4" fmla="*/ 9256621 w 9325835"/>
              <a:gd name="connsiteY4" fmla="*/ 2734121 h 2734121"/>
              <a:gd name="connsiteX5" fmla="*/ 112621 w 9325835"/>
              <a:gd name="connsiteY5" fmla="*/ 2734121 h 2734121"/>
              <a:gd name="connsiteX6" fmla="*/ 112621 w 9325835"/>
              <a:gd name="connsiteY6" fmla="*/ 2734121 h 2734121"/>
              <a:gd name="connsiteX7" fmla="*/ 112621 w 9325835"/>
              <a:gd name="connsiteY7" fmla="*/ 1017482 h 2734121"/>
              <a:gd name="connsiteX8" fmla="*/ 319671 w 9325835"/>
              <a:gd name="connsiteY8" fmla="*/ 180703 h 2734121"/>
              <a:gd name="connsiteX0" fmla="*/ 319671 w 9322004"/>
              <a:gd name="connsiteY0" fmla="*/ 180703 h 2734121"/>
              <a:gd name="connsiteX1" fmla="*/ 8307699 w 9322004"/>
              <a:gd name="connsiteY1" fmla="*/ 146197 h 2734121"/>
              <a:gd name="connsiteX2" fmla="*/ 9273874 w 9322004"/>
              <a:gd name="connsiteY2" fmla="*/ 922591 h 2734121"/>
              <a:gd name="connsiteX3" fmla="*/ 9256621 w 9322004"/>
              <a:gd name="connsiteY3" fmla="*/ 2734121 h 2734121"/>
              <a:gd name="connsiteX4" fmla="*/ 9256621 w 9322004"/>
              <a:gd name="connsiteY4" fmla="*/ 2734121 h 2734121"/>
              <a:gd name="connsiteX5" fmla="*/ 112621 w 9322004"/>
              <a:gd name="connsiteY5" fmla="*/ 2734121 h 2734121"/>
              <a:gd name="connsiteX6" fmla="*/ 112621 w 9322004"/>
              <a:gd name="connsiteY6" fmla="*/ 2734121 h 2734121"/>
              <a:gd name="connsiteX7" fmla="*/ 112621 w 9322004"/>
              <a:gd name="connsiteY7" fmla="*/ 1017482 h 2734121"/>
              <a:gd name="connsiteX8" fmla="*/ 319671 w 9322004"/>
              <a:gd name="connsiteY8" fmla="*/ 180703 h 2734121"/>
              <a:gd name="connsiteX0" fmla="*/ 309356 w 9337568"/>
              <a:gd name="connsiteY0" fmla="*/ 209007 h 2719293"/>
              <a:gd name="connsiteX1" fmla="*/ 8323263 w 9337568"/>
              <a:gd name="connsiteY1" fmla="*/ 131369 h 2719293"/>
              <a:gd name="connsiteX2" fmla="*/ 9289438 w 9337568"/>
              <a:gd name="connsiteY2" fmla="*/ 907763 h 2719293"/>
              <a:gd name="connsiteX3" fmla="*/ 9272185 w 9337568"/>
              <a:gd name="connsiteY3" fmla="*/ 2719293 h 2719293"/>
              <a:gd name="connsiteX4" fmla="*/ 9272185 w 9337568"/>
              <a:gd name="connsiteY4" fmla="*/ 2719293 h 2719293"/>
              <a:gd name="connsiteX5" fmla="*/ 128185 w 9337568"/>
              <a:gd name="connsiteY5" fmla="*/ 2719293 h 2719293"/>
              <a:gd name="connsiteX6" fmla="*/ 128185 w 9337568"/>
              <a:gd name="connsiteY6" fmla="*/ 2719293 h 2719293"/>
              <a:gd name="connsiteX7" fmla="*/ 128185 w 9337568"/>
              <a:gd name="connsiteY7" fmla="*/ 1002654 h 2719293"/>
              <a:gd name="connsiteX8" fmla="*/ 309356 w 9337568"/>
              <a:gd name="connsiteY8" fmla="*/ 209007 h 2719293"/>
              <a:gd name="connsiteX0" fmla="*/ 309356 w 9389631"/>
              <a:gd name="connsiteY0" fmla="*/ 199010 h 2709296"/>
              <a:gd name="connsiteX1" fmla="*/ 8478539 w 9389631"/>
              <a:gd name="connsiteY1" fmla="*/ 136172 h 2709296"/>
              <a:gd name="connsiteX2" fmla="*/ 9289438 w 9389631"/>
              <a:gd name="connsiteY2" fmla="*/ 897766 h 2709296"/>
              <a:gd name="connsiteX3" fmla="*/ 9272185 w 9389631"/>
              <a:gd name="connsiteY3" fmla="*/ 2709296 h 2709296"/>
              <a:gd name="connsiteX4" fmla="*/ 9272185 w 9389631"/>
              <a:gd name="connsiteY4" fmla="*/ 2709296 h 2709296"/>
              <a:gd name="connsiteX5" fmla="*/ 128185 w 9389631"/>
              <a:gd name="connsiteY5" fmla="*/ 2709296 h 2709296"/>
              <a:gd name="connsiteX6" fmla="*/ 128185 w 9389631"/>
              <a:gd name="connsiteY6" fmla="*/ 2709296 h 2709296"/>
              <a:gd name="connsiteX7" fmla="*/ 128185 w 9389631"/>
              <a:gd name="connsiteY7" fmla="*/ 992657 h 2709296"/>
              <a:gd name="connsiteX8" fmla="*/ 309356 w 9389631"/>
              <a:gd name="connsiteY8" fmla="*/ 199010 h 2709296"/>
              <a:gd name="connsiteX0" fmla="*/ 309356 w 9389631"/>
              <a:gd name="connsiteY0" fmla="*/ 211941 h 2722227"/>
              <a:gd name="connsiteX1" fmla="*/ 8478539 w 9389631"/>
              <a:gd name="connsiteY1" fmla="*/ 149103 h 2722227"/>
              <a:gd name="connsiteX2" fmla="*/ 9289438 w 9389631"/>
              <a:gd name="connsiteY2" fmla="*/ 910697 h 2722227"/>
              <a:gd name="connsiteX3" fmla="*/ 9272185 w 9389631"/>
              <a:gd name="connsiteY3" fmla="*/ 2722227 h 2722227"/>
              <a:gd name="connsiteX4" fmla="*/ 9272185 w 9389631"/>
              <a:gd name="connsiteY4" fmla="*/ 2722227 h 2722227"/>
              <a:gd name="connsiteX5" fmla="*/ 128185 w 9389631"/>
              <a:gd name="connsiteY5" fmla="*/ 2722227 h 2722227"/>
              <a:gd name="connsiteX6" fmla="*/ 128185 w 9389631"/>
              <a:gd name="connsiteY6" fmla="*/ 2722227 h 2722227"/>
              <a:gd name="connsiteX7" fmla="*/ 128185 w 9389631"/>
              <a:gd name="connsiteY7" fmla="*/ 1005588 h 2722227"/>
              <a:gd name="connsiteX8" fmla="*/ 309356 w 9389631"/>
              <a:gd name="connsiteY8" fmla="*/ 211941 h 2722227"/>
              <a:gd name="connsiteX0" fmla="*/ 302827 w 9400355"/>
              <a:gd name="connsiteY0" fmla="*/ 197297 h 2729782"/>
              <a:gd name="connsiteX1" fmla="*/ 8489263 w 9400355"/>
              <a:gd name="connsiteY1" fmla="*/ 156658 h 2729782"/>
              <a:gd name="connsiteX2" fmla="*/ 9300162 w 9400355"/>
              <a:gd name="connsiteY2" fmla="*/ 918252 h 2729782"/>
              <a:gd name="connsiteX3" fmla="*/ 9282909 w 9400355"/>
              <a:gd name="connsiteY3" fmla="*/ 2729782 h 2729782"/>
              <a:gd name="connsiteX4" fmla="*/ 9282909 w 9400355"/>
              <a:gd name="connsiteY4" fmla="*/ 2729782 h 2729782"/>
              <a:gd name="connsiteX5" fmla="*/ 138909 w 9400355"/>
              <a:gd name="connsiteY5" fmla="*/ 2729782 h 2729782"/>
              <a:gd name="connsiteX6" fmla="*/ 138909 w 9400355"/>
              <a:gd name="connsiteY6" fmla="*/ 2729782 h 2729782"/>
              <a:gd name="connsiteX7" fmla="*/ 138909 w 9400355"/>
              <a:gd name="connsiteY7" fmla="*/ 1013143 h 2729782"/>
              <a:gd name="connsiteX8" fmla="*/ 302827 w 9400355"/>
              <a:gd name="connsiteY8" fmla="*/ 197297 h 2729782"/>
              <a:gd name="connsiteX0" fmla="*/ 177195 w 9274723"/>
              <a:gd name="connsiteY0" fmla="*/ 197297 h 2729782"/>
              <a:gd name="connsiteX1" fmla="*/ 8363631 w 9274723"/>
              <a:gd name="connsiteY1" fmla="*/ 156658 h 2729782"/>
              <a:gd name="connsiteX2" fmla="*/ 9174530 w 9274723"/>
              <a:gd name="connsiteY2" fmla="*/ 918252 h 2729782"/>
              <a:gd name="connsiteX3" fmla="*/ 9157277 w 9274723"/>
              <a:gd name="connsiteY3" fmla="*/ 2729782 h 2729782"/>
              <a:gd name="connsiteX4" fmla="*/ 9157277 w 9274723"/>
              <a:gd name="connsiteY4" fmla="*/ 2729782 h 2729782"/>
              <a:gd name="connsiteX5" fmla="*/ 13277 w 9274723"/>
              <a:gd name="connsiteY5" fmla="*/ 2729782 h 2729782"/>
              <a:gd name="connsiteX6" fmla="*/ 13277 w 9274723"/>
              <a:gd name="connsiteY6" fmla="*/ 2729782 h 2729782"/>
              <a:gd name="connsiteX7" fmla="*/ 13277 w 9274723"/>
              <a:gd name="connsiteY7" fmla="*/ 1013143 h 2729782"/>
              <a:gd name="connsiteX8" fmla="*/ 177195 w 9274723"/>
              <a:gd name="connsiteY8" fmla="*/ 197297 h 2729782"/>
              <a:gd name="connsiteX0" fmla="*/ 131040 w 9322836"/>
              <a:gd name="connsiteY0" fmla="*/ 207919 h 2724212"/>
              <a:gd name="connsiteX1" fmla="*/ 8411744 w 9322836"/>
              <a:gd name="connsiteY1" fmla="*/ 151088 h 2724212"/>
              <a:gd name="connsiteX2" fmla="*/ 9222643 w 9322836"/>
              <a:gd name="connsiteY2" fmla="*/ 912682 h 2724212"/>
              <a:gd name="connsiteX3" fmla="*/ 9205390 w 9322836"/>
              <a:gd name="connsiteY3" fmla="*/ 2724212 h 2724212"/>
              <a:gd name="connsiteX4" fmla="*/ 9205390 w 9322836"/>
              <a:gd name="connsiteY4" fmla="*/ 2724212 h 2724212"/>
              <a:gd name="connsiteX5" fmla="*/ 61390 w 9322836"/>
              <a:gd name="connsiteY5" fmla="*/ 2724212 h 2724212"/>
              <a:gd name="connsiteX6" fmla="*/ 61390 w 9322836"/>
              <a:gd name="connsiteY6" fmla="*/ 2724212 h 2724212"/>
              <a:gd name="connsiteX7" fmla="*/ 61390 w 9322836"/>
              <a:gd name="connsiteY7" fmla="*/ 1007573 h 2724212"/>
              <a:gd name="connsiteX8" fmla="*/ 131040 w 9322836"/>
              <a:gd name="connsiteY8" fmla="*/ 207919 h 2724212"/>
              <a:gd name="connsiteX0" fmla="*/ 115046 w 9306842"/>
              <a:gd name="connsiteY0" fmla="*/ 207919 h 2724212"/>
              <a:gd name="connsiteX1" fmla="*/ 8395750 w 9306842"/>
              <a:gd name="connsiteY1" fmla="*/ 151088 h 2724212"/>
              <a:gd name="connsiteX2" fmla="*/ 9206649 w 9306842"/>
              <a:gd name="connsiteY2" fmla="*/ 912682 h 2724212"/>
              <a:gd name="connsiteX3" fmla="*/ 9189396 w 9306842"/>
              <a:gd name="connsiteY3" fmla="*/ 2724212 h 2724212"/>
              <a:gd name="connsiteX4" fmla="*/ 9189396 w 9306842"/>
              <a:gd name="connsiteY4" fmla="*/ 2724212 h 2724212"/>
              <a:gd name="connsiteX5" fmla="*/ 45396 w 9306842"/>
              <a:gd name="connsiteY5" fmla="*/ 2724212 h 2724212"/>
              <a:gd name="connsiteX6" fmla="*/ 45396 w 9306842"/>
              <a:gd name="connsiteY6" fmla="*/ 2724212 h 2724212"/>
              <a:gd name="connsiteX7" fmla="*/ 45396 w 9306842"/>
              <a:gd name="connsiteY7" fmla="*/ 1007573 h 2724212"/>
              <a:gd name="connsiteX8" fmla="*/ 115046 w 9306842"/>
              <a:gd name="connsiteY8" fmla="*/ 207919 h 2724212"/>
              <a:gd name="connsiteX0" fmla="*/ 101843 w 9331346"/>
              <a:gd name="connsiteY0" fmla="*/ 207919 h 2724212"/>
              <a:gd name="connsiteX1" fmla="*/ 8420254 w 9331346"/>
              <a:gd name="connsiteY1" fmla="*/ 151088 h 2724212"/>
              <a:gd name="connsiteX2" fmla="*/ 9231153 w 9331346"/>
              <a:gd name="connsiteY2" fmla="*/ 912682 h 2724212"/>
              <a:gd name="connsiteX3" fmla="*/ 9213900 w 9331346"/>
              <a:gd name="connsiteY3" fmla="*/ 2724212 h 2724212"/>
              <a:gd name="connsiteX4" fmla="*/ 9213900 w 9331346"/>
              <a:gd name="connsiteY4" fmla="*/ 2724212 h 2724212"/>
              <a:gd name="connsiteX5" fmla="*/ 69900 w 9331346"/>
              <a:gd name="connsiteY5" fmla="*/ 2724212 h 2724212"/>
              <a:gd name="connsiteX6" fmla="*/ 69900 w 9331346"/>
              <a:gd name="connsiteY6" fmla="*/ 2724212 h 2724212"/>
              <a:gd name="connsiteX7" fmla="*/ 69900 w 9331346"/>
              <a:gd name="connsiteY7" fmla="*/ 1007573 h 2724212"/>
              <a:gd name="connsiteX8" fmla="*/ 101843 w 9331346"/>
              <a:gd name="connsiteY8" fmla="*/ 207919 h 2724212"/>
              <a:gd name="connsiteX0" fmla="*/ 77038 w 9306541"/>
              <a:gd name="connsiteY0" fmla="*/ 207919 h 2724212"/>
              <a:gd name="connsiteX1" fmla="*/ 8395449 w 9306541"/>
              <a:gd name="connsiteY1" fmla="*/ 151088 h 2724212"/>
              <a:gd name="connsiteX2" fmla="*/ 9206348 w 9306541"/>
              <a:gd name="connsiteY2" fmla="*/ 912682 h 2724212"/>
              <a:gd name="connsiteX3" fmla="*/ 9189095 w 9306541"/>
              <a:gd name="connsiteY3" fmla="*/ 2724212 h 2724212"/>
              <a:gd name="connsiteX4" fmla="*/ 9189095 w 9306541"/>
              <a:gd name="connsiteY4" fmla="*/ 2724212 h 2724212"/>
              <a:gd name="connsiteX5" fmla="*/ 45095 w 9306541"/>
              <a:gd name="connsiteY5" fmla="*/ 2724212 h 2724212"/>
              <a:gd name="connsiteX6" fmla="*/ 45095 w 9306541"/>
              <a:gd name="connsiteY6" fmla="*/ 2724212 h 2724212"/>
              <a:gd name="connsiteX7" fmla="*/ 45095 w 9306541"/>
              <a:gd name="connsiteY7" fmla="*/ 1007573 h 2724212"/>
              <a:gd name="connsiteX8" fmla="*/ 77038 w 9306541"/>
              <a:gd name="connsiteY8" fmla="*/ 207919 h 2724212"/>
              <a:gd name="connsiteX0" fmla="*/ 72933 w 9302436"/>
              <a:gd name="connsiteY0" fmla="*/ 207919 h 2724212"/>
              <a:gd name="connsiteX1" fmla="*/ 8391344 w 9302436"/>
              <a:gd name="connsiteY1" fmla="*/ 151088 h 2724212"/>
              <a:gd name="connsiteX2" fmla="*/ 9202243 w 9302436"/>
              <a:gd name="connsiteY2" fmla="*/ 912682 h 2724212"/>
              <a:gd name="connsiteX3" fmla="*/ 9184990 w 9302436"/>
              <a:gd name="connsiteY3" fmla="*/ 2724212 h 2724212"/>
              <a:gd name="connsiteX4" fmla="*/ 9184990 w 9302436"/>
              <a:gd name="connsiteY4" fmla="*/ 2724212 h 2724212"/>
              <a:gd name="connsiteX5" fmla="*/ 40990 w 9302436"/>
              <a:gd name="connsiteY5" fmla="*/ 2724212 h 2724212"/>
              <a:gd name="connsiteX6" fmla="*/ 40990 w 9302436"/>
              <a:gd name="connsiteY6" fmla="*/ 2724212 h 2724212"/>
              <a:gd name="connsiteX7" fmla="*/ 40990 w 9302436"/>
              <a:gd name="connsiteY7" fmla="*/ 1007573 h 2724212"/>
              <a:gd name="connsiteX8" fmla="*/ 72933 w 9302436"/>
              <a:gd name="connsiteY8" fmla="*/ 207919 h 2724212"/>
              <a:gd name="connsiteX0" fmla="*/ 37746 w 9267249"/>
              <a:gd name="connsiteY0" fmla="*/ 207919 h 2724212"/>
              <a:gd name="connsiteX1" fmla="*/ 8356157 w 9267249"/>
              <a:gd name="connsiteY1" fmla="*/ 151088 h 2724212"/>
              <a:gd name="connsiteX2" fmla="*/ 9167056 w 9267249"/>
              <a:gd name="connsiteY2" fmla="*/ 912682 h 2724212"/>
              <a:gd name="connsiteX3" fmla="*/ 9149803 w 9267249"/>
              <a:gd name="connsiteY3" fmla="*/ 2724212 h 2724212"/>
              <a:gd name="connsiteX4" fmla="*/ 9149803 w 9267249"/>
              <a:gd name="connsiteY4" fmla="*/ 2724212 h 2724212"/>
              <a:gd name="connsiteX5" fmla="*/ 5803 w 9267249"/>
              <a:gd name="connsiteY5" fmla="*/ 2724212 h 2724212"/>
              <a:gd name="connsiteX6" fmla="*/ 5803 w 9267249"/>
              <a:gd name="connsiteY6" fmla="*/ 2724212 h 2724212"/>
              <a:gd name="connsiteX7" fmla="*/ 5803 w 9267249"/>
              <a:gd name="connsiteY7" fmla="*/ 1007573 h 2724212"/>
              <a:gd name="connsiteX8" fmla="*/ 37746 w 9267249"/>
              <a:gd name="connsiteY8" fmla="*/ 207919 h 2724212"/>
              <a:gd name="connsiteX0" fmla="*/ 20605 w 9306668"/>
              <a:gd name="connsiteY0" fmla="*/ 218859 h 2718961"/>
              <a:gd name="connsiteX1" fmla="*/ 8395576 w 9306668"/>
              <a:gd name="connsiteY1" fmla="*/ 145837 h 2718961"/>
              <a:gd name="connsiteX2" fmla="*/ 9206475 w 9306668"/>
              <a:gd name="connsiteY2" fmla="*/ 907431 h 2718961"/>
              <a:gd name="connsiteX3" fmla="*/ 9189222 w 9306668"/>
              <a:gd name="connsiteY3" fmla="*/ 2718961 h 2718961"/>
              <a:gd name="connsiteX4" fmla="*/ 9189222 w 9306668"/>
              <a:gd name="connsiteY4" fmla="*/ 2718961 h 2718961"/>
              <a:gd name="connsiteX5" fmla="*/ 45222 w 9306668"/>
              <a:gd name="connsiteY5" fmla="*/ 2718961 h 2718961"/>
              <a:gd name="connsiteX6" fmla="*/ 45222 w 9306668"/>
              <a:gd name="connsiteY6" fmla="*/ 2718961 h 2718961"/>
              <a:gd name="connsiteX7" fmla="*/ 45222 w 9306668"/>
              <a:gd name="connsiteY7" fmla="*/ 1002322 h 2718961"/>
              <a:gd name="connsiteX8" fmla="*/ 20605 w 9306668"/>
              <a:gd name="connsiteY8" fmla="*/ 218859 h 2718961"/>
              <a:gd name="connsiteX0" fmla="*/ 51 w 9286114"/>
              <a:gd name="connsiteY0" fmla="*/ 218859 h 2718961"/>
              <a:gd name="connsiteX1" fmla="*/ 8375022 w 9286114"/>
              <a:gd name="connsiteY1" fmla="*/ 145837 h 2718961"/>
              <a:gd name="connsiteX2" fmla="*/ 9185921 w 9286114"/>
              <a:gd name="connsiteY2" fmla="*/ 907431 h 2718961"/>
              <a:gd name="connsiteX3" fmla="*/ 9168668 w 9286114"/>
              <a:gd name="connsiteY3" fmla="*/ 2718961 h 2718961"/>
              <a:gd name="connsiteX4" fmla="*/ 9168668 w 9286114"/>
              <a:gd name="connsiteY4" fmla="*/ 2718961 h 2718961"/>
              <a:gd name="connsiteX5" fmla="*/ 24668 w 9286114"/>
              <a:gd name="connsiteY5" fmla="*/ 2718961 h 2718961"/>
              <a:gd name="connsiteX6" fmla="*/ 24668 w 9286114"/>
              <a:gd name="connsiteY6" fmla="*/ 2718961 h 2718961"/>
              <a:gd name="connsiteX7" fmla="*/ 24668 w 9286114"/>
              <a:gd name="connsiteY7" fmla="*/ 1002322 h 2718961"/>
              <a:gd name="connsiteX8" fmla="*/ 51 w 9286114"/>
              <a:gd name="connsiteY8" fmla="*/ 218859 h 2718961"/>
              <a:gd name="connsiteX0" fmla="*/ 51 w 9799310"/>
              <a:gd name="connsiteY0" fmla="*/ 167550 h 2667652"/>
              <a:gd name="connsiteX1" fmla="*/ 9223435 w 9799310"/>
              <a:gd name="connsiteY1" fmla="*/ 175487 h 2667652"/>
              <a:gd name="connsiteX2" fmla="*/ 9185921 w 9799310"/>
              <a:gd name="connsiteY2" fmla="*/ 856122 h 2667652"/>
              <a:gd name="connsiteX3" fmla="*/ 9168668 w 9799310"/>
              <a:gd name="connsiteY3" fmla="*/ 2667652 h 2667652"/>
              <a:gd name="connsiteX4" fmla="*/ 9168668 w 9799310"/>
              <a:gd name="connsiteY4" fmla="*/ 2667652 h 2667652"/>
              <a:gd name="connsiteX5" fmla="*/ 24668 w 9799310"/>
              <a:gd name="connsiteY5" fmla="*/ 2667652 h 2667652"/>
              <a:gd name="connsiteX6" fmla="*/ 24668 w 9799310"/>
              <a:gd name="connsiteY6" fmla="*/ 2667652 h 2667652"/>
              <a:gd name="connsiteX7" fmla="*/ 24668 w 9799310"/>
              <a:gd name="connsiteY7" fmla="*/ 951013 h 2667652"/>
              <a:gd name="connsiteX8" fmla="*/ 51 w 9799310"/>
              <a:gd name="connsiteY8" fmla="*/ 167550 h 2667652"/>
              <a:gd name="connsiteX0" fmla="*/ 51 w 9223435"/>
              <a:gd name="connsiteY0" fmla="*/ 167550 h 2667652"/>
              <a:gd name="connsiteX1" fmla="*/ 9223435 w 9223435"/>
              <a:gd name="connsiteY1" fmla="*/ 175487 h 2667652"/>
              <a:gd name="connsiteX2" fmla="*/ 9185921 w 9223435"/>
              <a:gd name="connsiteY2" fmla="*/ 856122 h 2667652"/>
              <a:gd name="connsiteX3" fmla="*/ 9168668 w 9223435"/>
              <a:gd name="connsiteY3" fmla="*/ 2667652 h 2667652"/>
              <a:gd name="connsiteX4" fmla="*/ 9168668 w 9223435"/>
              <a:gd name="connsiteY4" fmla="*/ 2667652 h 2667652"/>
              <a:gd name="connsiteX5" fmla="*/ 24668 w 9223435"/>
              <a:gd name="connsiteY5" fmla="*/ 2667652 h 2667652"/>
              <a:gd name="connsiteX6" fmla="*/ 24668 w 9223435"/>
              <a:gd name="connsiteY6" fmla="*/ 2667652 h 2667652"/>
              <a:gd name="connsiteX7" fmla="*/ 24668 w 9223435"/>
              <a:gd name="connsiteY7" fmla="*/ 951013 h 2667652"/>
              <a:gd name="connsiteX8" fmla="*/ 51 w 9223435"/>
              <a:gd name="connsiteY8" fmla="*/ 167550 h 2667652"/>
              <a:gd name="connsiteX0" fmla="*/ 51 w 9223435"/>
              <a:gd name="connsiteY0" fmla="*/ 141869 h 2641971"/>
              <a:gd name="connsiteX1" fmla="*/ 9223435 w 9223435"/>
              <a:gd name="connsiteY1" fmla="*/ 197354 h 2641971"/>
              <a:gd name="connsiteX2" fmla="*/ 9185921 w 9223435"/>
              <a:gd name="connsiteY2" fmla="*/ 830441 h 2641971"/>
              <a:gd name="connsiteX3" fmla="*/ 9168668 w 9223435"/>
              <a:gd name="connsiteY3" fmla="*/ 2641971 h 2641971"/>
              <a:gd name="connsiteX4" fmla="*/ 9168668 w 9223435"/>
              <a:gd name="connsiteY4" fmla="*/ 2641971 h 2641971"/>
              <a:gd name="connsiteX5" fmla="*/ 24668 w 9223435"/>
              <a:gd name="connsiteY5" fmla="*/ 2641971 h 2641971"/>
              <a:gd name="connsiteX6" fmla="*/ 24668 w 9223435"/>
              <a:gd name="connsiteY6" fmla="*/ 2641971 h 2641971"/>
              <a:gd name="connsiteX7" fmla="*/ 24668 w 9223435"/>
              <a:gd name="connsiteY7" fmla="*/ 925332 h 2641971"/>
              <a:gd name="connsiteX8" fmla="*/ 51 w 9223435"/>
              <a:gd name="connsiteY8" fmla="*/ 141869 h 2641971"/>
              <a:gd name="connsiteX0" fmla="*/ 51 w 9223435"/>
              <a:gd name="connsiteY0" fmla="*/ 163021 h 2663123"/>
              <a:gd name="connsiteX1" fmla="*/ 9223435 w 9223435"/>
              <a:gd name="connsiteY1" fmla="*/ 178883 h 2663123"/>
              <a:gd name="connsiteX2" fmla="*/ 9185921 w 9223435"/>
              <a:gd name="connsiteY2" fmla="*/ 851593 h 2663123"/>
              <a:gd name="connsiteX3" fmla="*/ 9168668 w 9223435"/>
              <a:gd name="connsiteY3" fmla="*/ 2663123 h 2663123"/>
              <a:gd name="connsiteX4" fmla="*/ 9168668 w 9223435"/>
              <a:gd name="connsiteY4" fmla="*/ 2663123 h 2663123"/>
              <a:gd name="connsiteX5" fmla="*/ 24668 w 9223435"/>
              <a:gd name="connsiteY5" fmla="*/ 2663123 h 2663123"/>
              <a:gd name="connsiteX6" fmla="*/ 24668 w 9223435"/>
              <a:gd name="connsiteY6" fmla="*/ 2663123 h 2663123"/>
              <a:gd name="connsiteX7" fmla="*/ 24668 w 9223435"/>
              <a:gd name="connsiteY7" fmla="*/ 946484 h 2663123"/>
              <a:gd name="connsiteX8" fmla="*/ 51 w 9223435"/>
              <a:gd name="connsiteY8" fmla="*/ 163021 h 2663123"/>
              <a:gd name="connsiteX0" fmla="*/ 51 w 9223435"/>
              <a:gd name="connsiteY0" fmla="*/ 131963 h 2632065"/>
              <a:gd name="connsiteX1" fmla="*/ 9223435 w 9223435"/>
              <a:gd name="connsiteY1" fmla="*/ 147825 h 2632065"/>
              <a:gd name="connsiteX2" fmla="*/ 9185921 w 9223435"/>
              <a:gd name="connsiteY2" fmla="*/ 820535 h 2632065"/>
              <a:gd name="connsiteX3" fmla="*/ 9168668 w 9223435"/>
              <a:gd name="connsiteY3" fmla="*/ 2632065 h 2632065"/>
              <a:gd name="connsiteX4" fmla="*/ 9168668 w 9223435"/>
              <a:gd name="connsiteY4" fmla="*/ 2632065 h 2632065"/>
              <a:gd name="connsiteX5" fmla="*/ 24668 w 9223435"/>
              <a:gd name="connsiteY5" fmla="*/ 2632065 h 2632065"/>
              <a:gd name="connsiteX6" fmla="*/ 24668 w 9223435"/>
              <a:gd name="connsiteY6" fmla="*/ 2632065 h 2632065"/>
              <a:gd name="connsiteX7" fmla="*/ 24668 w 9223435"/>
              <a:gd name="connsiteY7" fmla="*/ 915426 h 2632065"/>
              <a:gd name="connsiteX8" fmla="*/ 51 w 9223435"/>
              <a:gd name="connsiteY8" fmla="*/ 131963 h 2632065"/>
              <a:gd name="connsiteX0" fmla="*/ 51 w 9223435"/>
              <a:gd name="connsiteY0" fmla="*/ 166235 h 2666337"/>
              <a:gd name="connsiteX1" fmla="*/ 9223435 w 9223435"/>
              <a:gd name="connsiteY1" fmla="*/ 182097 h 2666337"/>
              <a:gd name="connsiteX2" fmla="*/ 9185921 w 9223435"/>
              <a:gd name="connsiteY2" fmla="*/ 854807 h 2666337"/>
              <a:gd name="connsiteX3" fmla="*/ 9168668 w 9223435"/>
              <a:gd name="connsiteY3" fmla="*/ 2666337 h 2666337"/>
              <a:gd name="connsiteX4" fmla="*/ 9168668 w 9223435"/>
              <a:gd name="connsiteY4" fmla="*/ 2666337 h 2666337"/>
              <a:gd name="connsiteX5" fmla="*/ 24668 w 9223435"/>
              <a:gd name="connsiteY5" fmla="*/ 2666337 h 2666337"/>
              <a:gd name="connsiteX6" fmla="*/ 24668 w 9223435"/>
              <a:gd name="connsiteY6" fmla="*/ 2666337 h 2666337"/>
              <a:gd name="connsiteX7" fmla="*/ 24668 w 9223435"/>
              <a:gd name="connsiteY7" fmla="*/ 949698 h 2666337"/>
              <a:gd name="connsiteX8" fmla="*/ 51 w 9223435"/>
              <a:gd name="connsiteY8" fmla="*/ 166235 h 2666337"/>
              <a:gd name="connsiteX0" fmla="*/ 51 w 9223435"/>
              <a:gd name="connsiteY0" fmla="*/ 144859 h 2644961"/>
              <a:gd name="connsiteX1" fmla="*/ 9223435 w 9223435"/>
              <a:gd name="connsiteY1" fmla="*/ 200345 h 2644961"/>
              <a:gd name="connsiteX2" fmla="*/ 9185921 w 9223435"/>
              <a:gd name="connsiteY2" fmla="*/ 833431 h 2644961"/>
              <a:gd name="connsiteX3" fmla="*/ 9168668 w 9223435"/>
              <a:gd name="connsiteY3" fmla="*/ 2644961 h 2644961"/>
              <a:gd name="connsiteX4" fmla="*/ 9168668 w 9223435"/>
              <a:gd name="connsiteY4" fmla="*/ 2644961 h 2644961"/>
              <a:gd name="connsiteX5" fmla="*/ 24668 w 9223435"/>
              <a:gd name="connsiteY5" fmla="*/ 2644961 h 2644961"/>
              <a:gd name="connsiteX6" fmla="*/ 24668 w 9223435"/>
              <a:gd name="connsiteY6" fmla="*/ 2644961 h 2644961"/>
              <a:gd name="connsiteX7" fmla="*/ 24668 w 9223435"/>
              <a:gd name="connsiteY7" fmla="*/ 928322 h 2644961"/>
              <a:gd name="connsiteX8" fmla="*/ 51 w 9223435"/>
              <a:gd name="connsiteY8" fmla="*/ 144859 h 2644961"/>
              <a:gd name="connsiteX0" fmla="*/ 51 w 9223435"/>
              <a:gd name="connsiteY0" fmla="*/ 172724 h 2672826"/>
              <a:gd name="connsiteX1" fmla="*/ 9223435 w 9223435"/>
              <a:gd name="connsiteY1" fmla="*/ 228210 h 2672826"/>
              <a:gd name="connsiteX2" fmla="*/ 9185921 w 9223435"/>
              <a:gd name="connsiteY2" fmla="*/ 861296 h 2672826"/>
              <a:gd name="connsiteX3" fmla="*/ 9168668 w 9223435"/>
              <a:gd name="connsiteY3" fmla="*/ 2672826 h 2672826"/>
              <a:gd name="connsiteX4" fmla="*/ 9168668 w 9223435"/>
              <a:gd name="connsiteY4" fmla="*/ 2672826 h 2672826"/>
              <a:gd name="connsiteX5" fmla="*/ 24668 w 9223435"/>
              <a:gd name="connsiteY5" fmla="*/ 2672826 h 2672826"/>
              <a:gd name="connsiteX6" fmla="*/ 24668 w 9223435"/>
              <a:gd name="connsiteY6" fmla="*/ 2672826 h 2672826"/>
              <a:gd name="connsiteX7" fmla="*/ 24668 w 9223435"/>
              <a:gd name="connsiteY7" fmla="*/ 956187 h 2672826"/>
              <a:gd name="connsiteX8" fmla="*/ 51 w 9223435"/>
              <a:gd name="connsiteY8" fmla="*/ 172724 h 2672826"/>
              <a:gd name="connsiteX0" fmla="*/ 51 w 9223435"/>
              <a:gd name="connsiteY0" fmla="*/ 195730 h 2656209"/>
              <a:gd name="connsiteX1" fmla="*/ 9223435 w 9223435"/>
              <a:gd name="connsiteY1" fmla="*/ 211593 h 2656209"/>
              <a:gd name="connsiteX2" fmla="*/ 9185921 w 9223435"/>
              <a:gd name="connsiteY2" fmla="*/ 844679 h 2656209"/>
              <a:gd name="connsiteX3" fmla="*/ 9168668 w 9223435"/>
              <a:gd name="connsiteY3" fmla="*/ 2656209 h 2656209"/>
              <a:gd name="connsiteX4" fmla="*/ 9168668 w 9223435"/>
              <a:gd name="connsiteY4" fmla="*/ 2656209 h 2656209"/>
              <a:gd name="connsiteX5" fmla="*/ 24668 w 9223435"/>
              <a:gd name="connsiteY5" fmla="*/ 2656209 h 2656209"/>
              <a:gd name="connsiteX6" fmla="*/ 24668 w 9223435"/>
              <a:gd name="connsiteY6" fmla="*/ 2656209 h 2656209"/>
              <a:gd name="connsiteX7" fmla="*/ 24668 w 9223435"/>
              <a:gd name="connsiteY7" fmla="*/ 939570 h 2656209"/>
              <a:gd name="connsiteX8" fmla="*/ 51 w 9223435"/>
              <a:gd name="connsiteY8" fmla="*/ 195730 h 2656209"/>
              <a:gd name="connsiteX0" fmla="*/ 51 w 9223435"/>
              <a:gd name="connsiteY0" fmla="*/ 205966 h 2666445"/>
              <a:gd name="connsiteX1" fmla="*/ 9223435 w 9223435"/>
              <a:gd name="connsiteY1" fmla="*/ 221829 h 2666445"/>
              <a:gd name="connsiteX2" fmla="*/ 9185921 w 9223435"/>
              <a:gd name="connsiteY2" fmla="*/ 854915 h 2666445"/>
              <a:gd name="connsiteX3" fmla="*/ 9168668 w 9223435"/>
              <a:gd name="connsiteY3" fmla="*/ 2666445 h 2666445"/>
              <a:gd name="connsiteX4" fmla="*/ 9168668 w 9223435"/>
              <a:gd name="connsiteY4" fmla="*/ 2666445 h 2666445"/>
              <a:gd name="connsiteX5" fmla="*/ 24668 w 9223435"/>
              <a:gd name="connsiteY5" fmla="*/ 2666445 h 2666445"/>
              <a:gd name="connsiteX6" fmla="*/ 24668 w 9223435"/>
              <a:gd name="connsiteY6" fmla="*/ 2666445 h 2666445"/>
              <a:gd name="connsiteX7" fmla="*/ 24668 w 9223435"/>
              <a:gd name="connsiteY7" fmla="*/ 949806 h 2666445"/>
              <a:gd name="connsiteX8" fmla="*/ 51 w 9223435"/>
              <a:gd name="connsiteY8" fmla="*/ 205966 h 26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435" h="2666445">
                <a:moveTo>
                  <a:pt x="51" y="205966"/>
                </a:moveTo>
                <a:cubicBezTo>
                  <a:pt x="2398183" y="4615"/>
                  <a:pt x="5697466" y="-140059"/>
                  <a:pt x="9223435" y="221829"/>
                </a:cubicBezTo>
                <a:cubicBezTo>
                  <a:pt x="9193653" y="991475"/>
                  <a:pt x="9203175" y="331093"/>
                  <a:pt x="9185921" y="854915"/>
                </a:cubicBezTo>
                <a:lnTo>
                  <a:pt x="9168668" y="2666445"/>
                </a:lnTo>
                <a:lnTo>
                  <a:pt x="9168668" y="2666445"/>
                </a:lnTo>
                <a:lnTo>
                  <a:pt x="24668" y="2666445"/>
                </a:lnTo>
                <a:lnTo>
                  <a:pt x="24668" y="2666445"/>
                </a:lnTo>
                <a:lnTo>
                  <a:pt x="24668" y="949806"/>
                </a:lnTo>
                <a:cubicBezTo>
                  <a:pt x="24668" y="382853"/>
                  <a:pt x="-1292" y="513612"/>
                  <a:pt x="51" y="205966"/>
                </a:cubicBezTo>
                <a:close/>
              </a:path>
            </a:pathLst>
          </a:custGeom>
          <a:gradFill>
            <a:gsLst>
              <a:gs pos="60000">
                <a:srgbClr val="EEE7DC"/>
              </a:gs>
              <a:gs pos="22000">
                <a:srgbClr val="E2DCD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4" name="Picture 3">
            <a:extLst>
              <a:ext uri="{FF2B5EF4-FFF2-40B4-BE49-F238E27FC236}">
                <a16:creationId xmlns:a16="http://schemas.microsoft.com/office/drawing/2014/main" id="{1D85D568-BB97-BC64-8E76-7E93F821D2DE}"/>
              </a:ext>
            </a:extLst>
          </p:cNvPr>
          <p:cNvPicPr>
            <a:picLocks noChangeAspect="1"/>
          </p:cNvPicPr>
          <p:nvPr userDrawn="1"/>
        </p:nvPicPr>
        <p:blipFill>
          <a:blip r:embed="rId4">
            <a:duotone>
              <a:prstClr val="black"/>
              <a:srgbClr val="D9C3A5">
                <a:tint val="50000"/>
                <a:satMod val="180000"/>
              </a:srgbClr>
            </a:duotone>
            <a:alphaModFix amt="70000"/>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02640" y="2393003"/>
            <a:ext cx="9445925" cy="671804"/>
          </a:xfrm>
          <a:prstGeom prst="rect">
            <a:avLst/>
          </a:prstGeom>
        </p:spPr>
      </p:pic>
    </p:spTree>
    <p:extLst>
      <p:ext uri="{BB962C8B-B14F-4D97-AF65-F5344CB8AC3E}">
        <p14:creationId xmlns:p14="http://schemas.microsoft.com/office/powerpoint/2010/main" val="3817376362"/>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Membrane-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DDEBFE-7F0D-9C99-3F20-5BCAE4B824F4}"/>
              </a:ext>
            </a:extLst>
          </p:cNvPr>
          <p:cNvSpPr/>
          <p:nvPr userDrawn="1"/>
        </p:nvSpPr>
        <p:spPr>
          <a:xfrm>
            <a:off x="0" y="2758699"/>
            <a:ext cx="9162288" cy="2384801"/>
          </a:xfrm>
          <a:prstGeom prst="rect">
            <a:avLst/>
          </a:prstGeom>
          <a:gradFill>
            <a:gsLst>
              <a:gs pos="0">
                <a:schemeClr val="bg1">
                  <a:lumMod val="85000"/>
                </a:scheme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A295C65B-CD66-BCC3-B56A-D87C65A9AEA3}"/>
              </a:ext>
            </a:extLst>
          </p:cNvPr>
          <p:cNvSpPr>
            <a:spLocks noChangeArrowheads="1"/>
          </p:cNvSpPr>
          <p:nvPr userDrawn="1"/>
        </p:nvSpPr>
        <p:spPr bwMode="ltGray">
          <a:xfrm flipV="1">
            <a:off x="-18288" y="2891661"/>
            <a:ext cx="9162288" cy="2251839"/>
          </a:xfrm>
          <a:prstGeom prst="rect">
            <a:avLst/>
          </a:prstGeom>
          <a:blipFill dpi="0" rotWithShape="1">
            <a:blip r:embed="rId2">
              <a:alphaModFix amt="29000"/>
            </a:blip>
            <a:srcRect/>
            <a:tile tx="0" ty="0" sx="100000" sy="100000" flip="none" algn="tl"/>
          </a:blipFill>
          <a:ln w="25400">
            <a:noFill/>
            <a:miter lim="800000"/>
            <a:headEnd/>
            <a:tailEnd/>
          </a:ln>
        </p:spPr>
        <p:txBody>
          <a:bodyPr>
            <a:prstTxWarp prst="textNoShape">
              <a:avLst/>
            </a:prstTxWarp>
          </a:bodyPr>
          <a:lstStyle/>
          <a:p>
            <a:r>
              <a:rPr lang="en-US" sz="1800"/>
              <a:t> </a:t>
            </a:r>
          </a:p>
        </p:txBody>
      </p:sp>
      <p:sp>
        <p:nvSpPr>
          <p:cNvPr id="4" name="Rectangle 3">
            <a:extLst>
              <a:ext uri="{FF2B5EF4-FFF2-40B4-BE49-F238E27FC236}">
                <a16:creationId xmlns:a16="http://schemas.microsoft.com/office/drawing/2014/main" id="{4985ABFE-C576-B770-0DAA-262DDC397704}"/>
              </a:ext>
            </a:extLst>
          </p:cNvPr>
          <p:cNvSpPr/>
          <p:nvPr userDrawn="1"/>
        </p:nvSpPr>
        <p:spPr>
          <a:xfrm>
            <a:off x="0" y="933611"/>
            <a:ext cx="9162288" cy="1825088"/>
          </a:xfrm>
          <a:prstGeom prst="rect">
            <a:avLst/>
          </a:prstGeom>
          <a:gradFill>
            <a:gsLst>
              <a:gs pos="64000">
                <a:srgbClr val="EEE7DC"/>
              </a:gs>
              <a:gs pos="0">
                <a:srgbClr val="E2DCD0"/>
              </a:gs>
              <a:gs pos="95000">
                <a:srgbClr val="EEE7D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lIns="68589" tIns="34295" rIns="68589" bIns="34295"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445" name="Text Placeholder 5">
            <a:extLst>
              <a:ext uri="{FF2B5EF4-FFF2-40B4-BE49-F238E27FC236}">
                <a16:creationId xmlns:a16="http://schemas.microsoft.com/office/drawing/2014/main" id="{10A9EB3D-7AA4-3943-B10B-1611E9D56FCC}"/>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p:cNvGrpSpPr>
            <a:grpSpLocks noChangeAspect="1"/>
          </p:cNvGrpSpPr>
          <p:nvPr userDrawn="1"/>
        </p:nvGrpSpPr>
        <p:grpSpPr>
          <a:xfrm>
            <a:off x="8071600" y="4860986"/>
            <a:ext cx="993262" cy="226314"/>
            <a:chOff x="680865" y="3439338"/>
            <a:chExt cx="4686473" cy="1068091"/>
          </a:xfrm>
        </p:grpSpPr>
        <p:pic>
          <p:nvPicPr>
            <p:cNvPr id="38" name="Logomark V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p:cNvGrpSpPr>
              <a:grpSpLocks noChangeAspect="1"/>
            </p:cNvGrpSpPr>
            <p:nvPr/>
          </p:nvGrpSpPr>
          <p:grpSpPr bwMode="auto">
            <a:xfrm>
              <a:off x="1898650" y="3455065"/>
              <a:ext cx="3468688" cy="1036638"/>
              <a:chOff x="1196" y="1585"/>
              <a:chExt cx="2185" cy="653"/>
            </a:xfrm>
          </p:grpSpPr>
          <p:sp>
            <p:nvSpPr>
              <p:cNvPr id="40"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7" name="Picture 6" descr="Membrane_Light.png">
            <a:extLst>
              <a:ext uri="{FF2B5EF4-FFF2-40B4-BE49-F238E27FC236}">
                <a16:creationId xmlns:a16="http://schemas.microsoft.com/office/drawing/2014/main" id="{EAAA2331-A7D2-BAE0-6DF9-0426BBD51622}"/>
              </a:ext>
            </a:extLst>
          </p:cNvPr>
          <p:cNvPicPr>
            <a:picLocks/>
          </p:cNvPicPr>
          <p:nvPr userDrawn="1"/>
        </p:nvPicPr>
        <p:blipFill>
          <a:blip r:embed="rId5">
            <a:alphaModFix amt="57000"/>
            <a:extLst>
              <a:ext uri="{BEBA8EAE-BF5A-486C-A8C5-ECC9F3942E4B}">
                <a14:imgProps xmlns:a14="http://schemas.microsoft.com/office/drawing/2010/main">
                  <a14:imgLayer r:embed="rId6">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996" y="2548503"/>
            <a:ext cx="9235441" cy="343159"/>
          </a:xfrm>
          <a:prstGeom prst="rect">
            <a:avLst/>
          </a:prstGeom>
        </p:spPr>
      </p:pic>
    </p:spTree>
    <p:extLst>
      <p:ext uri="{BB962C8B-B14F-4D97-AF65-F5344CB8AC3E}">
        <p14:creationId xmlns:p14="http://schemas.microsoft.com/office/powerpoint/2010/main" val="1794111330"/>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cxnSp>
        <p:nvCxnSpPr>
          <p:cNvPr id="9" name="Straight Connector 8"/>
          <p:cNvCxnSpPr/>
          <p:nvPr/>
        </p:nvCxnSpPr>
        <p:spPr>
          <a:xfrm>
            <a:off x="1"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tHIVcurriculum_logo_white_thik.png">
            <a:extLst>
              <a:ext uri="{FF2B5EF4-FFF2-40B4-BE49-F238E27FC236}">
                <a16:creationId xmlns:a16="http://schemas.microsoft.com/office/drawing/2014/main" id="{AB8A0B6B-B538-9F4F-9B5E-6F68F44C4D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cxnSp>
        <p:nvCxnSpPr>
          <p:cNvPr id="14" name="Straight Connector 13"/>
          <p:cNvCxnSpPr/>
          <p:nvPr/>
        </p:nvCxnSpPr>
        <p:spPr>
          <a:xfrm>
            <a:off x="1"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 y="3778231"/>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defRPr>
            </a:lvl1pPr>
          </a:lstStyle>
          <a:p>
            <a:r>
              <a:rPr lang="en-US" dirty="0"/>
              <a:t>Click To Edit Section Title</a:t>
            </a:r>
          </a:p>
        </p:txBody>
      </p:sp>
    </p:spTree>
    <p:extLst>
      <p:ext uri="{BB962C8B-B14F-4D97-AF65-F5344CB8AC3E}">
        <p14:creationId xmlns:p14="http://schemas.microsoft.com/office/powerpoint/2010/main" val="429051779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hite and Red">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sp>
        <p:nvSpPr>
          <p:cNvPr id="10" name="Rectangle 9"/>
          <p:cNvSpPr/>
          <p:nvPr userDrawn="1"/>
        </p:nvSpPr>
        <p:spPr>
          <a:xfrm>
            <a:off x="-876" y="1371601"/>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76"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pic>
        <p:nvPicPr>
          <p:cNvPr id="9" name="Picture 8" descr="NatHIVcurriculum_logo_white_thik.png">
            <a:extLst>
              <a:ext uri="{FF2B5EF4-FFF2-40B4-BE49-F238E27FC236}">
                <a16:creationId xmlns:a16="http://schemas.microsoft.com/office/drawing/2014/main" id="{0FB6F301-DD77-994D-B54D-D52912FE0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defRPr>
            </a:lvl1pPr>
          </a:lstStyle>
          <a:p>
            <a:r>
              <a:rPr lang="en-US" dirty="0"/>
              <a:t>Click To Edit Section Title</a:t>
            </a:r>
          </a:p>
        </p:txBody>
      </p:sp>
    </p:spTree>
    <p:extLst>
      <p:ext uri="{BB962C8B-B14F-4D97-AF65-F5344CB8AC3E}">
        <p14:creationId xmlns:p14="http://schemas.microsoft.com/office/powerpoint/2010/main" val="191244808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400" baseline="0">
                <a:solidFill>
                  <a:srgbClr val="000000"/>
                </a:solidFill>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03123092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0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55211904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3277194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cxnSp>
        <p:nvCxnSpPr>
          <p:cNvPr id="32" name="Straight Connector 31"/>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1"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06762204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694" r:id="rId2"/>
    <p:sldLayoutId id="2147483695" r:id="rId3"/>
    <p:sldLayoutId id="2147483696" r:id="rId4"/>
    <p:sldLayoutId id="2147483714" r:id="rId5"/>
    <p:sldLayoutId id="2147483738" r:id="rId6"/>
    <p:sldLayoutId id="2147483740" r:id="rId7"/>
    <p:sldLayoutId id="2147483739" r:id="rId8"/>
    <p:sldLayoutId id="2147483698" r:id="rId9"/>
    <p:sldLayoutId id="2147483735" r:id="rId10"/>
    <p:sldLayoutId id="2147483699" r:id="rId11"/>
    <p:sldLayoutId id="2147483733" r:id="rId12"/>
    <p:sldLayoutId id="2147483749" r:id="rId13"/>
    <p:sldLayoutId id="2147483752" r:id="rId14"/>
    <p:sldLayoutId id="2147483751" r:id="rId15"/>
    <p:sldLayoutId id="2147483700" r:id="rId16"/>
    <p:sldLayoutId id="2147483707" r:id="rId17"/>
    <p:sldLayoutId id="2147483732" r:id="rId18"/>
    <p:sldLayoutId id="2147483727" r:id="rId19"/>
    <p:sldLayoutId id="2147483703" r:id="rId20"/>
    <p:sldLayoutId id="2147483758" r:id="rId21"/>
    <p:sldLayoutId id="2147483706" r:id="rId22"/>
    <p:sldLayoutId id="2147483753" r:id="rId23"/>
    <p:sldLayoutId id="2147483750" r:id="rId24"/>
    <p:sldLayoutId id="2147483754" r:id="rId25"/>
    <p:sldLayoutId id="2147483759" r:id="rId26"/>
    <p:sldLayoutId id="2147483755" r:id="rId27"/>
    <p:sldLayoutId id="2147483756" r:id="rId28"/>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99.png"/><Relationship Id="rId4" Type="http://schemas.microsoft.com/office/2007/relationships/hdphoto" Target="../media/hdphoto24.wdp"/></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microsoft.com/office/2007/relationships/hdphoto" Target="../media/hdphoto24.wdp"/><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99.png"/><Relationship Id="rId5" Type="http://schemas.microsoft.com/office/2007/relationships/hdphoto" Target="../media/hdphoto24.wdp"/><Relationship Id="rId4" Type="http://schemas.openxmlformats.org/officeDocument/2006/relationships/image" Target="../media/image98.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2.png"/></Relationships>
</file>

<file path=ppt/slides/_rels/slide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8.png"/></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3.jp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2.png"/><Relationship Id="rId2" Type="http://schemas.openxmlformats.org/officeDocument/2006/relationships/image" Target="../media/image104.png"/><Relationship Id="rId1" Type="http://schemas.openxmlformats.org/officeDocument/2006/relationships/slideLayout" Target="../slideLayouts/slideLayout23.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71.png"/></Relationships>
</file>

<file path=ppt/slides/_rels/slide1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7.xml"/><Relationship Id="rId5" Type="http://schemas.microsoft.com/office/2007/relationships/hdphoto" Target="../media/hdphoto10.wdp"/><Relationship Id="rId4" Type="http://schemas.openxmlformats.org/officeDocument/2006/relationships/image" Target="../media/image39.png"/></Relationships>
</file>

<file path=ppt/slides/_rels/slide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7.png"/><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8" Type="http://schemas.microsoft.com/office/2007/relationships/hdphoto" Target="../media/hdphoto28.wdp"/><Relationship Id="rId3" Type="http://schemas.microsoft.com/office/2007/relationships/hdphoto" Target="../media/hdphoto26.wdp"/><Relationship Id="rId7"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8.xml"/><Relationship Id="rId6" Type="http://schemas.microsoft.com/office/2007/relationships/hdphoto" Target="../media/hdphoto27.wdp"/><Relationship Id="rId5" Type="http://schemas.openxmlformats.org/officeDocument/2006/relationships/image" Target="../media/image109.png"/><Relationship Id="rId4" Type="http://schemas.openxmlformats.org/officeDocument/2006/relationships/image" Target="../media/image33.png"/></Relationships>
</file>

<file path=ppt/slides/_rels/slide128.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26.wdp"/><Relationship Id="rId7" Type="http://schemas.microsoft.com/office/2007/relationships/hdphoto" Target="../media/hdphoto30.wdp"/><Relationship Id="rId2" Type="http://schemas.openxmlformats.org/officeDocument/2006/relationships/image" Target="../media/image108.png"/><Relationship Id="rId1" Type="http://schemas.openxmlformats.org/officeDocument/2006/relationships/slideLayout" Target="../slideLayouts/slideLayout28.xml"/><Relationship Id="rId6" Type="http://schemas.openxmlformats.org/officeDocument/2006/relationships/image" Target="../media/image109.png"/><Relationship Id="rId5" Type="http://schemas.openxmlformats.org/officeDocument/2006/relationships/image" Target="../media/image33.png"/><Relationship Id="rId10" Type="http://schemas.openxmlformats.org/officeDocument/2006/relationships/image" Target="../media/image105.png"/><Relationship Id="rId4" Type="http://schemas.microsoft.com/office/2007/relationships/hdphoto" Target="../media/hdphoto29.wdp"/><Relationship Id="rId9" Type="http://schemas.microsoft.com/office/2007/relationships/hdphoto" Target="../media/hdphoto31.wdp"/></Relationships>
</file>

<file path=ppt/slides/_rels/slide12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11.wdp"/><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40.png"/><Relationship Id="rId5" Type="http://schemas.microsoft.com/office/2007/relationships/hdphoto" Target="../media/hdphoto10.wdp"/><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2.png"/><Relationship Id="rId1" Type="http://schemas.openxmlformats.org/officeDocument/2006/relationships/slideLayout" Target="../slideLayouts/slideLayout28.xml"/><Relationship Id="rId4" Type="http://schemas.openxmlformats.org/officeDocument/2006/relationships/image" Target="../media/image111.png"/></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3.png"/><Relationship Id="rId1" Type="http://schemas.openxmlformats.org/officeDocument/2006/relationships/slideLayout" Target="../slideLayouts/slideLayout28.xml"/><Relationship Id="rId4" Type="http://schemas.openxmlformats.org/officeDocument/2006/relationships/image" Target="../media/image112.png"/></Relationships>
</file>

<file path=ppt/slides/_rels/slide1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1.png"/><Relationship Id="rId1" Type="http://schemas.openxmlformats.org/officeDocument/2006/relationships/slideLayout" Target="../slideLayouts/slideLayout27.xml"/><Relationship Id="rId4" Type="http://schemas.openxmlformats.org/officeDocument/2006/relationships/image" Target="../media/image113.png"/></Relationships>
</file>

<file path=ppt/slides/_rels/slide1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1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11.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23.png"/><Relationship Id="rId2" Type="http://schemas.openxmlformats.org/officeDocument/2006/relationships/notesSlide" Target="../notesSlides/notesSlide13.xml"/><Relationship Id="rId16"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33.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31.png"/><Relationship Id="rId1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14.wdp"/><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2.xml"/><Relationship Id="rId5" Type="http://schemas.microsoft.com/office/2007/relationships/hdphoto" Target="../media/hdphoto15.wdp"/><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3.jp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2.png"/><Relationship Id="rId5" Type="http://schemas.microsoft.com/office/2007/relationships/hdphoto" Target="../media/hdphoto12.wdp"/><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8.jpg"/><Relationship Id="rId1" Type="http://schemas.openxmlformats.org/officeDocument/2006/relationships/slideLayout" Target="../slideLayouts/slideLayout12.xml"/><Relationship Id="rId4" Type="http://schemas.microsoft.com/office/2007/relationships/hdphoto" Target="../media/hdphoto12.wdp"/></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microsoft.com/office/2007/relationships/hdphoto" Target="../media/hdphoto18.wdp"/><Relationship Id="rId5" Type="http://schemas.microsoft.com/office/2007/relationships/hdphoto" Target="../media/hdphoto17.wdp"/><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12.xml"/><Relationship Id="rId6" Type="http://schemas.microsoft.com/office/2007/relationships/hdphoto" Target="../media/hdphoto18.wdp"/><Relationship Id="rId5" Type="http://schemas.microsoft.com/office/2007/relationships/hdphoto" Target="../media/hdphoto17.wdp"/><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6.jpg"/><Relationship Id="rId1" Type="http://schemas.openxmlformats.org/officeDocument/2006/relationships/slideLayout" Target="../slideLayouts/slideLayout12.xml"/><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79.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microsoft.com/office/2007/relationships/hdphoto" Target="../media/hdphoto19.wdp"/><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86.pn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microsoft.com/office/2007/relationships/hdphoto" Target="../media/hdphoto19.wdp"/><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2.png"/><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jpg"/><Relationship Id="rId1" Type="http://schemas.openxmlformats.org/officeDocument/2006/relationships/slideLayout" Target="../slideLayouts/slideLayout12.xml"/><Relationship Id="rId4" Type="http://schemas.microsoft.com/office/2007/relationships/hdphoto" Target="../media/hdphoto20.wdp"/></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jpg"/><Relationship Id="rId1" Type="http://schemas.openxmlformats.org/officeDocument/2006/relationships/slideLayout" Target="../slideLayouts/slideLayout12.xml"/><Relationship Id="rId5" Type="http://schemas.openxmlformats.org/officeDocument/2006/relationships/image" Target="../media/image42.png"/><Relationship Id="rId4" Type="http://schemas.microsoft.com/office/2007/relationships/hdphoto" Target="../media/hdphoto20.wdp"/></Relationships>
</file>

<file path=ppt/slides/_rels/slide96.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97.png"/><Relationship Id="rId5" Type="http://schemas.microsoft.com/office/2007/relationships/hdphoto" Target="../media/hdphoto22.wdp"/><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B89747-553D-D241-B369-425B6D09E203}"/>
              </a:ext>
            </a:extLst>
          </p:cNvPr>
          <p:cNvSpPr>
            <a:spLocks noGrp="1"/>
          </p:cNvSpPr>
          <p:nvPr>
            <p:ph type="ctrTitle"/>
          </p:nvPr>
        </p:nvSpPr>
        <p:spPr/>
        <p:txBody>
          <a:bodyPr/>
          <a:lstStyle/>
          <a:p>
            <a:r>
              <a:rPr lang="en-US" dirty="0"/>
              <a:t>Introduction to the Biology of HIV-1</a:t>
            </a:r>
          </a:p>
        </p:txBody>
      </p:sp>
      <p:sp>
        <p:nvSpPr>
          <p:cNvPr id="6" name="Text Placeholder 5">
            <a:extLst>
              <a:ext uri="{FF2B5EF4-FFF2-40B4-BE49-F238E27FC236}">
                <a16:creationId xmlns:a16="http://schemas.microsoft.com/office/drawing/2014/main" id="{3C94925A-DF00-1444-A1A4-4CCD6B653F33}"/>
              </a:ext>
            </a:extLst>
          </p:cNvPr>
          <p:cNvSpPr>
            <a:spLocks noGrp="1"/>
          </p:cNvSpPr>
          <p:nvPr>
            <p:ph type="body" sz="quarter" idx="14"/>
          </p:nvPr>
        </p:nvSpPr>
        <p:spPr/>
        <p:txBody>
          <a:bodyPr/>
          <a:lstStyle/>
          <a:p>
            <a:r>
              <a:rPr lang="en-US" dirty="0"/>
              <a:t>Last Updated: November  9, 2022</a:t>
            </a:r>
          </a:p>
        </p:txBody>
      </p:sp>
      <p:sp>
        <p:nvSpPr>
          <p:cNvPr id="7" name="Text Placeholder 6">
            <a:extLst>
              <a:ext uri="{FF2B5EF4-FFF2-40B4-BE49-F238E27FC236}">
                <a16:creationId xmlns:a16="http://schemas.microsoft.com/office/drawing/2014/main" id="{919C7EDB-EBBD-E842-A022-8F7717541955}"/>
              </a:ext>
            </a:extLst>
          </p:cNvPr>
          <p:cNvSpPr>
            <a:spLocks noGrp="1"/>
          </p:cNvSpPr>
          <p:nvPr>
            <p:ph type="body" sz="quarter" idx="18"/>
          </p:nvPr>
        </p:nvSpPr>
        <p:spPr/>
        <p:txBody>
          <a:bodyPr/>
          <a:lstStyle/>
          <a:p>
            <a:r>
              <a:rPr lang="en-US" dirty="0"/>
              <a:t>David H. Spach, MD</a:t>
            </a:r>
            <a:br>
              <a:rPr lang="en-US" dirty="0"/>
            </a:br>
            <a:r>
              <a:rPr lang="en-US" dirty="0"/>
              <a:t>Editor-in-Chief, National HIV Curriculum</a:t>
            </a:r>
            <a:br>
              <a:rPr lang="en-US" dirty="0"/>
            </a:br>
            <a:r>
              <a:rPr lang="en-US" dirty="0"/>
              <a:t>Professor of Medicine</a:t>
            </a:r>
            <a:br>
              <a:rPr lang="en-US" dirty="0"/>
            </a:br>
            <a:r>
              <a:rPr lang="en-US" dirty="0"/>
              <a:t>Division of Allergy and Infectious Diseases</a:t>
            </a:r>
          </a:p>
          <a:p>
            <a:r>
              <a:rPr lang="en-US" dirty="0"/>
              <a:t>University of Washington</a:t>
            </a:r>
          </a:p>
        </p:txBody>
      </p:sp>
    </p:spTree>
    <p:extLst>
      <p:ext uri="{BB962C8B-B14F-4D97-AF65-F5344CB8AC3E}">
        <p14:creationId xmlns:p14="http://schemas.microsoft.com/office/powerpoint/2010/main" val="1510167498"/>
      </p:ext>
    </p:extLst>
  </p:cSld>
  <p:clrMapOvr>
    <a:masterClrMapping/>
  </p:clrMapOvr>
  <p:transition spd="slow" advTm="1182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HIV</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a:xfrm>
            <a:off x="323850" y="4889863"/>
            <a:ext cx="7357838" cy="240029"/>
          </a:xfrm>
        </p:spPr>
        <p:txBody>
          <a:bodyPr/>
          <a:lstStyle/>
          <a:p>
            <a:r>
              <a:rPr lang="en-US" sz="800" b="0" dirty="0"/>
              <a:t>Illustration: </a:t>
            </a:r>
            <a:r>
              <a:rPr lang="en-US" sz="800" b="0" i="1" dirty="0"/>
              <a:t>Cognition Studio, Inc.</a:t>
            </a:r>
            <a:r>
              <a:rPr lang="en-US" sz="800" b="0" dirty="0"/>
              <a:t> and David H. Spach, MD</a:t>
            </a:r>
          </a:p>
        </p:txBody>
      </p:sp>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2128718" y="969475"/>
            <a:ext cx="4907469" cy="3792135"/>
          </a:xfrm>
          <a:prstGeom prst="rect">
            <a:avLst/>
          </a:prstGeom>
          <a:effectLst>
            <a:glow rad="635000">
              <a:schemeClr val="bg1">
                <a:alpha val="10000"/>
              </a:schemeClr>
            </a:glow>
            <a:softEdge rad="0"/>
          </a:effectLst>
        </p:spPr>
      </p:pic>
      <p:cxnSp>
        <p:nvCxnSpPr>
          <p:cNvPr id="6" name="Straight Connector 5">
            <a:extLst>
              <a:ext uri="{FF2B5EF4-FFF2-40B4-BE49-F238E27FC236}">
                <a16:creationId xmlns:a16="http://schemas.microsoft.com/office/drawing/2014/main" id="{B4EEF75D-F14A-F44F-9292-4DCBBB39FDA6}"/>
              </a:ext>
            </a:extLst>
          </p:cNvPr>
          <p:cNvCxnSpPr/>
          <p:nvPr/>
        </p:nvCxnSpPr>
        <p:spPr>
          <a:xfrm>
            <a:off x="3244768" y="4648505"/>
            <a:ext cx="2952924" cy="0"/>
          </a:xfrm>
          <a:prstGeom prst="line">
            <a:avLst/>
          </a:prstGeom>
          <a:ln w="12700" cap="sq">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AB5C9E63-EA95-AA44-B356-97F42E0957E0}"/>
              </a:ext>
            </a:extLst>
          </p:cNvPr>
          <p:cNvSpPr>
            <a:spLocks noChangeArrowheads="1"/>
          </p:cNvSpPr>
          <p:nvPr/>
        </p:nvSpPr>
        <p:spPr bwMode="auto">
          <a:xfrm>
            <a:off x="3235437" y="4698536"/>
            <a:ext cx="2962256" cy="25567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bg1"/>
                </a:solidFill>
                <a:latin typeface="Arial" pitchFamily="18" charset="0"/>
              </a:rPr>
              <a:t>100-150 nm</a:t>
            </a:r>
          </a:p>
        </p:txBody>
      </p:sp>
      <p:sp>
        <p:nvSpPr>
          <p:cNvPr id="8" name="Rectangle 13">
            <a:extLst>
              <a:ext uri="{FF2B5EF4-FFF2-40B4-BE49-F238E27FC236}">
                <a16:creationId xmlns:a16="http://schemas.microsoft.com/office/drawing/2014/main" id="{4BBA0F2D-7495-4B1F-2818-8710EDD4DDE9}"/>
              </a:ext>
            </a:extLst>
          </p:cNvPr>
          <p:cNvSpPr>
            <a:spLocks noChangeArrowheads="1"/>
          </p:cNvSpPr>
          <p:nvPr/>
        </p:nvSpPr>
        <p:spPr bwMode="auto">
          <a:xfrm>
            <a:off x="6061166" y="1465598"/>
            <a:ext cx="2955544" cy="255673"/>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bg1"/>
                </a:solidFill>
                <a:latin typeface="Calibri" panose="020F0502020204030204" pitchFamily="34" charset="0"/>
                <a:cs typeface="Calibri" panose="020F0502020204030204" pitchFamily="34" charset="0"/>
              </a:rPr>
              <a:t>HIV = Human Immunodeficiency Virus </a:t>
            </a:r>
          </a:p>
        </p:txBody>
      </p:sp>
      <p:pic>
        <p:nvPicPr>
          <p:cNvPr id="12" name="Picture 11">
            <a:extLst>
              <a:ext uri="{FF2B5EF4-FFF2-40B4-BE49-F238E27FC236}">
                <a16:creationId xmlns:a16="http://schemas.microsoft.com/office/drawing/2014/main" id="{F5E7E719-11F3-40FC-6A33-BB7F433ED3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8" b="90978" l="8844" r="93067">
                        <a14:foregroundMark x1="71867" y1="10000" x2="73200" y2="10978"/>
                        <a14:foregroundMark x1="21022" y1="14622" x2="24133" y2="17333"/>
                        <a14:foregroundMark x1="87244" y1="73467" x2="83600" y2="76844"/>
                        <a14:foregroundMark x1="49911" y1="90978" x2="54267" y2="90667"/>
                        <a14:foregroundMark x1="53111" y1="88844" x2="52489" y2="88889"/>
                        <a14:foregroundMark x1="51929" y1="88578" x2="53956" y2="89156"/>
                        <a14:foregroundMark x1="53600" y1="89156" x2="54044" y2="89822"/>
                        <a14:foregroundMark x1="54267" y1="89333" x2="54489" y2="89644"/>
                        <a14:foregroundMark x1="54356" y1="89200" x2="54489" y2="89467"/>
                        <a14:foregroundMark x1="20400" y1="76133" x2="22844" y2="79022"/>
                        <a14:foregroundMark x1="8978" y1="44133" x2="8844" y2="49467"/>
                        <a14:foregroundMark x1="54489" y1="89467" x2="54489" y2="89467"/>
                        <a14:foregroundMark x1="54089" y1="89156" x2="54400" y2="89689"/>
                        <a14:backgroundMark x1="49644" y1="20222" x2="39200" y2="23200"/>
                        <a14:backgroundMark x1="39200" y1="23200" x2="32844" y2="36400"/>
                        <a14:backgroundMark x1="32844" y1="36400" x2="34000" y2="68756"/>
                        <a14:backgroundMark x1="34000" y1="68756" x2="50386" y2="87756"/>
                        <a14:backgroundMark x1="54654" y1="89376" x2="87556" y2="88844"/>
                        <a14:backgroundMark x1="87556" y1="88844" x2="98933" y2="85156"/>
                        <a14:backgroundMark x1="91517" y1="41392" x2="90844" y2="37422"/>
                        <a14:backgroundMark x1="98933" y1="85156" x2="92297" y2="45993"/>
                        <a14:backgroundMark x1="90844" y1="37422" x2="67600" y2="25200"/>
                        <a14:backgroundMark x1="67600" y1="25200" x2="48267" y2="31778"/>
                        <a14:backgroundMark x1="48267" y1="31778" x2="78444" y2="31022"/>
                        <a14:backgroundMark x1="78444" y1="31022" x2="61911" y2="40978"/>
                        <a14:backgroundMark x1="61911" y1="40978" x2="59422" y2="55511"/>
                        <a14:backgroundMark x1="59422" y1="55511" x2="65822" y2="45422"/>
                        <a14:backgroundMark x1="65822" y1="45422" x2="56844" y2="41333"/>
                        <a14:backgroundMark x1="56844" y1="41333" x2="32178" y2="51333"/>
                        <a14:backgroundMark x1="32178" y1="51333" x2="29911" y2="53289"/>
                        <a14:backgroundMark x1="71467" y1="34533" x2="62578" y2="66444"/>
                        <a14:backgroundMark x1="62578" y1="66444" x2="56444" y2="73911"/>
                        <a14:backgroundMark x1="56444" y1="73911" x2="91691" y2="46308"/>
                        <a14:backgroundMark x1="92326" y1="46007" x2="76267" y2="61689"/>
                        <a14:backgroundMark x1="76267" y1="61689" x2="77511" y2="50933"/>
                        <a14:backgroundMark x1="77511" y1="50933" x2="62444" y2="65244"/>
                        <a14:backgroundMark x1="62444" y1="65244" x2="70667" y2="59511"/>
                        <a14:backgroundMark x1="70667" y1="59511" x2="54844" y2="76489"/>
                        <a14:backgroundMark x1="52133" y1="87111" x2="52133" y2="87111"/>
                        <a14:backgroundMark x1="71644" y1="14622" x2="71644" y2="14622"/>
                        <a14:backgroundMark x1="12133" y1="47867" x2="12133" y2="47867"/>
                        <a14:backgroundMark x1="13111" y1="47867" x2="13111" y2="47867"/>
                        <a14:backgroundMark x1="13111" y1="47867" x2="12533" y2="47467"/>
                        <a14:backgroundMark x1="41867" y1="8889" x2="38711" y2="9644"/>
                        <a14:backgroundMark x1="72444" y1="16400" x2="69289" y2="14756"/>
                        <a14:backgroundMark x1="22311" y1="76044" x2="22311" y2="76044"/>
                        <a14:backgroundMark x1="22311" y1="75911" x2="22489" y2="76000"/>
                        <a14:backgroundMark x1="22311" y1="75911" x2="22489" y2="75911"/>
                        <a14:backgroundMark x1="50356" y1="88267" x2="50044" y2="88578"/>
                        <a14:backgroundMark x1="50044" y1="88711" x2="50044" y2="89022"/>
                        <a14:backgroundMark x1="51867" y1="88444" x2="51867" y2="88444"/>
                        <a14:backgroundMark x1="52000" y1="88400" x2="52000" y2="88400"/>
                        <a14:backgroundMark x1="51867" y1="88400" x2="52044" y2="88400"/>
                        <a14:backgroundMark x1="52000" y1="88400" x2="52000" y2="88400"/>
                        <a14:backgroundMark x1="91689" y1="40000" x2="93378" y2="45022"/>
                        <a14:backgroundMark x1="92444" y1="43467" x2="91556" y2="44622"/>
                        <a14:backgroundMark x1="91644" y1="44311" x2="92267" y2="46178"/>
                        <a14:backgroundMark x1="90222" y1="60267" x2="89822" y2="62044"/>
                        <a14:backgroundMark x1="90267" y1="59556" x2="89467" y2="61556"/>
                        <a14:backgroundMark x1="23067" y1="19022" x2="23244" y2="19422"/>
                        <a14:backgroundMark x1="23067" y1="18756" x2="24800" y2="17911"/>
                        <a14:backgroundMark x1="23644" y1="17600" x2="23644" y2="17600"/>
                        <a14:backgroundMark x1="23822" y1="17422" x2="23822" y2="17422"/>
                        <a14:backgroundMark x1="23822" y1="17333" x2="24089" y2="17600"/>
                        <a14:backgroundMark x1="23822" y1="17333" x2="24222" y2="17422"/>
                        <a14:backgroundMark x1="73022" y1="12978" x2="72756" y2="13156"/>
                        <a14:backgroundMark x1="83333" y1="72400" x2="83422" y2="72178"/>
                        <a14:backgroundMark x1="51422" y1="88444" x2="51778" y2="88533"/>
                        <a14:backgroundMark x1="51867" y1="88222" x2="51422" y2="87111"/>
                        <a14:backgroundMark x1="52089" y1="88533" x2="51867" y2="88356"/>
                        <a14:backgroundMark x1="51600" y1="88267" x2="52089" y2="88356"/>
                        <a14:backgroundMark x1="52000" y1="88133" x2="51956" y2="88444"/>
                        <a14:backgroundMark x1="11111" y1="46844" x2="11244" y2="47022"/>
                        <a14:backgroundMark x1="11244" y1="48533" x2="11333" y2="48756"/>
                        <a14:backgroundMark x1="23644" y1="17333" x2="24000" y2="17689"/>
                        <a14:backgroundMark x1="23911" y1="17200" x2="24311" y2="17289"/>
                      </a14:backgroundRemoval>
                    </a14:imgEffect>
                  </a14:imgLayer>
                </a14:imgProps>
              </a:ext>
            </a:extLst>
          </a:blip>
          <a:stretch>
            <a:fillRect/>
          </a:stretch>
        </p:blipFill>
        <p:spPr>
          <a:xfrm>
            <a:off x="2683510" y="923077"/>
            <a:ext cx="3825240" cy="3840480"/>
          </a:xfrm>
          <a:prstGeom prst="rect">
            <a:avLst/>
          </a:prstGeom>
        </p:spPr>
      </p:pic>
    </p:spTree>
    <p:extLst>
      <p:ext uri="{BB962C8B-B14F-4D97-AF65-F5344CB8AC3E}">
        <p14:creationId xmlns:p14="http://schemas.microsoft.com/office/powerpoint/2010/main" val="144588940"/>
      </p:ext>
    </p:extLst>
  </p:cSld>
  <p:clrMapOvr>
    <a:masterClrMapping/>
  </p:clrMapOvr>
  <mc:AlternateContent xmlns:mc="http://schemas.openxmlformats.org/markup-compatibility/2006" xmlns:p14="http://schemas.microsoft.com/office/powerpoint/2010/main">
    <mc:Choice Requires="p14">
      <p:transition spd="slow" p14:dur="1250" advTm="17525">
        <p:circle/>
      </p:transition>
    </mc:Choice>
    <mc:Fallback xmlns="">
      <p:transition spd="slow" advTm="17525">
        <p:circl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Integrase: Active Enzymatic Region</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4" name="Rectangle 13">
            <a:extLst>
              <a:ext uri="{FF2B5EF4-FFF2-40B4-BE49-F238E27FC236}">
                <a16:creationId xmlns:a16="http://schemas.microsoft.com/office/drawing/2014/main" id="{B22A9586-870C-5295-22B7-A17DFED59102}"/>
              </a:ext>
            </a:extLst>
          </p:cNvPr>
          <p:cNvSpPr>
            <a:spLocks noChangeArrowheads="1"/>
          </p:cNvSpPr>
          <p:nvPr/>
        </p:nvSpPr>
        <p:spPr bwMode="auto">
          <a:xfrm>
            <a:off x="6102456" y="3307208"/>
            <a:ext cx="2326924"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Catalytic core domain (CCD)</a:t>
            </a:r>
          </a:p>
        </p:txBody>
      </p:sp>
      <p:grpSp>
        <p:nvGrpSpPr>
          <p:cNvPr id="9" name="Group 8">
            <a:extLst>
              <a:ext uri="{FF2B5EF4-FFF2-40B4-BE49-F238E27FC236}">
                <a16:creationId xmlns:a16="http://schemas.microsoft.com/office/drawing/2014/main" id="{6C690320-2F94-08B5-64E3-7D764728FDB5}"/>
              </a:ext>
            </a:extLst>
          </p:cNvPr>
          <p:cNvGrpSpPr/>
          <p:nvPr/>
        </p:nvGrpSpPr>
        <p:grpSpPr>
          <a:xfrm>
            <a:off x="5724738" y="2699292"/>
            <a:ext cx="365760" cy="1479917"/>
            <a:chOff x="6492240" y="3048000"/>
            <a:chExt cx="365760" cy="1249662"/>
          </a:xfrm>
          <a:effectLst/>
        </p:grpSpPr>
        <p:cxnSp>
          <p:nvCxnSpPr>
            <p:cNvPr id="13" name="Straight Connector 12">
              <a:extLst>
                <a:ext uri="{FF2B5EF4-FFF2-40B4-BE49-F238E27FC236}">
                  <a16:creationId xmlns:a16="http://schemas.microsoft.com/office/drawing/2014/main" id="{C61C60AC-A908-BC33-A449-C6E74B4DAA8E}"/>
                </a:ext>
              </a:extLst>
            </p:cNvPr>
            <p:cNvCxnSpPr/>
            <p:nvPr/>
          </p:nvCxnSpPr>
          <p:spPr>
            <a:xfrm>
              <a:off x="6492240" y="3048000"/>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25AB51B-FAF6-E402-BD62-7F4CFC151A2A}"/>
                </a:ext>
              </a:extLst>
            </p:cNvPr>
            <p:cNvCxnSpPr/>
            <p:nvPr/>
          </p:nvCxnSpPr>
          <p:spPr>
            <a:xfrm rot="5400000">
              <a:off x="6233169" y="3672831"/>
              <a:ext cx="1249662"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1F18D69-E59A-140D-2652-2CE30BC6D538}"/>
                </a:ext>
              </a:extLst>
            </p:cNvPr>
            <p:cNvCxnSpPr/>
            <p:nvPr/>
          </p:nvCxnSpPr>
          <p:spPr>
            <a:xfrm>
              <a:off x="6492240" y="4297662"/>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grpSp>
      <p:sp>
        <p:nvSpPr>
          <p:cNvPr id="20" name="Rectangle 13">
            <a:extLst>
              <a:ext uri="{FF2B5EF4-FFF2-40B4-BE49-F238E27FC236}">
                <a16:creationId xmlns:a16="http://schemas.microsoft.com/office/drawing/2014/main" id="{56B4CE67-CBD0-899F-891C-4FF9B646E816}"/>
              </a:ext>
            </a:extLst>
          </p:cNvPr>
          <p:cNvSpPr>
            <a:spLocks noChangeArrowheads="1"/>
          </p:cNvSpPr>
          <p:nvPr/>
        </p:nvSpPr>
        <p:spPr bwMode="auto">
          <a:xfrm>
            <a:off x="1409581" y="3214074"/>
            <a:ext cx="2449184"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Active Enzymatic Region</a:t>
            </a:r>
          </a:p>
        </p:txBody>
      </p:sp>
      <p:grpSp>
        <p:nvGrpSpPr>
          <p:cNvPr id="10" name="Group 9">
            <a:extLst>
              <a:ext uri="{FF2B5EF4-FFF2-40B4-BE49-F238E27FC236}">
                <a16:creationId xmlns:a16="http://schemas.microsoft.com/office/drawing/2014/main" id="{8F6FD4BB-CCB7-4B93-0F18-7662BC9A734F}"/>
              </a:ext>
            </a:extLst>
          </p:cNvPr>
          <p:cNvGrpSpPr/>
          <p:nvPr/>
        </p:nvGrpSpPr>
        <p:grpSpPr>
          <a:xfrm>
            <a:off x="2644381" y="1292083"/>
            <a:ext cx="3855237" cy="2920156"/>
            <a:chOff x="2644381" y="1292083"/>
            <a:chExt cx="3855237" cy="2920156"/>
          </a:xfrm>
        </p:grpSpPr>
        <p:grpSp>
          <p:nvGrpSpPr>
            <p:cNvPr id="26" name="Group 25">
              <a:extLst>
                <a:ext uri="{FF2B5EF4-FFF2-40B4-BE49-F238E27FC236}">
                  <a16:creationId xmlns:a16="http://schemas.microsoft.com/office/drawing/2014/main" id="{01C92D85-0D11-BC49-8561-9BA4C181E9F0}"/>
                </a:ext>
              </a:extLst>
            </p:cNvPr>
            <p:cNvGrpSpPr/>
            <p:nvPr/>
          </p:nvGrpSpPr>
          <p:grpSpPr>
            <a:xfrm>
              <a:off x="2644381" y="1292083"/>
              <a:ext cx="3855237" cy="2920156"/>
              <a:chOff x="3276600" y="-2278888"/>
              <a:chExt cx="3101848" cy="2349500"/>
            </a:xfrm>
          </p:grpSpPr>
          <p:pic>
            <p:nvPicPr>
              <p:cNvPr id="27" name="Picture 26">
                <a:extLst>
                  <a:ext uri="{FF2B5EF4-FFF2-40B4-BE49-F238E27FC236}">
                    <a16:creationId xmlns:a16="http://schemas.microsoft.com/office/drawing/2014/main" id="{B91D50BF-CEB1-BB47-AF22-0B776848B3BC}"/>
                  </a:ext>
                </a:extLst>
              </p:cNvPr>
              <p:cNvPicPr>
                <a:picLocks noChangeAspect="1"/>
              </p:cNvPicPr>
              <p:nvPr/>
            </p:nvPicPr>
            <p:blipFill>
              <a:blip r:embed="rId2"/>
              <a:stretch>
                <a:fillRect/>
              </a:stretch>
            </p:blipFill>
            <p:spPr>
              <a:xfrm flipH="1">
                <a:off x="3276600" y="-2278888"/>
                <a:ext cx="2387600" cy="2349500"/>
              </a:xfrm>
              <a:prstGeom prst="rect">
                <a:avLst/>
              </a:prstGeom>
              <a:effectLst>
                <a:softEdge rad="25400"/>
              </a:effectLst>
            </p:spPr>
          </p:pic>
          <p:pic>
            <p:nvPicPr>
              <p:cNvPr id="28" name="Picture 27">
                <a:extLst>
                  <a:ext uri="{FF2B5EF4-FFF2-40B4-BE49-F238E27FC236}">
                    <a16:creationId xmlns:a16="http://schemas.microsoft.com/office/drawing/2014/main" id="{B4DA9288-B5FC-5546-B08A-D70ECC5303CE}"/>
                  </a:ext>
                </a:extLst>
              </p:cNvPr>
              <p:cNvPicPr>
                <a:picLocks noChangeAspect="1"/>
              </p:cNvPicPr>
              <p:nvPr/>
            </p:nvPicPr>
            <p:blipFill>
              <a:blip r:embed="rId2"/>
              <a:stretch>
                <a:fillRect/>
              </a:stretch>
            </p:blipFill>
            <p:spPr>
              <a:xfrm rot="21375995">
                <a:off x="3990848" y="-2278888"/>
                <a:ext cx="2387600" cy="2349500"/>
              </a:xfrm>
              <a:prstGeom prst="rect">
                <a:avLst/>
              </a:prstGeom>
              <a:effectLst>
                <a:softEdge rad="25400"/>
              </a:effectLst>
            </p:spPr>
          </p:pic>
        </p:grpSp>
        <p:sp>
          <p:nvSpPr>
            <p:cNvPr id="8" name="Freeform 7">
              <a:extLst>
                <a:ext uri="{FF2B5EF4-FFF2-40B4-BE49-F238E27FC236}">
                  <a16:creationId xmlns:a16="http://schemas.microsoft.com/office/drawing/2014/main" id="{905B7BA6-B4B5-0F67-BFE0-4A896CB4F1F1}"/>
                </a:ext>
              </a:extLst>
            </p:cNvPr>
            <p:cNvSpPr/>
            <p:nvPr/>
          </p:nvSpPr>
          <p:spPr>
            <a:xfrm>
              <a:off x="4327525" y="4105275"/>
              <a:ext cx="584200" cy="58332"/>
            </a:xfrm>
            <a:custGeom>
              <a:avLst/>
              <a:gdLst>
                <a:gd name="connsiteX0" fmla="*/ 0 w 593725"/>
                <a:gd name="connsiteY0" fmla="*/ 0 h 58332"/>
                <a:gd name="connsiteX1" fmla="*/ 136525 w 593725"/>
                <a:gd name="connsiteY1" fmla="*/ 38100 h 58332"/>
                <a:gd name="connsiteX2" fmla="*/ 238125 w 593725"/>
                <a:gd name="connsiteY2" fmla="*/ 38100 h 58332"/>
                <a:gd name="connsiteX3" fmla="*/ 320675 w 593725"/>
                <a:gd name="connsiteY3" fmla="*/ 57150 h 58332"/>
                <a:gd name="connsiteX4" fmla="*/ 428625 w 593725"/>
                <a:gd name="connsiteY4" fmla="*/ 53975 h 58332"/>
                <a:gd name="connsiteX5" fmla="*/ 520700 w 593725"/>
                <a:gd name="connsiteY5" fmla="*/ 34925 h 58332"/>
                <a:gd name="connsiteX6" fmla="*/ 593725 w 593725"/>
                <a:gd name="connsiteY6" fmla="*/ 3175 h 58332"/>
                <a:gd name="connsiteX0" fmla="*/ 0 w 584200"/>
                <a:gd name="connsiteY0" fmla="*/ 0 h 58332"/>
                <a:gd name="connsiteX1" fmla="*/ 136525 w 584200"/>
                <a:gd name="connsiteY1" fmla="*/ 38100 h 58332"/>
                <a:gd name="connsiteX2" fmla="*/ 238125 w 584200"/>
                <a:gd name="connsiteY2" fmla="*/ 38100 h 58332"/>
                <a:gd name="connsiteX3" fmla="*/ 320675 w 584200"/>
                <a:gd name="connsiteY3" fmla="*/ 57150 h 58332"/>
                <a:gd name="connsiteX4" fmla="*/ 428625 w 584200"/>
                <a:gd name="connsiteY4" fmla="*/ 53975 h 58332"/>
                <a:gd name="connsiteX5" fmla="*/ 520700 w 584200"/>
                <a:gd name="connsiteY5" fmla="*/ 34925 h 58332"/>
                <a:gd name="connsiteX6" fmla="*/ 584200 w 584200"/>
                <a:gd name="connsiteY6" fmla="*/ 9525 h 5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00" h="58332">
                  <a:moveTo>
                    <a:pt x="0" y="0"/>
                  </a:moveTo>
                  <a:cubicBezTo>
                    <a:pt x="48419" y="15875"/>
                    <a:pt x="96838" y="31750"/>
                    <a:pt x="136525" y="38100"/>
                  </a:cubicBezTo>
                  <a:cubicBezTo>
                    <a:pt x="176212" y="44450"/>
                    <a:pt x="207433" y="34925"/>
                    <a:pt x="238125" y="38100"/>
                  </a:cubicBezTo>
                  <a:cubicBezTo>
                    <a:pt x="268817" y="41275"/>
                    <a:pt x="288925" y="54504"/>
                    <a:pt x="320675" y="57150"/>
                  </a:cubicBezTo>
                  <a:cubicBezTo>
                    <a:pt x="352425" y="59796"/>
                    <a:pt x="395287" y="57679"/>
                    <a:pt x="428625" y="53975"/>
                  </a:cubicBezTo>
                  <a:cubicBezTo>
                    <a:pt x="461963" y="50271"/>
                    <a:pt x="493183" y="43392"/>
                    <a:pt x="520700" y="34925"/>
                  </a:cubicBezTo>
                  <a:cubicBezTo>
                    <a:pt x="548217" y="26458"/>
                    <a:pt x="561446" y="21166"/>
                    <a:pt x="584200" y="9525"/>
                  </a:cubicBezTo>
                </a:path>
              </a:pathLst>
            </a:custGeom>
            <a:noFill/>
            <a:ln w="22225" cap="rnd">
              <a:solidFill>
                <a:schemeClr val="bg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4451987" y="3124926"/>
            <a:ext cx="628650" cy="62865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D289F5A9-1F42-3E1C-A686-34EEAC6C09D5}"/>
              </a:ext>
            </a:extLst>
          </p:cNvPr>
          <p:cNvSpPr>
            <a:spLocks noChangeAspect="1"/>
          </p:cNvSpPr>
          <p:nvPr/>
        </p:nvSpPr>
        <p:spPr>
          <a:xfrm>
            <a:off x="4534764" y="3233863"/>
            <a:ext cx="445770" cy="445770"/>
          </a:xfrm>
          <a:prstGeom prst="ellipse">
            <a:avLst/>
          </a:prstGeom>
          <a:solidFill>
            <a:schemeClr val="bg1"/>
          </a:solidFill>
          <a:ln>
            <a:noFill/>
          </a:ln>
          <a:effectLst>
            <a:glow rad="254000">
              <a:srgbClr val="0000FF">
                <a:alpha val="50000"/>
              </a:srgbClr>
            </a:glo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Octagon 6">
            <a:extLst>
              <a:ext uri="{FF2B5EF4-FFF2-40B4-BE49-F238E27FC236}">
                <a16:creationId xmlns:a16="http://schemas.microsoft.com/office/drawing/2014/main" id="{81B5E67F-FFF5-2C08-6F6B-0FDF243B3766}"/>
              </a:ext>
            </a:extLst>
          </p:cNvPr>
          <p:cNvSpPr>
            <a:spLocks noChangeAspect="1"/>
          </p:cNvSpPr>
          <p:nvPr/>
        </p:nvSpPr>
        <p:spPr>
          <a:xfrm>
            <a:off x="4570860" y="3250736"/>
            <a:ext cx="389163" cy="395047"/>
          </a:xfrm>
          <a:prstGeom prst="octagon">
            <a:avLst/>
          </a:prstGeom>
          <a:gradFill flip="none" rotWithShape="1">
            <a:gsLst>
              <a:gs pos="25000">
                <a:srgbClr val="FFFF00"/>
              </a:gs>
              <a:gs pos="70000">
                <a:srgbClr val="FFC000"/>
              </a:gs>
              <a:gs pos="15000">
                <a:schemeClr val="bg1"/>
              </a:gs>
            </a:gsLst>
            <a:path path="circle">
              <a:fillToRect l="50000" t="50000" r="50000" b="50000"/>
            </a:path>
            <a:tileRect/>
          </a:gradFill>
          <a:ln>
            <a:noFill/>
          </a:ln>
          <a:effectLst>
            <a:glow rad="203200">
              <a:srgbClr val="FFFF00">
                <a:alpha val="54000"/>
              </a:srgbClr>
            </a:glow>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1" name="Straight Arrow Connector 20">
            <a:extLst>
              <a:ext uri="{FF2B5EF4-FFF2-40B4-BE49-F238E27FC236}">
                <a16:creationId xmlns:a16="http://schemas.microsoft.com/office/drawing/2014/main" id="{E11A09F4-8EB8-0E34-A937-7B145816B982}"/>
              </a:ext>
            </a:extLst>
          </p:cNvPr>
          <p:cNvCxnSpPr>
            <a:cxnSpLocks/>
          </p:cNvCxnSpPr>
          <p:nvPr/>
        </p:nvCxnSpPr>
        <p:spPr>
          <a:xfrm flipH="1">
            <a:off x="3259667" y="3432573"/>
            <a:ext cx="118028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878652"/>
      </p:ext>
    </p:extLst>
  </p:cSld>
  <p:clrMapOvr>
    <a:masterClrMapping/>
  </p:clrMapOvr>
  <mc:AlternateContent xmlns:mc="http://schemas.openxmlformats.org/markup-compatibility/2006" xmlns:p14="http://schemas.microsoft.com/office/powerpoint/2010/main">
    <mc:Choice Requires="p14">
      <p:transition spd="slow" p14:dur="1250" advTm="7680">
        <p:fade/>
      </p:transition>
    </mc:Choice>
    <mc:Fallback xmlns="">
      <p:transition spd="slow" advTm="768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HIV Integrase: </a:t>
            </a:r>
            <a:r>
              <a:rPr lang="en-US" dirty="0" err="1"/>
              <a:t>Intasome</a:t>
            </a:r>
            <a:r>
              <a:rPr lang="en-US" dirty="0"/>
              <a:t> Formation</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33" name="Picture 5" descr="dna_loop">
            <a:extLst>
              <a:ext uri="{FF2B5EF4-FFF2-40B4-BE49-F238E27FC236}">
                <a16:creationId xmlns:a16="http://schemas.microsoft.com/office/drawing/2014/main" id="{1CAB360F-B11F-B24A-A595-978140AA5F31}"/>
              </a:ext>
            </a:extLst>
          </p:cNvPr>
          <p:cNvPicPr>
            <a:picLocks noChangeAspect="1" noChangeArrowheads="1"/>
          </p:cNvPicPr>
          <p:nvPr/>
        </p:nvPicPr>
        <p:blipFill>
          <a:blip r:embed="rId3">
            <a:duotone>
              <a:prstClr val="black"/>
              <a:srgbClr val="7030A0">
                <a:tint val="45000"/>
                <a:satMod val="400000"/>
              </a:srgbClr>
            </a:duotone>
            <a:alphaModFix/>
            <a:extLst>
              <a:ext uri="{BEBA8EAE-BF5A-486C-A8C5-ECC9F3942E4B}">
                <a14:imgProps xmlns:a14="http://schemas.microsoft.com/office/drawing/2010/main">
                  <a14:imgLayer r:embed="rId4">
                    <a14:imgEffect>
                      <a14:backgroundRemoval t="0" b="100000" l="0" r="99700">
                        <a14:backgroundMark x1="11200" y1="24020" x2="11200" y2="24020"/>
                        <a14:backgroundMark x1="23300" y1="11642" x2="23300" y2="11642"/>
                        <a14:backgroundMark x1="21300" y1="17647" x2="21300" y2="17647"/>
                        <a14:backgroundMark x1="29900" y1="7598" x2="29900" y2="7598"/>
                        <a14:backgroundMark x1="7500" y1="31250" x2="7500" y2="31250"/>
                        <a14:backgroundMark x1="8100" y1="69240" x2="8100" y2="69240"/>
                        <a14:backgroundMark x1="35100" y1="8701" x2="35100" y2="8701"/>
                        <a14:backgroundMark x1="41100" y1="7721" x2="41100" y2="7721"/>
                        <a14:backgroundMark x1="55700" y1="7966" x2="55700" y2="7966"/>
                        <a14:backgroundMark x1="87400" y1="31618" x2="87400" y2="31618"/>
                        <a14:backgroundMark x1="93700" y1="52574" x2="93700" y2="52574"/>
                        <a14:backgroundMark x1="91300" y1="55270" x2="91300" y2="55270"/>
                        <a14:backgroundMark x1="88800" y1="64093" x2="88800" y2="64093"/>
                        <a14:backgroundMark x1="81200" y1="79902" x2="81200" y2="79902"/>
                        <a14:backgroundMark x1="74700" y1="16176" x2="74700" y2="16176"/>
                        <a14:backgroundMark x1="72400" y1="11029" x2="72400" y2="11029"/>
                        <a14:backgroundMark x1="61700" y1="10172" x2="61700" y2="10172"/>
                        <a14:backgroundMark x1="79800" y1="21569" x2="79800" y2="21569"/>
                        <a14:backgroundMark x1="85400" y1="22672" x2="85400" y2="22672"/>
                        <a14:backgroundMark x1="52000" y1="4657" x2="52000" y2="4657"/>
                        <a14:backgroundMark x1="17600" y1="22304" x2="17600" y2="22304"/>
                        <a14:backgroundMark x1="1700" y1="53922" x2="1700" y2="53922"/>
                        <a14:backgroundMark x1="1900" y1="60417" x2="1900" y2="60417"/>
                        <a14:backgroundMark x1="6700" y1="44853" x2="6700" y2="44853"/>
                        <a14:backgroundMark x1="37100" y1="9926" x2="37100" y2="9926"/>
                        <a14:backgroundMark x1="47100" y1="2941" x2="47100" y2="2941"/>
                        <a14:backgroundMark x1="69000" y1="7966" x2="69000" y2="7966"/>
                        <a14:backgroundMark x1="87400" y1="34804" x2="87400" y2="34804"/>
                        <a14:backgroundMark x1="94300" y1="50368" x2="94300" y2="50368"/>
                        <a14:backgroundMark x1="90500" y1="60417" x2="90500" y2="60417"/>
                        <a14:backgroundMark x1="76900" y1="84069" x2="76900" y2="84069"/>
                        <a14:backgroundMark x1="95300" y1="50735" x2="95300" y2="50735"/>
                        <a14:backgroundMark x1="96900" y1="51593" x2="96900" y2="51593"/>
                        <a14:backgroundMark x1="88600" y1="39828" x2="88600" y2="39828"/>
                        <a14:backgroundMark x1="57600" y1="9436" x2="57600" y2="9436"/>
                        <a14:backgroundMark x1="25300" y1="10049" x2="25300" y2="10049"/>
                      </a14:backgroundRemoval>
                    </a14:imgEffect>
                    <a14:imgEffect>
                      <a14:colorTemperature colorTemp="3373"/>
                    </a14:imgEffect>
                    <a14:imgEffect>
                      <a14:saturation sat="8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2743199" y="1250206"/>
            <a:ext cx="3803905" cy="2521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13">
            <a:extLst>
              <a:ext uri="{FF2B5EF4-FFF2-40B4-BE49-F238E27FC236}">
                <a16:creationId xmlns:a16="http://schemas.microsoft.com/office/drawing/2014/main" id="{DA25C36D-9230-2348-9624-E7A3DDF1AE0E}"/>
              </a:ext>
            </a:extLst>
          </p:cNvPr>
          <p:cNvSpPr>
            <a:spLocks noChangeAspect="1" noChangeArrowheads="1"/>
          </p:cNvSpPr>
          <p:nvPr/>
        </p:nvSpPr>
        <p:spPr bwMode="auto">
          <a:xfrm>
            <a:off x="6961313" y="3287497"/>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accent4">
                    <a:lumMod val="75000"/>
                  </a:schemeClr>
                </a:solidFill>
                <a:latin typeface="Calibri" panose="020F0502020204030204" pitchFamily="34" charset="0"/>
                <a:cs typeface="Calibri" panose="020F0502020204030204" pitchFamily="34" charset="0"/>
              </a:rPr>
              <a:t>HIV Integrase</a:t>
            </a:r>
          </a:p>
        </p:txBody>
      </p:sp>
      <p:sp>
        <p:nvSpPr>
          <p:cNvPr id="36" name="Rectangle 13">
            <a:extLst>
              <a:ext uri="{FF2B5EF4-FFF2-40B4-BE49-F238E27FC236}">
                <a16:creationId xmlns:a16="http://schemas.microsoft.com/office/drawing/2014/main" id="{5939D82E-6E80-2A43-957B-3A07EFAF2F35}"/>
              </a:ext>
            </a:extLst>
          </p:cNvPr>
          <p:cNvSpPr>
            <a:spLocks noChangeArrowheads="1"/>
          </p:cNvSpPr>
          <p:nvPr/>
        </p:nvSpPr>
        <p:spPr bwMode="auto">
          <a:xfrm>
            <a:off x="6597355" y="1476594"/>
            <a:ext cx="1576164"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DNA</a:t>
            </a:r>
          </a:p>
        </p:txBody>
      </p:sp>
      <p:cxnSp>
        <p:nvCxnSpPr>
          <p:cNvPr id="6" name="Straight Arrow Connector 5">
            <a:extLst>
              <a:ext uri="{FF2B5EF4-FFF2-40B4-BE49-F238E27FC236}">
                <a16:creationId xmlns:a16="http://schemas.microsoft.com/office/drawing/2014/main" id="{0574D137-DD68-ACD1-1A8D-38B2662030A9}"/>
              </a:ext>
            </a:extLst>
          </p:cNvPr>
          <p:cNvCxnSpPr>
            <a:cxnSpLocks/>
          </p:cNvCxnSpPr>
          <p:nvPr/>
        </p:nvCxnSpPr>
        <p:spPr>
          <a:xfrm flipH="1">
            <a:off x="6050117" y="1755304"/>
            <a:ext cx="86014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D9C36A5-048F-4BE1-4E3F-A7C9F61D38F3}"/>
              </a:ext>
            </a:extLst>
          </p:cNvPr>
          <p:cNvGrpSpPr/>
          <p:nvPr/>
        </p:nvGrpSpPr>
        <p:grpSpPr>
          <a:xfrm rot="19943073">
            <a:off x="4919806" y="2766774"/>
            <a:ext cx="1360134" cy="1054271"/>
            <a:chOff x="4533030" y="2625111"/>
            <a:chExt cx="1360134" cy="1054271"/>
          </a:xfrm>
        </p:grpSpPr>
        <p:cxnSp>
          <p:nvCxnSpPr>
            <p:cNvPr id="4" name="Straight Arrow Connector 3">
              <a:extLst>
                <a:ext uri="{FF2B5EF4-FFF2-40B4-BE49-F238E27FC236}">
                  <a16:creationId xmlns:a16="http://schemas.microsoft.com/office/drawing/2014/main" id="{023AD1C2-9E3D-7EA7-AB01-67325B937874}"/>
                </a:ext>
              </a:extLst>
            </p:cNvPr>
            <p:cNvCxnSpPr>
              <a:cxnSpLocks/>
            </p:cNvCxnSpPr>
            <p:nvPr/>
          </p:nvCxnSpPr>
          <p:spPr>
            <a:xfrm>
              <a:off x="5872091" y="3040865"/>
              <a:ext cx="769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D4AD606-106C-4D16-1643-ABD39D623520}"/>
                </a:ext>
              </a:extLst>
            </p:cNvPr>
            <p:cNvPicPr>
              <a:picLocks noChangeAspect="1"/>
            </p:cNvPicPr>
            <p:nvPr/>
          </p:nvPicPr>
          <p:blipFill>
            <a:blip r:embed="rId5"/>
            <a:stretch>
              <a:fillRect/>
            </a:stretch>
          </p:blipFill>
          <p:spPr>
            <a:xfrm>
              <a:off x="4533030" y="2625111"/>
              <a:ext cx="1360134" cy="1054271"/>
            </a:xfrm>
            <a:prstGeom prst="rect">
              <a:avLst/>
            </a:prstGeom>
          </p:spPr>
        </p:pic>
        <p:sp>
          <p:nvSpPr>
            <p:cNvPr id="11" name="Octagon 10">
              <a:extLst>
                <a:ext uri="{FF2B5EF4-FFF2-40B4-BE49-F238E27FC236}">
                  <a16:creationId xmlns:a16="http://schemas.microsoft.com/office/drawing/2014/main" id="{ADF80DE8-309A-C5E8-E0A5-66E6ABA31F3A}"/>
                </a:ext>
              </a:extLst>
            </p:cNvPr>
            <p:cNvSpPr>
              <a:spLocks noChangeAspect="1"/>
            </p:cNvSpPr>
            <p:nvPr/>
          </p:nvSpPr>
          <p:spPr>
            <a:xfrm>
              <a:off x="5090232" y="3238187"/>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4E771DDD-85FC-EEFC-5088-D4688FEF2C13}"/>
              </a:ext>
            </a:extLst>
          </p:cNvPr>
          <p:cNvGrpSpPr/>
          <p:nvPr/>
        </p:nvGrpSpPr>
        <p:grpSpPr>
          <a:xfrm rot="1741858">
            <a:off x="2871844" y="2807513"/>
            <a:ext cx="1339587" cy="1047627"/>
            <a:chOff x="3332975" y="2608438"/>
            <a:chExt cx="1339587" cy="1047627"/>
          </a:xfrm>
        </p:grpSpPr>
        <p:pic>
          <p:nvPicPr>
            <p:cNvPr id="8" name="Picture 7">
              <a:extLst>
                <a:ext uri="{FF2B5EF4-FFF2-40B4-BE49-F238E27FC236}">
                  <a16:creationId xmlns:a16="http://schemas.microsoft.com/office/drawing/2014/main" id="{F9FEAC22-4E25-8FA4-3CD7-33BA91A89FEC}"/>
                </a:ext>
              </a:extLst>
            </p:cNvPr>
            <p:cNvPicPr>
              <a:picLocks noChangeAspect="1"/>
            </p:cNvPicPr>
            <p:nvPr/>
          </p:nvPicPr>
          <p:blipFill>
            <a:blip r:embed="rId5"/>
            <a:stretch>
              <a:fillRect/>
            </a:stretch>
          </p:blipFill>
          <p:spPr>
            <a:xfrm rot="751178">
              <a:off x="3332975" y="2608438"/>
              <a:ext cx="1339587" cy="1047627"/>
            </a:xfrm>
            <a:prstGeom prst="rect">
              <a:avLst/>
            </a:prstGeom>
          </p:spPr>
        </p:pic>
        <p:sp>
          <p:nvSpPr>
            <p:cNvPr id="14" name="Octagon 13">
              <a:extLst>
                <a:ext uri="{FF2B5EF4-FFF2-40B4-BE49-F238E27FC236}">
                  <a16:creationId xmlns:a16="http://schemas.microsoft.com/office/drawing/2014/main" id="{C4A4BEA4-A638-7F53-387C-CE14D76F6A98}"/>
                </a:ext>
              </a:extLst>
            </p:cNvPr>
            <p:cNvSpPr>
              <a:spLocks noChangeAspect="1"/>
            </p:cNvSpPr>
            <p:nvPr/>
          </p:nvSpPr>
          <p:spPr>
            <a:xfrm>
              <a:off x="3821268" y="3234028"/>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cxnSp>
        <p:nvCxnSpPr>
          <p:cNvPr id="10" name="Straight Arrow Connector 9">
            <a:extLst>
              <a:ext uri="{FF2B5EF4-FFF2-40B4-BE49-F238E27FC236}">
                <a16:creationId xmlns:a16="http://schemas.microsoft.com/office/drawing/2014/main" id="{2A2273FD-C18B-C64F-FECA-61F2524A1411}"/>
              </a:ext>
            </a:extLst>
          </p:cNvPr>
          <p:cNvCxnSpPr>
            <a:cxnSpLocks/>
          </p:cNvCxnSpPr>
          <p:nvPr/>
        </p:nvCxnSpPr>
        <p:spPr>
          <a:xfrm flipH="1">
            <a:off x="6036842" y="3491254"/>
            <a:ext cx="1058902" cy="11665"/>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2" name="Rectangle 13">
            <a:extLst>
              <a:ext uri="{FF2B5EF4-FFF2-40B4-BE49-F238E27FC236}">
                <a16:creationId xmlns:a16="http://schemas.microsoft.com/office/drawing/2014/main" id="{7108495F-E8EE-B8EE-6A3E-976024C1093B}"/>
              </a:ext>
            </a:extLst>
          </p:cNvPr>
          <p:cNvSpPr>
            <a:spLocks noChangeAspect="1" noChangeArrowheads="1"/>
          </p:cNvSpPr>
          <p:nvPr/>
        </p:nvSpPr>
        <p:spPr bwMode="auto">
          <a:xfrm>
            <a:off x="3759207" y="3973389"/>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err="1">
                <a:solidFill>
                  <a:schemeClr val="accent4">
                    <a:lumMod val="75000"/>
                  </a:schemeClr>
                </a:solidFill>
                <a:latin typeface="Calibri" panose="020F0502020204030204" pitchFamily="34" charset="0"/>
                <a:cs typeface="Calibri" panose="020F0502020204030204" pitchFamily="34" charset="0"/>
              </a:rPr>
              <a:t>Intasome</a:t>
            </a:r>
            <a:endParaRPr lang="en-US" sz="1800" dirty="0">
              <a:solidFill>
                <a:schemeClr val="accent4">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7176940"/>
      </p:ext>
    </p:extLst>
  </p:cSld>
  <p:clrMapOvr>
    <a:masterClrMapping/>
  </p:clrMapOvr>
  <mc:AlternateContent xmlns:mc="http://schemas.openxmlformats.org/markup-compatibility/2006" xmlns:p14="http://schemas.microsoft.com/office/powerpoint/2010/main">
    <mc:Choice Requires="p14">
      <p:transition spd="slow" p14:dur="1250" advTm="15242">
        <p:circle/>
      </p:transition>
    </mc:Choice>
    <mc:Fallback xmlns="">
      <p:transition spd="slow" advTm="15242">
        <p:circl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771DDD-85FC-EEFC-5088-D4688FEF2C13}"/>
              </a:ext>
            </a:extLst>
          </p:cNvPr>
          <p:cNvGrpSpPr/>
          <p:nvPr/>
        </p:nvGrpSpPr>
        <p:grpSpPr>
          <a:xfrm rot="1423193">
            <a:off x="2796832" y="2715147"/>
            <a:ext cx="1339587" cy="1047627"/>
            <a:chOff x="3332975" y="2608438"/>
            <a:chExt cx="1339587" cy="1047627"/>
          </a:xfrm>
        </p:grpSpPr>
        <p:pic>
          <p:nvPicPr>
            <p:cNvPr id="8" name="Picture 7">
              <a:extLst>
                <a:ext uri="{FF2B5EF4-FFF2-40B4-BE49-F238E27FC236}">
                  <a16:creationId xmlns:a16="http://schemas.microsoft.com/office/drawing/2014/main" id="{F9FEAC22-4E25-8FA4-3CD7-33BA91A89FEC}"/>
                </a:ext>
              </a:extLst>
            </p:cNvPr>
            <p:cNvPicPr>
              <a:picLocks noChangeAspect="1"/>
            </p:cNvPicPr>
            <p:nvPr/>
          </p:nvPicPr>
          <p:blipFill>
            <a:blip r:embed="rId3"/>
            <a:stretch>
              <a:fillRect/>
            </a:stretch>
          </p:blipFill>
          <p:spPr>
            <a:xfrm rot="751178">
              <a:off x="3332975" y="2608438"/>
              <a:ext cx="1339587" cy="1047627"/>
            </a:xfrm>
            <a:prstGeom prst="rect">
              <a:avLst/>
            </a:prstGeom>
          </p:spPr>
        </p:pic>
        <p:sp>
          <p:nvSpPr>
            <p:cNvPr id="14" name="Octagon 13">
              <a:extLst>
                <a:ext uri="{FF2B5EF4-FFF2-40B4-BE49-F238E27FC236}">
                  <a16:creationId xmlns:a16="http://schemas.microsoft.com/office/drawing/2014/main" id="{C4A4BEA4-A638-7F53-387C-CE14D76F6A98}"/>
                </a:ext>
              </a:extLst>
            </p:cNvPr>
            <p:cNvSpPr>
              <a:spLocks noChangeAspect="1"/>
            </p:cNvSpPr>
            <p:nvPr/>
          </p:nvSpPr>
          <p:spPr>
            <a:xfrm>
              <a:off x="3821268" y="3234028"/>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3D9C36A5-048F-4BE1-4E3F-A7C9F61D38F3}"/>
              </a:ext>
            </a:extLst>
          </p:cNvPr>
          <p:cNvGrpSpPr/>
          <p:nvPr/>
        </p:nvGrpSpPr>
        <p:grpSpPr>
          <a:xfrm rot="20738653">
            <a:off x="5201316" y="2536444"/>
            <a:ext cx="1360134" cy="1054271"/>
            <a:chOff x="4533030" y="2625111"/>
            <a:chExt cx="1360134" cy="1054271"/>
          </a:xfrm>
        </p:grpSpPr>
        <p:cxnSp>
          <p:nvCxnSpPr>
            <p:cNvPr id="4" name="Straight Arrow Connector 3">
              <a:extLst>
                <a:ext uri="{FF2B5EF4-FFF2-40B4-BE49-F238E27FC236}">
                  <a16:creationId xmlns:a16="http://schemas.microsoft.com/office/drawing/2014/main" id="{023AD1C2-9E3D-7EA7-AB01-67325B937874}"/>
                </a:ext>
              </a:extLst>
            </p:cNvPr>
            <p:cNvCxnSpPr>
              <a:cxnSpLocks/>
            </p:cNvCxnSpPr>
            <p:nvPr/>
          </p:nvCxnSpPr>
          <p:spPr>
            <a:xfrm>
              <a:off x="5872091" y="3040865"/>
              <a:ext cx="769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D4AD606-106C-4D16-1643-ABD39D623520}"/>
                </a:ext>
              </a:extLst>
            </p:cNvPr>
            <p:cNvPicPr>
              <a:picLocks noChangeAspect="1"/>
            </p:cNvPicPr>
            <p:nvPr/>
          </p:nvPicPr>
          <p:blipFill>
            <a:blip r:embed="rId3"/>
            <a:stretch>
              <a:fillRect/>
            </a:stretch>
          </p:blipFill>
          <p:spPr>
            <a:xfrm>
              <a:off x="4533030" y="2625111"/>
              <a:ext cx="1360134" cy="1054271"/>
            </a:xfrm>
            <a:prstGeom prst="rect">
              <a:avLst/>
            </a:prstGeom>
          </p:spPr>
        </p:pic>
        <p:sp>
          <p:nvSpPr>
            <p:cNvPr id="11" name="Octagon 10">
              <a:extLst>
                <a:ext uri="{FF2B5EF4-FFF2-40B4-BE49-F238E27FC236}">
                  <a16:creationId xmlns:a16="http://schemas.microsoft.com/office/drawing/2014/main" id="{ADF80DE8-309A-C5E8-E0A5-66E6ABA31F3A}"/>
                </a:ext>
              </a:extLst>
            </p:cNvPr>
            <p:cNvSpPr>
              <a:spLocks noChangeAspect="1"/>
            </p:cNvSpPr>
            <p:nvPr/>
          </p:nvSpPr>
          <p:spPr>
            <a:xfrm>
              <a:off x="5090232" y="3238187"/>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pic>
        <p:nvPicPr>
          <p:cNvPr id="33" name="Picture 5" descr="dna_loop">
            <a:extLst>
              <a:ext uri="{FF2B5EF4-FFF2-40B4-BE49-F238E27FC236}">
                <a16:creationId xmlns:a16="http://schemas.microsoft.com/office/drawing/2014/main" id="{1CAB360F-B11F-B24A-A595-978140AA5F31}"/>
              </a:ext>
            </a:extLst>
          </p:cNvPr>
          <p:cNvPicPr>
            <a:picLocks noChangeAspect="1" noChangeArrowheads="1"/>
          </p:cNvPicPr>
          <p:nvPr/>
        </p:nvPicPr>
        <p:blipFill>
          <a:blip r:embed="rId4">
            <a:duotone>
              <a:prstClr val="black"/>
              <a:srgbClr val="7030A0">
                <a:tint val="45000"/>
                <a:satMod val="400000"/>
              </a:srgbClr>
            </a:duotone>
            <a:alphaModFix/>
            <a:extLst>
              <a:ext uri="{BEBA8EAE-BF5A-486C-A8C5-ECC9F3942E4B}">
                <a14:imgProps xmlns:a14="http://schemas.microsoft.com/office/drawing/2010/main">
                  <a14:imgLayer r:embed="rId5">
                    <a14:imgEffect>
                      <a14:backgroundRemoval t="0" b="100000" l="0" r="99700">
                        <a14:backgroundMark x1="11200" y1="24020" x2="11200" y2="24020"/>
                        <a14:backgroundMark x1="23300" y1="11642" x2="23300" y2="11642"/>
                        <a14:backgroundMark x1="21300" y1="17647" x2="21300" y2="17647"/>
                        <a14:backgroundMark x1="29900" y1="7598" x2="29900" y2="7598"/>
                        <a14:backgroundMark x1="7500" y1="31250" x2="7500" y2="31250"/>
                        <a14:backgroundMark x1="8100" y1="69240" x2="8100" y2="69240"/>
                        <a14:backgroundMark x1="35100" y1="8701" x2="35100" y2="8701"/>
                        <a14:backgroundMark x1="41100" y1="7721" x2="41100" y2="7721"/>
                        <a14:backgroundMark x1="55700" y1="7966" x2="55700" y2="7966"/>
                        <a14:backgroundMark x1="87400" y1="31618" x2="87400" y2="31618"/>
                        <a14:backgroundMark x1="93700" y1="52574" x2="93700" y2="52574"/>
                        <a14:backgroundMark x1="91300" y1="55270" x2="91300" y2="55270"/>
                        <a14:backgroundMark x1="88800" y1="64093" x2="88800" y2="64093"/>
                        <a14:backgroundMark x1="81200" y1="79902" x2="81200" y2="79902"/>
                        <a14:backgroundMark x1="74700" y1="16176" x2="74700" y2="16176"/>
                        <a14:backgroundMark x1="72400" y1="11029" x2="72400" y2="11029"/>
                        <a14:backgroundMark x1="61700" y1="10172" x2="61700" y2="10172"/>
                        <a14:backgroundMark x1="79800" y1="21569" x2="79800" y2="21569"/>
                        <a14:backgroundMark x1="85400" y1="22672" x2="85400" y2="22672"/>
                        <a14:backgroundMark x1="52000" y1="4657" x2="52000" y2="4657"/>
                        <a14:backgroundMark x1="17600" y1="22304" x2="17600" y2="22304"/>
                        <a14:backgroundMark x1="1700" y1="53922" x2="1700" y2="53922"/>
                        <a14:backgroundMark x1="1900" y1="60417" x2="1900" y2="60417"/>
                        <a14:backgroundMark x1="6700" y1="44853" x2="6700" y2="44853"/>
                        <a14:backgroundMark x1="37100" y1="9926" x2="37100" y2="9926"/>
                        <a14:backgroundMark x1="47100" y1="2941" x2="47100" y2="2941"/>
                        <a14:backgroundMark x1="69000" y1="7966" x2="69000" y2="7966"/>
                        <a14:backgroundMark x1="87400" y1="34804" x2="87400" y2="34804"/>
                        <a14:backgroundMark x1="94300" y1="50368" x2="94300" y2="50368"/>
                        <a14:backgroundMark x1="90500" y1="60417" x2="90500" y2="60417"/>
                        <a14:backgroundMark x1="76900" y1="84069" x2="76900" y2="84069"/>
                        <a14:backgroundMark x1="95300" y1="50735" x2="95300" y2="50735"/>
                        <a14:backgroundMark x1="96900" y1="51593" x2="96900" y2="51593"/>
                        <a14:backgroundMark x1="88600" y1="39828" x2="88600" y2="39828"/>
                        <a14:backgroundMark x1="57600" y1="9436" x2="57600" y2="9436"/>
                        <a14:backgroundMark x1="25300" y1="10049" x2="25300" y2="10049"/>
                      </a14:backgroundRemoval>
                    </a14:imgEffect>
                    <a14:imgEffect>
                      <a14:colorTemperature colorTemp="3373"/>
                    </a14:imgEffect>
                    <a14:imgEffect>
                      <a14:saturation sat="8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2573976" y="1250206"/>
            <a:ext cx="4307775" cy="2521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t>HIV Integrase: 3</a:t>
            </a:r>
            <a:r>
              <a:rPr lang="en-US" dirty="0">
                <a:latin typeface="Arial" pitchFamily="18" charset="0"/>
              </a:rPr>
              <a:t>ʹ</a:t>
            </a:r>
            <a:r>
              <a:rPr lang="en-US" dirty="0"/>
              <a:t> Processing of HIV DNA</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35" name="Rectangle 13">
            <a:extLst>
              <a:ext uri="{FF2B5EF4-FFF2-40B4-BE49-F238E27FC236}">
                <a16:creationId xmlns:a16="http://schemas.microsoft.com/office/drawing/2014/main" id="{DA25C36D-9230-2348-9624-E7A3DDF1AE0E}"/>
              </a:ext>
            </a:extLst>
          </p:cNvPr>
          <p:cNvSpPr>
            <a:spLocks noChangeAspect="1" noChangeArrowheads="1"/>
          </p:cNvSpPr>
          <p:nvPr/>
        </p:nvSpPr>
        <p:spPr bwMode="auto">
          <a:xfrm>
            <a:off x="6881751" y="2790376"/>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accent4">
                    <a:lumMod val="75000"/>
                  </a:schemeClr>
                </a:solidFill>
                <a:latin typeface="Calibri" panose="020F0502020204030204" pitchFamily="34" charset="0"/>
                <a:cs typeface="Calibri" panose="020F0502020204030204" pitchFamily="34" charset="0"/>
              </a:rPr>
              <a:t>HIV Integrase</a:t>
            </a:r>
          </a:p>
        </p:txBody>
      </p:sp>
      <p:sp>
        <p:nvSpPr>
          <p:cNvPr id="36" name="Rectangle 13">
            <a:extLst>
              <a:ext uri="{FF2B5EF4-FFF2-40B4-BE49-F238E27FC236}">
                <a16:creationId xmlns:a16="http://schemas.microsoft.com/office/drawing/2014/main" id="{5939D82E-6E80-2A43-957B-3A07EFAF2F35}"/>
              </a:ext>
            </a:extLst>
          </p:cNvPr>
          <p:cNvSpPr>
            <a:spLocks noChangeArrowheads="1"/>
          </p:cNvSpPr>
          <p:nvPr/>
        </p:nvSpPr>
        <p:spPr bwMode="auto">
          <a:xfrm>
            <a:off x="6910257" y="1437622"/>
            <a:ext cx="1576164"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DNA</a:t>
            </a:r>
          </a:p>
        </p:txBody>
      </p:sp>
      <p:cxnSp>
        <p:nvCxnSpPr>
          <p:cNvPr id="6" name="Straight Arrow Connector 5">
            <a:extLst>
              <a:ext uri="{FF2B5EF4-FFF2-40B4-BE49-F238E27FC236}">
                <a16:creationId xmlns:a16="http://schemas.microsoft.com/office/drawing/2014/main" id="{0574D137-DD68-ACD1-1A8D-38B2662030A9}"/>
              </a:ext>
            </a:extLst>
          </p:cNvPr>
          <p:cNvCxnSpPr>
            <a:cxnSpLocks/>
          </p:cNvCxnSpPr>
          <p:nvPr/>
        </p:nvCxnSpPr>
        <p:spPr>
          <a:xfrm flipH="1">
            <a:off x="6362616" y="1726215"/>
            <a:ext cx="86014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7" name="Rectangle 13">
            <a:extLst>
              <a:ext uri="{FF2B5EF4-FFF2-40B4-BE49-F238E27FC236}">
                <a16:creationId xmlns:a16="http://schemas.microsoft.com/office/drawing/2014/main" id="{E8DBEC28-C648-1F08-C021-3D08858AF1F7}"/>
              </a:ext>
            </a:extLst>
          </p:cNvPr>
          <p:cNvSpPr>
            <a:spLocks noChangeArrowheads="1"/>
          </p:cNvSpPr>
          <p:nvPr/>
        </p:nvSpPr>
        <p:spPr bwMode="auto">
          <a:xfrm>
            <a:off x="3213522" y="3521433"/>
            <a:ext cx="43857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3ʹ</a:t>
            </a:r>
          </a:p>
        </p:txBody>
      </p:sp>
      <p:sp>
        <p:nvSpPr>
          <p:cNvPr id="18" name="Rectangle 13">
            <a:extLst>
              <a:ext uri="{FF2B5EF4-FFF2-40B4-BE49-F238E27FC236}">
                <a16:creationId xmlns:a16="http://schemas.microsoft.com/office/drawing/2014/main" id="{2916E9E2-85C0-CF18-1781-9A784D56E348}"/>
              </a:ext>
            </a:extLst>
          </p:cNvPr>
          <p:cNvSpPr>
            <a:spLocks noChangeArrowheads="1"/>
          </p:cNvSpPr>
          <p:nvPr/>
        </p:nvSpPr>
        <p:spPr bwMode="auto">
          <a:xfrm>
            <a:off x="5353538" y="3284560"/>
            <a:ext cx="438575"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3ʹ</a:t>
            </a:r>
          </a:p>
        </p:txBody>
      </p:sp>
      <p:sp>
        <p:nvSpPr>
          <p:cNvPr id="19" name="Oval 18">
            <a:extLst>
              <a:ext uri="{FF2B5EF4-FFF2-40B4-BE49-F238E27FC236}">
                <a16:creationId xmlns:a16="http://schemas.microsoft.com/office/drawing/2014/main" id="{FD7D302E-039B-2793-3B56-6C66557B4D7A}"/>
              </a:ext>
            </a:extLst>
          </p:cNvPr>
          <p:cNvSpPr/>
          <p:nvPr/>
        </p:nvSpPr>
        <p:spPr>
          <a:xfrm>
            <a:off x="3076653" y="3451465"/>
            <a:ext cx="120267" cy="111826"/>
          </a:xfrm>
          <a:prstGeom prst="ellipse">
            <a:avLst/>
          </a:prstGeom>
          <a:solidFill>
            <a:srgbClr val="FF00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74BB61C4-5397-315C-A77C-94D713DEFD6F}"/>
              </a:ext>
            </a:extLst>
          </p:cNvPr>
          <p:cNvSpPr/>
          <p:nvPr/>
        </p:nvSpPr>
        <p:spPr>
          <a:xfrm>
            <a:off x="5829707" y="3272883"/>
            <a:ext cx="120267" cy="111826"/>
          </a:xfrm>
          <a:prstGeom prst="ellipse">
            <a:avLst/>
          </a:prstGeom>
          <a:solidFill>
            <a:srgbClr val="FF00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2A2273FD-C18B-C64F-FECA-61F2524A1411}"/>
              </a:ext>
            </a:extLst>
          </p:cNvPr>
          <p:cNvCxnSpPr>
            <a:cxnSpLocks/>
          </p:cNvCxnSpPr>
          <p:nvPr/>
        </p:nvCxnSpPr>
        <p:spPr>
          <a:xfrm flipH="1">
            <a:off x="5993540" y="3005897"/>
            <a:ext cx="1012188" cy="143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126963"/>
      </p:ext>
    </p:extLst>
  </p:cSld>
  <p:clrMapOvr>
    <a:masterClrMapping/>
  </p:clrMapOvr>
  <mc:AlternateContent xmlns:mc="http://schemas.openxmlformats.org/markup-compatibility/2006" xmlns:p14="http://schemas.microsoft.com/office/powerpoint/2010/main">
    <mc:Choice Requires="p14">
      <p:transition spd="slow" p14:dur="1250" advTm="5205">
        <p:fade/>
      </p:transition>
    </mc:Choice>
    <mc:Fallback xmlns="">
      <p:transition spd="slow" advTm="5205">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30C80B-3E78-1504-49A3-000AB4888ABB}"/>
              </a:ext>
            </a:extLst>
          </p:cNvPr>
          <p:cNvGrpSpPr/>
          <p:nvPr/>
        </p:nvGrpSpPr>
        <p:grpSpPr>
          <a:xfrm rot="1423193">
            <a:off x="2796832" y="2715147"/>
            <a:ext cx="1339587" cy="1047627"/>
            <a:chOff x="3332975" y="2608438"/>
            <a:chExt cx="1339587" cy="1047627"/>
          </a:xfrm>
        </p:grpSpPr>
        <p:pic>
          <p:nvPicPr>
            <p:cNvPr id="8" name="Picture 7">
              <a:extLst>
                <a:ext uri="{FF2B5EF4-FFF2-40B4-BE49-F238E27FC236}">
                  <a16:creationId xmlns:a16="http://schemas.microsoft.com/office/drawing/2014/main" id="{6533A28A-A19E-AC9B-AEEA-EC32088E5970}"/>
                </a:ext>
              </a:extLst>
            </p:cNvPr>
            <p:cNvPicPr>
              <a:picLocks noChangeAspect="1"/>
            </p:cNvPicPr>
            <p:nvPr/>
          </p:nvPicPr>
          <p:blipFill>
            <a:blip r:embed="rId3"/>
            <a:stretch>
              <a:fillRect/>
            </a:stretch>
          </p:blipFill>
          <p:spPr>
            <a:xfrm rot="751178">
              <a:off x="3332975" y="2608438"/>
              <a:ext cx="1339587" cy="1047627"/>
            </a:xfrm>
            <a:prstGeom prst="rect">
              <a:avLst/>
            </a:prstGeom>
          </p:spPr>
        </p:pic>
        <p:sp>
          <p:nvSpPr>
            <p:cNvPr id="9" name="Octagon 8">
              <a:extLst>
                <a:ext uri="{FF2B5EF4-FFF2-40B4-BE49-F238E27FC236}">
                  <a16:creationId xmlns:a16="http://schemas.microsoft.com/office/drawing/2014/main" id="{535CADE5-A478-3A8F-E7AC-924E03719BB6}"/>
                </a:ext>
              </a:extLst>
            </p:cNvPr>
            <p:cNvSpPr>
              <a:spLocks noChangeAspect="1"/>
            </p:cNvSpPr>
            <p:nvPr/>
          </p:nvSpPr>
          <p:spPr>
            <a:xfrm>
              <a:off x="3821268" y="3234028"/>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1" name="Group 10">
            <a:extLst>
              <a:ext uri="{FF2B5EF4-FFF2-40B4-BE49-F238E27FC236}">
                <a16:creationId xmlns:a16="http://schemas.microsoft.com/office/drawing/2014/main" id="{A85DB6B5-1510-A5D8-F873-6A284847427F}"/>
              </a:ext>
            </a:extLst>
          </p:cNvPr>
          <p:cNvGrpSpPr/>
          <p:nvPr/>
        </p:nvGrpSpPr>
        <p:grpSpPr>
          <a:xfrm rot="20738653">
            <a:off x="5201316" y="2536444"/>
            <a:ext cx="1360134" cy="1054271"/>
            <a:chOff x="4533030" y="2625111"/>
            <a:chExt cx="1360134" cy="1054271"/>
          </a:xfrm>
        </p:grpSpPr>
        <p:cxnSp>
          <p:nvCxnSpPr>
            <p:cNvPr id="12" name="Straight Arrow Connector 11">
              <a:extLst>
                <a:ext uri="{FF2B5EF4-FFF2-40B4-BE49-F238E27FC236}">
                  <a16:creationId xmlns:a16="http://schemas.microsoft.com/office/drawing/2014/main" id="{CD8668D7-0A02-F1F4-6DC0-DE996138E34A}"/>
                </a:ext>
              </a:extLst>
            </p:cNvPr>
            <p:cNvCxnSpPr>
              <a:cxnSpLocks/>
            </p:cNvCxnSpPr>
            <p:nvPr/>
          </p:nvCxnSpPr>
          <p:spPr>
            <a:xfrm>
              <a:off x="5872091" y="3040865"/>
              <a:ext cx="769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40509DD-E3F9-0206-E695-B50A6BFEF3A8}"/>
                </a:ext>
              </a:extLst>
            </p:cNvPr>
            <p:cNvPicPr>
              <a:picLocks noChangeAspect="1"/>
            </p:cNvPicPr>
            <p:nvPr/>
          </p:nvPicPr>
          <p:blipFill>
            <a:blip r:embed="rId3"/>
            <a:stretch>
              <a:fillRect/>
            </a:stretch>
          </p:blipFill>
          <p:spPr>
            <a:xfrm>
              <a:off x="4533030" y="2625111"/>
              <a:ext cx="1360134" cy="1054271"/>
            </a:xfrm>
            <a:prstGeom prst="rect">
              <a:avLst/>
            </a:prstGeom>
          </p:spPr>
        </p:pic>
        <p:sp>
          <p:nvSpPr>
            <p:cNvPr id="14" name="Octagon 13">
              <a:extLst>
                <a:ext uri="{FF2B5EF4-FFF2-40B4-BE49-F238E27FC236}">
                  <a16:creationId xmlns:a16="http://schemas.microsoft.com/office/drawing/2014/main" id="{BC786BC6-E36B-435B-F78A-8A933B6D59D6}"/>
                </a:ext>
              </a:extLst>
            </p:cNvPr>
            <p:cNvSpPr>
              <a:spLocks noChangeAspect="1"/>
            </p:cNvSpPr>
            <p:nvPr/>
          </p:nvSpPr>
          <p:spPr>
            <a:xfrm>
              <a:off x="5090232" y="3238187"/>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21" name="Picture 20">
            <a:extLst>
              <a:ext uri="{FF2B5EF4-FFF2-40B4-BE49-F238E27FC236}">
                <a16:creationId xmlns:a16="http://schemas.microsoft.com/office/drawing/2014/main" id="{4EA26C34-CB85-1332-9FE7-1320A1F1DBA2}"/>
              </a:ext>
            </a:extLst>
          </p:cNvPr>
          <p:cNvPicPr>
            <a:picLocks noChangeAspect="1"/>
          </p:cNvPicPr>
          <p:nvPr/>
        </p:nvPicPr>
        <p:blipFill>
          <a:blip r:embed="rId4"/>
          <a:stretch>
            <a:fillRect/>
          </a:stretch>
        </p:blipFill>
        <p:spPr>
          <a:xfrm>
            <a:off x="2573976" y="1250206"/>
            <a:ext cx="4305300" cy="2527300"/>
          </a:xfrm>
          <a:prstGeom prst="rect">
            <a:avLst/>
          </a:prstGeom>
        </p:spPr>
      </p:pic>
      <p:sp>
        <p:nvSpPr>
          <p:cNvPr id="2" name="Title 1"/>
          <p:cNvSpPr>
            <a:spLocks noGrp="1"/>
          </p:cNvSpPr>
          <p:nvPr>
            <p:ph type="title"/>
          </p:nvPr>
        </p:nvSpPr>
        <p:spPr/>
        <p:txBody>
          <a:bodyPr>
            <a:normAutofit/>
          </a:bodyPr>
          <a:lstStyle/>
          <a:p>
            <a:r>
              <a:rPr lang="en-US" dirty="0"/>
              <a:t>HIV Integrase: 3</a:t>
            </a:r>
            <a:r>
              <a:rPr lang="en-US" dirty="0">
                <a:latin typeface="Arial" pitchFamily="18" charset="0"/>
              </a:rPr>
              <a:t>ʹ</a:t>
            </a:r>
            <a:r>
              <a:rPr lang="en-US" dirty="0"/>
              <a:t> Processing of HIV DNA</a:t>
            </a:r>
          </a:p>
        </p:txBody>
      </p:sp>
      <p:sp>
        <p:nvSpPr>
          <p:cNvPr id="3" name="Text Placeholder 2">
            <a:extLst>
              <a:ext uri="{FF2B5EF4-FFF2-40B4-BE49-F238E27FC236}">
                <a16:creationId xmlns:a16="http://schemas.microsoft.com/office/drawing/2014/main" id="{03F62938-8C0F-58B1-1FAF-0066E6091B3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36" name="Rectangle 13">
            <a:extLst>
              <a:ext uri="{FF2B5EF4-FFF2-40B4-BE49-F238E27FC236}">
                <a16:creationId xmlns:a16="http://schemas.microsoft.com/office/drawing/2014/main" id="{5939D82E-6E80-2A43-957B-3A07EFAF2F35}"/>
              </a:ext>
            </a:extLst>
          </p:cNvPr>
          <p:cNvSpPr>
            <a:spLocks noChangeArrowheads="1"/>
          </p:cNvSpPr>
          <p:nvPr/>
        </p:nvSpPr>
        <p:spPr bwMode="auto">
          <a:xfrm>
            <a:off x="6866712" y="1437622"/>
            <a:ext cx="1576164"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DNA</a:t>
            </a:r>
          </a:p>
        </p:txBody>
      </p:sp>
      <p:cxnSp>
        <p:nvCxnSpPr>
          <p:cNvPr id="6" name="Straight Arrow Connector 5">
            <a:extLst>
              <a:ext uri="{FF2B5EF4-FFF2-40B4-BE49-F238E27FC236}">
                <a16:creationId xmlns:a16="http://schemas.microsoft.com/office/drawing/2014/main" id="{0574D137-DD68-ACD1-1A8D-38B2662030A9}"/>
              </a:ext>
            </a:extLst>
          </p:cNvPr>
          <p:cNvCxnSpPr>
            <a:cxnSpLocks/>
          </p:cNvCxnSpPr>
          <p:nvPr/>
        </p:nvCxnSpPr>
        <p:spPr>
          <a:xfrm flipH="1">
            <a:off x="6362616" y="1726215"/>
            <a:ext cx="86014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 name="Rectangle 13">
            <a:extLst>
              <a:ext uri="{FF2B5EF4-FFF2-40B4-BE49-F238E27FC236}">
                <a16:creationId xmlns:a16="http://schemas.microsoft.com/office/drawing/2014/main" id="{10B8AB4C-C109-EBBF-2AA0-818101FB4D20}"/>
              </a:ext>
            </a:extLst>
          </p:cNvPr>
          <p:cNvSpPr>
            <a:spLocks noChangeAspect="1" noChangeArrowheads="1"/>
          </p:cNvSpPr>
          <p:nvPr/>
        </p:nvSpPr>
        <p:spPr bwMode="auto">
          <a:xfrm>
            <a:off x="6881751" y="2790376"/>
            <a:ext cx="1653444"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accent4">
                    <a:lumMod val="75000"/>
                  </a:schemeClr>
                </a:solidFill>
                <a:latin typeface="Calibri" panose="020F0502020204030204" pitchFamily="34" charset="0"/>
                <a:cs typeface="Calibri" panose="020F0502020204030204" pitchFamily="34" charset="0"/>
              </a:rPr>
              <a:t>HIV Integrase</a:t>
            </a:r>
          </a:p>
        </p:txBody>
      </p:sp>
      <p:cxnSp>
        <p:nvCxnSpPr>
          <p:cNvPr id="15" name="Straight Arrow Connector 14">
            <a:extLst>
              <a:ext uri="{FF2B5EF4-FFF2-40B4-BE49-F238E27FC236}">
                <a16:creationId xmlns:a16="http://schemas.microsoft.com/office/drawing/2014/main" id="{C2E6437A-87DA-74ED-7C2B-D0D4AC0990E4}"/>
              </a:ext>
            </a:extLst>
          </p:cNvPr>
          <p:cNvCxnSpPr>
            <a:cxnSpLocks/>
          </p:cNvCxnSpPr>
          <p:nvPr/>
        </p:nvCxnSpPr>
        <p:spPr>
          <a:xfrm flipH="1">
            <a:off x="5993540" y="3005897"/>
            <a:ext cx="1012188" cy="143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6069FB-055C-752E-2FEB-28A6CABC5B7F}"/>
              </a:ext>
            </a:extLst>
          </p:cNvPr>
          <p:cNvGrpSpPr/>
          <p:nvPr/>
        </p:nvGrpSpPr>
        <p:grpSpPr>
          <a:xfrm>
            <a:off x="3449373" y="4037493"/>
            <a:ext cx="562175" cy="396702"/>
            <a:chOff x="2180795" y="3556866"/>
            <a:chExt cx="562175" cy="396702"/>
          </a:xfrm>
        </p:grpSpPr>
        <p:grpSp>
          <p:nvGrpSpPr>
            <p:cNvPr id="16" name="Group 15">
              <a:extLst>
                <a:ext uri="{FF2B5EF4-FFF2-40B4-BE49-F238E27FC236}">
                  <a16:creationId xmlns:a16="http://schemas.microsoft.com/office/drawing/2014/main" id="{10807DD6-27C0-679C-3FA8-4E79B9B0C755}"/>
                </a:ext>
              </a:extLst>
            </p:cNvPr>
            <p:cNvGrpSpPr/>
            <p:nvPr/>
          </p:nvGrpSpPr>
          <p:grpSpPr>
            <a:xfrm>
              <a:off x="2196013" y="3716271"/>
              <a:ext cx="520135" cy="237297"/>
              <a:chOff x="2196013" y="3716271"/>
              <a:chExt cx="520135" cy="237297"/>
            </a:xfrm>
          </p:grpSpPr>
          <p:sp>
            <p:nvSpPr>
              <p:cNvPr id="22" name="Freeform 21">
                <a:extLst>
                  <a:ext uri="{FF2B5EF4-FFF2-40B4-BE49-F238E27FC236}">
                    <a16:creationId xmlns:a16="http://schemas.microsoft.com/office/drawing/2014/main" id="{BE6BE8AD-C8C4-DB12-ADBB-B221DB192210}"/>
                  </a:ext>
                </a:extLst>
              </p:cNvPr>
              <p:cNvSpPr/>
              <p:nvPr/>
            </p:nvSpPr>
            <p:spPr>
              <a:xfrm>
                <a:off x="2217420" y="3779520"/>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noFill/>
              <a:ln w="50800">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97A87F-A09D-7412-A3DA-6CD92ACBFC76}"/>
                  </a:ext>
                </a:extLst>
              </p:cNvPr>
              <p:cNvSpPr/>
              <p:nvPr/>
            </p:nvSpPr>
            <p:spPr>
              <a:xfrm rot="3369647">
                <a:off x="2418784" y="3691990"/>
                <a:ext cx="36576" cy="228600"/>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8509C63-7D6D-9F01-178C-9A2EA1FADDFA}"/>
                  </a:ext>
                </a:extLst>
              </p:cNvPr>
              <p:cNvSpPr/>
              <p:nvPr/>
            </p:nvSpPr>
            <p:spPr>
              <a:xfrm>
                <a:off x="2214245" y="3782695"/>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gradFill flip="none" rotWithShape="1">
                <a:gsLst>
                  <a:gs pos="0">
                    <a:srgbClr val="6A5683"/>
                  </a:gs>
                  <a:gs pos="100000">
                    <a:srgbClr val="6A5683"/>
                  </a:gs>
                </a:gsLst>
                <a:lin ang="2700000" scaled="1"/>
                <a:tileRect/>
              </a:gradFill>
              <a:ln w="50800" cap="rnd">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AB65939-6C5D-C14C-F043-DF0F3695DD2A}"/>
                  </a:ext>
                </a:extLst>
              </p:cNvPr>
              <p:cNvSpPr/>
              <p:nvPr/>
            </p:nvSpPr>
            <p:spPr>
              <a:xfrm rot="3369647">
                <a:off x="2559530" y="3718654"/>
                <a:ext cx="36576" cy="276661"/>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AB8608-2E05-7E79-1382-91935B9078E6}"/>
                  </a:ext>
                </a:extLst>
              </p:cNvPr>
              <p:cNvSpPr/>
              <p:nvPr/>
            </p:nvSpPr>
            <p:spPr>
              <a:xfrm rot="3369647">
                <a:off x="2269165" y="3643119"/>
                <a:ext cx="36576" cy="182880"/>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58BA9D-09BC-FD8E-D63A-8A51420EBE64}"/>
                  </a:ext>
                </a:extLst>
              </p:cNvPr>
              <p:cNvSpPr/>
              <p:nvPr/>
            </p:nvSpPr>
            <p:spPr>
              <a:xfrm rot="19529176" flipH="1">
                <a:off x="2200736" y="3755202"/>
                <a:ext cx="45719" cy="83337"/>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1A4C831-6DBE-C84C-7798-4CF0D4173942}"/>
                  </a:ext>
                </a:extLst>
              </p:cNvPr>
              <p:cNvSpPr/>
              <p:nvPr/>
            </p:nvSpPr>
            <p:spPr>
              <a:xfrm rot="16962415" flipH="1">
                <a:off x="2434858" y="3900104"/>
                <a:ext cx="45719" cy="61209"/>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508C1F1A-9AB5-FACC-EDA6-16EE3B6758C3}"/>
                </a:ext>
              </a:extLst>
            </p:cNvPr>
            <p:cNvSpPr/>
            <p:nvPr/>
          </p:nvSpPr>
          <p:spPr>
            <a:xfrm rot="320383">
              <a:off x="2180795" y="3778694"/>
              <a:ext cx="306716" cy="157458"/>
            </a:xfrm>
            <a:custGeom>
              <a:avLst/>
              <a:gdLst>
                <a:gd name="connsiteX0" fmla="*/ 0 w 314270"/>
                <a:gd name="connsiteY0" fmla="*/ 0 h 156543"/>
                <a:gd name="connsiteX1" fmla="*/ 76200 w 314270"/>
                <a:gd name="connsiteY1" fmla="*/ 82550 h 156543"/>
                <a:gd name="connsiteX2" fmla="*/ 200025 w 314270"/>
                <a:gd name="connsiteY2" fmla="*/ 152400 h 156543"/>
                <a:gd name="connsiteX3" fmla="*/ 307975 w 314270"/>
                <a:gd name="connsiteY3" fmla="*/ 149225 h 156543"/>
                <a:gd name="connsiteX4" fmla="*/ 292100 w 314270"/>
                <a:gd name="connsiteY4" fmla="*/ 155575 h 156543"/>
                <a:gd name="connsiteX0" fmla="*/ 0 w 312081"/>
                <a:gd name="connsiteY0" fmla="*/ 0 h 161925"/>
                <a:gd name="connsiteX1" fmla="*/ 76200 w 312081"/>
                <a:gd name="connsiteY1" fmla="*/ 82550 h 161925"/>
                <a:gd name="connsiteX2" fmla="*/ 200025 w 312081"/>
                <a:gd name="connsiteY2" fmla="*/ 152400 h 161925"/>
                <a:gd name="connsiteX3" fmla="*/ 307975 w 312081"/>
                <a:gd name="connsiteY3" fmla="*/ 149225 h 161925"/>
                <a:gd name="connsiteX4" fmla="*/ 276225 w 312081"/>
                <a:gd name="connsiteY4" fmla="*/ 161925 h 161925"/>
                <a:gd name="connsiteX0" fmla="*/ 0 w 289532"/>
                <a:gd name="connsiteY0" fmla="*/ 0 h 161925"/>
                <a:gd name="connsiteX1" fmla="*/ 76200 w 289532"/>
                <a:gd name="connsiteY1" fmla="*/ 82550 h 161925"/>
                <a:gd name="connsiteX2" fmla="*/ 200025 w 289532"/>
                <a:gd name="connsiteY2" fmla="*/ 152400 h 161925"/>
                <a:gd name="connsiteX3" fmla="*/ 279400 w 289532"/>
                <a:gd name="connsiteY3" fmla="*/ 152400 h 161925"/>
                <a:gd name="connsiteX4" fmla="*/ 276225 w 289532"/>
                <a:gd name="connsiteY4" fmla="*/ 161925 h 161925"/>
                <a:gd name="connsiteX0" fmla="*/ 0 w 279400"/>
                <a:gd name="connsiteY0" fmla="*/ 0 h 157458"/>
                <a:gd name="connsiteX1" fmla="*/ 76200 w 279400"/>
                <a:gd name="connsiteY1" fmla="*/ 82550 h 157458"/>
                <a:gd name="connsiteX2" fmla="*/ 200025 w 279400"/>
                <a:gd name="connsiteY2" fmla="*/ 152400 h 157458"/>
                <a:gd name="connsiteX3" fmla="*/ 279400 w 279400"/>
                <a:gd name="connsiteY3" fmla="*/ 152400 h 157458"/>
              </a:gdLst>
              <a:ahLst/>
              <a:cxnLst>
                <a:cxn ang="0">
                  <a:pos x="connsiteX0" y="connsiteY0"/>
                </a:cxn>
                <a:cxn ang="0">
                  <a:pos x="connsiteX1" y="connsiteY1"/>
                </a:cxn>
                <a:cxn ang="0">
                  <a:pos x="connsiteX2" y="connsiteY2"/>
                </a:cxn>
                <a:cxn ang="0">
                  <a:pos x="connsiteX3" y="connsiteY3"/>
                </a:cxn>
              </a:cxnLst>
              <a:rect l="l" t="t" r="r" b="b"/>
              <a:pathLst>
                <a:path w="279400" h="157458">
                  <a:moveTo>
                    <a:pt x="0" y="0"/>
                  </a:moveTo>
                  <a:cubicBezTo>
                    <a:pt x="21431" y="28575"/>
                    <a:pt x="42863" y="57150"/>
                    <a:pt x="76200" y="82550"/>
                  </a:cubicBezTo>
                  <a:cubicBezTo>
                    <a:pt x="109537" y="107950"/>
                    <a:pt x="166158" y="140758"/>
                    <a:pt x="200025" y="152400"/>
                  </a:cubicBezTo>
                  <a:cubicBezTo>
                    <a:pt x="233892" y="164042"/>
                    <a:pt x="264054" y="151871"/>
                    <a:pt x="279400" y="152400"/>
                  </a:cubicBezTo>
                </a:path>
              </a:pathLst>
            </a:custGeom>
            <a:noFill/>
            <a:ln w="41275">
              <a:solidFill>
                <a:srgbClr val="6A5683"/>
              </a:solidFill>
            </a:ln>
            <a:effectLst>
              <a:outerShdw blurRad="25400" dist="12700" algn="ctr" rotWithShape="0">
                <a:srgbClr val="6A5683"/>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7AF9032-1955-32D6-E1C2-7BB2AB0F4E25}"/>
                </a:ext>
              </a:extLst>
            </p:cNvPr>
            <p:cNvSpPr/>
            <p:nvPr/>
          </p:nvSpPr>
          <p:spPr>
            <a:xfrm rot="3026841">
              <a:off x="2256510" y="3581826"/>
              <a:ext cx="206620" cy="156700"/>
            </a:xfrm>
            <a:prstGeom prst="ellipse">
              <a:avLst/>
            </a:prstGeom>
            <a:solidFill>
              <a:srgbClr val="EAE3D8"/>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280AD4-97B0-BE72-AF0E-9CC8B2E4E8F6}"/>
                </a:ext>
              </a:extLst>
            </p:cNvPr>
            <p:cNvSpPr/>
            <p:nvPr/>
          </p:nvSpPr>
          <p:spPr>
            <a:xfrm rot="3026841">
              <a:off x="2408910" y="3645326"/>
              <a:ext cx="206620" cy="156700"/>
            </a:xfrm>
            <a:prstGeom prst="ellipse">
              <a:avLst/>
            </a:prstGeom>
            <a:solidFill>
              <a:srgbClr val="EAE3D8"/>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731A74-8FDB-BAD7-34CA-F61AF1038983}"/>
                </a:ext>
              </a:extLst>
            </p:cNvPr>
            <p:cNvSpPr/>
            <p:nvPr/>
          </p:nvSpPr>
          <p:spPr>
            <a:xfrm rot="3026841">
              <a:off x="2561310" y="3708826"/>
              <a:ext cx="206620" cy="156700"/>
            </a:xfrm>
            <a:prstGeom prst="ellipse">
              <a:avLst/>
            </a:prstGeom>
            <a:solidFill>
              <a:srgbClr val="EAE3D8"/>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4E958B78-3A1F-AE90-1464-5D26AB5FB9E4}"/>
              </a:ext>
            </a:extLst>
          </p:cNvPr>
          <p:cNvGrpSpPr/>
          <p:nvPr/>
        </p:nvGrpSpPr>
        <p:grpSpPr>
          <a:xfrm flipV="1">
            <a:off x="5371297" y="3856650"/>
            <a:ext cx="562175" cy="396702"/>
            <a:chOff x="2180795" y="3556866"/>
            <a:chExt cx="562175" cy="396702"/>
          </a:xfrm>
        </p:grpSpPr>
        <p:grpSp>
          <p:nvGrpSpPr>
            <p:cNvPr id="30" name="Group 29">
              <a:extLst>
                <a:ext uri="{FF2B5EF4-FFF2-40B4-BE49-F238E27FC236}">
                  <a16:creationId xmlns:a16="http://schemas.microsoft.com/office/drawing/2014/main" id="{08880475-DC63-758B-70CF-9EDB5F0FD43A}"/>
                </a:ext>
              </a:extLst>
            </p:cNvPr>
            <p:cNvGrpSpPr/>
            <p:nvPr/>
          </p:nvGrpSpPr>
          <p:grpSpPr>
            <a:xfrm>
              <a:off x="2196013" y="3716271"/>
              <a:ext cx="520135" cy="237297"/>
              <a:chOff x="2196013" y="3716271"/>
              <a:chExt cx="520135" cy="237297"/>
            </a:xfrm>
          </p:grpSpPr>
          <p:sp>
            <p:nvSpPr>
              <p:cNvPr id="35" name="Freeform 34">
                <a:extLst>
                  <a:ext uri="{FF2B5EF4-FFF2-40B4-BE49-F238E27FC236}">
                    <a16:creationId xmlns:a16="http://schemas.microsoft.com/office/drawing/2014/main" id="{6062E547-95A0-03E5-00BB-4FB25E80E7BC}"/>
                  </a:ext>
                </a:extLst>
              </p:cNvPr>
              <p:cNvSpPr/>
              <p:nvPr/>
            </p:nvSpPr>
            <p:spPr>
              <a:xfrm>
                <a:off x="2217420" y="3779520"/>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noFill/>
              <a:ln w="50800">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C53A48-48C8-1836-C323-942492CF2E4D}"/>
                  </a:ext>
                </a:extLst>
              </p:cNvPr>
              <p:cNvSpPr/>
              <p:nvPr/>
            </p:nvSpPr>
            <p:spPr>
              <a:xfrm rot="3369647">
                <a:off x="2418784" y="3691990"/>
                <a:ext cx="36576" cy="228600"/>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43BA3730-64F8-9559-38DE-E923A2692C44}"/>
                  </a:ext>
                </a:extLst>
              </p:cNvPr>
              <p:cNvSpPr/>
              <p:nvPr/>
            </p:nvSpPr>
            <p:spPr>
              <a:xfrm>
                <a:off x="2214245" y="3782695"/>
                <a:ext cx="259080" cy="144780"/>
              </a:xfrm>
              <a:custGeom>
                <a:avLst/>
                <a:gdLst>
                  <a:gd name="connsiteX0" fmla="*/ 0 w 259080"/>
                  <a:gd name="connsiteY0" fmla="*/ 0 h 144780"/>
                  <a:gd name="connsiteX1" fmla="*/ 129540 w 259080"/>
                  <a:gd name="connsiteY1" fmla="*/ 114300 h 144780"/>
                  <a:gd name="connsiteX2" fmla="*/ 259080 w 259080"/>
                  <a:gd name="connsiteY2" fmla="*/ 144780 h 144780"/>
                </a:gdLst>
                <a:ahLst/>
                <a:cxnLst>
                  <a:cxn ang="0">
                    <a:pos x="connsiteX0" y="connsiteY0"/>
                  </a:cxn>
                  <a:cxn ang="0">
                    <a:pos x="connsiteX1" y="connsiteY1"/>
                  </a:cxn>
                  <a:cxn ang="0">
                    <a:pos x="connsiteX2" y="connsiteY2"/>
                  </a:cxn>
                </a:cxnLst>
                <a:rect l="l" t="t" r="r" b="b"/>
                <a:pathLst>
                  <a:path w="259080" h="144780">
                    <a:moveTo>
                      <a:pt x="0" y="0"/>
                    </a:moveTo>
                    <a:cubicBezTo>
                      <a:pt x="43180" y="45085"/>
                      <a:pt x="86360" y="90170"/>
                      <a:pt x="129540" y="114300"/>
                    </a:cubicBezTo>
                    <a:cubicBezTo>
                      <a:pt x="172720" y="138430"/>
                      <a:pt x="215900" y="141605"/>
                      <a:pt x="259080" y="144780"/>
                    </a:cubicBezTo>
                  </a:path>
                </a:pathLst>
              </a:custGeom>
              <a:gradFill flip="none" rotWithShape="1">
                <a:gsLst>
                  <a:gs pos="0">
                    <a:srgbClr val="6A5683"/>
                  </a:gs>
                  <a:gs pos="100000">
                    <a:srgbClr val="6A5683"/>
                  </a:gs>
                </a:gsLst>
                <a:lin ang="2700000" scaled="1"/>
                <a:tileRect/>
              </a:gradFill>
              <a:ln w="50800" cap="rnd">
                <a:solidFill>
                  <a:srgbClr val="C09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E4F0AA9-B76B-01C9-82F1-9431DB19B426}"/>
                  </a:ext>
                </a:extLst>
              </p:cNvPr>
              <p:cNvSpPr/>
              <p:nvPr/>
            </p:nvSpPr>
            <p:spPr>
              <a:xfrm rot="3369647">
                <a:off x="2559530" y="3718654"/>
                <a:ext cx="36576" cy="276661"/>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53F5BB-174D-930B-CB36-0DE9C0569CD5}"/>
                  </a:ext>
                </a:extLst>
              </p:cNvPr>
              <p:cNvSpPr/>
              <p:nvPr/>
            </p:nvSpPr>
            <p:spPr>
              <a:xfrm rot="3369647">
                <a:off x="2269165" y="3643119"/>
                <a:ext cx="36576" cy="182880"/>
              </a:xfrm>
              <a:prstGeom prst="rect">
                <a:avLst/>
              </a:prstGeom>
              <a:gradFill>
                <a:gsLst>
                  <a:gs pos="0">
                    <a:srgbClr val="C09DED"/>
                  </a:gs>
                  <a:gs pos="100000">
                    <a:srgbClr val="E7DACD"/>
                  </a:gs>
                </a:gsLst>
                <a:lin ang="14400000" scaled="0"/>
              </a:gradFill>
              <a:ln w="3175" cap="rnd">
                <a:solidFill>
                  <a:srgbClr val="8B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21975CD-6370-0097-1E2D-CAC9FA16C890}"/>
                  </a:ext>
                </a:extLst>
              </p:cNvPr>
              <p:cNvSpPr/>
              <p:nvPr/>
            </p:nvSpPr>
            <p:spPr>
              <a:xfrm rot="19529176" flipH="1">
                <a:off x="2200736" y="3755202"/>
                <a:ext cx="45719" cy="83337"/>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3AFA8E5-8704-31E3-4449-13FB56C0834A}"/>
                  </a:ext>
                </a:extLst>
              </p:cNvPr>
              <p:cNvSpPr/>
              <p:nvPr/>
            </p:nvSpPr>
            <p:spPr>
              <a:xfrm rot="16962415" flipH="1">
                <a:off x="2434858" y="3900104"/>
                <a:ext cx="45719" cy="61209"/>
              </a:xfrm>
              <a:prstGeom prst="ellipse">
                <a:avLst/>
              </a:prstGeom>
              <a:solidFill>
                <a:srgbClr val="C09DED">
                  <a:alpha val="87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a:extLst>
                <a:ext uri="{FF2B5EF4-FFF2-40B4-BE49-F238E27FC236}">
                  <a16:creationId xmlns:a16="http://schemas.microsoft.com/office/drawing/2014/main" id="{1ABC6198-92ED-6D9D-B25B-9217C3FC53F4}"/>
                </a:ext>
              </a:extLst>
            </p:cNvPr>
            <p:cNvSpPr/>
            <p:nvPr/>
          </p:nvSpPr>
          <p:spPr>
            <a:xfrm rot="320383">
              <a:off x="2180795" y="3778694"/>
              <a:ext cx="306716" cy="157458"/>
            </a:xfrm>
            <a:custGeom>
              <a:avLst/>
              <a:gdLst>
                <a:gd name="connsiteX0" fmla="*/ 0 w 314270"/>
                <a:gd name="connsiteY0" fmla="*/ 0 h 156543"/>
                <a:gd name="connsiteX1" fmla="*/ 76200 w 314270"/>
                <a:gd name="connsiteY1" fmla="*/ 82550 h 156543"/>
                <a:gd name="connsiteX2" fmla="*/ 200025 w 314270"/>
                <a:gd name="connsiteY2" fmla="*/ 152400 h 156543"/>
                <a:gd name="connsiteX3" fmla="*/ 307975 w 314270"/>
                <a:gd name="connsiteY3" fmla="*/ 149225 h 156543"/>
                <a:gd name="connsiteX4" fmla="*/ 292100 w 314270"/>
                <a:gd name="connsiteY4" fmla="*/ 155575 h 156543"/>
                <a:gd name="connsiteX0" fmla="*/ 0 w 312081"/>
                <a:gd name="connsiteY0" fmla="*/ 0 h 161925"/>
                <a:gd name="connsiteX1" fmla="*/ 76200 w 312081"/>
                <a:gd name="connsiteY1" fmla="*/ 82550 h 161925"/>
                <a:gd name="connsiteX2" fmla="*/ 200025 w 312081"/>
                <a:gd name="connsiteY2" fmla="*/ 152400 h 161925"/>
                <a:gd name="connsiteX3" fmla="*/ 307975 w 312081"/>
                <a:gd name="connsiteY3" fmla="*/ 149225 h 161925"/>
                <a:gd name="connsiteX4" fmla="*/ 276225 w 312081"/>
                <a:gd name="connsiteY4" fmla="*/ 161925 h 161925"/>
                <a:gd name="connsiteX0" fmla="*/ 0 w 289532"/>
                <a:gd name="connsiteY0" fmla="*/ 0 h 161925"/>
                <a:gd name="connsiteX1" fmla="*/ 76200 w 289532"/>
                <a:gd name="connsiteY1" fmla="*/ 82550 h 161925"/>
                <a:gd name="connsiteX2" fmla="*/ 200025 w 289532"/>
                <a:gd name="connsiteY2" fmla="*/ 152400 h 161925"/>
                <a:gd name="connsiteX3" fmla="*/ 279400 w 289532"/>
                <a:gd name="connsiteY3" fmla="*/ 152400 h 161925"/>
                <a:gd name="connsiteX4" fmla="*/ 276225 w 289532"/>
                <a:gd name="connsiteY4" fmla="*/ 161925 h 161925"/>
                <a:gd name="connsiteX0" fmla="*/ 0 w 279400"/>
                <a:gd name="connsiteY0" fmla="*/ 0 h 157458"/>
                <a:gd name="connsiteX1" fmla="*/ 76200 w 279400"/>
                <a:gd name="connsiteY1" fmla="*/ 82550 h 157458"/>
                <a:gd name="connsiteX2" fmla="*/ 200025 w 279400"/>
                <a:gd name="connsiteY2" fmla="*/ 152400 h 157458"/>
                <a:gd name="connsiteX3" fmla="*/ 279400 w 279400"/>
                <a:gd name="connsiteY3" fmla="*/ 152400 h 157458"/>
              </a:gdLst>
              <a:ahLst/>
              <a:cxnLst>
                <a:cxn ang="0">
                  <a:pos x="connsiteX0" y="connsiteY0"/>
                </a:cxn>
                <a:cxn ang="0">
                  <a:pos x="connsiteX1" y="connsiteY1"/>
                </a:cxn>
                <a:cxn ang="0">
                  <a:pos x="connsiteX2" y="connsiteY2"/>
                </a:cxn>
                <a:cxn ang="0">
                  <a:pos x="connsiteX3" y="connsiteY3"/>
                </a:cxn>
              </a:cxnLst>
              <a:rect l="l" t="t" r="r" b="b"/>
              <a:pathLst>
                <a:path w="279400" h="157458">
                  <a:moveTo>
                    <a:pt x="0" y="0"/>
                  </a:moveTo>
                  <a:cubicBezTo>
                    <a:pt x="21431" y="28575"/>
                    <a:pt x="42863" y="57150"/>
                    <a:pt x="76200" y="82550"/>
                  </a:cubicBezTo>
                  <a:cubicBezTo>
                    <a:pt x="109537" y="107950"/>
                    <a:pt x="166158" y="140758"/>
                    <a:pt x="200025" y="152400"/>
                  </a:cubicBezTo>
                  <a:cubicBezTo>
                    <a:pt x="233892" y="164042"/>
                    <a:pt x="264054" y="151871"/>
                    <a:pt x="279400" y="152400"/>
                  </a:cubicBezTo>
                </a:path>
              </a:pathLst>
            </a:custGeom>
            <a:noFill/>
            <a:ln w="41275">
              <a:solidFill>
                <a:srgbClr val="6A5683"/>
              </a:solidFill>
            </a:ln>
            <a:effectLst>
              <a:outerShdw blurRad="25400" dist="12700" algn="ctr" rotWithShape="0">
                <a:srgbClr val="6A5683"/>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0E1D147-D1C5-3845-C1C0-CB52B4D40144}"/>
                </a:ext>
              </a:extLst>
            </p:cNvPr>
            <p:cNvSpPr/>
            <p:nvPr/>
          </p:nvSpPr>
          <p:spPr>
            <a:xfrm rot="3026841">
              <a:off x="2256510" y="3581826"/>
              <a:ext cx="206620" cy="156700"/>
            </a:xfrm>
            <a:prstGeom prst="ellipse">
              <a:avLst/>
            </a:prstGeom>
            <a:solidFill>
              <a:srgbClr val="EAE3D8"/>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FAE1C7A-9842-5D99-B477-89161CF30E73}"/>
                </a:ext>
              </a:extLst>
            </p:cNvPr>
            <p:cNvSpPr/>
            <p:nvPr/>
          </p:nvSpPr>
          <p:spPr>
            <a:xfrm rot="3026841">
              <a:off x="2408910" y="3645326"/>
              <a:ext cx="206620" cy="156700"/>
            </a:xfrm>
            <a:prstGeom prst="ellipse">
              <a:avLst/>
            </a:prstGeom>
            <a:solidFill>
              <a:srgbClr val="EAE3D8"/>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352AA18-D469-11F8-D1D5-03C1B32446B7}"/>
                </a:ext>
              </a:extLst>
            </p:cNvPr>
            <p:cNvSpPr/>
            <p:nvPr/>
          </p:nvSpPr>
          <p:spPr>
            <a:xfrm rot="3026841">
              <a:off x="2561310" y="3708826"/>
              <a:ext cx="206620" cy="156700"/>
            </a:xfrm>
            <a:prstGeom prst="ellipse">
              <a:avLst/>
            </a:prstGeom>
            <a:solidFill>
              <a:srgbClr val="EAE3D8"/>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eeform 42">
            <a:extLst>
              <a:ext uri="{FF2B5EF4-FFF2-40B4-BE49-F238E27FC236}">
                <a16:creationId xmlns:a16="http://schemas.microsoft.com/office/drawing/2014/main" id="{6E6E2BFD-4888-9571-2F64-7E493BAC6361}"/>
              </a:ext>
            </a:extLst>
          </p:cNvPr>
          <p:cNvSpPr/>
          <p:nvPr/>
        </p:nvSpPr>
        <p:spPr>
          <a:xfrm>
            <a:off x="3268627" y="3637823"/>
            <a:ext cx="485584" cy="482958"/>
          </a:xfrm>
          <a:custGeom>
            <a:avLst/>
            <a:gdLst>
              <a:gd name="connsiteX0" fmla="*/ 0 w 348940"/>
              <a:gd name="connsiteY0" fmla="*/ 0 h 482958"/>
              <a:gd name="connsiteX1" fmla="*/ 212501 w 348940"/>
              <a:gd name="connsiteY1" fmla="*/ 96591 h 482958"/>
              <a:gd name="connsiteX2" fmla="*/ 334851 w 348940"/>
              <a:gd name="connsiteY2" fmla="*/ 244698 h 482958"/>
              <a:gd name="connsiteX3" fmla="*/ 341290 w 348940"/>
              <a:gd name="connsiteY3" fmla="*/ 482958 h 482958"/>
            </a:gdLst>
            <a:ahLst/>
            <a:cxnLst>
              <a:cxn ang="0">
                <a:pos x="connsiteX0" y="connsiteY0"/>
              </a:cxn>
              <a:cxn ang="0">
                <a:pos x="connsiteX1" y="connsiteY1"/>
              </a:cxn>
              <a:cxn ang="0">
                <a:pos x="connsiteX2" y="connsiteY2"/>
              </a:cxn>
              <a:cxn ang="0">
                <a:pos x="connsiteX3" y="connsiteY3"/>
              </a:cxn>
            </a:cxnLst>
            <a:rect l="l" t="t" r="r" b="b"/>
            <a:pathLst>
              <a:path w="348940" h="482958">
                <a:moveTo>
                  <a:pt x="0" y="0"/>
                </a:moveTo>
                <a:cubicBezTo>
                  <a:pt x="78346" y="27904"/>
                  <a:pt x="156693" y="55808"/>
                  <a:pt x="212501" y="96591"/>
                </a:cubicBezTo>
                <a:cubicBezTo>
                  <a:pt x="268310" y="137374"/>
                  <a:pt x="313386" y="180304"/>
                  <a:pt x="334851" y="244698"/>
                </a:cubicBezTo>
                <a:cubicBezTo>
                  <a:pt x="356316" y="309092"/>
                  <a:pt x="348803" y="396025"/>
                  <a:pt x="341290" y="482958"/>
                </a:cubicBezTo>
              </a:path>
            </a:pathLst>
          </a:custGeom>
          <a:noFill/>
          <a:ln w="66675">
            <a:gradFill>
              <a:gsLst>
                <a:gs pos="35000">
                  <a:srgbClr val="847077"/>
                </a:gs>
                <a:gs pos="0">
                  <a:srgbClr val="AF8695">
                    <a:alpha val="15000"/>
                  </a:srgbClr>
                </a:gs>
                <a:gs pos="97000">
                  <a:schemeClr val="tx1">
                    <a:lumMod val="65000"/>
                    <a:lumOff val="35000"/>
                  </a:schemeClr>
                </a:gs>
              </a:gsLst>
              <a:lin ang="5400000" scaled="1"/>
            </a:gradFill>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42B1A6EA-2BBB-4281-8367-9D43AAE826AF}"/>
              </a:ext>
            </a:extLst>
          </p:cNvPr>
          <p:cNvSpPr/>
          <p:nvPr/>
        </p:nvSpPr>
        <p:spPr>
          <a:xfrm flipH="1">
            <a:off x="5450318" y="3337031"/>
            <a:ext cx="485584" cy="482958"/>
          </a:xfrm>
          <a:custGeom>
            <a:avLst/>
            <a:gdLst>
              <a:gd name="connsiteX0" fmla="*/ 0 w 348940"/>
              <a:gd name="connsiteY0" fmla="*/ 0 h 482958"/>
              <a:gd name="connsiteX1" fmla="*/ 212501 w 348940"/>
              <a:gd name="connsiteY1" fmla="*/ 96591 h 482958"/>
              <a:gd name="connsiteX2" fmla="*/ 334851 w 348940"/>
              <a:gd name="connsiteY2" fmla="*/ 244698 h 482958"/>
              <a:gd name="connsiteX3" fmla="*/ 341290 w 348940"/>
              <a:gd name="connsiteY3" fmla="*/ 482958 h 482958"/>
            </a:gdLst>
            <a:ahLst/>
            <a:cxnLst>
              <a:cxn ang="0">
                <a:pos x="connsiteX0" y="connsiteY0"/>
              </a:cxn>
              <a:cxn ang="0">
                <a:pos x="connsiteX1" y="connsiteY1"/>
              </a:cxn>
              <a:cxn ang="0">
                <a:pos x="connsiteX2" y="connsiteY2"/>
              </a:cxn>
              <a:cxn ang="0">
                <a:pos x="connsiteX3" y="connsiteY3"/>
              </a:cxn>
            </a:cxnLst>
            <a:rect l="l" t="t" r="r" b="b"/>
            <a:pathLst>
              <a:path w="348940" h="482958">
                <a:moveTo>
                  <a:pt x="0" y="0"/>
                </a:moveTo>
                <a:cubicBezTo>
                  <a:pt x="78346" y="27904"/>
                  <a:pt x="156693" y="55808"/>
                  <a:pt x="212501" y="96591"/>
                </a:cubicBezTo>
                <a:cubicBezTo>
                  <a:pt x="268310" y="137374"/>
                  <a:pt x="313386" y="180304"/>
                  <a:pt x="334851" y="244698"/>
                </a:cubicBezTo>
                <a:cubicBezTo>
                  <a:pt x="356316" y="309092"/>
                  <a:pt x="348803" y="396025"/>
                  <a:pt x="341290" y="482958"/>
                </a:cubicBezTo>
              </a:path>
            </a:pathLst>
          </a:custGeom>
          <a:noFill/>
          <a:ln w="66675">
            <a:gradFill>
              <a:gsLst>
                <a:gs pos="35000">
                  <a:srgbClr val="847077"/>
                </a:gs>
                <a:gs pos="0">
                  <a:srgbClr val="AF8695">
                    <a:alpha val="5813"/>
                  </a:srgbClr>
                </a:gs>
                <a:gs pos="97000">
                  <a:schemeClr val="tx1">
                    <a:lumMod val="65000"/>
                    <a:lumOff val="35000"/>
                  </a:schemeClr>
                </a:gs>
              </a:gsLst>
              <a:lin ang="5400000" scaled="1"/>
            </a:gradFill>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728940"/>
      </p:ext>
    </p:extLst>
  </p:cSld>
  <p:clrMapOvr>
    <a:masterClrMapping/>
  </p:clrMapOvr>
  <mc:AlternateContent xmlns:mc="http://schemas.openxmlformats.org/markup-compatibility/2006" xmlns:p14="http://schemas.microsoft.com/office/powerpoint/2010/main">
    <mc:Choice Requires="p14">
      <p:transition spd="slow" p14:dur="1750" advTm="9173">
        <p:fade/>
      </p:transition>
    </mc:Choice>
    <mc:Fallback xmlns="">
      <p:transition spd="slow" advTm="9173">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Host_DNA.png">
            <a:extLst>
              <a:ext uri="{FF2B5EF4-FFF2-40B4-BE49-F238E27FC236}">
                <a16:creationId xmlns:a16="http://schemas.microsoft.com/office/drawing/2014/main" id="{0C56708C-C412-7C47-A4C6-BE39E519542F}"/>
              </a:ext>
            </a:extLst>
          </p:cNvPr>
          <p:cNvPicPr>
            <a:picLocks/>
          </p:cNvPicPr>
          <p:nvPr/>
        </p:nvPicPr>
        <p:blipFill rotWithShape="1">
          <a:blip r:embed="rId3" cstate="print">
            <a:extLst>
              <a:ext uri="{28A0092B-C50C-407E-A947-70E740481C1C}">
                <a14:useLocalDpi xmlns:a14="http://schemas.microsoft.com/office/drawing/2010/main"/>
              </a:ext>
            </a:extLst>
          </a:blip>
          <a:srcRect t="-8449"/>
          <a:stretch/>
        </p:blipFill>
        <p:spPr>
          <a:xfrm rot="21449405">
            <a:off x="-41736" y="3768825"/>
            <a:ext cx="9153633" cy="1309536"/>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r>
              <a:rPr lang="en-US" dirty="0"/>
              <a:t>HIV Integrase: Strand Transfer</a:t>
            </a:r>
          </a:p>
        </p:txBody>
      </p:sp>
      <p:sp>
        <p:nvSpPr>
          <p:cNvPr id="16" name="Text Placeholder 15">
            <a:extLst>
              <a:ext uri="{FF2B5EF4-FFF2-40B4-BE49-F238E27FC236}">
                <a16:creationId xmlns:a16="http://schemas.microsoft.com/office/drawing/2014/main" id="{9D6F3E0B-FB30-1382-6FD5-CA2D5692D11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33" name="Picture 5" descr="dna_loop">
            <a:extLst>
              <a:ext uri="{FF2B5EF4-FFF2-40B4-BE49-F238E27FC236}">
                <a16:creationId xmlns:a16="http://schemas.microsoft.com/office/drawing/2014/main" id="{1CAB360F-B11F-B24A-A595-978140AA5F31}"/>
              </a:ext>
            </a:extLst>
          </p:cNvPr>
          <p:cNvPicPr>
            <a:picLocks noChangeAspect="1" noChangeArrowheads="1"/>
          </p:cNvPicPr>
          <p:nvPr/>
        </p:nvPicPr>
        <p:blipFill>
          <a:blip r:embed="rId4">
            <a:duotone>
              <a:prstClr val="black"/>
              <a:srgbClr val="7030A0">
                <a:tint val="45000"/>
                <a:satMod val="400000"/>
              </a:srgbClr>
            </a:duotone>
            <a:alphaModFix/>
            <a:extLst>
              <a:ext uri="{BEBA8EAE-BF5A-486C-A8C5-ECC9F3942E4B}">
                <a14:imgProps xmlns:a14="http://schemas.microsoft.com/office/drawing/2010/main">
                  <a14:imgLayer r:embed="rId5">
                    <a14:imgEffect>
                      <a14:backgroundRemoval t="0" b="100000" l="0" r="99700">
                        <a14:backgroundMark x1="11200" y1="24020" x2="11200" y2="24020"/>
                        <a14:backgroundMark x1="23300" y1="11642" x2="23300" y2="11642"/>
                        <a14:backgroundMark x1="21300" y1="17647" x2="21300" y2="17647"/>
                        <a14:backgroundMark x1="29900" y1="7598" x2="29900" y2="7598"/>
                        <a14:backgroundMark x1="7500" y1="31250" x2="7500" y2="31250"/>
                        <a14:backgroundMark x1="8100" y1="69240" x2="8100" y2="69240"/>
                        <a14:backgroundMark x1="35100" y1="8701" x2="35100" y2="8701"/>
                        <a14:backgroundMark x1="41100" y1="7721" x2="41100" y2="7721"/>
                        <a14:backgroundMark x1="55700" y1="7966" x2="55700" y2="7966"/>
                        <a14:backgroundMark x1="87400" y1="31618" x2="87400" y2="31618"/>
                        <a14:backgroundMark x1="93700" y1="52574" x2="93700" y2="52574"/>
                        <a14:backgroundMark x1="91300" y1="55270" x2="91300" y2="55270"/>
                        <a14:backgroundMark x1="88800" y1="64093" x2="88800" y2="64093"/>
                        <a14:backgroundMark x1="81200" y1="79902" x2="81200" y2="79902"/>
                        <a14:backgroundMark x1="74700" y1="16176" x2="74700" y2="16176"/>
                        <a14:backgroundMark x1="72400" y1="11029" x2="72400" y2="11029"/>
                        <a14:backgroundMark x1="61700" y1="10172" x2="61700" y2="10172"/>
                        <a14:backgroundMark x1="79800" y1="21569" x2="79800" y2="21569"/>
                        <a14:backgroundMark x1="85400" y1="22672" x2="85400" y2="22672"/>
                        <a14:backgroundMark x1="52000" y1="4657" x2="52000" y2="4657"/>
                        <a14:backgroundMark x1="17600" y1="22304" x2="17600" y2="22304"/>
                        <a14:backgroundMark x1="1700" y1="53922" x2="1700" y2="53922"/>
                        <a14:backgroundMark x1="1900" y1="60417" x2="1900" y2="60417"/>
                        <a14:backgroundMark x1="6700" y1="44853" x2="6700" y2="44853"/>
                        <a14:backgroundMark x1="37100" y1="9926" x2="37100" y2="9926"/>
                        <a14:backgroundMark x1="47100" y1="2941" x2="47100" y2="2941"/>
                        <a14:backgroundMark x1="69000" y1="7966" x2="69000" y2="7966"/>
                        <a14:backgroundMark x1="87400" y1="34804" x2="87400" y2="34804"/>
                        <a14:backgroundMark x1="94300" y1="50368" x2="94300" y2="50368"/>
                        <a14:backgroundMark x1="90500" y1="60417" x2="90500" y2="60417"/>
                        <a14:backgroundMark x1="76900" y1="84069" x2="76900" y2="84069"/>
                        <a14:backgroundMark x1="95300" y1="50735" x2="95300" y2="50735"/>
                        <a14:backgroundMark x1="96900" y1="51593" x2="96900" y2="51593"/>
                        <a14:backgroundMark x1="88600" y1="39828" x2="88600" y2="39828"/>
                        <a14:backgroundMark x1="57600" y1="9436" x2="57600" y2="9436"/>
                        <a14:backgroundMark x1="25300" y1="10049" x2="25300" y2="10049"/>
                      </a14:backgroundRemoval>
                    </a14:imgEffect>
                    <a14:imgEffect>
                      <a14:colorTemperature colorTemp="3373"/>
                    </a14:imgEffect>
                    <a14:imgEffect>
                      <a14:saturation sat="85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465377" y="1419281"/>
            <a:ext cx="2217266" cy="23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13">
            <a:extLst>
              <a:ext uri="{FF2B5EF4-FFF2-40B4-BE49-F238E27FC236}">
                <a16:creationId xmlns:a16="http://schemas.microsoft.com/office/drawing/2014/main" id="{0B6210F1-3993-9649-8CCD-20C3A96B36CA}"/>
              </a:ext>
            </a:extLst>
          </p:cNvPr>
          <p:cNvSpPr>
            <a:spLocks noChangeAspect="1" noChangeArrowheads="1"/>
          </p:cNvSpPr>
          <p:nvPr/>
        </p:nvSpPr>
        <p:spPr bwMode="auto">
          <a:xfrm>
            <a:off x="3905735" y="4181513"/>
            <a:ext cx="1299318"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rgbClr val="9D9D00"/>
                </a:solidFill>
                <a:latin typeface="Calibri" panose="020F0502020204030204" pitchFamily="34" charset="0"/>
                <a:cs typeface="Calibri" panose="020F0502020204030204" pitchFamily="34" charset="0"/>
              </a:rPr>
              <a:t>Host DNA</a:t>
            </a:r>
          </a:p>
        </p:txBody>
      </p:sp>
      <p:sp>
        <p:nvSpPr>
          <p:cNvPr id="35" name="Rectangle 13">
            <a:extLst>
              <a:ext uri="{FF2B5EF4-FFF2-40B4-BE49-F238E27FC236}">
                <a16:creationId xmlns:a16="http://schemas.microsoft.com/office/drawing/2014/main" id="{DA25C36D-9230-2348-9624-E7A3DDF1AE0E}"/>
              </a:ext>
            </a:extLst>
          </p:cNvPr>
          <p:cNvSpPr>
            <a:spLocks noChangeAspect="1" noChangeArrowheads="1"/>
          </p:cNvSpPr>
          <p:nvPr/>
        </p:nvSpPr>
        <p:spPr bwMode="auto">
          <a:xfrm>
            <a:off x="5871566" y="3328481"/>
            <a:ext cx="2417662" cy="40751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accent4">
                    <a:lumMod val="75000"/>
                  </a:schemeClr>
                </a:solidFill>
                <a:latin typeface="Calibri" panose="020F0502020204030204" pitchFamily="34" charset="0"/>
                <a:cs typeface="Calibri" panose="020F0502020204030204" pitchFamily="34" charset="0"/>
              </a:rPr>
              <a:t>HIV Integrase (tetramer)</a:t>
            </a:r>
          </a:p>
        </p:txBody>
      </p:sp>
      <p:sp>
        <p:nvSpPr>
          <p:cNvPr id="36" name="Rectangle 13">
            <a:extLst>
              <a:ext uri="{FF2B5EF4-FFF2-40B4-BE49-F238E27FC236}">
                <a16:creationId xmlns:a16="http://schemas.microsoft.com/office/drawing/2014/main" id="{5939D82E-6E80-2A43-957B-3A07EFAF2F35}"/>
              </a:ext>
            </a:extLst>
          </p:cNvPr>
          <p:cNvSpPr>
            <a:spLocks noChangeArrowheads="1"/>
          </p:cNvSpPr>
          <p:nvPr/>
        </p:nvSpPr>
        <p:spPr bwMode="auto">
          <a:xfrm>
            <a:off x="6105524" y="1552551"/>
            <a:ext cx="1576164" cy="577186"/>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DNA</a:t>
            </a:r>
          </a:p>
        </p:txBody>
      </p:sp>
      <p:cxnSp>
        <p:nvCxnSpPr>
          <p:cNvPr id="4" name="Straight Arrow Connector 3">
            <a:extLst>
              <a:ext uri="{FF2B5EF4-FFF2-40B4-BE49-F238E27FC236}">
                <a16:creationId xmlns:a16="http://schemas.microsoft.com/office/drawing/2014/main" id="{023AD1C2-9E3D-7EA7-AB01-67325B937874}"/>
              </a:ext>
            </a:extLst>
          </p:cNvPr>
          <p:cNvCxnSpPr>
            <a:cxnSpLocks/>
          </p:cNvCxnSpPr>
          <p:nvPr/>
        </p:nvCxnSpPr>
        <p:spPr>
          <a:xfrm>
            <a:off x="5872091" y="3238985"/>
            <a:ext cx="769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574D137-DD68-ACD1-1A8D-38B2662030A9}"/>
              </a:ext>
            </a:extLst>
          </p:cNvPr>
          <p:cNvCxnSpPr>
            <a:cxnSpLocks/>
          </p:cNvCxnSpPr>
          <p:nvPr/>
        </p:nvCxnSpPr>
        <p:spPr>
          <a:xfrm flipH="1">
            <a:off x="5514335" y="1848639"/>
            <a:ext cx="86014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D4AD606-106C-4D16-1643-ABD39D623520}"/>
              </a:ext>
            </a:extLst>
          </p:cNvPr>
          <p:cNvPicPr>
            <a:picLocks noChangeAspect="1"/>
          </p:cNvPicPr>
          <p:nvPr/>
        </p:nvPicPr>
        <p:blipFill>
          <a:blip r:embed="rId6"/>
          <a:stretch>
            <a:fillRect/>
          </a:stretch>
        </p:blipFill>
        <p:spPr>
          <a:xfrm rot="20858386">
            <a:off x="4124461" y="2900540"/>
            <a:ext cx="1402570" cy="1066273"/>
          </a:xfrm>
          <a:prstGeom prst="rect">
            <a:avLst/>
          </a:prstGeom>
        </p:spPr>
      </p:pic>
      <p:pic>
        <p:nvPicPr>
          <p:cNvPr id="8" name="Picture 7">
            <a:extLst>
              <a:ext uri="{FF2B5EF4-FFF2-40B4-BE49-F238E27FC236}">
                <a16:creationId xmlns:a16="http://schemas.microsoft.com/office/drawing/2014/main" id="{F9FEAC22-4E25-8FA4-3CD7-33BA91A89FEC}"/>
              </a:ext>
            </a:extLst>
          </p:cNvPr>
          <p:cNvPicPr>
            <a:picLocks noChangeAspect="1"/>
          </p:cNvPicPr>
          <p:nvPr/>
        </p:nvPicPr>
        <p:blipFill>
          <a:blip r:embed="rId6"/>
          <a:stretch>
            <a:fillRect/>
          </a:stretch>
        </p:blipFill>
        <p:spPr>
          <a:xfrm rot="1004429">
            <a:off x="3594652" y="2912822"/>
            <a:ext cx="1367223" cy="1010812"/>
          </a:xfrm>
          <a:prstGeom prst="rect">
            <a:avLst/>
          </a:prstGeom>
        </p:spPr>
      </p:pic>
      <p:cxnSp>
        <p:nvCxnSpPr>
          <p:cNvPr id="10" name="Straight Arrow Connector 9">
            <a:extLst>
              <a:ext uri="{FF2B5EF4-FFF2-40B4-BE49-F238E27FC236}">
                <a16:creationId xmlns:a16="http://schemas.microsoft.com/office/drawing/2014/main" id="{2A2273FD-C18B-C64F-FECA-61F2524A1411}"/>
              </a:ext>
            </a:extLst>
          </p:cNvPr>
          <p:cNvCxnSpPr>
            <a:cxnSpLocks/>
          </p:cNvCxnSpPr>
          <p:nvPr/>
        </p:nvCxnSpPr>
        <p:spPr>
          <a:xfrm flipH="1">
            <a:off x="5084265" y="3525478"/>
            <a:ext cx="860140"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1" name="Octagon 10">
            <a:extLst>
              <a:ext uri="{FF2B5EF4-FFF2-40B4-BE49-F238E27FC236}">
                <a16:creationId xmlns:a16="http://schemas.microsoft.com/office/drawing/2014/main" id="{ADF80DE8-309A-C5E8-E0A5-66E6ABA31F3A}"/>
              </a:ext>
            </a:extLst>
          </p:cNvPr>
          <p:cNvSpPr>
            <a:spLocks noChangeAspect="1"/>
          </p:cNvSpPr>
          <p:nvPr/>
        </p:nvSpPr>
        <p:spPr>
          <a:xfrm>
            <a:off x="4903020" y="3515981"/>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Octagon 13">
            <a:extLst>
              <a:ext uri="{FF2B5EF4-FFF2-40B4-BE49-F238E27FC236}">
                <a16:creationId xmlns:a16="http://schemas.microsoft.com/office/drawing/2014/main" id="{C4A4BEA4-A638-7F53-387C-CE14D76F6A98}"/>
              </a:ext>
            </a:extLst>
          </p:cNvPr>
          <p:cNvSpPr>
            <a:spLocks noChangeAspect="1"/>
          </p:cNvSpPr>
          <p:nvPr/>
        </p:nvSpPr>
        <p:spPr>
          <a:xfrm>
            <a:off x="4145722" y="3522052"/>
            <a:ext cx="248653" cy="252413"/>
          </a:xfrm>
          <a:prstGeom prst="octagon">
            <a:avLst/>
          </a:prstGeom>
          <a:gradFill flip="none" rotWithShape="1">
            <a:gsLst>
              <a:gs pos="19000">
                <a:srgbClr val="FFFF00"/>
              </a:gs>
              <a:gs pos="81000">
                <a:srgbClr val="FFC000"/>
              </a:gs>
              <a:gs pos="13000">
                <a:schemeClr val="bg1"/>
              </a:gs>
            </a:gsLst>
            <a:path path="circle">
              <a:fillToRect l="50000" t="50000" r="50000" b="50000"/>
            </a:path>
            <a:tileRect/>
          </a:gradFill>
          <a:ln>
            <a:noFill/>
          </a:ln>
          <a:effectLst>
            <a:glow rad="88900">
              <a:srgbClr val="FFFF00">
                <a:alpha val="31406"/>
              </a:srgbClr>
            </a:glow>
            <a:outerShdw blurRad="25400" dist="381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D9AE00DF-1B57-ECEF-0816-72FCC46FF4B4}"/>
              </a:ext>
            </a:extLst>
          </p:cNvPr>
          <p:cNvSpPr/>
          <p:nvPr/>
        </p:nvSpPr>
        <p:spPr>
          <a:xfrm>
            <a:off x="3960056" y="3865351"/>
            <a:ext cx="120267" cy="111826"/>
          </a:xfrm>
          <a:prstGeom prst="ellipse">
            <a:avLst/>
          </a:prstGeom>
          <a:solidFill>
            <a:srgbClr val="FF00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1CD1B22-CE31-49D1-8289-5DAC88F6EA53}"/>
              </a:ext>
            </a:extLst>
          </p:cNvPr>
          <p:cNvSpPr/>
          <p:nvPr/>
        </p:nvSpPr>
        <p:spPr>
          <a:xfrm>
            <a:off x="5118643" y="3936291"/>
            <a:ext cx="120267" cy="111826"/>
          </a:xfrm>
          <a:prstGeom prst="ellipse">
            <a:avLst/>
          </a:prstGeom>
          <a:solidFill>
            <a:srgbClr val="FF00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41DFE9EA-635D-162E-3F24-1E6EB795F712}"/>
              </a:ext>
            </a:extLst>
          </p:cNvPr>
          <p:cNvSpPr/>
          <p:nvPr/>
        </p:nvSpPr>
        <p:spPr>
          <a:xfrm rot="13059886">
            <a:off x="4110452" y="3713062"/>
            <a:ext cx="45719" cy="16365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A6E9E18E-CE61-1627-0BD1-7EF9C7572FC7}"/>
              </a:ext>
            </a:extLst>
          </p:cNvPr>
          <p:cNvSpPr/>
          <p:nvPr/>
        </p:nvSpPr>
        <p:spPr>
          <a:xfrm rot="9062159">
            <a:off x="5080992" y="3744027"/>
            <a:ext cx="45719" cy="16365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365620"/>
      </p:ext>
    </p:extLst>
  </p:cSld>
  <p:clrMapOvr>
    <a:masterClrMapping/>
  </p:clrMapOvr>
  <mc:AlternateContent xmlns:mc="http://schemas.openxmlformats.org/markup-compatibility/2006" xmlns:p14="http://schemas.microsoft.com/office/powerpoint/2010/main">
    <mc:Choice Requires="p14">
      <p:transition spd="slow" p14:dur="1250" advTm="13781">
        <p:fade/>
      </p:transition>
    </mc:Choice>
    <mc:Fallback xmlns="">
      <p:transition spd="slow" advTm="13781">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1810-2BCC-1049-8479-00B317C39018}"/>
              </a:ext>
            </a:extLst>
          </p:cNvPr>
          <p:cNvSpPr>
            <a:spLocks noGrp="1"/>
          </p:cNvSpPr>
          <p:nvPr>
            <p:ph type="title"/>
          </p:nvPr>
        </p:nvSpPr>
        <p:spPr>
          <a:prstGeom prst="rect">
            <a:avLst/>
          </a:prstGeom>
        </p:spPr>
        <p:txBody>
          <a:bodyPr/>
          <a:lstStyle/>
          <a:p>
            <a:r>
              <a:rPr lang="en-US" dirty="0"/>
              <a:t>HIV Accessory and Regulatory Proteins</a:t>
            </a:r>
          </a:p>
        </p:txBody>
      </p:sp>
    </p:spTree>
    <p:extLst>
      <p:ext uri="{BB962C8B-B14F-4D97-AF65-F5344CB8AC3E}">
        <p14:creationId xmlns:p14="http://schemas.microsoft.com/office/powerpoint/2010/main" val="3294648797"/>
      </p:ext>
    </p:extLst>
  </p:cSld>
  <p:clrMapOvr>
    <a:masterClrMapping/>
  </p:clrMapOvr>
  <p:transition spd="slow" advTm="13109">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HIV Accessory Proteins</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7" name="Rounded Rectangle 6">
            <a:extLst>
              <a:ext uri="{FF2B5EF4-FFF2-40B4-BE49-F238E27FC236}">
                <a16:creationId xmlns:a16="http://schemas.microsoft.com/office/drawing/2014/main" id="{C10E015E-679A-7DF6-5E96-5178BB05475F}"/>
              </a:ext>
            </a:extLst>
          </p:cNvPr>
          <p:cNvSpPr/>
          <p:nvPr/>
        </p:nvSpPr>
        <p:spPr>
          <a:xfrm>
            <a:off x="6860125" y="3338904"/>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Nef</a:t>
            </a:r>
            <a:endParaRPr lang="en-US" sz="2000" dirty="0">
              <a:solidFill>
                <a:schemeClr val="tx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11FD8E16-73B8-67D4-4872-B861AA0CB059}"/>
              </a:ext>
            </a:extLst>
          </p:cNvPr>
          <p:cNvSpPr/>
          <p:nvPr/>
        </p:nvSpPr>
        <p:spPr>
          <a:xfrm>
            <a:off x="964406" y="3338904"/>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Vif</a:t>
            </a:r>
            <a:endParaRPr lang="en-US" sz="2000" dirty="0">
              <a:solidFill>
                <a:schemeClr val="tx1"/>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FE3D4D6A-C6F9-0106-1D7E-8783CEB6FCB8}"/>
              </a:ext>
            </a:extLst>
          </p:cNvPr>
          <p:cNvSpPr/>
          <p:nvPr/>
        </p:nvSpPr>
        <p:spPr>
          <a:xfrm>
            <a:off x="2929646" y="3338904"/>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Vpr</a:t>
            </a:r>
            <a:endParaRPr lang="en-US" sz="2000" dirty="0">
              <a:solidFill>
                <a:schemeClr val="tx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333E93FC-3074-A2A8-5737-87659EB08D54}"/>
              </a:ext>
            </a:extLst>
          </p:cNvPr>
          <p:cNvSpPr/>
          <p:nvPr/>
        </p:nvSpPr>
        <p:spPr>
          <a:xfrm>
            <a:off x="4894886" y="3338904"/>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Vpu</a:t>
            </a:r>
            <a:endParaRPr lang="en-US" sz="20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630BB9D-A636-6ABF-A2DF-21E8E1E615E3}"/>
              </a:ext>
            </a:extLst>
          </p:cNvPr>
          <p:cNvPicPr>
            <a:picLocks noChangeAspect="1"/>
          </p:cNvPicPr>
          <p:nvPr/>
        </p:nvPicPr>
        <p:blipFill>
          <a:blip r:embed="rId3"/>
          <a:stretch>
            <a:fillRect/>
          </a:stretch>
        </p:blipFill>
        <p:spPr>
          <a:xfrm>
            <a:off x="4927512" y="1863057"/>
            <a:ext cx="1162398" cy="1024486"/>
          </a:xfrm>
          <a:prstGeom prst="rect">
            <a:avLst/>
          </a:prstGeom>
        </p:spPr>
      </p:pic>
      <p:pic>
        <p:nvPicPr>
          <p:cNvPr id="17" name="Picture 16">
            <a:extLst>
              <a:ext uri="{FF2B5EF4-FFF2-40B4-BE49-F238E27FC236}">
                <a16:creationId xmlns:a16="http://schemas.microsoft.com/office/drawing/2014/main" id="{1D2C699A-A6C6-559B-0B89-A24D9E3C49B7}"/>
              </a:ext>
            </a:extLst>
          </p:cNvPr>
          <p:cNvPicPr>
            <a:picLocks noChangeAspect="1"/>
          </p:cNvPicPr>
          <p:nvPr/>
        </p:nvPicPr>
        <p:blipFill>
          <a:blip r:embed="rId4"/>
          <a:stretch>
            <a:fillRect/>
          </a:stretch>
        </p:blipFill>
        <p:spPr>
          <a:xfrm>
            <a:off x="3078723" y="1757469"/>
            <a:ext cx="914635" cy="1208009"/>
          </a:xfrm>
          <a:prstGeom prst="rect">
            <a:avLst/>
          </a:prstGeom>
        </p:spPr>
      </p:pic>
      <p:pic>
        <p:nvPicPr>
          <p:cNvPr id="19" name="Picture 18">
            <a:extLst>
              <a:ext uri="{FF2B5EF4-FFF2-40B4-BE49-F238E27FC236}">
                <a16:creationId xmlns:a16="http://schemas.microsoft.com/office/drawing/2014/main" id="{FA6CEB50-38AC-6336-927D-8FFBEDBE364D}"/>
              </a:ext>
            </a:extLst>
          </p:cNvPr>
          <p:cNvPicPr>
            <a:picLocks noChangeAspect="1"/>
          </p:cNvPicPr>
          <p:nvPr/>
        </p:nvPicPr>
        <p:blipFill>
          <a:blip r:embed="rId5"/>
          <a:stretch>
            <a:fillRect/>
          </a:stretch>
        </p:blipFill>
        <p:spPr>
          <a:xfrm>
            <a:off x="901035" y="1528766"/>
            <a:ext cx="1343306" cy="1419342"/>
          </a:xfrm>
          <a:prstGeom prst="rect">
            <a:avLst/>
          </a:prstGeom>
        </p:spPr>
      </p:pic>
      <p:pic>
        <p:nvPicPr>
          <p:cNvPr id="3" name="Picture 2">
            <a:extLst>
              <a:ext uri="{FF2B5EF4-FFF2-40B4-BE49-F238E27FC236}">
                <a16:creationId xmlns:a16="http://schemas.microsoft.com/office/drawing/2014/main" id="{9FC61589-59C6-75D7-4AB3-36FA71215C8D}"/>
              </a:ext>
            </a:extLst>
          </p:cNvPr>
          <p:cNvPicPr>
            <a:picLocks noChangeAspect="1"/>
          </p:cNvPicPr>
          <p:nvPr/>
        </p:nvPicPr>
        <p:blipFill>
          <a:blip r:embed="rId6"/>
          <a:stretch>
            <a:fillRect/>
          </a:stretch>
        </p:blipFill>
        <p:spPr>
          <a:xfrm>
            <a:off x="7172326" y="1435263"/>
            <a:ext cx="914400" cy="1699015"/>
          </a:xfrm>
          <a:prstGeom prst="rect">
            <a:avLst/>
          </a:prstGeom>
        </p:spPr>
      </p:pic>
    </p:spTree>
    <p:extLst>
      <p:ext uri="{BB962C8B-B14F-4D97-AF65-F5344CB8AC3E}">
        <p14:creationId xmlns:p14="http://schemas.microsoft.com/office/powerpoint/2010/main" val="4121889479"/>
      </p:ext>
    </p:extLst>
  </p:cSld>
  <p:clrMapOvr>
    <a:masterClrMapping/>
  </p:clrMapOvr>
  <mc:AlternateContent xmlns:mc="http://schemas.openxmlformats.org/markup-compatibility/2006" xmlns:p14="http://schemas.microsoft.com/office/powerpoint/2010/main">
    <mc:Choice Requires="p14">
      <p:transition spd="slow" p14:dur="800" advTm="20096">
        <p:circle/>
      </p:transition>
    </mc:Choice>
    <mc:Fallback xmlns="">
      <p:transition spd="slow" advTm="20096">
        <p:circl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Viral Infectivity Factor (</a:t>
            </a:r>
            <a:r>
              <a:rPr lang="en-US" dirty="0" err="1"/>
              <a:t>Vif</a:t>
            </a:r>
            <a:r>
              <a:rPr lang="en-US" dirty="0"/>
              <a:t>)</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0" name="Rounded Rectangle 9">
            <a:extLst>
              <a:ext uri="{FF2B5EF4-FFF2-40B4-BE49-F238E27FC236}">
                <a16:creationId xmlns:a16="http://schemas.microsoft.com/office/drawing/2014/main" id="{E6007685-3D6E-4D3F-EF2C-639E31E533C1}"/>
              </a:ext>
            </a:extLst>
          </p:cNvPr>
          <p:cNvSpPr/>
          <p:nvPr/>
        </p:nvSpPr>
        <p:spPr>
          <a:xfrm>
            <a:off x="3976934" y="3709379"/>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Vif</a:t>
            </a:r>
            <a:endParaRPr lang="en-US" sz="2000" dirty="0">
              <a:solidFill>
                <a:schemeClr val="tx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680913-590B-794D-D2F1-B8754AF463F3}"/>
              </a:ext>
            </a:extLst>
          </p:cNvPr>
          <p:cNvPicPr>
            <a:picLocks noChangeAspect="1"/>
          </p:cNvPicPr>
          <p:nvPr/>
        </p:nvPicPr>
        <p:blipFill>
          <a:blip r:embed="rId2"/>
          <a:stretch>
            <a:fillRect/>
          </a:stretch>
        </p:blipFill>
        <p:spPr>
          <a:xfrm>
            <a:off x="3774226" y="2216557"/>
            <a:ext cx="1297305" cy="1370737"/>
          </a:xfrm>
          <a:prstGeom prst="rect">
            <a:avLst/>
          </a:prstGeom>
        </p:spPr>
      </p:pic>
      <p:sp>
        <p:nvSpPr>
          <p:cNvPr id="4" name="Rectangle 3">
            <a:extLst>
              <a:ext uri="{FF2B5EF4-FFF2-40B4-BE49-F238E27FC236}">
                <a16:creationId xmlns:a16="http://schemas.microsoft.com/office/drawing/2014/main" id="{6CDD9315-D539-64A8-6F2A-7760960F4E5E}"/>
              </a:ext>
            </a:extLst>
          </p:cNvPr>
          <p:cNvSpPr/>
          <p:nvPr/>
        </p:nvSpPr>
        <p:spPr>
          <a:xfrm>
            <a:off x="7213418" y="930510"/>
            <a:ext cx="1930582" cy="429490"/>
          </a:xfrm>
          <a:prstGeom prst="rect">
            <a:avLst/>
          </a:prstGeom>
          <a:solidFill>
            <a:srgbClr val="A0B9F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Accessory Protein</a:t>
            </a:r>
          </a:p>
        </p:txBody>
      </p:sp>
    </p:spTree>
    <p:extLst>
      <p:ext uri="{BB962C8B-B14F-4D97-AF65-F5344CB8AC3E}">
        <p14:creationId xmlns:p14="http://schemas.microsoft.com/office/powerpoint/2010/main" val="1836718674"/>
      </p:ext>
    </p:extLst>
  </p:cSld>
  <p:clrMapOvr>
    <a:masterClrMapping/>
  </p:clrMapOvr>
  <mc:AlternateContent xmlns:mc="http://schemas.openxmlformats.org/markup-compatibility/2006" xmlns:p14="http://schemas.microsoft.com/office/powerpoint/2010/main">
    <mc:Choice Requires="p14">
      <p:transition spd="slow" p14:dur="1250" advTm="10805">
        <p:fade/>
      </p:transition>
    </mc:Choice>
    <mc:Fallback xmlns="">
      <p:transition spd="slow" advTm="10805">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Vif</a:t>
            </a:r>
            <a:r>
              <a:rPr lang="en-US" dirty="0"/>
              <a:t> and Host Restriction Factor APOBEC3G</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3">
            <a:extLst>
              <a:ext uri="{FF2B5EF4-FFF2-40B4-BE49-F238E27FC236}">
                <a16:creationId xmlns:a16="http://schemas.microsoft.com/office/drawing/2014/main" id="{7C6EA116-3B36-B492-EB39-38BE02B23446}"/>
              </a:ext>
            </a:extLst>
          </p:cNvPr>
          <p:cNvSpPr/>
          <p:nvPr/>
        </p:nvSpPr>
        <p:spPr>
          <a:xfrm>
            <a:off x="1168402" y="1283857"/>
            <a:ext cx="2468880" cy="365760"/>
          </a:xfrm>
          <a:prstGeom prst="rect">
            <a:avLst/>
          </a:prstGeom>
          <a:solidFill>
            <a:srgbClr val="A0B9FC">
              <a:alpha val="622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libri" panose="020F0502020204030204" pitchFamily="34" charset="0"/>
                <a:cs typeface="Calibri" panose="020F0502020204030204" pitchFamily="34" charset="0"/>
              </a:rPr>
              <a:t>Accessory Protein</a:t>
            </a:r>
          </a:p>
        </p:txBody>
      </p:sp>
      <p:sp>
        <p:nvSpPr>
          <p:cNvPr id="15" name="Rectangle 14">
            <a:extLst>
              <a:ext uri="{FF2B5EF4-FFF2-40B4-BE49-F238E27FC236}">
                <a16:creationId xmlns:a16="http://schemas.microsoft.com/office/drawing/2014/main" id="{9A75AA04-636D-B104-A0A1-1BAD1BEA79D1}"/>
              </a:ext>
            </a:extLst>
          </p:cNvPr>
          <p:cNvSpPr/>
          <p:nvPr/>
        </p:nvSpPr>
        <p:spPr>
          <a:xfrm>
            <a:off x="6040201" y="3734256"/>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APOBEC3G </a:t>
            </a:r>
          </a:p>
        </p:txBody>
      </p:sp>
      <p:sp>
        <p:nvSpPr>
          <p:cNvPr id="8" name="Rounded Rectangle 7">
            <a:extLst>
              <a:ext uri="{FF2B5EF4-FFF2-40B4-BE49-F238E27FC236}">
                <a16:creationId xmlns:a16="http://schemas.microsoft.com/office/drawing/2014/main" id="{67643ECC-66DF-F133-E502-37BA3F10F4DE}"/>
              </a:ext>
            </a:extLst>
          </p:cNvPr>
          <p:cNvSpPr/>
          <p:nvPr/>
        </p:nvSpPr>
        <p:spPr>
          <a:xfrm>
            <a:off x="1877200" y="3782915"/>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a:solidFill>
                  <a:schemeClr val="tx1"/>
                </a:solidFill>
                <a:latin typeface="Calibri" panose="020F0502020204030204" pitchFamily="34" charset="0"/>
                <a:cs typeface="Calibri" panose="020F0502020204030204" pitchFamily="34" charset="0"/>
              </a:rPr>
              <a:t>Vif</a:t>
            </a:r>
            <a:endParaRPr lang="en-US" sz="1800" dirty="0">
              <a:solidFill>
                <a:schemeClr val="tx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103D33D-15F2-410B-546F-D5E821B1BF8D}"/>
              </a:ext>
            </a:extLst>
          </p:cNvPr>
          <p:cNvPicPr>
            <a:picLocks noChangeAspect="1"/>
          </p:cNvPicPr>
          <p:nvPr/>
        </p:nvPicPr>
        <p:blipFill>
          <a:blip r:embed="rId2"/>
          <a:stretch>
            <a:fillRect/>
          </a:stretch>
        </p:blipFill>
        <p:spPr>
          <a:xfrm>
            <a:off x="1674492" y="2277520"/>
            <a:ext cx="1297305" cy="1370737"/>
          </a:xfrm>
          <a:prstGeom prst="rect">
            <a:avLst/>
          </a:prstGeom>
        </p:spPr>
      </p:pic>
      <p:pic>
        <p:nvPicPr>
          <p:cNvPr id="12" name="Picture 11">
            <a:extLst>
              <a:ext uri="{FF2B5EF4-FFF2-40B4-BE49-F238E27FC236}">
                <a16:creationId xmlns:a16="http://schemas.microsoft.com/office/drawing/2014/main" id="{D7FD14F0-345C-4E7F-68A5-46CEACAC2034}"/>
              </a:ext>
            </a:extLst>
          </p:cNvPr>
          <p:cNvPicPr>
            <a:picLocks noChangeAspect="1"/>
          </p:cNvPicPr>
          <p:nvPr/>
        </p:nvPicPr>
        <p:blipFill>
          <a:blip r:embed="rId3"/>
          <a:stretch>
            <a:fillRect/>
          </a:stretch>
        </p:blipFill>
        <p:spPr>
          <a:xfrm>
            <a:off x="5890432" y="2032251"/>
            <a:ext cx="1774307" cy="1790150"/>
          </a:xfrm>
          <a:prstGeom prst="rect">
            <a:avLst/>
          </a:prstGeom>
        </p:spPr>
      </p:pic>
      <p:sp>
        <p:nvSpPr>
          <p:cNvPr id="13" name="Rectangle 12">
            <a:extLst>
              <a:ext uri="{FF2B5EF4-FFF2-40B4-BE49-F238E27FC236}">
                <a16:creationId xmlns:a16="http://schemas.microsoft.com/office/drawing/2014/main" id="{E5EFA42E-DF07-667C-3292-038C113E084B}"/>
              </a:ext>
            </a:extLst>
          </p:cNvPr>
          <p:cNvSpPr/>
          <p:nvPr/>
        </p:nvSpPr>
        <p:spPr>
          <a:xfrm>
            <a:off x="5502685" y="1283857"/>
            <a:ext cx="2468880" cy="365760"/>
          </a:xfrm>
          <a:prstGeom prst="rect">
            <a:avLst/>
          </a:prstGeom>
          <a:solidFill>
            <a:srgbClr val="258467">
              <a:alpha val="223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libri" panose="020F0502020204030204" pitchFamily="34" charset="0"/>
                <a:cs typeface="Calibri" panose="020F0502020204030204" pitchFamily="34" charset="0"/>
              </a:rPr>
              <a:t>Host Restriction Factor</a:t>
            </a:r>
          </a:p>
        </p:txBody>
      </p:sp>
    </p:spTree>
    <p:extLst>
      <p:ext uri="{BB962C8B-B14F-4D97-AF65-F5344CB8AC3E}">
        <p14:creationId xmlns:p14="http://schemas.microsoft.com/office/powerpoint/2010/main" val="3313754016"/>
      </p:ext>
    </p:extLst>
  </p:cSld>
  <p:clrMapOvr>
    <a:masterClrMapping/>
  </p:clrMapOvr>
  <mc:AlternateContent xmlns:mc="http://schemas.openxmlformats.org/markup-compatibility/2006" xmlns:p14="http://schemas.microsoft.com/office/powerpoint/2010/main">
    <mc:Choice Requires="p14">
      <p:transition spd="slow" p14:dur="1250" advTm="13877">
        <p:fade/>
      </p:transition>
    </mc:Choice>
    <mc:Fallback xmlns="">
      <p:transition spd="slow" advTm="13877">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APBOPEC3G Conversion of Cytosine to Uracil</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Striped Right Arrow 17">
            <a:extLst>
              <a:ext uri="{FF2B5EF4-FFF2-40B4-BE49-F238E27FC236}">
                <a16:creationId xmlns:a16="http://schemas.microsoft.com/office/drawing/2014/main" id="{A83A30DA-EAF1-84E4-A28B-5FF001F9FDD4}"/>
              </a:ext>
            </a:extLst>
          </p:cNvPr>
          <p:cNvSpPr/>
          <p:nvPr/>
        </p:nvSpPr>
        <p:spPr>
          <a:xfrm>
            <a:off x="3175998" y="2566174"/>
            <a:ext cx="2786920" cy="239485"/>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4" name="Arc 43">
            <a:extLst>
              <a:ext uri="{FF2B5EF4-FFF2-40B4-BE49-F238E27FC236}">
                <a16:creationId xmlns:a16="http://schemas.microsoft.com/office/drawing/2014/main" id="{27269F6A-3284-3FC1-381F-57382F1734C4}"/>
              </a:ext>
            </a:extLst>
          </p:cNvPr>
          <p:cNvSpPr/>
          <p:nvPr/>
        </p:nvSpPr>
        <p:spPr>
          <a:xfrm flipH="1" flipV="1">
            <a:off x="4459995" y="2066300"/>
            <a:ext cx="548639" cy="619218"/>
          </a:xfrm>
          <a:prstGeom prst="arc">
            <a:avLst/>
          </a:prstGeom>
          <a:ln w="1143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295FCCCA-73E0-A8A5-A0E7-A4AA9D94E14B}"/>
              </a:ext>
            </a:extLst>
          </p:cNvPr>
          <p:cNvSpPr/>
          <p:nvPr/>
        </p:nvSpPr>
        <p:spPr>
          <a:xfrm>
            <a:off x="5930726" y="1803798"/>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Uracil </a:t>
            </a:r>
          </a:p>
        </p:txBody>
      </p:sp>
      <p:sp>
        <p:nvSpPr>
          <p:cNvPr id="7" name="Rectangle 6">
            <a:extLst>
              <a:ext uri="{FF2B5EF4-FFF2-40B4-BE49-F238E27FC236}">
                <a16:creationId xmlns:a16="http://schemas.microsoft.com/office/drawing/2014/main" id="{1542D62C-A778-B2EC-4AA8-36119F1F4520}"/>
              </a:ext>
            </a:extLst>
          </p:cNvPr>
          <p:cNvSpPr/>
          <p:nvPr/>
        </p:nvSpPr>
        <p:spPr>
          <a:xfrm>
            <a:off x="2100139" y="1803798"/>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Cytosine</a:t>
            </a:r>
          </a:p>
        </p:txBody>
      </p:sp>
      <p:pic>
        <p:nvPicPr>
          <p:cNvPr id="8" name="Picture 7">
            <a:extLst>
              <a:ext uri="{FF2B5EF4-FFF2-40B4-BE49-F238E27FC236}">
                <a16:creationId xmlns:a16="http://schemas.microsoft.com/office/drawing/2014/main" id="{BD306580-E8A3-C5BD-CB84-DC551B288EFD}"/>
              </a:ext>
            </a:extLst>
          </p:cNvPr>
          <p:cNvPicPr>
            <a:picLocks noChangeAspect="1"/>
          </p:cNvPicPr>
          <p:nvPr/>
        </p:nvPicPr>
        <p:blipFill>
          <a:blip r:embed="rId2"/>
          <a:stretch>
            <a:fillRect/>
          </a:stretch>
        </p:blipFill>
        <p:spPr>
          <a:xfrm>
            <a:off x="4025360" y="1526928"/>
            <a:ext cx="910971" cy="919105"/>
          </a:xfrm>
          <a:prstGeom prst="rect">
            <a:avLst/>
          </a:prstGeom>
        </p:spPr>
      </p:pic>
      <p:sp>
        <p:nvSpPr>
          <p:cNvPr id="9" name="Rectangle 8">
            <a:extLst>
              <a:ext uri="{FF2B5EF4-FFF2-40B4-BE49-F238E27FC236}">
                <a16:creationId xmlns:a16="http://schemas.microsoft.com/office/drawing/2014/main" id="{43EC5140-B940-AC1E-317E-6048F9D857AD}"/>
              </a:ext>
            </a:extLst>
          </p:cNvPr>
          <p:cNvSpPr/>
          <p:nvPr/>
        </p:nvSpPr>
        <p:spPr>
          <a:xfrm>
            <a:off x="3714749" y="1071026"/>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APOBEC3G </a:t>
            </a:r>
          </a:p>
        </p:txBody>
      </p:sp>
      <p:grpSp>
        <p:nvGrpSpPr>
          <p:cNvPr id="24" name="Group 23">
            <a:extLst>
              <a:ext uri="{FF2B5EF4-FFF2-40B4-BE49-F238E27FC236}">
                <a16:creationId xmlns:a16="http://schemas.microsoft.com/office/drawing/2014/main" id="{7A9D103C-BD3F-660D-3982-270D03E68D3F}"/>
              </a:ext>
            </a:extLst>
          </p:cNvPr>
          <p:cNvGrpSpPr/>
          <p:nvPr/>
        </p:nvGrpSpPr>
        <p:grpSpPr>
          <a:xfrm>
            <a:off x="6187862" y="2393281"/>
            <a:ext cx="548640" cy="548640"/>
            <a:chOff x="7236041" y="2393281"/>
            <a:chExt cx="548640" cy="548640"/>
          </a:xfrm>
        </p:grpSpPr>
        <p:sp>
          <p:nvSpPr>
            <p:cNvPr id="25" name="Hexagon 24">
              <a:extLst>
                <a:ext uri="{FF2B5EF4-FFF2-40B4-BE49-F238E27FC236}">
                  <a16:creationId xmlns:a16="http://schemas.microsoft.com/office/drawing/2014/main" id="{246049A9-2FB1-2CCA-AD5B-D1BB9DF5D750}"/>
                </a:ext>
              </a:extLst>
            </p:cNvPr>
            <p:cNvSpPr/>
            <p:nvPr/>
          </p:nvSpPr>
          <p:spPr>
            <a:xfrm rot="5400000">
              <a:off x="7236041" y="2393281"/>
              <a:ext cx="548640" cy="548640"/>
            </a:xfrm>
            <a:prstGeom prst="hexagon">
              <a:avLst/>
            </a:prstGeom>
            <a:gradFill flip="none" rotWithShape="1">
              <a:gsLst>
                <a:gs pos="34000">
                  <a:srgbClr val="C8F090"/>
                </a:gs>
                <a:gs pos="100000">
                  <a:srgbClr val="96B06E"/>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U</a:t>
              </a:r>
            </a:p>
          </p:txBody>
        </p:sp>
        <p:cxnSp>
          <p:nvCxnSpPr>
            <p:cNvPr id="26" name="Straight Connector 25">
              <a:extLst>
                <a:ext uri="{FF2B5EF4-FFF2-40B4-BE49-F238E27FC236}">
                  <a16:creationId xmlns:a16="http://schemas.microsoft.com/office/drawing/2014/main" id="{2017385B-C869-96A3-FDF0-13859FED1699}"/>
                </a:ext>
              </a:extLst>
            </p:cNvPr>
            <p:cNvCxnSpPr>
              <a:cxnSpLocks/>
            </p:cNvCxnSpPr>
            <p:nvPr/>
          </p:nvCxnSpPr>
          <p:spPr>
            <a:xfrm flipH="1">
              <a:off x="7261239" y="2429002"/>
              <a:ext cx="237744" cy="118872"/>
            </a:xfrm>
            <a:prstGeom prst="line">
              <a:avLst/>
            </a:prstGeom>
            <a:ln w="38100" cap="rnd">
              <a:gradFill>
                <a:gsLst>
                  <a:gs pos="42000">
                    <a:schemeClr val="accent1">
                      <a:lumMod val="0"/>
                      <a:lumOff val="100000"/>
                    </a:schemeClr>
                  </a:gs>
                  <a:gs pos="82000">
                    <a:srgbClr val="A1C275"/>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D361EDA-A8E0-3037-A8F8-7FEA485F3717}"/>
              </a:ext>
            </a:extLst>
          </p:cNvPr>
          <p:cNvCxnSpPr>
            <a:cxnSpLocks/>
          </p:cNvCxnSpPr>
          <p:nvPr/>
        </p:nvCxnSpPr>
        <p:spPr>
          <a:xfrm flipH="1">
            <a:off x="2391223" y="2429937"/>
            <a:ext cx="237744" cy="118872"/>
          </a:xfrm>
          <a:prstGeom prst="line">
            <a:avLst/>
          </a:prstGeom>
          <a:ln w="38100" cap="rnd">
            <a:gradFill>
              <a:gsLst>
                <a:gs pos="11000">
                  <a:schemeClr val="bg1"/>
                </a:gs>
                <a:gs pos="94000">
                  <a:srgbClr val="A08C4E"/>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273F1D-FD2C-3C9D-ACBE-EE8C164E7653}"/>
              </a:ext>
            </a:extLst>
          </p:cNvPr>
          <p:cNvGrpSpPr/>
          <p:nvPr/>
        </p:nvGrpSpPr>
        <p:grpSpPr>
          <a:xfrm>
            <a:off x="2364238" y="2393281"/>
            <a:ext cx="548640" cy="548640"/>
            <a:chOff x="2364238" y="2393281"/>
            <a:chExt cx="548640" cy="548640"/>
          </a:xfrm>
        </p:grpSpPr>
        <p:sp>
          <p:nvSpPr>
            <p:cNvPr id="30" name="Hexagon 29">
              <a:extLst>
                <a:ext uri="{FF2B5EF4-FFF2-40B4-BE49-F238E27FC236}">
                  <a16:creationId xmlns:a16="http://schemas.microsoft.com/office/drawing/2014/main" id="{1AC3E828-B05D-6D61-112E-E218D7932927}"/>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31" name="Straight Connector 30">
              <a:extLst>
                <a:ext uri="{FF2B5EF4-FFF2-40B4-BE49-F238E27FC236}">
                  <a16:creationId xmlns:a16="http://schemas.microsoft.com/office/drawing/2014/main" id="{548A7372-FD7D-5178-7BF3-077A2CF2D433}"/>
                </a:ext>
              </a:extLst>
            </p:cNvPr>
            <p:cNvCxnSpPr>
              <a:cxnSpLocks/>
            </p:cNvCxnSpPr>
            <p:nvPr/>
          </p:nvCxnSpPr>
          <p:spPr>
            <a:xfrm flipH="1">
              <a:off x="2391223" y="2429937"/>
              <a:ext cx="237744" cy="118872"/>
            </a:xfrm>
            <a:prstGeom prst="line">
              <a:avLst/>
            </a:prstGeom>
            <a:ln w="38100" cap="rnd">
              <a:gradFill>
                <a:gsLst>
                  <a:gs pos="11000">
                    <a:schemeClr val="bg1"/>
                  </a:gs>
                  <a:gs pos="94000">
                    <a:srgbClr val="A08C4E"/>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2920151"/>
      </p:ext>
    </p:extLst>
  </p:cSld>
  <p:clrMapOvr>
    <a:masterClrMapping/>
  </p:clrMapOvr>
  <mc:AlternateContent xmlns:mc="http://schemas.openxmlformats.org/markup-compatibility/2006" xmlns:p14="http://schemas.microsoft.com/office/powerpoint/2010/main">
    <mc:Choice Requires="p14">
      <p:transition spd="slow" p14:dur="1250" advTm="11701">
        <p:fade/>
      </p:transition>
    </mc:Choice>
    <mc:Fallback xmlns="">
      <p:transition spd="slow" advTm="1170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FDC4A9A-2D07-0409-4314-FBC046CB7AA9}"/>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6807" y="338909"/>
            <a:ext cx="6138397" cy="5029200"/>
          </a:xfrm>
          <a:prstGeom prst="rect">
            <a:avLst/>
          </a:prstGeom>
        </p:spPr>
      </p:pic>
      <p:pic>
        <p:nvPicPr>
          <p:cNvPr id="23" name="Picture 22">
            <a:extLst>
              <a:ext uri="{FF2B5EF4-FFF2-40B4-BE49-F238E27FC236}">
                <a16:creationId xmlns:a16="http://schemas.microsoft.com/office/drawing/2014/main" id="{EAE7B3D3-1F97-6202-6C90-4D857EF433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05" b="90592" l="9997" r="89973">
                        <a14:foregroundMark x1="28597" y1="13367" x2="28597" y2="13367"/>
                        <a14:foregroundMark x1="28597" y1="13367" x2="28325" y2="13916"/>
                        <a14:foregroundMark x1="18328" y1="44649" x2="18328" y2="44649"/>
                        <a14:foregroundMark x1="27779" y1="78557" x2="27779" y2="78557"/>
                        <a14:foregroundMark x1="50591" y1="90592" x2="50591" y2="90592"/>
                        <a14:foregroundMark x1="68949" y1="9016" x2="68949" y2="9016"/>
                        <a14:foregroundMark x1="78400" y1="74520" x2="77885" y2="75931"/>
                        <a14:foregroundMark x1="83278" y1="41513" x2="83550" y2="42572"/>
                        <a14:foregroundMark x1="75583" y1="55155" x2="75311" y2="56723"/>
                        <a14:foregroundMark x1="43987" y1="13916" x2="43320" y2="14426"/>
                        <a14:foregroundMark x1="43048" y1="7605" x2="42775" y2="8154"/>
                        <a14:foregroundMark x1="75704" y1="54253" x2="75704" y2="54253"/>
                        <a14:foregroundMark x1="75432" y1="54096" x2="75583" y2="54802"/>
                        <a14:foregroundMark x1="75704" y1="53391" x2="76401" y2="55155"/>
                        <a14:foregroundMark x1="74371" y1="53391" x2="74371" y2="54096"/>
                        <a14:foregroundMark x1="74644" y1="54449" x2="74371" y2="55664"/>
                        <a14:foregroundMark x1="74765" y1="53038" x2="75583" y2="53744"/>
                        <a14:foregroundMark x1="44805" y1="46923" x2="46683" y2="49040"/>
                        <a14:backgroundMark x1="36292" y1="18267" x2="33596" y2="47158"/>
                        <a14:backgroundMark x1="33596" y1="47158" x2="37625" y2="71031"/>
                        <a14:backgroundMark x1="65859" y1="18777" x2="74826" y2="45786"/>
                        <a14:backgroundMark x1="74826" y1="45786" x2="63163" y2="68914"/>
                        <a14:backgroundMark x1="63163" y1="68914" x2="60497" y2="80988"/>
                        <a14:backgroundMark x1="60497" y1="80988" x2="48894" y2="81811"/>
                        <a14:backgroundMark x1="48894" y1="81811" x2="40594" y2="75147"/>
                        <a14:backgroundMark x1="40594" y1="75147" x2="36141" y2="68405"/>
                        <a14:backgroundMark x1="63829" y1="17758" x2="49924" y2="9016"/>
                        <a14:backgroundMark x1="52075" y1="72442" x2="56952" y2="39475"/>
                        <a14:backgroundMark x1="56952" y1="39475" x2="56286" y2="25990"/>
                        <a14:backgroundMark x1="56286" y1="25990" x2="46107" y2="27362"/>
                        <a14:backgroundMark x1="46107" y1="27362" x2="43835" y2="29792"/>
                        <a14:backgroundMark x1="43835" y1="29635" x2="53953" y2="41788"/>
                        <a14:backgroundMark x1="53953" y1="41788" x2="56407" y2="54488"/>
                        <a14:backgroundMark x1="56407" y1="54488" x2="52772" y2="68052"/>
                        <a14:backgroundMark x1="52772" y1="68052" x2="53984" y2="70678"/>
                        <a14:backgroundMark x1="54650" y1="22619" x2="44562" y2="21991"/>
                        <a14:backgroundMark x1="44562" y1="21991" x2="42230" y2="34614"/>
                        <a14:backgroundMark x1="42230" y1="34614" x2="53893" y2="43983"/>
                        <a14:backgroundMark x1="53893" y1="43983" x2="54983" y2="57664"/>
                        <a14:backgroundMark x1="54983" y1="57664" x2="45592" y2="66366"/>
                        <a14:backgroundMark x1="45592" y1="66366" x2="49833" y2="78087"/>
                        <a14:backgroundMark x1="49833" y1="78087" x2="57619" y2="69189"/>
                        <a14:backgroundMark x1="57619" y1="69189" x2="64465" y2="39710"/>
                        <a14:backgroundMark x1="64465" y1="39710" x2="65223" y2="26735"/>
                        <a14:backgroundMark x1="65223" y1="26735" x2="56983" y2="19796"/>
                        <a14:backgroundMark x1="56983" y1="19796" x2="54771" y2="19130"/>
                        <a14:backgroundMark x1="41139" y1="32615" x2="42775" y2="59349"/>
                        <a14:backgroundMark x1="42775" y1="59349" x2="42775" y2="59349"/>
                        <a14:backgroundMark x1="46683" y1="75069" x2="50863" y2="74716"/>
                        <a14:backgroundMark x1="46955" y1="8820" x2="49379" y2="7801"/>
                        <a14:backgroundMark x1="49106" y1="76284" x2="54771" y2="75578"/>
                        <a14:backgroundMark x1="59921" y1="80988" x2="49743" y2="81341"/>
                        <a14:backgroundMark x1="49743" y1="81341" x2="39927" y2="71893"/>
                        <a14:backgroundMark x1="39927" y1="72599" x2="35868" y2="49196"/>
                        <a14:backgroundMark x1="50197" y1="9878" x2="58528" y2="16974"/>
                        <a14:backgroundMark x1="58528" y1="16974" x2="53166" y2="78361"/>
                        <a14:backgroundMark x1="52227" y1="12505" x2="54377" y2="67189"/>
                        <a14:backgroundMark x1="57619" y1="10937" x2="64011" y2="39710"/>
                        <a14:backgroundMark x1="64011" y1="39710" x2="63829" y2="49040"/>
                        <a14:backgroundMark x1="62072" y1="15994" x2="61921" y2="46923"/>
                        <a14:backgroundMark x1="61921" y1="46923" x2="59315" y2="59506"/>
                        <a14:backgroundMark x1="59315" y1="59506" x2="55589" y2="67189"/>
                        <a14:backgroundMark x1="59921" y1="17562" x2="56680" y2="63544"/>
                        <a14:backgroundMark x1="56680" y1="63544" x2="50591" y2="71227"/>
                        <a14:backgroundMark x1="41412" y1="72246" x2="57074" y2="70874"/>
                        <a14:backgroundMark x1="37110" y1="27715" x2="36565" y2="57428"/>
                        <a14:backgroundMark x1="35747" y1="22619" x2="48955" y2="24618"/>
                        <a14:backgroundMark x1="48955" y1="24618" x2="64950" y2="23755"/>
                        <a14:backgroundMark x1="64950" y1="23755" x2="69646" y2="24226"/>
                        <a14:backgroundMark x1="69494" y1="24030" x2="49379" y2="30145"/>
                        <a14:backgroundMark x1="49379" y1="30145" x2="32505" y2="31360"/>
                        <a14:backgroundMark x1="48167" y1="10231" x2="58679" y2="16347"/>
                        <a14:backgroundMark x1="58679" y1="16347" x2="62224" y2="23520"/>
                        <a14:backgroundMark x1="50591" y1="8820" x2="60891" y2="11799"/>
                        <a14:backgroundMark x1="60891" y1="11799" x2="69524" y2="37907"/>
                        <a14:backgroundMark x1="69524" y1="37907" x2="68070" y2="51235"/>
                        <a14:backgroundMark x1="68070" y1="51235" x2="59224" y2="74598"/>
                        <a14:backgroundMark x1="59224" y1="74598" x2="48470" y2="75853"/>
                        <a14:backgroundMark x1="48470" y1="75853" x2="40654" y2="67699"/>
                        <a14:backgroundMark x1="40654" y1="67699" x2="37383" y2="54645"/>
                        <a14:backgroundMark x1="37383" y1="54645" x2="37352" y2="23324"/>
                        <a14:backgroundMark x1="37352" y1="23324" x2="47289" y2="21403"/>
                        <a14:backgroundMark x1="47289" y1="21403" x2="48803" y2="9016"/>
                        <a14:backgroundMark x1="48803" y1="9016" x2="48834" y2="9016"/>
                        <a14:backgroundMark x1="51802" y1="9526" x2="60164" y2="15994"/>
                        <a14:backgroundMark x1="60164" y1="15994" x2="67192" y2="42768"/>
                        <a14:backgroundMark x1="67192" y1="42768" x2="65526" y2="55664"/>
                        <a14:backgroundMark x1="65526" y1="55664" x2="60800" y2="67738"/>
                        <a14:backgroundMark x1="60800" y1="67738" x2="53772" y2="77381"/>
                        <a14:backgroundMark x1="53772" y1="77381" x2="45289" y2="68365"/>
                        <a14:backgroundMark x1="45289" y1="68365" x2="39594" y2="56527"/>
                        <a14:backgroundMark x1="39594" y1="56527" x2="38625" y2="44022"/>
                        <a14:backgroundMark x1="38625" y1="44022" x2="51257" y2="20698"/>
                        <a14:backgroundMark x1="51409" y1="21051" x2="51409" y2="21051"/>
                        <a14:backgroundMark x1="53711" y1="27166" x2="52075" y2="63544"/>
                        <a14:backgroundMark x1="52075" y1="63544" x2="52075" y2="63544"/>
                        <a14:backgroundMark x1="75038" y1="45708" x2="75038" y2="45708"/>
                        <a14:backgroundMark x1="72069" y1="38024" x2="70706" y2="49706"/>
                        <a14:backgroundMark x1="38170" y1="16347" x2="29809" y2="29596"/>
                        <a14:backgroundMark x1="29809" y1="29596" x2="26356" y2="42532"/>
                        <a14:backgroundMark x1="26356" y1="42532" x2="26113" y2="56252"/>
                        <a14:backgroundMark x1="26113" y1="56252" x2="38655" y2="76519"/>
                        <a14:backgroundMark x1="38655" y1="76519" x2="58982" y2="82673"/>
                        <a14:backgroundMark x1="58982" y1="82673" x2="69494" y2="68953"/>
                        <a14:backgroundMark x1="75889" y1="56432" x2="76886" y2="63701"/>
                        <a14:backgroundMark x1="70706" y1="18620" x2="75391" y2="52794"/>
                        <a14:backgroundMark x1="76886" y1="63701" x2="58134" y2="81654"/>
                        <a14:backgroundMark x1="58134" y1="81654" x2="63435" y2="80635"/>
                        <a14:backgroundMark x1="74493" y1="25088" x2="78400" y2="54802"/>
                        <a14:backgroundMark x1="82854" y1="47276" x2="83005" y2="51117"/>
                        <a14:backgroundMark x1="83005" y1="46923" x2="82611" y2="47628"/>
                        <a14:backgroundMark x1="77189" y1="71227" x2="76522" y2="71384"/>
                        <a14:backgroundMark x1="74099" y1="74520" x2="74099" y2="75225"/>
                        <a14:backgroundMark x1="56407" y1="86946" x2="53832" y2="86946"/>
                        <a14:backgroundMark x1="74371" y1="74873" x2="74371" y2="74873"/>
                        <a14:backgroundMark x1="74493" y1="74520" x2="74220" y2="75225"/>
                        <a14:backgroundMark x1="48713" y1="87103" x2="50045" y2="87103"/>
                        <a14:backgroundMark x1="73675" y1="53900" x2="73826" y2="54606"/>
                        <a14:backgroundMark x1="74644" y1="74873" x2="74644" y2="74873"/>
                        <a14:backgroundMark x1="74644" y1="74520" x2="74644" y2="74520"/>
                      </a14:backgroundRemoval>
                    </a14:imgEffect>
                    <a14:imgEffect>
                      <a14:colorTemperature colorTemp="5900"/>
                    </a14:imgEffect>
                  </a14:imgLayer>
                </a14:imgProps>
              </a:ext>
            </a:extLst>
          </a:blip>
          <a:stretch>
            <a:fillRect/>
          </a:stretch>
        </p:blipFill>
        <p:spPr>
          <a:xfrm>
            <a:off x="2137317" y="969753"/>
            <a:ext cx="4892040" cy="3780213"/>
          </a:xfrm>
          <a:prstGeom prst="rect">
            <a:avLst/>
          </a:prstGeom>
          <a:effectLst>
            <a:softEdge rad="0"/>
          </a:effectLst>
        </p:spPr>
      </p:pic>
      <p:sp>
        <p:nvSpPr>
          <p:cNvPr id="2" name="Title 1"/>
          <p:cNvSpPr>
            <a:spLocks noGrp="1"/>
          </p:cNvSpPr>
          <p:nvPr>
            <p:ph type="title"/>
          </p:nvPr>
        </p:nvSpPr>
        <p:spPr>
          <a:prstGeom prst="rect">
            <a:avLst/>
          </a:prstGeom>
        </p:spPr>
        <p:txBody>
          <a:bodyPr/>
          <a:lstStyle/>
          <a:p>
            <a:r>
              <a:rPr lang="en-US" dirty="0"/>
              <a:t>HIV Envelope</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a:xfrm>
            <a:off x="323850" y="4889863"/>
            <a:ext cx="7357838" cy="240029"/>
          </a:xfrm>
        </p:spPr>
        <p:txBody>
          <a:bodyPr/>
          <a:lstStyle/>
          <a:p>
            <a:r>
              <a:rPr lang="en-US" sz="800" b="0" dirty="0"/>
              <a:t>Illustration: </a:t>
            </a:r>
            <a:r>
              <a:rPr lang="en-US" sz="800" b="0" i="1" dirty="0"/>
              <a:t>Cognition Studio, Inc.</a:t>
            </a:r>
            <a:r>
              <a:rPr lang="en-US" sz="800" b="0" dirty="0"/>
              <a:t> and David H. Spach, MD</a:t>
            </a:r>
          </a:p>
        </p:txBody>
      </p:sp>
      <p:sp>
        <p:nvSpPr>
          <p:cNvPr id="8" name="Rectangle 13">
            <a:extLst>
              <a:ext uri="{FF2B5EF4-FFF2-40B4-BE49-F238E27FC236}">
                <a16:creationId xmlns:a16="http://schemas.microsoft.com/office/drawing/2014/main" id="{4BBA0F2D-7495-4B1F-2818-8710EDD4DDE9}"/>
              </a:ext>
            </a:extLst>
          </p:cNvPr>
          <p:cNvSpPr>
            <a:spLocks noChangeArrowheads="1"/>
          </p:cNvSpPr>
          <p:nvPr/>
        </p:nvSpPr>
        <p:spPr bwMode="auto">
          <a:xfrm>
            <a:off x="866739" y="1410884"/>
            <a:ext cx="2225541" cy="255673"/>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bg1"/>
                </a:solidFill>
                <a:latin typeface="Calibri" panose="020F0502020204030204" pitchFamily="34" charset="0"/>
                <a:cs typeface="Calibri" panose="020F0502020204030204" pitchFamily="34" charset="0"/>
              </a:rPr>
              <a:t>Envelope glycoprotein</a:t>
            </a:r>
          </a:p>
        </p:txBody>
      </p:sp>
      <p:sp>
        <p:nvSpPr>
          <p:cNvPr id="24" name="Rectangle 13">
            <a:extLst>
              <a:ext uri="{FF2B5EF4-FFF2-40B4-BE49-F238E27FC236}">
                <a16:creationId xmlns:a16="http://schemas.microsoft.com/office/drawing/2014/main" id="{ADA55D77-6798-6843-564A-3D3E8561E774}"/>
              </a:ext>
            </a:extLst>
          </p:cNvPr>
          <p:cNvSpPr>
            <a:spLocks noChangeArrowheads="1"/>
          </p:cNvSpPr>
          <p:nvPr/>
        </p:nvSpPr>
        <p:spPr bwMode="auto">
          <a:xfrm>
            <a:off x="1313894" y="1960259"/>
            <a:ext cx="1657371" cy="255673"/>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bg1"/>
                </a:solidFill>
                <a:latin typeface="Calibri" panose="020F0502020204030204" pitchFamily="34" charset="0"/>
                <a:cs typeface="Calibri" panose="020F0502020204030204" pitchFamily="34" charset="0"/>
              </a:rPr>
              <a:t>Lipid Membrane</a:t>
            </a:r>
          </a:p>
        </p:txBody>
      </p:sp>
      <p:cxnSp>
        <p:nvCxnSpPr>
          <p:cNvPr id="27" name="Straight Connector 26">
            <a:extLst>
              <a:ext uri="{FF2B5EF4-FFF2-40B4-BE49-F238E27FC236}">
                <a16:creationId xmlns:a16="http://schemas.microsoft.com/office/drawing/2014/main" id="{00C2C210-A818-8139-50DC-EF571AE38FC5}"/>
              </a:ext>
            </a:extLst>
          </p:cNvPr>
          <p:cNvCxnSpPr/>
          <p:nvPr/>
        </p:nvCxnSpPr>
        <p:spPr>
          <a:xfrm>
            <a:off x="2922922" y="2105850"/>
            <a:ext cx="3884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2CB70EC-984B-3DBF-3D00-F1157B54BF9A}"/>
              </a:ext>
            </a:extLst>
          </p:cNvPr>
          <p:cNvSpPr/>
          <p:nvPr/>
        </p:nvSpPr>
        <p:spPr>
          <a:xfrm>
            <a:off x="3192772" y="1270074"/>
            <a:ext cx="2953512" cy="2944616"/>
          </a:xfrm>
          <a:prstGeom prst="ellipse">
            <a:avLst/>
          </a:prstGeom>
          <a:noFill/>
          <a:ln w="5080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4EB4B2-6477-B366-044F-B3EC35C59BB9}"/>
              </a:ext>
            </a:extLst>
          </p:cNvPr>
          <p:cNvSpPr>
            <a:spLocks noChangeAspect="1"/>
          </p:cNvSpPr>
          <p:nvPr/>
        </p:nvSpPr>
        <p:spPr>
          <a:xfrm>
            <a:off x="3192815" y="1273623"/>
            <a:ext cx="2962321" cy="2944368"/>
          </a:xfrm>
          <a:prstGeom prst="ellipse">
            <a:avLst/>
          </a:prstGeom>
          <a:noFill/>
          <a:ln w="9525" cmpd="sng">
            <a:solidFill>
              <a:schemeClr val="tx1">
                <a:lumMod val="65000"/>
                <a:lumOff val="3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A256F3A-2A65-B8F5-3AC8-B6720E4800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78" b="90978" l="8844" r="93067">
                        <a14:foregroundMark x1="71867" y1="10000" x2="73200" y2="10978"/>
                        <a14:foregroundMark x1="21022" y1="14622" x2="24133" y2="17333"/>
                        <a14:foregroundMark x1="87244" y1="73467" x2="83600" y2="76844"/>
                        <a14:foregroundMark x1="49911" y1="90978" x2="54267" y2="90667"/>
                        <a14:foregroundMark x1="53111" y1="88844" x2="52489" y2="88889"/>
                        <a14:foregroundMark x1="51929" y1="88578" x2="53956" y2="89156"/>
                        <a14:foregroundMark x1="53600" y1="89156" x2="54044" y2="89822"/>
                        <a14:foregroundMark x1="54267" y1="89333" x2="54489" y2="89644"/>
                        <a14:foregroundMark x1="54356" y1="89200" x2="54489" y2="89467"/>
                        <a14:foregroundMark x1="20400" y1="76133" x2="22844" y2="79022"/>
                        <a14:foregroundMark x1="8978" y1="44133" x2="8844" y2="49467"/>
                        <a14:foregroundMark x1="54489" y1="89467" x2="54489" y2="89467"/>
                        <a14:foregroundMark x1="54089" y1="89156" x2="54400" y2="89689"/>
                        <a14:backgroundMark x1="49644" y1="20222" x2="39200" y2="23200"/>
                        <a14:backgroundMark x1="39200" y1="23200" x2="32844" y2="36400"/>
                        <a14:backgroundMark x1="32844" y1="36400" x2="34000" y2="68756"/>
                        <a14:backgroundMark x1="34000" y1="68756" x2="50386" y2="87756"/>
                        <a14:backgroundMark x1="54654" y1="89376" x2="87556" y2="88844"/>
                        <a14:backgroundMark x1="87556" y1="88844" x2="98933" y2="85156"/>
                        <a14:backgroundMark x1="91517" y1="41392" x2="90844" y2="37422"/>
                        <a14:backgroundMark x1="98933" y1="85156" x2="92297" y2="45993"/>
                        <a14:backgroundMark x1="90844" y1="37422" x2="67600" y2="25200"/>
                        <a14:backgroundMark x1="67600" y1="25200" x2="48267" y2="31778"/>
                        <a14:backgroundMark x1="48267" y1="31778" x2="78444" y2="31022"/>
                        <a14:backgroundMark x1="78444" y1="31022" x2="61911" y2="40978"/>
                        <a14:backgroundMark x1="61911" y1="40978" x2="59422" y2="55511"/>
                        <a14:backgroundMark x1="59422" y1="55511" x2="65822" y2="45422"/>
                        <a14:backgroundMark x1="65822" y1="45422" x2="56844" y2="41333"/>
                        <a14:backgroundMark x1="56844" y1="41333" x2="32178" y2="51333"/>
                        <a14:backgroundMark x1="32178" y1="51333" x2="29911" y2="53289"/>
                        <a14:backgroundMark x1="71467" y1="34533" x2="62578" y2="66444"/>
                        <a14:backgroundMark x1="62578" y1="66444" x2="56444" y2="73911"/>
                        <a14:backgroundMark x1="56444" y1="73911" x2="91691" y2="46308"/>
                        <a14:backgroundMark x1="92326" y1="46007" x2="76267" y2="61689"/>
                        <a14:backgroundMark x1="76267" y1="61689" x2="77511" y2="50933"/>
                        <a14:backgroundMark x1="77511" y1="50933" x2="62444" y2="65244"/>
                        <a14:backgroundMark x1="62444" y1="65244" x2="70667" y2="59511"/>
                        <a14:backgroundMark x1="70667" y1="59511" x2="54844" y2="76489"/>
                        <a14:backgroundMark x1="52133" y1="87111" x2="52133" y2="87111"/>
                        <a14:backgroundMark x1="71644" y1="14622" x2="71644" y2="14622"/>
                        <a14:backgroundMark x1="12133" y1="47867" x2="12133" y2="47867"/>
                        <a14:backgroundMark x1="13111" y1="47867" x2="13111" y2="47867"/>
                        <a14:backgroundMark x1="13111" y1="47867" x2="12533" y2="47467"/>
                        <a14:backgroundMark x1="41867" y1="8889" x2="38711" y2="9644"/>
                        <a14:backgroundMark x1="72444" y1="16400" x2="69289" y2="14756"/>
                        <a14:backgroundMark x1="22311" y1="76044" x2="22311" y2="76044"/>
                        <a14:backgroundMark x1="22311" y1="75911" x2="22489" y2="76000"/>
                        <a14:backgroundMark x1="22311" y1="75911" x2="22489" y2="75911"/>
                        <a14:backgroundMark x1="50356" y1="88267" x2="50044" y2="88578"/>
                        <a14:backgroundMark x1="50044" y1="88711" x2="50044" y2="89022"/>
                        <a14:backgroundMark x1="51867" y1="88444" x2="51867" y2="88444"/>
                        <a14:backgroundMark x1="52000" y1="88400" x2="52000" y2="88400"/>
                        <a14:backgroundMark x1="51867" y1="88400" x2="52044" y2="88400"/>
                        <a14:backgroundMark x1="52000" y1="88400" x2="52000" y2="88400"/>
                        <a14:backgroundMark x1="91689" y1="40000" x2="93378" y2="45022"/>
                        <a14:backgroundMark x1="92444" y1="43467" x2="91556" y2="44622"/>
                        <a14:backgroundMark x1="91644" y1="44311" x2="92267" y2="46178"/>
                        <a14:backgroundMark x1="90222" y1="60267" x2="89822" y2="62044"/>
                        <a14:backgroundMark x1="90267" y1="59556" x2="89467" y2="61556"/>
                        <a14:backgroundMark x1="23067" y1="19022" x2="23244" y2="19422"/>
                        <a14:backgroundMark x1="23067" y1="18756" x2="24800" y2="17911"/>
                        <a14:backgroundMark x1="23644" y1="17600" x2="23644" y2="17600"/>
                        <a14:backgroundMark x1="23822" y1="17422" x2="23822" y2="17422"/>
                        <a14:backgroundMark x1="23822" y1="17333" x2="24089" y2="17600"/>
                        <a14:backgroundMark x1="23822" y1="17333" x2="24222" y2="17422"/>
                        <a14:backgroundMark x1="73022" y1="12978" x2="72756" y2="13156"/>
                        <a14:backgroundMark x1="83333" y1="72400" x2="83422" y2="72178"/>
                        <a14:backgroundMark x1="51422" y1="88444" x2="51778" y2="88533"/>
                        <a14:backgroundMark x1="51867" y1="88222" x2="51422" y2="87111"/>
                        <a14:backgroundMark x1="52089" y1="88533" x2="51867" y2="88356"/>
                        <a14:backgroundMark x1="51600" y1="88267" x2="52089" y2="88356"/>
                        <a14:backgroundMark x1="52000" y1="88133" x2="51956" y2="88444"/>
                        <a14:backgroundMark x1="11111" y1="46844" x2="11244" y2="47022"/>
                        <a14:backgroundMark x1="11244" y1="48533" x2="11333" y2="48756"/>
                        <a14:backgroundMark x1="23644" y1="17333" x2="24000" y2="17689"/>
                        <a14:backgroundMark x1="23911" y1="17200" x2="24311" y2="17289"/>
                      </a14:backgroundRemoval>
                    </a14:imgEffect>
                  </a14:imgLayer>
                </a14:imgProps>
              </a:ext>
            </a:extLst>
          </a:blip>
          <a:stretch>
            <a:fillRect/>
          </a:stretch>
        </p:blipFill>
        <p:spPr>
          <a:xfrm>
            <a:off x="2693035" y="925509"/>
            <a:ext cx="3825240" cy="3806298"/>
          </a:xfrm>
          <a:prstGeom prst="rect">
            <a:avLst/>
          </a:prstGeom>
        </p:spPr>
      </p:pic>
      <p:cxnSp>
        <p:nvCxnSpPr>
          <p:cNvPr id="26" name="Straight Connector 25">
            <a:extLst>
              <a:ext uri="{FF2B5EF4-FFF2-40B4-BE49-F238E27FC236}">
                <a16:creationId xmlns:a16="http://schemas.microsoft.com/office/drawing/2014/main" id="{1660DDCD-DDC6-A7FB-2A5A-74FEF65FB60C}"/>
              </a:ext>
            </a:extLst>
          </p:cNvPr>
          <p:cNvCxnSpPr/>
          <p:nvPr/>
        </p:nvCxnSpPr>
        <p:spPr>
          <a:xfrm>
            <a:off x="3039762" y="1546557"/>
            <a:ext cx="3884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552699"/>
      </p:ext>
    </p:extLst>
  </p:cSld>
  <p:clrMapOvr>
    <a:masterClrMapping/>
  </p:clrMapOvr>
  <mc:AlternateContent xmlns:mc="http://schemas.openxmlformats.org/markup-compatibility/2006" xmlns:p14="http://schemas.microsoft.com/office/powerpoint/2010/main">
    <mc:Choice Requires="p14">
      <p:transition spd="slow" p14:dur="1250" advTm="11786">
        <p:fade/>
      </p:transition>
    </mc:Choice>
    <mc:Fallback xmlns="">
      <p:transition spd="slow" advTm="11786">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APBOPEC3G-Induced Altered Base Pairing</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6">
            <a:extLst>
              <a:ext uri="{FF2B5EF4-FFF2-40B4-BE49-F238E27FC236}">
                <a16:creationId xmlns:a16="http://schemas.microsoft.com/office/drawing/2014/main" id="{1542D62C-A778-B2EC-4AA8-36119F1F4520}"/>
              </a:ext>
            </a:extLst>
          </p:cNvPr>
          <p:cNvSpPr/>
          <p:nvPr/>
        </p:nvSpPr>
        <p:spPr>
          <a:xfrm>
            <a:off x="2100139" y="1803798"/>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Cytosine</a:t>
            </a:r>
          </a:p>
        </p:txBody>
      </p:sp>
      <p:cxnSp>
        <p:nvCxnSpPr>
          <p:cNvPr id="9" name="Straight Connector 8">
            <a:extLst>
              <a:ext uri="{FF2B5EF4-FFF2-40B4-BE49-F238E27FC236}">
                <a16:creationId xmlns:a16="http://schemas.microsoft.com/office/drawing/2014/main" id="{6977BD89-F9F2-11E1-FA43-6BD709501E8A}"/>
              </a:ext>
            </a:extLst>
          </p:cNvPr>
          <p:cNvCxnSpPr>
            <a:cxnSpLocks/>
          </p:cNvCxnSpPr>
          <p:nvPr/>
        </p:nvCxnSpPr>
        <p:spPr>
          <a:xfrm>
            <a:off x="2417739"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1466E4-2D61-D7A3-909E-2F63598F6A60}"/>
              </a:ext>
            </a:extLst>
          </p:cNvPr>
          <p:cNvCxnSpPr>
            <a:cxnSpLocks/>
          </p:cNvCxnSpPr>
          <p:nvPr/>
        </p:nvCxnSpPr>
        <p:spPr>
          <a:xfrm>
            <a:off x="2858709"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90BDF74-D856-65DF-D822-365C584438EC}"/>
              </a:ext>
            </a:extLst>
          </p:cNvPr>
          <p:cNvSpPr/>
          <p:nvPr/>
        </p:nvSpPr>
        <p:spPr>
          <a:xfrm>
            <a:off x="2164180" y="3636361"/>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Guanine</a:t>
            </a:r>
          </a:p>
        </p:txBody>
      </p:sp>
      <p:sp>
        <p:nvSpPr>
          <p:cNvPr id="38" name="Rectangle 37">
            <a:extLst>
              <a:ext uri="{FF2B5EF4-FFF2-40B4-BE49-F238E27FC236}">
                <a16:creationId xmlns:a16="http://schemas.microsoft.com/office/drawing/2014/main" id="{6B0EA3C2-159D-69AD-B4DC-53BF8BAD545A}"/>
              </a:ext>
            </a:extLst>
          </p:cNvPr>
          <p:cNvSpPr/>
          <p:nvPr/>
        </p:nvSpPr>
        <p:spPr>
          <a:xfrm>
            <a:off x="5932229" y="3636361"/>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Adenine</a:t>
            </a:r>
          </a:p>
        </p:txBody>
      </p:sp>
      <p:cxnSp>
        <p:nvCxnSpPr>
          <p:cNvPr id="39" name="Straight Connector 38">
            <a:extLst>
              <a:ext uri="{FF2B5EF4-FFF2-40B4-BE49-F238E27FC236}">
                <a16:creationId xmlns:a16="http://schemas.microsoft.com/office/drawing/2014/main" id="{ED39448A-2C32-833E-15DA-0D2102E74378}"/>
              </a:ext>
            </a:extLst>
          </p:cNvPr>
          <p:cNvCxnSpPr>
            <a:cxnSpLocks/>
          </p:cNvCxnSpPr>
          <p:nvPr/>
        </p:nvCxnSpPr>
        <p:spPr>
          <a:xfrm>
            <a:off x="6275410"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4E849B-A361-705D-29A9-D4B9BD491912}"/>
              </a:ext>
            </a:extLst>
          </p:cNvPr>
          <p:cNvCxnSpPr>
            <a:cxnSpLocks/>
          </p:cNvCxnSpPr>
          <p:nvPr/>
        </p:nvCxnSpPr>
        <p:spPr>
          <a:xfrm>
            <a:off x="6677746"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93BA593-C422-843E-3264-052F04C276BB}"/>
              </a:ext>
            </a:extLst>
          </p:cNvPr>
          <p:cNvSpPr/>
          <p:nvPr/>
        </p:nvSpPr>
        <p:spPr>
          <a:xfrm>
            <a:off x="5930726" y="1803798"/>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Uracil </a:t>
            </a:r>
          </a:p>
        </p:txBody>
      </p:sp>
      <p:sp>
        <p:nvSpPr>
          <p:cNvPr id="4" name="Striped Right Arrow 3">
            <a:extLst>
              <a:ext uri="{FF2B5EF4-FFF2-40B4-BE49-F238E27FC236}">
                <a16:creationId xmlns:a16="http://schemas.microsoft.com/office/drawing/2014/main" id="{0A77B561-653A-B565-CDEC-A9C272900FF7}"/>
              </a:ext>
            </a:extLst>
          </p:cNvPr>
          <p:cNvSpPr/>
          <p:nvPr/>
        </p:nvSpPr>
        <p:spPr>
          <a:xfrm>
            <a:off x="3175998" y="2566174"/>
            <a:ext cx="2786920" cy="239485"/>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Arc 5">
            <a:extLst>
              <a:ext uri="{FF2B5EF4-FFF2-40B4-BE49-F238E27FC236}">
                <a16:creationId xmlns:a16="http://schemas.microsoft.com/office/drawing/2014/main" id="{35D64D52-9000-C206-3920-5A5F33F3EB82}"/>
              </a:ext>
            </a:extLst>
          </p:cNvPr>
          <p:cNvSpPr/>
          <p:nvPr/>
        </p:nvSpPr>
        <p:spPr>
          <a:xfrm flipH="1" flipV="1">
            <a:off x="4459995" y="2066300"/>
            <a:ext cx="548639" cy="619218"/>
          </a:xfrm>
          <a:prstGeom prst="arc">
            <a:avLst/>
          </a:prstGeom>
          <a:ln w="1143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FABED5-3C9F-8A53-90B5-062305A90E5A}"/>
              </a:ext>
            </a:extLst>
          </p:cNvPr>
          <p:cNvPicPr>
            <a:picLocks noChangeAspect="1"/>
          </p:cNvPicPr>
          <p:nvPr/>
        </p:nvPicPr>
        <p:blipFill>
          <a:blip r:embed="rId2"/>
          <a:stretch>
            <a:fillRect/>
          </a:stretch>
        </p:blipFill>
        <p:spPr>
          <a:xfrm>
            <a:off x="4025360" y="1526928"/>
            <a:ext cx="910971" cy="919105"/>
          </a:xfrm>
          <a:prstGeom prst="rect">
            <a:avLst/>
          </a:prstGeom>
        </p:spPr>
      </p:pic>
      <p:sp>
        <p:nvSpPr>
          <p:cNvPr id="11" name="Rectangle 10">
            <a:extLst>
              <a:ext uri="{FF2B5EF4-FFF2-40B4-BE49-F238E27FC236}">
                <a16:creationId xmlns:a16="http://schemas.microsoft.com/office/drawing/2014/main" id="{29966213-0DC8-4C33-D58E-0B112C06CCA2}"/>
              </a:ext>
            </a:extLst>
          </p:cNvPr>
          <p:cNvSpPr/>
          <p:nvPr/>
        </p:nvSpPr>
        <p:spPr>
          <a:xfrm>
            <a:off x="3714749" y="1071026"/>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APOBEC3G </a:t>
            </a:r>
          </a:p>
        </p:txBody>
      </p:sp>
      <p:grpSp>
        <p:nvGrpSpPr>
          <p:cNvPr id="30" name="Group 29">
            <a:extLst>
              <a:ext uri="{FF2B5EF4-FFF2-40B4-BE49-F238E27FC236}">
                <a16:creationId xmlns:a16="http://schemas.microsoft.com/office/drawing/2014/main" id="{A3138391-BCA2-C1B2-1945-F1B5FACE6ACC}"/>
              </a:ext>
            </a:extLst>
          </p:cNvPr>
          <p:cNvGrpSpPr/>
          <p:nvPr/>
        </p:nvGrpSpPr>
        <p:grpSpPr>
          <a:xfrm>
            <a:off x="6187862" y="3147491"/>
            <a:ext cx="548640" cy="548640"/>
            <a:chOff x="7236041" y="2393281"/>
            <a:chExt cx="548640" cy="548640"/>
          </a:xfrm>
        </p:grpSpPr>
        <p:sp>
          <p:nvSpPr>
            <p:cNvPr id="31" name="Hexagon 30">
              <a:extLst>
                <a:ext uri="{FF2B5EF4-FFF2-40B4-BE49-F238E27FC236}">
                  <a16:creationId xmlns:a16="http://schemas.microsoft.com/office/drawing/2014/main" id="{A72C06BA-D8A7-A7BE-B816-A2D1E99E5D81}"/>
                </a:ext>
              </a:extLst>
            </p:cNvPr>
            <p:cNvSpPr/>
            <p:nvPr/>
          </p:nvSpPr>
          <p:spPr>
            <a:xfrm rot="5400000">
              <a:off x="7236041" y="2393281"/>
              <a:ext cx="548640" cy="548640"/>
            </a:xfrm>
            <a:prstGeom prst="hexagon">
              <a:avLst/>
            </a:prstGeom>
            <a:gradFill flip="none" rotWithShape="1">
              <a:gsLst>
                <a:gs pos="35000">
                  <a:srgbClr val="E4ACE0"/>
                </a:gs>
                <a:gs pos="100000">
                  <a:srgbClr val="B152A8"/>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A</a:t>
              </a:r>
            </a:p>
          </p:txBody>
        </p:sp>
        <p:cxnSp>
          <p:nvCxnSpPr>
            <p:cNvPr id="32" name="Straight Connector 31">
              <a:extLst>
                <a:ext uri="{FF2B5EF4-FFF2-40B4-BE49-F238E27FC236}">
                  <a16:creationId xmlns:a16="http://schemas.microsoft.com/office/drawing/2014/main" id="{E98144F8-EDF2-4D03-FA0D-B5C5A8D762CA}"/>
                </a:ext>
              </a:extLst>
            </p:cNvPr>
            <p:cNvCxnSpPr>
              <a:cxnSpLocks/>
            </p:cNvCxnSpPr>
            <p:nvPr/>
          </p:nvCxnSpPr>
          <p:spPr>
            <a:xfrm flipH="1">
              <a:off x="7270105" y="2430663"/>
              <a:ext cx="237744" cy="118872"/>
            </a:xfrm>
            <a:prstGeom prst="line">
              <a:avLst/>
            </a:prstGeom>
            <a:ln w="38100" cap="rnd">
              <a:gradFill>
                <a:gsLst>
                  <a:gs pos="42000">
                    <a:schemeClr val="accent1">
                      <a:lumMod val="0"/>
                      <a:lumOff val="100000"/>
                    </a:schemeClr>
                  </a:gs>
                  <a:gs pos="81000">
                    <a:srgbClr val="CE7FCF"/>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AB9E4F9-DECB-5F73-92FF-1091B3769837}"/>
              </a:ext>
            </a:extLst>
          </p:cNvPr>
          <p:cNvGrpSpPr/>
          <p:nvPr/>
        </p:nvGrpSpPr>
        <p:grpSpPr>
          <a:xfrm>
            <a:off x="6187862" y="2393281"/>
            <a:ext cx="548640" cy="548640"/>
            <a:chOff x="7236041" y="2393281"/>
            <a:chExt cx="548640" cy="548640"/>
          </a:xfrm>
        </p:grpSpPr>
        <p:sp>
          <p:nvSpPr>
            <p:cNvPr id="37" name="Hexagon 36">
              <a:extLst>
                <a:ext uri="{FF2B5EF4-FFF2-40B4-BE49-F238E27FC236}">
                  <a16:creationId xmlns:a16="http://schemas.microsoft.com/office/drawing/2014/main" id="{D974102F-628C-53B8-675B-F40B7AE0E39E}"/>
                </a:ext>
              </a:extLst>
            </p:cNvPr>
            <p:cNvSpPr/>
            <p:nvPr/>
          </p:nvSpPr>
          <p:spPr>
            <a:xfrm rot="5400000">
              <a:off x="7236041" y="2393281"/>
              <a:ext cx="548640" cy="548640"/>
            </a:xfrm>
            <a:prstGeom prst="hexagon">
              <a:avLst/>
            </a:prstGeom>
            <a:gradFill flip="none" rotWithShape="1">
              <a:gsLst>
                <a:gs pos="35000">
                  <a:srgbClr val="C8F090"/>
                </a:gs>
                <a:gs pos="100000">
                  <a:srgbClr val="96B06E"/>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U</a:t>
              </a:r>
            </a:p>
          </p:txBody>
        </p:sp>
        <p:cxnSp>
          <p:nvCxnSpPr>
            <p:cNvPr id="44" name="Straight Connector 43">
              <a:extLst>
                <a:ext uri="{FF2B5EF4-FFF2-40B4-BE49-F238E27FC236}">
                  <a16:creationId xmlns:a16="http://schemas.microsoft.com/office/drawing/2014/main" id="{60E8B924-3BFA-04C6-4FBD-465ED12CDB86}"/>
                </a:ext>
              </a:extLst>
            </p:cNvPr>
            <p:cNvCxnSpPr>
              <a:cxnSpLocks/>
            </p:cNvCxnSpPr>
            <p:nvPr/>
          </p:nvCxnSpPr>
          <p:spPr>
            <a:xfrm flipH="1">
              <a:off x="7261239" y="2429002"/>
              <a:ext cx="237744" cy="118872"/>
            </a:xfrm>
            <a:prstGeom prst="line">
              <a:avLst/>
            </a:prstGeom>
            <a:ln w="38100" cap="rnd">
              <a:gradFill>
                <a:gsLst>
                  <a:gs pos="42000">
                    <a:schemeClr val="accent1">
                      <a:lumMod val="0"/>
                      <a:lumOff val="100000"/>
                    </a:schemeClr>
                  </a:gs>
                  <a:gs pos="82000">
                    <a:srgbClr val="A1C27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8" name="Regular Pentagon 57">
            <a:extLst>
              <a:ext uri="{FF2B5EF4-FFF2-40B4-BE49-F238E27FC236}">
                <a16:creationId xmlns:a16="http://schemas.microsoft.com/office/drawing/2014/main" id="{8C54E6A1-E7D2-3E13-AFBF-9FE333895433}"/>
              </a:ext>
            </a:extLst>
          </p:cNvPr>
          <p:cNvSpPr>
            <a:spLocks noChangeAspect="1"/>
          </p:cNvSpPr>
          <p:nvPr/>
        </p:nvSpPr>
        <p:spPr>
          <a:xfrm rot="16200000">
            <a:off x="5722771" y="3184901"/>
            <a:ext cx="457200" cy="469803"/>
          </a:xfrm>
          <a:prstGeom prst="pentagon">
            <a:avLst/>
          </a:prstGeom>
          <a:gradFill flip="none" rotWithShape="1">
            <a:gsLst>
              <a:gs pos="13000">
                <a:srgbClr val="D6A2D2"/>
              </a:gs>
              <a:gs pos="94000">
                <a:srgbClr val="B152A8"/>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7D5247AF-AA87-5F5B-803B-ACD7A403310F}"/>
              </a:ext>
            </a:extLst>
          </p:cNvPr>
          <p:cNvGrpSpPr/>
          <p:nvPr/>
        </p:nvGrpSpPr>
        <p:grpSpPr>
          <a:xfrm>
            <a:off x="1893768" y="3145756"/>
            <a:ext cx="1019110" cy="548640"/>
            <a:chOff x="1893768" y="3145756"/>
            <a:chExt cx="1019110" cy="548640"/>
          </a:xfrm>
        </p:grpSpPr>
        <p:sp>
          <p:nvSpPr>
            <p:cNvPr id="48" name="Regular Pentagon 47">
              <a:extLst>
                <a:ext uri="{FF2B5EF4-FFF2-40B4-BE49-F238E27FC236}">
                  <a16:creationId xmlns:a16="http://schemas.microsoft.com/office/drawing/2014/main" id="{673A5A1B-F77A-B5FE-D2B2-B4EA95EFE412}"/>
                </a:ext>
              </a:extLst>
            </p:cNvPr>
            <p:cNvSpPr>
              <a:spLocks noChangeAspect="1"/>
            </p:cNvSpPr>
            <p:nvPr/>
          </p:nvSpPr>
          <p:spPr>
            <a:xfrm rot="16200000">
              <a:off x="1900070" y="3184900"/>
              <a:ext cx="457200" cy="469803"/>
            </a:xfrm>
            <a:prstGeom prst="pentagon">
              <a:avLst/>
            </a:prstGeom>
            <a:gradFill flip="none" rotWithShape="1">
              <a:gsLst>
                <a:gs pos="0">
                  <a:srgbClr val="FFC737"/>
                </a:gs>
                <a:gs pos="94000">
                  <a:srgbClr val="C09100"/>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id="{451342E9-6FFC-4221-0192-6321F9385661}"/>
                </a:ext>
              </a:extLst>
            </p:cNvPr>
            <p:cNvGrpSpPr/>
            <p:nvPr/>
          </p:nvGrpSpPr>
          <p:grpSpPr>
            <a:xfrm>
              <a:off x="2364238" y="3145756"/>
              <a:ext cx="548640" cy="548640"/>
              <a:chOff x="2364238" y="2393281"/>
              <a:chExt cx="548640" cy="548640"/>
            </a:xfrm>
          </p:grpSpPr>
          <p:sp>
            <p:nvSpPr>
              <p:cNvPr id="56" name="Hexagon 55">
                <a:extLst>
                  <a:ext uri="{FF2B5EF4-FFF2-40B4-BE49-F238E27FC236}">
                    <a16:creationId xmlns:a16="http://schemas.microsoft.com/office/drawing/2014/main" id="{39789083-A5B0-4FA2-EB9B-40783FE4361D}"/>
                  </a:ext>
                </a:extLst>
              </p:cNvPr>
              <p:cNvSpPr/>
              <p:nvPr/>
            </p:nvSpPr>
            <p:spPr>
              <a:xfrm rot="5400000">
                <a:off x="2364238" y="2393281"/>
                <a:ext cx="548640" cy="548640"/>
              </a:xfrm>
              <a:prstGeom prst="hexagon">
                <a:avLst/>
              </a:prstGeom>
              <a:gradFill flip="none" rotWithShape="1">
                <a:gsLst>
                  <a:gs pos="39000">
                    <a:srgbClr val="FFCE69"/>
                  </a:gs>
                  <a:gs pos="100000">
                    <a:srgbClr val="C09100"/>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G</a:t>
                </a:r>
              </a:p>
            </p:txBody>
          </p:sp>
          <p:cxnSp>
            <p:nvCxnSpPr>
              <p:cNvPr id="57" name="Straight Connector 56">
                <a:extLst>
                  <a:ext uri="{FF2B5EF4-FFF2-40B4-BE49-F238E27FC236}">
                    <a16:creationId xmlns:a16="http://schemas.microsoft.com/office/drawing/2014/main" id="{508ACEDB-B69E-6ABC-5778-C14062BDDD68}"/>
                  </a:ext>
                </a:extLst>
              </p:cNvPr>
              <p:cNvCxnSpPr>
                <a:cxnSpLocks/>
              </p:cNvCxnSpPr>
              <p:nvPr/>
            </p:nvCxnSpPr>
            <p:spPr>
              <a:xfrm flipH="1">
                <a:off x="2394398" y="2433112"/>
                <a:ext cx="237744" cy="118872"/>
              </a:xfrm>
              <a:prstGeom prst="line">
                <a:avLst/>
              </a:prstGeom>
              <a:ln w="38100" cap="rnd">
                <a:gradFill>
                  <a:gsLst>
                    <a:gs pos="15000">
                      <a:schemeClr val="bg1"/>
                    </a:gs>
                    <a:gs pos="93000">
                      <a:srgbClr val="EDB933"/>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72" name="Group 71">
            <a:extLst>
              <a:ext uri="{FF2B5EF4-FFF2-40B4-BE49-F238E27FC236}">
                <a16:creationId xmlns:a16="http://schemas.microsoft.com/office/drawing/2014/main" id="{929EA8BC-70E8-8A80-FDA5-AAC04EF9E603}"/>
              </a:ext>
            </a:extLst>
          </p:cNvPr>
          <p:cNvGrpSpPr/>
          <p:nvPr/>
        </p:nvGrpSpPr>
        <p:grpSpPr>
          <a:xfrm>
            <a:off x="2364238" y="2393281"/>
            <a:ext cx="548640" cy="548640"/>
            <a:chOff x="2364238" y="2393281"/>
            <a:chExt cx="548640" cy="548640"/>
          </a:xfrm>
        </p:grpSpPr>
        <p:sp>
          <p:nvSpPr>
            <p:cNvPr id="73" name="Hexagon 72">
              <a:extLst>
                <a:ext uri="{FF2B5EF4-FFF2-40B4-BE49-F238E27FC236}">
                  <a16:creationId xmlns:a16="http://schemas.microsoft.com/office/drawing/2014/main" id="{B63F84E3-BE66-53B5-54B3-A0E9C20F7AD9}"/>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74" name="Straight Connector 73">
              <a:extLst>
                <a:ext uri="{FF2B5EF4-FFF2-40B4-BE49-F238E27FC236}">
                  <a16:creationId xmlns:a16="http://schemas.microsoft.com/office/drawing/2014/main" id="{DD1D601A-F7B1-FAA3-CA0D-D4729C7FC2DB}"/>
                </a:ext>
              </a:extLst>
            </p:cNvPr>
            <p:cNvCxnSpPr>
              <a:cxnSpLocks/>
            </p:cNvCxnSpPr>
            <p:nvPr/>
          </p:nvCxnSpPr>
          <p:spPr>
            <a:xfrm flipH="1">
              <a:off x="2391223" y="2429937"/>
              <a:ext cx="237744" cy="118872"/>
            </a:xfrm>
            <a:prstGeom prst="line">
              <a:avLst/>
            </a:prstGeom>
            <a:ln w="38100" cap="rnd">
              <a:gradFill>
                <a:gsLst>
                  <a:gs pos="11000">
                    <a:schemeClr val="bg1"/>
                  </a:gs>
                  <a:gs pos="94000">
                    <a:srgbClr val="A08C4E"/>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07AD9C45-5879-75C1-6CA9-935D5F9ADFA8}"/>
              </a:ext>
            </a:extLst>
          </p:cNvPr>
          <p:cNvSpPr/>
          <p:nvPr/>
        </p:nvSpPr>
        <p:spPr>
          <a:xfrm>
            <a:off x="1912530" y="3267795"/>
            <a:ext cx="469804" cy="304018"/>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69D576-D798-0302-4023-1B748F043E0B}"/>
              </a:ext>
            </a:extLst>
          </p:cNvPr>
          <p:cNvSpPr/>
          <p:nvPr/>
        </p:nvSpPr>
        <p:spPr>
          <a:xfrm>
            <a:off x="5732997" y="3267795"/>
            <a:ext cx="469804" cy="304018"/>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482097"/>
      </p:ext>
    </p:extLst>
  </p:cSld>
  <p:clrMapOvr>
    <a:masterClrMapping/>
  </p:clrMapOvr>
  <mc:AlternateContent xmlns:mc="http://schemas.openxmlformats.org/markup-compatibility/2006" xmlns:p14="http://schemas.microsoft.com/office/powerpoint/2010/main">
    <mc:Choice Requires="p14">
      <p:transition spd="slow" p14:dur="1250" advTm="7669">
        <p:fade/>
      </p:transition>
    </mc:Choice>
    <mc:Fallback xmlns="">
      <p:transition spd="slow" advTm="7669">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APBOPEC3G-Induced “G to A” Hypermutation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8" name="Rectangle 27">
            <a:extLst>
              <a:ext uri="{FF2B5EF4-FFF2-40B4-BE49-F238E27FC236}">
                <a16:creationId xmlns:a16="http://schemas.microsoft.com/office/drawing/2014/main" id="{74AF96C9-242E-F714-2C94-76596BFBB291}"/>
              </a:ext>
            </a:extLst>
          </p:cNvPr>
          <p:cNvSpPr/>
          <p:nvPr/>
        </p:nvSpPr>
        <p:spPr>
          <a:xfrm>
            <a:off x="3432701" y="4150769"/>
            <a:ext cx="2285522" cy="388440"/>
          </a:xfrm>
          <a:prstGeom prst="rect">
            <a:avLst/>
          </a:prstGeom>
          <a:gradFill flip="none" rotWithShape="1">
            <a:gsLst>
              <a:gs pos="55000">
                <a:srgbClr val="CD79AA">
                  <a:alpha val="65000"/>
                </a:srgbClr>
              </a:gs>
              <a:gs pos="45000">
                <a:srgbClr val="FFC000">
                  <a:alpha val="65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 ➞A Hypermutation</a:t>
            </a:r>
          </a:p>
        </p:txBody>
      </p:sp>
      <p:sp>
        <p:nvSpPr>
          <p:cNvPr id="13" name="Rectangle 12">
            <a:extLst>
              <a:ext uri="{FF2B5EF4-FFF2-40B4-BE49-F238E27FC236}">
                <a16:creationId xmlns:a16="http://schemas.microsoft.com/office/drawing/2014/main" id="{985E1E9A-A70C-F69E-01B0-FEA4170D9773}"/>
              </a:ext>
            </a:extLst>
          </p:cNvPr>
          <p:cNvSpPr/>
          <p:nvPr/>
        </p:nvSpPr>
        <p:spPr>
          <a:xfrm>
            <a:off x="3714749" y="1071026"/>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APOBEC3G </a:t>
            </a:r>
          </a:p>
        </p:txBody>
      </p:sp>
      <p:sp>
        <p:nvSpPr>
          <p:cNvPr id="11" name="Rectangle 10">
            <a:extLst>
              <a:ext uri="{FF2B5EF4-FFF2-40B4-BE49-F238E27FC236}">
                <a16:creationId xmlns:a16="http://schemas.microsoft.com/office/drawing/2014/main" id="{DDD6FC61-D27D-DC5A-7DAA-D9DADE584C78}"/>
              </a:ext>
            </a:extLst>
          </p:cNvPr>
          <p:cNvSpPr/>
          <p:nvPr/>
        </p:nvSpPr>
        <p:spPr>
          <a:xfrm>
            <a:off x="2100139" y="1803798"/>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Cytosine</a:t>
            </a:r>
          </a:p>
        </p:txBody>
      </p:sp>
      <p:cxnSp>
        <p:nvCxnSpPr>
          <p:cNvPr id="14" name="Straight Connector 13">
            <a:extLst>
              <a:ext uri="{FF2B5EF4-FFF2-40B4-BE49-F238E27FC236}">
                <a16:creationId xmlns:a16="http://schemas.microsoft.com/office/drawing/2014/main" id="{D9A1CC9F-8070-B891-6E8A-94BCA6287FC9}"/>
              </a:ext>
            </a:extLst>
          </p:cNvPr>
          <p:cNvCxnSpPr>
            <a:cxnSpLocks/>
          </p:cNvCxnSpPr>
          <p:nvPr/>
        </p:nvCxnSpPr>
        <p:spPr>
          <a:xfrm>
            <a:off x="2417739"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D34AD4-9335-4B99-F882-2BC265B924A9}"/>
              </a:ext>
            </a:extLst>
          </p:cNvPr>
          <p:cNvCxnSpPr>
            <a:cxnSpLocks/>
          </p:cNvCxnSpPr>
          <p:nvPr/>
        </p:nvCxnSpPr>
        <p:spPr>
          <a:xfrm>
            <a:off x="2858709"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DDF35EA-06C9-1160-EF83-4C2364D0C46B}"/>
              </a:ext>
            </a:extLst>
          </p:cNvPr>
          <p:cNvSpPr/>
          <p:nvPr/>
        </p:nvSpPr>
        <p:spPr>
          <a:xfrm>
            <a:off x="2164180" y="3636361"/>
            <a:ext cx="105139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Guanine</a:t>
            </a:r>
          </a:p>
        </p:txBody>
      </p:sp>
      <p:sp>
        <p:nvSpPr>
          <p:cNvPr id="17" name="Rectangle 16">
            <a:extLst>
              <a:ext uri="{FF2B5EF4-FFF2-40B4-BE49-F238E27FC236}">
                <a16:creationId xmlns:a16="http://schemas.microsoft.com/office/drawing/2014/main" id="{2DDE0619-60B0-0E96-8B07-42EAC7419E24}"/>
              </a:ext>
            </a:extLst>
          </p:cNvPr>
          <p:cNvSpPr/>
          <p:nvPr/>
        </p:nvSpPr>
        <p:spPr>
          <a:xfrm>
            <a:off x="5932229" y="3636361"/>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Adenine</a:t>
            </a:r>
          </a:p>
        </p:txBody>
      </p:sp>
      <p:cxnSp>
        <p:nvCxnSpPr>
          <p:cNvPr id="18" name="Straight Connector 17">
            <a:extLst>
              <a:ext uri="{FF2B5EF4-FFF2-40B4-BE49-F238E27FC236}">
                <a16:creationId xmlns:a16="http://schemas.microsoft.com/office/drawing/2014/main" id="{1FA57A84-FB29-C82E-7E3E-C8D6AE6C94D1}"/>
              </a:ext>
            </a:extLst>
          </p:cNvPr>
          <p:cNvCxnSpPr>
            <a:cxnSpLocks/>
          </p:cNvCxnSpPr>
          <p:nvPr/>
        </p:nvCxnSpPr>
        <p:spPr>
          <a:xfrm>
            <a:off x="6275410"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46EE94-4BAF-2C6C-8B7A-61C55AE38FE5}"/>
              </a:ext>
            </a:extLst>
          </p:cNvPr>
          <p:cNvCxnSpPr>
            <a:cxnSpLocks/>
          </p:cNvCxnSpPr>
          <p:nvPr/>
        </p:nvCxnSpPr>
        <p:spPr>
          <a:xfrm>
            <a:off x="6677746" y="2807353"/>
            <a:ext cx="0" cy="529601"/>
          </a:xfrm>
          <a:prstGeom prst="line">
            <a:avLst/>
          </a:prstGeom>
          <a:ln w="158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CC8173B-55E2-46CE-94DF-A62EEAADC965}"/>
              </a:ext>
            </a:extLst>
          </p:cNvPr>
          <p:cNvSpPr/>
          <p:nvPr/>
        </p:nvSpPr>
        <p:spPr>
          <a:xfrm>
            <a:off x="5930726" y="1803798"/>
            <a:ext cx="1051392"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Uracil </a:t>
            </a:r>
          </a:p>
        </p:txBody>
      </p:sp>
      <p:pic>
        <p:nvPicPr>
          <p:cNvPr id="38" name="Picture 37">
            <a:extLst>
              <a:ext uri="{FF2B5EF4-FFF2-40B4-BE49-F238E27FC236}">
                <a16:creationId xmlns:a16="http://schemas.microsoft.com/office/drawing/2014/main" id="{EB063EDD-4919-DC92-C238-DCB84054BDE3}"/>
              </a:ext>
            </a:extLst>
          </p:cNvPr>
          <p:cNvPicPr>
            <a:picLocks noChangeAspect="1"/>
          </p:cNvPicPr>
          <p:nvPr/>
        </p:nvPicPr>
        <p:blipFill>
          <a:blip r:embed="rId2"/>
          <a:stretch>
            <a:fillRect/>
          </a:stretch>
        </p:blipFill>
        <p:spPr>
          <a:xfrm>
            <a:off x="4025360" y="1526928"/>
            <a:ext cx="910971" cy="919105"/>
          </a:xfrm>
          <a:prstGeom prst="rect">
            <a:avLst/>
          </a:prstGeom>
        </p:spPr>
      </p:pic>
      <p:sp>
        <p:nvSpPr>
          <p:cNvPr id="39" name="Rectangle 38">
            <a:extLst>
              <a:ext uri="{FF2B5EF4-FFF2-40B4-BE49-F238E27FC236}">
                <a16:creationId xmlns:a16="http://schemas.microsoft.com/office/drawing/2014/main" id="{CD350965-636A-DEE5-240E-43936BDD258A}"/>
              </a:ext>
            </a:extLst>
          </p:cNvPr>
          <p:cNvSpPr/>
          <p:nvPr/>
        </p:nvSpPr>
        <p:spPr>
          <a:xfrm>
            <a:off x="3714749" y="1071026"/>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APOBEC3G </a:t>
            </a:r>
          </a:p>
        </p:txBody>
      </p:sp>
      <p:grpSp>
        <p:nvGrpSpPr>
          <p:cNvPr id="40" name="Group 39">
            <a:extLst>
              <a:ext uri="{FF2B5EF4-FFF2-40B4-BE49-F238E27FC236}">
                <a16:creationId xmlns:a16="http://schemas.microsoft.com/office/drawing/2014/main" id="{75BF5550-2C87-FDB7-E30A-1755D81C3B32}"/>
              </a:ext>
            </a:extLst>
          </p:cNvPr>
          <p:cNvGrpSpPr/>
          <p:nvPr/>
        </p:nvGrpSpPr>
        <p:grpSpPr>
          <a:xfrm>
            <a:off x="6187862" y="3147491"/>
            <a:ext cx="548640" cy="548640"/>
            <a:chOff x="7236041" y="2393281"/>
            <a:chExt cx="548640" cy="548640"/>
          </a:xfrm>
        </p:grpSpPr>
        <p:sp>
          <p:nvSpPr>
            <p:cNvPr id="41" name="Hexagon 40">
              <a:extLst>
                <a:ext uri="{FF2B5EF4-FFF2-40B4-BE49-F238E27FC236}">
                  <a16:creationId xmlns:a16="http://schemas.microsoft.com/office/drawing/2014/main" id="{EAD40C1B-F178-1BCD-B2D4-C0131A69A6DC}"/>
                </a:ext>
              </a:extLst>
            </p:cNvPr>
            <p:cNvSpPr/>
            <p:nvPr/>
          </p:nvSpPr>
          <p:spPr>
            <a:xfrm rot="5400000">
              <a:off x="7236041" y="2393281"/>
              <a:ext cx="548640" cy="548640"/>
            </a:xfrm>
            <a:prstGeom prst="hexagon">
              <a:avLst/>
            </a:prstGeom>
            <a:gradFill flip="none" rotWithShape="1">
              <a:gsLst>
                <a:gs pos="35000">
                  <a:srgbClr val="E4ACE0"/>
                </a:gs>
                <a:gs pos="100000">
                  <a:srgbClr val="B152A8"/>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A</a:t>
              </a:r>
            </a:p>
          </p:txBody>
        </p:sp>
        <p:cxnSp>
          <p:nvCxnSpPr>
            <p:cNvPr id="42" name="Straight Connector 41">
              <a:extLst>
                <a:ext uri="{FF2B5EF4-FFF2-40B4-BE49-F238E27FC236}">
                  <a16:creationId xmlns:a16="http://schemas.microsoft.com/office/drawing/2014/main" id="{ED73D21D-8C55-E74D-94D5-5651780B68EB}"/>
                </a:ext>
              </a:extLst>
            </p:cNvPr>
            <p:cNvCxnSpPr>
              <a:cxnSpLocks/>
            </p:cNvCxnSpPr>
            <p:nvPr/>
          </p:nvCxnSpPr>
          <p:spPr>
            <a:xfrm flipH="1">
              <a:off x="7270105" y="2430663"/>
              <a:ext cx="237744" cy="118872"/>
            </a:xfrm>
            <a:prstGeom prst="line">
              <a:avLst/>
            </a:prstGeom>
            <a:ln w="38100" cap="rnd">
              <a:gradFill>
                <a:gsLst>
                  <a:gs pos="42000">
                    <a:schemeClr val="accent1">
                      <a:lumMod val="0"/>
                      <a:lumOff val="100000"/>
                    </a:schemeClr>
                  </a:gs>
                  <a:gs pos="81000">
                    <a:srgbClr val="CE7FCF"/>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6A2342D-67D4-8812-B265-57161C24221B}"/>
              </a:ext>
            </a:extLst>
          </p:cNvPr>
          <p:cNvGrpSpPr/>
          <p:nvPr/>
        </p:nvGrpSpPr>
        <p:grpSpPr>
          <a:xfrm>
            <a:off x="2364238" y="2393281"/>
            <a:ext cx="548640" cy="548640"/>
            <a:chOff x="2364238" y="2393281"/>
            <a:chExt cx="548640" cy="548640"/>
          </a:xfrm>
        </p:grpSpPr>
        <p:sp>
          <p:nvSpPr>
            <p:cNvPr id="44" name="Hexagon 43">
              <a:extLst>
                <a:ext uri="{FF2B5EF4-FFF2-40B4-BE49-F238E27FC236}">
                  <a16:creationId xmlns:a16="http://schemas.microsoft.com/office/drawing/2014/main" id="{33F95992-9C9A-F3FA-61CE-5F2D3F8D6DF7}"/>
                </a:ext>
              </a:extLst>
            </p:cNvPr>
            <p:cNvSpPr/>
            <p:nvPr/>
          </p:nvSpPr>
          <p:spPr>
            <a:xfrm rot="5400000">
              <a:off x="2364238" y="2393281"/>
              <a:ext cx="548640" cy="548640"/>
            </a:xfrm>
            <a:prstGeom prst="hexagon">
              <a:avLst/>
            </a:prstGeom>
            <a:gradFill flip="none" rotWithShape="1">
              <a:gsLst>
                <a:gs pos="35000">
                  <a:srgbClr val="B5A785"/>
                </a:gs>
                <a:gs pos="100000">
                  <a:srgbClr val="706237"/>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C</a:t>
              </a:r>
            </a:p>
          </p:txBody>
        </p:sp>
        <p:cxnSp>
          <p:nvCxnSpPr>
            <p:cNvPr id="45" name="Straight Connector 44">
              <a:extLst>
                <a:ext uri="{FF2B5EF4-FFF2-40B4-BE49-F238E27FC236}">
                  <a16:creationId xmlns:a16="http://schemas.microsoft.com/office/drawing/2014/main" id="{547E4B1C-F3AA-FB96-FDEC-ACF5BFC4D0F5}"/>
                </a:ext>
              </a:extLst>
            </p:cNvPr>
            <p:cNvCxnSpPr>
              <a:cxnSpLocks/>
            </p:cNvCxnSpPr>
            <p:nvPr/>
          </p:nvCxnSpPr>
          <p:spPr>
            <a:xfrm flipH="1">
              <a:off x="2391223" y="2429937"/>
              <a:ext cx="237744" cy="118872"/>
            </a:xfrm>
            <a:prstGeom prst="line">
              <a:avLst/>
            </a:prstGeom>
            <a:ln w="38100" cap="rnd">
              <a:gradFill>
                <a:gsLst>
                  <a:gs pos="11000">
                    <a:schemeClr val="bg1"/>
                  </a:gs>
                  <a:gs pos="94000">
                    <a:srgbClr val="A08C4E"/>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60547FA-2C89-216E-10CA-F6912FE0C9DA}"/>
              </a:ext>
            </a:extLst>
          </p:cNvPr>
          <p:cNvGrpSpPr/>
          <p:nvPr/>
        </p:nvGrpSpPr>
        <p:grpSpPr>
          <a:xfrm>
            <a:off x="6187862" y="2393281"/>
            <a:ext cx="548640" cy="548640"/>
            <a:chOff x="7236041" y="2393281"/>
            <a:chExt cx="548640" cy="548640"/>
          </a:xfrm>
        </p:grpSpPr>
        <p:sp>
          <p:nvSpPr>
            <p:cNvPr id="47" name="Hexagon 46">
              <a:extLst>
                <a:ext uri="{FF2B5EF4-FFF2-40B4-BE49-F238E27FC236}">
                  <a16:creationId xmlns:a16="http://schemas.microsoft.com/office/drawing/2014/main" id="{D470200A-34E9-BAAC-0912-EFE16503A443}"/>
                </a:ext>
              </a:extLst>
            </p:cNvPr>
            <p:cNvSpPr/>
            <p:nvPr/>
          </p:nvSpPr>
          <p:spPr>
            <a:xfrm rot="5400000">
              <a:off x="7236041" y="2393281"/>
              <a:ext cx="548640" cy="548640"/>
            </a:xfrm>
            <a:prstGeom prst="hexagon">
              <a:avLst/>
            </a:prstGeom>
            <a:gradFill flip="none" rotWithShape="1">
              <a:gsLst>
                <a:gs pos="35000">
                  <a:srgbClr val="C8F090"/>
                </a:gs>
                <a:gs pos="100000">
                  <a:srgbClr val="96B06E"/>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U</a:t>
              </a:r>
            </a:p>
          </p:txBody>
        </p:sp>
        <p:cxnSp>
          <p:nvCxnSpPr>
            <p:cNvPr id="48" name="Straight Connector 47">
              <a:extLst>
                <a:ext uri="{FF2B5EF4-FFF2-40B4-BE49-F238E27FC236}">
                  <a16:creationId xmlns:a16="http://schemas.microsoft.com/office/drawing/2014/main" id="{79839927-20F6-93E9-3CBD-FAE5FD25D89C}"/>
                </a:ext>
              </a:extLst>
            </p:cNvPr>
            <p:cNvCxnSpPr>
              <a:cxnSpLocks/>
            </p:cNvCxnSpPr>
            <p:nvPr/>
          </p:nvCxnSpPr>
          <p:spPr>
            <a:xfrm flipH="1">
              <a:off x="7261239" y="2429002"/>
              <a:ext cx="237744" cy="118872"/>
            </a:xfrm>
            <a:prstGeom prst="line">
              <a:avLst/>
            </a:prstGeom>
            <a:ln w="38100" cap="rnd">
              <a:gradFill>
                <a:gsLst>
                  <a:gs pos="42000">
                    <a:schemeClr val="accent1">
                      <a:lumMod val="0"/>
                      <a:lumOff val="100000"/>
                    </a:schemeClr>
                  </a:gs>
                  <a:gs pos="82000">
                    <a:srgbClr val="A1C275"/>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9" name="Regular Pentagon 48">
            <a:extLst>
              <a:ext uri="{FF2B5EF4-FFF2-40B4-BE49-F238E27FC236}">
                <a16:creationId xmlns:a16="http://schemas.microsoft.com/office/drawing/2014/main" id="{E862015D-6250-4C01-16E7-9DAFA0783F0D}"/>
              </a:ext>
            </a:extLst>
          </p:cNvPr>
          <p:cNvSpPr>
            <a:spLocks noChangeAspect="1"/>
          </p:cNvSpPr>
          <p:nvPr/>
        </p:nvSpPr>
        <p:spPr>
          <a:xfrm rot="16200000">
            <a:off x="5722771" y="3184901"/>
            <a:ext cx="457200" cy="469803"/>
          </a:xfrm>
          <a:prstGeom prst="pentagon">
            <a:avLst/>
          </a:prstGeom>
          <a:gradFill flip="none" rotWithShape="1">
            <a:gsLst>
              <a:gs pos="13000">
                <a:srgbClr val="D6A2D2"/>
              </a:gs>
              <a:gs pos="94000">
                <a:srgbClr val="B152A8"/>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51" name="Group 50">
            <a:extLst>
              <a:ext uri="{FF2B5EF4-FFF2-40B4-BE49-F238E27FC236}">
                <a16:creationId xmlns:a16="http://schemas.microsoft.com/office/drawing/2014/main" id="{90C5AB1C-3D64-D793-AA4F-DED8E4D98238}"/>
              </a:ext>
            </a:extLst>
          </p:cNvPr>
          <p:cNvGrpSpPr/>
          <p:nvPr/>
        </p:nvGrpSpPr>
        <p:grpSpPr>
          <a:xfrm>
            <a:off x="1893768" y="3145756"/>
            <a:ext cx="1019110" cy="548640"/>
            <a:chOff x="1893768" y="3145756"/>
            <a:chExt cx="1019110" cy="548640"/>
          </a:xfrm>
        </p:grpSpPr>
        <p:sp>
          <p:nvSpPr>
            <p:cNvPr id="52" name="Regular Pentagon 51">
              <a:extLst>
                <a:ext uri="{FF2B5EF4-FFF2-40B4-BE49-F238E27FC236}">
                  <a16:creationId xmlns:a16="http://schemas.microsoft.com/office/drawing/2014/main" id="{87C19E39-DE1E-3EDD-F152-84968D488994}"/>
                </a:ext>
              </a:extLst>
            </p:cNvPr>
            <p:cNvSpPr>
              <a:spLocks noChangeAspect="1"/>
            </p:cNvSpPr>
            <p:nvPr/>
          </p:nvSpPr>
          <p:spPr>
            <a:xfrm rot="16200000">
              <a:off x="1900070" y="3184900"/>
              <a:ext cx="457200" cy="469803"/>
            </a:xfrm>
            <a:prstGeom prst="pentagon">
              <a:avLst/>
            </a:prstGeom>
            <a:gradFill flip="none" rotWithShape="1">
              <a:gsLst>
                <a:gs pos="0">
                  <a:srgbClr val="FFC737"/>
                </a:gs>
                <a:gs pos="94000">
                  <a:srgbClr val="C09100"/>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nvGrpSpPr>
            <p:cNvPr id="53" name="Group 52">
              <a:extLst>
                <a:ext uri="{FF2B5EF4-FFF2-40B4-BE49-F238E27FC236}">
                  <a16:creationId xmlns:a16="http://schemas.microsoft.com/office/drawing/2014/main" id="{BB3B005A-C1DB-FC79-D056-D61C0EE4043C}"/>
                </a:ext>
              </a:extLst>
            </p:cNvPr>
            <p:cNvGrpSpPr/>
            <p:nvPr/>
          </p:nvGrpSpPr>
          <p:grpSpPr>
            <a:xfrm>
              <a:off x="2364238" y="3145756"/>
              <a:ext cx="548640" cy="548640"/>
              <a:chOff x="2364238" y="2393281"/>
              <a:chExt cx="548640" cy="548640"/>
            </a:xfrm>
          </p:grpSpPr>
          <p:sp>
            <p:nvSpPr>
              <p:cNvPr id="55" name="Hexagon 54">
                <a:extLst>
                  <a:ext uri="{FF2B5EF4-FFF2-40B4-BE49-F238E27FC236}">
                    <a16:creationId xmlns:a16="http://schemas.microsoft.com/office/drawing/2014/main" id="{D501BB1C-51FE-C6C3-0B9B-F1223AFDBFF3}"/>
                  </a:ext>
                </a:extLst>
              </p:cNvPr>
              <p:cNvSpPr/>
              <p:nvPr/>
            </p:nvSpPr>
            <p:spPr>
              <a:xfrm rot="5400000">
                <a:off x="2364238" y="2393281"/>
                <a:ext cx="548640" cy="548640"/>
              </a:xfrm>
              <a:prstGeom prst="hexagon">
                <a:avLst/>
              </a:prstGeom>
              <a:gradFill flip="none" rotWithShape="1">
                <a:gsLst>
                  <a:gs pos="39000">
                    <a:srgbClr val="FFCE69"/>
                  </a:gs>
                  <a:gs pos="100000">
                    <a:srgbClr val="C09100"/>
                  </a:gs>
                </a:gsLst>
                <a:path path="circle">
                  <a:fillToRect l="50000" t="50000" r="50000" b="50000"/>
                </a:path>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tx1"/>
                    </a:solidFill>
                    <a:latin typeface="Calibri" panose="020F0502020204030204" pitchFamily="34" charset="0"/>
                    <a:cs typeface="Calibri" panose="020F0502020204030204" pitchFamily="34" charset="0"/>
                  </a:rPr>
                  <a:t>G</a:t>
                </a:r>
              </a:p>
            </p:txBody>
          </p:sp>
          <p:cxnSp>
            <p:nvCxnSpPr>
              <p:cNvPr id="56" name="Straight Connector 55">
                <a:extLst>
                  <a:ext uri="{FF2B5EF4-FFF2-40B4-BE49-F238E27FC236}">
                    <a16:creationId xmlns:a16="http://schemas.microsoft.com/office/drawing/2014/main" id="{045E60BA-2E9D-969F-1A2A-4A71A5E4F10E}"/>
                  </a:ext>
                </a:extLst>
              </p:cNvPr>
              <p:cNvCxnSpPr>
                <a:cxnSpLocks/>
              </p:cNvCxnSpPr>
              <p:nvPr/>
            </p:nvCxnSpPr>
            <p:spPr>
              <a:xfrm flipH="1">
                <a:off x="2394398" y="2433112"/>
                <a:ext cx="237744" cy="118872"/>
              </a:xfrm>
              <a:prstGeom prst="line">
                <a:avLst/>
              </a:prstGeom>
              <a:ln w="38100" cap="rnd">
                <a:gradFill>
                  <a:gsLst>
                    <a:gs pos="15000">
                      <a:schemeClr val="bg1"/>
                    </a:gs>
                    <a:gs pos="93000">
                      <a:srgbClr val="EDB933"/>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6" name="Striped Right Arrow 5">
            <a:extLst>
              <a:ext uri="{FF2B5EF4-FFF2-40B4-BE49-F238E27FC236}">
                <a16:creationId xmlns:a16="http://schemas.microsoft.com/office/drawing/2014/main" id="{1785F9FA-6A1E-2843-9027-56BAE3D93BD3}"/>
              </a:ext>
            </a:extLst>
          </p:cNvPr>
          <p:cNvSpPr/>
          <p:nvPr/>
        </p:nvSpPr>
        <p:spPr>
          <a:xfrm>
            <a:off x="3175998" y="3320917"/>
            <a:ext cx="2481716" cy="239485"/>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43B5EA2-8AD5-773E-71C3-08307DA50538}"/>
              </a:ext>
            </a:extLst>
          </p:cNvPr>
          <p:cNvSpPr/>
          <p:nvPr/>
        </p:nvSpPr>
        <p:spPr>
          <a:xfrm>
            <a:off x="1894242" y="3267795"/>
            <a:ext cx="469804" cy="304018"/>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7BF36F9-53B3-2B47-647F-B3F823327F80}"/>
              </a:ext>
            </a:extLst>
          </p:cNvPr>
          <p:cNvSpPr/>
          <p:nvPr/>
        </p:nvSpPr>
        <p:spPr>
          <a:xfrm>
            <a:off x="5732997" y="3267795"/>
            <a:ext cx="469804" cy="304018"/>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25535"/>
      </p:ext>
    </p:extLst>
  </p:cSld>
  <p:clrMapOvr>
    <a:masterClrMapping/>
  </p:clrMapOvr>
  <mc:AlternateContent xmlns:mc="http://schemas.openxmlformats.org/markup-compatibility/2006" xmlns:p14="http://schemas.microsoft.com/office/powerpoint/2010/main">
    <mc:Choice Requires="p14">
      <p:transition spd="slow" p14:dur="1250" advTm="15893">
        <p:fade/>
      </p:transition>
    </mc:Choice>
    <mc:Fallback xmlns="">
      <p:transition spd="slow" advTm="15893">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Vif</a:t>
            </a:r>
            <a:r>
              <a:rPr lang="en-US" dirty="0"/>
              <a:t>: Clustering at Host Cell Membrane</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5" name="Rectangle 14">
            <a:extLst>
              <a:ext uri="{FF2B5EF4-FFF2-40B4-BE49-F238E27FC236}">
                <a16:creationId xmlns:a16="http://schemas.microsoft.com/office/drawing/2014/main" id="{9A75AA04-636D-B104-A0A1-1BAD1BEA79D1}"/>
              </a:ext>
            </a:extLst>
          </p:cNvPr>
          <p:cNvSpPr/>
          <p:nvPr/>
        </p:nvSpPr>
        <p:spPr>
          <a:xfrm>
            <a:off x="3694952" y="3253739"/>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APOBEC3G </a:t>
            </a:r>
          </a:p>
        </p:txBody>
      </p:sp>
      <p:sp>
        <p:nvSpPr>
          <p:cNvPr id="17" name="Rectangle 16">
            <a:extLst>
              <a:ext uri="{FF2B5EF4-FFF2-40B4-BE49-F238E27FC236}">
                <a16:creationId xmlns:a16="http://schemas.microsoft.com/office/drawing/2014/main" id="{290E4A96-7674-7DCF-F81A-071294A0C0FC}"/>
              </a:ext>
            </a:extLst>
          </p:cNvPr>
          <p:cNvSpPr/>
          <p:nvPr/>
        </p:nvSpPr>
        <p:spPr>
          <a:xfrm>
            <a:off x="1230502" y="341432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Vif</a:t>
            </a:r>
            <a:endParaRPr lang="en-US" sz="1600" dirty="0">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723AD3F1-820C-0724-AAF5-A40D5132490B}"/>
              </a:ext>
            </a:extLst>
          </p:cNvPr>
          <p:cNvSpPr/>
          <p:nvPr/>
        </p:nvSpPr>
        <p:spPr>
          <a:xfrm>
            <a:off x="6046896" y="341432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Vif</a:t>
            </a:r>
            <a:endParaRPr lang="en-US" sz="1600" dirty="0">
              <a:solidFill>
                <a:schemeClr val="tx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69903FA-65B9-0631-45E5-E9FE405FF995}"/>
              </a:ext>
            </a:extLst>
          </p:cNvPr>
          <p:cNvPicPr>
            <a:picLocks noChangeAspect="1"/>
          </p:cNvPicPr>
          <p:nvPr/>
        </p:nvPicPr>
        <p:blipFill>
          <a:blip r:embed="rId2"/>
          <a:stretch>
            <a:fillRect/>
          </a:stretch>
        </p:blipFill>
        <p:spPr>
          <a:xfrm rot="20721861" flipH="1">
            <a:off x="3331691" y="2477728"/>
            <a:ext cx="753992" cy="796671"/>
          </a:xfrm>
          <a:prstGeom prst="rect">
            <a:avLst/>
          </a:prstGeom>
        </p:spPr>
      </p:pic>
      <p:pic>
        <p:nvPicPr>
          <p:cNvPr id="19" name="Picture 18">
            <a:extLst>
              <a:ext uri="{FF2B5EF4-FFF2-40B4-BE49-F238E27FC236}">
                <a16:creationId xmlns:a16="http://schemas.microsoft.com/office/drawing/2014/main" id="{DC91BB36-7C80-545C-22E0-30EAAD4E5693}"/>
              </a:ext>
            </a:extLst>
          </p:cNvPr>
          <p:cNvPicPr>
            <a:picLocks noChangeAspect="1"/>
          </p:cNvPicPr>
          <p:nvPr/>
        </p:nvPicPr>
        <p:blipFill>
          <a:blip r:embed="rId2"/>
          <a:stretch>
            <a:fillRect/>
          </a:stretch>
        </p:blipFill>
        <p:spPr>
          <a:xfrm rot="1226706">
            <a:off x="5049096" y="2506366"/>
            <a:ext cx="753993" cy="796672"/>
          </a:xfrm>
          <a:prstGeom prst="rect">
            <a:avLst/>
          </a:prstGeom>
        </p:spPr>
      </p:pic>
      <p:pic>
        <p:nvPicPr>
          <p:cNvPr id="9" name="Picture 8">
            <a:extLst>
              <a:ext uri="{FF2B5EF4-FFF2-40B4-BE49-F238E27FC236}">
                <a16:creationId xmlns:a16="http://schemas.microsoft.com/office/drawing/2014/main" id="{E1811677-B76C-05A4-DD32-EA44CD21BC09}"/>
              </a:ext>
            </a:extLst>
          </p:cNvPr>
          <p:cNvPicPr>
            <a:picLocks noChangeAspect="1"/>
          </p:cNvPicPr>
          <p:nvPr/>
        </p:nvPicPr>
        <p:blipFill>
          <a:blip r:embed="rId3"/>
          <a:stretch>
            <a:fillRect/>
          </a:stretch>
        </p:blipFill>
        <p:spPr>
          <a:xfrm>
            <a:off x="4099563" y="2437625"/>
            <a:ext cx="910971" cy="919105"/>
          </a:xfrm>
          <a:prstGeom prst="rect">
            <a:avLst/>
          </a:prstGeom>
        </p:spPr>
      </p:pic>
      <p:pic>
        <p:nvPicPr>
          <p:cNvPr id="12" name="Picture 11">
            <a:extLst>
              <a:ext uri="{FF2B5EF4-FFF2-40B4-BE49-F238E27FC236}">
                <a16:creationId xmlns:a16="http://schemas.microsoft.com/office/drawing/2014/main" id="{017B8F85-CD33-C12E-2BF5-71B9A6E8085F}"/>
              </a:ext>
            </a:extLst>
          </p:cNvPr>
          <p:cNvPicPr>
            <a:picLocks noChangeAspect="1"/>
          </p:cNvPicPr>
          <p:nvPr/>
        </p:nvPicPr>
        <p:blipFill>
          <a:blip r:embed="rId2"/>
          <a:stretch>
            <a:fillRect/>
          </a:stretch>
        </p:blipFill>
        <p:spPr>
          <a:xfrm rot="20465915" flipH="1">
            <a:off x="1805179" y="2653423"/>
            <a:ext cx="753993" cy="796672"/>
          </a:xfrm>
          <a:prstGeom prst="rect">
            <a:avLst/>
          </a:prstGeom>
        </p:spPr>
      </p:pic>
      <p:pic>
        <p:nvPicPr>
          <p:cNvPr id="16" name="Picture 15">
            <a:extLst>
              <a:ext uri="{FF2B5EF4-FFF2-40B4-BE49-F238E27FC236}">
                <a16:creationId xmlns:a16="http://schemas.microsoft.com/office/drawing/2014/main" id="{F2BC2319-907D-8CB1-AE44-6CBFE6BCCAE1}"/>
              </a:ext>
            </a:extLst>
          </p:cNvPr>
          <p:cNvPicPr>
            <a:picLocks noChangeAspect="1"/>
          </p:cNvPicPr>
          <p:nvPr/>
        </p:nvPicPr>
        <p:blipFill>
          <a:blip r:embed="rId2"/>
          <a:stretch>
            <a:fillRect/>
          </a:stretch>
        </p:blipFill>
        <p:spPr>
          <a:xfrm rot="20465915" flipH="1">
            <a:off x="2465037" y="2624848"/>
            <a:ext cx="753993" cy="796672"/>
          </a:xfrm>
          <a:prstGeom prst="rect">
            <a:avLst/>
          </a:prstGeom>
        </p:spPr>
      </p:pic>
      <p:pic>
        <p:nvPicPr>
          <p:cNvPr id="24" name="Picture 23">
            <a:extLst>
              <a:ext uri="{FF2B5EF4-FFF2-40B4-BE49-F238E27FC236}">
                <a16:creationId xmlns:a16="http://schemas.microsoft.com/office/drawing/2014/main" id="{736AF2DD-6269-AFA7-E357-125084BEF383}"/>
              </a:ext>
            </a:extLst>
          </p:cNvPr>
          <p:cNvPicPr>
            <a:picLocks noChangeAspect="1"/>
          </p:cNvPicPr>
          <p:nvPr/>
        </p:nvPicPr>
        <p:blipFill>
          <a:blip r:embed="rId2"/>
          <a:stretch>
            <a:fillRect/>
          </a:stretch>
        </p:blipFill>
        <p:spPr>
          <a:xfrm rot="1134085">
            <a:off x="5871518" y="2588782"/>
            <a:ext cx="753993" cy="796672"/>
          </a:xfrm>
          <a:prstGeom prst="rect">
            <a:avLst/>
          </a:prstGeom>
        </p:spPr>
      </p:pic>
      <p:pic>
        <p:nvPicPr>
          <p:cNvPr id="25" name="Picture 24">
            <a:extLst>
              <a:ext uri="{FF2B5EF4-FFF2-40B4-BE49-F238E27FC236}">
                <a16:creationId xmlns:a16="http://schemas.microsoft.com/office/drawing/2014/main" id="{E62D8EA9-634B-6E0E-5348-43B759BAEE13}"/>
              </a:ext>
            </a:extLst>
          </p:cNvPr>
          <p:cNvPicPr>
            <a:picLocks noChangeAspect="1"/>
          </p:cNvPicPr>
          <p:nvPr/>
        </p:nvPicPr>
        <p:blipFill>
          <a:blip r:embed="rId2"/>
          <a:stretch>
            <a:fillRect/>
          </a:stretch>
        </p:blipFill>
        <p:spPr>
          <a:xfrm rot="1134085">
            <a:off x="6511533" y="2641009"/>
            <a:ext cx="753993" cy="796672"/>
          </a:xfrm>
          <a:prstGeom prst="rect">
            <a:avLst/>
          </a:prstGeom>
        </p:spPr>
      </p:pic>
      <p:sp>
        <p:nvSpPr>
          <p:cNvPr id="4" name="Rectangle 1078">
            <a:extLst>
              <a:ext uri="{FF2B5EF4-FFF2-40B4-BE49-F238E27FC236}">
                <a16:creationId xmlns:a16="http://schemas.microsoft.com/office/drawing/2014/main" id="{00FD7AFB-FFE6-59F7-26EE-2DE2F8E494C3}"/>
              </a:ext>
            </a:extLst>
          </p:cNvPr>
          <p:cNvSpPr>
            <a:spLocks noChangeArrowheads="1"/>
          </p:cNvSpPr>
          <p:nvPr/>
        </p:nvSpPr>
        <p:spPr bwMode="auto">
          <a:xfrm>
            <a:off x="72408" y="272208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6" name="Rectangle 1078">
            <a:extLst>
              <a:ext uri="{FF2B5EF4-FFF2-40B4-BE49-F238E27FC236}">
                <a16:creationId xmlns:a16="http://schemas.microsoft.com/office/drawing/2014/main" id="{FCA518DF-43B2-584D-009D-86597F4EAEFE}"/>
              </a:ext>
            </a:extLst>
          </p:cNvPr>
          <p:cNvSpPr>
            <a:spLocks noChangeArrowheads="1"/>
          </p:cNvSpPr>
          <p:nvPr/>
        </p:nvSpPr>
        <p:spPr bwMode="auto">
          <a:xfrm>
            <a:off x="72407" y="2028239"/>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Tree>
    <p:extLst>
      <p:ext uri="{BB962C8B-B14F-4D97-AF65-F5344CB8AC3E}">
        <p14:creationId xmlns:p14="http://schemas.microsoft.com/office/powerpoint/2010/main" val="2186871149"/>
      </p:ext>
    </p:extLst>
  </p:cSld>
  <p:clrMapOvr>
    <a:masterClrMapping/>
  </p:clrMapOvr>
  <mc:AlternateContent xmlns:mc="http://schemas.openxmlformats.org/markup-compatibility/2006" xmlns:p14="http://schemas.microsoft.com/office/powerpoint/2010/main">
    <mc:Choice Requires="p14">
      <p:transition spd="slow" p14:dur="1250" advTm="13834">
        <p:circle/>
      </p:transition>
    </mc:Choice>
    <mc:Fallback xmlns="">
      <p:transition spd="slow" advTm="13834">
        <p:circl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AE654E-DE66-3EB0-DA69-C1941E3B7D49}"/>
              </a:ext>
            </a:extLst>
          </p:cNvPr>
          <p:cNvPicPr>
            <a:picLocks noChangeAspect="1"/>
          </p:cNvPicPr>
          <p:nvPr/>
        </p:nvPicPr>
        <p:blipFill>
          <a:blip r:embed="rId2"/>
          <a:stretch>
            <a:fillRect/>
          </a:stretch>
        </p:blipFill>
        <p:spPr>
          <a:xfrm>
            <a:off x="4099563" y="2437625"/>
            <a:ext cx="910971" cy="919105"/>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Vif</a:t>
            </a:r>
            <a:r>
              <a:rPr lang="en-US" dirty="0"/>
              <a:t>: Binding to APOBEC3G at Host Cell Membrane</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7" name="Picture 6">
            <a:extLst>
              <a:ext uri="{FF2B5EF4-FFF2-40B4-BE49-F238E27FC236}">
                <a16:creationId xmlns:a16="http://schemas.microsoft.com/office/drawing/2014/main" id="{2D42E4E4-096C-7985-BFD6-1DFFC3E3A9B3}"/>
              </a:ext>
            </a:extLst>
          </p:cNvPr>
          <p:cNvPicPr>
            <a:picLocks noChangeAspect="1"/>
          </p:cNvPicPr>
          <p:nvPr/>
        </p:nvPicPr>
        <p:blipFill>
          <a:blip r:embed="rId3"/>
          <a:stretch>
            <a:fillRect/>
          </a:stretch>
        </p:blipFill>
        <p:spPr>
          <a:xfrm rot="20721861" flipH="1">
            <a:off x="3768113" y="2477728"/>
            <a:ext cx="753992" cy="796671"/>
          </a:xfrm>
          <a:prstGeom prst="rect">
            <a:avLst/>
          </a:prstGeom>
        </p:spPr>
      </p:pic>
      <p:pic>
        <p:nvPicPr>
          <p:cNvPr id="16" name="Picture 15">
            <a:extLst>
              <a:ext uri="{FF2B5EF4-FFF2-40B4-BE49-F238E27FC236}">
                <a16:creationId xmlns:a16="http://schemas.microsoft.com/office/drawing/2014/main" id="{6B938833-E0FA-D3A9-F38E-45FA538E6C3F}"/>
              </a:ext>
            </a:extLst>
          </p:cNvPr>
          <p:cNvPicPr>
            <a:picLocks noChangeAspect="1"/>
          </p:cNvPicPr>
          <p:nvPr/>
        </p:nvPicPr>
        <p:blipFill>
          <a:blip r:embed="rId3"/>
          <a:stretch>
            <a:fillRect/>
          </a:stretch>
        </p:blipFill>
        <p:spPr>
          <a:xfrm rot="1226706">
            <a:off x="4444758" y="2506366"/>
            <a:ext cx="753993" cy="796672"/>
          </a:xfrm>
          <a:prstGeom prst="rect">
            <a:avLst/>
          </a:prstGeom>
        </p:spPr>
      </p:pic>
      <p:sp>
        <p:nvSpPr>
          <p:cNvPr id="17" name="Rectangle 16">
            <a:extLst>
              <a:ext uri="{FF2B5EF4-FFF2-40B4-BE49-F238E27FC236}">
                <a16:creationId xmlns:a16="http://schemas.microsoft.com/office/drawing/2014/main" id="{290E4A96-7674-7DCF-F81A-071294A0C0FC}"/>
              </a:ext>
            </a:extLst>
          </p:cNvPr>
          <p:cNvSpPr/>
          <p:nvPr/>
        </p:nvSpPr>
        <p:spPr>
          <a:xfrm>
            <a:off x="1230502" y="341432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Vif</a:t>
            </a:r>
            <a:endParaRPr lang="en-US" sz="1600" dirty="0">
              <a:solidFill>
                <a:schemeClr val="tx1"/>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095A192-1EE9-69F5-0DF2-A633D162CC91}"/>
              </a:ext>
            </a:extLst>
          </p:cNvPr>
          <p:cNvPicPr>
            <a:picLocks noChangeAspect="1"/>
          </p:cNvPicPr>
          <p:nvPr/>
        </p:nvPicPr>
        <p:blipFill>
          <a:blip r:embed="rId3"/>
          <a:stretch>
            <a:fillRect/>
          </a:stretch>
        </p:blipFill>
        <p:spPr>
          <a:xfrm rot="20465915" flipH="1">
            <a:off x="1805179" y="2653423"/>
            <a:ext cx="753993" cy="796672"/>
          </a:xfrm>
          <a:prstGeom prst="rect">
            <a:avLst/>
          </a:prstGeom>
        </p:spPr>
      </p:pic>
      <p:pic>
        <p:nvPicPr>
          <p:cNvPr id="23" name="Picture 22">
            <a:extLst>
              <a:ext uri="{FF2B5EF4-FFF2-40B4-BE49-F238E27FC236}">
                <a16:creationId xmlns:a16="http://schemas.microsoft.com/office/drawing/2014/main" id="{999FBE01-A061-23E5-6D35-4A8990DA0F7C}"/>
              </a:ext>
            </a:extLst>
          </p:cNvPr>
          <p:cNvPicPr>
            <a:picLocks noChangeAspect="1"/>
          </p:cNvPicPr>
          <p:nvPr/>
        </p:nvPicPr>
        <p:blipFill>
          <a:blip r:embed="rId3"/>
          <a:stretch>
            <a:fillRect/>
          </a:stretch>
        </p:blipFill>
        <p:spPr>
          <a:xfrm rot="20465915" flipH="1">
            <a:off x="2465037" y="2624848"/>
            <a:ext cx="753993" cy="796672"/>
          </a:xfrm>
          <a:prstGeom prst="rect">
            <a:avLst/>
          </a:prstGeom>
        </p:spPr>
      </p:pic>
      <p:grpSp>
        <p:nvGrpSpPr>
          <p:cNvPr id="27" name="Group 26">
            <a:extLst>
              <a:ext uri="{FF2B5EF4-FFF2-40B4-BE49-F238E27FC236}">
                <a16:creationId xmlns:a16="http://schemas.microsoft.com/office/drawing/2014/main" id="{9952D3B4-91C1-A4A8-3826-1403B8F64C7E}"/>
              </a:ext>
            </a:extLst>
          </p:cNvPr>
          <p:cNvGrpSpPr/>
          <p:nvPr/>
        </p:nvGrpSpPr>
        <p:grpSpPr>
          <a:xfrm rot="233891">
            <a:off x="4049878" y="2589064"/>
            <a:ext cx="278523" cy="701324"/>
            <a:chOff x="2724450" y="2319558"/>
            <a:chExt cx="278523" cy="446698"/>
          </a:xfrm>
        </p:grpSpPr>
        <p:sp>
          <p:nvSpPr>
            <p:cNvPr id="28" name="Oval 27">
              <a:extLst>
                <a:ext uri="{FF2B5EF4-FFF2-40B4-BE49-F238E27FC236}">
                  <a16:creationId xmlns:a16="http://schemas.microsoft.com/office/drawing/2014/main" id="{D7DB2460-14EB-B915-4D45-79E7F03BCDE7}"/>
                </a:ext>
              </a:extLst>
            </p:cNvPr>
            <p:cNvSpPr/>
            <p:nvPr/>
          </p:nvSpPr>
          <p:spPr>
            <a:xfrm>
              <a:off x="2724450"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A664546F-AD14-80A7-4E50-2513E011F318}"/>
                </a:ext>
              </a:extLst>
            </p:cNvPr>
            <p:cNvSpPr/>
            <p:nvPr/>
          </p:nvSpPr>
          <p:spPr>
            <a:xfrm>
              <a:off x="2786792" y="2423468"/>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5FB7CD4-E73E-3EA2-3EAC-1ED5050B1E2B}"/>
              </a:ext>
            </a:extLst>
          </p:cNvPr>
          <p:cNvGrpSpPr/>
          <p:nvPr/>
        </p:nvGrpSpPr>
        <p:grpSpPr>
          <a:xfrm rot="158881" flipH="1">
            <a:off x="4610961" y="2594906"/>
            <a:ext cx="278523" cy="708070"/>
            <a:chOff x="2724450" y="2319558"/>
            <a:chExt cx="278523" cy="446698"/>
          </a:xfrm>
        </p:grpSpPr>
        <p:sp>
          <p:nvSpPr>
            <p:cNvPr id="31" name="Oval 30">
              <a:extLst>
                <a:ext uri="{FF2B5EF4-FFF2-40B4-BE49-F238E27FC236}">
                  <a16:creationId xmlns:a16="http://schemas.microsoft.com/office/drawing/2014/main" id="{DDF62EB1-ABAE-BE41-2468-F42850C65536}"/>
                </a:ext>
              </a:extLst>
            </p:cNvPr>
            <p:cNvSpPr/>
            <p:nvPr/>
          </p:nvSpPr>
          <p:spPr>
            <a:xfrm>
              <a:off x="2724450"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82CBBD8B-A324-9760-7932-DDEE17F2C9F7}"/>
                </a:ext>
              </a:extLst>
            </p:cNvPr>
            <p:cNvSpPr/>
            <p:nvPr/>
          </p:nvSpPr>
          <p:spPr>
            <a:xfrm>
              <a:off x="2786792" y="2423468"/>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9C7BC45E-0123-DEED-1DF0-8C2CB55EEC1B}"/>
              </a:ext>
            </a:extLst>
          </p:cNvPr>
          <p:cNvSpPr/>
          <p:nvPr/>
        </p:nvSpPr>
        <p:spPr>
          <a:xfrm>
            <a:off x="3694952" y="3253739"/>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APOBEC3G </a:t>
            </a:r>
          </a:p>
        </p:txBody>
      </p:sp>
      <p:sp>
        <p:nvSpPr>
          <p:cNvPr id="10" name="Rectangle 9">
            <a:extLst>
              <a:ext uri="{FF2B5EF4-FFF2-40B4-BE49-F238E27FC236}">
                <a16:creationId xmlns:a16="http://schemas.microsoft.com/office/drawing/2014/main" id="{43727EC2-8064-2339-8FFF-150BE3DEA4A8}"/>
              </a:ext>
            </a:extLst>
          </p:cNvPr>
          <p:cNvSpPr/>
          <p:nvPr/>
        </p:nvSpPr>
        <p:spPr>
          <a:xfrm>
            <a:off x="6046896" y="341432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Vif</a:t>
            </a:r>
            <a:endParaRPr lang="en-US" sz="1600" dirty="0">
              <a:solidFill>
                <a:schemeClr val="tx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6B72DFC-2610-90AB-2BB3-E358B9A7DCCC}"/>
              </a:ext>
            </a:extLst>
          </p:cNvPr>
          <p:cNvPicPr>
            <a:picLocks noChangeAspect="1"/>
          </p:cNvPicPr>
          <p:nvPr/>
        </p:nvPicPr>
        <p:blipFill>
          <a:blip r:embed="rId3"/>
          <a:stretch>
            <a:fillRect/>
          </a:stretch>
        </p:blipFill>
        <p:spPr>
          <a:xfrm rot="1134085">
            <a:off x="5871518" y="2588782"/>
            <a:ext cx="753993" cy="796672"/>
          </a:xfrm>
          <a:prstGeom prst="rect">
            <a:avLst/>
          </a:prstGeom>
        </p:spPr>
      </p:pic>
      <p:pic>
        <p:nvPicPr>
          <p:cNvPr id="13" name="Picture 12">
            <a:extLst>
              <a:ext uri="{FF2B5EF4-FFF2-40B4-BE49-F238E27FC236}">
                <a16:creationId xmlns:a16="http://schemas.microsoft.com/office/drawing/2014/main" id="{CCD28BA2-D0B5-CABF-CD44-1F80B0A23A14}"/>
              </a:ext>
            </a:extLst>
          </p:cNvPr>
          <p:cNvPicPr>
            <a:picLocks noChangeAspect="1"/>
          </p:cNvPicPr>
          <p:nvPr/>
        </p:nvPicPr>
        <p:blipFill>
          <a:blip r:embed="rId3"/>
          <a:stretch>
            <a:fillRect/>
          </a:stretch>
        </p:blipFill>
        <p:spPr>
          <a:xfrm rot="1134085">
            <a:off x="6511533" y="2641009"/>
            <a:ext cx="753993" cy="796672"/>
          </a:xfrm>
          <a:prstGeom prst="rect">
            <a:avLst/>
          </a:prstGeom>
        </p:spPr>
      </p:pic>
      <p:sp>
        <p:nvSpPr>
          <p:cNvPr id="4" name="Rectangle 1078">
            <a:extLst>
              <a:ext uri="{FF2B5EF4-FFF2-40B4-BE49-F238E27FC236}">
                <a16:creationId xmlns:a16="http://schemas.microsoft.com/office/drawing/2014/main" id="{0FF7D888-0A40-0D77-238F-E59F68C60BA6}"/>
              </a:ext>
            </a:extLst>
          </p:cNvPr>
          <p:cNvSpPr>
            <a:spLocks noChangeArrowheads="1"/>
          </p:cNvSpPr>
          <p:nvPr/>
        </p:nvSpPr>
        <p:spPr bwMode="auto">
          <a:xfrm>
            <a:off x="72408" y="272208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9" name="Rectangle 1078">
            <a:extLst>
              <a:ext uri="{FF2B5EF4-FFF2-40B4-BE49-F238E27FC236}">
                <a16:creationId xmlns:a16="http://schemas.microsoft.com/office/drawing/2014/main" id="{C41A33CE-011D-1219-8287-FBC1AE27780A}"/>
              </a:ext>
            </a:extLst>
          </p:cNvPr>
          <p:cNvSpPr>
            <a:spLocks noChangeArrowheads="1"/>
          </p:cNvSpPr>
          <p:nvPr/>
        </p:nvSpPr>
        <p:spPr bwMode="auto">
          <a:xfrm>
            <a:off x="72407" y="2028239"/>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Tree>
    <p:extLst>
      <p:ext uri="{BB962C8B-B14F-4D97-AF65-F5344CB8AC3E}">
        <p14:creationId xmlns:p14="http://schemas.microsoft.com/office/powerpoint/2010/main" val="3135832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6517">
        <p159:morph option="byObject"/>
      </p:transition>
    </mc:Choice>
    <mc:Fallback xmlns="">
      <p:transition spd="slow" advTm="6517">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AE654E-DE66-3EB0-DA69-C1941E3B7D49}"/>
              </a:ext>
            </a:extLst>
          </p:cNvPr>
          <p:cNvPicPr>
            <a:picLocks noChangeAspect="1"/>
          </p:cNvPicPr>
          <p:nvPr/>
        </p:nvPicPr>
        <p:blipFill>
          <a:blip r:embed="rId2">
            <a:alphaModFix amt="20000"/>
          </a:blip>
          <a:stretch>
            <a:fillRect/>
          </a:stretch>
        </p:blipFill>
        <p:spPr>
          <a:xfrm>
            <a:off x="4099563" y="2437625"/>
            <a:ext cx="910971" cy="919105"/>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Vif</a:t>
            </a:r>
            <a:r>
              <a:rPr lang="en-US" dirty="0"/>
              <a:t>: Neutralizing Action of APOBEC3G</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7" name="Picture 6">
            <a:extLst>
              <a:ext uri="{FF2B5EF4-FFF2-40B4-BE49-F238E27FC236}">
                <a16:creationId xmlns:a16="http://schemas.microsoft.com/office/drawing/2014/main" id="{2D42E4E4-096C-7985-BFD6-1DFFC3E3A9B3}"/>
              </a:ext>
            </a:extLst>
          </p:cNvPr>
          <p:cNvPicPr>
            <a:picLocks noChangeAspect="1"/>
          </p:cNvPicPr>
          <p:nvPr/>
        </p:nvPicPr>
        <p:blipFill>
          <a:blip r:embed="rId3"/>
          <a:stretch>
            <a:fillRect/>
          </a:stretch>
        </p:blipFill>
        <p:spPr>
          <a:xfrm rot="20721861" flipH="1">
            <a:off x="3768113" y="2477728"/>
            <a:ext cx="753992" cy="796671"/>
          </a:xfrm>
          <a:prstGeom prst="rect">
            <a:avLst/>
          </a:prstGeom>
        </p:spPr>
      </p:pic>
      <p:pic>
        <p:nvPicPr>
          <p:cNvPr id="16" name="Picture 15">
            <a:extLst>
              <a:ext uri="{FF2B5EF4-FFF2-40B4-BE49-F238E27FC236}">
                <a16:creationId xmlns:a16="http://schemas.microsoft.com/office/drawing/2014/main" id="{6B938833-E0FA-D3A9-F38E-45FA538E6C3F}"/>
              </a:ext>
            </a:extLst>
          </p:cNvPr>
          <p:cNvPicPr>
            <a:picLocks noChangeAspect="1"/>
          </p:cNvPicPr>
          <p:nvPr/>
        </p:nvPicPr>
        <p:blipFill>
          <a:blip r:embed="rId3"/>
          <a:stretch>
            <a:fillRect/>
          </a:stretch>
        </p:blipFill>
        <p:spPr>
          <a:xfrm rot="1226706">
            <a:off x="4444758" y="2506366"/>
            <a:ext cx="753993" cy="796672"/>
          </a:xfrm>
          <a:prstGeom prst="rect">
            <a:avLst/>
          </a:prstGeom>
        </p:spPr>
      </p:pic>
      <p:sp>
        <p:nvSpPr>
          <p:cNvPr id="17" name="Rectangle 16">
            <a:extLst>
              <a:ext uri="{FF2B5EF4-FFF2-40B4-BE49-F238E27FC236}">
                <a16:creationId xmlns:a16="http://schemas.microsoft.com/office/drawing/2014/main" id="{290E4A96-7674-7DCF-F81A-071294A0C0FC}"/>
              </a:ext>
            </a:extLst>
          </p:cNvPr>
          <p:cNvSpPr/>
          <p:nvPr/>
        </p:nvSpPr>
        <p:spPr>
          <a:xfrm>
            <a:off x="1230502" y="341432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Vif</a:t>
            </a:r>
            <a:endParaRPr lang="en-US" sz="1600" dirty="0">
              <a:solidFill>
                <a:schemeClr val="tx1"/>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095A192-1EE9-69F5-0DF2-A633D162CC91}"/>
              </a:ext>
            </a:extLst>
          </p:cNvPr>
          <p:cNvPicPr>
            <a:picLocks noChangeAspect="1"/>
          </p:cNvPicPr>
          <p:nvPr/>
        </p:nvPicPr>
        <p:blipFill>
          <a:blip r:embed="rId3"/>
          <a:stretch>
            <a:fillRect/>
          </a:stretch>
        </p:blipFill>
        <p:spPr>
          <a:xfrm rot="20465915" flipH="1">
            <a:off x="1805179" y="2653423"/>
            <a:ext cx="753993" cy="796672"/>
          </a:xfrm>
          <a:prstGeom prst="rect">
            <a:avLst/>
          </a:prstGeom>
        </p:spPr>
      </p:pic>
      <p:pic>
        <p:nvPicPr>
          <p:cNvPr id="23" name="Picture 22">
            <a:extLst>
              <a:ext uri="{FF2B5EF4-FFF2-40B4-BE49-F238E27FC236}">
                <a16:creationId xmlns:a16="http://schemas.microsoft.com/office/drawing/2014/main" id="{999FBE01-A061-23E5-6D35-4A8990DA0F7C}"/>
              </a:ext>
            </a:extLst>
          </p:cNvPr>
          <p:cNvPicPr>
            <a:picLocks noChangeAspect="1"/>
          </p:cNvPicPr>
          <p:nvPr/>
        </p:nvPicPr>
        <p:blipFill>
          <a:blip r:embed="rId3"/>
          <a:stretch>
            <a:fillRect/>
          </a:stretch>
        </p:blipFill>
        <p:spPr>
          <a:xfrm rot="20465915" flipH="1">
            <a:off x="2465037" y="2624848"/>
            <a:ext cx="753993" cy="796672"/>
          </a:xfrm>
          <a:prstGeom prst="rect">
            <a:avLst/>
          </a:prstGeom>
        </p:spPr>
      </p:pic>
      <p:sp>
        <p:nvSpPr>
          <p:cNvPr id="8" name="Rectangle 7">
            <a:extLst>
              <a:ext uri="{FF2B5EF4-FFF2-40B4-BE49-F238E27FC236}">
                <a16:creationId xmlns:a16="http://schemas.microsoft.com/office/drawing/2014/main" id="{9C7BC45E-0123-DEED-1DF0-8C2CB55EEC1B}"/>
              </a:ext>
            </a:extLst>
          </p:cNvPr>
          <p:cNvSpPr/>
          <p:nvPr/>
        </p:nvSpPr>
        <p:spPr>
          <a:xfrm>
            <a:off x="3694952" y="3253739"/>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75000"/>
                  </a:schemeClr>
                </a:solidFill>
                <a:latin typeface="Calibri" panose="020F0502020204030204" pitchFamily="34" charset="0"/>
                <a:cs typeface="Calibri" panose="020F0502020204030204" pitchFamily="34" charset="0"/>
              </a:rPr>
              <a:t>APOBEC3G </a:t>
            </a:r>
          </a:p>
        </p:txBody>
      </p:sp>
      <p:sp>
        <p:nvSpPr>
          <p:cNvPr id="10" name="Rectangle 9">
            <a:extLst>
              <a:ext uri="{FF2B5EF4-FFF2-40B4-BE49-F238E27FC236}">
                <a16:creationId xmlns:a16="http://schemas.microsoft.com/office/drawing/2014/main" id="{43727EC2-8064-2339-8FFF-150BE3DEA4A8}"/>
              </a:ext>
            </a:extLst>
          </p:cNvPr>
          <p:cNvSpPr/>
          <p:nvPr/>
        </p:nvSpPr>
        <p:spPr>
          <a:xfrm>
            <a:off x="6046896" y="341432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Vif</a:t>
            </a:r>
            <a:endParaRPr lang="en-US" sz="1600" dirty="0">
              <a:solidFill>
                <a:schemeClr val="tx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6B72DFC-2610-90AB-2BB3-E358B9A7DCCC}"/>
              </a:ext>
            </a:extLst>
          </p:cNvPr>
          <p:cNvPicPr>
            <a:picLocks noChangeAspect="1"/>
          </p:cNvPicPr>
          <p:nvPr/>
        </p:nvPicPr>
        <p:blipFill>
          <a:blip r:embed="rId3"/>
          <a:stretch>
            <a:fillRect/>
          </a:stretch>
        </p:blipFill>
        <p:spPr>
          <a:xfrm rot="1134085">
            <a:off x="5871518" y="2588782"/>
            <a:ext cx="753993" cy="796672"/>
          </a:xfrm>
          <a:prstGeom prst="rect">
            <a:avLst/>
          </a:prstGeom>
        </p:spPr>
      </p:pic>
      <p:pic>
        <p:nvPicPr>
          <p:cNvPr id="13" name="Picture 12">
            <a:extLst>
              <a:ext uri="{FF2B5EF4-FFF2-40B4-BE49-F238E27FC236}">
                <a16:creationId xmlns:a16="http://schemas.microsoft.com/office/drawing/2014/main" id="{CCD28BA2-D0B5-CABF-CD44-1F80B0A23A14}"/>
              </a:ext>
            </a:extLst>
          </p:cNvPr>
          <p:cNvPicPr>
            <a:picLocks noChangeAspect="1"/>
          </p:cNvPicPr>
          <p:nvPr/>
        </p:nvPicPr>
        <p:blipFill>
          <a:blip r:embed="rId3"/>
          <a:stretch>
            <a:fillRect/>
          </a:stretch>
        </p:blipFill>
        <p:spPr>
          <a:xfrm rot="1134085">
            <a:off x="6511533" y="2641009"/>
            <a:ext cx="753993" cy="796672"/>
          </a:xfrm>
          <a:prstGeom prst="rect">
            <a:avLst/>
          </a:prstGeom>
        </p:spPr>
      </p:pic>
      <p:sp>
        <p:nvSpPr>
          <p:cNvPr id="4" name="Rectangle 1078">
            <a:extLst>
              <a:ext uri="{FF2B5EF4-FFF2-40B4-BE49-F238E27FC236}">
                <a16:creationId xmlns:a16="http://schemas.microsoft.com/office/drawing/2014/main" id="{F06525D8-D737-131E-2273-4F0AF92E1129}"/>
              </a:ext>
            </a:extLst>
          </p:cNvPr>
          <p:cNvSpPr>
            <a:spLocks noChangeArrowheads="1"/>
          </p:cNvSpPr>
          <p:nvPr/>
        </p:nvSpPr>
        <p:spPr bwMode="auto">
          <a:xfrm>
            <a:off x="72408" y="272208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9" name="Rectangle 1078">
            <a:extLst>
              <a:ext uri="{FF2B5EF4-FFF2-40B4-BE49-F238E27FC236}">
                <a16:creationId xmlns:a16="http://schemas.microsoft.com/office/drawing/2014/main" id="{D49774C0-0839-5740-277D-E8EF5F383AEF}"/>
              </a:ext>
            </a:extLst>
          </p:cNvPr>
          <p:cNvSpPr>
            <a:spLocks noChangeArrowheads="1"/>
          </p:cNvSpPr>
          <p:nvPr/>
        </p:nvSpPr>
        <p:spPr bwMode="auto">
          <a:xfrm>
            <a:off x="72407" y="2028239"/>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Tree>
    <p:extLst>
      <p:ext uri="{BB962C8B-B14F-4D97-AF65-F5344CB8AC3E}">
        <p14:creationId xmlns:p14="http://schemas.microsoft.com/office/powerpoint/2010/main" val="709704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829">
        <p159:morph option="byObject"/>
      </p:transition>
    </mc:Choice>
    <mc:Fallback xmlns="">
      <p:transition spd="slow" advTm="15829">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Viral Protein R (</a:t>
            </a:r>
            <a:r>
              <a:rPr lang="en-US" dirty="0" err="1"/>
              <a:t>Vpr</a:t>
            </a:r>
            <a:r>
              <a:rPr lang="en-US" dirty="0"/>
              <a:t>)</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5" name="Rounded Rectangle 4">
            <a:extLst>
              <a:ext uri="{FF2B5EF4-FFF2-40B4-BE49-F238E27FC236}">
                <a16:creationId xmlns:a16="http://schemas.microsoft.com/office/drawing/2014/main" id="{2CFD5489-1868-EAA3-652A-EBC4F8DF2BCE}"/>
              </a:ext>
            </a:extLst>
          </p:cNvPr>
          <p:cNvSpPr/>
          <p:nvPr/>
        </p:nvSpPr>
        <p:spPr>
          <a:xfrm>
            <a:off x="3958698" y="3733114"/>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Vpr</a:t>
            </a:r>
            <a:endParaRPr lang="en-US" sz="2000"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E0325AE-AEE2-0303-8126-C79FF5D24328}"/>
              </a:ext>
            </a:extLst>
          </p:cNvPr>
          <p:cNvPicPr>
            <a:picLocks noChangeAspect="1"/>
          </p:cNvPicPr>
          <p:nvPr/>
        </p:nvPicPr>
        <p:blipFill>
          <a:blip r:embed="rId3"/>
          <a:stretch>
            <a:fillRect/>
          </a:stretch>
        </p:blipFill>
        <p:spPr>
          <a:xfrm>
            <a:off x="3990098" y="2024710"/>
            <a:ext cx="1163803" cy="1537099"/>
          </a:xfrm>
          <a:prstGeom prst="rect">
            <a:avLst/>
          </a:prstGeom>
        </p:spPr>
      </p:pic>
      <p:sp>
        <p:nvSpPr>
          <p:cNvPr id="9" name="Rectangle 8">
            <a:extLst>
              <a:ext uri="{FF2B5EF4-FFF2-40B4-BE49-F238E27FC236}">
                <a16:creationId xmlns:a16="http://schemas.microsoft.com/office/drawing/2014/main" id="{7AB1061F-EF2C-90C1-4183-FBB004D116B6}"/>
              </a:ext>
            </a:extLst>
          </p:cNvPr>
          <p:cNvSpPr/>
          <p:nvPr/>
        </p:nvSpPr>
        <p:spPr>
          <a:xfrm>
            <a:off x="7213418" y="930510"/>
            <a:ext cx="1930582" cy="429490"/>
          </a:xfrm>
          <a:prstGeom prst="rect">
            <a:avLst/>
          </a:prstGeom>
          <a:solidFill>
            <a:srgbClr val="C0ECE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Accessory Protein</a:t>
            </a:r>
          </a:p>
        </p:txBody>
      </p:sp>
    </p:spTree>
    <p:extLst>
      <p:ext uri="{BB962C8B-B14F-4D97-AF65-F5344CB8AC3E}">
        <p14:creationId xmlns:p14="http://schemas.microsoft.com/office/powerpoint/2010/main" val="1797968580"/>
      </p:ext>
    </p:extLst>
  </p:cSld>
  <p:clrMapOvr>
    <a:masterClrMapping/>
  </p:clrMapOvr>
  <mc:AlternateContent xmlns:mc="http://schemas.openxmlformats.org/markup-compatibility/2006" xmlns:p14="http://schemas.microsoft.com/office/powerpoint/2010/main">
    <mc:Choice Requires="p14">
      <p:transition spd="slow" p14:dur="1250" advTm="14709">
        <p:fade/>
      </p:transition>
    </mc:Choice>
    <mc:Fallback xmlns="">
      <p:transition spd="slow" advTm="14709">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lstStyle/>
          <a:p>
            <a:r>
              <a:rPr lang="en-US" dirty="0" err="1"/>
              <a:t>Vpr</a:t>
            </a:r>
            <a:r>
              <a:rPr lang="en-US" dirty="0"/>
              <a:t>: Component of HIV Core</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E53F529B-CCEF-3277-2B17-C8731BE62DEF}"/>
              </a:ext>
            </a:extLst>
          </p:cNvPr>
          <p:cNvPicPr>
            <a:picLocks noChangeAspect="1"/>
          </p:cNvPicPr>
          <p:nvPr/>
        </p:nvPicPr>
        <p:blipFill>
          <a:blip r:embed="rId2"/>
          <a:stretch>
            <a:fillRect/>
          </a:stretch>
        </p:blipFill>
        <p:spPr>
          <a:xfrm>
            <a:off x="457773" y="1072522"/>
            <a:ext cx="8229600" cy="3657600"/>
          </a:xfrm>
          <a:prstGeom prst="rect">
            <a:avLst/>
          </a:prstGeom>
        </p:spPr>
      </p:pic>
      <p:sp>
        <p:nvSpPr>
          <p:cNvPr id="8" name="Rectangle 13">
            <a:extLst>
              <a:ext uri="{FF2B5EF4-FFF2-40B4-BE49-F238E27FC236}">
                <a16:creationId xmlns:a16="http://schemas.microsoft.com/office/drawing/2014/main" id="{0AE522AF-7DF7-BA41-1FB2-76281DE5D6EC}"/>
              </a:ext>
            </a:extLst>
          </p:cNvPr>
          <p:cNvSpPr>
            <a:spLocks noChangeArrowheads="1"/>
          </p:cNvSpPr>
          <p:nvPr/>
        </p:nvSpPr>
        <p:spPr bwMode="auto">
          <a:xfrm>
            <a:off x="2850898" y="269177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cxnSp>
        <p:nvCxnSpPr>
          <p:cNvPr id="13" name="Straight Connector 12">
            <a:extLst>
              <a:ext uri="{FF2B5EF4-FFF2-40B4-BE49-F238E27FC236}">
                <a16:creationId xmlns:a16="http://schemas.microsoft.com/office/drawing/2014/main" id="{921CEDCE-645C-ADE3-BDA7-1C22164385B6}"/>
              </a:ext>
            </a:extLst>
          </p:cNvPr>
          <p:cNvCxnSpPr>
            <a:cxnSpLocks/>
          </p:cNvCxnSpPr>
          <p:nvPr/>
        </p:nvCxnSpPr>
        <p:spPr>
          <a:xfrm>
            <a:off x="2928528" y="3572418"/>
            <a:ext cx="618825" cy="0"/>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6DA9E86E-A63B-DCC8-B5E2-0566452705D6}"/>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20" name="Rectangle 19">
            <a:extLst>
              <a:ext uri="{FF2B5EF4-FFF2-40B4-BE49-F238E27FC236}">
                <a16:creationId xmlns:a16="http://schemas.microsoft.com/office/drawing/2014/main" id="{20E084CF-7CFB-4648-E071-5914CBD3B810}"/>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pic>
        <p:nvPicPr>
          <p:cNvPr id="6" name="Picture 5">
            <a:extLst>
              <a:ext uri="{FF2B5EF4-FFF2-40B4-BE49-F238E27FC236}">
                <a16:creationId xmlns:a16="http://schemas.microsoft.com/office/drawing/2014/main" id="{3014B0BF-5446-8092-8AC6-0677DCE82233}"/>
              </a:ext>
            </a:extLst>
          </p:cNvPr>
          <p:cNvPicPr>
            <a:picLocks noChangeAspect="1"/>
          </p:cNvPicPr>
          <p:nvPr/>
        </p:nvPicPr>
        <p:blipFill>
          <a:blip r:embed="rId3"/>
          <a:stretch>
            <a:fillRect/>
          </a:stretch>
        </p:blipFill>
        <p:spPr>
          <a:xfrm rot="5714458">
            <a:off x="2868678" y="3504742"/>
            <a:ext cx="87466" cy="115519"/>
          </a:xfrm>
          <a:prstGeom prst="rect">
            <a:avLst/>
          </a:prstGeom>
          <a:effectLst>
            <a:outerShdw blurRad="50800" dist="12700" dir="5400000" algn="ctr" rotWithShape="0">
              <a:schemeClr val="tx1"/>
            </a:outerShdw>
          </a:effectLst>
        </p:spPr>
      </p:pic>
      <p:sp>
        <p:nvSpPr>
          <p:cNvPr id="17" name="Rectangle 13">
            <a:extLst>
              <a:ext uri="{FF2B5EF4-FFF2-40B4-BE49-F238E27FC236}">
                <a16:creationId xmlns:a16="http://schemas.microsoft.com/office/drawing/2014/main" id="{033935B7-9B01-3AC4-FF17-2216E0E7191B}"/>
              </a:ext>
            </a:extLst>
          </p:cNvPr>
          <p:cNvSpPr>
            <a:spLocks noChangeArrowheads="1"/>
          </p:cNvSpPr>
          <p:nvPr/>
        </p:nvSpPr>
        <p:spPr bwMode="auto">
          <a:xfrm>
            <a:off x="3269484" y="3346056"/>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err="1">
                <a:solidFill>
                  <a:schemeClr val="tx1">
                    <a:lumMod val="65000"/>
                    <a:lumOff val="35000"/>
                  </a:schemeClr>
                </a:solidFill>
                <a:latin typeface="Calibri" panose="020F0502020204030204" pitchFamily="34" charset="0"/>
                <a:cs typeface="Calibri" panose="020F0502020204030204" pitchFamily="34" charset="0"/>
              </a:rPr>
              <a:t>Vpr</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69BB5AA7-BDB4-6D25-F372-F082B5C17D3D}"/>
              </a:ext>
            </a:extLst>
          </p:cNvPr>
          <p:cNvPicPr>
            <a:picLocks noChangeAspect="1"/>
          </p:cNvPicPr>
          <p:nvPr/>
        </p:nvPicPr>
        <p:blipFill>
          <a:blip r:embed="rId3"/>
          <a:stretch>
            <a:fillRect/>
          </a:stretch>
        </p:blipFill>
        <p:spPr>
          <a:xfrm rot="5890160" flipV="1">
            <a:off x="2202981" y="2749344"/>
            <a:ext cx="91440" cy="120771"/>
          </a:xfrm>
          <a:prstGeom prst="rect">
            <a:avLst/>
          </a:prstGeom>
          <a:effectLst>
            <a:outerShdw blurRad="25400" dist="25400" dir="5400000" algn="ctr" rotWithShape="0">
              <a:schemeClr val="tx1">
                <a:lumMod val="65000"/>
                <a:lumOff val="35000"/>
              </a:schemeClr>
            </a:outerShdw>
          </a:effectLst>
        </p:spPr>
      </p:pic>
    </p:spTree>
    <p:extLst>
      <p:ext uri="{BB962C8B-B14F-4D97-AF65-F5344CB8AC3E}">
        <p14:creationId xmlns:p14="http://schemas.microsoft.com/office/powerpoint/2010/main" val="590981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210">
        <p159:morph option="byObject"/>
      </p:transition>
    </mc:Choice>
    <mc:Fallback xmlns="">
      <p:transition spd="slow" advTm="721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F538FD75-12A4-DDC6-EC29-AC279B6A196E}"/>
              </a:ext>
            </a:extLst>
          </p:cNvPr>
          <p:cNvPicPr>
            <a:picLocks noChangeAspect="1"/>
          </p:cNvPicPr>
          <p:nvPr/>
        </p:nvPicPr>
        <p:blipFill>
          <a:blip r:embed="rId2">
            <a:alphaModFix amt="50000"/>
          </a:blip>
          <a:stretch>
            <a:fillRect/>
          </a:stretch>
        </p:blipFill>
        <p:spPr>
          <a:xfrm>
            <a:off x="2686546" y="1156746"/>
            <a:ext cx="3432753" cy="3154958"/>
          </a:xfrm>
          <a:prstGeom prst="rect">
            <a:avLst/>
          </a:prstGeom>
          <a:effectLst>
            <a:glow rad="228600">
              <a:schemeClr val="bg1">
                <a:alpha val="56000"/>
              </a:schemeClr>
            </a:glow>
          </a:effectLst>
        </p:spPr>
      </p:pic>
      <p:sp>
        <p:nvSpPr>
          <p:cNvPr id="2" name="Title 1">
            <a:extLst>
              <a:ext uri="{FF2B5EF4-FFF2-40B4-BE49-F238E27FC236}">
                <a16:creationId xmlns:a16="http://schemas.microsoft.com/office/drawing/2014/main" id="{9C2B8472-D2FF-2B42-800F-1F60333DFD71}"/>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Vpr</a:t>
            </a:r>
            <a:r>
              <a:rPr lang="en-US" dirty="0">
                <a:latin typeface="Arial" panose="020B0604020202020204" pitchFamily="34" charset="0"/>
                <a:cs typeface="Arial" panose="020B0604020202020204" pitchFamily="34" charset="0"/>
              </a:rPr>
              <a:t>: Role in HIV Reverse Transcription</a:t>
            </a:r>
            <a:endParaRPr lang="en-US" dirty="0"/>
          </a:p>
        </p:txBody>
      </p:sp>
      <p:sp>
        <p:nvSpPr>
          <p:cNvPr id="29" name="Text Placeholder 28">
            <a:extLst>
              <a:ext uri="{FF2B5EF4-FFF2-40B4-BE49-F238E27FC236}">
                <a16:creationId xmlns:a16="http://schemas.microsoft.com/office/drawing/2014/main" id="{7D51597E-E57C-C2C9-FEE5-A54F45946650}"/>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2" name="Rectangle 11">
            <a:extLst>
              <a:ext uri="{FF2B5EF4-FFF2-40B4-BE49-F238E27FC236}">
                <a16:creationId xmlns:a16="http://schemas.microsoft.com/office/drawing/2014/main" id="{34A5EE65-6C7B-4F43-90C1-6CB1EF92CB01}"/>
              </a:ext>
            </a:extLst>
          </p:cNvPr>
          <p:cNvSpPr>
            <a:spLocks noChangeArrowheads="1"/>
          </p:cNvSpPr>
          <p:nvPr/>
        </p:nvSpPr>
        <p:spPr bwMode="auto">
          <a:xfrm>
            <a:off x="1521017" y="1921621"/>
            <a:ext cx="882178" cy="278698"/>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HIV RNA</a:t>
            </a:r>
          </a:p>
        </p:txBody>
      </p:sp>
      <p:sp>
        <p:nvSpPr>
          <p:cNvPr id="13" name="Rectangle 12">
            <a:extLst>
              <a:ext uri="{FF2B5EF4-FFF2-40B4-BE49-F238E27FC236}">
                <a16:creationId xmlns:a16="http://schemas.microsoft.com/office/drawing/2014/main" id="{D5B30184-A42A-1042-ACA9-4F406FC90D5E}"/>
              </a:ext>
            </a:extLst>
          </p:cNvPr>
          <p:cNvSpPr>
            <a:spLocks noChangeArrowheads="1"/>
          </p:cNvSpPr>
          <p:nvPr/>
        </p:nvSpPr>
        <p:spPr bwMode="auto">
          <a:xfrm>
            <a:off x="720889" y="2278011"/>
            <a:ext cx="1558456" cy="278698"/>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Nucleocapsid (p7)</a:t>
            </a:r>
          </a:p>
        </p:txBody>
      </p:sp>
      <p:sp>
        <p:nvSpPr>
          <p:cNvPr id="8" name="Rectangle 7">
            <a:extLst>
              <a:ext uri="{FF2B5EF4-FFF2-40B4-BE49-F238E27FC236}">
                <a16:creationId xmlns:a16="http://schemas.microsoft.com/office/drawing/2014/main" id="{91D06B20-3FF5-08D2-FC83-06EE3F02A5BA}"/>
              </a:ext>
            </a:extLst>
          </p:cNvPr>
          <p:cNvSpPr>
            <a:spLocks noChangeArrowheads="1"/>
          </p:cNvSpPr>
          <p:nvPr/>
        </p:nvSpPr>
        <p:spPr bwMode="auto">
          <a:xfrm>
            <a:off x="6129368" y="2591511"/>
            <a:ext cx="992187" cy="278698"/>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Integrase</a:t>
            </a:r>
          </a:p>
        </p:txBody>
      </p:sp>
      <p:pic>
        <p:nvPicPr>
          <p:cNvPr id="11" name="Picture 10">
            <a:extLst>
              <a:ext uri="{FF2B5EF4-FFF2-40B4-BE49-F238E27FC236}">
                <a16:creationId xmlns:a16="http://schemas.microsoft.com/office/drawing/2014/main" id="{853E96DE-19AF-8A65-F01E-060FCCF1595F}"/>
              </a:ext>
            </a:extLst>
          </p:cNvPr>
          <p:cNvPicPr>
            <a:picLocks noChangeAspect="1"/>
          </p:cNvPicPr>
          <p:nvPr/>
        </p:nvPicPr>
        <p:blipFill>
          <a:blip r:embed="rId3"/>
          <a:stretch>
            <a:fillRect/>
          </a:stretch>
        </p:blipFill>
        <p:spPr>
          <a:xfrm rot="18510618">
            <a:off x="4403020" y="1794399"/>
            <a:ext cx="558316" cy="708108"/>
          </a:xfrm>
          <a:prstGeom prst="rect">
            <a:avLst/>
          </a:prstGeom>
        </p:spPr>
      </p:pic>
      <p:pic>
        <p:nvPicPr>
          <p:cNvPr id="9" name="Picture 8">
            <a:extLst>
              <a:ext uri="{FF2B5EF4-FFF2-40B4-BE49-F238E27FC236}">
                <a16:creationId xmlns:a16="http://schemas.microsoft.com/office/drawing/2014/main" id="{135063A8-CC20-80BC-74FC-1281F7C1D21C}"/>
              </a:ext>
            </a:extLst>
          </p:cNvPr>
          <p:cNvPicPr>
            <a:picLocks noChangeAspect="1"/>
          </p:cNvPicPr>
          <p:nvPr/>
        </p:nvPicPr>
        <p:blipFill>
          <a:blip r:embed="rId3"/>
          <a:stretch>
            <a:fillRect/>
          </a:stretch>
        </p:blipFill>
        <p:spPr>
          <a:xfrm rot="18141245">
            <a:off x="3594919" y="2554630"/>
            <a:ext cx="514548" cy="652598"/>
          </a:xfrm>
          <a:prstGeom prst="rect">
            <a:avLst/>
          </a:prstGeom>
        </p:spPr>
      </p:pic>
      <p:grpSp>
        <p:nvGrpSpPr>
          <p:cNvPr id="59" name="Group 58">
            <a:extLst>
              <a:ext uri="{FF2B5EF4-FFF2-40B4-BE49-F238E27FC236}">
                <a16:creationId xmlns:a16="http://schemas.microsoft.com/office/drawing/2014/main" id="{7E91118D-8FAE-37C4-1BD3-4DE7BAC7A258}"/>
              </a:ext>
            </a:extLst>
          </p:cNvPr>
          <p:cNvGrpSpPr/>
          <p:nvPr/>
        </p:nvGrpSpPr>
        <p:grpSpPr>
          <a:xfrm rot="20484022">
            <a:off x="4078224" y="2419918"/>
            <a:ext cx="1748693" cy="1520232"/>
            <a:chOff x="43551" y="1673429"/>
            <a:chExt cx="2724533" cy="2208425"/>
          </a:xfrm>
        </p:grpSpPr>
        <p:pic>
          <p:nvPicPr>
            <p:cNvPr id="7" name="Picture 6">
              <a:extLst>
                <a:ext uri="{FF2B5EF4-FFF2-40B4-BE49-F238E27FC236}">
                  <a16:creationId xmlns:a16="http://schemas.microsoft.com/office/drawing/2014/main" id="{5105CB15-126F-D35C-B20E-9CFC0752D3F2}"/>
                </a:ext>
              </a:extLst>
            </p:cNvPr>
            <p:cNvPicPr>
              <a:picLocks noChangeAspect="1"/>
            </p:cNvPicPr>
            <p:nvPr/>
          </p:nvPicPr>
          <p:blipFill>
            <a:blip r:embed="rId4">
              <a:alphaModFix amt="70000"/>
            </a:blip>
            <a:stretch>
              <a:fillRect/>
            </a:stretch>
          </p:blipFill>
          <p:spPr>
            <a:xfrm>
              <a:off x="91759" y="1725810"/>
              <a:ext cx="2676325" cy="2156044"/>
            </a:xfrm>
            <a:prstGeom prst="rect">
              <a:avLst/>
            </a:prstGeom>
          </p:spPr>
        </p:pic>
        <p:pic>
          <p:nvPicPr>
            <p:cNvPr id="16" name="Picture 15">
              <a:extLst>
                <a:ext uri="{FF2B5EF4-FFF2-40B4-BE49-F238E27FC236}">
                  <a16:creationId xmlns:a16="http://schemas.microsoft.com/office/drawing/2014/main" id="{1C59ED5F-6F7D-E940-891E-6E17F8A3A5C6}"/>
                </a:ext>
              </a:extLst>
            </p:cNvPr>
            <p:cNvPicPr>
              <a:picLocks noChangeAspect="1"/>
            </p:cNvPicPr>
            <p:nvPr/>
          </p:nvPicPr>
          <p:blipFill>
            <a:blip r:embed="rId5"/>
            <a:stretch>
              <a:fillRect/>
            </a:stretch>
          </p:blipFill>
          <p:spPr>
            <a:xfrm>
              <a:off x="43551" y="1673429"/>
              <a:ext cx="2533909" cy="2156045"/>
            </a:xfrm>
            <a:prstGeom prst="rect">
              <a:avLst/>
            </a:prstGeom>
          </p:spPr>
        </p:pic>
      </p:grpSp>
      <p:pic>
        <p:nvPicPr>
          <p:cNvPr id="35" name="Picture 34">
            <a:extLst>
              <a:ext uri="{FF2B5EF4-FFF2-40B4-BE49-F238E27FC236}">
                <a16:creationId xmlns:a16="http://schemas.microsoft.com/office/drawing/2014/main" id="{DD5D1DF7-FD25-7078-2108-A2B058E1E9AE}"/>
              </a:ext>
            </a:extLst>
          </p:cNvPr>
          <p:cNvPicPr>
            <a:picLocks noChangeAspect="1"/>
          </p:cNvPicPr>
          <p:nvPr/>
        </p:nvPicPr>
        <p:blipFill>
          <a:blip r:embed="rId6"/>
          <a:stretch>
            <a:fillRect/>
          </a:stretch>
        </p:blipFill>
        <p:spPr>
          <a:xfrm rot="14078964">
            <a:off x="3003774" y="2493338"/>
            <a:ext cx="568359" cy="496497"/>
          </a:xfrm>
          <a:prstGeom prst="rect">
            <a:avLst/>
          </a:prstGeom>
        </p:spPr>
      </p:pic>
      <p:pic>
        <p:nvPicPr>
          <p:cNvPr id="39" name="Picture 38">
            <a:extLst>
              <a:ext uri="{FF2B5EF4-FFF2-40B4-BE49-F238E27FC236}">
                <a16:creationId xmlns:a16="http://schemas.microsoft.com/office/drawing/2014/main" id="{4D89FEC4-F5A1-E712-1E85-784CACFB4A21}"/>
              </a:ext>
            </a:extLst>
          </p:cNvPr>
          <p:cNvPicPr>
            <a:picLocks noChangeAspect="1"/>
          </p:cNvPicPr>
          <p:nvPr/>
        </p:nvPicPr>
        <p:blipFill>
          <a:blip r:embed="rId6"/>
          <a:stretch>
            <a:fillRect/>
          </a:stretch>
        </p:blipFill>
        <p:spPr>
          <a:xfrm>
            <a:off x="4906979" y="2628565"/>
            <a:ext cx="560033" cy="489224"/>
          </a:xfrm>
          <a:prstGeom prst="rect">
            <a:avLst/>
          </a:prstGeom>
        </p:spPr>
      </p:pic>
      <p:pic>
        <p:nvPicPr>
          <p:cNvPr id="22" name="Picture 21">
            <a:extLst>
              <a:ext uri="{FF2B5EF4-FFF2-40B4-BE49-F238E27FC236}">
                <a16:creationId xmlns:a16="http://schemas.microsoft.com/office/drawing/2014/main" id="{323C2256-4E1D-1151-C8C1-46D21860C90F}"/>
              </a:ext>
            </a:extLst>
          </p:cNvPr>
          <p:cNvPicPr>
            <a:picLocks noChangeAspect="1"/>
          </p:cNvPicPr>
          <p:nvPr/>
        </p:nvPicPr>
        <p:blipFill>
          <a:blip r:embed="rId7"/>
          <a:stretch>
            <a:fillRect/>
          </a:stretch>
        </p:blipFill>
        <p:spPr>
          <a:xfrm rot="6682688">
            <a:off x="3344531" y="1582763"/>
            <a:ext cx="305853" cy="403955"/>
          </a:xfrm>
          <a:prstGeom prst="rect">
            <a:avLst/>
          </a:prstGeom>
          <a:effectLst>
            <a:outerShdw blurRad="50800" dist="50800" dir="5400000" algn="ctr" rotWithShape="0">
              <a:schemeClr val="tx1"/>
            </a:outerShdw>
          </a:effectLst>
        </p:spPr>
      </p:pic>
      <p:pic>
        <p:nvPicPr>
          <p:cNvPr id="27" name="Picture 26">
            <a:extLst>
              <a:ext uri="{FF2B5EF4-FFF2-40B4-BE49-F238E27FC236}">
                <a16:creationId xmlns:a16="http://schemas.microsoft.com/office/drawing/2014/main" id="{6705A7C5-5411-34A5-C5D8-46449A4A8BF5}"/>
              </a:ext>
            </a:extLst>
          </p:cNvPr>
          <p:cNvPicPr>
            <a:picLocks noChangeAspect="1"/>
          </p:cNvPicPr>
          <p:nvPr/>
        </p:nvPicPr>
        <p:blipFill>
          <a:blip r:embed="rId7"/>
          <a:stretch>
            <a:fillRect/>
          </a:stretch>
        </p:blipFill>
        <p:spPr>
          <a:xfrm rot="4856700" flipV="1">
            <a:off x="5271766" y="3215683"/>
            <a:ext cx="259201" cy="364552"/>
          </a:xfrm>
          <a:prstGeom prst="rect">
            <a:avLst/>
          </a:prstGeom>
          <a:effectLst>
            <a:outerShdw blurRad="50800" dist="50800" dir="5400000" algn="ctr" rotWithShape="0">
              <a:schemeClr val="tx1"/>
            </a:outerShdw>
          </a:effectLst>
        </p:spPr>
      </p:pic>
      <p:sp>
        <p:nvSpPr>
          <p:cNvPr id="21" name="Rectangle 20">
            <a:extLst>
              <a:ext uri="{FF2B5EF4-FFF2-40B4-BE49-F238E27FC236}">
                <a16:creationId xmlns:a16="http://schemas.microsoft.com/office/drawing/2014/main" id="{96AE2224-ADF6-A6A2-224A-A06CDED63B64}"/>
              </a:ext>
            </a:extLst>
          </p:cNvPr>
          <p:cNvSpPr>
            <a:spLocks noChangeArrowheads="1"/>
          </p:cNvSpPr>
          <p:nvPr/>
        </p:nvSpPr>
        <p:spPr bwMode="auto">
          <a:xfrm>
            <a:off x="1938485" y="1561750"/>
            <a:ext cx="780417" cy="278698"/>
          </a:xfrm>
          <a:prstGeom prst="rect">
            <a:avLst/>
          </a:prstGeom>
          <a:solidFill>
            <a:srgbClr val="C0ECE2"/>
          </a:solidFill>
          <a:ln w="12700">
            <a:noFill/>
            <a:miter lim="800000"/>
            <a:headEnd/>
            <a:tailEnd/>
          </a:ln>
          <a:effectLst/>
        </p:spPr>
        <p:txBody>
          <a:bodyPr wrap="none" anchor="ctr">
            <a:prstTxWarp prst="textNoShape">
              <a:avLst/>
            </a:prstTxWarp>
          </a:bodyPr>
          <a:lstStyle/>
          <a:p>
            <a:pPr algn="ctr"/>
            <a:r>
              <a:rPr lang="en-US" sz="1600" dirty="0" err="1">
                <a:latin typeface="Calibri" panose="020F0502020204030204" pitchFamily="34" charset="0"/>
                <a:cs typeface="Calibri" panose="020F0502020204030204" pitchFamily="34" charset="0"/>
              </a:rPr>
              <a:t>Vpr</a:t>
            </a:r>
            <a:endParaRPr lang="en-US" sz="1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B79A70B4-FAC2-2202-D872-EF57FB821D6E}"/>
              </a:ext>
            </a:extLst>
          </p:cNvPr>
          <p:cNvGrpSpPr/>
          <p:nvPr/>
        </p:nvGrpSpPr>
        <p:grpSpPr>
          <a:xfrm rot="5898302">
            <a:off x="2868621" y="1247858"/>
            <a:ext cx="2123417" cy="1781660"/>
            <a:chOff x="-305769" y="920797"/>
            <a:chExt cx="2466532" cy="1989380"/>
          </a:xfrm>
        </p:grpSpPr>
        <p:pic>
          <p:nvPicPr>
            <p:cNvPr id="64" name="Picture 63">
              <a:extLst>
                <a:ext uri="{FF2B5EF4-FFF2-40B4-BE49-F238E27FC236}">
                  <a16:creationId xmlns:a16="http://schemas.microsoft.com/office/drawing/2014/main" id="{82601E50-BF37-1E07-7607-FFCDA859E657}"/>
                </a:ext>
              </a:extLst>
            </p:cNvPr>
            <p:cNvPicPr>
              <a:picLocks noChangeAspect="1"/>
            </p:cNvPicPr>
            <p:nvPr/>
          </p:nvPicPr>
          <p:blipFill>
            <a:blip r:embed="rId4">
              <a:alphaModFix amt="70000"/>
            </a:blip>
            <a:stretch>
              <a:fillRect/>
            </a:stretch>
          </p:blipFill>
          <p:spPr>
            <a:xfrm rot="12571374">
              <a:off x="-305769" y="920797"/>
              <a:ext cx="2450219" cy="1899652"/>
            </a:xfrm>
            <a:prstGeom prst="rect">
              <a:avLst/>
            </a:prstGeom>
          </p:spPr>
        </p:pic>
        <p:pic>
          <p:nvPicPr>
            <p:cNvPr id="65" name="Picture 64">
              <a:extLst>
                <a:ext uri="{FF2B5EF4-FFF2-40B4-BE49-F238E27FC236}">
                  <a16:creationId xmlns:a16="http://schemas.microsoft.com/office/drawing/2014/main" id="{ADB3F741-49A4-5948-E07E-C92FA62B73DC}"/>
                </a:ext>
              </a:extLst>
            </p:cNvPr>
            <p:cNvPicPr>
              <a:picLocks noChangeAspect="1"/>
            </p:cNvPicPr>
            <p:nvPr/>
          </p:nvPicPr>
          <p:blipFill>
            <a:blip r:embed="rId5"/>
            <a:stretch>
              <a:fillRect/>
            </a:stretch>
          </p:blipFill>
          <p:spPr>
            <a:xfrm rot="12571374">
              <a:off x="-159071" y="1010523"/>
              <a:ext cx="2319834" cy="1899654"/>
            </a:xfrm>
            <a:prstGeom prst="rect">
              <a:avLst/>
            </a:prstGeom>
          </p:spPr>
        </p:pic>
      </p:grpSp>
      <p:sp>
        <p:nvSpPr>
          <p:cNvPr id="25" name="Rectangle 24">
            <a:extLst>
              <a:ext uri="{FF2B5EF4-FFF2-40B4-BE49-F238E27FC236}">
                <a16:creationId xmlns:a16="http://schemas.microsoft.com/office/drawing/2014/main" id="{44FD9B2B-6362-A619-5943-D9F7FA9D41A4}"/>
              </a:ext>
            </a:extLst>
          </p:cNvPr>
          <p:cNvSpPr>
            <a:spLocks noChangeArrowheads="1"/>
          </p:cNvSpPr>
          <p:nvPr/>
        </p:nvSpPr>
        <p:spPr bwMode="auto">
          <a:xfrm>
            <a:off x="5874428" y="1898330"/>
            <a:ext cx="1873502" cy="278698"/>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Reverse Transcriptase</a:t>
            </a:r>
          </a:p>
        </p:txBody>
      </p:sp>
      <p:cxnSp>
        <p:nvCxnSpPr>
          <p:cNvPr id="48" name="Straight Connector 47">
            <a:extLst>
              <a:ext uri="{FF2B5EF4-FFF2-40B4-BE49-F238E27FC236}">
                <a16:creationId xmlns:a16="http://schemas.microsoft.com/office/drawing/2014/main" id="{7C431273-DCA7-1824-FB80-E85D2AD562BB}"/>
              </a:ext>
            </a:extLst>
          </p:cNvPr>
          <p:cNvCxnSpPr>
            <a:cxnSpLocks/>
          </p:cNvCxnSpPr>
          <p:nvPr/>
        </p:nvCxnSpPr>
        <p:spPr>
          <a:xfrm>
            <a:off x="2406973" y="2064095"/>
            <a:ext cx="74980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DEDFBF-081C-E06D-072C-52F982FAD2CE}"/>
              </a:ext>
            </a:extLst>
          </p:cNvPr>
          <p:cNvCxnSpPr>
            <a:cxnSpLocks/>
            <a:endCxn id="22" idx="2"/>
          </p:cNvCxnSpPr>
          <p:nvPr/>
        </p:nvCxnSpPr>
        <p:spPr>
          <a:xfrm>
            <a:off x="2725891" y="1685601"/>
            <a:ext cx="64008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25B8DA7-5060-8875-4B47-EDD495F4C4BA}"/>
              </a:ext>
            </a:extLst>
          </p:cNvPr>
          <p:cNvCxnSpPr>
            <a:cxnSpLocks/>
            <a:endCxn id="58" idx="3"/>
          </p:cNvCxnSpPr>
          <p:nvPr/>
        </p:nvCxnSpPr>
        <p:spPr>
          <a:xfrm>
            <a:off x="5386665" y="2730860"/>
            <a:ext cx="732634" cy="336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DC5345D-4EE1-F410-A1DC-56C135FC50A3}"/>
              </a:ext>
            </a:extLst>
          </p:cNvPr>
          <p:cNvCxnSpPr>
            <a:cxnSpLocks/>
            <a:endCxn id="25" idx="1"/>
          </p:cNvCxnSpPr>
          <p:nvPr/>
        </p:nvCxnSpPr>
        <p:spPr>
          <a:xfrm>
            <a:off x="4898902" y="2037679"/>
            <a:ext cx="97552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5BB5540-356E-4D4D-E7C5-C09025EF433B}"/>
              </a:ext>
            </a:extLst>
          </p:cNvPr>
          <p:cNvCxnSpPr>
            <a:cxnSpLocks/>
          </p:cNvCxnSpPr>
          <p:nvPr/>
        </p:nvCxnSpPr>
        <p:spPr>
          <a:xfrm>
            <a:off x="2285316" y="2409542"/>
            <a:ext cx="80245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933625"/>
      </p:ext>
    </p:extLst>
  </p:cSld>
  <p:clrMapOvr>
    <a:masterClrMapping/>
  </p:clrMapOvr>
  <mc:AlternateContent xmlns:mc="http://schemas.openxmlformats.org/markup-compatibility/2006" xmlns:p14="http://schemas.microsoft.com/office/powerpoint/2010/main">
    <mc:Choice Requires="p14">
      <p:transition spd="slow" p14:dur="1250" advTm="9290">
        <p:zoom/>
      </p:transition>
    </mc:Choice>
    <mc:Fallback xmlns="">
      <p:transition spd="slow" advTm="9290">
        <p:zo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151859-8B21-1E48-35D8-39AD7720B182}"/>
              </a:ext>
            </a:extLst>
          </p:cNvPr>
          <p:cNvPicPr>
            <a:picLocks noChangeAspect="1"/>
          </p:cNvPicPr>
          <p:nvPr/>
        </p:nvPicPr>
        <p:blipFill>
          <a:blip r:embed="rId3"/>
          <a:srcRect/>
          <a:stretch/>
        </p:blipFill>
        <p:spPr>
          <a:xfrm>
            <a:off x="476691" y="1068088"/>
            <a:ext cx="8190617" cy="3638926"/>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Vpr</a:t>
            </a:r>
            <a:r>
              <a:rPr lang="en-US" dirty="0"/>
              <a:t>: Role in Nuclear Import</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5" name="Right Arrow 14">
            <a:extLst>
              <a:ext uri="{FF2B5EF4-FFF2-40B4-BE49-F238E27FC236}">
                <a16:creationId xmlns:a16="http://schemas.microsoft.com/office/drawing/2014/main" id="{7F60DE1C-F568-2CF1-AA41-29CCF53F234D}"/>
              </a:ext>
            </a:extLst>
          </p:cNvPr>
          <p:cNvSpPr/>
          <p:nvPr/>
        </p:nvSpPr>
        <p:spPr>
          <a:xfrm rot="790741">
            <a:off x="5081408" y="3732113"/>
            <a:ext cx="1235137" cy="187667"/>
          </a:xfrm>
          <a:prstGeom prst="rightArrow">
            <a:avLst/>
          </a:prstGeom>
          <a:gradFill>
            <a:gsLst>
              <a:gs pos="0">
                <a:srgbClr val="E1D4C9"/>
              </a:gs>
              <a:gs pos="61000">
                <a:srgbClr val="46ADA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7" name="Picture 16">
            <a:extLst>
              <a:ext uri="{FF2B5EF4-FFF2-40B4-BE49-F238E27FC236}">
                <a16:creationId xmlns:a16="http://schemas.microsoft.com/office/drawing/2014/main" id="{F93A3933-5A2C-9AC2-FBD9-71F2D9A148ED}"/>
              </a:ext>
            </a:extLst>
          </p:cNvPr>
          <p:cNvPicPr>
            <a:picLocks noChangeAspect="1"/>
          </p:cNvPicPr>
          <p:nvPr/>
        </p:nvPicPr>
        <p:blipFill>
          <a:blip r:embed="rId4"/>
          <a:stretch>
            <a:fillRect/>
          </a:stretch>
        </p:blipFill>
        <p:spPr>
          <a:xfrm rot="6682688">
            <a:off x="4340783" y="3474244"/>
            <a:ext cx="87466" cy="115519"/>
          </a:xfrm>
          <a:prstGeom prst="rect">
            <a:avLst/>
          </a:prstGeom>
          <a:effectLst>
            <a:outerShdw blurRad="50800" dist="12700" dir="5400000" algn="ctr" rotWithShape="0">
              <a:schemeClr val="tx1"/>
            </a:outerShdw>
          </a:effectLst>
        </p:spPr>
      </p:pic>
      <p:pic>
        <p:nvPicPr>
          <p:cNvPr id="18" name="Picture 17">
            <a:extLst>
              <a:ext uri="{FF2B5EF4-FFF2-40B4-BE49-F238E27FC236}">
                <a16:creationId xmlns:a16="http://schemas.microsoft.com/office/drawing/2014/main" id="{2F39AF4C-4C08-913F-7240-6417C088C8CF}"/>
              </a:ext>
            </a:extLst>
          </p:cNvPr>
          <p:cNvPicPr>
            <a:picLocks noChangeAspect="1"/>
          </p:cNvPicPr>
          <p:nvPr/>
        </p:nvPicPr>
        <p:blipFill>
          <a:blip r:embed="rId4"/>
          <a:stretch>
            <a:fillRect/>
          </a:stretch>
        </p:blipFill>
        <p:spPr>
          <a:xfrm rot="5714458">
            <a:off x="4781776" y="3679839"/>
            <a:ext cx="87466" cy="115519"/>
          </a:xfrm>
          <a:prstGeom prst="rect">
            <a:avLst/>
          </a:prstGeom>
          <a:effectLst>
            <a:outerShdw blurRad="50800" dist="12700" dir="5400000" algn="ctr" rotWithShape="0">
              <a:schemeClr val="tx1"/>
            </a:outerShdw>
          </a:effectLst>
        </p:spPr>
      </p:pic>
      <p:cxnSp>
        <p:nvCxnSpPr>
          <p:cNvPr id="20" name="Straight Connector 19">
            <a:extLst>
              <a:ext uri="{FF2B5EF4-FFF2-40B4-BE49-F238E27FC236}">
                <a16:creationId xmlns:a16="http://schemas.microsoft.com/office/drawing/2014/main" id="{254DD5B9-5C43-0429-1DF8-D26489F3F0CD}"/>
              </a:ext>
            </a:extLst>
          </p:cNvPr>
          <p:cNvCxnSpPr>
            <a:cxnSpLocks/>
          </p:cNvCxnSpPr>
          <p:nvPr/>
        </p:nvCxnSpPr>
        <p:spPr>
          <a:xfrm>
            <a:off x="4837084" y="3770612"/>
            <a:ext cx="262413" cy="235872"/>
          </a:xfrm>
          <a:prstGeom prst="line">
            <a:avLst/>
          </a:prstGeom>
          <a:ln w="9525"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4470369F-89D2-1CFA-17E4-6DE29D68B14E}"/>
              </a:ext>
            </a:extLst>
          </p:cNvPr>
          <p:cNvSpPr>
            <a:spLocks noChangeArrowheads="1"/>
          </p:cNvSpPr>
          <p:nvPr/>
        </p:nvSpPr>
        <p:spPr bwMode="auto">
          <a:xfrm>
            <a:off x="4599587" y="3911320"/>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err="1">
                <a:solidFill>
                  <a:schemeClr val="tx1">
                    <a:lumMod val="65000"/>
                    <a:lumOff val="35000"/>
                  </a:schemeClr>
                </a:solidFill>
                <a:latin typeface="Calibri" panose="020F0502020204030204" pitchFamily="34" charset="0"/>
                <a:cs typeface="Calibri" panose="020F0502020204030204" pitchFamily="34" charset="0"/>
              </a:rPr>
              <a:t>Vpr</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13">
            <a:extLst>
              <a:ext uri="{FF2B5EF4-FFF2-40B4-BE49-F238E27FC236}">
                <a16:creationId xmlns:a16="http://schemas.microsoft.com/office/drawing/2014/main" id="{E53D7502-9855-6417-B7D3-861361E9117D}"/>
              </a:ext>
            </a:extLst>
          </p:cNvPr>
          <p:cNvSpPr>
            <a:spLocks noChangeArrowheads="1"/>
          </p:cNvSpPr>
          <p:nvPr/>
        </p:nvSpPr>
        <p:spPr bwMode="auto">
          <a:xfrm>
            <a:off x="3955925" y="2637383"/>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0" name="Rectangle 13">
            <a:extLst>
              <a:ext uri="{FF2B5EF4-FFF2-40B4-BE49-F238E27FC236}">
                <a16:creationId xmlns:a16="http://schemas.microsoft.com/office/drawing/2014/main" id="{97AA19B3-80EC-CDF1-9280-3CE068C18912}"/>
              </a:ext>
            </a:extLst>
          </p:cNvPr>
          <p:cNvSpPr>
            <a:spLocks noChangeArrowheads="1"/>
          </p:cNvSpPr>
          <p:nvPr/>
        </p:nvSpPr>
        <p:spPr bwMode="auto">
          <a:xfrm>
            <a:off x="5431018" y="4420720"/>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8" name="Rectangle 13">
            <a:extLst>
              <a:ext uri="{FF2B5EF4-FFF2-40B4-BE49-F238E27FC236}">
                <a16:creationId xmlns:a16="http://schemas.microsoft.com/office/drawing/2014/main" id="{2E16A80F-FF01-1AD7-F0FB-976A9FD31306}"/>
              </a:ext>
            </a:extLst>
          </p:cNvPr>
          <p:cNvSpPr>
            <a:spLocks noChangeArrowheads="1"/>
          </p:cNvSpPr>
          <p:nvPr/>
        </p:nvSpPr>
        <p:spPr bwMode="auto">
          <a:xfrm>
            <a:off x="6943710" y="3414452"/>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Nuclear pore</a:t>
            </a:r>
          </a:p>
        </p:txBody>
      </p:sp>
      <p:cxnSp>
        <p:nvCxnSpPr>
          <p:cNvPr id="9" name="Straight Connector 8">
            <a:extLst>
              <a:ext uri="{FF2B5EF4-FFF2-40B4-BE49-F238E27FC236}">
                <a16:creationId xmlns:a16="http://schemas.microsoft.com/office/drawing/2014/main" id="{3CEB2786-5FC1-38E8-2E49-9D4E6A0CAB82}"/>
              </a:ext>
            </a:extLst>
          </p:cNvPr>
          <p:cNvCxnSpPr>
            <a:cxnSpLocks/>
          </p:cNvCxnSpPr>
          <p:nvPr/>
        </p:nvCxnSpPr>
        <p:spPr>
          <a:xfrm flipH="1">
            <a:off x="6640286" y="3601629"/>
            <a:ext cx="239241" cy="135969"/>
          </a:xfrm>
          <a:prstGeom prst="line">
            <a:avLst/>
          </a:prstGeom>
          <a:ln w="12700" cap="rnd">
            <a:solidFill>
              <a:schemeClr val="tx1">
                <a:lumMod val="65000"/>
                <a:lumOff val="35000"/>
              </a:schemeClr>
            </a:solidFill>
          </a:ln>
          <a:effectLst>
            <a:glow rad="1270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704191"/>
      </p:ext>
    </p:extLst>
  </p:cSld>
  <p:clrMapOvr>
    <a:masterClrMapping/>
  </p:clrMapOvr>
  <mc:AlternateContent xmlns:mc="http://schemas.openxmlformats.org/markup-compatibility/2006" xmlns:p14="http://schemas.microsoft.com/office/powerpoint/2010/main">
    <mc:Choice Requires="p14">
      <p:transition spd="slow" p14:dur="1250" advTm="7776">
        <p:fade/>
      </p:transition>
    </mc:Choice>
    <mc:Fallback xmlns="">
      <p:transition spd="slow" advTm="7776">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Viral Protein U (</a:t>
            </a:r>
            <a:r>
              <a:rPr lang="en-US" dirty="0" err="1"/>
              <a:t>Vpu</a:t>
            </a:r>
            <a:r>
              <a:rPr lang="en-US" dirty="0"/>
              <a:t>)</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9" name="Picture 8">
            <a:extLst>
              <a:ext uri="{FF2B5EF4-FFF2-40B4-BE49-F238E27FC236}">
                <a16:creationId xmlns:a16="http://schemas.microsoft.com/office/drawing/2014/main" id="{6247733D-1F02-4B21-5813-8715539A7D86}"/>
              </a:ext>
            </a:extLst>
          </p:cNvPr>
          <p:cNvPicPr>
            <a:picLocks/>
          </p:cNvPicPr>
          <p:nvPr/>
        </p:nvPicPr>
        <p:blipFill>
          <a:blip r:embed="rId3"/>
          <a:stretch>
            <a:fillRect/>
          </a:stretch>
        </p:blipFill>
        <p:spPr>
          <a:xfrm>
            <a:off x="3700214" y="2200247"/>
            <a:ext cx="1743571" cy="1536706"/>
          </a:xfrm>
          <a:prstGeom prst="rect">
            <a:avLst/>
          </a:prstGeom>
        </p:spPr>
      </p:pic>
      <p:sp>
        <p:nvSpPr>
          <p:cNvPr id="6" name="Rectangle 5">
            <a:extLst>
              <a:ext uri="{FF2B5EF4-FFF2-40B4-BE49-F238E27FC236}">
                <a16:creationId xmlns:a16="http://schemas.microsoft.com/office/drawing/2014/main" id="{F61213D4-7F0F-8C56-3E8D-4282728D24FA}"/>
              </a:ext>
            </a:extLst>
          </p:cNvPr>
          <p:cNvSpPr/>
          <p:nvPr/>
        </p:nvSpPr>
        <p:spPr>
          <a:xfrm>
            <a:off x="7213418" y="930510"/>
            <a:ext cx="1930582" cy="429490"/>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Accessory Protein</a:t>
            </a:r>
          </a:p>
        </p:txBody>
      </p:sp>
    </p:spTree>
    <p:extLst>
      <p:ext uri="{BB962C8B-B14F-4D97-AF65-F5344CB8AC3E}">
        <p14:creationId xmlns:p14="http://schemas.microsoft.com/office/powerpoint/2010/main" val="2701971077"/>
      </p:ext>
    </p:extLst>
  </p:cSld>
  <p:clrMapOvr>
    <a:masterClrMapping/>
  </p:clrMapOvr>
  <mc:AlternateContent xmlns:mc="http://schemas.openxmlformats.org/markup-compatibility/2006" xmlns:p14="http://schemas.microsoft.com/office/powerpoint/2010/main">
    <mc:Choice Requires="p14">
      <p:transition spd="slow" p14:dur="1250" advTm="17365">
        <p:fade/>
      </p:transition>
    </mc:Choice>
    <mc:Fallback xmlns="">
      <p:transition spd="slow" advTm="1736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HIV Matrix Shell</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128718" y="963724"/>
            <a:ext cx="4907469" cy="3792135"/>
          </a:xfrm>
          <a:prstGeom prst="rect">
            <a:avLst/>
          </a:prstGeom>
          <a:effectLst>
            <a:glow rad="635000">
              <a:schemeClr val="bg1">
                <a:alpha val="10000"/>
              </a:schemeClr>
            </a:glow>
            <a:softEdge rad="0"/>
          </a:effectLst>
        </p:spPr>
      </p:pic>
      <p:cxnSp>
        <p:nvCxnSpPr>
          <p:cNvPr id="6" name="Straight Connector 5">
            <a:extLst>
              <a:ext uri="{FF2B5EF4-FFF2-40B4-BE49-F238E27FC236}">
                <a16:creationId xmlns:a16="http://schemas.microsoft.com/office/drawing/2014/main" id="{B4EEF75D-F14A-F44F-9292-4DCBBB39FDA6}"/>
              </a:ext>
            </a:extLst>
          </p:cNvPr>
          <p:cNvCxnSpPr/>
          <p:nvPr/>
        </p:nvCxnSpPr>
        <p:spPr>
          <a:xfrm>
            <a:off x="3244768" y="4648505"/>
            <a:ext cx="2952924" cy="0"/>
          </a:xfrm>
          <a:prstGeom prst="line">
            <a:avLst/>
          </a:prstGeom>
          <a:ln w="12700" cap="sq">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AB5C9E63-EA95-AA44-B356-97F42E0957E0}"/>
              </a:ext>
            </a:extLst>
          </p:cNvPr>
          <p:cNvSpPr>
            <a:spLocks noChangeArrowheads="1"/>
          </p:cNvSpPr>
          <p:nvPr/>
        </p:nvSpPr>
        <p:spPr bwMode="auto">
          <a:xfrm>
            <a:off x="3235437" y="4698536"/>
            <a:ext cx="2962256" cy="25567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bg1"/>
                </a:solidFill>
                <a:latin typeface="Arial" pitchFamily="18" charset="0"/>
              </a:rPr>
              <a:t>100-150 nm</a:t>
            </a:r>
          </a:p>
        </p:txBody>
      </p:sp>
      <p:pic>
        <p:nvPicPr>
          <p:cNvPr id="5" name="Picture 4">
            <a:extLst>
              <a:ext uri="{FF2B5EF4-FFF2-40B4-BE49-F238E27FC236}">
                <a16:creationId xmlns:a16="http://schemas.microsoft.com/office/drawing/2014/main" id="{AB29139C-FA3F-A7EE-78C8-C6602C6FD4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65" b="89965" l="9997" r="89973">
                        <a14:foregroundMark x1="55317" y1="9800" x2="55317" y2="9800"/>
                        <a14:foregroundMark x1="54317" y1="9565" x2="54317" y2="9565"/>
                        <a14:foregroundMark x1="75462" y1="26186" x2="75462" y2="26186"/>
                      </a14:backgroundRemoval>
                    </a14:imgEffect>
                  </a14:imgLayer>
                </a14:imgProps>
              </a:ext>
            </a:extLst>
          </a:blip>
          <a:srcRect/>
          <a:stretch/>
        </p:blipFill>
        <p:spPr>
          <a:xfrm>
            <a:off x="2121738" y="964651"/>
            <a:ext cx="4927701" cy="3808107"/>
          </a:xfrm>
          <a:prstGeom prst="rect">
            <a:avLst/>
          </a:prstGeom>
        </p:spPr>
      </p:pic>
      <p:cxnSp>
        <p:nvCxnSpPr>
          <p:cNvPr id="4" name="Straight Connector 3">
            <a:extLst>
              <a:ext uri="{FF2B5EF4-FFF2-40B4-BE49-F238E27FC236}">
                <a16:creationId xmlns:a16="http://schemas.microsoft.com/office/drawing/2014/main" id="{913D5C9D-0C73-EC37-6CEE-543F1DC89CEF}"/>
              </a:ext>
            </a:extLst>
          </p:cNvPr>
          <p:cNvCxnSpPr>
            <a:cxnSpLocks/>
          </p:cNvCxnSpPr>
          <p:nvPr/>
        </p:nvCxnSpPr>
        <p:spPr>
          <a:xfrm>
            <a:off x="6024317" y="2398226"/>
            <a:ext cx="5304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13">
            <a:extLst>
              <a:ext uri="{FF2B5EF4-FFF2-40B4-BE49-F238E27FC236}">
                <a16:creationId xmlns:a16="http://schemas.microsoft.com/office/drawing/2014/main" id="{A32682ED-5AD1-106F-1FF0-DD39FBBAF555}"/>
              </a:ext>
            </a:extLst>
          </p:cNvPr>
          <p:cNvSpPr>
            <a:spLocks noChangeArrowheads="1"/>
          </p:cNvSpPr>
          <p:nvPr/>
        </p:nvSpPr>
        <p:spPr bwMode="auto">
          <a:xfrm>
            <a:off x="6091823" y="2240480"/>
            <a:ext cx="1775699" cy="255673"/>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bg1"/>
                </a:solidFill>
                <a:latin typeface="Calibri" panose="020F0502020204030204" pitchFamily="34" charset="0"/>
                <a:cs typeface="Calibri" panose="020F0502020204030204" pitchFamily="34" charset="0"/>
              </a:rPr>
              <a:t>Matrix proteins</a:t>
            </a:r>
          </a:p>
        </p:txBody>
      </p:sp>
    </p:spTree>
    <p:extLst>
      <p:ext uri="{BB962C8B-B14F-4D97-AF65-F5344CB8AC3E}">
        <p14:creationId xmlns:p14="http://schemas.microsoft.com/office/powerpoint/2010/main" val="1437150659"/>
      </p:ext>
    </p:extLst>
  </p:cSld>
  <p:clrMapOvr>
    <a:masterClrMapping/>
  </p:clrMapOvr>
  <mc:AlternateContent xmlns:mc="http://schemas.openxmlformats.org/markup-compatibility/2006" xmlns:p14="http://schemas.microsoft.com/office/powerpoint/2010/main">
    <mc:Choice Requires="p14">
      <p:transition spd="slow" p14:dur="1250" advTm="11594">
        <p:fade/>
      </p:transition>
    </mc:Choice>
    <mc:Fallback xmlns="">
      <p:transition spd="slow" advTm="11594">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and Host Restriction Factor </a:t>
            </a:r>
            <a:r>
              <a:rPr lang="en-US" dirty="0" err="1"/>
              <a:t>Tetherin</a:t>
            </a:r>
            <a:endParaRPr lang="en-US" dirty="0"/>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9" name="Picture 8">
            <a:extLst>
              <a:ext uri="{FF2B5EF4-FFF2-40B4-BE49-F238E27FC236}">
                <a16:creationId xmlns:a16="http://schemas.microsoft.com/office/drawing/2014/main" id="{6247733D-1F02-4B21-5813-8715539A7D86}"/>
              </a:ext>
            </a:extLst>
          </p:cNvPr>
          <p:cNvPicPr>
            <a:picLocks noChangeAspect="1"/>
          </p:cNvPicPr>
          <p:nvPr/>
        </p:nvPicPr>
        <p:blipFill>
          <a:blip r:embed="rId3"/>
          <a:stretch>
            <a:fillRect/>
          </a:stretch>
        </p:blipFill>
        <p:spPr>
          <a:xfrm>
            <a:off x="1789541" y="2325724"/>
            <a:ext cx="1226602" cy="1081072"/>
          </a:xfrm>
          <a:prstGeom prst="rect">
            <a:avLst/>
          </a:prstGeom>
        </p:spPr>
      </p:pic>
      <p:sp>
        <p:nvSpPr>
          <p:cNvPr id="4" name="Rectangle 3">
            <a:extLst>
              <a:ext uri="{FF2B5EF4-FFF2-40B4-BE49-F238E27FC236}">
                <a16:creationId xmlns:a16="http://schemas.microsoft.com/office/drawing/2014/main" id="{1A8CAA47-3F74-8C5E-9586-06864BE3625B}"/>
              </a:ext>
            </a:extLst>
          </p:cNvPr>
          <p:cNvSpPr/>
          <p:nvPr/>
        </p:nvSpPr>
        <p:spPr>
          <a:xfrm>
            <a:off x="1168402" y="1196769"/>
            <a:ext cx="2468880" cy="365760"/>
          </a:xfrm>
          <a:prstGeom prst="rect">
            <a:avLst/>
          </a:prstGeom>
          <a:solidFill>
            <a:srgbClr val="C00000">
              <a:alpha val="260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libri" panose="020F0502020204030204" pitchFamily="34" charset="0"/>
                <a:cs typeface="Calibri" panose="020F0502020204030204" pitchFamily="34" charset="0"/>
              </a:rPr>
              <a:t>Accessory Protein</a:t>
            </a:r>
          </a:p>
        </p:txBody>
      </p:sp>
      <p:sp>
        <p:nvSpPr>
          <p:cNvPr id="6" name="Rectangle 5">
            <a:extLst>
              <a:ext uri="{FF2B5EF4-FFF2-40B4-BE49-F238E27FC236}">
                <a16:creationId xmlns:a16="http://schemas.microsoft.com/office/drawing/2014/main" id="{13DB9206-DBE5-CB8E-880F-427E0D5FB262}"/>
              </a:ext>
            </a:extLst>
          </p:cNvPr>
          <p:cNvSpPr/>
          <p:nvPr/>
        </p:nvSpPr>
        <p:spPr>
          <a:xfrm>
            <a:off x="5502685" y="1196769"/>
            <a:ext cx="2468880" cy="365760"/>
          </a:xfrm>
          <a:prstGeom prst="rect">
            <a:avLst/>
          </a:prstGeom>
          <a:solidFill>
            <a:srgbClr val="7030A0">
              <a:alpha val="260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alibri" panose="020F0502020204030204" pitchFamily="34" charset="0"/>
                <a:cs typeface="Calibri" panose="020F0502020204030204" pitchFamily="34" charset="0"/>
              </a:rPr>
              <a:t>Host Restriction Factor</a:t>
            </a:r>
          </a:p>
        </p:txBody>
      </p:sp>
      <p:grpSp>
        <p:nvGrpSpPr>
          <p:cNvPr id="7" name="Group 6">
            <a:extLst>
              <a:ext uri="{FF2B5EF4-FFF2-40B4-BE49-F238E27FC236}">
                <a16:creationId xmlns:a16="http://schemas.microsoft.com/office/drawing/2014/main" id="{0C4D0FC7-B41F-B95F-5B50-348D09D397A8}"/>
              </a:ext>
            </a:extLst>
          </p:cNvPr>
          <p:cNvGrpSpPr/>
          <p:nvPr/>
        </p:nvGrpSpPr>
        <p:grpSpPr>
          <a:xfrm>
            <a:off x="6137203" y="1688691"/>
            <a:ext cx="1129597" cy="2503973"/>
            <a:chOff x="2590037" y="1257958"/>
            <a:chExt cx="799278" cy="1771756"/>
          </a:xfrm>
        </p:grpSpPr>
        <p:sp>
          <p:nvSpPr>
            <p:cNvPr id="8" name="Freeform 7">
              <a:extLst>
                <a:ext uri="{FF2B5EF4-FFF2-40B4-BE49-F238E27FC236}">
                  <a16:creationId xmlns:a16="http://schemas.microsoft.com/office/drawing/2014/main" id="{B71EFDA2-1455-744A-94E4-DB71C842A046}"/>
                </a:ext>
              </a:extLst>
            </p:cNvPr>
            <p:cNvSpPr/>
            <p:nvPr/>
          </p:nvSpPr>
          <p:spPr>
            <a:xfrm rot="2750023">
              <a:off x="2824108" y="1248825"/>
              <a:ext cx="194509" cy="212776"/>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 name="connsiteX0" fmla="*/ 788 w 122392"/>
                <a:gd name="connsiteY0" fmla="*/ 0 h 228890"/>
                <a:gd name="connsiteX1" fmla="*/ 34825 w 122392"/>
                <a:gd name="connsiteY1" fmla="*/ 95989 h 228890"/>
                <a:gd name="connsiteX2" fmla="*/ 77797 w 122392"/>
                <a:gd name="connsiteY2" fmla="*/ 123511 h 228890"/>
                <a:gd name="connsiteX3" fmla="*/ 122392 w 122392"/>
                <a:gd name="connsiteY3" fmla="*/ 228592 h 228890"/>
                <a:gd name="connsiteX0" fmla="*/ 662 w 129362"/>
                <a:gd name="connsiteY0" fmla="*/ 0 h 197573"/>
                <a:gd name="connsiteX1" fmla="*/ 41795 w 129362"/>
                <a:gd name="connsiteY1" fmla="*/ 64672 h 197573"/>
                <a:gd name="connsiteX2" fmla="*/ 84767 w 129362"/>
                <a:gd name="connsiteY2" fmla="*/ 92194 h 197573"/>
                <a:gd name="connsiteX3" fmla="*/ 129362 w 129362"/>
                <a:gd name="connsiteY3" fmla="*/ 197275 h 197573"/>
                <a:gd name="connsiteX0" fmla="*/ 0 w 128700"/>
                <a:gd name="connsiteY0" fmla="*/ 0 h 197573"/>
                <a:gd name="connsiteX1" fmla="*/ 41133 w 128700"/>
                <a:gd name="connsiteY1" fmla="*/ 64672 h 197573"/>
                <a:gd name="connsiteX2" fmla="*/ 84105 w 128700"/>
                <a:gd name="connsiteY2" fmla="*/ 92194 h 197573"/>
                <a:gd name="connsiteX3" fmla="*/ 128700 w 128700"/>
                <a:gd name="connsiteY3" fmla="*/ 197275 h 197573"/>
                <a:gd name="connsiteX0" fmla="*/ 0 w 125252"/>
                <a:gd name="connsiteY0" fmla="*/ 0 h 172623"/>
                <a:gd name="connsiteX1" fmla="*/ 37685 w 125252"/>
                <a:gd name="connsiteY1" fmla="*/ 39722 h 172623"/>
                <a:gd name="connsiteX2" fmla="*/ 80657 w 125252"/>
                <a:gd name="connsiteY2" fmla="*/ 67244 h 172623"/>
                <a:gd name="connsiteX3" fmla="*/ 125252 w 125252"/>
                <a:gd name="connsiteY3" fmla="*/ 172325 h 172623"/>
                <a:gd name="connsiteX0" fmla="*/ 0 w 125252"/>
                <a:gd name="connsiteY0" fmla="*/ 0 h 172657"/>
                <a:gd name="connsiteX1" fmla="*/ 37685 w 125252"/>
                <a:gd name="connsiteY1" fmla="*/ 39722 h 172657"/>
                <a:gd name="connsiteX2" fmla="*/ 78925 w 125252"/>
                <a:gd name="connsiteY2" fmla="*/ 78330 h 172657"/>
                <a:gd name="connsiteX3" fmla="*/ 125252 w 125252"/>
                <a:gd name="connsiteY3" fmla="*/ 172325 h 172657"/>
              </a:gdLst>
              <a:ahLst/>
              <a:cxnLst>
                <a:cxn ang="0">
                  <a:pos x="connsiteX0" y="connsiteY0"/>
                </a:cxn>
                <a:cxn ang="0">
                  <a:pos x="connsiteX1" y="connsiteY1"/>
                </a:cxn>
                <a:cxn ang="0">
                  <a:pos x="connsiteX2" y="connsiteY2"/>
                </a:cxn>
                <a:cxn ang="0">
                  <a:pos x="connsiteX3" y="connsiteY3"/>
                </a:cxn>
              </a:cxnLst>
              <a:rect l="l" t="t" r="r" b="b"/>
              <a:pathLst>
                <a:path w="125252" h="172657">
                  <a:moveTo>
                    <a:pt x="0" y="0"/>
                  </a:moveTo>
                  <a:cubicBezTo>
                    <a:pt x="15183" y="64432"/>
                    <a:pt x="24531" y="26667"/>
                    <a:pt x="37685" y="39722"/>
                  </a:cubicBezTo>
                  <a:cubicBezTo>
                    <a:pt x="50839" y="52777"/>
                    <a:pt x="50613" y="72306"/>
                    <a:pt x="78925" y="78330"/>
                  </a:cubicBezTo>
                  <a:cubicBezTo>
                    <a:pt x="107237" y="84354"/>
                    <a:pt x="97844" y="178951"/>
                    <a:pt x="125252" y="172325"/>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4D1E9D99-A5AF-CE74-D960-135B30898598}"/>
                </a:ext>
              </a:extLst>
            </p:cNvPr>
            <p:cNvSpPr/>
            <p:nvPr/>
          </p:nvSpPr>
          <p:spPr>
            <a:xfrm rot="2863410">
              <a:off x="3012863" y="1261984"/>
              <a:ext cx="194509" cy="212776"/>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 name="connsiteX0" fmla="*/ 788 w 122392"/>
                <a:gd name="connsiteY0" fmla="*/ 0 h 228890"/>
                <a:gd name="connsiteX1" fmla="*/ 34825 w 122392"/>
                <a:gd name="connsiteY1" fmla="*/ 95989 h 228890"/>
                <a:gd name="connsiteX2" fmla="*/ 77797 w 122392"/>
                <a:gd name="connsiteY2" fmla="*/ 123511 h 228890"/>
                <a:gd name="connsiteX3" fmla="*/ 122392 w 122392"/>
                <a:gd name="connsiteY3" fmla="*/ 228592 h 228890"/>
                <a:gd name="connsiteX0" fmla="*/ 662 w 129362"/>
                <a:gd name="connsiteY0" fmla="*/ 0 h 197573"/>
                <a:gd name="connsiteX1" fmla="*/ 41795 w 129362"/>
                <a:gd name="connsiteY1" fmla="*/ 64672 h 197573"/>
                <a:gd name="connsiteX2" fmla="*/ 84767 w 129362"/>
                <a:gd name="connsiteY2" fmla="*/ 92194 h 197573"/>
                <a:gd name="connsiteX3" fmla="*/ 129362 w 129362"/>
                <a:gd name="connsiteY3" fmla="*/ 197275 h 197573"/>
                <a:gd name="connsiteX0" fmla="*/ 0 w 128700"/>
                <a:gd name="connsiteY0" fmla="*/ 0 h 197573"/>
                <a:gd name="connsiteX1" fmla="*/ 41133 w 128700"/>
                <a:gd name="connsiteY1" fmla="*/ 64672 h 197573"/>
                <a:gd name="connsiteX2" fmla="*/ 84105 w 128700"/>
                <a:gd name="connsiteY2" fmla="*/ 92194 h 197573"/>
                <a:gd name="connsiteX3" fmla="*/ 128700 w 128700"/>
                <a:gd name="connsiteY3" fmla="*/ 197275 h 197573"/>
                <a:gd name="connsiteX0" fmla="*/ 0 w 125252"/>
                <a:gd name="connsiteY0" fmla="*/ 0 h 172623"/>
                <a:gd name="connsiteX1" fmla="*/ 37685 w 125252"/>
                <a:gd name="connsiteY1" fmla="*/ 39722 h 172623"/>
                <a:gd name="connsiteX2" fmla="*/ 80657 w 125252"/>
                <a:gd name="connsiteY2" fmla="*/ 67244 h 172623"/>
                <a:gd name="connsiteX3" fmla="*/ 125252 w 125252"/>
                <a:gd name="connsiteY3" fmla="*/ 172325 h 172623"/>
                <a:gd name="connsiteX0" fmla="*/ 0 w 125252"/>
                <a:gd name="connsiteY0" fmla="*/ 0 h 172657"/>
                <a:gd name="connsiteX1" fmla="*/ 37685 w 125252"/>
                <a:gd name="connsiteY1" fmla="*/ 39722 h 172657"/>
                <a:gd name="connsiteX2" fmla="*/ 78925 w 125252"/>
                <a:gd name="connsiteY2" fmla="*/ 78330 h 172657"/>
                <a:gd name="connsiteX3" fmla="*/ 125252 w 125252"/>
                <a:gd name="connsiteY3" fmla="*/ 172325 h 172657"/>
              </a:gdLst>
              <a:ahLst/>
              <a:cxnLst>
                <a:cxn ang="0">
                  <a:pos x="connsiteX0" y="connsiteY0"/>
                </a:cxn>
                <a:cxn ang="0">
                  <a:pos x="connsiteX1" y="connsiteY1"/>
                </a:cxn>
                <a:cxn ang="0">
                  <a:pos x="connsiteX2" y="connsiteY2"/>
                </a:cxn>
                <a:cxn ang="0">
                  <a:pos x="connsiteX3" y="connsiteY3"/>
                </a:cxn>
              </a:cxnLst>
              <a:rect l="l" t="t" r="r" b="b"/>
              <a:pathLst>
                <a:path w="125252" h="172657">
                  <a:moveTo>
                    <a:pt x="0" y="0"/>
                  </a:moveTo>
                  <a:cubicBezTo>
                    <a:pt x="15183" y="64432"/>
                    <a:pt x="24531" y="26667"/>
                    <a:pt x="37685" y="39722"/>
                  </a:cubicBezTo>
                  <a:cubicBezTo>
                    <a:pt x="50839" y="52777"/>
                    <a:pt x="50613" y="72306"/>
                    <a:pt x="78925" y="78330"/>
                  </a:cubicBezTo>
                  <a:cubicBezTo>
                    <a:pt x="107237" y="84354"/>
                    <a:pt x="97844" y="178951"/>
                    <a:pt x="125252" y="172325"/>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693A9CF-8BBB-21EA-A6CA-4DC1CC08B21E}"/>
                </a:ext>
              </a:extLst>
            </p:cNvPr>
            <p:cNvSpPr/>
            <p:nvPr/>
          </p:nvSpPr>
          <p:spPr>
            <a:xfrm rot="21160746">
              <a:off x="3068727" y="2785168"/>
              <a:ext cx="203307"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6558618-A104-85DB-4511-4BE864BD8406}"/>
                </a:ext>
              </a:extLst>
            </p:cNvPr>
            <p:cNvSpPr/>
            <p:nvPr/>
          </p:nvSpPr>
          <p:spPr>
            <a:xfrm>
              <a:off x="2896214" y="2800824"/>
              <a:ext cx="203307"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5379472-35E1-BCC2-3434-899337B3C012}"/>
                </a:ext>
              </a:extLst>
            </p:cNvPr>
            <p:cNvPicPr>
              <a:picLocks noChangeAspect="1"/>
            </p:cNvPicPr>
            <p:nvPr/>
          </p:nvPicPr>
          <p:blipFill>
            <a:blip r:embed="rId4"/>
            <a:stretch>
              <a:fillRect/>
            </a:stretch>
          </p:blipFill>
          <p:spPr>
            <a:xfrm rot="17701190">
              <a:off x="2303876" y="1715183"/>
              <a:ext cx="1371600" cy="799278"/>
            </a:xfrm>
            <a:prstGeom prst="rect">
              <a:avLst/>
            </a:prstGeom>
          </p:spPr>
        </p:pic>
      </p:grpSp>
      <p:sp>
        <p:nvSpPr>
          <p:cNvPr id="14" name="Rounded Rectangle 13">
            <a:extLst>
              <a:ext uri="{FF2B5EF4-FFF2-40B4-BE49-F238E27FC236}">
                <a16:creationId xmlns:a16="http://schemas.microsoft.com/office/drawing/2014/main" id="{1C36BA0C-3681-FCC2-82BE-9057B3BC0ECF}"/>
              </a:ext>
            </a:extLst>
          </p:cNvPr>
          <p:cNvSpPr/>
          <p:nvPr/>
        </p:nvSpPr>
        <p:spPr>
          <a:xfrm>
            <a:off x="6479177" y="4903471"/>
            <a:ext cx="2664823" cy="240029"/>
          </a:xfrm>
          <a:prstGeom prst="roundRect">
            <a:avLst/>
          </a:prstGeom>
          <a:solidFill>
            <a:schemeClr val="bg1"/>
          </a:solid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Notes: </a:t>
            </a:r>
            <a:r>
              <a:rPr lang="en-US" sz="900" dirty="0" err="1">
                <a:solidFill>
                  <a:schemeClr val="tx1"/>
                </a:solidFill>
                <a:latin typeface="Arial" panose="020B0604020202020204" pitchFamily="34" charset="0"/>
                <a:cs typeface="Arial" panose="020B0604020202020204" pitchFamily="34" charset="0"/>
              </a:rPr>
              <a:t>Vpu</a:t>
            </a:r>
            <a:r>
              <a:rPr lang="en-US" sz="900" dirty="0">
                <a:solidFill>
                  <a:schemeClr val="tx1"/>
                </a:solidFill>
                <a:latin typeface="Arial" panose="020B0604020202020204" pitchFamily="34" charset="0"/>
                <a:cs typeface="Arial" panose="020B0604020202020204" pitchFamily="34" charset="0"/>
              </a:rPr>
              <a:t> 81 aa; </a:t>
            </a:r>
            <a:r>
              <a:rPr lang="en-US" sz="900" dirty="0" err="1">
                <a:solidFill>
                  <a:schemeClr val="tx1"/>
                </a:solidFill>
                <a:latin typeface="Arial" panose="020B0604020202020204" pitchFamily="34" charset="0"/>
                <a:cs typeface="Arial" panose="020B0604020202020204" pitchFamily="34" charset="0"/>
              </a:rPr>
              <a:t>Tetherin</a:t>
            </a:r>
            <a:r>
              <a:rPr lang="en-US" sz="900" dirty="0">
                <a:solidFill>
                  <a:schemeClr val="tx1"/>
                </a:solidFill>
                <a:latin typeface="Arial" panose="020B0604020202020204" pitchFamily="34" charset="0"/>
                <a:cs typeface="Arial" panose="020B0604020202020204" pitchFamily="34" charset="0"/>
              </a:rPr>
              <a:t> 160 aa (dimer 320)</a:t>
            </a:r>
          </a:p>
        </p:txBody>
      </p:sp>
      <p:sp>
        <p:nvSpPr>
          <p:cNvPr id="15" name="Rectangle 14">
            <a:extLst>
              <a:ext uri="{FF2B5EF4-FFF2-40B4-BE49-F238E27FC236}">
                <a16:creationId xmlns:a16="http://schemas.microsoft.com/office/drawing/2014/main" id="{497A0D75-3A79-D2A5-35CE-216886BDEFFD}"/>
              </a:ext>
            </a:extLst>
          </p:cNvPr>
          <p:cNvSpPr/>
          <p:nvPr/>
        </p:nvSpPr>
        <p:spPr>
          <a:xfrm>
            <a:off x="5943615" y="4154867"/>
            <a:ext cx="1714501"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alibri" panose="020F0502020204030204" pitchFamily="34" charset="0"/>
                <a:cs typeface="Calibri" panose="020F0502020204030204" pitchFamily="34" charset="0"/>
              </a:rPr>
              <a:t>Tetherin</a:t>
            </a:r>
            <a:r>
              <a:rPr lang="en-US" sz="1600" dirty="0">
                <a:solidFill>
                  <a:schemeClr val="tx1"/>
                </a:solidFill>
                <a:latin typeface="Calibri" panose="020F0502020204030204" pitchFamily="34" charset="0"/>
                <a:cs typeface="Calibri" panose="020F0502020204030204" pitchFamily="34" charset="0"/>
              </a:rPr>
              <a:t> (BST-2)</a:t>
            </a:r>
          </a:p>
        </p:txBody>
      </p:sp>
      <p:sp>
        <p:nvSpPr>
          <p:cNvPr id="16" name="Rounded Rectangle 15">
            <a:extLst>
              <a:ext uri="{FF2B5EF4-FFF2-40B4-BE49-F238E27FC236}">
                <a16:creationId xmlns:a16="http://schemas.microsoft.com/office/drawing/2014/main" id="{589CB10A-5256-8F21-2846-FF47FA8978BF}"/>
              </a:ext>
            </a:extLst>
          </p:cNvPr>
          <p:cNvSpPr/>
          <p:nvPr/>
        </p:nvSpPr>
        <p:spPr>
          <a:xfrm>
            <a:off x="1789542" y="3528939"/>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cs typeface="Calibri" panose="020F0502020204030204" pitchFamily="34" charset="0"/>
              </a:rPr>
              <a:t>Vpu</a:t>
            </a:r>
            <a:endParaRPr lang="en-US" sz="2000" dirty="0">
              <a:solidFill>
                <a:schemeClr val="tx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E4F9B79A-24AD-9517-99FE-9CBAC39D1296}"/>
              </a:ext>
            </a:extLst>
          </p:cNvPr>
          <p:cNvSpPr/>
          <p:nvPr/>
        </p:nvSpPr>
        <p:spPr>
          <a:xfrm>
            <a:off x="6886619" y="3484338"/>
            <a:ext cx="742120" cy="555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dimer</a:t>
            </a:r>
          </a:p>
        </p:txBody>
      </p:sp>
    </p:spTree>
    <p:extLst>
      <p:ext uri="{BB962C8B-B14F-4D97-AF65-F5344CB8AC3E}">
        <p14:creationId xmlns:p14="http://schemas.microsoft.com/office/powerpoint/2010/main" val="4102829289"/>
      </p:ext>
    </p:extLst>
  </p:cSld>
  <p:clrMapOvr>
    <a:masterClrMapping/>
  </p:clrMapOvr>
  <mc:AlternateContent xmlns:mc="http://schemas.openxmlformats.org/markup-compatibility/2006" xmlns:p14="http://schemas.microsoft.com/office/powerpoint/2010/main">
    <mc:Choice Requires="p14">
      <p:transition spd="slow" p14:dur="1250" advTm="15488">
        <p:fade/>
      </p:transition>
    </mc:Choice>
    <mc:Fallback xmlns="">
      <p:transition spd="slow" advTm="15488">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FB933F7-C072-F433-F74F-FA5858AAB56B}"/>
              </a:ext>
            </a:extLst>
          </p:cNvPr>
          <p:cNvPicPr>
            <a:picLocks noChangeAspect="1"/>
          </p:cNvPicPr>
          <p:nvPr/>
        </p:nvPicPr>
        <p:blipFill>
          <a:blip r:embed="rId2"/>
          <a:stretch>
            <a:fillRect/>
          </a:stretch>
        </p:blipFill>
        <p:spPr>
          <a:xfrm>
            <a:off x="685800" y="1032826"/>
            <a:ext cx="7772400" cy="34544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Tetherin</a:t>
            </a:r>
            <a:r>
              <a:rPr lang="en-US" dirty="0"/>
              <a:t>: Prevention of Budding</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30" name="Rectangle 29">
            <a:extLst>
              <a:ext uri="{FF2B5EF4-FFF2-40B4-BE49-F238E27FC236}">
                <a16:creationId xmlns:a16="http://schemas.microsoft.com/office/drawing/2014/main" id="{B43758CF-FBDC-1CDD-3815-4CF73D5A247F}"/>
              </a:ext>
            </a:extLst>
          </p:cNvPr>
          <p:cNvSpPr/>
          <p:nvPr/>
        </p:nvSpPr>
        <p:spPr>
          <a:xfrm>
            <a:off x="685801" y="1032826"/>
            <a:ext cx="1612900" cy="986474"/>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7072782-468F-B0D6-3EDC-F7491B47F46F}"/>
              </a:ext>
            </a:extLst>
          </p:cNvPr>
          <p:cNvGrpSpPr>
            <a:grpSpLocks noChangeAspect="1"/>
          </p:cNvGrpSpPr>
          <p:nvPr/>
        </p:nvGrpSpPr>
        <p:grpSpPr>
          <a:xfrm>
            <a:off x="4253681" y="3034247"/>
            <a:ext cx="402415" cy="896112"/>
            <a:chOff x="2590037" y="1257958"/>
            <a:chExt cx="799278" cy="1771756"/>
          </a:xfrm>
        </p:grpSpPr>
        <p:sp>
          <p:nvSpPr>
            <p:cNvPr id="38" name="Freeform 37">
              <a:extLst>
                <a:ext uri="{FF2B5EF4-FFF2-40B4-BE49-F238E27FC236}">
                  <a16:creationId xmlns:a16="http://schemas.microsoft.com/office/drawing/2014/main" id="{6CE51F3D-0368-6FC8-77F5-CF0F924E809D}"/>
                </a:ext>
              </a:extLst>
            </p:cNvPr>
            <p:cNvSpPr/>
            <p:nvPr/>
          </p:nvSpPr>
          <p:spPr>
            <a:xfrm rot="2750023">
              <a:off x="2824108" y="1248825"/>
              <a:ext cx="194509" cy="212776"/>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 name="connsiteX0" fmla="*/ 788 w 122392"/>
                <a:gd name="connsiteY0" fmla="*/ 0 h 228890"/>
                <a:gd name="connsiteX1" fmla="*/ 34825 w 122392"/>
                <a:gd name="connsiteY1" fmla="*/ 95989 h 228890"/>
                <a:gd name="connsiteX2" fmla="*/ 77797 w 122392"/>
                <a:gd name="connsiteY2" fmla="*/ 123511 h 228890"/>
                <a:gd name="connsiteX3" fmla="*/ 122392 w 122392"/>
                <a:gd name="connsiteY3" fmla="*/ 228592 h 228890"/>
                <a:gd name="connsiteX0" fmla="*/ 662 w 129362"/>
                <a:gd name="connsiteY0" fmla="*/ 0 h 197573"/>
                <a:gd name="connsiteX1" fmla="*/ 41795 w 129362"/>
                <a:gd name="connsiteY1" fmla="*/ 64672 h 197573"/>
                <a:gd name="connsiteX2" fmla="*/ 84767 w 129362"/>
                <a:gd name="connsiteY2" fmla="*/ 92194 h 197573"/>
                <a:gd name="connsiteX3" fmla="*/ 129362 w 129362"/>
                <a:gd name="connsiteY3" fmla="*/ 197275 h 197573"/>
                <a:gd name="connsiteX0" fmla="*/ 0 w 128700"/>
                <a:gd name="connsiteY0" fmla="*/ 0 h 197573"/>
                <a:gd name="connsiteX1" fmla="*/ 41133 w 128700"/>
                <a:gd name="connsiteY1" fmla="*/ 64672 h 197573"/>
                <a:gd name="connsiteX2" fmla="*/ 84105 w 128700"/>
                <a:gd name="connsiteY2" fmla="*/ 92194 h 197573"/>
                <a:gd name="connsiteX3" fmla="*/ 128700 w 128700"/>
                <a:gd name="connsiteY3" fmla="*/ 197275 h 197573"/>
                <a:gd name="connsiteX0" fmla="*/ 0 w 125252"/>
                <a:gd name="connsiteY0" fmla="*/ 0 h 172623"/>
                <a:gd name="connsiteX1" fmla="*/ 37685 w 125252"/>
                <a:gd name="connsiteY1" fmla="*/ 39722 h 172623"/>
                <a:gd name="connsiteX2" fmla="*/ 80657 w 125252"/>
                <a:gd name="connsiteY2" fmla="*/ 67244 h 172623"/>
                <a:gd name="connsiteX3" fmla="*/ 125252 w 125252"/>
                <a:gd name="connsiteY3" fmla="*/ 172325 h 172623"/>
                <a:gd name="connsiteX0" fmla="*/ 0 w 125252"/>
                <a:gd name="connsiteY0" fmla="*/ 0 h 172657"/>
                <a:gd name="connsiteX1" fmla="*/ 37685 w 125252"/>
                <a:gd name="connsiteY1" fmla="*/ 39722 h 172657"/>
                <a:gd name="connsiteX2" fmla="*/ 78925 w 125252"/>
                <a:gd name="connsiteY2" fmla="*/ 78330 h 172657"/>
                <a:gd name="connsiteX3" fmla="*/ 125252 w 125252"/>
                <a:gd name="connsiteY3" fmla="*/ 172325 h 172657"/>
              </a:gdLst>
              <a:ahLst/>
              <a:cxnLst>
                <a:cxn ang="0">
                  <a:pos x="connsiteX0" y="connsiteY0"/>
                </a:cxn>
                <a:cxn ang="0">
                  <a:pos x="connsiteX1" y="connsiteY1"/>
                </a:cxn>
                <a:cxn ang="0">
                  <a:pos x="connsiteX2" y="connsiteY2"/>
                </a:cxn>
                <a:cxn ang="0">
                  <a:pos x="connsiteX3" y="connsiteY3"/>
                </a:cxn>
              </a:cxnLst>
              <a:rect l="l" t="t" r="r" b="b"/>
              <a:pathLst>
                <a:path w="125252" h="172657">
                  <a:moveTo>
                    <a:pt x="0" y="0"/>
                  </a:moveTo>
                  <a:cubicBezTo>
                    <a:pt x="15183" y="64432"/>
                    <a:pt x="24531" y="26667"/>
                    <a:pt x="37685" y="39722"/>
                  </a:cubicBezTo>
                  <a:cubicBezTo>
                    <a:pt x="50839" y="52777"/>
                    <a:pt x="50613" y="72306"/>
                    <a:pt x="78925" y="78330"/>
                  </a:cubicBezTo>
                  <a:cubicBezTo>
                    <a:pt x="107237" y="84354"/>
                    <a:pt x="97844" y="178951"/>
                    <a:pt x="125252" y="172325"/>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D7E67AB-DE13-D1DF-E6B8-11D779662DE8}"/>
                </a:ext>
              </a:extLst>
            </p:cNvPr>
            <p:cNvSpPr/>
            <p:nvPr/>
          </p:nvSpPr>
          <p:spPr>
            <a:xfrm rot="2863410">
              <a:off x="3012863" y="1261984"/>
              <a:ext cx="194509" cy="212776"/>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 name="connsiteX0" fmla="*/ 788 w 122392"/>
                <a:gd name="connsiteY0" fmla="*/ 0 h 228890"/>
                <a:gd name="connsiteX1" fmla="*/ 34825 w 122392"/>
                <a:gd name="connsiteY1" fmla="*/ 95989 h 228890"/>
                <a:gd name="connsiteX2" fmla="*/ 77797 w 122392"/>
                <a:gd name="connsiteY2" fmla="*/ 123511 h 228890"/>
                <a:gd name="connsiteX3" fmla="*/ 122392 w 122392"/>
                <a:gd name="connsiteY3" fmla="*/ 228592 h 228890"/>
                <a:gd name="connsiteX0" fmla="*/ 662 w 129362"/>
                <a:gd name="connsiteY0" fmla="*/ 0 h 197573"/>
                <a:gd name="connsiteX1" fmla="*/ 41795 w 129362"/>
                <a:gd name="connsiteY1" fmla="*/ 64672 h 197573"/>
                <a:gd name="connsiteX2" fmla="*/ 84767 w 129362"/>
                <a:gd name="connsiteY2" fmla="*/ 92194 h 197573"/>
                <a:gd name="connsiteX3" fmla="*/ 129362 w 129362"/>
                <a:gd name="connsiteY3" fmla="*/ 197275 h 197573"/>
                <a:gd name="connsiteX0" fmla="*/ 0 w 128700"/>
                <a:gd name="connsiteY0" fmla="*/ 0 h 197573"/>
                <a:gd name="connsiteX1" fmla="*/ 41133 w 128700"/>
                <a:gd name="connsiteY1" fmla="*/ 64672 h 197573"/>
                <a:gd name="connsiteX2" fmla="*/ 84105 w 128700"/>
                <a:gd name="connsiteY2" fmla="*/ 92194 h 197573"/>
                <a:gd name="connsiteX3" fmla="*/ 128700 w 128700"/>
                <a:gd name="connsiteY3" fmla="*/ 197275 h 197573"/>
                <a:gd name="connsiteX0" fmla="*/ 0 w 125252"/>
                <a:gd name="connsiteY0" fmla="*/ 0 h 172623"/>
                <a:gd name="connsiteX1" fmla="*/ 37685 w 125252"/>
                <a:gd name="connsiteY1" fmla="*/ 39722 h 172623"/>
                <a:gd name="connsiteX2" fmla="*/ 80657 w 125252"/>
                <a:gd name="connsiteY2" fmla="*/ 67244 h 172623"/>
                <a:gd name="connsiteX3" fmla="*/ 125252 w 125252"/>
                <a:gd name="connsiteY3" fmla="*/ 172325 h 172623"/>
                <a:gd name="connsiteX0" fmla="*/ 0 w 125252"/>
                <a:gd name="connsiteY0" fmla="*/ 0 h 172657"/>
                <a:gd name="connsiteX1" fmla="*/ 37685 w 125252"/>
                <a:gd name="connsiteY1" fmla="*/ 39722 h 172657"/>
                <a:gd name="connsiteX2" fmla="*/ 78925 w 125252"/>
                <a:gd name="connsiteY2" fmla="*/ 78330 h 172657"/>
                <a:gd name="connsiteX3" fmla="*/ 125252 w 125252"/>
                <a:gd name="connsiteY3" fmla="*/ 172325 h 172657"/>
              </a:gdLst>
              <a:ahLst/>
              <a:cxnLst>
                <a:cxn ang="0">
                  <a:pos x="connsiteX0" y="connsiteY0"/>
                </a:cxn>
                <a:cxn ang="0">
                  <a:pos x="connsiteX1" y="connsiteY1"/>
                </a:cxn>
                <a:cxn ang="0">
                  <a:pos x="connsiteX2" y="connsiteY2"/>
                </a:cxn>
                <a:cxn ang="0">
                  <a:pos x="connsiteX3" y="connsiteY3"/>
                </a:cxn>
              </a:cxnLst>
              <a:rect l="l" t="t" r="r" b="b"/>
              <a:pathLst>
                <a:path w="125252" h="172657">
                  <a:moveTo>
                    <a:pt x="0" y="0"/>
                  </a:moveTo>
                  <a:cubicBezTo>
                    <a:pt x="15183" y="64432"/>
                    <a:pt x="24531" y="26667"/>
                    <a:pt x="37685" y="39722"/>
                  </a:cubicBezTo>
                  <a:cubicBezTo>
                    <a:pt x="50839" y="52777"/>
                    <a:pt x="50613" y="72306"/>
                    <a:pt x="78925" y="78330"/>
                  </a:cubicBezTo>
                  <a:cubicBezTo>
                    <a:pt x="107237" y="84354"/>
                    <a:pt x="97844" y="178951"/>
                    <a:pt x="125252" y="172325"/>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2D93D557-DE69-8A48-90F4-5BACCD4B22F5}"/>
                </a:ext>
              </a:extLst>
            </p:cNvPr>
            <p:cNvSpPr/>
            <p:nvPr/>
          </p:nvSpPr>
          <p:spPr>
            <a:xfrm rot="21160746">
              <a:off x="3068727" y="2785168"/>
              <a:ext cx="203307"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496A9D5E-FF4B-2103-2E12-D635F56A5F73}"/>
                </a:ext>
              </a:extLst>
            </p:cNvPr>
            <p:cNvSpPr/>
            <p:nvPr/>
          </p:nvSpPr>
          <p:spPr>
            <a:xfrm>
              <a:off x="2896214" y="2800824"/>
              <a:ext cx="203307"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2" name="Picture 41">
              <a:extLst>
                <a:ext uri="{FF2B5EF4-FFF2-40B4-BE49-F238E27FC236}">
                  <a16:creationId xmlns:a16="http://schemas.microsoft.com/office/drawing/2014/main" id="{0AA5BBAC-A7DB-C222-C72B-125D777C94F4}"/>
                </a:ext>
              </a:extLst>
            </p:cNvPr>
            <p:cNvPicPr>
              <a:picLocks noChangeAspect="1"/>
            </p:cNvPicPr>
            <p:nvPr/>
          </p:nvPicPr>
          <p:blipFill>
            <a:blip r:embed="rId3"/>
            <a:stretch>
              <a:fillRect/>
            </a:stretch>
          </p:blipFill>
          <p:spPr>
            <a:xfrm rot="17701190">
              <a:off x="2303876" y="1715183"/>
              <a:ext cx="1371600" cy="799278"/>
            </a:xfrm>
            <a:prstGeom prst="rect">
              <a:avLst/>
            </a:prstGeom>
          </p:spPr>
        </p:pic>
      </p:grpSp>
      <p:grpSp>
        <p:nvGrpSpPr>
          <p:cNvPr id="43" name="Group 42">
            <a:extLst>
              <a:ext uri="{FF2B5EF4-FFF2-40B4-BE49-F238E27FC236}">
                <a16:creationId xmlns:a16="http://schemas.microsoft.com/office/drawing/2014/main" id="{45AFCCF9-A03C-DC4E-EAF9-CBFFFE8ADC3E}"/>
              </a:ext>
            </a:extLst>
          </p:cNvPr>
          <p:cNvGrpSpPr>
            <a:grpSpLocks noChangeAspect="1"/>
          </p:cNvGrpSpPr>
          <p:nvPr/>
        </p:nvGrpSpPr>
        <p:grpSpPr>
          <a:xfrm rot="10800000">
            <a:off x="4703833" y="3014930"/>
            <a:ext cx="402415" cy="896112"/>
            <a:chOff x="2590037" y="1257958"/>
            <a:chExt cx="799278" cy="1771756"/>
          </a:xfrm>
        </p:grpSpPr>
        <p:sp>
          <p:nvSpPr>
            <p:cNvPr id="44" name="Freeform 43">
              <a:extLst>
                <a:ext uri="{FF2B5EF4-FFF2-40B4-BE49-F238E27FC236}">
                  <a16:creationId xmlns:a16="http://schemas.microsoft.com/office/drawing/2014/main" id="{C6745F9E-43B3-6CE1-11F0-A3527D4EFFD4}"/>
                </a:ext>
              </a:extLst>
            </p:cNvPr>
            <p:cNvSpPr/>
            <p:nvPr/>
          </p:nvSpPr>
          <p:spPr>
            <a:xfrm rot="2750023">
              <a:off x="2824108" y="1248825"/>
              <a:ext cx="194509" cy="212776"/>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 name="connsiteX0" fmla="*/ 788 w 122392"/>
                <a:gd name="connsiteY0" fmla="*/ 0 h 228890"/>
                <a:gd name="connsiteX1" fmla="*/ 34825 w 122392"/>
                <a:gd name="connsiteY1" fmla="*/ 95989 h 228890"/>
                <a:gd name="connsiteX2" fmla="*/ 77797 w 122392"/>
                <a:gd name="connsiteY2" fmla="*/ 123511 h 228890"/>
                <a:gd name="connsiteX3" fmla="*/ 122392 w 122392"/>
                <a:gd name="connsiteY3" fmla="*/ 228592 h 228890"/>
                <a:gd name="connsiteX0" fmla="*/ 662 w 129362"/>
                <a:gd name="connsiteY0" fmla="*/ 0 h 197573"/>
                <a:gd name="connsiteX1" fmla="*/ 41795 w 129362"/>
                <a:gd name="connsiteY1" fmla="*/ 64672 h 197573"/>
                <a:gd name="connsiteX2" fmla="*/ 84767 w 129362"/>
                <a:gd name="connsiteY2" fmla="*/ 92194 h 197573"/>
                <a:gd name="connsiteX3" fmla="*/ 129362 w 129362"/>
                <a:gd name="connsiteY3" fmla="*/ 197275 h 197573"/>
                <a:gd name="connsiteX0" fmla="*/ 0 w 128700"/>
                <a:gd name="connsiteY0" fmla="*/ 0 h 197573"/>
                <a:gd name="connsiteX1" fmla="*/ 41133 w 128700"/>
                <a:gd name="connsiteY1" fmla="*/ 64672 h 197573"/>
                <a:gd name="connsiteX2" fmla="*/ 84105 w 128700"/>
                <a:gd name="connsiteY2" fmla="*/ 92194 h 197573"/>
                <a:gd name="connsiteX3" fmla="*/ 128700 w 128700"/>
                <a:gd name="connsiteY3" fmla="*/ 197275 h 197573"/>
                <a:gd name="connsiteX0" fmla="*/ 0 w 125252"/>
                <a:gd name="connsiteY0" fmla="*/ 0 h 172623"/>
                <a:gd name="connsiteX1" fmla="*/ 37685 w 125252"/>
                <a:gd name="connsiteY1" fmla="*/ 39722 h 172623"/>
                <a:gd name="connsiteX2" fmla="*/ 80657 w 125252"/>
                <a:gd name="connsiteY2" fmla="*/ 67244 h 172623"/>
                <a:gd name="connsiteX3" fmla="*/ 125252 w 125252"/>
                <a:gd name="connsiteY3" fmla="*/ 172325 h 172623"/>
                <a:gd name="connsiteX0" fmla="*/ 0 w 125252"/>
                <a:gd name="connsiteY0" fmla="*/ 0 h 172657"/>
                <a:gd name="connsiteX1" fmla="*/ 37685 w 125252"/>
                <a:gd name="connsiteY1" fmla="*/ 39722 h 172657"/>
                <a:gd name="connsiteX2" fmla="*/ 78925 w 125252"/>
                <a:gd name="connsiteY2" fmla="*/ 78330 h 172657"/>
                <a:gd name="connsiteX3" fmla="*/ 125252 w 125252"/>
                <a:gd name="connsiteY3" fmla="*/ 172325 h 172657"/>
              </a:gdLst>
              <a:ahLst/>
              <a:cxnLst>
                <a:cxn ang="0">
                  <a:pos x="connsiteX0" y="connsiteY0"/>
                </a:cxn>
                <a:cxn ang="0">
                  <a:pos x="connsiteX1" y="connsiteY1"/>
                </a:cxn>
                <a:cxn ang="0">
                  <a:pos x="connsiteX2" y="connsiteY2"/>
                </a:cxn>
                <a:cxn ang="0">
                  <a:pos x="connsiteX3" y="connsiteY3"/>
                </a:cxn>
              </a:cxnLst>
              <a:rect l="l" t="t" r="r" b="b"/>
              <a:pathLst>
                <a:path w="125252" h="172657">
                  <a:moveTo>
                    <a:pt x="0" y="0"/>
                  </a:moveTo>
                  <a:cubicBezTo>
                    <a:pt x="15183" y="64432"/>
                    <a:pt x="24531" y="26667"/>
                    <a:pt x="37685" y="39722"/>
                  </a:cubicBezTo>
                  <a:cubicBezTo>
                    <a:pt x="50839" y="52777"/>
                    <a:pt x="50613" y="72306"/>
                    <a:pt x="78925" y="78330"/>
                  </a:cubicBezTo>
                  <a:cubicBezTo>
                    <a:pt x="107237" y="84354"/>
                    <a:pt x="97844" y="178951"/>
                    <a:pt x="125252" y="172325"/>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862B87E7-31E8-B7C2-FEFE-73B4DB8957BF}"/>
                </a:ext>
              </a:extLst>
            </p:cNvPr>
            <p:cNvSpPr/>
            <p:nvPr/>
          </p:nvSpPr>
          <p:spPr>
            <a:xfrm rot="2863410">
              <a:off x="3012863" y="1261984"/>
              <a:ext cx="194509" cy="212776"/>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 name="connsiteX0" fmla="*/ 788 w 122392"/>
                <a:gd name="connsiteY0" fmla="*/ 0 h 228890"/>
                <a:gd name="connsiteX1" fmla="*/ 34825 w 122392"/>
                <a:gd name="connsiteY1" fmla="*/ 95989 h 228890"/>
                <a:gd name="connsiteX2" fmla="*/ 77797 w 122392"/>
                <a:gd name="connsiteY2" fmla="*/ 123511 h 228890"/>
                <a:gd name="connsiteX3" fmla="*/ 122392 w 122392"/>
                <a:gd name="connsiteY3" fmla="*/ 228592 h 228890"/>
                <a:gd name="connsiteX0" fmla="*/ 662 w 129362"/>
                <a:gd name="connsiteY0" fmla="*/ 0 h 197573"/>
                <a:gd name="connsiteX1" fmla="*/ 41795 w 129362"/>
                <a:gd name="connsiteY1" fmla="*/ 64672 h 197573"/>
                <a:gd name="connsiteX2" fmla="*/ 84767 w 129362"/>
                <a:gd name="connsiteY2" fmla="*/ 92194 h 197573"/>
                <a:gd name="connsiteX3" fmla="*/ 129362 w 129362"/>
                <a:gd name="connsiteY3" fmla="*/ 197275 h 197573"/>
                <a:gd name="connsiteX0" fmla="*/ 0 w 128700"/>
                <a:gd name="connsiteY0" fmla="*/ 0 h 197573"/>
                <a:gd name="connsiteX1" fmla="*/ 41133 w 128700"/>
                <a:gd name="connsiteY1" fmla="*/ 64672 h 197573"/>
                <a:gd name="connsiteX2" fmla="*/ 84105 w 128700"/>
                <a:gd name="connsiteY2" fmla="*/ 92194 h 197573"/>
                <a:gd name="connsiteX3" fmla="*/ 128700 w 128700"/>
                <a:gd name="connsiteY3" fmla="*/ 197275 h 197573"/>
                <a:gd name="connsiteX0" fmla="*/ 0 w 125252"/>
                <a:gd name="connsiteY0" fmla="*/ 0 h 172623"/>
                <a:gd name="connsiteX1" fmla="*/ 37685 w 125252"/>
                <a:gd name="connsiteY1" fmla="*/ 39722 h 172623"/>
                <a:gd name="connsiteX2" fmla="*/ 80657 w 125252"/>
                <a:gd name="connsiteY2" fmla="*/ 67244 h 172623"/>
                <a:gd name="connsiteX3" fmla="*/ 125252 w 125252"/>
                <a:gd name="connsiteY3" fmla="*/ 172325 h 172623"/>
                <a:gd name="connsiteX0" fmla="*/ 0 w 125252"/>
                <a:gd name="connsiteY0" fmla="*/ 0 h 172657"/>
                <a:gd name="connsiteX1" fmla="*/ 37685 w 125252"/>
                <a:gd name="connsiteY1" fmla="*/ 39722 h 172657"/>
                <a:gd name="connsiteX2" fmla="*/ 78925 w 125252"/>
                <a:gd name="connsiteY2" fmla="*/ 78330 h 172657"/>
                <a:gd name="connsiteX3" fmla="*/ 125252 w 125252"/>
                <a:gd name="connsiteY3" fmla="*/ 172325 h 172657"/>
              </a:gdLst>
              <a:ahLst/>
              <a:cxnLst>
                <a:cxn ang="0">
                  <a:pos x="connsiteX0" y="connsiteY0"/>
                </a:cxn>
                <a:cxn ang="0">
                  <a:pos x="connsiteX1" y="connsiteY1"/>
                </a:cxn>
                <a:cxn ang="0">
                  <a:pos x="connsiteX2" y="connsiteY2"/>
                </a:cxn>
                <a:cxn ang="0">
                  <a:pos x="connsiteX3" y="connsiteY3"/>
                </a:cxn>
              </a:cxnLst>
              <a:rect l="l" t="t" r="r" b="b"/>
              <a:pathLst>
                <a:path w="125252" h="172657">
                  <a:moveTo>
                    <a:pt x="0" y="0"/>
                  </a:moveTo>
                  <a:cubicBezTo>
                    <a:pt x="15183" y="64432"/>
                    <a:pt x="24531" y="26667"/>
                    <a:pt x="37685" y="39722"/>
                  </a:cubicBezTo>
                  <a:cubicBezTo>
                    <a:pt x="50839" y="52777"/>
                    <a:pt x="50613" y="72306"/>
                    <a:pt x="78925" y="78330"/>
                  </a:cubicBezTo>
                  <a:cubicBezTo>
                    <a:pt x="107237" y="84354"/>
                    <a:pt x="97844" y="178951"/>
                    <a:pt x="125252" y="172325"/>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D86CF833-8E41-F24C-B600-050245A8C5FF}"/>
                </a:ext>
              </a:extLst>
            </p:cNvPr>
            <p:cNvSpPr/>
            <p:nvPr/>
          </p:nvSpPr>
          <p:spPr>
            <a:xfrm rot="21160746">
              <a:off x="3068727" y="2785168"/>
              <a:ext cx="203307"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8CFA3A33-2A94-1522-DD53-E691C4B58278}"/>
                </a:ext>
              </a:extLst>
            </p:cNvPr>
            <p:cNvSpPr/>
            <p:nvPr/>
          </p:nvSpPr>
          <p:spPr>
            <a:xfrm>
              <a:off x="2896214" y="2800824"/>
              <a:ext cx="203307"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1129655B-A867-0483-98DC-C1AC4ED9C89C}"/>
                </a:ext>
              </a:extLst>
            </p:cNvPr>
            <p:cNvPicPr>
              <a:picLocks noChangeAspect="1"/>
            </p:cNvPicPr>
            <p:nvPr/>
          </p:nvPicPr>
          <p:blipFill>
            <a:blip r:embed="rId3"/>
            <a:stretch>
              <a:fillRect/>
            </a:stretch>
          </p:blipFill>
          <p:spPr>
            <a:xfrm rot="17701190">
              <a:off x="2303876" y="1715183"/>
              <a:ext cx="1371600" cy="799278"/>
            </a:xfrm>
            <a:prstGeom prst="rect">
              <a:avLst/>
            </a:prstGeom>
          </p:spPr>
        </p:pic>
      </p:grpSp>
      <p:sp>
        <p:nvSpPr>
          <p:cNvPr id="49" name="Rectangle 1078">
            <a:extLst>
              <a:ext uri="{FF2B5EF4-FFF2-40B4-BE49-F238E27FC236}">
                <a16:creationId xmlns:a16="http://schemas.microsoft.com/office/drawing/2014/main" id="{7C094050-E65F-FA16-556D-3D38F524E911}"/>
              </a:ext>
            </a:extLst>
          </p:cNvPr>
          <p:cNvSpPr>
            <a:spLocks noChangeArrowheads="1"/>
          </p:cNvSpPr>
          <p:nvPr/>
        </p:nvSpPr>
        <p:spPr bwMode="auto">
          <a:xfrm>
            <a:off x="5005493" y="331456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cxnSp>
        <p:nvCxnSpPr>
          <p:cNvPr id="50" name="Straight Arrow Connector 49">
            <a:extLst>
              <a:ext uri="{FF2B5EF4-FFF2-40B4-BE49-F238E27FC236}">
                <a16:creationId xmlns:a16="http://schemas.microsoft.com/office/drawing/2014/main" id="{2CEFA36F-5CD4-9B12-7776-EE0F7EC60FD5}"/>
              </a:ext>
            </a:extLst>
          </p:cNvPr>
          <p:cNvCxnSpPr>
            <a:cxnSpLocks/>
          </p:cNvCxnSpPr>
          <p:nvPr/>
        </p:nvCxnSpPr>
        <p:spPr>
          <a:xfrm flipH="1">
            <a:off x="4998489" y="3464770"/>
            <a:ext cx="365560"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 name="Rectangle 1078">
            <a:extLst>
              <a:ext uri="{FF2B5EF4-FFF2-40B4-BE49-F238E27FC236}">
                <a16:creationId xmlns:a16="http://schemas.microsoft.com/office/drawing/2014/main" id="{99295391-9363-E84E-6684-4AC9042E048E}"/>
              </a:ext>
            </a:extLst>
          </p:cNvPr>
          <p:cNvSpPr>
            <a:spLocks noChangeArrowheads="1"/>
          </p:cNvSpPr>
          <p:nvPr/>
        </p:nvSpPr>
        <p:spPr bwMode="auto">
          <a:xfrm>
            <a:off x="1351881" y="3795040"/>
            <a:ext cx="1737836"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Host cell Membrane</a:t>
            </a:r>
          </a:p>
        </p:txBody>
      </p:sp>
      <p:cxnSp>
        <p:nvCxnSpPr>
          <p:cNvPr id="6" name="Straight Arrow Connector 5">
            <a:extLst>
              <a:ext uri="{FF2B5EF4-FFF2-40B4-BE49-F238E27FC236}">
                <a16:creationId xmlns:a16="http://schemas.microsoft.com/office/drawing/2014/main" id="{5F290AEB-65B9-A6B2-5850-F3C063238F4D}"/>
              </a:ext>
            </a:extLst>
          </p:cNvPr>
          <p:cNvCxnSpPr>
            <a:cxnSpLocks/>
          </p:cNvCxnSpPr>
          <p:nvPr/>
        </p:nvCxnSpPr>
        <p:spPr>
          <a:xfrm flipH="1">
            <a:off x="3091543" y="3937570"/>
            <a:ext cx="596106"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8" name="Rectangle 1078">
            <a:extLst>
              <a:ext uri="{FF2B5EF4-FFF2-40B4-BE49-F238E27FC236}">
                <a16:creationId xmlns:a16="http://schemas.microsoft.com/office/drawing/2014/main" id="{B6535398-41B0-068E-309C-06A450452C31}"/>
              </a:ext>
            </a:extLst>
          </p:cNvPr>
          <p:cNvSpPr>
            <a:spLocks noChangeArrowheads="1"/>
          </p:cNvSpPr>
          <p:nvPr/>
        </p:nvSpPr>
        <p:spPr bwMode="auto">
          <a:xfrm>
            <a:off x="6516733" y="1391752"/>
            <a:ext cx="74022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HIV </a:t>
            </a:r>
          </a:p>
        </p:txBody>
      </p:sp>
    </p:spTree>
    <p:extLst>
      <p:ext uri="{BB962C8B-B14F-4D97-AF65-F5344CB8AC3E}">
        <p14:creationId xmlns:p14="http://schemas.microsoft.com/office/powerpoint/2010/main" val="1901095686"/>
      </p:ext>
    </p:extLst>
  </p:cSld>
  <p:clrMapOvr>
    <a:masterClrMapping/>
  </p:clrMapOvr>
  <mc:AlternateContent xmlns:mc="http://schemas.openxmlformats.org/markup-compatibility/2006" xmlns:p14="http://schemas.microsoft.com/office/powerpoint/2010/main">
    <mc:Choice Requires="p14">
      <p:transition spd="slow" p14:dur="1250" advTm="11680">
        <p:fade/>
      </p:transition>
    </mc:Choice>
    <mc:Fallback xmlns="">
      <p:transition spd="slow" advTm="1168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B380E-366B-22B7-7374-64C210CFD9B5}"/>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artisticGlowEdges/>
                    </a14:imgEffect>
                    <a14:imgEffect>
                      <a14:colorTemperature colorTemp="9988"/>
                    </a14:imgEffect>
                    <a14:imgEffect>
                      <a14:saturation sat="0"/>
                    </a14:imgEffect>
                    <a14:imgEffect>
                      <a14:brightnessContrast bright="-55000"/>
                    </a14:imgEffect>
                  </a14:imgLayer>
                </a14:imgProps>
              </a:ext>
            </a:extLst>
          </a:blip>
          <a:stretch>
            <a:fillRect/>
          </a:stretch>
        </p:blipFill>
        <p:spPr>
          <a:xfrm>
            <a:off x="647700" y="2082718"/>
            <a:ext cx="7357838" cy="2998000"/>
          </a:xfrm>
          <a:prstGeom prst="rect">
            <a:avLst/>
          </a:prstGeom>
          <a:effectLst>
            <a:softEdge rad="0"/>
          </a:effectLst>
        </p:spPr>
      </p:pic>
      <p:grpSp>
        <p:nvGrpSpPr>
          <p:cNvPr id="63" name="Group 62">
            <a:extLst>
              <a:ext uri="{FF2B5EF4-FFF2-40B4-BE49-F238E27FC236}">
                <a16:creationId xmlns:a16="http://schemas.microsoft.com/office/drawing/2014/main" id="{C05C4A15-12E2-C408-147A-22600B6DEA18}"/>
              </a:ext>
            </a:extLst>
          </p:cNvPr>
          <p:cNvGrpSpPr>
            <a:grpSpLocks noChangeAspect="1"/>
          </p:cNvGrpSpPr>
          <p:nvPr/>
        </p:nvGrpSpPr>
        <p:grpSpPr>
          <a:xfrm rot="19749532" flipH="1">
            <a:off x="5362988" y="2166986"/>
            <a:ext cx="720245" cy="548640"/>
            <a:chOff x="2312813" y="1943506"/>
            <a:chExt cx="1847153" cy="1004019"/>
          </a:xfrm>
        </p:grpSpPr>
        <p:sp>
          <p:nvSpPr>
            <p:cNvPr id="64" name="Freeform 63">
              <a:extLst>
                <a:ext uri="{FF2B5EF4-FFF2-40B4-BE49-F238E27FC236}">
                  <a16:creationId xmlns:a16="http://schemas.microsoft.com/office/drawing/2014/main" id="{8E4077EE-1C21-8598-9545-F5134F938A8D}"/>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59561113-4961-8F69-6708-C7B3AC28B32B}"/>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0B5C71F5-D08B-EB53-94FE-0AB24125DFC8}"/>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1CC68252-8261-A7E5-A53C-F2828E58BE4D}"/>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961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8" name="Picture 67">
              <a:extLst>
                <a:ext uri="{FF2B5EF4-FFF2-40B4-BE49-F238E27FC236}">
                  <a16:creationId xmlns:a16="http://schemas.microsoft.com/office/drawing/2014/main" id="{D7540B4E-D05A-2145-C5A9-7DD1A89BC624}"/>
                </a:ext>
              </a:extLst>
            </p:cNvPr>
            <p:cNvPicPr>
              <a:picLocks noChangeAspect="1"/>
            </p:cNvPicPr>
            <p:nvPr/>
          </p:nvPicPr>
          <p:blipFill>
            <a:blip r:embed="rId4">
              <a:alphaModFix amt="50000"/>
            </a:blip>
            <a:stretch>
              <a:fillRect/>
            </a:stretch>
          </p:blipFill>
          <p:spPr>
            <a:xfrm rot="1320951">
              <a:off x="2571094" y="1943506"/>
              <a:ext cx="1371600" cy="799278"/>
            </a:xfrm>
            <a:prstGeom prst="rect">
              <a:avLst/>
            </a:prstGeom>
            <a:ln>
              <a:noFill/>
            </a:ln>
          </p:spPr>
        </p:pic>
      </p:grpSp>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Tetherin</a:t>
            </a:r>
            <a:r>
              <a:rPr lang="en-US" dirty="0"/>
              <a:t>: Synthesis in Endoplasmic Reticulum and Golgi</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5" name="Rectangle 1078">
            <a:extLst>
              <a:ext uri="{FF2B5EF4-FFF2-40B4-BE49-F238E27FC236}">
                <a16:creationId xmlns:a16="http://schemas.microsoft.com/office/drawing/2014/main" id="{A5E8FCC4-2883-76B1-6C27-61C351F98A1D}"/>
              </a:ext>
            </a:extLst>
          </p:cNvPr>
          <p:cNvSpPr>
            <a:spLocks noChangeArrowheads="1"/>
          </p:cNvSpPr>
          <p:nvPr/>
        </p:nvSpPr>
        <p:spPr bwMode="auto">
          <a:xfrm>
            <a:off x="6314654" y="1876244"/>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48" name="Rectangle 1078">
            <a:extLst>
              <a:ext uri="{FF2B5EF4-FFF2-40B4-BE49-F238E27FC236}">
                <a16:creationId xmlns:a16="http://schemas.microsoft.com/office/drawing/2014/main" id="{43EA8156-69D8-5966-2F3E-6889768BB344}"/>
              </a:ext>
            </a:extLst>
          </p:cNvPr>
          <p:cNvSpPr>
            <a:spLocks noChangeArrowheads="1"/>
          </p:cNvSpPr>
          <p:nvPr/>
        </p:nvSpPr>
        <p:spPr bwMode="auto">
          <a:xfrm>
            <a:off x="6575336" y="2941690"/>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grpSp>
        <p:nvGrpSpPr>
          <p:cNvPr id="69" name="Group 68">
            <a:extLst>
              <a:ext uri="{FF2B5EF4-FFF2-40B4-BE49-F238E27FC236}">
                <a16:creationId xmlns:a16="http://schemas.microsoft.com/office/drawing/2014/main" id="{E9AB8216-FFAD-B597-1EB5-37FEC3640807}"/>
              </a:ext>
            </a:extLst>
          </p:cNvPr>
          <p:cNvGrpSpPr/>
          <p:nvPr/>
        </p:nvGrpSpPr>
        <p:grpSpPr>
          <a:xfrm rot="20345846" flipH="1">
            <a:off x="6325840" y="1297389"/>
            <a:ext cx="1149765" cy="640080"/>
            <a:chOff x="2312813" y="1943506"/>
            <a:chExt cx="1847153" cy="1004019"/>
          </a:xfrm>
        </p:grpSpPr>
        <p:sp>
          <p:nvSpPr>
            <p:cNvPr id="70" name="Freeform 69">
              <a:extLst>
                <a:ext uri="{FF2B5EF4-FFF2-40B4-BE49-F238E27FC236}">
                  <a16:creationId xmlns:a16="http://schemas.microsoft.com/office/drawing/2014/main" id="{DE323F60-013D-7F20-8754-67EC3503387B}"/>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E3741A01-C8B1-12B2-DB6F-A91E8B352A62}"/>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3A7D6556-6E34-D0FA-F735-9471AE26C91A}"/>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074890E7-A8D3-1A37-5A61-AAA63D69B60B}"/>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4" name="Picture 73">
              <a:extLst>
                <a:ext uri="{FF2B5EF4-FFF2-40B4-BE49-F238E27FC236}">
                  <a16:creationId xmlns:a16="http://schemas.microsoft.com/office/drawing/2014/main" id="{94E46BAD-8B37-D0F2-DE13-02173532748F}"/>
                </a:ext>
              </a:extLst>
            </p:cNvPr>
            <p:cNvPicPr>
              <a:picLocks noChangeAspect="1"/>
            </p:cNvPicPr>
            <p:nvPr/>
          </p:nvPicPr>
          <p:blipFill>
            <a:blip r:embed="rId4"/>
            <a:stretch>
              <a:fillRect/>
            </a:stretch>
          </p:blipFill>
          <p:spPr>
            <a:xfrm rot="1320951">
              <a:off x="2571094" y="1943506"/>
              <a:ext cx="1371600" cy="799278"/>
            </a:xfrm>
            <a:prstGeom prst="rect">
              <a:avLst/>
            </a:prstGeom>
          </p:spPr>
        </p:pic>
      </p:grpSp>
      <p:sp>
        <p:nvSpPr>
          <p:cNvPr id="75" name="Rectangle 1078">
            <a:extLst>
              <a:ext uri="{FF2B5EF4-FFF2-40B4-BE49-F238E27FC236}">
                <a16:creationId xmlns:a16="http://schemas.microsoft.com/office/drawing/2014/main" id="{8D840726-33C7-F2F5-C167-05FA8E513E12}"/>
              </a:ext>
            </a:extLst>
          </p:cNvPr>
          <p:cNvSpPr>
            <a:spLocks noChangeArrowheads="1"/>
          </p:cNvSpPr>
          <p:nvPr/>
        </p:nvSpPr>
        <p:spPr bwMode="auto">
          <a:xfrm>
            <a:off x="3337892" y="3906257"/>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76" name="Rectangle 1078">
            <a:extLst>
              <a:ext uri="{FF2B5EF4-FFF2-40B4-BE49-F238E27FC236}">
                <a16:creationId xmlns:a16="http://schemas.microsoft.com/office/drawing/2014/main" id="{D6DBC26D-7153-C36A-DC08-1A691C2987F5}"/>
              </a:ext>
            </a:extLst>
          </p:cNvPr>
          <p:cNvSpPr>
            <a:spLocks noChangeArrowheads="1"/>
          </p:cNvSpPr>
          <p:nvPr/>
        </p:nvSpPr>
        <p:spPr bwMode="auto">
          <a:xfrm>
            <a:off x="6117821" y="2467491"/>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Golgi</a:t>
            </a:r>
          </a:p>
        </p:txBody>
      </p:sp>
      <p:sp>
        <p:nvSpPr>
          <p:cNvPr id="77" name="Rectangle 1078">
            <a:extLst>
              <a:ext uri="{FF2B5EF4-FFF2-40B4-BE49-F238E27FC236}">
                <a16:creationId xmlns:a16="http://schemas.microsoft.com/office/drawing/2014/main" id="{7666BBAD-6C3B-57C8-24F0-B8A27F6C53D9}"/>
              </a:ext>
            </a:extLst>
          </p:cNvPr>
          <p:cNvSpPr>
            <a:spLocks noChangeArrowheads="1"/>
          </p:cNvSpPr>
          <p:nvPr/>
        </p:nvSpPr>
        <p:spPr bwMode="auto">
          <a:xfrm>
            <a:off x="72562" y="203293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78" name="Rectangle 1078">
            <a:extLst>
              <a:ext uri="{FF2B5EF4-FFF2-40B4-BE49-F238E27FC236}">
                <a16:creationId xmlns:a16="http://schemas.microsoft.com/office/drawing/2014/main" id="{1800E05E-2D18-A366-57D0-F56A674A8E6E}"/>
              </a:ext>
            </a:extLst>
          </p:cNvPr>
          <p:cNvSpPr>
            <a:spLocks noChangeArrowheads="1"/>
          </p:cNvSpPr>
          <p:nvPr/>
        </p:nvSpPr>
        <p:spPr bwMode="auto">
          <a:xfrm>
            <a:off x="72561" y="1302723"/>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
        <p:nvSpPr>
          <p:cNvPr id="8" name="Freeform 7">
            <a:extLst>
              <a:ext uri="{FF2B5EF4-FFF2-40B4-BE49-F238E27FC236}">
                <a16:creationId xmlns:a16="http://schemas.microsoft.com/office/drawing/2014/main" id="{546C20AD-355C-62FF-4F11-680FFAFBA4E2}"/>
              </a:ext>
            </a:extLst>
          </p:cNvPr>
          <p:cNvSpPr/>
          <p:nvPr/>
        </p:nvSpPr>
        <p:spPr>
          <a:xfrm>
            <a:off x="554910" y="2332897"/>
            <a:ext cx="7483875" cy="2845082"/>
          </a:xfrm>
          <a:custGeom>
            <a:avLst/>
            <a:gdLst>
              <a:gd name="connsiteX0" fmla="*/ 478331 w 7363165"/>
              <a:gd name="connsiteY0" fmla="*/ 1479526 h 2760467"/>
              <a:gd name="connsiteX1" fmla="*/ 562221 w 7363165"/>
              <a:gd name="connsiteY1" fmla="*/ 1563416 h 2760467"/>
              <a:gd name="connsiteX2" fmla="*/ 50492 w 7363165"/>
              <a:gd name="connsiteY2" fmla="*/ 2133867 h 2760467"/>
              <a:gd name="connsiteX3" fmla="*/ 167938 w 7363165"/>
              <a:gd name="connsiteY3" fmla="*/ 2217757 h 2760467"/>
              <a:gd name="connsiteX4" fmla="*/ 158 w 7363165"/>
              <a:gd name="connsiteY4" fmla="*/ 2461038 h 2760467"/>
              <a:gd name="connsiteX5" fmla="*/ 142771 w 7363165"/>
              <a:gd name="connsiteY5" fmla="*/ 2486205 h 2760467"/>
              <a:gd name="connsiteX6" fmla="*/ 402830 w 7363165"/>
              <a:gd name="connsiteY6" fmla="*/ 2200979 h 2760467"/>
              <a:gd name="connsiteX7" fmla="*/ 562221 w 7363165"/>
              <a:gd name="connsiteY7" fmla="*/ 2192590 h 2760467"/>
              <a:gd name="connsiteX8" fmla="*/ 1283674 w 7363165"/>
              <a:gd name="connsiteY8" fmla="*/ 1504693 h 2760467"/>
              <a:gd name="connsiteX9" fmla="*/ 2441355 w 7363165"/>
              <a:gd name="connsiteY9" fmla="*/ 951019 h 2760467"/>
              <a:gd name="connsiteX10" fmla="*/ 3783593 w 7363165"/>
              <a:gd name="connsiteY10" fmla="*/ 758073 h 2760467"/>
              <a:gd name="connsiteX11" fmla="*/ 5343945 w 7363165"/>
              <a:gd name="connsiteY11" fmla="*/ 1051687 h 2760467"/>
              <a:gd name="connsiteX12" fmla="*/ 6954632 w 7363165"/>
              <a:gd name="connsiteY12" fmla="*/ 2150645 h 2760467"/>
              <a:gd name="connsiteX13" fmla="*/ 7248246 w 7363165"/>
              <a:gd name="connsiteY13" fmla="*/ 2704318 h 2760467"/>
              <a:gd name="connsiteX14" fmla="*/ 7357303 w 7363165"/>
              <a:gd name="connsiteY14" fmla="*/ 2679152 h 2760467"/>
              <a:gd name="connsiteX15" fmla="*/ 7088856 w 7363165"/>
              <a:gd name="connsiteY15" fmla="*/ 2150645 h 2760467"/>
              <a:gd name="connsiteX16" fmla="*/ 7239857 w 7363165"/>
              <a:gd name="connsiteY16" fmla="*/ 1924142 h 2760467"/>
              <a:gd name="connsiteX17" fmla="*/ 6845575 w 7363165"/>
              <a:gd name="connsiteY17" fmla="*/ 1529860 h 2760467"/>
              <a:gd name="connsiteX18" fmla="*/ 6879131 w 7363165"/>
              <a:gd name="connsiteY18" fmla="*/ 1353691 h 2760467"/>
              <a:gd name="connsiteX19" fmla="*/ 5612393 w 7363165"/>
              <a:gd name="connsiteY19" fmla="*/ 565126 h 2760467"/>
              <a:gd name="connsiteX20" fmla="*/ 4152709 w 7363165"/>
              <a:gd name="connsiteY20" fmla="*/ 204399 h 2760467"/>
              <a:gd name="connsiteX21" fmla="*/ 3934595 w 7363165"/>
              <a:gd name="connsiteY21" fmla="*/ 179232 h 2760467"/>
              <a:gd name="connsiteX22" fmla="*/ 3682925 w 7363165"/>
              <a:gd name="connsiteY22" fmla="*/ 3063 h 2760467"/>
              <a:gd name="connsiteX23" fmla="*/ 3196364 w 7363165"/>
              <a:gd name="connsiteY23" fmla="*/ 78564 h 2760467"/>
              <a:gd name="connsiteX24" fmla="*/ 3238309 w 7363165"/>
              <a:gd name="connsiteY24" fmla="*/ 221177 h 2760467"/>
              <a:gd name="connsiteX25" fmla="*/ 2885971 w 7363165"/>
              <a:gd name="connsiteY25" fmla="*/ 246344 h 2760467"/>
              <a:gd name="connsiteX26" fmla="*/ 2885971 w 7363165"/>
              <a:gd name="connsiteY26" fmla="*/ 338623 h 2760467"/>
              <a:gd name="connsiteX27" fmla="*/ 2449744 w 7363165"/>
              <a:gd name="connsiteY27" fmla="*/ 506403 h 2760467"/>
              <a:gd name="connsiteX28" fmla="*/ 2147740 w 7363165"/>
              <a:gd name="connsiteY28" fmla="*/ 565126 h 2760467"/>
              <a:gd name="connsiteX29" fmla="*/ 2080628 w 7363165"/>
              <a:gd name="connsiteY29" fmla="*/ 632238 h 2760467"/>
              <a:gd name="connsiteX30" fmla="*/ 1988349 w 7363165"/>
              <a:gd name="connsiteY30" fmla="*/ 514792 h 2760467"/>
              <a:gd name="connsiteX31" fmla="*/ 1350786 w 7363165"/>
              <a:gd name="connsiteY31" fmla="*/ 800018 h 2760467"/>
              <a:gd name="connsiteX32" fmla="*/ 478331 w 7363165"/>
              <a:gd name="connsiteY32" fmla="*/ 1479526 h 2760467"/>
              <a:gd name="connsiteX0" fmla="*/ 478331 w 7363788"/>
              <a:gd name="connsiteY0" fmla="*/ 1479526 h 2759307"/>
              <a:gd name="connsiteX1" fmla="*/ 562221 w 7363788"/>
              <a:gd name="connsiteY1" fmla="*/ 1563416 h 2759307"/>
              <a:gd name="connsiteX2" fmla="*/ 50492 w 7363788"/>
              <a:gd name="connsiteY2" fmla="*/ 2133867 h 2759307"/>
              <a:gd name="connsiteX3" fmla="*/ 167938 w 7363788"/>
              <a:gd name="connsiteY3" fmla="*/ 2217757 h 2759307"/>
              <a:gd name="connsiteX4" fmla="*/ 158 w 7363788"/>
              <a:gd name="connsiteY4" fmla="*/ 2461038 h 2759307"/>
              <a:gd name="connsiteX5" fmla="*/ 142771 w 7363788"/>
              <a:gd name="connsiteY5" fmla="*/ 2486205 h 2759307"/>
              <a:gd name="connsiteX6" fmla="*/ 402830 w 7363788"/>
              <a:gd name="connsiteY6" fmla="*/ 2200979 h 2759307"/>
              <a:gd name="connsiteX7" fmla="*/ 562221 w 7363788"/>
              <a:gd name="connsiteY7" fmla="*/ 2192590 h 2759307"/>
              <a:gd name="connsiteX8" fmla="*/ 1283674 w 7363788"/>
              <a:gd name="connsiteY8" fmla="*/ 1504693 h 2759307"/>
              <a:gd name="connsiteX9" fmla="*/ 2441355 w 7363788"/>
              <a:gd name="connsiteY9" fmla="*/ 951019 h 2759307"/>
              <a:gd name="connsiteX10" fmla="*/ 3783593 w 7363788"/>
              <a:gd name="connsiteY10" fmla="*/ 758073 h 2759307"/>
              <a:gd name="connsiteX11" fmla="*/ 5343945 w 7363788"/>
              <a:gd name="connsiteY11" fmla="*/ 1051687 h 2759307"/>
              <a:gd name="connsiteX12" fmla="*/ 6895909 w 7363788"/>
              <a:gd name="connsiteY12" fmla="*/ 2167423 h 2759307"/>
              <a:gd name="connsiteX13" fmla="*/ 7248246 w 7363788"/>
              <a:gd name="connsiteY13" fmla="*/ 2704318 h 2759307"/>
              <a:gd name="connsiteX14" fmla="*/ 7357303 w 7363788"/>
              <a:gd name="connsiteY14" fmla="*/ 2679152 h 2759307"/>
              <a:gd name="connsiteX15" fmla="*/ 7088856 w 7363788"/>
              <a:gd name="connsiteY15" fmla="*/ 2150645 h 2759307"/>
              <a:gd name="connsiteX16" fmla="*/ 7239857 w 7363788"/>
              <a:gd name="connsiteY16" fmla="*/ 1924142 h 2759307"/>
              <a:gd name="connsiteX17" fmla="*/ 6845575 w 7363788"/>
              <a:gd name="connsiteY17" fmla="*/ 1529860 h 2759307"/>
              <a:gd name="connsiteX18" fmla="*/ 6879131 w 7363788"/>
              <a:gd name="connsiteY18" fmla="*/ 1353691 h 2759307"/>
              <a:gd name="connsiteX19" fmla="*/ 5612393 w 7363788"/>
              <a:gd name="connsiteY19" fmla="*/ 565126 h 2759307"/>
              <a:gd name="connsiteX20" fmla="*/ 4152709 w 7363788"/>
              <a:gd name="connsiteY20" fmla="*/ 204399 h 2759307"/>
              <a:gd name="connsiteX21" fmla="*/ 3934595 w 7363788"/>
              <a:gd name="connsiteY21" fmla="*/ 179232 h 2759307"/>
              <a:gd name="connsiteX22" fmla="*/ 3682925 w 7363788"/>
              <a:gd name="connsiteY22" fmla="*/ 3063 h 2759307"/>
              <a:gd name="connsiteX23" fmla="*/ 3196364 w 7363788"/>
              <a:gd name="connsiteY23" fmla="*/ 78564 h 2759307"/>
              <a:gd name="connsiteX24" fmla="*/ 3238309 w 7363788"/>
              <a:gd name="connsiteY24" fmla="*/ 221177 h 2759307"/>
              <a:gd name="connsiteX25" fmla="*/ 2885971 w 7363788"/>
              <a:gd name="connsiteY25" fmla="*/ 246344 h 2759307"/>
              <a:gd name="connsiteX26" fmla="*/ 2885971 w 7363788"/>
              <a:gd name="connsiteY26" fmla="*/ 338623 h 2759307"/>
              <a:gd name="connsiteX27" fmla="*/ 2449744 w 7363788"/>
              <a:gd name="connsiteY27" fmla="*/ 506403 h 2759307"/>
              <a:gd name="connsiteX28" fmla="*/ 2147740 w 7363788"/>
              <a:gd name="connsiteY28" fmla="*/ 565126 h 2759307"/>
              <a:gd name="connsiteX29" fmla="*/ 2080628 w 7363788"/>
              <a:gd name="connsiteY29" fmla="*/ 632238 h 2759307"/>
              <a:gd name="connsiteX30" fmla="*/ 1988349 w 7363788"/>
              <a:gd name="connsiteY30" fmla="*/ 514792 h 2759307"/>
              <a:gd name="connsiteX31" fmla="*/ 1350786 w 7363788"/>
              <a:gd name="connsiteY31" fmla="*/ 800018 h 2759307"/>
              <a:gd name="connsiteX32" fmla="*/ 478331 w 7363788"/>
              <a:gd name="connsiteY32" fmla="*/ 1479526 h 2759307"/>
              <a:gd name="connsiteX0" fmla="*/ 478331 w 7363788"/>
              <a:gd name="connsiteY0" fmla="*/ 1479526 h 2759307"/>
              <a:gd name="connsiteX1" fmla="*/ 562221 w 7363788"/>
              <a:gd name="connsiteY1" fmla="*/ 1563416 h 2759307"/>
              <a:gd name="connsiteX2" fmla="*/ 50492 w 7363788"/>
              <a:gd name="connsiteY2" fmla="*/ 2133867 h 2759307"/>
              <a:gd name="connsiteX3" fmla="*/ 167938 w 7363788"/>
              <a:gd name="connsiteY3" fmla="*/ 2217757 h 2759307"/>
              <a:gd name="connsiteX4" fmla="*/ 158 w 7363788"/>
              <a:gd name="connsiteY4" fmla="*/ 2461038 h 2759307"/>
              <a:gd name="connsiteX5" fmla="*/ 142771 w 7363788"/>
              <a:gd name="connsiteY5" fmla="*/ 2486205 h 2759307"/>
              <a:gd name="connsiteX6" fmla="*/ 402830 w 7363788"/>
              <a:gd name="connsiteY6" fmla="*/ 2200979 h 2759307"/>
              <a:gd name="connsiteX7" fmla="*/ 562221 w 7363788"/>
              <a:gd name="connsiteY7" fmla="*/ 2192590 h 2759307"/>
              <a:gd name="connsiteX8" fmla="*/ 1283674 w 7363788"/>
              <a:gd name="connsiteY8" fmla="*/ 1504693 h 2759307"/>
              <a:gd name="connsiteX9" fmla="*/ 2441355 w 7363788"/>
              <a:gd name="connsiteY9" fmla="*/ 951019 h 2759307"/>
              <a:gd name="connsiteX10" fmla="*/ 3783593 w 7363788"/>
              <a:gd name="connsiteY10" fmla="*/ 758073 h 2759307"/>
              <a:gd name="connsiteX11" fmla="*/ 5343945 w 7363788"/>
              <a:gd name="connsiteY11" fmla="*/ 1051687 h 2759307"/>
              <a:gd name="connsiteX12" fmla="*/ 6895909 w 7363788"/>
              <a:gd name="connsiteY12" fmla="*/ 2167423 h 2759307"/>
              <a:gd name="connsiteX13" fmla="*/ 7248246 w 7363788"/>
              <a:gd name="connsiteY13" fmla="*/ 2704318 h 2759307"/>
              <a:gd name="connsiteX14" fmla="*/ 7357303 w 7363788"/>
              <a:gd name="connsiteY14" fmla="*/ 2679152 h 2759307"/>
              <a:gd name="connsiteX15" fmla="*/ 7088856 w 7363788"/>
              <a:gd name="connsiteY15" fmla="*/ 2150645 h 2759307"/>
              <a:gd name="connsiteX16" fmla="*/ 7239857 w 7363788"/>
              <a:gd name="connsiteY16" fmla="*/ 1924142 h 2759307"/>
              <a:gd name="connsiteX17" fmla="*/ 6845575 w 7363788"/>
              <a:gd name="connsiteY17" fmla="*/ 1529860 h 2759307"/>
              <a:gd name="connsiteX18" fmla="*/ 6879131 w 7363788"/>
              <a:gd name="connsiteY18" fmla="*/ 1353691 h 2759307"/>
              <a:gd name="connsiteX19" fmla="*/ 5612393 w 7363788"/>
              <a:gd name="connsiteY19" fmla="*/ 565126 h 2759307"/>
              <a:gd name="connsiteX20" fmla="*/ 4152709 w 7363788"/>
              <a:gd name="connsiteY20" fmla="*/ 204399 h 2759307"/>
              <a:gd name="connsiteX21" fmla="*/ 3934595 w 7363788"/>
              <a:gd name="connsiteY21" fmla="*/ 179232 h 2759307"/>
              <a:gd name="connsiteX22" fmla="*/ 3682925 w 7363788"/>
              <a:gd name="connsiteY22" fmla="*/ 3063 h 2759307"/>
              <a:gd name="connsiteX23" fmla="*/ 3196364 w 7363788"/>
              <a:gd name="connsiteY23" fmla="*/ 78564 h 2759307"/>
              <a:gd name="connsiteX24" fmla="*/ 3238309 w 7363788"/>
              <a:gd name="connsiteY24" fmla="*/ 221177 h 2759307"/>
              <a:gd name="connsiteX25" fmla="*/ 2885971 w 7363788"/>
              <a:gd name="connsiteY25" fmla="*/ 246344 h 2759307"/>
              <a:gd name="connsiteX26" fmla="*/ 2885971 w 7363788"/>
              <a:gd name="connsiteY26" fmla="*/ 338623 h 2759307"/>
              <a:gd name="connsiteX27" fmla="*/ 2449744 w 7363788"/>
              <a:gd name="connsiteY27" fmla="*/ 506403 h 2759307"/>
              <a:gd name="connsiteX28" fmla="*/ 2147740 w 7363788"/>
              <a:gd name="connsiteY28" fmla="*/ 565126 h 2759307"/>
              <a:gd name="connsiteX29" fmla="*/ 2080628 w 7363788"/>
              <a:gd name="connsiteY29" fmla="*/ 632238 h 2759307"/>
              <a:gd name="connsiteX30" fmla="*/ 1988349 w 7363788"/>
              <a:gd name="connsiteY30" fmla="*/ 514792 h 2759307"/>
              <a:gd name="connsiteX31" fmla="*/ 1350786 w 7363788"/>
              <a:gd name="connsiteY31" fmla="*/ 800018 h 2759307"/>
              <a:gd name="connsiteX32" fmla="*/ 478331 w 7363788"/>
              <a:gd name="connsiteY32" fmla="*/ 1479526 h 2759307"/>
              <a:gd name="connsiteX0" fmla="*/ 478331 w 7363887"/>
              <a:gd name="connsiteY0" fmla="*/ 1479526 h 2758729"/>
              <a:gd name="connsiteX1" fmla="*/ 562221 w 7363887"/>
              <a:gd name="connsiteY1" fmla="*/ 1563416 h 2758729"/>
              <a:gd name="connsiteX2" fmla="*/ 50492 w 7363887"/>
              <a:gd name="connsiteY2" fmla="*/ 2133867 h 2758729"/>
              <a:gd name="connsiteX3" fmla="*/ 167938 w 7363887"/>
              <a:gd name="connsiteY3" fmla="*/ 2217757 h 2758729"/>
              <a:gd name="connsiteX4" fmla="*/ 158 w 7363887"/>
              <a:gd name="connsiteY4" fmla="*/ 2461038 h 2758729"/>
              <a:gd name="connsiteX5" fmla="*/ 142771 w 7363887"/>
              <a:gd name="connsiteY5" fmla="*/ 2486205 h 2758729"/>
              <a:gd name="connsiteX6" fmla="*/ 402830 w 7363887"/>
              <a:gd name="connsiteY6" fmla="*/ 2200979 h 2758729"/>
              <a:gd name="connsiteX7" fmla="*/ 562221 w 7363887"/>
              <a:gd name="connsiteY7" fmla="*/ 2192590 h 2758729"/>
              <a:gd name="connsiteX8" fmla="*/ 1283674 w 7363887"/>
              <a:gd name="connsiteY8" fmla="*/ 1504693 h 2758729"/>
              <a:gd name="connsiteX9" fmla="*/ 2441355 w 7363887"/>
              <a:gd name="connsiteY9" fmla="*/ 951019 h 2758729"/>
              <a:gd name="connsiteX10" fmla="*/ 3783593 w 7363887"/>
              <a:gd name="connsiteY10" fmla="*/ 758073 h 2758729"/>
              <a:gd name="connsiteX11" fmla="*/ 5343945 w 7363887"/>
              <a:gd name="connsiteY11" fmla="*/ 1051687 h 2758729"/>
              <a:gd name="connsiteX12" fmla="*/ 6887520 w 7363887"/>
              <a:gd name="connsiteY12" fmla="*/ 2175812 h 2758729"/>
              <a:gd name="connsiteX13" fmla="*/ 7248246 w 7363887"/>
              <a:gd name="connsiteY13" fmla="*/ 2704318 h 2758729"/>
              <a:gd name="connsiteX14" fmla="*/ 7357303 w 7363887"/>
              <a:gd name="connsiteY14" fmla="*/ 2679152 h 2758729"/>
              <a:gd name="connsiteX15" fmla="*/ 7088856 w 7363887"/>
              <a:gd name="connsiteY15" fmla="*/ 2150645 h 2758729"/>
              <a:gd name="connsiteX16" fmla="*/ 7239857 w 7363887"/>
              <a:gd name="connsiteY16" fmla="*/ 1924142 h 2758729"/>
              <a:gd name="connsiteX17" fmla="*/ 6845575 w 7363887"/>
              <a:gd name="connsiteY17" fmla="*/ 1529860 h 2758729"/>
              <a:gd name="connsiteX18" fmla="*/ 6879131 w 7363887"/>
              <a:gd name="connsiteY18" fmla="*/ 1353691 h 2758729"/>
              <a:gd name="connsiteX19" fmla="*/ 5612393 w 7363887"/>
              <a:gd name="connsiteY19" fmla="*/ 565126 h 2758729"/>
              <a:gd name="connsiteX20" fmla="*/ 4152709 w 7363887"/>
              <a:gd name="connsiteY20" fmla="*/ 204399 h 2758729"/>
              <a:gd name="connsiteX21" fmla="*/ 3934595 w 7363887"/>
              <a:gd name="connsiteY21" fmla="*/ 179232 h 2758729"/>
              <a:gd name="connsiteX22" fmla="*/ 3682925 w 7363887"/>
              <a:gd name="connsiteY22" fmla="*/ 3063 h 2758729"/>
              <a:gd name="connsiteX23" fmla="*/ 3196364 w 7363887"/>
              <a:gd name="connsiteY23" fmla="*/ 78564 h 2758729"/>
              <a:gd name="connsiteX24" fmla="*/ 3238309 w 7363887"/>
              <a:gd name="connsiteY24" fmla="*/ 221177 h 2758729"/>
              <a:gd name="connsiteX25" fmla="*/ 2885971 w 7363887"/>
              <a:gd name="connsiteY25" fmla="*/ 246344 h 2758729"/>
              <a:gd name="connsiteX26" fmla="*/ 2885971 w 7363887"/>
              <a:gd name="connsiteY26" fmla="*/ 338623 h 2758729"/>
              <a:gd name="connsiteX27" fmla="*/ 2449744 w 7363887"/>
              <a:gd name="connsiteY27" fmla="*/ 506403 h 2758729"/>
              <a:gd name="connsiteX28" fmla="*/ 2147740 w 7363887"/>
              <a:gd name="connsiteY28" fmla="*/ 565126 h 2758729"/>
              <a:gd name="connsiteX29" fmla="*/ 2080628 w 7363887"/>
              <a:gd name="connsiteY29" fmla="*/ 632238 h 2758729"/>
              <a:gd name="connsiteX30" fmla="*/ 1988349 w 7363887"/>
              <a:gd name="connsiteY30" fmla="*/ 514792 h 2758729"/>
              <a:gd name="connsiteX31" fmla="*/ 1350786 w 7363887"/>
              <a:gd name="connsiteY31" fmla="*/ 800018 h 2758729"/>
              <a:gd name="connsiteX32" fmla="*/ 478331 w 7363887"/>
              <a:gd name="connsiteY32" fmla="*/ 1479526 h 2758729"/>
              <a:gd name="connsiteX0" fmla="*/ 478331 w 7363887"/>
              <a:gd name="connsiteY0" fmla="*/ 1478840 h 2758043"/>
              <a:gd name="connsiteX1" fmla="*/ 562221 w 7363887"/>
              <a:gd name="connsiteY1" fmla="*/ 1562730 h 2758043"/>
              <a:gd name="connsiteX2" fmla="*/ 50492 w 7363887"/>
              <a:gd name="connsiteY2" fmla="*/ 2133181 h 2758043"/>
              <a:gd name="connsiteX3" fmla="*/ 167938 w 7363887"/>
              <a:gd name="connsiteY3" fmla="*/ 2217071 h 2758043"/>
              <a:gd name="connsiteX4" fmla="*/ 158 w 7363887"/>
              <a:gd name="connsiteY4" fmla="*/ 2460352 h 2758043"/>
              <a:gd name="connsiteX5" fmla="*/ 142771 w 7363887"/>
              <a:gd name="connsiteY5" fmla="*/ 2485519 h 2758043"/>
              <a:gd name="connsiteX6" fmla="*/ 402830 w 7363887"/>
              <a:gd name="connsiteY6" fmla="*/ 2200293 h 2758043"/>
              <a:gd name="connsiteX7" fmla="*/ 562221 w 7363887"/>
              <a:gd name="connsiteY7" fmla="*/ 2191904 h 2758043"/>
              <a:gd name="connsiteX8" fmla="*/ 1283674 w 7363887"/>
              <a:gd name="connsiteY8" fmla="*/ 1504007 h 2758043"/>
              <a:gd name="connsiteX9" fmla="*/ 2441355 w 7363887"/>
              <a:gd name="connsiteY9" fmla="*/ 950333 h 2758043"/>
              <a:gd name="connsiteX10" fmla="*/ 3783593 w 7363887"/>
              <a:gd name="connsiteY10" fmla="*/ 757387 h 2758043"/>
              <a:gd name="connsiteX11" fmla="*/ 5343945 w 7363887"/>
              <a:gd name="connsiteY11" fmla="*/ 1051001 h 2758043"/>
              <a:gd name="connsiteX12" fmla="*/ 6887520 w 7363887"/>
              <a:gd name="connsiteY12" fmla="*/ 2175126 h 2758043"/>
              <a:gd name="connsiteX13" fmla="*/ 7248246 w 7363887"/>
              <a:gd name="connsiteY13" fmla="*/ 2703632 h 2758043"/>
              <a:gd name="connsiteX14" fmla="*/ 7357303 w 7363887"/>
              <a:gd name="connsiteY14" fmla="*/ 2678466 h 2758043"/>
              <a:gd name="connsiteX15" fmla="*/ 7088856 w 7363887"/>
              <a:gd name="connsiteY15" fmla="*/ 2149959 h 2758043"/>
              <a:gd name="connsiteX16" fmla="*/ 7239857 w 7363887"/>
              <a:gd name="connsiteY16" fmla="*/ 1923456 h 2758043"/>
              <a:gd name="connsiteX17" fmla="*/ 6845575 w 7363887"/>
              <a:gd name="connsiteY17" fmla="*/ 1529174 h 2758043"/>
              <a:gd name="connsiteX18" fmla="*/ 6879131 w 7363887"/>
              <a:gd name="connsiteY18" fmla="*/ 1353005 h 2758043"/>
              <a:gd name="connsiteX19" fmla="*/ 5612393 w 7363887"/>
              <a:gd name="connsiteY19" fmla="*/ 564440 h 2758043"/>
              <a:gd name="connsiteX20" fmla="*/ 4152709 w 7363887"/>
              <a:gd name="connsiteY20" fmla="*/ 203713 h 2758043"/>
              <a:gd name="connsiteX21" fmla="*/ 3934595 w 7363887"/>
              <a:gd name="connsiteY21" fmla="*/ 178546 h 2758043"/>
              <a:gd name="connsiteX22" fmla="*/ 3682925 w 7363887"/>
              <a:gd name="connsiteY22" fmla="*/ 2377 h 2758043"/>
              <a:gd name="connsiteX23" fmla="*/ 3221531 w 7363887"/>
              <a:gd name="connsiteY23" fmla="*/ 86267 h 2758043"/>
              <a:gd name="connsiteX24" fmla="*/ 3238309 w 7363887"/>
              <a:gd name="connsiteY24" fmla="*/ 220491 h 2758043"/>
              <a:gd name="connsiteX25" fmla="*/ 2885971 w 7363887"/>
              <a:gd name="connsiteY25" fmla="*/ 245658 h 2758043"/>
              <a:gd name="connsiteX26" fmla="*/ 2885971 w 7363887"/>
              <a:gd name="connsiteY26" fmla="*/ 337937 h 2758043"/>
              <a:gd name="connsiteX27" fmla="*/ 2449744 w 7363887"/>
              <a:gd name="connsiteY27" fmla="*/ 505717 h 2758043"/>
              <a:gd name="connsiteX28" fmla="*/ 2147740 w 7363887"/>
              <a:gd name="connsiteY28" fmla="*/ 564440 h 2758043"/>
              <a:gd name="connsiteX29" fmla="*/ 2080628 w 7363887"/>
              <a:gd name="connsiteY29" fmla="*/ 631552 h 2758043"/>
              <a:gd name="connsiteX30" fmla="*/ 1988349 w 7363887"/>
              <a:gd name="connsiteY30" fmla="*/ 514106 h 2758043"/>
              <a:gd name="connsiteX31" fmla="*/ 1350786 w 7363887"/>
              <a:gd name="connsiteY31" fmla="*/ 799332 h 2758043"/>
              <a:gd name="connsiteX32" fmla="*/ 478331 w 7363887"/>
              <a:gd name="connsiteY32" fmla="*/ 1478840 h 2758043"/>
              <a:gd name="connsiteX0" fmla="*/ 478331 w 7363887"/>
              <a:gd name="connsiteY0" fmla="*/ 1446656 h 2725859"/>
              <a:gd name="connsiteX1" fmla="*/ 562221 w 7363887"/>
              <a:gd name="connsiteY1" fmla="*/ 1530546 h 2725859"/>
              <a:gd name="connsiteX2" fmla="*/ 50492 w 7363887"/>
              <a:gd name="connsiteY2" fmla="*/ 2100997 h 2725859"/>
              <a:gd name="connsiteX3" fmla="*/ 167938 w 7363887"/>
              <a:gd name="connsiteY3" fmla="*/ 2184887 h 2725859"/>
              <a:gd name="connsiteX4" fmla="*/ 158 w 7363887"/>
              <a:gd name="connsiteY4" fmla="*/ 2428168 h 2725859"/>
              <a:gd name="connsiteX5" fmla="*/ 142771 w 7363887"/>
              <a:gd name="connsiteY5" fmla="*/ 2453335 h 2725859"/>
              <a:gd name="connsiteX6" fmla="*/ 402830 w 7363887"/>
              <a:gd name="connsiteY6" fmla="*/ 2168109 h 2725859"/>
              <a:gd name="connsiteX7" fmla="*/ 562221 w 7363887"/>
              <a:gd name="connsiteY7" fmla="*/ 2159720 h 2725859"/>
              <a:gd name="connsiteX8" fmla="*/ 1283674 w 7363887"/>
              <a:gd name="connsiteY8" fmla="*/ 1471823 h 2725859"/>
              <a:gd name="connsiteX9" fmla="*/ 2441355 w 7363887"/>
              <a:gd name="connsiteY9" fmla="*/ 918149 h 2725859"/>
              <a:gd name="connsiteX10" fmla="*/ 3783593 w 7363887"/>
              <a:gd name="connsiteY10" fmla="*/ 725203 h 2725859"/>
              <a:gd name="connsiteX11" fmla="*/ 5343945 w 7363887"/>
              <a:gd name="connsiteY11" fmla="*/ 1018817 h 2725859"/>
              <a:gd name="connsiteX12" fmla="*/ 6887520 w 7363887"/>
              <a:gd name="connsiteY12" fmla="*/ 2142942 h 2725859"/>
              <a:gd name="connsiteX13" fmla="*/ 7248246 w 7363887"/>
              <a:gd name="connsiteY13" fmla="*/ 2671448 h 2725859"/>
              <a:gd name="connsiteX14" fmla="*/ 7357303 w 7363887"/>
              <a:gd name="connsiteY14" fmla="*/ 2646282 h 2725859"/>
              <a:gd name="connsiteX15" fmla="*/ 7088856 w 7363887"/>
              <a:gd name="connsiteY15" fmla="*/ 2117775 h 2725859"/>
              <a:gd name="connsiteX16" fmla="*/ 7239857 w 7363887"/>
              <a:gd name="connsiteY16" fmla="*/ 1891272 h 2725859"/>
              <a:gd name="connsiteX17" fmla="*/ 6845575 w 7363887"/>
              <a:gd name="connsiteY17" fmla="*/ 1496990 h 2725859"/>
              <a:gd name="connsiteX18" fmla="*/ 6879131 w 7363887"/>
              <a:gd name="connsiteY18" fmla="*/ 1320821 h 2725859"/>
              <a:gd name="connsiteX19" fmla="*/ 5612393 w 7363887"/>
              <a:gd name="connsiteY19" fmla="*/ 532256 h 2725859"/>
              <a:gd name="connsiteX20" fmla="*/ 4152709 w 7363887"/>
              <a:gd name="connsiteY20" fmla="*/ 171529 h 2725859"/>
              <a:gd name="connsiteX21" fmla="*/ 3934595 w 7363887"/>
              <a:gd name="connsiteY21" fmla="*/ 146362 h 2725859"/>
              <a:gd name="connsiteX22" fmla="*/ 3758426 w 7363887"/>
              <a:gd name="connsiteY22" fmla="*/ 3749 h 2725859"/>
              <a:gd name="connsiteX23" fmla="*/ 3221531 w 7363887"/>
              <a:gd name="connsiteY23" fmla="*/ 54083 h 2725859"/>
              <a:gd name="connsiteX24" fmla="*/ 3238309 w 7363887"/>
              <a:gd name="connsiteY24" fmla="*/ 188307 h 2725859"/>
              <a:gd name="connsiteX25" fmla="*/ 2885971 w 7363887"/>
              <a:gd name="connsiteY25" fmla="*/ 213474 h 2725859"/>
              <a:gd name="connsiteX26" fmla="*/ 2885971 w 7363887"/>
              <a:gd name="connsiteY26" fmla="*/ 305753 h 2725859"/>
              <a:gd name="connsiteX27" fmla="*/ 2449744 w 7363887"/>
              <a:gd name="connsiteY27" fmla="*/ 473533 h 2725859"/>
              <a:gd name="connsiteX28" fmla="*/ 2147740 w 7363887"/>
              <a:gd name="connsiteY28" fmla="*/ 532256 h 2725859"/>
              <a:gd name="connsiteX29" fmla="*/ 2080628 w 7363887"/>
              <a:gd name="connsiteY29" fmla="*/ 599368 h 2725859"/>
              <a:gd name="connsiteX30" fmla="*/ 1988349 w 7363887"/>
              <a:gd name="connsiteY30" fmla="*/ 481922 h 2725859"/>
              <a:gd name="connsiteX31" fmla="*/ 1350786 w 7363887"/>
              <a:gd name="connsiteY31" fmla="*/ 767148 h 2725859"/>
              <a:gd name="connsiteX32" fmla="*/ 478331 w 7363887"/>
              <a:gd name="connsiteY32" fmla="*/ 1446656 h 2725859"/>
              <a:gd name="connsiteX0" fmla="*/ 478331 w 7363887"/>
              <a:gd name="connsiteY0" fmla="*/ 1442973 h 2722176"/>
              <a:gd name="connsiteX1" fmla="*/ 562221 w 7363887"/>
              <a:gd name="connsiteY1" fmla="*/ 1526863 h 2722176"/>
              <a:gd name="connsiteX2" fmla="*/ 50492 w 7363887"/>
              <a:gd name="connsiteY2" fmla="*/ 2097314 h 2722176"/>
              <a:gd name="connsiteX3" fmla="*/ 167938 w 7363887"/>
              <a:gd name="connsiteY3" fmla="*/ 2181204 h 2722176"/>
              <a:gd name="connsiteX4" fmla="*/ 158 w 7363887"/>
              <a:gd name="connsiteY4" fmla="*/ 2424485 h 2722176"/>
              <a:gd name="connsiteX5" fmla="*/ 142771 w 7363887"/>
              <a:gd name="connsiteY5" fmla="*/ 2449652 h 2722176"/>
              <a:gd name="connsiteX6" fmla="*/ 402830 w 7363887"/>
              <a:gd name="connsiteY6" fmla="*/ 2164426 h 2722176"/>
              <a:gd name="connsiteX7" fmla="*/ 562221 w 7363887"/>
              <a:gd name="connsiteY7" fmla="*/ 2156037 h 2722176"/>
              <a:gd name="connsiteX8" fmla="*/ 1283674 w 7363887"/>
              <a:gd name="connsiteY8" fmla="*/ 1468140 h 2722176"/>
              <a:gd name="connsiteX9" fmla="*/ 2441355 w 7363887"/>
              <a:gd name="connsiteY9" fmla="*/ 914466 h 2722176"/>
              <a:gd name="connsiteX10" fmla="*/ 3783593 w 7363887"/>
              <a:gd name="connsiteY10" fmla="*/ 721520 h 2722176"/>
              <a:gd name="connsiteX11" fmla="*/ 5343945 w 7363887"/>
              <a:gd name="connsiteY11" fmla="*/ 1015134 h 2722176"/>
              <a:gd name="connsiteX12" fmla="*/ 6887520 w 7363887"/>
              <a:gd name="connsiteY12" fmla="*/ 2139259 h 2722176"/>
              <a:gd name="connsiteX13" fmla="*/ 7248246 w 7363887"/>
              <a:gd name="connsiteY13" fmla="*/ 2667765 h 2722176"/>
              <a:gd name="connsiteX14" fmla="*/ 7357303 w 7363887"/>
              <a:gd name="connsiteY14" fmla="*/ 2642599 h 2722176"/>
              <a:gd name="connsiteX15" fmla="*/ 7088856 w 7363887"/>
              <a:gd name="connsiteY15" fmla="*/ 2114092 h 2722176"/>
              <a:gd name="connsiteX16" fmla="*/ 7239857 w 7363887"/>
              <a:gd name="connsiteY16" fmla="*/ 1887589 h 2722176"/>
              <a:gd name="connsiteX17" fmla="*/ 6845575 w 7363887"/>
              <a:gd name="connsiteY17" fmla="*/ 1493307 h 2722176"/>
              <a:gd name="connsiteX18" fmla="*/ 6879131 w 7363887"/>
              <a:gd name="connsiteY18" fmla="*/ 1317138 h 2722176"/>
              <a:gd name="connsiteX19" fmla="*/ 5612393 w 7363887"/>
              <a:gd name="connsiteY19" fmla="*/ 528573 h 2722176"/>
              <a:gd name="connsiteX20" fmla="*/ 4152709 w 7363887"/>
              <a:gd name="connsiteY20" fmla="*/ 167846 h 2722176"/>
              <a:gd name="connsiteX21" fmla="*/ 3968151 w 7363887"/>
              <a:gd name="connsiteY21" fmla="*/ 58789 h 2722176"/>
              <a:gd name="connsiteX22" fmla="*/ 3758426 w 7363887"/>
              <a:gd name="connsiteY22" fmla="*/ 66 h 2722176"/>
              <a:gd name="connsiteX23" fmla="*/ 3221531 w 7363887"/>
              <a:gd name="connsiteY23" fmla="*/ 50400 h 2722176"/>
              <a:gd name="connsiteX24" fmla="*/ 3238309 w 7363887"/>
              <a:gd name="connsiteY24" fmla="*/ 184624 h 2722176"/>
              <a:gd name="connsiteX25" fmla="*/ 2885971 w 7363887"/>
              <a:gd name="connsiteY25" fmla="*/ 209791 h 2722176"/>
              <a:gd name="connsiteX26" fmla="*/ 2885971 w 7363887"/>
              <a:gd name="connsiteY26" fmla="*/ 302070 h 2722176"/>
              <a:gd name="connsiteX27" fmla="*/ 2449744 w 7363887"/>
              <a:gd name="connsiteY27" fmla="*/ 469850 h 2722176"/>
              <a:gd name="connsiteX28" fmla="*/ 2147740 w 7363887"/>
              <a:gd name="connsiteY28" fmla="*/ 528573 h 2722176"/>
              <a:gd name="connsiteX29" fmla="*/ 2080628 w 7363887"/>
              <a:gd name="connsiteY29" fmla="*/ 595685 h 2722176"/>
              <a:gd name="connsiteX30" fmla="*/ 1988349 w 7363887"/>
              <a:gd name="connsiteY30" fmla="*/ 478239 h 2722176"/>
              <a:gd name="connsiteX31" fmla="*/ 1350786 w 7363887"/>
              <a:gd name="connsiteY31" fmla="*/ 763465 h 2722176"/>
              <a:gd name="connsiteX32" fmla="*/ 478331 w 7363887"/>
              <a:gd name="connsiteY32" fmla="*/ 1442973 h 2722176"/>
              <a:gd name="connsiteX0" fmla="*/ 478331 w 7363887"/>
              <a:gd name="connsiteY0" fmla="*/ 1442973 h 2722176"/>
              <a:gd name="connsiteX1" fmla="*/ 562221 w 7363887"/>
              <a:gd name="connsiteY1" fmla="*/ 1526863 h 2722176"/>
              <a:gd name="connsiteX2" fmla="*/ 50492 w 7363887"/>
              <a:gd name="connsiteY2" fmla="*/ 2097314 h 2722176"/>
              <a:gd name="connsiteX3" fmla="*/ 167938 w 7363887"/>
              <a:gd name="connsiteY3" fmla="*/ 2181204 h 2722176"/>
              <a:gd name="connsiteX4" fmla="*/ 158 w 7363887"/>
              <a:gd name="connsiteY4" fmla="*/ 2424485 h 2722176"/>
              <a:gd name="connsiteX5" fmla="*/ 142771 w 7363887"/>
              <a:gd name="connsiteY5" fmla="*/ 2449652 h 2722176"/>
              <a:gd name="connsiteX6" fmla="*/ 402830 w 7363887"/>
              <a:gd name="connsiteY6" fmla="*/ 2164426 h 2722176"/>
              <a:gd name="connsiteX7" fmla="*/ 562221 w 7363887"/>
              <a:gd name="connsiteY7" fmla="*/ 2156037 h 2722176"/>
              <a:gd name="connsiteX8" fmla="*/ 1283674 w 7363887"/>
              <a:gd name="connsiteY8" fmla="*/ 1468140 h 2722176"/>
              <a:gd name="connsiteX9" fmla="*/ 2441355 w 7363887"/>
              <a:gd name="connsiteY9" fmla="*/ 914466 h 2722176"/>
              <a:gd name="connsiteX10" fmla="*/ 3783593 w 7363887"/>
              <a:gd name="connsiteY10" fmla="*/ 721520 h 2722176"/>
              <a:gd name="connsiteX11" fmla="*/ 5343945 w 7363887"/>
              <a:gd name="connsiteY11" fmla="*/ 1015134 h 2722176"/>
              <a:gd name="connsiteX12" fmla="*/ 6887520 w 7363887"/>
              <a:gd name="connsiteY12" fmla="*/ 2139259 h 2722176"/>
              <a:gd name="connsiteX13" fmla="*/ 7248246 w 7363887"/>
              <a:gd name="connsiteY13" fmla="*/ 2667765 h 2722176"/>
              <a:gd name="connsiteX14" fmla="*/ 7357303 w 7363887"/>
              <a:gd name="connsiteY14" fmla="*/ 2642599 h 2722176"/>
              <a:gd name="connsiteX15" fmla="*/ 7088856 w 7363887"/>
              <a:gd name="connsiteY15" fmla="*/ 2114092 h 2722176"/>
              <a:gd name="connsiteX16" fmla="*/ 7239857 w 7363887"/>
              <a:gd name="connsiteY16" fmla="*/ 1887589 h 2722176"/>
              <a:gd name="connsiteX17" fmla="*/ 6845575 w 7363887"/>
              <a:gd name="connsiteY17" fmla="*/ 1493307 h 2722176"/>
              <a:gd name="connsiteX18" fmla="*/ 6879131 w 7363887"/>
              <a:gd name="connsiteY18" fmla="*/ 1317138 h 2722176"/>
              <a:gd name="connsiteX19" fmla="*/ 5612393 w 7363887"/>
              <a:gd name="connsiteY19" fmla="*/ 528573 h 2722176"/>
              <a:gd name="connsiteX20" fmla="*/ 4152709 w 7363887"/>
              <a:gd name="connsiteY20" fmla="*/ 167846 h 2722176"/>
              <a:gd name="connsiteX21" fmla="*/ 3968151 w 7363887"/>
              <a:gd name="connsiteY21" fmla="*/ 58789 h 2722176"/>
              <a:gd name="connsiteX22" fmla="*/ 3758426 w 7363887"/>
              <a:gd name="connsiteY22" fmla="*/ 66 h 2722176"/>
              <a:gd name="connsiteX23" fmla="*/ 3221531 w 7363887"/>
              <a:gd name="connsiteY23" fmla="*/ 50400 h 2722176"/>
              <a:gd name="connsiteX24" fmla="*/ 3238309 w 7363887"/>
              <a:gd name="connsiteY24" fmla="*/ 184624 h 2722176"/>
              <a:gd name="connsiteX25" fmla="*/ 2911138 w 7363887"/>
              <a:gd name="connsiteY25" fmla="*/ 243347 h 2722176"/>
              <a:gd name="connsiteX26" fmla="*/ 2885971 w 7363887"/>
              <a:gd name="connsiteY26" fmla="*/ 302070 h 2722176"/>
              <a:gd name="connsiteX27" fmla="*/ 2449744 w 7363887"/>
              <a:gd name="connsiteY27" fmla="*/ 469850 h 2722176"/>
              <a:gd name="connsiteX28" fmla="*/ 2147740 w 7363887"/>
              <a:gd name="connsiteY28" fmla="*/ 528573 h 2722176"/>
              <a:gd name="connsiteX29" fmla="*/ 2080628 w 7363887"/>
              <a:gd name="connsiteY29" fmla="*/ 595685 h 2722176"/>
              <a:gd name="connsiteX30" fmla="*/ 1988349 w 7363887"/>
              <a:gd name="connsiteY30" fmla="*/ 478239 h 2722176"/>
              <a:gd name="connsiteX31" fmla="*/ 1350786 w 7363887"/>
              <a:gd name="connsiteY31" fmla="*/ 763465 h 2722176"/>
              <a:gd name="connsiteX32" fmla="*/ 478331 w 7363887"/>
              <a:gd name="connsiteY32" fmla="*/ 1442973 h 2722176"/>
              <a:gd name="connsiteX0" fmla="*/ 478331 w 7363887"/>
              <a:gd name="connsiteY0" fmla="*/ 1442973 h 2722176"/>
              <a:gd name="connsiteX1" fmla="*/ 562221 w 7363887"/>
              <a:gd name="connsiteY1" fmla="*/ 1526863 h 2722176"/>
              <a:gd name="connsiteX2" fmla="*/ 50492 w 7363887"/>
              <a:gd name="connsiteY2" fmla="*/ 2097314 h 2722176"/>
              <a:gd name="connsiteX3" fmla="*/ 167938 w 7363887"/>
              <a:gd name="connsiteY3" fmla="*/ 2181204 h 2722176"/>
              <a:gd name="connsiteX4" fmla="*/ 158 w 7363887"/>
              <a:gd name="connsiteY4" fmla="*/ 2424485 h 2722176"/>
              <a:gd name="connsiteX5" fmla="*/ 142771 w 7363887"/>
              <a:gd name="connsiteY5" fmla="*/ 2449652 h 2722176"/>
              <a:gd name="connsiteX6" fmla="*/ 402830 w 7363887"/>
              <a:gd name="connsiteY6" fmla="*/ 2164426 h 2722176"/>
              <a:gd name="connsiteX7" fmla="*/ 562221 w 7363887"/>
              <a:gd name="connsiteY7" fmla="*/ 2156037 h 2722176"/>
              <a:gd name="connsiteX8" fmla="*/ 1283674 w 7363887"/>
              <a:gd name="connsiteY8" fmla="*/ 1468140 h 2722176"/>
              <a:gd name="connsiteX9" fmla="*/ 2441355 w 7363887"/>
              <a:gd name="connsiteY9" fmla="*/ 914466 h 2722176"/>
              <a:gd name="connsiteX10" fmla="*/ 3783593 w 7363887"/>
              <a:gd name="connsiteY10" fmla="*/ 721520 h 2722176"/>
              <a:gd name="connsiteX11" fmla="*/ 5311789 w 7363887"/>
              <a:gd name="connsiteY11" fmla="*/ 1060771 h 2722176"/>
              <a:gd name="connsiteX12" fmla="*/ 6887520 w 7363887"/>
              <a:gd name="connsiteY12" fmla="*/ 2139259 h 2722176"/>
              <a:gd name="connsiteX13" fmla="*/ 7248246 w 7363887"/>
              <a:gd name="connsiteY13" fmla="*/ 2667765 h 2722176"/>
              <a:gd name="connsiteX14" fmla="*/ 7357303 w 7363887"/>
              <a:gd name="connsiteY14" fmla="*/ 2642599 h 2722176"/>
              <a:gd name="connsiteX15" fmla="*/ 7088856 w 7363887"/>
              <a:gd name="connsiteY15" fmla="*/ 2114092 h 2722176"/>
              <a:gd name="connsiteX16" fmla="*/ 7239857 w 7363887"/>
              <a:gd name="connsiteY16" fmla="*/ 1887589 h 2722176"/>
              <a:gd name="connsiteX17" fmla="*/ 6845575 w 7363887"/>
              <a:gd name="connsiteY17" fmla="*/ 1493307 h 2722176"/>
              <a:gd name="connsiteX18" fmla="*/ 6879131 w 7363887"/>
              <a:gd name="connsiteY18" fmla="*/ 1317138 h 2722176"/>
              <a:gd name="connsiteX19" fmla="*/ 5612393 w 7363887"/>
              <a:gd name="connsiteY19" fmla="*/ 528573 h 2722176"/>
              <a:gd name="connsiteX20" fmla="*/ 4152709 w 7363887"/>
              <a:gd name="connsiteY20" fmla="*/ 167846 h 2722176"/>
              <a:gd name="connsiteX21" fmla="*/ 3968151 w 7363887"/>
              <a:gd name="connsiteY21" fmla="*/ 58789 h 2722176"/>
              <a:gd name="connsiteX22" fmla="*/ 3758426 w 7363887"/>
              <a:gd name="connsiteY22" fmla="*/ 66 h 2722176"/>
              <a:gd name="connsiteX23" fmla="*/ 3221531 w 7363887"/>
              <a:gd name="connsiteY23" fmla="*/ 50400 h 2722176"/>
              <a:gd name="connsiteX24" fmla="*/ 3238309 w 7363887"/>
              <a:gd name="connsiteY24" fmla="*/ 184624 h 2722176"/>
              <a:gd name="connsiteX25" fmla="*/ 2911138 w 7363887"/>
              <a:gd name="connsiteY25" fmla="*/ 243347 h 2722176"/>
              <a:gd name="connsiteX26" fmla="*/ 2885971 w 7363887"/>
              <a:gd name="connsiteY26" fmla="*/ 302070 h 2722176"/>
              <a:gd name="connsiteX27" fmla="*/ 2449744 w 7363887"/>
              <a:gd name="connsiteY27" fmla="*/ 469850 h 2722176"/>
              <a:gd name="connsiteX28" fmla="*/ 2147740 w 7363887"/>
              <a:gd name="connsiteY28" fmla="*/ 528573 h 2722176"/>
              <a:gd name="connsiteX29" fmla="*/ 2080628 w 7363887"/>
              <a:gd name="connsiteY29" fmla="*/ 595685 h 2722176"/>
              <a:gd name="connsiteX30" fmla="*/ 1988349 w 7363887"/>
              <a:gd name="connsiteY30" fmla="*/ 478239 h 2722176"/>
              <a:gd name="connsiteX31" fmla="*/ 1350786 w 7363887"/>
              <a:gd name="connsiteY31" fmla="*/ 763465 h 2722176"/>
              <a:gd name="connsiteX32" fmla="*/ 478331 w 7363887"/>
              <a:gd name="connsiteY32" fmla="*/ 1442973 h 2722176"/>
              <a:gd name="connsiteX0" fmla="*/ 478331 w 7364288"/>
              <a:gd name="connsiteY0" fmla="*/ 1442973 h 2721129"/>
              <a:gd name="connsiteX1" fmla="*/ 562221 w 7364288"/>
              <a:gd name="connsiteY1" fmla="*/ 1526863 h 2721129"/>
              <a:gd name="connsiteX2" fmla="*/ 50492 w 7364288"/>
              <a:gd name="connsiteY2" fmla="*/ 2097314 h 2721129"/>
              <a:gd name="connsiteX3" fmla="*/ 167938 w 7364288"/>
              <a:gd name="connsiteY3" fmla="*/ 2181204 h 2721129"/>
              <a:gd name="connsiteX4" fmla="*/ 158 w 7364288"/>
              <a:gd name="connsiteY4" fmla="*/ 2424485 h 2721129"/>
              <a:gd name="connsiteX5" fmla="*/ 142771 w 7364288"/>
              <a:gd name="connsiteY5" fmla="*/ 2449652 h 2721129"/>
              <a:gd name="connsiteX6" fmla="*/ 402830 w 7364288"/>
              <a:gd name="connsiteY6" fmla="*/ 2164426 h 2721129"/>
              <a:gd name="connsiteX7" fmla="*/ 562221 w 7364288"/>
              <a:gd name="connsiteY7" fmla="*/ 2156037 h 2721129"/>
              <a:gd name="connsiteX8" fmla="*/ 1283674 w 7364288"/>
              <a:gd name="connsiteY8" fmla="*/ 1468140 h 2721129"/>
              <a:gd name="connsiteX9" fmla="*/ 2441355 w 7364288"/>
              <a:gd name="connsiteY9" fmla="*/ 914466 h 2721129"/>
              <a:gd name="connsiteX10" fmla="*/ 3783593 w 7364288"/>
              <a:gd name="connsiteY10" fmla="*/ 721520 h 2721129"/>
              <a:gd name="connsiteX11" fmla="*/ 5311789 w 7364288"/>
              <a:gd name="connsiteY11" fmla="*/ 1060771 h 2721129"/>
              <a:gd name="connsiteX12" fmla="*/ 6855364 w 7364288"/>
              <a:gd name="connsiteY12" fmla="*/ 2154472 h 2721129"/>
              <a:gd name="connsiteX13" fmla="*/ 7248246 w 7364288"/>
              <a:gd name="connsiteY13" fmla="*/ 2667765 h 2721129"/>
              <a:gd name="connsiteX14" fmla="*/ 7357303 w 7364288"/>
              <a:gd name="connsiteY14" fmla="*/ 2642599 h 2721129"/>
              <a:gd name="connsiteX15" fmla="*/ 7088856 w 7364288"/>
              <a:gd name="connsiteY15" fmla="*/ 2114092 h 2721129"/>
              <a:gd name="connsiteX16" fmla="*/ 7239857 w 7364288"/>
              <a:gd name="connsiteY16" fmla="*/ 1887589 h 2721129"/>
              <a:gd name="connsiteX17" fmla="*/ 6845575 w 7364288"/>
              <a:gd name="connsiteY17" fmla="*/ 1493307 h 2721129"/>
              <a:gd name="connsiteX18" fmla="*/ 6879131 w 7364288"/>
              <a:gd name="connsiteY18" fmla="*/ 1317138 h 2721129"/>
              <a:gd name="connsiteX19" fmla="*/ 5612393 w 7364288"/>
              <a:gd name="connsiteY19" fmla="*/ 528573 h 2721129"/>
              <a:gd name="connsiteX20" fmla="*/ 4152709 w 7364288"/>
              <a:gd name="connsiteY20" fmla="*/ 167846 h 2721129"/>
              <a:gd name="connsiteX21" fmla="*/ 3968151 w 7364288"/>
              <a:gd name="connsiteY21" fmla="*/ 58789 h 2721129"/>
              <a:gd name="connsiteX22" fmla="*/ 3758426 w 7364288"/>
              <a:gd name="connsiteY22" fmla="*/ 66 h 2721129"/>
              <a:gd name="connsiteX23" fmla="*/ 3221531 w 7364288"/>
              <a:gd name="connsiteY23" fmla="*/ 50400 h 2721129"/>
              <a:gd name="connsiteX24" fmla="*/ 3238309 w 7364288"/>
              <a:gd name="connsiteY24" fmla="*/ 184624 h 2721129"/>
              <a:gd name="connsiteX25" fmla="*/ 2911138 w 7364288"/>
              <a:gd name="connsiteY25" fmla="*/ 243347 h 2721129"/>
              <a:gd name="connsiteX26" fmla="*/ 2885971 w 7364288"/>
              <a:gd name="connsiteY26" fmla="*/ 302070 h 2721129"/>
              <a:gd name="connsiteX27" fmla="*/ 2449744 w 7364288"/>
              <a:gd name="connsiteY27" fmla="*/ 469850 h 2721129"/>
              <a:gd name="connsiteX28" fmla="*/ 2147740 w 7364288"/>
              <a:gd name="connsiteY28" fmla="*/ 528573 h 2721129"/>
              <a:gd name="connsiteX29" fmla="*/ 2080628 w 7364288"/>
              <a:gd name="connsiteY29" fmla="*/ 595685 h 2721129"/>
              <a:gd name="connsiteX30" fmla="*/ 1988349 w 7364288"/>
              <a:gd name="connsiteY30" fmla="*/ 478239 h 2721129"/>
              <a:gd name="connsiteX31" fmla="*/ 1350786 w 7364288"/>
              <a:gd name="connsiteY31" fmla="*/ 763465 h 2721129"/>
              <a:gd name="connsiteX32" fmla="*/ 478331 w 7364288"/>
              <a:gd name="connsiteY32" fmla="*/ 1442973 h 2721129"/>
              <a:gd name="connsiteX0" fmla="*/ 478331 w 7358080"/>
              <a:gd name="connsiteY0" fmla="*/ 1442973 h 2661629"/>
              <a:gd name="connsiteX1" fmla="*/ 562221 w 7358080"/>
              <a:gd name="connsiteY1" fmla="*/ 1526863 h 2661629"/>
              <a:gd name="connsiteX2" fmla="*/ 50492 w 7358080"/>
              <a:gd name="connsiteY2" fmla="*/ 2097314 h 2661629"/>
              <a:gd name="connsiteX3" fmla="*/ 167938 w 7358080"/>
              <a:gd name="connsiteY3" fmla="*/ 2181204 h 2661629"/>
              <a:gd name="connsiteX4" fmla="*/ 158 w 7358080"/>
              <a:gd name="connsiteY4" fmla="*/ 2424485 h 2661629"/>
              <a:gd name="connsiteX5" fmla="*/ 142771 w 7358080"/>
              <a:gd name="connsiteY5" fmla="*/ 2449652 h 2661629"/>
              <a:gd name="connsiteX6" fmla="*/ 402830 w 7358080"/>
              <a:gd name="connsiteY6" fmla="*/ 2164426 h 2661629"/>
              <a:gd name="connsiteX7" fmla="*/ 562221 w 7358080"/>
              <a:gd name="connsiteY7" fmla="*/ 2156037 h 2661629"/>
              <a:gd name="connsiteX8" fmla="*/ 1283674 w 7358080"/>
              <a:gd name="connsiteY8" fmla="*/ 1468140 h 2661629"/>
              <a:gd name="connsiteX9" fmla="*/ 2441355 w 7358080"/>
              <a:gd name="connsiteY9" fmla="*/ 914466 h 2661629"/>
              <a:gd name="connsiteX10" fmla="*/ 3783593 w 7358080"/>
              <a:gd name="connsiteY10" fmla="*/ 721520 h 2661629"/>
              <a:gd name="connsiteX11" fmla="*/ 5311789 w 7358080"/>
              <a:gd name="connsiteY11" fmla="*/ 1060771 h 2661629"/>
              <a:gd name="connsiteX12" fmla="*/ 6855364 w 7358080"/>
              <a:gd name="connsiteY12" fmla="*/ 2154472 h 2661629"/>
              <a:gd name="connsiteX13" fmla="*/ 7159815 w 7358080"/>
              <a:gd name="connsiteY13" fmla="*/ 2508035 h 2661629"/>
              <a:gd name="connsiteX14" fmla="*/ 7357303 w 7358080"/>
              <a:gd name="connsiteY14" fmla="*/ 2642599 h 2661629"/>
              <a:gd name="connsiteX15" fmla="*/ 7088856 w 7358080"/>
              <a:gd name="connsiteY15" fmla="*/ 2114092 h 2661629"/>
              <a:gd name="connsiteX16" fmla="*/ 7239857 w 7358080"/>
              <a:gd name="connsiteY16" fmla="*/ 1887589 h 2661629"/>
              <a:gd name="connsiteX17" fmla="*/ 6845575 w 7358080"/>
              <a:gd name="connsiteY17" fmla="*/ 1493307 h 2661629"/>
              <a:gd name="connsiteX18" fmla="*/ 6879131 w 7358080"/>
              <a:gd name="connsiteY18" fmla="*/ 1317138 h 2661629"/>
              <a:gd name="connsiteX19" fmla="*/ 5612393 w 7358080"/>
              <a:gd name="connsiteY19" fmla="*/ 528573 h 2661629"/>
              <a:gd name="connsiteX20" fmla="*/ 4152709 w 7358080"/>
              <a:gd name="connsiteY20" fmla="*/ 167846 h 2661629"/>
              <a:gd name="connsiteX21" fmla="*/ 3968151 w 7358080"/>
              <a:gd name="connsiteY21" fmla="*/ 58789 h 2661629"/>
              <a:gd name="connsiteX22" fmla="*/ 3758426 w 7358080"/>
              <a:gd name="connsiteY22" fmla="*/ 66 h 2661629"/>
              <a:gd name="connsiteX23" fmla="*/ 3221531 w 7358080"/>
              <a:gd name="connsiteY23" fmla="*/ 50400 h 2661629"/>
              <a:gd name="connsiteX24" fmla="*/ 3238309 w 7358080"/>
              <a:gd name="connsiteY24" fmla="*/ 184624 h 2661629"/>
              <a:gd name="connsiteX25" fmla="*/ 2911138 w 7358080"/>
              <a:gd name="connsiteY25" fmla="*/ 243347 h 2661629"/>
              <a:gd name="connsiteX26" fmla="*/ 2885971 w 7358080"/>
              <a:gd name="connsiteY26" fmla="*/ 302070 h 2661629"/>
              <a:gd name="connsiteX27" fmla="*/ 2449744 w 7358080"/>
              <a:gd name="connsiteY27" fmla="*/ 469850 h 2661629"/>
              <a:gd name="connsiteX28" fmla="*/ 2147740 w 7358080"/>
              <a:gd name="connsiteY28" fmla="*/ 528573 h 2661629"/>
              <a:gd name="connsiteX29" fmla="*/ 2080628 w 7358080"/>
              <a:gd name="connsiteY29" fmla="*/ 595685 h 2661629"/>
              <a:gd name="connsiteX30" fmla="*/ 1988349 w 7358080"/>
              <a:gd name="connsiteY30" fmla="*/ 478239 h 2661629"/>
              <a:gd name="connsiteX31" fmla="*/ 1350786 w 7358080"/>
              <a:gd name="connsiteY31" fmla="*/ 763465 h 2661629"/>
              <a:gd name="connsiteX32" fmla="*/ 478331 w 7358080"/>
              <a:gd name="connsiteY32" fmla="*/ 1442973 h 2661629"/>
              <a:gd name="connsiteX0" fmla="*/ 478331 w 7254913"/>
              <a:gd name="connsiteY0" fmla="*/ 1442973 h 2526163"/>
              <a:gd name="connsiteX1" fmla="*/ 562221 w 7254913"/>
              <a:gd name="connsiteY1" fmla="*/ 1526863 h 2526163"/>
              <a:gd name="connsiteX2" fmla="*/ 50492 w 7254913"/>
              <a:gd name="connsiteY2" fmla="*/ 2097314 h 2526163"/>
              <a:gd name="connsiteX3" fmla="*/ 167938 w 7254913"/>
              <a:gd name="connsiteY3" fmla="*/ 2181204 h 2526163"/>
              <a:gd name="connsiteX4" fmla="*/ 158 w 7254913"/>
              <a:gd name="connsiteY4" fmla="*/ 2424485 h 2526163"/>
              <a:gd name="connsiteX5" fmla="*/ 142771 w 7254913"/>
              <a:gd name="connsiteY5" fmla="*/ 2449652 h 2526163"/>
              <a:gd name="connsiteX6" fmla="*/ 402830 w 7254913"/>
              <a:gd name="connsiteY6" fmla="*/ 2164426 h 2526163"/>
              <a:gd name="connsiteX7" fmla="*/ 562221 w 7254913"/>
              <a:gd name="connsiteY7" fmla="*/ 2156037 h 2526163"/>
              <a:gd name="connsiteX8" fmla="*/ 1283674 w 7254913"/>
              <a:gd name="connsiteY8" fmla="*/ 1468140 h 2526163"/>
              <a:gd name="connsiteX9" fmla="*/ 2441355 w 7254913"/>
              <a:gd name="connsiteY9" fmla="*/ 914466 h 2526163"/>
              <a:gd name="connsiteX10" fmla="*/ 3783593 w 7254913"/>
              <a:gd name="connsiteY10" fmla="*/ 721520 h 2526163"/>
              <a:gd name="connsiteX11" fmla="*/ 5311789 w 7254913"/>
              <a:gd name="connsiteY11" fmla="*/ 1060771 h 2526163"/>
              <a:gd name="connsiteX12" fmla="*/ 6855364 w 7254913"/>
              <a:gd name="connsiteY12" fmla="*/ 2154472 h 2526163"/>
              <a:gd name="connsiteX13" fmla="*/ 7159815 w 7254913"/>
              <a:gd name="connsiteY13" fmla="*/ 2508035 h 2526163"/>
              <a:gd name="connsiteX14" fmla="*/ 7252793 w 7254913"/>
              <a:gd name="connsiteY14" fmla="*/ 2437234 h 2526163"/>
              <a:gd name="connsiteX15" fmla="*/ 7088856 w 7254913"/>
              <a:gd name="connsiteY15" fmla="*/ 2114092 h 2526163"/>
              <a:gd name="connsiteX16" fmla="*/ 7239857 w 7254913"/>
              <a:gd name="connsiteY16" fmla="*/ 1887589 h 2526163"/>
              <a:gd name="connsiteX17" fmla="*/ 6845575 w 7254913"/>
              <a:gd name="connsiteY17" fmla="*/ 1493307 h 2526163"/>
              <a:gd name="connsiteX18" fmla="*/ 6879131 w 7254913"/>
              <a:gd name="connsiteY18" fmla="*/ 1317138 h 2526163"/>
              <a:gd name="connsiteX19" fmla="*/ 5612393 w 7254913"/>
              <a:gd name="connsiteY19" fmla="*/ 528573 h 2526163"/>
              <a:gd name="connsiteX20" fmla="*/ 4152709 w 7254913"/>
              <a:gd name="connsiteY20" fmla="*/ 167846 h 2526163"/>
              <a:gd name="connsiteX21" fmla="*/ 3968151 w 7254913"/>
              <a:gd name="connsiteY21" fmla="*/ 58789 h 2526163"/>
              <a:gd name="connsiteX22" fmla="*/ 3758426 w 7254913"/>
              <a:gd name="connsiteY22" fmla="*/ 66 h 2526163"/>
              <a:gd name="connsiteX23" fmla="*/ 3221531 w 7254913"/>
              <a:gd name="connsiteY23" fmla="*/ 50400 h 2526163"/>
              <a:gd name="connsiteX24" fmla="*/ 3238309 w 7254913"/>
              <a:gd name="connsiteY24" fmla="*/ 184624 h 2526163"/>
              <a:gd name="connsiteX25" fmla="*/ 2911138 w 7254913"/>
              <a:gd name="connsiteY25" fmla="*/ 243347 h 2526163"/>
              <a:gd name="connsiteX26" fmla="*/ 2885971 w 7254913"/>
              <a:gd name="connsiteY26" fmla="*/ 302070 h 2526163"/>
              <a:gd name="connsiteX27" fmla="*/ 2449744 w 7254913"/>
              <a:gd name="connsiteY27" fmla="*/ 469850 h 2526163"/>
              <a:gd name="connsiteX28" fmla="*/ 2147740 w 7254913"/>
              <a:gd name="connsiteY28" fmla="*/ 528573 h 2526163"/>
              <a:gd name="connsiteX29" fmla="*/ 2080628 w 7254913"/>
              <a:gd name="connsiteY29" fmla="*/ 595685 h 2526163"/>
              <a:gd name="connsiteX30" fmla="*/ 1988349 w 7254913"/>
              <a:gd name="connsiteY30" fmla="*/ 478239 h 2526163"/>
              <a:gd name="connsiteX31" fmla="*/ 1350786 w 7254913"/>
              <a:gd name="connsiteY31" fmla="*/ 763465 h 2526163"/>
              <a:gd name="connsiteX32" fmla="*/ 478331 w 7254913"/>
              <a:gd name="connsiteY32" fmla="*/ 1442973 h 2526163"/>
              <a:gd name="connsiteX0" fmla="*/ 478331 w 7254913"/>
              <a:gd name="connsiteY0" fmla="*/ 1442973 h 2526163"/>
              <a:gd name="connsiteX1" fmla="*/ 562221 w 7254913"/>
              <a:gd name="connsiteY1" fmla="*/ 1526863 h 2526163"/>
              <a:gd name="connsiteX2" fmla="*/ 50492 w 7254913"/>
              <a:gd name="connsiteY2" fmla="*/ 2097314 h 2526163"/>
              <a:gd name="connsiteX3" fmla="*/ 167938 w 7254913"/>
              <a:gd name="connsiteY3" fmla="*/ 2181204 h 2526163"/>
              <a:gd name="connsiteX4" fmla="*/ 158 w 7254913"/>
              <a:gd name="connsiteY4" fmla="*/ 2424485 h 2526163"/>
              <a:gd name="connsiteX5" fmla="*/ 142771 w 7254913"/>
              <a:gd name="connsiteY5" fmla="*/ 2449652 h 2526163"/>
              <a:gd name="connsiteX6" fmla="*/ 402830 w 7254913"/>
              <a:gd name="connsiteY6" fmla="*/ 2164426 h 2526163"/>
              <a:gd name="connsiteX7" fmla="*/ 562221 w 7254913"/>
              <a:gd name="connsiteY7" fmla="*/ 2156037 h 2526163"/>
              <a:gd name="connsiteX8" fmla="*/ 1283674 w 7254913"/>
              <a:gd name="connsiteY8" fmla="*/ 1468140 h 2526163"/>
              <a:gd name="connsiteX9" fmla="*/ 2441355 w 7254913"/>
              <a:gd name="connsiteY9" fmla="*/ 914466 h 2526163"/>
              <a:gd name="connsiteX10" fmla="*/ 3783593 w 7254913"/>
              <a:gd name="connsiteY10" fmla="*/ 721520 h 2526163"/>
              <a:gd name="connsiteX11" fmla="*/ 5311789 w 7254913"/>
              <a:gd name="connsiteY11" fmla="*/ 1060771 h 2526163"/>
              <a:gd name="connsiteX12" fmla="*/ 6855364 w 7254913"/>
              <a:gd name="connsiteY12" fmla="*/ 2154472 h 2526163"/>
              <a:gd name="connsiteX13" fmla="*/ 7159815 w 7254913"/>
              <a:gd name="connsiteY13" fmla="*/ 2508035 h 2526163"/>
              <a:gd name="connsiteX14" fmla="*/ 7252793 w 7254913"/>
              <a:gd name="connsiteY14" fmla="*/ 2437234 h 2526163"/>
              <a:gd name="connsiteX15" fmla="*/ 7088856 w 7254913"/>
              <a:gd name="connsiteY15" fmla="*/ 2114092 h 2526163"/>
              <a:gd name="connsiteX16" fmla="*/ 7111230 w 7254913"/>
              <a:gd name="connsiteY16" fmla="*/ 1834346 h 2526163"/>
              <a:gd name="connsiteX17" fmla="*/ 6845575 w 7254913"/>
              <a:gd name="connsiteY17" fmla="*/ 1493307 h 2526163"/>
              <a:gd name="connsiteX18" fmla="*/ 6879131 w 7254913"/>
              <a:gd name="connsiteY18" fmla="*/ 1317138 h 2526163"/>
              <a:gd name="connsiteX19" fmla="*/ 5612393 w 7254913"/>
              <a:gd name="connsiteY19" fmla="*/ 528573 h 2526163"/>
              <a:gd name="connsiteX20" fmla="*/ 4152709 w 7254913"/>
              <a:gd name="connsiteY20" fmla="*/ 167846 h 2526163"/>
              <a:gd name="connsiteX21" fmla="*/ 3968151 w 7254913"/>
              <a:gd name="connsiteY21" fmla="*/ 58789 h 2526163"/>
              <a:gd name="connsiteX22" fmla="*/ 3758426 w 7254913"/>
              <a:gd name="connsiteY22" fmla="*/ 66 h 2526163"/>
              <a:gd name="connsiteX23" fmla="*/ 3221531 w 7254913"/>
              <a:gd name="connsiteY23" fmla="*/ 50400 h 2526163"/>
              <a:gd name="connsiteX24" fmla="*/ 3238309 w 7254913"/>
              <a:gd name="connsiteY24" fmla="*/ 184624 h 2526163"/>
              <a:gd name="connsiteX25" fmla="*/ 2911138 w 7254913"/>
              <a:gd name="connsiteY25" fmla="*/ 243347 h 2526163"/>
              <a:gd name="connsiteX26" fmla="*/ 2885971 w 7254913"/>
              <a:gd name="connsiteY26" fmla="*/ 302070 h 2526163"/>
              <a:gd name="connsiteX27" fmla="*/ 2449744 w 7254913"/>
              <a:gd name="connsiteY27" fmla="*/ 469850 h 2526163"/>
              <a:gd name="connsiteX28" fmla="*/ 2147740 w 7254913"/>
              <a:gd name="connsiteY28" fmla="*/ 528573 h 2526163"/>
              <a:gd name="connsiteX29" fmla="*/ 2080628 w 7254913"/>
              <a:gd name="connsiteY29" fmla="*/ 595685 h 2526163"/>
              <a:gd name="connsiteX30" fmla="*/ 1988349 w 7254913"/>
              <a:gd name="connsiteY30" fmla="*/ 478239 h 2526163"/>
              <a:gd name="connsiteX31" fmla="*/ 1350786 w 7254913"/>
              <a:gd name="connsiteY31" fmla="*/ 763465 h 2526163"/>
              <a:gd name="connsiteX32" fmla="*/ 478331 w 7254913"/>
              <a:gd name="connsiteY32" fmla="*/ 1442973 h 252616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283674 w 7262770"/>
              <a:gd name="connsiteY8" fmla="*/ 1468140 h 2531413"/>
              <a:gd name="connsiteX9" fmla="*/ 2441355 w 7262770"/>
              <a:gd name="connsiteY9" fmla="*/ 914466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11230 w 7262770"/>
              <a:gd name="connsiteY16" fmla="*/ 1834346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152709 w 7262770"/>
              <a:gd name="connsiteY20" fmla="*/ 167846 h 2531413"/>
              <a:gd name="connsiteX21" fmla="*/ 3968151 w 7262770"/>
              <a:gd name="connsiteY21" fmla="*/ 58789 h 2531413"/>
              <a:gd name="connsiteX22" fmla="*/ 3758426 w 7262770"/>
              <a:gd name="connsiteY22" fmla="*/ 66 h 2531413"/>
              <a:gd name="connsiteX23" fmla="*/ 3221531 w 7262770"/>
              <a:gd name="connsiteY23" fmla="*/ 50400 h 2531413"/>
              <a:gd name="connsiteX24" fmla="*/ 3238309 w 7262770"/>
              <a:gd name="connsiteY24" fmla="*/ 184624 h 2531413"/>
              <a:gd name="connsiteX25" fmla="*/ 2911138 w 7262770"/>
              <a:gd name="connsiteY25" fmla="*/ 243347 h 2531413"/>
              <a:gd name="connsiteX26" fmla="*/ 2885971 w 7262770"/>
              <a:gd name="connsiteY26" fmla="*/ 302070 h 2531413"/>
              <a:gd name="connsiteX27" fmla="*/ 2449744 w 7262770"/>
              <a:gd name="connsiteY27" fmla="*/ 469850 h 2531413"/>
              <a:gd name="connsiteX28" fmla="*/ 2147740 w 7262770"/>
              <a:gd name="connsiteY28" fmla="*/ 528573 h 2531413"/>
              <a:gd name="connsiteX29" fmla="*/ 2080628 w 7262770"/>
              <a:gd name="connsiteY29" fmla="*/ 595685 h 2531413"/>
              <a:gd name="connsiteX30" fmla="*/ 1988349 w 7262770"/>
              <a:gd name="connsiteY30" fmla="*/ 478239 h 2531413"/>
              <a:gd name="connsiteX31" fmla="*/ 1350786 w 7262770"/>
              <a:gd name="connsiteY31" fmla="*/ 763465 h 2531413"/>
              <a:gd name="connsiteX32" fmla="*/ 478331 w 7262770"/>
              <a:gd name="connsiteY32"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283674 w 7262770"/>
              <a:gd name="connsiteY8" fmla="*/ 1468140 h 2531413"/>
              <a:gd name="connsiteX9" fmla="*/ 2441355 w 7262770"/>
              <a:gd name="connsiteY9" fmla="*/ 914466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152709 w 7262770"/>
              <a:gd name="connsiteY20" fmla="*/ 167846 h 2531413"/>
              <a:gd name="connsiteX21" fmla="*/ 3968151 w 7262770"/>
              <a:gd name="connsiteY21" fmla="*/ 58789 h 2531413"/>
              <a:gd name="connsiteX22" fmla="*/ 3758426 w 7262770"/>
              <a:gd name="connsiteY22" fmla="*/ 66 h 2531413"/>
              <a:gd name="connsiteX23" fmla="*/ 3221531 w 7262770"/>
              <a:gd name="connsiteY23" fmla="*/ 50400 h 2531413"/>
              <a:gd name="connsiteX24" fmla="*/ 3238309 w 7262770"/>
              <a:gd name="connsiteY24" fmla="*/ 184624 h 2531413"/>
              <a:gd name="connsiteX25" fmla="*/ 2911138 w 7262770"/>
              <a:gd name="connsiteY25" fmla="*/ 243347 h 2531413"/>
              <a:gd name="connsiteX26" fmla="*/ 2885971 w 7262770"/>
              <a:gd name="connsiteY26" fmla="*/ 302070 h 2531413"/>
              <a:gd name="connsiteX27" fmla="*/ 2449744 w 7262770"/>
              <a:gd name="connsiteY27" fmla="*/ 469850 h 2531413"/>
              <a:gd name="connsiteX28" fmla="*/ 2147740 w 7262770"/>
              <a:gd name="connsiteY28" fmla="*/ 528573 h 2531413"/>
              <a:gd name="connsiteX29" fmla="*/ 2080628 w 7262770"/>
              <a:gd name="connsiteY29" fmla="*/ 595685 h 2531413"/>
              <a:gd name="connsiteX30" fmla="*/ 1988349 w 7262770"/>
              <a:gd name="connsiteY30" fmla="*/ 478239 h 2531413"/>
              <a:gd name="connsiteX31" fmla="*/ 1350786 w 7262770"/>
              <a:gd name="connsiteY31" fmla="*/ 763465 h 2531413"/>
              <a:gd name="connsiteX32" fmla="*/ 478331 w 7262770"/>
              <a:gd name="connsiteY32"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5 w 7262770"/>
              <a:gd name="connsiteY9" fmla="*/ 914466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152709 w 7262770"/>
              <a:gd name="connsiteY20" fmla="*/ 167846 h 2531413"/>
              <a:gd name="connsiteX21" fmla="*/ 3968151 w 7262770"/>
              <a:gd name="connsiteY21" fmla="*/ 58789 h 2531413"/>
              <a:gd name="connsiteX22" fmla="*/ 3758426 w 7262770"/>
              <a:gd name="connsiteY22" fmla="*/ 66 h 2531413"/>
              <a:gd name="connsiteX23" fmla="*/ 3221531 w 7262770"/>
              <a:gd name="connsiteY23" fmla="*/ 50400 h 2531413"/>
              <a:gd name="connsiteX24" fmla="*/ 3238309 w 7262770"/>
              <a:gd name="connsiteY24" fmla="*/ 184624 h 2531413"/>
              <a:gd name="connsiteX25" fmla="*/ 2911138 w 7262770"/>
              <a:gd name="connsiteY25" fmla="*/ 243347 h 2531413"/>
              <a:gd name="connsiteX26" fmla="*/ 2885971 w 7262770"/>
              <a:gd name="connsiteY26" fmla="*/ 302070 h 2531413"/>
              <a:gd name="connsiteX27" fmla="*/ 2449744 w 7262770"/>
              <a:gd name="connsiteY27" fmla="*/ 469850 h 2531413"/>
              <a:gd name="connsiteX28" fmla="*/ 2147740 w 7262770"/>
              <a:gd name="connsiteY28" fmla="*/ 528573 h 2531413"/>
              <a:gd name="connsiteX29" fmla="*/ 2080628 w 7262770"/>
              <a:gd name="connsiteY29" fmla="*/ 595685 h 2531413"/>
              <a:gd name="connsiteX30" fmla="*/ 1988349 w 7262770"/>
              <a:gd name="connsiteY30" fmla="*/ 478239 h 2531413"/>
              <a:gd name="connsiteX31" fmla="*/ 1350786 w 7262770"/>
              <a:gd name="connsiteY31" fmla="*/ 763465 h 2531413"/>
              <a:gd name="connsiteX32" fmla="*/ 478331 w 7262770"/>
              <a:gd name="connsiteY32"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5 w 7262770"/>
              <a:gd name="connsiteY9" fmla="*/ 914466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152709 w 7262770"/>
              <a:gd name="connsiteY20" fmla="*/ 167846 h 2531413"/>
              <a:gd name="connsiteX21" fmla="*/ 3968151 w 7262770"/>
              <a:gd name="connsiteY21" fmla="*/ 58789 h 2531413"/>
              <a:gd name="connsiteX22" fmla="*/ 3758426 w 7262770"/>
              <a:gd name="connsiteY22" fmla="*/ 66 h 2531413"/>
              <a:gd name="connsiteX23" fmla="*/ 3221531 w 7262770"/>
              <a:gd name="connsiteY23" fmla="*/ 50400 h 2531413"/>
              <a:gd name="connsiteX24" fmla="*/ 3238309 w 7262770"/>
              <a:gd name="connsiteY24" fmla="*/ 184624 h 2531413"/>
              <a:gd name="connsiteX25" fmla="*/ 2911138 w 7262770"/>
              <a:gd name="connsiteY25" fmla="*/ 243347 h 2531413"/>
              <a:gd name="connsiteX26" fmla="*/ 2885971 w 7262770"/>
              <a:gd name="connsiteY26" fmla="*/ 302070 h 2531413"/>
              <a:gd name="connsiteX27" fmla="*/ 2449744 w 7262770"/>
              <a:gd name="connsiteY27" fmla="*/ 469850 h 2531413"/>
              <a:gd name="connsiteX28" fmla="*/ 2147740 w 7262770"/>
              <a:gd name="connsiteY28" fmla="*/ 528573 h 2531413"/>
              <a:gd name="connsiteX29" fmla="*/ 2080628 w 7262770"/>
              <a:gd name="connsiteY29" fmla="*/ 595685 h 2531413"/>
              <a:gd name="connsiteX30" fmla="*/ 1988349 w 7262770"/>
              <a:gd name="connsiteY30" fmla="*/ 478239 h 2531413"/>
              <a:gd name="connsiteX31" fmla="*/ 1350786 w 7262770"/>
              <a:gd name="connsiteY31" fmla="*/ 763465 h 2531413"/>
              <a:gd name="connsiteX32" fmla="*/ 478331 w 7262770"/>
              <a:gd name="connsiteY32"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152709 w 7262770"/>
              <a:gd name="connsiteY20" fmla="*/ 167846 h 2531413"/>
              <a:gd name="connsiteX21" fmla="*/ 3968151 w 7262770"/>
              <a:gd name="connsiteY21" fmla="*/ 58789 h 2531413"/>
              <a:gd name="connsiteX22" fmla="*/ 3758426 w 7262770"/>
              <a:gd name="connsiteY22" fmla="*/ 66 h 2531413"/>
              <a:gd name="connsiteX23" fmla="*/ 3221531 w 7262770"/>
              <a:gd name="connsiteY23" fmla="*/ 50400 h 2531413"/>
              <a:gd name="connsiteX24" fmla="*/ 3238309 w 7262770"/>
              <a:gd name="connsiteY24" fmla="*/ 184624 h 2531413"/>
              <a:gd name="connsiteX25" fmla="*/ 2911138 w 7262770"/>
              <a:gd name="connsiteY25" fmla="*/ 243347 h 2531413"/>
              <a:gd name="connsiteX26" fmla="*/ 2885971 w 7262770"/>
              <a:gd name="connsiteY26" fmla="*/ 302070 h 2531413"/>
              <a:gd name="connsiteX27" fmla="*/ 2449744 w 7262770"/>
              <a:gd name="connsiteY27" fmla="*/ 469850 h 2531413"/>
              <a:gd name="connsiteX28" fmla="*/ 2147740 w 7262770"/>
              <a:gd name="connsiteY28" fmla="*/ 528573 h 2531413"/>
              <a:gd name="connsiteX29" fmla="*/ 2080628 w 7262770"/>
              <a:gd name="connsiteY29" fmla="*/ 595685 h 2531413"/>
              <a:gd name="connsiteX30" fmla="*/ 1988349 w 7262770"/>
              <a:gd name="connsiteY30" fmla="*/ 478239 h 2531413"/>
              <a:gd name="connsiteX31" fmla="*/ 1350786 w 7262770"/>
              <a:gd name="connsiteY31" fmla="*/ 763465 h 2531413"/>
              <a:gd name="connsiteX32" fmla="*/ 478331 w 7262770"/>
              <a:gd name="connsiteY32"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152709 w 7262770"/>
              <a:gd name="connsiteY20" fmla="*/ 167846 h 2531413"/>
              <a:gd name="connsiteX21" fmla="*/ 3968151 w 7262770"/>
              <a:gd name="connsiteY21" fmla="*/ 58789 h 2531413"/>
              <a:gd name="connsiteX22" fmla="*/ 3758426 w 7262770"/>
              <a:gd name="connsiteY22" fmla="*/ 66 h 2531413"/>
              <a:gd name="connsiteX23" fmla="*/ 3221531 w 7262770"/>
              <a:gd name="connsiteY23" fmla="*/ 50400 h 2531413"/>
              <a:gd name="connsiteX24" fmla="*/ 3238309 w 7262770"/>
              <a:gd name="connsiteY24" fmla="*/ 184624 h 2531413"/>
              <a:gd name="connsiteX25" fmla="*/ 2911138 w 7262770"/>
              <a:gd name="connsiteY25" fmla="*/ 243347 h 2531413"/>
              <a:gd name="connsiteX26" fmla="*/ 2885971 w 7262770"/>
              <a:gd name="connsiteY26" fmla="*/ 302070 h 2531413"/>
              <a:gd name="connsiteX27" fmla="*/ 2449744 w 7262770"/>
              <a:gd name="connsiteY27" fmla="*/ 469850 h 2531413"/>
              <a:gd name="connsiteX28" fmla="*/ 2147740 w 7262770"/>
              <a:gd name="connsiteY28" fmla="*/ 528573 h 2531413"/>
              <a:gd name="connsiteX29" fmla="*/ 2080628 w 7262770"/>
              <a:gd name="connsiteY29" fmla="*/ 595685 h 2531413"/>
              <a:gd name="connsiteX30" fmla="*/ 1988349 w 7262770"/>
              <a:gd name="connsiteY30" fmla="*/ 478239 h 2531413"/>
              <a:gd name="connsiteX31" fmla="*/ 1350786 w 7262770"/>
              <a:gd name="connsiteY31" fmla="*/ 763465 h 2531413"/>
              <a:gd name="connsiteX32" fmla="*/ 478331 w 7262770"/>
              <a:gd name="connsiteY32"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5022340 w 7262770"/>
              <a:gd name="connsiteY20" fmla="*/ 391900 h 2531413"/>
              <a:gd name="connsiteX21" fmla="*/ 4152709 w 7262770"/>
              <a:gd name="connsiteY21" fmla="*/ 167846 h 2531413"/>
              <a:gd name="connsiteX22" fmla="*/ 3968151 w 7262770"/>
              <a:gd name="connsiteY22" fmla="*/ 58789 h 2531413"/>
              <a:gd name="connsiteX23" fmla="*/ 3758426 w 7262770"/>
              <a:gd name="connsiteY23" fmla="*/ 66 h 2531413"/>
              <a:gd name="connsiteX24" fmla="*/ 3221531 w 7262770"/>
              <a:gd name="connsiteY24" fmla="*/ 50400 h 2531413"/>
              <a:gd name="connsiteX25" fmla="*/ 3238309 w 7262770"/>
              <a:gd name="connsiteY25" fmla="*/ 184624 h 2531413"/>
              <a:gd name="connsiteX26" fmla="*/ 2911138 w 7262770"/>
              <a:gd name="connsiteY26" fmla="*/ 243347 h 2531413"/>
              <a:gd name="connsiteX27" fmla="*/ 2885971 w 7262770"/>
              <a:gd name="connsiteY27" fmla="*/ 302070 h 2531413"/>
              <a:gd name="connsiteX28" fmla="*/ 2449744 w 7262770"/>
              <a:gd name="connsiteY28" fmla="*/ 469850 h 2531413"/>
              <a:gd name="connsiteX29" fmla="*/ 2147740 w 7262770"/>
              <a:gd name="connsiteY29" fmla="*/ 528573 h 2531413"/>
              <a:gd name="connsiteX30" fmla="*/ 2080628 w 7262770"/>
              <a:gd name="connsiteY30" fmla="*/ 595685 h 2531413"/>
              <a:gd name="connsiteX31" fmla="*/ 1988349 w 7262770"/>
              <a:gd name="connsiteY31" fmla="*/ 478239 h 2531413"/>
              <a:gd name="connsiteX32" fmla="*/ 1350786 w 7262770"/>
              <a:gd name="connsiteY32" fmla="*/ 763465 h 2531413"/>
              <a:gd name="connsiteX33" fmla="*/ 478331 w 7262770"/>
              <a:gd name="connsiteY33"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950134 w 7262770"/>
              <a:gd name="connsiteY20" fmla="*/ 464688 h 2531413"/>
              <a:gd name="connsiteX21" fmla="*/ 4152709 w 7262770"/>
              <a:gd name="connsiteY21" fmla="*/ 167846 h 2531413"/>
              <a:gd name="connsiteX22" fmla="*/ 3968151 w 7262770"/>
              <a:gd name="connsiteY22" fmla="*/ 58789 h 2531413"/>
              <a:gd name="connsiteX23" fmla="*/ 3758426 w 7262770"/>
              <a:gd name="connsiteY23" fmla="*/ 66 h 2531413"/>
              <a:gd name="connsiteX24" fmla="*/ 3221531 w 7262770"/>
              <a:gd name="connsiteY24" fmla="*/ 50400 h 2531413"/>
              <a:gd name="connsiteX25" fmla="*/ 3238309 w 7262770"/>
              <a:gd name="connsiteY25" fmla="*/ 184624 h 2531413"/>
              <a:gd name="connsiteX26" fmla="*/ 2911138 w 7262770"/>
              <a:gd name="connsiteY26" fmla="*/ 243347 h 2531413"/>
              <a:gd name="connsiteX27" fmla="*/ 2885971 w 7262770"/>
              <a:gd name="connsiteY27" fmla="*/ 302070 h 2531413"/>
              <a:gd name="connsiteX28" fmla="*/ 2449744 w 7262770"/>
              <a:gd name="connsiteY28" fmla="*/ 469850 h 2531413"/>
              <a:gd name="connsiteX29" fmla="*/ 2147740 w 7262770"/>
              <a:gd name="connsiteY29" fmla="*/ 528573 h 2531413"/>
              <a:gd name="connsiteX30" fmla="*/ 2080628 w 7262770"/>
              <a:gd name="connsiteY30" fmla="*/ 595685 h 2531413"/>
              <a:gd name="connsiteX31" fmla="*/ 1988349 w 7262770"/>
              <a:gd name="connsiteY31" fmla="*/ 478239 h 2531413"/>
              <a:gd name="connsiteX32" fmla="*/ 1350786 w 7262770"/>
              <a:gd name="connsiteY32" fmla="*/ 763465 h 2531413"/>
              <a:gd name="connsiteX33" fmla="*/ 478331 w 7262770"/>
              <a:gd name="connsiteY33"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950134 w 7262770"/>
              <a:gd name="connsiteY20" fmla="*/ 464688 h 2531413"/>
              <a:gd name="connsiteX21" fmla="*/ 4152709 w 7262770"/>
              <a:gd name="connsiteY21" fmla="*/ 167846 h 2531413"/>
              <a:gd name="connsiteX22" fmla="*/ 3968151 w 7262770"/>
              <a:gd name="connsiteY22" fmla="*/ 58789 h 2531413"/>
              <a:gd name="connsiteX23" fmla="*/ 3758426 w 7262770"/>
              <a:gd name="connsiteY23" fmla="*/ 66 h 2531413"/>
              <a:gd name="connsiteX24" fmla="*/ 3221531 w 7262770"/>
              <a:gd name="connsiteY24" fmla="*/ 50400 h 2531413"/>
              <a:gd name="connsiteX25" fmla="*/ 3238309 w 7262770"/>
              <a:gd name="connsiteY25" fmla="*/ 184624 h 2531413"/>
              <a:gd name="connsiteX26" fmla="*/ 2911138 w 7262770"/>
              <a:gd name="connsiteY26" fmla="*/ 243347 h 2531413"/>
              <a:gd name="connsiteX27" fmla="*/ 2885971 w 7262770"/>
              <a:gd name="connsiteY27" fmla="*/ 302070 h 2531413"/>
              <a:gd name="connsiteX28" fmla="*/ 2449744 w 7262770"/>
              <a:gd name="connsiteY28" fmla="*/ 469850 h 2531413"/>
              <a:gd name="connsiteX29" fmla="*/ 2147740 w 7262770"/>
              <a:gd name="connsiteY29" fmla="*/ 528573 h 2531413"/>
              <a:gd name="connsiteX30" fmla="*/ 2080628 w 7262770"/>
              <a:gd name="connsiteY30" fmla="*/ 595685 h 2531413"/>
              <a:gd name="connsiteX31" fmla="*/ 1988349 w 7262770"/>
              <a:gd name="connsiteY31" fmla="*/ 478239 h 2531413"/>
              <a:gd name="connsiteX32" fmla="*/ 1350786 w 7262770"/>
              <a:gd name="connsiteY32" fmla="*/ 763465 h 2531413"/>
              <a:gd name="connsiteX33" fmla="*/ 478331 w 7262770"/>
              <a:gd name="connsiteY33"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950134 w 7262770"/>
              <a:gd name="connsiteY20" fmla="*/ 464688 h 2531413"/>
              <a:gd name="connsiteX21" fmla="*/ 4120618 w 7262770"/>
              <a:gd name="connsiteY21" fmla="*/ 189682 h 2531413"/>
              <a:gd name="connsiteX22" fmla="*/ 3968151 w 7262770"/>
              <a:gd name="connsiteY22" fmla="*/ 58789 h 2531413"/>
              <a:gd name="connsiteX23" fmla="*/ 3758426 w 7262770"/>
              <a:gd name="connsiteY23" fmla="*/ 66 h 2531413"/>
              <a:gd name="connsiteX24" fmla="*/ 3221531 w 7262770"/>
              <a:gd name="connsiteY24" fmla="*/ 50400 h 2531413"/>
              <a:gd name="connsiteX25" fmla="*/ 3238309 w 7262770"/>
              <a:gd name="connsiteY25" fmla="*/ 184624 h 2531413"/>
              <a:gd name="connsiteX26" fmla="*/ 2911138 w 7262770"/>
              <a:gd name="connsiteY26" fmla="*/ 243347 h 2531413"/>
              <a:gd name="connsiteX27" fmla="*/ 2885971 w 7262770"/>
              <a:gd name="connsiteY27" fmla="*/ 302070 h 2531413"/>
              <a:gd name="connsiteX28" fmla="*/ 2449744 w 7262770"/>
              <a:gd name="connsiteY28" fmla="*/ 469850 h 2531413"/>
              <a:gd name="connsiteX29" fmla="*/ 2147740 w 7262770"/>
              <a:gd name="connsiteY29" fmla="*/ 528573 h 2531413"/>
              <a:gd name="connsiteX30" fmla="*/ 2080628 w 7262770"/>
              <a:gd name="connsiteY30" fmla="*/ 595685 h 2531413"/>
              <a:gd name="connsiteX31" fmla="*/ 1988349 w 7262770"/>
              <a:gd name="connsiteY31" fmla="*/ 478239 h 2531413"/>
              <a:gd name="connsiteX32" fmla="*/ 1350786 w 7262770"/>
              <a:gd name="connsiteY32" fmla="*/ 763465 h 2531413"/>
              <a:gd name="connsiteX33" fmla="*/ 478331 w 7262770"/>
              <a:gd name="connsiteY33" fmla="*/ 1442973 h 2531413"/>
              <a:gd name="connsiteX0" fmla="*/ 478331 w 7262770"/>
              <a:gd name="connsiteY0" fmla="*/ 1442973 h 2531413"/>
              <a:gd name="connsiteX1" fmla="*/ 562221 w 7262770"/>
              <a:gd name="connsiteY1" fmla="*/ 1526863 h 2531413"/>
              <a:gd name="connsiteX2" fmla="*/ 50492 w 7262770"/>
              <a:gd name="connsiteY2" fmla="*/ 2097314 h 2531413"/>
              <a:gd name="connsiteX3" fmla="*/ 167938 w 7262770"/>
              <a:gd name="connsiteY3" fmla="*/ 2181204 h 2531413"/>
              <a:gd name="connsiteX4" fmla="*/ 158 w 7262770"/>
              <a:gd name="connsiteY4" fmla="*/ 2424485 h 2531413"/>
              <a:gd name="connsiteX5" fmla="*/ 142771 w 7262770"/>
              <a:gd name="connsiteY5" fmla="*/ 2449652 h 2531413"/>
              <a:gd name="connsiteX6" fmla="*/ 402830 w 7262770"/>
              <a:gd name="connsiteY6" fmla="*/ 2164426 h 2531413"/>
              <a:gd name="connsiteX7" fmla="*/ 562221 w 7262770"/>
              <a:gd name="connsiteY7" fmla="*/ 2156037 h 2531413"/>
              <a:gd name="connsiteX8" fmla="*/ 1307792 w 7262770"/>
              <a:gd name="connsiteY8" fmla="*/ 1498565 h 2531413"/>
              <a:gd name="connsiteX9" fmla="*/ 2441356 w 7262770"/>
              <a:gd name="connsiteY9" fmla="*/ 944891 h 2531413"/>
              <a:gd name="connsiteX10" fmla="*/ 3783593 w 7262770"/>
              <a:gd name="connsiteY10" fmla="*/ 721520 h 2531413"/>
              <a:gd name="connsiteX11" fmla="*/ 5311789 w 7262770"/>
              <a:gd name="connsiteY11" fmla="*/ 1060771 h 2531413"/>
              <a:gd name="connsiteX12" fmla="*/ 6855364 w 7262770"/>
              <a:gd name="connsiteY12" fmla="*/ 2154472 h 2531413"/>
              <a:gd name="connsiteX13" fmla="*/ 7159815 w 7262770"/>
              <a:gd name="connsiteY13" fmla="*/ 2508035 h 2531413"/>
              <a:gd name="connsiteX14" fmla="*/ 7252793 w 7262770"/>
              <a:gd name="connsiteY14" fmla="*/ 2437234 h 2531413"/>
              <a:gd name="connsiteX15" fmla="*/ 6952191 w 7262770"/>
              <a:gd name="connsiteY15" fmla="*/ 1946756 h 2531413"/>
              <a:gd name="connsiteX16" fmla="*/ 7127308 w 7262770"/>
              <a:gd name="connsiteY16" fmla="*/ 1811528 h 2531413"/>
              <a:gd name="connsiteX17" fmla="*/ 6845575 w 7262770"/>
              <a:gd name="connsiteY17" fmla="*/ 1493307 h 2531413"/>
              <a:gd name="connsiteX18" fmla="*/ 6879131 w 7262770"/>
              <a:gd name="connsiteY18" fmla="*/ 1317138 h 2531413"/>
              <a:gd name="connsiteX19" fmla="*/ 5612393 w 7262770"/>
              <a:gd name="connsiteY19" fmla="*/ 528573 h 2531413"/>
              <a:gd name="connsiteX20" fmla="*/ 4926066 w 7262770"/>
              <a:gd name="connsiteY20" fmla="*/ 486524 h 2531413"/>
              <a:gd name="connsiteX21" fmla="*/ 4120618 w 7262770"/>
              <a:gd name="connsiteY21" fmla="*/ 189682 h 2531413"/>
              <a:gd name="connsiteX22" fmla="*/ 3968151 w 7262770"/>
              <a:gd name="connsiteY22" fmla="*/ 58789 h 2531413"/>
              <a:gd name="connsiteX23" fmla="*/ 3758426 w 7262770"/>
              <a:gd name="connsiteY23" fmla="*/ 66 h 2531413"/>
              <a:gd name="connsiteX24" fmla="*/ 3221531 w 7262770"/>
              <a:gd name="connsiteY24" fmla="*/ 50400 h 2531413"/>
              <a:gd name="connsiteX25" fmla="*/ 3238309 w 7262770"/>
              <a:gd name="connsiteY25" fmla="*/ 184624 h 2531413"/>
              <a:gd name="connsiteX26" fmla="*/ 2911138 w 7262770"/>
              <a:gd name="connsiteY26" fmla="*/ 243347 h 2531413"/>
              <a:gd name="connsiteX27" fmla="*/ 2885971 w 7262770"/>
              <a:gd name="connsiteY27" fmla="*/ 302070 h 2531413"/>
              <a:gd name="connsiteX28" fmla="*/ 2449744 w 7262770"/>
              <a:gd name="connsiteY28" fmla="*/ 469850 h 2531413"/>
              <a:gd name="connsiteX29" fmla="*/ 2147740 w 7262770"/>
              <a:gd name="connsiteY29" fmla="*/ 528573 h 2531413"/>
              <a:gd name="connsiteX30" fmla="*/ 2080628 w 7262770"/>
              <a:gd name="connsiteY30" fmla="*/ 595685 h 2531413"/>
              <a:gd name="connsiteX31" fmla="*/ 1988349 w 7262770"/>
              <a:gd name="connsiteY31" fmla="*/ 478239 h 2531413"/>
              <a:gd name="connsiteX32" fmla="*/ 1350786 w 7262770"/>
              <a:gd name="connsiteY32" fmla="*/ 763465 h 2531413"/>
              <a:gd name="connsiteX33" fmla="*/ 478331 w 7262770"/>
              <a:gd name="connsiteY33" fmla="*/ 1442973 h 2531413"/>
              <a:gd name="connsiteX0" fmla="*/ 478331 w 7262770"/>
              <a:gd name="connsiteY0" fmla="*/ 1398824 h 2487264"/>
              <a:gd name="connsiteX1" fmla="*/ 562221 w 7262770"/>
              <a:gd name="connsiteY1" fmla="*/ 1482714 h 2487264"/>
              <a:gd name="connsiteX2" fmla="*/ 50492 w 7262770"/>
              <a:gd name="connsiteY2" fmla="*/ 2053165 h 2487264"/>
              <a:gd name="connsiteX3" fmla="*/ 167938 w 7262770"/>
              <a:gd name="connsiteY3" fmla="*/ 2137055 h 2487264"/>
              <a:gd name="connsiteX4" fmla="*/ 158 w 7262770"/>
              <a:gd name="connsiteY4" fmla="*/ 2380336 h 2487264"/>
              <a:gd name="connsiteX5" fmla="*/ 142771 w 7262770"/>
              <a:gd name="connsiteY5" fmla="*/ 2405503 h 2487264"/>
              <a:gd name="connsiteX6" fmla="*/ 402830 w 7262770"/>
              <a:gd name="connsiteY6" fmla="*/ 2120277 h 2487264"/>
              <a:gd name="connsiteX7" fmla="*/ 562221 w 7262770"/>
              <a:gd name="connsiteY7" fmla="*/ 2111888 h 2487264"/>
              <a:gd name="connsiteX8" fmla="*/ 1307792 w 7262770"/>
              <a:gd name="connsiteY8" fmla="*/ 1454416 h 2487264"/>
              <a:gd name="connsiteX9" fmla="*/ 2441356 w 7262770"/>
              <a:gd name="connsiteY9" fmla="*/ 900742 h 2487264"/>
              <a:gd name="connsiteX10" fmla="*/ 3783593 w 7262770"/>
              <a:gd name="connsiteY10" fmla="*/ 677371 h 2487264"/>
              <a:gd name="connsiteX11" fmla="*/ 5311789 w 7262770"/>
              <a:gd name="connsiteY11" fmla="*/ 1016622 h 2487264"/>
              <a:gd name="connsiteX12" fmla="*/ 6855364 w 7262770"/>
              <a:gd name="connsiteY12" fmla="*/ 2110323 h 2487264"/>
              <a:gd name="connsiteX13" fmla="*/ 7159815 w 7262770"/>
              <a:gd name="connsiteY13" fmla="*/ 2463886 h 2487264"/>
              <a:gd name="connsiteX14" fmla="*/ 7252793 w 7262770"/>
              <a:gd name="connsiteY14" fmla="*/ 2393085 h 2487264"/>
              <a:gd name="connsiteX15" fmla="*/ 6952191 w 7262770"/>
              <a:gd name="connsiteY15" fmla="*/ 1902607 h 2487264"/>
              <a:gd name="connsiteX16" fmla="*/ 7127308 w 7262770"/>
              <a:gd name="connsiteY16" fmla="*/ 1767379 h 2487264"/>
              <a:gd name="connsiteX17" fmla="*/ 6845575 w 7262770"/>
              <a:gd name="connsiteY17" fmla="*/ 1449158 h 2487264"/>
              <a:gd name="connsiteX18" fmla="*/ 6879131 w 7262770"/>
              <a:gd name="connsiteY18" fmla="*/ 1272989 h 2487264"/>
              <a:gd name="connsiteX19" fmla="*/ 5612393 w 7262770"/>
              <a:gd name="connsiteY19" fmla="*/ 484424 h 2487264"/>
              <a:gd name="connsiteX20" fmla="*/ 4926066 w 7262770"/>
              <a:gd name="connsiteY20" fmla="*/ 442375 h 2487264"/>
              <a:gd name="connsiteX21" fmla="*/ 4120618 w 7262770"/>
              <a:gd name="connsiteY21" fmla="*/ 145533 h 2487264"/>
              <a:gd name="connsiteX22" fmla="*/ 3968151 w 7262770"/>
              <a:gd name="connsiteY22" fmla="*/ 14640 h 2487264"/>
              <a:gd name="connsiteX23" fmla="*/ 3742380 w 7262770"/>
              <a:gd name="connsiteY23" fmla="*/ 21425 h 2487264"/>
              <a:gd name="connsiteX24" fmla="*/ 3221531 w 7262770"/>
              <a:gd name="connsiteY24" fmla="*/ 6251 h 2487264"/>
              <a:gd name="connsiteX25" fmla="*/ 3238309 w 7262770"/>
              <a:gd name="connsiteY25" fmla="*/ 140475 h 2487264"/>
              <a:gd name="connsiteX26" fmla="*/ 2911138 w 7262770"/>
              <a:gd name="connsiteY26" fmla="*/ 199198 h 2487264"/>
              <a:gd name="connsiteX27" fmla="*/ 2885971 w 7262770"/>
              <a:gd name="connsiteY27" fmla="*/ 257921 h 2487264"/>
              <a:gd name="connsiteX28" fmla="*/ 2449744 w 7262770"/>
              <a:gd name="connsiteY28" fmla="*/ 425701 h 2487264"/>
              <a:gd name="connsiteX29" fmla="*/ 2147740 w 7262770"/>
              <a:gd name="connsiteY29" fmla="*/ 484424 h 2487264"/>
              <a:gd name="connsiteX30" fmla="*/ 2080628 w 7262770"/>
              <a:gd name="connsiteY30" fmla="*/ 551536 h 2487264"/>
              <a:gd name="connsiteX31" fmla="*/ 1988349 w 7262770"/>
              <a:gd name="connsiteY31" fmla="*/ 434090 h 2487264"/>
              <a:gd name="connsiteX32" fmla="*/ 1350786 w 7262770"/>
              <a:gd name="connsiteY32" fmla="*/ 719316 h 2487264"/>
              <a:gd name="connsiteX33" fmla="*/ 478331 w 7262770"/>
              <a:gd name="connsiteY33" fmla="*/ 1398824 h 2487264"/>
              <a:gd name="connsiteX0" fmla="*/ 478331 w 7262770"/>
              <a:gd name="connsiteY0" fmla="*/ 1393209 h 2481649"/>
              <a:gd name="connsiteX1" fmla="*/ 562221 w 7262770"/>
              <a:gd name="connsiteY1" fmla="*/ 1477099 h 2481649"/>
              <a:gd name="connsiteX2" fmla="*/ 50492 w 7262770"/>
              <a:gd name="connsiteY2" fmla="*/ 2047550 h 2481649"/>
              <a:gd name="connsiteX3" fmla="*/ 167938 w 7262770"/>
              <a:gd name="connsiteY3" fmla="*/ 2131440 h 2481649"/>
              <a:gd name="connsiteX4" fmla="*/ 158 w 7262770"/>
              <a:gd name="connsiteY4" fmla="*/ 2374721 h 2481649"/>
              <a:gd name="connsiteX5" fmla="*/ 142771 w 7262770"/>
              <a:gd name="connsiteY5" fmla="*/ 2399888 h 2481649"/>
              <a:gd name="connsiteX6" fmla="*/ 402830 w 7262770"/>
              <a:gd name="connsiteY6" fmla="*/ 2114662 h 2481649"/>
              <a:gd name="connsiteX7" fmla="*/ 562221 w 7262770"/>
              <a:gd name="connsiteY7" fmla="*/ 2106273 h 2481649"/>
              <a:gd name="connsiteX8" fmla="*/ 1307792 w 7262770"/>
              <a:gd name="connsiteY8" fmla="*/ 1448801 h 2481649"/>
              <a:gd name="connsiteX9" fmla="*/ 2441356 w 7262770"/>
              <a:gd name="connsiteY9" fmla="*/ 895127 h 2481649"/>
              <a:gd name="connsiteX10" fmla="*/ 3783593 w 7262770"/>
              <a:gd name="connsiteY10" fmla="*/ 671756 h 2481649"/>
              <a:gd name="connsiteX11" fmla="*/ 5311789 w 7262770"/>
              <a:gd name="connsiteY11" fmla="*/ 1011007 h 2481649"/>
              <a:gd name="connsiteX12" fmla="*/ 6855364 w 7262770"/>
              <a:gd name="connsiteY12" fmla="*/ 2104708 h 2481649"/>
              <a:gd name="connsiteX13" fmla="*/ 7159815 w 7262770"/>
              <a:gd name="connsiteY13" fmla="*/ 2458271 h 2481649"/>
              <a:gd name="connsiteX14" fmla="*/ 7252793 w 7262770"/>
              <a:gd name="connsiteY14" fmla="*/ 2387470 h 2481649"/>
              <a:gd name="connsiteX15" fmla="*/ 6952191 w 7262770"/>
              <a:gd name="connsiteY15" fmla="*/ 1896992 h 2481649"/>
              <a:gd name="connsiteX16" fmla="*/ 7127308 w 7262770"/>
              <a:gd name="connsiteY16" fmla="*/ 1761764 h 2481649"/>
              <a:gd name="connsiteX17" fmla="*/ 6845575 w 7262770"/>
              <a:gd name="connsiteY17" fmla="*/ 1443543 h 2481649"/>
              <a:gd name="connsiteX18" fmla="*/ 6879131 w 7262770"/>
              <a:gd name="connsiteY18" fmla="*/ 1267374 h 2481649"/>
              <a:gd name="connsiteX19" fmla="*/ 5612393 w 7262770"/>
              <a:gd name="connsiteY19" fmla="*/ 478809 h 2481649"/>
              <a:gd name="connsiteX20" fmla="*/ 4926066 w 7262770"/>
              <a:gd name="connsiteY20" fmla="*/ 436760 h 2481649"/>
              <a:gd name="connsiteX21" fmla="*/ 4120618 w 7262770"/>
              <a:gd name="connsiteY21" fmla="*/ 139918 h 2481649"/>
              <a:gd name="connsiteX22" fmla="*/ 3968151 w 7262770"/>
              <a:gd name="connsiteY22" fmla="*/ 9025 h 2481649"/>
              <a:gd name="connsiteX23" fmla="*/ 3742380 w 7262770"/>
              <a:gd name="connsiteY23" fmla="*/ 15810 h 2481649"/>
              <a:gd name="connsiteX24" fmla="*/ 3245600 w 7262770"/>
              <a:gd name="connsiteY24" fmla="*/ 51587 h 2481649"/>
              <a:gd name="connsiteX25" fmla="*/ 3238309 w 7262770"/>
              <a:gd name="connsiteY25" fmla="*/ 134860 h 2481649"/>
              <a:gd name="connsiteX26" fmla="*/ 2911138 w 7262770"/>
              <a:gd name="connsiteY26" fmla="*/ 193583 h 2481649"/>
              <a:gd name="connsiteX27" fmla="*/ 2885971 w 7262770"/>
              <a:gd name="connsiteY27" fmla="*/ 252306 h 2481649"/>
              <a:gd name="connsiteX28" fmla="*/ 2449744 w 7262770"/>
              <a:gd name="connsiteY28" fmla="*/ 420086 h 2481649"/>
              <a:gd name="connsiteX29" fmla="*/ 2147740 w 7262770"/>
              <a:gd name="connsiteY29" fmla="*/ 478809 h 2481649"/>
              <a:gd name="connsiteX30" fmla="*/ 2080628 w 7262770"/>
              <a:gd name="connsiteY30" fmla="*/ 545921 h 2481649"/>
              <a:gd name="connsiteX31" fmla="*/ 1988349 w 7262770"/>
              <a:gd name="connsiteY31" fmla="*/ 428475 h 2481649"/>
              <a:gd name="connsiteX32" fmla="*/ 1350786 w 7262770"/>
              <a:gd name="connsiteY32" fmla="*/ 713701 h 2481649"/>
              <a:gd name="connsiteX33" fmla="*/ 478331 w 7262770"/>
              <a:gd name="connsiteY33" fmla="*/ 1393209 h 2481649"/>
              <a:gd name="connsiteX0" fmla="*/ 478331 w 7262770"/>
              <a:gd name="connsiteY0" fmla="*/ 137796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885971 w 7262770"/>
              <a:gd name="connsiteY27" fmla="*/ 237058 h 2466401"/>
              <a:gd name="connsiteX28" fmla="*/ 2449744 w 7262770"/>
              <a:gd name="connsiteY28" fmla="*/ 404838 h 2466401"/>
              <a:gd name="connsiteX29" fmla="*/ 2147740 w 7262770"/>
              <a:gd name="connsiteY29" fmla="*/ 463561 h 2466401"/>
              <a:gd name="connsiteX30" fmla="*/ 2080628 w 7262770"/>
              <a:gd name="connsiteY30" fmla="*/ 530673 h 2466401"/>
              <a:gd name="connsiteX31" fmla="*/ 1988349 w 7262770"/>
              <a:gd name="connsiteY31" fmla="*/ 413227 h 2466401"/>
              <a:gd name="connsiteX32" fmla="*/ 1350786 w 7262770"/>
              <a:gd name="connsiteY32" fmla="*/ 698453 h 2466401"/>
              <a:gd name="connsiteX33" fmla="*/ 478331 w 7262770"/>
              <a:gd name="connsiteY33" fmla="*/ 1377961 h 2466401"/>
              <a:gd name="connsiteX0" fmla="*/ 478331 w 7262770"/>
              <a:gd name="connsiteY0" fmla="*/ 137796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49744 w 7262770"/>
              <a:gd name="connsiteY28" fmla="*/ 404838 h 2466401"/>
              <a:gd name="connsiteX29" fmla="*/ 2147740 w 7262770"/>
              <a:gd name="connsiteY29" fmla="*/ 463561 h 2466401"/>
              <a:gd name="connsiteX30" fmla="*/ 2080628 w 7262770"/>
              <a:gd name="connsiteY30" fmla="*/ 530673 h 2466401"/>
              <a:gd name="connsiteX31" fmla="*/ 1988349 w 7262770"/>
              <a:gd name="connsiteY31" fmla="*/ 413227 h 2466401"/>
              <a:gd name="connsiteX32" fmla="*/ 1350786 w 7262770"/>
              <a:gd name="connsiteY32" fmla="*/ 698453 h 2466401"/>
              <a:gd name="connsiteX33" fmla="*/ 478331 w 7262770"/>
              <a:gd name="connsiteY33" fmla="*/ 1377961 h 2466401"/>
              <a:gd name="connsiteX0" fmla="*/ 478331 w 7262770"/>
              <a:gd name="connsiteY0" fmla="*/ 137796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1988349 w 7262770"/>
              <a:gd name="connsiteY31" fmla="*/ 413227 h 2466401"/>
              <a:gd name="connsiteX32" fmla="*/ 1350786 w 7262770"/>
              <a:gd name="connsiteY32" fmla="*/ 698453 h 2466401"/>
              <a:gd name="connsiteX33" fmla="*/ 478331 w 7262770"/>
              <a:gd name="connsiteY33" fmla="*/ 1377961 h 2466401"/>
              <a:gd name="connsiteX0" fmla="*/ 478331 w 7262770"/>
              <a:gd name="connsiteY0" fmla="*/ 137796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2044510 w 7262770"/>
              <a:gd name="connsiteY31" fmla="*/ 420506 h 2466401"/>
              <a:gd name="connsiteX32" fmla="*/ 1350786 w 7262770"/>
              <a:gd name="connsiteY32" fmla="*/ 698453 h 2466401"/>
              <a:gd name="connsiteX33" fmla="*/ 478331 w 7262770"/>
              <a:gd name="connsiteY33" fmla="*/ 1377961 h 2466401"/>
              <a:gd name="connsiteX0" fmla="*/ 478331 w 7262770"/>
              <a:gd name="connsiteY0" fmla="*/ 137796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2044510 w 7262770"/>
              <a:gd name="connsiteY31" fmla="*/ 420506 h 2466401"/>
              <a:gd name="connsiteX32" fmla="*/ 1358809 w 7262770"/>
              <a:gd name="connsiteY32" fmla="*/ 727568 h 2466401"/>
              <a:gd name="connsiteX33" fmla="*/ 478331 w 7262770"/>
              <a:gd name="connsiteY33" fmla="*/ 1377961 h 2466401"/>
              <a:gd name="connsiteX0" fmla="*/ 478331 w 7262770"/>
              <a:gd name="connsiteY0" fmla="*/ 137796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2044510 w 7262770"/>
              <a:gd name="connsiteY31" fmla="*/ 420506 h 2466401"/>
              <a:gd name="connsiteX32" fmla="*/ 1358809 w 7262770"/>
              <a:gd name="connsiteY32" fmla="*/ 727568 h 2466401"/>
              <a:gd name="connsiteX33" fmla="*/ 478331 w 7262770"/>
              <a:gd name="connsiteY33" fmla="*/ 1377961 h 2466401"/>
              <a:gd name="connsiteX0" fmla="*/ 550537 w 7262770"/>
              <a:gd name="connsiteY0" fmla="*/ 1319731 h 2466401"/>
              <a:gd name="connsiteX1" fmla="*/ 562221 w 7262770"/>
              <a:gd name="connsiteY1" fmla="*/ 1461851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2044510 w 7262770"/>
              <a:gd name="connsiteY31" fmla="*/ 420506 h 2466401"/>
              <a:gd name="connsiteX32" fmla="*/ 1358809 w 7262770"/>
              <a:gd name="connsiteY32" fmla="*/ 727568 h 2466401"/>
              <a:gd name="connsiteX33" fmla="*/ 550537 w 7262770"/>
              <a:gd name="connsiteY33" fmla="*/ 1319731 h 2466401"/>
              <a:gd name="connsiteX0" fmla="*/ 550537 w 7262770"/>
              <a:gd name="connsiteY0" fmla="*/ 1319731 h 2466401"/>
              <a:gd name="connsiteX1" fmla="*/ 610359 w 7262770"/>
              <a:gd name="connsiteY1" fmla="*/ 1389063 h 2466401"/>
              <a:gd name="connsiteX2" fmla="*/ 50492 w 7262770"/>
              <a:gd name="connsiteY2" fmla="*/ 2032302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2044510 w 7262770"/>
              <a:gd name="connsiteY31" fmla="*/ 420506 h 2466401"/>
              <a:gd name="connsiteX32" fmla="*/ 1358809 w 7262770"/>
              <a:gd name="connsiteY32" fmla="*/ 727568 h 2466401"/>
              <a:gd name="connsiteX33" fmla="*/ 550537 w 7262770"/>
              <a:gd name="connsiteY33" fmla="*/ 1319731 h 2466401"/>
              <a:gd name="connsiteX0" fmla="*/ 550537 w 7262770"/>
              <a:gd name="connsiteY0" fmla="*/ 1319731 h 2466401"/>
              <a:gd name="connsiteX1" fmla="*/ 610359 w 7262770"/>
              <a:gd name="connsiteY1" fmla="*/ 1389063 h 2466401"/>
              <a:gd name="connsiteX2" fmla="*/ 130721 w 7262770"/>
              <a:gd name="connsiteY2" fmla="*/ 1930399 h 2466401"/>
              <a:gd name="connsiteX3" fmla="*/ 167938 w 7262770"/>
              <a:gd name="connsiteY3" fmla="*/ 2116192 h 2466401"/>
              <a:gd name="connsiteX4" fmla="*/ 158 w 7262770"/>
              <a:gd name="connsiteY4" fmla="*/ 2359473 h 2466401"/>
              <a:gd name="connsiteX5" fmla="*/ 142771 w 7262770"/>
              <a:gd name="connsiteY5" fmla="*/ 2384640 h 2466401"/>
              <a:gd name="connsiteX6" fmla="*/ 402830 w 7262770"/>
              <a:gd name="connsiteY6" fmla="*/ 2099414 h 2466401"/>
              <a:gd name="connsiteX7" fmla="*/ 562221 w 7262770"/>
              <a:gd name="connsiteY7" fmla="*/ 2091025 h 2466401"/>
              <a:gd name="connsiteX8" fmla="*/ 1307792 w 7262770"/>
              <a:gd name="connsiteY8" fmla="*/ 1433553 h 2466401"/>
              <a:gd name="connsiteX9" fmla="*/ 2441356 w 7262770"/>
              <a:gd name="connsiteY9" fmla="*/ 879879 h 2466401"/>
              <a:gd name="connsiteX10" fmla="*/ 3783593 w 7262770"/>
              <a:gd name="connsiteY10" fmla="*/ 656508 h 2466401"/>
              <a:gd name="connsiteX11" fmla="*/ 5311789 w 7262770"/>
              <a:gd name="connsiteY11" fmla="*/ 995759 h 2466401"/>
              <a:gd name="connsiteX12" fmla="*/ 6855364 w 7262770"/>
              <a:gd name="connsiteY12" fmla="*/ 2089460 h 2466401"/>
              <a:gd name="connsiteX13" fmla="*/ 7159815 w 7262770"/>
              <a:gd name="connsiteY13" fmla="*/ 2443023 h 2466401"/>
              <a:gd name="connsiteX14" fmla="*/ 7252793 w 7262770"/>
              <a:gd name="connsiteY14" fmla="*/ 2372222 h 2466401"/>
              <a:gd name="connsiteX15" fmla="*/ 6952191 w 7262770"/>
              <a:gd name="connsiteY15" fmla="*/ 1881744 h 2466401"/>
              <a:gd name="connsiteX16" fmla="*/ 7127308 w 7262770"/>
              <a:gd name="connsiteY16" fmla="*/ 1746516 h 2466401"/>
              <a:gd name="connsiteX17" fmla="*/ 6845575 w 7262770"/>
              <a:gd name="connsiteY17" fmla="*/ 1428295 h 2466401"/>
              <a:gd name="connsiteX18" fmla="*/ 6879131 w 7262770"/>
              <a:gd name="connsiteY18" fmla="*/ 1252126 h 2466401"/>
              <a:gd name="connsiteX19" fmla="*/ 5612393 w 7262770"/>
              <a:gd name="connsiteY19" fmla="*/ 463561 h 2466401"/>
              <a:gd name="connsiteX20" fmla="*/ 4926066 w 7262770"/>
              <a:gd name="connsiteY20" fmla="*/ 421512 h 2466401"/>
              <a:gd name="connsiteX21" fmla="*/ 4120618 w 7262770"/>
              <a:gd name="connsiteY21" fmla="*/ 124670 h 2466401"/>
              <a:gd name="connsiteX22" fmla="*/ 3911991 w 7262770"/>
              <a:gd name="connsiteY22" fmla="*/ 22893 h 2466401"/>
              <a:gd name="connsiteX23" fmla="*/ 3742380 w 7262770"/>
              <a:gd name="connsiteY23" fmla="*/ 562 h 2466401"/>
              <a:gd name="connsiteX24" fmla="*/ 3245600 w 7262770"/>
              <a:gd name="connsiteY24" fmla="*/ 36339 h 2466401"/>
              <a:gd name="connsiteX25" fmla="*/ 3238309 w 7262770"/>
              <a:gd name="connsiteY25" fmla="*/ 119612 h 2466401"/>
              <a:gd name="connsiteX26" fmla="*/ 2911138 w 7262770"/>
              <a:gd name="connsiteY26" fmla="*/ 178335 h 2466401"/>
              <a:gd name="connsiteX27" fmla="*/ 2902017 w 7262770"/>
              <a:gd name="connsiteY27" fmla="*/ 295288 h 2466401"/>
              <a:gd name="connsiteX28" fmla="*/ 2457767 w 7262770"/>
              <a:gd name="connsiteY28" fmla="*/ 433953 h 2466401"/>
              <a:gd name="connsiteX29" fmla="*/ 2147740 w 7262770"/>
              <a:gd name="connsiteY29" fmla="*/ 463561 h 2466401"/>
              <a:gd name="connsiteX30" fmla="*/ 2080628 w 7262770"/>
              <a:gd name="connsiteY30" fmla="*/ 530673 h 2466401"/>
              <a:gd name="connsiteX31" fmla="*/ 2044510 w 7262770"/>
              <a:gd name="connsiteY31" fmla="*/ 420506 h 2466401"/>
              <a:gd name="connsiteX32" fmla="*/ 1358809 w 7262770"/>
              <a:gd name="connsiteY32" fmla="*/ 727568 h 2466401"/>
              <a:gd name="connsiteX33" fmla="*/ 550537 w 7262770"/>
              <a:gd name="connsiteY33" fmla="*/ 1319731 h 2466401"/>
              <a:gd name="connsiteX0" fmla="*/ 551306 w 7263539"/>
              <a:gd name="connsiteY0" fmla="*/ 1319731 h 2466401"/>
              <a:gd name="connsiteX1" fmla="*/ 611128 w 7263539"/>
              <a:gd name="connsiteY1" fmla="*/ 1389063 h 2466401"/>
              <a:gd name="connsiteX2" fmla="*/ 131490 w 7263539"/>
              <a:gd name="connsiteY2" fmla="*/ 1930399 h 2466401"/>
              <a:gd name="connsiteX3" fmla="*/ 168707 w 7263539"/>
              <a:gd name="connsiteY3" fmla="*/ 2116192 h 2466401"/>
              <a:gd name="connsiteX4" fmla="*/ 927 w 7263539"/>
              <a:gd name="connsiteY4" fmla="*/ 2359473 h 2466401"/>
              <a:gd name="connsiteX5" fmla="*/ 255861 w 7263539"/>
              <a:gd name="connsiteY5" fmla="*/ 2260901 h 2466401"/>
              <a:gd name="connsiteX6" fmla="*/ 403599 w 7263539"/>
              <a:gd name="connsiteY6" fmla="*/ 2099414 h 2466401"/>
              <a:gd name="connsiteX7" fmla="*/ 562990 w 7263539"/>
              <a:gd name="connsiteY7" fmla="*/ 2091025 h 2466401"/>
              <a:gd name="connsiteX8" fmla="*/ 1308561 w 7263539"/>
              <a:gd name="connsiteY8" fmla="*/ 1433553 h 2466401"/>
              <a:gd name="connsiteX9" fmla="*/ 2442125 w 7263539"/>
              <a:gd name="connsiteY9" fmla="*/ 879879 h 2466401"/>
              <a:gd name="connsiteX10" fmla="*/ 3784362 w 7263539"/>
              <a:gd name="connsiteY10" fmla="*/ 656508 h 2466401"/>
              <a:gd name="connsiteX11" fmla="*/ 5312558 w 7263539"/>
              <a:gd name="connsiteY11" fmla="*/ 995759 h 2466401"/>
              <a:gd name="connsiteX12" fmla="*/ 6856133 w 7263539"/>
              <a:gd name="connsiteY12" fmla="*/ 2089460 h 2466401"/>
              <a:gd name="connsiteX13" fmla="*/ 7160584 w 7263539"/>
              <a:gd name="connsiteY13" fmla="*/ 2443023 h 2466401"/>
              <a:gd name="connsiteX14" fmla="*/ 7253562 w 7263539"/>
              <a:gd name="connsiteY14" fmla="*/ 2372222 h 2466401"/>
              <a:gd name="connsiteX15" fmla="*/ 6952960 w 7263539"/>
              <a:gd name="connsiteY15" fmla="*/ 1881744 h 2466401"/>
              <a:gd name="connsiteX16" fmla="*/ 7128077 w 7263539"/>
              <a:gd name="connsiteY16" fmla="*/ 1746516 h 2466401"/>
              <a:gd name="connsiteX17" fmla="*/ 6846344 w 7263539"/>
              <a:gd name="connsiteY17" fmla="*/ 1428295 h 2466401"/>
              <a:gd name="connsiteX18" fmla="*/ 6879900 w 7263539"/>
              <a:gd name="connsiteY18" fmla="*/ 1252126 h 2466401"/>
              <a:gd name="connsiteX19" fmla="*/ 5613162 w 7263539"/>
              <a:gd name="connsiteY19" fmla="*/ 463561 h 2466401"/>
              <a:gd name="connsiteX20" fmla="*/ 4926835 w 7263539"/>
              <a:gd name="connsiteY20" fmla="*/ 421512 h 2466401"/>
              <a:gd name="connsiteX21" fmla="*/ 4121387 w 7263539"/>
              <a:gd name="connsiteY21" fmla="*/ 124670 h 2466401"/>
              <a:gd name="connsiteX22" fmla="*/ 3912760 w 7263539"/>
              <a:gd name="connsiteY22" fmla="*/ 22893 h 2466401"/>
              <a:gd name="connsiteX23" fmla="*/ 3743149 w 7263539"/>
              <a:gd name="connsiteY23" fmla="*/ 562 h 2466401"/>
              <a:gd name="connsiteX24" fmla="*/ 3246369 w 7263539"/>
              <a:gd name="connsiteY24" fmla="*/ 36339 h 2466401"/>
              <a:gd name="connsiteX25" fmla="*/ 3239078 w 7263539"/>
              <a:gd name="connsiteY25" fmla="*/ 119612 h 2466401"/>
              <a:gd name="connsiteX26" fmla="*/ 2911907 w 7263539"/>
              <a:gd name="connsiteY26" fmla="*/ 178335 h 2466401"/>
              <a:gd name="connsiteX27" fmla="*/ 2902786 w 7263539"/>
              <a:gd name="connsiteY27" fmla="*/ 295288 h 2466401"/>
              <a:gd name="connsiteX28" fmla="*/ 2458536 w 7263539"/>
              <a:gd name="connsiteY28" fmla="*/ 433953 h 2466401"/>
              <a:gd name="connsiteX29" fmla="*/ 2148509 w 7263539"/>
              <a:gd name="connsiteY29" fmla="*/ 463561 h 2466401"/>
              <a:gd name="connsiteX30" fmla="*/ 2081397 w 7263539"/>
              <a:gd name="connsiteY30" fmla="*/ 530673 h 2466401"/>
              <a:gd name="connsiteX31" fmla="*/ 2045279 w 7263539"/>
              <a:gd name="connsiteY31" fmla="*/ 420506 h 2466401"/>
              <a:gd name="connsiteX32" fmla="*/ 1359578 w 7263539"/>
              <a:gd name="connsiteY32" fmla="*/ 727568 h 2466401"/>
              <a:gd name="connsiteX33" fmla="*/ 551306 w 7263539"/>
              <a:gd name="connsiteY33" fmla="*/ 1319731 h 2466401"/>
              <a:gd name="connsiteX0" fmla="*/ 447976 w 7160209"/>
              <a:gd name="connsiteY0" fmla="*/ 1319731 h 2466401"/>
              <a:gd name="connsiteX1" fmla="*/ 507798 w 7160209"/>
              <a:gd name="connsiteY1" fmla="*/ 1389063 h 2466401"/>
              <a:gd name="connsiteX2" fmla="*/ 28160 w 7160209"/>
              <a:gd name="connsiteY2" fmla="*/ 1930399 h 2466401"/>
              <a:gd name="connsiteX3" fmla="*/ 65377 w 7160209"/>
              <a:gd name="connsiteY3" fmla="*/ 2116192 h 2466401"/>
              <a:gd name="connsiteX4" fmla="*/ 1895 w 7160209"/>
              <a:gd name="connsiteY4" fmla="*/ 2199341 h 2466401"/>
              <a:gd name="connsiteX5" fmla="*/ 152531 w 7160209"/>
              <a:gd name="connsiteY5" fmla="*/ 2260901 h 2466401"/>
              <a:gd name="connsiteX6" fmla="*/ 300269 w 7160209"/>
              <a:gd name="connsiteY6" fmla="*/ 2099414 h 2466401"/>
              <a:gd name="connsiteX7" fmla="*/ 459660 w 7160209"/>
              <a:gd name="connsiteY7" fmla="*/ 2091025 h 2466401"/>
              <a:gd name="connsiteX8" fmla="*/ 1205231 w 7160209"/>
              <a:gd name="connsiteY8" fmla="*/ 1433553 h 2466401"/>
              <a:gd name="connsiteX9" fmla="*/ 2338795 w 7160209"/>
              <a:gd name="connsiteY9" fmla="*/ 879879 h 2466401"/>
              <a:gd name="connsiteX10" fmla="*/ 3681032 w 7160209"/>
              <a:gd name="connsiteY10" fmla="*/ 656508 h 2466401"/>
              <a:gd name="connsiteX11" fmla="*/ 5209228 w 7160209"/>
              <a:gd name="connsiteY11" fmla="*/ 995759 h 2466401"/>
              <a:gd name="connsiteX12" fmla="*/ 6752803 w 7160209"/>
              <a:gd name="connsiteY12" fmla="*/ 2089460 h 2466401"/>
              <a:gd name="connsiteX13" fmla="*/ 7057254 w 7160209"/>
              <a:gd name="connsiteY13" fmla="*/ 2443023 h 2466401"/>
              <a:gd name="connsiteX14" fmla="*/ 7150232 w 7160209"/>
              <a:gd name="connsiteY14" fmla="*/ 2372222 h 2466401"/>
              <a:gd name="connsiteX15" fmla="*/ 6849630 w 7160209"/>
              <a:gd name="connsiteY15" fmla="*/ 1881744 h 2466401"/>
              <a:gd name="connsiteX16" fmla="*/ 7024747 w 7160209"/>
              <a:gd name="connsiteY16" fmla="*/ 1746516 h 2466401"/>
              <a:gd name="connsiteX17" fmla="*/ 6743014 w 7160209"/>
              <a:gd name="connsiteY17" fmla="*/ 1428295 h 2466401"/>
              <a:gd name="connsiteX18" fmla="*/ 6776570 w 7160209"/>
              <a:gd name="connsiteY18" fmla="*/ 1252126 h 2466401"/>
              <a:gd name="connsiteX19" fmla="*/ 5509832 w 7160209"/>
              <a:gd name="connsiteY19" fmla="*/ 463561 h 2466401"/>
              <a:gd name="connsiteX20" fmla="*/ 4823505 w 7160209"/>
              <a:gd name="connsiteY20" fmla="*/ 421512 h 2466401"/>
              <a:gd name="connsiteX21" fmla="*/ 4018057 w 7160209"/>
              <a:gd name="connsiteY21" fmla="*/ 124670 h 2466401"/>
              <a:gd name="connsiteX22" fmla="*/ 3809430 w 7160209"/>
              <a:gd name="connsiteY22" fmla="*/ 22893 h 2466401"/>
              <a:gd name="connsiteX23" fmla="*/ 3639819 w 7160209"/>
              <a:gd name="connsiteY23" fmla="*/ 562 h 2466401"/>
              <a:gd name="connsiteX24" fmla="*/ 3143039 w 7160209"/>
              <a:gd name="connsiteY24" fmla="*/ 36339 h 2466401"/>
              <a:gd name="connsiteX25" fmla="*/ 3135748 w 7160209"/>
              <a:gd name="connsiteY25" fmla="*/ 119612 h 2466401"/>
              <a:gd name="connsiteX26" fmla="*/ 2808577 w 7160209"/>
              <a:gd name="connsiteY26" fmla="*/ 178335 h 2466401"/>
              <a:gd name="connsiteX27" fmla="*/ 2799456 w 7160209"/>
              <a:gd name="connsiteY27" fmla="*/ 295288 h 2466401"/>
              <a:gd name="connsiteX28" fmla="*/ 2355206 w 7160209"/>
              <a:gd name="connsiteY28" fmla="*/ 433953 h 2466401"/>
              <a:gd name="connsiteX29" fmla="*/ 2045179 w 7160209"/>
              <a:gd name="connsiteY29" fmla="*/ 463561 h 2466401"/>
              <a:gd name="connsiteX30" fmla="*/ 1978067 w 7160209"/>
              <a:gd name="connsiteY30" fmla="*/ 530673 h 2466401"/>
              <a:gd name="connsiteX31" fmla="*/ 1941949 w 7160209"/>
              <a:gd name="connsiteY31" fmla="*/ 420506 h 2466401"/>
              <a:gd name="connsiteX32" fmla="*/ 1256248 w 7160209"/>
              <a:gd name="connsiteY32" fmla="*/ 727568 h 2466401"/>
              <a:gd name="connsiteX33" fmla="*/ 447976 w 7160209"/>
              <a:gd name="connsiteY33" fmla="*/ 1319731 h 2466401"/>
              <a:gd name="connsiteX0" fmla="*/ 448935 w 7161168"/>
              <a:gd name="connsiteY0" fmla="*/ 1319731 h 2466401"/>
              <a:gd name="connsiteX1" fmla="*/ 508757 w 7161168"/>
              <a:gd name="connsiteY1" fmla="*/ 1389063 h 2466401"/>
              <a:gd name="connsiteX2" fmla="*/ 29119 w 7161168"/>
              <a:gd name="connsiteY2" fmla="*/ 1930399 h 2466401"/>
              <a:gd name="connsiteX3" fmla="*/ 66336 w 7161168"/>
              <a:gd name="connsiteY3" fmla="*/ 2116192 h 2466401"/>
              <a:gd name="connsiteX4" fmla="*/ 2854 w 7161168"/>
              <a:gd name="connsiteY4" fmla="*/ 2199341 h 2466401"/>
              <a:gd name="connsiteX5" fmla="*/ 177559 w 7161168"/>
              <a:gd name="connsiteY5" fmla="*/ 2224508 h 2466401"/>
              <a:gd name="connsiteX6" fmla="*/ 301228 w 7161168"/>
              <a:gd name="connsiteY6" fmla="*/ 2099414 h 2466401"/>
              <a:gd name="connsiteX7" fmla="*/ 460619 w 7161168"/>
              <a:gd name="connsiteY7" fmla="*/ 2091025 h 2466401"/>
              <a:gd name="connsiteX8" fmla="*/ 1206190 w 7161168"/>
              <a:gd name="connsiteY8" fmla="*/ 1433553 h 2466401"/>
              <a:gd name="connsiteX9" fmla="*/ 2339754 w 7161168"/>
              <a:gd name="connsiteY9" fmla="*/ 879879 h 2466401"/>
              <a:gd name="connsiteX10" fmla="*/ 3681991 w 7161168"/>
              <a:gd name="connsiteY10" fmla="*/ 656508 h 2466401"/>
              <a:gd name="connsiteX11" fmla="*/ 5210187 w 7161168"/>
              <a:gd name="connsiteY11" fmla="*/ 995759 h 2466401"/>
              <a:gd name="connsiteX12" fmla="*/ 6753762 w 7161168"/>
              <a:gd name="connsiteY12" fmla="*/ 2089460 h 2466401"/>
              <a:gd name="connsiteX13" fmla="*/ 7058213 w 7161168"/>
              <a:gd name="connsiteY13" fmla="*/ 2443023 h 2466401"/>
              <a:gd name="connsiteX14" fmla="*/ 7151191 w 7161168"/>
              <a:gd name="connsiteY14" fmla="*/ 2372222 h 2466401"/>
              <a:gd name="connsiteX15" fmla="*/ 6850589 w 7161168"/>
              <a:gd name="connsiteY15" fmla="*/ 1881744 h 2466401"/>
              <a:gd name="connsiteX16" fmla="*/ 7025706 w 7161168"/>
              <a:gd name="connsiteY16" fmla="*/ 1746516 h 2466401"/>
              <a:gd name="connsiteX17" fmla="*/ 6743973 w 7161168"/>
              <a:gd name="connsiteY17" fmla="*/ 1428295 h 2466401"/>
              <a:gd name="connsiteX18" fmla="*/ 6777529 w 7161168"/>
              <a:gd name="connsiteY18" fmla="*/ 1252126 h 2466401"/>
              <a:gd name="connsiteX19" fmla="*/ 5510791 w 7161168"/>
              <a:gd name="connsiteY19" fmla="*/ 463561 h 2466401"/>
              <a:gd name="connsiteX20" fmla="*/ 4824464 w 7161168"/>
              <a:gd name="connsiteY20" fmla="*/ 421512 h 2466401"/>
              <a:gd name="connsiteX21" fmla="*/ 4019016 w 7161168"/>
              <a:gd name="connsiteY21" fmla="*/ 124670 h 2466401"/>
              <a:gd name="connsiteX22" fmla="*/ 3810389 w 7161168"/>
              <a:gd name="connsiteY22" fmla="*/ 22893 h 2466401"/>
              <a:gd name="connsiteX23" fmla="*/ 3640778 w 7161168"/>
              <a:gd name="connsiteY23" fmla="*/ 562 h 2466401"/>
              <a:gd name="connsiteX24" fmla="*/ 3143998 w 7161168"/>
              <a:gd name="connsiteY24" fmla="*/ 36339 h 2466401"/>
              <a:gd name="connsiteX25" fmla="*/ 3136707 w 7161168"/>
              <a:gd name="connsiteY25" fmla="*/ 119612 h 2466401"/>
              <a:gd name="connsiteX26" fmla="*/ 2809536 w 7161168"/>
              <a:gd name="connsiteY26" fmla="*/ 178335 h 2466401"/>
              <a:gd name="connsiteX27" fmla="*/ 2800415 w 7161168"/>
              <a:gd name="connsiteY27" fmla="*/ 295288 h 2466401"/>
              <a:gd name="connsiteX28" fmla="*/ 2356165 w 7161168"/>
              <a:gd name="connsiteY28" fmla="*/ 433953 h 2466401"/>
              <a:gd name="connsiteX29" fmla="*/ 2046138 w 7161168"/>
              <a:gd name="connsiteY29" fmla="*/ 463561 h 2466401"/>
              <a:gd name="connsiteX30" fmla="*/ 1979026 w 7161168"/>
              <a:gd name="connsiteY30" fmla="*/ 530673 h 2466401"/>
              <a:gd name="connsiteX31" fmla="*/ 1942908 w 7161168"/>
              <a:gd name="connsiteY31" fmla="*/ 420506 h 2466401"/>
              <a:gd name="connsiteX32" fmla="*/ 1257207 w 7161168"/>
              <a:gd name="connsiteY32" fmla="*/ 727568 h 2466401"/>
              <a:gd name="connsiteX33" fmla="*/ 448935 w 7161168"/>
              <a:gd name="connsiteY33" fmla="*/ 1319731 h 2466401"/>
              <a:gd name="connsiteX0" fmla="*/ 445058 w 7157291"/>
              <a:gd name="connsiteY0" fmla="*/ 1319731 h 2466401"/>
              <a:gd name="connsiteX1" fmla="*/ 504880 w 7157291"/>
              <a:gd name="connsiteY1" fmla="*/ 1389063 h 2466401"/>
              <a:gd name="connsiteX2" fmla="*/ 25242 w 7157291"/>
              <a:gd name="connsiteY2" fmla="*/ 1930399 h 2466401"/>
              <a:gd name="connsiteX3" fmla="*/ 62459 w 7157291"/>
              <a:gd name="connsiteY3" fmla="*/ 2116192 h 2466401"/>
              <a:gd name="connsiteX4" fmla="*/ 23046 w 7157291"/>
              <a:gd name="connsiteY4" fmla="*/ 2184784 h 2466401"/>
              <a:gd name="connsiteX5" fmla="*/ 173682 w 7157291"/>
              <a:gd name="connsiteY5" fmla="*/ 2224508 h 2466401"/>
              <a:gd name="connsiteX6" fmla="*/ 297351 w 7157291"/>
              <a:gd name="connsiteY6" fmla="*/ 2099414 h 2466401"/>
              <a:gd name="connsiteX7" fmla="*/ 456742 w 7157291"/>
              <a:gd name="connsiteY7" fmla="*/ 2091025 h 2466401"/>
              <a:gd name="connsiteX8" fmla="*/ 1202313 w 7157291"/>
              <a:gd name="connsiteY8" fmla="*/ 1433553 h 2466401"/>
              <a:gd name="connsiteX9" fmla="*/ 2335877 w 7157291"/>
              <a:gd name="connsiteY9" fmla="*/ 879879 h 2466401"/>
              <a:gd name="connsiteX10" fmla="*/ 3678114 w 7157291"/>
              <a:gd name="connsiteY10" fmla="*/ 656508 h 2466401"/>
              <a:gd name="connsiteX11" fmla="*/ 5206310 w 7157291"/>
              <a:gd name="connsiteY11" fmla="*/ 995759 h 2466401"/>
              <a:gd name="connsiteX12" fmla="*/ 6749885 w 7157291"/>
              <a:gd name="connsiteY12" fmla="*/ 2089460 h 2466401"/>
              <a:gd name="connsiteX13" fmla="*/ 7054336 w 7157291"/>
              <a:gd name="connsiteY13" fmla="*/ 2443023 h 2466401"/>
              <a:gd name="connsiteX14" fmla="*/ 7147314 w 7157291"/>
              <a:gd name="connsiteY14" fmla="*/ 2372222 h 2466401"/>
              <a:gd name="connsiteX15" fmla="*/ 6846712 w 7157291"/>
              <a:gd name="connsiteY15" fmla="*/ 1881744 h 2466401"/>
              <a:gd name="connsiteX16" fmla="*/ 7021829 w 7157291"/>
              <a:gd name="connsiteY16" fmla="*/ 1746516 h 2466401"/>
              <a:gd name="connsiteX17" fmla="*/ 6740096 w 7157291"/>
              <a:gd name="connsiteY17" fmla="*/ 1428295 h 2466401"/>
              <a:gd name="connsiteX18" fmla="*/ 6773652 w 7157291"/>
              <a:gd name="connsiteY18" fmla="*/ 1252126 h 2466401"/>
              <a:gd name="connsiteX19" fmla="*/ 5506914 w 7157291"/>
              <a:gd name="connsiteY19" fmla="*/ 463561 h 2466401"/>
              <a:gd name="connsiteX20" fmla="*/ 4820587 w 7157291"/>
              <a:gd name="connsiteY20" fmla="*/ 421512 h 2466401"/>
              <a:gd name="connsiteX21" fmla="*/ 4015139 w 7157291"/>
              <a:gd name="connsiteY21" fmla="*/ 124670 h 2466401"/>
              <a:gd name="connsiteX22" fmla="*/ 3806512 w 7157291"/>
              <a:gd name="connsiteY22" fmla="*/ 22893 h 2466401"/>
              <a:gd name="connsiteX23" fmla="*/ 3636901 w 7157291"/>
              <a:gd name="connsiteY23" fmla="*/ 562 h 2466401"/>
              <a:gd name="connsiteX24" fmla="*/ 3140121 w 7157291"/>
              <a:gd name="connsiteY24" fmla="*/ 36339 h 2466401"/>
              <a:gd name="connsiteX25" fmla="*/ 3132830 w 7157291"/>
              <a:gd name="connsiteY25" fmla="*/ 119612 h 2466401"/>
              <a:gd name="connsiteX26" fmla="*/ 2805659 w 7157291"/>
              <a:gd name="connsiteY26" fmla="*/ 178335 h 2466401"/>
              <a:gd name="connsiteX27" fmla="*/ 2796538 w 7157291"/>
              <a:gd name="connsiteY27" fmla="*/ 295288 h 2466401"/>
              <a:gd name="connsiteX28" fmla="*/ 2352288 w 7157291"/>
              <a:gd name="connsiteY28" fmla="*/ 433953 h 2466401"/>
              <a:gd name="connsiteX29" fmla="*/ 2042261 w 7157291"/>
              <a:gd name="connsiteY29" fmla="*/ 463561 h 2466401"/>
              <a:gd name="connsiteX30" fmla="*/ 1975149 w 7157291"/>
              <a:gd name="connsiteY30" fmla="*/ 530673 h 2466401"/>
              <a:gd name="connsiteX31" fmla="*/ 1939031 w 7157291"/>
              <a:gd name="connsiteY31" fmla="*/ 420506 h 2466401"/>
              <a:gd name="connsiteX32" fmla="*/ 1253330 w 7157291"/>
              <a:gd name="connsiteY32" fmla="*/ 727568 h 2466401"/>
              <a:gd name="connsiteX33" fmla="*/ 445058 w 7157291"/>
              <a:gd name="connsiteY33" fmla="*/ 1319731 h 2466401"/>
              <a:gd name="connsiteX0" fmla="*/ 445058 w 7157291"/>
              <a:gd name="connsiteY0" fmla="*/ 1319731 h 2466401"/>
              <a:gd name="connsiteX1" fmla="*/ 504880 w 7157291"/>
              <a:gd name="connsiteY1" fmla="*/ 1389063 h 2466401"/>
              <a:gd name="connsiteX2" fmla="*/ 25242 w 7157291"/>
              <a:gd name="connsiteY2" fmla="*/ 1930399 h 2466401"/>
              <a:gd name="connsiteX3" fmla="*/ 62459 w 7157291"/>
              <a:gd name="connsiteY3" fmla="*/ 2116192 h 2466401"/>
              <a:gd name="connsiteX4" fmla="*/ 23046 w 7157291"/>
              <a:gd name="connsiteY4" fmla="*/ 2184784 h 2466401"/>
              <a:gd name="connsiteX5" fmla="*/ 173682 w 7157291"/>
              <a:gd name="connsiteY5" fmla="*/ 2224508 h 2466401"/>
              <a:gd name="connsiteX6" fmla="*/ 297351 w 7157291"/>
              <a:gd name="connsiteY6" fmla="*/ 2099414 h 2466401"/>
              <a:gd name="connsiteX7" fmla="*/ 480811 w 7157291"/>
              <a:gd name="connsiteY7" fmla="*/ 2010959 h 2466401"/>
              <a:gd name="connsiteX8" fmla="*/ 1202313 w 7157291"/>
              <a:gd name="connsiteY8" fmla="*/ 1433553 h 2466401"/>
              <a:gd name="connsiteX9" fmla="*/ 2335877 w 7157291"/>
              <a:gd name="connsiteY9" fmla="*/ 879879 h 2466401"/>
              <a:gd name="connsiteX10" fmla="*/ 3678114 w 7157291"/>
              <a:gd name="connsiteY10" fmla="*/ 656508 h 2466401"/>
              <a:gd name="connsiteX11" fmla="*/ 5206310 w 7157291"/>
              <a:gd name="connsiteY11" fmla="*/ 995759 h 2466401"/>
              <a:gd name="connsiteX12" fmla="*/ 6749885 w 7157291"/>
              <a:gd name="connsiteY12" fmla="*/ 2089460 h 2466401"/>
              <a:gd name="connsiteX13" fmla="*/ 7054336 w 7157291"/>
              <a:gd name="connsiteY13" fmla="*/ 2443023 h 2466401"/>
              <a:gd name="connsiteX14" fmla="*/ 7147314 w 7157291"/>
              <a:gd name="connsiteY14" fmla="*/ 2372222 h 2466401"/>
              <a:gd name="connsiteX15" fmla="*/ 6846712 w 7157291"/>
              <a:gd name="connsiteY15" fmla="*/ 1881744 h 2466401"/>
              <a:gd name="connsiteX16" fmla="*/ 7021829 w 7157291"/>
              <a:gd name="connsiteY16" fmla="*/ 1746516 h 2466401"/>
              <a:gd name="connsiteX17" fmla="*/ 6740096 w 7157291"/>
              <a:gd name="connsiteY17" fmla="*/ 1428295 h 2466401"/>
              <a:gd name="connsiteX18" fmla="*/ 6773652 w 7157291"/>
              <a:gd name="connsiteY18" fmla="*/ 1252126 h 2466401"/>
              <a:gd name="connsiteX19" fmla="*/ 5506914 w 7157291"/>
              <a:gd name="connsiteY19" fmla="*/ 463561 h 2466401"/>
              <a:gd name="connsiteX20" fmla="*/ 4820587 w 7157291"/>
              <a:gd name="connsiteY20" fmla="*/ 421512 h 2466401"/>
              <a:gd name="connsiteX21" fmla="*/ 4015139 w 7157291"/>
              <a:gd name="connsiteY21" fmla="*/ 124670 h 2466401"/>
              <a:gd name="connsiteX22" fmla="*/ 3806512 w 7157291"/>
              <a:gd name="connsiteY22" fmla="*/ 22893 h 2466401"/>
              <a:gd name="connsiteX23" fmla="*/ 3636901 w 7157291"/>
              <a:gd name="connsiteY23" fmla="*/ 562 h 2466401"/>
              <a:gd name="connsiteX24" fmla="*/ 3140121 w 7157291"/>
              <a:gd name="connsiteY24" fmla="*/ 36339 h 2466401"/>
              <a:gd name="connsiteX25" fmla="*/ 3132830 w 7157291"/>
              <a:gd name="connsiteY25" fmla="*/ 119612 h 2466401"/>
              <a:gd name="connsiteX26" fmla="*/ 2805659 w 7157291"/>
              <a:gd name="connsiteY26" fmla="*/ 178335 h 2466401"/>
              <a:gd name="connsiteX27" fmla="*/ 2796538 w 7157291"/>
              <a:gd name="connsiteY27" fmla="*/ 295288 h 2466401"/>
              <a:gd name="connsiteX28" fmla="*/ 2352288 w 7157291"/>
              <a:gd name="connsiteY28" fmla="*/ 433953 h 2466401"/>
              <a:gd name="connsiteX29" fmla="*/ 2042261 w 7157291"/>
              <a:gd name="connsiteY29" fmla="*/ 463561 h 2466401"/>
              <a:gd name="connsiteX30" fmla="*/ 1975149 w 7157291"/>
              <a:gd name="connsiteY30" fmla="*/ 530673 h 2466401"/>
              <a:gd name="connsiteX31" fmla="*/ 1939031 w 7157291"/>
              <a:gd name="connsiteY31" fmla="*/ 420506 h 2466401"/>
              <a:gd name="connsiteX32" fmla="*/ 1253330 w 7157291"/>
              <a:gd name="connsiteY32" fmla="*/ 727568 h 2466401"/>
              <a:gd name="connsiteX33" fmla="*/ 445058 w 7157291"/>
              <a:gd name="connsiteY33" fmla="*/ 1319731 h 2466401"/>
              <a:gd name="connsiteX0" fmla="*/ 445058 w 7157291"/>
              <a:gd name="connsiteY0" fmla="*/ 1319731 h 2466401"/>
              <a:gd name="connsiteX1" fmla="*/ 504880 w 7157291"/>
              <a:gd name="connsiteY1" fmla="*/ 1389063 h 2466401"/>
              <a:gd name="connsiteX2" fmla="*/ 25242 w 7157291"/>
              <a:gd name="connsiteY2" fmla="*/ 1930399 h 2466401"/>
              <a:gd name="connsiteX3" fmla="*/ 62459 w 7157291"/>
              <a:gd name="connsiteY3" fmla="*/ 2116192 h 2466401"/>
              <a:gd name="connsiteX4" fmla="*/ 23046 w 7157291"/>
              <a:gd name="connsiteY4" fmla="*/ 2184784 h 2466401"/>
              <a:gd name="connsiteX5" fmla="*/ 173682 w 7157291"/>
              <a:gd name="connsiteY5" fmla="*/ 2224508 h 2466401"/>
              <a:gd name="connsiteX6" fmla="*/ 409672 w 7157291"/>
              <a:gd name="connsiteY6" fmla="*/ 2019347 h 2466401"/>
              <a:gd name="connsiteX7" fmla="*/ 480811 w 7157291"/>
              <a:gd name="connsiteY7" fmla="*/ 2010959 h 2466401"/>
              <a:gd name="connsiteX8" fmla="*/ 1202313 w 7157291"/>
              <a:gd name="connsiteY8" fmla="*/ 1433553 h 2466401"/>
              <a:gd name="connsiteX9" fmla="*/ 2335877 w 7157291"/>
              <a:gd name="connsiteY9" fmla="*/ 879879 h 2466401"/>
              <a:gd name="connsiteX10" fmla="*/ 3678114 w 7157291"/>
              <a:gd name="connsiteY10" fmla="*/ 656508 h 2466401"/>
              <a:gd name="connsiteX11" fmla="*/ 5206310 w 7157291"/>
              <a:gd name="connsiteY11" fmla="*/ 995759 h 2466401"/>
              <a:gd name="connsiteX12" fmla="*/ 6749885 w 7157291"/>
              <a:gd name="connsiteY12" fmla="*/ 2089460 h 2466401"/>
              <a:gd name="connsiteX13" fmla="*/ 7054336 w 7157291"/>
              <a:gd name="connsiteY13" fmla="*/ 2443023 h 2466401"/>
              <a:gd name="connsiteX14" fmla="*/ 7147314 w 7157291"/>
              <a:gd name="connsiteY14" fmla="*/ 2372222 h 2466401"/>
              <a:gd name="connsiteX15" fmla="*/ 6846712 w 7157291"/>
              <a:gd name="connsiteY15" fmla="*/ 1881744 h 2466401"/>
              <a:gd name="connsiteX16" fmla="*/ 7021829 w 7157291"/>
              <a:gd name="connsiteY16" fmla="*/ 1746516 h 2466401"/>
              <a:gd name="connsiteX17" fmla="*/ 6740096 w 7157291"/>
              <a:gd name="connsiteY17" fmla="*/ 1428295 h 2466401"/>
              <a:gd name="connsiteX18" fmla="*/ 6773652 w 7157291"/>
              <a:gd name="connsiteY18" fmla="*/ 1252126 h 2466401"/>
              <a:gd name="connsiteX19" fmla="*/ 5506914 w 7157291"/>
              <a:gd name="connsiteY19" fmla="*/ 463561 h 2466401"/>
              <a:gd name="connsiteX20" fmla="*/ 4820587 w 7157291"/>
              <a:gd name="connsiteY20" fmla="*/ 421512 h 2466401"/>
              <a:gd name="connsiteX21" fmla="*/ 4015139 w 7157291"/>
              <a:gd name="connsiteY21" fmla="*/ 124670 h 2466401"/>
              <a:gd name="connsiteX22" fmla="*/ 3806512 w 7157291"/>
              <a:gd name="connsiteY22" fmla="*/ 22893 h 2466401"/>
              <a:gd name="connsiteX23" fmla="*/ 3636901 w 7157291"/>
              <a:gd name="connsiteY23" fmla="*/ 562 h 2466401"/>
              <a:gd name="connsiteX24" fmla="*/ 3140121 w 7157291"/>
              <a:gd name="connsiteY24" fmla="*/ 36339 h 2466401"/>
              <a:gd name="connsiteX25" fmla="*/ 3132830 w 7157291"/>
              <a:gd name="connsiteY25" fmla="*/ 119612 h 2466401"/>
              <a:gd name="connsiteX26" fmla="*/ 2805659 w 7157291"/>
              <a:gd name="connsiteY26" fmla="*/ 178335 h 2466401"/>
              <a:gd name="connsiteX27" fmla="*/ 2796538 w 7157291"/>
              <a:gd name="connsiteY27" fmla="*/ 295288 h 2466401"/>
              <a:gd name="connsiteX28" fmla="*/ 2352288 w 7157291"/>
              <a:gd name="connsiteY28" fmla="*/ 433953 h 2466401"/>
              <a:gd name="connsiteX29" fmla="*/ 2042261 w 7157291"/>
              <a:gd name="connsiteY29" fmla="*/ 463561 h 2466401"/>
              <a:gd name="connsiteX30" fmla="*/ 1975149 w 7157291"/>
              <a:gd name="connsiteY30" fmla="*/ 530673 h 2466401"/>
              <a:gd name="connsiteX31" fmla="*/ 1939031 w 7157291"/>
              <a:gd name="connsiteY31" fmla="*/ 420506 h 2466401"/>
              <a:gd name="connsiteX32" fmla="*/ 1253330 w 7157291"/>
              <a:gd name="connsiteY32" fmla="*/ 727568 h 2466401"/>
              <a:gd name="connsiteX33" fmla="*/ 445058 w 7157291"/>
              <a:gd name="connsiteY33" fmla="*/ 1319731 h 2466401"/>
              <a:gd name="connsiteX0" fmla="*/ 445058 w 7157291"/>
              <a:gd name="connsiteY0" fmla="*/ 1319731 h 2466401"/>
              <a:gd name="connsiteX1" fmla="*/ 504880 w 7157291"/>
              <a:gd name="connsiteY1" fmla="*/ 1389063 h 2466401"/>
              <a:gd name="connsiteX2" fmla="*/ 25242 w 7157291"/>
              <a:gd name="connsiteY2" fmla="*/ 1930399 h 2466401"/>
              <a:gd name="connsiteX3" fmla="*/ 62459 w 7157291"/>
              <a:gd name="connsiteY3" fmla="*/ 2116192 h 2466401"/>
              <a:gd name="connsiteX4" fmla="*/ 23046 w 7157291"/>
              <a:gd name="connsiteY4" fmla="*/ 2184784 h 2466401"/>
              <a:gd name="connsiteX5" fmla="*/ 173682 w 7157291"/>
              <a:gd name="connsiteY5" fmla="*/ 2224508 h 2466401"/>
              <a:gd name="connsiteX6" fmla="*/ 409672 w 7157291"/>
              <a:gd name="connsiteY6" fmla="*/ 2019347 h 2466401"/>
              <a:gd name="connsiteX7" fmla="*/ 520925 w 7157291"/>
              <a:gd name="connsiteY7" fmla="*/ 2003681 h 2466401"/>
              <a:gd name="connsiteX8" fmla="*/ 1202313 w 7157291"/>
              <a:gd name="connsiteY8" fmla="*/ 1433553 h 2466401"/>
              <a:gd name="connsiteX9" fmla="*/ 2335877 w 7157291"/>
              <a:gd name="connsiteY9" fmla="*/ 879879 h 2466401"/>
              <a:gd name="connsiteX10" fmla="*/ 3678114 w 7157291"/>
              <a:gd name="connsiteY10" fmla="*/ 656508 h 2466401"/>
              <a:gd name="connsiteX11" fmla="*/ 5206310 w 7157291"/>
              <a:gd name="connsiteY11" fmla="*/ 995759 h 2466401"/>
              <a:gd name="connsiteX12" fmla="*/ 6749885 w 7157291"/>
              <a:gd name="connsiteY12" fmla="*/ 2089460 h 2466401"/>
              <a:gd name="connsiteX13" fmla="*/ 7054336 w 7157291"/>
              <a:gd name="connsiteY13" fmla="*/ 2443023 h 2466401"/>
              <a:gd name="connsiteX14" fmla="*/ 7147314 w 7157291"/>
              <a:gd name="connsiteY14" fmla="*/ 2372222 h 2466401"/>
              <a:gd name="connsiteX15" fmla="*/ 6846712 w 7157291"/>
              <a:gd name="connsiteY15" fmla="*/ 1881744 h 2466401"/>
              <a:gd name="connsiteX16" fmla="*/ 7021829 w 7157291"/>
              <a:gd name="connsiteY16" fmla="*/ 1746516 h 2466401"/>
              <a:gd name="connsiteX17" fmla="*/ 6740096 w 7157291"/>
              <a:gd name="connsiteY17" fmla="*/ 1428295 h 2466401"/>
              <a:gd name="connsiteX18" fmla="*/ 6773652 w 7157291"/>
              <a:gd name="connsiteY18" fmla="*/ 1252126 h 2466401"/>
              <a:gd name="connsiteX19" fmla="*/ 5506914 w 7157291"/>
              <a:gd name="connsiteY19" fmla="*/ 463561 h 2466401"/>
              <a:gd name="connsiteX20" fmla="*/ 4820587 w 7157291"/>
              <a:gd name="connsiteY20" fmla="*/ 421512 h 2466401"/>
              <a:gd name="connsiteX21" fmla="*/ 4015139 w 7157291"/>
              <a:gd name="connsiteY21" fmla="*/ 124670 h 2466401"/>
              <a:gd name="connsiteX22" fmla="*/ 3806512 w 7157291"/>
              <a:gd name="connsiteY22" fmla="*/ 22893 h 2466401"/>
              <a:gd name="connsiteX23" fmla="*/ 3636901 w 7157291"/>
              <a:gd name="connsiteY23" fmla="*/ 562 h 2466401"/>
              <a:gd name="connsiteX24" fmla="*/ 3140121 w 7157291"/>
              <a:gd name="connsiteY24" fmla="*/ 36339 h 2466401"/>
              <a:gd name="connsiteX25" fmla="*/ 3132830 w 7157291"/>
              <a:gd name="connsiteY25" fmla="*/ 119612 h 2466401"/>
              <a:gd name="connsiteX26" fmla="*/ 2805659 w 7157291"/>
              <a:gd name="connsiteY26" fmla="*/ 178335 h 2466401"/>
              <a:gd name="connsiteX27" fmla="*/ 2796538 w 7157291"/>
              <a:gd name="connsiteY27" fmla="*/ 295288 h 2466401"/>
              <a:gd name="connsiteX28" fmla="*/ 2352288 w 7157291"/>
              <a:gd name="connsiteY28" fmla="*/ 433953 h 2466401"/>
              <a:gd name="connsiteX29" fmla="*/ 2042261 w 7157291"/>
              <a:gd name="connsiteY29" fmla="*/ 463561 h 2466401"/>
              <a:gd name="connsiteX30" fmla="*/ 1975149 w 7157291"/>
              <a:gd name="connsiteY30" fmla="*/ 530673 h 2466401"/>
              <a:gd name="connsiteX31" fmla="*/ 1939031 w 7157291"/>
              <a:gd name="connsiteY31" fmla="*/ 420506 h 2466401"/>
              <a:gd name="connsiteX32" fmla="*/ 1253330 w 7157291"/>
              <a:gd name="connsiteY32" fmla="*/ 727568 h 2466401"/>
              <a:gd name="connsiteX33" fmla="*/ 445058 w 7157291"/>
              <a:gd name="connsiteY33" fmla="*/ 1319731 h 2466401"/>
              <a:gd name="connsiteX0" fmla="*/ 445058 w 7157291"/>
              <a:gd name="connsiteY0" fmla="*/ 1319731 h 2466401"/>
              <a:gd name="connsiteX1" fmla="*/ 504880 w 7157291"/>
              <a:gd name="connsiteY1" fmla="*/ 1389063 h 2466401"/>
              <a:gd name="connsiteX2" fmla="*/ 25242 w 7157291"/>
              <a:gd name="connsiteY2" fmla="*/ 1930399 h 2466401"/>
              <a:gd name="connsiteX3" fmla="*/ 62459 w 7157291"/>
              <a:gd name="connsiteY3" fmla="*/ 2116192 h 2466401"/>
              <a:gd name="connsiteX4" fmla="*/ 23046 w 7157291"/>
              <a:gd name="connsiteY4" fmla="*/ 2184784 h 2466401"/>
              <a:gd name="connsiteX5" fmla="*/ 173682 w 7157291"/>
              <a:gd name="connsiteY5" fmla="*/ 2224508 h 2466401"/>
              <a:gd name="connsiteX6" fmla="*/ 409672 w 7157291"/>
              <a:gd name="connsiteY6" fmla="*/ 2019347 h 2466401"/>
              <a:gd name="connsiteX7" fmla="*/ 520925 w 7157291"/>
              <a:gd name="connsiteY7" fmla="*/ 2003681 h 2466401"/>
              <a:gd name="connsiteX8" fmla="*/ 1202313 w 7157291"/>
              <a:gd name="connsiteY8" fmla="*/ 1433553 h 2466401"/>
              <a:gd name="connsiteX9" fmla="*/ 2335877 w 7157291"/>
              <a:gd name="connsiteY9" fmla="*/ 879879 h 2466401"/>
              <a:gd name="connsiteX10" fmla="*/ 3670091 w 7157291"/>
              <a:gd name="connsiteY10" fmla="*/ 692902 h 2466401"/>
              <a:gd name="connsiteX11" fmla="*/ 5206310 w 7157291"/>
              <a:gd name="connsiteY11" fmla="*/ 995759 h 2466401"/>
              <a:gd name="connsiteX12" fmla="*/ 6749885 w 7157291"/>
              <a:gd name="connsiteY12" fmla="*/ 2089460 h 2466401"/>
              <a:gd name="connsiteX13" fmla="*/ 7054336 w 7157291"/>
              <a:gd name="connsiteY13" fmla="*/ 2443023 h 2466401"/>
              <a:gd name="connsiteX14" fmla="*/ 7147314 w 7157291"/>
              <a:gd name="connsiteY14" fmla="*/ 2372222 h 2466401"/>
              <a:gd name="connsiteX15" fmla="*/ 6846712 w 7157291"/>
              <a:gd name="connsiteY15" fmla="*/ 1881744 h 2466401"/>
              <a:gd name="connsiteX16" fmla="*/ 7021829 w 7157291"/>
              <a:gd name="connsiteY16" fmla="*/ 1746516 h 2466401"/>
              <a:gd name="connsiteX17" fmla="*/ 6740096 w 7157291"/>
              <a:gd name="connsiteY17" fmla="*/ 1428295 h 2466401"/>
              <a:gd name="connsiteX18" fmla="*/ 6773652 w 7157291"/>
              <a:gd name="connsiteY18" fmla="*/ 1252126 h 2466401"/>
              <a:gd name="connsiteX19" fmla="*/ 5506914 w 7157291"/>
              <a:gd name="connsiteY19" fmla="*/ 463561 h 2466401"/>
              <a:gd name="connsiteX20" fmla="*/ 4820587 w 7157291"/>
              <a:gd name="connsiteY20" fmla="*/ 421512 h 2466401"/>
              <a:gd name="connsiteX21" fmla="*/ 4015139 w 7157291"/>
              <a:gd name="connsiteY21" fmla="*/ 124670 h 2466401"/>
              <a:gd name="connsiteX22" fmla="*/ 3806512 w 7157291"/>
              <a:gd name="connsiteY22" fmla="*/ 22893 h 2466401"/>
              <a:gd name="connsiteX23" fmla="*/ 3636901 w 7157291"/>
              <a:gd name="connsiteY23" fmla="*/ 562 h 2466401"/>
              <a:gd name="connsiteX24" fmla="*/ 3140121 w 7157291"/>
              <a:gd name="connsiteY24" fmla="*/ 36339 h 2466401"/>
              <a:gd name="connsiteX25" fmla="*/ 3132830 w 7157291"/>
              <a:gd name="connsiteY25" fmla="*/ 119612 h 2466401"/>
              <a:gd name="connsiteX26" fmla="*/ 2805659 w 7157291"/>
              <a:gd name="connsiteY26" fmla="*/ 178335 h 2466401"/>
              <a:gd name="connsiteX27" fmla="*/ 2796538 w 7157291"/>
              <a:gd name="connsiteY27" fmla="*/ 295288 h 2466401"/>
              <a:gd name="connsiteX28" fmla="*/ 2352288 w 7157291"/>
              <a:gd name="connsiteY28" fmla="*/ 433953 h 2466401"/>
              <a:gd name="connsiteX29" fmla="*/ 2042261 w 7157291"/>
              <a:gd name="connsiteY29" fmla="*/ 463561 h 2466401"/>
              <a:gd name="connsiteX30" fmla="*/ 1975149 w 7157291"/>
              <a:gd name="connsiteY30" fmla="*/ 530673 h 2466401"/>
              <a:gd name="connsiteX31" fmla="*/ 1939031 w 7157291"/>
              <a:gd name="connsiteY31" fmla="*/ 420506 h 2466401"/>
              <a:gd name="connsiteX32" fmla="*/ 1253330 w 7157291"/>
              <a:gd name="connsiteY32" fmla="*/ 727568 h 2466401"/>
              <a:gd name="connsiteX33" fmla="*/ 445058 w 7157291"/>
              <a:gd name="connsiteY33" fmla="*/ 1319731 h 2466401"/>
              <a:gd name="connsiteX0" fmla="*/ 445058 w 7157291"/>
              <a:gd name="connsiteY0" fmla="*/ 1319731 h 2468558"/>
              <a:gd name="connsiteX1" fmla="*/ 504880 w 7157291"/>
              <a:gd name="connsiteY1" fmla="*/ 1389063 h 2468558"/>
              <a:gd name="connsiteX2" fmla="*/ 25242 w 7157291"/>
              <a:gd name="connsiteY2" fmla="*/ 1930399 h 2468558"/>
              <a:gd name="connsiteX3" fmla="*/ 62459 w 7157291"/>
              <a:gd name="connsiteY3" fmla="*/ 2116192 h 2468558"/>
              <a:gd name="connsiteX4" fmla="*/ 23046 w 7157291"/>
              <a:gd name="connsiteY4" fmla="*/ 2184784 h 2468558"/>
              <a:gd name="connsiteX5" fmla="*/ 173682 w 7157291"/>
              <a:gd name="connsiteY5" fmla="*/ 2224508 h 2468558"/>
              <a:gd name="connsiteX6" fmla="*/ 409672 w 7157291"/>
              <a:gd name="connsiteY6" fmla="*/ 2019347 h 2468558"/>
              <a:gd name="connsiteX7" fmla="*/ 520925 w 7157291"/>
              <a:gd name="connsiteY7" fmla="*/ 2003681 h 2468558"/>
              <a:gd name="connsiteX8" fmla="*/ 1202313 w 7157291"/>
              <a:gd name="connsiteY8" fmla="*/ 1433553 h 2468558"/>
              <a:gd name="connsiteX9" fmla="*/ 2335877 w 7157291"/>
              <a:gd name="connsiteY9" fmla="*/ 879879 h 2468558"/>
              <a:gd name="connsiteX10" fmla="*/ 3670091 w 7157291"/>
              <a:gd name="connsiteY10" fmla="*/ 692902 h 2468558"/>
              <a:gd name="connsiteX11" fmla="*/ 5206310 w 7157291"/>
              <a:gd name="connsiteY11" fmla="*/ 995759 h 2468558"/>
              <a:gd name="connsiteX12" fmla="*/ 6749885 w 7157291"/>
              <a:gd name="connsiteY12" fmla="*/ 2060345 h 2468558"/>
              <a:gd name="connsiteX13" fmla="*/ 7054336 w 7157291"/>
              <a:gd name="connsiteY13" fmla="*/ 2443023 h 2468558"/>
              <a:gd name="connsiteX14" fmla="*/ 7147314 w 7157291"/>
              <a:gd name="connsiteY14" fmla="*/ 2372222 h 2468558"/>
              <a:gd name="connsiteX15" fmla="*/ 6846712 w 7157291"/>
              <a:gd name="connsiteY15" fmla="*/ 1881744 h 2468558"/>
              <a:gd name="connsiteX16" fmla="*/ 7021829 w 7157291"/>
              <a:gd name="connsiteY16" fmla="*/ 1746516 h 2468558"/>
              <a:gd name="connsiteX17" fmla="*/ 6740096 w 7157291"/>
              <a:gd name="connsiteY17" fmla="*/ 1428295 h 2468558"/>
              <a:gd name="connsiteX18" fmla="*/ 6773652 w 7157291"/>
              <a:gd name="connsiteY18" fmla="*/ 1252126 h 2468558"/>
              <a:gd name="connsiteX19" fmla="*/ 5506914 w 7157291"/>
              <a:gd name="connsiteY19" fmla="*/ 463561 h 2468558"/>
              <a:gd name="connsiteX20" fmla="*/ 4820587 w 7157291"/>
              <a:gd name="connsiteY20" fmla="*/ 421512 h 2468558"/>
              <a:gd name="connsiteX21" fmla="*/ 4015139 w 7157291"/>
              <a:gd name="connsiteY21" fmla="*/ 124670 h 2468558"/>
              <a:gd name="connsiteX22" fmla="*/ 3806512 w 7157291"/>
              <a:gd name="connsiteY22" fmla="*/ 22893 h 2468558"/>
              <a:gd name="connsiteX23" fmla="*/ 3636901 w 7157291"/>
              <a:gd name="connsiteY23" fmla="*/ 562 h 2468558"/>
              <a:gd name="connsiteX24" fmla="*/ 3140121 w 7157291"/>
              <a:gd name="connsiteY24" fmla="*/ 36339 h 2468558"/>
              <a:gd name="connsiteX25" fmla="*/ 3132830 w 7157291"/>
              <a:gd name="connsiteY25" fmla="*/ 119612 h 2468558"/>
              <a:gd name="connsiteX26" fmla="*/ 2805659 w 7157291"/>
              <a:gd name="connsiteY26" fmla="*/ 178335 h 2468558"/>
              <a:gd name="connsiteX27" fmla="*/ 2796538 w 7157291"/>
              <a:gd name="connsiteY27" fmla="*/ 295288 h 2468558"/>
              <a:gd name="connsiteX28" fmla="*/ 2352288 w 7157291"/>
              <a:gd name="connsiteY28" fmla="*/ 433953 h 2468558"/>
              <a:gd name="connsiteX29" fmla="*/ 2042261 w 7157291"/>
              <a:gd name="connsiteY29" fmla="*/ 463561 h 2468558"/>
              <a:gd name="connsiteX30" fmla="*/ 1975149 w 7157291"/>
              <a:gd name="connsiteY30" fmla="*/ 530673 h 2468558"/>
              <a:gd name="connsiteX31" fmla="*/ 1939031 w 7157291"/>
              <a:gd name="connsiteY31" fmla="*/ 420506 h 2468558"/>
              <a:gd name="connsiteX32" fmla="*/ 1253330 w 7157291"/>
              <a:gd name="connsiteY32" fmla="*/ 727568 h 2468558"/>
              <a:gd name="connsiteX33" fmla="*/ 445058 w 7157291"/>
              <a:gd name="connsiteY33" fmla="*/ 1319731 h 2468558"/>
              <a:gd name="connsiteX0" fmla="*/ 445058 w 7157291"/>
              <a:gd name="connsiteY0" fmla="*/ 1319731 h 2468558"/>
              <a:gd name="connsiteX1" fmla="*/ 504880 w 7157291"/>
              <a:gd name="connsiteY1" fmla="*/ 1389063 h 2468558"/>
              <a:gd name="connsiteX2" fmla="*/ 25242 w 7157291"/>
              <a:gd name="connsiteY2" fmla="*/ 1930399 h 2468558"/>
              <a:gd name="connsiteX3" fmla="*/ 62459 w 7157291"/>
              <a:gd name="connsiteY3" fmla="*/ 2116192 h 2468558"/>
              <a:gd name="connsiteX4" fmla="*/ 23046 w 7157291"/>
              <a:gd name="connsiteY4" fmla="*/ 2184784 h 2468558"/>
              <a:gd name="connsiteX5" fmla="*/ 173682 w 7157291"/>
              <a:gd name="connsiteY5" fmla="*/ 2224508 h 2468558"/>
              <a:gd name="connsiteX6" fmla="*/ 409672 w 7157291"/>
              <a:gd name="connsiteY6" fmla="*/ 2019347 h 2468558"/>
              <a:gd name="connsiteX7" fmla="*/ 520925 w 7157291"/>
              <a:gd name="connsiteY7" fmla="*/ 2003681 h 2468558"/>
              <a:gd name="connsiteX8" fmla="*/ 1202313 w 7157291"/>
              <a:gd name="connsiteY8" fmla="*/ 1433553 h 2468558"/>
              <a:gd name="connsiteX9" fmla="*/ 2335877 w 7157291"/>
              <a:gd name="connsiteY9" fmla="*/ 879879 h 2468558"/>
              <a:gd name="connsiteX10" fmla="*/ 3670091 w 7157291"/>
              <a:gd name="connsiteY10" fmla="*/ 692902 h 2468558"/>
              <a:gd name="connsiteX11" fmla="*/ 5206310 w 7157291"/>
              <a:gd name="connsiteY11" fmla="*/ 995759 h 2468558"/>
              <a:gd name="connsiteX12" fmla="*/ 6749885 w 7157291"/>
              <a:gd name="connsiteY12" fmla="*/ 2060345 h 2468558"/>
              <a:gd name="connsiteX13" fmla="*/ 7054336 w 7157291"/>
              <a:gd name="connsiteY13" fmla="*/ 2443023 h 2468558"/>
              <a:gd name="connsiteX14" fmla="*/ 7147314 w 7157291"/>
              <a:gd name="connsiteY14" fmla="*/ 2372222 h 2468558"/>
              <a:gd name="connsiteX15" fmla="*/ 6846712 w 7157291"/>
              <a:gd name="connsiteY15" fmla="*/ 1881744 h 2468558"/>
              <a:gd name="connsiteX16" fmla="*/ 7021829 w 7157291"/>
              <a:gd name="connsiteY16" fmla="*/ 1746516 h 2468558"/>
              <a:gd name="connsiteX17" fmla="*/ 6740096 w 7157291"/>
              <a:gd name="connsiteY17" fmla="*/ 1428295 h 2468558"/>
              <a:gd name="connsiteX18" fmla="*/ 6773652 w 7157291"/>
              <a:gd name="connsiteY18" fmla="*/ 1252126 h 2468558"/>
              <a:gd name="connsiteX19" fmla="*/ 5506914 w 7157291"/>
              <a:gd name="connsiteY19" fmla="*/ 463561 h 2468558"/>
              <a:gd name="connsiteX20" fmla="*/ 4820587 w 7157291"/>
              <a:gd name="connsiteY20" fmla="*/ 421512 h 2468558"/>
              <a:gd name="connsiteX21" fmla="*/ 4015139 w 7157291"/>
              <a:gd name="connsiteY21" fmla="*/ 124670 h 2468558"/>
              <a:gd name="connsiteX22" fmla="*/ 3806512 w 7157291"/>
              <a:gd name="connsiteY22" fmla="*/ 22893 h 2468558"/>
              <a:gd name="connsiteX23" fmla="*/ 3636901 w 7157291"/>
              <a:gd name="connsiteY23" fmla="*/ 562 h 2468558"/>
              <a:gd name="connsiteX24" fmla="*/ 3140121 w 7157291"/>
              <a:gd name="connsiteY24" fmla="*/ 36339 h 2468558"/>
              <a:gd name="connsiteX25" fmla="*/ 3132830 w 7157291"/>
              <a:gd name="connsiteY25" fmla="*/ 119612 h 2468558"/>
              <a:gd name="connsiteX26" fmla="*/ 2805659 w 7157291"/>
              <a:gd name="connsiteY26" fmla="*/ 178335 h 2468558"/>
              <a:gd name="connsiteX27" fmla="*/ 2796538 w 7157291"/>
              <a:gd name="connsiteY27" fmla="*/ 295288 h 2468558"/>
              <a:gd name="connsiteX28" fmla="*/ 2352288 w 7157291"/>
              <a:gd name="connsiteY28" fmla="*/ 433953 h 2468558"/>
              <a:gd name="connsiteX29" fmla="*/ 2042261 w 7157291"/>
              <a:gd name="connsiteY29" fmla="*/ 463561 h 2468558"/>
              <a:gd name="connsiteX30" fmla="*/ 1975149 w 7157291"/>
              <a:gd name="connsiteY30" fmla="*/ 530673 h 2468558"/>
              <a:gd name="connsiteX31" fmla="*/ 1939031 w 7157291"/>
              <a:gd name="connsiteY31" fmla="*/ 420506 h 2468558"/>
              <a:gd name="connsiteX32" fmla="*/ 1253330 w 7157291"/>
              <a:gd name="connsiteY32" fmla="*/ 727568 h 2468558"/>
              <a:gd name="connsiteX33" fmla="*/ 445058 w 7157291"/>
              <a:gd name="connsiteY33" fmla="*/ 1319731 h 2468558"/>
              <a:gd name="connsiteX0" fmla="*/ 445058 w 7157291"/>
              <a:gd name="connsiteY0" fmla="*/ 1319731 h 2468558"/>
              <a:gd name="connsiteX1" fmla="*/ 504880 w 7157291"/>
              <a:gd name="connsiteY1" fmla="*/ 1389063 h 2468558"/>
              <a:gd name="connsiteX2" fmla="*/ 25242 w 7157291"/>
              <a:gd name="connsiteY2" fmla="*/ 1930399 h 2468558"/>
              <a:gd name="connsiteX3" fmla="*/ 62459 w 7157291"/>
              <a:gd name="connsiteY3" fmla="*/ 2116192 h 2468558"/>
              <a:gd name="connsiteX4" fmla="*/ 23046 w 7157291"/>
              <a:gd name="connsiteY4" fmla="*/ 2184784 h 2468558"/>
              <a:gd name="connsiteX5" fmla="*/ 173682 w 7157291"/>
              <a:gd name="connsiteY5" fmla="*/ 2224508 h 2468558"/>
              <a:gd name="connsiteX6" fmla="*/ 409672 w 7157291"/>
              <a:gd name="connsiteY6" fmla="*/ 2019347 h 2468558"/>
              <a:gd name="connsiteX7" fmla="*/ 520925 w 7157291"/>
              <a:gd name="connsiteY7" fmla="*/ 2003681 h 2468558"/>
              <a:gd name="connsiteX8" fmla="*/ 1202313 w 7157291"/>
              <a:gd name="connsiteY8" fmla="*/ 1433553 h 2468558"/>
              <a:gd name="connsiteX9" fmla="*/ 2335877 w 7157291"/>
              <a:gd name="connsiteY9" fmla="*/ 879879 h 2468558"/>
              <a:gd name="connsiteX10" fmla="*/ 3670091 w 7157291"/>
              <a:gd name="connsiteY10" fmla="*/ 692902 h 2468558"/>
              <a:gd name="connsiteX11" fmla="*/ 5206310 w 7157291"/>
              <a:gd name="connsiteY11" fmla="*/ 995759 h 2468558"/>
              <a:gd name="connsiteX12" fmla="*/ 6749885 w 7157291"/>
              <a:gd name="connsiteY12" fmla="*/ 2060345 h 2468558"/>
              <a:gd name="connsiteX13" fmla="*/ 7054336 w 7157291"/>
              <a:gd name="connsiteY13" fmla="*/ 2443023 h 2468558"/>
              <a:gd name="connsiteX14" fmla="*/ 7147314 w 7157291"/>
              <a:gd name="connsiteY14" fmla="*/ 2372222 h 2468558"/>
              <a:gd name="connsiteX15" fmla="*/ 6846712 w 7157291"/>
              <a:gd name="connsiteY15" fmla="*/ 1881744 h 2468558"/>
              <a:gd name="connsiteX16" fmla="*/ 7021829 w 7157291"/>
              <a:gd name="connsiteY16" fmla="*/ 1746516 h 2468558"/>
              <a:gd name="connsiteX17" fmla="*/ 6740096 w 7157291"/>
              <a:gd name="connsiteY17" fmla="*/ 1428295 h 2468558"/>
              <a:gd name="connsiteX18" fmla="*/ 6773652 w 7157291"/>
              <a:gd name="connsiteY18" fmla="*/ 1252126 h 2468558"/>
              <a:gd name="connsiteX19" fmla="*/ 5506914 w 7157291"/>
              <a:gd name="connsiteY19" fmla="*/ 463561 h 2468558"/>
              <a:gd name="connsiteX20" fmla="*/ 4820587 w 7157291"/>
              <a:gd name="connsiteY20" fmla="*/ 421512 h 2468558"/>
              <a:gd name="connsiteX21" fmla="*/ 4015139 w 7157291"/>
              <a:gd name="connsiteY21" fmla="*/ 124670 h 2468558"/>
              <a:gd name="connsiteX22" fmla="*/ 3806512 w 7157291"/>
              <a:gd name="connsiteY22" fmla="*/ 22893 h 2468558"/>
              <a:gd name="connsiteX23" fmla="*/ 3636901 w 7157291"/>
              <a:gd name="connsiteY23" fmla="*/ 562 h 2468558"/>
              <a:gd name="connsiteX24" fmla="*/ 3140121 w 7157291"/>
              <a:gd name="connsiteY24" fmla="*/ 36339 h 2468558"/>
              <a:gd name="connsiteX25" fmla="*/ 3132830 w 7157291"/>
              <a:gd name="connsiteY25" fmla="*/ 119612 h 2468558"/>
              <a:gd name="connsiteX26" fmla="*/ 2805659 w 7157291"/>
              <a:gd name="connsiteY26" fmla="*/ 178335 h 2468558"/>
              <a:gd name="connsiteX27" fmla="*/ 2796538 w 7157291"/>
              <a:gd name="connsiteY27" fmla="*/ 295288 h 2468558"/>
              <a:gd name="connsiteX28" fmla="*/ 2352288 w 7157291"/>
              <a:gd name="connsiteY28" fmla="*/ 433953 h 2468558"/>
              <a:gd name="connsiteX29" fmla="*/ 2042261 w 7157291"/>
              <a:gd name="connsiteY29" fmla="*/ 463561 h 2468558"/>
              <a:gd name="connsiteX30" fmla="*/ 1975149 w 7157291"/>
              <a:gd name="connsiteY30" fmla="*/ 530673 h 2468558"/>
              <a:gd name="connsiteX31" fmla="*/ 1939031 w 7157291"/>
              <a:gd name="connsiteY31" fmla="*/ 420506 h 2468558"/>
              <a:gd name="connsiteX32" fmla="*/ 1253330 w 7157291"/>
              <a:gd name="connsiteY32" fmla="*/ 727568 h 2468558"/>
              <a:gd name="connsiteX33" fmla="*/ 445058 w 7157291"/>
              <a:gd name="connsiteY33" fmla="*/ 1319731 h 2468558"/>
              <a:gd name="connsiteX0" fmla="*/ 445058 w 7157291"/>
              <a:gd name="connsiteY0" fmla="*/ 1319731 h 2468558"/>
              <a:gd name="connsiteX1" fmla="*/ 504880 w 7157291"/>
              <a:gd name="connsiteY1" fmla="*/ 1389063 h 2468558"/>
              <a:gd name="connsiteX2" fmla="*/ 25242 w 7157291"/>
              <a:gd name="connsiteY2" fmla="*/ 1930399 h 2468558"/>
              <a:gd name="connsiteX3" fmla="*/ 62459 w 7157291"/>
              <a:gd name="connsiteY3" fmla="*/ 2116192 h 2468558"/>
              <a:gd name="connsiteX4" fmla="*/ 23046 w 7157291"/>
              <a:gd name="connsiteY4" fmla="*/ 2184784 h 2468558"/>
              <a:gd name="connsiteX5" fmla="*/ 173682 w 7157291"/>
              <a:gd name="connsiteY5" fmla="*/ 2224508 h 2468558"/>
              <a:gd name="connsiteX6" fmla="*/ 409672 w 7157291"/>
              <a:gd name="connsiteY6" fmla="*/ 2019347 h 2468558"/>
              <a:gd name="connsiteX7" fmla="*/ 520925 w 7157291"/>
              <a:gd name="connsiteY7" fmla="*/ 2003681 h 2468558"/>
              <a:gd name="connsiteX8" fmla="*/ 1202313 w 7157291"/>
              <a:gd name="connsiteY8" fmla="*/ 1433553 h 2468558"/>
              <a:gd name="connsiteX9" fmla="*/ 2335877 w 7157291"/>
              <a:gd name="connsiteY9" fmla="*/ 879879 h 2468558"/>
              <a:gd name="connsiteX10" fmla="*/ 3670091 w 7157291"/>
              <a:gd name="connsiteY10" fmla="*/ 692902 h 2468558"/>
              <a:gd name="connsiteX11" fmla="*/ 5206310 w 7157291"/>
              <a:gd name="connsiteY11" fmla="*/ 995759 h 2468558"/>
              <a:gd name="connsiteX12" fmla="*/ 6749885 w 7157291"/>
              <a:gd name="connsiteY12" fmla="*/ 2060345 h 2468558"/>
              <a:gd name="connsiteX13" fmla="*/ 7054336 w 7157291"/>
              <a:gd name="connsiteY13" fmla="*/ 2443023 h 2468558"/>
              <a:gd name="connsiteX14" fmla="*/ 7147314 w 7157291"/>
              <a:gd name="connsiteY14" fmla="*/ 2372222 h 2468558"/>
              <a:gd name="connsiteX15" fmla="*/ 6846712 w 7157291"/>
              <a:gd name="connsiteY15" fmla="*/ 1881744 h 2468558"/>
              <a:gd name="connsiteX16" fmla="*/ 7021829 w 7157291"/>
              <a:gd name="connsiteY16" fmla="*/ 1746516 h 2468558"/>
              <a:gd name="connsiteX17" fmla="*/ 6764165 w 7157291"/>
              <a:gd name="connsiteY17" fmla="*/ 1406459 h 2468558"/>
              <a:gd name="connsiteX18" fmla="*/ 6773652 w 7157291"/>
              <a:gd name="connsiteY18" fmla="*/ 1252126 h 2468558"/>
              <a:gd name="connsiteX19" fmla="*/ 5506914 w 7157291"/>
              <a:gd name="connsiteY19" fmla="*/ 463561 h 2468558"/>
              <a:gd name="connsiteX20" fmla="*/ 4820587 w 7157291"/>
              <a:gd name="connsiteY20" fmla="*/ 421512 h 2468558"/>
              <a:gd name="connsiteX21" fmla="*/ 4015139 w 7157291"/>
              <a:gd name="connsiteY21" fmla="*/ 124670 h 2468558"/>
              <a:gd name="connsiteX22" fmla="*/ 3806512 w 7157291"/>
              <a:gd name="connsiteY22" fmla="*/ 22893 h 2468558"/>
              <a:gd name="connsiteX23" fmla="*/ 3636901 w 7157291"/>
              <a:gd name="connsiteY23" fmla="*/ 562 h 2468558"/>
              <a:gd name="connsiteX24" fmla="*/ 3140121 w 7157291"/>
              <a:gd name="connsiteY24" fmla="*/ 36339 h 2468558"/>
              <a:gd name="connsiteX25" fmla="*/ 3132830 w 7157291"/>
              <a:gd name="connsiteY25" fmla="*/ 119612 h 2468558"/>
              <a:gd name="connsiteX26" fmla="*/ 2805659 w 7157291"/>
              <a:gd name="connsiteY26" fmla="*/ 178335 h 2468558"/>
              <a:gd name="connsiteX27" fmla="*/ 2796538 w 7157291"/>
              <a:gd name="connsiteY27" fmla="*/ 295288 h 2468558"/>
              <a:gd name="connsiteX28" fmla="*/ 2352288 w 7157291"/>
              <a:gd name="connsiteY28" fmla="*/ 433953 h 2468558"/>
              <a:gd name="connsiteX29" fmla="*/ 2042261 w 7157291"/>
              <a:gd name="connsiteY29" fmla="*/ 463561 h 2468558"/>
              <a:gd name="connsiteX30" fmla="*/ 1975149 w 7157291"/>
              <a:gd name="connsiteY30" fmla="*/ 530673 h 2468558"/>
              <a:gd name="connsiteX31" fmla="*/ 1939031 w 7157291"/>
              <a:gd name="connsiteY31" fmla="*/ 420506 h 2468558"/>
              <a:gd name="connsiteX32" fmla="*/ 1253330 w 7157291"/>
              <a:gd name="connsiteY32" fmla="*/ 727568 h 2468558"/>
              <a:gd name="connsiteX33" fmla="*/ 445058 w 7157291"/>
              <a:gd name="connsiteY33" fmla="*/ 1319731 h 2468558"/>
              <a:gd name="connsiteX0" fmla="*/ 445058 w 7157291"/>
              <a:gd name="connsiteY0" fmla="*/ 1319731 h 2468558"/>
              <a:gd name="connsiteX1" fmla="*/ 504880 w 7157291"/>
              <a:gd name="connsiteY1" fmla="*/ 1389063 h 2468558"/>
              <a:gd name="connsiteX2" fmla="*/ 25242 w 7157291"/>
              <a:gd name="connsiteY2" fmla="*/ 1930399 h 2468558"/>
              <a:gd name="connsiteX3" fmla="*/ 62459 w 7157291"/>
              <a:gd name="connsiteY3" fmla="*/ 2116192 h 2468558"/>
              <a:gd name="connsiteX4" fmla="*/ 23046 w 7157291"/>
              <a:gd name="connsiteY4" fmla="*/ 2184784 h 2468558"/>
              <a:gd name="connsiteX5" fmla="*/ 173682 w 7157291"/>
              <a:gd name="connsiteY5" fmla="*/ 2224508 h 2468558"/>
              <a:gd name="connsiteX6" fmla="*/ 409672 w 7157291"/>
              <a:gd name="connsiteY6" fmla="*/ 2019347 h 2468558"/>
              <a:gd name="connsiteX7" fmla="*/ 520925 w 7157291"/>
              <a:gd name="connsiteY7" fmla="*/ 2003681 h 2468558"/>
              <a:gd name="connsiteX8" fmla="*/ 1202313 w 7157291"/>
              <a:gd name="connsiteY8" fmla="*/ 1433553 h 2468558"/>
              <a:gd name="connsiteX9" fmla="*/ 2335877 w 7157291"/>
              <a:gd name="connsiteY9" fmla="*/ 879879 h 2468558"/>
              <a:gd name="connsiteX10" fmla="*/ 3670091 w 7157291"/>
              <a:gd name="connsiteY10" fmla="*/ 692902 h 2468558"/>
              <a:gd name="connsiteX11" fmla="*/ 5206310 w 7157291"/>
              <a:gd name="connsiteY11" fmla="*/ 995759 h 2468558"/>
              <a:gd name="connsiteX12" fmla="*/ 6749885 w 7157291"/>
              <a:gd name="connsiteY12" fmla="*/ 2060345 h 2468558"/>
              <a:gd name="connsiteX13" fmla="*/ 7054336 w 7157291"/>
              <a:gd name="connsiteY13" fmla="*/ 2443023 h 2468558"/>
              <a:gd name="connsiteX14" fmla="*/ 7147314 w 7157291"/>
              <a:gd name="connsiteY14" fmla="*/ 2372222 h 2468558"/>
              <a:gd name="connsiteX15" fmla="*/ 6846712 w 7157291"/>
              <a:gd name="connsiteY15" fmla="*/ 1881744 h 2468558"/>
              <a:gd name="connsiteX16" fmla="*/ 7021829 w 7157291"/>
              <a:gd name="connsiteY16" fmla="*/ 1746516 h 2468558"/>
              <a:gd name="connsiteX17" fmla="*/ 6764165 w 7157291"/>
              <a:gd name="connsiteY17" fmla="*/ 1406459 h 2468558"/>
              <a:gd name="connsiteX18" fmla="*/ 6781675 w 7157291"/>
              <a:gd name="connsiteY18" fmla="*/ 1208453 h 2468558"/>
              <a:gd name="connsiteX19" fmla="*/ 5506914 w 7157291"/>
              <a:gd name="connsiteY19" fmla="*/ 463561 h 2468558"/>
              <a:gd name="connsiteX20" fmla="*/ 4820587 w 7157291"/>
              <a:gd name="connsiteY20" fmla="*/ 421512 h 2468558"/>
              <a:gd name="connsiteX21" fmla="*/ 4015139 w 7157291"/>
              <a:gd name="connsiteY21" fmla="*/ 124670 h 2468558"/>
              <a:gd name="connsiteX22" fmla="*/ 3806512 w 7157291"/>
              <a:gd name="connsiteY22" fmla="*/ 22893 h 2468558"/>
              <a:gd name="connsiteX23" fmla="*/ 3636901 w 7157291"/>
              <a:gd name="connsiteY23" fmla="*/ 562 h 2468558"/>
              <a:gd name="connsiteX24" fmla="*/ 3140121 w 7157291"/>
              <a:gd name="connsiteY24" fmla="*/ 36339 h 2468558"/>
              <a:gd name="connsiteX25" fmla="*/ 3132830 w 7157291"/>
              <a:gd name="connsiteY25" fmla="*/ 119612 h 2468558"/>
              <a:gd name="connsiteX26" fmla="*/ 2805659 w 7157291"/>
              <a:gd name="connsiteY26" fmla="*/ 178335 h 2468558"/>
              <a:gd name="connsiteX27" fmla="*/ 2796538 w 7157291"/>
              <a:gd name="connsiteY27" fmla="*/ 295288 h 2468558"/>
              <a:gd name="connsiteX28" fmla="*/ 2352288 w 7157291"/>
              <a:gd name="connsiteY28" fmla="*/ 433953 h 2468558"/>
              <a:gd name="connsiteX29" fmla="*/ 2042261 w 7157291"/>
              <a:gd name="connsiteY29" fmla="*/ 463561 h 2468558"/>
              <a:gd name="connsiteX30" fmla="*/ 1975149 w 7157291"/>
              <a:gd name="connsiteY30" fmla="*/ 530673 h 2468558"/>
              <a:gd name="connsiteX31" fmla="*/ 1939031 w 7157291"/>
              <a:gd name="connsiteY31" fmla="*/ 420506 h 2468558"/>
              <a:gd name="connsiteX32" fmla="*/ 1253330 w 7157291"/>
              <a:gd name="connsiteY32" fmla="*/ 727568 h 2468558"/>
              <a:gd name="connsiteX33" fmla="*/ 445058 w 7157291"/>
              <a:gd name="connsiteY33" fmla="*/ 1319731 h 2468558"/>
              <a:gd name="connsiteX0" fmla="*/ 396921 w 7157291"/>
              <a:gd name="connsiteY0" fmla="*/ 1261501 h 2468558"/>
              <a:gd name="connsiteX1" fmla="*/ 504880 w 7157291"/>
              <a:gd name="connsiteY1" fmla="*/ 1389063 h 2468558"/>
              <a:gd name="connsiteX2" fmla="*/ 25242 w 7157291"/>
              <a:gd name="connsiteY2" fmla="*/ 1930399 h 2468558"/>
              <a:gd name="connsiteX3" fmla="*/ 62459 w 7157291"/>
              <a:gd name="connsiteY3" fmla="*/ 2116192 h 2468558"/>
              <a:gd name="connsiteX4" fmla="*/ 23046 w 7157291"/>
              <a:gd name="connsiteY4" fmla="*/ 2184784 h 2468558"/>
              <a:gd name="connsiteX5" fmla="*/ 173682 w 7157291"/>
              <a:gd name="connsiteY5" fmla="*/ 2224508 h 2468558"/>
              <a:gd name="connsiteX6" fmla="*/ 409672 w 7157291"/>
              <a:gd name="connsiteY6" fmla="*/ 2019347 h 2468558"/>
              <a:gd name="connsiteX7" fmla="*/ 520925 w 7157291"/>
              <a:gd name="connsiteY7" fmla="*/ 2003681 h 2468558"/>
              <a:gd name="connsiteX8" fmla="*/ 1202313 w 7157291"/>
              <a:gd name="connsiteY8" fmla="*/ 1433553 h 2468558"/>
              <a:gd name="connsiteX9" fmla="*/ 2335877 w 7157291"/>
              <a:gd name="connsiteY9" fmla="*/ 879879 h 2468558"/>
              <a:gd name="connsiteX10" fmla="*/ 3670091 w 7157291"/>
              <a:gd name="connsiteY10" fmla="*/ 692902 h 2468558"/>
              <a:gd name="connsiteX11" fmla="*/ 5206310 w 7157291"/>
              <a:gd name="connsiteY11" fmla="*/ 995759 h 2468558"/>
              <a:gd name="connsiteX12" fmla="*/ 6749885 w 7157291"/>
              <a:gd name="connsiteY12" fmla="*/ 2060345 h 2468558"/>
              <a:gd name="connsiteX13" fmla="*/ 7054336 w 7157291"/>
              <a:gd name="connsiteY13" fmla="*/ 2443023 h 2468558"/>
              <a:gd name="connsiteX14" fmla="*/ 7147314 w 7157291"/>
              <a:gd name="connsiteY14" fmla="*/ 2372222 h 2468558"/>
              <a:gd name="connsiteX15" fmla="*/ 6846712 w 7157291"/>
              <a:gd name="connsiteY15" fmla="*/ 1881744 h 2468558"/>
              <a:gd name="connsiteX16" fmla="*/ 7021829 w 7157291"/>
              <a:gd name="connsiteY16" fmla="*/ 1746516 h 2468558"/>
              <a:gd name="connsiteX17" fmla="*/ 6764165 w 7157291"/>
              <a:gd name="connsiteY17" fmla="*/ 1406459 h 2468558"/>
              <a:gd name="connsiteX18" fmla="*/ 6781675 w 7157291"/>
              <a:gd name="connsiteY18" fmla="*/ 1208453 h 2468558"/>
              <a:gd name="connsiteX19" fmla="*/ 5506914 w 7157291"/>
              <a:gd name="connsiteY19" fmla="*/ 463561 h 2468558"/>
              <a:gd name="connsiteX20" fmla="*/ 4820587 w 7157291"/>
              <a:gd name="connsiteY20" fmla="*/ 421512 h 2468558"/>
              <a:gd name="connsiteX21" fmla="*/ 4015139 w 7157291"/>
              <a:gd name="connsiteY21" fmla="*/ 124670 h 2468558"/>
              <a:gd name="connsiteX22" fmla="*/ 3806512 w 7157291"/>
              <a:gd name="connsiteY22" fmla="*/ 22893 h 2468558"/>
              <a:gd name="connsiteX23" fmla="*/ 3636901 w 7157291"/>
              <a:gd name="connsiteY23" fmla="*/ 562 h 2468558"/>
              <a:gd name="connsiteX24" fmla="*/ 3140121 w 7157291"/>
              <a:gd name="connsiteY24" fmla="*/ 36339 h 2468558"/>
              <a:gd name="connsiteX25" fmla="*/ 3132830 w 7157291"/>
              <a:gd name="connsiteY25" fmla="*/ 119612 h 2468558"/>
              <a:gd name="connsiteX26" fmla="*/ 2805659 w 7157291"/>
              <a:gd name="connsiteY26" fmla="*/ 178335 h 2468558"/>
              <a:gd name="connsiteX27" fmla="*/ 2796538 w 7157291"/>
              <a:gd name="connsiteY27" fmla="*/ 295288 h 2468558"/>
              <a:gd name="connsiteX28" fmla="*/ 2352288 w 7157291"/>
              <a:gd name="connsiteY28" fmla="*/ 433953 h 2468558"/>
              <a:gd name="connsiteX29" fmla="*/ 2042261 w 7157291"/>
              <a:gd name="connsiteY29" fmla="*/ 463561 h 2468558"/>
              <a:gd name="connsiteX30" fmla="*/ 1975149 w 7157291"/>
              <a:gd name="connsiteY30" fmla="*/ 530673 h 2468558"/>
              <a:gd name="connsiteX31" fmla="*/ 1939031 w 7157291"/>
              <a:gd name="connsiteY31" fmla="*/ 420506 h 2468558"/>
              <a:gd name="connsiteX32" fmla="*/ 1253330 w 7157291"/>
              <a:gd name="connsiteY32" fmla="*/ 727568 h 2468558"/>
              <a:gd name="connsiteX33" fmla="*/ 396921 w 7157291"/>
              <a:gd name="connsiteY33" fmla="*/ 1261501 h 24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57291" h="2468558">
                <a:moveTo>
                  <a:pt x="396921" y="1261501"/>
                </a:moveTo>
                <a:cubicBezTo>
                  <a:pt x="272179" y="1371750"/>
                  <a:pt x="566826" y="1277580"/>
                  <a:pt x="504880" y="1389063"/>
                </a:cubicBezTo>
                <a:cubicBezTo>
                  <a:pt x="442934" y="1500546"/>
                  <a:pt x="98979" y="1809211"/>
                  <a:pt x="25242" y="1930399"/>
                </a:cubicBezTo>
                <a:cubicBezTo>
                  <a:pt x="-48495" y="2051587"/>
                  <a:pt x="62825" y="2073795"/>
                  <a:pt x="62459" y="2116192"/>
                </a:cubicBezTo>
                <a:cubicBezTo>
                  <a:pt x="62093" y="2158589"/>
                  <a:pt x="4509" y="2166731"/>
                  <a:pt x="23046" y="2184784"/>
                </a:cubicBezTo>
                <a:cubicBezTo>
                  <a:pt x="41583" y="2202837"/>
                  <a:pt x="109244" y="2252081"/>
                  <a:pt x="173682" y="2224508"/>
                </a:cubicBezTo>
                <a:cubicBezTo>
                  <a:pt x="238120" y="2196935"/>
                  <a:pt x="351798" y="2056151"/>
                  <a:pt x="409672" y="2019347"/>
                </a:cubicBezTo>
                <a:cubicBezTo>
                  <a:pt x="467546" y="1982543"/>
                  <a:pt x="388818" y="2101313"/>
                  <a:pt x="520925" y="2003681"/>
                </a:cubicBezTo>
                <a:cubicBezTo>
                  <a:pt x="653032" y="1906049"/>
                  <a:pt x="899821" y="1620853"/>
                  <a:pt x="1202313" y="1433553"/>
                </a:cubicBezTo>
                <a:cubicBezTo>
                  <a:pt x="1504805" y="1246253"/>
                  <a:pt x="1924581" y="1003321"/>
                  <a:pt x="2335877" y="879879"/>
                </a:cubicBezTo>
                <a:cubicBezTo>
                  <a:pt x="2747173" y="756437"/>
                  <a:pt x="3191686" y="673589"/>
                  <a:pt x="3670091" y="692902"/>
                </a:cubicBezTo>
                <a:cubicBezTo>
                  <a:pt x="4148496" y="712215"/>
                  <a:pt x="4693011" y="767852"/>
                  <a:pt x="5206310" y="995759"/>
                </a:cubicBezTo>
                <a:cubicBezTo>
                  <a:pt x="5719609" y="1223666"/>
                  <a:pt x="6465950" y="1709953"/>
                  <a:pt x="6749885" y="2060345"/>
                </a:cubicBezTo>
                <a:cubicBezTo>
                  <a:pt x="7033820" y="2410737"/>
                  <a:pt x="6988098" y="2391044"/>
                  <a:pt x="7054336" y="2443023"/>
                </a:cubicBezTo>
                <a:cubicBezTo>
                  <a:pt x="7120574" y="2495003"/>
                  <a:pt x="7181918" y="2465768"/>
                  <a:pt x="7147314" y="2372222"/>
                </a:cubicBezTo>
                <a:cubicBezTo>
                  <a:pt x="7112710" y="2278676"/>
                  <a:pt x="6867626" y="1986028"/>
                  <a:pt x="6846712" y="1881744"/>
                </a:cubicBezTo>
                <a:cubicBezTo>
                  <a:pt x="6825798" y="1777460"/>
                  <a:pt x="7035587" y="1825730"/>
                  <a:pt x="7021829" y="1746516"/>
                </a:cubicBezTo>
                <a:cubicBezTo>
                  <a:pt x="7008071" y="1667302"/>
                  <a:pt x="6804191" y="1496136"/>
                  <a:pt x="6764165" y="1406459"/>
                </a:cubicBezTo>
                <a:cubicBezTo>
                  <a:pt x="6724139" y="1316782"/>
                  <a:pt x="6991217" y="1365603"/>
                  <a:pt x="6781675" y="1208453"/>
                </a:cubicBezTo>
                <a:cubicBezTo>
                  <a:pt x="6572133" y="1051303"/>
                  <a:pt x="5833762" y="594718"/>
                  <a:pt x="5506914" y="463561"/>
                </a:cubicBezTo>
                <a:cubicBezTo>
                  <a:pt x="5180066" y="332404"/>
                  <a:pt x="5063868" y="481633"/>
                  <a:pt x="4820587" y="421512"/>
                </a:cubicBezTo>
                <a:cubicBezTo>
                  <a:pt x="4513123" y="390506"/>
                  <a:pt x="4184152" y="191107"/>
                  <a:pt x="4015139" y="124670"/>
                </a:cubicBezTo>
                <a:cubicBezTo>
                  <a:pt x="3846127" y="58234"/>
                  <a:pt x="3869552" y="43578"/>
                  <a:pt x="3806512" y="22893"/>
                </a:cubicBezTo>
                <a:cubicBezTo>
                  <a:pt x="3743472" y="2208"/>
                  <a:pt x="3747966" y="-1679"/>
                  <a:pt x="3636901" y="562"/>
                </a:cubicBezTo>
                <a:cubicBezTo>
                  <a:pt x="3525836" y="2803"/>
                  <a:pt x="3224133" y="16497"/>
                  <a:pt x="3140121" y="36339"/>
                </a:cubicBezTo>
                <a:cubicBezTo>
                  <a:pt x="3056109" y="56181"/>
                  <a:pt x="3188574" y="95946"/>
                  <a:pt x="3132830" y="119612"/>
                </a:cubicBezTo>
                <a:cubicBezTo>
                  <a:pt x="3077086" y="143278"/>
                  <a:pt x="2861708" y="149056"/>
                  <a:pt x="2805659" y="178335"/>
                </a:cubicBezTo>
                <a:cubicBezTo>
                  <a:pt x="2749610" y="207614"/>
                  <a:pt x="2872100" y="252685"/>
                  <a:pt x="2796538" y="295288"/>
                </a:cubicBezTo>
                <a:cubicBezTo>
                  <a:pt x="2720976" y="337891"/>
                  <a:pt x="2478001" y="405908"/>
                  <a:pt x="2352288" y="433953"/>
                </a:cubicBezTo>
                <a:cubicBezTo>
                  <a:pt x="2226575" y="461999"/>
                  <a:pt x="2105117" y="447441"/>
                  <a:pt x="2042261" y="463561"/>
                </a:cubicBezTo>
                <a:cubicBezTo>
                  <a:pt x="1979405" y="479681"/>
                  <a:pt x="1992354" y="537849"/>
                  <a:pt x="1975149" y="530673"/>
                </a:cubicBezTo>
                <a:cubicBezTo>
                  <a:pt x="1957944" y="523497"/>
                  <a:pt x="2060671" y="392543"/>
                  <a:pt x="1939031" y="420506"/>
                </a:cubicBezTo>
                <a:cubicBezTo>
                  <a:pt x="1817391" y="448469"/>
                  <a:pt x="1510348" y="587402"/>
                  <a:pt x="1253330" y="727568"/>
                </a:cubicBezTo>
                <a:cubicBezTo>
                  <a:pt x="996312" y="867734"/>
                  <a:pt x="521663" y="1151252"/>
                  <a:pt x="396921" y="1261501"/>
                </a:cubicBezTo>
                <a:close/>
              </a:path>
            </a:pathLst>
          </a:custGeom>
          <a:blipFill dpi="0" rotWithShape="1">
            <a:blip r:embed="rId5">
              <a:alphaModFix amt="40230"/>
            </a:blip>
            <a:srcRect/>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68642A3-49F3-DC62-500F-D2E30953F09B}"/>
              </a:ext>
            </a:extLst>
          </p:cNvPr>
          <p:cNvGrpSpPr>
            <a:grpSpLocks noChangeAspect="1"/>
          </p:cNvGrpSpPr>
          <p:nvPr/>
        </p:nvGrpSpPr>
        <p:grpSpPr>
          <a:xfrm rot="19026100" flipH="1">
            <a:off x="3235537" y="3713456"/>
            <a:ext cx="501068" cy="329184"/>
            <a:chOff x="2312813" y="1943506"/>
            <a:chExt cx="1847153" cy="1004019"/>
          </a:xfrm>
        </p:grpSpPr>
        <p:sp>
          <p:nvSpPr>
            <p:cNvPr id="13" name="Freeform 12">
              <a:extLst>
                <a:ext uri="{FF2B5EF4-FFF2-40B4-BE49-F238E27FC236}">
                  <a16:creationId xmlns:a16="http://schemas.microsoft.com/office/drawing/2014/main" id="{D3294BEE-430E-03A4-3758-05A3447AE46A}"/>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87761F0-B54D-1B0D-7CCF-1B721548B2B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90485A3-150D-5CA6-6C80-53CEB8878B25}"/>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78D97D6-2EC7-6DE7-C261-98D1582DC6B8}"/>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13E9F21-294A-2357-608E-C9BBE5D16FD7}"/>
                </a:ext>
              </a:extLst>
            </p:cNvPr>
            <p:cNvPicPr>
              <a:picLocks noChangeAspect="1"/>
            </p:cNvPicPr>
            <p:nvPr/>
          </p:nvPicPr>
          <p:blipFill>
            <a:blip r:embed="rId4">
              <a:alphaModFix amt="85000"/>
            </a:blip>
            <a:stretch>
              <a:fillRect/>
            </a:stretch>
          </p:blipFill>
          <p:spPr>
            <a:xfrm rot="1320951">
              <a:off x="2571094" y="1943506"/>
              <a:ext cx="1371600" cy="799278"/>
            </a:xfrm>
            <a:prstGeom prst="rect">
              <a:avLst/>
            </a:prstGeom>
          </p:spPr>
        </p:pic>
      </p:grpSp>
      <p:grpSp>
        <p:nvGrpSpPr>
          <p:cNvPr id="23" name="Group 22">
            <a:extLst>
              <a:ext uri="{FF2B5EF4-FFF2-40B4-BE49-F238E27FC236}">
                <a16:creationId xmlns:a16="http://schemas.microsoft.com/office/drawing/2014/main" id="{D23697F6-0891-47AC-DA9C-CA96048DA1C4}"/>
              </a:ext>
            </a:extLst>
          </p:cNvPr>
          <p:cNvGrpSpPr>
            <a:grpSpLocks noChangeAspect="1"/>
          </p:cNvGrpSpPr>
          <p:nvPr/>
        </p:nvGrpSpPr>
        <p:grpSpPr>
          <a:xfrm rot="19113368" flipH="1">
            <a:off x="4251629" y="2810588"/>
            <a:ext cx="600204" cy="457200"/>
            <a:chOff x="2312813" y="1943506"/>
            <a:chExt cx="1847153" cy="1004019"/>
          </a:xfrm>
        </p:grpSpPr>
        <p:sp>
          <p:nvSpPr>
            <p:cNvPr id="24" name="Freeform 23">
              <a:extLst>
                <a:ext uri="{FF2B5EF4-FFF2-40B4-BE49-F238E27FC236}">
                  <a16:creationId xmlns:a16="http://schemas.microsoft.com/office/drawing/2014/main" id="{3147891A-DA4C-A4C2-968B-6EF42225FCE5}"/>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FD447988-8717-9203-9AEC-760336C6D052}"/>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CFCA50D-E9BE-9578-28B7-DCAF57AB329E}"/>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CA1FB6B-DA43-D6E0-98CB-811B5D07B897}"/>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5961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235952F4-9527-78F6-4B51-8731A8B2ED5C}"/>
                </a:ext>
              </a:extLst>
            </p:cNvPr>
            <p:cNvPicPr>
              <a:picLocks noChangeAspect="1"/>
            </p:cNvPicPr>
            <p:nvPr/>
          </p:nvPicPr>
          <p:blipFill>
            <a:blip r:embed="rId4">
              <a:alphaModFix amt="50000"/>
            </a:blip>
            <a:stretch>
              <a:fillRect/>
            </a:stretch>
          </p:blipFill>
          <p:spPr>
            <a:xfrm rot="1320951">
              <a:off x="2571094" y="1943506"/>
              <a:ext cx="1371600" cy="799278"/>
            </a:xfrm>
            <a:prstGeom prst="rect">
              <a:avLst/>
            </a:prstGeom>
            <a:ln>
              <a:noFill/>
            </a:ln>
          </p:spPr>
        </p:pic>
      </p:grpSp>
    </p:spTree>
    <p:extLst>
      <p:ext uri="{BB962C8B-B14F-4D97-AF65-F5344CB8AC3E}">
        <p14:creationId xmlns:p14="http://schemas.microsoft.com/office/powerpoint/2010/main" val="1815809352"/>
      </p:ext>
    </p:extLst>
  </p:cSld>
  <p:clrMapOvr>
    <a:masterClrMapping/>
  </p:clrMapOvr>
  <mc:AlternateContent xmlns:mc="http://schemas.openxmlformats.org/markup-compatibility/2006" xmlns:p14="http://schemas.microsoft.com/office/powerpoint/2010/main">
    <mc:Choice Requires="p14">
      <p:transition spd="slow" p14:dur="1250" advTm="13344">
        <p:circle/>
      </p:transition>
    </mc:Choice>
    <mc:Fallback xmlns="">
      <p:transition spd="slow" advTm="13344">
        <p:circl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Tetherin</a:t>
            </a:r>
            <a:r>
              <a:rPr lang="en-US" dirty="0"/>
              <a:t>: Bound to Endoplasmic Reticulum Membrane</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268819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952B9733-E75F-47F3-D111-193EC2DC2851}"/>
              </a:ext>
            </a:extLst>
          </p:cNvPr>
          <p:cNvGrpSpPr/>
          <p:nvPr/>
        </p:nvGrpSpPr>
        <p:grpSpPr>
          <a:xfrm>
            <a:off x="2426556" y="2034005"/>
            <a:ext cx="1847153" cy="1004019"/>
            <a:chOff x="2312813" y="1943506"/>
            <a:chExt cx="1847153" cy="1004019"/>
          </a:xfrm>
        </p:grpSpPr>
        <p:sp>
          <p:nvSpPr>
            <p:cNvPr id="7" name="Freeform 6">
              <a:extLst>
                <a:ext uri="{FF2B5EF4-FFF2-40B4-BE49-F238E27FC236}">
                  <a16:creationId xmlns:a16="http://schemas.microsoft.com/office/drawing/2014/main" id="{8D8D665B-2823-3AC4-D9FF-C6554CC69E07}"/>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621EC83-64A5-6435-24A2-47AF0335BF7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E9178DA3-7685-71E3-C2B2-41087EF4A59F}"/>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19F9589F-B393-9B38-3F3D-E6C3558FC9B1}"/>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2F440C1-A8DE-F469-04AE-263AB227A53B}"/>
                </a:ext>
              </a:extLst>
            </p:cNvPr>
            <p:cNvPicPr>
              <a:picLocks noChangeAspect="1"/>
            </p:cNvPicPr>
            <p:nvPr/>
          </p:nvPicPr>
          <p:blipFill>
            <a:blip r:embed="rId2"/>
            <a:stretch>
              <a:fillRect/>
            </a:stretch>
          </p:blipFill>
          <p:spPr>
            <a:xfrm rot="1320951">
              <a:off x="2571094" y="1943506"/>
              <a:ext cx="1371600" cy="799278"/>
            </a:xfrm>
            <a:prstGeom prst="rect">
              <a:avLst/>
            </a:prstGeom>
          </p:spPr>
        </p:pic>
      </p:grpSp>
      <p:grpSp>
        <p:nvGrpSpPr>
          <p:cNvPr id="12" name="Group 11">
            <a:extLst>
              <a:ext uri="{FF2B5EF4-FFF2-40B4-BE49-F238E27FC236}">
                <a16:creationId xmlns:a16="http://schemas.microsoft.com/office/drawing/2014/main" id="{468642A3-49F3-DC62-500F-D2E30953F09B}"/>
              </a:ext>
            </a:extLst>
          </p:cNvPr>
          <p:cNvGrpSpPr/>
          <p:nvPr/>
        </p:nvGrpSpPr>
        <p:grpSpPr>
          <a:xfrm flipH="1">
            <a:off x="4910676" y="2042261"/>
            <a:ext cx="1847153" cy="1004019"/>
            <a:chOff x="2312813" y="1943506"/>
            <a:chExt cx="1847153" cy="1004019"/>
          </a:xfrm>
        </p:grpSpPr>
        <p:sp>
          <p:nvSpPr>
            <p:cNvPr id="13" name="Freeform 12">
              <a:extLst>
                <a:ext uri="{FF2B5EF4-FFF2-40B4-BE49-F238E27FC236}">
                  <a16:creationId xmlns:a16="http://schemas.microsoft.com/office/drawing/2014/main" id="{D3294BEE-430E-03A4-3758-05A3447AE46A}"/>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87761F0-B54D-1B0D-7CCF-1B721548B2B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90485A3-150D-5CA6-6C80-53CEB8878B25}"/>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78D97D6-2EC7-6DE7-C261-98D1582DC6B8}"/>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13E9F21-294A-2357-608E-C9BBE5D16FD7}"/>
                </a:ext>
              </a:extLst>
            </p:cNvPr>
            <p:cNvPicPr>
              <a:picLocks noChangeAspect="1"/>
            </p:cNvPicPr>
            <p:nvPr/>
          </p:nvPicPr>
          <p:blipFill>
            <a:blip r:embed="rId2"/>
            <a:stretch>
              <a:fillRect/>
            </a:stretch>
          </p:blipFill>
          <p:spPr>
            <a:xfrm rot="1320951">
              <a:off x="2571094" y="1943506"/>
              <a:ext cx="1371600" cy="799278"/>
            </a:xfrm>
            <a:prstGeom prst="rect">
              <a:avLst/>
            </a:prstGeom>
          </p:spPr>
        </p:pic>
      </p:grpSp>
      <p:sp>
        <p:nvSpPr>
          <p:cNvPr id="45" name="Rectangle 1078">
            <a:extLst>
              <a:ext uri="{FF2B5EF4-FFF2-40B4-BE49-F238E27FC236}">
                <a16:creationId xmlns:a16="http://schemas.microsoft.com/office/drawing/2014/main" id="{A5E8FCC4-2883-76B1-6C27-61C351F98A1D}"/>
              </a:ext>
            </a:extLst>
          </p:cNvPr>
          <p:cNvSpPr>
            <a:spLocks noChangeArrowheads="1"/>
          </p:cNvSpPr>
          <p:nvPr/>
        </p:nvSpPr>
        <p:spPr bwMode="auto">
          <a:xfrm>
            <a:off x="515928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48" name="Rectangle 1078">
            <a:extLst>
              <a:ext uri="{FF2B5EF4-FFF2-40B4-BE49-F238E27FC236}">
                <a16:creationId xmlns:a16="http://schemas.microsoft.com/office/drawing/2014/main" id="{43EA8156-69D8-5966-2F3E-6889768BB344}"/>
              </a:ext>
            </a:extLst>
          </p:cNvPr>
          <p:cNvSpPr>
            <a:spLocks noChangeArrowheads="1"/>
          </p:cNvSpPr>
          <p:nvPr/>
        </p:nvSpPr>
        <p:spPr bwMode="auto">
          <a:xfrm>
            <a:off x="70092" y="2893002"/>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49" name="Rectangle 1078">
            <a:extLst>
              <a:ext uri="{FF2B5EF4-FFF2-40B4-BE49-F238E27FC236}">
                <a16:creationId xmlns:a16="http://schemas.microsoft.com/office/drawing/2014/main" id="{6D54F0BA-76A5-D513-93D7-AFDF4D729259}"/>
              </a:ext>
            </a:extLst>
          </p:cNvPr>
          <p:cNvSpPr>
            <a:spLocks noChangeArrowheads="1"/>
          </p:cNvSpPr>
          <p:nvPr/>
        </p:nvSpPr>
        <p:spPr bwMode="auto">
          <a:xfrm>
            <a:off x="128508" y="228006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Tree>
    <p:extLst>
      <p:ext uri="{BB962C8B-B14F-4D97-AF65-F5344CB8AC3E}">
        <p14:creationId xmlns:p14="http://schemas.microsoft.com/office/powerpoint/2010/main" val="1297440774"/>
      </p:ext>
    </p:extLst>
  </p:cSld>
  <p:clrMapOvr>
    <a:masterClrMapping/>
  </p:clrMapOvr>
  <mc:AlternateContent xmlns:mc="http://schemas.openxmlformats.org/markup-compatibility/2006" xmlns:p14="http://schemas.microsoft.com/office/powerpoint/2010/main">
    <mc:Choice Requires="p14">
      <p:transition spd="slow" p14:dur="1250" advTm="5952">
        <p:circle/>
      </p:transition>
    </mc:Choice>
    <mc:Fallback xmlns="">
      <p:transition spd="slow" advTm="5952">
        <p:circl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Synthesis</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268819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952B9733-E75F-47F3-D111-193EC2DC2851}"/>
              </a:ext>
            </a:extLst>
          </p:cNvPr>
          <p:cNvGrpSpPr/>
          <p:nvPr/>
        </p:nvGrpSpPr>
        <p:grpSpPr>
          <a:xfrm>
            <a:off x="2426556" y="2034005"/>
            <a:ext cx="1847153" cy="1004019"/>
            <a:chOff x="2312813" y="1943506"/>
            <a:chExt cx="1847153" cy="1004019"/>
          </a:xfrm>
        </p:grpSpPr>
        <p:sp>
          <p:nvSpPr>
            <p:cNvPr id="7" name="Freeform 6">
              <a:extLst>
                <a:ext uri="{FF2B5EF4-FFF2-40B4-BE49-F238E27FC236}">
                  <a16:creationId xmlns:a16="http://schemas.microsoft.com/office/drawing/2014/main" id="{8D8D665B-2823-3AC4-D9FF-C6554CC69E07}"/>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A621EC83-64A5-6435-24A2-47AF0335BF7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E9178DA3-7685-71E3-C2B2-41087EF4A59F}"/>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9F9589F-B393-9B38-3F3D-E6C3558FC9B1}"/>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F440C1-A8DE-F469-04AE-263AB227A53B}"/>
                </a:ext>
              </a:extLst>
            </p:cNvPr>
            <p:cNvPicPr>
              <a:picLocks noChangeAspect="1"/>
            </p:cNvPicPr>
            <p:nvPr/>
          </p:nvPicPr>
          <p:blipFill>
            <a:blip r:embed="rId2"/>
            <a:stretch>
              <a:fillRect/>
            </a:stretch>
          </p:blipFill>
          <p:spPr>
            <a:xfrm rot="1320951">
              <a:off x="2571094" y="1943506"/>
              <a:ext cx="1371600" cy="799278"/>
            </a:xfrm>
            <a:prstGeom prst="rect">
              <a:avLst/>
            </a:prstGeom>
          </p:spPr>
        </p:pic>
      </p:grpSp>
      <p:grpSp>
        <p:nvGrpSpPr>
          <p:cNvPr id="12" name="Group 11">
            <a:extLst>
              <a:ext uri="{FF2B5EF4-FFF2-40B4-BE49-F238E27FC236}">
                <a16:creationId xmlns:a16="http://schemas.microsoft.com/office/drawing/2014/main" id="{468642A3-49F3-DC62-500F-D2E30953F09B}"/>
              </a:ext>
            </a:extLst>
          </p:cNvPr>
          <p:cNvGrpSpPr/>
          <p:nvPr/>
        </p:nvGrpSpPr>
        <p:grpSpPr>
          <a:xfrm flipH="1">
            <a:off x="4910676" y="2042261"/>
            <a:ext cx="1847153" cy="1004019"/>
            <a:chOff x="2312813" y="1943506"/>
            <a:chExt cx="1847153" cy="1004019"/>
          </a:xfrm>
        </p:grpSpPr>
        <p:sp>
          <p:nvSpPr>
            <p:cNvPr id="13" name="Freeform 12">
              <a:extLst>
                <a:ext uri="{FF2B5EF4-FFF2-40B4-BE49-F238E27FC236}">
                  <a16:creationId xmlns:a16="http://schemas.microsoft.com/office/drawing/2014/main" id="{D3294BEE-430E-03A4-3758-05A3447AE46A}"/>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A87761F0-B54D-1B0D-7CCF-1B721548B2B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A90485A3-150D-5CA6-6C80-53CEB8878B25}"/>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478D97D6-2EC7-6DE7-C261-98D1582DC6B8}"/>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13E9F21-294A-2357-608E-C9BBE5D16FD7}"/>
                </a:ext>
              </a:extLst>
            </p:cNvPr>
            <p:cNvPicPr>
              <a:picLocks noChangeAspect="1"/>
            </p:cNvPicPr>
            <p:nvPr/>
          </p:nvPicPr>
          <p:blipFill>
            <a:blip r:embed="rId2"/>
            <a:stretch>
              <a:fillRect/>
            </a:stretch>
          </p:blipFill>
          <p:spPr>
            <a:xfrm rot="1320951">
              <a:off x="2571094" y="1943506"/>
              <a:ext cx="1371600" cy="799278"/>
            </a:xfrm>
            <a:prstGeom prst="rect">
              <a:avLst/>
            </a:prstGeom>
          </p:spPr>
        </p:pic>
      </p:grpSp>
      <p:pic>
        <p:nvPicPr>
          <p:cNvPr id="23" name="Picture 22">
            <a:extLst>
              <a:ext uri="{FF2B5EF4-FFF2-40B4-BE49-F238E27FC236}">
                <a16:creationId xmlns:a16="http://schemas.microsoft.com/office/drawing/2014/main" id="{5257EE5C-3E46-6844-A85F-BDA5BDD815D7}"/>
              </a:ext>
            </a:extLst>
          </p:cNvPr>
          <p:cNvPicPr>
            <a:picLocks noChangeAspect="1"/>
          </p:cNvPicPr>
          <p:nvPr/>
        </p:nvPicPr>
        <p:blipFill>
          <a:blip r:embed="rId3"/>
          <a:stretch>
            <a:fillRect/>
          </a:stretch>
        </p:blipFill>
        <p:spPr>
          <a:xfrm>
            <a:off x="1399742" y="3480811"/>
            <a:ext cx="626670" cy="552320"/>
          </a:xfrm>
          <a:prstGeom prst="rect">
            <a:avLst/>
          </a:prstGeom>
        </p:spPr>
      </p:pic>
      <p:pic>
        <p:nvPicPr>
          <p:cNvPr id="27" name="Picture 26">
            <a:extLst>
              <a:ext uri="{FF2B5EF4-FFF2-40B4-BE49-F238E27FC236}">
                <a16:creationId xmlns:a16="http://schemas.microsoft.com/office/drawing/2014/main" id="{6143ACD9-A9C5-E1F1-47BC-DBB1AFF5FF20}"/>
              </a:ext>
            </a:extLst>
          </p:cNvPr>
          <p:cNvPicPr>
            <a:picLocks noChangeAspect="1"/>
          </p:cNvPicPr>
          <p:nvPr/>
        </p:nvPicPr>
        <p:blipFill>
          <a:blip r:embed="rId3"/>
          <a:stretch>
            <a:fillRect/>
          </a:stretch>
        </p:blipFill>
        <p:spPr>
          <a:xfrm>
            <a:off x="7069803" y="3480811"/>
            <a:ext cx="626670" cy="552320"/>
          </a:xfrm>
          <a:prstGeom prst="rect">
            <a:avLst/>
          </a:prstGeom>
          <a:effectLst/>
        </p:spPr>
      </p:pic>
      <p:sp>
        <p:nvSpPr>
          <p:cNvPr id="4" name="Rectangle 1078">
            <a:extLst>
              <a:ext uri="{FF2B5EF4-FFF2-40B4-BE49-F238E27FC236}">
                <a16:creationId xmlns:a16="http://schemas.microsoft.com/office/drawing/2014/main" id="{17E06300-324C-8248-4416-E79ABAB58EA6}"/>
              </a:ext>
            </a:extLst>
          </p:cNvPr>
          <p:cNvSpPr>
            <a:spLocks noChangeArrowheads="1"/>
          </p:cNvSpPr>
          <p:nvPr/>
        </p:nvSpPr>
        <p:spPr bwMode="auto">
          <a:xfrm>
            <a:off x="1160498" y="403009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16" name="Rectangle 1078">
            <a:extLst>
              <a:ext uri="{FF2B5EF4-FFF2-40B4-BE49-F238E27FC236}">
                <a16:creationId xmlns:a16="http://schemas.microsoft.com/office/drawing/2014/main" id="{E20286F2-4B2F-D76E-48B8-FDAFD3DA2E3B}"/>
              </a:ext>
            </a:extLst>
          </p:cNvPr>
          <p:cNvSpPr>
            <a:spLocks noChangeArrowheads="1"/>
          </p:cNvSpPr>
          <p:nvPr/>
        </p:nvSpPr>
        <p:spPr bwMode="auto">
          <a:xfrm>
            <a:off x="6837641" y="403009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EE805D04-86C3-4609-2C10-DD0D06B75312}"/>
              </a:ext>
            </a:extLst>
          </p:cNvPr>
          <p:cNvPicPr>
            <a:picLocks noChangeAspect="1"/>
          </p:cNvPicPr>
          <p:nvPr/>
        </p:nvPicPr>
        <p:blipFill>
          <a:blip r:embed="rId3">
            <a:alphaModFix amt="50000"/>
          </a:blip>
          <a:stretch>
            <a:fillRect/>
          </a:stretch>
        </p:blipFill>
        <p:spPr>
          <a:xfrm>
            <a:off x="864756" y="4207194"/>
            <a:ext cx="466582" cy="411225"/>
          </a:xfrm>
          <a:prstGeom prst="rect">
            <a:avLst/>
          </a:prstGeom>
        </p:spPr>
      </p:pic>
      <p:pic>
        <p:nvPicPr>
          <p:cNvPr id="18" name="Picture 17">
            <a:extLst>
              <a:ext uri="{FF2B5EF4-FFF2-40B4-BE49-F238E27FC236}">
                <a16:creationId xmlns:a16="http://schemas.microsoft.com/office/drawing/2014/main" id="{BAD595B0-271D-EC03-D200-9489896F6E76}"/>
              </a:ext>
            </a:extLst>
          </p:cNvPr>
          <p:cNvPicPr>
            <a:picLocks noChangeAspect="1"/>
          </p:cNvPicPr>
          <p:nvPr/>
        </p:nvPicPr>
        <p:blipFill>
          <a:blip r:embed="rId3">
            <a:alphaModFix amt="50000"/>
          </a:blip>
          <a:stretch>
            <a:fillRect/>
          </a:stretch>
        </p:blipFill>
        <p:spPr>
          <a:xfrm>
            <a:off x="7876229" y="4207194"/>
            <a:ext cx="466582" cy="411225"/>
          </a:xfrm>
          <a:prstGeom prst="rect">
            <a:avLst/>
          </a:prstGeom>
        </p:spPr>
      </p:pic>
      <p:sp>
        <p:nvSpPr>
          <p:cNvPr id="26" name="Rectangle 1078">
            <a:extLst>
              <a:ext uri="{FF2B5EF4-FFF2-40B4-BE49-F238E27FC236}">
                <a16:creationId xmlns:a16="http://schemas.microsoft.com/office/drawing/2014/main" id="{569A2087-002E-8D61-33AD-AEFAC13139CD}"/>
              </a:ext>
            </a:extLst>
          </p:cNvPr>
          <p:cNvSpPr>
            <a:spLocks noChangeArrowheads="1"/>
          </p:cNvSpPr>
          <p:nvPr/>
        </p:nvSpPr>
        <p:spPr bwMode="auto">
          <a:xfrm>
            <a:off x="515928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28" name="Rectangle 1078">
            <a:extLst>
              <a:ext uri="{FF2B5EF4-FFF2-40B4-BE49-F238E27FC236}">
                <a16:creationId xmlns:a16="http://schemas.microsoft.com/office/drawing/2014/main" id="{C9C400FA-0EE1-6053-C3D0-66DAD53AF590}"/>
              </a:ext>
            </a:extLst>
          </p:cNvPr>
          <p:cNvSpPr>
            <a:spLocks noChangeArrowheads="1"/>
          </p:cNvSpPr>
          <p:nvPr/>
        </p:nvSpPr>
        <p:spPr bwMode="auto">
          <a:xfrm>
            <a:off x="784711" y="4577699"/>
            <a:ext cx="626671"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200" dirty="0" err="1">
                <a:solidFill>
                  <a:schemeClr val="bg1">
                    <a:lumMod val="50000"/>
                  </a:schemeClr>
                </a:solidFill>
                <a:latin typeface="Calibri" panose="020F0502020204030204" pitchFamily="34" charset="0"/>
                <a:cs typeface="Calibri" panose="020F0502020204030204" pitchFamily="34" charset="0"/>
              </a:rPr>
              <a:t>Vpu</a:t>
            </a:r>
            <a:endParaRPr lang="en-US" sz="1200" dirty="0">
              <a:solidFill>
                <a:schemeClr val="bg1">
                  <a:lumMod val="50000"/>
                </a:schemeClr>
              </a:solidFill>
              <a:latin typeface="Calibri" panose="020F0502020204030204" pitchFamily="34" charset="0"/>
              <a:cs typeface="Calibri" panose="020F0502020204030204" pitchFamily="34" charset="0"/>
            </a:endParaRPr>
          </a:p>
        </p:txBody>
      </p:sp>
      <p:sp>
        <p:nvSpPr>
          <p:cNvPr id="30" name="Rectangle 1078">
            <a:extLst>
              <a:ext uri="{FF2B5EF4-FFF2-40B4-BE49-F238E27FC236}">
                <a16:creationId xmlns:a16="http://schemas.microsoft.com/office/drawing/2014/main" id="{5BC5EEB6-B6C8-C0C8-AF10-1E56FC9F4118}"/>
              </a:ext>
            </a:extLst>
          </p:cNvPr>
          <p:cNvSpPr>
            <a:spLocks noChangeArrowheads="1"/>
          </p:cNvSpPr>
          <p:nvPr/>
        </p:nvSpPr>
        <p:spPr bwMode="auto">
          <a:xfrm>
            <a:off x="7829945" y="4577699"/>
            <a:ext cx="626671"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200" dirty="0" err="1">
                <a:solidFill>
                  <a:schemeClr val="bg1">
                    <a:lumMod val="50000"/>
                  </a:schemeClr>
                </a:solidFill>
                <a:latin typeface="Calibri" panose="020F0502020204030204" pitchFamily="34" charset="0"/>
                <a:cs typeface="Calibri" panose="020F0502020204030204" pitchFamily="34" charset="0"/>
              </a:rPr>
              <a:t>Vpu</a:t>
            </a:r>
            <a:endParaRPr lang="en-US" sz="1200" dirty="0">
              <a:solidFill>
                <a:schemeClr val="bg1">
                  <a:lumMod val="50000"/>
                </a:schemeClr>
              </a:solidFill>
              <a:latin typeface="Calibri" panose="020F0502020204030204" pitchFamily="34" charset="0"/>
              <a:cs typeface="Calibri" panose="020F0502020204030204" pitchFamily="34" charset="0"/>
            </a:endParaRPr>
          </a:p>
        </p:txBody>
      </p:sp>
      <p:sp>
        <p:nvSpPr>
          <p:cNvPr id="31" name="Rectangle 1078">
            <a:extLst>
              <a:ext uri="{FF2B5EF4-FFF2-40B4-BE49-F238E27FC236}">
                <a16:creationId xmlns:a16="http://schemas.microsoft.com/office/drawing/2014/main" id="{76BC90B0-688F-DD3D-BD05-31D925A9BD4D}"/>
              </a:ext>
            </a:extLst>
          </p:cNvPr>
          <p:cNvSpPr>
            <a:spLocks noChangeArrowheads="1"/>
          </p:cNvSpPr>
          <p:nvPr/>
        </p:nvSpPr>
        <p:spPr bwMode="auto">
          <a:xfrm>
            <a:off x="70092" y="2893002"/>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32" name="Rectangle 1078">
            <a:extLst>
              <a:ext uri="{FF2B5EF4-FFF2-40B4-BE49-F238E27FC236}">
                <a16:creationId xmlns:a16="http://schemas.microsoft.com/office/drawing/2014/main" id="{1C3618E9-B1F9-2723-CC37-4B7FD3CB3F73}"/>
              </a:ext>
            </a:extLst>
          </p:cNvPr>
          <p:cNvSpPr>
            <a:spLocks noChangeArrowheads="1"/>
          </p:cNvSpPr>
          <p:nvPr/>
        </p:nvSpPr>
        <p:spPr bwMode="auto">
          <a:xfrm>
            <a:off x="128508" y="228006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Tree>
    <p:extLst>
      <p:ext uri="{BB962C8B-B14F-4D97-AF65-F5344CB8AC3E}">
        <p14:creationId xmlns:p14="http://schemas.microsoft.com/office/powerpoint/2010/main" val="2506750206"/>
      </p:ext>
    </p:extLst>
  </p:cSld>
  <p:clrMapOvr>
    <a:masterClrMapping/>
  </p:clrMapOvr>
  <mc:AlternateContent xmlns:mc="http://schemas.openxmlformats.org/markup-compatibility/2006" xmlns:p14="http://schemas.microsoft.com/office/powerpoint/2010/main">
    <mc:Choice Requires="p14">
      <p:transition spd="slow" p14:dur="1250" advTm="5408">
        <p:circle/>
      </p:transition>
    </mc:Choice>
    <mc:Fallback xmlns="">
      <p:transition spd="slow" advTm="5408">
        <p:circl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Accumulation at Endoplasmic Reticulum Membrane</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268819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37" name="Rectangle 1078">
            <a:extLst>
              <a:ext uri="{FF2B5EF4-FFF2-40B4-BE49-F238E27FC236}">
                <a16:creationId xmlns:a16="http://schemas.microsoft.com/office/drawing/2014/main" id="{1109E77B-CA15-81B5-F5B7-251885EA3647}"/>
              </a:ext>
            </a:extLst>
          </p:cNvPr>
          <p:cNvSpPr>
            <a:spLocks noChangeArrowheads="1"/>
          </p:cNvSpPr>
          <p:nvPr/>
        </p:nvSpPr>
        <p:spPr bwMode="auto">
          <a:xfrm>
            <a:off x="515928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952B9733-E75F-47F3-D111-193EC2DC2851}"/>
              </a:ext>
            </a:extLst>
          </p:cNvPr>
          <p:cNvGrpSpPr/>
          <p:nvPr/>
        </p:nvGrpSpPr>
        <p:grpSpPr>
          <a:xfrm>
            <a:off x="2426556" y="2034005"/>
            <a:ext cx="1847153" cy="1004019"/>
            <a:chOff x="2312813" y="1943506"/>
            <a:chExt cx="1847153" cy="1004019"/>
          </a:xfrm>
        </p:grpSpPr>
        <p:sp>
          <p:nvSpPr>
            <p:cNvPr id="7" name="Freeform 6">
              <a:extLst>
                <a:ext uri="{FF2B5EF4-FFF2-40B4-BE49-F238E27FC236}">
                  <a16:creationId xmlns:a16="http://schemas.microsoft.com/office/drawing/2014/main" id="{8D8D665B-2823-3AC4-D9FF-C6554CC69E07}"/>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A621EC83-64A5-6435-24A2-47AF0335BF7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E9178DA3-7685-71E3-C2B2-41087EF4A59F}"/>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9F9589F-B393-9B38-3F3D-E6C3558FC9B1}"/>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F440C1-A8DE-F469-04AE-263AB227A53B}"/>
                </a:ext>
              </a:extLst>
            </p:cNvPr>
            <p:cNvPicPr>
              <a:picLocks noChangeAspect="1"/>
            </p:cNvPicPr>
            <p:nvPr/>
          </p:nvPicPr>
          <p:blipFill>
            <a:blip r:embed="rId2"/>
            <a:stretch>
              <a:fillRect/>
            </a:stretch>
          </p:blipFill>
          <p:spPr>
            <a:xfrm rot="1320951">
              <a:off x="2571094" y="1943506"/>
              <a:ext cx="1371600" cy="799278"/>
            </a:xfrm>
            <a:prstGeom prst="rect">
              <a:avLst/>
            </a:prstGeom>
          </p:spPr>
        </p:pic>
      </p:grpSp>
      <p:grpSp>
        <p:nvGrpSpPr>
          <p:cNvPr id="12" name="Group 11">
            <a:extLst>
              <a:ext uri="{FF2B5EF4-FFF2-40B4-BE49-F238E27FC236}">
                <a16:creationId xmlns:a16="http://schemas.microsoft.com/office/drawing/2014/main" id="{468642A3-49F3-DC62-500F-D2E30953F09B}"/>
              </a:ext>
            </a:extLst>
          </p:cNvPr>
          <p:cNvGrpSpPr/>
          <p:nvPr/>
        </p:nvGrpSpPr>
        <p:grpSpPr>
          <a:xfrm flipH="1">
            <a:off x="4910676" y="2042261"/>
            <a:ext cx="1847153" cy="1004019"/>
            <a:chOff x="2312813" y="1943506"/>
            <a:chExt cx="1847153" cy="1004019"/>
          </a:xfrm>
        </p:grpSpPr>
        <p:sp>
          <p:nvSpPr>
            <p:cNvPr id="13" name="Freeform 12">
              <a:extLst>
                <a:ext uri="{FF2B5EF4-FFF2-40B4-BE49-F238E27FC236}">
                  <a16:creationId xmlns:a16="http://schemas.microsoft.com/office/drawing/2014/main" id="{D3294BEE-430E-03A4-3758-05A3447AE46A}"/>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A87761F0-B54D-1B0D-7CCF-1B721548B2B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A90485A3-150D-5CA6-6C80-53CEB8878B25}"/>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478D97D6-2EC7-6DE7-C261-98D1582DC6B8}"/>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13E9F21-294A-2357-608E-C9BBE5D16FD7}"/>
                </a:ext>
              </a:extLst>
            </p:cNvPr>
            <p:cNvPicPr>
              <a:picLocks noChangeAspect="1"/>
            </p:cNvPicPr>
            <p:nvPr/>
          </p:nvPicPr>
          <p:blipFill>
            <a:blip r:embed="rId2"/>
            <a:stretch>
              <a:fillRect/>
            </a:stretch>
          </p:blipFill>
          <p:spPr>
            <a:xfrm rot="1320951">
              <a:off x="2571094" y="1943506"/>
              <a:ext cx="1371600" cy="799278"/>
            </a:xfrm>
            <a:prstGeom prst="rect">
              <a:avLst/>
            </a:prstGeom>
          </p:spPr>
        </p:pic>
      </p:grpSp>
      <p:sp>
        <p:nvSpPr>
          <p:cNvPr id="21" name="Rectangle 1078">
            <a:extLst>
              <a:ext uri="{FF2B5EF4-FFF2-40B4-BE49-F238E27FC236}">
                <a16:creationId xmlns:a16="http://schemas.microsoft.com/office/drawing/2014/main" id="{D16FA997-764C-250F-4ADD-A4326E1CE97B}"/>
              </a:ext>
            </a:extLst>
          </p:cNvPr>
          <p:cNvSpPr>
            <a:spLocks noChangeArrowheads="1"/>
          </p:cNvSpPr>
          <p:nvPr/>
        </p:nvSpPr>
        <p:spPr bwMode="auto">
          <a:xfrm>
            <a:off x="70092" y="2893002"/>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2" name="Rectangle 1078">
            <a:extLst>
              <a:ext uri="{FF2B5EF4-FFF2-40B4-BE49-F238E27FC236}">
                <a16:creationId xmlns:a16="http://schemas.microsoft.com/office/drawing/2014/main" id="{83D63231-3E94-A7E3-5CAE-7517BEFEA955}"/>
              </a:ext>
            </a:extLst>
          </p:cNvPr>
          <p:cNvSpPr>
            <a:spLocks noChangeArrowheads="1"/>
          </p:cNvSpPr>
          <p:nvPr/>
        </p:nvSpPr>
        <p:spPr bwMode="auto">
          <a:xfrm>
            <a:off x="128508" y="228006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4" name="Rectangle 1078">
            <a:extLst>
              <a:ext uri="{FF2B5EF4-FFF2-40B4-BE49-F238E27FC236}">
                <a16:creationId xmlns:a16="http://schemas.microsoft.com/office/drawing/2014/main" id="{17E06300-324C-8248-4416-E79ABAB58EA6}"/>
              </a:ext>
            </a:extLst>
          </p:cNvPr>
          <p:cNvSpPr>
            <a:spLocks noChangeArrowheads="1"/>
          </p:cNvSpPr>
          <p:nvPr/>
        </p:nvSpPr>
        <p:spPr bwMode="auto">
          <a:xfrm>
            <a:off x="1491426" y="2889267"/>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16" name="Rectangle 1078">
            <a:extLst>
              <a:ext uri="{FF2B5EF4-FFF2-40B4-BE49-F238E27FC236}">
                <a16:creationId xmlns:a16="http://schemas.microsoft.com/office/drawing/2014/main" id="{E20286F2-4B2F-D76E-48B8-FDAFD3DA2E3B}"/>
              </a:ext>
            </a:extLst>
          </p:cNvPr>
          <p:cNvSpPr>
            <a:spLocks noChangeArrowheads="1"/>
          </p:cNvSpPr>
          <p:nvPr/>
        </p:nvSpPr>
        <p:spPr bwMode="auto">
          <a:xfrm>
            <a:off x="6558965" y="2889267"/>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1FE30830-9C4D-A555-FC75-7EC0F32FDDBC}"/>
              </a:ext>
            </a:extLst>
          </p:cNvPr>
          <p:cNvPicPr>
            <a:picLocks noChangeAspect="1"/>
          </p:cNvPicPr>
          <p:nvPr/>
        </p:nvPicPr>
        <p:blipFill>
          <a:blip r:embed="rId3"/>
          <a:stretch>
            <a:fillRect/>
          </a:stretch>
        </p:blipFill>
        <p:spPr>
          <a:xfrm>
            <a:off x="1730670" y="2333939"/>
            <a:ext cx="626670" cy="552320"/>
          </a:xfrm>
          <a:prstGeom prst="rect">
            <a:avLst/>
          </a:prstGeom>
        </p:spPr>
      </p:pic>
      <p:pic>
        <p:nvPicPr>
          <p:cNvPr id="25" name="Picture 24">
            <a:extLst>
              <a:ext uri="{FF2B5EF4-FFF2-40B4-BE49-F238E27FC236}">
                <a16:creationId xmlns:a16="http://schemas.microsoft.com/office/drawing/2014/main" id="{B093672E-8F33-FE23-4028-ADE54C4987E5}"/>
              </a:ext>
            </a:extLst>
          </p:cNvPr>
          <p:cNvPicPr>
            <a:picLocks noChangeAspect="1"/>
          </p:cNvPicPr>
          <p:nvPr/>
        </p:nvPicPr>
        <p:blipFill>
          <a:blip r:embed="rId3"/>
          <a:stretch>
            <a:fillRect/>
          </a:stretch>
        </p:blipFill>
        <p:spPr>
          <a:xfrm>
            <a:off x="6799836" y="2333939"/>
            <a:ext cx="626670" cy="552320"/>
          </a:xfrm>
          <a:prstGeom prst="rect">
            <a:avLst/>
          </a:prstGeom>
          <a:effectLst/>
        </p:spPr>
      </p:pic>
    </p:spTree>
    <p:extLst>
      <p:ext uri="{BB962C8B-B14F-4D97-AF65-F5344CB8AC3E}">
        <p14:creationId xmlns:p14="http://schemas.microsoft.com/office/powerpoint/2010/main" val="568716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1509">
        <p159:morph option="byObject"/>
      </p:transition>
    </mc:Choice>
    <mc:Fallback xmlns="">
      <p:transition spd="slow" advTm="11509">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Binding to </a:t>
            </a:r>
            <a:r>
              <a:rPr lang="en-US" dirty="0" err="1"/>
              <a:t>Tetherin</a:t>
            </a:r>
            <a:endParaRPr lang="en-US" dirty="0"/>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26" name="Group 25">
            <a:extLst>
              <a:ext uri="{FF2B5EF4-FFF2-40B4-BE49-F238E27FC236}">
                <a16:creationId xmlns:a16="http://schemas.microsoft.com/office/drawing/2014/main" id="{E6DFF3B8-D975-0853-ED1D-4D05565799E6}"/>
              </a:ext>
            </a:extLst>
          </p:cNvPr>
          <p:cNvGrpSpPr/>
          <p:nvPr/>
        </p:nvGrpSpPr>
        <p:grpSpPr>
          <a:xfrm rot="21329984">
            <a:off x="2426556" y="2034005"/>
            <a:ext cx="1847153" cy="1004019"/>
            <a:chOff x="2312813" y="1943506"/>
            <a:chExt cx="1847153" cy="1004019"/>
          </a:xfrm>
        </p:grpSpPr>
        <p:sp>
          <p:nvSpPr>
            <p:cNvPr id="16" name="Freeform 15">
              <a:extLst>
                <a:ext uri="{FF2B5EF4-FFF2-40B4-BE49-F238E27FC236}">
                  <a16:creationId xmlns:a16="http://schemas.microsoft.com/office/drawing/2014/main" id="{B83032F8-FFC0-3F0F-8535-B86273C48973}"/>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A926E90B-84DB-192E-BC9C-6CAF305B3804}"/>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E737989-2BDE-AE50-80F7-FD8782C208D3}"/>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52C7D764-2A50-4705-4DB8-97B5216C5887}"/>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14DD79B-B497-A547-C667-4FF46B8C98FC}"/>
                </a:ext>
              </a:extLst>
            </p:cNvPr>
            <p:cNvPicPr>
              <a:picLocks noChangeAspect="1"/>
            </p:cNvPicPr>
            <p:nvPr/>
          </p:nvPicPr>
          <p:blipFill>
            <a:blip r:embed="rId2"/>
            <a:stretch>
              <a:fillRect/>
            </a:stretch>
          </p:blipFill>
          <p:spPr>
            <a:xfrm rot="1320951">
              <a:off x="2571094" y="1943506"/>
              <a:ext cx="1371600" cy="799278"/>
            </a:xfrm>
            <a:prstGeom prst="rect">
              <a:avLst/>
            </a:prstGeom>
          </p:spPr>
        </p:pic>
      </p:grpSp>
      <p:grpSp>
        <p:nvGrpSpPr>
          <p:cNvPr id="30" name="Group 29">
            <a:extLst>
              <a:ext uri="{FF2B5EF4-FFF2-40B4-BE49-F238E27FC236}">
                <a16:creationId xmlns:a16="http://schemas.microsoft.com/office/drawing/2014/main" id="{AF8D5C37-5251-8E5C-3436-C8B9B7823C9E}"/>
              </a:ext>
            </a:extLst>
          </p:cNvPr>
          <p:cNvGrpSpPr/>
          <p:nvPr/>
        </p:nvGrpSpPr>
        <p:grpSpPr>
          <a:xfrm rot="367182" flipH="1">
            <a:off x="4910676" y="2042261"/>
            <a:ext cx="1847153" cy="1004019"/>
            <a:chOff x="2312813" y="1943506"/>
            <a:chExt cx="1847153" cy="1004019"/>
          </a:xfrm>
        </p:grpSpPr>
        <p:sp>
          <p:nvSpPr>
            <p:cNvPr id="32" name="Freeform 31">
              <a:extLst>
                <a:ext uri="{FF2B5EF4-FFF2-40B4-BE49-F238E27FC236}">
                  <a16:creationId xmlns:a16="http://schemas.microsoft.com/office/drawing/2014/main" id="{13636325-FAF8-9C8F-225D-9D1364497B2A}"/>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70C61B77-83D7-CD72-D535-9BEF03339153}"/>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8EF8343-DBFB-024E-63B7-FDB6FAA22D11}"/>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4DE4B279-FF52-5D0C-2DD6-07E7A7E1AFDC}"/>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C487282-7843-E50A-8E9C-1665115AEB67}"/>
                </a:ext>
              </a:extLst>
            </p:cNvPr>
            <p:cNvPicPr>
              <a:picLocks noChangeAspect="1"/>
            </p:cNvPicPr>
            <p:nvPr/>
          </p:nvPicPr>
          <p:blipFill>
            <a:blip r:embed="rId2"/>
            <a:stretch>
              <a:fillRect/>
            </a:stretch>
          </p:blipFill>
          <p:spPr>
            <a:xfrm rot="1320951">
              <a:off x="2571094" y="1943506"/>
              <a:ext cx="1371600" cy="799278"/>
            </a:xfrm>
            <a:prstGeom prst="rect">
              <a:avLst/>
            </a:prstGeom>
          </p:spPr>
        </p:pic>
      </p:grpSp>
      <p:pic>
        <p:nvPicPr>
          <p:cNvPr id="39" name="Picture 38">
            <a:extLst>
              <a:ext uri="{FF2B5EF4-FFF2-40B4-BE49-F238E27FC236}">
                <a16:creationId xmlns:a16="http://schemas.microsoft.com/office/drawing/2014/main" id="{17D6372E-8163-B596-BC04-7BAE1756A61F}"/>
              </a:ext>
            </a:extLst>
          </p:cNvPr>
          <p:cNvPicPr>
            <a:picLocks noChangeAspect="1"/>
          </p:cNvPicPr>
          <p:nvPr/>
        </p:nvPicPr>
        <p:blipFill>
          <a:blip r:embed="rId3"/>
          <a:stretch>
            <a:fillRect/>
          </a:stretch>
        </p:blipFill>
        <p:spPr>
          <a:xfrm>
            <a:off x="2226615" y="2333939"/>
            <a:ext cx="626670" cy="552320"/>
          </a:xfrm>
          <a:prstGeom prst="rect">
            <a:avLst/>
          </a:prstGeom>
        </p:spPr>
      </p:pic>
      <p:grpSp>
        <p:nvGrpSpPr>
          <p:cNvPr id="40" name="Group 39">
            <a:extLst>
              <a:ext uri="{FF2B5EF4-FFF2-40B4-BE49-F238E27FC236}">
                <a16:creationId xmlns:a16="http://schemas.microsoft.com/office/drawing/2014/main" id="{7CF159A0-398D-684A-24F2-015AFA35EAFB}"/>
              </a:ext>
            </a:extLst>
          </p:cNvPr>
          <p:cNvGrpSpPr/>
          <p:nvPr/>
        </p:nvGrpSpPr>
        <p:grpSpPr>
          <a:xfrm>
            <a:off x="2553972" y="2420472"/>
            <a:ext cx="278523" cy="446698"/>
            <a:chOff x="2670207" y="2319558"/>
            <a:chExt cx="278523" cy="446698"/>
          </a:xfrm>
        </p:grpSpPr>
        <p:sp>
          <p:nvSpPr>
            <p:cNvPr id="41" name="Oval 40">
              <a:extLst>
                <a:ext uri="{FF2B5EF4-FFF2-40B4-BE49-F238E27FC236}">
                  <a16:creationId xmlns:a16="http://schemas.microsoft.com/office/drawing/2014/main" id="{443C4DFE-9ED3-EC32-197C-88B94B16D715}"/>
                </a:ext>
              </a:extLst>
            </p:cNvPr>
            <p:cNvSpPr/>
            <p:nvPr/>
          </p:nvSpPr>
          <p:spPr>
            <a:xfrm>
              <a:off x="2670207"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690416B-AA2C-9E69-AE01-59668407D2E7}"/>
                </a:ext>
              </a:extLst>
            </p:cNvPr>
            <p:cNvSpPr/>
            <p:nvPr/>
          </p:nvSpPr>
          <p:spPr>
            <a:xfrm>
              <a:off x="2724800" y="2423468"/>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96307B43-4F18-6E18-767B-4B46CE55849F}"/>
              </a:ext>
            </a:extLst>
          </p:cNvPr>
          <p:cNvPicPr>
            <a:picLocks noChangeAspect="1"/>
          </p:cNvPicPr>
          <p:nvPr/>
        </p:nvPicPr>
        <p:blipFill>
          <a:blip r:embed="rId3"/>
          <a:stretch>
            <a:fillRect/>
          </a:stretch>
        </p:blipFill>
        <p:spPr>
          <a:xfrm>
            <a:off x="6381385" y="2333939"/>
            <a:ext cx="626670" cy="552320"/>
          </a:xfrm>
          <a:prstGeom prst="rect">
            <a:avLst/>
          </a:prstGeom>
          <a:effectLst/>
        </p:spPr>
      </p:pic>
      <p:grpSp>
        <p:nvGrpSpPr>
          <p:cNvPr id="44" name="Group 43">
            <a:extLst>
              <a:ext uri="{FF2B5EF4-FFF2-40B4-BE49-F238E27FC236}">
                <a16:creationId xmlns:a16="http://schemas.microsoft.com/office/drawing/2014/main" id="{DD498C71-BFDC-8AD2-EF72-6B17E73BE050}"/>
              </a:ext>
            </a:extLst>
          </p:cNvPr>
          <p:cNvGrpSpPr/>
          <p:nvPr/>
        </p:nvGrpSpPr>
        <p:grpSpPr>
          <a:xfrm>
            <a:off x="6440149" y="2430863"/>
            <a:ext cx="278523" cy="446698"/>
            <a:chOff x="5945632" y="2319558"/>
            <a:chExt cx="278523" cy="446698"/>
          </a:xfrm>
        </p:grpSpPr>
        <p:sp>
          <p:nvSpPr>
            <p:cNvPr id="45" name="Oval 44">
              <a:extLst>
                <a:ext uri="{FF2B5EF4-FFF2-40B4-BE49-F238E27FC236}">
                  <a16:creationId xmlns:a16="http://schemas.microsoft.com/office/drawing/2014/main" id="{89F9055F-71B9-518F-7CCD-E80E38C1768C}"/>
                </a:ext>
              </a:extLst>
            </p:cNvPr>
            <p:cNvSpPr/>
            <p:nvPr/>
          </p:nvSpPr>
          <p:spPr>
            <a:xfrm>
              <a:off x="5945632"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1AD83CB-8949-93A3-31A7-62494FB78ED1}"/>
                </a:ext>
              </a:extLst>
            </p:cNvPr>
            <p:cNvSpPr/>
            <p:nvPr/>
          </p:nvSpPr>
          <p:spPr>
            <a:xfrm>
              <a:off x="6007974" y="2423468"/>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078">
            <a:extLst>
              <a:ext uri="{FF2B5EF4-FFF2-40B4-BE49-F238E27FC236}">
                <a16:creationId xmlns:a16="http://schemas.microsoft.com/office/drawing/2014/main" id="{D1467CEF-38AA-2AB5-0D28-4E9CE36DB775}"/>
              </a:ext>
            </a:extLst>
          </p:cNvPr>
          <p:cNvSpPr>
            <a:spLocks noChangeArrowheads="1"/>
          </p:cNvSpPr>
          <p:nvPr/>
        </p:nvSpPr>
        <p:spPr bwMode="auto">
          <a:xfrm>
            <a:off x="268819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8" name="Rectangle 1078">
            <a:extLst>
              <a:ext uri="{FF2B5EF4-FFF2-40B4-BE49-F238E27FC236}">
                <a16:creationId xmlns:a16="http://schemas.microsoft.com/office/drawing/2014/main" id="{8CE73A93-6F8B-9DFB-C96C-D18DAD5CFFC1}"/>
              </a:ext>
            </a:extLst>
          </p:cNvPr>
          <p:cNvSpPr>
            <a:spLocks noChangeArrowheads="1"/>
          </p:cNvSpPr>
          <p:nvPr/>
        </p:nvSpPr>
        <p:spPr bwMode="auto">
          <a:xfrm>
            <a:off x="5159289"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9" name="Rectangle 1078">
            <a:extLst>
              <a:ext uri="{FF2B5EF4-FFF2-40B4-BE49-F238E27FC236}">
                <a16:creationId xmlns:a16="http://schemas.microsoft.com/office/drawing/2014/main" id="{8E658EBB-C404-E001-117C-7AE8708EEB22}"/>
              </a:ext>
            </a:extLst>
          </p:cNvPr>
          <p:cNvSpPr>
            <a:spLocks noChangeArrowheads="1"/>
          </p:cNvSpPr>
          <p:nvPr/>
        </p:nvSpPr>
        <p:spPr bwMode="auto">
          <a:xfrm>
            <a:off x="70092" y="2893002"/>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10" name="Rectangle 1078">
            <a:extLst>
              <a:ext uri="{FF2B5EF4-FFF2-40B4-BE49-F238E27FC236}">
                <a16:creationId xmlns:a16="http://schemas.microsoft.com/office/drawing/2014/main" id="{3A430419-0B6C-8D45-A5BA-DA0EECC636B3}"/>
              </a:ext>
            </a:extLst>
          </p:cNvPr>
          <p:cNvSpPr>
            <a:spLocks noChangeArrowheads="1"/>
          </p:cNvSpPr>
          <p:nvPr/>
        </p:nvSpPr>
        <p:spPr bwMode="auto">
          <a:xfrm>
            <a:off x="128508" y="228006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Tree>
    <p:extLst>
      <p:ext uri="{BB962C8B-B14F-4D97-AF65-F5344CB8AC3E}">
        <p14:creationId xmlns:p14="http://schemas.microsoft.com/office/powerpoint/2010/main" val="322522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320">
        <p159:morph option="byObject"/>
      </p:transition>
    </mc:Choice>
    <mc:Fallback xmlns="">
      <p:transition spd="slow" advTm="832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Destruction of </a:t>
            </a:r>
            <a:r>
              <a:rPr lang="en-US" dirty="0" err="1"/>
              <a:t>Tetherin</a:t>
            </a:r>
            <a:endParaRPr lang="en-US" dirty="0"/>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26" name="Group 25">
            <a:extLst>
              <a:ext uri="{FF2B5EF4-FFF2-40B4-BE49-F238E27FC236}">
                <a16:creationId xmlns:a16="http://schemas.microsoft.com/office/drawing/2014/main" id="{E6DFF3B8-D975-0853-ED1D-4D05565799E6}"/>
              </a:ext>
            </a:extLst>
          </p:cNvPr>
          <p:cNvGrpSpPr/>
          <p:nvPr/>
        </p:nvGrpSpPr>
        <p:grpSpPr>
          <a:xfrm rot="264301">
            <a:off x="2119348" y="1997411"/>
            <a:ext cx="1137284" cy="941369"/>
            <a:chOff x="2571094" y="1943506"/>
            <a:chExt cx="1588872" cy="799278"/>
          </a:xfrm>
          <a:effectLst/>
        </p:grpSpPr>
        <p:sp>
          <p:nvSpPr>
            <p:cNvPr id="24" name="Freeform 23">
              <a:extLst>
                <a:ext uri="{FF2B5EF4-FFF2-40B4-BE49-F238E27FC236}">
                  <a16:creationId xmlns:a16="http://schemas.microsoft.com/office/drawing/2014/main" id="{DE737989-2BDE-AE50-80F7-FD8782C208D3}"/>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52C7D764-2A50-4705-4DB8-97B5216C5887}"/>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14DD79B-B497-A547-C667-4FF46B8C98FC}"/>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rot="1320951">
              <a:off x="2571094" y="1943506"/>
              <a:ext cx="1371600" cy="799278"/>
            </a:xfrm>
            <a:prstGeom prst="rect">
              <a:avLst/>
            </a:prstGeom>
            <a:effectLst/>
          </p:spPr>
        </p:pic>
      </p:grpSp>
      <p:grpSp>
        <p:nvGrpSpPr>
          <p:cNvPr id="129" name="Group 128">
            <a:extLst>
              <a:ext uri="{FF2B5EF4-FFF2-40B4-BE49-F238E27FC236}">
                <a16:creationId xmlns:a16="http://schemas.microsoft.com/office/drawing/2014/main" id="{6DD25B5D-295C-5100-2D0E-0CF71EEEE079}"/>
              </a:ext>
            </a:extLst>
          </p:cNvPr>
          <p:cNvGrpSpPr/>
          <p:nvPr/>
        </p:nvGrpSpPr>
        <p:grpSpPr>
          <a:xfrm>
            <a:off x="2162087" y="2159717"/>
            <a:ext cx="377594" cy="576819"/>
            <a:chOff x="2670207" y="2319558"/>
            <a:chExt cx="278523" cy="446698"/>
          </a:xfrm>
        </p:grpSpPr>
        <p:sp>
          <p:nvSpPr>
            <p:cNvPr id="130" name="Oval 129">
              <a:extLst>
                <a:ext uri="{FF2B5EF4-FFF2-40B4-BE49-F238E27FC236}">
                  <a16:creationId xmlns:a16="http://schemas.microsoft.com/office/drawing/2014/main" id="{1E96C73F-DCC8-C121-A06D-B53DAB0B2152}"/>
                </a:ext>
              </a:extLst>
            </p:cNvPr>
            <p:cNvSpPr/>
            <p:nvPr/>
          </p:nvSpPr>
          <p:spPr>
            <a:xfrm>
              <a:off x="2670207"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D714020-54B2-3652-EDB3-FF7DD24F5A86}"/>
                </a:ext>
              </a:extLst>
            </p:cNvPr>
            <p:cNvSpPr/>
            <p:nvPr/>
          </p:nvSpPr>
          <p:spPr>
            <a:xfrm>
              <a:off x="2724800" y="2423468"/>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a:extLst>
              <a:ext uri="{FF2B5EF4-FFF2-40B4-BE49-F238E27FC236}">
                <a16:creationId xmlns:a16="http://schemas.microsoft.com/office/drawing/2014/main" id="{17D6372E-8163-B596-BC04-7BAE1756A61F}"/>
              </a:ext>
            </a:extLst>
          </p:cNvPr>
          <p:cNvPicPr>
            <a:picLocks noChangeAspect="1"/>
          </p:cNvPicPr>
          <p:nvPr/>
        </p:nvPicPr>
        <p:blipFill>
          <a:blip r:embed="rId4"/>
          <a:stretch>
            <a:fillRect/>
          </a:stretch>
        </p:blipFill>
        <p:spPr>
          <a:xfrm>
            <a:off x="1773766" y="2333939"/>
            <a:ext cx="626670" cy="552320"/>
          </a:xfrm>
          <a:prstGeom prst="rect">
            <a:avLst/>
          </a:prstGeom>
        </p:spPr>
      </p:pic>
      <p:sp>
        <p:nvSpPr>
          <p:cNvPr id="7" name="Rectangle 1078">
            <a:extLst>
              <a:ext uri="{FF2B5EF4-FFF2-40B4-BE49-F238E27FC236}">
                <a16:creationId xmlns:a16="http://schemas.microsoft.com/office/drawing/2014/main" id="{D1467CEF-38AA-2AB5-0D28-4E9CE36DB775}"/>
              </a:ext>
            </a:extLst>
          </p:cNvPr>
          <p:cNvSpPr>
            <a:spLocks noChangeArrowheads="1"/>
          </p:cNvSpPr>
          <p:nvPr/>
        </p:nvSpPr>
        <p:spPr bwMode="auto">
          <a:xfrm>
            <a:off x="2235350"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9" name="Rectangle 1078">
            <a:extLst>
              <a:ext uri="{FF2B5EF4-FFF2-40B4-BE49-F238E27FC236}">
                <a16:creationId xmlns:a16="http://schemas.microsoft.com/office/drawing/2014/main" id="{8E658EBB-C404-E001-117C-7AE8708EEB22}"/>
              </a:ext>
            </a:extLst>
          </p:cNvPr>
          <p:cNvSpPr>
            <a:spLocks noChangeArrowheads="1"/>
          </p:cNvSpPr>
          <p:nvPr/>
        </p:nvSpPr>
        <p:spPr bwMode="auto">
          <a:xfrm>
            <a:off x="70092" y="2893002"/>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10" name="Rectangle 1078">
            <a:extLst>
              <a:ext uri="{FF2B5EF4-FFF2-40B4-BE49-F238E27FC236}">
                <a16:creationId xmlns:a16="http://schemas.microsoft.com/office/drawing/2014/main" id="{3A430419-0B6C-8D45-A5BA-DA0EECC636B3}"/>
              </a:ext>
            </a:extLst>
          </p:cNvPr>
          <p:cNvSpPr>
            <a:spLocks noChangeArrowheads="1"/>
          </p:cNvSpPr>
          <p:nvPr/>
        </p:nvSpPr>
        <p:spPr bwMode="auto">
          <a:xfrm>
            <a:off x="128508" y="228006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44" name="Rectangle 1078">
            <a:extLst>
              <a:ext uri="{FF2B5EF4-FFF2-40B4-BE49-F238E27FC236}">
                <a16:creationId xmlns:a16="http://schemas.microsoft.com/office/drawing/2014/main" id="{AD8784C8-EE91-1361-3CB4-D0D8A0A2C5C8}"/>
              </a:ext>
            </a:extLst>
          </p:cNvPr>
          <p:cNvSpPr>
            <a:spLocks noChangeArrowheads="1"/>
          </p:cNvSpPr>
          <p:nvPr/>
        </p:nvSpPr>
        <p:spPr bwMode="auto">
          <a:xfrm>
            <a:off x="1306133" y="203820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grpSp>
        <p:nvGrpSpPr>
          <p:cNvPr id="128" name="Group 127">
            <a:extLst>
              <a:ext uri="{FF2B5EF4-FFF2-40B4-BE49-F238E27FC236}">
                <a16:creationId xmlns:a16="http://schemas.microsoft.com/office/drawing/2014/main" id="{C13B7298-11C6-6107-6E11-3F2134AB24DF}"/>
              </a:ext>
            </a:extLst>
          </p:cNvPr>
          <p:cNvGrpSpPr/>
          <p:nvPr/>
        </p:nvGrpSpPr>
        <p:grpSpPr>
          <a:xfrm>
            <a:off x="2280146" y="3030202"/>
            <a:ext cx="2951830" cy="2054109"/>
            <a:chOff x="2280146" y="3030202"/>
            <a:chExt cx="2951830" cy="2054109"/>
          </a:xfrm>
        </p:grpSpPr>
        <p:pic>
          <p:nvPicPr>
            <p:cNvPr id="13" name="Picture 12">
              <a:extLst>
                <a:ext uri="{FF2B5EF4-FFF2-40B4-BE49-F238E27FC236}">
                  <a16:creationId xmlns:a16="http://schemas.microsoft.com/office/drawing/2014/main" id="{2327E4B5-C696-FBA0-11AF-819CAD3A10B3}"/>
                </a:ext>
              </a:extLst>
            </p:cNvPr>
            <p:cNvPicPr>
              <a:picLocks noChangeAspect="1"/>
            </p:cNvPicPr>
            <p:nvPr/>
          </p:nvPicPr>
          <p:blipFill>
            <a:blip r:embed="rId5">
              <a:grayscl/>
              <a:extLst>
                <a:ext uri="{BEBA8EAE-BF5A-486C-A8C5-ECC9F3942E4B}">
                  <a14:imgProps xmlns:a14="http://schemas.microsoft.com/office/drawing/2010/main">
                    <a14:imgLayer r:embed="rId6">
                      <a14:imgEffect>
                        <a14:backgroundRemoval t="10000" b="90000" l="10000" r="90000">
                          <a14:backgroundMark x1="29897" y1="50370" x2="35567" y2="54074"/>
                          <a14:backgroundMark x1="28866" y1="45926" x2="34536" y2="47407"/>
                          <a14:backgroundMark x1="24227" y1="66667" x2="28866" y2="68889"/>
                          <a14:backgroundMark x1="66495" y1="19259" x2="59278" y2="12593"/>
                          <a14:backgroundMark x1="21649" y1="15556" x2="13918" y2="25185"/>
                        </a14:backgroundRemoval>
                      </a14:imgEffect>
                    </a14:imgLayer>
                  </a14:imgProps>
                </a:ext>
              </a:extLst>
            </a:blip>
            <a:stretch>
              <a:fillRect/>
            </a:stretch>
          </p:blipFill>
          <p:spPr>
            <a:xfrm>
              <a:off x="2280146" y="3030202"/>
              <a:ext cx="2951830" cy="2054109"/>
            </a:xfrm>
            <a:prstGeom prst="rect">
              <a:avLst/>
            </a:prstGeom>
          </p:spPr>
        </p:pic>
        <p:grpSp>
          <p:nvGrpSpPr>
            <p:cNvPr id="127" name="Group 126">
              <a:extLst>
                <a:ext uri="{FF2B5EF4-FFF2-40B4-BE49-F238E27FC236}">
                  <a16:creationId xmlns:a16="http://schemas.microsoft.com/office/drawing/2014/main" id="{1C4A8F69-D213-8A52-890F-59C03D80DA88}"/>
                </a:ext>
              </a:extLst>
            </p:cNvPr>
            <p:cNvGrpSpPr/>
            <p:nvPr/>
          </p:nvGrpSpPr>
          <p:grpSpPr>
            <a:xfrm>
              <a:off x="2782429" y="3503385"/>
              <a:ext cx="1371012" cy="966643"/>
              <a:chOff x="2782429" y="3503385"/>
              <a:chExt cx="1371012" cy="966643"/>
            </a:xfrm>
          </p:grpSpPr>
          <p:grpSp>
            <p:nvGrpSpPr>
              <p:cNvPr id="56" name="Group 55">
                <a:extLst>
                  <a:ext uri="{FF2B5EF4-FFF2-40B4-BE49-F238E27FC236}">
                    <a16:creationId xmlns:a16="http://schemas.microsoft.com/office/drawing/2014/main" id="{D4ECB446-9CB0-E259-1F64-55AFF8AC9F9F}"/>
                  </a:ext>
                </a:extLst>
              </p:cNvPr>
              <p:cNvGrpSpPr/>
              <p:nvPr/>
            </p:nvGrpSpPr>
            <p:grpSpPr>
              <a:xfrm>
                <a:off x="2782429" y="3503385"/>
                <a:ext cx="1371012" cy="966643"/>
                <a:chOff x="5828524" y="3143919"/>
                <a:chExt cx="1371012" cy="966643"/>
              </a:xfrm>
            </p:grpSpPr>
            <p:sp>
              <p:nvSpPr>
                <p:cNvPr id="11" name="Oval 10">
                  <a:extLst>
                    <a:ext uri="{FF2B5EF4-FFF2-40B4-BE49-F238E27FC236}">
                      <a16:creationId xmlns:a16="http://schemas.microsoft.com/office/drawing/2014/main" id="{8248E926-0F60-841A-2E35-488B94CC5B75}"/>
                    </a:ext>
                  </a:extLst>
                </p:cNvPr>
                <p:cNvSpPr/>
                <p:nvPr/>
              </p:nvSpPr>
              <p:spPr>
                <a:xfrm rot="20846004">
                  <a:off x="5828524" y="3143919"/>
                  <a:ext cx="1371012" cy="966643"/>
                </a:xfrm>
                <a:prstGeom prst="ellipse">
                  <a:avLst/>
                </a:prstGeom>
                <a:solidFill>
                  <a:schemeClr val="bg1"/>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664B3F-448D-7E7B-9CDE-673669D0127B}"/>
                    </a:ext>
                  </a:extLst>
                </p:cNvPr>
                <p:cNvSpPr/>
                <p:nvPr/>
              </p:nvSpPr>
              <p:spPr>
                <a:xfrm rot="20841520">
                  <a:off x="6066330" y="3206145"/>
                  <a:ext cx="1081474" cy="659925"/>
                </a:xfrm>
                <a:prstGeom prst="ellipse">
                  <a:avLst/>
                </a:prstGeom>
                <a:gradFill>
                  <a:gsLst>
                    <a:gs pos="100000">
                      <a:srgbClr val="E2B9E4"/>
                    </a:gs>
                    <a:gs pos="0">
                      <a:schemeClr val="tx1">
                        <a:lumMod val="50000"/>
                        <a:lumOff val="50000"/>
                      </a:schemeClr>
                    </a:gs>
                  </a:gsLst>
                  <a:lin ang="0" scaled="0"/>
                </a:gradFill>
                <a:ln>
                  <a:noFill/>
                </a:ln>
                <a:effectLst>
                  <a:outerShdw blurRad="50800" dist="50800" dir="5400000" algn="ctr" rotWithShape="0">
                    <a:srgbClr val="7030A0"/>
                  </a:outerShdw>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2FFB7CBE-9D54-F401-48AE-98C72BFE7B6C}"/>
                    </a:ext>
                  </a:extLst>
                </p:cNvPr>
                <p:cNvGrpSpPr/>
                <p:nvPr/>
              </p:nvGrpSpPr>
              <p:grpSpPr>
                <a:xfrm rot="20545385">
                  <a:off x="5953412" y="3241389"/>
                  <a:ext cx="1175517" cy="616763"/>
                  <a:chOff x="2406282" y="1953425"/>
                  <a:chExt cx="1753684" cy="799279"/>
                </a:xfrm>
              </p:grpSpPr>
              <p:sp>
                <p:nvSpPr>
                  <p:cNvPr id="50" name="Freeform 49">
                    <a:extLst>
                      <a:ext uri="{FF2B5EF4-FFF2-40B4-BE49-F238E27FC236}">
                        <a16:creationId xmlns:a16="http://schemas.microsoft.com/office/drawing/2014/main" id="{109D163F-9AAA-B25C-BA5C-5372D54CCC82}"/>
                      </a:ext>
                    </a:extLst>
                  </p:cNvPr>
                  <p:cNvSpPr/>
                  <p:nvPr/>
                </p:nvSpPr>
                <p:spPr>
                  <a:xfrm rot="5160989">
                    <a:off x="2535149" y="2452983"/>
                    <a:ext cx="214692" cy="170568"/>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50">
                    <a:extLst>
                      <a:ext uri="{FF2B5EF4-FFF2-40B4-BE49-F238E27FC236}">
                        <a16:creationId xmlns:a16="http://schemas.microsoft.com/office/drawing/2014/main" id="{B5109415-0B87-FDE0-CD79-6E1AE4798AB0}"/>
                      </a:ext>
                    </a:extLst>
                  </p:cNvPr>
                  <p:cNvSpPr/>
                  <p:nvPr/>
                </p:nvSpPr>
                <p:spPr>
                  <a:xfrm rot="5219761">
                    <a:off x="2412915" y="2306262"/>
                    <a:ext cx="242233" cy="255499"/>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945BD79F-0F37-9CB4-5530-0ABAF942692B}"/>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4523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16068FE2-E4FA-425B-5591-FA40286B608B}"/>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443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79EE82D-3617-9282-299E-21410E25B6CE}"/>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artisticLineDrawing/>
                            </a14:imgEffect>
                          </a14:imgLayer>
                        </a14:imgProps>
                      </a:ext>
                    </a:extLst>
                  </a:blip>
                  <a:stretch>
                    <a:fillRect/>
                  </a:stretch>
                </p:blipFill>
                <p:spPr>
                  <a:xfrm rot="1320951">
                    <a:off x="2622698" y="1953425"/>
                    <a:ext cx="1371600" cy="799279"/>
                  </a:xfrm>
                  <a:prstGeom prst="rect">
                    <a:avLst/>
                  </a:prstGeom>
                </p:spPr>
              </p:pic>
            </p:grpSp>
          </p:grpSp>
          <p:sp>
            <p:nvSpPr>
              <p:cNvPr id="60" name="Oval 59">
                <a:extLst>
                  <a:ext uri="{FF2B5EF4-FFF2-40B4-BE49-F238E27FC236}">
                    <a16:creationId xmlns:a16="http://schemas.microsoft.com/office/drawing/2014/main" id="{1FF5E1D5-652D-BED3-CBD4-6E177E641A53}"/>
                  </a:ext>
                </a:extLst>
              </p:cNvPr>
              <p:cNvSpPr>
                <a:spLocks noChangeAspect="1"/>
              </p:cNvSpPr>
              <p:nvPr/>
            </p:nvSpPr>
            <p:spPr>
              <a:xfrm>
                <a:off x="3407336" y="4087279"/>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B9AF6E29-6131-1123-95F4-460A41230E8A}"/>
                  </a:ext>
                </a:extLst>
              </p:cNvPr>
              <p:cNvSpPr/>
              <p:nvPr/>
            </p:nvSpPr>
            <p:spPr>
              <a:xfrm>
                <a:off x="3391793" y="3768212"/>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71FDA592-37B4-A99C-A86A-49A485DEEA72}"/>
                  </a:ext>
                </a:extLst>
              </p:cNvPr>
              <p:cNvSpPr>
                <a:spLocks noChangeAspect="1"/>
              </p:cNvSpPr>
              <p:nvPr/>
            </p:nvSpPr>
            <p:spPr>
              <a:xfrm>
                <a:off x="3569058" y="3701782"/>
                <a:ext cx="28303"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F7B544CD-C172-4992-DE41-0BE7E1F31C28}"/>
                  </a:ext>
                </a:extLst>
              </p:cNvPr>
              <p:cNvSpPr/>
              <p:nvPr/>
            </p:nvSpPr>
            <p:spPr>
              <a:xfrm>
                <a:off x="3509655" y="4057257"/>
                <a:ext cx="61578"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E3EDEE92-F913-B23A-32A0-28A454FCA771}"/>
                  </a:ext>
                </a:extLst>
              </p:cNvPr>
              <p:cNvSpPr>
                <a:spLocks noChangeAspect="1"/>
              </p:cNvSpPr>
              <p:nvPr/>
            </p:nvSpPr>
            <p:spPr>
              <a:xfrm>
                <a:off x="3282937" y="3755632"/>
                <a:ext cx="27432" cy="27433"/>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69651E3E-0739-B265-A2C6-BAC35B7CDF2D}"/>
                  </a:ext>
                </a:extLst>
              </p:cNvPr>
              <p:cNvSpPr>
                <a:spLocks noChangeAspect="1"/>
              </p:cNvSpPr>
              <p:nvPr/>
            </p:nvSpPr>
            <p:spPr>
              <a:xfrm>
                <a:off x="3525514" y="3632348"/>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9ED4BD69-02B3-B1BB-EFD9-C8AC87F369E8}"/>
                  </a:ext>
                </a:extLst>
              </p:cNvPr>
              <p:cNvSpPr>
                <a:spLocks noChangeAspect="1"/>
              </p:cNvSpPr>
              <p:nvPr/>
            </p:nvSpPr>
            <p:spPr>
              <a:xfrm>
                <a:off x="3582778" y="4099170"/>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5BB7E617-B6E5-44F6-8B25-585C2AC37695}"/>
                  </a:ext>
                </a:extLst>
              </p:cNvPr>
              <p:cNvSpPr>
                <a:spLocks noChangeAspect="1"/>
              </p:cNvSpPr>
              <p:nvPr/>
            </p:nvSpPr>
            <p:spPr>
              <a:xfrm>
                <a:off x="3464278" y="4150752"/>
                <a:ext cx="27431"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A2746466-32D8-A49D-CE2B-A9A26BC72AF4}"/>
                  </a:ext>
                </a:extLst>
              </p:cNvPr>
              <p:cNvSpPr>
                <a:spLocks noChangeAspect="1"/>
              </p:cNvSpPr>
              <p:nvPr/>
            </p:nvSpPr>
            <p:spPr>
              <a:xfrm>
                <a:off x="3808124" y="3990558"/>
                <a:ext cx="40504"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82015AF0-4D3F-419A-7677-93F5F65368BE}"/>
                  </a:ext>
                </a:extLst>
              </p:cNvPr>
              <p:cNvSpPr/>
              <p:nvPr/>
            </p:nvSpPr>
            <p:spPr>
              <a:xfrm>
                <a:off x="3689337" y="4060435"/>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9AA794F9-62FD-9141-A7AC-851A47C70FD2}"/>
                  </a:ext>
                </a:extLst>
              </p:cNvPr>
              <p:cNvSpPr/>
              <p:nvPr/>
            </p:nvSpPr>
            <p:spPr>
              <a:xfrm>
                <a:off x="3510581" y="3838161"/>
                <a:ext cx="67507"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959B16FA-C257-F316-F9EF-C4776BE74134}"/>
                  </a:ext>
                </a:extLst>
              </p:cNvPr>
              <p:cNvSpPr/>
              <p:nvPr/>
            </p:nvSpPr>
            <p:spPr>
              <a:xfrm>
                <a:off x="3391794" y="3908037"/>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7B51B7D3-56DC-54B4-DA83-3C40E3B8112E}"/>
                  </a:ext>
                </a:extLst>
              </p:cNvPr>
              <p:cNvSpPr/>
              <p:nvPr/>
            </p:nvSpPr>
            <p:spPr>
              <a:xfrm>
                <a:off x="3612181" y="3947017"/>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35548048-615E-D8AC-4248-FE80D785D097}"/>
                  </a:ext>
                </a:extLst>
              </p:cNvPr>
              <p:cNvSpPr>
                <a:spLocks noChangeAspect="1"/>
              </p:cNvSpPr>
              <p:nvPr/>
            </p:nvSpPr>
            <p:spPr>
              <a:xfrm>
                <a:off x="3486805" y="3985479"/>
                <a:ext cx="27432" cy="27432"/>
              </a:xfrm>
              <a:prstGeom prst="ellipse">
                <a:avLst/>
              </a:prstGeom>
              <a:solidFill>
                <a:srgbClr val="AD8DAE">
                  <a:alpha val="4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63B4F78E-44A6-4F7A-5C62-27FA639206EB}"/>
                  </a:ext>
                </a:extLst>
              </p:cNvPr>
              <p:cNvSpPr>
                <a:spLocks noChangeAspect="1"/>
              </p:cNvSpPr>
              <p:nvPr/>
            </p:nvSpPr>
            <p:spPr>
              <a:xfrm>
                <a:off x="3372346" y="4150340"/>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EE0136FB-3851-1EDD-2F85-1C9D606ED80E}"/>
                  </a:ext>
                </a:extLst>
              </p:cNvPr>
              <p:cNvSpPr/>
              <p:nvPr/>
            </p:nvSpPr>
            <p:spPr>
              <a:xfrm>
                <a:off x="3356006" y="3998827"/>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209C3087-49B0-4548-24D5-9CCE41B4D362}"/>
                  </a:ext>
                </a:extLst>
              </p:cNvPr>
              <p:cNvSpPr>
                <a:spLocks noChangeAspect="1"/>
              </p:cNvSpPr>
              <p:nvPr/>
            </p:nvSpPr>
            <p:spPr>
              <a:xfrm>
                <a:off x="3287573" y="4099170"/>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AB7D3A7A-909E-DBA3-1283-1D06EC0EA1EC}"/>
                  </a:ext>
                </a:extLst>
              </p:cNvPr>
              <p:cNvSpPr>
                <a:spLocks noChangeAspect="1"/>
              </p:cNvSpPr>
              <p:nvPr/>
            </p:nvSpPr>
            <p:spPr>
              <a:xfrm>
                <a:off x="3203114" y="3820954"/>
                <a:ext cx="27432" cy="27433"/>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DAEA7552-E1D3-48E3-2507-9DBCA8DBB338}"/>
                  </a:ext>
                </a:extLst>
              </p:cNvPr>
              <p:cNvSpPr>
                <a:spLocks noChangeAspect="1"/>
              </p:cNvSpPr>
              <p:nvPr/>
            </p:nvSpPr>
            <p:spPr>
              <a:xfrm>
                <a:off x="3513950" y="4202085"/>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B1A5376F-F7AB-41F0-0BCE-E82CDFA8004F}"/>
                  </a:ext>
                </a:extLst>
              </p:cNvPr>
              <p:cNvSpPr>
                <a:spLocks noChangeAspect="1"/>
              </p:cNvSpPr>
              <p:nvPr/>
            </p:nvSpPr>
            <p:spPr>
              <a:xfrm>
                <a:off x="3666350" y="4125885"/>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1" name="Oval 90">
                <a:extLst>
                  <a:ext uri="{FF2B5EF4-FFF2-40B4-BE49-F238E27FC236}">
                    <a16:creationId xmlns:a16="http://schemas.microsoft.com/office/drawing/2014/main" id="{C793E5DB-2B89-4E8D-10CA-FBC8869A536F}"/>
                  </a:ext>
                </a:extLst>
              </p:cNvPr>
              <p:cNvSpPr>
                <a:spLocks noChangeAspect="1"/>
              </p:cNvSpPr>
              <p:nvPr/>
            </p:nvSpPr>
            <p:spPr>
              <a:xfrm>
                <a:off x="3602850" y="4170335"/>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id="{62EFD1E9-BAF4-8393-A0BC-C83245FCBEED}"/>
                  </a:ext>
                </a:extLst>
              </p:cNvPr>
              <p:cNvSpPr>
                <a:spLocks noChangeAspect="1"/>
              </p:cNvSpPr>
              <p:nvPr/>
            </p:nvSpPr>
            <p:spPr>
              <a:xfrm>
                <a:off x="3435337" y="3908032"/>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AC2BC1EE-BC28-4780-54EC-EB8D9E9C6D5B}"/>
                  </a:ext>
                </a:extLst>
              </p:cNvPr>
              <p:cNvSpPr>
                <a:spLocks noChangeAspect="1"/>
              </p:cNvSpPr>
              <p:nvPr/>
            </p:nvSpPr>
            <p:spPr>
              <a:xfrm>
                <a:off x="3435337" y="3673082"/>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38A11C0E-56D5-CD75-9992-13A8C4F7C266}"/>
                  </a:ext>
                </a:extLst>
              </p:cNvPr>
              <p:cNvSpPr/>
              <p:nvPr/>
            </p:nvSpPr>
            <p:spPr>
              <a:xfrm rot="20471932">
                <a:off x="3214869" y="3757776"/>
                <a:ext cx="557548" cy="301541"/>
              </a:xfrm>
              <a:prstGeom prst="ellipse">
                <a:avLst/>
              </a:prstGeom>
              <a:solidFill>
                <a:srgbClr val="FFFF00">
                  <a:alpha val="38000"/>
                </a:srgb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94E2AFA-19C4-CE57-3B09-55D235112677}"/>
                  </a:ext>
                </a:extLst>
              </p:cNvPr>
              <p:cNvSpPr>
                <a:spLocks noChangeAspect="1"/>
              </p:cNvSpPr>
              <p:nvPr/>
            </p:nvSpPr>
            <p:spPr>
              <a:xfrm>
                <a:off x="3781921" y="4121765"/>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8C38EEDE-FBE6-CAF7-2B1E-C6C0E647941C}"/>
                  </a:ext>
                </a:extLst>
              </p:cNvPr>
              <p:cNvSpPr>
                <a:spLocks noChangeAspect="1"/>
              </p:cNvSpPr>
              <p:nvPr/>
            </p:nvSpPr>
            <p:spPr>
              <a:xfrm>
                <a:off x="3735178" y="3940582"/>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8A31BEF8-50CA-B8CA-57B1-67E329A2FADD}"/>
                  </a:ext>
                </a:extLst>
              </p:cNvPr>
              <p:cNvSpPr>
                <a:spLocks noChangeAspect="1"/>
              </p:cNvSpPr>
              <p:nvPr/>
            </p:nvSpPr>
            <p:spPr>
              <a:xfrm>
                <a:off x="3887578" y="3949093"/>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CAEA4FB1-B320-FA8F-B198-5114323F6C10}"/>
                  </a:ext>
                </a:extLst>
              </p:cNvPr>
              <p:cNvSpPr>
                <a:spLocks noChangeAspect="1"/>
              </p:cNvSpPr>
              <p:nvPr/>
            </p:nvSpPr>
            <p:spPr>
              <a:xfrm>
                <a:off x="3360295" y="3695514"/>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9" name="Oval 98">
                <a:extLst>
                  <a:ext uri="{FF2B5EF4-FFF2-40B4-BE49-F238E27FC236}">
                    <a16:creationId xmlns:a16="http://schemas.microsoft.com/office/drawing/2014/main" id="{F8ED5D52-9FB0-5BBD-6B6B-EAE8EF412057}"/>
                  </a:ext>
                </a:extLst>
              </p:cNvPr>
              <p:cNvSpPr>
                <a:spLocks noChangeAspect="1"/>
              </p:cNvSpPr>
              <p:nvPr/>
            </p:nvSpPr>
            <p:spPr>
              <a:xfrm>
                <a:off x="3545183" y="3908252"/>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31B20F74-FE74-5518-38EA-A5BC48621512}"/>
                  </a:ext>
                </a:extLst>
              </p:cNvPr>
              <p:cNvSpPr>
                <a:spLocks noChangeAspect="1"/>
              </p:cNvSpPr>
              <p:nvPr/>
            </p:nvSpPr>
            <p:spPr>
              <a:xfrm>
                <a:off x="3646521" y="3856416"/>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58" name="Freeform 57">
            <a:extLst>
              <a:ext uri="{FF2B5EF4-FFF2-40B4-BE49-F238E27FC236}">
                <a16:creationId xmlns:a16="http://schemas.microsoft.com/office/drawing/2014/main" id="{AD5BE6E2-EF15-4853-73AC-F87DFB8E6A79}"/>
              </a:ext>
            </a:extLst>
          </p:cNvPr>
          <p:cNvSpPr/>
          <p:nvPr/>
        </p:nvSpPr>
        <p:spPr>
          <a:xfrm>
            <a:off x="3132884" y="2369522"/>
            <a:ext cx="415714" cy="1240884"/>
          </a:xfrm>
          <a:custGeom>
            <a:avLst/>
            <a:gdLst>
              <a:gd name="connsiteX0" fmla="*/ 0 w 490973"/>
              <a:gd name="connsiteY0" fmla="*/ 0 h 1052286"/>
              <a:gd name="connsiteX1" fmla="*/ 399143 w 490973"/>
              <a:gd name="connsiteY1" fmla="*/ 246743 h 1052286"/>
              <a:gd name="connsiteX2" fmla="*/ 486229 w 490973"/>
              <a:gd name="connsiteY2" fmla="*/ 820057 h 1052286"/>
              <a:gd name="connsiteX3" fmla="*/ 471715 w 490973"/>
              <a:gd name="connsiteY3" fmla="*/ 1052286 h 1052286"/>
            </a:gdLst>
            <a:ahLst/>
            <a:cxnLst>
              <a:cxn ang="0">
                <a:pos x="connsiteX0" y="connsiteY0"/>
              </a:cxn>
              <a:cxn ang="0">
                <a:pos x="connsiteX1" y="connsiteY1"/>
              </a:cxn>
              <a:cxn ang="0">
                <a:pos x="connsiteX2" y="connsiteY2"/>
              </a:cxn>
              <a:cxn ang="0">
                <a:pos x="connsiteX3" y="connsiteY3"/>
              </a:cxn>
            </a:cxnLst>
            <a:rect l="l" t="t" r="r" b="b"/>
            <a:pathLst>
              <a:path w="490973" h="1052286">
                <a:moveTo>
                  <a:pt x="0" y="0"/>
                </a:moveTo>
                <a:cubicBezTo>
                  <a:pt x="159052" y="55033"/>
                  <a:pt x="318105" y="110067"/>
                  <a:pt x="399143" y="246743"/>
                </a:cubicBezTo>
                <a:cubicBezTo>
                  <a:pt x="480181" y="383419"/>
                  <a:pt x="474134" y="685800"/>
                  <a:pt x="486229" y="820057"/>
                </a:cubicBezTo>
                <a:cubicBezTo>
                  <a:pt x="498324" y="954314"/>
                  <a:pt x="485019" y="1003300"/>
                  <a:pt x="471715" y="1052286"/>
                </a:cubicBezTo>
              </a:path>
            </a:pathLst>
          </a:custGeom>
          <a:noFill/>
          <a:ln w="82550">
            <a:gradFill>
              <a:gsLst>
                <a:gs pos="14000">
                  <a:srgbClr val="D9DBDD"/>
                </a:gs>
                <a:gs pos="0">
                  <a:schemeClr val="bg1">
                    <a:lumMod val="95000"/>
                    <a:alpha val="7000"/>
                  </a:schemeClr>
                </a:gs>
                <a:gs pos="30000">
                  <a:schemeClr val="bg1">
                    <a:lumMod val="75000"/>
                  </a:schemeClr>
                </a:gs>
                <a:gs pos="50000">
                  <a:schemeClr val="tx1">
                    <a:lumMod val="65000"/>
                    <a:lumOff val="35000"/>
                  </a:schemeClr>
                </a:gs>
                <a:gs pos="100000">
                  <a:schemeClr val="tx1">
                    <a:lumMod val="65000"/>
                    <a:lumOff val="35000"/>
                  </a:schemeClr>
                </a:gs>
              </a:gsLst>
              <a:lin ang="5400000" scaled="1"/>
            </a:gra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078">
            <a:extLst>
              <a:ext uri="{FF2B5EF4-FFF2-40B4-BE49-F238E27FC236}">
                <a16:creationId xmlns:a16="http://schemas.microsoft.com/office/drawing/2014/main" id="{E591CF1A-9C75-E88F-EC47-7A378EF5C3FC}"/>
              </a:ext>
            </a:extLst>
          </p:cNvPr>
          <p:cNvSpPr>
            <a:spLocks noChangeArrowheads="1"/>
          </p:cNvSpPr>
          <p:nvPr/>
        </p:nvSpPr>
        <p:spPr bwMode="auto">
          <a:xfrm>
            <a:off x="2496136" y="4505735"/>
            <a:ext cx="2213427"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Lysosomal degradation</a:t>
            </a:r>
          </a:p>
        </p:txBody>
      </p:sp>
    </p:spTree>
    <p:extLst>
      <p:ext uri="{BB962C8B-B14F-4D97-AF65-F5344CB8AC3E}">
        <p14:creationId xmlns:p14="http://schemas.microsoft.com/office/powerpoint/2010/main" val="2129512234"/>
      </p:ext>
    </p:extLst>
  </p:cSld>
  <p:clrMapOvr>
    <a:masterClrMapping/>
  </p:clrMapOvr>
  <mc:AlternateContent xmlns:mc="http://schemas.openxmlformats.org/markup-compatibility/2006" xmlns:p14="http://schemas.microsoft.com/office/powerpoint/2010/main">
    <mc:Choice Requires="p14">
      <p:transition spd="slow" p14:dur="1500" advTm="4214">
        <p:fade/>
      </p:transition>
    </mc:Choice>
    <mc:Fallback xmlns="">
      <p:transition spd="slow" advTm="4214">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Blocked Recycling of </a:t>
            </a:r>
            <a:r>
              <a:rPr lang="en-US" dirty="0" err="1"/>
              <a:t>Tetherin</a:t>
            </a:r>
            <a:endParaRPr lang="en-US" dirty="0"/>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26" name="Group 25">
            <a:extLst>
              <a:ext uri="{FF2B5EF4-FFF2-40B4-BE49-F238E27FC236}">
                <a16:creationId xmlns:a16="http://schemas.microsoft.com/office/drawing/2014/main" id="{E6DFF3B8-D975-0853-ED1D-4D05565799E6}"/>
              </a:ext>
            </a:extLst>
          </p:cNvPr>
          <p:cNvGrpSpPr/>
          <p:nvPr/>
        </p:nvGrpSpPr>
        <p:grpSpPr>
          <a:xfrm rot="264301">
            <a:off x="2119348" y="1997411"/>
            <a:ext cx="1137284" cy="941369"/>
            <a:chOff x="2571094" y="1943506"/>
            <a:chExt cx="1588872" cy="799278"/>
          </a:xfrm>
          <a:effectLst/>
        </p:grpSpPr>
        <p:sp>
          <p:nvSpPr>
            <p:cNvPr id="24" name="Freeform 23">
              <a:extLst>
                <a:ext uri="{FF2B5EF4-FFF2-40B4-BE49-F238E27FC236}">
                  <a16:creationId xmlns:a16="http://schemas.microsoft.com/office/drawing/2014/main" id="{DE737989-2BDE-AE50-80F7-FD8782C208D3}"/>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52C7D764-2A50-4705-4DB8-97B5216C5887}"/>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14DD79B-B497-A547-C667-4FF46B8C98FC}"/>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rot="1320951">
              <a:off x="2571094" y="1943506"/>
              <a:ext cx="1371600" cy="799278"/>
            </a:xfrm>
            <a:prstGeom prst="rect">
              <a:avLst/>
            </a:prstGeom>
            <a:effectLst/>
          </p:spPr>
        </p:pic>
      </p:grpSp>
      <p:grpSp>
        <p:nvGrpSpPr>
          <p:cNvPr id="30" name="Group 29">
            <a:extLst>
              <a:ext uri="{FF2B5EF4-FFF2-40B4-BE49-F238E27FC236}">
                <a16:creationId xmlns:a16="http://schemas.microsoft.com/office/drawing/2014/main" id="{AF8D5C37-5251-8E5C-3436-C8B9B7823C9E}"/>
              </a:ext>
            </a:extLst>
          </p:cNvPr>
          <p:cNvGrpSpPr/>
          <p:nvPr/>
        </p:nvGrpSpPr>
        <p:grpSpPr>
          <a:xfrm rot="157123" flipH="1">
            <a:off x="6474311" y="2076405"/>
            <a:ext cx="1156990" cy="749076"/>
            <a:chOff x="2571094" y="1943506"/>
            <a:chExt cx="1588872" cy="799278"/>
          </a:xfrm>
          <a:effectLst/>
        </p:grpSpPr>
        <p:sp>
          <p:nvSpPr>
            <p:cNvPr id="34" name="Freeform 33">
              <a:extLst>
                <a:ext uri="{FF2B5EF4-FFF2-40B4-BE49-F238E27FC236}">
                  <a16:creationId xmlns:a16="http://schemas.microsoft.com/office/drawing/2014/main" id="{C8EF8343-DBFB-024E-63B7-FDB6FAA22D11}"/>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4DE4B279-FF52-5D0C-2DD6-07E7A7E1AFDC}"/>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C487282-7843-E50A-8E9C-1665115AEB67}"/>
                </a:ext>
              </a:extLst>
            </p:cNvPr>
            <p:cNvPicPr>
              <a:picLocks noChangeAspect="1"/>
            </p:cNvPicPr>
            <p:nvPr/>
          </p:nvPicPr>
          <p:blipFill>
            <a:blip r:embed="rId2">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rot="1320951">
              <a:off x="2571094" y="1943506"/>
              <a:ext cx="1371600" cy="799278"/>
            </a:xfrm>
            <a:prstGeom prst="rect">
              <a:avLst/>
            </a:prstGeom>
            <a:effectLst/>
          </p:spPr>
        </p:pic>
      </p:grpSp>
      <p:pic>
        <p:nvPicPr>
          <p:cNvPr id="39" name="Picture 38">
            <a:extLst>
              <a:ext uri="{FF2B5EF4-FFF2-40B4-BE49-F238E27FC236}">
                <a16:creationId xmlns:a16="http://schemas.microsoft.com/office/drawing/2014/main" id="{17D6372E-8163-B596-BC04-7BAE1756A61F}"/>
              </a:ext>
            </a:extLst>
          </p:cNvPr>
          <p:cNvPicPr>
            <a:picLocks noChangeAspect="1"/>
          </p:cNvPicPr>
          <p:nvPr/>
        </p:nvPicPr>
        <p:blipFill>
          <a:blip r:embed="rId5"/>
          <a:stretch>
            <a:fillRect/>
          </a:stretch>
        </p:blipFill>
        <p:spPr>
          <a:xfrm>
            <a:off x="1773766" y="2333939"/>
            <a:ext cx="626670" cy="552320"/>
          </a:xfrm>
          <a:prstGeom prst="rect">
            <a:avLst/>
          </a:prstGeom>
        </p:spPr>
      </p:pic>
      <p:pic>
        <p:nvPicPr>
          <p:cNvPr id="43" name="Picture 42">
            <a:extLst>
              <a:ext uri="{FF2B5EF4-FFF2-40B4-BE49-F238E27FC236}">
                <a16:creationId xmlns:a16="http://schemas.microsoft.com/office/drawing/2014/main" id="{96307B43-4F18-6E18-767B-4B46CE55849F}"/>
              </a:ext>
            </a:extLst>
          </p:cNvPr>
          <p:cNvPicPr>
            <a:picLocks noChangeAspect="1"/>
          </p:cNvPicPr>
          <p:nvPr/>
        </p:nvPicPr>
        <p:blipFill>
          <a:blip r:embed="rId5"/>
          <a:stretch>
            <a:fillRect/>
          </a:stretch>
        </p:blipFill>
        <p:spPr>
          <a:xfrm>
            <a:off x="7295789" y="2333939"/>
            <a:ext cx="626670" cy="552320"/>
          </a:xfrm>
          <a:prstGeom prst="rect">
            <a:avLst/>
          </a:prstGeom>
          <a:effectLst/>
        </p:spPr>
      </p:pic>
      <p:sp>
        <p:nvSpPr>
          <p:cNvPr id="7" name="Rectangle 1078">
            <a:extLst>
              <a:ext uri="{FF2B5EF4-FFF2-40B4-BE49-F238E27FC236}">
                <a16:creationId xmlns:a16="http://schemas.microsoft.com/office/drawing/2014/main" id="{D1467CEF-38AA-2AB5-0D28-4E9CE36DB775}"/>
              </a:ext>
            </a:extLst>
          </p:cNvPr>
          <p:cNvSpPr>
            <a:spLocks noChangeArrowheads="1"/>
          </p:cNvSpPr>
          <p:nvPr/>
        </p:nvSpPr>
        <p:spPr bwMode="auto">
          <a:xfrm>
            <a:off x="2235350"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8" name="Rectangle 1078">
            <a:extLst>
              <a:ext uri="{FF2B5EF4-FFF2-40B4-BE49-F238E27FC236}">
                <a16:creationId xmlns:a16="http://schemas.microsoft.com/office/drawing/2014/main" id="{8CE73A93-6F8B-9DFB-C96C-D18DAD5CFFC1}"/>
              </a:ext>
            </a:extLst>
          </p:cNvPr>
          <p:cNvSpPr>
            <a:spLocks noChangeArrowheads="1"/>
          </p:cNvSpPr>
          <p:nvPr/>
        </p:nvSpPr>
        <p:spPr bwMode="auto">
          <a:xfrm>
            <a:off x="6160780" y="1827840"/>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Tetherin</a:t>
            </a:r>
            <a:endParaRPr lang="en-US" sz="1600" dirty="0">
              <a:solidFill>
                <a:schemeClr val="tx1"/>
              </a:solidFill>
              <a:latin typeface="Calibri" panose="020F0502020204030204" pitchFamily="34" charset="0"/>
              <a:cs typeface="Calibri" panose="020F0502020204030204" pitchFamily="34" charset="0"/>
            </a:endParaRPr>
          </a:p>
        </p:txBody>
      </p:sp>
      <p:sp>
        <p:nvSpPr>
          <p:cNvPr id="9" name="Rectangle 1078">
            <a:extLst>
              <a:ext uri="{FF2B5EF4-FFF2-40B4-BE49-F238E27FC236}">
                <a16:creationId xmlns:a16="http://schemas.microsoft.com/office/drawing/2014/main" id="{8E658EBB-C404-E001-117C-7AE8708EEB22}"/>
              </a:ext>
            </a:extLst>
          </p:cNvPr>
          <p:cNvSpPr>
            <a:spLocks noChangeArrowheads="1"/>
          </p:cNvSpPr>
          <p:nvPr/>
        </p:nvSpPr>
        <p:spPr bwMode="auto">
          <a:xfrm>
            <a:off x="70092" y="2893002"/>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10" name="Rectangle 1078">
            <a:extLst>
              <a:ext uri="{FF2B5EF4-FFF2-40B4-BE49-F238E27FC236}">
                <a16:creationId xmlns:a16="http://schemas.microsoft.com/office/drawing/2014/main" id="{3A430419-0B6C-8D45-A5BA-DA0EECC636B3}"/>
              </a:ext>
            </a:extLst>
          </p:cNvPr>
          <p:cNvSpPr>
            <a:spLocks noChangeArrowheads="1"/>
          </p:cNvSpPr>
          <p:nvPr/>
        </p:nvSpPr>
        <p:spPr bwMode="auto">
          <a:xfrm>
            <a:off x="128508" y="2280063"/>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44" name="Rectangle 1078">
            <a:extLst>
              <a:ext uri="{FF2B5EF4-FFF2-40B4-BE49-F238E27FC236}">
                <a16:creationId xmlns:a16="http://schemas.microsoft.com/office/drawing/2014/main" id="{AD8784C8-EE91-1361-3CB4-D0D8A0A2C5C8}"/>
              </a:ext>
            </a:extLst>
          </p:cNvPr>
          <p:cNvSpPr>
            <a:spLocks noChangeArrowheads="1"/>
          </p:cNvSpPr>
          <p:nvPr/>
        </p:nvSpPr>
        <p:spPr bwMode="auto">
          <a:xfrm>
            <a:off x="1306133" y="203820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grpSp>
        <p:nvGrpSpPr>
          <p:cNvPr id="128" name="Group 127">
            <a:extLst>
              <a:ext uri="{FF2B5EF4-FFF2-40B4-BE49-F238E27FC236}">
                <a16:creationId xmlns:a16="http://schemas.microsoft.com/office/drawing/2014/main" id="{C13B7298-11C6-6107-6E11-3F2134AB24DF}"/>
              </a:ext>
            </a:extLst>
          </p:cNvPr>
          <p:cNvGrpSpPr/>
          <p:nvPr/>
        </p:nvGrpSpPr>
        <p:grpSpPr>
          <a:xfrm>
            <a:off x="2280146" y="3030202"/>
            <a:ext cx="2951830" cy="2054109"/>
            <a:chOff x="2280146" y="3030202"/>
            <a:chExt cx="2951830" cy="2054109"/>
          </a:xfrm>
        </p:grpSpPr>
        <p:pic>
          <p:nvPicPr>
            <p:cNvPr id="13" name="Picture 12">
              <a:extLst>
                <a:ext uri="{FF2B5EF4-FFF2-40B4-BE49-F238E27FC236}">
                  <a16:creationId xmlns:a16="http://schemas.microsoft.com/office/drawing/2014/main" id="{2327E4B5-C696-FBA0-11AF-819CAD3A10B3}"/>
                </a:ext>
              </a:extLst>
            </p:cNvPr>
            <p:cNvPicPr>
              <a:picLocks noChangeAspect="1"/>
            </p:cNvPicPr>
            <p:nvPr/>
          </p:nvPicPr>
          <p:blipFill>
            <a:blip r:embed="rId6">
              <a:grayscl/>
              <a:extLst>
                <a:ext uri="{BEBA8EAE-BF5A-486C-A8C5-ECC9F3942E4B}">
                  <a14:imgProps xmlns:a14="http://schemas.microsoft.com/office/drawing/2010/main">
                    <a14:imgLayer r:embed="rId7">
                      <a14:imgEffect>
                        <a14:backgroundRemoval t="10000" b="90000" l="10000" r="90000">
                          <a14:backgroundMark x1="29897" y1="50370" x2="35567" y2="54074"/>
                          <a14:backgroundMark x1="28866" y1="45926" x2="34536" y2="47407"/>
                          <a14:backgroundMark x1="24227" y1="66667" x2="28866" y2="68889"/>
                          <a14:backgroundMark x1="66495" y1="19259" x2="59278" y2="12593"/>
                          <a14:backgroundMark x1="21649" y1="15556" x2="13918" y2="25185"/>
                        </a14:backgroundRemoval>
                      </a14:imgEffect>
                    </a14:imgLayer>
                  </a14:imgProps>
                </a:ext>
              </a:extLst>
            </a:blip>
            <a:stretch>
              <a:fillRect/>
            </a:stretch>
          </p:blipFill>
          <p:spPr>
            <a:xfrm>
              <a:off x="2280146" y="3030202"/>
              <a:ext cx="2951830" cy="2054109"/>
            </a:xfrm>
            <a:prstGeom prst="rect">
              <a:avLst/>
            </a:prstGeom>
          </p:spPr>
        </p:pic>
        <p:grpSp>
          <p:nvGrpSpPr>
            <p:cNvPr id="127" name="Group 126">
              <a:extLst>
                <a:ext uri="{FF2B5EF4-FFF2-40B4-BE49-F238E27FC236}">
                  <a16:creationId xmlns:a16="http://schemas.microsoft.com/office/drawing/2014/main" id="{1C4A8F69-D213-8A52-890F-59C03D80DA88}"/>
                </a:ext>
              </a:extLst>
            </p:cNvPr>
            <p:cNvGrpSpPr/>
            <p:nvPr/>
          </p:nvGrpSpPr>
          <p:grpSpPr>
            <a:xfrm>
              <a:off x="2782429" y="3503385"/>
              <a:ext cx="1371012" cy="966643"/>
              <a:chOff x="2782429" y="3503385"/>
              <a:chExt cx="1371012" cy="966643"/>
            </a:xfrm>
          </p:grpSpPr>
          <p:grpSp>
            <p:nvGrpSpPr>
              <p:cNvPr id="56" name="Group 55">
                <a:extLst>
                  <a:ext uri="{FF2B5EF4-FFF2-40B4-BE49-F238E27FC236}">
                    <a16:creationId xmlns:a16="http://schemas.microsoft.com/office/drawing/2014/main" id="{D4ECB446-9CB0-E259-1F64-55AFF8AC9F9F}"/>
                  </a:ext>
                </a:extLst>
              </p:cNvPr>
              <p:cNvGrpSpPr/>
              <p:nvPr/>
            </p:nvGrpSpPr>
            <p:grpSpPr>
              <a:xfrm>
                <a:off x="2782429" y="3503385"/>
                <a:ext cx="1371012" cy="966643"/>
                <a:chOff x="5828524" y="3143919"/>
                <a:chExt cx="1371012" cy="966643"/>
              </a:xfrm>
            </p:grpSpPr>
            <p:sp>
              <p:nvSpPr>
                <p:cNvPr id="11" name="Oval 10">
                  <a:extLst>
                    <a:ext uri="{FF2B5EF4-FFF2-40B4-BE49-F238E27FC236}">
                      <a16:creationId xmlns:a16="http://schemas.microsoft.com/office/drawing/2014/main" id="{8248E926-0F60-841A-2E35-488B94CC5B75}"/>
                    </a:ext>
                  </a:extLst>
                </p:cNvPr>
                <p:cNvSpPr/>
                <p:nvPr/>
              </p:nvSpPr>
              <p:spPr>
                <a:xfrm rot="20846004">
                  <a:off x="5828524" y="3143919"/>
                  <a:ext cx="1371012" cy="966643"/>
                </a:xfrm>
                <a:prstGeom prst="ellipse">
                  <a:avLst/>
                </a:prstGeom>
                <a:solidFill>
                  <a:schemeClr val="bg1"/>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F664B3F-448D-7E7B-9CDE-673669D0127B}"/>
                    </a:ext>
                  </a:extLst>
                </p:cNvPr>
                <p:cNvSpPr/>
                <p:nvPr/>
              </p:nvSpPr>
              <p:spPr>
                <a:xfrm rot="20841520">
                  <a:off x="6066330" y="3206145"/>
                  <a:ext cx="1081474" cy="659925"/>
                </a:xfrm>
                <a:prstGeom prst="ellipse">
                  <a:avLst/>
                </a:prstGeom>
                <a:gradFill>
                  <a:gsLst>
                    <a:gs pos="100000">
                      <a:srgbClr val="E2B9E4"/>
                    </a:gs>
                    <a:gs pos="0">
                      <a:schemeClr val="tx1">
                        <a:lumMod val="50000"/>
                        <a:lumOff val="50000"/>
                      </a:schemeClr>
                    </a:gs>
                  </a:gsLst>
                  <a:lin ang="0" scaled="0"/>
                </a:gradFill>
                <a:ln>
                  <a:noFill/>
                </a:ln>
                <a:effectLst>
                  <a:outerShdw blurRad="50800" dist="50800" dir="5400000" algn="ctr" rotWithShape="0">
                    <a:srgbClr val="7030A0"/>
                  </a:outerShdw>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2FFB7CBE-9D54-F401-48AE-98C72BFE7B6C}"/>
                    </a:ext>
                  </a:extLst>
                </p:cNvPr>
                <p:cNvGrpSpPr/>
                <p:nvPr/>
              </p:nvGrpSpPr>
              <p:grpSpPr>
                <a:xfrm rot="20545385">
                  <a:off x="5953412" y="3241389"/>
                  <a:ext cx="1175517" cy="616763"/>
                  <a:chOff x="2406282" y="1953425"/>
                  <a:chExt cx="1753684" cy="799279"/>
                </a:xfrm>
              </p:grpSpPr>
              <p:sp>
                <p:nvSpPr>
                  <p:cNvPr id="50" name="Freeform 49">
                    <a:extLst>
                      <a:ext uri="{FF2B5EF4-FFF2-40B4-BE49-F238E27FC236}">
                        <a16:creationId xmlns:a16="http://schemas.microsoft.com/office/drawing/2014/main" id="{109D163F-9AAA-B25C-BA5C-5372D54CCC82}"/>
                      </a:ext>
                    </a:extLst>
                  </p:cNvPr>
                  <p:cNvSpPr/>
                  <p:nvPr/>
                </p:nvSpPr>
                <p:spPr>
                  <a:xfrm rot="5160989">
                    <a:off x="2535149" y="2452983"/>
                    <a:ext cx="214692" cy="170568"/>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50">
                    <a:extLst>
                      <a:ext uri="{FF2B5EF4-FFF2-40B4-BE49-F238E27FC236}">
                        <a16:creationId xmlns:a16="http://schemas.microsoft.com/office/drawing/2014/main" id="{B5109415-0B87-FDE0-CD79-6E1AE4798AB0}"/>
                      </a:ext>
                    </a:extLst>
                  </p:cNvPr>
                  <p:cNvSpPr/>
                  <p:nvPr/>
                </p:nvSpPr>
                <p:spPr>
                  <a:xfrm rot="5219761">
                    <a:off x="2412915" y="2306262"/>
                    <a:ext cx="242233" cy="255499"/>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945BD79F-0F37-9CB4-5530-0ABAF942692B}"/>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4523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16068FE2-E4FA-425B-5591-FA40286B608B}"/>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alpha val="443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D79EE82D-3617-9282-299E-21410E25B6CE}"/>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artisticLineDrawing/>
                            </a14:imgEffect>
                          </a14:imgLayer>
                        </a14:imgProps>
                      </a:ext>
                    </a:extLst>
                  </a:blip>
                  <a:stretch>
                    <a:fillRect/>
                  </a:stretch>
                </p:blipFill>
                <p:spPr>
                  <a:xfrm rot="1320951">
                    <a:off x="2622698" y="1953425"/>
                    <a:ext cx="1371600" cy="799279"/>
                  </a:xfrm>
                  <a:prstGeom prst="rect">
                    <a:avLst/>
                  </a:prstGeom>
                </p:spPr>
              </p:pic>
            </p:grpSp>
          </p:grpSp>
          <p:sp>
            <p:nvSpPr>
              <p:cNvPr id="60" name="Oval 59">
                <a:extLst>
                  <a:ext uri="{FF2B5EF4-FFF2-40B4-BE49-F238E27FC236}">
                    <a16:creationId xmlns:a16="http://schemas.microsoft.com/office/drawing/2014/main" id="{1FF5E1D5-652D-BED3-CBD4-6E177E641A53}"/>
                  </a:ext>
                </a:extLst>
              </p:cNvPr>
              <p:cNvSpPr>
                <a:spLocks noChangeAspect="1"/>
              </p:cNvSpPr>
              <p:nvPr/>
            </p:nvSpPr>
            <p:spPr>
              <a:xfrm>
                <a:off x="3407336" y="4087279"/>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B9AF6E29-6131-1123-95F4-460A41230E8A}"/>
                  </a:ext>
                </a:extLst>
              </p:cNvPr>
              <p:cNvSpPr/>
              <p:nvPr/>
            </p:nvSpPr>
            <p:spPr>
              <a:xfrm>
                <a:off x="3391793" y="3768212"/>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71FDA592-37B4-A99C-A86A-49A485DEEA72}"/>
                  </a:ext>
                </a:extLst>
              </p:cNvPr>
              <p:cNvSpPr>
                <a:spLocks noChangeAspect="1"/>
              </p:cNvSpPr>
              <p:nvPr/>
            </p:nvSpPr>
            <p:spPr>
              <a:xfrm>
                <a:off x="3569058" y="3701782"/>
                <a:ext cx="28303"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F7B544CD-C172-4992-DE41-0BE7E1F31C28}"/>
                  </a:ext>
                </a:extLst>
              </p:cNvPr>
              <p:cNvSpPr/>
              <p:nvPr/>
            </p:nvSpPr>
            <p:spPr>
              <a:xfrm>
                <a:off x="3509655" y="4057257"/>
                <a:ext cx="61578"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E3EDEE92-F913-B23A-32A0-28A454FCA771}"/>
                  </a:ext>
                </a:extLst>
              </p:cNvPr>
              <p:cNvSpPr>
                <a:spLocks noChangeAspect="1"/>
              </p:cNvSpPr>
              <p:nvPr/>
            </p:nvSpPr>
            <p:spPr>
              <a:xfrm>
                <a:off x="3282937" y="3755632"/>
                <a:ext cx="27432" cy="27433"/>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69651E3E-0739-B265-A2C6-BAC35B7CDF2D}"/>
                  </a:ext>
                </a:extLst>
              </p:cNvPr>
              <p:cNvSpPr>
                <a:spLocks noChangeAspect="1"/>
              </p:cNvSpPr>
              <p:nvPr/>
            </p:nvSpPr>
            <p:spPr>
              <a:xfrm>
                <a:off x="3525514" y="3632348"/>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9ED4BD69-02B3-B1BB-EFD9-C8AC87F369E8}"/>
                  </a:ext>
                </a:extLst>
              </p:cNvPr>
              <p:cNvSpPr>
                <a:spLocks noChangeAspect="1"/>
              </p:cNvSpPr>
              <p:nvPr/>
            </p:nvSpPr>
            <p:spPr>
              <a:xfrm>
                <a:off x="3582778" y="4099170"/>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5BB7E617-B6E5-44F6-8B25-585C2AC37695}"/>
                  </a:ext>
                </a:extLst>
              </p:cNvPr>
              <p:cNvSpPr>
                <a:spLocks noChangeAspect="1"/>
              </p:cNvSpPr>
              <p:nvPr/>
            </p:nvSpPr>
            <p:spPr>
              <a:xfrm>
                <a:off x="3464278" y="4150752"/>
                <a:ext cx="27431"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A2746466-32D8-A49D-CE2B-A9A26BC72AF4}"/>
                  </a:ext>
                </a:extLst>
              </p:cNvPr>
              <p:cNvSpPr>
                <a:spLocks noChangeAspect="1"/>
              </p:cNvSpPr>
              <p:nvPr/>
            </p:nvSpPr>
            <p:spPr>
              <a:xfrm>
                <a:off x="3808124" y="3990558"/>
                <a:ext cx="40504"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82015AF0-4D3F-419A-7677-93F5F65368BE}"/>
                  </a:ext>
                </a:extLst>
              </p:cNvPr>
              <p:cNvSpPr/>
              <p:nvPr/>
            </p:nvSpPr>
            <p:spPr>
              <a:xfrm>
                <a:off x="3689337" y="4060435"/>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9AA794F9-62FD-9141-A7AC-851A47C70FD2}"/>
                  </a:ext>
                </a:extLst>
              </p:cNvPr>
              <p:cNvSpPr/>
              <p:nvPr/>
            </p:nvSpPr>
            <p:spPr>
              <a:xfrm>
                <a:off x="3510581" y="3838161"/>
                <a:ext cx="67507"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959B16FA-C257-F316-F9EF-C4776BE74134}"/>
                  </a:ext>
                </a:extLst>
              </p:cNvPr>
              <p:cNvSpPr/>
              <p:nvPr/>
            </p:nvSpPr>
            <p:spPr>
              <a:xfrm>
                <a:off x="3391794" y="3908037"/>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7B51B7D3-56DC-54B4-DA83-3C40E3B8112E}"/>
                  </a:ext>
                </a:extLst>
              </p:cNvPr>
              <p:cNvSpPr/>
              <p:nvPr/>
            </p:nvSpPr>
            <p:spPr>
              <a:xfrm>
                <a:off x="3612181" y="3947017"/>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35548048-615E-D8AC-4248-FE80D785D097}"/>
                  </a:ext>
                </a:extLst>
              </p:cNvPr>
              <p:cNvSpPr>
                <a:spLocks noChangeAspect="1"/>
              </p:cNvSpPr>
              <p:nvPr/>
            </p:nvSpPr>
            <p:spPr>
              <a:xfrm>
                <a:off x="3486805" y="3985479"/>
                <a:ext cx="27432" cy="27432"/>
              </a:xfrm>
              <a:prstGeom prst="ellipse">
                <a:avLst/>
              </a:prstGeom>
              <a:solidFill>
                <a:srgbClr val="AD8DAE">
                  <a:alpha val="4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63B4F78E-44A6-4F7A-5C62-27FA639206EB}"/>
                  </a:ext>
                </a:extLst>
              </p:cNvPr>
              <p:cNvSpPr>
                <a:spLocks noChangeAspect="1"/>
              </p:cNvSpPr>
              <p:nvPr/>
            </p:nvSpPr>
            <p:spPr>
              <a:xfrm>
                <a:off x="3372346" y="4150340"/>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EE0136FB-3851-1EDD-2F85-1C9D606ED80E}"/>
                  </a:ext>
                </a:extLst>
              </p:cNvPr>
              <p:cNvSpPr/>
              <p:nvPr/>
            </p:nvSpPr>
            <p:spPr>
              <a:xfrm>
                <a:off x="3356006" y="3998827"/>
                <a:ext cx="45719" cy="45719"/>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209C3087-49B0-4548-24D5-9CCE41B4D362}"/>
                  </a:ext>
                </a:extLst>
              </p:cNvPr>
              <p:cNvSpPr>
                <a:spLocks noChangeAspect="1"/>
              </p:cNvSpPr>
              <p:nvPr/>
            </p:nvSpPr>
            <p:spPr>
              <a:xfrm>
                <a:off x="3287573" y="4099170"/>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AB7D3A7A-909E-DBA3-1283-1D06EC0EA1EC}"/>
                  </a:ext>
                </a:extLst>
              </p:cNvPr>
              <p:cNvSpPr>
                <a:spLocks noChangeAspect="1"/>
              </p:cNvSpPr>
              <p:nvPr/>
            </p:nvSpPr>
            <p:spPr>
              <a:xfrm>
                <a:off x="3203114" y="3820954"/>
                <a:ext cx="27432" cy="27433"/>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DAEA7552-E1D3-48E3-2507-9DBCA8DBB338}"/>
                  </a:ext>
                </a:extLst>
              </p:cNvPr>
              <p:cNvSpPr>
                <a:spLocks noChangeAspect="1"/>
              </p:cNvSpPr>
              <p:nvPr/>
            </p:nvSpPr>
            <p:spPr>
              <a:xfrm>
                <a:off x="3513950" y="4202085"/>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B1A5376F-F7AB-41F0-0BCE-E82CDFA8004F}"/>
                  </a:ext>
                </a:extLst>
              </p:cNvPr>
              <p:cNvSpPr>
                <a:spLocks noChangeAspect="1"/>
              </p:cNvSpPr>
              <p:nvPr/>
            </p:nvSpPr>
            <p:spPr>
              <a:xfrm>
                <a:off x="3666350" y="4125885"/>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1" name="Oval 90">
                <a:extLst>
                  <a:ext uri="{FF2B5EF4-FFF2-40B4-BE49-F238E27FC236}">
                    <a16:creationId xmlns:a16="http://schemas.microsoft.com/office/drawing/2014/main" id="{C793E5DB-2B89-4E8D-10CA-FBC8869A536F}"/>
                  </a:ext>
                </a:extLst>
              </p:cNvPr>
              <p:cNvSpPr>
                <a:spLocks noChangeAspect="1"/>
              </p:cNvSpPr>
              <p:nvPr/>
            </p:nvSpPr>
            <p:spPr>
              <a:xfrm>
                <a:off x="3602850" y="4170335"/>
                <a:ext cx="27432" cy="27432"/>
              </a:xfrm>
              <a:prstGeom prst="ellipse">
                <a:avLst/>
              </a:prstGeom>
              <a:solidFill>
                <a:srgbClr val="E2B9E4">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id="{62EFD1E9-BAF4-8393-A0BC-C83245FCBEED}"/>
                  </a:ext>
                </a:extLst>
              </p:cNvPr>
              <p:cNvSpPr>
                <a:spLocks noChangeAspect="1"/>
              </p:cNvSpPr>
              <p:nvPr/>
            </p:nvSpPr>
            <p:spPr>
              <a:xfrm>
                <a:off x="3435337" y="3908032"/>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AC2BC1EE-BC28-4780-54EC-EB8D9E9C6D5B}"/>
                  </a:ext>
                </a:extLst>
              </p:cNvPr>
              <p:cNvSpPr>
                <a:spLocks noChangeAspect="1"/>
              </p:cNvSpPr>
              <p:nvPr/>
            </p:nvSpPr>
            <p:spPr>
              <a:xfrm>
                <a:off x="3435337" y="3673082"/>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38A11C0E-56D5-CD75-9992-13A8C4F7C266}"/>
                  </a:ext>
                </a:extLst>
              </p:cNvPr>
              <p:cNvSpPr/>
              <p:nvPr/>
            </p:nvSpPr>
            <p:spPr>
              <a:xfrm rot="20471932">
                <a:off x="3214869" y="3757776"/>
                <a:ext cx="557548" cy="301541"/>
              </a:xfrm>
              <a:prstGeom prst="ellipse">
                <a:avLst/>
              </a:prstGeom>
              <a:solidFill>
                <a:srgbClr val="FFFF00">
                  <a:alpha val="38000"/>
                </a:srgb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94E2AFA-19C4-CE57-3B09-55D235112677}"/>
                  </a:ext>
                </a:extLst>
              </p:cNvPr>
              <p:cNvSpPr>
                <a:spLocks noChangeAspect="1"/>
              </p:cNvSpPr>
              <p:nvPr/>
            </p:nvSpPr>
            <p:spPr>
              <a:xfrm>
                <a:off x="3781921" y="4121765"/>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8C38EEDE-FBE6-CAF7-2B1E-C6C0E647941C}"/>
                  </a:ext>
                </a:extLst>
              </p:cNvPr>
              <p:cNvSpPr>
                <a:spLocks noChangeAspect="1"/>
              </p:cNvSpPr>
              <p:nvPr/>
            </p:nvSpPr>
            <p:spPr>
              <a:xfrm>
                <a:off x="3735178" y="3940582"/>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8A31BEF8-50CA-B8CA-57B1-67E329A2FADD}"/>
                  </a:ext>
                </a:extLst>
              </p:cNvPr>
              <p:cNvSpPr>
                <a:spLocks noChangeAspect="1"/>
              </p:cNvSpPr>
              <p:nvPr/>
            </p:nvSpPr>
            <p:spPr>
              <a:xfrm>
                <a:off x="3887578" y="3949093"/>
                <a:ext cx="27432" cy="27432"/>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CAEA4FB1-B320-FA8F-B198-5114323F6C10}"/>
                  </a:ext>
                </a:extLst>
              </p:cNvPr>
              <p:cNvSpPr>
                <a:spLocks noChangeAspect="1"/>
              </p:cNvSpPr>
              <p:nvPr/>
            </p:nvSpPr>
            <p:spPr>
              <a:xfrm>
                <a:off x="3360295" y="3695514"/>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9" name="Oval 98">
                <a:extLst>
                  <a:ext uri="{FF2B5EF4-FFF2-40B4-BE49-F238E27FC236}">
                    <a16:creationId xmlns:a16="http://schemas.microsoft.com/office/drawing/2014/main" id="{F8ED5D52-9FB0-5BBD-6B6B-EAE8EF412057}"/>
                  </a:ext>
                </a:extLst>
              </p:cNvPr>
              <p:cNvSpPr>
                <a:spLocks noChangeAspect="1"/>
              </p:cNvSpPr>
              <p:nvPr/>
            </p:nvSpPr>
            <p:spPr>
              <a:xfrm>
                <a:off x="3545183" y="3908252"/>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31B20F74-FE74-5518-38EA-A5BC48621512}"/>
                  </a:ext>
                </a:extLst>
              </p:cNvPr>
              <p:cNvSpPr>
                <a:spLocks noChangeAspect="1"/>
              </p:cNvSpPr>
              <p:nvPr/>
            </p:nvSpPr>
            <p:spPr>
              <a:xfrm>
                <a:off x="3646521" y="3856416"/>
                <a:ext cx="27432" cy="27433"/>
              </a:xfrm>
              <a:prstGeom prst="ellipse">
                <a:avLst/>
              </a:prstGeom>
              <a:solidFill>
                <a:srgbClr val="AD8DAE">
                  <a:alpha val="476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120" name="Arc 119">
            <a:extLst>
              <a:ext uri="{FF2B5EF4-FFF2-40B4-BE49-F238E27FC236}">
                <a16:creationId xmlns:a16="http://schemas.microsoft.com/office/drawing/2014/main" id="{ECAA9EE9-22C3-CF35-AA97-DB77E47157D2}"/>
              </a:ext>
            </a:extLst>
          </p:cNvPr>
          <p:cNvSpPr/>
          <p:nvPr/>
        </p:nvSpPr>
        <p:spPr>
          <a:xfrm rot="16359718">
            <a:off x="5658959" y="2612409"/>
            <a:ext cx="1986241" cy="1644437"/>
          </a:xfrm>
          <a:prstGeom prst="arc">
            <a:avLst>
              <a:gd name="adj1" fmla="val 4294092"/>
              <a:gd name="adj2" fmla="val 0"/>
            </a:avLst>
          </a:prstGeom>
          <a:ln w="76200">
            <a:gradFill flip="none" rotWithShape="1">
              <a:gsLst>
                <a:gs pos="20000">
                  <a:srgbClr val="B9BBBD">
                    <a:alpha val="63000"/>
                  </a:srgbClr>
                </a:gs>
                <a:gs pos="8000">
                  <a:schemeClr val="accent1">
                    <a:lumMod val="5000"/>
                    <a:lumOff val="95000"/>
                    <a:alpha val="64000"/>
                  </a:schemeClr>
                </a:gs>
                <a:gs pos="67000">
                  <a:schemeClr val="bg1">
                    <a:lumMod val="65000"/>
                  </a:schemeClr>
                </a:gs>
                <a:gs pos="100000">
                  <a:schemeClr val="bg1">
                    <a:lumMod val="50000"/>
                    <a:alpha val="35000"/>
                  </a:schemeClr>
                </a:gs>
              </a:gsLst>
              <a:lin ang="10200000" scaled="0"/>
              <a:tileRect/>
            </a:gra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1" name="Group 100">
            <a:extLst>
              <a:ext uri="{FF2B5EF4-FFF2-40B4-BE49-F238E27FC236}">
                <a16:creationId xmlns:a16="http://schemas.microsoft.com/office/drawing/2014/main" id="{D94AC521-98F7-038D-2C99-B02FCB0453B6}"/>
              </a:ext>
            </a:extLst>
          </p:cNvPr>
          <p:cNvGrpSpPr/>
          <p:nvPr/>
        </p:nvGrpSpPr>
        <p:grpSpPr>
          <a:xfrm rot="601416">
            <a:off x="5420122" y="3090468"/>
            <a:ext cx="700180" cy="916214"/>
            <a:chOff x="2312813" y="1943506"/>
            <a:chExt cx="1847153" cy="1004019"/>
          </a:xfrm>
        </p:grpSpPr>
        <p:sp>
          <p:nvSpPr>
            <p:cNvPr id="102" name="Freeform 101">
              <a:extLst>
                <a:ext uri="{FF2B5EF4-FFF2-40B4-BE49-F238E27FC236}">
                  <a16:creationId xmlns:a16="http://schemas.microsoft.com/office/drawing/2014/main" id="{CAA33D66-AB35-5157-0781-CE42E6D5A8FD}"/>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a:extLst>
                <a:ext uri="{FF2B5EF4-FFF2-40B4-BE49-F238E27FC236}">
                  <a16:creationId xmlns:a16="http://schemas.microsoft.com/office/drawing/2014/main" id="{620413A1-94A4-51F9-9264-6FF304797801}"/>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a:extLst>
                <a:ext uri="{FF2B5EF4-FFF2-40B4-BE49-F238E27FC236}">
                  <a16:creationId xmlns:a16="http://schemas.microsoft.com/office/drawing/2014/main" id="{889C8DB8-D857-ED57-261A-E1EC62E22D31}"/>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a:extLst>
                <a:ext uri="{FF2B5EF4-FFF2-40B4-BE49-F238E27FC236}">
                  <a16:creationId xmlns:a16="http://schemas.microsoft.com/office/drawing/2014/main" id="{B4312521-B36B-0207-C502-1F700231BE5B}"/>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048FB6CD-C73A-C2C0-9263-DC1D5C024ACF}"/>
                </a:ext>
              </a:extLst>
            </p:cNvPr>
            <p:cNvPicPr>
              <a:picLocks noChangeAspect="1"/>
            </p:cNvPicPr>
            <p:nvPr/>
          </p:nvPicPr>
          <p:blipFill>
            <a:blip r:embed="rId10"/>
            <a:stretch>
              <a:fillRect/>
            </a:stretch>
          </p:blipFill>
          <p:spPr>
            <a:xfrm rot="1320951">
              <a:off x="2571094" y="1943506"/>
              <a:ext cx="1371600" cy="799278"/>
            </a:xfrm>
            <a:prstGeom prst="rect">
              <a:avLst/>
            </a:prstGeom>
          </p:spPr>
        </p:pic>
      </p:grpSp>
      <p:grpSp>
        <p:nvGrpSpPr>
          <p:cNvPr id="107" name="Group 106">
            <a:extLst>
              <a:ext uri="{FF2B5EF4-FFF2-40B4-BE49-F238E27FC236}">
                <a16:creationId xmlns:a16="http://schemas.microsoft.com/office/drawing/2014/main" id="{C835BF1C-621F-0C03-2F83-5AF349081273}"/>
              </a:ext>
            </a:extLst>
          </p:cNvPr>
          <p:cNvGrpSpPr/>
          <p:nvPr/>
        </p:nvGrpSpPr>
        <p:grpSpPr>
          <a:xfrm rot="627352">
            <a:off x="7095763" y="3422380"/>
            <a:ext cx="700180" cy="709445"/>
            <a:chOff x="2312813" y="1943506"/>
            <a:chExt cx="1847153" cy="1004019"/>
          </a:xfrm>
        </p:grpSpPr>
        <p:sp>
          <p:nvSpPr>
            <p:cNvPr id="108" name="Freeform 107">
              <a:extLst>
                <a:ext uri="{FF2B5EF4-FFF2-40B4-BE49-F238E27FC236}">
                  <a16:creationId xmlns:a16="http://schemas.microsoft.com/office/drawing/2014/main" id="{5A4C9BD0-4057-E5A5-4D31-C978A0D41F7D}"/>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FD4F6CE9-FAE5-2FBE-1104-32E5EF9B7656}"/>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1F288B22-5038-1A35-FBE5-86B20EF73F80}"/>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a:extLst>
                <a:ext uri="{FF2B5EF4-FFF2-40B4-BE49-F238E27FC236}">
                  <a16:creationId xmlns:a16="http://schemas.microsoft.com/office/drawing/2014/main" id="{6759C5DC-43F0-A32F-E472-8AB26EAC45B7}"/>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BC19F676-5CDD-2A65-61F2-9FDEBF617934}"/>
                </a:ext>
              </a:extLst>
            </p:cNvPr>
            <p:cNvPicPr>
              <a:picLocks noChangeAspect="1"/>
            </p:cNvPicPr>
            <p:nvPr/>
          </p:nvPicPr>
          <p:blipFill>
            <a:blip r:embed="rId10"/>
            <a:stretch>
              <a:fillRect/>
            </a:stretch>
          </p:blipFill>
          <p:spPr>
            <a:xfrm rot="1320951">
              <a:off x="2571094" y="1943506"/>
              <a:ext cx="1371600" cy="799278"/>
            </a:xfrm>
            <a:prstGeom prst="rect">
              <a:avLst/>
            </a:prstGeom>
          </p:spPr>
        </p:pic>
      </p:grpSp>
      <p:grpSp>
        <p:nvGrpSpPr>
          <p:cNvPr id="113" name="Group 112">
            <a:extLst>
              <a:ext uri="{FF2B5EF4-FFF2-40B4-BE49-F238E27FC236}">
                <a16:creationId xmlns:a16="http://schemas.microsoft.com/office/drawing/2014/main" id="{6CE9019D-3186-1819-29B0-927B007027D7}"/>
              </a:ext>
            </a:extLst>
          </p:cNvPr>
          <p:cNvGrpSpPr/>
          <p:nvPr/>
        </p:nvGrpSpPr>
        <p:grpSpPr>
          <a:xfrm rot="20835227">
            <a:off x="5928697" y="3976156"/>
            <a:ext cx="700180" cy="709445"/>
            <a:chOff x="2312813" y="1943506"/>
            <a:chExt cx="1847153" cy="1004019"/>
          </a:xfrm>
        </p:grpSpPr>
        <p:sp>
          <p:nvSpPr>
            <p:cNvPr id="114" name="Freeform 113">
              <a:extLst>
                <a:ext uri="{FF2B5EF4-FFF2-40B4-BE49-F238E27FC236}">
                  <a16:creationId xmlns:a16="http://schemas.microsoft.com/office/drawing/2014/main" id="{4A86E4CF-52C7-DD4D-DACB-34328A0CD52A}"/>
                </a:ext>
              </a:extLst>
            </p:cNvPr>
            <p:cNvSpPr/>
            <p:nvPr/>
          </p:nvSpPr>
          <p:spPr>
            <a:xfrm rot="5160989">
              <a:off x="2303424" y="2589707"/>
              <a:ext cx="48674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D9DF3F7C-0D37-A301-6A75-218883D86E32}"/>
                </a:ext>
              </a:extLst>
            </p:cNvPr>
            <p:cNvSpPr/>
            <p:nvPr/>
          </p:nvSpPr>
          <p:spPr>
            <a:xfrm rot="5219761">
              <a:off x="2132682" y="2472885"/>
              <a:ext cx="643910"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CC966D99-D7AC-EA95-8827-20B08AEA3DD2}"/>
                </a:ext>
              </a:extLst>
            </p:cNvPr>
            <p:cNvSpPr/>
            <p:nvPr/>
          </p:nvSpPr>
          <p:spPr>
            <a:xfrm rot="16439011" flipH="1">
              <a:off x="3789013" y="2451158"/>
              <a:ext cx="350116" cy="228890"/>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a:extLst>
                <a:ext uri="{FF2B5EF4-FFF2-40B4-BE49-F238E27FC236}">
                  <a16:creationId xmlns:a16="http://schemas.microsoft.com/office/drawing/2014/main" id="{6FE97B5E-7BD5-17BE-B5BB-77B8C1D6BFF3}"/>
                </a:ext>
              </a:extLst>
            </p:cNvPr>
            <p:cNvSpPr/>
            <p:nvPr/>
          </p:nvSpPr>
          <p:spPr>
            <a:xfrm rot="16380239" flipH="1">
              <a:off x="3809279" y="2305707"/>
              <a:ext cx="417728" cy="283647"/>
            </a:xfrm>
            <a:custGeom>
              <a:avLst/>
              <a:gdLst>
                <a:gd name="connsiteX0" fmla="*/ 6005 w 179488"/>
                <a:gd name="connsiteY0" fmla="*/ 0 h 157774"/>
                <a:gd name="connsiteX1" fmla="*/ 9619 w 179488"/>
                <a:gd name="connsiteY1" fmla="*/ 112041 h 157774"/>
                <a:gd name="connsiteX2" fmla="*/ 96361 w 179488"/>
                <a:gd name="connsiteY2" fmla="*/ 155412 h 157774"/>
                <a:gd name="connsiteX3" fmla="*/ 179488 w 179488"/>
                <a:gd name="connsiteY3" fmla="*/ 148183 h 157774"/>
                <a:gd name="connsiteX0" fmla="*/ 6005 w 165891"/>
                <a:gd name="connsiteY0" fmla="*/ 0 h 233235"/>
                <a:gd name="connsiteX1" fmla="*/ 9619 w 165891"/>
                <a:gd name="connsiteY1" fmla="*/ 112041 h 233235"/>
                <a:gd name="connsiteX2" fmla="*/ 96361 w 165891"/>
                <a:gd name="connsiteY2" fmla="*/ 155412 h 233235"/>
                <a:gd name="connsiteX3" fmla="*/ 165891 w 165891"/>
                <a:gd name="connsiteY3" fmla="*/ 232837 h 233235"/>
                <a:gd name="connsiteX0" fmla="*/ 5153 w 165039"/>
                <a:gd name="connsiteY0" fmla="*/ 0 h 233124"/>
                <a:gd name="connsiteX1" fmla="*/ 8767 w 165039"/>
                <a:gd name="connsiteY1" fmla="*/ 112041 h 233124"/>
                <a:gd name="connsiteX2" fmla="*/ 82162 w 165039"/>
                <a:gd name="connsiteY2" fmla="*/ 123511 h 233124"/>
                <a:gd name="connsiteX3" fmla="*/ 165039 w 165039"/>
                <a:gd name="connsiteY3" fmla="*/ 232837 h 233124"/>
                <a:gd name="connsiteX0" fmla="*/ 5153 w 126757"/>
                <a:gd name="connsiteY0" fmla="*/ 0 h 228890"/>
                <a:gd name="connsiteX1" fmla="*/ 8767 w 126757"/>
                <a:gd name="connsiteY1" fmla="*/ 112041 h 228890"/>
                <a:gd name="connsiteX2" fmla="*/ 82162 w 126757"/>
                <a:gd name="connsiteY2" fmla="*/ 123511 h 228890"/>
                <a:gd name="connsiteX3" fmla="*/ 126757 w 126757"/>
                <a:gd name="connsiteY3" fmla="*/ 228592 h 228890"/>
              </a:gdLst>
              <a:ahLst/>
              <a:cxnLst>
                <a:cxn ang="0">
                  <a:pos x="connsiteX0" y="connsiteY0"/>
                </a:cxn>
                <a:cxn ang="0">
                  <a:pos x="connsiteX1" y="connsiteY1"/>
                </a:cxn>
                <a:cxn ang="0">
                  <a:pos x="connsiteX2" y="connsiteY2"/>
                </a:cxn>
                <a:cxn ang="0">
                  <a:pos x="connsiteX3" y="connsiteY3"/>
                </a:cxn>
              </a:cxnLst>
              <a:rect l="l" t="t" r="r" b="b"/>
              <a:pathLst>
                <a:path w="126757" h="228890">
                  <a:moveTo>
                    <a:pt x="5153" y="0"/>
                  </a:moveTo>
                  <a:cubicBezTo>
                    <a:pt x="-570" y="43069"/>
                    <a:pt x="-4068" y="91456"/>
                    <a:pt x="8767" y="112041"/>
                  </a:cubicBezTo>
                  <a:cubicBezTo>
                    <a:pt x="21602" y="132626"/>
                    <a:pt x="53850" y="117487"/>
                    <a:pt x="82162" y="123511"/>
                  </a:cubicBezTo>
                  <a:cubicBezTo>
                    <a:pt x="110474" y="129535"/>
                    <a:pt x="99349" y="235218"/>
                    <a:pt x="126757" y="228592"/>
                  </a:cubicBezTo>
                </a:path>
              </a:pathLst>
            </a:custGeom>
            <a:noFill/>
            <a:ln cap="rnd">
              <a:solidFill>
                <a:srgbClr val="9F6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a:extLst>
                <a:ext uri="{FF2B5EF4-FFF2-40B4-BE49-F238E27FC236}">
                  <a16:creationId xmlns:a16="http://schemas.microsoft.com/office/drawing/2014/main" id="{668579B0-B3C9-0E4A-3BBA-021E78765B55}"/>
                </a:ext>
              </a:extLst>
            </p:cNvPr>
            <p:cNvPicPr>
              <a:picLocks noChangeAspect="1"/>
            </p:cNvPicPr>
            <p:nvPr/>
          </p:nvPicPr>
          <p:blipFill>
            <a:blip r:embed="rId10"/>
            <a:stretch>
              <a:fillRect/>
            </a:stretch>
          </p:blipFill>
          <p:spPr>
            <a:xfrm rot="1320951">
              <a:off x="2571094" y="1943506"/>
              <a:ext cx="1371600" cy="799278"/>
            </a:xfrm>
            <a:prstGeom prst="rect">
              <a:avLst/>
            </a:prstGeom>
          </p:spPr>
        </p:pic>
      </p:grpSp>
      <p:cxnSp>
        <p:nvCxnSpPr>
          <p:cNvPr id="122" name="Straight Connector 121">
            <a:extLst>
              <a:ext uri="{FF2B5EF4-FFF2-40B4-BE49-F238E27FC236}">
                <a16:creationId xmlns:a16="http://schemas.microsoft.com/office/drawing/2014/main" id="{0ABB3E9E-AA2B-E295-13F4-48E69B09CDCE}"/>
              </a:ext>
            </a:extLst>
          </p:cNvPr>
          <p:cNvCxnSpPr/>
          <p:nvPr/>
        </p:nvCxnSpPr>
        <p:spPr>
          <a:xfrm flipV="1">
            <a:off x="7091009" y="2957723"/>
            <a:ext cx="626670" cy="207528"/>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4F56E9A-45BC-6C2D-3DAE-7FBBAC8AD5AC}"/>
              </a:ext>
            </a:extLst>
          </p:cNvPr>
          <p:cNvCxnSpPr/>
          <p:nvPr/>
        </p:nvCxnSpPr>
        <p:spPr>
          <a:xfrm flipV="1">
            <a:off x="7091009" y="3044809"/>
            <a:ext cx="626670" cy="207528"/>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24" name="Rectangle 1078">
            <a:extLst>
              <a:ext uri="{FF2B5EF4-FFF2-40B4-BE49-F238E27FC236}">
                <a16:creationId xmlns:a16="http://schemas.microsoft.com/office/drawing/2014/main" id="{945F4D72-F32E-D359-B7DB-8EED616CBA45}"/>
              </a:ext>
            </a:extLst>
          </p:cNvPr>
          <p:cNvSpPr>
            <a:spLocks noChangeArrowheads="1"/>
          </p:cNvSpPr>
          <p:nvPr/>
        </p:nvSpPr>
        <p:spPr bwMode="auto">
          <a:xfrm>
            <a:off x="7402554" y="2038209"/>
            <a:ext cx="452531"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AD5BE6E2-EF15-4853-73AC-F87DFB8E6A79}"/>
              </a:ext>
            </a:extLst>
          </p:cNvPr>
          <p:cNvSpPr/>
          <p:nvPr/>
        </p:nvSpPr>
        <p:spPr>
          <a:xfrm>
            <a:off x="3132884" y="2369522"/>
            <a:ext cx="415714" cy="1240884"/>
          </a:xfrm>
          <a:custGeom>
            <a:avLst/>
            <a:gdLst>
              <a:gd name="connsiteX0" fmla="*/ 0 w 490973"/>
              <a:gd name="connsiteY0" fmla="*/ 0 h 1052286"/>
              <a:gd name="connsiteX1" fmla="*/ 399143 w 490973"/>
              <a:gd name="connsiteY1" fmla="*/ 246743 h 1052286"/>
              <a:gd name="connsiteX2" fmla="*/ 486229 w 490973"/>
              <a:gd name="connsiteY2" fmla="*/ 820057 h 1052286"/>
              <a:gd name="connsiteX3" fmla="*/ 471715 w 490973"/>
              <a:gd name="connsiteY3" fmla="*/ 1052286 h 1052286"/>
            </a:gdLst>
            <a:ahLst/>
            <a:cxnLst>
              <a:cxn ang="0">
                <a:pos x="connsiteX0" y="connsiteY0"/>
              </a:cxn>
              <a:cxn ang="0">
                <a:pos x="connsiteX1" y="connsiteY1"/>
              </a:cxn>
              <a:cxn ang="0">
                <a:pos x="connsiteX2" y="connsiteY2"/>
              </a:cxn>
              <a:cxn ang="0">
                <a:pos x="connsiteX3" y="connsiteY3"/>
              </a:cxn>
            </a:cxnLst>
            <a:rect l="l" t="t" r="r" b="b"/>
            <a:pathLst>
              <a:path w="490973" h="1052286">
                <a:moveTo>
                  <a:pt x="0" y="0"/>
                </a:moveTo>
                <a:cubicBezTo>
                  <a:pt x="159052" y="55033"/>
                  <a:pt x="318105" y="110067"/>
                  <a:pt x="399143" y="246743"/>
                </a:cubicBezTo>
                <a:cubicBezTo>
                  <a:pt x="480181" y="383419"/>
                  <a:pt x="474134" y="685800"/>
                  <a:pt x="486229" y="820057"/>
                </a:cubicBezTo>
                <a:cubicBezTo>
                  <a:pt x="498324" y="954314"/>
                  <a:pt x="485019" y="1003300"/>
                  <a:pt x="471715" y="1052286"/>
                </a:cubicBezTo>
              </a:path>
            </a:pathLst>
          </a:custGeom>
          <a:noFill/>
          <a:ln w="82550">
            <a:gradFill>
              <a:gsLst>
                <a:gs pos="14000">
                  <a:srgbClr val="D9DBDD"/>
                </a:gs>
                <a:gs pos="0">
                  <a:schemeClr val="bg1">
                    <a:lumMod val="95000"/>
                    <a:alpha val="7000"/>
                  </a:schemeClr>
                </a:gs>
                <a:gs pos="30000">
                  <a:schemeClr val="bg1">
                    <a:lumMod val="75000"/>
                  </a:schemeClr>
                </a:gs>
                <a:gs pos="50000">
                  <a:schemeClr val="tx1">
                    <a:lumMod val="65000"/>
                    <a:lumOff val="35000"/>
                  </a:schemeClr>
                </a:gs>
                <a:gs pos="100000">
                  <a:schemeClr val="tx1">
                    <a:lumMod val="65000"/>
                    <a:lumOff val="35000"/>
                  </a:schemeClr>
                </a:gs>
              </a:gsLst>
              <a:lin ang="5400000" scaled="1"/>
            </a:gra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078">
            <a:extLst>
              <a:ext uri="{FF2B5EF4-FFF2-40B4-BE49-F238E27FC236}">
                <a16:creationId xmlns:a16="http://schemas.microsoft.com/office/drawing/2014/main" id="{E591CF1A-9C75-E88F-EC47-7A378EF5C3FC}"/>
              </a:ext>
            </a:extLst>
          </p:cNvPr>
          <p:cNvSpPr>
            <a:spLocks noChangeArrowheads="1"/>
          </p:cNvSpPr>
          <p:nvPr/>
        </p:nvSpPr>
        <p:spPr bwMode="auto">
          <a:xfrm>
            <a:off x="2496136" y="4505735"/>
            <a:ext cx="2213427"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Lysosomal degradation</a:t>
            </a:r>
          </a:p>
        </p:txBody>
      </p:sp>
      <p:sp>
        <p:nvSpPr>
          <p:cNvPr id="126" name="Rectangle 1078">
            <a:extLst>
              <a:ext uri="{FF2B5EF4-FFF2-40B4-BE49-F238E27FC236}">
                <a16:creationId xmlns:a16="http://schemas.microsoft.com/office/drawing/2014/main" id="{B86DB575-2345-11E6-CF45-91A15F05DE53}"/>
              </a:ext>
            </a:extLst>
          </p:cNvPr>
          <p:cNvSpPr>
            <a:spLocks noChangeArrowheads="1"/>
          </p:cNvSpPr>
          <p:nvPr/>
        </p:nvSpPr>
        <p:spPr bwMode="auto">
          <a:xfrm>
            <a:off x="6130727" y="4505735"/>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Recycling</a:t>
            </a:r>
          </a:p>
        </p:txBody>
      </p:sp>
    </p:spTree>
    <p:extLst>
      <p:ext uri="{BB962C8B-B14F-4D97-AF65-F5344CB8AC3E}">
        <p14:creationId xmlns:p14="http://schemas.microsoft.com/office/powerpoint/2010/main" val="3913850944"/>
      </p:ext>
    </p:extLst>
  </p:cSld>
  <p:clrMapOvr>
    <a:masterClrMapping/>
  </p:clrMapOvr>
  <mc:AlternateContent xmlns:mc="http://schemas.openxmlformats.org/markup-compatibility/2006" xmlns:p14="http://schemas.microsoft.com/office/powerpoint/2010/main">
    <mc:Choice Requires="p14">
      <p:transition spd="slow" p14:dur="1500" advTm="4192">
        <p:fade/>
      </p:transition>
    </mc:Choice>
    <mc:Fallback xmlns="">
      <p:transition spd="slow" advTm="4192">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FB933F7-C072-F433-F74F-FA5858AAB56B}"/>
              </a:ext>
            </a:extLst>
          </p:cNvPr>
          <p:cNvPicPr>
            <a:picLocks noChangeAspect="1"/>
          </p:cNvPicPr>
          <p:nvPr/>
        </p:nvPicPr>
        <p:blipFill>
          <a:blip r:embed="rId2"/>
          <a:stretch>
            <a:fillRect/>
          </a:stretch>
        </p:blipFill>
        <p:spPr>
          <a:xfrm>
            <a:off x="685800" y="1032826"/>
            <a:ext cx="7772400" cy="34544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normAutofit/>
          </a:bodyPr>
          <a:lstStyle/>
          <a:p>
            <a:r>
              <a:rPr lang="en-US" dirty="0" err="1"/>
              <a:t>Vpu</a:t>
            </a:r>
            <a:r>
              <a:rPr lang="en-US" dirty="0"/>
              <a:t>: </a:t>
            </a:r>
            <a:r>
              <a:rPr lang="en-US" dirty="0" err="1"/>
              <a:t>Neutralizating</a:t>
            </a:r>
            <a:r>
              <a:rPr lang="en-US" dirty="0"/>
              <a:t> Action of </a:t>
            </a:r>
            <a:r>
              <a:rPr lang="en-US" dirty="0" err="1"/>
              <a:t>Tetherin</a:t>
            </a:r>
            <a:endParaRPr lang="en-US" dirty="0"/>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30" name="Rectangle 29">
            <a:extLst>
              <a:ext uri="{FF2B5EF4-FFF2-40B4-BE49-F238E27FC236}">
                <a16:creationId xmlns:a16="http://schemas.microsoft.com/office/drawing/2014/main" id="{B43758CF-FBDC-1CDD-3815-4CF73D5A247F}"/>
              </a:ext>
            </a:extLst>
          </p:cNvPr>
          <p:cNvSpPr/>
          <p:nvPr/>
        </p:nvSpPr>
        <p:spPr>
          <a:xfrm>
            <a:off x="685801" y="1032826"/>
            <a:ext cx="1612900" cy="986474"/>
          </a:xfrm>
          <a:prstGeom prst="rect">
            <a:avLst/>
          </a:prstGeom>
          <a:solidFill>
            <a:srgbClr val="F9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078">
            <a:extLst>
              <a:ext uri="{FF2B5EF4-FFF2-40B4-BE49-F238E27FC236}">
                <a16:creationId xmlns:a16="http://schemas.microsoft.com/office/drawing/2014/main" id="{99295391-9363-E84E-6684-4AC9042E048E}"/>
              </a:ext>
            </a:extLst>
          </p:cNvPr>
          <p:cNvSpPr>
            <a:spLocks noChangeArrowheads="1"/>
          </p:cNvSpPr>
          <p:nvPr/>
        </p:nvSpPr>
        <p:spPr bwMode="auto">
          <a:xfrm>
            <a:off x="1569425" y="3814592"/>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Host Membrane</a:t>
            </a:r>
          </a:p>
        </p:txBody>
      </p:sp>
      <p:cxnSp>
        <p:nvCxnSpPr>
          <p:cNvPr id="6" name="Straight Arrow Connector 5">
            <a:extLst>
              <a:ext uri="{FF2B5EF4-FFF2-40B4-BE49-F238E27FC236}">
                <a16:creationId xmlns:a16="http://schemas.microsoft.com/office/drawing/2014/main" id="{5F290AEB-65B9-A6B2-5850-F3C063238F4D}"/>
              </a:ext>
            </a:extLst>
          </p:cNvPr>
          <p:cNvCxnSpPr>
            <a:cxnSpLocks/>
          </p:cNvCxnSpPr>
          <p:nvPr/>
        </p:nvCxnSpPr>
        <p:spPr>
          <a:xfrm flipH="1">
            <a:off x="3091543" y="3937570"/>
            <a:ext cx="596106"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8" name="Rectangle 1078">
            <a:extLst>
              <a:ext uri="{FF2B5EF4-FFF2-40B4-BE49-F238E27FC236}">
                <a16:creationId xmlns:a16="http://schemas.microsoft.com/office/drawing/2014/main" id="{B6535398-41B0-068E-309C-06A450452C31}"/>
              </a:ext>
            </a:extLst>
          </p:cNvPr>
          <p:cNvSpPr>
            <a:spLocks noChangeArrowheads="1"/>
          </p:cNvSpPr>
          <p:nvPr/>
        </p:nvSpPr>
        <p:spPr bwMode="auto">
          <a:xfrm>
            <a:off x="2169458" y="1451005"/>
            <a:ext cx="74022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HIV </a:t>
            </a:r>
          </a:p>
        </p:txBody>
      </p:sp>
    </p:spTree>
    <p:extLst>
      <p:ext uri="{BB962C8B-B14F-4D97-AF65-F5344CB8AC3E}">
        <p14:creationId xmlns:p14="http://schemas.microsoft.com/office/powerpoint/2010/main" val="3813920998"/>
      </p:ext>
    </p:extLst>
  </p:cSld>
  <p:clrMapOvr>
    <a:masterClrMapping/>
  </p:clrMapOvr>
  <mc:AlternateContent xmlns:mc="http://schemas.openxmlformats.org/markup-compatibility/2006" xmlns:p14="http://schemas.microsoft.com/office/powerpoint/2010/main">
    <mc:Choice Requires="p14">
      <p:transition spd="slow" p14:dur="1250" advTm="11008">
        <p:fade/>
      </p:transition>
    </mc:Choice>
    <mc:Fallback xmlns="">
      <p:transition spd="slow" advTm="1100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128718" y="963724"/>
            <a:ext cx="4907469" cy="3792135"/>
          </a:xfrm>
          <a:prstGeom prst="rect">
            <a:avLst/>
          </a:prstGeom>
          <a:effectLst>
            <a:glow rad="635000">
              <a:schemeClr val="bg1">
                <a:alpha val="10000"/>
              </a:schemeClr>
            </a:glow>
            <a:softEdge rad="0"/>
          </a:effectLst>
        </p:spPr>
      </p:pic>
      <p:pic>
        <p:nvPicPr>
          <p:cNvPr id="5" name="Picture 4">
            <a:extLst>
              <a:ext uri="{FF2B5EF4-FFF2-40B4-BE49-F238E27FC236}">
                <a16:creationId xmlns:a16="http://schemas.microsoft.com/office/drawing/2014/main" id="{C5DDF8D8-C7F6-56B4-6AA7-9E0F9993B64D}"/>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backgroundRemoval t="9565" b="89965" l="9997" r="89973">
                        <a14:foregroundMark x1="55317" y1="9800" x2="55317" y2="9800"/>
                        <a14:foregroundMark x1="54317" y1="9565" x2="54317" y2="9565"/>
                        <a14:foregroundMark x1="75462" y1="26186" x2="75462" y2="26186"/>
                      </a14:backgroundRemoval>
                    </a14:imgEffect>
                  </a14:imgLayer>
                </a14:imgProps>
              </a:ext>
            </a:extLst>
          </a:blip>
          <a:srcRect/>
          <a:stretch/>
        </p:blipFill>
        <p:spPr>
          <a:xfrm>
            <a:off x="2121738" y="964651"/>
            <a:ext cx="4927701" cy="3808107"/>
          </a:xfrm>
          <a:prstGeom prst="rect">
            <a:avLst/>
          </a:prstGeom>
        </p:spPr>
      </p:pic>
      <p:sp>
        <p:nvSpPr>
          <p:cNvPr id="2" name="Title 1"/>
          <p:cNvSpPr>
            <a:spLocks noGrp="1"/>
          </p:cNvSpPr>
          <p:nvPr>
            <p:ph type="title"/>
          </p:nvPr>
        </p:nvSpPr>
        <p:spPr>
          <a:prstGeom prst="rect">
            <a:avLst/>
          </a:prstGeom>
        </p:spPr>
        <p:txBody>
          <a:bodyPr/>
          <a:lstStyle/>
          <a:p>
            <a:r>
              <a:rPr lang="en-US" dirty="0"/>
              <a:t>HIV Core (Capsid)</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cxnSp>
        <p:nvCxnSpPr>
          <p:cNvPr id="6" name="Straight Connector 5">
            <a:extLst>
              <a:ext uri="{FF2B5EF4-FFF2-40B4-BE49-F238E27FC236}">
                <a16:creationId xmlns:a16="http://schemas.microsoft.com/office/drawing/2014/main" id="{B4EEF75D-F14A-F44F-9292-4DCBBB39FDA6}"/>
              </a:ext>
            </a:extLst>
          </p:cNvPr>
          <p:cNvCxnSpPr/>
          <p:nvPr/>
        </p:nvCxnSpPr>
        <p:spPr>
          <a:xfrm>
            <a:off x="3244768" y="4648505"/>
            <a:ext cx="2952924" cy="0"/>
          </a:xfrm>
          <a:prstGeom prst="line">
            <a:avLst/>
          </a:prstGeom>
          <a:ln w="12700" cap="sq">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AB5C9E63-EA95-AA44-B356-97F42E0957E0}"/>
              </a:ext>
            </a:extLst>
          </p:cNvPr>
          <p:cNvSpPr>
            <a:spLocks noChangeArrowheads="1"/>
          </p:cNvSpPr>
          <p:nvPr/>
        </p:nvSpPr>
        <p:spPr bwMode="auto">
          <a:xfrm>
            <a:off x="3235437" y="4698536"/>
            <a:ext cx="2962256" cy="25567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bg1"/>
                </a:solidFill>
                <a:latin typeface="Arial" pitchFamily="18" charset="0"/>
              </a:rPr>
              <a:t>100-150 nm</a:t>
            </a:r>
          </a:p>
        </p:txBody>
      </p:sp>
      <p:pic>
        <p:nvPicPr>
          <p:cNvPr id="4" name="Picture 3">
            <a:extLst>
              <a:ext uri="{FF2B5EF4-FFF2-40B4-BE49-F238E27FC236}">
                <a16:creationId xmlns:a16="http://schemas.microsoft.com/office/drawing/2014/main" id="{B4C7BE86-D3CB-FFC3-A307-145C8AAF763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3837883" y="1478147"/>
            <a:ext cx="1728030" cy="2546883"/>
          </a:xfrm>
          <a:prstGeom prst="rect">
            <a:avLst/>
          </a:prstGeom>
          <a:effectLst>
            <a:outerShdw blurRad="165100" dist="63500" algn="ctr" rotWithShape="0">
              <a:schemeClr val="bg1">
                <a:alpha val="76000"/>
              </a:schemeClr>
            </a:outerShdw>
          </a:effectLst>
        </p:spPr>
      </p:pic>
      <p:sp>
        <p:nvSpPr>
          <p:cNvPr id="10" name="Rectangle 13">
            <a:extLst>
              <a:ext uri="{FF2B5EF4-FFF2-40B4-BE49-F238E27FC236}">
                <a16:creationId xmlns:a16="http://schemas.microsoft.com/office/drawing/2014/main" id="{817BFCE1-DBA3-FF3A-1F3A-CB47E0CD8D65}"/>
              </a:ext>
            </a:extLst>
          </p:cNvPr>
          <p:cNvSpPr>
            <a:spLocks noChangeArrowheads="1"/>
          </p:cNvSpPr>
          <p:nvPr/>
        </p:nvSpPr>
        <p:spPr bwMode="auto">
          <a:xfrm>
            <a:off x="1300032" y="2217369"/>
            <a:ext cx="1657371"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bg1"/>
                </a:solidFill>
                <a:latin typeface="Calibri" panose="020F0502020204030204" pitchFamily="34" charset="0"/>
                <a:cs typeface="Calibri" panose="020F0502020204030204" pitchFamily="34" charset="0"/>
              </a:rPr>
              <a:t>Core (capsid)</a:t>
            </a:r>
          </a:p>
        </p:txBody>
      </p:sp>
      <p:cxnSp>
        <p:nvCxnSpPr>
          <p:cNvPr id="12" name="Straight Connector 11">
            <a:extLst>
              <a:ext uri="{FF2B5EF4-FFF2-40B4-BE49-F238E27FC236}">
                <a16:creationId xmlns:a16="http://schemas.microsoft.com/office/drawing/2014/main" id="{94C47E31-036B-C1E6-83F3-1F7FB98778F8}"/>
              </a:ext>
            </a:extLst>
          </p:cNvPr>
          <p:cNvCxnSpPr>
            <a:cxnSpLocks/>
          </p:cNvCxnSpPr>
          <p:nvPr/>
        </p:nvCxnSpPr>
        <p:spPr>
          <a:xfrm>
            <a:off x="2922922" y="2363600"/>
            <a:ext cx="981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8CF2B6-CD96-CCA9-77FA-8C8D53119899}"/>
              </a:ext>
            </a:extLst>
          </p:cNvPr>
          <p:cNvSpPr/>
          <p:nvPr/>
        </p:nvSpPr>
        <p:spPr>
          <a:xfrm>
            <a:off x="4701898" y="40066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0B73C0-7C22-89FC-35C5-3DE04AF20E5E}"/>
              </a:ext>
            </a:extLst>
          </p:cNvPr>
          <p:cNvSpPr/>
          <p:nvPr/>
        </p:nvSpPr>
        <p:spPr>
          <a:xfrm>
            <a:off x="4514573" y="39558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5E2D9D-E194-5B0E-474E-6178F0060808}"/>
              </a:ext>
            </a:extLst>
          </p:cNvPr>
          <p:cNvSpPr/>
          <p:nvPr/>
        </p:nvSpPr>
        <p:spPr>
          <a:xfrm>
            <a:off x="4460598" y="3927272"/>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ket 7">
            <a:extLst>
              <a:ext uri="{FF2B5EF4-FFF2-40B4-BE49-F238E27FC236}">
                <a16:creationId xmlns:a16="http://schemas.microsoft.com/office/drawing/2014/main" id="{AFFDC443-2EDB-8648-442A-42A4A2EAE95A}"/>
              </a:ext>
            </a:extLst>
          </p:cNvPr>
          <p:cNvSpPr/>
          <p:nvPr/>
        </p:nvSpPr>
        <p:spPr>
          <a:xfrm>
            <a:off x="3904432" y="1570922"/>
            <a:ext cx="90697" cy="2374755"/>
          </a:xfrm>
          <a:prstGeom prst="lef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3">
            <a:extLst>
              <a:ext uri="{FF2B5EF4-FFF2-40B4-BE49-F238E27FC236}">
                <a16:creationId xmlns:a16="http://schemas.microsoft.com/office/drawing/2014/main" id="{A2A8AF5A-B1A5-4DF0-45C2-EA91EC8C0B19}"/>
              </a:ext>
            </a:extLst>
          </p:cNvPr>
          <p:cNvSpPr>
            <a:spLocks noChangeArrowheads="1"/>
          </p:cNvSpPr>
          <p:nvPr/>
        </p:nvSpPr>
        <p:spPr bwMode="auto">
          <a:xfrm>
            <a:off x="6221596" y="2303803"/>
            <a:ext cx="1657371" cy="255673"/>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bg1"/>
                </a:solidFill>
                <a:latin typeface="Calibri" panose="020F0502020204030204" pitchFamily="34" charset="0"/>
                <a:cs typeface="Calibri" panose="020F0502020204030204" pitchFamily="34" charset="0"/>
              </a:rPr>
              <a:t>Capsid proteins</a:t>
            </a:r>
          </a:p>
        </p:txBody>
      </p:sp>
      <p:cxnSp>
        <p:nvCxnSpPr>
          <p:cNvPr id="17" name="Straight Connector 16">
            <a:extLst>
              <a:ext uri="{FF2B5EF4-FFF2-40B4-BE49-F238E27FC236}">
                <a16:creationId xmlns:a16="http://schemas.microsoft.com/office/drawing/2014/main" id="{7327F59F-84F3-0EB0-56EF-58B64D696A7B}"/>
              </a:ext>
            </a:extLst>
          </p:cNvPr>
          <p:cNvCxnSpPr>
            <a:cxnSpLocks/>
          </p:cNvCxnSpPr>
          <p:nvPr/>
        </p:nvCxnSpPr>
        <p:spPr>
          <a:xfrm>
            <a:off x="5296884" y="2448494"/>
            <a:ext cx="13117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274511"/>
      </p:ext>
    </p:extLst>
  </p:cSld>
  <p:clrMapOvr>
    <a:masterClrMapping/>
  </p:clrMapOvr>
  <mc:AlternateContent xmlns:mc="http://schemas.openxmlformats.org/markup-compatibility/2006" xmlns:p14="http://schemas.microsoft.com/office/powerpoint/2010/main">
    <mc:Choice Requires="p14">
      <p:transition spd="slow" p14:dur="1250" advTm="16544">
        <p:fade/>
      </p:transition>
    </mc:Choice>
    <mc:Fallback xmlns="">
      <p:transition spd="slow" advTm="16544">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Downregulation of Host Cell CD4 Receptor</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3837980" y="963541"/>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400" dirty="0">
                <a:solidFill>
                  <a:schemeClr val="tx1"/>
                </a:solidFill>
                <a:latin typeface="Calibri" panose="020F0502020204030204" pitchFamily="34" charset="0"/>
                <a:cs typeface="Calibri" panose="020F0502020204030204" pitchFamily="34" charset="0"/>
              </a:rPr>
              <a:t>CD4 Receptors</a:t>
            </a:r>
          </a:p>
        </p:txBody>
      </p:sp>
      <p:sp>
        <p:nvSpPr>
          <p:cNvPr id="6" name="Rectangle 1078">
            <a:extLst>
              <a:ext uri="{FF2B5EF4-FFF2-40B4-BE49-F238E27FC236}">
                <a16:creationId xmlns:a16="http://schemas.microsoft.com/office/drawing/2014/main" id="{E348861D-479A-2BB1-6118-4F2DFB4A9E20}"/>
              </a:ext>
            </a:extLst>
          </p:cNvPr>
          <p:cNvSpPr>
            <a:spLocks noChangeArrowheads="1"/>
          </p:cNvSpPr>
          <p:nvPr/>
        </p:nvSpPr>
        <p:spPr bwMode="auto">
          <a:xfrm>
            <a:off x="128508" y="3053062"/>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pic>
        <p:nvPicPr>
          <p:cNvPr id="7" name="Picture 6">
            <a:extLst>
              <a:ext uri="{FF2B5EF4-FFF2-40B4-BE49-F238E27FC236}">
                <a16:creationId xmlns:a16="http://schemas.microsoft.com/office/drawing/2014/main" id="{4D6C1F4E-202A-3414-32D6-2F3A75276D9E}"/>
              </a:ext>
            </a:extLst>
          </p:cNvPr>
          <p:cNvPicPr>
            <a:picLocks noChangeAspect="1"/>
          </p:cNvPicPr>
          <p:nvPr/>
        </p:nvPicPr>
        <p:blipFill>
          <a:blip r:embed="rId2">
            <a:alphaModFix amt="50000"/>
          </a:blip>
          <a:stretch>
            <a:fillRect/>
          </a:stretch>
        </p:blipFill>
        <p:spPr>
          <a:xfrm>
            <a:off x="2961982" y="1251487"/>
            <a:ext cx="1023575" cy="1708850"/>
          </a:xfrm>
          <a:prstGeom prst="rect">
            <a:avLst/>
          </a:prstGeom>
        </p:spPr>
      </p:pic>
      <p:pic>
        <p:nvPicPr>
          <p:cNvPr id="8" name="Picture 7">
            <a:extLst>
              <a:ext uri="{FF2B5EF4-FFF2-40B4-BE49-F238E27FC236}">
                <a16:creationId xmlns:a16="http://schemas.microsoft.com/office/drawing/2014/main" id="{FB401F0E-8997-DD52-F160-5AAF8109398F}"/>
              </a:ext>
            </a:extLst>
          </p:cNvPr>
          <p:cNvPicPr>
            <a:picLocks noChangeAspect="1"/>
          </p:cNvPicPr>
          <p:nvPr/>
        </p:nvPicPr>
        <p:blipFill>
          <a:blip r:embed="rId2">
            <a:alphaModFix amt="50000"/>
          </a:blip>
          <a:stretch>
            <a:fillRect/>
          </a:stretch>
        </p:blipFill>
        <p:spPr>
          <a:xfrm flipH="1">
            <a:off x="5149050" y="1269582"/>
            <a:ext cx="1023575" cy="1708850"/>
          </a:xfrm>
          <a:prstGeom prst="rect">
            <a:avLst/>
          </a:prstGeom>
        </p:spPr>
      </p:pic>
      <p:pic>
        <p:nvPicPr>
          <p:cNvPr id="9" name="Picture 8">
            <a:extLst>
              <a:ext uri="{FF2B5EF4-FFF2-40B4-BE49-F238E27FC236}">
                <a16:creationId xmlns:a16="http://schemas.microsoft.com/office/drawing/2014/main" id="{A401812E-EDBE-A8BB-3D51-7F7BCCAB2FDE}"/>
              </a:ext>
            </a:extLst>
          </p:cNvPr>
          <p:cNvPicPr>
            <a:picLocks noChangeAspect="1"/>
          </p:cNvPicPr>
          <p:nvPr/>
        </p:nvPicPr>
        <p:blipFill>
          <a:blip r:embed="rId2"/>
          <a:stretch>
            <a:fillRect/>
          </a:stretch>
        </p:blipFill>
        <p:spPr>
          <a:xfrm flipH="1">
            <a:off x="6709046" y="1425395"/>
            <a:ext cx="1023575" cy="1708850"/>
          </a:xfrm>
          <a:prstGeom prst="rect">
            <a:avLst/>
          </a:prstGeom>
        </p:spPr>
      </p:pic>
      <p:pic>
        <p:nvPicPr>
          <p:cNvPr id="10" name="Picture 9">
            <a:extLst>
              <a:ext uri="{FF2B5EF4-FFF2-40B4-BE49-F238E27FC236}">
                <a16:creationId xmlns:a16="http://schemas.microsoft.com/office/drawing/2014/main" id="{6257602D-BB7E-B137-4014-ECDCF162881F}"/>
              </a:ext>
            </a:extLst>
          </p:cNvPr>
          <p:cNvPicPr>
            <a:picLocks noChangeAspect="1"/>
          </p:cNvPicPr>
          <p:nvPr/>
        </p:nvPicPr>
        <p:blipFill>
          <a:blip r:embed="rId2"/>
          <a:stretch>
            <a:fillRect/>
          </a:stretch>
        </p:blipFill>
        <p:spPr>
          <a:xfrm>
            <a:off x="1419282" y="1380516"/>
            <a:ext cx="1023575" cy="1708850"/>
          </a:xfrm>
          <a:prstGeom prst="rect">
            <a:avLst/>
          </a:prstGeom>
        </p:spPr>
      </p:pic>
      <p:sp>
        <p:nvSpPr>
          <p:cNvPr id="20" name="Rectangle 1078">
            <a:extLst>
              <a:ext uri="{FF2B5EF4-FFF2-40B4-BE49-F238E27FC236}">
                <a16:creationId xmlns:a16="http://schemas.microsoft.com/office/drawing/2014/main" id="{17AB4C2A-1818-E30B-5D95-F3F60180B2ED}"/>
              </a:ext>
            </a:extLst>
          </p:cNvPr>
          <p:cNvSpPr>
            <a:spLocks noChangeArrowheads="1"/>
          </p:cNvSpPr>
          <p:nvPr/>
        </p:nvSpPr>
        <p:spPr bwMode="auto">
          <a:xfrm>
            <a:off x="128507" y="2331168"/>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
        <p:nvSpPr>
          <p:cNvPr id="5" name="Rectangle 1078">
            <a:extLst>
              <a:ext uri="{FF2B5EF4-FFF2-40B4-BE49-F238E27FC236}">
                <a16:creationId xmlns:a16="http://schemas.microsoft.com/office/drawing/2014/main" id="{4BB627DA-6FFE-D4F6-651D-D8C10A7FDF50}"/>
              </a:ext>
            </a:extLst>
          </p:cNvPr>
          <p:cNvSpPr>
            <a:spLocks noChangeArrowheads="1"/>
          </p:cNvSpPr>
          <p:nvPr/>
        </p:nvSpPr>
        <p:spPr bwMode="auto">
          <a:xfrm>
            <a:off x="2373891" y="1486785"/>
            <a:ext cx="1468040" cy="137225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7200" dirty="0">
                <a:solidFill>
                  <a:srgbClr val="C00000"/>
                </a:solidFill>
                <a:latin typeface="Calibri" panose="020F0502020204030204" pitchFamily="34" charset="0"/>
                <a:cs typeface="Calibri" panose="020F0502020204030204" pitchFamily="34" charset="0"/>
              </a:rPr>
              <a:t>X</a:t>
            </a:r>
          </a:p>
        </p:txBody>
      </p:sp>
      <p:sp>
        <p:nvSpPr>
          <p:cNvPr id="11" name="Rectangle 1078">
            <a:extLst>
              <a:ext uri="{FF2B5EF4-FFF2-40B4-BE49-F238E27FC236}">
                <a16:creationId xmlns:a16="http://schemas.microsoft.com/office/drawing/2014/main" id="{5E8BC1F8-D201-6AA0-8AE0-05B9EA253C15}"/>
              </a:ext>
            </a:extLst>
          </p:cNvPr>
          <p:cNvSpPr>
            <a:spLocks noChangeArrowheads="1"/>
          </p:cNvSpPr>
          <p:nvPr/>
        </p:nvSpPr>
        <p:spPr bwMode="auto">
          <a:xfrm>
            <a:off x="5281683" y="1486785"/>
            <a:ext cx="1468040" cy="137225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7200" dirty="0">
                <a:solidFill>
                  <a:srgbClr val="C00000"/>
                </a:solidFill>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117098088"/>
      </p:ext>
    </p:extLst>
  </p:cSld>
  <p:clrMapOvr>
    <a:masterClrMapping/>
  </p:clrMapOvr>
  <mc:AlternateContent xmlns:mc="http://schemas.openxmlformats.org/markup-compatibility/2006" xmlns:p14="http://schemas.microsoft.com/office/powerpoint/2010/main">
    <mc:Choice Requires="p14">
      <p:transition spd="slow" p14:dur="1250" advTm="10389">
        <p:circle/>
      </p:transition>
    </mc:Choice>
    <mc:Fallback xmlns="">
      <p:transition spd="slow" advTm="10389">
        <p:circl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F4C341-1C8C-BFDF-0472-5AACBD861615}"/>
              </a:ext>
            </a:extLst>
          </p:cNvPr>
          <p:cNvPicPr>
            <a:picLocks noChangeAspect="1"/>
          </p:cNvPicPr>
          <p:nvPr/>
        </p:nvPicPr>
        <p:blipFill>
          <a:blip r:embed="rId2"/>
          <a:stretch>
            <a:fillRect/>
          </a:stretch>
        </p:blipFill>
        <p:spPr>
          <a:xfrm>
            <a:off x="2954761" y="2434401"/>
            <a:ext cx="626670" cy="552320"/>
          </a:xfrm>
          <a:prstGeom prst="rect">
            <a:avLst/>
          </a:prstGeom>
          <a:effectLst/>
        </p:spPr>
      </p:pic>
      <p:pic>
        <p:nvPicPr>
          <p:cNvPr id="15" name="Picture 14">
            <a:extLst>
              <a:ext uri="{FF2B5EF4-FFF2-40B4-BE49-F238E27FC236}">
                <a16:creationId xmlns:a16="http://schemas.microsoft.com/office/drawing/2014/main" id="{EBEA45B2-319E-EC3B-9072-4384923DA140}"/>
              </a:ext>
            </a:extLst>
          </p:cNvPr>
          <p:cNvPicPr>
            <a:picLocks noChangeAspect="1"/>
          </p:cNvPicPr>
          <p:nvPr/>
        </p:nvPicPr>
        <p:blipFill>
          <a:blip r:embed="rId2"/>
          <a:stretch>
            <a:fillRect/>
          </a:stretch>
        </p:blipFill>
        <p:spPr>
          <a:xfrm flipH="1">
            <a:off x="5724547" y="2434401"/>
            <a:ext cx="626670" cy="552320"/>
          </a:xfrm>
          <a:prstGeom prst="rect">
            <a:avLst/>
          </a:prstGeom>
          <a:effectLst/>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and CD4 Interaction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1470869" y="147874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r" defTabSz="893763"/>
            <a:r>
              <a:rPr lang="en-US" sz="1600" dirty="0">
                <a:solidFill>
                  <a:schemeClr val="tx1"/>
                </a:solidFill>
                <a:latin typeface="Calibri" panose="020F0502020204030204" pitchFamily="34" charset="0"/>
                <a:cs typeface="Calibri" panose="020F0502020204030204" pitchFamily="34" charset="0"/>
              </a:rPr>
              <a:t>CD4</a:t>
            </a:r>
          </a:p>
        </p:txBody>
      </p:sp>
      <p:pic>
        <p:nvPicPr>
          <p:cNvPr id="9" name="Picture 8">
            <a:extLst>
              <a:ext uri="{FF2B5EF4-FFF2-40B4-BE49-F238E27FC236}">
                <a16:creationId xmlns:a16="http://schemas.microsoft.com/office/drawing/2014/main" id="{C1FD6EB0-F034-9E7D-0EF1-2021763BEA6E}"/>
              </a:ext>
            </a:extLst>
          </p:cNvPr>
          <p:cNvPicPr>
            <a:picLocks noChangeAspect="1"/>
          </p:cNvPicPr>
          <p:nvPr/>
        </p:nvPicPr>
        <p:blipFill>
          <a:blip r:embed="rId3"/>
          <a:stretch>
            <a:fillRect/>
          </a:stretch>
        </p:blipFill>
        <p:spPr>
          <a:xfrm>
            <a:off x="2378562" y="1529239"/>
            <a:ext cx="1023575" cy="1708850"/>
          </a:xfrm>
          <a:prstGeom prst="rect">
            <a:avLst/>
          </a:prstGeom>
        </p:spPr>
      </p:pic>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22" name="Rectangle 1078">
            <a:extLst>
              <a:ext uri="{FF2B5EF4-FFF2-40B4-BE49-F238E27FC236}">
                <a16:creationId xmlns:a16="http://schemas.microsoft.com/office/drawing/2014/main" id="{49A9E23F-1998-0A96-9870-6579E5A1E5D3}"/>
              </a:ext>
            </a:extLst>
          </p:cNvPr>
          <p:cNvSpPr>
            <a:spLocks noChangeArrowheads="1"/>
          </p:cNvSpPr>
          <p:nvPr/>
        </p:nvSpPr>
        <p:spPr bwMode="auto">
          <a:xfrm>
            <a:off x="2721291"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3" name="Rectangle 1078">
            <a:extLst>
              <a:ext uri="{FF2B5EF4-FFF2-40B4-BE49-F238E27FC236}">
                <a16:creationId xmlns:a16="http://schemas.microsoft.com/office/drawing/2014/main" id="{25B85C82-873E-FE0B-09E5-892EC15313B7}"/>
              </a:ext>
            </a:extLst>
          </p:cNvPr>
          <p:cNvSpPr>
            <a:spLocks noChangeArrowheads="1"/>
          </p:cNvSpPr>
          <p:nvPr/>
        </p:nvSpPr>
        <p:spPr bwMode="auto">
          <a:xfrm>
            <a:off x="5497952"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Arial" pitchFamily="31" charset="0"/>
              </a:rPr>
              <a:t>Vpu</a:t>
            </a:r>
            <a:endParaRPr lang="en-US" sz="1600" dirty="0">
              <a:solidFill>
                <a:schemeClr val="tx1"/>
              </a:solidFill>
              <a:latin typeface="Arial" pitchFamily="31" charset="0"/>
            </a:endParaRPr>
          </a:p>
        </p:txBody>
      </p:sp>
      <p:sp>
        <p:nvSpPr>
          <p:cNvPr id="24" name="Rectangle 1078">
            <a:extLst>
              <a:ext uri="{FF2B5EF4-FFF2-40B4-BE49-F238E27FC236}">
                <a16:creationId xmlns:a16="http://schemas.microsoft.com/office/drawing/2014/main" id="{0D78A2D5-65DF-621A-4C3D-139B6C0FE155}"/>
              </a:ext>
            </a:extLst>
          </p:cNvPr>
          <p:cNvSpPr>
            <a:spLocks noChangeArrowheads="1"/>
          </p:cNvSpPr>
          <p:nvPr/>
        </p:nvSpPr>
        <p:spPr bwMode="auto">
          <a:xfrm>
            <a:off x="6324754" y="147874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600" dirty="0">
                <a:solidFill>
                  <a:schemeClr val="tx1"/>
                </a:solidFill>
                <a:latin typeface="Calibri" panose="020F0502020204030204" pitchFamily="34" charset="0"/>
                <a:cs typeface="Calibri" panose="020F0502020204030204" pitchFamily="34" charset="0"/>
              </a:rPr>
              <a:t>CD4</a:t>
            </a:r>
          </a:p>
        </p:txBody>
      </p:sp>
      <p:pic>
        <p:nvPicPr>
          <p:cNvPr id="34" name="Picture 33">
            <a:extLst>
              <a:ext uri="{FF2B5EF4-FFF2-40B4-BE49-F238E27FC236}">
                <a16:creationId xmlns:a16="http://schemas.microsoft.com/office/drawing/2014/main" id="{8951EF1E-D065-8F94-3AFF-64430FB38BAE}"/>
              </a:ext>
            </a:extLst>
          </p:cNvPr>
          <p:cNvPicPr>
            <a:picLocks noChangeAspect="1"/>
          </p:cNvPicPr>
          <p:nvPr/>
        </p:nvPicPr>
        <p:blipFill>
          <a:blip r:embed="rId3"/>
          <a:stretch>
            <a:fillRect/>
          </a:stretch>
        </p:blipFill>
        <p:spPr>
          <a:xfrm flipH="1">
            <a:off x="5803573" y="1529239"/>
            <a:ext cx="1023575" cy="1708850"/>
          </a:xfrm>
          <a:prstGeom prst="rect">
            <a:avLst/>
          </a:prstGeom>
        </p:spPr>
      </p:pic>
    </p:spTree>
    <p:extLst>
      <p:ext uri="{BB962C8B-B14F-4D97-AF65-F5344CB8AC3E}">
        <p14:creationId xmlns:p14="http://schemas.microsoft.com/office/powerpoint/2010/main" val="3810884720"/>
      </p:ext>
    </p:extLst>
  </p:cSld>
  <p:clrMapOvr>
    <a:masterClrMapping/>
  </p:clrMapOvr>
  <mc:AlternateContent xmlns:mc="http://schemas.openxmlformats.org/markup-compatibility/2006" xmlns:p14="http://schemas.microsoft.com/office/powerpoint/2010/main">
    <mc:Choice Requires="p14">
      <p:transition spd="slow" p14:dur="1250" advTm="10592">
        <p:circle/>
      </p:transition>
    </mc:Choice>
    <mc:Fallback xmlns="">
      <p:transition spd="slow" advTm="10592">
        <p:circl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F4C341-1C8C-BFDF-0472-5AACBD861615}"/>
              </a:ext>
            </a:extLst>
          </p:cNvPr>
          <p:cNvPicPr>
            <a:picLocks noChangeAspect="1"/>
          </p:cNvPicPr>
          <p:nvPr/>
        </p:nvPicPr>
        <p:blipFill>
          <a:blip r:embed="rId2"/>
          <a:stretch>
            <a:fillRect/>
          </a:stretch>
        </p:blipFill>
        <p:spPr>
          <a:xfrm>
            <a:off x="2445998" y="2434401"/>
            <a:ext cx="626670" cy="552320"/>
          </a:xfrm>
          <a:prstGeom prst="rect">
            <a:avLst/>
          </a:prstGeom>
          <a:effectLst/>
        </p:spPr>
      </p:pic>
      <p:pic>
        <p:nvPicPr>
          <p:cNvPr id="15" name="Picture 14">
            <a:extLst>
              <a:ext uri="{FF2B5EF4-FFF2-40B4-BE49-F238E27FC236}">
                <a16:creationId xmlns:a16="http://schemas.microsoft.com/office/drawing/2014/main" id="{EBEA45B2-319E-EC3B-9072-4384923DA140}"/>
              </a:ext>
            </a:extLst>
          </p:cNvPr>
          <p:cNvPicPr>
            <a:picLocks noChangeAspect="1"/>
          </p:cNvPicPr>
          <p:nvPr/>
        </p:nvPicPr>
        <p:blipFill>
          <a:blip r:embed="rId2"/>
          <a:stretch>
            <a:fillRect/>
          </a:stretch>
        </p:blipFill>
        <p:spPr>
          <a:xfrm flipH="1">
            <a:off x="6137058" y="2434401"/>
            <a:ext cx="626670" cy="552320"/>
          </a:xfrm>
          <a:prstGeom prst="rect">
            <a:avLst/>
          </a:prstGeom>
          <a:effectLst/>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Interaction with Host CD4 Receptor</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1470869" y="147874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r" defTabSz="893763"/>
            <a:r>
              <a:rPr lang="en-US" sz="1600" dirty="0">
                <a:solidFill>
                  <a:schemeClr val="tx1"/>
                </a:solidFill>
                <a:latin typeface="Calibri" panose="020F0502020204030204" pitchFamily="34" charset="0"/>
                <a:cs typeface="Calibri" panose="020F0502020204030204" pitchFamily="34" charset="0"/>
              </a:rPr>
              <a:t>CD4</a:t>
            </a:r>
          </a:p>
        </p:txBody>
      </p:sp>
      <p:pic>
        <p:nvPicPr>
          <p:cNvPr id="9" name="Picture 8">
            <a:extLst>
              <a:ext uri="{FF2B5EF4-FFF2-40B4-BE49-F238E27FC236}">
                <a16:creationId xmlns:a16="http://schemas.microsoft.com/office/drawing/2014/main" id="{C1FD6EB0-F034-9E7D-0EF1-2021763BEA6E}"/>
              </a:ext>
            </a:extLst>
          </p:cNvPr>
          <p:cNvPicPr>
            <a:picLocks noChangeAspect="1"/>
          </p:cNvPicPr>
          <p:nvPr/>
        </p:nvPicPr>
        <p:blipFill>
          <a:blip r:embed="rId3"/>
          <a:stretch>
            <a:fillRect/>
          </a:stretch>
        </p:blipFill>
        <p:spPr>
          <a:xfrm>
            <a:off x="2378562" y="1529239"/>
            <a:ext cx="1023575" cy="1708850"/>
          </a:xfrm>
          <a:prstGeom prst="rect">
            <a:avLst/>
          </a:prstGeom>
        </p:spPr>
      </p:pic>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24" name="Rectangle 1078">
            <a:extLst>
              <a:ext uri="{FF2B5EF4-FFF2-40B4-BE49-F238E27FC236}">
                <a16:creationId xmlns:a16="http://schemas.microsoft.com/office/drawing/2014/main" id="{0D78A2D5-65DF-621A-4C3D-139B6C0FE155}"/>
              </a:ext>
            </a:extLst>
          </p:cNvPr>
          <p:cNvSpPr>
            <a:spLocks noChangeArrowheads="1"/>
          </p:cNvSpPr>
          <p:nvPr/>
        </p:nvSpPr>
        <p:spPr bwMode="auto">
          <a:xfrm>
            <a:off x="6324754" y="147874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600" dirty="0">
                <a:solidFill>
                  <a:schemeClr val="tx1"/>
                </a:solidFill>
                <a:latin typeface="Calibri" panose="020F0502020204030204" pitchFamily="34" charset="0"/>
                <a:cs typeface="Calibri" panose="020F0502020204030204" pitchFamily="34" charset="0"/>
              </a:rPr>
              <a:t>CD4</a:t>
            </a:r>
          </a:p>
        </p:txBody>
      </p:sp>
      <p:pic>
        <p:nvPicPr>
          <p:cNvPr id="34" name="Picture 33">
            <a:extLst>
              <a:ext uri="{FF2B5EF4-FFF2-40B4-BE49-F238E27FC236}">
                <a16:creationId xmlns:a16="http://schemas.microsoft.com/office/drawing/2014/main" id="{8951EF1E-D065-8F94-3AFF-64430FB38BAE}"/>
              </a:ext>
            </a:extLst>
          </p:cNvPr>
          <p:cNvPicPr>
            <a:picLocks noChangeAspect="1"/>
          </p:cNvPicPr>
          <p:nvPr/>
        </p:nvPicPr>
        <p:blipFill>
          <a:blip r:embed="rId3"/>
          <a:stretch>
            <a:fillRect/>
          </a:stretch>
        </p:blipFill>
        <p:spPr>
          <a:xfrm flipH="1">
            <a:off x="5803573" y="1529239"/>
            <a:ext cx="1023575" cy="1708850"/>
          </a:xfrm>
          <a:prstGeom prst="rect">
            <a:avLst/>
          </a:prstGeom>
        </p:spPr>
      </p:pic>
      <p:sp>
        <p:nvSpPr>
          <p:cNvPr id="22" name="Rectangle 1078">
            <a:extLst>
              <a:ext uri="{FF2B5EF4-FFF2-40B4-BE49-F238E27FC236}">
                <a16:creationId xmlns:a16="http://schemas.microsoft.com/office/drawing/2014/main" id="{49A9E23F-1998-0A96-9870-6579E5A1E5D3}"/>
              </a:ext>
            </a:extLst>
          </p:cNvPr>
          <p:cNvSpPr>
            <a:spLocks noChangeArrowheads="1"/>
          </p:cNvSpPr>
          <p:nvPr/>
        </p:nvSpPr>
        <p:spPr bwMode="auto">
          <a:xfrm>
            <a:off x="2384407"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3" name="Rectangle 1078">
            <a:extLst>
              <a:ext uri="{FF2B5EF4-FFF2-40B4-BE49-F238E27FC236}">
                <a16:creationId xmlns:a16="http://schemas.microsoft.com/office/drawing/2014/main" id="{25B85C82-873E-FE0B-09E5-892EC15313B7}"/>
              </a:ext>
            </a:extLst>
          </p:cNvPr>
          <p:cNvSpPr>
            <a:spLocks noChangeArrowheads="1"/>
          </p:cNvSpPr>
          <p:nvPr/>
        </p:nvSpPr>
        <p:spPr bwMode="auto">
          <a:xfrm>
            <a:off x="5724832"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81DF9D11-98EB-A1C5-9B77-5EA20AE384FC}"/>
              </a:ext>
            </a:extLst>
          </p:cNvPr>
          <p:cNvGrpSpPr/>
          <p:nvPr/>
        </p:nvGrpSpPr>
        <p:grpSpPr>
          <a:xfrm>
            <a:off x="2463506" y="2483915"/>
            <a:ext cx="278523" cy="552320"/>
            <a:chOff x="5945632" y="2319558"/>
            <a:chExt cx="278523" cy="552320"/>
          </a:xfrm>
        </p:grpSpPr>
        <p:sp>
          <p:nvSpPr>
            <p:cNvPr id="6" name="Oval 5">
              <a:extLst>
                <a:ext uri="{FF2B5EF4-FFF2-40B4-BE49-F238E27FC236}">
                  <a16:creationId xmlns:a16="http://schemas.microsoft.com/office/drawing/2014/main" id="{0AF9F60C-3715-508E-C2FF-7059A75D36E1}"/>
                </a:ext>
              </a:extLst>
            </p:cNvPr>
            <p:cNvSpPr/>
            <p:nvPr/>
          </p:nvSpPr>
          <p:spPr>
            <a:xfrm>
              <a:off x="5945632" y="2319558"/>
              <a:ext cx="278523" cy="552320"/>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4861A6-A6D2-B436-8A2D-AEDE9F18E192}"/>
                </a:ext>
              </a:extLst>
            </p:cNvPr>
            <p:cNvSpPr/>
            <p:nvPr/>
          </p:nvSpPr>
          <p:spPr>
            <a:xfrm>
              <a:off x="6021503" y="2463206"/>
              <a:ext cx="137222" cy="317358"/>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05BEF72-32ED-945A-F0BD-E2DA4F3A7CDF}"/>
              </a:ext>
            </a:extLst>
          </p:cNvPr>
          <p:cNvGrpSpPr/>
          <p:nvPr/>
        </p:nvGrpSpPr>
        <p:grpSpPr>
          <a:xfrm flipH="1">
            <a:off x="6470556" y="2470165"/>
            <a:ext cx="278523" cy="552320"/>
            <a:chOff x="5945632" y="2319558"/>
            <a:chExt cx="278523" cy="552320"/>
          </a:xfrm>
        </p:grpSpPr>
        <p:sp>
          <p:nvSpPr>
            <p:cNvPr id="11" name="Oval 10">
              <a:extLst>
                <a:ext uri="{FF2B5EF4-FFF2-40B4-BE49-F238E27FC236}">
                  <a16:creationId xmlns:a16="http://schemas.microsoft.com/office/drawing/2014/main" id="{6D8D8C8A-FA4C-9142-343F-33A0DB018502}"/>
                </a:ext>
              </a:extLst>
            </p:cNvPr>
            <p:cNvSpPr/>
            <p:nvPr/>
          </p:nvSpPr>
          <p:spPr>
            <a:xfrm>
              <a:off x="5945632" y="2319558"/>
              <a:ext cx="278523" cy="552320"/>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8DE56E-DE32-2CF4-51ED-EE942739CD47}"/>
                </a:ext>
              </a:extLst>
            </p:cNvPr>
            <p:cNvSpPr/>
            <p:nvPr/>
          </p:nvSpPr>
          <p:spPr>
            <a:xfrm>
              <a:off x="6021503" y="2463206"/>
              <a:ext cx="137222" cy="317358"/>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718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6165">
        <p159:morph option="byObject"/>
      </p:transition>
    </mc:Choice>
    <mc:Fallback xmlns="">
      <p:transition spd="slow" advTm="6165">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F4C341-1C8C-BFDF-0472-5AACBD861615}"/>
              </a:ext>
            </a:extLst>
          </p:cNvPr>
          <p:cNvPicPr>
            <a:picLocks noChangeAspect="1"/>
          </p:cNvPicPr>
          <p:nvPr/>
        </p:nvPicPr>
        <p:blipFill>
          <a:blip r:embed="rId2"/>
          <a:stretch>
            <a:fillRect/>
          </a:stretch>
        </p:blipFill>
        <p:spPr>
          <a:xfrm>
            <a:off x="2445998" y="2434401"/>
            <a:ext cx="626670" cy="552320"/>
          </a:xfrm>
          <a:prstGeom prst="rect">
            <a:avLst/>
          </a:prstGeom>
          <a:effectLst/>
        </p:spPr>
      </p:pic>
      <p:pic>
        <p:nvPicPr>
          <p:cNvPr id="15" name="Picture 14">
            <a:extLst>
              <a:ext uri="{FF2B5EF4-FFF2-40B4-BE49-F238E27FC236}">
                <a16:creationId xmlns:a16="http://schemas.microsoft.com/office/drawing/2014/main" id="{EBEA45B2-319E-EC3B-9072-4384923DA140}"/>
              </a:ext>
            </a:extLst>
          </p:cNvPr>
          <p:cNvPicPr>
            <a:picLocks noChangeAspect="1"/>
          </p:cNvPicPr>
          <p:nvPr/>
        </p:nvPicPr>
        <p:blipFill>
          <a:blip r:embed="rId2"/>
          <a:stretch>
            <a:fillRect/>
          </a:stretch>
        </p:blipFill>
        <p:spPr>
          <a:xfrm flipH="1">
            <a:off x="6137058" y="2434401"/>
            <a:ext cx="626670" cy="552320"/>
          </a:xfrm>
          <a:prstGeom prst="rect">
            <a:avLst/>
          </a:prstGeom>
          <a:effectLst/>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Destruction of CD4 Molecule</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1470869" y="147874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r" defTabSz="893763"/>
            <a:r>
              <a:rPr lang="en-US" sz="1600" dirty="0">
                <a:latin typeface="Calibri" panose="020F0502020204030204" pitchFamily="34" charset="0"/>
                <a:cs typeface="Calibri" panose="020F0502020204030204" pitchFamily="34" charset="0"/>
              </a:rPr>
              <a:t>CD4</a:t>
            </a:r>
          </a:p>
        </p:txBody>
      </p:sp>
      <p:pic>
        <p:nvPicPr>
          <p:cNvPr id="9" name="Picture 8">
            <a:extLst>
              <a:ext uri="{FF2B5EF4-FFF2-40B4-BE49-F238E27FC236}">
                <a16:creationId xmlns:a16="http://schemas.microsoft.com/office/drawing/2014/main" id="{C1FD6EB0-F034-9E7D-0EF1-2021763BEA6E}"/>
              </a:ext>
            </a:extLst>
          </p:cNvPr>
          <p:cNvPicPr>
            <a:picLocks noChangeAspect="1"/>
          </p:cNvPicPr>
          <p:nvPr/>
        </p:nvPicPr>
        <p:blipFill>
          <a:blip r:embed="rId3"/>
          <a:stretch>
            <a:fillRect/>
          </a:stretch>
        </p:blipFill>
        <p:spPr>
          <a:xfrm>
            <a:off x="2378562" y="1529239"/>
            <a:ext cx="1023575" cy="1708850"/>
          </a:xfrm>
          <a:prstGeom prst="rect">
            <a:avLst/>
          </a:prstGeom>
        </p:spPr>
      </p:pic>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24" name="Rectangle 1078">
            <a:extLst>
              <a:ext uri="{FF2B5EF4-FFF2-40B4-BE49-F238E27FC236}">
                <a16:creationId xmlns:a16="http://schemas.microsoft.com/office/drawing/2014/main" id="{0D78A2D5-65DF-621A-4C3D-139B6C0FE155}"/>
              </a:ext>
            </a:extLst>
          </p:cNvPr>
          <p:cNvSpPr>
            <a:spLocks noChangeArrowheads="1"/>
          </p:cNvSpPr>
          <p:nvPr/>
        </p:nvSpPr>
        <p:spPr bwMode="auto">
          <a:xfrm>
            <a:off x="6324754" y="1478749"/>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600" dirty="0">
                <a:latin typeface="Calibri" panose="020F0502020204030204" pitchFamily="34" charset="0"/>
                <a:cs typeface="Calibri" panose="020F0502020204030204" pitchFamily="34" charset="0"/>
              </a:rPr>
              <a:t>CD4</a:t>
            </a:r>
          </a:p>
        </p:txBody>
      </p:sp>
      <p:pic>
        <p:nvPicPr>
          <p:cNvPr id="34" name="Picture 33">
            <a:extLst>
              <a:ext uri="{FF2B5EF4-FFF2-40B4-BE49-F238E27FC236}">
                <a16:creationId xmlns:a16="http://schemas.microsoft.com/office/drawing/2014/main" id="{8951EF1E-D065-8F94-3AFF-64430FB38BAE}"/>
              </a:ext>
            </a:extLst>
          </p:cNvPr>
          <p:cNvPicPr>
            <a:picLocks noChangeAspect="1"/>
          </p:cNvPicPr>
          <p:nvPr/>
        </p:nvPicPr>
        <p:blipFill>
          <a:blip r:embed="rId3"/>
          <a:stretch>
            <a:fillRect/>
          </a:stretch>
        </p:blipFill>
        <p:spPr>
          <a:xfrm flipH="1">
            <a:off x="5803573" y="1529239"/>
            <a:ext cx="1023575" cy="1708850"/>
          </a:xfrm>
          <a:prstGeom prst="rect">
            <a:avLst/>
          </a:prstGeom>
        </p:spPr>
      </p:pic>
      <p:sp>
        <p:nvSpPr>
          <p:cNvPr id="22" name="Rectangle 1078">
            <a:extLst>
              <a:ext uri="{FF2B5EF4-FFF2-40B4-BE49-F238E27FC236}">
                <a16:creationId xmlns:a16="http://schemas.microsoft.com/office/drawing/2014/main" id="{49A9E23F-1998-0A96-9870-6579E5A1E5D3}"/>
              </a:ext>
            </a:extLst>
          </p:cNvPr>
          <p:cNvSpPr>
            <a:spLocks noChangeArrowheads="1"/>
          </p:cNvSpPr>
          <p:nvPr/>
        </p:nvSpPr>
        <p:spPr bwMode="auto">
          <a:xfrm>
            <a:off x="2384407"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3" name="Rectangle 1078">
            <a:extLst>
              <a:ext uri="{FF2B5EF4-FFF2-40B4-BE49-F238E27FC236}">
                <a16:creationId xmlns:a16="http://schemas.microsoft.com/office/drawing/2014/main" id="{25B85C82-873E-FE0B-09E5-892EC15313B7}"/>
              </a:ext>
            </a:extLst>
          </p:cNvPr>
          <p:cNvSpPr>
            <a:spLocks noChangeArrowheads="1"/>
          </p:cNvSpPr>
          <p:nvPr/>
        </p:nvSpPr>
        <p:spPr bwMode="auto">
          <a:xfrm>
            <a:off x="5724832"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81DF9D11-98EB-A1C5-9B77-5EA20AE384FC}"/>
              </a:ext>
            </a:extLst>
          </p:cNvPr>
          <p:cNvGrpSpPr/>
          <p:nvPr/>
        </p:nvGrpSpPr>
        <p:grpSpPr>
          <a:xfrm>
            <a:off x="2463506" y="2483915"/>
            <a:ext cx="278523" cy="552320"/>
            <a:chOff x="5945632" y="2319558"/>
            <a:chExt cx="278523" cy="552320"/>
          </a:xfrm>
        </p:grpSpPr>
        <p:sp>
          <p:nvSpPr>
            <p:cNvPr id="6" name="Oval 5">
              <a:extLst>
                <a:ext uri="{FF2B5EF4-FFF2-40B4-BE49-F238E27FC236}">
                  <a16:creationId xmlns:a16="http://schemas.microsoft.com/office/drawing/2014/main" id="{0AF9F60C-3715-508E-C2FF-7059A75D36E1}"/>
                </a:ext>
              </a:extLst>
            </p:cNvPr>
            <p:cNvSpPr/>
            <p:nvPr/>
          </p:nvSpPr>
          <p:spPr>
            <a:xfrm>
              <a:off x="5945632" y="2319558"/>
              <a:ext cx="278523" cy="552320"/>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4861A6-A6D2-B436-8A2D-AEDE9F18E192}"/>
                </a:ext>
              </a:extLst>
            </p:cNvPr>
            <p:cNvSpPr/>
            <p:nvPr/>
          </p:nvSpPr>
          <p:spPr>
            <a:xfrm>
              <a:off x="6021503" y="2463206"/>
              <a:ext cx="137222" cy="317358"/>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905BEF72-32ED-945A-F0BD-E2DA4F3A7CDF}"/>
              </a:ext>
            </a:extLst>
          </p:cNvPr>
          <p:cNvGrpSpPr/>
          <p:nvPr/>
        </p:nvGrpSpPr>
        <p:grpSpPr>
          <a:xfrm flipH="1">
            <a:off x="6470556" y="2470165"/>
            <a:ext cx="278523" cy="552320"/>
            <a:chOff x="5945632" y="2319558"/>
            <a:chExt cx="278523" cy="552320"/>
          </a:xfrm>
        </p:grpSpPr>
        <p:sp>
          <p:nvSpPr>
            <p:cNvPr id="11" name="Oval 10">
              <a:extLst>
                <a:ext uri="{FF2B5EF4-FFF2-40B4-BE49-F238E27FC236}">
                  <a16:creationId xmlns:a16="http://schemas.microsoft.com/office/drawing/2014/main" id="{6D8D8C8A-FA4C-9142-343F-33A0DB018502}"/>
                </a:ext>
              </a:extLst>
            </p:cNvPr>
            <p:cNvSpPr/>
            <p:nvPr/>
          </p:nvSpPr>
          <p:spPr>
            <a:xfrm>
              <a:off x="5945632" y="2319558"/>
              <a:ext cx="278523" cy="552320"/>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38DE56E-DE32-2CF4-51ED-EE942739CD47}"/>
                </a:ext>
              </a:extLst>
            </p:cNvPr>
            <p:cNvSpPr/>
            <p:nvPr/>
          </p:nvSpPr>
          <p:spPr>
            <a:xfrm>
              <a:off x="6021503" y="2463206"/>
              <a:ext cx="137222" cy="317358"/>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237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37">
        <p159:morph option="byObject"/>
      </p:transition>
    </mc:Choice>
    <mc:Fallback xmlns="">
      <p:transition spd="slow" advTm="6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1250"/>
                                        <p:tgtEl>
                                          <p:spTgt spid="29"/>
                                        </p:tgtEl>
                                      </p:cBhvr>
                                    </p:animEffect>
                                    <p:set>
                                      <p:cBhvr>
                                        <p:cTn id="7" dur="1" fill="hold">
                                          <p:stCondLst>
                                            <p:cond delay="1249"/>
                                          </p:stCondLst>
                                        </p:cTn>
                                        <p:tgtEl>
                                          <p:spTgt spid="2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1250"/>
                                        <p:tgtEl>
                                          <p:spTgt spid="24"/>
                                        </p:tgtEl>
                                      </p:cBhvr>
                                    </p:animEffect>
                                    <p:set>
                                      <p:cBhvr>
                                        <p:cTn id="10" dur="1" fill="hold">
                                          <p:stCondLst>
                                            <p:cond delay="1249"/>
                                          </p:stCondLst>
                                        </p:cTn>
                                        <p:tgtEl>
                                          <p:spTgt spid="24"/>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1250"/>
                                        <p:tgtEl>
                                          <p:spTgt spid="9"/>
                                        </p:tgtEl>
                                      </p:cBhvr>
                                    </p:animEffect>
                                    <p:set>
                                      <p:cBhvr>
                                        <p:cTn id="13" dur="1" fill="hold">
                                          <p:stCondLst>
                                            <p:cond delay="1249"/>
                                          </p:stCondLst>
                                        </p:cTn>
                                        <p:tgtEl>
                                          <p:spTgt spid="9"/>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1250"/>
                                        <p:tgtEl>
                                          <p:spTgt spid="34"/>
                                        </p:tgtEl>
                                      </p:cBhvr>
                                    </p:animEffect>
                                    <p:set>
                                      <p:cBhvr>
                                        <p:cTn id="16" dur="1" fill="hold">
                                          <p:stCondLst>
                                            <p:cond delay="1249"/>
                                          </p:stCondLst>
                                        </p:cTn>
                                        <p:tgtEl>
                                          <p:spTgt spid="34"/>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1250"/>
                                        <p:tgtEl>
                                          <p:spTgt spid="5"/>
                                        </p:tgtEl>
                                      </p:cBhvr>
                                    </p:animEffect>
                                    <p:set>
                                      <p:cBhvr>
                                        <p:cTn id="19" dur="1" fill="hold">
                                          <p:stCondLst>
                                            <p:cond delay="1249"/>
                                          </p:stCondLst>
                                        </p:cTn>
                                        <p:tgtEl>
                                          <p:spTgt spid="5"/>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1250"/>
                                        <p:tgtEl>
                                          <p:spTgt spid="8"/>
                                        </p:tgtEl>
                                      </p:cBhvr>
                                    </p:animEffect>
                                    <p:set>
                                      <p:cBhvr>
                                        <p:cTn id="22" dur="1" fill="hold">
                                          <p:stCondLst>
                                            <p:cond delay="1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B1D2FD1-E2E0-44C1-D73F-F82C2E695FA0}"/>
              </a:ext>
            </a:extLst>
          </p:cNvPr>
          <p:cNvPicPr>
            <a:picLocks noChangeAspect="1"/>
          </p:cNvPicPr>
          <p:nvPr/>
        </p:nvPicPr>
        <p:blipFill>
          <a:blip r:embed="rId2">
            <a:alphaModFix amt="50000"/>
          </a:blip>
          <a:stretch>
            <a:fillRect/>
          </a:stretch>
        </p:blipFill>
        <p:spPr>
          <a:xfrm rot="863469" flipH="1">
            <a:off x="6719338" y="3405666"/>
            <a:ext cx="987307" cy="1351748"/>
          </a:xfrm>
          <a:prstGeom prst="rect">
            <a:avLst/>
          </a:prstGeom>
        </p:spPr>
      </p:pic>
      <p:pic>
        <p:nvPicPr>
          <p:cNvPr id="38" name="Picture 37">
            <a:extLst>
              <a:ext uri="{FF2B5EF4-FFF2-40B4-BE49-F238E27FC236}">
                <a16:creationId xmlns:a16="http://schemas.microsoft.com/office/drawing/2014/main" id="{539BCBF7-924E-4892-E1BF-FE86E9A7CF5C}"/>
              </a:ext>
            </a:extLst>
          </p:cNvPr>
          <p:cNvPicPr>
            <a:picLocks noChangeAspect="1"/>
          </p:cNvPicPr>
          <p:nvPr/>
        </p:nvPicPr>
        <p:blipFill>
          <a:blip r:embed="rId2"/>
          <a:stretch>
            <a:fillRect/>
          </a:stretch>
        </p:blipFill>
        <p:spPr>
          <a:xfrm>
            <a:off x="3983615" y="3026757"/>
            <a:ext cx="1335742" cy="18288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CD4 Trapping of HIV Envelope in Endoplasmic Reticulum</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pic>
        <p:nvPicPr>
          <p:cNvPr id="17" name="Picture 16">
            <a:extLst>
              <a:ext uri="{FF2B5EF4-FFF2-40B4-BE49-F238E27FC236}">
                <a16:creationId xmlns:a16="http://schemas.microsoft.com/office/drawing/2014/main" id="{00D528CF-325F-617C-457B-75342C24076B}"/>
              </a:ext>
            </a:extLst>
          </p:cNvPr>
          <p:cNvPicPr>
            <a:picLocks noChangeAspect="1"/>
          </p:cNvPicPr>
          <p:nvPr/>
        </p:nvPicPr>
        <p:blipFill>
          <a:blip r:embed="rId3"/>
          <a:stretch>
            <a:fillRect/>
          </a:stretch>
        </p:blipFill>
        <p:spPr>
          <a:xfrm rot="20732784" flipH="1">
            <a:off x="4847891" y="3096350"/>
            <a:ext cx="813969" cy="1708850"/>
          </a:xfrm>
          <a:prstGeom prst="rect">
            <a:avLst/>
          </a:prstGeom>
        </p:spPr>
      </p:pic>
      <p:pic>
        <p:nvPicPr>
          <p:cNvPr id="13" name="Picture 12">
            <a:extLst>
              <a:ext uri="{FF2B5EF4-FFF2-40B4-BE49-F238E27FC236}">
                <a16:creationId xmlns:a16="http://schemas.microsoft.com/office/drawing/2014/main" id="{537310E8-DCAF-D580-3811-A42B94EEF480}"/>
              </a:ext>
            </a:extLst>
          </p:cNvPr>
          <p:cNvPicPr>
            <a:picLocks noChangeAspect="1"/>
          </p:cNvPicPr>
          <p:nvPr/>
        </p:nvPicPr>
        <p:blipFill>
          <a:blip r:embed="rId3"/>
          <a:stretch>
            <a:fillRect/>
          </a:stretch>
        </p:blipFill>
        <p:spPr>
          <a:xfrm rot="1265376">
            <a:off x="3495257" y="3241465"/>
            <a:ext cx="1023575" cy="1708850"/>
          </a:xfrm>
          <a:prstGeom prst="rect">
            <a:avLst/>
          </a:prstGeom>
        </p:spPr>
      </p:pic>
      <p:sp>
        <p:nvSpPr>
          <p:cNvPr id="18" name="Rectangle 1078">
            <a:extLst>
              <a:ext uri="{FF2B5EF4-FFF2-40B4-BE49-F238E27FC236}">
                <a16:creationId xmlns:a16="http://schemas.microsoft.com/office/drawing/2014/main" id="{4AA04237-FD6E-E1B2-9841-C492BA2143ED}"/>
              </a:ext>
            </a:extLst>
          </p:cNvPr>
          <p:cNvSpPr>
            <a:spLocks noChangeArrowheads="1"/>
          </p:cNvSpPr>
          <p:nvPr/>
        </p:nvSpPr>
        <p:spPr bwMode="auto">
          <a:xfrm>
            <a:off x="5395243" y="405986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a:t>
            </a:r>
          </a:p>
        </p:txBody>
      </p:sp>
      <p:sp>
        <p:nvSpPr>
          <p:cNvPr id="25" name="Rectangle 1078">
            <a:extLst>
              <a:ext uri="{FF2B5EF4-FFF2-40B4-BE49-F238E27FC236}">
                <a16:creationId xmlns:a16="http://schemas.microsoft.com/office/drawing/2014/main" id="{741F233B-58F9-C0C5-480A-4E2FDE4FF801}"/>
              </a:ext>
            </a:extLst>
          </p:cNvPr>
          <p:cNvSpPr>
            <a:spLocks noChangeArrowheads="1"/>
          </p:cNvSpPr>
          <p:nvPr/>
        </p:nvSpPr>
        <p:spPr bwMode="auto">
          <a:xfrm>
            <a:off x="2605660" y="405986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a:t>
            </a:r>
          </a:p>
        </p:txBody>
      </p:sp>
      <p:pic>
        <p:nvPicPr>
          <p:cNvPr id="26" name="Picture 25">
            <a:extLst>
              <a:ext uri="{FF2B5EF4-FFF2-40B4-BE49-F238E27FC236}">
                <a16:creationId xmlns:a16="http://schemas.microsoft.com/office/drawing/2014/main" id="{901FA98D-B80F-5E6D-DC6B-B5C90D5D28BE}"/>
              </a:ext>
            </a:extLst>
          </p:cNvPr>
          <p:cNvPicPr>
            <a:picLocks noChangeAspect="1"/>
          </p:cNvPicPr>
          <p:nvPr/>
        </p:nvPicPr>
        <p:blipFill>
          <a:blip r:embed="rId3">
            <a:alphaModFix amt="50000"/>
          </a:blip>
          <a:stretch>
            <a:fillRect/>
          </a:stretch>
        </p:blipFill>
        <p:spPr>
          <a:xfrm rot="277157">
            <a:off x="1438817" y="3413154"/>
            <a:ext cx="774737" cy="1293417"/>
          </a:xfrm>
          <a:prstGeom prst="rect">
            <a:avLst/>
          </a:prstGeom>
        </p:spPr>
      </p:pic>
      <p:pic>
        <p:nvPicPr>
          <p:cNvPr id="27" name="Picture 26">
            <a:extLst>
              <a:ext uri="{FF2B5EF4-FFF2-40B4-BE49-F238E27FC236}">
                <a16:creationId xmlns:a16="http://schemas.microsoft.com/office/drawing/2014/main" id="{D77FF142-9541-0D39-F6B6-C67A5B9907AC}"/>
              </a:ext>
            </a:extLst>
          </p:cNvPr>
          <p:cNvPicPr>
            <a:picLocks noChangeAspect="1"/>
          </p:cNvPicPr>
          <p:nvPr/>
        </p:nvPicPr>
        <p:blipFill>
          <a:blip r:embed="rId3">
            <a:alphaModFix amt="50000"/>
          </a:blip>
          <a:stretch>
            <a:fillRect/>
          </a:stretch>
        </p:blipFill>
        <p:spPr>
          <a:xfrm rot="880139" flipH="1">
            <a:off x="7110747" y="3413153"/>
            <a:ext cx="774737" cy="1293417"/>
          </a:xfrm>
          <a:prstGeom prst="rect">
            <a:avLst/>
          </a:prstGeom>
        </p:spPr>
      </p:pic>
      <p:sp>
        <p:nvSpPr>
          <p:cNvPr id="28" name="Rectangle 1078">
            <a:extLst>
              <a:ext uri="{FF2B5EF4-FFF2-40B4-BE49-F238E27FC236}">
                <a16:creationId xmlns:a16="http://schemas.microsoft.com/office/drawing/2014/main" id="{381E050B-8B85-DC40-6782-5B5FF98A33ED}"/>
              </a:ext>
            </a:extLst>
          </p:cNvPr>
          <p:cNvSpPr>
            <a:spLocks noChangeArrowheads="1"/>
          </p:cNvSpPr>
          <p:nvPr/>
        </p:nvSpPr>
        <p:spPr bwMode="auto">
          <a:xfrm>
            <a:off x="4030477" y="4680198"/>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gp160</a:t>
            </a:r>
          </a:p>
        </p:txBody>
      </p:sp>
      <p:pic>
        <p:nvPicPr>
          <p:cNvPr id="33" name="Picture 32">
            <a:extLst>
              <a:ext uri="{FF2B5EF4-FFF2-40B4-BE49-F238E27FC236}">
                <a16:creationId xmlns:a16="http://schemas.microsoft.com/office/drawing/2014/main" id="{0BB06B23-22BF-F5E8-250A-F627FC488DBA}"/>
              </a:ext>
            </a:extLst>
          </p:cNvPr>
          <p:cNvPicPr>
            <a:picLocks noChangeAspect="1"/>
          </p:cNvPicPr>
          <p:nvPr/>
        </p:nvPicPr>
        <p:blipFill>
          <a:blip r:embed="rId3">
            <a:alphaModFix amt="50000"/>
          </a:blip>
          <a:stretch>
            <a:fillRect/>
          </a:stretch>
        </p:blipFill>
        <p:spPr>
          <a:xfrm rot="277157">
            <a:off x="6494522" y="3413154"/>
            <a:ext cx="774737" cy="1293417"/>
          </a:xfrm>
          <a:prstGeom prst="rect">
            <a:avLst/>
          </a:prstGeom>
        </p:spPr>
      </p:pic>
      <p:sp>
        <p:nvSpPr>
          <p:cNvPr id="35" name="Rectangle 1078">
            <a:extLst>
              <a:ext uri="{FF2B5EF4-FFF2-40B4-BE49-F238E27FC236}">
                <a16:creationId xmlns:a16="http://schemas.microsoft.com/office/drawing/2014/main" id="{2A56BDEA-E13A-3A66-9972-02E14FDB0BA8}"/>
              </a:ext>
            </a:extLst>
          </p:cNvPr>
          <p:cNvSpPr>
            <a:spLocks noChangeArrowheads="1"/>
          </p:cNvSpPr>
          <p:nvPr/>
        </p:nvSpPr>
        <p:spPr bwMode="auto">
          <a:xfrm>
            <a:off x="619400"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sp>
        <p:nvSpPr>
          <p:cNvPr id="36" name="Rectangle 1078">
            <a:extLst>
              <a:ext uri="{FF2B5EF4-FFF2-40B4-BE49-F238E27FC236}">
                <a16:creationId xmlns:a16="http://schemas.microsoft.com/office/drawing/2014/main" id="{A10790F7-8E4E-41DC-3657-0B4352FBFBC1}"/>
              </a:ext>
            </a:extLst>
          </p:cNvPr>
          <p:cNvSpPr>
            <a:spLocks noChangeArrowheads="1"/>
          </p:cNvSpPr>
          <p:nvPr/>
        </p:nvSpPr>
        <p:spPr bwMode="auto">
          <a:xfrm>
            <a:off x="7570165"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spTree>
    <p:extLst>
      <p:ext uri="{BB962C8B-B14F-4D97-AF65-F5344CB8AC3E}">
        <p14:creationId xmlns:p14="http://schemas.microsoft.com/office/powerpoint/2010/main" val="2265048932"/>
      </p:ext>
    </p:extLst>
  </p:cSld>
  <p:clrMapOvr>
    <a:masterClrMapping/>
  </p:clrMapOvr>
  <mc:AlternateContent xmlns:mc="http://schemas.openxmlformats.org/markup-compatibility/2006" xmlns:p14="http://schemas.microsoft.com/office/powerpoint/2010/main">
    <mc:Choice Requires="p14">
      <p:transition spd="slow" p14:dur="1250" advTm="18165">
        <p:fade/>
      </p:transition>
    </mc:Choice>
    <mc:Fallback xmlns="">
      <p:transition spd="slow" advTm="18165">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1B1B070-B855-4BFB-466E-67A0D03F8921}"/>
              </a:ext>
            </a:extLst>
          </p:cNvPr>
          <p:cNvPicPr>
            <a:picLocks noChangeAspect="1"/>
          </p:cNvPicPr>
          <p:nvPr/>
        </p:nvPicPr>
        <p:blipFill>
          <a:blip r:embed="rId2">
            <a:alphaModFix amt="50000"/>
          </a:blip>
          <a:stretch>
            <a:fillRect/>
          </a:stretch>
        </p:blipFill>
        <p:spPr>
          <a:xfrm rot="863469" flipH="1">
            <a:off x="6719338" y="3405666"/>
            <a:ext cx="987307" cy="1351748"/>
          </a:xfrm>
          <a:prstGeom prst="rect">
            <a:avLst/>
          </a:prstGeom>
        </p:spPr>
      </p:pic>
      <p:pic>
        <p:nvPicPr>
          <p:cNvPr id="11" name="Picture 10">
            <a:extLst>
              <a:ext uri="{FF2B5EF4-FFF2-40B4-BE49-F238E27FC236}">
                <a16:creationId xmlns:a16="http://schemas.microsoft.com/office/drawing/2014/main" id="{7DE8DA5B-CF39-C990-EC88-8E46735A94C6}"/>
              </a:ext>
            </a:extLst>
          </p:cNvPr>
          <p:cNvPicPr>
            <a:picLocks noChangeAspect="1"/>
          </p:cNvPicPr>
          <p:nvPr/>
        </p:nvPicPr>
        <p:blipFill>
          <a:blip r:embed="rId2"/>
          <a:stretch>
            <a:fillRect/>
          </a:stretch>
        </p:blipFill>
        <p:spPr>
          <a:xfrm>
            <a:off x="3983615" y="3026757"/>
            <a:ext cx="1335742" cy="1828800"/>
          </a:xfrm>
          <a:prstGeom prst="rect">
            <a:avLst/>
          </a:prstGeom>
        </p:spPr>
      </p:pic>
      <p:sp>
        <p:nvSpPr>
          <p:cNvPr id="12" name="Rectangle 1078">
            <a:extLst>
              <a:ext uri="{FF2B5EF4-FFF2-40B4-BE49-F238E27FC236}">
                <a16:creationId xmlns:a16="http://schemas.microsoft.com/office/drawing/2014/main" id="{C2CAE8B4-2706-4C7B-8639-CA1D3E74DF3D}"/>
              </a:ext>
            </a:extLst>
          </p:cNvPr>
          <p:cNvSpPr>
            <a:spLocks noChangeArrowheads="1"/>
          </p:cNvSpPr>
          <p:nvPr/>
        </p:nvSpPr>
        <p:spPr bwMode="auto">
          <a:xfrm>
            <a:off x="4030477" y="4680198"/>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gp160</a:t>
            </a:r>
          </a:p>
        </p:txBody>
      </p:sp>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Production Correlates with Amount of CD4</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pic>
        <p:nvPicPr>
          <p:cNvPr id="17" name="Picture 16">
            <a:extLst>
              <a:ext uri="{FF2B5EF4-FFF2-40B4-BE49-F238E27FC236}">
                <a16:creationId xmlns:a16="http://schemas.microsoft.com/office/drawing/2014/main" id="{00D528CF-325F-617C-457B-75342C24076B}"/>
              </a:ext>
            </a:extLst>
          </p:cNvPr>
          <p:cNvPicPr>
            <a:picLocks noChangeAspect="1"/>
          </p:cNvPicPr>
          <p:nvPr/>
        </p:nvPicPr>
        <p:blipFill>
          <a:blip r:embed="rId3"/>
          <a:stretch>
            <a:fillRect/>
          </a:stretch>
        </p:blipFill>
        <p:spPr>
          <a:xfrm rot="20732784" flipH="1">
            <a:off x="4847891" y="3096350"/>
            <a:ext cx="813969" cy="1708850"/>
          </a:xfrm>
          <a:prstGeom prst="rect">
            <a:avLst/>
          </a:prstGeom>
        </p:spPr>
      </p:pic>
      <p:pic>
        <p:nvPicPr>
          <p:cNvPr id="13" name="Picture 12">
            <a:extLst>
              <a:ext uri="{FF2B5EF4-FFF2-40B4-BE49-F238E27FC236}">
                <a16:creationId xmlns:a16="http://schemas.microsoft.com/office/drawing/2014/main" id="{537310E8-DCAF-D580-3811-A42B94EEF480}"/>
              </a:ext>
            </a:extLst>
          </p:cNvPr>
          <p:cNvPicPr>
            <a:picLocks noChangeAspect="1"/>
          </p:cNvPicPr>
          <p:nvPr/>
        </p:nvPicPr>
        <p:blipFill>
          <a:blip r:embed="rId3"/>
          <a:stretch>
            <a:fillRect/>
          </a:stretch>
        </p:blipFill>
        <p:spPr>
          <a:xfrm rot="1265376">
            <a:off x="3495257" y="3241465"/>
            <a:ext cx="1023575" cy="1708850"/>
          </a:xfrm>
          <a:prstGeom prst="rect">
            <a:avLst/>
          </a:prstGeom>
        </p:spPr>
      </p:pic>
      <p:sp>
        <p:nvSpPr>
          <p:cNvPr id="18" name="Rectangle 1078">
            <a:extLst>
              <a:ext uri="{FF2B5EF4-FFF2-40B4-BE49-F238E27FC236}">
                <a16:creationId xmlns:a16="http://schemas.microsoft.com/office/drawing/2014/main" id="{4AA04237-FD6E-E1B2-9841-C492BA2143ED}"/>
              </a:ext>
            </a:extLst>
          </p:cNvPr>
          <p:cNvSpPr>
            <a:spLocks noChangeArrowheads="1"/>
          </p:cNvSpPr>
          <p:nvPr/>
        </p:nvSpPr>
        <p:spPr bwMode="auto">
          <a:xfrm>
            <a:off x="5395243" y="405986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a:t>
            </a:r>
          </a:p>
        </p:txBody>
      </p:sp>
      <p:sp>
        <p:nvSpPr>
          <p:cNvPr id="25" name="Rectangle 1078">
            <a:extLst>
              <a:ext uri="{FF2B5EF4-FFF2-40B4-BE49-F238E27FC236}">
                <a16:creationId xmlns:a16="http://schemas.microsoft.com/office/drawing/2014/main" id="{741F233B-58F9-C0C5-480A-4E2FDE4FF801}"/>
              </a:ext>
            </a:extLst>
          </p:cNvPr>
          <p:cNvSpPr>
            <a:spLocks noChangeArrowheads="1"/>
          </p:cNvSpPr>
          <p:nvPr/>
        </p:nvSpPr>
        <p:spPr bwMode="auto">
          <a:xfrm>
            <a:off x="2605660" y="405986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a:t>
            </a:r>
          </a:p>
        </p:txBody>
      </p:sp>
      <p:pic>
        <p:nvPicPr>
          <p:cNvPr id="26" name="Picture 25">
            <a:extLst>
              <a:ext uri="{FF2B5EF4-FFF2-40B4-BE49-F238E27FC236}">
                <a16:creationId xmlns:a16="http://schemas.microsoft.com/office/drawing/2014/main" id="{901FA98D-B80F-5E6D-DC6B-B5C90D5D28BE}"/>
              </a:ext>
            </a:extLst>
          </p:cNvPr>
          <p:cNvPicPr>
            <a:picLocks noChangeAspect="1"/>
          </p:cNvPicPr>
          <p:nvPr/>
        </p:nvPicPr>
        <p:blipFill>
          <a:blip r:embed="rId3">
            <a:alphaModFix amt="50000"/>
          </a:blip>
          <a:stretch>
            <a:fillRect/>
          </a:stretch>
        </p:blipFill>
        <p:spPr>
          <a:xfrm rot="277157">
            <a:off x="1438817" y="3413154"/>
            <a:ext cx="774737" cy="1293417"/>
          </a:xfrm>
          <a:prstGeom prst="rect">
            <a:avLst/>
          </a:prstGeom>
        </p:spPr>
      </p:pic>
      <p:pic>
        <p:nvPicPr>
          <p:cNvPr id="27" name="Picture 26">
            <a:extLst>
              <a:ext uri="{FF2B5EF4-FFF2-40B4-BE49-F238E27FC236}">
                <a16:creationId xmlns:a16="http://schemas.microsoft.com/office/drawing/2014/main" id="{D77FF142-9541-0D39-F6B6-C67A5B9907AC}"/>
              </a:ext>
            </a:extLst>
          </p:cNvPr>
          <p:cNvPicPr>
            <a:picLocks noChangeAspect="1"/>
          </p:cNvPicPr>
          <p:nvPr/>
        </p:nvPicPr>
        <p:blipFill>
          <a:blip r:embed="rId3">
            <a:alphaModFix amt="50000"/>
          </a:blip>
          <a:stretch>
            <a:fillRect/>
          </a:stretch>
        </p:blipFill>
        <p:spPr>
          <a:xfrm rot="880139" flipH="1">
            <a:off x="7110747" y="3413153"/>
            <a:ext cx="774737" cy="1293417"/>
          </a:xfrm>
          <a:prstGeom prst="rect">
            <a:avLst/>
          </a:prstGeom>
        </p:spPr>
      </p:pic>
      <p:pic>
        <p:nvPicPr>
          <p:cNvPr id="33" name="Picture 32">
            <a:extLst>
              <a:ext uri="{FF2B5EF4-FFF2-40B4-BE49-F238E27FC236}">
                <a16:creationId xmlns:a16="http://schemas.microsoft.com/office/drawing/2014/main" id="{0BB06B23-22BF-F5E8-250A-F627FC488DBA}"/>
              </a:ext>
            </a:extLst>
          </p:cNvPr>
          <p:cNvPicPr>
            <a:picLocks noChangeAspect="1"/>
          </p:cNvPicPr>
          <p:nvPr/>
        </p:nvPicPr>
        <p:blipFill>
          <a:blip r:embed="rId3">
            <a:alphaModFix amt="50000"/>
          </a:blip>
          <a:stretch>
            <a:fillRect/>
          </a:stretch>
        </p:blipFill>
        <p:spPr>
          <a:xfrm rot="277157">
            <a:off x="6494522" y="3413154"/>
            <a:ext cx="774737" cy="1293417"/>
          </a:xfrm>
          <a:prstGeom prst="rect">
            <a:avLst/>
          </a:prstGeom>
        </p:spPr>
      </p:pic>
      <p:pic>
        <p:nvPicPr>
          <p:cNvPr id="5" name="Picture 4">
            <a:extLst>
              <a:ext uri="{FF2B5EF4-FFF2-40B4-BE49-F238E27FC236}">
                <a16:creationId xmlns:a16="http://schemas.microsoft.com/office/drawing/2014/main" id="{74DA267A-51A6-2577-A3D4-88DF8A7554BE}"/>
              </a:ext>
            </a:extLst>
          </p:cNvPr>
          <p:cNvPicPr>
            <a:picLocks noChangeAspect="1"/>
          </p:cNvPicPr>
          <p:nvPr/>
        </p:nvPicPr>
        <p:blipFill>
          <a:blip r:embed="rId4"/>
          <a:stretch>
            <a:fillRect/>
          </a:stretch>
        </p:blipFill>
        <p:spPr>
          <a:xfrm>
            <a:off x="2445998" y="2434401"/>
            <a:ext cx="626670" cy="552320"/>
          </a:xfrm>
          <a:prstGeom prst="rect">
            <a:avLst/>
          </a:prstGeom>
          <a:effectLst/>
        </p:spPr>
      </p:pic>
      <p:pic>
        <p:nvPicPr>
          <p:cNvPr id="6" name="Picture 5">
            <a:extLst>
              <a:ext uri="{FF2B5EF4-FFF2-40B4-BE49-F238E27FC236}">
                <a16:creationId xmlns:a16="http://schemas.microsoft.com/office/drawing/2014/main" id="{0AC904F6-BA17-76C0-562B-F0776B23FBEA}"/>
              </a:ext>
            </a:extLst>
          </p:cNvPr>
          <p:cNvPicPr>
            <a:picLocks noChangeAspect="1"/>
          </p:cNvPicPr>
          <p:nvPr/>
        </p:nvPicPr>
        <p:blipFill>
          <a:blip r:embed="rId4"/>
          <a:stretch>
            <a:fillRect/>
          </a:stretch>
        </p:blipFill>
        <p:spPr>
          <a:xfrm flipH="1">
            <a:off x="6137058" y="2434401"/>
            <a:ext cx="626670" cy="552320"/>
          </a:xfrm>
          <a:prstGeom prst="rect">
            <a:avLst/>
          </a:prstGeom>
          <a:effectLst/>
        </p:spPr>
      </p:pic>
      <p:sp>
        <p:nvSpPr>
          <p:cNvPr id="7" name="Rectangle 1078">
            <a:extLst>
              <a:ext uri="{FF2B5EF4-FFF2-40B4-BE49-F238E27FC236}">
                <a16:creationId xmlns:a16="http://schemas.microsoft.com/office/drawing/2014/main" id="{8A2E644C-4C1D-ABAC-9F6A-94B8332C4B2E}"/>
              </a:ext>
            </a:extLst>
          </p:cNvPr>
          <p:cNvSpPr>
            <a:spLocks noChangeArrowheads="1"/>
          </p:cNvSpPr>
          <p:nvPr/>
        </p:nvSpPr>
        <p:spPr bwMode="auto">
          <a:xfrm>
            <a:off x="2384407"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8" name="Rectangle 1078">
            <a:extLst>
              <a:ext uri="{FF2B5EF4-FFF2-40B4-BE49-F238E27FC236}">
                <a16:creationId xmlns:a16="http://schemas.microsoft.com/office/drawing/2014/main" id="{96C6D108-CDFD-2095-4DE9-AC7FE1ED00D4}"/>
              </a:ext>
            </a:extLst>
          </p:cNvPr>
          <p:cNvSpPr>
            <a:spLocks noChangeArrowheads="1"/>
          </p:cNvSpPr>
          <p:nvPr/>
        </p:nvSpPr>
        <p:spPr bwMode="auto">
          <a:xfrm>
            <a:off x="5724832"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9" name="Rectangle 1078">
            <a:extLst>
              <a:ext uri="{FF2B5EF4-FFF2-40B4-BE49-F238E27FC236}">
                <a16:creationId xmlns:a16="http://schemas.microsoft.com/office/drawing/2014/main" id="{B447FD2D-5C08-3F83-6483-1FB6A34FE76E}"/>
              </a:ext>
            </a:extLst>
          </p:cNvPr>
          <p:cNvSpPr>
            <a:spLocks noChangeArrowheads="1"/>
          </p:cNvSpPr>
          <p:nvPr/>
        </p:nvSpPr>
        <p:spPr bwMode="auto">
          <a:xfrm>
            <a:off x="619400"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sp>
        <p:nvSpPr>
          <p:cNvPr id="10" name="Rectangle 1078">
            <a:extLst>
              <a:ext uri="{FF2B5EF4-FFF2-40B4-BE49-F238E27FC236}">
                <a16:creationId xmlns:a16="http://schemas.microsoft.com/office/drawing/2014/main" id="{7BCCA26F-2E7E-365F-B745-08C2326C4CA1}"/>
              </a:ext>
            </a:extLst>
          </p:cNvPr>
          <p:cNvSpPr>
            <a:spLocks noChangeArrowheads="1"/>
          </p:cNvSpPr>
          <p:nvPr/>
        </p:nvSpPr>
        <p:spPr bwMode="auto">
          <a:xfrm>
            <a:off x="7570165"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spTree>
    <p:extLst>
      <p:ext uri="{BB962C8B-B14F-4D97-AF65-F5344CB8AC3E}">
        <p14:creationId xmlns:p14="http://schemas.microsoft.com/office/powerpoint/2010/main" val="688735050"/>
      </p:ext>
    </p:extLst>
  </p:cSld>
  <p:clrMapOvr>
    <a:masterClrMapping/>
  </p:clrMapOvr>
  <mc:AlternateContent xmlns:mc="http://schemas.openxmlformats.org/markup-compatibility/2006" xmlns:p14="http://schemas.microsoft.com/office/powerpoint/2010/main">
    <mc:Choice Requires="p14">
      <p:transition spd="slow" p14:dur="1250" advTm="3648">
        <p:fade/>
      </p:transition>
    </mc:Choice>
    <mc:Fallback xmlns="">
      <p:transition spd="slow" advTm="3648">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C5DC11F-5E3A-B234-50C7-7F6084F3FA75}"/>
              </a:ext>
            </a:extLst>
          </p:cNvPr>
          <p:cNvPicPr>
            <a:picLocks noChangeAspect="1"/>
          </p:cNvPicPr>
          <p:nvPr/>
        </p:nvPicPr>
        <p:blipFill>
          <a:blip r:embed="rId2">
            <a:alphaModFix amt="50000"/>
          </a:blip>
          <a:stretch>
            <a:fillRect/>
          </a:stretch>
        </p:blipFill>
        <p:spPr>
          <a:xfrm rot="863469" flipH="1">
            <a:off x="6719338" y="3405666"/>
            <a:ext cx="987307" cy="1351748"/>
          </a:xfrm>
          <a:prstGeom prst="rect">
            <a:avLst/>
          </a:prstGeom>
        </p:spPr>
      </p:pic>
      <p:pic>
        <p:nvPicPr>
          <p:cNvPr id="10" name="Picture 9">
            <a:extLst>
              <a:ext uri="{FF2B5EF4-FFF2-40B4-BE49-F238E27FC236}">
                <a16:creationId xmlns:a16="http://schemas.microsoft.com/office/drawing/2014/main" id="{BFF4C341-1C8C-BFDF-0472-5AACBD861615}"/>
              </a:ext>
            </a:extLst>
          </p:cNvPr>
          <p:cNvPicPr>
            <a:picLocks noChangeAspect="1"/>
          </p:cNvPicPr>
          <p:nvPr/>
        </p:nvPicPr>
        <p:blipFill>
          <a:blip r:embed="rId3"/>
          <a:stretch>
            <a:fillRect/>
          </a:stretch>
        </p:blipFill>
        <p:spPr>
          <a:xfrm>
            <a:off x="2445998" y="2434401"/>
            <a:ext cx="626670" cy="552320"/>
          </a:xfrm>
          <a:prstGeom prst="rect">
            <a:avLst/>
          </a:prstGeom>
          <a:effectLst/>
        </p:spPr>
      </p:pic>
      <p:pic>
        <p:nvPicPr>
          <p:cNvPr id="15" name="Picture 14">
            <a:extLst>
              <a:ext uri="{FF2B5EF4-FFF2-40B4-BE49-F238E27FC236}">
                <a16:creationId xmlns:a16="http://schemas.microsoft.com/office/drawing/2014/main" id="{EBEA45B2-319E-EC3B-9072-4384923DA140}"/>
              </a:ext>
            </a:extLst>
          </p:cNvPr>
          <p:cNvPicPr>
            <a:picLocks noChangeAspect="1"/>
          </p:cNvPicPr>
          <p:nvPr/>
        </p:nvPicPr>
        <p:blipFill>
          <a:blip r:embed="rId3"/>
          <a:stretch>
            <a:fillRect/>
          </a:stretch>
        </p:blipFill>
        <p:spPr>
          <a:xfrm flipH="1">
            <a:off x="6137058" y="2434401"/>
            <a:ext cx="626670" cy="552320"/>
          </a:xfrm>
          <a:prstGeom prst="rect">
            <a:avLst/>
          </a:prstGeom>
          <a:effectLst/>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Production: Reduces Amount of CD4</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sp>
        <p:nvSpPr>
          <p:cNvPr id="22" name="Rectangle 1078">
            <a:extLst>
              <a:ext uri="{FF2B5EF4-FFF2-40B4-BE49-F238E27FC236}">
                <a16:creationId xmlns:a16="http://schemas.microsoft.com/office/drawing/2014/main" id="{49A9E23F-1998-0A96-9870-6579E5A1E5D3}"/>
              </a:ext>
            </a:extLst>
          </p:cNvPr>
          <p:cNvSpPr>
            <a:spLocks noChangeArrowheads="1"/>
          </p:cNvSpPr>
          <p:nvPr/>
        </p:nvSpPr>
        <p:spPr bwMode="auto">
          <a:xfrm>
            <a:off x="2384407"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3" name="Rectangle 1078">
            <a:extLst>
              <a:ext uri="{FF2B5EF4-FFF2-40B4-BE49-F238E27FC236}">
                <a16:creationId xmlns:a16="http://schemas.microsoft.com/office/drawing/2014/main" id="{25B85C82-873E-FE0B-09E5-892EC15313B7}"/>
              </a:ext>
            </a:extLst>
          </p:cNvPr>
          <p:cNvSpPr>
            <a:spLocks noChangeArrowheads="1"/>
          </p:cNvSpPr>
          <p:nvPr/>
        </p:nvSpPr>
        <p:spPr bwMode="auto">
          <a:xfrm>
            <a:off x="5724832"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5" name="Rectangle 1078">
            <a:extLst>
              <a:ext uri="{FF2B5EF4-FFF2-40B4-BE49-F238E27FC236}">
                <a16:creationId xmlns:a16="http://schemas.microsoft.com/office/drawing/2014/main" id="{741F233B-58F9-C0C5-480A-4E2FDE4FF801}"/>
              </a:ext>
            </a:extLst>
          </p:cNvPr>
          <p:cNvSpPr>
            <a:spLocks noChangeArrowheads="1"/>
          </p:cNvSpPr>
          <p:nvPr/>
        </p:nvSpPr>
        <p:spPr bwMode="auto">
          <a:xfrm>
            <a:off x="619400"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pic>
        <p:nvPicPr>
          <p:cNvPr id="5" name="Picture 4">
            <a:extLst>
              <a:ext uri="{FF2B5EF4-FFF2-40B4-BE49-F238E27FC236}">
                <a16:creationId xmlns:a16="http://schemas.microsoft.com/office/drawing/2014/main" id="{C985BBD6-7738-FE9B-C0EC-1A76F72FADDD}"/>
              </a:ext>
            </a:extLst>
          </p:cNvPr>
          <p:cNvPicPr>
            <a:picLocks noChangeAspect="1"/>
          </p:cNvPicPr>
          <p:nvPr/>
        </p:nvPicPr>
        <p:blipFill>
          <a:blip r:embed="rId4">
            <a:alphaModFix amt="35000"/>
          </a:blip>
          <a:stretch>
            <a:fillRect/>
          </a:stretch>
        </p:blipFill>
        <p:spPr>
          <a:xfrm rot="277157">
            <a:off x="1438817" y="3413154"/>
            <a:ext cx="774737" cy="1293417"/>
          </a:xfrm>
          <a:prstGeom prst="rect">
            <a:avLst/>
          </a:prstGeom>
        </p:spPr>
      </p:pic>
      <p:pic>
        <p:nvPicPr>
          <p:cNvPr id="12" name="Picture 11">
            <a:extLst>
              <a:ext uri="{FF2B5EF4-FFF2-40B4-BE49-F238E27FC236}">
                <a16:creationId xmlns:a16="http://schemas.microsoft.com/office/drawing/2014/main" id="{2B51DEFC-6D13-8CF6-5878-FBD2CB8FF37F}"/>
              </a:ext>
            </a:extLst>
          </p:cNvPr>
          <p:cNvPicPr>
            <a:picLocks noChangeAspect="1"/>
          </p:cNvPicPr>
          <p:nvPr/>
        </p:nvPicPr>
        <p:blipFill>
          <a:blip r:embed="rId2"/>
          <a:stretch>
            <a:fillRect/>
          </a:stretch>
        </p:blipFill>
        <p:spPr>
          <a:xfrm>
            <a:off x="3983615" y="3026757"/>
            <a:ext cx="1335742" cy="1828800"/>
          </a:xfrm>
          <a:prstGeom prst="rect">
            <a:avLst/>
          </a:prstGeom>
        </p:spPr>
      </p:pic>
      <p:sp>
        <p:nvSpPr>
          <p:cNvPr id="14" name="Rectangle 1078">
            <a:extLst>
              <a:ext uri="{FF2B5EF4-FFF2-40B4-BE49-F238E27FC236}">
                <a16:creationId xmlns:a16="http://schemas.microsoft.com/office/drawing/2014/main" id="{FC689132-E73D-AFFE-A6B1-3BBDBE9D452D}"/>
              </a:ext>
            </a:extLst>
          </p:cNvPr>
          <p:cNvSpPr>
            <a:spLocks noChangeArrowheads="1"/>
          </p:cNvSpPr>
          <p:nvPr/>
        </p:nvSpPr>
        <p:spPr bwMode="auto">
          <a:xfrm>
            <a:off x="4030477" y="4680198"/>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gp160</a:t>
            </a:r>
          </a:p>
        </p:txBody>
      </p:sp>
    </p:spTree>
    <p:extLst>
      <p:ext uri="{BB962C8B-B14F-4D97-AF65-F5344CB8AC3E}">
        <p14:creationId xmlns:p14="http://schemas.microsoft.com/office/powerpoint/2010/main" val="2054800569"/>
      </p:ext>
    </p:extLst>
  </p:cSld>
  <p:clrMapOvr>
    <a:masterClrMapping/>
  </p:clrMapOvr>
  <mc:AlternateContent xmlns:mc="http://schemas.openxmlformats.org/markup-compatibility/2006" xmlns:p14="http://schemas.microsoft.com/office/powerpoint/2010/main">
    <mc:Choice Requires="p14">
      <p:transition spd="slow" p14:dur="1250" advTm="4906">
        <p:fade/>
      </p:transition>
    </mc:Choice>
    <mc:Fallback xmlns="">
      <p:transition spd="slow" advTm="4906">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a:extLst>
              <a:ext uri="{FF2B5EF4-FFF2-40B4-BE49-F238E27FC236}">
                <a16:creationId xmlns:a16="http://schemas.microsoft.com/office/drawing/2014/main" id="{E1385E77-73E4-2E66-4C66-6CB332EF014B}"/>
              </a:ext>
            </a:extLst>
          </p:cNvPr>
          <p:cNvSpPr/>
          <p:nvPr/>
        </p:nvSpPr>
        <p:spPr>
          <a:xfrm rot="16200000">
            <a:off x="6959118" y="1661415"/>
            <a:ext cx="457200" cy="182880"/>
          </a:xfrm>
          <a:prstGeom prst="rightArrow">
            <a:avLst/>
          </a:prstGeom>
          <a:gradFill>
            <a:gsLst>
              <a:gs pos="2000">
                <a:srgbClr val="EAE3D8"/>
              </a:gs>
              <a:gs pos="65000">
                <a:srgbClr val="FE8C7A">
                  <a:alpha val="6899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8807BB0B-366D-07AA-8061-41CD7C79C72E}"/>
              </a:ext>
            </a:extLst>
          </p:cNvPr>
          <p:cNvSpPr/>
          <p:nvPr/>
        </p:nvSpPr>
        <p:spPr>
          <a:xfrm rot="16200000">
            <a:off x="4558865" y="1279761"/>
            <a:ext cx="457200" cy="182880"/>
          </a:xfrm>
          <a:prstGeom prst="rightArrow">
            <a:avLst/>
          </a:prstGeom>
          <a:gradFill>
            <a:gsLst>
              <a:gs pos="2000">
                <a:srgbClr val="EAE3D8"/>
              </a:gs>
              <a:gs pos="65000">
                <a:srgbClr val="FE8C7A">
                  <a:alpha val="6899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F4C341-1C8C-BFDF-0472-5AACBD861615}"/>
              </a:ext>
            </a:extLst>
          </p:cNvPr>
          <p:cNvPicPr>
            <a:picLocks noChangeAspect="1"/>
          </p:cNvPicPr>
          <p:nvPr/>
        </p:nvPicPr>
        <p:blipFill>
          <a:blip r:embed="rId2"/>
          <a:stretch>
            <a:fillRect/>
          </a:stretch>
        </p:blipFill>
        <p:spPr>
          <a:xfrm>
            <a:off x="2445998" y="2434401"/>
            <a:ext cx="626670" cy="552320"/>
          </a:xfrm>
          <a:prstGeom prst="rect">
            <a:avLst/>
          </a:prstGeom>
          <a:effectLst/>
        </p:spPr>
      </p:pic>
      <p:pic>
        <p:nvPicPr>
          <p:cNvPr id="15" name="Picture 14">
            <a:extLst>
              <a:ext uri="{FF2B5EF4-FFF2-40B4-BE49-F238E27FC236}">
                <a16:creationId xmlns:a16="http://schemas.microsoft.com/office/drawing/2014/main" id="{EBEA45B2-319E-EC3B-9072-4384923DA140}"/>
              </a:ext>
            </a:extLst>
          </p:cNvPr>
          <p:cNvPicPr>
            <a:picLocks noChangeAspect="1"/>
          </p:cNvPicPr>
          <p:nvPr/>
        </p:nvPicPr>
        <p:blipFill>
          <a:blip r:embed="rId2"/>
          <a:stretch>
            <a:fillRect/>
          </a:stretch>
        </p:blipFill>
        <p:spPr>
          <a:xfrm flipH="1">
            <a:off x="6137058" y="2434401"/>
            <a:ext cx="626670" cy="552320"/>
          </a:xfrm>
          <a:prstGeom prst="rect">
            <a:avLst/>
          </a:prstGeom>
          <a:effectLst/>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Vpu</a:t>
            </a:r>
            <a:r>
              <a:rPr lang="en-US" dirty="0"/>
              <a:t>: Augments HIV Envelope Migration to Cell Surface</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0" name="Rectangle 1078">
            <a:extLst>
              <a:ext uri="{FF2B5EF4-FFF2-40B4-BE49-F238E27FC236}">
                <a16:creationId xmlns:a16="http://schemas.microsoft.com/office/drawing/2014/main" id="{08D31272-8F1B-1C68-10BF-360FBE8702DD}"/>
              </a:ext>
            </a:extLst>
          </p:cNvPr>
          <p:cNvSpPr>
            <a:spLocks noChangeArrowheads="1"/>
          </p:cNvSpPr>
          <p:nvPr/>
        </p:nvSpPr>
        <p:spPr bwMode="auto">
          <a:xfrm>
            <a:off x="70092" y="2919126"/>
            <a:ext cx="192096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Arial" pitchFamily="31" charset="0"/>
              </a:rPr>
              <a:t>Endoplasmic Reticulum</a:t>
            </a:r>
          </a:p>
        </p:txBody>
      </p:sp>
      <p:sp>
        <p:nvSpPr>
          <p:cNvPr id="21" name="Rectangle 1078">
            <a:extLst>
              <a:ext uri="{FF2B5EF4-FFF2-40B4-BE49-F238E27FC236}">
                <a16:creationId xmlns:a16="http://schemas.microsoft.com/office/drawing/2014/main" id="{03F94318-78D6-625F-20E6-97B1454C2137}"/>
              </a:ext>
            </a:extLst>
          </p:cNvPr>
          <p:cNvSpPr>
            <a:spLocks noChangeArrowheads="1"/>
          </p:cNvSpPr>
          <p:nvPr/>
        </p:nvSpPr>
        <p:spPr bwMode="auto">
          <a:xfrm>
            <a:off x="128508" y="2262650"/>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Arial" pitchFamily="31" charset="0"/>
              </a:rPr>
              <a:t>Cytosol</a:t>
            </a:r>
          </a:p>
        </p:txBody>
      </p:sp>
      <p:sp>
        <p:nvSpPr>
          <p:cNvPr id="22" name="Rectangle 1078">
            <a:extLst>
              <a:ext uri="{FF2B5EF4-FFF2-40B4-BE49-F238E27FC236}">
                <a16:creationId xmlns:a16="http://schemas.microsoft.com/office/drawing/2014/main" id="{49A9E23F-1998-0A96-9870-6579E5A1E5D3}"/>
              </a:ext>
            </a:extLst>
          </p:cNvPr>
          <p:cNvSpPr>
            <a:spLocks noChangeArrowheads="1"/>
          </p:cNvSpPr>
          <p:nvPr/>
        </p:nvSpPr>
        <p:spPr bwMode="auto">
          <a:xfrm>
            <a:off x="2384407"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3" name="Rectangle 1078">
            <a:extLst>
              <a:ext uri="{FF2B5EF4-FFF2-40B4-BE49-F238E27FC236}">
                <a16:creationId xmlns:a16="http://schemas.microsoft.com/office/drawing/2014/main" id="{25B85C82-873E-FE0B-09E5-892EC15313B7}"/>
              </a:ext>
            </a:extLst>
          </p:cNvPr>
          <p:cNvSpPr>
            <a:spLocks noChangeArrowheads="1"/>
          </p:cNvSpPr>
          <p:nvPr/>
        </p:nvSpPr>
        <p:spPr bwMode="auto">
          <a:xfrm>
            <a:off x="5724832" y="296666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err="1">
                <a:solidFill>
                  <a:schemeClr val="tx1"/>
                </a:solidFill>
                <a:latin typeface="Calibri" panose="020F0502020204030204" pitchFamily="34" charset="0"/>
                <a:cs typeface="Calibri" panose="020F0502020204030204" pitchFamily="34" charset="0"/>
              </a:rPr>
              <a:t>Vpu</a:t>
            </a:r>
            <a:endParaRPr lang="en-US" sz="1600" dirty="0">
              <a:solidFill>
                <a:schemeClr val="tx1"/>
              </a:solidFill>
              <a:latin typeface="Calibri" panose="020F0502020204030204" pitchFamily="34" charset="0"/>
              <a:cs typeface="Calibri" panose="020F0502020204030204" pitchFamily="34" charset="0"/>
            </a:endParaRPr>
          </a:p>
        </p:txBody>
      </p:sp>
      <p:sp>
        <p:nvSpPr>
          <p:cNvPr id="25" name="Rectangle 1078">
            <a:extLst>
              <a:ext uri="{FF2B5EF4-FFF2-40B4-BE49-F238E27FC236}">
                <a16:creationId xmlns:a16="http://schemas.microsoft.com/office/drawing/2014/main" id="{741F233B-58F9-C0C5-480A-4E2FDE4FF801}"/>
              </a:ext>
            </a:extLst>
          </p:cNvPr>
          <p:cNvSpPr>
            <a:spLocks noChangeArrowheads="1"/>
          </p:cNvSpPr>
          <p:nvPr/>
        </p:nvSpPr>
        <p:spPr bwMode="auto">
          <a:xfrm>
            <a:off x="619400"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pic>
        <p:nvPicPr>
          <p:cNvPr id="5" name="Picture 4">
            <a:extLst>
              <a:ext uri="{FF2B5EF4-FFF2-40B4-BE49-F238E27FC236}">
                <a16:creationId xmlns:a16="http://schemas.microsoft.com/office/drawing/2014/main" id="{C985BBD6-7738-FE9B-C0EC-1A76F72FADDD}"/>
              </a:ext>
            </a:extLst>
          </p:cNvPr>
          <p:cNvPicPr>
            <a:picLocks noChangeAspect="1"/>
          </p:cNvPicPr>
          <p:nvPr/>
        </p:nvPicPr>
        <p:blipFill>
          <a:blip r:embed="rId3">
            <a:alphaModFix amt="35000"/>
          </a:blip>
          <a:stretch>
            <a:fillRect/>
          </a:stretch>
        </p:blipFill>
        <p:spPr>
          <a:xfrm rot="277157">
            <a:off x="1438817" y="3413154"/>
            <a:ext cx="774737" cy="1293417"/>
          </a:xfrm>
          <a:prstGeom prst="rect">
            <a:avLst/>
          </a:prstGeom>
        </p:spPr>
      </p:pic>
      <p:pic>
        <p:nvPicPr>
          <p:cNvPr id="7" name="Picture 6">
            <a:extLst>
              <a:ext uri="{FF2B5EF4-FFF2-40B4-BE49-F238E27FC236}">
                <a16:creationId xmlns:a16="http://schemas.microsoft.com/office/drawing/2014/main" id="{AC913CC8-826F-2932-A3BA-E934A936D160}"/>
              </a:ext>
            </a:extLst>
          </p:cNvPr>
          <p:cNvPicPr>
            <a:picLocks noChangeAspect="1"/>
          </p:cNvPicPr>
          <p:nvPr/>
        </p:nvPicPr>
        <p:blipFill>
          <a:blip r:embed="rId3">
            <a:alphaModFix amt="50000"/>
          </a:blip>
          <a:stretch>
            <a:fillRect/>
          </a:stretch>
        </p:blipFill>
        <p:spPr>
          <a:xfrm rot="880139" flipH="1">
            <a:off x="7110747" y="3413153"/>
            <a:ext cx="774737" cy="1293417"/>
          </a:xfrm>
          <a:prstGeom prst="rect">
            <a:avLst/>
          </a:prstGeom>
        </p:spPr>
      </p:pic>
      <p:sp>
        <p:nvSpPr>
          <p:cNvPr id="8" name="Rectangle 1078">
            <a:extLst>
              <a:ext uri="{FF2B5EF4-FFF2-40B4-BE49-F238E27FC236}">
                <a16:creationId xmlns:a16="http://schemas.microsoft.com/office/drawing/2014/main" id="{30D9C089-F6ED-D44D-6EE7-9F3525932D90}"/>
              </a:ext>
            </a:extLst>
          </p:cNvPr>
          <p:cNvSpPr>
            <a:spLocks noChangeArrowheads="1"/>
          </p:cNvSpPr>
          <p:nvPr/>
        </p:nvSpPr>
        <p:spPr bwMode="auto">
          <a:xfrm>
            <a:off x="7596670" y="4126123"/>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75000"/>
                  </a:schemeClr>
                </a:solidFill>
                <a:latin typeface="Calibri" panose="020F0502020204030204" pitchFamily="34" charset="0"/>
                <a:cs typeface="Calibri" panose="020F0502020204030204" pitchFamily="34" charset="0"/>
              </a:rPr>
              <a:t>CD4</a:t>
            </a:r>
          </a:p>
        </p:txBody>
      </p:sp>
      <p:pic>
        <p:nvPicPr>
          <p:cNvPr id="17" name="Picture 16">
            <a:extLst>
              <a:ext uri="{FF2B5EF4-FFF2-40B4-BE49-F238E27FC236}">
                <a16:creationId xmlns:a16="http://schemas.microsoft.com/office/drawing/2014/main" id="{088674AB-98B4-5807-2EA3-9E7F1BEA40AA}"/>
              </a:ext>
            </a:extLst>
          </p:cNvPr>
          <p:cNvPicPr>
            <a:picLocks noChangeAspect="1"/>
          </p:cNvPicPr>
          <p:nvPr/>
        </p:nvPicPr>
        <p:blipFill>
          <a:blip r:embed="rId4"/>
          <a:stretch>
            <a:fillRect/>
          </a:stretch>
        </p:blipFill>
        <p:spPr>
          <a:xfrm>
            <a:off x="3983615" y="1391921"/>
            <a:ext cx="1335742" cy="1828800"/>
          </a:xfrm>
          <a:prstGeom prst="rect">
            <a:avLst/>
          </a:prstGeom>
        </p:spPr>
      </p:pic>
      <p:pic>
        <p:nvPicPr>
          <p:cNvPr id="18" name="Picture 17">
            <a:extLst>
              <a:ext uri="{FF2B5EF4-FFF2-40B4-BE49-F238E27FC236}">
                <a16:creationId xmlns:a16="http://schemas.microsoft.com/office/drawing/2014/main" id="{4DD68E3C-5179-8CA6-4B67-5BB82AF7E155}"/>
              </a:ext>
            </a:extLst>
          </p:cNvPr>
          <p:cNvPicPr>
            <a:picLocks noChangeAspect="1"/>
          </p:cNvPicPr>
          <p:nvPr/>
        </p:nvPicPr>
        <p:blipFill>
          <a:blip r:embed="rId4">
            <a:alphaModFix amt="50000"/>
          </a:blip>
          <a:stretch>
            <a:fillRect/>
          </a:stretch>
        </p:blipFill>
        <p:spPr>
          <a:xfrm rot="863469" flipH="1">
            <a:off x="6719338" y="1872430"/>
            <a:ext cx="987307" cy="1351748"/>
          </a:xfrm>
          <a:prstGeom prst="rect">
            <a:avLst/>
          </a:prstGeom>
        </p:spPr>
      </p:pic>
      <p:sp>
        <p:nvSpPr>
          <p:cNvPr id="9" name="Rectangle 1078">
            <a:extLst>
              <a:ext uri="{FF2B5EF4-FFF2-40B4-BE49-F238E27FC236}">
                <a16:creationId xmlns:a16="http://schemas.microsoft.com/office/drawing/2014/main" id="{B8C314D7-E77F-2E64-542D-D6DFD624CFBC}"/>
              </a:ext>
            </a:extLst>
          </p:cNvPr>
          <p:cNvSpPr>
            <a:spLocks noChangeArrowheads="1"/>
          </p:cNvSpPr>
          <p:nvPr/>
        </p:nvSpPr>
        <p:spPr bwMode="auto">
          <a:xfrm>
            <a:off x="4731347" y="2079146"/>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50000"/>
                  </a:schemeClr>
                </a:solidFill>
                <a:latin typeface="Calibri" panose="020F0502020204030204" pitchFamily="34" charset="0"/>
                <a:cs typeface="Calibri" panose="020F0502020204030204" pitchFamily="34" charset="0"/>
              </a:rPr>
              <a:t>gp160</a:t>
            </a:r>
          </a:p>
        </p:txBody>
      </p:sp>
      <p:sp>
        <p:nvSpPr>
          <p:cNvPr id="11" name="Rectangle 1078">
            <a:extLst>
              <a:ext uri="{FF2B5EF4-FFF2-40B4-BE49-F238E27FC236}">
                <a16:creationId xmlns:a16="http://schemas.microsoft.com/office/drawing/2014/main" id="{C014AEA8-9391-EA2F-8641-D4D10D0E1427}"/>
              </a:ext>
            </a:extLst>
          </p:cNvPr>
          <p:cNvSpPr>
            <a:spLocks noChangeArrowheads="1"/>
          </p:cNvSpPr>
          <p:nvPr/>
        </p:nvSpPr>
        <p:spPr bwMode="auto">
          <a:xfrm>
            <a:off x="7183341" y="2166549"/>
            <a:ext cx="1093609"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bg1">
                    <a:lumMod val="65000"/>
                  </a:schemeClr>
                </a:solidFill>
                <a:latin typeface="Calibri" panose="020F0502020204030204" pitchFamily="34" charset="0"/>
                <a:cs typeface="Calibri" panose="020F0502020204030204" pitchFamily="34" charset="0"/>
              </a:rPr>
              <a:t>gp160</a:t>
            </a:r>
          </a:p>
        </p:txBody>
      </p:sp>
    </p:spTree>
    <p:extLst>
      <p:ext uri="{BB962C8B-B14F-4D97-AF65-F5344CB8AC3E}">
        <p14:creationId xmlns:p14="http://schemas.microsoft.com/office/powerpoint/2010/main" val="620812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8757">
        <p159:morph option="byObject"/>
      </p:transition>
    </mc:Choice>
    <mc:Fallback xmlns="">
      <p:transition spd="slow" advTm="8757">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Negative Regulatory Factor (</a:t>
            </a:r>
            <a:r>
              <a:rPr lang="en-US" dirty="0" err="1"/>
              <a:t>Nef</a:t>
            </a:r>
            <a:r>
              <a:rPr lang="en-US" dirty="0"/>
              <a:t>)</a:t>
            </a:r>
          </a:p>
        </p:txBody>
      </p:sp>
      <p:sp>
        <p:nvSpPr>
          <p:cNvPr id="15" name="Text Placeholder 14">
            <a:extLst>
              <a:ext uri="{FF2B5EF4-FFF2-40B4-BE49-F238E27FC236}">
                <a16:creationId xmlns:a16="http://schemas.microsoft.com/office/drawing/2014/main" id="{9F536273-717B-BFBA-E14B-2532901E8E1A}"/>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6" name="Picture 15">
            <a:extLst>
              <a:ext uri="{FF2B5EF4-FFF2-40B4-BE49-F238E27FC236}">
                <a16:creationId xmlns:a16="http://schemas.microsoft.com/office/drawing/2014/main" id="{2CE195D5-4CA8-5F46-041C-F4CD67A48268}"/>
              </a:ext>
            </a:extLst>
          </p:cNvPr>
          <p:cNvPicPr>
            <a:picLocks noChangeAspect="1"/>
          </p:cNvPicPr>
          <p:nvPr/>
        </p:nvPicPr>
        <p:blipFill>
          <a:blip r:embed="rId2"/>
          <a:stretch>
            <a:fillRect/>
          </a:stretch>
        </p:blipFill>
        <p:spPr>
          <a:xfrm rot="10376097">
            <a:off x="3868632" y="1871225"/>
            <a:ext cx="1213834" cy="2255381"/>
          </a:xfrm>
          <a:prstGeom prst="rect">
            <a:avLst/>
          </a:prstGeom>
        </p:spPr>
      </p:pic>
      <p:sp>
        <p:nvSpPr>
          <p:cNvPr id="4" name="Rectangle 3">
            <a:extLst>
              <a:ext uri="{FF2B5EF4-FFF2-40B4-BE49-F238E27FC236}">
                <a16:creationId xmlns:a16="http://schemas.microsoft.com/office/drawing/2014/main" id="{2B56D6BF-1E1D-FD11-924E-DB30871E9D3E}"/>
              </a:ext>
            </a:extLst>
          </p:cNvPr>
          <p:cNvSpPr/>
          <p:nvPr/>
        </p:nvSpPr>
        <p:spPr>
          <a:xfrm>
            <a:off x="7213418" y="930510"/>
            <a:ext cx="1930582" cy="429490"/>
          </a:xfrm>
          <a:prstGeom prst="rect">
            <a:avLst/>
          </a:prstGeom>
          <a:solidFill>
            <a:srgbClr val="F3E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Accessory Protein</a:t>
            </a:r>
          </a:p>
        </p:txBody>
      </p:sp>
    </p:spTree>
    <p:extLst>
      <p:ext uri="{BB962C8B-B14F-4D97-AF65-F5344CB8AC3E}">
        <p14:creationId xmlns:p14="http://schemas.microsoft.com/office/powerpoint/2010/main" val="4129941277"/>
      </p:ext>
    </p:extLst>
  </p:cSld>
  <p:clrMapOvr>
    <a:masterClrMapping/>
  </p:clrMapOvr>
  <mc:AlternateContent xmlns:mc="http://schemas.openxmlformats.org/markup-compatibility/2006" xmlns:p14="http://schemas.microsoft.com/office/powerpoint/2010/main">
    <mc:Choice Requires="p14">
      <p:transition spd="slow" p14:dur="1250" advTm="26762">
        <p:fade/>
      </p:transition>
    </mc:Choice>
    <mc:Fallback xmlns="">
      <p:transition spd="slow" advTm="26762">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B69BF7-CDF8-87DF-0E3A-032E001044E4}"/>
              </a:ext>
            </a:extLst>
          </p:cNvPr>
          <p:cNvPicPr>
            <a:picLocks noChangeAspect="1"/>
          </p:cNvPicPr>
          <p:nvPr/>
        </p:nvPicPr>
        <p:blipFill>
          <a:blip r:embed="rId2"/>
          <a:stretch>
            <a:fillRect/>
          </a:stretch>
        </p:blipFill>
        <p:spPr>
          <a:xfrm rot="10376097">
            <a:off x="3868632" y="1871225"/>
            <a:ext cx="1213834" cy="2255381"/>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Nef</a:t>
            </a:r>
            <a:r>
              <a:rPr lang="en-US" dirty="0"/>
              <a:t>: </a:t>
            </a:r>
            <a:r>
              <a:rPr lang="en-US" dirty="0" err="1"/>
              <a:t>Myristyl</a:t>
            </a:r>
            <a:r>
              <a:rPr lang="en-US" dirty="0"/>
              <a:t> Group</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13">
            <a:extLst>
              <a:ext uri="{FF2B5EF4-FFF2-40B4-BE49-F238E27FC236}">
                <a16:creationId xmlns:a16="http://schemas.microsoft.com/office/drawing/2014/main" id="{C3186DF9-46E2-4B3A-4CFA-EA53B6E07252}"/>
              </a:ext>
            </a:extLst>
          </p:cNvPr>
          <p:cNvSpPr>
            <a:spLocks noChangeArrowheads="1"/>
          </p:cNvSpPr>
          <p:nvPr/>
        </p:nvSpPr>
        <p:spPr bwMode="auto">
          <a:xfrm>
            <a:off x="5813939" y="1682046"/>
            <a:ext cx="1359061" cy="274320"/>
          </a:xfrm>
          <a:prstGeom prst="rect">
            <a:avLst/>
          </a:prstGeom>
          <a:solidFill>
            <a:srgbClr val="996A2A">
              <a:alpha val="25000"/>
            </a:srgbClr>
          </a:solidFill>
          <a:ln w="12700">
            <a:noFill/>
            <a:miter lim="800000"/>
            <a:headEnd/>
            <a:tailEnd/>
          </a:ln>
          <a:effectLst/>
        </p:spPr>
        <p:txBody>
          <a:bodyPr wrap="none" anchor="ctr">
            <a:prstTxWarp prst="textNoShape">
              <a:avLst/>
            </a:prstTxWarp>
          </a:bodyPr>
          <a:lstStyle/>
          <a:p>
            <a:pPr algn="ctr">
              <a:lnSpc>
                <a:spcPts val="1800"/>
              </a:lnSpc>
            </a:pPr>
            <a:r>
              <a:rPr lang="en-US" sz="1400" dirty="0" err="1">
                <a:latin typeface="Calibri" panose="020F0502020204030204" pitchFamily="34" charset="0"/>
                <a:cs typeface="Calibri" panose="020F0502020204030204" pitchFamily="34" charset="0"/>
              </a:rPr>
              <a:t>Myristyl</a:t>
            </a:r>
            <a:r>
              <a:rPr lang="en-US" sz="1400" dirty="0">
                <a:latin typeface="Calibri" panose="020F0502020204030204" pitchFamily="34" charset="0"/>
                <a:cs typeface="Calibri" panose="020F0502020204030204" pitchFamily="34" charset="0"/>
              </a:rPr>
              <a:t> Group </a:t>
            </a:r>
            <a:endParaRPr lang="en-US" sz="1400" b="1" dirty="0">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F2F31389-DE13-4CA1-CA1A-EF76ADDC4884}"/>
              </a:ext>
            </a:extLst>
          </p:cNvPr>
          <p:cNvSpPr/>
          <p:nvPr/>
        </p:nvSpPr>
        <p:spPr>
          <a:xfrm rot="10800000" flipV="1">
            <a:off x="4498613" y="1489893"/>
            <a:ext cx="245387" cy="692718"/>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 name="connsiteX0" fmla="*/ 57545 w 151780"/>
              <a:gd name="connsiteY0" fmla="*/ 0 h 308555"/>
              <a:gd name="connsiteX1" fmla="*/ 124748 w 151780"/>
              <a:gd name="connsiteY1" fmla="*/ 131961 h 308555"/>
              <a:gd name="connsiteX2" fmla="*/ 49 w 151780"/>
              <a:gd name="connsiteY2" fmla="*/ 203906 h 308555"/>
              <a:gd name="connsiteX3" fmla="*/ 141600 w 151780"/>
              <a:gd name="connsiteY3" fmla="*/ 227534 h 308555"/>
              <a:gd name="connsiteX4" fmla="*/ 5431 w 151780"/>
              <a:gd name="connsiteY4" fmla="*/ 290214 h 308555"/>
              <a:gd name="connsiteX5" fmla="*/ 151132 w 151780"/>
              <a:gd name="connsiteY5" fmla="*/ 308555 h 308555"/>
              <a:gd name="connsiteX0" fmla="*/ 58031 w 152266"/>
              <a:gd name="connsiteY0" fmla="*/ 0 h 308555"/>
              <a:gd name="connsiteX1" fmla="*/ 92342 w 152266"/>
              <a:gd name="connsiteY1" fmla="*/ 134831 h 308555"/>
              <a:gd name="connsiteX2" fmla="*/ 535 w 152266"/>
              <a:gd name="connsiteY2" fmla="*/ 203906 h 308555"/>
              <a:gd name="connsiteX3" fmla="*/ 142086 w 152266"/>
              <a:gd name="connsiteY3" fmla="*/ 227534 h 308555"/>
              <a:gd name="connsiteX4" fmla="*/ 5917 w 152266"/>
              <a:gd name="connsiteY4" fmla="*/ 290214 h 308555"/>
              <a:gd name="connsiteX5" fmla="*/ 151618 w 152266"/>
              <a:gd name="connsiteY5" fmla="*/ 308555 h 308555"/>
              <a:gd name="connsiteX0" fmla="*/ 70377 w 152278"/>
              <a:gd name="connsiteY0" fmla="*/ 0 h 305686"/>
              <a:gd name="connsiteX1" fmla="*/ 92354 w 152278"/>
              <a:gd name="connsiteY1" fmla="*/ 131962 h 305686"/>
              <a:gd name="connsiteX2" fmla="*/ 547 w 152278"/>
              <a:gd name="connsiteY2" fmla="*/ 201037 h 305686"/>
              <a:gd name="connsiteX3" fmla="*/ 142098 w 152278"/>
              <a:gd name="connsiteY3" fmla="*/ 224665 h 305686"/>
              <a:gd name="connsiteX4" fmla="*/ 5929 w 152278"/>
              <a:gd name="connsiteY4" fmla="*/ 287345 h 305686"/>
              <a:gd name="connsiteX5" fmla="*/ 151630 w 152278"/>
              <a:gd name="connsiteY5" fmla="*/ 305686 h 305686"/>
              <a:gd name="connsiteX0" fmla="*/ 53917 w 152264"/>
              <a:gd name="connsiteY0" fmla="*/ 0 h 299947"/>
              <a:gd name="connsiteX1" fmla="*/ 92340 w 152264"/>
              <a:gd name="connsiteY1" fmla="*/ 126223 h 299947"/>
              <a:gd name="connsiteX2" fmla="*/ 533 w 152264"/>
              <a:gd name="connsiteY2" fmla="*/ 195298 h 299947"/>
              <a:gd name="connsiteX3" fmla="*/ 142084 w 152264"/>
              <a:gd name="connsiteY3" fmla="*/ 218926 h 299947"/>
              <a:gd name="connsiteX4" fmla="*/ 5915 w 152264"/>
              <a:gd name="connsiteY4" fmla="*/ 281606 h 299947"/>
              <a:gd name="connsiteX5" fmla="*/ 151616 w 152264"/>
              <a:gd name="connsiteY5" fmla="*/ 299947 h 29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64" h="299947">
                <a:moveTo>
                  <a:pt x="53917" y="0"/>
                </a:moveTo>
                <a:cubicBezTo>
                  <a:pt x="59066" y="35011"/>
                  <a:pt x="101237" y="93673"/>
                  <a:pt x="92340" y="126223"/>
                </a:cubicBezTo>
                <a:cubicBezTo>
                  <a:pt x="83443" y="158773"/>
                  <a:pt x="-7758" y="179848"/>
                  <a:pt x="533" y="195298"/>
                </a:cubicBezTo>
                <a:cubicBezTo>
                  <a:pt x="8824" y="210748"/>
                  <a:pt x="141187" y="204541"/>
                  <a:pt x="142084" y="218926"/>
                </a:cubicBezTo>
                <a:cubicBezTo>
                  <a:pt x="142981" y="233311"/>
                  <a:pt x="-10463" y="258085"/>
                  <a:pt x="5915" y="281606"/>
                </a:cubicBezTo>
                <a:cubicBezTo>
                  <a:pt x="22293" y="305127"/>
                  <a:pt x="162943" y="277293"/>
                  <a:pt x="151616" y="299947"/>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F97D9CA1-DE5B-FB25-2922-5F2B92372F83}"/>
              </a:ext>
            </a:extLst>
          </p:cNvPr>
          <p:cNvCxnSpPr>
            <a:cxnSpLocks/>
          </p:cNvCxnSpPr>
          <p:nvPr/>
        </p:nvCxnSpPr>
        <p:spPr>
          <a:xfrm flipH="1" flipV="1">
            <a:off x="4671930" y="1642290"/>
            <a:ext cx="1089260" cy="175502"/>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798293"/>
      </p:ext>
    </p:extLst>
  </p:cSld>
  <p:clrMapOvr>
    <a:masterClrMapping/>
  </p:clrMapOvr>
  <mc:AlternateContent xmlns:mc="http://schemas.openxmlformats.org/markup-compatibility/2006" xmlns:p14="http://schemas.microsoft.com/office/powerpoint/2010/main">
    <mc:Choice Requires="p14">
      <p:transition spd="slow" p14:dur="1250" advTm="5781">
        <p:fade/>
      </p:transition>
    </mc:Choice>
    <mc:Fallback xmlns="">
      <p:transition spd="slow" advTm="578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128718" y="963724"/>
            <a:ext cx="4907469" cy="3792135"/>
          </a:xfrm>
          <a:prstGeom prst="rect">
            <a:avLst/>
          </a:prstGeom>
          <a:effectLst>
            <a:glow rad="635000">
              <a:schemeClr val="bg1">
                <a:alpha val="10000"/>
              </a:schemeClr>
            </a:glow>
            <a:softEdge rad="0"/>
          </a:effectLst>
        </p:spPr>
      </p:pic>
      <p:pic>
        <p:nvPicPr>
          <p:cNvPr id="5" name="Picture 4">
            <a:extLst>
              <a:ext uri="{FF2B5EF4-FFF2-40B4-BE49-F238E27FC236}">
                <a16:creationId xmlns:a16="http://schemas.microsoft.com/office/drawing/2014/main" id="{C5DDF8D8-C7F6-56B4-6AA7-9E0F9993B64D}"/>
              </a:ext>
            </a:extLst>
          </p:cNvPr>
          <p:cNvPicPr>
            <a:picLocks noChangeAspect="1"/>
          </p:cNvPicPr>
          <p:nvPr/>
        </p:nvPicPr>
        <p:blipFill>
          <a:blip r:embed="rId4">
            <a:alphaModFix amt="5000"/>
            <a:extLst>
              <a:ext uri="{BEBA8EAE-BF5A-486C-A8C5-ECC9F3942E4B}">
                <a14:imgProps xmlns:a14="http://schemas.microsoft.com/office/drawing/2010/main">
                  <a14:imgLayer r:embed="rId5">
                    <a14:imgEffect>
                      <a14:backgroundRemoval t="9565" b="89965" l="9997" r="89973">
                        <a14:foregroundMark x1="55317" y1="9800" x2="55317" y2="9800"/>
                        <a14:foregroundMark x1="54317" y1="9565" x2="54317" y2="9565"/>
                        <a14:foregroundMark x1="75462" y1="26186" x2="75462" y2="26186"/>
                      </a14:backgroundRemoval>
                    </a14:imgEffect>
                  </a14:imgLayer>
                </a14:imgProps>
              </a:ext>
            </a:extLst>
          </a:blip>
          <a:srcRect/>
          <a:stretch/>
        </p:blipFill>
        <p:spPr>
          <a:xfrm>
            <a:off x="2121738" y="964651"/>
            <a:ext cx="4927701" cy="3808107"/>
          </a:xfrm>
          <a:prstGeom prst="rect">
            <a:avLst/>
          </a:prstGeom>
        </p:spPr>
      </p:pic>
      <p:sp>
        <p:nvSpPr>
          <p:cNvPr id="2" name="Title 1"/>
          <p:cNvSpPr>
            <a:spLocks noGrp="1"/>
          </p:cNvSpPr>
          <p:nvPr>
            <p:ph type="title"/>
          </p:nvPr>
        </p:nvSpPr>
        <p:spPr>
          <a:xfrm>
            <a:off x="323850" y="85800"/>
            <a:ext cx="8497062" cy="818388"/>
          </a:xfrm>
          <a:prstGeom prst="rect">
            <a:avLst/>
          </a:prstGeom>
        </p:spPr>
        <p:txBody>
          <a:bodyPr/>
          <a:lstStyle/>
          <a:p>
            <a:r>
              <a:rPr lang="en-US" dirty="0"/>
              <a:t>HIV Nucleocapsid Complex</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cxnSp>
        <p:nvCxnSpPr>
          <p:cNvPr id="6" name="Straight Connector 5">
            <a:extLst>
              <a:ext uri="{FF2B5EF4-FFF2-40B4-BE49-F238E27FC236}">
                <a16:creationId xmlns:a16="http://schemas.microsoft.com/office/drawing/2014/main" id="{B4EEF75D-F14A-F44F-9292-4DCBBB39FDA6}"/>
              </a:ext>
            </a:extLst>
          </p:cNvPr>
          <p:cNvCxnSpPr/>
          <p:nvPr/>
        </p:nvCxnSpPr>
        <p:spPr>
          <a:xfrm>
            <a:off x="3244768" y="4648505"/>
            <a:ext cx="2952924" cy="0"/>
          </a:xfrm>
          <a:prstGeom prst="line">
            <a:avLst/>
          </a:prstGeom>
          <a:ln w="12700" cap="sq">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AB5C9E63-EA95-AA44-B356-97F42E0957E0}"/>
              </a:ext>
            </a:extLst>
          </p:cNvPr>
          <p:cNvSpPr>
            <a:spLocks noChangeArrowheads="1"/>
          </p:cNvSpPr>
          <p:nvPr/>
        </p:nvSpPr>
        <p:spPr bwMode="auto">
          <a:xfrm>
            <a:off x="3235437" y="4698536"/>
            <a:ext cx="2962256" cy="255673"/>
          </a:xfrm>
          <a:prstGeom prst="rect">
            <a:avLst/>
          </a:prstGeom>
          <a:noFill/>
          <a:ln w="12700">
            <a:noFill/>
            <a:miter lim="800000"/>
            <a:headEnd/>
            <a:tailEnd/>
          </a:ln>
          <a:effectLst/>
        </p:spPr>
        <p:txBody>
          <a:bodyPr wrap="none" anchor="ctr">
            <a:prstTxWarp prst="textNoShape">
              <a:avLst/>
            </a:prstTxWarp>
          </a:bodyPr>
          <a:lstStyle/>
          <a:p>
            <a:pPr algn="ctr"/>
            <a:r>
              <a:rPr lang="en-US" sz="1800" dirty="0">
                <a:solidFill>
                  <a:schemeClr val="bg1"/>
                </a:solidFill>
                <a:latin typeface="Arial" pitchFamily="18" charset="0"/>
              </a:rPr>
              <a:t>100-150 nm</a:t>
            </a:r>
          </a:p>
        </p:txBody>
      </p:sp>
      <p:sp>
        <p:nvSpPr>
          <p:cNvPr id="12" name="Rectangle 13">
            <a:extLst>
              <a:ext uri="{FF2B5EF4-FFF2-40B4-BE49-F238E27FC236}">
                <a16:creationId xmlns:a16="http://schemas.microsoft.com/office/drawing/2014/main" id="{AC695CF9-9101-C514-318A-9638D4351D1D}"/>
              </a:ext>
            </a:extLst>
          </p:cNvPr>
          <p:cNvSpPr>
            <a:spLocks noChangeArrowheads="1"/>
          </p:cNvSpPr>
          <p:nvPr/>
        </p:nvSpPr>
        <p:spPr bwMode="auto">
          <a:xfrm>
            <a:off x="958788" y="1960259"/>
            <a:ext cx="2012477" cy="255673"/>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bg1"/>
                </a:solidFill>
                <a:latin typeface="Calibri" panose="020F0502020204030204" pitchFamily="34" charset="0"/>
                <a:cs typeface="Calibri" panose="020F0502020204030204" pitchFamily="34" charset="0"/>
              </a:rPr>
              <a:t>Nucleocapsid complex</a:t>
            </a:r>
          </a:p>
        </p:txBody>
      </p:sp>
      <p:pic>
        <p:nvPicPr>
          <p:cNvPr id="16" name="Picture 15">
            <a:extLst>
              <a:ext uri="{FF2B5EF4-FFF2-40B4-BE49-F238E27FC236}">
                <a16:creationId xmlns:a16="http://schemas.microsoft.com/office/drawing/2014/main" id="{FF49922C-1901-5534-944D-4E5E502ED7A7}"/>
              </a:ext>
            </a:extLst>
          </p:cNvPr>
          <p:cNvPicPr>
            <a:picLocks noChangeAspect="1"/>
          </p:cNvPicPr>
          <p:nvPr/>
        </p:nvPicPr>
        <p:blipFill>
          <a:blip r:embed="rId6">
            <a:alphaModFix/>
          </a:blip>
          <a:stretch>
            <a:fillRect/>
          </a:stretch>
        </p:blipFill>
        <p:spPr>
          <a:xfrm>
            <a:off x="3932819" y="1480136"/>
            <a:ext cx="1510635" cy="2491789"/>
          </a:xfrm>
          <a:prstGeom prst="rect">
            <a:avLst/>
          </a:prstGeom>
        </p:spPr>
      </p:pic>
      <p:pic>
        <p:nvPicPr>
          <p:cNvPr id="15" name="Picture 14">
            <a:extLst>
              <a:ext uri="{FF2B5EF4-FFF2-40B4-BE49-F238E27FC236}">
                <a16:creationId xmlns:a16="http://schemas.microsoft.com/office/drawing/2014/main" id="{A4D503D9-295B-B76F-B097-13E5DE3C7F7B}"/>
              </a:ext>
            </a:extLst>
          </p:cNvPr>
          <p:cNvPicPr>
            <a:picLocks noChangeAspect="1"/>
          </p:cNvPicPr>
          <p:nvPr/>
        </p:nvPicPr>
        <p:blipFill>
          <a:blip r:embed="rId7"/>
          <a:stretch>
            <a:fillRect/>
          </a:stretch>
        </p:blipFill>
        <p:spPr>
          <a:xfrm>
            <a:off x="3939169" y="1447270"/>
            <a:ext cx="1481665" cy="1752695"/>
          </a:xfrm>
          <a:prstGeom prst="rect">
            <a:avLst/>
          </a:prstGeom>
          <a:noFill/>
          <a:effectLst>
            <a:glow rad="12700">
              <a:schemeClr val="bg1">
                <a:alpha val="59000"/>
              </a:schemeClr>
            </a:glow>
            <a:outerShdw blurRad="50800" dist="50800" dir="2400000" algn="ctr" rotWithShape="0">
              <a:schemeClr val="bg1"/>
            </a:outerShdw>
          </a:effectLst>
        </p:spPr>
      </p:pic>
      <p:cxnSp>
        <p:nvCxnSpPr>
          <p:cNvPr id="13" name="Straight Connector 12">
            <a:extLst>
              <a:ext uri="{FF2B5EF4-FFF2-40B4-BE49-F238E27FC236}">
                <a16:creationId xmlns:a16="http://schemas.microsoft.com/office/drawing/2014/main" id="{D6285955-240C-C1F7-D1D4-65C87F3CC46A}"/>
              </a:ext>
            </a:extLst>
          </p:cNvPr>
          <p:cNvCxnSpPr>
            <a:cxnSpLocks/>
          </p:cNvCxnSpPr>
          <p:nvPr/>
        </p:nvCxnSpPr>
        <p:spPr>
          <a:xfrm>
            <a:off x="2922922" y="2105850"/>
            <a:ext cx="1277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73A08E51-C3DD-F590-9D27-63D7DF00511B}"/>
              </a:ext>
            </a:extLst>
          </p:cNvPr>
          <p:cNvSpPr>
            <a:spLocks noChangeAspect="1"/>
          </p:cNvSpPr>
          <p:nvPr/>
        </p:nvSpPr>
        <p:spPr>
          <a:xfrm>
            <a:off x="3993183" y="1547666"/>
            <a:ext cx="1383702" cy="2351596"/>
          </a:xfrm>
          <a:custGeom>
            <a:avLst/>
            <a:gdLst>
              <a:gd name="connsiteX0" fmla="*/ 623945 w 1384280"/>
              <a:gd name="connsiteY0" fmla="*/ 2159 h 2353112"/>
              <a:gd name="connsiteX1" fmla="*/ 803459 w 1384280"/>
              <a:gd name="connsiteY1" fmla="*/ 35818 h 2353112"/>
              <a:gd name="connsiteX2" fmla="*/ 904436 w 1384280"/>
              <a:gd name="connsiteY2" fmla="*/ 91916 h 2353112"/>
              <a:gd name="connsiteX3" fmla="*/ 1044682 w 1384280"/>
              <a:gd name="connsiteY3" fmla="*/ 176063 h 2353112"/>
              <a:gd name="connsiteX4" fmla="*/ 1168097 w 1384280"/>
              <a:gd name="connsiteY4" fmla="*/ 288260 h 2353112"/>
              <a:gd name="connsiteX5" fmla="*/ 1313953 w 1384280"/>
              <a:gd name="connsiteY5" fmla="*/ 490213 h 2353112"/>
              <a:gd name="connsiteX6" fmla="*/ 1370051 w 1384280"/>
              <a:gd name="connsiteY6" fmla="*/ 613629 h 2353112"/>
              <a:gd name="connsiteX7" fmla="*/ 1381270 w 1384280"/>
              <a:gd name="connsiteY7" fmla="*/ 860461 h 2353112"/>
              <a:gd name="connsiteX8" fmla="*/ 1325172 w 1384280"/>
              <a:gd name="connsiteY8" fmla="*/ 1314856 h 2353112"/>
              <a:gd name="connsiteX9" fmla="*/ 1224196 w 1384280"/>
              <a:gd name="connsiteY9" fmla="*/ 1701933 h 2353112"/>
              <a:gd name="connsiteX10" fmla="*/ 1111999 w 1384280"/>
              <a:gd name="connsiteY10" fmla="*/ 2004863 h 2353112"/>
              <a:gd name="connsiteX11" fmla="*/ 898826 w 1384280"/>
              <a:gd name="connsiteY11" fmla="*/ 2302184 h 2353112"/>
              <a:gd name="connsiteX12" fmla="*/ 601506 w 1384280"/>
              <a:gd name="connsiteY12" fmla="*/ 2347062 h 2353112"/>
              <a:gd name="connsiteX13" fmla="*/ 382723 w 1384280"/>
              <a:gd name="connsiteY13" fmla="*/ 2234866 h 2353112"/>
              <a:gd name="connsiteX14" fmla="*/ 191990 w 1384280"/>
              <a:gd name="connsiteY14" fmla="*/ 1909497 h 2353112"/>
              <a:gd name="connsiteX15" fmla="*/ 68574 w 1384280"/>
              <a:gd name="connsiteY15" fmla="*/ 1292417 h 2353112"/>
              <a:gd name="connsiteX16" fmla="*/ 1256 w 1384280"/>
              <a:gd name="connsiteY16" fmla="*/ 720216 h 2353112"/>
              <a:gd name="connsiteX17" fmla="*/ 124672 w 1384280"/>
              <a:gd name="connsiteY17" fmla="*/ 383627 h 2353112"/>
              <a:gd name="connsiteX18" fmla="*/ 208819 w 1384280"/>
              <a:gd name="connsiteY18" fmla="*/ 271430 h 2353112"/>
              <a:gd name="connsiteX19" fmla="*/ 388333 w 1384280"/>
              <a:gd name="connsiteY19" fmla="*/ 97526 h 2353112"/>
              <a:gd name="connsiteX20" fmla="*/ 623945 w 1384280"/>
              <a:gd name="connsiteY20" fmla="*/ 2159 h 2353112"/>
              <a:gd name="connsiteX0" fmla="*/ 623340 w 1383675"/>
              <a:gd name="connsiteY0" fmla="*/ 2159 h 2353112"/>
              <a:gd name="connsiteX1" fmla="*/ 802854 w 1383675"/>
              <a:gd name="connsiteY1" fmla="*/ 35818 h 2353112"/>
              <a:gd name="connsiteX2" fmla="*/ 903831 w 1383675"/>
              <a:gd name="connsiteY2" fmla="*/ 91916 h 2353112"/>
              <a:gd name="connsiteX3" fmla="*/ 1044077 w 1383675"/>
              <a:gd name="connsiteY3" fmla="*/ 176063 h 2353112"/>
              <a:gd name="connsiteX4" fmla="*/ 1167492 w 1383675"/>
              <a:gd name="connsiteY4" fmla="*/ 288260 h 2353112"/>
              <a:gd name="connsiteX5" fmla="*/ 1313348 w 1383675"/>
              <a:gd name="connsiteY5" fmla="*/ 490213 h 2353112"/>
              <a:gd name="connsiteX6" fmla="*/ 1369446 w 1383675"/>
              <a:gd name="connsiteY6" fmla="*/ 613629 h 2353112"/>
              <a:gd name="connsiteX7" fmla="*/ 1380665 w 1383675"/>
              <a:gd name="connsiteY7" fmla="*/ 860461 h 2353112"/>
              <a:gd name="connsiteX8" fmla="*/ 1324567 w 1383675"/>
              <a:gd name="connsiteY8" fmla="*/ 1314856 h 2353112"/>
              <a:gd name="connsiteX9" fmla="*/ 1223591 w 1383675"/>
              <a:gd name="connsiteY9" fmla="*/ 1701933 h 2353112"/>
              <a:gd name="connsiteX10" fmla="*/ 1111394 w 1383675"/>
              <a:gd name="connsiteY10" fmla="*/ 2004863 h 2353112"/>
              <a:gd name="connsiteX11" fmla="*/ 898221 w 1383675"/>
              <a:gd name="connsiteY11" fmla="*/ 2302184 h 2353112"/>
              <a:gd name="connsiteX12" fmla="*/ 600901 w 1383675"/>
              <a:gd name="connsiteY12" fmla="*/ 2347062 h 2353112"/>
              <a:gd name="connsiteX13" fmla="*/ 382118 w 1383675"/>
              <a:gd name="connsiteY13" fmla="*/ 2234866 h 2353112"/>
              <a:gd name="connsiteX14" fmla="*/ 191385 w 1383675"/>
              <a:gd name="connsiteY14" fmla="*/ 1909497 h 2353112"/>
              <a:gd name="connsiteX15" fmla="*/ 67969 w 1383675"/>
              <a:gd name="connsiteY15" fmla="*/ 1292417 h 2353112"/>
              <a:gd name="connsiteX16" fmla="*/ 651 w 1383675"/>
              <a:gd name="connsiteY16" fmla="*/ 720216 h 2353112"/>
              <a:gd name="connsiteX17" fmla="*/ 106254 w 1383675"/>
              <a:gd name="connsiteY17" fmla="*/ 389564 h 2353112"/>
              <a:gd name="connsiteX18" fmla="*/ 208214 w 1383675"/>
              <a:gd name="connsiteY18" fmla="*/ 271430 h 2353112"/>
              <a:gd name="connsiteX19" fmla="*/ 387728 w 1383675"/>
              <a:gd name="connsiteY19" fmla="*/ 97526 h 2353112"/>
              <a:gd name="connsiteX20" fmla="*/ 623340 w 1383675"/>
              <a:gd name="connsiteY20" fmla="*/ 2159 h 2353112"/>
              <a:gd name="connsiteX0" fmla="*/ 623340 w 1383675"/>
              <a:gd name="connsiteY0" fmla="*/ 11 h 2350964"/>
              <a:gd name="connsiteX1" fmla="*/ 903831 w 1383675"/>
              <a:gd name="connsiteY1" fmla="*/ 89768 h 2350964"/>
              <a:gd name="connsiteX2" fmla="*/ 1044077 w 1383675"/>
              <a:gd name="connsiteY2" fmla="*/ 173915 h 2350964"/>
              <a:gd name="connsiteX3" fmla="*/ 1167492 w 1383675"/>
              <a:gd name="connsiteY3" fmla="*/ 286112 h 2350964"/>
              <a:gd name="connsiteX4" fmla="*/ 1313348 w 1383675"/>
              <a:gd name="connsiteY4" fmla="*/ 488065 h 2350964"/>
              <a:gd name="connsiteX5" fmla="*/ 1369446 w 1383675"/>
              <a:gd name="connsiteY5" fmla="*/ 611481 h 2350964"/>
              <a:gd name="connsiteX6" fmla="*/ 1380665 w 1383675"/>
              <a:gd name="connsiteY6" fmla="*/ 858313 h 2350964"/>
              <a:gd name="connsiteX7" fmla="*/ 1324567 w 1383675"/>
              <a:gd name="connsiteY7" fmla="*/ 1312708 h 2350964"/>
              <a:gd name="connsiteX8" fmla="*/ 1223591 w 1383675"/>
              <a:gd name="connsiteY8" fmla="*/ 1699785 h 2350964"/>
              <a:gd name="connsiteX9" fmla="*/ 1111394 w 1383675"/>
              <a:gd name="connsiteY9" fmla="*/ 2002715 h 2350964"/>
              <a:gd name="connsiteX10" fmla="*/ 898221 w 1383675"/>
              <a:gd name="connsiteY10" fmla="*/ 2300036 h 2350964"/>
              <a:gd name="connsiteX11" fmla="*/ 600901 w 1383675"/>
              <a:gd name="connsiteY11" fmla="*/ 2344914 h 2350964"/>
              <a:gd name="connsiteX12" fmla="*/ 382118 w 1383675"/>
              <a:gd name="connsiteY12" fmla="*/ 2232718 h 2350964"/>
              <a:gd name="connsiteX13" fmla="*/ 191385 w 1383675"/>
              <a:gd name="connsiteY13" fmla="*/ 1907349 h 2350964"/>
              <a:gd name="connsiteX14" fmla="*/ 67969 w 1383675"/>
              <a:gd name="connsiteY14" fmla="*/ 1290269 h 2350964"/>
              <a:gd name="connsiteX15" fmla="*/ 651 w 1383675"/>
              <a:gd name="connsiteY15" fmla="*/ 718068 h 2350964"/>
              <a:gd name="connsiteX16" fmla="*/ 106254 w 1383675"/>
              <a:gd name="connsiteY16" fmla="*/ 387416 h 2350964"/>
              <a:gd name="connsiteX17" fmla="*/ 208214 w 1383675"/>
              <a:gd name="connsiteY17" fmla="*/ 269282 h 2350964"/>
              <a:gd name="connsiteX18" fmla="*/ 387728 w 1383675"/>
              <a:gd name="connsiteY18" fmla="*/ 95378 h 2350964"/>
              <a:gd name="connsiteX19" fmla="*/ 623340 w 1383675"/>
              <a:gd name="connsiteY19" fmla="*/ 11 h 2350964"/>
              <a:gd name="connsiteX0" fmla="*/ 623340 w 1383675"/>
              <a:gd name="connsiteY0" fmla="*/ 11 h 2350964"/>
              <a:gd name="connsiteX1" fmla="*/ 903831 w 1383675"/>
              <a:gd name="connsiteY1" fmla="*/ 89768 h 2350964"/>
              <a:gd name="connsiteX2" fmla="*/ 1044077 w 1383675"/>
              <a:gd name="connsiteY2" fmla="*/ 173915 h 2350964"/>
              <a:gd name="connsiteX3" fmla="*/ 1167492 w 1383675"/>
              <a:gd name="connsiteY3" fmla="*/ 286112 h 2350964"/>
              <a:gd name="connsiteX4" fmla="*/ 1313348 w 1383675"/>
              <a:gd name="connsiteY4" fmla="*/ 488065 h 2350964"/>
              <a:gd name="connsiteX5" fmla="*/ 1369446 w 1383675"/>
              <a:gd name="connsiteY5" fmla="*/ 611481 h 2350964"/>
              <a:gd name="connsiteX6" fmla="*/ 1380665 w 1383675"/>
              <a:gd name="connsiteY6" fmla="*/ 858313 h 2350964"/>
              <a:gd name="connsiteX7" fmla="*/ 1324567 w 1383675"/>
              <a:gd name="connsiteY7" fmla="*/ 1312708 h 2350964"/>
              <a:gd name="connsiteX8" fmla="*/ 1223591 w 1383675"/>
              <a:gd name="connsiteY8" fmla="*/ 1699785 h 2350964"/>
              <a:gd name="connsiteX9" fmla="*/ 1111394 w 1383675"/>
              <a:gd name="connsiteY9" fmla="*/ 2002715 h 2350964"/>
              <a:gd name="connsiteX10" fmla="*/ 898221 w 1383675"/>
              <a:gd name="connsiteY10" fmla="*/ 2300036 h 2350964"/>
              <a:gd name="connsiteX11" fmla="*/ 600901 w 1383675"/>
              <a:gd name="connsiteY11" fmla="*/ 2344914 h 2350964"/>
              <a:gd name="connsiteX12" fmla="*/ 382118 w 1383675"/>
              <a:gd name="connsiteY12" fmla="*/ 2232718 h 2350964"/>
              <a:gd name="connsiteX13" fmla="*/ 191385 w 1383675"/>
              <a:gd name="connsiteY13" fmla="*/ 1907349 h 2350964"/>
              <a:gd name="connsiteX14" fmla="*/ 67969 w 1383675"/>
              <a:gd name="connsiteY14" fmla="*/ 1290269 h 2350964"/>
              <a:gd name="connsiteX15" fmla="*/ 651 w 1383675"/>
              <a:gd name="connsiteY15" fmla="*/ 718068 h 2350964"/>
              <a:gd name="connsiteX16" fmla="*/ 106254 w 1383675"/>
              <a:gd name="connsiteY16" fmla="*/ 387416 h 2350964"/>
              <a:gd name="connsiteX17" fmla="*/ 190401 w 1383675"/>
              <a:gd name="connsiteY17" fmla="*/ 269282 h 2350964"/>
              <a:gd name="connsiteX18" fmla="*/ 387728 w 1383675"/>
              <a:gd name="connsiteY18" fmla="*/ 95378 h 2350964"/>
              <a:gd name="connsiteX19" fmla="*/ 623340 w 1383675"/>
              <a:gd name="connsiteY19" fmla="*/ 11 h 2350964"/>
              <a:gd name="connsiteX0" fmla="*/ 623340 w 1383675"/>
              <a:gd name="connsiteY0" fmla="*/ 169 h 2351122"/>
              <a:gd name="connsiteX1" fmla="*/ 903831 w 1383675"/>
              <a:gd name="connsiteY1" fmla="*/ 89926 h 2351122"/>
              <a:gd name="connsiteX2" fmla="*/ 1044077 w 1383675"/>
              <a:gd name="connsiteY2" fmla="*/ 174073 h 2351122"/>
              <a:gd name="connsiteX3" fmla="*/ 1167492 w 1383675"/>
              <a:gd name="connsiteY3" fmla="*/ 286270 h 2351122"/>
              <a:gd name="connsiteX4" fmla="*/ 1313348 w 1383675"/>
              <a:gd name="connsiteY4" fmla="*/ 488223 h 2351122"/>
              <a:gd name="connsiteX5" fmla="*/ 1369446 w 1383675"/>
              <a:gd name="connsiteY5" fmla="*/ 611639 h 2351122"/>
              <a:gd name="connsiteX6" fmla="*/ 1380665 w 1383675"/>
              <a:gd name="connsiteY6" fmla="*/ 858471 h 2351122"/>
              <a:gd name="connsiteX7" fmla="*/ 1324567 w 1383675"/>
              <a:gd name="connsiteY7" fmla="*/ 1312866 h 2351122"/>
              <a:gd name="connsiteX8" fmla="*/ 1223591 w 1383675"/>
              <a:gd name="connsiteY8" fmla="*/ 1699943 h 2351122"/>
              <a:gd name="connsiteX9" fmla="*/ 1111394 w 1383675"/>
              <a:gd name="connsiteY9" fmla="*/ 2002873 h 2351122"/>
              <a:gd name="connsiteX10" fmla="*/ 898221 w 1383675"/>
              <a:gd name="connsiteY10" fmla="*/ 2300194 h 2351122"/>
              <a:gd name="connsiteX11" fmla="*/ 600901 w 1383675"/>
              <a:gd name="connsiteY11" fmla="*/ 2345072 h 2351122"/>
              <a:gd name="connsiteX12" fmla="*/ 382118 w 1383675"/>
              <a:gd name="connsiteY12" fmla="*/ 2232876 h 2351122"/>
              <a:gd name="connsiteX13" fmla="*/ 191385 w 1383675"/>
              <a:gd name="connsiteY13" fmla="*/ 1907507 h 2351122"/>
              <a:gd name="connsiteX14" fmla="*/ 67969 w 1383675"/>
              <a:gd name="connsiteY14" fmla="*/ 1290427 h 2351122"/>
              <a:gd name="connsiteX15" fmla="*/ 651 w 1383675"/>
              <a:gd name="connsiteY15" fmla="*/ 718226 h 2351122"/>
              <a:gd name="connsiteX16" fmla="*/ 106254 w 1383675"/>
              <a:gd name="connsiteY16" fmla="*/ 387574 h 2351122"/>
              <a:gd name="connsiteX17" fmla="*/ 190401 w 1383675"/>
              <a:gd name="connsiteY17" fmla="*/ 269440 h 2351122"/>
              <a:gd name="connsiteX18" fmla="*/ 393665 w 1383675"/>
              <a:gd name="connsiteY18" fmla="*/ 113349 h 2351122"/>
              <a:gd name="connsiteX19" fmla="*/ 623340 w 1383675"/>
              <a:gd name="connsiteY19" fmla="*/ 169 h 2351122"/>
              <a:gd name="connsiteX0" fmla="*/ 623340 w 1383675"/>
              <a:gd name="connsiteY0" fmla="*/ 169 h 2351561"/>
              <a:gd name="connsiteX1" fmla="*/ 903831 w 1383675"/>
              <a:gd name="connsiteY1" fmla="*/ 89926 h 2351561"/>
              <a:gd name="connsiteX2" fmla="*/ 1044077 w 1383675"/>
              <a:gd name="connsiteY2" fmla="*/ 174073 h 2351561"/>
              <a:gd name="connsiteX3" fmla="*/ 1167492 w 1383675"/>
              <a:gd name="connsiteY3" fmla="*/ 286270 h 2351561"/>
              <a:gd name="connsiteX4" fmla="*/ 1313348 w 1383675"/>
              <a:gd name="connsiteY4" fmla="*/ 488223 h 2351561"/>
              <a:gd name="connsiteX5" fmla="*/ 1369446 w 1383675"/>
              <a:gd name="connsiteY5" fmla="*/ 611639 h 2351561"/>
              <a:gd name="connsiteX6" fmla="*/ 1380665 w 1383675"/>
              <a:gd name="connsiteY6" fmla="*/ 858471 h 2351561"/>
              <a:gd name="connsiteX7" fmla="*/ 1324567 w 1383675"/>
              <a:gd name="connsiteY7" fmla="*/ 1312866 h 2351561"/>
              <a:gd name="connsiteX8" fmla="*/ 1223591 w 1383675"/>
              <a:gd name="connsiteY8" fmla="*/ 1699943 h 2351561"/>
              <a:gd name="connsiteX9" fmla="*/ 1111394 w 1383675"/>
              <a:gd name="connsiteY9" fmla="*/ 2002873 h 2351561"/>
              <a:gd name="connsiteX10" fmla="*/ 898221 w 1383675"/>
              <a:gd name="connsiteY10" fmla="*/ 2300194 h 2351561"/>
              <a:gd name="connsiteX11" fmla="*/ 600901 w 1383675"/>
              <a:gd name="connsiteY11" fmla="*/ 2345072 h 2351561"/>
              <a:gd name="connsiteX12" fmla="*/ 423681 w 1383675"/>
              <a:gd name="connsiteY12" fmla="*/ 2226939 h 2351561"/>
              <a:gd name="connsiteX13" fmla="*/ 191385 w 1383675"/>
              <a:gd name="connsiteY13" fmla="*/ 1907507 h 2351561"/>
              <a:gd name="connsiteX14" fmla="*/ 67969 w 1383675"/>
              <a:gd name="connsiteY14" fmla="*/ 1290427 h 2351561"/>
              <a:gd name="connsiteX15" fmla="*/ 651 w 1383675"/>
              <a:gd name="connsiteY15" fmla="*/ 718226 h 2351561"/>
              <a:gd name="connsiteX16" fmla="*/ 106254 w 1383675"/>
              <a:gd name="connsiteY16" fmla="*/ 387574 h 2351561"/>
              <a:gd name="connsiteX17" fmla="*/ 190401 w 1383675"/>
              <a:gd name="connsiteY17" fmla="*/ 269440 h 2351561"/>
              <a:gd name="connsiteX18" fmla="*/ 393665 w 1383675"/>
              <a:gd name="connsiteY18" fmla="*/ 113349 h 2351561"/>
              <a:gd name="connsiteX19" fmla="*/ 623340 w 1383675"/>
              <a:gd name="connsiteY19" fmla="*/ 169 h 2351561"/>
              <a:gd name="connsiteX0" fmla="*/ 623381 w 1383716"/>
              <a:gd name="connsiteY0" fmla="*/ 169 h 2351561"/>
              <a:gd name="connsiteX1" fmla="*/ 903872 w 1383716"/>
              <a:gd name="connsiteY1" fmla="*/ 89926 h 2351561"/>
              <a:gd name="connsiteX2" fmla="*/ 1044118 w 1383716"/>
              <a:gd name="connsiteY2" fmla="*/ 174073 h 2351561"/>
              <a:gd name="connsiteX3" fmla="*/ 1167533 w 1383716"/>
              <a:gd name="connsiteY3" fmla="*/ 286270 h 2351561"/>
              <a:gd name="connsiteX4" fmla="*/ 1313389 w 1383716"/>
              <a:gd name="connsiteY4" fmla="*/ 488223 h 2351561"/>
              <a:gd name="connsiteX5" fmla="*/ 1369487 w 1383716"/>
              <a:gd name="connsiteY5" fmla="*/ 611639 h 2351561"/>
              <a:gd name="connsiteX6" fmla="*/ 1380706 w 1383716"/>
              <a:gd name="connsiteY6" fmla="*/ 858471 h 2351561"/>
              <a:gd name="connsiteX7" fmla="*/ 1324608 w 1383716"/>
              <a:gd name="connsiteY7" fmla="*/ 1312866 h 2351561"/>
              <a:gd name="connsiteX8" fmla="*/ 1223632 w 1383716"/>
              <a:gd name="connsiteY8" fmla="*/ 1699943 h 2351561"/>
              <a:gd name="connsiteX9" fmla="*/ 1111435 w 1383716"/>
              <a:gd name="connsiteY9" fmla="*/ 2002873 h 2351561"/>
              <a:gd name="connsiteX10" fmla="*/ 898262 w 1383716"/>
              <a:gd name="connsiteY10" fmla="*/ 2300194 h 2351561"/>
              <a:gd name="connsiteX11" fmla="*/ 600942 w 1383716"/>
              <a:gd name="connsiteY11" fmla="*/ 2345072 h 2351561"/>
              <a:gd name="connsiteX12" fmla="*/ 423722 w 1383716"/>
              <a:gd name="connsiteY12" fmla="*/ 2226939 h 2351561"/>
              <a:gd name="connsiteX13" fmla="*/ 209239 w 1383716"/>
              <a:gd name="connsiteY13" fmla="*/ 1913445 h 2351561"/>
              <a:gd name="connsiteX14" fmla="*/ 68010 w 1383716"/>
              <a:gd name="connsiteY14" fmla="*/ 1290427 h 2351561"/>
              <a:gd name="connsiteX15" fmla="*/ 692 w 1383716"/>
              <a:gd name="connsiteY15" fmla="*/ 718226 h 2351561"/>
              <a:gd name="connsiteX16" fmla="*/ 106295 w 1383716"/>
              <a:gd name="connsiteY16" fmla="*/ 387574 h 2351561"/>
              <a:gd name="connsiteX17" fmla="*/ 190442 w 1383716"/>
              <a:gd name="connsiteY17" fmla="*/ 269440 h 2351561"/>
              <a:gd name="connsiteX18" fmla="*/ 393706 w 1383716"/>
              <a:gd name="connsiteY18" fmla="*/ 113349 h 2351561"/>
              <a:gd name="connsiteX19" fmla="*/ 623381 w 1383716"/>
              <a:gd name="connsiteY19" fmla="*/ 169 h 2351561"/>
              <a:gd name="connsiteX0" fmla="*/ 623381 w 1383716"/>
              <a:gd name="connsiteY0" fmla="*/ 169 h 2351122"/>
              <a:gd name="connsiteX1" fmla="*/ 903872 w 1383716"/>
              <a:gd name="connsiteY1" fmla="*/ 89926 h 2351122"/>
              <a:gd name="connsiteX2" fmla="*/ 1044118 w 1383716"/>
              <a:gd name="connsiteY2" fmla="*/ 174073 h 2351122"/>
              <a:gd name="connsiteX3" fmla="*/ 1167533 w 1383716"/>
              <a:gd name="connsiteY3" fmla="*/ 286270 h 2351122"/>
              <a:gd name="connsiteX4" fmla="*/ 1313389 w 1383716"/>
              <a:gd name="connsiteY4" fmla="*/ 488223 h 2351122"/>
              <a:gd name="connsiteX5" fmla="*/ 1369487 w 1383716"/>
              <a:gd name="connsiteY5" fmla="*/ 611639 h 2351122"/>
              <a:gd name="connsiteX6" fmla="*/ 1380706 w 1383716"/>
              <a:gd name="connsiteY6" fmla="*/ 858471 h 2351122"/>
              <a:gd name="connsiteX7" fmla="*/ 1324608 w 1383716"/>
              <a:gd name="connsiteY7" fmla="*/ 1312866 h 2351122"/>
              <a:gd name="connsiteX8" fmla="*/ 1223632 w 1383716"/>
              <a:gd name="connsiteY8" fmla="*/ 1699943 h 2351122"/>
              <a:gd name="connsiteX9" fmla="*/ 1111435 w 1383716"/>
              <a:gd name="connsiteY9" fmla="*/ 2002873 h 2351122"/>
              <a:gd name="connsiteX10" fmla="*/ 898262 w 1383716"/>
              <a:gd name="connsiteY10" fmla="*/ 2300194 h 2351122"/>
              <a:gd name="connsiteX11" fmla="*/ 600942 w 1383716"/>
              <a:gd name="connsiteY11" fmla="*/ 2345072 h 2351122"/>
              <a:gd name="connsiteX12" fmla="*/ 399971 w 1383716"/>
              <a:gd name="connsiteY12" fmla="*/ 2232876 h 2351122"/>
              <a:gd name="connsiteX13" fmla="*/ 209239 w 1383716"/>
              <a:gd name="connsiteY13" fmla="*/ 1913445 h 2351122"/>
              <a:gd name="connsiteX14" fmla="*/ 68010 w 1383716"/>
              <a:gd name="connsiteY14" fmla="*/ 1290427 h 2351122"/>
              <a:gd name="connsiteX15" fmla="*/ 692 w 1383716"/>
              <a:gd name="connsiteY15" fmla="*/ 718226 h 2351122"/>
              <a:gd name="connsiteX16" fmla="*/ 106295 w 1383716"/>
              <a:gd name="connsiteY16" fmla="*/ 387574 h 2351122"/>
              <a:gd name="connsiteX17" fmla="*/ 190442 w 1383716"/>
              <a:gd name="connsiteY17" fmla="*/ 269440 h 2351122"/>
              <a:gd name="connsiteX18" fmla="*/ 393706 w 1383716"/>
              <a:gd name="connsiteY18" fmla="*/ 113349 h 2351122"/>
              <a:gd name="connsiteX19" fmla="*/ 623381 w 1383716"/>
              <a:gd name="connsiteY19" fmla="*/ 169 h 2351122"/>
              <a:gd name="connsiteX0" fmla="*/ 623367 w 1383702"/>
              <a:gd name="connsiteY0" fmla="*/ 169 h 2351122"/>
              <a:gd name="connsiteX1" fmla="*/ 903858 w 1383702"/>
              <a:gd name="connsiteY1" fmla="*/ 89926 h 2351122"/>
              <a:gd name="connsiteX2" fmla="*/ 1044104 w 1383702"/>
              <a:gd name="connsiteY2" fmla="*/ 174073 h 2351122"/>
              <a:gd name="connsiteX3" fmla="*/ 1167519 w 1383702"/>
              <a:gd name="connsiteY3" fmla="*/ 286270 h 2351122"/>
              <a:gd name="connsiteX4" fmla="*/ 1313375 w 1383702"/>
              <a:gd name="connsiteY4" fmla="*/ 488223 h 2351122"/>
              <a:gd name="connsiteX5" fmla="*/ 1369473 w 1383702"/>
              <a:gd name="connsiteY5" fmla="*/ 611639 h 2351122"/>
              <a:gd name="connsiteX6" fmla="*/ 1380692 w 1383702"/>
              <a:gd name="connsiteY6" fmla="*/ 858471 h 2351122"/>
              <a:gd name="connsiteX7" fmla="*/ 1324594 w 1383702"/>
              <a:gd name="connsiteY7" fmla="*/ 1312866 h 2351122"/>
              <a:gd name="connsiteX8" fmla="*/ 1223618 w 1383702"/>
              <a:gd name="connsiteY8" fmla="*/ 1699943 h 2351122"/>
              <a:gd name="connsiteX9" fmla="*/ 1111421 w 1383702"/>
              <a:gd name="connsiteY9" fmla="*/ 2002873 h 2351122"/>
              <a:gd name="connsiteX10" fmla="*/ 898248 w 1383702"/>
              <a:gd name="connsiteY10" fmla="*/ 2300194 h 2351122"/>
              <a:gd name="connsiteX11" fmla="*/ 600928 w 1383702"/>
              <a:gd name="connsiteY11" fmla="*/ 2345072 h 2351122"/>
              <a:gd name="connsiteX12" fmla="*/ 399957 w 1383702"/>
              <a:gd name="connsiteY12" fmla="*/ 2232876 h 2351122"/>
              <a:gd name="connsiteX13" fmla="*/ 203287 w 1383702"/>
              <a:gd name="connsiteY13" fmla="*/ 1907507 h 2351122"/>
              <a:gd name="connsiteX14" fmla="*/ 67996 w 1383702"/>
              <a:gd name="connsiteY14" fmla="*/ 1290427 h 2351122"/>
              <a:gd name="connsiteX15" fmla="*/ 678 w 1383702"/>
              <a:gd name="connsiteY15" fmla="*/ 718226 h 2351122"/>
              <a:gd name="connsiteX16" fmla="*/ 106281 w 1383702"/>
              <a:gd name="connsiteY16" fmla="*/ 387574 h 2351122"/>
              <a:gd name="connsiteX17" fmla="*/ 190428 w 1383702"/>
              <a:gd name="connsiteY17" fmla="*/ 269440 h 2351122"/>
              <a:gd name="connsiteX18" fmla="*/ 393692 w 1383702"/>
              <a:gd name="connsiteY18" fmla="*/ 113349 h 2351122"/>
              <a:gd name="connsiteX19" fmla="*/ 623367 w 1383702"/>
              <a:gd name="connsiteY19" fmla="*/ 169 h 2351122"/>
              <a:gd name="connsiteX0" fmla="*/ 623367 w 1383702"/>
              <a:gd name="connsiteY0" fmla="*/ 643 h 2351596"/>
              <a:gd name="connsiteX1" fmla="*/ 909796 w 1383702"/>
              <a:gd name="connsiteY1" fmla="*/ 72587 h 2351596"/>
              <a:gd name="connsiteX2" fmla="*/ 1044104 w 1383702"/>
              <a:gd name="connsiteY2" fmla="*/ 174547 h 2351596"/>
              <a:gd name="connsiteX3" fmla="*/ 1167519 w 1383702"/>
              <a:gd name="connsiteY3" fmla="*/ 286744 h 2351596"/>
              <a:gd name="connsiteX4" fmla="*/ 1313375 w 1383702"/>
              <a:gd name="connsiteY4" fmla="*/ 488697 h 2351596"/>
              <a:gd name="connsiteX5" fmla="*/ 1369473 w 1383702"/>
              <a:gd name="connsiteY5" fmla="*/ 612113 h 2351596"/>
              <a:gd name="connsiteX6" fmla="*/ 1380692 w 1383702"/>
              <a:gd name="connsiteY6" fmla="*/ 858945 h 2351596"/>
              <a:gd name="connsiteX7" fmla="*/ 1324594 w 1383702"/>
              <a:gd name="connsiteY7" fmla="*/ 1313340 h 2351596"/>
              <a:gd name="connsiteX8" fmla="*/ 1223618 w 1383702"/>
              <a:gd name="connsiteY8" fmla="*/ 1700417 h 2351596"/>
              <a:gd name="connsiteX9" fmla="*/ 1111421 w 1383702"/>
              <a:gd name="connsiteY9" fmla="*/ 2003347 h 2351596"/>
              <a:gd name="connsiteX10" fmla="*/ 898248 w 1383702"/>
              <a:gd name="connsiteY10" fmla="*/ 2300668 h 2351596"/>
              <a:gd name="connsiteX11" fmla="*/ 600928 w 1383702"/>
              <a:gd name="connsiteY11" fmla="*/ 2345546 h 2351596"/>
              <a:gd name="connsiteX12" fmla="*/ 399957 w 1383702"/>
              <a:gd name="connsiteY12" fmla="*/ 2233350 h 2351596"/>
              <a:gd name="connsiteX13" fmla="*/ 203287 w 1383702"/>
              <a:gd name="connsiteY13" fmla="*/ 1907981 h 2351596"/>
              <a:gd name="connsiteX14" fmla="*/ 67996 w 1383702"/>
              <a:gd name="connsiteY14" fmla="*/ 1290901 h 2351596"/>
              <a:gd name="connsiteX15" fmla="*/ 678 w 1383702"/>
              <a:gd name="connsiteY15" fmla="*/ 718700 h 2351596"/>
              <a:gd name="connsiteX16" fmla="*/ 106281 w 1383702"/>
              <a:gd name="connsiteY16" fmla="*/ 388048 h 2351596"/>
              <a:gd name="connsiteX17" fmla="*/ 190428 w 1383702"/>
              <a:gd name="connsiteY17" fmla="*/ 269914 h 2351596"/>
              <a:gd name="connsiteX18" fmla="*/ 393692 w 1383702"/>
              <a:gd name="connsiteY18" fmla="*/ 113823 h 2351596"/>
              <a:gd name="connsiteX19" fmla="*/ 623367 w 1383702"/>
              <a:gd name="connsiteY19" fmla="*/ 643 h 235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3702" h="2351596">
                <a:moveTo>
                  <a:pt x="623367" y="643"/>
                </a:moveTo>
                <a:cubicBezTo>
                  <a:pt x="709384" y="-6230"/>
                  <a:pt x="839673" y="43603"/>
                  <a:pt x="909796" y="72587"/>
                </a:cubicBezTo>
                <a:cubicBezTo>
                  <a:pt x="979919" y="101571"/>
                  <a:pt x="1001150" y="138854"/>
                  <a:pt x="1044104" y="174547"/>
                </a:cubicBezTo>
                <a:cubicBezTo>
                  <a:pt x="1087058" y="210240"/>
                  <a:pt x="1122641" y="234386"/>
                  <a:pt x="1167519" y="286744"/>
                </a:cubicBezTo>
                <a:cubicBezTo>
                  <a:pt x="1212397" y="339102"/>
                  <a:pt x="1279716" y="434469"/>
                  <a:pt x="1313375" y="488697"/>
                </a:cubicBezTo>
                <a:cubicBezTo>
                  <a:pt x="1347034" y="542925"/>
                  <a:pt x="1358254" y="550405"/>
                  <a:pt x="1369473" y="612113"/>
                </a:cubicBezTo>
                <a:cubicBezTo>
                  <a:pt x="1380692" y="673821"/>
                  <a:pt x="1388172" y="742074"/>
                  <a:pt x="1380692" y="858945"/>
                </a:cubicBezTo>
                <a:cubicBezTo>
                  <a:pt x="1373212" y="975816"/>
                  <a:pt x="1350773" y="1173095"/>
                  <a:pt x="1324594" y="1313340"/>
                </a:cubicBezTo>
                <a:cubicBezTo>
                  <a:pt x="1298415" y="1453585"/>
                  <a:pt x="1259147" y="1585416"/>
                  <a:pt x="1223618" y="1700417"/>
                </a:cubicBezTo>
                <a:cubicBezTo>
                  <a:pt x="1188089" y="1815418"/>
                  <a:pt x="1165649" y="1903305"/>
                  <a:pt x="1111421" y="2003347"/>
                </a:cubicBezTo>
                <a:cubicBezTo>
                  <a:pt x="1057193" y="2103389"/>
                  <a:pt x="983330" y="2243635"/>
                  <a:pt x="898248" y="2300668"/>
                </a:cubicBezTo>
                <a:cubicBezTo>
                  <a:pt x="813166" y="2357701"/>
                  <a:pt x="683976" y="2356766"/>
                  <a:pt x="600928" y="2345546"/>
                </a:cubicBezTo>
                <a:cubicBezTo>
                  <a:pt x="517880" y="2334326"/>
                  <a:pt x="466231" y="2306278"/>
                  <a:pt x="399957" y="2233350"/>
                </a:cubicBezTo>
                <a:cubicBezTo>
                  <a:pt x="333684" y="2160423"/>
                  <a:pt x="258614" y="2065056"/>
                  <a:pt x="203287" y="1907981"/>
                </a:cubicBezTo>
                <a:cubicBezTo>
                  <a:pt x="147960" y="1750906"/>
                  <a:pt x="101764" y="1489114"/>
                  <a:pt x="67996" y="1290901"/>
                </a:cubicBezTo>
                <a:cubicBezTo>
                  <a:pt x="34228" y="1092688"/>
                  <a:pt x="-5703" y="869176"/>
                  <a:pt x="678" y="718700"/>
                </a:cubicBezTo>
                <a:cubicBezTo>
                  <a:pt x="7059" y="568225"/>
                  <a:pt x="74656" y="462846"/>
                  <a:pt x="106281" y="388048"/>
                </a:cubicBezTo>
                <a:cubicBezTo>
                  <a:pt x="137906" y="313250"/>
                  <a:pt x="146484" y="317598"/>
                  <a:pt x="190428" y="269914"/>
                </a:cubicBezTo>
                <a:cubicBezTo>
                  <a:pt x="234371" y="222231"/>
                  <a:pt x="321536" y="158701"/>
                  <a:pt x="393692" y="113823"/>
                </a:cubicBezTo>
                <a:cubicBezTo>
                  <a:pt x="465848" y="68945"/>
                  <a:pt x="537350" y="7516"/>
                  <a:pt x="623367" y="643"/>
                </a:cubicBezTo>
                <a:close/>
              </a:path>
            </a:pathLst>
          </a:custGeom>
          <a:noFill/>
          <a:ln w="60325">
            <a:solidFill>
              <a:srgbClr val="93AF6B">
                <a:alpha val="64660"/>
              </a:srgb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478024"/>
      </p:ext>
    </p:extLst>
  </p:cSld>
  <p:clrMapOvr>
    <a:masterClrMapping/>
  </p:clrMapOvr>
  <mc:AlternateContent xmlns:mc="http://schemas.openxmlformats.org/markup-compatibility/2006" xmlns:p14="http://schemas.microsoft.com/office/powerpoint/2010/main">
    <mc:Choice Requires="p14">
      <p:transition spd="slow" p14:dur="1250" advTm="12128">
        <p:fade/>
      </p:transition>
    </mc:Choice>
    <mc:Fallback xmlns="">
      <p:transition spd="slow" advTm="12128">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Nef</a:t>
            </a:r>
            <a:r>
              <a:rPr lang="en-US" dirty="0"/>
              <a:t>: Downregulation of Cellular Receptors</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2233603" y="116529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 Receptor</a:t>
            </a:r>
          </a:p>
        </p:txBody>
      </p:sp>
      <p:sp>
        <p:nvSpPr>
          <p:cNvPr id="6" name="Rectangle 1078">
            <a:extLst>
              <a:ext uri="{FF2B5EF4-FFF2-40B4-BE49-F238E27FC236}">
                <a16:creationId xmlns:a16="http://schemas.microsoft.com/office/drawing/2014/main" id="{E348861D-479A-2BB1-6118-4F2DFB4A9E20}"/>
              </a:ext>
            </a:extLst>
          </p:cNvPr>
          <p:cNvSpPr>
            <a:spLocks noChangeArrowheads="1"/>
          </p:cNvSpPr>
          <p:nvPr/>
        </p:nvSpPr>
        <p:spPr bwMode="auto">
          <a:xfrm>
            <a:off x="128508" y="3053062"/>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pic>
        <p:nvPicPr>
          <p:cNvPr id="7" name="Picture 6">
            <a:extLst>
              <a:ext uri="{FF2B5EF4-FFF2-40B4-BE49-F238E27FC236}">
                <a16:creationId xmlns:a16="http://schemas.microsoft.com/office/drawing/2014/main" id="{4D6C1F4E-202A-3414-32D6-2F3A75276D9E}"/>
              </a:ext>
            </a:extLst>
          </p:cNvPr>
          <p:cNvPicPr>
            <a:picLocks noChangeAspect="1"/>
          </p:cNvPicPr>
          <p:nvPr/>
        </p:nvPicPr>
        <p:blipFill>
          <a:blip r:embed="rId2"/>
          <a:stretch>
            <a:fillRect/>
          </a:stretch>
        </p:blipFill>
        <p:spPr>
          <a:xfrm>
            <a:off x="3051358" y="1251487"/>
            <a:ext cx="1023575" cy="1708850"/>
          </a:xfrm>
          <a:prstGeom prst="rect">
            <a:avLst/>
          </a:prstGeom>
        </p:spPr>
      </p:pic>
      <p:pic>
        <p:nvPicPr>
          <p:cNvPr id="10" name="Picture 9">
            <a:extLst>
              <a:ext uri="{FF2B5EF4-FFF2-40B4-BE49-F238E27FC236}">
                <a16:creationId xmlns:a16="http://schemas.microsoft.com/office/drawing/2014/main" id="{6257602D-BB7E-B137-4014-ECDCF162881F}"/>
              </a:ext>
            </a:extLst>
          </p:cNvPr>
          <p:cNvPicPr>
            <a:picLocks noChangeAspect="1"/>
          </p:cNvPicPr>
          <p:nvPr/>
        </p:nvPicPr>
        <p:blipFill>
          <a:blip r:embed="rId2"/>
          <a:stretch>
            <a:fillRect/>
          </a:stretch>
        </p:blipFill>
        <p:spPr>
          <a:xfrm>
            <a:off x="1227239" y="1394266"/>
            <a:ext cx="1023575" cy="1708850"/>
          </a:xfrm>
          <a:prstGeom prst="rect">
            <a:avLst/>
          </a:prstGeom>
        </p:spPr>
      </p:pic>
      <p:grpSp>
        <p:nvGrpSpPr>
          <p:cNvPr id="23" name="Group 22">
            <a:extLst>
              <a:ext uri="{FF2B5EF4-FFF2-40B4-BE49-F238E27FC236}">
                <a16:creationId xmlns:a16="http://schemas.microsoft.com/office/drawing/2014/main" id="{68A1B0DB-1CF6-93E3-6F88-A0ED29C2374C}"/>
              </a:ext>
            </a:extLst>
          </p:cNvPr>
          <p:cNvGrpSpPr/>
          <p:nvPr/>
        </p:nvGrpSpPr>
        <p:grpSpPr>
          <a:xfrm flipH="1">
            <a:off x="5158445" y="1336607"/>
            <a:ext cx="1154446" cy="1796667"/>
            <a:chOff x="4651463" y="1503611"/>
            <a:chExt cx="1244791" cy="1446245"/>
          </a:xfrm>
        </p:grpSpPr>
        <p:pic>
          <p:nvPicPr>
            <p:cNvPr id="21" name="Picture 20">
              <a:extLst>
                <a:ext uri="{FF2B5EF4-FFF2-40B4-BE49-F238E27FC236}">
                  <a16:creationId xmlns:a16="http://schemas.microsoft.com/office/drawing/2014/main" id="{9403519B-E0D3-CE26-7939-0377BA3D8016}"/>
                </a:ext>
              </a:extLst>
            </p:cNvPr>
            <p:cNvPicPr>
              <a:picLocks noChangeAspect="1"/>
            </p:cNvPicPr>
            <p:nvPr/>
          </p:nvPicPr>
          <p:blipFill>
            <a:blip r:embed="rId3">
              <a:duotone>
                <a:prstClr val="black"/>
                <a:schemeClr val="accent4">
                  <a:tint val="45000"/>
                  <a:satMod val="400000"/>
                </a:schemeClr>
              </a:duotone>
            </a:blip>
            <a:stretch>
              <a:fillRect/>
            </a:stretch>
          </p:blipFill>
          <p:spPr>
            <a:xfrm>
              <a:off x="4651463" y="1503611"/>
              <a:ext cx="1112130" cy="1388249"/>
            </a:xfrm>
            <a:prstGeom prst="rect">
              <a:avLst/>
            </a:prstGeom>
          </p:spPr>
        </p:pic>
        <p:pic>
          <p:nvPicPr>
            <p:cNvPr id="22" name="Picture 21">
              <a:extLst>
                <a:ext uri="{FF2B5EF4-FFF2-40B4-BE49-F238E27FC236}">
                  <a16:creationId xmlns:a16="http://schemas.microsoft.com/office/drawing/2014/main" id="{26A836D6-552B-54C4-08CE-A26E3C8FB639}"/>
                </a:ext>
              </a:extLst>
            </p:cNvPr>
            <p:cNvPicPr>
              <a:picLocks noChangeAspect="1"/>
            </p:cNvPicPr>
            <p:nvPr/>
          </p:nvPicPr>
          <p:blipFill>
            <a:blip r:embed="rId3">
              <a:duotone>
                <a:prstClr val="black"/>
                <a:schemeClr val="accent4">
                  <a:tint val="45000"/>
                  <a:satMod val="400000"/>
                </a:schemeClr>
              </a:duotone>
            </a:blip>
            <a:stretch>
              <a:fillRect/>
            </a:stretch>
          </p:blipFill>
          <p:spPr>
            <a:xfrm>
              <a:off x="4741751" y="1561607"/>
              <a:ext cx="1154503" cy="1388249"/>
            </a:xfrm>
            <a:prstGeom prst="rect">
              <a:avLst/>
            </a:prstGeom>
          </p:spPr>
        </p:pic>
      </p:grpSp>
      <p:sp>
        <p:nvSpPr>
          <p:cNvPr id="24" name="Rectangle 1078">
            <a:extLst>
              <a:ext uri="{FF2B5EF4-FFF2-40B4-BE49-F238E27FC236}">
                <a16:creationId xmlns:a16="http://schemas.microsoft.com/office/drawing/2014/main" id="{3DA23705-1E72-6431-B59F-B0E570EB7468}"/>
              </a:ext>
            </a:extLst>
          </p:cNvPr>
          <p:cNvSpPr>
            <a:spLocks noChangeArrowheads="1"/>
          </p:cNvSpPr>
          <p:nvPr/>
        </p:nvSpPr>
        <p:spPr bwMode="auto">
          <a:xfrm>
            <a:off x="5709604" y="116529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CD8 Receptor</a:t>
            </a:r>
          </a:p>
        </p:txBody>
      </p:sp>
      <p:grpSp>
        <p:nvGrpSpPr>
          <p:cNvPr id="27" name="Group 26">
            <a:extLst>
              <a:ext uri="{FF2B5EF4-FFF2-40B4-BE49-F238E27FC236}">
                <a16:creationId xmlns:a16="http://schemas.microsoft.com/office/drawing/2014/main" id="{13A51952-73B9-6CB2-A96F-1482954D0B95}"/>
              </a:ext>
            </a:extLst>
          </p:cNvPr>
          <p:cNvGrpSpPr/>
          <p:nvPr/>
        </p:nvGrpSpPr>
        <p:grpSpPr>
          <a:xfrm rot="21282823">
            <a:off x="2360957" y="2571750"/>
            <a:ext cx="461571" cy="1019033"/>
            <a:chOff x="2360957" y="2585500"/>
            <a:chExt cx="461571" cy="1019033"/>
          </a:xfrm>
        </p:grpSpPr>
        <p:pic>
          <p:nvPicPr>
            <p:cNvPr id="25" name="Picture 24">
              <a:extLst>
                <a:ext uri="{FF2B5EF4-FFF2-40B4-BE49-F238E27FC236}">
                  <a16:creationId xmlns:a16="http://schemas.microsoft.com/office/drawing/2014/main" id="{DB1592ED-4F2B-197E-7EA5-B6C7AF563416}"/>
                </a:ext>
              </a:extLst>
            </p:cNvPr>
            <p:cNvPicPr>
              <a:picLocks noChangeAspect="1"/>
            </p:cNvPicPr>
            <p:nvPr/>
          </p:nvPicPr>
          <p:blipFill>
            <a:blip r:embed="rId4"/>
            <a:stretch>
              <a:fillRect/>
            </a:stretch>
          </p:blipFill>
          <p:spPr>
            <a:xfrm rot="10376097">
              <a:off x="2360957" y="2746905"/>
              <a:ext cx="461571" cy="857628"/>
            </a:xfrm>
            <a:prstGeom prst="rect">
              <a:avLst/>
            </a:prstGeom>
            <a:effectLst>
              <a:outerShdw blurRad="50800" dist="50800" dir="5400000" algn="ctr" rotWithShape="0">
                <a:schemeClr val="tx1"/>
              </a:outerShdw>
            </a:effectLst>
          </p:spPr>
        </p:pic>
        <p:sp>
          <p:nvSpPr>
            <p:cNvPr id="26" name="Freeform 25">
              <a:extLst>
                <a:ext uri="{FF2B5EF4-FFF2-40B4-BE49-F238E27FC236}">
                  <a16:creationId xmlns:a16="http://schemas.microsoft.com/office/drawing/2014/main" id="{23F7777A-5553-46F7-1886-37310BF890C7}"/>
                </a:ext>
              </a:extLst>
            </p:cNvPr>
            <p:cNvSpPr/>
            <p:nvPr/>
          </p:nvSpPr>
          <p:spPr>
            <a:xfrm rot="10800000" flipV="1">
              <a:off x="2584426" y="2585500"/>
              <a:ext cx="110648" cy="33720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E472FC3-61B6-9E32-00B6-C6A93C18B788}"/>
              </a:ext>
            </a:extLst>
          </p:cNvPr>
          <p:cNvGrpSpPr/>
          <p:nvPr/>
        </p:nvGrpSpPr>
        <p:grpSpPr>
          <a:xfrm rot="228781" flipH="1">
            <a:off x="6662535" y="2599249"/>
            <a:ext cx="461571" cy="1019033"/>
            <a:chOff x="2360957" y="2585500"/>
            <a:chExt cx="461571" cy="1019033"/>
          </a:xfrm>
        </p:grpSpPr>
        <p:pic>
          <p:nvPicPr>
            <p:cNvPr id="30" name="Picture 29">
              <a:extLst>
                <a:ext uri="{FF2B5EF4-FFF2-40B4-BE49-F238E27FC236}">
                  <a16:creationId xmlns:a16="http://schemas.microsoft.com/office/drawing/2014/main" id="{1720671B-0771-71B0-1800-B307B73AC71D}"/>
                </a:ext>
              </a:extLst>
            </p:cNvPr>
            <p:cNvPicPr>
              <a:picLocks noChangeAspect="1"/>
            </p:cNvPicPr>
            <p:nvPr/>
          </p:nvPicPr>
          <p:blipFill>
            <a:blip r:embed="rId4"/>
            <a:stretch>
              <a:fillRect/>
            </a:stretch>
          </p:blipFill>
          <p:spPr>
            <a:xfrm rot="10376097">
              <a:off x="2360957" y="2746905"/>
              <a:ext cx="461571" cy="857628"/>
            </a:xfrm>
            <a:prstGeom prst="rect">
              <a:avLst/>
            </a:prstGeom>
            <a:effectLst>
              <a:outerShdw blurRad="50800" dist="50800" dir="5400000" algn="ctr" rotWithShape="0">
                <a:schemeClr val="tx1"/>
              </a:outerShdw>
            </a:effectLst>
          </p:spPr>
        </p:pic>
        <p:sp>
          <p:nvSpPr>
            <p:cNvPr id="31" name="Freeform 30">
              <a:extLst>
                <a:ext uri="{FF2B5EF4-FFF2-40B4-BE49-F238E27FC236}">
                  <a16:creationId xmlns:a16="http://schemas.microsoft.com/office/drawing/2014/main" id="{4F5FED4A-9BF1-4F52-BB0B-0F4173B429E8}"/>
                </a:ext>
              </a:extLst>
            </p:cNvPr>
            <p:cNvSpPr/>
            <p:nvPr/>
          </p:nvSpPr>
          <p:spPr>
            <a:xfrm rot="10800000" flipV="1">
              <a:off x="2584426" y="2585500"/>
              <a:ext cx="110648" cy="33720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E6F26B3-B866-E585-8659-B3409E24B61D}"/>
              </a:ext>
            </a:extLst>
          </p:cNvPr>
          <p:cNvGrpSpPr/>
          <p:nvPr/>
        </p:nvGrpSpPr>
        <p:grpSpPr>
          <a:xfrm rot="410103" flipH="1">
            <a:off x="7092676" y="1365256"/>
            <a:ext cx="1154446" cy="1796667"/>
            <a:chOff x="4651463" y="1503611"/>
            <a:chExt cx="1244791" cy="1446245"/>
          </a:xfrm>
        </p:grpSpPr>
        <p:pic>
          <p:nvPicPr>
            <p:cNvPr id="33" name="Picture 32">
              <a:extLst>
                <a:ext uri="{FF2B5EF4-FFF2-40B4-BE49-F238E27FC236}">
                  <a16:creationId xmlns:a16="http://schemas.microsoft.com/office/drawing/2014/main" id="{A80EB73E-28B1-EFDC-F71A-6DBDAA618D2C}"/>
                </a:ext>
              </a:extLst>
            </p:cNvPr>
            <p:cNvPicPr>
              <a:picLocks noChangeAspect="1"/>
            </p:cNvPicPr>
            <p:nvPr/>
          </p:nvPicPr>
          <p:blipFill>
            <a:blip r:embed="rId3">
              <a:duotone>
                <a:prstClr val="black"/>
                <a:schemeClr val="accent4">
                  <a:tint val="45000"/>
                  <a:satMod val="400000"/>
                </a:schemeClr>
              </a:duotone>
            </a:blip>
            <a:stretch>
              <a:fillRect/>
            </a:stretch>
          </p:blipFill>
          <p:spPr>
            <a:xfrm>
              <a:off x="4651463" y="1503611"/>
              <a:ext cx="1112130" cy="1388249"/>
            </a:xfrm>
            <a:prstGeom prst="rect">
              <a:avLst/>
            </a:prstGeom>
          </p:spPr>
        </p:pic>
        <p:pic>
          <p:nvPicPr>
            <p:cNvPr id="34" name="Picture 33">
              <a:extLst>
                <a:ext uri="{FF2B5EF4-FFF2-40B4-BE49-F238E27FC236}">
                  <a16:creationId xmlns:a16="http://schemas.microsoft.com/office/drawing/2014/main" id="{B4E5BEB7-5986-364E-E738-475DA6823AF1}"/>
                </a:ext>
              </a:extLst>
            </p:cNvPr>
            <p:cNvPicPr>
              <a:picLocks noChangeAspect="1"/>
            </p:cNvPicPr>
            <p:nvPr/>
          </p:nvPicPr>
          <p:blipFill>
            <a:blip r:embed="rId3">
              <a:duotone>
                <a:prstClr val="black"/>
                <a:schemeClr val="accent4">
                  <a:tint val="45000"/>
                  <a:satMod val="400000"/>
                </a:schemeClr>
              </a:duotone>
            </a:blip>
            <a:stretch>
              <a:fillRect/>
            </a:stretch>
          </p:blipFill>
          <p:spPr>
            <a:xfrm>
              <a:off x="4741751" y="1561607"/>
              <a:ext cx="1154503" cy="1388249"/>
            </a:xfrm>
            <a:prstGeom prst="rect">
              <a:avLst/>
            </a:prstGeom>
          </p:spPr>
        </p:pic>
      </p:grpSp>
      <p:sp>
        <p:nvSpPr>
          <p:cNvPr id="35" name="Rectangle 1078">
            <a:extLst>
              <a:ext uri="{FF2B5EF4-FFF2-40B4-BE49-F238E27FC236}">
                <a16:creationId xmlns:a16="http://schemas.microsoft.com/office/drawing/2014/main" id="{633FC976-E4E7-7B5F-39AE-A8F4762A499C}"/>
              </a:ext>
            </a:extLst>
          </p:cNvPr>
          <p:cNvSpPr>
            <a:spLocks noChangeArrowheads="1"/>
          </p:cNvSpPr>
          <p:nvPr/>
        </p:nvSpPr>
        <p:spPr bwMode="auto">
          <a:xfrm>
            <a:off x="128507" y="2331168"/>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
        <p:nvSpPr>
          <p:cNvPr id="5" name="Rectangle 1078">
            <a:extLst>
              <a:ext uri="{FF2B5EF4-FFF2-40B4-BE49-F238E27FC236}">
                <a16:creationId xmlns:a16="http://schemas.microsoft.com/office/drawing/2014/main" id="{8D7407D9-36D1-CD74-5EBE-0303313B7F69}"/>
              </a:ext>
            </a:extLst>
          </p:cNvPr>
          <p:cNvSpPr>
            <a:spLocks noChangeArrowheads="1"/>
          </p:cNvSpPr>
          <p:nvPr/>
        </p:nvSpPr>
        <p:spPr bwMode="auto">
          <a:xfrm>
            <a:off x="2492763" y="1486785"/>
            <a:ext cx="1468040" cy="137225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7200" dirty="0">
                <a:solidFill>
                  <a:srgbClr val="C00000"/>
                </a:solidFill>
                <a:latin typeface="Calibri" panose="020F0502020204030204" pitchFamily="34" charset="0"/>
                <a:cs typeface="Calibri" panose="020F0502020204030204" pitchFamily="34" charset="0"/>
              </a:rPr>
              <a:t>X</a:t>
            </a:r>
          </a:p>
        </p:txBody>
      </p:sp>
      <p:sp>
        <p:nvSpPr>
          <p:cNvPr id="8" name="Rectangle 1078">
            <a:extLst>
              <a:ext uri="{FF2B5EF4-FFF2-40B4-BE49-F238E27FC236}">
                <a16:creationId xmlns:a16="http://schemas.microsoft.com/office/drawing/2014/main" id="{A84257A6-830D-3A93-0BC5-E8CC0E7D620B}"/>
              </a:ext>
            </a:extLst>
          </p:cNvPr>
          <p:cNvSpPr>
            <a:spLocks noChangeArrowheads="1"/>
          </p:cNvSpPr>
          <p:nvPr/>
        </p:nvSpPr>
        <p:spPr bwMode="auto">
          <a:xfrm>
            <a:off x="5309115" y="1486785"/>
            <a:ext cx="1468040" cy="137225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7200" dirty="0">
                <a:solidFill>
                  <a:srgbClr val="C00000"/>
                </a:solidFill>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1654119201"/>
      </p:ext>
    </p:extLst>
  </p:cSld>
  <p:clrMapOvr>
    <a:masterClrMapping/>
  </p:clrMapOvr>
  <mc:AlternateContent xmlns:mc="http://schemas.openxmlformats.org/markup-compatibility/2006" xmlns:p14="http://schemas.microsoft.com/office/powerpoint/2010/main">
    <mc:Choice Requires="p14">
      <p:transition spd="slow" p14:dur="800" advTm="10741">
        <p:circle/>
      </p:transition>
    </mc:Choice>
    <mc:Fallback xmlns="">
      <p:transition spd="slow" advTm="10741">
        <p:circl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Nef</a:t>
            </a:r>
            <a:r>
              <a:rPr lang="en-US" dirty="0"/>
              <a:t>: Binding to Host Cell Receptors </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2233603" y="116529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 Receptor</a:t>
            </a:r>
          </a:p>
        </p:txBody>
      </p:sp>
      <p:sp>
        <p:nvSpPr>
          <p:cNvPr id="6" name="Rectangle 1078">
            <a:extLst>
              <a:ext uri="{FF2B5EF4-FFF2-40B4-BE49-F238E27FC236}">
                <a16:creationId xmlns:a16="http://schemas.microsoft.com/office/drawing/2014/main" id="{E348861D-479A-2BB1-6118-4F2DFB4A9E20}"/>
              </a:ext>
            </a:extLst>
          </p:cNvPr>
          <p:cNvSpPr>
            <a:spLocks noChangeArrowheads="1"/>
          </p:cNvSpPr>
          <p:nvPr/>
        </p:nvSpPr>
        <p:spPr bwMode="auto">
          <a:xfrm>
            <a:off x="128508" y="3053062"/>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pic>
        <p:nvPicPr>
          <p:cNvPr id="7" name="Picture 6">
            <a:extLst>
              <a:ext uri="{FF2B5EF4-FFF2-40B4-BE49-F238E27FC236}">
                <a16:creationId xmlns:a16="http://schemas.microsoft.com/office/drawing/2014/main" id="{4D6C1F4E-202A-3414-32D6-2F3A75276D9E}"/>
              </a:ext>
            </a:extLst>
          </p:cNvPr>
          <p:cNvPicPr>
            <a:picLocks noChangeAspect="1"/>
          </p:cNvPicPr>
          <p:nvPr/>
        </p:nvPicPr>
        <p:blipFill>
          <a:blip r:embed="rId2"/>
          <a:stretch>
            <a:fillRect/>
          </a:stretch>
        </p:blipFill>
        <p:spPr>
          <a:xfrm>
            <a:off x="3051358" y="1251487"/>
            <a:ext cx="1023575" cy="1708850"/>
          </a:xfrm>
          <a:prstGeom prst="rect">
            <a:avLst/>
          </a:prstGeom>
        </p:spPr>
      </p:pic>
      <p:pic>
        <p:nvPicPr>
          <p:cNvPr id="10" name="Picture 9">
            <a:extLst>
              <a:ext uri="{FF2B5EF4-FFF2-40B4-BE49-F238E27FC236}">
                <a16:creationId xmlns:a16="http://schemas.microsoft.com/office/drawing/2014/main" id="{6257602D-BB7E-B137-4014-ECDCF162881F}"/>
              </a:ext>
            </a:extLst>
          </p:cNvPr>
          <p:cNvPicPr>
            <a:picLocks noChangeAspect="1"/>
          </p:cNvPicPr>
          <p:nvPr/>
        </p:nvPicPr>
        <p:blipFill>
          <a:blip r:embed="rId2"/>
          <a:stretch>
            <a:fillRect/>
          </a:stretch>
        </p:blipFill>
        <p:spPr>
          <a:xfrm>
            <a:off x="1227239" y="1394266"/>
            <a:ext cx="1023575" cy="1708850"/>
          </a:xfrm>
          <a:prstGeom prst="rect">
            <a:avLst/>
          </a:prstGeom>
        </p:spPr>
      </p:pic>
      <p:grpSp>
        <p:nvGrpSpPr>
          <p:cNvPr id="23" name="Group 22">
            <a:extLst>
              <a:ext uri="{FF2B5EF4-FFF2-40B4-BE49-F238E27FC236}">
                <a16:creationId xmlns:a16="http://schemas.microsoft.com/office/drawing/2014/main" id="{68A1B0DB-1CF6-93E3-6F88-A0ED29C2374C}"/>
              </a:ext>
            </a:extLst>
          </p:cNvPr>
          <p:cNvGrpSpPr/>
          <p:nvPr/>
        </p:nvGrpSpPr>
        <p:grpSpPr>
          <a:xfrm flipH="1">
            <a:off x="5158445" y="1336607"/>
            <a:ext cx="1154446" cy="1796667"/>
            <a:chOff x="4651463" y="1503611"/>
            <a:chExt cx="1244791" cy="1446245"/>
          </a:xfrm>
        </p:grpSpPr>
        <p:pic>
          <p:nvPicPr>
            <p:cNvPr id="21" name="Picture 20">
              <a:extLst>
                <a:ext uri="{FF2B5EF4-FFF2-40B4-BE49-F238E27FC236}">
                  <a16:creationId xmlns:a16="http://schemas.microsoft.com/office/drawing/2014/main" id="{9403519B-E0D3-CE26-7939-0377BA3D8016}"/>
                </a:ext>
              </a:extLst>
            </p:cNvPr>
            <p:cNvPicPr>
              <a:picLocks noChangeAspect="1"/>
            </p:cNvPicPr>
            <p:nvPr/>
          </p:nvPicPr>
          <p:blipFill>
            <a:blip r:embed="rId3">
              <a:duotone>
                <a:prstClr val="black"/>
                <a:schemeClr val="accent4">
                  <a:tint val="45000"/>
                  <a:satMod val="400000"/>
                </a:schemeClr>
              </a:duotone>
            </a:blip>
            <a:stretch>
              <a:fillRect/>
            </a:stretch>
          </p:blipFill>
          <p:spPr>
            <a:xfrm>
              <a:off x="4651463" y="1503611"/>
              <a:ext cx="1112130" cy="1388249"/>
            </a:xfrm>
            <a:prstGeom prst="rect">
              <a:avLst/>
            </a:prstGeom>
          </p:spPr>
        </p:pic>
        <p:pic>
          <p:nvPicPr>
            <p:cNvPr id="22" name="Picture 21">
              <a:extLst>
                <a:ext uri="{FF2B5EF4-FFF2-40B4-BE49-F238E27FC236}">
                  <a16:creationId xmlns:a16="http://schemas.microsoft.com/office/drawing/2014/main" id="{26A836D6-552B-54C4-08CE-A26E3C8FB639}"/>
                </a:ext>
              </a:extLst>
            </p:cNvPr>
            <p:cNvPicPr>
              <a:picLocks noChangeAspect="1"/>
            </p:cNvPicPr>
            <p:nvPr/>
          </p:nvPicPr>
          <p:blipFill>
            <a:blip r:embed="rId3">
              <a:duotone>
                <a:prstClr val="black"/>
                <a:schemeClr val="accent4">
                  <a:tint val="45000"/>
                  <a:satMod val="400000"/>
                </a:schemeClr>
              </a:duotone>
            </a:blip>
            <a:stretch>
              <a:fillRect/>
            </a:stretch>
          </p:blipFill>
          <p:spPr>
            <a:xfrm>
              <a:off x="4741751" y="1561607"/>
              <a:ext cx="1154503" cy="1388249"/>
            </a:xfrm>
            <a:prstGeom prst="rect">
              <a:avLst/>
            </a:prstGeom>
          </p:spPr>
        </p:pic>
      </p:grpSp>
      <p:sp>
        <p:nvSpPr>
          <p:cNvPr id="24" name="Rectangle 1078">
            <a:extLst>
              <a:ext uri="{FF2B5EF4-FFF2-40B4-BE49-F238E27FC236}">
                <a16:creationId xmlns:a16="http://schemas.microsoft.com/office/drawing/2014/main" id="{3DA23705-1E72-6431-B59F-B0E570EB7468}"/>
              </a:ext>
            </a:extLst>
          </p:cNvPr>
          <p:cNvSpPr>
            <a:spLocks noChangeArrowheads="1"/>
          </p:cNvSpPr>
          <p:nvPr/>
        </p:nvSpPr>
        <p:spPr bwMode="auto">
          <a:xfrm>
            <a:off x="5709604" y="116529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CD8 Receptor</a:t>
            </a:r>
          </a:p>
        </p:txBody>
      </p:sp>
      <p:grpSp>
        <p:nvGrpSpPr>
          <p:cNvPr id="27" name="Group 26">
            <a:extLst>
              <a:ext uri="{FF2B5EF4-FFF2-40B4-BE49-F238E27FC236}">
                <a16:creationId xmlns:a16="http://schemas.microsoft.com/office/drawing/2014/main" id="{13A51952-73B9-6CB2-A96F-1482954D0B95}"/>
              </a:ext>
            </a:extLst>
          </p:cNvPr>
          <p:cNvGrpSpPr/>
          <p:nvPr/>
        </p:nvGrpSpPr>
        <p:grpSpPr>
          <a:xfrm rot="21282823">
            <a:off x="2986599" y="2571750"/>
            <a:ext cx="461571" cy="1019033"/>
            <a:chOff x="2360957" y="2585500"/>
            <a:chExt cx="461571" cy="1019033"/>
          </a:xfrm>
        </p:grpSpPr>
        <p:pic>
          <p:nvPicPr>
            <p:cNvPr id="25" name="Picture 24">
              <a:extLst>
                <a:ext uri="{FF2B5EF4-FFF2-40B4-BE49-F238E27FC236}">
                  <a16:creationId xmlns:a16="http://schemas.microsoft.com/office/drawing/2014/main" id="{DB1592ED-4F2B-197E-7EA5-B6C7AF563416}"/>
                </a:ext>
              </a:extLst>
            </p:cNvPr>
            <p:cNvPicPr>
              <a:picLocks noChangeAspect="1"/>
            </p:cNvPicPr>
            <p:nvPr/>
          </p:nvPicPr>
          <p:blipFill>
            <a:blip r:embed="rId4"/>
            <a:stretch>
              <a:fillRect/>
            </a:stretch>
          </p:blipFill>
          <p:spPr>
            <a:xfrm rot="10376097">
              <a:off x="2360957" y="2746905"/>
              <a:ext cx="461571" cy="857628"/>
            </a:xfrm>
            <a:prstGeom prst="rect">
              <a:avLst/>
            </a:prstGeom>
            <a:effectLst>
              <a:outerShdw blurRad="50800" dist="50800" dir="5400000" algn="ctr" rotWithShape="0">
                <a:schemeClr val="tx1"/>
              </a:outerShdw>
            </a:effectLst>
          </p:spPr>
        </p:pic>
        <p:sp>
          <p:nvSpPr>
            <p:cNvPr id="26" name="Freeform 25">
              <a:extLst>
                <a:ext uri="{FF2B5EF4-FFF2-40B4-BE49-F238E27FC236}">
                  <a16:creationId xmlns:a16="http://schemas.microsoft.com/office/drawing/2014/main" id="{23F7777A-5553-46F7-1886-37310BF890C7}"/>
                </a:ext>
              </a:extLst>
            </p:cNvPr>
            <p:cNvSpPr/>
            <p:nvPr/>
          </p:nvSpPr>
          <p:spPr>
            <a:xfrm rot="10800000" flipV="1">
              <a:off x="2584426" y="2585500"/>
              <a:ext cx="110648" cy="33720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E472FC3-61B6-9E32-00B6-C6A93C18B788}"/>
              </a:ext>
            </a:extLst>
          </p:cNvPr>
          <p:cNvGrpSpPr/>
          <p:nvPr/>
        </p:nvGrpSpPr>
        <p:grpSpPr>
          <a:xfrm rot="228781" flipH="1">
            <a:off x="5899391" y="2599249"/>
            <a:ext cx="461571" cy="1019033"/>
            <a:chOff x="2360957" y="2585500"/>
            <a:chExt cx="461571" cy="1019033"/>
          </a:xfrm>
        </p:grpSpPr>
        <p:pic>
          <p:nvPicPr>
            <p:cNvPr id="30" name="Picture 29">
              <a:extLst>
                <a:ext uri="{FF2B5EF4-FFF2-40B4-BE49-F238E27FC236}">
                  <a16:creationId xmlns:a16="http://schemas.microsoft.com/office/drawing/2014/main" id="{1720671B-0771-71B0-1800-B307B73AC71D}"/>
                </a:ext>
              </a:extLst>
            </p:cNvPr>
            <p:cNvPicPr>
              <a:picLocks noChangeAspect="1"/>
            </p:cNvPicPr>
            <p:nvPr/>
          </p:nvPicPr>
          <p:blipFill>
            <a:blip r:embed="rId4"/>
            <a:stretch>
              <a:fillRect/>
            </a:stretch>
          </p:blipFill>
          <p:spPr>
            <a:xfrm rot="10376097">
              <a:off x="2360957" y="2746905"/>
              <a:ext cx="461571" cy="857628"/>
            </a:xfrm>
            <a:prstGeom prst="rect">
              <a:avLst/>
            </a:prstGeom>
            <a:effectLst>
              <a:outerShdw blurRad="50800" dist="50800" dir="5400000" algn="ctr" rotWithShape="0">
                <a:schemeClr val="tx1"/>
              </a:outerShdw>
            </a:effectLst>
          </p:spPr>
        </p:pic>
        <p:sp>
          <p:nvSpPr>
            <p:cNvPr id="31" name="Freeform 30">
              <a:extLst>
                <a:ext uri="{FF2B5EF4-FFF2-40B4-BE49-F238E27FC236}">
                  <a16:creationId xmlns:a16="http://schemas.microsoft.com/office/drawing/2014/main" id="{4F5FED4A-9BF1-4F52-BB0B-0F4173B429E8}"/>
                </a:ext>
              </a:extLst>
            </p:cNvPr>
            <p:cNvSpPr/>
            <p:nvPr/>
          </p:nvSpPr>
          <p:spPr>
            <a:xfrm rot="10800000" flipV="1">
              <a:off x="2584426" y="2585500"/>
              <a:ext cx="110648" cy="33720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E6F26B3-B866-E585-8659-B3409E24B61D}"/>
              </a:ext>
            </a:extLst>
          </p:cNvPr>
          <p:cNvGrpSpPr/>
          <p:nvPr/>
        </p:nvGrpSpPr>
        <p:grpSpPr>
          <a:xfrm rot="410103" flipH="1">
            <a:off x="7092676" y="1365256"/>
            <a:ext cx="1154446" cy="1796667"/>
            <a:chOff x="4651463" y="1503611"/>
            <a:chExt cx="1244791" cy="1446245"/>
          </a:xfrm>
        </p:grpSpPr>
        <p:pic>
          <p:nvPicPr>
            <p:cNvPr id="33" name="Picture 32">
              <a:extLst>
                <a:ext uri="{FF2B5EF4-FFF2-40B4-BE49-F238E27FC236}">
                  <a16:creationId xmlns:a16="http://schemas.microsoft.com/office/drawing/2014/main" id="{A80EB73E-28B1-EFDC-F71A-6DBDAA618D2C}"/>
                </a:ext>
              </a:extLst>
            </p:cNvPr>
            <p:cNvPicPr>
              <a:picLocks noChangeAspect="1"/>
            </p:cNvPicPr>
            <p:nvPr/>
          </p:nvPicPr>
          <p:blipFill>
            <a:blip r:embed="rId3">
              <a:duotone>
                <a:prstClr val="black"/>
                <a:schemeClr val="accent4">
                  <a:tint val="45000"/>
                  <a:satMod val="400000"/>
                </a:schemeClr>
              </a:duotone>
            </a:blip>
            <a:stretch>
              <a:fillRect/>
            </a:stretch>
          </p:blipFill>
          <p:spPr>
            <a:xfrm>
              <a:off x="4651463" y="1503611"/>
              <a:ext cx="1112130" cy="1388249"/>
            </a:xfrm>
            <a:prstGeom prst="rect">
              <a:avLst/>
            </a:prstGeom>
          </p:spPr>
        </p:pic>
        <p:pic>
          <p:nvPicPr>
            <p:cNvPr id="34" name="Picture 33">
              <a:extLst>
                <a:ext uri="{FF2B5EF4-FFF2-40B4-BE49-F238E27FC236}">
                  <a16:creationId xmlns:a16="http://schemas.microsoft.com/office/drawing/2014/main" id="{B4E5BEB7-5986-364E-E738-475DA6823AF1}"/>
                </a:ext>
              </a:extLst>
            </p:cNvPr>
            <p:cNvPicPr>
              <a:picLocks noChangeAspect="1"/>
            </p:cNvPicPr>
            <p:nvPr/>
          </p:nvPicPr>
          <p:blipFill>
            <a:blip r:embed="rId3">
              <a:duotone>
                <a:prstClr val="black"/>
                <a:schemeClr val="accent4">
                  <a:tint val="45000"/>
                  <a:satMod val="400000"/>
                </a:schemeClr>
              </a:duotone>
            </a:blip>
            <a:stretch>
              <a:fillRect/>
            </a:stretch>
          </p:blipFill>
          <p:spPr>
            <a:xfrm>
              <a:off x="4741751" y="1561607"/>
              <a:ext cx="1154503" cy="1388249"/>
            </a:xfrm>
            <a:prstGeom prst="rect">
              <a:avLst/>
            </a:prstGeom>
          </p:spPr>
        </p:pic>
      </p:grpSp>
      <p:sp>
        <p:nvSpPr>
          <p:cNvPr id="35" name="Rectangle 1078">
            <a:extLst>
              <a:ext uri="{FF2B5EF4-FFF2-40B4-BE49-F238E27FC236}">
                <a16:creationId xmlns:a16="http://schemas.microsoft.com/office/drawing/2014/main" id="{633FC976-E4E7-7B5F-39AE-A8F4762A499C}"/>
              </a:ext>
            </a:extLst>
          </p:cNvPr>
          <p:cNvSpPr>
            <a:spLocks noChangeArrowheads="1"/>
          </p:cNvSpPr>
          <p:nvPr/>
        </p:nvSpPr>
        <p:spPr bwMode="auto">
          <a:xfrm>
            <a:off x="128507" y="2331168"/>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grpSp>
        <p:nvGrpSpPr>
          <p:cNvPr id="5" name="Group 4">
            <a:extLst>
              <a:ext uri="{FF2B5EF4-FFF2-40B4-BE49-F238E27FC236}">
                <a16:creationId xmlns:a16="http://schemas.microsoft.com/office/drawing/2014/main" id="{8D99A629-0184-DA21-0121-2B176AB69001}"/>
              </a:ext>
            </a:extLst>
          </p:cNvPr>
          <p:cNvGrpSpPr/>
          <p:nvPr/>
        </p:nvGrpSpPr>
        <p:grpSpPr>
          <a:xfrm>
            <a:off x="3036747" y="2421445"/>
            <a:ext cx="433677" cy="446698"/>
            <a:chOff x="5945632" y="2319558"/>
            <a:chExt cx="278523" cy="446698"/>
          </a:xfrm>
        </p:grpSpPr>
        <p:sp>
          <p:nvSpPr>
            <p:cNvPr id="8" name="Oval 7">
              <a:extLst>
                <a:ext uri="{FF2B5EF4-FFF2-40B4-BE49-F238E27FC236}">
                  <a16:creationId xmlns:a16="http://schemas.microsoft.com/office/drawing/2014/main" id="{21CCA8E0-B13C-2740-C33D-646CD60DE83A}"/>
                </a:ext>
              </a:extLst>
            </p:cNvPr>
            <p:cNvSpPr/>
            <p:nvPr/>
          </p:nvSpPr>
          <p:spPr>
            <a:xfrm>
              <a:off x="5945632"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15F654-9F9D-FE68-8BD6-ABFBD2451436}"/>
                </a:ext>
              </a:extLst>
            </p:cNvPr>
            <p:cNvSpPr/>
            <p:nvPr/>
          </p:nvSpPr>
          <p:spPr>
            <a:xfrm>
              <a:off x="5999142" y="2402843"/>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F3D2457-141D-BC25-B75C-DDAD04CD9176}"/>
              </a:ext>
            </a:extLst>
          </p:cNvPr>
          <p:cNvGrpSpPr/>
          <p:nvPr/>
        </p:nvGrpSpPr>
        <p:grpSpPr>
          <a:xfrm>
            <a:off x="5883075" y="2421445"/>
            <a:ext cx="433677" cy="446698"/>
            <a:chOff x="5945632" y="2319558"/>
            <a:chExt cx="278523" cy="446698"/>
          </a:xfrm>
        </p:grpSpPr>
        <p:sp>
          <p:nvSpPr>
            <p:cNvPr id="12" name="Oval 11">
              <a:extLst>
                <a:ext uri="{FF2B5EF4-FFF2-40B4-BE49-F238E27FC236}">
                  <a16:creationId xmlns:a16="http://schemas.microsoft.com/office/drawing/2014/main" id="{D15BEEBE-B0C2-A323-DC64-98444143A48A}"/>
                </a:ext>
              </a:extLst>
            </p:cNvPr>
            <p:cNvSpPr/>
            <p:nvPr/>
          </p:nvSpPr>
          <p:spPr>
            <a:xfrm>
              <a:off x="5945632" y="2319558"/>
              <a:ext cx="278523" cy="446698"/>
            </a:xfrm>
            <a:prstGeom prst="ellipse">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C9EA3B-DB8B-B147-4329-F7A39349C757}"/>
                </a:ext>
              </a:extLst>
            </p:cNvPr>
            <p:cNvSpPr/>
            <p:nvPr/>
          </p:nvSpPr>
          <p:spPr>
            <a:xfrm>
              <a:off x="5999142" y="2402843"/>
              <a:ext cx="182880" cy="274320"/>
            </a:xfrm>
            <a:prstGeom prst="ellipse">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881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7776">
        <p159:morph option="byObject"/>
      </p:transition>
    </mc:Choice>
    <mc:Fallback xmlns="">
      <p:transition spd="slow" advTm="7776">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Nef</a:t>
            </a:r>
            <a:r>
              <a:rPr lang="en-US" dirty="0"/>
              <a:t>: Destruction of Host Cell Receptors</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Rectangle 1078">
            <a:extLst>
              <a:ext uri="{FF2B5EF4-FFF2-40B4-BE49-F238E27FC236}">
                <a16:creationId xmlns:a16="http://schemas.microsoft.com/office/drawing/2014/main" id="{F7A47BA9-29DB-D9EE-3D5E-6DAC2C4DFC97}"/>
              </a:ext>
            </a:extLst>
          </p:cNvPr>
          <p:cNvSpPr>
            <a:spLocks noChangeArrowheads="1"/>
          </p:cNvSpPr>
          <p:nvPr/>
        </p:nvSpPr>
        <p:spPr bwMode="auto">
          <a:xfrm>
            <a:off x="2233603" y="116529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CD4 Receptor</a:t>
            </a:r>
          </a:p>
        </p:txBody>
      </p:sp>
      <p:sp>
        <p:nvSpPr>
          <p:cNvPr id="6" name="Rectangle 1078">
            <a:extLst>
              <a:ext uri="{FF2B5EF4-FFF2-40B4-BE49-F238E27FC236}">
                <a16:creationId xmlns:a16="http://schemas.microsoft.com/office/drawing/2014/main" id="{E348861D-479A-2BB1-6118-4F2DFB4A9E20}"/>
              </a:ext>
            </a:extLst>
          </p:cNvPr>
          <p:cNvSpPr>
            <a:spLocks noChangeArrowheads="1"/>
          </p:cNvSpPr>
          <p:nvPr/>
        </p:nvSpPr>
        <p:spPr bwMode="auto">
          <a:xfrm>
            <a:off x="128508" y="3053062"/>
            <a:ext cx="981784"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Cytosol</a:t>
            </a:r>
          </a:p>
        </p:txBody>
      </p:sp>
      <p:pic>
        <p:nvPicPr>
          <p:cNvPr id="10" name="Picture 9">
            <a:extLst>
              <a:ext uri="{FF2B5EF4-FFF2-40B4-BE49-F238E27FC236}">
                <a16:creationId xmlns:a16="http://schemas.microsoft.com/office/drawing/2014/main" id="{6257602D-BB7E-B137-4014-ECDCF162881F}"/>
              </a:ext>
            </a:extLst>
          </p:cNvPr>
          <p:cNvPicPr>
            <a:picLocks noChangeAspect="1"/>
          </p:cNvPicPr>
          <p:nvPr/>
        </p:nvPicPr>
        <p:blipFill>
          <a:blip r:embed="rId2"/>
          <a:stretch>
            <a:fillRect/>
          </a:stretch>
        </p:blipFill>
        <p:spPr>
          <a:xfrm>
            <a:off x="1227239" y="1394266"/>
            <a:ext cx="1023575" cy="1708850"/>
          </a:xfrm>
          <a:prstGeom prst="rect">
            <a:avLst/>
          </a:prstGeom>
        </p:spPr>
      </p:pic>
      <p:sp>
        <p:nvSpPr>
          <p:cNvPr id="24" name="Rectangle 1078">
            <a:extLst>
              <a:ext uri="{FF2B5EF4-FFF2-40B4-BE49-F238E27FC236}">
                <a16:creationId xmlns:a16="http://schemas.microsoft.com/office/drawing/2014/main" id="{3DA23705-1E72-6431-B59F-B0E570EB7468}"/>
              </a:ext>
            </a:extLst>
          </p:cNvPr>
          <p:cNvSpPr>
            <a:spLocks noChangeArrowheads="1"/>
          </p:cNvSpPr>
          <p:nvPr/>
        </p:nvSpPr>
        <p:spPr bwMode="auto">
          <a:xfrm>
            <a:off x="5709604" y="1165293"/>
            <a:ext cx="1468040"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600" dirty="0">
                <a:solidFill>
                  <a:schemeClr val="tx1"/>
                </a:solidFill>
                <a:latin typeface="Calibri" panose="020F0502020204030204" pitchFamily="34" charset="0"/>
                <a:cs typeface="Calibri" panose="020F0502020204030204" pitchFamily="34" charset="0"/>
              </a:rPr>
              <a:t>CD8 Receptor</a:t>
            </a:r>
          </a:p>
        </p:txBody>
      </p:sp>
      <p:grpSp>
        <p:nvGrpSpPr>
          <p:cNvPr id="27" name="Group 26">
            <a:extLst>
              <a:ext uri="{FF2B5EF4-FFF2-40B4-BE49-F238E27FC236}">
                <a16:creationId xmlns:a16="http://schemas.microsoft.com/office/drawing/2014/main" id="{13A51952-73B9-6CB2-A96F-1482954D0B95}"/>
              </a:ext>
            </a:extLst>
          </p:cNvPr>
          <p:cNvGrpSpPr/>
          <p:nvPr/>
        </p:nvGrpSpPr>
        <p:grpSpPr>
          <a:xfrm rot="21282823">
            <a:off x="2986599" y="2571750"/>
            <a:ext cx="461571" cy="1019033"/>
            <a:chOff x="2360957" y="2585500"/>
            <a:chExt cx="461571" cy="1019033"/>
          </a:xfrm>
        </p:grpSpPr>
        <p:pic>
          <p:nvPicPr>
            <p:cNvPr id="25" name="Picture 24">
              <a:extLst>
                <a:ext uri="{FF2B5EF4-FFF2-40B4-BE49-F238E27FC236}">
                  <a16:creationId xmlns:a16="http://schemas.microsoft.com/office/drawing/2014/main" id="{DB1592ED-4F2B-197E-7EA5-B6C7AF563416}"/>
                </a:ext>
              </a:extLst>
            </p:cNvPr>
            <p:cNvPicPr>
              <a:picLocks noChangeAspect="1"/>
            </p:cNvPicPr>
            <p:nvPr/>
          </p:nvPicPr>
          <p:blipFill>
            <a:blip r:embed="rId3"/>
            <a:stretch>
              <a:fillRect/>
            </a:stretch>
          </p:blipFill>
          <p:spPr>
            <a:xfrm rot="10376097">
              <a:off x="2360957" y="2746905"/>
              <a:ext cx="461571" cy="857628"/>
            </a:xfrm>
            <a:prstGeom prst="rect">
              <a:avLst/>
            </a:prstGeom>
            <a:effectLst>
              <a:outerShdw blurRad="50800" dist="50800" dir="5400000" algn="ctr" rotWithShape="0">
                <a:schemeClr val="tx1"/>
              </a:outerShdw>
            </a:effectLst>
          </p:spPr>
        </p:pic>
        <p:sp>
          <p:nvSpPr>
            <p:cNvPr id="26" name="Freeform 25">
              <a:extLst>
                <a:ext uri="{FF2B5EF4-FFF2-40B4-BE49-F238E27FC236}">
                  <a16:creationId xmlns:a16="http://schemas.microsoft.com/office/drawing/2014/main" id="{23F7777A-5553-46F7-1886-37310BF890C7}"/>
                </a:ext>
              </a:extLst>
            </p:cNvPr>
            <p:cNvSpPr/>
            <p:nvPr/>
          </p:nvSpPr>
          <p:spPr>
            <a:xfrm rot="10800000" flipV="1">
              <a:off x="2584426" y="2585500"/>
              <a:ext cx="110648" cy="33720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E472FC3-61B6-9E32-00B6-C6A93C18B788}"/>
              </a:ext>
            </a:extLst>
          </p:cNvPr>
          <p:cNvGrpSpPr/>
          <p:nvPr/>
        </p:nvGrpSpPr>
        <p:grpSpPr>
          <a:xfrm rot="228781" flipH="1">
            <a:off x="5899391" y="2599249"/>
            <a:ext cx="461571" cy="1019033"/>
            <a:chOff x="2360957" y="2585500"/>
            <a:chExt cx="461571" cy="1019033"/>
          </a:xfrm>
        </p:grpSpPr>
        <p:pic>
          <p:nvPicPr>
            <p:cNvPr id="30" name="Picture 29">
              <a:extLst>
                <a:ext uri="{FF2B5EF4-FFF2-40B4-BE49-F238E27FC236}">
                  <a16:creationId xmlns:a16="http://schemas.microsoft.com/office/drawing/2014/main" id="{1720671B-0771-71B0-1800-B307B73AC71D}"/>
                </a:ext>
              </a:extLst>
            </p:cNvPr>
            <p:cNvPicPr>
              <a:picLocks noChangeAspect="1"/>
            </p:cNvPicPr>
            <p:nvPr/>
          </p:nvPicPr>
          <p:blipFill>
            <a:blip r:embed="rId3"/>
            <a:stretch>
              <a:fillRect/>
            </a:stretch>
          </p:blipFill>
          <p:spPr>
            <a:xfrm rot="10376097">
              <a:off x="2360957" y="2746905"/>
              <a:ext cx="461571" cy="857628"/>
            </a:xfrm>
            <a:prstGeom prst="rect">
              <a:avLst/>
            </a:prstGeom>
            <a:effectLst>
              <a:outerShdw blurRad="50800" dist="50800" dir="5400000" algn="ctr" rotWithShape="0">
                <a:schemeClr val="tx1"/>
              </a:outerShdw>
            </a:effectLst>
          </p:spPr>
        </p:pic>
        <p:sp>
          <p:nvSpPr>
            <p:cNvPr id="31" name="Freeform 30">
              <a:extLst>
                <a:ext uri="{FF2B5EF4-FFF2-40B4-BE49-F238E27FC236}">
                  <a16:creationId xmlns:a16="http://schemas.microsoft.com/office/drawing/2014/main" id="{4F5FED4A-9BF1-4F52-BB0B-0F4173B429E8}"/>
                </a:ext>
              </a:extLst>
            </p:cNvPr>
            <p:cNvSpPr/>
            <p:nvPr/>
          </p:nvSpPr>
          <p:spPr>
            <a:xfrm rot="10800000" flipV="1">
              <a:off x="2584426" y="2585500"/>
              <a:ext cx="110648" cy="337207"/>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996A2A"/>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E6F26B3-B866-E585-8659-B3409E24B61D}"/>
              </a:ext>
            </a:extLst>
          </p:cNvPr>
          <p:cNvGrpSpPr/>
          <p:nvPr/>
        </p:nvGrpSpPr>
        <p:grpSpPr>
          <a:xfrm rot="410103" flipH="1">
            <a:off x="7092676" y="1365256"/>
            <a:ext cx="1154446" cy="1796667"/>
            <a:chOff x="4651463" y="1503611"/>
            <a:chExt cx="1244791" cy="1446245"/>
          </a:xfrm>
        </p:grpSpPr>
        <p:pic>
          <p:nvPicPr>
            <p:cNvPr id="33" name="Picture 32">
              <a:extLst>
                <a:ext uri="{FF2B5EF4-FFF2-40B4-BE49-F238E27FC236}">
                  <a16:creationId xmlns:a16="http://schemas.microsoft.com/office/drawing/2014/main" id="{A80EB73E-28B1-EFDC-F71A-6DBDAA618D2C}"/>
                </a:ext>
              </a:extLst>
            </p:cNvPr>
            <p:cNvPicPr>
              <a:picLocks noChangeAspect="1"/>
            </p:cNvPicPr>
            <p:nvPr/>
          </p:nvPicPr>
          <p:blipFill>
            <a:blip r:embed="rId4">
              <a:duotone>
                <a:prstClr val="black"/>
                <a:schemeClr val="accent4">
                  <a:tint val="45000"/>
                  <a:satMod val="400000"/>
                </a:schemeClr>
              </a:duotone>
            </a:blip>
            <a:stretch>
              <a:fillRect/>
            </a:stretch>
          </p:blipFill>
          <p:spPr>
            <a:xfrm>
              <a:off x="4651463" y="1503611"/>
              <a:ext cx="1112130" cy="1388249"/>
            </a:xfrm>
            <a:prstGeom prst="rect">
              <a:avLst/>
            </a:prstGeom>
          </p:spPr>
        </p:pic>
        <p:pic>
          <p:nvPicPr>
            <p:cNvPr id="34" name="Picture 33">
              <a:extLst>
                <a:ext uri="{FF2B5EF4-FFF2-40B4-BE49-F238E27FC236}">
                  <a16:creationId xmlns:a16="http://schemas.microsoft.com/office/drawing/2014/main" id="{B4E5BEB7-5986-364E-E738-475DA6823AF1}"/>
                </a:ext>
              </a:extLst>
            </p:cNvPr>
            <p:cNvPicPr>
              <a:picLocks noChangeAspect="1"/>
            </p:cNvPicPr>
            <p:nvPr/>
          </p:nvPicPr>
          <p:blipFill>
            <a:blip r:embed="rId4">
              <a:duotone>
                <a:prstClr val="black"/>
                <a:schemeClr val="accent4">
                  <a:tint val="45000"/>
                  <a:satMod val="400000"/>
                </a:schemeClr>
              </a:duotone>
            </a:blip>
            <a:stretch>
              <a:fillRect/>
            </a:stretch>
          </p:blipFill>
          <p:spPr>
            <a:xfrm>
              <a:off x="4741751" y="1561607"/>
              <a:ext cx="1154503" cy="1388249"/>
            </a:xfrm>
            <a:prstGeom prst="rect">
              <a:avLst/>
            </a:prstGeom>
          </p:spPr>
        </p:pic>
      </p:grpSp>
      <p:sp>
        <p:nvSpPr>
          <p:cNvPr id="35" name="Rectangle 1078">
            <a:extLst>
              <a:ext uri="{FF2B5EF4-FFF2-40B4-BE49-F238E27FC236}">
                <a16:creationId xmlns:a16="http://schemas.microsoft.com/office/drawing/2014/main" id="{633FC976-E4E7-7B5F-39AE-A8F4762A499C}"/>
              </a:ext>
            </a:extLst>
          </p:cNvPr>
          <p:cNvSpPr>
            <a:spLocks noChangeArrowheads="1"/>
          </p:cNvSpPr>
          <p:nvPr/>
        </p:nvSpPr>
        <p:spPr bwMode="auto">
          <a:xfrm>
            <a:off x="128507" y="2331168"/>
            <a:ext cx="1150277" cy="268622"/>
          </a:xfrm>
          <a:prstGeom prst="rect">
            <a:avLst/>
          </a:prstGeom>
          <a:noFill/>
          <a:ln w="12700">
            <a:noFill/>
            <a:miter lim="800000"/>
            <a:headEnd/>
            <a:tailEnd/>
          </a:ln>
        </p:spPr>
        <p:txBody>
          <a:bodyPr wrap="none" lIns="89383" tIns="44691" rIns="89383" bIns="44691" anchor="ctr">
            <a:prstTxWarp prst="textNoShape">
              <a:avLst/>
            </a:prstTxWarp>
          </a:bodyPr>
          <a:lstStyle/>
          <a:p>
            <a:pPr defTabSz="893763"/>
            <a:r>
              <a:rPr lang="en-US" sz="1100" dirty="0">
                <a:solidFill>
                  <a:schemeClr val="tx1">
                    <a:lumMod val="65000"/>
                    <a:lumOff val="35000"/>
                  </a:schemeClr>
                </a:solidFill>
                <a:latin typeface="Calibri" panose="020F0502020204030204" pitchFamily="34" charset="0"/>
                <a:cs typeface="Calibri" panose="020F0502020204030204" pitchFamily="34" charset="0"/>
              </a:rPr>
              <a:t>Cell Membrane</a:t>
            </a:r>
          </a:p>
        </p:txBody>
      </p:sp>
    </p:spTree>
    <p:extLst>
      <p:ext uri="{BB962C8B-B14F-4D97-AF65-F5344CB8AC3E}">
        <p14:creationId xmlns:p14="http://schemas.microsoft.com/office/powerpoint/2010/main" val="41516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421">
        <p159:morph option="byObject"/>
      </p:transition>
    </mc:Choice>
    <mc:Fallback xmlns="">
      <p:transition spd="slow" advTm="10421">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HIV Regulatory Proteins</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8" name="Picture 7">
            <a:extLst>
              <a:ext uri="{FF2B5EF4-FFF2-40B4-BE49-F238E27FC236}">
                <a16:creationId xmlns:a16="http://schemas.microsoft.com/office/drawing/2014/main" id="{63CE8C58-B238-9C3F-952D-E512E1047472}"/>
              </a:ext>
            </a:extLst>
          </p:cNvPr>
          <p:cNvPicPr>
            <a:picLocks noChangeAspect="1"/>
          </p:cNvPicPr>
          <p:nvPr/>
        </p:nvPicPr>
        <p:blipFill>
          <a:blip r:embed="rId2"/>
          <a:stretch>
            <a:fillRect/>
          </a:stretch>
        </p:blipFill>
        <p:spPr>
          <a:xfrm>
            <a:off x="2338263" y="2376495"/>
            <a:ext cx="1062779" cy="1190312"/>
          </a:xfrm>
          <a:prstGeom prst="rect">
            <a:avLst/>
          </a:prstGeom>
        </p:spPr>
      </p:pic>
      <p:pic>
        <p:nvPicPr>
          <p:cNvPr id="10" name="Picture 9">
            <a:extLst>
              <a:ext uri="{FF2B5EF4-FFF2-40B4-BE49-F238E27FC236}">
                <a16:creationId xmlns:a16="http://schemas.microsoft.com/office/drawing/2014/main" id="{6DBC27B8-E769-46E5-0C87-0A724DBC59DF}"/>
              </a:ext>
            </a:extLst>
          </p:cNvPr>
          <p:cNvPicPr>
            <a:picLocks noChangeAspect="1"/>
          </p:cNvPicPr>
          <p:nvPr/>
        </p:nvPicPr>
        <p:blipFill>
          <a:blip r:embed="rId3"/>
          <a:stretch>
            <a:fillRect/>
          </a:stretch>
        </p:blipFill>
        <p:spPr>
          <a:xfrm>
            <a:off x="5953291" y="1711502"/>
            <a:ext cx="829301" cy="2388385"/>
          </a:xfrm>
          <a:prstGeom prst="rect">
            <a:avLst/>
          </a:prstGeom>
        </p:spPr>
      </p:pic>
      <p:sp>
        <p:nvSpPr>
          <p:cNvPr id="12" name="Rectangle 11">
            <a:extLst>
              <a:ext uri="{FF2B5EF4-FFF2-40B4-BE49-F238E27FC236}">
                <a16:creationId xmlns:a16="http://schemas.microsoft.com/office/drawing/2014/main" id="{51C5C4B6-CB8F-7B51-29A6-407581FABA91}"/>
              </a:ext>
            </a:extLst>
          </p:cNvPr>
          <p:cNvSpPr/>
          <p:nvPr/>
        </p:nvSpPr>
        <p:spPr>
          <a:xfrm>
            <a:off x="1820883" y="1147204"/>
            <a:ext cx="2022764" cy="429490"/>
          </a:xfrm>
          <a:prstGeom prst="rect">
            <a:avLst/>
          </a:prstGeom>
          <a:solidFill>
            <a:srgbClr val="EBC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HIV Transcription</a:t>
            </a:r>
          </a:p>
        </p:txBody>
      </p:sp>
      <p:sp>
        <p:nvSpPr>
          <p:cNvPr id="13" name="Rectangle 12">
            <a:extLst>
              <a:ext uri="{FF2B5EF4-FFF2-40B4-BE49-F238E27FC236}">
                <a16:creationId xmlns:a16="http://schemas.microsoft.com/office/drawing/2014/main" id="{564A2619-8915-1142-876A-6BEAC9F920E8}"/>
              </a:ext>
            </a:extLst>
          </p:cNvPr>
          <p:cNvSpPr/>
          <p:nvPr/>
        </p:nvSpPr>
        <p:spPr>
          <a:xfrm>
            <a:off x="5444107" y="1147204"/>
            <a:ext cx="2022764" cy="429490"/>
          </a:xfrm>
          <a:prstGeom prst="rect">
            <a:avLst/>
          </a:prstGeom>
          <a:solidFill>
            <a:srgbClr val="F9D9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HIV Translation</a:t>
            </a:r>
          </a:p>
        </p:txBody>
      </p:sp>
      <p:sp>
        <p:nvSpPr>
          <p:cNvPr id="14" name="Rounded Rectangle 13">
            <a:extLst>
              <a:ext uri="{FF2B5EF4-FFF2-40B4-BE49-F238E27FC236}">
                <a16:creationId xmlns:a16="http://schemas.microsoft.com/office/drawing/2014/main" id="{856F893D-8D7A-3AC5-6350-A0A954A79490}"/>
              </a:ext>
            </a:extLst>
          </p:cNvPr>
          <p:cNvSpPr/>
          <p:nvPr/>
        </p:nvSpPr>
        <p:spPr>
          <a:xfrm>
            <a:off x="2174441" y="4047045"/>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Tat</a:t>
            </a:r>
          </a:p>
        </p:txBody>
      </p:sp>
      <p:sp>
        <p:nvSpPr>
          <p:cNvPr id="15" name="Rounded Rectangle 14">
            <a:extLst>
              <a:ext uri="{FF2B5EF4-FFF2-40B4-BE49-F238E27FC236}">
                <a16:creationId xmlns:a16="http://schemas.microsoft.com/office/drawing/2014/main" id="{D790420C-9D24-BD79-B53F-82C9B71D6F70}"/>
              </a:ext>
            </a:extLst>
          </p:cNvPr>
          <p:cNvSpPr/>
          <p:nvPr/>
        </p:nvSpPr>
        <p:spPr>
          <a:xfrm>
            <a:off x="5761408" y="4047045"/>
            <a:ext cx="1226601"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Rev</a:t>
            </a:r>
          </a:p>
        </p:txBody>
      </p:sp>
    </p:spTree>
    <p:extLst>
      <p:ext uri="{BB962C8B-B14F-4D97-AF65-F5344CB8AC3E}">
        <p14:creationId xmlns:p14="http://schemas.microsoft.com/office/powerpoint/2010/main" val="491501071"/>
      </p:ext>
    </p:extLst>
  </p:cSld>
  <p:clrMapOvr>
    <a:masterClrMapping/>
  </p:clrMapOvr>
  <mc:AlternateContent xmlns:mc="http://schemas.openxmlformats.org/markup-compatibility/2006" xmlns:p14="http://schemas.microsoft.com/office/powerpoint/2010/main">
    <mc:Choice Requires="p14">
      <p:transition spd="slow" p14:dur="1250" advTm="18090">
        <p:circle/>
      </p:transition>
    </mc:Choice>
    <mc:Fallback xmlns="">
      <p:transition spd="slow" advTm="18090">
        <p:circl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err="1"/>
              <a:t>Transactivator</a:t>
            </a:r>
            <a:r>
              <a:rPr lang="en-US" dirty="0"/>
              <a:t> of Transcription (Tat)</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0D839CA2-C85F-1B62-9E49-860ACBDE9F3B}"/>
              </a:ext>
            </a:extLst>
          </p:cNvPr>
          <p:cNvPicPr>
            <a:picLocks noChangeAspect="1"/>
          </p:cNvPicPr>
          <p:nvPr/>
        </p:nvPicPr>
        <p:blipFill>
          <a:blip r:embed="rId2"/>
          <a:stretch>
            <a:fillRect/>
          </a:stretch>
        </p:blipFill>
        <p:spPr>
          <a:xfrm>
            <a:off x="4040610" y="2376495"/>
            <a:ext cx="1062779" cy="1190312"/>
          </a:xfrm>
          <a:prstGeom prst="rect">
            <a:avLst/>
          </a:prstGeom>
        </p:spPr>
      </p:pic>
      <p:sp>
        <p:nvSpPr>
          <p:cNvPr id="7" name="Rectangle 6">
            <a:extLst>
              <a:ext uri="{FF2B5EF4-FFF2-40B4-BE49-F238E27FC236}">
                <a16:creationId xmlns:a16="http://schemas.microsoft.com/office/drawing/2014/main" id="{678DA57D-1298-27B8-DE7D-5D013903C25C}"/>
              </a:ext>
            </a:extLst>
          </p:cNvPr>
          <p:cNvSpPr/>
          <p:nvPr/>
        </p:nvSpPr>
        <p:spPr>
          <a:xfrm>
            <a:off x="7213418" y="930510"/>
            <a:ext cx="1930582" cy="429490"/>
          </a:xfrm>
          <a:prstGeom prst="rect">
            <a:avLst/>
          </a:prstGeom>
          <a:solidFill>
            <a:srgbClr val="F3E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Regulatory Protein</a:t>
            </a:r>
          </a:p>
        </p:txBody>
      </p:sp>
    </p:spTree>
    <p:extLst>
      <p:ext uri="{BB962C8B-B14F-4D97-AF65-F5344CB8AC3E}">
        <p14:creationId xmlns:p14="http://schemas.microsoft.com/office/powerpoint/2010/main" val="154403539"/>
      </p:ext>
    </p:extLst>
  </p:cSld>
  <p:clrMapOvr>
    <a:masterClrMapping/>
  </p:clrMapOvr>
  <mc:AlternateContent xmlns:mc="http://schemas.openxmlformats.org/markup-compatibility/2006" xmlns:p14="http://schemas.microsoft.com/office/powerpoint/2010/main">
    <mc:Choice Requires="p14">
      <p:transition spd="slow" p14:dur="1250" advTm="15210">
        <p:fade/>
      </p:transition>
    </mc:Choice>
    <mc:Fallback xmlns="">
      <p:transition spd="slow" advTm="1521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23985B-1DF1-EE03-3571-7622C764E16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Latent </a:t>
            </a:r>
            <a:r>
              <a:rPr lang="en-US" dirty="0" err="1"/>
              <a:t>Proviral</a:t>
            </a:r>
            <a:r>
              <a:rPr lang="en-US" dirty="0"/>
              <a:t> HIV DNA</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13">
            <a:extLst>
              <a:ext uri="{FF2B5EF4-FFF2-40B4-BE49-F238E27FC236}">
                <a16:creationId xmlns:a16="http://schemas.microsoft.com/office/drawing/2014/main" id="{0B7A9DC6-8B8B-9971-9317-CF8882E7668A}"/>
              </a:ext>
            </a:extLst>
          </p:cNvPr>
          <p:cNvSpPr>
            <a:spLocks noChangeArrowheads="1"/>
          </p:cNvSpPr>
          <p:nvPr/>
        </p:nvSpPr>
        <p:spPr bwMode="auto">
          <a:xfrm>
            <a:off x="6322627" y="1215597"/>
            <a:ext cx="1359061"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Host DNA</a:t>
            </a:r>
          </a:p>
        </p:txBody>
      </p:sp>
      <p:cxnSp>
        <p:nvCxnSpPr>
          <p:cNvPr id="8" name="Straight Arrow Connector 7">
            <a:extLst>
              <a:ext uri="{FF2B5EF4-FFF2-40B4-BE49-F238E27FC236}">
                <a16:creationId xmlns:a16="http://schemas.microsoft.com/office/drawing/2014/main" id="{30FC336E-9B0F-C4E1-B1F7-CCBE53ED3F5D}"/>
              </a:ext>
            </a:extLst>
          </p:cNvPr>
          <p:cNvCxnSpPr>
            <a:cxnSpLocks/>
          </p:cNvCxnSpPr>
          <p:nvPr/>
        </p:nvCxnSpPr>
        <p:spPr>
          <a:xfrm flipH="1" flipV="1">
            <a:off x="5198994" y="1352757"/>
            <a:ext cx="1089258"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BF24105E-87D0-9B04-F22C-D87A0FCDD353}"/>
              </a:ext>
            </a:extLst>
          </p:cNvPr>
          <p:cNvSpPr>
            <a:spLocks noChangeArrowheads="1"/>
          </p:cNvSpPr>
          <p:nvPr/>
        </p:nvSpPr>
        <p:spPr bwMode="auto">
          <a:xfrm>
            <a:off x="1991654" y="2706854"/>
            <a:ext cx="1562818"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HIV </a:t>
            </a:r>
            <a:r>
              <a:rPr lang="en-US" sz="1600" dirty="0" err="1">
                <a:solidFill>
                  <a:schemeClr val="tx1">
                    <a:lumMod val="65000"/>
                    <a:lumOff val="35000"/>
                  </a:schemeClr>
                </a:solidFill>
                <a:latin typeface="Calibri" panose="020F0502020204030204" pitchFamily="34" charset="0"/>
                <a:cs typeface="Calibri" panose="020F0502020204030204" pitchFamily="34" charset="0"/>
              </a:rPr>
              <a:t>Proviral</a:t>
            </a:r>
            <a:r>
              <a:rPr lang="en-US" sz="1600" dirty="0">
                <a:solidFill>
                  <a:schemeClr val="tx1">
                    <a:lumMod val="65000"/>
                    <a:lumOff val="35000"/>
                  </a:schemeClr>
                </a:solidFill>
                <a:latin typeface="Calibri" panose="020F0502020204030204" pitchFamily="34" charset="0"/>
                <a:cs typeface="Calibri" panose="020F0502020204030204" pitchFamily="34" charset="0"/>
              </a:rPr>
              <a:t>  DNA</a:t>
            </a:r>
          </a:p>
        </p:txBody>
      </p:sp>
      <p:cxnSp>
        <p:nvCxnSpPr>
          <p:cNvPr id="13" name="Straight Arrow Connector 12">
            <a:extLst>
              <a:ext uri="{FF2B5EF4-FFF2-40B4-BE49-F238E27FC236}">
                <a16:creationId xmlns:a16="http://schemas.microsoft.com/office/drawing/2014/main" id="{24A802C0-0C30-9697-011C-93D9B4813F8A}"/>
              </a:ext>
            </a:extLst>
          </p:cNvPr>
          <p:cNvCxnSpPr>
            <a:cxnSpLocks/>
          </p:cNvCxnSpPr>
          <p:nvPr/>
        </p:nvCxnSpPr>
        <p:spPr>
          <a:xfrm flipH="1" flipV="1">
            <a:off x="3625722" y="2844014"/>
            <a:ext cx="1089258"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3DC58B-03E4-6EEC-38F9-E6A6DE483F65}"/>
              </a:ext>
            </a:extLst>
          </p:cNvPr>
          <p:cNvCxnSpPr>
            <a:cxnSpLocks/>
          </p:cNvCxnSpPr>
          <p:nvPr/>
        </p:nvCxnSpPr>
        <p:spPr>
          <a:xfrm flipH="1" flipV="1">
            <a:off x="4346471" y="4226585"/>
            <a:ext cx="1089258"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6" name="Rectangle 13">
            <a:extLst>
              <a:ext uri="{FF2B5EF4-FFF2-40B4-BE49-F238E27FC236}">
                <a16:creationId xmlns:a16="http://schemas.microsoft.com/office/drawing/2014/main" id="{9E5A3DE0-7421-72FA-EFCB-E827AD4E6403}"/>
              </a:ext>
            </a:extLst>
          </p:cNvPr>
          <p:cNvSpPr>
            <a:spLocks noChangeArrowheads="1"/>
          </p:cNvSpPr>
          <p:nvPr/>
        </p:nvSpPr>
        <p:spPr bwMode="auto">
          <a:xfrm>
            <a:off x="5435729" y="4089425"/>
            <a:ext cx="1359061"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Host DNA</a:t>
            </a:r>
          </a:p>
        </p:txBody>
      </p:sp>
      <p:sp>
        <p:nvSpPr>
          <p:cNvPr id="17" name="Rectangle 13">
            <a:extLst>
              <a:ext uri="{FF2B5EF4-FFF2-40B4-BE49-F238E27FC236}">
                <a16:creationId xmlns:a16="http://schemas.microsoft.com/office/drawing/2014/main" id="{3D307CF6-66CD-93A0-A9AB-2A95ED71841A}"/>
              </a:ext>
            </a:extLst>
          </p:cNvPr>
          <p:cNvSpPr>
            <a:spLocks noChangeArrowheads="1"/>
          </p:cNvSpPr>
          <p:nvPr/>
        </p:nvSpPr>
        <p:spPr bwMode="auto">
          <a:xfrm>
            <a:off x="658878" y="1161877"/>
            <a:ext cx="1754314"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Host Cell Nucleus</a:t>
            </a:r>
          </a:p>
        </p:txBody>
      </p:sp>
    </p:spTree>
    <p:extLst>
      <p:ext uri="{BB962C8B-B14F-4D97-AF65-F5344CB8AC3E}">
        <p14:creationId xmlns:p14="http://schemas.microsoft.com/office/powerpoint/2010/main" val="2683076413"/>
      </p:ext>
    </p:extLst>
  </p:cSld>
  <p:clrMapOvr>
    <a:masterClrMapping/>
  </p:clrMapOvr>
  <mc:AlternateContent xmlns:mc="http://schemas.openxmlformats.org/markup-compatibility/2006" xmlns:p14="http://schemas.microsoft.com/office/powerpoint/2010/main">
    <mc:Choice Requires="p14">
      <p:transition spd="slow" p14:dur="1250" advTm="19338">
        <p:fade/>
      </p:transition>
    </mc:Choice>
    <mc:Fallback xmlns="">
      <p:transition spd="slow" advTm="19338">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034BF8-26EA-759D-2A35-53BACCDA232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Activation of Transcription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13">
            <a:extLst>
              <a:ext uri="{FF2B5EF4-FFF2-40B4-BE49-F238E27FC236}">
                <a16:creationId xmlns:a16="http://schemas.microsoft.com/office/drawing/2014/main" id="{0B7A9DC6-8B8B-9971-9317-CF8882E7668A}"/>
              </a:ext>
            </a:extLst>
          </p:cNvPr>
          <p:cNvSpPr>
            <a:spLocks noChangeArrowheads="1"/>
          </p:cNvSpPr>
          <p:nvPr/>
        </p:nvSpPr>
        <p:spPr bwMode="auto">
          <a:xfrm>
            <a:off x="5989401" y="1195202"/>
            <a:ext cx="1359061"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200" dirty="0">
                <a:solidFill>
                  <a:schemeClr val="tx1">
                    <a:lumMod val="65000"/>
                    <a:lumOff val="35000"/>
                  </a:schemeClr>
                </a:solidFill>
                <a:latin typeface="Calibri" panose="020F0502020204030204" pitchFamily="34" charset="0"/>
                <a:cs typeface="Calibri" panose="020F0502020204030204" pitchFamily="34" charset="0"/>
              </a:rPr>
              <a:t>Host DNA</a:t>
            </a:r>
          </a:p>
        </p:txBody>
      </p:sp>
      <p:cxnSp>
        <p:nvCxnSpPr>
          <p:cNvPr id="8" name="Straight Arrow Connector 7">
            <a:extLst>
              <a:ext uri="{FF2B5EF4-FFF2-40B4-BE49-F238E27FC236}">
                <a16:creationId xmlns:a16="http://schemas.microsoft.com/office/drawing/2014/main" id="{30FC336E-9B0F-C4E1-B1F7-CCBE53ED3F5D}"/>
              </a:ext>
            </a:extLst>
          </p:cNvPr>
          <p:cNvCxnSpPr>
            <a:cxnSpLocks/>
          </p:cNvCxnSpPr>
          <p:nvPr/>
        </p:nvCxnSpPr>
        <p:spPr>
          <a:xfrm flipH="1">
            <a:off x="5136280" y="1332998"/>
            <a:ext cx="816795"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BF24105E-87D0-9B04-F22C-D87A0FCDD353}"/>
              </a:ext>
            </a:extLst>
          </p:cNvPr>
          <p:cNvSpPr>
            <a:spLocks noChangeArrowheads="1"/>
          </p:cNvSpPr>
          <p:nvPr/>
        </p:nvSpPr>
        <p:spPr bwMode="auto">
          <a:xfrm>
            <a:off x="2491592" y="2578625"/>
            <a:ext cx="1359061"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HIV </a:t>
            </a:r>
            <a:r>
              <a:rPr lang="en-US" sz="1400" dirty="0" err="1">
                <a:solidFill>
                  <a:schemeClr val="tx1">
                    <a:lumMod val="65000"/>
                    <a:lumOff val="35000"/>
                  </a:schemeClr>
                </a:solidFill>
                <a:latin typeface="Calibri" panose="020F0502020204030204" pitchFamily="34" charset="0"/>
                <a:cs typeface="Calibri" panose="020F0502020204030204" pitchFamily="34" charset="0"/>
              </a:rPr>
              <a:t>Proviral</a:t>
            </a:r>
            <a:r>
              <a:rPr lang="en-US" sz="1400" dirty="0">
                <a:solidFill>
                  <a:schemeClr val="tx1">
                    <a:lumMod val="65000"/>
                    <a:lumOff val="35000"/>
                  </a:schemeClr>
                </a:solidFill>
                <a:latin typeface="Calibri" panose="020F0502020204030204" pitchFamily="34" charset="0"/>
                <a:cs typeface="Calibri" panose="020F0502020204030204" pitchFamily="34" charset="0"/>
              </a:rPr>
              <a:t>  DNA</a:t>
            </a:r>
          </a:p>
        </p:txBody>
      </p:sp>
      <p:cxnSp>
        <p:nvCxnSpPr>
          <p:cNvPr id="13" name="Straight Arrow Connector 12">
            <a:extLst>
              <a:ext uri="{FF2B5EF4-FFF2-40B4-BE49-F238E27FC236}">
                <a16:creationId xmlns:a16="http://schemas.microsoft.com/office/drawing/2014/main" id="{24A802C0-0C30-9697-011C-93D9B4813F8A}"/>
              </a:ext>
            </a:extLst>
          </p:cNvPr>
          <p:cNvCxnSpPr>
            <a:cxnSpLocks/>
          </p:cNvCxnSpPr>
          <p:nvPr/>
        </p:nvCxnSpPr>
        <p:spPr>
          <a:xfrm flipH="1">
            <a:off x="3850653" y="2722515"/>
            <a:ext cx="721347"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7" name="Rectangle 13">
            <a:extLst>
              <a:ext uri="{FF2B5EF4-FFF2-40B4-BE49-F238E27FC236}">
                <a16:creationId xmlns:a16="http://schemas.microsoft.com/office/drawing/2014/main" id="{B285E143-5897-5DA4-4AF0-0A0AB8E1E425}"/>
              </a:ext>
            </a:extLst>
          </p:cNvPr>
          <p:cNvSpPr>
            <a:spLocks noChangeArrowheads="1"/>
          </p:cNvSpPr>
          <p:nvPr/>
        </p:nvSpPr>
        <p:spPr bwMode="auto">
          <a:xfrm>
            <a:off x="1676391" y="1970806"/>
            <a:ext cx="2469806" cy="378133"/>
          </a:xfrm>
          <a:prstGeom prst="rect">
            <a:avLst/>
          </a:prstGeom>
          <a:solidFill>
            <a:srgbClr val="C5B8AE"/>
          </a:solidFill>
          <a:ln w="12700">
            <a:noFill/>
            <a:miter lim="800000"/>
            <a:headEnd/>
            <a:tailEnd/>
          </a:ln>
          <a:effectLst>
            <a:softEdge rad="25400"/>
          </a:effectLst>
        </p:spPr>
        <p:txBody>
          <a:bodyPr wrap="none" anchor="ctr">
            <a:prstTxWarp prst="textNoShape">
              <a:avLst/>
            </a:prstTxWarp>
          </a:bodyPr>
          <a:lstStyle/>
          <a:p>
            <a:pPr algn="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Host cell RNA polymerase</a:t>
            </a:r>
          </a:p>
        </p:txBody>
      </p:sp>
      <p:sp>
        <p:nvSpPr>
          <p:cNvPr id="18" name="Rectangle 13">
            <a:extLst>
              <a:ext uri="{FF2B5EF4-FFF2-40B4-BE49-F238E27FC236}">
                <a16:creationId xmlns:a16="http://schemas.microsoft.com/office/drawing/2014/main" id="{F8203532-6EB8-8B4A-458D-E59101E84B58}"/>
              </a:ext>
            </a:extLst>
          </p:cNvPr>
          <p:cNvSpPr>
            <a:spLocks noChangeArrowheads="1"/>
          </p:cNvSpPr>
          <p:nvPr/>
        </p:nvSpPr>
        <p:spPr bwMode="auto">
          <a:xfrm>
            <a:off x="5136280" y="1691297"/>
            <a:ext cx="1532652" cy="378133"/>
          </a:xfrm>
          <a:prstGeom prst="rect">
            <a:avLst/>
          </a:prstGeom>
          <a:solidFill>
            <a:srgbClr val="C2B4A9"/>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9" name="Rectangle 13">
            <a:extLst>
              <a:ext uri="{FF2B5EF4-FFF2-40B4-BE49-F238E27FC236}">
                <a16:creationId xmlns:a16="http://schemas.microsoft.com/office/drawing/2014/main" id="{A923A9D6-A227-F731-8062-A5FEC17E329C}"/>
              </a:ext>
            </a:extLst>
          </p:cNvPr>
          <p:cNvSpPr>
            <a:spLocks noChangeArrowheads="1"/>
          </p:cNvSpPr>
          <p:nvPr/>
        </p:nvSpPr>
        <p:spPr bwMode="auto">
          <a:xfrm>
            <a:off x="4761404" y="3536588"/>
            <a:ext cx="1532652" cy="378133"/>
          </a:xfrm>
          <a:prstGeom prst="rect">
            <a:avLst/>
          </a:prstGeom>
          <a:solidFill>
            <a:srgbClr val="C4B6AA"/>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5" name="Rectangle 13">
            <a:extLst>
              <a:ext uri="{FF2B5EF4-FFF2-40B4-BE49-F238E27FC236}">
                <a16:creationId xmlns:a16="http://schemas.microsoft.com/office/drawing/2014/main" id="{97B38960-EFE6-BCBF-6765-DB808BDADAD6}"/>
              </a:ext>
            </a:extLst>
          </p:cNvPr>
          <p:cNvSpPr>
            <a:spLocks noChangeArrowheads="1"/>
          </p:cNvSpPr>
          <p:nvPr/>
        </p:nvSpPr>
        <p:spPr bwMode="auto">
          <a:xfrm>
            <a:off x="4915216" y="2028177"/>
            <a:ext cx="2552394" cy="550447"/>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Rectangle 13">
            <a:extLst>
              <a:ext uri="{FF2B5EF4-FFF2-40B4-BE49-F238E27FC236}">
                <a16:creationId xmlns:a16="http://schemas.microsoft.com/office/drawing/2014/main" id="{02FDF9E8-B997-0A9E-25F8-578BEE7CBF9F}"/>
              </a:ext>
            </a:extLst>
          </p:cNvPr>
          <p:cNvSpPr>
            <a:spLocks noChangeArrowheads="1"/>
          </p:cNvSpPr>
          <p:nvPr/>
        </p:nvSpPr>
        <p:spPr bwMode="auto">
          <a:xfrm>
            <a:off x="4761404" y="2936129"/>
            <a:ext cx="2706205" cy="691333"/>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13">
            <a:extLst>
              <a:ext uri="{FF2B5EF4-FFF2-40B4-BE49-F238E27FC236}">
                <a16:creationId xmlns:a16="http://schemas.microsoft.com/office/drawing/2014/main" id="{2A54935C-028F-3C83-784E-CDCD67F65E9B}"/>
              </a:ext>
            </a:extLst>
          </p:cNvPr>
          <p:cNvSpPr>
            <a:spLocks noChangeArrowheads="1"/>
          </p:cNvSpPr>
          <p:nvPr/>
        </p:nvSpPr>
        <p:spPr bwMode="auto">
          <a:xfrm>
            <a:off x="658878" y="1161877"/>
            <a:ext cx="1754314"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Host Cell Nucleus</a:t>
            </a:r>
          </a:p>
        </p:txBody>
      </p:sp>
      <p:sp>
        <p:nvSpPr>
          <p:cNvPr id="12" name="Rectangle 13">
            <a:extLst>
              <a:ext uri="{FF2B5EF4-FFF2-40B4-BE49-F238E27FC236}">
                <a16:creationId xmlns:a16="http://schemas.microsoft.com/office/drawing/2014/main" id="{5D2C721E-3045-5E7F-6B75-FFA1B63A3649}"/>
              </a:ext>
            </a:extLst>
          </p:cNvPr>
          <p:cNvSpPr>
            <a:spLocks noChangeArrowheads="1"/>
          </p:cNvSpPr>
          <p:nvPr/>
        </p:nvSpPr>
        <p:spPr bwMode="auto">
          <a:xfrm>
            <a:off x="4880840" y="2363393"/>
            <a:ext cx="153265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4" name="Rectangle 13">
            <a:extLst>
              <a:ext uri="{FF2B5EF4-FFF2-40B4-BE49-F238E27FC236}">
                <a16:creationId xmlns:a16="http://schemas.microsoft.com/office/drawing/2014/main" id="{ACD6292C-EC2C-09EA-DDA3-2372E781EE93}"/>
              </a:ext>
            </a:extLst>
          </p:cNvPr>
          <p:cNvSpPr>
            <a:spLocks noChangeArrowheads="1"/>
          </p:cNvSpPr>
          <p:nvPr/>
        </p:nvSpPr>
        <p:spPr bwMode="auto">
          <a:xfrm>
            <a:off x="4665093" y="3477438"/>
            <a:ext cx="153265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HIV mRNA</a:t>
            </a:r>
          </a:p>
        </p:txBody>
      </p:sp>
    </p:spTree>
    <p:extLst>
      <p:ext uri="{BB962C8B-B14F-4D97-AF65-F5344CB8AC3E}">
        <p14:creationId xmlns:p14="http://schemas.microsoft.com/office/powerpoint/2010/main" val="3415044163"/>
      </p:ext>
    </p:extLst>
  </p:cSld>
  <p:clrMapOvr>
    <a:masterClrMapping/>
  </p:clrMapOvr>
  <mc:AlternateContent xmlns:mc="http://schemas.openxmlformats.org/markup-compatibility/2006" xmlns:p14="http://schemas.microsoft.com/office/powerpoint/2010/main">
    <mc:Choice Requires="p14">
      <p:transition spd="slow" p14:dur="1250" advTm="10954">
        <p:circle/>
      </p:transition>
    </mc:Choice>
    <mc:Fallback xmlns="">
      <p:transition spd="slow" advTm="10954">
        <p:circl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034BF8-26EA-759D-2A35-53BACCDA232B}"/>
              </a:ext>
            </a:extLst>
          </p:cNvPr>
          <p:cNvPicPr>
            <a:picLocks noChangeAspect="1"/>
          </p:cNvPicPr>
          <p:nvPr/>
        </p:nvPicPr>
        <p:blipFill>
          <a:blip r:embed="rId2"/>
          <a:stretch>
            <a:fillRect/>
          </a:stretch>
        </p:blipFill>
        <p:spPr>
          <a:xfrm>
            <a:off x="457200" y="1048244"/>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Tat: Activation of Transcription</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13">
            <a:extLst>
              <a:ext uri="{FF2B5EF4-FFF2-40B4-BE49-F238E27FC236}">
                <a16:creationId xmlns:a16="http://schemas.microsoft.com/office/drawing/2014/main" id="{0B7A9DC6-8B8B-9971-9317-CF8882E7668A}"/>
              </a:ext>
            </a:extLst>
          </p:cNvPr>
          <p:cNvSpPr>
            <a:spLocks noChangeArrowheads="1"/>
          </p:cNvSpPr>
          <p:nvPr/>
        </p:nvSpPr>
        <p:spPr bwMode="auto">
          <a:xfrm>
            <a:off x="5989401" y="1195202"/>
            <a:ext cx="1359061"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200" dirty="0">
                <a:solidFill>
                  <a:schemeClr val="tx1">
                    <a:lumMod val="65000"/>
                    <a:lumOff val="35000"/>
                  </a:schemeClr>
                </a:solidFill>
                <a:latin typeface="Calibri" panose="020F0502020204030204" pitchFamily="34" charset="0"/>
                <a:cs typeface="Calibri" panose="020F0502020204030204" pitchFamily="34" charset="0"/>
              </a:rPr>
              <a:t>Host DNA</a:t>
            </a:r>
          </a:p>
        </p:txBody>
      </p:sp>
      <p:cxnSp>
        <p:nvCxnSpPr>
          <p:cNvPr id="8" name="Straight Arrow Connector 7">
            <a:extLst>
              <a:ext uri="{FF2B5EF4-FFF2-40B4-BE49-F238E27FC236}">
                <a16:creationId xmlns:a16="http://schemas.microsoft.com/office/drawing/2014/main" id="{30FC336E-9B0F-C4E1-B1F7-CCBE53ED3F5D}"/>
              </a:ext>
            </a:extLst>
          </p:cNvPr>
          <p:cNvCxnSpPr>
            <a:cxnSpLocks/>
          </p:cNvCxnSpPr>
          <p:nvPr/>
        </p:nvCxnSpPr>
        <p:spPr>
          <a:xfrm flipH="1">
            <a:off x="5136280" y="1332998"/>
            <a:ext cx="816795"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BF24105E-87D0-9B04-F22C-D87A0FCDD353}"/>
              </a:ext>
            </a:extLst>
          </p:cNvPr>
          <p:cNvSpPr>
            <a:spLocks noChangeArrowheads="1"/>
          </p:cNvSpPr>
          <p:nvPr/>
        </p:nvSpPr>
        <p:spPr bwMode="auto">
          <a:xfrm>
            <a:off x="2491592" y="2578625"/>
            <a:ext cx="1359061"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400" dirty="0">
                <a:solidFill>
                  <a:schemeClr val="tx1">
                    <a:lumMod val="50000"/>
                    <a:lumOff val="50000"/>
                  </a:schemeClr>
                </a:solidFill>
                <a:latin typeface="Calibri" panose="020F0502020204030204" pitchFamily="34" charset="0"/>
                <a:cs typeface="Calibri" panose="020F0502020204030204" pitchFamily="34" charset="0"/>
              </a:rPr>
              <a:t>HIV </a:t>
            </a:r>
            <a:r>
              <a:rPr lang="en-US" sz="1400" dirty="0" err="1">
                <a:solidFill>
                  <a:schemeClr val="tx1">
                    <a:lumMod val="50000"/>
                    <a:lumOff val="50000"/>
                  </a:schemeClr>
                </a:solidFill>
                <a:latin typeface="Calibri" panose="020F0502020204030204" pitchFamily="34" charset="0"/>
                <a:cs typeface="Calibri" panose="020F0502020204030204" pitchFamily="34" charset="0"/>
              </a:rPr>
              <a:t>Proviral</a:t>
            </a:r>
            <a:r>
              <a:rPr lang="en-US" sz="1400" dirty="0">
                <a:solidFill>
                  <a:schemeClr val="tx1">
                    <a:lumMod val="50000"/>
                    <a:lumOff val="50000"/>
                  </a:schemeClr>
                </a:solidFill>
                <a:latin typeface="Calibri" panose="020F0502020204030204" pitchFamily="34" charset="0"/>
                <a:cs typeface="Calibri" panose="020F0502020204030204" pitchFamily="34" charset="0"/>
              </a:rPr>
              <a:t>  DNA</a:t>
            </a:r>
          </a:p>
        </p:txBody>
      </p:sp>
      <p:cxnSp>
        <p:nvCxnSpPr>
          <p:cNvPr id="13" name="Straight Arrow Connector 12">
            <a:extLst>
              <a:ext uri="{FF2B5EF4-FFF2-40B4-BE49-F238E27FC236}">
                <a16:creationId xmlns:a16="http://schemas.microsoft.com/office/drawing/2014/main" id="{24A802C0-0C30-9697-011C-93D9B4813F8A}"/>
              </a:ext>
            </a:extLst>
          </p:cNvPr>
          <p:cNvCxnSpPr>
            <a:cxnSpLocks/>
          </p:cNvCxnSpPr>
          <p:nvPr/>
        </p:nvCxnSpPr>
        <p:spPr>
          <a:xfrm flipH="1">
            <a:off x="3850653" y="2722515"/>
            <a:ext cx="721347"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8" name="Rectangle 13">
            <a:extLst>
              <a:ext uri="{FF2B5EF4-FFF2-40B4-BE49-F238E27FC236}">
                <a16:creationId xmlns:a16="http://schemas.microsoft.com/office/drawing/2014/main" id="{F8203532-6EB8-8B4A-458D-E59101E84B58}"/>
              </a:ext>
            </a:extLst>
          </p:cNvPr>
          <p:cNvSpPr>
            <a:spLocks noChangeArrowheads="1"/>
          </p:cNvSpPr>
          <p:nvPr/>
        </p:nvSpPr>
        <p:spPr bwMode="auto">
          <a:xfrm>
            <a:off x="5136280" y="1691297"/>
            <a:ext cx="1532652" cy="378133"/>
          </a:xfrm>
          <a:prstGeom prst="rect">
            <a:avLst/>
          </a:prstGeom>
          <a:solidFill>
            <a:srgbClr val="C2B4A9"/>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9" name="Rectangle 13">
            <a:extLst>
              <a:ext uri="{FF2B5EF4-FFF2-40B4-BE49-F238E27FC236}">
                <a16:creationId xmlns:a16="http://schemas.microsoft.com/office/drawing/2014/main" id="{A923A9D6-A227-F731-8062-A5FEC17E329C}"/>
              </a:ext>
            </a:extLst>
          </p:cNvPr>
          <p:cNvSpPr>
            <a:spLocks noChangeArrowheads="1"/>
          </p:cNvSpPr>
          <p:nvPr/>
        </p:nvSpPr>
        <p:spPr bwMode="auto">
          <a:xfrm>
            <a:off x="4761404" y="3536588"/>
            <a:ext cx="1532652" cy="378133"/>
          </a:xfrm>
          <a:prstGeom prst="rect">
            <a:avLst/>
          </a:prstGeom>
          <a:solidFill>
            <a:srgbClr val="C4B6AA"/>
          </a:solidFill>
          <a:ln w="12700">
            <a:noFill/>
            <a:miter lim="800000"/>
            <a:headEnd/>
            <a:tailEnd/>
          </a:ln>
          <a:effectLst>
            <a:softEdge rad="25400"/>
          </a:effectLst>
        </p:spPr>
        <p:txBody>
          <a:bodyPr wrap="none" anchor="ctr">
            <a:prstTxWarp prst="textNoShape">
              <a:avLst/>
            </a:prstTxWarp>
          </a:bodyPr>
          <a:lstStyle/>
          <a:p>
            <a:pP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A104649F-5171-B9E1-E360-0DB5BB27DC84}"/>
              </a:ext>
            </a:extLst>
          </p:cNvPr>
          <p:cNvCxnSpPr>
            <a:cxnSpLocks/>
          </p:cNvCxnSpPr>
          <p:nvPr/>
        </p:nvCxnSpPr>
        <p:spPr>
          <a:xfrm flipH="1">
            <a:off x="3974628" y="2167076"/>
            <a:ext cx="517089"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5899008-B4E1-5DA1-7A7C-8A27E29B1DB0}"/>
              </a:ext>
            </a:extLst>
          </p:cNvPr>
          <p:cNvPicPr>
            <a:picLocks noChangeAspect="1"/>
          </p:cNvPicPr>
          <p:nvPr/>
        </p:nvPicPr>
        <p:blipFill>
          <a:blip r:embed="rId3"/>
          <a:stretch>
            <a:fillRect/>
          </a:stretch>
        </p:blipFill>
        <p:spPr>
          <a:xfrm>
            <a:off x="4594842" y="2222175"/>
            <a:ext cx="269687" cy="302049"/>
          </a:xfrm>
          <a:prstGeom prst="rect">
            <a:avLst/>
          </a:prstGeom>
          <a:effectLst>
            <a:glow rad="190500">
              <a:srgbClr val="FFFF00">
                <a:alpha val="88000"/>
              </a:srgbClr>
            </a:glow>
            <a:softEdge rad="12700"/>
          </a:effectLst>
        </p:spPr>
      </p:pic>
      <p:pic>
        <p:nvPicPr>
          <p:cNvPr id="6" name="Picture 5">
            <a:extLst>
              <a:ext uri="{FF2B5EF4-FFF2-40B4-BE49-F238E27FC236}">
                <a16:creationId xmlns:a16="http://schemas.microsoft.com/office/drawing/2014/main" id="{B709F7C0-3FAF-FC77-16EB-03F0B6EBE0BE}"/>
              </a:ext>
            </a:extLst>
          </p:cNvPr>
          <p:cNvPicPr>
            <a:picLocks noChangeAspect="1"/>
          </p:cNvPicPr>
          <p:nvPr/>
        </p:nvPicPr>
        <p:blipFill>
          <a:blip r:embed="rId3"/>
          <a:stretch>
            <a:fillRect/>
          </a:stretch>
        </p:blipFill>
        <p:spPr>
          <a:xfrm>
            <a:off x="4405438" y="3189513"/>
            <a:ext cx="269687" cy="302049"/>
          </a:xfrm>
          <a:prstGeom prst="rect">
            <a:avLst/>
          </a:prstGeom>
          <a:effectLst>
            <a:glow rad="76200">
              <a:srgbClr val="FFFF00">
                <a:alpha val="88000"/>
              </a:srgbClr>
            </a:glow>
            <a:softEdge rad="12700"/>
          </a:effectLst>
        </p:spPr>
      </p:pic>
      <p:sp>
        <p:nvSpPr>
          <p:cNvPr id="11" name="Rectangle 13">
            <a:extLst>
              <a:ext uri="{FF2B5EF4-FFF2-40B4-BE49-F238E27FC236}">
                <a16:creationId xmlns:a16="http://schemas.microsoft.com/office/drawing/2014/main" id="{CF73710C-9109-201E-8C83-FF49DEA6B2D3}"/>
              </a:ext>
            </a:extLst>
          </p:cNvPr>
          <p:cNvSpPr>
            <a:spLocks noChangeArrowheads="1"/>
          </p:cNvSpPr>
          <p:nvPr/>
        </p:nvSpPr>
        <p:spPr bwMode="auto">
          <a:xfrm>
            <a:off x="2643708" y="3203378"/>
            <a:ext cx="1359061" cy="274320"/>
          </a:xfrm>
          <a:prstGeom prst="rect">
            <a:avLst/>
          </a:prstGeom>
          <a:noFill/>
          <a:ln w="12700">
            <a:noFill/>
            <a:miter lim="800000"/>
            <a:headEnd/>
            <a:tailEnd/>
          </a:ln>
          <a:effectLst/>
        </p:spPr>
        <p:txBody>
          <a:bodyPr wrap="none" anchor="ctr">
            <a:prstTxWarp prst="textNoShape">
              <a:avLst/>
            </a:prstTxWarp>
          </a:bodyPr>
          <a:lstStyle/>
          <a:p>
            <a:pPr algn="ct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HIV Tat</a:t>
            </a:r>
          </a:p>
        </p:txBody>
      </p:sp>
      <p:cxnSp>
        <p:nvCxnSpPr>
          <p:cNvPr id="12" name="Straight Arrow Connector 11">
            <a:extLst>
              <a:ext uri="{FF2B5EF4-FFF2-40B4-BE49-F238E27FC236}">
                <a16:creationId xmlns:a16="http://schemas.microsoft.com/office/drawing/2014/main" id="{CF696186-3EF1-2971-FC4C-4385C60B9A9E}"/>
              </a:ext>
            </a:extLst>
          </p:cNvPr>
          <p:cNvCxnSpPr>
            <a:cxnSpLocks/>
          </p:cNvCxnSpPr>
          <p:nvPr/>
        </p:nvCxnSpPr>
        <p:spPr>
          <a:xfrm flipH="1" flipV="1">
            <a:off x="3678226" y="3346595"/>
            <a:ext cx="713462" cy="0"/>
          </a:xfrm>
          <a:prstGeom prst="straightConnector1">
            <a:avLst/>
          </a:prstGeom>
          <a:ln w="9525">
            <a:solidFill>
              <a:schemeClr val="tx1"/>
            </a:solidFill>
            <a:miter lim="800000"/>
            <a:headEnd type="none"/>
            <a:tailEnd type="none"/>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3" name="Rectangle 13">
            <a:extLst>
              <a:ext uri="{FF2B5EF4-FFF2-40B4-BE49-F238E27FC236}">
                <a16:creationId xmlns:a16="http://schemas.microsoft.com/office/drawing/2014/main" id="{9A973167-02AA-CC77-92D8-A510352DE974}"/>
              </a:ext>
            </a:extLst>
          </p:cNvPr>
          <p:cNvSpPr>
            <a:spLocks noChangeArrowheads="1"/>
          </p:cNvSpPr>
          <p:nvPr/>
        </p:nvSpPr>
        <p:spPr bwMode="auto">
          <a:xfrm>
            <a:off x="1764253" y="1962097"/>
            <a:ext cx="2347107" cy="378133"/>
          </a:xfrm>
          <a:prstGeom prst="rect">
            <a:avLst/>
          </a:prstGeom>
          <a:solidFill>
            <a:srgbClr val="C5B8AE"/>
          </a:solidFill>
          <a:ln w="12700">
            <a:noFill/>
            <a:miter lim="800000"/>
            <a:headEnd/>
            <a:tailEnd/>
          </a:ln>
          <a:effectLst>
            <a:softEdge rad="25400"/>
          </a:effectLst>
        </p:spPr>
        <p:txBody>
          <a:bodyPr wrap="none" anchor="ctr">
            <a:prstTxWarp prst="textNoShape">
              <a:avLst/>
            </a:prstTxWarp>
          </a:bodyPr>
          <a:lstStyle/>
          <a:p>
            <a:pPr algn="r">
              <a:lnSpc>
                <a:spcPts val="1800"/>
              </a:lnSpc>
            </a:pPr>
            <a:r>
              <a:rPr lang="en-US" sz="1400" dirty="0">
                <a:solidFill>
                  <a:schemeClr val="tx1">
                    <a:lumMod val="50000"/>
                    <a:lumOff val="50000"/>
                  </a:schemeClr>
                </a:solidFill>
                <a:latin typeface="Calibri" panose="020F0502020204030204" pitchFamily="34" charset="0"/>
                <a:cs typeface="Calibri" panose="020F0502020204030204" pitchFamily="34" charset="0"/>
              </a:rPr>
              <a:t>Host cell RNA polymerase</a:t>
            </a:r>
          </a:p>
        </p:txBody>
      </p:sp>
      <p:sp>
        <p:nvSpPr>
          <p:cNvPr id="24" name="Rectangle 13">
            <a:extLst>
              <a:ext uri="{FF2B5EF4-FFF2-40B4-BE49-F238E27FC236}">
                <a16:creationId xmlns:a16="http://schemas.microsoft.com/office/drawing/2014/main" id="{D0694437-2DBB-E081-7A64-5409D0DC1F70}"/>
              </a:ext>
            </a:extLst>
          </p:cNvPr>
          <p:cNvSpPr>
            <a:spLocks noChangeArrowheads="1"/>
          </p:cNvSpPr>
          <p:nvPr/>
        </p:nvSpPr>
        <p:spPr bwMode="auto">
          <a:xfrm>
            <a:off x="5394740" y="2881896"/>
            <a:ext cx="2347107" cy="791215"/>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7" name="Rectangle 13">
            <a:extLst>
              <a:ext uri="{FF2B5EF4-FFF2-40B4-BE49-F238E27FC236}">
                <a16:creationId xmlns:a16="http://schemas.microsoft.com/office/drawing/2014/main" id="{3874BC98-CF3C-AC8E-A843-BFE67845605B}"/>
              </a:ext>
            </a:extLst>
          </p:cNvPr>
          <p:cNvSpPr>
            <a:spLocks noChangeArrowheads="1"/>
          </p:cNvSpPr>
          <p:nvPr/>
        </p:nvSpPr>
        <p:spPr bwMode="auto">
          <a:xfrm>
            <a:off x="658878" y="1161877"/>
            <a:ext cx="1754314"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Host Cell Nucleus</a:t>
            </a:r>
          </a:p>
        </p:txBody>
      </p:sp>
      <p:sp>
        <p:nvSpPr>
          <p:cNvPr id="28" name="Rectangle 13">
            <a:extLst>
              <a:ext uri="{FF2B5EF4-FFF2-40B4-BE49-F238E27FC236}">
                <a16:creationId xmlns:a16="http://schemas.microsoft.com/office/drawing/2014/main" id="{A189FC38-6441-65E6-9565-21E7E1A64DE8}"/>
              </a:ext>
            </a:extLst>
          </p:cNvPr>
          <p:cNvSpPr>
            <a:spLocks noChangeArrowheads="1"/>
          </p:cNvSpPr>
          <p:nvPr/>
        </p:nvSpPr>
        <p:spPr bwMode="auto">
          <a:xfrm>
            <a:off x="4880840" y="2363393"/>
            <a:ext cx="153265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HIV genomic RNA</a:t>
            </a:r>
          </a:p>
        </p:txBody>
      </p:sp>
      <p:sp>
        <p:nvSpPr>
          <p:cNvPr id="29" name="Rectangle 13">
            <a:extLst>
              <a:ext uri="{FF2B5EF4-FFF2-40B4-BE49-F238E27FC236}">
                <a16:creationId xmlns:a16="http://schemas.microsoft.com/office/drawing/2014/main" id="{64603D05-838C-D63D-D8AF-DB747105AA55}"/>
              </a:ext>
            </a:extLst>
          </p:cNvPr>
          <p:cNvSpPr>
            <a:spLocks noChangeArrowheads="1"/>
          </p:cNvSpPr>
          <p:nvPr/>
        </p:nvSpPr>
        <p:spPr bwMode="auto">
          <a:xfrm>
            <a:off x="6668932" y="2028177"/>
            <a:ext cx="1821644" cy="550447"/>
          </a:xfrm>
          <a:prstGeom prst="rect">
            <a:avLst/>
          </a:prstGeom>
          <a:solidFill>
            <a:srgbClr val="C2B3AA"/>
          </a:solidFill>
          <a:ln w="12700">
            <a:noFill/>
            <a:miter lim="800000"/>
            <a:headEnd/>
            <a:tailEnd/>
          </a:ln>
          <a:effectLst>
            <a:softEdge rad="25400"/>
          </a:effectLst>
        </p:spPr>
        <p:txBody>
          <a:bodyPr wrap="none" anchor="ctr">
            <a:prstTxWarp prst="textNoShape">
              <a:avLst/>
            </a:prstTxWarp>
          </a:bodyPr>
          <a:lstStyle/>
          <a:p>
            <a:pPr algn="r">
              <a:lnSpc>
                <a:spcPts val="1800"/>
              </a:lnSpc>
            </a:pP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76CC6EF-EC1D-78DE-DEBA-85905D894BF8}"/>
              </a:ext>
            </a:extLst>
          </p:cNvPr>
          <p:cNvSpPr>
            <a:spLocks noChangeArrowheads="1"/>
          </p:cNvSpPr>
          <p:nvPr/>
        </p:nvSpPr>
        <p:spPr bwMode="auto">
          <a:xfrm>
            <a:off x="4665093" y="3477438"/>
            <a:ext cx="1532652" cy="378133"/>
          </a:xfrm>
          <a:prstGeom prst="rect">
            <a:avLst/>
          </a:prstGeom>
          <a:noFill/>
          <a:ln w="12700">
            <a:noFill/>
            <a:miter lim="800000"/>
            <a:headEnd/>
            <a:tailEnd/>
          </a:ln>
          <a:effectLst>
            <a:softEdge rad="25400"/>
          </a:effectLst>
        </p:spPr>
        <p:txBody>
          <a:bodyPr wrap="none" anchor="ctr">
            <a:prstTxWarp prst="textNoShape">
              <a:avLst/>
            </a:prstTxWarp>
          </a:bodyPr>
          <a:lstStyle/>
          <a:p>
            <a:pPr>
              <a:lnSpc>
                <a:spcPts val="1800"/>
              </a:lnSpc>
            </a:pPr>
            <a:r>
              <a:rPr lang="en-US" sz="1400" dirty="0">
                <a:solidFill>
                  <a:schemeClr val="tx1">
                    <a:lumMod val="65000"/>
                    <a:lumOff val="35000"/>
                  </a:schemeClr>
                </a:solidFill>
                <a:latin typeface="Calibri" panose="020F0502020204030204" pitchFamily="34" charset="0"/>
                <a:cs typeface="Calibri" panose="020F0502020204030204" pitchFamily="34" charset="0"/>
              </a:rPr>
              <a:t>HIV mRNA</a:t>
            </a:r>
          </a:p>
        </p:txBody>
      </p:sp>
    </p:spTree>
    <p:extLst>
      <p:ext uri="{BB962C8B-B14F-4D97-AF65-F5344CB8AC3E}">
        <p14:creationId xmlns:p14="http://schemas.microsoft.com/office/powerpoint/2010/main" val="333822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0624">
        <p159:morph option="byObject"/>
      </p:transition>
    </mc:Choice>
    <mc:Fallback xmlns="">
      <p:transition spd="slow" advTm="10624">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Regulator of Expression of Virion Proteins (Rev)</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0" name="Picture 9">
            <a:extLst>
              <a:ext uri="{FF2B5EF4-FFF2-40B4-BE49-F238E27FC236}">
                <a16:creationId xmlns:a16="http://schemas.microsoft.com/office/drawing/2014/main" id="{6DBC27B8-E769-46E5-0C87-0A724DBC59DF}"/>
              </a:ext>
            </a:extLst>
          </p:cNvPr>
          <p:cNvPicPr>
            <a:picLocks noChangeAspect="1"/>
          </p:cNvPicPr>
          <p:nvPr/>
        </p:nvPicPr>
        <p:blipFill>
          <a:blip r:embed="rId2"/>
          <a:stretch>
            <a:fillRect/>
          </a:stretch>
        </p:blipFill>
        <p:spPr>
          <a:xfrm>
            <a:off x="4157349" y="1825204"/>
            <a:ext cx="829301" cy="2388385"/>
          </a:xfrm>
          <a:prstGeom prst="rect">
            <a:avLst/>
          </a:prstGeom>
        </p:spPr>
      </p:pic>
      <p:sp>
        <p:nvSpPr>
          <p:cNvPr id="5" name="Rectangle 4">
            <a:extLst>
              <a:ext uri="{FF2B5EF4-FFF2-40B4-BE49-F238E27FC236}">
                <a16:creationId xmlns:a16="http://schemas.microsoft.com/office/drawing/2014/main" id="{686411F6-6357-D506-2519-4A4859E9AF41}"/>
              </a:ext>
            </a:extLst>
          </p:cNvPr>
          <p:cNvSpPr/>
          <p:nvPr/>
        </p:nvSpPr>
        <p:spPr>
          <a:xfrm>
            <a:off x="7213418" y="930510"/>
            <a:ext cx="1930582" cy="429490"/>
          </a:xfrm>
          <a:prstGeom prst="rect">
            <a:avLst/>
          </a:prstGeom>
          <a:solidFill>
            <a:srgbClr val="F7E219">
              <a:alpha val="417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Regulatory Protein</a:t>
            </a:r>
          </a:p>
        </p:txBody>
      </p:sp>
    </p:spTree>
    <p:extLst>
      <p:ext uri="{BB962C8B-B14F-4D97-AF65-F5344CB8AC3E}">
        <p14:creationId xmlns:p14="http://schemas.microsoft.com/office/powerpoint/2010/main" val="868487221"/>
      </p:ext>
    </p:extLst>
  </p:cSld>
  <p:clrMapOvr>
    <a:masterClrMapping/>
  </p:clrMapOvr>
  <mc:AlternateContent xmlns:mc="http://schemas.openxmlformats.org/markup-compatibility/2006" xmlns:p14="http://schemas.microsoft.com/office/powerpoint/2010/main">
    <mc:Choice Requires="p14">
      <p:transition spd="slow" p14:dur="1250" advTm="7989">
        <p:fade/>
      </p:transition>
    </mc:Choice>
    <mc:Fallback xmlns="">
      <p:transition spd="slow" advTm="7989">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FEA969-C19D-EB98-47F4-7EB00DC2605D}"/>
              </a:ext>
            </a:extLst>
          </p:cNvPr>
          <p:cNvPicPr>
            <a:picLocks noChangeAspect="1"/>
          </p:cNvPicPr>
          <p:nvPr/>
        </p:nvPicPr>
        <p:blipFill>
          <a:blip r:embed="rId2"/>
          <a:stretch>
            <a:fillRect/>
          </a:stretch>
        </p:blipFill>
        <p:spPr>
          <a:xfrm>
            <a:off x="457200" y="1063012"/>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Rev: Early Synthesis</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Oval 17">
            <a:extLst>
              <a:ext uri="{FF2B5EF4-FFF2-40B4-BE49-F238E27FC236}">
                <a16:creationId xmlns:a16="http://schemas.microsoft.com/office/drawing/2014/main" id="{922ED4D1-2182-0C2C-E549-7DED48E1967C}"/>
              </a:ext>
            </a:extLst>
          </p:cNvPr>
          <p:cNvSpPr/>
          <p:nvPr/>
        </p:nvSpPr>
        <p:spPr>
          <a:xfrm rot="16200000">
            <a:off x="7404645" y="3458884"/>
            <a:ext cx="546448" cy="2017866"/>
          </a:xfrm>
          <a:prstGeom prst="ellipse">
            <a:avLst/>
          </a:prstGeom>
          <a:solidFill>
            <a:srgbClr val="DED1C8"/>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32B0DAC-5719-074F-86AB-96D8C919C407}"/>
              </a:ext>
            </a:extLst>
          </p:cNvPr>
          <p:cNvPicPr>
            <a:picLocks noChangeAspect="1"/>
          </p:cNvPicPr>
          <p:nvPr/>
        </p:nvPicPr>
        <p:blipFill>
          <a:blip r:embed="rId3">
            <a:alphaModFix amt="70000"/>
          </a:blip>
          <a:stretch>
            <a:fillRect/>
          </a:stretch>
        </p:blipFill>
        <p:spPr>
          <a:xfrm rot="2198076">
            <a:off x="5615761" y="1682444"/>
            <a:ext cx="224866" cy="647614"/>
          </a:xfrm>
          <a:prstGeom prst="rect">
            <a:avLst/>
          </a:prstGeom>
        </p:spPr>
      </p:pic>
      <p:pic>
        <p:nvPicPr>
          <p:cNvPr id="20" name="Picture 19">
            <a:extLst>
              <a:ext uri="{FF2B5EF4-FFF2-40B4-BE49-F238E27FC236}">
                <a16:creationId xmlns:a16="http://schemas.microsoft.com/office/drawing/2014/main" id="{6A3E1D91-C3D3-C076-1DB3-8E5699370E3D}"/>
              </a:ext>
            </a:extLst>
          </p:cNvPr>
          <p:cNvPicPr>
            <a:picLocks noChangeAspect="1"/>
          </p:cNvPicPr>
          <p:nvPr/>
        </p:nvPicPr>
        <p:blipFill>
          <a:blip r:embed="rId3">
            <a:alphaModFix amt="35000"/>
          </a:blip>
          <a:stretch>
            <a:fillRect/>
          </a:stretch>
        </p:blipFill>
        <p:spPr>
          <a:xfrm rot="2482060">
            <a:off x="6618196" y="2195028"/>
            <a:ext cx="180620" cy="520186"/>
          </a:xfrm>
          <a:prstGeom prst="rect">
            <a:avLst/>
          </a:prstGeom>
        </p:spPr>
      </p:pic>
      <p:sp>
        <p:nvSpPr>
          <p:cNvPr id="22" name="Rectangle 21">
            <a:extLst>
              <a:ext uri="{FF2B5EF4-FFF2-40B4-BE49-F238E27FC236}">
                <a16:creationId xmlns:a16="http://schemas.microsoft.com/office/drawing/2014/main" id="{B9BDBA6B-71D3-B33E-58B0-F9520C942FE7}"/>
              </a:ext>
            </a:extLst>
          </p:cNvPr>
          <p:cNvSpPr>
            <a:spLocks noChangeArrowheads="1"/>
          </p:cNvSpPr>
          <p:nvPr/>
        </p:nvSpPr>
        <p:spPr bwMode="auto">
          <a:xfrm>
            <a:off x="500749" y="1106877"/>
            <a:ext cx="1101170"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Nucleus</a:t>
            </a:r>
          </a:p>
        </p:txBody>
      </p:sp>
      <p:sp>
        <p:nvSpPr>
          <p:cNvPr id="23" name="Rectangle 22">
            <a:extLst>
              <a:ext uri="{FF2B5EF4-FFF2-40B4-BE49-F238E27FC236}">
                <a16:creationId xmlns:a16="http://schemas.microsoft.com/office/drawing/2014/main" id="{84A8FF75-D0E4-A3EE-0431-D9B32ABD47D5}"/>
              </a:ext>
            </a:extLst>
          </p:cNvPr>
          <p:cNvSpPr>
            <a:spLocks noChangeArrowheads="1"/>
          </p:cNvSpPr>
          <p:nvPr/>
        </p:nvSpPr>
        <p:spPr bwMode="auto">
          <a:xfrm>
            <a:off x="6948175" y="1106877"/>
            <a:ext cx="1652686" cy="274320"/>
          </a:xfrm>
          <a:prstGeom prst="rect">
            <a:avLst/>
          </a:prstGeom>
          <a:noFill/>
          <a:ln w="12700">
            <a:noFill/>
            <a:miter lim="800000"/>
            <a:headEnd/>
            <a:tailEnd/>
          </a:ln>
          <a:effectLst/>
        </p:spPr>
        <p:txBody>
          <a:bodyPr wrap="none" anchor="ctr">
            <a:prstTxWarp prst="textNoShape">
              <a:avLst/>
            </a:prstTxWarp>
          </a:bodyPr>
          <a:lstStyle/>
          <a:p>
            <a:pPr algn="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Cytoplasm</a:t>
            </a:r>
          </a:p>
        </p:txBody>
      </p:sp>
      <p:sp>
        <p:nvSpPr>
          <p:cNvPr id="24" name="Rectangle 23">
            <a:extLst>
              <a:ext uri="{FF2B5EF4-FFF2-40B4-BE49-F238E27FC236}">
                <a16:creationId xmlns:a16="http://schemas.microsoft.com/office/drawing/2014/main" id="{5E8A7890-ABE6-57F3-9B10-3971DC279B8D}"/>
              </a:ext>
            </a:extLst>
          </p:cNvPr>
          <p:cNvSpPr/>
          <p:nvPr/>
        </p:nvSpPr>
        <p:spPr>
          <a:xfrm>
            <a:off x="4534982" y="1063013"/>
            <a:ext cx="2133953" cy="595878"/>
          </a:xfrm>
          <a:prstGeom prst="rect">
            <a:avLst/>
          </a:prstGeom>
          <a:gradFill>
            <a:gsLst>
              <a:gs pos="0">
                <a:srgbClr val="D4C3B6"/>
              </a:gs>
              <a:gs pos="100000">
                <a:srgbClr val="DFD2CA"/>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404385"/>
      </p:ext>
    </p:extLst>
  </p:cSld>
  <p:clrMapOvr>
    <a:masterClrMapping/>
  </p:clrMapOvr>
  <mc:AlternateContent xmlns:mc="http://schemas.openxmlformats.org/markup-compatibility/2006" xmlns:p14="http://schemas.microsoft.com/office/powerpoint/2010/main">
    <mc:Choice Requires="p14">
      <p:transition spd="slow" p14:dur="1250" advTm="15648">
        <p:fade/>
      </p:transition>
    </mc:Choice>
    <mc:Fallback xmlns="">
      <p:transition spd="slow" advTm="15648">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A134-B301-6947-A053-124488243A87}"/>
              </a:ext>
            </a:extLst>
          </p:cNvPr>
          <p:cNvSpPr>
            <a:spLocks noGrp="1"/>
          </p:cNvSpPr>
          <p:nvPr>
            <p:ph type="title"/>
          </p:nvPr>
        </p:nvSpPr>
        <p:spPr/>
        <p:txBody>
          <a:bodyPr/>
          <a:lstStyle/>
          <a:p>
            <a:r>
              <a:rPr lang="en-US" dirty="0"/>
              <a:t>HIV Genome</a:t>
            </a:r>
          </a:p>
        </p:txBody>
      </p:sp>
    </p:spTree>
    <p:extLst>
      <p:ext uri="{BB962C8B-B14F-4D97-AF65-F5344CB8AC3E}">
        <p14:creationId xmlns:p14="http://schemas.microsoft.com/office/powerpoint/2010/main" val="2447613283"/>
      </p:ext>
    </p:extLst>
  </p:cSld>
  <p:clrMapOvr>
    <a:masterClrMapping/>
  </p:clrMapOvr>
  <p:transition spd="slow" advTm="6890">
    <p:wip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1FEA969-C19D-EB98-47F4-7EB00DC2605D}"/>
              </a:ext>
            </a:extLst>
          </p:cNvPr>
          <p:cNvPicPr>
            <a:picLocks noChangeAspect="1"/>
          </p:cNvPicPr>
          <p:nvPr/>
        </p:nvPicPr>
        <p:blipFill>
          <a:blip r:embed="rId2"/>
          <a:stretch>
            <a:fillRect/>
          </a:stretch>
        </p:blipFill>
        <p:spPr>
          <a:xfrm>
            <a:off x="457200" y="1063012"/>
            <a:ext cx="8229600" cy="3657600"/>
          </a:xfrm>
          <a:prstGeom prst="rect">
            <a:avLst/>
          </a:prstGeom>
        </p:spPr>
      </p:pic>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Rev: Migration into Nucleus</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4" name="Rectangle 13">
            <a:extLst>
              <a:ext uri="{FF2B5EF4-FFF2-40B4-BE49-F238E27FC236}">
                <a16:creationId xmlns:a16="http://schemas.microsoft.com/office/drawing/2014/main" id="{BA912AA2-9755-CF7D-D83D-6E0FDC4C72F4}"/>
              </a:ext>
            </a:extLst>
          </p:cNvPr>
          <p:cNvSpPr>
            <a:spLocks noChangeArrowheads="1"/>
          </p:cNvSpPr>
          <p:nvPr/>
        </p:nvSpPr>
        <p:spPr bwMode="auto">
          <a:xfrm>
            <a:off x="500749" y="1106877"/>
            <a:ext cx="1101170"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Nucleus</a:t>
            </a:r>
          </a:p>
        </p:txBody>
      </p:sp>
      <p:pic>
        <p:nvPicPr>
          <p:cNvPr id="5" name="Picture 4">
            <a:extLst>
              <a:ext uri="{FF2B5EF4-FFF2-40B4-BE49-F238E27FC236}">
                <a16:creationId xmlns:a16="http://schemas.microsoft.com/office/drawing/2014/main" id="{F3708D9C-3E90-06E8-821A-6C485EA62970}"/>
              </a:ext>
            </a:extLst>
          </p:cNvPr>
          <p:cNvPicPr>
            <a:picLocks noChangeAspect="1"/>
          </p:cNvPicPr>
          <p:nvPr/>
        </p:nvPicPr>
        <p:blipFill>
          <a:blip r:embed="rId3">
            <a:alphaModFix/>
          </a:blip>
          <a:stretch>
            <a:fillRect/>
          </a:stretch>
        </p:blipFill>
        <p:spPr>
          <a:xfrm rot="16458067">
            <a:off x="3311491" y="1261715"/>
            <a:ext cx="252366" cy="726813"/>
          </a:xfrm>
          <a:prstGeom prst="rect">
            <a:avLst/>
          </a:prstGeom>
        </p:spPr>
      </p:pic>
      <p:pic>
        <p:nvPicPr>
          <p:cNvPr id="6" name="Picture 5">
            <a:extLst>
              <a:ext uri="{FF2B5EF4-FFF2-40B4-BE49-F238E27FC236}">
                <a16:creationId xmlns:a16="http://schemas.microsoft.com/office/drawing/2014/main" id="{0BA0308F-C15C-42E0-A812-A6781888F437}"/>
              </a:ext>
            </a:extLst>
          </p:cNvPr>
          <p:cNvPicPr>
            <a:picLocks noChangeAspect="1"/>
          </p:cNvPicPr>
          <p:nvPr/>
        </p:nvPicPr>
        <p:blipFill>
          <a:blip r:embed="rId3">
            <a:alphaModFix/>
          </a:blip>
          <a:stretch>
            <a:fillRect/>
          </a:stretch>
        </p:blipFill>
        <p:spPr>
          <a:xfrm rot="19827683" flipH="1">
            <a:off x="1820783" y="1694268"/>
            <a:ext cx="98033" cy="282333"/>
          </a:xfrm>
          <a:prstGeom prst="rect">
            <a:avLst/>
          </a:prstGeom>
        </p:spPr>
      </p:pic>
      <p:pic>
        <p:nvPicPr>
          <p:cNvPr id="7" name="Picture 6">
            <a:extLst>
              <a:ext uri="{FF2B5EF4-FFF2-40B4-BE49-F238E27FC236}">
                <a16:creationId xmlns:a16="http://schemas.microsoft.com/office/drawing/2014/main" id="{569E9924-EFEA-7DCA-9BBD-099261AA3139}"/>
              </a:ext>
            </a:extLst>
          </p:cNvPr>
          <p:cNvPicPr>
            <a:picLocks noChangeAspect="1"/>
          </p:cNvPicPr>
          <p:nvPr/>
        </p:nvPicPr>
        <p:blipFill>
          <a:blip r:embed="rId3">
            <a:alphaModFix/>
          </a:blip>
          <a:stretch>
            <a:fillRect/>
          </a:stretch>
        </p:blipFill>
        <p:spPr>
          <a:xfrm rot="18742041" flipH="1">
            <a:off x="1498794" y="2456310"/>
            <a:ext cx="98033" cy="282333"/>
          </a:xfrm>
          <a:prstGeom prst="rect">
            <a:avLst/>
          </a:prstGeom>
        </p:spPr>
      </p:pic>
      <p:pic>
        <p:nvPicPr>
          <p:cNvPr id="8" name="Picture 7">
            <a:extLst>
              <a:ext uri="{FF2B5EF4-FFF2-40B4-BE49-F238E27FC236}">
                <a16:creationId xmlns:a16="http://schemas.microsoft.com/office/drawing/2014/main" id="{53D90020-C377-8921-EC1D-84E69599C115}"/>
              </a:ext>
            </a:extLst>
          </p:cNvPr>
          <p:cNvPicPr>
            <a:picLocks noChangeAspect="1"/>
          </p:cNvPicPr>
          <p:nvPr/>
        </p:nvPicPr>
        <p:blipFill>
          <a:blip r:embed="rId3">
            <a:alphaModFix/>
          </a:blip>
          <a:stretch>
            <a:fillRect/>
          </a:stretch>
        </p:blipFill>
        <p:spPr>
          <a:xfrm rot="18247532" flipH="1">
            <a:off x="1176805" y="3218352"/>
            <a:ext cx="98033" cy="282333"/>
          </a:xfrm>
          <a:prstGeom prst="rect">
            <a:avLst/>
          </a:prstGeom>
        </p:spPr>
      </p:pic>
      <p:pic>
        <p:nvPicPr>
          <p:cNvPr id="9" name="Picture 8">
            <a:extLst>
              <a:ext uri="{FF2B5EF4-FFF2-40B4-BE49-F238E27FC236}">
                <a16:creationId xmlns:a16="http://schemas.microsoft.com/office/drawing/2014/main" id="{99325520-F65D-1897-0AF9-0E448CF5E43A}"/>
              </a:ext>
            </a:extLst>
          </p:cNvPr>
          <p:cNvPicPr>
            <a:picLocks noChangeAspect="1"/>
          </p:cNvPicPr>
          <p:nvPr/>
        </p:nvPicPr>
        <p:blipFill>
          <a:blip r:embed="rId3">
            <a:alphaModFix/>
          </a:blip>
          <a:stretch>
            <a:fillRect/>
          </a:stretch>
        </p:blipFill>
        <p:spPr>
          <a:xfrm rot="18247532" flipH="1">
            <a:off x="1321163" y="4004711"/>
            <a:ext cx="98033" cy="282333"/>
          </a:xfrm>
          <a:prstGeom prst="rect">
            <a:avLst/>
          </a:prstGeom>
        </p:spPr>
      </p:pic>
      <p:pic>
        <p:nvPicPr>
          <p:cNvPr id="10" name="Picture 9">
            <a:extLst>
              <a:ext uri="{FF2B5EF4-FFF2-40B4-BE49-F238E27FC236}">
                <a16:creationId xmlns:a16="http://schemas.microsoft.com/office/drawing/2014/main" id="{ACB8704D-D036-23F1-567D-C30ADFE20233}"/>
              </a:ext>
            </a:extLst>
          </p:cNvPr>
          <p:cNvPicPr>
            <a:picLocks noChangeAspect="1"/>
          </p:cNvPicPr>
          <p:nvPr/>
        </p:nvPicPr>
        <p:blipFill>
          <a:blip r:embed="rId3">
            <a:alphaModFix/>
          </a:blip>
          <a:stretch>
            <a:fillRect/>
          </a:stretch>
        </p:blipFill>
        <p:spPr>
          <a:xfrm rot="5070670" flipH="1">
            <a:off x="2570293" y="1360979"/>
            <a:ext cx="138043" cy="397561"/>
          </a:xfrm>
          <a:prstGeom prst="rect">
            <a:avLst/>
          </a:prstGeom>
        </p:spPr>
      </p:pic>
      <p:pic>
        <p:nvPicPr>
          <p:cNvPr id="11" name="Picture 10">
            <a:extLst>
              <a:ext uri="{FF2B5EF4-FFF2-40B4-BE49-F238E27FC236}">
                <a16:creationId xmlns:a16="http://schemas.microsoft.com/office/drawing/2014/main" id="{0024FEC7-A07A-1CF0-9C49-11C42A82B0B3}"/>
              </a:ext>
            </a:extLst>
          </p:cNvPr>
          <p:cNvPicPr>
            <a:picLocks noChangeAspect="1"/>
          </p:cNvPicPr>
          <p:nvPr/>
        </p:nvPicPr>
        <p:blipFill>
          <a:blip r:embed="rId3">
            <a:alphaModFix amt="50000"/>
          </a:blip>
          <a:stretch>
            <a:fillRect/>
          </a:stretch>
        </p:blipFill>
        <p:spPr>
          <a:xfrm rot="2198076">
            <a:off x="5615761" y="1682444"/>
            <a:ext cx="224866" cy="647614"/>
          </a:xfrm>
          <a:prstGeom prst="rect">
            <a:avLst/>
          </a:prstGeom>
        </p:spPr>
      </p:pic>
      <p:pic>
        <p:nvPicPr>
          <p:cNvPr id="12" name="Picture 11">
            <a:extLst>
              <a:ext uri="{FF2B5EF4-FFF2-40B4-BE49-F238E27FC236}">
                <a16:creationId xmlns:a16="http://schemas.microsoft.com/office/drawing/2014/main" id="{3456795B-CFF7-DDFC-32AC-99269D83CDE3}"/>
              </a:ext>
            </a:extLst>
          </p:cNvPr>
          <p:cNvPicPr>
            <a:picLocks noChangeAspect="1"/>
          </p:cNvPicPr>
          <p:nvPr/>
        </p:nvPicPr>
        <p:blipFill>
          <a:blip r:embed="rId3">
            <a:alphaModFix amt="20000"/>
          </a:blip>
          <a:stretch>
            <a:fillRect/>
          </a:stretch>
        </p:blipFill>
        <p:spPr>
          <a:xfrm rot="2482060">
            <a:off x="6618196" y="2195028"/>
            <a:ext cx="180620" cy="520186"/>
          </a:xfrm>
          <a:prstGeom prst="rect">
            <a:avLst/>
          </a:prstGeom>
        </p:spPr>
      </p:pic>
      <p:sp>
        <p:nvSpPr>
          <p:cNvPr id="13" name="Rectangle 12">
            <a:extLst>
              <a:ext uri="{FF2B5EF4-FFF2-40B4-BE49-F238E27FC236}">
                <a16:creationId xmlns:a16="http://schemas.microsoft.com/office/drawing/2014/main" id="{04A60E37-BE4D-9C9D-BF6D-499E92B7FB6C}"/>
              </a:ext>
            </a:extLst>
          </p:cNvPr>
          <p:cNvSpPr>
            <a:spLocks noChangeArrowheads="1"/>
          </p:cNvSpPr>
          <p:nvPr/>
        </p:nvSpPr>
        <p:spPr bwMode="auto">
          <a:xfrm>
            <a:off x="6948175" y="1106877"/>
            <a:ext cx="1652686" cy="274320"/>
          </a:xfrm>
          <a:prstGeom prst="rect">
            <a:avLst/>
          </a:prstGeom>
          <a:noFill/>
          <a:ln w="12700">
            <a:noFill/>
            <a:miter lim="800000"/>
            <a:headEnd/>
            <a:tailEnd/>
          </a:ln>
          <a:effectLst/>
        </p:spPr>
        <p:txBody>
          <a:bodyPr wrap="none" anchor="ctr">
            <a:prstTxWarp prst="textNoShape">
              <a:avLst/>
            </a:prstTxWarp>
          </a:bodyPr>
          <a:lstStyle/>
          <a:p>
            <a:pPr algn="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Cytoplasm</a:t>
            </a:r>
          </a:p>
        </p:txBody>
      </p:sp>
      <p:sp>
        <p:nvSpPr>
          <p:cNvPr id="15" name="Rectangle 14">
            <a:extLst>
              <a:ext uri="{FF2B5EF4-FFF2-40B4-BE49-F238E27FC236}">
                <a16:creationId xmlns:a16="http://schemas.microsoft.com/office/drawing/2014/main" id="{1DF25987-1B53-1F28-01CC-2FCC0957E324}"/>
              </a:ext>
            </a:extLst>
          </p:cNvPr>
          <p:cNvSpPr/>
          <p:nvPr/>
        </p:nvSpPr>
        <p:spPr>
          <a:xfrm>
            <a:off x="4534982" y="1063013"/>
            <a:ext cx="2133953" cy="595878"/>
          </a:xfrm>
          <a:prstGeom prst="rect">
            <a:avLst/>
          </a:prstGeom>
          <a:gradFill>
            <a:gsLst>
              <a:gs pos="0">
                <a:srgbClr val="D4C3B6"/>
              </a:gs>
              <a:gs pos="100000">
                <a:srgbClr val="DFD2CA"/>
              </a:gs>
            </a:gsLst>
            <a:lin ang="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1544CF9D-D4FC-7789-B567-7F39EDBFE67F}"/>
              </a:ext>
            </a:extLst>
          </p:cNvPr>
          <p:cNvSpPr/>
          <p:nvPr/>
        </p:nvSpPr>
        <p:spPr>
          <a:xfrm>
            <a:off x="3837600" y="1633309"/>
            <a:ext cx="252000" cy="116291"/>
          </a:xfrm>
          <a:custGeom>
            <a:avLst/>
            <a:gdLst>
              <a:gd name="connsiteX0" fmla="*/ 252000 w 252000"/>
              <a:gd name="connsiteY0" fmla="*/ 116291 h 116291"/>
              <a:gd name="connsiteX1" fmla="*/ 122400 w 252000"/>
              <a:gd name="connsiteY1" fmla="*/ 8291 h 116291"/>
              <a:gd name="connsiteX2" fmla="*/ 0 w 252000"/>
              <a:gd name="connsiteY2" fmla="*/ 15491 h 116291"/>
            </a:gdLst>
            <a:ahLst/>
            <a:cxnLst>
              <a:cxn ang="0">
                <a:pos x="connsiteX0" y="connsiteY0"/>
              </a:cxn>
              <a:cxn ang="0">
                <a:pos x="connsiteX1" y="connsiteY1"/>
              </a:cxn>
              <a:cxn ang="0">
                <a:pos x="connsiteX2" y="connsiteY2"/>
              </a:cxn>
            </a:cxnLst>
            <a:rect l="l" t="t" r="r" b="b"/>
            <a:pathLst>
              <a:path w="252000" h="116291">
                <a:moveTo>
                  <a:pt x="252000" y="116291"/>
                </a:moveTo>
                <a:cubicBezTo>
                  <a:pt x="208200" y="70691"/>
                  <a:pt x="164400" y="25091"/>
                  <a:pt x="122400" y="8291"/>
                </a:cubicBezTo>
                <a:cubicBezTo>
                  <a:pt x="80400" y="-8509"/>
                  <a:pt x="40200" y="3491"/>
                  <a:pt x="0" y="15491"/>
                </a:cubicBezTo>
              </a:path>
            </a:pathLst>
          </a:custGeom>
          <a:noFill/>
          <a:ln w="12700">
            <a:gradFill>
              <a:gsLst>
                <a:gs pos="0">
                  <a:schemeClr val="tx1">
                    <a:lumMod val="75000"/>
                    <a:lumOff val="25000"/>
                  </a:schemeClr>
                </a:gs>
                <a:gs pos="100000">
                  <a:schemeClr val="tx1">
                    <a:lumMod val="65000"/>
                    <a:lumOff val="35000"/>
                    <a:alpha val="27820"/>
                  </a:schemeClr>
                </a:gs>
              </a:gsLst>
              <a:lin ang="5400000" scaled="1"/>
            </a:gradFill>
            <a:tailEnd type="stealth"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22111"/>
      </p:ext>
    </p:extLst>
  </p:cSld>
  <p:clrMapOvr>
    <a:masterClrMapping/>
  </p:clrMapOvr>
  <mc:AlternateContent xmlns:mc="http://schemas.openxmlformats.org/markup-compatibility/2006" xmlns:p14="http://schemas.microsoft.com/office/powerpoint/2010/main">
    <mc:Choice Requires="p14">
      <p:transition spd="med" p14:dur="700" advTm="7893">
        <p:fade/>
      </p:transition>
    </mc:Choice>
    <mc:Fallback xmlns="">
      <p:transition spd="med" advTm="7893">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A06D-C3B4-6DCF-357C-88EF1741110C}"/>
              </a:ext>
            </a:extLst>
          </p:cNvPr>
          <p:cNvSpPr>
            <a:spLocks noGrp="1"/>
          </p:cNvSpPr>
          <p:nvPr>
            <p:ph type="title"/>
          </p:nvPr>
        </p:nvSpPr>
        <p:spPr/>
        <p:txBody>
          <a:bodyPr/>
          <a:lstStyle/>
          <a:p>
            <a:r>
              <a:rPr lang="en-US" dirty="0"/>
              <a:t>Rev: Enhanced Shuttling of mRNA to Cytoplasm</a:t>
            </a:r>
          </a:p>
        </p:txBody>
      </p:sp>
      <p:sp>
        <p:nvSpPr>
          <p:cNvPr id="3" name="Text Placeholder 2">
            <a:extLst>
              <a:ext uri="{FF2B5EF4-FFF2-40B4-BE49-F238E27FC236}">
                <a16:creationId xmlns:a16="http://schemas.microsoft.com/office/drawing/2014/main" id="{923C8005-4E6D-AAC0-BCE9-4FA43E5B6E2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1" name="Picture 10">
            <a:extLst>
              <a:ext uri="{FF2B5EF4-FFF2-40B4-BE49-F238E27FC236}">
                <a16:creationId xmlns:a16="http://schemas.microsoft.com/office/drawing/2014/main" id="{B7080429-7B21-166A-5D4A-EEFD76437695}"/>
              </a:ext>
            </a:extLst>
          </p:cNvPr>
          <p:cNvPicPr>
            <a:picLocks noChangeAspect="1"/>
          </p:cNvPicPr>
          <p:nvPr/>
        </p:nvPicPr>
        <p:blipFill>
          <a:blip r:embed="rId2"/>
          <a:stretch>
            <a:fillRect/>
          </a:stretch>
        </p:blipFill>
        <p:spPr>
          <a:xfrm>
            <a:off x="457200" y="1066102"/>
            <a:ext cx="8229600" cy="3657600"/>
          </a:xfrm>
          <a:prstGeom prst="rect">
            <a:avLst/>
          </a:prstGeom>
        </p:spPr>
      </p:pic>
      <p:pic>
        <p:nvPicPr>
          <p:cNvPr id="14" name="Picture 13">
            <a:extLst>
              <a:ext uri="{FF2B5EF4-FFF2-40B4-BE49-F238E27FC236}">
                <a16:creationId xmlns:a16="http://schemas.microsoft.com/office/drawing/2014/main" id="{CC8DD8BE-21F5-8366-5175-AADDBA32AC4B}"/>
              </a:ext>
            </a:extLst>
          </p:cNvPr>
          <p:cNvPicPr>
            <a:picLocks noChangeAspect="1"/>
          </p:cNvPicPr>
          <p:nvPr/>
        </p:nvPicPr>
        <p:blipFill>
          <a:blip r:embed="rId3">
            <a:alphaModFix amt="35000"/>
          </a:blip>
          <a:stretch>
            <a:fillRect/>
          </a:stretch>
        </p:blipFill>
        <p:spPr>
          <a:xfrm rot="2482060">
            <a:off x="6729311" y="2318356"/>
            <a:ext cx="180620" cy="520186"/>
          </a:xfrm>
          <a:prstGeom prst="rect">
            <a:avLst/>
          </a:prstGeom>
        </p:spPr>
      </p:pic>
      <p:pic>
        <p:nvPicPr>
          <p:cNvPr id="16" name="Picture 15">
            <a:extLst>
              <a:ext uri="{FF2B5EF4-FFF2-40B4-BE49-F238E27FC236}">
                <a16:creationId xmlns:a16="http://schemas.microsoft.com/office/drawing/2014/main" id="{7BD7539F-5E8A-0795-22C4-8143E3BBB6FE}"/>
              </a:ext>
            </a:extLst>
          </p:cNvPr>
          <p:cNvPicPr>
            <a:picLocks noChangeAspect="1"/>
          </p:cNvPicPr>
          <p:nvPr/>
        </p:nvPicPr>
        <p:blipFill>
          <a:blip r:embed="rId3">
            <a:alphaModFix/>
          </a:blip>
          <a:stretch>
            <a:fillRect/>
          </a:stretch>
        </p:blipFill>
        <p:spPr>
          <a:xfrm rot="16458067">
            <a:off x="3323932" y="1380210"/>
            <a:ext cx="147155" cy="423806"/>
          </a:xfrm>
          <a:prstGeom prst="rect">
            <a:avLst/>
          </a:prstGeom>
        </p:spPr>
      </p:pic>
      <p:sp>
        <p:nvSpPr>
          <p:cNvPr id="18" name="Rectangle 17">
            <a:extLst>
              <a:ext uri="{FF2B5EF4-FFF2-40B4-BE49-F238E27FC236}">
                <a16:creationId xmlns:a16="http://schemas.microsoft.com/office/drawing/2014/main" id="{8A243F1B-9125-4C8B-3D24-7D2240E3EDB3}"/>
              </a:ext>
            </a:extLst>
          </p:cNvPr>
          <p:cNvSpPr>
            <a:spLocks noChangeArrowheads="1"/>
          </p:cNvSpPr>
          <p:nvPr/>
        </p:nvSpPr>
        <p:spPr bwMode="auto">
          <a:xfrm>
            <a:off x="500749" y="1106877"/>
            <a:ext cx="1101170" cy="274320"/>
          </a:xfrm>
          <a:prstGeom prst="rect">
            <a:avLst/>
          </a:prstGeom>
          <a:noFill/>
          <a:ln w="12700">
            <a:noFill/>
            <a:miter lim="800000"/>
            <a:headEnd/>
            <a:tailEnd/>
          </a:ln>
          <a:effectLst/>
        </p:spPr>
        <p:txBody>
          <a:bodyPr wrap="none" anchor="ctr">
            <a:prstTxWarp prst="textNoShape">
              <a:avLst/>
            </a:prstTxWarp>
          </a:bodyPr>
          <a:lstStyle/>
          <a:p>
            <a:pP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Nucleus</a:t>
            </a:r>
          </a:p>
        </p:txBody>
      </p:sp>
      <p:sp>
        <p:nvSpPr>
          <p:cNvPr id="19" name="Rectangle 18">
            <a:extLst>
              <a:ext uri="{FF2B5EF4-FFF2-40B4-BE49-F238E27FC236}">
                <a16:creationId xmlns:a16="http://schemas.microsoft.com/office/drawing/2014/main" id="{BD7A6BC8-3CE6-B6D0-9360-968D343D74F2}"/>
              </a:ext>
            </a:extLst>
          </p:cNvPr>
          <p:cNvSpPr>
            <a:spLocks noChangeArrowheads="1"/>
          </p:cNvSpPr>
          <p:nvPr/>
        </p:nvSpPr>
        <p:spPr bwMode="auto">
          <a:xfrm>
            <a:off x="6948175" y="1106877"/>
            <a:ext cx="1652686" cy="274320"/>
          </a:xfrm>
          <a:prstGeom prst="rect">
            <a:avLst/>
          </a:prstGeom>
          <a:noFill/>
          <a:ln w="12700">
            <a:noFill/>
            <a:miter lim="800000"/>
            <a:headEnd/>
            <a:tailEnd/>
          </a:ln>
          <a:effectLst/>
        </p:spPr>
        <p:txBody>
          <a:bodyPr wrap="none" anchor="ctr">
            <a:prstTxWarp prst="textNoShape">
              <a:avLst/>
            </a:prstTxWarp>
          </a:bodyPr>
          <a:lstStyle/>
          <a:p>
            <a:pPr algn="r">
              <a:lnSpc>
                <a:spcPts val="1800"/>
              </a:lnSpc>
            </a:pPr>
            <a:r>
              <a:rPr lang="en-US" sz="1600" dirty="0">
                <a:solidFill>
                  <a:schemeClr val="tx1">
                    <a:lumMod val="65000"/>
                    <a:lumOff val="35000"/>
                  </a:schemeClr>
                </a:solidFill>
                <a:latin typeface="Calibri" panose="020F0502020204030204" pitchFamily="34" charset="0"/>
                <a:cs typeface="Calibri" panose="020F0502020204030204" pitchFamily="34" charset="0"/>
              </a:rPr>
              <a:t>Cytoplasm</a:t>
            </a:r>
          </a:p>
        </p:txBody>
      </p:sp>
    </p:spTree>
    <p:extLst>
      <p:ext uri="{BB962C8B-B14F-4D97-AF65-F5344CB8AC3E}">
        <p14:creationId xmlns:p14="http://schemas.microsoft.com/office/powerpoint/2010/main" val="1403526326"/>
      </p:ext>
    </p:extLst>
  </p:cSld>
  <p:clrMapOvr>
    <a:masterClrMapping/>
  </p:clrMapOvr>
  <mc:AlternateContent xmlns:mc="http://schemas.openxmlformats.org/markup-compatibility/2006" xmlns:p14="http://schemas.microsoft.com/office/powerpoint/2010/main">
    <mc:Choice Requires="p14">
      <p:transition spd="slow" p14:dur="1250" advTm="17312">
        <p:fade/>
      </p:transition>
    </mc:Choice>
    <mc:Fallback xmlns="">
      <p:transition spd="slow" advTm="17312">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1810-2BCC-1049-8479-00B317C39018}"/>
              </a:ext>
            </a:extLst>
          </p:cNvPr>
          <p:cNvSpPr>
            <a:spLocks noGrp="1"/>
          </p:cNvSpPr>
          <p:nvPr>
            <p:ph type="title"/>
          </p:nvPr>
        </p:nvSpPr>
        <p:spPr>
          <a:prstGeom prst="rect">
            <a:avLst/>
          </a:prstGeom>
        </p:spPr>
        <p:txBody>
          <a:bodyPr/>
          <a:lstStyle/>
          <a:p>
            <a:r>
              <a:rPr lang="en-US" dirty="0"/>
              <a:t>Summary</a:t>
            </a:r>
          </a:p>
        </p:txBody>
      </p:sp>
    </p:spTree>
    <p:extLst>
      <p:ext uri="{BB962C8B-B14F-4D97-AF65-F5344CB8AC3E}">
        <p14:creationId xmlns:p14="http://schemas.microsoft.com/office/powerpoint/2010/main" val="29137331"/>
      </p:ext>
    </p:extLst>
  </p:cSld>
  <p:clrMapOvr>
    <a:masterClrMapping/>
  </p:clrMapOvr>
  <p:transition spd="slow" advTm="4021">
    <p:wip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Summary</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3587E853-324D-3E6D-1D03-33903CC0BEDA}"/>
              </a:ext>
            </a:extLst>
          </p:cNvPr>
          <p:cNvSpPr/>
          <p:nvPr/>
        </p:nvSpPr>
        <p:spPr>
          <a:xfrm>
            <a:off x="458696" y="1143770"/>
            <a:ext cx="8229600" cy="548640"/>
          </a:xfrm>
          <a:prstGeom prst="rect">
            <a:avLst/>
          </a:prstGeom>
          <a:gradFill>
            <a:gsLst>
              <a:gs pos="100000">
                <a:schemeClr val="bg1">
                  <a:alpha val="32000"/>
                </a:schemeClr>
              </a:gs>
              <a:gs pos="88000">
                <a:srgbClr val="FFFF00">
                  <a:alpha val="18000"/>
                </a:srgbClr>
              </a:gs>
              <a:gs pos="0">
                <a:schemeClr val="tx1">
                  <a:lumMod val="65000"/>
                  <a:lumOff val="35000"/>
                </a:schemeClr>
              </a:gs>
              <a:gs pos="67000">
                <a:srgbClr val="7A7D7F">
                  <a:alpha val="9187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Structure</a:t>
            </a:r>
          </a:p>
        </p:txBody>
      </p:sp>
      <p:sp>
        <p:nvSpPr>
          <p:cNvPr id="7" name="Rectangle 6">
            <a:extLst>
              <a:ext uri="{FF2B5EF4-FFF2-40B4-BE49-F238E27FC236}">
                <a16:creationId xmlns:a16="http://schemas.microsoft.com/office/drawing/2014/main" id="{52647150-1CBF-2812-C997-04727708AD60}"/>
              </a:ext>
            </a:extLst>
          </p:cNvPr>
          <p:cNvSpPr/>
          <p:nvPr/>
        </p:nvSpPr>
        <p:spPr>
          <a:xfrm>
            <a:off x="458696" y="1859424"/>
            <a:ext cx="8229600" cy="548640"/>
          </a:xfrm>
          <a:prstGeom prst="rect">
            <a:avLst/>
          </a:prstGeom>
          <a:gradFill>
            <a:gsLst>
              <a:gs pos="100000">
                <a:schemeClr val="bg1">
                  <a:alpha val="32000"/>
                </a:schemeClr>
              </a:gs>
              <a:gs pos="88000">
                <a:srgbClr val="FFFF00">
                  <a:alpha val="18000"/>
                </a:srgbClr>
              </a:gs>
              <a:gs pos="0">
                <a:schemeClr val="tx1">
                  <a:lumMod val="65000"/>
                  <a:lumOff val="35000"/>
                </a:schemeClr>
              </a:gs>
              <a:gs pos="67000">
                <a:srgbClr val="7A7D7F">
                  <a:alpha val="9187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Genome</a:t>
            </a:r>
          </a:p>
        </p:txBody>
      </p:sp>
      <p:sp>
        <p:nvSpPr>
          <p:cNvPr id="8" name="Rectangle 7">
            <a:extLst>
              <a:ext uri="{FF2B5EF4-FFF2-40B4-BE49-F238E27FC236}">
                <a16:creationId xmlns:a16="http://schemas.microsoft.com/office/drawing/2014/main" id="{DB5FF3ED-6C83-4BD1-3C16-64420B49F895}"/>
              </a:ext>
            </a:extLst>
          </p:cNvPr>
          <p:cNvSpPr/>
          <p:nvPr/>
        </p:nvSpPr>
        <p:spPr>
          <a:xfrm>
            <a:off x="458696" y="2575707"/>
            <a:ext cx="8229600" cy="548640"/>
          </a:xfrm>
          <a:prstGeom prst="rect">
            <a:avLst/>
          </a:prstGeom>
          <a:gradFill>
            <a:gsLst>
              <a:gs pos="100000">
                <a:schemeClr val="bg1">
                  <a:alpha val="32000"/>
                </a:schemeClr>
              </a:gs>
              <a:gs pos="88000">
                <a:srgbClr val="FFFF00">
                  <a:alpha val="18000"/>
                </a:srgbClr>
              </a:gs>
              <a:gs pos="0">
                <a:schemeClr val="tx1">
                  <a:lumMod val="65000"/>
                  <a:lumOff val="35000"/>
                </a:schemeClr>
              </a:gs>
              <a:gs pos="67000">
                <a:srgbClr val="7A7D7F">
                  <a:alpha val="9187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Structural Proteins</a:t>
            </a:r>
          </a:p>
        </p:txBody>
      </p:sp>
      <p:sp>
        <p:nvSpPr>
          <p:cNvPr id="9" name="Rectangle 8">
            <a:extLst>
              <a:ext uri="{FF2B5EF4-FFF2-40B4-BE49-F238E27FC236}">
                <a16:creationId xmlns:a16="http://schemas.microsoft.com/office/drawing/2014/main" id="{15B84437-26C5-C1B1-CF06-6B41B696489D}"/>
              </a:ext>
            </a:extLst>
          </p:cNvPr>
          <p:cNvSpPr/>
          <p:nvPr/>
        </p:nvSpPr>
        <p:spPr>
          <a:xfrm>
            <a:off x="458696" y="3291990"/>
            <a:ext cx="8229600" cy="548640"/>
          </a:xfrm>
          <a:prstGeom prst="rect">
            <a:avLst/>
          </a:prstGeom>
          <a:gradFill>
            <a:gsLst>
              <a:gs pos="100000">
                <a:schemeClr val="bg1">
                  <a:alpha val="32000"/>
                </a:schemeClr>
              </a:gs>
              <a:gs pos="88000">
                <a:srgbClr val="FFFF00">
                  <a:alpha val="18000"/>
                </a:srgbClr>
              </a:gs>
              <a:gs pos="0">
                <a:schemeClr val="tx1">
                  <a:lumMod val="65000"/>
                  <a:lumOff val="35000"/>
                </a:schemeClr>
              </a:gs>
              <a:gs pos="67000">
                <a:srgbClr val="7A7D7F">
                  <a:alpha val="9187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Enzymes</a:t>
            </a:r>
          </a:p>
        </p:txBody>
      </p:sp>
      <p:sp>
        <p:nvSpPr>
          <p:cNvPr id="10" name="Rectangle 9">
            <a:extLst>
              <a:ext uri="{FF2B5EF4-FFF2-40B4-BE49-F238E27FC236}">
                <a16:creationId xmlns:a16="http://schemas.microsoft.com/office/drawing/2014/main" id="{BF4F11BF-237B-2F04-4F02-6DD63B490180}"/>
              </a:ext>
            </a:extLst>
          </p:cNvPr>
          <p:cNvSpPr/>
          <p:nvPr/>
        </p:nvSpPr>
        <p:spPr>
          <a:xfrm>
            <a:off x="458696" y="4008274"/>
            <a:ext cx="8229600" cy="548640"/>
          </a:xfrm>
          <a:prstGeom prst="rect">
            <a:avLst/>
          </a:prstGeom>
          <a:gradFill>
            <a:gsLst>
              <a:gs pos="100000">
                <a:schemeClr val="bg1">
                  <a:alpha val="32000"/>
                </a:schemeClr>
              </a:gs>
              <a:gs pos="88000">
                <a:srgbClr val="FFFF00">
                  <a:alpha val="18000"/>
                </a:srgbClr>
              </a:gs>
              <a:gs pos="0">
                <a:schemeClr val="tx1">
                  <a:lumMod val="65000"/>
                  <a:lumOff val="35000"/>
                </a:schemeClr>
              </a:gs>
              <a:gs pos="67000">
                <a:srgbClr val="7A7D7F">
                  <a:alpha val="9187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Accessory and Regulatory Proteins</a:t>
            </a:r>
          </a:p>
        </p:txBody>
      </p:sp>
    </p:spTree>
    <p:extLst>
      <p:ext uri="{BB962C8B-B14F-4D97-AF65-F5344CB8AC3E}">
        <p14:creationId xmlns:p14="http://schemas.microsoft.com/office/powerpoint/2010/main" val="1776304766"/>
      </p:ext>
    </p:extLst>
  </p:cSld>
  <p:clrMapOvr>
    <a:masterClrMapping/>
  </p:clrMapOvr>
  <mc:AlternateContent xmlns:mc="http://schemas.openxmlformats.org/markup-compatibility/2006" xmlns:p14="http://schemas.microsoft.com/office/powerpoint/2010/main">
    <mc:Choice Requires="p14">
      <p:transition spd="slow" p14:dur="1250" advTm="20885">
        <p:fade/>
      </p:transition>
    </mc:Choice>
    <mc:Fallback xmlns="">
      <p:transition spd="slow" advTm="20885">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59813"/>
      </p:ext>
    </p:extLst>
  </p:cSld>
  <p:clrMapOvr>
    <a:masterClrMapping/>
  </p:clrMapOvr>
  <p:transition spd="slow" advTm="64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3DAF53-E897-6343-8A70-7BEBCF901E8D}"/>
              </a:ext>
            </a:extLst>
          </p:cNvPr>
          <p:cNvPicPr>
            <a:picLocks noChangeAspect="1"/>
          </p:cNvPicPr>
          <p:nvPr/>
        </p:nvPicPr>
        <p:blipFill>
          <a:blip r:embed="rId3">
            <a:alphaModFix amt="70000"/>
          </a:blip>
          <a:stretch>
            <a:fillRect/>
          </a:stretch>
        </p:blipFill>
        <p:spPr>
          <a:xfrm>
            <a:off x="2612778" y="940070"/>
            <a:ext cx="3931920" cy="3931920"/>
          </a:xfrm>
          <a:prstGeom prst="rect">
            <a:avLst/>
          </a:prstGeom>
          <a:effectLst/>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HIV-1 Genome</a:t>
            </a:r>
          </a:p>
        </p:txBody>
      </p:sp>
      <p:sp>
        <p:nvSpPr>
          <p:cNvPr id="5" name="Text Placeholder 4">
            <a:extLst>
              <a:ext uri="{FF2B5EF4-FFF2-40B4-BE49-F238E27FC236}">
                <a16:creationId xmlns:a16="http://schemas.microsoft.com/office/drawing/2014/main" id="{A88C2D16-C0E5-764F-BC10-FEB72C3DEA16}"/>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9" name="Picture 8">
            <a:extLst>
              <a:ext uri="{FF2B5EF4-FFF2-40B4-BE49-F238E27FC236}">
                <a16:creationId xmlns:a16="http://schemas.microsoft.com/office/drawing/2014/main" id="{4B935752-E813-2C41-9CA8-C42393786809}"/>
              </a:ext>
            </a:extLst>
          </p:cNvPr>
          <p:cNvPicPr>
            <a:picLocks noChangeAspect="1"/>
          </p:cNvPicPr>
          <p:nvPr/>
        </p:nvPicPr>
        <p:blipFill>
          <a:blip r:embed="rId4">
            <a:alphaModFix amt="25000"/>
            <a:extLst>
              <a:ext uri="{BEBA8EAE-BF5A-486C-A8C5-ECC9F3942E4B}">
                <a14:imgProps xmlns:a14="http://schemas.microsoft.com/office/drawing/2010/main">
                  <a14:imgLayer r:embed="rId5">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3772748" y="1598507"/>
            <a:ext cx="1848492" cy="2533226"/>
          </a:xfrm>
          <a:prstGeom prst="rect">
            <a:avLst/>
          </a:prstGeom>
        </p:spPr>
      </p:pic>
      <p:pic>
        <p:nvPicPr>
          <p:cNvPr id="7" name="Picture 6">
            <a:extLst>
              <a:ext uri="{FF2B5EF4-FFF2-40B4-BE49-F238E27FC236}">
                <a16:creationId xmlns:a16="http://schemas.microsoft.com/office/drawing/2014/main" id="{E0650D59-AFAD-F34E-A662-B0928F7663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6055" y1="57010" x2="46756" y2="59956"/>
                        <a14:backgroundMark x1="27378" y1="27867" x2="27378" y2="27867"/>
                        <a14:backgroundMark x1="27733" y1="27333" x2="27733" y2="27333"/>
                        <a14:backgroundMark x1="30667" y1="23733" x2="30667" y2="23733"/>
                        <a14:backgroundMark x1="33733" y1="20133" x2="33733" y2="20133"/>
                        <a14:backgroundMark x1="46489" y1="14933" x2="69200" y2="15244"/>
                        <a14:backgroundMark x1="69200" y1="15244" x2="83600" y2="38178"/>
                        <a14:backgroundMark x1="83600" y1="38178" x2="79244" y2="55911"/>
                        <a14:backgroundMark x1="79244" y1="55911" x2="62222" y2="77244"/>
                        <a14:backgroundMark x1="62222" y1="77244" x2="48044" y2="80133"/>
                        <a14:backgroundMark x1="48044" y1="80133" x2="34489" y2="72711"/>
                        <a14:backgroundMark x1="34489" y1="72711" x2="26711" y2="62267"/>
                        <a14:backgroundMark x1="26711" y1="62267" x2="22133" y2="31378"/>
                        <a14:backgroundMark x1="22133" y1="31378" x2="28844" y2="20800"/>
                        <a14:backgroundMark x1="28844" y1="20800" x2="47200" y2="16489"/>
                        <a14:backgroundMark x1="55289" y1="30267" x2="55289" y2="30267"/>
                        <a14:backgroundMark x1="55289" y1="30267" x2="59778" y2="28400"/>
                        <a14:backgroundMark x1="57022" y1="26311" x2="58711" y2="25644"/>
                        <a14:backgroundMark x1="32711" y1="42000" x2="35289" y2="39422"/>
                        <a14:backgroundMark x1="38400" y1="32844" x2="38400" y2="32844"/>
                        <a14:backgroundMark x1="38400" y1="32844" x2="37022" y2="36844"/>
                        <a14:backgroundMark x1="44622" y1="29244" x2="44622" y2="29244"/>
                        <a14:backgroundMark x1="38222" y1="50267" x2="38222" y2="50267"/>
                        <a14:backgroundMark x1="35467" y1="50267" x2="38044" y2="49067"/>
                        <a14:backgroundMark x1="39600" y1="57822" x2="39600" y2="57822"/>
                        <a14:backgroundMark x1="39956" y1="57822" x2="39956" y2="57822"/>
                        <a14:backgroundMark x1="39778" y1="57689" x2="39778" y2="57689"/>
                        <a14:backgroundMark x1="39600" y1="51822" x2="40622" y2="63333"/>
                        <a14:backgroundMark x1="55111" y1="56133" x2="52711" y2="60933"/>
                        <a14:backgroundMark x1="54444" y1="58356" x2="50311" y2="63200"/>
                        <a14:backgroundMark x1="44267" y1="52667" x2="44756" y2="51289"/>
                        <a14:backgroundMark x1="43911" y1="50756" x2="46311" y2="53378"/>
                        <a14:backgroundMark x1="68889" y1="53022" x2="68889" y2="53022"/>
                        <a14:backgroundMark x1="64089" y1="52489" x2="64089" y2="52489"/>
                        <a14:backgroundMark x1="64089" y1="52489" x2="64089" y2="52489"/>
                        <a14:backgroundMark x1="69244" y1="50756" x2="60800" y2="52000"/>
                        <a14:backgroundMark x1="61156" y1="39244" x2="52178" y2="43733"/>
                        <a14:backgroundMark x1="62000" y1="41289" x2="60622" y2="43200"/>
                        <a14:backgroundMark x1="63022" y1="41644" x2="62711" y2="42178"/>
                        <a14:backgroundMark x1="58889" y1="44222" x2="58889" y2="44222"/>
                        <a14:backgroundMark x1="63556" y1="45778" x2="63200" y2="47511"/>
                        <a14:backgroundMark x1="58311" y1="45022" x2="58533" y2="44889"/>
                        <a14:backgroundMark x1="59467" y1="44089" x2="57467" y2="44800"/>
                        <a14:backgroundMark x1="59644" y1="43333" x2="60000" y2="43467"/>
                        <a14:backgroundMark x1="44133" y1="49289" x2="46089" y2="55644"/>
                        <a14:backgroundMark x1="44133" y1="48756" x2="43511" y2="49067"/>
                        <a14:backgroundMark x1="42133" y1="36756" x2="45067" y2="41867"/>
                        <a14:backgroundMark x1="65822" y1="38844" x2="63200" y2="40933"/>
                        <a14:backgroundMark x1="66222" y1="39289" x2="65289" y2="39467"/>
                        <a14:backgroundMark x1="66222" y1="38978" x2="66356" y2="38756"/>
                        <a14:backgroundMark x1="62711" y1="41556" x2="61956" y2="41689"/>
                        <a14:backgroundMark x1="62489" y1="41556" x2="62711" y2="41689"/>
                        <a14:backgroundMark x1="60089" y1="60756" x2="48933" y2="60667"/>
                        <a14:backgroundMark x1="58000" y1="61911" x2="54667" y2="62844"/>
                        <a14:backgroundMark x1="58622" y1="61911" x2="48178" y2="61289"/>
                        <a14:backgroundMark x1="48311" y1="61200" x2="47378" y2="60844"/>
                        <a14:backgroundMark x1="48711" y1="61378" x2="48000" y2="60133"/>
                        <a14:backgroundMark x1="48622" y1="61067" x2="48622" y2="60844"/>
                        <a14:backgroundMark x1="48489" y1="61378" x2="48400" y2="60667"/>
                        <a14:backgroundMark x1="48800" y1="61289" x2="49022" y2="60844"/>
                        <a14:backgroundMark x1="49244" y1="61378" x2="47867" y2="60356"/>
                        <a14:backgroundMark x1="46756" y1="56089" x2="45689" y2="56711"/>
                        <a14:backgroundMark x1="53600" y1="62756" x2="60311" y2="59111"/>
                        <a14:backgroundMark x1="53111" y1="63067" x2="52667" y2="63600"/>
                        <a14:backgroundMark x1="52578" y1="63778" x2="52578" y2="63778"/>
                        <a14:backgroundMark x1="52578" y1="63778" x2="52578" y2="63778"/>
                        <a14:backgroundMark x1="53911" y1="63689" x2="53911" y2="63689"/>
                        <a14:backgroundMark x1="53911" y1="63689" x2="53911" y2="63689"/>
                        <a14:backgroundMark x1="56622" y1="63378" x2="56622" y2="63378"/>
                        <a14:backgroundMark x1="56533" y1="63244" x2="56533" y2="63244"/>
                        <a14:backgroundMark x1="57911" y1="63067" x2="57911" y2="63067"/>
                        <a14:backgroundMark x1="57911" y1="62933" x2="57911" y2="62933"/>
                        <a14:backgroundMark x1="58844" y1="62844" x2="58844" y2="62844"/>
                        <a14:backgroundMark x1="58844" y1="62844" x2="58844" y2="62844"/>
                        <a14:backgroundMark x1="58844" y1="62444" x2="58844" y2="61822"/>
                        <a14:backgroundMark x1="59244" y1="62222" x2="59244" y2="62222"/>
                        <a14:backgroundMark x1="59244" y1="62133" x2="59244" y2="62133"/>
                        <a14:backgroundMark x1="45378" y1="56400" x2="45378" y2="56400"/>
                        <a14:backgroundMark x1="45378" y1="56400" x2="45378" y2="56400"/>
                        <a14:backgroundMark x1="45378" y1="56400" x2="45378" y2="56400"/>
                        <a14:backgroundMark x1="45289" y1="56267" x2="45289" y2="56267"/>
                        <a14:backgroundMark x1="61022" y1="58800" x2="54133" y2="63244"/>
                        <a14:backgroundMark x1="60711" y1="61822" x2="53911" y2="63378"/>
                        <a14:backgroundMark x1="60933" y1="58356" x2="60178" y2="60978"/>
                        <a14:backgroundMark x1="61022" y1="58578" x2="60489" y2="56711"/>
                        <a14:backgroundMark x1="61867" y1="59111" x2="58844" y2="58578"/>
                        <a14:backgroundMark x1="61733" y1="58489" x2="59156" y2="58133"/>
                        <a14:backgroundMark x1="61422" y1="58978" x2="60933" y2="56267"/>
                        <a14:backgroundMark x1="61333" y1="57956" x2="61111" y2="57200"/>
                        <a14:backgroundMark x1="61244" y1="58578" x2="60800" y2="57644"/>
                        <a14:backgroundMark x1="60711" y1="58889" x2="61022" y2="58489"/>
                        <a14:backgroundMark x1="61022" y1="57644" x2="61244" y2="58578"/>
                        <a14:backgroundMark x1="61644" y1="57822" x2="61644" y2="58267"/>
                        <a14:backgroundMark x1="60311" y1="66622" x2="58000" y2="67867"/>
                        <a14:backgroundMark x1="52889" y1="64000" x2="58311" y2="62000"/>
                        <a14:backgroundMark x1="54222" y1="64222" x2="54978" y2="63067"/>
                        <a14:backgroundMark x1="55289" y1="62000" x2="55289" y2="62000"/>
                        <a14:backgroundMark x1="55689" y1="64400" x2="55689" y2="64400"/>
                        <a14:backgroundMark x1="55689" y1="64311" x2="56222" y2="63778"/>
                        <a14:backgroundMark x1="58844" y1="63911" x2="59156" y2="63067"/>
                        <a14:backgroundMark x1="58089" y1="61511" x2="58089" y2="61511"/>
                        <a14:backgroundMark x1="57156" y1="63600" x2="56533" y2="64000"/>
                        <a14:backgroundMark x1="57600" y1="63600" x2="56533" y2="64089"/>
                        <a14:backgroundMark x1="57911" y1="63378" x2="57778" y2="63600"/>
                        <a14:backgroundMark x1="56622" y1="64089" x2="56133" y2="64533"/>
                        <a14:backgroundMark x1="57289" y1="63778" x2="56756" y2="64311"/>
                        <a14:backgroundMark x1="55689" y1="64400" x2="55689" y2="64533"/>
                        <a14:backgroundMark x1="54133" y1="62622" x2="53733" y2="63467"/>
                        <a14:backgroundMark x1="45156" y1="55556" x2="45600" y2="56267"/>
                        <a14:backgroundMark x1="45467" y1="56089" x2="45467" y2="56089"/>
                        <a14:backgroundMark x1="45467" y1="56089" x2="45467" y2="56089"/>
                        <a14:backgroundMark x1="45911" y1="56267" x2="45289" y2="56578"/>
                        <a14:backgroundMark x1="45778" y1="57022" x2="45600" y2="57111"/>
                        <a14:backgroundMark x1="46222" y1="57022" x2="45689" y2="57111"/>
                        <a14:backgroundMark x1="46089" y1="56889" x2="45778" y2="57333"/>
                        <a14:backgroundMark x1="47378" y1="60667" x2="47467" y2="60667"/>
                        <a14:backgroundMark x1="47556" y1="60356" x2="47244" y2="60756"/>
                        <a14:backgroundMark x1="57067" y1="45022" x2="57067" y2="46267"/>
                        <a14:backgroundMark x1="58089" y1="44578" x2="57467" y2="46800"/>
                        <a14:backgroundMark x1="40667" y1="28844" x2="43067" y2="29467"/>
                      </a14:backgroundRemoval>
                    </a14:imgEffect>
                  </a14:imgLayer>
                </a14:imgProps>
              </a:ext>
            </a:extLst>
          </a:blip>
          <a:stretch>
            <a:fillRect/>
          </a:stretch>
        </p:blipFill>
        <p:spPr>
          <a:xfrm>
            <a:off x="2567940" y="936342"/>
            <a:ext cx="3931920" cy="3931920"/>
          </a:xfrm>
          <a:prstGeom prst="rect">
            <a:avLst/>
          </a:prstGeom>
          <a:effectLst>
            <a:glow rad="12700">
              <a:srgbClr val="00B0F0">
                <a:alpha val="65000"/>
              </a:srgbClr>
            </a:glow>
          </a:effectLst>
        </p:spPr>
      </p:pic>
      <p:sp>
        <p:nvSpPr>
          <p:cNvPr id="10" name="Rectangle 13">
            <a:extLst>
              <a:ext uri="{FF2B5EF4-FFF2-40B4-BE49-F238E27FC236}">
                <a16:creationId xmlns:a16="http://schemas.microsoft.com/office/drawing/2014/main" id="{062CC123-12CD-0D47-B034-92AAE1A42B6C}"/>
              </a:ext>
            </a:extLst>
          </p:cNvPr>
          <p:cNvSpPr>
            <a:spLocks noChangeArrowheads="1"/>
          </p:cNvSpPr>
          <p:nvPr/>
        </p:nvSpPr>
        <p:spPr bwMode="auto">
          <a:xfrm>
            <a:off x="1327056" y="1749005"/>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HIV RNA</a:t>
            </a:r>
          </a:p>
        </p:txBody>
      </p:sp>
      <p:cxnSp>
        <p:nvCxnSpPr>
          <p:cNvPr id="11" name="Straight Arrow Connector 10">
            <a:extLst>
              <a:ext uri="{FF2B5EF4-FFF2-40B4-BE49-F238E27FC236}">
                <a16:creationId xmlns:a16="http://schemas.microsoft.com/office/drawing/2014/main" id="{2D18CA0F-FA25-2547-AEAB-2910A56F4F76}"/>
              </a:ext>
            </a:extLst>
          </p:cNvPr>
          <p:cNvCxnSpPr>
            <a:cxnSpLocks/>
          </p:cNvCxnSpPr>
          <p:nvPr/>
        </p:nvCxnSpPr>
        <p:spPr>
          <a:xfrm flipH="1" flipV="1">
            <a:off x="2330303" y="1982786"/>
            <a:ext cx="1920240" cy="7484"/>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204073E7-2769-B24D-B1F3-13523F5D0E1E}"/>
              </a:ext>
            </a:extLst>
          </p:cNvPr>
          <p:cNvSpPr>
            <a:spLocks noChangeArrowheads="1"/>
          </p:cNvSpPr>
          <p:nvPr/>
        </p:nvSpPr>
        <p:spPr bwMode="auto">
          <a:xfrm>
            <a:off x="6492950" y="3139014"/>
            <a:ext cx="1951369"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HIV RNA</a:t>
            </a:r>
          </a:p>
        </p:txBody>
      </p:sp>
      <p:cxnSp>
        <p:nvCxnSpPr>
          <p:cNvPr id="13" name="Straight Arrow Connector 12">
            <a:extLst>
              <a:ext uri="{FF2B5EF4-FFF2-40B4-BE49-F238E27FC236}">
                <a16:creationId xmlns:a16="http://schemas.microsoft.com/office/drawing/2014/main" id="{74A8375E-BFE9-5247-8BAD-B47A2EC6E1F5}"/>
              </a:ext>
            </a:extLst>
          </p:cNvPr>
          <p:cNvCxnSpPr>
            <a:cxnSpLocks/>
          </p:cNvCxnSpPr>
          <p:nvPr/>
        </p:nvCxnSpPr>
        <p:spPr>
          <a:xfrm>
            <a:off x="5032289" y="3377052"/>
            <a:ext cx="1915679"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657519"/>
      </p:ext>
    </p:extLst>
  </p:cSld>
  <p:clrMapOvr>
    <a:masterClrMapping/>
  </p:clrMapOvr>
  <mc:AlternateContent xmlns:mc="http://schemas.openxmlformats.org/markup-compatibility/2006" xmlns:p14="http://schemas.microsoft.com/office/powerpoint/2010/main">
    <mc:Choice Requires="p14">
      <p:transition spd="med" p14:dur="700" advTm="9920">
        <p:fade/>
      </p:transition>
    </mc:Choice>
    <mc:Fallback xmlns="">
      <p:transition spd="med" advTm="992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0118-8E44-0D4E-8085-3EB7A9A5487C}"/>
              </a:ext>
            </a:extLst>
          </p:cNvPr>
          <p:cNvSpPr>
            <a:spLocks noGrp="1"/>
          </p:cNvSpPr>
          <p:nvPr>
            <p:ph type="title"/>
          </p:nvPr>
        </p:nvSpPr>
        <p:spPr/>
        <p:txBody>
          <a:bodyPr/>
          <a:lstStyle/>
          <a:p>
            <a:r>
              <a:rPr lang="en-US" dirty="0"/>
              <a:t>HIV-1 RNA Genome</a:t>
            </a:r>
          </a:p>
        </p:txBody>
      </p:sp>
      <p:sp>
        <p:nvSpPr>
          <p:cNvPr id="6" name="Text Placeholder 5">
            <a:extLst>
              <a:ext uri="{FF2B5EF4-FFF2-40B4-BE49-F238E27FC236}">
                <a16:creationId xmlns:a16="http://schemas.microsoft.com/office/drawing/2014/main" id="{979CCDB6-8CBC-7248-A1EB-65CC4D0BBAE0}"/>
              </a:ext>
            </a:extLst>
          </p:cNvPr>
          <p:cNvSpPr>
            <a:spLocks noGrp="1"/>
          </p:cNvSpPr>
          <p:nvPr>
            <p:ph type="body" sz="quarter" idx="14"/>
          </p:nvPr>
        </p:nvSpPr>
        <p:spPr/>
        <p:txBody>
          <a:bodyPr/>
          <a:lstStyle/>
          <a:p>
            <a:r>
              <a:rPr lang="en-US" dirty="0"/>
              <a:t>Illustration: David H. Spach, MD</a:t>
            </a:r>
          </a:p>
        </p:txBody>
      </p:sp>
      <p:sp>
        <p:nvSpPr>
          <p:cNvPr id="4" name="TextBox 3">
            <a:extLst>
              <a:ext uri="{FF2B5EF4-FFF2-40B4-BE49-F238E27FC236}">
                <a16:creationId xmlns:a16="http://schemas.microsoft.com/office/drawing/2014/main" id="{26D21D1F-FB50-9644-97B5-D3CD12FDFA16}"/>
              </a:ext>
            </a:extLst>
          </p:cNvPr>
          <p:cNvSpPr txBox="1"/>
          <p:nvPr/>
        </p:nvSpPr>
        <p:spPr>
          <a:xfrm>
            <a:off x="800100" y="2874743"/>
            <a:ext cx="7543800" cy="400110"/>
          </a:xfrm>
          <a:prstGeom prst="rect">
            <a:avLst/>
          </a:prstGeom>
          <a:noFill/>
        </p:spPr>
        <p:txBody>
          <a:bodyPr wrap="square" rtlCol="0">
            <a:spAutoFit/>
          </a:bodyPr>
          <a:lstStyle/>
          <a:p>
            <a:pPr algn="ctr"/>
            <a:r>
              <a:rPr lang="en-US" sz="2000" dirty="0">
                <a:solidFill>
                  <a:schemeClr val="tx2"/>
                </a:solidFill>
                <a:latin typeface="Calibri" panose="020F0502020204030204" pitchFamily="34" charset="0"/>
                <a:cs typeface="Calibri" panose="020F0502020204030204" pitchFamily="34" charset="0"/>
              </a:rPr>
              <a:t>Positive-sense, single strand RNA, ≈ 9,750 base pairs </a:t>
            </a:r>
          </a:p>
        </p:txBody>
      </p:sp>
      <p:sp>
        <p:nvSpPr>
          <p:cNvPr id="5" name="TextBox 4">
            <a:extLst>
              <a:ext uri="{FF2B5EF4-FFF2-40B4-BE49-F238E27FC236}">
                <a16:creationId xmlns:a16="http://schemas.microsoft.com/office/drawing/2014/main" id="{5D2F0250-8D42-7742-9696-0EFF4DDF0B91}"/>
              </a:ext>
            </a:extLst>
          </p:cNvPr>
          <p:cNvSpPr txBox="1"/>
          <p:nvPr/>
        </p:nvSpPr>
        <p:spPr>
          <a:xfrm>
            <a:off x="445424" y="1546634"/>
            <a:ext cx="794265"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5´ LTR</a:t>
            </a:r>
          </a:p>
        </p:txBody>
      </p:sp>
      <p:cxnSp>
        <p:nvCxnSpPr>
          <p:cNvPr id="10" name="Straight Connector 9">
            <a:extLst>
              <a:ext uri="{FF2B5EF4-FFF2-40B4-BE49-F238E27FC236}">
                <a16:creationId xmlns:a16="http://schemas.microsoft.com/office/drawing/2014/main" id="{D9D4C0C1-2993-CD4A-9585-3F381CEAAAC9}"/>
              </a:ext>
            </a:extLst>
          </p:cNvPr>
          <p:cNvCxnSpPr/>
          <p:nvPr/>
        </p:nvCxnSpPr>
        <p:spPr>
          <a:xfrm>
            <a:off x="686727" y="1855898"/>
            <a:ext cx="0" cy="4572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5453F62-6E56-9C4A-921C-50E0A53D4551}"/>
              </a:ext>
            </a:extLst>
          </p:cNvPr>
          <p:cNvCxnSpPr/>
          <p:nvPr/>
        </p:nvCxnSpPr>
        <p:spPr>
          <a:xfrm>
            <a:off x="8512730" y="1855898"/>
            <a:ext cx="0" cy="4572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11DE2F3-D6EE-684E-8CDE-EA0A41A5C5CD}"/>
              </a:ext>
            </a:extLst>
          </p:cNvPr>
          <p:cNvSpPr txBox="1"/>
          <p:nvPr/>
        </p:nvSpPr>
        <p:spPr>
          <a:xfrm>
            <a:off x="8122881" y="1546634"/>
            <a:ext cx="794265"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3´ LTR</a:t>
            </a:r>
          </a:p>
        </p:txBody>
      </p:sp>
      <p:sp>
        <p:nvSpPr>
          <p:cNvPr id="15" name="Rectangle 14">
            <a:extLst>
              <a:ext uri="{FF2B5EF4-FFF2-40B4-BE49-F238E27FC236}">
                <a16:creationId xmlns:a16="http://schemas.microsoft.com/office/drawing/2014/main" id="{54FCC446-AE48-0A4D-ADF9-5F714BD568D1}"/>
              </a:ext>
            </a:extLst>
          </p:cNvPr>
          <p:cNvSpPr/>
          <p:nvPr/>
        </p:nvSpPr>
        <p:spPr>
          <a:xfrm>
            <a:off x="1048804" y="2396239"/>
            <a:ext cx="7040880" cy="365760"/>
          </a:xfrm>
          <a:prstGeom prst="rect">
            <a:avLst/>
          </a:prstGeom>
          <a:gradFill flip="none" rotWithShape="1">
            <a:gsLst>
              <a:gs pos="20000">
                <a:srgbClr val="509BAC"/>
              </a:gs>
              <a:gs pos="50000">
                <a:srgbClr val="72DBF3"/>
              </a:gs>
              <a:gs pos="80000">
                <a:srgbClr val="509BAC"/>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7FDC7023-3C98-1F48-9372-30D3FA36DD08}"/>
              </a:ext>
            </a:extLst>
          </p:cNvPr>
          <p:cNvSpPr/>
          <p:nvPr/>
        </p:nvSpPr>
        <p:spPr>
          <a:xfrm>
            <a:off x="8087607" y="2396239"/>
            <a:ext cx="511628"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U3</a:t>
            </a:r>
          </a:p>
        </p:txBody>
      </p:sp>
      <p:sp>
        <p:nvSpPr>
          <p:cNvPr id="20" name="Rectangle 19">
            <a:extLst>
              <a:ext uri="{FF2B5EF4-FFF2-40B4-BE49-F238E27FC236}">
                <a16:creationId xmlns:a16="http://schemas.microsoft.com/office/drawing/2014/main" id="{5C4E8461-8A8B-7B4B-A82D-F8FFAED953BF}"/>
              </a:ext>
            </a:extLst>
          </p:cNvPr>
          <p:cNvSpPr/>
          <p:nvPr/>
        </p:nvSpPr>
        <p:spPr>
          <a:xfrm>
            <a:off x="446315" y="2396239"/>
            <a:ext cx="228600"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R</a:t>
            </a:r>
          </a:p>
        </p:txBody>
      </p:sp>
      <p:sp>
        <p:nvSpPr>
          <p:cNvPr id="21" name="Rectangle 20">
            <a:extLst>
              <a:ext uri="{FF2B5EF4-FFF2-40B4-BE49-F238E27FC236}">
                <a16:creationId xmlns:a16="http://schemas.microsoft.com/office/drawing/2014/main" id="{BC6663E0-76E7-1546-98C7-879AB7B972E3}"/>
              </a:ext>
            </a:extLst>
          </p:cNvPr>
          <p:cNvSpPr/>
          <p:nvPr/>
        </p:nvSpPr>
        <p:spPr>
          <a:xfrm>
            <a:off x="674915" y="2396239"/>
            <a:ext cx="377372"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U5</a:t>
            </a:r>
          </a:p>
        </p:txBody>
      </p:sp>
      <p:sp>
        <p:nvSpPr>
          <p:cNvPr id="22" name="Rectangle 21">
            <a:extLst>
              <a:ext uri="{FF2B5EF4-FFF2-40B4-BE49-F238E27FC236}">
                <a16:creationId xmlns:a16="http://schemas.microsoft.com/office/drawing/2014/main" id="{23546C3B-B584-AA41-8147-0B7B38536D7D}"/>
              </a:ext>
            </a:extLst>
          </p:cNvPr>
          <p:cNvSpPr/>
          <p:nvPr/>
        </p:nvSpPr>
        <p:spPr>
          <a:xfrm>
            <a:off x="8599841" y="2396239"/>
            <a:ext cx="228600"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R</a:t>
            </a:r>
          </a:p>
        </p:txBody>
      </p:sp>
      <p:sp>
        <p:nvSpPr>
          <p:cNvPr id="23" name="Rectangle 22">
            <a:extLst>
              <a:ext uri="{FF2B5EF4-FFF2-40B4-BE49-F238E27FC236}">
                <a16:creationId xmlns:a16="http://schemas.microsoft.com/office/drawing/2014/main" id="{41DFE60F-EFC3-364B-90BE-F9CC67C60A9F}"/>
              </a:ext>
            </a:extLst>
          </p:cNvPr>
          <p:cNvSpPr/>
          <p:nvPr/>
        </p:nvSpPr>
        <p:spPr>
          <a:xfrm>
            <a:off x="173601" y="2393414"/>
            <a:ext cx="313516" cy="3657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5’</a:t>
            </a:r>
          </a:p>
        </p:txBody>
      </p:sp>
      <p:sp>
        <p:nvSpPr>
          <p:cNvPr id="24" name="Rectangle 23">
            <a:extLst>
              <a:ext uri="{FF2B5EF4-FFF2-40B4-BE49-F238E27FC236}">
                <a16:creationId xmlns:a16="http://schemas.microsoft.com/office/drawing/2014/main" id="{B1879E71-297F-F74F-970C-67DE5E5E6E8C}"/>
              </a:ext>
            </a:extLst>
          </p:cNvPr>
          <p:cNvSpPr/>
          <p:nvPr/>
        </p:nvSpPr>
        <p:spPr>
          <a:xfrm>
            <a:off x="8772563" y="2393414"/>
            <a:ext cx="313516" cy="3657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3’</a:t>
            </a:r>
          </a:p>
        </p:txBody>
      </p:sp>
      <p:sp>
        <p:nvSpPr>
          <p:cNvPr id="8" name="Rectangle 7">
            <a:extLst>
              <a:ext uri="{FF2B5EF4-FFF2-40B4-BE49-F238E27FC236}">
                <a16:creationId xmlns:a16="http://schemas.microsoft.com/office/drawing/2014/main" id="{87886294-541A-1245-843F-73B50E2FCEAB}"/>
              </a:ext>
            </a:extLst>
          </p:cNvPr>
          <p:cNvSpPr/>
          <p:nvPr/>
        </p:nvSpPr>
        <p:spPr>
          <a:xfrm>
            <a:off x="241636" y="3907030"/>
            <a:ext cx="3599319" cy="292388"/>
          </a:xfrm>
          <a:prstGeom prst="rect">
            <a:avLst/>
          </a:prstGeom>
        </p:spPr>
        <p:txBody>
          <a:bodyPr wrap="none">
            <a:spAutoFit/>
          </a:bodyPr>
          <a:lstStyle/>
          <a:p>
            <a:r>
              <a:rPr lang="en-US" sz="1300" dirty="0">
                <a:latin typeface="Calibri" panose="020F0502020204030204" pitchFamily="34" charset="0"/>
                <a:cs typeface="Calibri" panose="020F0502020204030204" pitchFamily="34" charset="0"/>
              </a:rPr>
              <a:t>LTR = long terminal repeat; U = unique; R = Repeat</a:t>
            </a:r>
          </a:p>
        </p:txBody>
      </p:sp>
    </p:spTree>
    <p:extLst>
      <p:ext uri="{BB962C8B-B14F-4D97-AF65-F5344CB8AC3E}">
        <p14:creationId xmlns:p14="http://schemas.microsoft.com/office/powerpoint/2010/main" val="233205616"/>
      </p:ext>
    </p:extLst>
  </p:cSld>
  <p:clrMapOvr>
    <a:masterClrMapping/>
  </p:clrMapOvr>
  <p:transition spd="slow" advTm="10528">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4C2EE53-A8CA-0448-94BF-E61127AF879D}"/>
              </a:ext>
            </a:extLst>
          </p:cNvPr>
          <p:cNvSpPr/>
          <p:nvPr/>
        </p:nvSpPr>
        <p:spPr>
          <a:xfrm>
            <a:off x="1032933" y="1453954"/>
            <a:ext cx="7059168" cy="1801368"/>
          </a:xfrm>
          <a:prstGeom prst="rect">
            <a:avLst/>
          </a:prstGeom>
          <a:solidFill>
            <a:srgbClr val="509BAC">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BCD0118-8E44-0D4E-8085-3EB7A9A5487C}"/>
              </a:ext>
            </a:extLst>
          </p:cNvPr>
          <p:cNvSpPr>
            <a:spLocks noGrp="1"/>
          </p:cNvSpPr>
          <p:nvPr>
            <p:ph type="title"/>
          </p:nvPr>
        </p:nvSpPr>
        <p:spPr/>
        <p:txBody>
          <a:bodyPr/>
          <a:lstStyle/>
          <a:p>
            <a:r>
              <a:rPr lang="en-US" dirty="0"/>
              <a:t>HIV-1 Genome: 9 Genes</a:t>
            </a:r>
          </a:p>
        </p:txBody>
      </p:sp>
      <p:sp>
        <p:nvSpPr>
          <p:cNvPr id="5" name="Text Placeholder 4">
            <a:extLst>
              <a:ext uri="{FF2B5EF4-FFF2-40B4-BE49-F238E27FC236}">
                <a16:creationId xmlns:a16="http://schemas.microsoft.com/office/drawing/2014/main" id="{38AD69AE-56D3-9845-AE1B-F3B78C0F37B2}"/>
              </a:ext>
            </a:extLst>
          </p:cNvPr>
          <p:cNvSpPr>
            <a:spLocks noGrp="1"/>
          </p:cNvSpPr>
          <p:nvPr>
            <p:ph type="body" sz="quarter" idx="14"/>
          </p:nvPr>
        </p:nvSpPr>
        <p:spPr/>
        <p:txBody>
          <a:bodyPr/>
          <a:lstStyle/>
          <a:p>
            <a:r>
              <a:rPr lang="en-US" dirty="0"/>
              <a:t>Illustration: David H. Spach, MD</a:t>
            </a:r>
          </a:p>
        </p:txBody>
      </p:sp>
      <p:sp>
        <p:nvSpPr>
          <p:cNvPr id="97" name="Rectangle 96">
            <a:extLst>
              <a:ext uri="{FF2B5EF4-FFF2-40B4-BE49-F238E27FC236}">
                <a16:creationId xmlns:a16="http://schemas.microsoft.com/office/drawing/2014/main" id="{53DA780C-7D20-8D44-A94B-5E340687FB76}"/>
              </a:ext>
            </a:extLst>
          </p:cNvPr>
          <p:cNvSpPr/>
          <p:nvPr/>
        </p:nvSpPr>
        <p:spPr>
          <a:xfrm>
            <a:off x="1030514" y="1109129"/>
            <a:ext cx="7059170" cy="365760"/>
          </a:xfrm>
          <a:prstGeom prst="rect">
            <a:avLst/>
          </a:prstGeom>
          <a:gradFill flip="none" rotWithShape="1">
            <a:gsLst>
              <a:gs pos="20000">
                <a:srgbClr val="509BAC"/>
              </a:gs>
              <a:gs pos="50000">
                <a:srgbClr val="72DBF3"/>
              </a:gs>
              <a:gs pos="80000">
                <a:srgbClr val="509BAC"/>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panose="020F050202020403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id="{9265C921-6361-B24F-A303-F4DA7AA9270A}"/>
              </a:ext>
            </a:extLst>
          </p:cNvPr>
          <p:cNvSpPr/>
          <p:nvPr/>
        </p:nvSpPr>
        <p:spPr>
          <a:xfrm>
            <a:off x="1040331" y="2133093"/>
            <a:ext cx="1371600"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a:solidFill>
                  <a:schemeClr val="tx1"/>
                </a:solidFill>
                <a:latin typeface="Calibri" panose="020F0502020204030204" pitchFamily="34" charset="0"/>
                <a:cs typeface="Calibri" panose="020F0502020204030204" pitchFamily="34" charset="0"/>
              </a:rPr>
              <a:t>gag</a:t>
            </a:r>
          </a:p>
        </p:txBody>
      </p:sp>
      <p:sp>
        <p:nvSpPr>
          <p:cNvPr id="105" name="Rectangle 104">
            <a:extLst>
              <a:ext uri="{FF2B5EF4-FFF2-40B4-BE49-F238E27FC236}">
                <a16:creationId xmlns:a16="http://schemas.microsoft.com/office/drawing/2014/main" id="{13722639-1BBE-0F49-868E-C2C23ED64798}"/>
              </a:ext>
            </a:extLst>
          </p:cNvPr>
          <p:cNvSpPr/>
          <p:nvPr/>
        </p:nvSpPr>
        <p:spPr>
          <a:xfrm>
            <a:off x="4597397" y="2139110"/>
            <a:ext cx="649513"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vif</a:t>
            </a:r>
            <a:endParaRPr lang="en-US" sz="1500" i="1" dirty="0">
              <a:solidFill>
                <a:schemeClr val="tx1"/>
              </a:solidFill>
              <a:latin typeface="Calibri" panose="020F0502020204030204" pitchFamily="34" charset="0"/>
              <a:cs typeface="Calibri" panose="020F0502020204030204" pitchFamily="34" charset="0"/>
            </a:endParaRPr>
          </a:p>
        </p:txBody>
      </p:sp>
      <p:sp>
        <p:nvSpPr>
          <p:cNvPr id="106" name="Rectangle 105">
            <a:extLst>
              <a:ext uri="{FF2B5EF4-FFF2-40B4-BE49-F238E27FC236}">
                <a16:creationId xmlns:a16="http://schemas.microsoft.com/office/drawing/2014/main" id="{96B81177-F9B0-2E43-A2E6-7B5D7B794844}"/>
              </a:ext>
            </a:extLst>
          </p:cNvPr>
          <p:cNvSpPr/>
          <p:nvPr/>
        </p:nvSpPr>
        <p:spPr>
          <a:xfrm>
            <a:off x="2213429" y="2503206"/>
            <a:ext cx="2560320"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a:solidFill>
                  <a:schemeClr val="tx1"/>
                </a:solidFill>
                <a:latin typeface="Calibri" panose="020F0502020204030204" pitchFamily="34" charset="0"/>
                <a:cs typeface="Calibri" panose="020F0502020204030204" pitchFamily="34" charset="0"/>
              </a:rPr>
              <a:t>pol</a:t>
            </a:r>
          </a:p>
        </p:txBody>
      </p:sp>
      <p:sp>
        <p:nvSpPr>
          <p:cNvPr id="107" name="Rectangle 106">
            <a:extLst>
              <a:ext uri="{FF2B5EF4-FFF2-40B4-BE49-F238E27FC236}">
                <a16:creationId xmlns:a16="http://schemas.microsoft.com/office/drawing/2014/main" id="{F0ECCB9F-91C5-C24E-8022-02FCBC978036}"/>
              </a:ext>
            </a:extLst>
          </p:cNvPr>
          <p:cNvSpPr/>
          <p:nvPr/>
        </p:nvSpPr>
        <p:spPr>
          <a:xfrm>
            <a:off x="5667826" y="2503206"/>
            <a:ext cx="2286000"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env</a:t>
            </a:r>
            <a:endParaRPr lang="en-US" sz="1500" i="1" dirty="0">
              <a:solidFill>
                <a:schemeClr val="tx1"/>
              </a:solidFill>
              <a:latin typeface="Calibri" panose="020F0502020204030204" pitchFamily="34" charset="0"/>
              <a:cs typeface="Calibri" panose="020F0502020204030204" pitchFamily="34" charset="0"/>
            </a:endParaRPr>
          </a:p>
        </p:txBody>
      </p:sp>
      <p:sp>
        <p:nvSpPr>
          <p:cNvPr id="108" name="Rectangle 107">
            <a:extLst>
              <a:ext uri="{FF2B5EF4-FFF2-40B4-BE49-F238E27FC236}">
                <a16:creationId xmlns:a16="http://schemas.microsoft.com/office/drawing/2014/main" id="{20AAC7C7-DF0D-3441-A0CA-F5F2703099B2}"/>
              </a:ext>
            </a:extLst>
          </p:cNvPr>
          <p:cNvSpPr/>
          <p:nvPr/>
        </p:nvSpPr>
        <p:spPr>
          <a:xfrm>
            <a:off x="4982025" y="2509221"/>
            <a:ext cx="453572"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vpr</a:t>
            </a:r>
            <a:endParaRPr lang="en-US" sz="1500" i="1" dirty="0">
              <a:solidFill>
                <a:schemeClr val="tx1"/>
              </a:solidFill>
              <a:latin typeface="Calibri" panose="020F0502020204030204" pitchFamily="34" charset="0"/>
              <a:cs typeface="Calibri" panose="020F0502020204030204" pitchFamily="34" charset="0"/>
            </a:endParaRPr>
          </a:p>
        </p:txBody>
      </p:sp>
      <p:sp>
        <p:nvSpPr>
          <p:cNvPr id="109" name="Rectangle 108">
            <a:extLst>
              <a:ext uri="{FF2B5EF4-FFF2-40B4-BE49-F238E27FC236}">
                <a16:creationId xmlns:a16="http://schemas.microsoft.com/office/drawing/2014/main" id="{97CA24DB-84BF-5247-A217-19B8DB6A14E3}"/>
              </a:ext>
            </a:extLst>
          </p:cNvPr>
          <p:cNvSpPr/>
          <p:nvPr/>
        </p:nvSpPr>
        <p:spPr>
          <a:xfrm>
            <a:off x="5359397" y="2879338"/>
            <a:ext cx="497114"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vpu</a:t>
            </a:r>
            <a:endParaRPr lang="en-US" sz="1500" i="1" dirty="0">
              <a:solidFill>
                <a:schemeClr val="tx1"/>
              </a:solidFill>
              <a:latin typeface="Calibri" panose="020F0502020204030204" pitchFamily="34" charset="0"/>
              <a:cs typeface="Calibri" panose="020F0502020204030204" pitchFamily="34" charset="0"/>
            </a:endParaRPr>
          </a:p>
        </p:txBody>
      </p:sp>
      <p:sp>
        <p:nvSpPr>
          <p:cNvPr id="110" name="Rectangle 109">
            <a:extLst>
              <a:ext uri="{FF2B5EF4-FFF2-40B4-BE49-F238E27FC236}">
                <a16:creationId xmlns:a16="http://schemas.microsoft.com/office/drawing/2014/main" id="{AFCD59EB-5118-1A4E-A58A-F96F0740FE1A}"/>
              </a:ext>
            </a:extLst>
          </p:cNvPr>
          <p:cNvSpPr/>
          <p:nvPr/>
        </p:nvSpPr>
        <p:spPr>
          <a:xfrm>
            <a:off x="7574697" y="2879338"/>
            <a:ext cx="511628"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nef</a:t>
            </a:r>
            <a:endParaRPr lang="en-US" sz="1500" i="1" dirty="0">
              <a:solidFill>
                <a:schemeClr val="tx1"/>
              </a:solidFill>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id="{DA0ECB25-ABA3-0C48-AC5F-99FA2E3715D3}"/>
              </a:ext>
            </a:extLst>
          </p:cNvPr>
          <p:cNvSpPr/>
          <p:nvPr/>
        </p:nvSpPr>
        <p:spPr>
          <a:xfrm>
            <a:off x="7489370" y="1852450"/>
            <a:ext cx="181428"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sp>
        <p:nvSpPr>
          <p:cNvPr id="112" name="Rectangle 111">
            <a:extLst>
              <a:ext uri="{FF2B5EF4-FFF2-40B4-BE49-F238E27FC236}">
                <a16:creationId xmlns:a16="http://schemas.microsoft.com/office/drawing/2014/main" id="{9BD1BF91-6D3D-D24A-8776-CC97FA4E3412}"/>
              </a:ext>
            </a:extLst>
          </p:cNvPr>
          <p:cNvSpPr/>
          <p:nvPr/>
        </p:nvSpPr>
        <p:spPr>
          <a:xfrm>
            <a:off x="5268683" y="1852450"/>
            <a:ext cx="283028"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sp>
        <p:nvSpPr>
          <p:cNvPr id="113" name="Rectangle 112">
            <a:extLst>
              <a:ext uri="{FF2B5EF4-FFF2-40B4-BE49-F238E27FC236}">
                <a16:creationId xmlns:a16="http://schemas.microsoft.com/office/drawing/2014/main" id="{028A3602-51D0-2349-8DCE-3D08643EAA29}"/>
              </a:ext>
            </a:extLst>
          </p:cNvPr>
          <p:cNvSpPr/>
          <p:nvPr/>
        </p:nvSpPr>
        <p:spPr>
          <a:xfrm>
            <a:off x="5529938" y="2142736"/>
            <a:ext cx="159657"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sp>
        <p:nvSpPr>
          <p:cNvPr id="114" name="Rectangle 113">
            <a:extLst>
              <a:ext uri="{FF2B5EF4-FFF2-40B4-BE49-F238E27FC236}">
                <a16:creationId xmlns:a16="http://schemas.microsoft.com/office/drawing/2014/main" id="{A3F3CAB4-82E3-7D48-B6CC-B3F118C5A983}"/>
              </a:ext>
            </a:extLst>
          </p:cNvPr>
          <p:cNvSpPr/>
          <p:nvPr/>
        </p:nvSpPr>
        <p:spPr>
          <a:xfrm>
            <a:off x="7547431" y="2142736"/>
            <a:ext cx="254000" cy="365760"/>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cxnSp>
        <p:nvCxnSpPr>
          <p:cNvPr id="115" name="Straight Connector 114">
            <a:extLst>
              <a:ext uri="{FF2B5EF4-FFF2-40B4-BE49-F238E27FC236}">
                <a16:creationId xmlns:a16="http://schemas.microsoft.com/office/drawing/2014/main" id="{429B27DA-242B-D349-B805-B2F401566670}"/>
              </a:ext>
            </a:extLst>
          </p:cNvPr>
          <p:cNvCxnSpPr>
            <a:cxnSpLocks/>
          </p:cNvCxnSpPr>
          <p:nvPr/>
        </p:nvCxnSpPr>
        <p:spPr>
          <a:xfrm flipH="1">
            <a:off x="5718626" y="2325072"/>
            <a:ext cx="1810512" cy="0"/>
          </a:xfrm>
          <a:prstGeom prst="line">
            <a:avLst/>
          </a:prstGeom>
          <a:ln w="12700">
            <a:solidFill>
              <a:srgbClr val="509BAC"/>
            </a:solidFill>
            <a:prstDash val="sysDot"/>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8DA6AD0A-9C75-1A40-96B6-F89141CC3F87}"/>
              </a:ext>
            </a:extLst>
          </p:cNvPr>
          <p:cNvSpPr/>
          <p:nvPr/>
        </p:nvSpPr>
        <p:spPr>
          <a:xfrm>
            <a:off x="6422570" y="2195335"/>
            <a:ext cx="457200" cy="256032"/>
          </a:xfrm>
          <a:prstGeom prst="rect">
            <a:avLst/>
          </a:prstGeom>
          <a:solidFill>
            <a:srgbClr val="6FDD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i="1" dirty="0">
                <a:solidFill>
                  <a:schemeClr val="tx1"/>
                </a:solidFill>
                <a:latin typeface="Calibri" panose="020F0502020204030204" pitchFamily="34" charset="0"/>
                <a:cs typeface="Calibri" panose="020F0502020204030204" pitchFamily="34" charset="0"/>
              </a:rPr>
              <a:t>rev</a:t>
            </a:r>
          </a:p>
        </p:txBody>
      </p:sp>
      <p:cxnSp>
        <p:nvCxnSpPr>
          <p:cNvPr id="117" name="Straight Connector 116">
            <a:extLst>
              <a:ext uri="{FF2B5EF4-FFF2-40B4-BE49-F238E27FC236}">
                <a16:creationId xmlns:a16="http://schemas.microsoft.com/office/drawing/2014/main" id="{04C95017-76BC-B54C-BDFD-C177A8A08B90}"/>
              </a:ext>
            </a:extLst>
          </p:cNvPr>
          <p:cNvCxnSpPr>
            <a:cxnSpLocks/>
          </p:cNvCxnSpPr>
          <p:nvPr/>
        </p:nvCxnSpPr>
        <p:spPr>
          <a:xfrm flipH="1">
            <a:off x="5595257" y="2033879"/>
            <a:ext cx="1847088" cy="0"/>
          </a:xfrm>
          <a:prstGeom prst="line">
            <a:avLst/>
          </a:prstGeom>
          <a:ln w="12700">
            <a:solidFill>
              <a:srgbClr val="509BAC"/>
            </a:solidFill>
            <a:prstDash val="sysDot"/>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4A66C44D-F69D-4B45-8E7A-532A2F475E87}"/>
              </a:ext>
            </a:extLst>
          </p:cNvPr>
          <p:cNvSpPr/>
          <p:nvPr/>
        </p:nvSpPr>
        <p:spPr>
          <a:xfrm>
            <a:off x="6328223" y="1899155"/>
            <a:ext cx="457200" cy="256032"/>
          </a:xfrm>
          <a:prstGeom prst="rect">
            <a:avLst/>
          </a:prstGeom>
          <a:solidFill>
            <a:srgbClr val="6FDD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i="1" dirty="0">
                <a:solidFill>
                  <a:schemeClr val="tx1"/>
                </a:solidFill>
                <a:latin typeface="Calibri" panose="020F0502020204030204" pitchFamily="34" charset="0"/>
                <a:cs typeface="Calibri" panose="020F0502020204030204" pitchFamily="34" charset="0"/>
              </a:rPr>
              <a:t>tat</a:t>
            </a:r>
          </a:p>
        </p:txBody>
      </p:sp>
      <p:sp>
        <p:nvSpPr>
          <p:cNvPr id="32" name="Rectangle 31">
            <a:extLst>
              <a:ext uri="{FF2B5EF4-FFF2-40B4-BE49-F238E27FC236}">
                <a16:creationId xmlns:a16="http://schemas.microsoft.com/office/drawing/2014/main" id="{75E04404-E7F7-FC47-AFD7-686BA9696D65}"/>
              </a:ext>
            </a:extLst>
          </p:cNvPr>
          <p:cNvSpPr/>
          <p:nvPr/>
        </p:nvSpPr>
        <p:spPr>
          <a:xfrm>
            <a:off x="8087607" y="1109129"/>
            <a:ext cx="511628"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U3</a:t>
            </a:r>
          </a:p>
        </p:txBody>
      </p:sp>
      <p:sp>
        <p:nvSpPr>
          <p:cNvPr id="33" name="Rectangle 32">
            <a:extLst>
              <a:ext uri="{FF2B5EF4-FFF2-40B4-BE49-F238E27FC236}">
                <a16:creationId xmlns:a16="http://schemas.microsoft.com/office/drawing/2014/main" id="{964AB363-A8D3-5F4A-8898-BC081836129B}"/>
              </a:ext>
            </a:extLst>
          </p:cNvPr>
          <p:cNvSpPr/>
          <p:nvPr/>
        </p:nvSpPr>
        <p:spPr>
          <a:xfrm>
            <a:off x="424544" y="1109129"/>
            <a:ext cx="228600"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R</a:t>
            </a:r>
          </a:p>
        </p:txBody>
      </p:sp>
      <p:sp>
        <p:nvSpPr>
          <p:cNvPr id="34" name="Rectangle 33">
            <a:extLst>
              <a:ext uri="{FF2B5EF4-FFF2-40B4-BE49-F238E27FC236}">
                <a16:creationId xmlns:a16="http://schemas.microsoft.com/office/drawing/2014/main" id="{DC9B94B1-35AA-3747-89A1-53B389B7BDEA}"/>
              </a:ext>
            </a:extLst>
          </p:cNvPr>
          <p:cNvSpPr/>
          <p:nvPr/>
        </p:nvSpPr>
        <p:spPr>
          <a:xfrm>
            <a:off x="653144" y="1109129"/>
            <a:ext cx="377372"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U5</a:t>
            </a:r>
          </a:p>
        </p:txBody>
      </p:sp>
      <p:sp>
        <p:nvSpPr>
          <p:cNvPr id="35" name="Rectangle 34">
            <a:extLst>
              <a:ext uri="{FF2B5EF4-FFF2-40B4-BE49-F238E27FC236}">
                <a16:creationId xmlns:a16="http://schemas.microsoft.com/office/drawing/2014/main" id="{061FCF94-5C55-F94B-9B1C-DC8E981B743E}"/>
              </a:ext>
            </a:extLst>
          </p:cNvPr>
          <p:cNvSpPr/>
          <p:nvPr/>
        </p:nvSpPr>
        <p:spPr>
          <a:xfrm>
            <a:off x="8599841" y="1109129"/>
            <a:ext cx="228600" cy="365760"/>
          </a:xfrm>
          <a:prstGeom prst="rect">
            <a:avLst/>
          </a:prstGeom>
          <a:gradFill flip="none" rotWithShape="1">
            <a:gsLst>
              <a:gs pos="0">
                <a:schemeClr val="bg1">
                  <a:lumMod val="50000"/>
                </a:schemeClr>
              </a:gs>
              <a:gs pos="50000">
                <a:schemeClr val="bg1"/>
              </a:gs>
              <a:gs pos="100000">
                <a:schemeClr val="bg1">
                  <a:lumMod val="50000"/>
                </a:schemeClr>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R</a:t>
            </a:r>
          </a:p>
        </p:txBody>
      </p:sp>
      <p:sp>
        <p:nvSpPr>
          <p:cNvPr id="40" name="Rectangle 39">
            <a:extLst>
              <a:ext uri="{FF2B5EF4-FFF2-40B4-BE49-F238E27FC236}">
                <a16:creationId xmlns:a16="http://schemas.microsoft.com/office/drawing/2014/main" id="{D4E3922D-4468-784A-8E16-6818A330EA57}"/>
              </a:ext>
            </a:extLst>
          </p:cNvPr>
          <p:cNvSpPr/>
          <p:nvPr/>
        </p:nvSpPr>
        <p:spPr>
          <a:xfrm>
            <a:off x="151830" y="1106053"/>
            <a:ext cx="313516" cy="3657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5’</a:t>
            </a:r>
          </a:p>
        </p:txBody>
      </p:sp>
      <p:sp>
        <p:nvSpPr>
          <p:cNvPr id="41" name="Rectangle 40">
            <a:extLst>
              <a:ext uri="{FF2B5EF4-FFF2-40B4-BE49-F238E27FC236}">
                <a16:creationId xmlns:a16="http://schemas.microsoft.com/office/drawing/2014/main" id="{25F5FB2E-1A6B-8B4A-B8D9-A6D71678169F}"/>
              </a:ext>
            </a:extLst>
          </p:cNvPr>
          <p:cNvSpPr/>
          <p:nvPr/>
        </p:nvSpPr>
        <p:spPr>
          <a:xfrm>
            <a:off x="8792801" y="1106053"/>
            <a:ext cx="313516" cy="3657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i="1" dirty="0">
                <a:solidFill>
                  <a:schemeClr val="tx1"/>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2023377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53">
        <p159:morph option="byObject"/>
      </p:transition>
    </mc:Choice>
    <mc:Fallback xmlns="">
      <p:transition spd="slow" advTm="565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6BFEBC2-C8A3-7B47-889D-FF62E5633B0A}"/>
              </a:ext>
            </a:extLst>
          </p:cNvPr>
          <p:cNvSpPr/>
          <p:nvPr/>
        </p:nvSpPr>
        <p:spPr>
          <a:xfrm>
            <a:off x="1048037" y="1021610"/>
            <a:ext cx="7075564" cy="1450423"/>
          </a:xfrm>
          <a:prstGeom prst="rect">
            <a:avLst/>
          </a:prstGeom>
          <a:solidFill>
            <a:srgbClr val="509BAC">
              <a:alpha val="23137"/>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tx1"/>
              </a:solidFill>
              <a:latin typeface="Calibri" panose="020F0502020204030204" pitchFamily="34" charset="0"/>
              <a:cs typeface="Calibri" panose="020F0502020204030204" pitchFamily="34" charset="0"/>
            </a:endParaRPr>
          </a:p>
        </p:txBody>
      </p:sp>
      <p:cxnSp>
        <p:nvCxnSpPr>
          <p:cNvPr id="81" name="Straight Connector 80">
            <a:extLst>
              <a:ext uri="{FF2B5EF4-FFF2-40B4-BE49-F238E27FC236}">
                <a16:creationId xmlns:a16="http://schemas.microsoft.com/office/drawing/2014/main" id="{C45A61CE-752C-C54C-9194-A49957970F50}"/>
              </a:ext>
            </a:extLst>
          </p:cNvPr>
          <p:cNvCxnSpPr>
            <a:cxnSpLocks/>
          </p:cNvCxnSpPr>
          <p:nvPr/>
        </p:nvCxnSpPr>
        <p:spPr>
          <a:xfrm flipH="1" flipV="1">
            <a:off x="6696315" y="1611956"/>
            <a:ext cx="0" cy="2194560"/>
          </a:xfrm>
          <a:prstGeom prst="line">
            <a:avLst/>
          </a:prstGeom>
          <a:ln w="1905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454C047-E48A-6A45-A58E-1E1199C79D37}"/>
              </a:ext>
            </a:extLst>
          </p:cNvPr>
          <p:cNvCxnSpPr>
            <a:cxnSpLocks/>
          </p:cNvCxnSpPr>
          <p:nvPr/>
        </p:nvCxnSpPr>
        <p:spPr>
          <a:xfrm flipH="1" flipV="1">
            <a:off x="6318464" y="1370132"/>
            <a:ext cx="0" cy="2468880"/>
          </a:xfrm>
          <a:prstGeom prst="line">
            <a:avLst/>
          </a:prstGeom>
          <a:ln w="1905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CD0118-8E44-0D4E-8085-3EB7A9A5487C}"/>
              </a:ext>
            </a:extLst>
          </p:cNvPr>
          <p:cNvSpPr>
            <a:spLocks noGrp="1"/>
          </p:cNvSpPr>
          <p:nvPr>
            <p:ph type="title"/>
          </p:nvPr>
        </p:nvSpPr>
        <p:spPr/>
        <p:txBody>
          <a:bodyPr>
            <a:normAutofit/>
          </a:bodyPr>
          <a:lstStyle/>
          <a:p>
            <a:r>
              <a:rPr lang="en-US" sz="2200" dirty="0"/>
              <a:t>HIV-1 Genome Contains 9 Genes that Encode 15 Viral Proteins</a:t>
            </a:r>
          </a:p>
        </p:txBody>
      </p:sp>
      <p:sp>
        <p:nvSpPr>
          <p:cNvPr id="5" name="Text Placeholder 4">
            <a:extLst>
              <a:ext uri="{FF2B5EF4-FFF2-40B4-BE49-F238E27FC236}">
                <a16:creationId xmlns:a16="http://schemas.microsoft.com/office/drawing/2014/main" id="{6248CE68-9F57-5F48-A3C1-F124F305FD98}"/>
              </a:ext>
            </a:extLst>
          </p:cNvPr>
          <p:cNvSpPr>
            <a:spLocks noGrp="1"/>
          </p:cNvSpPr>
          <p:nvPr>
            <p:ph type="body" sz="quarter" idx="14"/>
          </p:nvPr>
        </p:nvSpPr>
        <p:spPr/>
        <p:txBody>
          <a:bodyPr/>
          <a:lstStyle/>
          <a:p>
            <a:r>
              <a:rPr lang="en-US" dirty="0"/>
              <a:t>Illustration: David H. Spach, MD</a:t>
            </a:r>
          </a:p>
        </p:txBody>
      </p:sp>
      <p:sp>
        <p:nvSpPr>
          <p:cNvPr id="31" name="Rectangle 30">
            <a:extLst>
              <a:ext uri="{FF2B5EF4-FFF2-40B4-BE49-F238E27FC236}">
                <a16:creationId xmlns:a16="http://schemas.microsoft.com/office/drawing/2014/main" id="{C04CB2F6-5DC3-FD45-A9DB-5A0764A55D47}"/>
              </a:ext>
            </a:extLst>
          </p:cNvPr>
          <p:cNvSpPr/>
          <p:nvPr/>
        </p:nvSpPr>
        <p:spPr>
          <a:xfrm>
            <a:off x="1055135" y="1350077"/>
            <a:ext cx="1371600" cy="365760"/>
          </a:xfrm>
          <a:prstGeom prst="rect">
            <a:avLst/>
          </a:prstGeom>
          <a:gradFill>
            <a:gsLst>
              <a:gs pos="0">
                <a:srgbClr val="7F7F7F"/>
              </a:gs>
              <a:gs pos="50000">
                <a:schemeClr val="bg1"/>
              </a:gs>
              <a:gs pos="100000">
                <a:srgbClr val="7F7F7F"/>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a:solidFill>
                  <a:schemeClr val="tx1"/>
                </a:solidFill>
                <a:latin typeface="Calibri" panose="020F0502020204030204" pitchFamily="34" charset="0"/>
                <a:cs typeface="Calibri" panose="020F0502020204030204" pitchFamily="34" charset="0"/>
              </a:rPr>
              <a:t>gag</a:t>
            </a:r>
          </a:p>
        </p:txBody>
      </p:sp>
      <p:sp>
        <p:nvSpPr>
          <p:cNvPr id="32" name="Rectangle 31">
            <a:extLst>
              <a:ext uri="{FF2B5EF4-FFF2-40B4-BE49-F238E27FC236}">
                <a16:creationId xmlns:a16="http://schemas.microsoft.com/office/drawing/2014/main" id="{86EA7A5B-7F72-E243-B7E9-EDAB2C202ACA}"/>
              </a:ext>
            </a:extLst>
          </p:cNvPr>
          <p:cNvSpPr/>
          <p:nvPr/>
        </p:nvSpPr>
        <p:spPr>
          <a:xfrm>
            <a:off x="4609676" y="1356094"/>
            <a:ext cx="599088" cy="365760"/>
          </a:xfrm>
          <a:prstGeom prst="rect">
            <a:avLst/>
          </a:prstGeom>
          <a:gradFill>
            <a:gsLst>
              <a:gs pos="0">
                <a:srgbClr val="7F7F7F"/>
              </a:gs>
              <a:gs pos="50000">
                <a:schemeClr val="bg1"/>
              </a:gs>
              <a:gs pos="100000">
                <a:srgbClr val="7F7F7F"/>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vif</a:t>
            </a:r>
            <a:endParaRPr lang="en-US" sz="1500" i="1"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AEFF73B6-6DDE-4A4F-93F6-AF24BA743004}"/>
              </a:ext>
            </a:extLst>
          </p:cNvPr>
          <p:cNvSpPr/>
          <p:nvPr/>
        </p:nvSpPr>
        <p:spPr>
          <a:xfrm>
            <a:off x="2225707" y="1720190"/>
            <a:ext cx="2560320" cy="365760"/>
          </a:xfrm>
          <a:prstGeom prst="rect">
            <a:avLst/>
          </a:prstGeom>
          <a:gradFill>
            <a:gsLst>
              <a:gs pos="0">
                <a:srgbClr val="7F7F7F"/>
              </a:gs>
              <a:gs pos="50000">
                <a:schemeClr val="bg1"/>
              </a:gs>
              <a:gs pos="100000">
                <a:srgbClr val="7F7F7F"/>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a:solidFill>
                  <a:schemeClr val="tx1"/>
                </a:solidFill>
                <a:latin typeface="Calibri" panose="020F0502020204030204" pitchFamily="34" charset="0"/>
                <a:cs typeface="Calibri" panose="020F0502020204030204" pitchFamily="34" charset="0"/>
              </a:rPr>
              <a:t>pol</a:t>
            </a:r>
          </a:p>
        </p:txBody>
      </p:sp>
      <p:sp>
        <p:nvSpPr>
          <p:cNvPr id="34" name="Rectangle 33">
            <a:extLst>
              <a:ext uri="{FF2B5EF4-FFF2-40B4-BE49-F238E27FC236}">
                <a16:creationId xmlns:a16="http://schemas.microsoft.com/office/drawing/2014/main" id="{9E752E6D-EF76-C249-92CF-8528C6D00EBA}"/>
              </a:ext>
            </a:extLst>
          </p:cNvPr>
          <p:cNvSpPr/>
          <p:nvPr/>
        </p:nvSpPr>
        <p:spPr>
          <a:xfrm>
            <a:off x="5680104" y="1720190"/>
            <a:ext cx="2286000" cy="365760"/>
          </a:xfrm>
          <a:prstGeom prst="rect">
            <a:avLst/>
          </a:prstGeom>
          <a:gradFill>
            <a:gsLst>
              <a:gs pos="0">
                <a:srgbClr val="7F7F7F"/>
              </a:gs>
              <a:gs pos="50000">
                <a:schemeClr val="bg1"/>
              </a:gs>
              <a:gs pos="100000">
                <a:srgbClr val="7F7F7F"/>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env</a:t>
            </a:r>
            <a:endParaRPr lang="en-US" sz="1500" i="1" dirty="0">
              <a:solidFill>
                <a:schemeClr val="tx1"/>
              </a:solidFill>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E965A5BA-6846-244A-A700-9711FE63336E}"/>
              </a:ext>
            </a:extLst>
          </p:cNvPr>
          <p:cNvSpPr/>
          <p:nvPr/>
        </p:nvSpPr>
        <p:spPr>
          <a:xfrm>
            <a:off x="4994303" y="1726205"/>
            <a:ext cx="453572" cy="365760"/>
          </a:xfrm>
          <a:prstGeom prst="rect">
            <a:avLst/>
          </a:prstGeom>
          <a:gradFill>
            <a:gsLst>
              <a:gs pos="0">
                <a:srgbClr val="7F7F7F"/>
              </a:gs>
              <a:gs pos="50000">
                <a:schemeClr val="bg1"/>
              </a:gs>
              <a:gs pos="100000">
                <a:srgbClr val="7F7F7F"/>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vpr</a:t>
            </a:r>
            <a:endParaRPr lang="en-US" sz="1500" i="1" dirty="0">
              <a:solidFill>
                <a:schemeClr val="tx1"/>
              </a:solidFill>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879FDD34-0B78-524D-B097-801E6AA5B5C0}"/>
              </a:ext>
            </a:extLst>
          </p:cNvPr>
          <p:cNvSpPr/>
          <p:nvPr/>
        </p:nvSpPr>
        <p:spPr>
          <a:xfrm>
            <a:off x="5371675" y="2096322"/>
            <a:ext cx="497114" cy="365760"/>
          </a:xfrm>
          <a:prstGeom prst="rect">
            <a:avLst/>
          </a:prstGeom>
          <a:gradFill>
            <a:gsLst>
              <a:gs pos="0">
                <a:srgbClr val="7F7F7F"/>
              </a:gs>
              <a:gs pos="50000">
                <a:schemeClr val="bg1"/>
              </a:gs>
              <a:gs pos="100000">
                <a:srgbClr val="7F7F7F"/>
              </a:gs>
            </a:gsLst>
            <a:lin ang="5400000" scaled="0"/>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vpu</a:t>
            </a:r>
            <a:endParaRPr lang="en-US" sz="1500" i="1" dirty="0">
              <a:solidFill>
                <a:schemeClr val="tx1"/>
              </a:solidFill>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321D16C8-3411-0842-AF51-341BC81C611E}"/>
              </a:ext>
            </a:extLst>
          </p:cNvPr>
          <p:cNvSpPr/>
          <p:nvPr/>
        </p:nvSpPr>
        <p:spPr>
          <a:xfrm>
            <a:off x="7598081" y="2096322"/>
            <a:ext cx="511628" cy="365760"/>
          </a:xfrm>
          <a:prstGeom prst="rect">
            <a:avLst/>
          </a:prstGeom>
          <a:gradFill flip="none" rotWithShape="1">
            <a:gsLst>
              <a:gs pos="0">
                <a:srgbClr val="7F7F7F"/>
              </a:gs>
              <a:gs pos="50000">
                <a:schemeClr val="bg1"/>
              </a:gs>
              <a:gs pos="99000">
                <a:srgbClr val="7F7F7F"/>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err="1">
                <a:solidFill>
                  <a:schemeClr val="tx1"/>
                </a:solidFill>
                <a:latin typeface="Calibri" panose="020F0502020204030204" pitchFamily="34" charset="0"/>
                <a:cs typeface="Calibri" panose="020F0502020204030204" pitchFamily="34" charset="0"/>
              </a:rPr>
              <a:t>nef</a:t>
            </a:r>
            <a:endParaRPr lang="en-US" sz="1500" i="1" dirty="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9FAC92EF-1100-1F46-BA23-BF187302D3CD}"/>
              </a:ext>
            </a:extLst>
          </p:cNvPr>
          <p:cNvSpPr/>
          <p:nvPr/>
        </p:nvSpPr>
        <p:spPr>
          <a:xfrm>
            <a:off x="7501648" y="1069434"/>
            <a:ext cx="181428" cy="365760"/>
          </a:xfrm>
          <a:prstGeom prst="rect">
            <a:avLst/>
          </a:prstGeom>
          <a:gradFill flip="none" rotWithShape="1">
            <a:gsLst>
              <a:gs pos="0">
                <a:srgbClr val="7F7F7F"/>
              </a:gs>
              <a:gs pos="50000">
                <a:schemeClr val="bg1"/>
              </a:gs>
              <a:gs pos="100000">
                <a:srgbClr val="7F7F7F"/>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EC8E097E-6594-FE4F-8E1E-A912E55000DF}"/>
              </a:ext>
            </a:extLst>
          </p:cNvPr>
          <p:cNvSpPr/>
          <p:nvPr/>
        </p:nvSpPr>
        <p:spPr>
          <a:xfrm>
            <a:off x="7559709" y="1359720"/>
            <a:ext cx="254000" cy="365760"/>
          </a:xfrm>
          <a:prstGeom prst="rect">
            <a:avLst/>
          </a:prstGeom>
          <a:gradFill flip="none" rotWithShape="1">
            <a:gsLst>
              <a:gs pos="0">
                <a:srgbClr val="7F7F7F"/>
              </a:gs>
              <a:gs pos="50000">
                <a:schemeClr val="bg1"/>
              </a:gs>
              <a:gs pos="100000">
                <a:srgbClr val="7F7F7F"/>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14A65ADD-2316-D94E-9F8B-9C453D58B8F5}"/>
              </a:ext>
            </a:extLst>
          </p:cNvPr>
          <p:cNvCxnSpPr>
            <a:cxnSpLocks/>
          </p:cNvCxnSpPr>
          <p:nvPr/>
        </p:nvCxnSpPr>
        <p:spPr>
          <a:xfrm flipH="1">
            <a:off x="5730904" y="1542056"/>
            <a:ext cx="1810512" cy="0"/>
          </a:xfrm>
          <a:prstGeom prst="line">
            <a:avLst/>
          </a:prstGeom>
          <a:ln w="12700">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485BBA8-44C4-E241-AF13-BB6A175049D2}"/>
              </a:ext>
            </a:extLst>
          </p:cNvPr>
          <p:cNvSpPr/>
          <p:nvPr/>
        </p:nvSpPr>
        <p:spPr>
          <a:xfrm>
            <a:off x="6472633" y="1361985"/>
            <a:ext cx="486227" cy="2743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a:solidFill>
                  <a:schemeClr val="tx1"/>
                </a:solidFill>
                <a:latin typeface="Calibri" panose="020F0502020204030204" pitchFamily="34" charset="0"/>
                <a:cs typeface="Calibri" panose="020F0502020204030204" pitchFamily="34" charset="0"/>
              </a:rPr>
              <a:t>rev</a:t>
            </a:r>
          </a:p>
        </p:txBody>
      </p:sp>
      <p:cxnSp>
        <p:nvCxnSpPr>
          <p:cNvPr id="44" name="Straight Connector 43">
            <a:extLst>
              <a:ext uri="{FF2B5EF4-FFF2-40B4-BE49-F238E27FC236}">
                <a16:creationId xmlns:a16="http://schemas.microsoft.com/office/drawing/2014/main" id="{D1F54478-85DC-B149-97FE-5630B73C722D}"/>
              </a:ext>
            </a:extLst>
          </p:cNvPr>
          <p:cNvCxnSpPr>
            <a:cxnSpLocks/>
          </p:cNvCxnSpPr>
          <p:nvPr/>
        </p:nvCxnSpPr>
        <p:spPr>
          <a:xfrm flipH="1">
            <a:off x="5607535" y="1250863"/>
            <a:ext cx="1847088" cy="0"/>
          </a:xfrm>
          <a:prstGeom prst="line">
            <a:avLst/>
          </a:prstGeom>
          <a:ln w="12700">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0647B843-0278-8642-8C0A-7F9D25284984}"/>
              </a:ext>
            </a:extLst>
          </p:cNvPr>
          <p:cNvSpPr/>
          <p:nvPr/>
        </p:nvSpPr>
        <p:spPr>
          <a:xfrm>
            <a:off x="6097846" y="1082583"/>
            <a:ext cx="420919" cy="2743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dirty="0">
                <a:solidFill>
                  <a:schemeClr val="tx1"/>
                </a:solidFill>
                <a:latin typeface="Calibri" panose="020F0502020204030204" pitchFamily="34" charset="0"/>
                <a:cs typeface="Calibri" panose="020F0502020204030204" pitchFamily="34" charset="0"/>
              </a:rPr>
              <a:t>tat</a:t>
            </a:r>
          </a:p>
        </p:txBody>
      </p:sp>
      <p:sp>
        <p:nvSpPr>
          <p:cNvPr id="49" name="Can 48">
            <a:extLst>
              <a:ext uri="{FF2B5EF4-FFF2-40B4-BE49-F238E27FC236}">
                <a16:creationId xmlns:a16="http://schemas.microsoft.com/office/drawing/2014/main" id="{0FB59729-27AA-2E45-98D8-F9B5E33502DC}"/>
              </a:ext>
            </a:extLst>
          </p:cNvPr>
          <p:cNvSpPr/>
          <p:nvPr/>
        </p:nvSpPr>
        <p:spPr>
          <a:xfrm rot="5400000">
            <a:off x="5105765" y="4345259"/>
            <a:ext cx="335278" cy="332640"/>
          </a:xfrm>
          <a:prstGeom prst="can">
            <a:avLst>
              <a:gd name="adj" fmla="val 27667"/>
            </a:avLst>
          </a:prstGeom>
          <a:solidFill>
            <a:srgbClr val="C7EFE9"/>
          </a:solidFill>
          <a:ln>
            <a:solidFill>
              <a:srgbClr val="637673"/>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sp>
        <p:nvSpPr>
          <p:cNvPr id="51" name="Can 50">
            <a:extLst>
              <a:ext uri="{FF2B5EF4-FFF2-40B4-BE49-F238E27FC236}">
                <a16:creationId xmlns:a16="http://schemas.microsoft.com/office/drawing/2014/main" id="{F0B921AA-F7F6-5646-BE37-DE92345435D4}"/>
              </a:ext>
            </a:extLst>
          </p:cNvPr>
          <p:cNvSpPr/>
          <p:nvPr/>
        </p:nvSpPr>
        <p:spPr>
          <a:xfrm rot="5400000">
            <a:off x="4682047" y="4159854"/>
            <a:ext cx="335278" cy="440373"/>
          </a:xfrm>
          <a:prstGeom prst="can">
            <a:avLst>
              <a:gd name="adj" fmla="val 27667"/>
            </a:avLst>
          </a:prstGeom>
          <a:solidFill>
            <a:srgbClr val="B2C6F6"/>
          </a:solidFill>
          <a:ln>
            <a:solidFill>
              <a:srgbClr val="5C677F"/>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sp>
        <p:nvSpPr>
          <p:cNvPr id="53" name="Can 52">
            <a:extLst>
              <a:ext uri="{FF2B5EF4-FFF2-40B4-BE49-F238E27FC236}">
                <a16:creationId xmlns:a16="http://schemas.microsoft.com/office/drawing/2014/main" id="{4849D75B-3FC1-9143-9401-AFC4578A1E67}"/>
              </a:ext>
            </a:extLst>
          </p:cNvPr>
          <p:cNvSpPr/>
          <p:nvPr/>
        </p:nvSpPr>
        <p:spPr>
          <a:xfrm rot="5400000">
            <a:off x="7881092" y="3995165"/>
            <a:ext cx="335278" cy="434472"/>
          </a:xfrm>
          <a:prstGeom prst="can">
            <a:avLst>
              <a:gd name="adj" fmla="val 27667"/>
            </a:avLst>
          </a:prstGeom>
          <a:solidFill>
            <a:srgbClr val="EFDABF">
              <a:alpha val="68000"/>
            </a:srgbClr>
          </a:solidFill>
          <a:ln>
            <a:solidFill>
              <a:srgbClr val="7F7466"/>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id="{AF843302-05C1-7743-A68C-54BEDC777259}"/>
              </a:ext>
            </a:extLst>
          </p:cNvPr>
          <p:cNvSpPr/>
          <p:nvPr/>
        </p:nvSpPr>
        <p:spPr>
          <a:xfrm>
            <a:off x="4599392" y="4490368"/>
            <a:ext cx="420919" cy="347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chemeClr val="tx1"/>
                </a:solidFill>
                <a:latin typeface="Calibri" panose="020F0502020204030204" pitchFamily="34" charset="0"/>
                <a:cs typeface="Calibri" panose="020F0502020204030204" pitchFamily="34" charset="0"/>
              </a:rPr>
              <a:t>Vif</a:t>
            </a:r>
            <a:endParaRPr lang="en-US" sz="1100" dirty="0">
              <a:solidFill>
                <a:schemeClr val="tx1"/>
              </a:solidFill>
              <a:latin typeface="Calibri" panose="020F0502020204030204" pitchFamily="34" charset="0"/>
              <a:cs typeface="Calibri" panose="020F0502020204030204" pitchFamily="34" charset="0"/>
            </a:endParaRPr>
          </a:p>
        </p:txBody>
      </p:sp>
      <p:sp>
        <p:nvSpPr>
          <p:cNvPr id="55" name="Can 54">
            <a:extLst>
              <a:ext uri="{FF2B5EF4-FFF2-40B4-BE49-F238E27FC236}">
                <a16:creationId xmlns:a16="http://schemas.microsoft.com/office/drawing/2014/main" id="{6C8C3524-5F7F-8443-B896-5898DD9C3166}"/>
              </a:ext>
            </a:extLst>
          </p:cNvPr>
          <p:cNvSpPr/>
          <p:nvPr/>
        </p:nvSpPr>
        <p:spPr>
          <a:xfrm rot="5400000">
            <a:off x="5499989" y="4474988"/>
            <a:ext cx="335278" cy="332640"/>
          </a:xfrm>
          <a:prstGeom prst="can">
            <a:avLst>
              <a:gd name="adj" fmla="val 27667"/>
            </a:avLst>
          </a:prstGeom>
          <a:solidFill>
            <a:srgbClr val="F08F98"/>
          </a:solidFill>
          <a:ln>
            <a:solidFill>
              <a:srgbClr val="824D53"/>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A8F687C8-0429-4E42-884F-9117AB955AD6}"/>
              </a:ext>
            </a:extLst>
          </p:cNvPr>
          <p:cNvSpPr/>
          <p:nvPr/>
        </p:nvSpPr>
        <p:spPr>
          <a:xfrm>
            <a:off x="5031401" y="4620097"/>
            <a:ext cx="456972" cy="347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chemeClr val="tx1"/>
                </a:solidFill>
                <a:latin typeface="Calibri" panose="020F0502020204030204" pitchFamily="34" charset="0"/>
                <a:cs typeface="Calibri" panose="020F0502020204030204" pitchFamily="34" charset="0"/>
              </a:rPr>
              <a:t>Vpr</a:t>
            </a:r>
            <a:endParaRPr lang="en-US" sz="1100" dirty="0">
              <a:solidFill>
                <a:schemeClr val="tx1"/>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A37E29EF-76EF-8049-BC9D-440B3BE2F748}"/>
              </a:ext>
            </a:extLst>
          </p:cNvPr>
          <p:cNvSpPr/>
          <p:nvPr/>
        </p:nvSpPr>
        <p:spPr>
          <a:xfrm>
            <a:off x="5463410" y="4734712"/>
            <a:ext cx="456972" cy="347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chemeClr val="tx1"/>
                </a:solidFill>
                <a:latin typeface="Calibri" panose="020F0502020204030204" pitchFamily="34" charset="0"/>
                <a:cs typeface="Calibri" panose="020F0502020204030204" pitchFamily="34" charset="0"/>
              </a:rPr>
              <a:t>Vpu</a:t>
            </a:r>
            <a:endParaRPr lang="en-US" sz="1100" dirty="0">
              <a:solidFill>
                <a:schemeClr val="tx1"/>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7B20824B-27B6-214F-805B-C7A8C2351993}"/>
              </a:ext>
            </a:extLst>
          </p:cNvPr>
          <p:cNvSpPr/>
          <p:nvPr/>
        </p:nvSpPr>
        <p:spPr>
          <a:xfrm>
            <a:off x="7827275" y="4373944"/>
            <a:ext cx="456972" cy="347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chemeClr val="tx1"/>
                </a:solidFill>
                <a:latin typeface="Calibri" panose="020F0502020204030204" pitchFamily="34" charset="0"/>
                <a:cs typeface="Calibri" panose="020F0502020204030204" pitchFamily="34" charset="0"/>
              </a:rPr>
              <a:t>Nef</a:t>
            </a:r>
            <a:endParaRPr lang="en-US" sz="1100" dirty="0">
              <a:solidFill>
                <a:schemeClr val="tx1"/>
              </a:solidFill>
              <a:latin typeface="Calibri" panose="020F0502020204030204" pitchFamily="34" charset="0"/>
              <a:cs typeface="Calibri" panose="020F0502020204030204" pitchFamily="34" charset="0"/>
            </a:endParaRPr>
          </a:p>
        </p:txBody>
      </p:sp>
      <p:sp>
        <p:nvSpPr>
          <p:cNvPr id="62" name="Can 61">
            <a:extLst>
              <a:ext uri="{FF2B5EF4-FFF2-40B4-BE49-F238E27FC236}">
                <a16:creationId xmlns:a16="http://schemas.microsoft.com/office/drawing/2014/main" id="{A30696EB-B2ED-2E4B-B1A0-B44431D8AB4C}"/>
              </a:ext>
            </a:extLst>
          </p:cNvPr>
          <p:cNvSpPr/>
          <p:nvPr/>
        </p:nvSpPr>
        <p:spPr>
          <a:xfrm rot="5400000">
            <a:off x="6157415" y="3882316"/>
            <a:ext cx="335278" cy="332640"/>
          </a:xfrm>
          <a:prstGeom prst="can">
            <a:avLst>
              <a:gd name="adj" fmla="val 27667"/>
            </a:avLst>
          </a:prstGeom>
          <a:solidFill>
            <a:srgbClr val="EFDABF"/>
          </a:solidFill>
          <a:ln>
            <a:solidFill>
              <a:srgbClr val="7F7466"/>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sp>
        <p:nvSpPr>
          <p:cNvPr id="63" name="Can 62">
            <a:extLst>
              <a:ext uri="{FF2B5EF4-FFF2-40B4-BE49-F238E27FC236}">
                <a16:creationId xmlns:a16="http://schemas.microsoft.com/office/drawing/2014/main" id="{2EDF8A05-ADBE-C545-9150-96128A239DC6}"/>
              </a:ext>
            </a:extLst>
          </p:cNvPr>
          <p:cNvSpPr/>
          <p:nvPr/>
        </p:nvSpPr>
        <p:spPr>
          <a:xfrm rot="5400000">
            <a:off x="6564511" y="3855481"/>
            <a:ext cx="335278" cy="332640"/>
          </a:xfrm>
          <a:prstGeom prst="can">
            <a:avLst>
              <a:gd name="adj" fmla="val 27667"/>
            </a:avLst>
          </a:prstGeom>
          <a:solidFill>
            <a:srgbClr val="7F7466">
              <a:alpha val="72000"/>
            </a:srgbClr>
          </a:solidFill>
          <a:ln>
            <a:solidFill>
              <a:srgbClr val="0F3A42"/>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sz="1100" dirty="0">
              <a:solidFill>
                <a:schemeClr val="tx1"/>
              </a:solidFill>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8243FD22-E338-0149-9383-401E317FE242}"/>
              </a:ext>
            </a:extLst>
          </p:cNvPr>
          <p:cNvSpPr/>
          <p:nvPr/>
        </p:nvSpPr>
        <p:spPr>
          <a:xfrm>
            <a:off x="6097455" y="4169905"/>
            <a:ext cx="456972" cy="347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Calibri" panose="020F0502020204030204" pitchFamily="34" charset="0"/>
                <a:cs typeface="Calibri" panose="020F0502020204030204" pitchFamily="34" charset="0"/>
              </a:rPr>
              <a:t>Tat</a:t>
            </a:r>
          </a:p>
        </p:txBody>
      </p:sp>
      <p:sp>
        <p:nvSpPr>
          <p:cNvPr id="71" name="Rectangle 70">
            <a:extLst>
              <a:ext uri="{FF2B5EF4-FFF2-40B4-BE49-F238E27FC236}">
                <a16:creationId xmlns:a16="http://schemas.microsoft.com/office/drawing/2014/main" id="{DB66A8D8-F568-9E44-93D1-A6A018EDB03A}"/>
              </a:ext>
            </a:extLst>
          </p:cNvPr>
          <p:cNvSpPr/>
          <p:nvPr/>
        </p:nvSpPr>
        <p:spPr>
          <a:xfrm>
            <a:off x="6535763" y="4117006"/>
            <a:ext cx="456972" cy="347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Calibri" panose="020F0502020204030204" pitchFamily="34" charset="0"/>
                <a:cs typeface="Calibri" panose="020F0502020204030204" pitchFamily="34" charset="0"/>
              </a:rPr>
              <a:t>Rev</a:t>
            </a:r>
          </a:p>
        </p:txBody>
      </p:sp>
      <p:cxnSp>
        <p:nvCxnSpPr>
          <p:cNvPr id="60" name="Straight Connector 59">
            <a:extLst>
              <a:ext uri="{FF2B5EF4-FFF2-40B4-BE49-F238E27FC236}">
                <a16:creationId xmlns:a16="http://schemas.microsoft.com/office/drawing/2014/main" id="{2C212762-1103-1A48-9DDB-3FDC36D42A0A}"/>
              </a:ext>
            </a:extLst>
          </p:cNvPr>
          <p:cNvCxnSpPr>
            <a:cxnSpLocks/>
          </p:cNvCxnSpPr>
          <p:nvPr/>
        </p:nvCxnSpPr>
        <p:spPr>
          <a:xfrm flipV="1">
            <a:off x="1711972" y="1767758"/>
            <a:ext cx="1" cy="1005840"/>
          </a:xfrm>
          <a:prstGeom prst="line">
            <a:avLst/>
          </a:prstGeom>
          <a:ln w="3810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3C1FC1B-F270-5740-9138-428428EB160F}"/>
              </a:ext>
            </a:extLst>
          </p:cNvPr>
          <p:cNvCxnSpPr>
            <a:cxnSpLocks/>
          </p:cNvCxnSpPr>
          <p:nvPr/>
        </p:nvCxnSpPr>
        <p:spPr>
          <a:xfrm flipH="1" flipV="1">
            <a:off x="3531255" y="2140725"/>
            <a:ext cx="0" cy="1280160"/>
          </a:xfrm>
          <a:prstGeom prst="line">
            <a:avLst/>
          </a:prstGeom>
          <a:ln w="3810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7894BF3-CFB0-5A4D-A915-3E2AB8891CAF}"/>
              </a:ext>
            </a:extLst>
          </p:cNvPr>
          <p:cNvCxnSpPr>
            <a:cxnSpLocks/>
          </p:cNvCxnSpPr>
          <p:nvPr/>
        </p:nvCxnSpPr>
        <p:spPr>
          <a:xfrm flipH="1" flipV="1">
            <a:off x="6910507" y="2123658"/>
            <a:ext cx="0" cy="822960"/>
          </a:xfrm>
          <a:prstGeom prst="line">
            <a:avLst/>
          </a:prstGeom>
          <a:ln w="3810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D617B8F-CDE1-3B4C-ADA4-21F9490F7030}"/>
              </a:ext>
            </a:extLst>
          </p:cNvPr>
          <p:cNvCxnSpPr>
            <a:cxnSpLocks/>
          </p:cNvCxnSpPr>
          <p:nvPr/>
        </p:nvCxnSpPr>
        <p:spPr>
          <a:xfrm flipH="1" flipV="1">
            <a:off x="8043262" y="2516589"/>
            <a:ext cx="0" cy="1463040"/>
          </a:xfrm>
          <a:prstGeom prst="line">
            <a:avLst/>
          </a:prstGeom>
          <a:ln w="1905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3CAA7F2-D300-6A48-B937-2E113EA994DB}"/>
              </a:ext>
            </a:extLst>
          </p:cNvPr>
          <p:cNvCxnSpPr>
            <a:cxnSpLocks/>
          </p:cNvCxnSpPr>
          <p:nvPr/>
        </p:nvCxnSpPr>
        <p:spPr>
          <a:xfrm flipH="1" flipV="1">
            <a:off x="4894106" y="1752644"/>
            <a:ext cx="0" cy="2377440"/>
          </a:xfrm>
          <a:prstGeom prst="line">
            <a:avLst/>
          </a:prstGeom>
          <a:ln w="1905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DE8AF4D-B2BE-0446-8DDA-073EDC275F34}"/>
              </a:ext>
            </a:extLst>
          </p:cNvPr>
          <p:cNvCxnSpPr>
            <a:cxnSpLocks/>
          </p:cNvCxnSpPr>
          <p:nvPr/>
        </p:nvCxnSpPr>
        <p:spPr>
          <a:xfrm flipH="1" flipV="1">
            <a:off x="5234172" y="2130494"/>
            <a:ext cx="0" cy="2103120"/>
          </a:xfrm>
          <a:prstGeom prst="line">
            <a:avLst/>
          </a:prstGeom>
          <a:ln w="1905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4B0116E-5CC1-4444-AC98-D05B6A19F931}"/>
              </a:ext>
            </a:extLst>
          </p:cNvPr>
          <p:cNvCxnSpPr>
            <a:cxnSpLocks/>
          </p:cNvCxnSpPr>
          <p:nvPr/>
        </p:nvCxnSpPr>
        <p:spPr>
          <a:xfrm flipH="1" flipV="1">
            <a:off x="5627789" y="2512404"/>
            <a:ext cx="0" cy="1920240"/>
          </a:xfrm>
          <a:prstGeom prst="line">
            <a:avLst/>
          </a:prstGeom>
          <a:ln w="19050">
            <a:solidFill>
              <a:schemeClr val="tx1">
                <a:lumMod val="65000"/>
                <a:lumOff val="35000"/>
              </a:schemeClr>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89" name="Can 88">
            <a:extLst>
              <a:ext uri="{FF2B5EF4-FFF2-40B4-BE49-F238E27FC236}">
                <a16:creationId xmlns:a16="http://schemas.microsoft.com/office/drawing/2014/main" id="{9A766188-A3EA-634E-BD9E-C1E172BDA6CA}"/>
              </a:ext>
            </a:extLst>
          </p:cNvPr>
          <p:cNvSpPr/>
          <p:nvPr/>
        </p:nvSpPr>
        <p:spPr>
          <a:xfrm rot="5400000">
            <a:off x="982192" y="2776353"/>
            <a:ext cx="335278" cy="448917"/>
          </a:xfrm>
          <a:prstGeom prst="can">
            <a:avLst>
              <a:gd name="adj" fmla="val 27667"/>
            </a:avLst>
          </a:prstGeom>
          <a:solidFill>
            <a:srgbClr val="9CBFC9"/>
          </a:solidFill>
          <a:ln>
            <a:solidFill>
              <a:srgbClr val="55686E"/>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dirty="0">
                <a:solidFill>
                  <a:schemeClr val="tx1"/>
                </a:solidFill>
                <a:latin typeface="Calibri" panose="020F0502020204030204" pitchFamily="34" charset="0"/>
                <a:cs typeface="Calibri" panose="020F0502020204030204" pitchFamily="34" charset="0"/>
              </a:rPr>
              <a:t>MA</a:t>
            </a:r>
          </a:p>
        </p:txBody>
      </p:sp>
      <p:sp>
        <p:nvSpPr>
          <p:cNvPr id="90" name="Can 89">
            <a:extLst>
              <a:ext uri="{FF2B5EF4-FFF2-40B4-BE49-F238E27FC236}">
                <a16:creationId xmlns:a16="http://schemas.microsoft.com/office/drawing/2014/main" id="{D369DE64-244F-B045-A174-44C056CF0CD3}"/>
              </a:ext>
            </a:extLst>
          </p:cNvPr>
          <p:cNvSpPr/>
          <p:nvPr/>
        </p:nvSpPr>
        <p:spPr>
          <a:xfrm rot="5400000">
            <a:off x="1404245" y="2795102"/>
            <a:ext cx="335278" cy="411420"/>
          </a:xfrm>
          <a:prstGeom prst="can">
            <a:avLst>
              <a:gd name="adj" fmla="val 27667"/>
            </a:avLst>
          </a:prstGeom>
          <a:solidFill>
            <a:srgbClr val="B9CF9F"/>
          </a:solidFill>
          <a:ln>
            <a:solidFill>
              <a:srgbClr val="40441C"/>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dirty="0">
                <a:solidFill>
                  <a:schemeClr val="tx1"/>
                </a:solidFill>
                <a:latin typeface="Calibri" panose="020F0502020204030204" pitchFamily="34" charset="0"/>
                <a:cs typeface="Calibri" panose="020F0502020204030204" pitchFamily="34" charset="0"/>
              </a:rPr>
              <a:t>CA</a:t>
            </a:r>
          </a:p>
        </p:txBody>
      </p:sp>
      <p:sp>
        <p:nvSpPr>
          <p:cNvPr id="91" name="Can 90">
            <a:extLst>
              <a:ext uri="{FF2B5EF4-FFF2-40B4-BE49-F238E27FC236}">
                <a16:creationId xmlns:a16="http://schemas.microsoft.com/office/drawing/2014/main" id="{843EDF71-B2AA-414C-AEA4-AE3AC2448416}"/>
              </a:ext>
            </a:extLst>
          </p:cNvPr>
          <p:cNvSpPr/>
          <p:nvPr/>
        </p:nvSpPr>
        <p:spPr>
          <a:xfrm rot="5400000">
            <a:off x="1739035" y="2881488"/>
            <a:ext cx="335278" cy="238650"/>
          </a:xfrm>
          <a:prstGeom prst="can">
            <a:avLst>
              <a:gd name="adj" fmla="val 27667"/>
            </a:avLst>
          </a:prstGeom>
          <a:solidFill>
            <a:srgbClr val="65C342"/>
          </a:solidFill>
          <a:ln>
            <a:solidFill>
              <a:srgbClr val="40441C"/>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dirty="0">
                <a:solidFill>
                  <a:schemeClr val="tx1"/>
                </a:solidFill>
                <a:latin typeface="Calibri" panose="020F0502020204030204" pitchFamily="34" charset="0"/>
                <a:cs typeface="Calibri" panose="020F0502020204030204" pitchFamily="34" charset="0"/>
              </a:rPr>
              <a:t>NC</a:t>
            </a:r>
          </a:p>
        </p:txBody>
      </p:sp>
      <p:sp>
        <p:nvSpPr>
          <p:cNvPr id="92" name="Can 91">
            <a:extLst>
              <a:ext uri="{FF2B5EF4-FFF2-40B4-BE49-F238E27FC236}">
                <a16:creationId xmlns:a16="http://schemas.microsoft.com/office/drawing/2014/main" id="{3FF078BA-C6D2-0745-B623-6D8C3D8724FE}"/>
              </a:ext>
            </a:extLst>
          </p:cNvPr>
          <p:cNvSpPr/>
          <p:nvPr/>
        </p:nvSpPr>
        <p:spPr>
          <a:xfrm rot="5400000">
            <a:off x="1995136" y="2890734"/>
            <a:ext cx="335278" cy="220158"/>
          </a:xfrm>
          <a:prstGeom prst="can">
            <a:avLst>
              <a:gd name="adj" fmla="val 27667"/>
            </a:avLst>
          </a:prstGeom>
          <a:solidFill>
            <a:srgbClr val="FEB672"/>
          </a:solidFill>
          <a:ln>
            <a:solidFill>
              <a:srgbClr val="7F6753"/>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dirty="0">
                <a:solidFill>
                  <a:schemeClr val="tx1"/>
                </a:solidFill>
                <a:latin typeface="Calibri" panose="020F0502020204030204" pitchFamily="34" charset="0"/>
                <a:cs typeface="Calibri" panose="020F0502020204030204" pitchFamily="34" charset="0"/>
              </a:rPr>
              <a:t>p6</a:t>
            </a:r>
          </a:p>
        </p:txBody>
      </p:sp>
      <p:grpSp>
        <p:nvGrpSpPr>
          <p:cNvPr id="95" name="Group 94">
            <a:extLst>
              <a:ext uri="{FF2B5EF4-FFF2-40B4-BE49-F238E27FC236}">
                <a16:creationId xmlns:a16="http://schemas.microsoft.com/office/drawing/2014/main" id="{47755A02-632B-B449-AE08-EBBB0BCC2ABB}"/>
              </a:ext>
            </a:extLst>
          </p:cNvPr>
          <p:cNvGrpSpPr/>
          <p:nvPr/>
        </p:nvGrpSpPr>
        <p:grpSpPr>
          <a:xfrm>
            <a:off x="2278983" y="3462620"/>
            <a:ext cx="2482700" cy="335279"/>
            <a:chOff x="708935" y="1569720"/>
            <a:chExt cx="6674173" cy="335279"/>
          </a:xfrm>
        </p:grpSpPr>
        <p:sp>
          <p:nvSpPr>
            <p:cNvPr id="96" name="Can 95">
              <a:extLst>
                <a:ext uri="{FF2B5EF4-FFF2-40B4-BE49-F238E27FC236}">
                  <a16:creationId xmlns:a16="http://schemas.microsoft.com/office/drawing/2014/main" id="{BC640262-1EF0-1D49-8CC1-548FB446D013}"/>
                </a:ext>
              </a:extLst>
            </p:cNvPr>
            <p:cNvSpPr/>
            <p:nvPr/>
          </p:nvSpPr>
          <p:spPr>
            <a:xfrm rot="5400000">
              <a:off x="1311096" y="967559"/>
              <a:ext cx="335278" cy="1539600"/>
            </a:xfrm>
            <a:prstGeom prst="can">
              <a:avLst>
                <a:gd name="adj" fmla="val 27667"/>
              </a:avLst>
            </a:prstGeom>
            <a:solidFill>
              <a:srgbClr val="6EC3E7"/>
            </a:solidFill>
            <a:ln>
              <a:solidFill>
                <a:srgbClr val="3C6B7F"/>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PR</a:t>
              </a:r>
            </a:p>
          </p:txBody>
        </p:sp>
        <p:sp>
          <p:nvSpPr>
            <p:cNvPr id="97" name="Can 96">
              <a:extLst>
                <a:ext uri="{FF2B5EF4-FFF2-40B4-BE49-F238E27FC236}">
                  <a16:creationId xmlns:a16="http://schemas.microsoft.com/office/drawing/2014/main" id="{FB6C3962-08C8-AD41-9A73-E7D424074819}"/>
                </a:ext>
              </a:extLst>
            </p:cNvPr>
            <p:cNvSpPr/>
            <p:nvPr/>
          </p:nvSpPr>
          <p:spPr>
            <a:xfrm rot="5400000">
              <a:off x="3817409" y="-66442"/>
              <a:ext cx="335278" cy="3607603"/>
            </a:xfrm>
            <a:prstGeom prst="can">
              <a:avLst>
                <a:gd name="adj" fmla="val 27667"/>
              </a:avLst>
            </a:prstGeom>
            <a:solidFill>
              <a:srgbClr val="D19D84"/>
            </a:solidFill>
            <a:ln>
              <a:solidFill>
                <a:srgbClr val="7F5F5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RT</a:t>
              </a:r>
            </a:p>
          </p:txBody>
        </p:sp>
        <p:sp>
          <p:nvSpPr>
            <p:cNvPr id="98" name="Can 97">
              <a:extLst>
                <a:ext uri="{FF2B5EF4-FFF2-40B4-BE49-F238E27FC236}">
                  <a16:creationId xmlns:a16="http://schemas.microsoft.com/office/drawing/2014/main" id="{38A5FB14-E490-694B-9970-12A4F865E646}"/>
                </a:ext>
              </a:extLst>
            </p:cNvPr>
            <p:cNvSpPr/>
            <p:nvPr/>
          </p:nvSpPr>
          <p:spPr>
            <a:xfrm rot="5400000">
              <a:off x="6384528" y="906418"/>
              <a:ext cx="335278" cy="1661882"/>
            </a:xfrm>
            <a:prstGeom prst="can">
              <a:avLst>
                <a:gd name="adj" fmla="val 27667"/>
              </a:avLst>
            </a:prstGeom>
            <a:solidFill>
              <a:srgbClr val="C297B0"/>
            </a:solidFill>
            <a:ln>
              <a:solidFill>
                <a:srgbClr val="7C607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IN</a:t>
              </a:r>
            </a:p>
          </p:txBody>
        </p:sp>
      </p:grpSp>
      <p:grpSp>
        <p:nvGrpSpPr>
          <p:cNvPr id="99" name="Group 98">
            <a:extLst>
              <a:ext uri="{FF2B5EF4-FFF2-40B4-BE49-F238E27FC236}">
                <a16:creationId xmlns:a16="http://schemas.microsoft.com/office/drawing/2014/main" id="{84459096-4E9D-4E44-B972-B00D87C89293}"/>
              </a:ext>
            </a:extLst>
          </p:cNvPr>
          <p:cNvGrpSpPr/>
          <p:nvPr/>
        </p:nvGrpSpPr>
        <p:grpSpPr>
          <a:xfrm>
            <a:off x="5715808" y="3016384"/>
            <a:ext cx="2242849" cy="343369"/>
            <a:chOff x="1071362" y="1561629"/>
            <a:chExt cx="5767508" cy="343369"/>
          </a:xfrm>
        </p:grpSpPr>
        <p:sp>
          <p:nvSpPr>
            <p:cNvPr id="100" name="Can 99">
              <a:extLst>
                <a:ext uri="{FF2B5EF4-FFF2-40B4-BE49-F238E27FC236}">
                  <a16:creationId xmlns:a16="http://schemas.microsoft.com/office/drawing/2014/main" id="{63EF8B46-92F8-6A48-8149-F81779F25C26}"/>
                </a:ext>
              </a:extLst>
            </p:cNvPr>
            <p:cNvSpPr/>
            <p:nvPr/>
          </p:nvSpPr>
          <p:spPr>
            <a:xfrm rot="5400000">
              <a:off x="2611782" y="29300"/>
              <a:ext cx="335278" cy="3416118"/>
            </a:xfrm>
            <a:prstGeom prst="can">
              <a:avLst>
                <a:gd name="adj" fmla="val 27667"/>
              </a:avLst>
            </a:prstGeom>
            <a:solidFill>
              <a:srgbClr val="FEAB9E"/>
            </a:solidFill>
            <a:ln>
              <a:solidFill>
                <a:srgbClr val="985F56"/>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gp120</a:t>
              </a:r>
            </a:p>
          </p:txBody>
        </p:sp>
        <p:sp>
          <p:nvSpPr>
            <p:cNvPr id="102" name="Can 101">
              <a:extLst>
                <a:ext uri="{FF2B5EF4-FFF2-40B4-BE49-F238E27FC236}">
                  <a16:creationId xmlns:a16="http://schemas.microsoft.com/office/drawing/2014/main" id="{72CAAD73-8C08-FC43-BABA-679F783ABDF7}"/>
                </a:ext>
              </a:extLst>
            </p:cNvPr>
            <p:cNvSpPr/>
            <p:nvPr/>
          </p:nvSpPr>
          <p:spPr>
            <a:xfrm rot="5400000">
              <a:off x="5478187" y="536223"/>
              <a:ext cx="335278" cy="2386089"/>
            </a:xfrm>
            <a:prstGeom prst="can">
              <a:avLst>
                <a:gd name="adj" fmla="val 27667"/>
              </a:avLst>
            </a:prstGeom>
            <a:solidFill>
              <a:srgbClr val="E3A0C7"/>
            </a:solidFill>
            <a:ln>
              <a:solidFill>
                <a:srgbClr val="845D74"/>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gp41</a:t>
              </a:r>
            </a:p>
          </p:txBody>
        </p:sp>
      </p:grpSp>
      <p:sp>
        <p:nvSpPr>
          <p:cNvPr id="3" name="Rectangle 2">
            <a:extLst>
              <a:ext uri="{FF2B5EF4-FFF2-40B4-BE49-F238E27FC236}">
                <a16:creationId xmlns:a16="http://schemas.microsoft.com/office/drawing/2014/main" id="{D72DFF0C-B65B-AE42-AECB-824D36435BA7}"/>
              </a:ext>
            </a:extLst>
          </p:cNvPr>
          <p:cNvSpPr/>
          <p:nvPr/>
        </p:nvSpPr>
        <p:spPr>
          <a:xfrm>
            <a:off x="-1" y="925550"/>
            <a:ext cx="457200" cy="1527717"/>
          </a:xfrm>
          <a:prstGeom prst="rect">
            <a:avLst/>
          </a:prstGeom>
          <a:solidFill>
            <a:srgbClr val="509BAC"/>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nchorCtr="0"/>
          <a:lstStyle/>
          <a:p>
            <a:pPr algn="ctr"/>
            <a:r>
              <a:rPr lang="en-US" sz="1300" dirty="0">
                <a:latin typeface="Calibri" panose="020F0502020204030204" pitchFamily="34" charset="0"/>
                <a:cs typeface="Calibri" panose="020F0502020204030204" pitchFamily="34" charset="0"/>
              </a:rPr>
              <a:t>Genes</a:t>
            </a:r>
          </a:p>
        </p:txBody>
      </p:sp>
      <p:sp>
        <p:nvSpPr>
          <p:cNvPr id="57" name="Rectangle 56">
            <a:extLst>
              <a:ext uri="{FF2B5EF4-FFF2-40B4-BE49-F238E27FC236}">
                <a16:creationId xmlns:a16="http://schemas.microsoft.com/office/drawing/2014/main" id="{A31182B5-ECB2-2042-881F-55EFADBB9260}"/>
              </a:ext>
            </a:extLst>
          </p:cNvPr>
          <p:cNvSpPr/>
          <p:nvPr/>
        </p:nvSpPr>
        <p:spPr>
          <a:xfrm>
            <a:off x="-1" y="2776653"/>
            <a:ext cx="457200" cy="21031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nchorCtr="0"/>
          <a:lstStyle/>
          <a:p>
            <a:pPr algn="ctr"/>
            <a:r>
              <a:rPr lang="en-US" sz="1300" dirty="0"/>
              <a:t>Proteins</a:t>
            </a:r>
          </a:p>
        </p:txBody>
      </p:sp>
      <p:sp>
        <p:nvSpPr>
          <p:cNvPr id="6" name="Rectangle 5">
            <a:extLst>
              <a:ext uri="{FF2B5EF4-FFF2-40B4-BE49-F238E27FC236}">
                <a16:creationId xmlns:a16="http://schemas.microsoft.com/office/drawing/2014/main" id="{191F6BE2-119D-5952-C203-ECED11291409}"/>
              </a:ext>
            </a:extLst>
          </p:cNvPr>
          <p:cNvSpPr/>
          <p:nvPr/>
        </p:nvSpPr>
        <p:spPr>
          <a:xfrm>
            <a:off x="5287573" y="1069434"/>
            <a:ext cx="281100" cy="365760"/>
          </a:xfrm>
          <a:prstGeom prst="rect">
            <a:avLst/>
          </a:prstGeom>
          <a:gradFill flip="none" rotWithShape="1">
            <a:gsLst>
              <a:gs pos="0">
                <a:srgbClr val="7F7F7F"/>
              </a:gs>
              <a:gs pos="50000">
                <a:schemeClr val="bg1"/>
              </a:gs>
              <a:gs pos="100000">
                <a:srgbClr val="7F7F7F"/>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68CDE768-01AC-3D4E-85B9-BC16CE240808}"/>
              </a:ext>
            </a:extLst>
          </p:cNvPr>
          <p:cNvSpPr/>
          <p:nvPr/>
        </p:nvSpPr>
        <p:spPr>
          <a:xfrm>
            <a:off x="5542216" y="1359720"/>
            <a:ext cx="159657" cy="365760"/>
          </a:xfrm>
          <a:prstGeom prst="rect">
            <a:avLst/>
          </a:prstGeom>
          <a:gradFill flip="none" rotWithShape="1">
            <a:gsLst>
              <a:gs pos="0">
                <a:srgbClr val="7F7F7F"/>
              </a:gs>
              <a:gs pos="50000">
                <a:schemeClr val="bg1"/>
              </a:gs>
              <a:gs pos="100000">
                <a:srgbClr val="7F7F7F"/>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332249"/>
      </p:ext>
    </p:extLst>
  </p:cSld>
  <p:clrMapOvr>
    <a:masterClrMapping/>
  </p:clrMapOvr>
  <mc:AlternateContent xmlns:mc="http://schemas.openxmlformats.org/markup-compatibility/2006" xmlns:p14="http://schemas.microsoft.com/office/powerpoint/2010/main">
    <mc:Choice Requires="p14">
      <p:transition spd="slow" p14:dur="1250" advTm="8672">
        <p:fade/>
      </p:transition>
    </mc:Choice>
    <mc:Fallback xmlns="">
      <p:transition spd="slow" advTm="86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301AD2-F7CB-C1FF-BEB8-DA55C334DE4D}"/>
              </a:ext>
            </a:extLst>
          </p:cNvPr>
          <p:cNvSpPr>
            <a:spLocks noGrp="1"/>
          </p:cNvSpPr>
          <p:nvPr>
            <p:ph type="title"/>
          </p:nvPr>
        </p:nvSpPr>
        <p:spPr/>
        <p:txBody>
          <a:bodyPr/>
          <a:lstStyle/>
          <a:p>
            <a:r>
              <a:rPr lang="en-US" dirty="0"/>
              <a:t>Dr. Spach does not have any disclosures. </a:t>
            </a:r>
          </a:p>
        </p:txBody>
      </p:sp>
    </p:spTree>
    <p:extLst>
      <p:ext uri="{BB962C8B-B14F-4D97-AF65-F5344CB8AC3E}">
        <p14:creationId xmlns:p14="http://schemas.microsoft.com/office/powerpoint/2010/main" val="1016832119"/>
      </p:ext>
    </p:extLst>
  </p:cSld>
  <p:clrMapOvr>
    <a:masterClrMapping/>
  </p:clrMapOvr>
  <p:transition spd="slow" advTm="3424">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A134-B301-6947-A053-124488243A87}"/>
              </a:ext>
            </a:extLst>
          </p:cNvPr>
          <p:cNvSpPr>
            <a:spLocks noGrp="1"/>
          </p:cNvSpPr>
          <p:nvPr>
            <p:ph type="title"/>
          </p:nvPr>
        </p:nvSpPr>
        <p:spPr/>
        <p:txBody>
          <a:bodyPr/>
          <a:lstStyle/>
          <a:p>
            <a:r>
              <a:rPr lang="en-US" dirty="0"/>
              <a:t>HIV Proteins</a:t>
            </a:r>
          </a:p>
        </p:txBody>
      </p:sp>
    </p:spTree>
    <p:extLst>
      <p:ext uri="{BB962C8B-B14F-4D97-AF65-F5344CB8AC3E}">
        <p14:creationId xmlns:p14="http://schemas.microsoft.com/office/powerpoint/2010/main" val="473572137"/>
      </p:ext>
    </p:extLst>
  </p:cSld>
  <p:clrMapOvr>
    <a:masterClrMapping/>
  </p:clrMapOvr>
  <p:transition spd="slow" advTm="5909">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DA761DF-D066-E774-D064-436140873EE8}"/>
              </a:ext>
            </a:extLst>
          </p:cNvPr>
          <p:cNvSpPr/>
          <p:nvPr/>
        </p:nvSpPr>
        <p:spPr>
          <a:xfrm>
            <a:off x="6880615" y="2374915"/>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Regulatory (2)</a:t>
            </a:r>
          </a:p>
        </p:txBody>
      </p:sp>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HIV-1 Proteins (n =15)</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24" name="Rounded Rectangle 23">
            <a:extLst>
              <a:ext uri="{FF2B5EF4-FFF2-40B4-BE49-F238E27FC236}">
                <a16:creationId xmlns:a16="http://schemas.microsoft.com/office/drawing/2014/main" id="{472C5AEC-5E15-CA4E-A000-19A46C68F587}"/>
              </a:ext>
            </a:extLst>
          </p:cNvPr>
          <p:cNvSpPr/>
          <p:nvPr/>
        </p:nvSpPr>
        <p:spPr>
          <a:xfrm>
            <a:off x="234137" y="2374915"/>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Structural (6)</a:t>
            </a:r>
          </a:p>
        </p:txBody>
      </p:sp>
      <p:sp>
        <p:nvSpPr>
          <p:cNvPr id="25" name="Rounded Rectangle 24">
            <a:extLst>
              <a:ext uri="{FF2B5EF4-FFF2-40B4-BE49-F238E27FC236}">
                <a16:creationId xmlns:a16="http://schemas.microsoft.com/office/drawing/2014/main" id="{423AF29D-FA03-9D4D-9A87-48B0084F8EDC}"/>
              </a:ext>
            </a:extLst>
          </p:cNvPr>
          <p:cNvSpPr/>
          <p:nvPr/>
        </p:nvSpPr>
        <p:spPr>
          <a:xfrm>
            <a:off x="2456438" y="2374915"/>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Enzymes (3)</a:t>
            </a:r>
          </a:p>
        </p:txBody>
      </p:sp>
      <p:sp>
        <p:nvSpPr>
          <p:cNvPr id="32" name="Rounded Rectangle 31">
            <a:extLst>
              <a:ext uri="{FF2B5EF4-FFF2-40B4-BE49-F238E27FC236}">
                <a16:creationId xmlns:a16="http://schemas.microsoft.com/office/drawing/2014/main" id="{F5C5F967-5D88-1E4E-83EA-ECD67048A053}"/>
              </a:ext>
            </a:extLst>
          </p:cNvPr>
          <p:cNvSpPr/>
          <p:nvPr/>
        </p:nvSpPr>
        <p:spPr>
          <a:xfrm>
            <a:off x="4684539" y="2374915"/>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Accessory (4)</a:t>
            </a:r>
          </a:p>
        </p:txBody>
      </p:sp>
    </p:spTree>
    <p:extLst>
      <p:ext uri="{BB962C8B-B14F-4D97-AF65-F5344CB8AC3E}">
        <p14:creationId xmlns:p14="http://schemas.microsoft.com/office/powerpoint/2010/main" val="1306171410"/>
      </p:ext>
    </p:extLst>
  </p:cSld>
  <p:clrMapOvr>
    <a:masterClrMapping/>
  </p:clrMapOvr>
  <mc:AlternateContent xmlns:mc="http://schemas.openxmlformats.org/markup-compatibility/2006" xmlns:p14="http://schemas.microsoft.com/office/powerpoint/2010/main">
    <mc:Choice Requires="p14">
      <p:transition spd="slow" p14:dur="1250" advTm="15808">
        <p:circle/>
      </p:transition>
    </mc:Choice>
    <mc:Fallback xmlns="">
      <p:transition spd="slow" advTm="15808">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DA761DF-D066-E774-D064-436140873EE8}"/>
              </a:ext>
            </a:extLst>
          </p:cNvPr>
          <p:cNvSpPr/>
          <p:nvPr/>
        </p:nvSpPr>
        <p:spPr>
          <a:xfrm>
            <a:off x="6880615"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Regulatory (2)</a:t>
            </a:r>
          </a:p>
        </p:txBody>
      </p:sp>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Structural Proteins</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25" name="Rounded Rectangle 24">
            <a:extLst>
              <a:ext uri="{FF2B5EF4-FFF2-40B4-BE49-F238E27FC236}">
                <a16:creationId xmlns:a16="http://schemas.microsoft.com/office/drawing/2014/main" id="{423AF29D-FA03-9D4D-9A87-48B0084F8EDC}"/>
              </a:ext>
            </a:extLst>
          </p:cNvPr>
          <p:cNvSpPr/>
          <p:nvPr/>
        </p:nvSpPr>
        <p:spPr>
          <a:xfrm>
            <a:off x="2456438"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Enzymes (3)</a:t>
            </a:r>
          </a:p>
        </p:txBody>
      </p:sp>
      <p:sp>
        <p:nvSpPr>
          <p:cNvPr id="32" name="Rounded Rectangle 31">
            <a:extLst>
              <a:ext uri="{FF2B5EF4-FFF2-40B4-BE49-F238E27FC236}">
                <a16:creationId xmlns:a16="http://schemas.microsoft.com/office/drawing/2014/main" id="{F5C5F967-5D88-1E4E-83EA-ECD67048A053}"/>
              </a:ext>
            </a:extLst>
          </p:cNvPr>
          <p:cNvSpPr/>
          <p:nvPr/>
        </p:nvSpPr>
        <p:spPr>
          <a:xfrm>
            <a:off x="4684539"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Accessory (4)</a:t>
            </a:r>
          </a:p>
        </p:txBody>
      </p:sp>
      <p:sp>
        <p:nvSpPr>
          <p:cNvPr id="10" name="Rectangle 9">
            <a:extLst>
              <a:ext uri="{FF2B5EF4-FFF2-40B4-BE49-F238E27FC236}">
                <a16:creationId xmlns:a16="http://schemas.microsoft.com/office/drawing/2014/main" id="{3416A797-D268-97B4-7194-7AE47652F107}"/>
              </a:ext>
            </a:extLst>
          </p:cNvPr>
          <p:cNvSpPr/>
          <p:nvPr/>
        </p:nvSpPr>
        <p:spPr>
          <a:xfrm>
            <a:off x="0" y="928790"/>
            <a:ext cx="9144000" cy="3886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B2EB898-4DEC-75B6-BEBF-39F36B094A70}"/>
              </a:ext>
            </a:extLst>
          </p:cNvPr>
          <p:cNvGrpSpPr/>
          <p:nvPr/>
        </p:nvGrpSpPr>
        <p:grpSpPr>
          <a:xfrm>
            <a:off x="234137" y="1590956"/>
            <a:ext cx="2011680" cy="3147752"/>
            <a:chOff x="234137" y="1590956"/>
            <a:chExt cx="2011680" cy="3147752"/>
          </a:xfrm>
        </p:grpSpPr>
        <p:sp>
          <p:nvSpPr>
            <p:cNvPr id="13" name="Rounded Rectangle 12">
              <a:extLst>
                <a:ext uri="{FF2B5EF4-FFF2-40B4-BE49-F238E27FC236}">
                  <a16:creationId xmlns:a16="http://schemas.microsoft.com/office/drawing/2014/main" id="{12AEDE4D-2280-2C4C-9F3C-BC0850936E47}"/>
                </a:ext>
              </a:extLst>
            </p:cNvPr>
            <p:cNvSpPr/>
            <p:nvPr/>
          </p:nvSpPr>
          <p:spPr>
            <a:xfrm>
              <a:off x="234137" y="3232718"/>
              <a:ext cx="2011680" cy="411480"/>
            </a:xfrm>
            <a:prstGeom prst="roundRect">
              <a:avLst/>
            </a:prstGeom>
            <a:solidFill>
              <a:schemeClr val="bg1">
                <a:lumMod val="95000"/>
              </a:schemeClr>
            </a:solidFill>
            <a:ln w="31750">
              <a:solidFill>
                <a:srgbClr val="7185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Capsid</a:t>
              </a:r>
              <a:r>
                <a:rPr lang="en-US" sz="1500" dirty="0">
                  <a:solidFill>
                    <a:schemeClr val="tx1"/>
                  </a:solidFill>
                  <a:latin typeface="Calibri" panose="020F0502020204030204" pitchFamily="34" charset="0"/>
                  <a:cs typeface="Calibri" panose="020F0502020204030204" pitchFamily="34" charset="0"/>
                </a:rPr>
                <a:t> (p24)</a:t>
              </a:r>
            </a:p>
          </p:txBody>
        </p:sp>
        <p:sp>
          <p:nvSpPr>
            <p:cNvPr id="14" name="Rounded Rectangle 13">
              <a:extLst>
                <a:ext uri="{FF2B5EF4-FFF2-40B4-BE49-F238E27FC236}">
                  <a16:creationId xmlns:a16="http://schemas.microsoft.com/office/drawing/2014/main" id="{24B38A08-9E86-6B41-9252-AF88E6454743}"/>
                </a:ext>
              </a:extLst>
            </p:cNvPr>
            <p:cNvSpPr/>
            <p:nvPr/>
          </p:nvSpPr>
          <p:spPr>
            <a:xfrm>
              <a:off x="234137" y="2685464"/>
              <a:ext cx="2011680" cy="411480"/>
            </a:xfrm>
            <a:prstGeom prst="roundRect">
              <a:avLst/>
            </a:prstGeom>
            <a:solidFill>
              <a:schemeClr val="bg1">
                <a:lumMod val="95000"/>
              </a:schemeClr>
            </a:solidFill>
            <a:ln w="31750">
              <a:solidFill>
                <a:srgbClr val="5372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Matrix (p17)</a:t>
              </a:r>
            </a:p>
          </p:txBody>
        </p:sp>
        <p:sp>
          <p:nvSpPr>
            <p:cNvPr id="15" name="Rounded Rectangle 14">
              <a:extLst>
                <a:ext uri="{FF2B5EF4-FFF2-40B4-BE49-F238E27FC236}">
                  <a16:creationId xmlns:a16="http://schemas.microsoft.com/office/drawing/2014/main" id="{6441E82A-F34A-C445-88C4-4D5403572C21}"/>
                </a:ext>
              </a:extLst>
            </p:cNvPr>
            <p:cNvSpPr/>
            <p:nvPr/>
          </p:nvSpPr>
          <p:spPr>
            <a:xfrm>
              <a:off x="234137" y="3779972"/>
              <a:ext cx="2011680" cy="411480"/>
            </a:xfrm>
            <a:prstGeom prst="roundRect">
              <a:avLst/>
            </a:prstGeom>
            <a:solidFill>
              <a:schemeClr val="bg1">
                <a:lumMod val="95000"/>
              </a:schemeClr>
            </a:solidFill>
            <a:ln w="31750">
              <a:solidFill>
                <a:srgbClr val="4CA0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dirty="0" err="1">
                  <a:solidFill>
                    <a:schemeClr val="tx1"/>
                  </a:solidFill>
                  <a:latin typeface="Calibri" panose="020F0502020204030204" pitchFamily="34" charset="0"/>
                  <a:cs typeface="Calibri" panose="020F0502020204030204" pitchFamily="34" charset="0"/>
                </a:rPr>
                <a:t>Nucleocapsid</a:t>
              </a:r>
              <a:r>
                <a:rPr lang="en-US" sz="1500" dirty="0">
                  <a:solidFill>
                    <a:schemeClr val="tx1"/>
                  </a:solidFill>
                  <a:latin typeface="Calibri" panose="020F0502020204030204" pitchFamily="34" charset="0"/>
                  <a:cs typeface="Calibri" panose="020F0502020204030204" pitchFamily="34" charset="0"/>
                </a:rPr>
                <a:t> (p7)</a:t>
              </a:r>
            </a:p>
          </p:txBody>
        </p:sp>
        <p:sp>
          <p:nvSpPr>
            <p:cNvPr id="16" name="Rounded Rectangle 15">
              <a:extLst>
                <a:ext uri="{FF2B5EF4-FFF2-40B4-BE49-F238E27FC236}">
                  <a16:creationId xmlns:a16="http://schemas.microsoft.com/office/drawing/2014/main" id="{2ACBC851-7EB6-4B4E-BBC7-8BFC18F11EC5}"/>
                </a:ext>
              </a:extLst>
            </p:cNvPr>
            <p:cNvSpPr/>
            <p:nvPr/>
          </p:nvSpPr>
          <p:spPr>
            <a:xfrm>
              <a:off x="234137" y="4327228"/>
              <a:ext cx="2011680" cy="411480"/>
            </a:xfrm>
            <a:prstGeom prst="roundRect">
              <a:avLst/>
            </a:prstGeom>
            <a:solidFill>
              <a:schemeClr val="bg1">
                <a:lumMod val="95000"/>
              </a:schemeClr>
            </a:solidFill>
            <a:ln w="31750">
              <a:solidFill>
                <a:srgbClr val="CF9B7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p6</a:t>
              </a:r>
            </a:p>
          </p:txBody>
        </p:sp>
        <p:sp>
          <p:nvSpPr>
            <p:cNvPr id="26" name="Rounded Rectangle 25">
              <a:extLst>
                <a:ext uri="{FF2B5EF4-FFF2-40B4-BE49-F238E27FC236}">
                  <a16:creationId xmlns:a16="http://schemas.microsoft.com/office/drawing/2014/main" id="{9F3C2D12-8308-1A4D-982F-8A5BB9FF9B92}"/>
                </a:ext>
              </a:extLst>
            </p:cNvPr>
            <p:cNvSpPr/>
            <p:nvPr/>
          </p:nvSpPr>
          <p:spPr>
            <a:xfrm>
              <a:off x="234137" y="1590956"/>
              <a:ext cx="2011680" cy="411480"/>
            </a:xfrm>
            <a:prstGeom prst="roundRect">
              <a:avLst/>
            </a:prstGeom>
            <a:solidFill>
              <a:schemeClr val="bg1">
                <a:lumMod val="95000"/>
              </a:schemeClr>
            </a:solidFill>
            <a:ln w="31750">
              <a:solidFill>
                <a:srgbClr val="D761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gp120</a:t>
              </a:r>
            </a:p>
          </p:txBody>
        </p:sp>
        <p:sp>
          <p:nvSpPr>
            <p:cNvPr id="27" name="Rounded Rectangle 26">
              <a:extLst>
                <a:ext uri="{FF2B5EF4-FFF2-40B4-BE49-F238E27FC236}">
                  <a16:creationId xmlns:a16="http://schemas.microsoft.com/office/drawing/2014/main" id="{63E6BB7A-93FE-C145-8D9A-CE9DF6797CF5}"/>
                </a:ext>
              </a:extLst>
            </p:cNvPr>
            <p:cNvSpPr/>
            <p:nvPr/>
          </p:nvSpPr>
          <p:spPr>
            <a:xfrm>
              <a:off x="234137" y="2138210"/>
              <a:ext cx="2011680" cy="411480"/>
            </a:xfrm>
            <a:prstGeom prst="roundRect">
              <a:avLst/>
            </a:prstGeom>
            <a:solidFill>
              <a:schemeClr val="bg1">
                <a:lumMod val="95000"/>
              </a:schemeClr>
            </a:solidFill>
            <a:ln w="31750">
              <a:solidFill>
                <a:srgbClr val="A566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gp41</a:t>
              </a:r>
            </a:p>
          </p:txBody>
        </p:sp>
      </p:grpSp>
      <p:sp>
        <p:nvSpPr>
          <p:cNvPr id="24" name="Rounded Rectangle 23">
            <a:extLst>
              <a:ext uri="{FF2B5EF4-FFF2-40B4-BE49-F238E27FC236}">
                <a16:creationId xmlns:a16="http://schemas.microsoft.com/office/drawing/2014/main" id="{472C5AEC-5E15-CA4E-A000-19A46C68F587}"/>
              </a:ext>
            </a:extLst>
          </p:cNvPr>
          <p:cNvSpPr/>
          <p:nvPr/>
        </p:nvSpPr>
        <p:spPr>
          <a:xfrm>
            <a:off x="234137"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Structural (6)</a:t>
            </a:r>
          </a:p>
        </p:txBody>
      </p:sp>
    </p:spTree>
    <p:extLst>
      <p:ext uri="{BB962C8B-B14F-4D97-AF65-F5344CB8AC3E}">
        <p14:creationId xmlns:p14="http://schemas.microsoft.com/office/powerpoint/2010/main" val="724086232"/>
      </p:ext>
    </p:extLst>
  </p:cSld>
  <p:clrMapOvr>
    <a:masterClrMapping/>
  </p:clrMapOvr>
  <mc:AlternateContent xmlns:mc="http://schemas.openxmlformats.org/markup-compatibility/2006" xmlns:p14="http://schemas.microsoft.com/office/powerpoint/2010/main">
    <mc:Choice Requires="p14">
      <p:transition spd="slow" p14:dur="1250" advTm="15317">
        <p:fade/>
      </p:transition>
    </mc:Choice>
    <mc:Fallback xmlns="">
      <p:transition spd="slow" advTm="15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9F3C2D12-8308-1A4D-982F-8A5BB9FF9B92}"/>
              </a:ext>
            </a:extLst>
          </p:cNvPr>
          <p:cNvSpPr/>
          <p:nvPr/>
        </p:nvSpPr>
        <p:spPr>
          <a:xfrm>
            <a:off x="234137" y="1590956"/>
            <a:ext cx="2011680" cy="411480"/>
          </a:xfrm>
          <a:prstGeom prst="roundRect">
            <a:avLst/>
          </a:prstGeom>
          <a:solidFill>
            <a:schemeClr val="bg1">
              <a:lumMod val="95000"/>
            </a:schemeClr>
          </a:solidFill>
          <a:ln w="31750">
            <a:solidFill>
              <a:srgbClr val="D761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gp120</a:t>
            </a:r>
          </a:p>
        </p:txBody>
      </p:sp>
      <p:sp>
        <p:nvSpPr>
          <p:cNvPr id="27" name="Rounded Rectangle 26">
            <a:extLst>
              <a:ext uri="{FF2B5EF4-FFF2-40B4-BE49-F238E27FC236}">
                <a16:creationId xmlns:a16="http://schemas.microsoft.com/office/drawing/2014/main" id="{63E6BB7A-93FE-C145-8D9A-CE9DF6797CF5}"/>
              </a:ext>
            </a:extLst>
          </p:cNvPr>
          <p:cNvSpPr/>
          <p:nvPr/>
        </p:nvSpPr>
        <p:spPr>
          <a:xfrm>
            <a:off x="234137" y="2138210"/>
            <a:ext cx="2011680" cy="411480"/>
          </a:xfrm>
          <a:prstGeom prst="roundRect">
            <a:avLst/>
          </a:prstGeom>
          <a:solidFill>
            <a:schemeClr val="bg1">
              <a:lumMod val="95000"/>
            </a:schemeClr>
          </a:solidFill>
          <a:ln w="31750">
            <a:solidFill>
              <a:srgbClr val="A566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gp41</a:t>
            </a:r>
          </a:p>
        </p:txBody>
      </p:sp>
      <p:sp>
        <p:nvSpPr>
          <p:cNvPr id="6" name="Rounded Rectangle 5">
            <a:extLst>
              <a:ext uri="{FF2B5EF4-FFF2-40B4-BE49-F238E27FC236}">
                <a16:creationId xmlns:a16="http://schemas.microsoft.com/office/drawing/2014/main" id="{9DA761DF-D066-E774-D064-436140873EE8}"/>
              </a:ext>
            </a:extLst>
          </p:cNvPr>
          <p:cNvSpPr/>
          <p:nvPr/>
        </p:nvSpPr>
        <p:spPr>
          <a:xfrm>
            <a:off x="6880615"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Regulatory (2)</a:t>
            </a:r>
          </a:p>
        </p:txBody>
      </p:sp>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Enzymes</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13" name="Rounded Rectangle 12">
            <a:extLst>
              <a:ext uri="{FF2B5EF4-FFF2-40B4-BE49-F238E27FC236}">
                <a16:creationId xmlns:a16="http://schemas.microsoft.com/office/drawing/2014/main" id="{12AEDE4D-2280-2C4C-9F3C-BC0850936E47}"/>
              </a:ext>
            </a:extLst>
          </p:cNvPr>
          <p:cNvSpPr/>
          <p:nvPr/>
        </p:nvSpPr>
        <p:spPr>
          <a:xfrm>
            <a:off x="234137" y="3232718"/>
            <a:ext cx="2011680" cy="411480"/>
          </a:xfrm>
          <a:prstGeom prst="roundRect">
            <a:avLst/>
          </a:prstGeom>
          <a:solidFill>
            <a:schemeClr val="bg1">
              <a:lumMod val="95000"/>
            </a:schemeClr>
          </a:solidFill>
          <a:ln w="31750">
            <a:solidFill>
              <a:srgbClr val="7185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Capsid</a:t>
            </a:r>
            <a:r>
              <a:rPr lang="en-US" sz="1500" dirty="0">
                <a:solidFill>
                  <a:schemeClr val="tx1"/>
                </a:solidFill>
                <a:latin typeface="Calibri" panose="020F0502020204030204" pitchFamily="34" charset="0"/>
                <a:cs typeface="Calibri" panose="020F0502020204030204" pitchFamily="34" charset="0"/>
              </a:rPr>
              <a:t> (p24)</a:t>
            </a:r>
          </a:p>
        </p:txBody>
      </p:sp>
      <p:sp>
        <p:nvSpPr>
          <p:cNvPr id="14" name="Rounded Rectangle 13">
            <a:extLst>
              <a:ext uri="{FF2B5EF4-FFF2-40B4-BE49-F238E27FC236}">
                <a16:creationId xmlns:a16="http://schemas.microsoft.com/office/drawing/2014/main" id="{24B38A08-9E86-6B41-9252-AF88E6454743}"/>
              </a:ext>
            </a:extLst>
          </p:cNvPr>
          <p:cNvSpPr/>
          <p:nvPr/>
        </p:nvSpPr>
        <p:spPr>
          <a:xfrm>
            <a:off x="234137" y="2685464"/>
            <a:ext cx="2011680" cy="411480"/>
          </a:xfrm>
          <a:prstGeom prst="roundRect">
            <a:avLst/>
          </a:prstGeom>
          <a:solidFill>
            <a:schemeClr val="bg1">
              <a:lumMod val="95000"/>
            </a:schemeClr>
          </a:solidFill>
          <a:ln w="31750">
            <a:solidFill>
              <a:srgbClr val="5372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Matrix (p17)</a:t>
            </a:r>
          </a:p>
        </p:txBody>
      </p:sp>
      <p:sp>
        <p:nvSpPr>
          <p:cNvPr id="15" name="Rounded Rectangle 14">
            <a:extLst>
              <a:ext uri="{FF2B5EF4-FFF2-40B4-BE49-F238E27FC236}">
                <a16:creationId xmlns:a16="http://schemas.microsoft.com/office/drawing/2014/main" id="{6441E82A-F34A-C445-88C4-4D5403572C21}"/>
              </a:ext>
            </a:extLst>
          </p:cNvPr>
          <p:cNvSpPr/>
          <p:nvPr/>
        </p:nvSpPr>
        <p:spPr>
          <a:xfrm>
            <a:off x="234137" y="3779972"/>
            <a:ext cx="2011680" cy="411480"/>
          </a:xfrm>
          <a:prstGeom prst="roundRect">
            <a:avLst/>
          </a:prstGeom>
          <a:solidFill>
            <a:schemeClr val="bg1">
              <a:lumMod val="95000"/>
            </a:schemeClr>
          </a:solidFill>
          <a:ln w="31750">
            <a:solidFill>
              <a:srgbClr val="4CA0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dirty="0" err="1">
                <a:solidFill>
                  <a:schemeClr val="tx1"/>
                </a:solidFill>
                <a:latin typeface="Calibri" panose="020F0502020204030204" pitchFamily="34" charset="0"/>
                <a:cs typeface="Calibri" panose="020F0502020204030204" pitchFamily="34" charset="0"/>
              </a:rPr>
              <a:t>Nucleocapsid</a:t>
            </a:r>
            <a:r>
              <a:rPr lang="en-US" sz="1500" dirty="0">
                <a:solidFill>
                  <a:schemeClr val="tx1"/>
                </a:solidFill>
                <a:latin typeface="Calibri" panose="020F0502020204030204" pitchFamily="34" charset="0"/>
                <a:cs typeface="Calibri" panose="020F0502020204030204" pitchFamily="34" charset="0"/>
              </a:rPr>
              <a:t> (p7)</a:t>
            </a:r>
          </a:p>
        </p:txBody>
      </p:sp>
      <p:sp>
        <p:nvSpPr>
          <p:cNvPr id="16" name="Rounded Rectangle 15">
            <a:extLst>
              <a:ext uri="{FF2B5EF4-FFF2-40B4-BE49-F238E27FC236}">
                <a16:creationId xmlns:a16="http://schemas.microsoft.com/office/drawing/2014/main" id="{2ACBC851-7EB6-4B4E-BBC7-8BFC18F11EC5}"/>
              </a:ext>
            </a:extLst>
          </p:cNvPr>
          <p:cNvSpPr/>
          <p:nvPr/>
        </p:nvSpPr>
        <p:spPr>
          <a:xfrm>
            <a:off x="234137" y="4327228"/>
            <a:ext cx="2011680" cy="411480"/>
          </a:xfrm>
          <a:prstGeom prst="roundRect">
            <a:avLst/>
          </a:prstGeom>
          <a:solidFill>
            <a:schemeClr val="bg1">
              <a:lumMod val="95000"/>
            </a:schemeClr>
          </a:solidFill>
          <a:ln w="31750">
            <a:solidFill>
              <a:srgbClr val="CF9B7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p6</a:t>
            </a:r>
          </a:p>
        </p:txBody>
      </p:sp>
      <p:sp>
        <p:nvSpPr>
          <p:cNvPr id="24" name="Rounded Rectangle 23">
            <a:extLst>
              <a:ext uri="{FF2B5EF4-FFF2-40B4-BE49-F238E27FC236}">
                <a16:creationId xmlns:a16="http://schemas.microsoft.com/office/drawing/2014/main" id="{472C5AEC-5E15-CA4E-A000-19A46C68F587}"/>
              </a:ext>
            </a:extLst>
          </p:cNvPr>
          <p:cNvSpPr/>
          <p:nvPr/>
        </p:nvSpPr>
        <p:spPr>
          <a:xfrm>
            <a:off x="234137"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Structural (6)</a:t>
            </a:r>
          </a:p>
        </p:txBody>
      </p:sp>
      <p:sp>
        <p:nvSpPr>
          <p:cNvPr id="32" name="Rounded Rectangle 31">
            <a:extLst>
              <a:ext uri="{FF2B5EF4-FFF2-40B4-BE49-F238E27FC236}">
                <a16:creationId xmlns:a16="http://schemas.microsoft.com/office/drawing/2014/main" id="{F5C5F967-5D88-1E4E-83EA-ECD67048A053}"/>
              </a:ext>
            </a:extLst>
          </p:cNvPr>
          <p:cNvSpPr/>
          <p:nvPr/>
        </p:nvSpPr>
        <p:spPr>
          <a:xfrm>
            <a:off x="4684539"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Accessory (4)</a:t>
            </a:r>
          </a:p>
        </p:txBody>
      </p:sp>
      <p:sp>
        <p:nvSpPr>
          <p:cNvPr id="12" name="Rectangle 11">
            <a:extLst>
              <a:ext uri="{FF2B5EF4-FFF2-40B4-BE49-F238E27FC236}">
                <a16:creationId xmlns:a16="http://schemas.microsoft.com/office/drawing/2014/main" id="{83D959F8-B118-3DBC-618C-81083AE39D42}"/>
              </a:ext>
            </a:extLst>
          </p:cNvPr>
          <p:cNvSpPr/>
          <p:nvPr/>
        </p:nvSpPr>
        <p:spPr>
          <a:xfrm>
            <a:off x="0" y="927465"/>
            <a:ext cx="9144000" cy="3886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45596485-5631-A4D9-0F83-838B5F695A4A}"/>
              </a:ext>
            </a:extLst>
          </p:cNvPr>
          <p:cNvGrpSpPr/>
          <p:nvPr/>
        </p:nvGrpSpPr>
        <p:grpSpPr>
          <a:xfrm>
            <a:off x="2456438" y="1590956"/>
            <a:ext cx="2011680" cy="1505988"/>
            <a:chOff x="2456438" y="1590956"/>
            <a:chExt cx="2011680" cy="1505988"/>
          </a:xfrm>
        </p:grpSpPr>
        <p:sp>
          <p:nvSpPr>
            <p:cNvPr id="28" name="Rounded Rectangle 27">
              <a:extLst>
                <a:ext uri="{FF2B5EF4-FFF2-40B4-BE49-F238E27FC236}">
                  <a16:creationId xmlns:a16="http://schemas.microsoft.com/office/drawing/2014/main" id="{264901AA-41BE-3A45-B1CF-C6BB07596E7A}"/>
                </a:ext>
              </a:extLst>
            </p:cNvPr>
            <p:cNvSpPr/>
            <p:nvPr/>
          </p:nvSpPr>
          <p:spPr>
            <a:xfrm>
              <a:off x="2456438" y="2138210"/>
              <a:ext cx="2011680" cy="411480"/>
            </a:xfrm>
            <a:prstGeom prst="roundRect">
              <a:avLst/>
            </a:prstGeom>
            <a:solidFill>
              <a:schemeClr val="bg1">
                <a:lumMod val="95000"/>
              </a:schemeClr>
            </a:solidFill>
            <a:ln w="31750">
              <a:solidFill>
                <a:srgbClr val="B872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400" dirty="0">
                  <a:solidFill>
                    <a:schemeClr val="tx1"/>
                  </a:solidFill>
                  <a:latin typeface="Calibri" panose="020F0502020204030204" pitchFamily="34" charset="0"/>
                  <a:cs typeface="Calibri" panose="020F0502020204030204" pitchFamily="34" charset="0"/>
                </a:rPr>
                <a:t>Reverse Transcriptase</a:t>
              </a:r>
            </a:p>
          </p:txBody>
        </p:sp>
        <p:sp>
          <p:nvSpPr>
            <p:cNvPr id="30" name="Rounded Rectangle 29">
              <a:extLst>
                <a:ext uri="{FF2B5EF4-FFF2-40B4-BE49-F238E27FC236}">
                  <a16:creationId xmlns:a16="http://schemas.microsoft.com/office/drawing/2014/main" id="{86F1E385-1A94-D445-B087-488DD8DA65F1}"/>
                </a:ext>
              </a:extLst>
            </p:cNvPr>
            <p:cNvSpPr/>
            <p:nvPr/>
          </p:nvSpPr>
          <p:spPr>
            <a:xfrm>
              <a:off x="2456438" y="1590956"/>
              <a:ext cx="2011680" cy="411480"/>
            </a:xfrm>
            <a:prstGeom prst="roundRect">
              <a:avLst/>
            </a:prstGeom>
            <a:solidFill>
              <a:schemeClr val="bg1">
                <a:lumMod val="95000"/>
              </a:schemeClr>
            </a:solidFill>
            <a:ln w="31750">
              <a:solidFill>
                <a:srgbClr val="289A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Protease</a:t>
              </a:r>
            </a:p>
          </p:txBody>
        </p:sp>
        <p:sp>
          <p:nvSpPr>
            <p:cNvPr id="33" name="Rounded Rectangle 32">
              <a:extLst>
                <a:ext uri="{FF2B5EF4-FFF2-40B4-BE49-F238E27FC236}">
                  <a16:creationId xmlns:a16="http://schemas.microsoft.com/office/drawing/2014/main" id="{BFC45555-3B77-CC4B-B0EE-49996CAA970F}"/>
                </a:ext>
              </a:extLst>
            </p:cNvPr>
            <p:cNvSpPr/>
            <p:nvPr/>
          </p:nvSpPr>
          <p:spPr>
            <a:xfrm>
              <a:off x="2456438" y="2685464"/>
              <a:ext cx="2011680" cy="411480"/>
            </a:xfrm>
            <a:prstGeom prst="roundRect">
              <a:avLst/>
            </a:prstGeom>
            <a:solidFill>
              <a:schemeClr val="bg1">
                <a:lumMod val="95000"/>
              </a:schemeClr>
            </a:solidFill>
            <a:ln w="31750">
              <a:solidFill>
                <a:srgbClr val="A25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Integrase</a:t>
              </a:r>
              <a:endParaRPr lang="en-US" sz="1500" dirty="0">
                <a:solidFill>
                  <a:schemeClr val="tx1"/>
                </a:solidFill>
                <a:latin typeface="Calibri" panose="020F0502020204030204" pitchFamily="34" charset="0"/>
                <a:cs typeface="Calibri" panose="020F0502020204030204" pitchFamily="34" charset="0"/>
              </a:endParaRPr>
            </a:p>
          </p:txBody>
        </p:sp>
      </p:grpSp>
      <p:sp>
        <p:nvSpPr>
          <p:cNvPr id="25" name="Rounded Rectangle 24">
            <a:extLst>
              <a:ext uri="{FF2B5EF4-FFF2-40B4-BE49-F238E27FC236}">
                <a16:creationId xmlns:a16="http://schemas.microsoft.com/office/drawing/2014/main" id="{423AF29D-FA03-9D4D-9A87-48B0084F8EDC}"/>
              </a:ext>
            </a:extLst>
          </p:cNvPr>
          <p:cNvSpPr/>
          <p:nvPr/>
        </p:nvSpPr>
        <p:spPr>
          <a:xfrm>
            <a:off x="2456438"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Enzymes (3)</a:t>
            </a:r>
          </a:p>
        </p:txBody>
      </p:sp>
    </p:spTree>
    <p:extLst>
      <p:ext uri="{BB962C8B-B14F-4D97-AF65-F5344CB8AC3E}">
        <p14:creationId xmlns:p14="http://schemas.microsoft.com/office/powerpoint/2010/main" val="3798069819"/>
      </p:ext>
    </p:extLst>
  </p:cSld>
  <p:clrMapOvr>
    <a:masterClrMapping/>
  </p:clrMapOvr>
  <mc:AlternateContent xmlns:mc="http://schemas.openxmlformats.org/markup-compatibility/2006" xmlns:p14="http://schemas.microsoft.com/office/powerpoint/2010/main">
    <mc:Choice Requires="p14">
      <p:transition spd="slow" p14:dur="1250" advTm="5824">
        <p:fade/>
      </p:transition>
    </mc:Choice>
    <mc:Fallback xmlns="">
      <p:transition spd="slow" advTm="5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9F3C2D12-8308-1A4D-982F-8A5BB9FF9B92}"/>
              </a:ext>
            </a:extLst>
          </p:cNvPr>
          <p:cNvSpPr/>
          <p:nvPr/>
        </p:nvSpPr>
        <p:spPr>
          <a:xfrm>
            <a:off x="234137" y="1590956"/>
            <a:ext cx="2011680" cy="411480"/>
          </a:xfrm>
          <a:prstGeom prst="roundRect">
            <a:avLst/>
          </a:prstGeom>
          <a:solidFill>
            <a:schemeClr val="bg1">
              <a:lumMod val="95000"/>
            </a:schemeClr>
          </a:solidFill>
          <a:ln w="31750">
            <a:solidFill>
              <a:srgbClr val="D761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gp120</a:t>
            </a:r>
          </a:p>
        </p:txBody>
      </p:sp>
      <p:sp>
        <p:nvSpPr>
          <p:cNvPr id="27" name="Rounded Rectangle 26">
            <a:extLst>
              <a:ext uri="{FF2B5EF4-FFF2-40B4-BE49-F238E27FC236}">
                <a16:creationId xmlns:a16="http://schemas.microsoft.com/office/drawing/2014/main" id="{63E6BB7A-93FE-C145-8D9A-CE9DF6797CF5}"/>
              </a:ext>
            </a:extLst>
          </p:cNvPr>
          <p:cNvSpPr/>
          <p:nvPr/>
        </p:nvSpPr>
        <p:spPr>
          <a:xfrm>
            <a:off x="234137" y="2138210"/>
            <a:ext cx="2011680" cy="411480"/>
          </a:xfrm>
          <a:prstGeom prst="roundRect">
            <a:avLst/>
          </a:prstGeom>
          <a:solidFill>
            <a:schemeClr val="bg1">
              <a:lumMod val="95000"/>
            </a:schemeClr>
          </a:solidFill>
          <a:ln w="31750">
            <a:solidFill>
              <a:srgbClr val="A566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gp41</a:t>
            </a:r>
          </a:p>
        </p:txBody>
      </p:sp>
      <p:sp>
        <p:nvSpPr>
          <p:cNvPr id="6" name="Rounded Rectangle 5">
            <a:extLst>
              <a:ext uri="{FF2B5EF4-FFF2-40B4-BE49-F238E27FC236}">
                <a16:creationId xmlns:a16="http://schemas.microsoft.com/office/drawing/2014/main" id="{9DA761DF-D066-E774-D064-436140873EE8}"/>
              </a:ext>
            </a:extLst>
          </p:cNvPr>
          <p:cNvSpPr/>
          <p:nvPr/>
        </p:nvSpPr>
        <p:spPr>
          <a:xfrm>
            <a:off x="6880615"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Regulatory (2)</a:t>
            </a:r>
          </a:p>
        </p:txBody>
      </p:sp>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Accessory Proteins</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13" name="Rounded Rectangle 12">
            <a:extLst>
              <a:ext uri="{FF2B5EF4-FFF2-40B4-BE49-F238E27FC236}">
                <a16:creationId xmlns:a16="http://schemas.microsoft.com/office/drawing/2014/main" id="{12AEDE4D-2280-2C4C-9F3C-BC0850936E47}"/>
              </a:ext>
            </a:extLst>
          </p:cNvPr>
          <p:cNvSpPr/>
          <p:nvPr/>
        </p:nvSpPr>
        <p:spPr>
          <a:xfrm>
            <a:off x="234137" y="3232718"/>
            <a:ext cx="2011680" cy="411480"/>
          </a:xfrm>
          <a:prstGeom prst="roundRect">
            <a:avLst/>
          </a:prstGeom>
          <a:solidFill>
            <a:schemeClr val="bg1">
              <a:lumMod val="95000"/>
            </a:schemeClr>
          </a:solidFill>
          <a:ln w="31750">
            <a:solidFill>
              <a:srgbClr val="7185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Capsid</a:t>
            </a:r>
            <a:r>
              <a:rPr lang="en-US" sz="1500" dirty="0">
                <a:solidFill>
                  <a:schemeClr val="tx1"/>
                </a:solidFill>
                <a:latin typeface="Calibri" panose="020F0502020204030204" pitchFamily="34" charset="0"/>
                <a:cs typeface="Calibri" panose="020F0502020204030204" pitchFamily="34" charset="0"/>
              </a:rPr>
              <a:t> (p24)</a:t>
            </a:r>
          </a:p>
        </p:txBody>
      </p:sp>
      <p:sp>
        <p:nvSpPr>
          <p:cNvPr id="14" name="Rounded Rectangle 13">
            <a:extLst>
              <a:ext uri="{FF2B5EF4-FFF2-40B4-BE49-F238E27FC236}">
                <a16:creationId xmlns:a16="http://schemas.microsoft.com/office/drawing/2014/main" id="{24B38A08-9E86-6B41-9252-AF88E6454743}"/>
              </a:ext>
            </a:extLst>
          </p:cNvPr>
          <p:cNvSpPr/>
          <p:nvPr/>
        </p:nvSpPr>
        <p:spPr>
          <a:xfrm>
            <a:off x="234137" y="2685464"/>
            <a:ext cx="2011680" cy="411480"/>
          </a:xfrm>
          <a:prstGeom prst="roundRect">
            <a:avLst/>
          </a:prstGeom>
          <a:solidFill>
            <a:schemeClr val="bg1">
              <a:lumMod val="95000"/>
            </a:schemeClr>
          </a:solidFill>
          <a:ln w="31750">
            <a:solidFill>
              <a:srgbClr val="5372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Matrix (p17)</a:t>
            </a:r>
          </a:p>
        </p:txBody>
      </p:sp>
      <p:sp>
        <p:nvSpPr>
          <p:cNvPr id="15" name="Rounded Rectangle 14">
            <a:extLst>
              <a:ext uri="{FF2B5EF4-FFF2-40B4-BE49-F238E27FC236}">
                <a16:creationId xmlns:a16="http://schemas.microsoft.com/office/drawing/2014/main" id="{6441E82A-F34A-C445-88C4-4D5403572C21}"/>
              </a:ext>
            </a:extLst>
          </p:cNvPr>
          <p:cNvSpPr/>
          <p:nvPr/>
        </p:nvSpPr>
        <p:spPr>
          <a:xfrm>
            <a:off x="234137" y="3779972"/>
            <a:ext cx="2011680" cy="411480"/>
          </a:xfrm>
          <a:prstGeom prst="roundRect">
            <a:avLst/>
          </a:prstGeom>
          <a:solidFill>
            <a:schemeClr val="bg1">
              <a:lumMod val="95000"/>
            </a:schemeClr>
          </a:solidFill>
          <a:ln w="31750">
            <a:solidFill>
              <a:srgbClr val="4CA0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dirty="0" err="1">
                <a:solidFill>
                  <a:schemeClr val="tx1"/>
                </a:solidFill>
                <a:latin typeface="Calibri" panose="020F0502020204030204" pitchFamily="34" charset="0"/>
                <a:cs typeface="Calibri" panose="020F0502020204030204" pitchFamily="34" charset="0"/>
              </a:rPr>
              <a:t>Nucleocapsid</a:t>
            </a:r>
            <a:r>
              <a:rPr lang="en-US" sz="1500" dirty="0">
                <a:solidFill>
                  <a:schemeClr val="tx1"/>
                </a:solidFill>
                <a:latin typeface="Calibri" panose="020F0502020204030204" pitchFamily="34" charset="0"/>
                <a:cs typeface="Calibri" panose="020F0502020204030204" pitchFamily="34" charset="0"/>
              </a:rPr>
              <a:t> (p7)</a:t>
            </a:r>
          </a:p>
        </p:txBody>
      </p:sp>
      <p:sp>
        <p:nvSpPr>
          <p:cNvPr id="16" name="Rounded Rectangle 15">
            <a:extLst>
              <a:ext uri="{FF2B5EF4-FFF2-40B4-BE49-F238E27FC236}">
                <a16:creationId xmlns:a16="http://schemas.microsoft.com/office/drawing/2014/main" id="{2ACBC851-7EB6-4B4E-BBC7-8BFC18F11EC5}"/>
              </a:ext>
            </a:extLst>
          </p:cNvPr>
          <p:cNvSpPr/>
          <p:nvPr/>
        </p:nvSpPr>
        <p:spPr>
          <a:xfrm>
            <a:off x="234137" y="4327228"/>
            <a:ext cx="2011680" cy="411480"/>
          </a:xfrm>
          <a:prstGeom prst="roundRect">
            <a:avLst/>
          </a:prstGeom>
          <a:solidFill>
            <a:schemeClr val="bg1">
              <a:lumMod val="95000"/>
            </a:schemeClr>
          </a:solidFill>
          <a:ln w="31750">
            <a:solidFill>
              <a:srgbClr val="CF9B7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p6</a:t>
            </a:r>
          </a:p>
        </p:txBody>
      </p:sp>
      <p:sp>
        <p:nvSpPr>
          <p:cNvPr id="28" name="Rounded Rectangle 27">
            <a:extLst>
              <a:ext uri="{FF2B5EF4-FFF2-40B4-BE49-F238E27FC236}">
                <a16:creationId xmlns:a16="http://schemas.microsoft.com/office/drawing/2014/main" id="{264901AA-41BE-3A45-B1CF-C6BB07596E7A}"/>
              </a:ext>
            </a:extLst>
          </p:cNvPr>
          <p:cNvSpPr/>
          <p:nvPr/>
        </p:nvSpPr>
        <p:spPr>
          <a:xfrm>
            <a:off x="2456438" y="2138210"/>
            <a:ext cx="2011680" cy="411480"/>
          </a:xfrm>
          <a:prstGeom prst="roundRect">
            <a:avLst/>
          </a:prstGeom>
          <a:solidFill>
            <a:schemeClr val="bg1">
              <a:lumMod val="95000"/>
            </a:schemeClr>
          </a:solidFill>
          <a:ln w="31750">
            <a:solidFill>
              <a:srgbClr val="B872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400" dirty="0">
                <a:solidFill>
                  <a:schemeClr val="tx1"/>
                </a:solidFill>
                <a:latin typeface="Calibri" panose="020F0502020204030204" pitchFamily="34" charset="0"/>
                <a:cs typeface="Calibri" panose="020F0502020204030204" pitchFamily="34" charset="0"/>
              </a:rPr>
              <a:t>Reverse Transcriptase</a:t>
            </a:r>
          </a:p>
        </p:txBody>
      </p:sp>
      <p:sp>
        <p:nvSpPr>
          <p:cNvPr id="30" name="Rounded Rectangle 29">
            <a:extLst>
              <a:ext uri="{FF2B5EF4-FFF2-40B4-BE49-F238E27FC236}">
                <a16:creationId xmlns:a16="http://schemas.microsoft.com/office/drawing/2014/main" id="{86F1E385-1A94-D445-B087-488DD8DA65F1}"/>
              </a:ext>
            </a:extLst>
          </p:cNvPr>
          <p:cNvSpPr/>
          <p:nvPr/>
        </p:nvSpPr>
        <p:spPr>
          <a:xfrm>
            <a:off x="2456438" y="1590956"/>
            <a:ext cx="2011680" cy="411480"/>
          </a:xfrm>
          <a:prstGeom prst="roundRect">
            <a:avLst/>
          </a:prstGeom>
          <a:solidFill>
            <a:schemeClr val="bg1">
              <a:lumMod val="95000"/>
            </a:schemeClr>
          </a:solidFill>
          <a:ln w="31750">
            <a:solidFill>
              <a:srgbClr val="289A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Protease</a:t>
            </a:r>
          </a:p>
        </p:txBody>
      </p:sp>
      <p:sp>
        <p:nvSpPr>
          <p:cNvPr id="33" name="Rounded Rectangle 32">
            <a:extLst>
              <a:ext uri="{FF2B5EF4-FFF2-40B4-BE49-F238E27FC236}">
                <a16:creationId xmlns:a16="http://schemas.microsoft.com/office/drawing/2014/main" id="{BFC45555-3B77-CC4B-B0EE-49996CAA970F}"/>
              </a:ext>
            </a:extLst>
          </p:cNvPr>
          <p:cNvSpPr/>
          <p:nvPr/>
        </p:nvSpPr>
        <p:spPr>
          <a:xfrm>
            <a:off x="2456438" y="2685464"/>
            <a:ext cx="2011680" cy="411480"/>
          </a:xfrm>
          <a:prstGeom prst="roundRect">
            <a:avLst/>
          </a:prstGeom>
          <a:solidFill>
            <a:schemeClr val="bg1">
              <a:lumMod val="95000"/>
            </a:schemeClr>
          </a:solidFill>
          <a:ln w="31750">
            <a:solidFill>
              <a:srgbClr val="A25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Integrase</a:t>
            </a:r>
            <a:endParaRPr lang="en-US" sz="1500" dirty="0">
              <a:solidFill>
                <a:schemeClr val="tx1"/>
              </a:solidFill>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472C5AEC-5E15-CA4E-A000-19A46C68F587}"/>
              </a:ext>
            </a:extLst>
          </p:cNvPr>
          <p:cNvSpPr/>
          <p:nvPr/>
        </p:nvSpPr>
        <p:spPr>
          <a:xfrm>
            <a:off x="234137"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Structural (6)</a:t>
            </a:r>
          </a:p>
        </p:txBody>
      </p:sp>
      <p:sp>
        <p:nvSpPr>
          <p:cNvPr id="25" name="Rounded Rectangle 24">
            <a:extLst>
              <a:ext uri="{FF2B5EF4-FFF2-40B4-BE49-F238E27FC236}">
                <a16:creationId xmlns:a16="http://schemas.microsoft.com/office/drawing/2014/main" id="{423AF29D-FA03-9D4D-9A87-48B0084F8EDC}"/>
              </a:ext>
            </a:extLst>
          </p:cNvPr>
          <p:cNvSpPr/>
          <p:nvPr/>
        </p:nvSpPr>
        <p:spPr>
          <a:xfrm>
            <a:off x="2456438"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Enzymes (3)</a:t>
            </a:r>
          </a:p>
        </p:txBody>
      </p:sp>
      <p:sp>
        <p:nvSpPr>
          <p:cNvPr id="10" name="Rectangle 9">
            <a:extLst>
              <a:ext uri="{FF2B5EF4-FFF2-40B4-BE49-F238E27FC236}">
                <a16:creationId xmlns:a16="http://schemas.microsoft.com/office/drawing/2014/main" id="{B2FA0FA4-B1B6-682F-0590-C38276C06722}"/>
              </a:ext>
            </a:extLst>
          </p:cNvPr>
          <p:cNvSpPr/>
          <p:nvPr/>
        </p:nvSpPr>
        <p:spPr>
          <a:xfrm>
            <a:off x="0" y="928790"/>
            <a:ext cx="9144000" cy="3886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2167B32-DFD4-4E9B-C657-E7764F1958C1}"/>
              </a:ext>
            </a:extLst>
          </p:cNvPr>
          <p:cNvGrpSpPr/>
          <p:nvPr/>
        </p:nvGrpSpPr>
        <p:grpSpPr>
          <a:xfrm>
            <a:off x="4684539" y="1590956"/>
            <a:ext cx="2011680" cy="2053242"/>
            <a:chOff x="4684539" y="1590956"/>
            <a:chExt cx="2011680" cy="2053242"/>
          </a:xfrm>
        </p:grpSpPr>
        <p:sp>
          <p:nvSpPr>
            <p:cNvPr id="34" name="Rounded Rectangle 33">
              <a:extLst>
                <a:ext uri="{FF2B5EF4-FFF2-40B4-BE49-F238E27FC236}">
                  <a16:creationId xmlns:a16="http://schemas.microsoft.com/office/drawing/2014/main" id="{4A4A6E0D-7A18-4346-A5E7-FF5B8C64AFDF}"/>
                </a:ext>
              </a:extLst>
            </p:cNvPr>
            <p:cNvSpPr/>
            <p:nvPr/>
          </p:nvSpPr>
          <p:spPr>
            <a:xfrm>
              <a:off x="4684539" y="3232718"/>
              <a:ext cx="2011680" cy="411480"/>
            </a:xfrm>
            <a:prstGeom prst="roundRect">
              <a:avLst/>
            </a:prstGeom>
            <a:solidFill>
              <a:schemeClr val="bg1">
                <a:lumMod val="95000"/>
              </a:schemeClr>
            </a:solidFill>
            <a:ln w="31750">
              <a:solidFill>
                <a:srgbClr val="C2AF9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Nef</a:t>
              </a:r>
              <a:endParaRPr lang="en-US" sz="1500" dirty="0">
                <a:solidFill>
                  <a:schemeClr val="tx1"/>
                </a:solidFill>
                <a:latin typeface="Calibri" panose="020F0502020204030204" pitchFamily="34" charset="0"/>
                <a:cs typeface="Calibri" panose="020F0502020204030204" pitchFamily="34" charset="0"/>
              </a:endParaRPr>
            </a:p>
          </p:txBody>
        </p:sp>
        <p:sp>
          <p:nvSpPr>
            <p:cNvPr id="35" name="Rounded Rectangle 34">
              <a:extLst>
                <a:ext uri="{FF2B5EF4-FFF2-40B4-BE49-F238E27FC236}">
                  <a16:creationId xmlns:a16="http://schemas.microsoft.com/office/drawing/2014/main" id="{6FE4392D-D3F5-D24C-8F05-A90650FC508F}"/>
                </a:ext>
              </a:extLst>
            </p:cNvPr>
            <p:cNvSpPr/>
            <p:nvPr/>
          </p:nvSpPr>
          <p:spPr>
            <a:xfrm>
              <a:off x="4684539" y="1590956"/>
              <a:ext cx="2011680" cy="411480"/>
            </a:xfrm>
            <a:prstGeom prst="roundRect">
              <a:avLst/>
            </a:prstGeom>
            <a:solidFill>
              <a:schemeClr val="bg1">
                <a:lumMod val="95000"/>
              </a:schemeClr>
            </a:solidFill>
            <a:ln w="31750">
              <a:solidFill>
                <a:srgbClr val="7C9DF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Vif</a:t>
              </a:r>
              <a:endParaRPr lang="en-US" sz="1500" dirty="0">
                <a:solidFill>
                  <a:schemeClr val="tx1"/>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195B65EC-E118-3C45-AAE0-BEE029CD21C2}"/>
                </a:ext>
              </a:extLst>
            </p:cNvPr>
            <p:cNvSpPr/>
            <p:nvPr/>
          </p:nvSpPr>
          <p:spPr>
            <a:xfrm>
              <a:off x="4684539" y="2138210"/>
              <a:ext cx="2011680" cy="411480"/>
            </a:xfrm>
            <a:prstGeom prst="roundRect">
              <a:avLst/>
            </a:prstGeom>
            <a:solidFill>
              <a:schemeClr val="bg1">
                <a:lumMod val="95000"/>
              </a:schemeClr>
            </a:solidFill>
            <a:ln w="31750">
              <a:solidFill>
                <a:srgbClr val="84C4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Vpr</a:t>
              </a:r>
              <a:endParaRPr lang="en-US" sz="1500" dirty="0">
                <a:solidFill>
                  <a:schemeClr val="tx1"/>
                </a:solidFill>
                <a:latin typeface="Calibri" panose="020F0502020204030204" pitchFamily="34" charset="0"/>
                <a:cs typeface="Calibri" panose="020F0502020204030204" pitchFamily="34" charset="0"/>
              </a:endParaRPr>
            </a:p>
          </p:txBody>
        </p:sp>
        <p:sp>
          <p:nvSpPr>
            <p:cNvPr id="38" name="Rounded Rectangle 37">
              <a:extLst>
                <a:ext uri="{FF2B5EF4-FFF2-40B4-BE49-F238E27FC236}">
                  <a16:creationId xmlns:a16="http://schemas.microsoft.com/office/drawing/2014/main" id="{DB9D6853-2F45-4B40-87C6-6727D8F60DC4}"/>
                </a:ext>
              </a:extLst>
            </p:cNvPr>
            <p:cNvSpPr/>
            <p:nvPr/>
          </p:nvSpPr>
          <p:spPr>
            <a:xfrm>
              <a:off x="4684539" y="2685464"/>
              <a:ext cx="2011680" cy="411480"/>
            </a:xfrm>
            <a:prstGeom prst="roundRect">
              <a:avLst/>
            </a:prstGeom>
            <a:solidFill>
              <a:schemeClr val="bg1">
                <a:lumMod val="95000"/>
              </a:schemeClr>
            </a:solidFill>
            <a:ln w="31750">
              <a:solidFill>
                <a:srgbClr val="DE50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Vpu</a:t>
              </a:r>
              <a:endParaRPr lang="en-US" sz="1500" dirty="0">
                <a:solidFill>
                  <a:schemeClr val="tx1"/>
                </a:solidFill>
                <a:latin typeface="Calibri" panose="020F0502020204030204" pitchFamily="34" charset="0"/>
                <a:cs typeface="Calibri" panose="020F0502020204030204" pitchFamily="34" charset="0"/>
              </a:endParaRPr>
            </a:p>
          </p:txBody>
        </p:sp>
      </p:grpSp>
      <p:sp>
        <p:nvSpPr>
          <p:cNvPr id="32" name="Rounded Rectangle 31">
            <a:extLst>
              <a:ext uri="{FF2B5EF4-FFF2-40B4-BE49-F238E27FC236}">
                <a16:creationId xmlns:a16="http://schemas.microsoft.com/office/drawing/2014/main" id="{F5C5F967-5D88-1E4E-83EA-ECD67048A053}"/>
              </a:ext>
            </a:extLst>
          </p:cNvPr>
          <p:cNvSpPr/>
          <p:nvPr/>
        </p:nvSpPr>
        <p:spPr>
          <a:xfrm>
            <a:off x="4684539"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Accessory (4)</a:t>
            </a:r>
          </a:p>
        </p:txBody>
      </p:sp>
    </p:spTree>
    <p:extLst>
      <p:ext uri="{BB962C8B-B14F-4D97-AF65-F5344CB8AC3E}">
        <p14:creationId xmlns:p14="http://schemas.microsoft.com/office/powerpoint/2010/main" val="71707250"/>
      </p:ext>
    </p:extLst>
  </p:cSld>
  <p:clrMapOvr>
    <a:masterClrMapping/>
  </p:clrMapOvr>
  <mc:AlternateContent xmlns:mc="http://schemas.openxmlformats.org/markup-compatibility/2006" xmlns:p14="http://schemas.microsoft.com/office/powerpoint/2010/main">
    <mc:Choice Requires="p14">
      <p:transition spd="slow" p14:dur="1250" advTm="7786">
        <p:fade/>
      </p:transition>
    </mc:Choice>
    <mc:Fallback xmlns="">
      <p:transition spd="slow" advTm="77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63E6BB7A-93FE-C145-8D9A-CE9DF6797CF5}"/>
              </a:ext>
            </a:extLst>
          </p:cNvPr>
          <p:cNvSpPr/>
          <p:nvPr/>
        </p:nvSpPr>
        <p:spPr>
          <a:xfrm>
            <a:off x="234137" y="2138210"/>
            <a:ext cx="2011680" cy="411480"/>
          </a:xfrm>
          <a:prstGeom prst="roundRect">
            <a:avLst/>
          </a:prstGeom>
          <a:solidFill>
            <a:schemeClr val="bg1">
              <a:lumMod val="95000"/>
            </a:schemeClr>
          </a:solidFill>
          <a:ln w="31750">
            <a:solidFill>
              <a:srgbClr val="A566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gp41</a:t>
            </a:r>
          </a:p>
        </p:txBody>
      </p:sp>
      <p:sp>
        <p:nvSpPr>
          <p:cNvPr id="26" name="Rounded Rectangle 25">
            <a:extLst>
              <a:ext uri="{FF2B5EF4-FFF2-40B4-BE49-F238E27FC236}">
                <a16:creationId xmlns:a16="http://schemas.microsoft.com/office/drawing/2014/main" id="{9F3C2D12-8308-1A4D-982F-8A5BB9FF9B92}"/>
              </a:ext>
            </a:extLst>
          </p:cNvPr>
          <p:cNvSpPr/>
          <p:nvPr/>
        </p:nvSpPr>
        <p:spPr>
          <a:xfrm>
            <a:off x="234137" y="1590956"/>
            <a:ext cx="2011680" cy="411480"/>
          </a:xfrm>
          <a:prstGeom prst="roundRect">
            <a:avLst/>
          </a:prstGeom>
          <a:solidFill>
            <a:schemeClr val="bg1">
              <a:lumMod val="95000"/>
            </a:schemeClr>
          </a:solidFill>
          <a:ln w="31750">
            <a:solidFill>
              <a:srgbClr val="D761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gp120</a:t>
            </a:r>
          </a:p>
        </p:txBody>
      </p:sp>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Regulatory Proteins</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13" name="Rounded Rectangle 12">
            <a:extLst>
              <a:ext uri="{FF2B5EF4-FFF2-40B4-BE49-F238E27FC236}">
                <a16:creationId xmlns:a16="http://schemas.microsoft.com/office/drawing/2014/main" id="{12AEDE4D-2280-2C4C-9F3C-BC0850936E47}"/>
              </a:ext>
            </a:extLst>
          </p:cNvPr>
          <p:cNvSpPr/>
          <p:nvPr/>
        </p:nvSpPr>
        <p:spPr>
          <a:xfrm>
            <a:off x="234137" y="3232718"/>
            <a:ext cx="2011680" cy="411480"/>
          </a:xfrm>
          <a:prstGeom prst="roundRect">
            <a:avLst/>
          </a:prstGeom>
          <a:solidFill>
            <a:schemeClr val="bg1">
              <a:lumMod val="95000"/>
            </a:schemeClr>
          </a:solidFill>
          <a:ln w="31750">
            <a:solidFill>
              <a:srgbClr val="7185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Capsid</a:t>
            </a:r>
            <a:r>
              <a:rPr lang="en-US" sz="1500" dirty="0">
                <a:solidFill>
                  <a:schemeClr val="tx1"/>
                </a:solidFill>
                <a:latin typeface="Calibri" panose="020F0502020204030204" pitchFamily="34" charset="0"/>
                <a:cs typeface="Calibri" panose="020F0502020204030204" pitchFamily="34" charset="0"/>
              </a:rPr>
              <a:t> (p24)</a:t>
            </a:r>
          </a:p>
        </p:txBody>
      </p:sp>
      <p:sp>
        <p:nvSpPr>
          <p:cNvPr id="14" name="Rounded Rectangle 13">
            <a:extLst>
              <a:ext uri="{FF2B5EF4-FFF2-40B4-BE49-F238E27FC236}">
                <a16:creationId xmlns:a16="http://schemas.microsoft.com/office/drawing/2014/main" id="{24B38A08-9E86-6B41-9252-AF88E6454743}"/>
              </a:ext>
            </a:extLst>
          </p:cNvPr>
          <p:cNvSpPr/>
          <p:nvPr/>
        </p:nvSpPr>
        <p:spPr>
          <a:xfrm>
            <a:off x="234137" y="2685464"/>
            <a:ext cx="2011680" cy="411480"/>
          </a:xfrm>
          <a:prstGeom prst="roundRect">
            <a:avLst/>
          </a:prstGeom>
          <a:solidFill>
            <a:schemeClr val="bg1">
              <a:lumMod val="95000"/>
            </a:schemeClr>
          </a:solidFill>
          <a:ln w="31750">
            <a:solidFill>
              <a:srgbClr val="5372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Matrix (p17)</a:t>
            </a:r>
          </a:p>
        </p:txBody>
      </p:sp>
      <p:sp>
        <p:nvSpPr>
          <p:cNvPr id="15" name="Rounded Rectangle 14">
            <a:extLst>
              <a:ext uri="{FF2B5EF4-FFF2-40B4-BE49-F238E27FC236}">
                <a16:creationId xmlns:a16="http://schemas.microsoft.com/office/drawing/2014/main" id="{6441E82A-F34A-C445-88C4-4D5403572C21}"/>
              </a:ext>
            </a:extLst>
          </p:cNvPr>
          <p:cNvSpPr/>
          <p:nvPr/>
        </p:nvSpPr>
        <p:spPr>
          <a:xfrm>
            <a:off x="234137" y="3779972"/>
            <a:ext cx="2011680" cy="411480"/>
          </a:xfrm>
          <a:prstGeom prst="roundRect">
            <a:avLst/>
          </a:prstGeom>
          <a:solidFill>
            <a:schemeClr val="bg1">
              <a:lumMod val="95000"/>
            </a:schemeClr>
          </a:solidFill>
          <a:ln w="31750">
            <a:solidFill>
              <a:srgbClr val="4CA0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dirty="0" err="1">
                <a:solidFill>
                  <a:schemeClr val="tx1"/>
                </a:solidFill>
                <a:latin typeface="Calibri" panose="020F0502020204030204" pitchFamily="34" charset="0"/>
                <a:cs typeface="Calibri" panose="020F0502020204030204" pitchFamily="34" charset="0"/>
              </a:rPr>
              <a:t>Nucleocapsid</a:t>
            </a:r>
            <a:r>
              <a:rPr lang="en-US" sz="1500" dirty="0">
                <a:solidFill>
                  <a:schemeClr val="tx1"/>
                </a:solidFill>
                <a:latin typeface="Calibri" panose="020F0502020204030204" pitchFamily="34" charset="0"/>
                <a:cs typeface="Calibri" panose="020F0502020204030204" pitchFamily="34" charset="0"/>
              </a:rPr>
              <a:t> (p7)</a:t>
            </a:r>
          </a:p>
        </p:txBody>
      </p:sp>
      <p:sp>
        <p:nvSpPr>
          <p:cNvPr id="16" name="Rounded Rectangle 15">
            <a:extLst>
              <a:ext uri="{FF2B5EF4-FFF2-40B4-BE49-F238E27FC236}">
                <a16:creationId xmlns:a16="http://schemas.microsoft.com/office/drawing/2014/main" id="{2ACBC851-7EB6-4B4E-BBC7-8BFC18F11EC5}"/>
              </a:ext>
            </a:extLst>
          </p:cNvPr>
          <p:cNvSpPr/>
          <p:nvPr/>
        </p:nvSpPr>
        <p:spPr>
          <a:xfrm>
            <a:off x="234137" y="4327228"/>
            <a:ext cx="2011680" cy="411480"/>
          </a:xfrm>
          <a:prstGeom prst="roundRect">
            <a:avLst/>
          </a:prstGeom>
          <a:solidFill>
            <a:schemeClr val="bg1">
              <a:lumMod val="95000"/>
            </a:schemeClr>
          </a:solidFill>
          <a:ln w="31750">
            <a:solidFill>
              <a:srgbClr val="CF9B7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p6</a:t>
            </a:r>
          </a:p>
        </p:txBody>
      </p:sp>
      <p:sp>
        <p:nvSpPr>
          <p:cNvPr id="28" name="Rounded Rectangle 27">
            <a:extLst>
              <a:ext uri="{FF2B5EF4-FFF2-40B4-BE49-F238E27FC236}">
                <a16:creationId xmlns:a16="http://schemas.microsoft.com/office/drawing/2014/main" id="{264901AA-41BE-3A45-B1CF-C6BB07596E7A}"/>
              </a:ext>
            </a:extLst>
          </p:cNvPr>
          <p:cNvSpPr/>
          <p:nvPr/>
        </p:nvSpPr>
        <p:spPr>
          <a:xfrm>
            <a:off x="2456438" y="2138210"/>
            <a:ext cx="2011680" cy="411480"/>
          </a:xfrm>
          <a:prstGeom prst="roundRect">
            <a:avLst/>
          </a:prstGeom>
          <a:solidFill>
            <a:schemeClr val="bg1">
              <a:lumMod val="95000"/>
            </a:schemeClr>
          </a:solidFill>
          <a:ln w="31750">
            <a:solidFill>
              <a:srgbClr val="B872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400" dirty="0">
                <a:solidFill>
                  <a:schemeClr val="tx1"/>
                </a:solidFill>
                <a:latin typeface="Calibri" panose="020F0502020204030204" pitchFamily="34" charset="0"/>
                <a:cs typeface="Calibri" panose="020F0502020204030204" pitchFamily="34" charset="0"/>
              </a:rPr>
              <a:t>Reverse Transcriptase</a:t>
            </a:r>
          </a:p>
        </p:txBody>
      </p:sp>
      <p:sp>
        <p:nvSpPr>
          <p:cNvPr id="30" name="Rounded Rectangle 29">
            <a:extLst>
              <a:ext uri="{FF2B5EF4-FFF2-40B4-BE49-F238E27FC236}">
                <a16:creationId xmlns:a16="http://schemas.microsoft.com/office/drawing/2014/main" id="{86F1E385-1A94-D445-B087-488DD8DA65F1}"/>
              </a:ext>
            </a:extLst>
          </p:cNvPr>
          <p:cNvSpPr/>
          <p:nvPr/>
        </p:nvSpPr>
        <p:spPr>
          <a:xfrm>
            <a:off x="2456438" y="1590956"/>
            <a:ext cx="2011680" cy="411480"/>
          </a:xfrm>
          <a:prstGeom prst="roundRect">
            <a:avLst/>
          </a:prstGeom>
          <a:solidFill>
            <a:schemeClr val="bg1">
              <a:lumMod val="95000"/>
            </a:schemeClr>
          </a:solidFill>
          <a:ln w="31750">
            <a:solidFill>
              <a:srgbClr val="289A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Protease</a:t>
            </a:r>
          </a:p>
        </p:txBody>
      </p:sp>
      <p:sp>
        <p:nvSpPr>
          <p:cNvPr id="33" name="Rounded Rectangle 32">
            <a:extLst>
              <a:ext uri="{FF2B5EF4-FFF2-40B4-BE49-F238E27FC236}">
                <a16:creationId xmlns:a16="http://schemas.microsoft.com/office/drawing/2014/main" id="{BFC45555-3B77-CC4B-B0EE-49996CAA970F}"/>
              </a:ext>
            </a:extLst>
          </p:cNvPr>
          <p:cNvSpPr/>
          <p:nvPr/>
        </p:nvSpPr>
        <p:spPr>
          <a:xfrm>
            <a:off x="2456438" y="2685464"/>
            <a:ext cx="2011680" cy="411480"/>
          </a:xfrm>
          <a:prstGeom prst="roundRect">
            <a:avLst/>
          </a:prstGeom>
          <a:solidFill>
            <a:schemeClr val="bg1">
              <a:lumMod val="95000"/>
            </a:schemeClr>
          </a:solidFill>
          <a:ln w="31750">
            <a:solidFill>
              <a:srgbClr val="A25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Integrase</a:t>
            </a:r>
            <a:endParaRPr lang="en-US" sz="1500" dirty="0">
              <a:solidFill>
                <a:schemeClr val="tx1"/>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4A4A6E0D-7A18-4346-A5E7-FF5B8C64AFDF}"/>
              </a:ext>
            </a:extLst>
          </p:cNvPr>
          <p:cNvSpPr/>
          <p:nvPr/>
        </p:nvSpPr>
        <p:spPr>
          <a:xfrm>
            <a:off x="4684539" y="3232718"/>
            <a:ext cx="2011680" cy="411480"/>
          </a:xfrm>
          <a:prstGeom prst="roundRect">
            <a:avLst/>
          </a:prstGeom>
          <a:solidFill>
            <a:schemeClr val="bg1">
              <a:lumMod val="95000"/>
            </a:schemeClr>
          </a:solidFill>
          <a:ln w="31750">
            <a:solidFill>
              <a:srgbClr val="C2AF9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Nef</a:t>
            </a:r>
            <a:endParaRPr lang="en-US" sz="1500" dirty="0">
              <a:solidFill>
                <a:schemeClr val="tx1"/>
              </a:solidFill>
              <a:latin typeface="Calibri" panose="020F0502020204030204" pitchFamily="34" charset="0"/>
              <a:cs typeface="Calibri" panose="020F0502020204030204" pitchFamily="34" charset="0"/>
            </a:endParaRPr>
          </a:p>
        </p:txBody>
      </p:sp>
      <p:sp>
        <p:nvSpPr>
          <p:cNvPr id="35" name="Rounded Rectangle 34">
            <a:extLst>
              <a:ext uri="{FF2B5EF4-FFF2-40B4-BE49-F238E27FC236}">
                <a16:creationId xmlns:a16="http://schemas.microsoft.com/office/drawing/2014/main" id="{6FE4392D-D3F5-D24C-8F05-A90650FC508F}"/>
              </a:ext>
            </a:extLst>
          </p:cNvPr>
          <p:cNvSpPr/>
          <p:nvPr/>
        </p:nvSpPr>
        <p:spPr>
          <a:xfrm>
            <a:off x="4684539" y="1590956"/>
            <a:ext cx="2011680" cy="411480"/>
          </a:xfrm>
          <a:prstGeom prst="roundRect">
            <a:avLst/>
          </a:prstGeom>
          <a:solidFill>
            <a:schemeClr val="bg1">
              <a:lumMod val="95000"/>
            </a:schemeClr>
          </a:solidFill>
          <a:ln w="31750">
            <a:solidFill>
              <a:srgbClr val="7C9DF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Vif</a:t>
            </a:r>
            <a:endParaRPr lang="en-US" sz="1500" dirty="0">
              <a:solidFill>
                <a:schemeClr val="tx1"/>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195B65EC-E118-3C45-AAE0-BEE029CD21C2}"/>
              </a:ext>
            </a:extLst>
          </p:cNvPr>
          <p:cNvSpPr/>
          <p:nvPr/>
        </p:nvSpPr>
        <p:spPr>
          <a:xfrm>
            <a:off x="4684539" y="2138210"/>
            <a:ext cx="2011680" cy="411480"/>
          </a:xfrm>
          <a:prstGeom prst="roundRect">
            <a:avLst/>
          </a:prstGeom>
          <a:solidFill>
            <a:schemeClr val="bg1">
              <a:lumMod val="95000"/>
            </a:schemeClr>
          </a:solidFill>
          <a:ln w="31750">
            <a:solidFill>
              <a:srgbClr val="84C4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Vpr</a:t>
            </a:r>
            <a:endParaRPr lang="en-US" sz="1500" dirty="0">
              <a:solidFill>
                <a:schemeClr val="tx1"/>
              </a:solidFill>
              <a:latin typeface="Calibri" panose="020F0502020204030204" pitchFamily="34" charset="0"/>
              <a:cs typeface="Calibri" panose="020F0502020204030204" pitchFamily="34" charset="0"/>
            </a:endParaRPr>
          </a:p>
        </p:txBody>
      </p:sp>
      <p:sp>
        <p:nvSpPr>
          <p:cNvPr id="38" name="Rounded Rectangle 37">
            <a:extLst>
              <a:ext uri="{FF2B5EF4-FFF2-40B4-BE49-F238E27FC236}">
                <a16:creationId xmlns:a16="http://schemas.microsoft.com/office/drawing/2014/main" id="{DB9D6853-2F45-4B40-87C6-6727D8F60DC4}"/>
              </a:ext>
            </a:extLst>
          </p:cNvPr>
          <p:cNvSpPr/>
          <p:nvPr/>
        </p:nvSpPr>
        <p:spPr>
          <a:xfrm>
            <a:off x="4684539" y="2685464"/>
            <a:ext cx="2011680" cy="411480"/>
          </a:xfrm>
          <a:prstGeom prst="roundRect">
            <a:avLst/>
          </a:prstGeom>
          <a:solidFill>
            <a:schemeClr val="bg1">
              <a:lumMod val="95000"/>
            </a:schemeClr>
          </a:solidFill>
          <a:ln w="31750">
            <a:solidFill>
              <a:srgbClr val="DE50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Vpu</a:t>
            </a:r>
            <a:endParaRPr lang="en-US" sz="1500" dirty="0">
              <a:solidFill>
                <a:schemeClr val="tx1"/>
              </a:solidFill>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472C5AEC-5E15-CA4E-A000-19A46C68F587}"/>
              </a:ext>
            </a:extLst>
          </p:cNvPr>
          <p:cNvSpPr/>
          <p:nvPr/>
        </p:nvSpPr>
        <p:spPr>
          <a:xfrm>
            <a:off x="234137"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Structural (6)</a:t>
            </a:r>
          </a:p>
        </p:txBody>
      </p:sp>
      <p:sp>
        <p:nvSpPr>
          <p:cNvPr id="25" name="Rounded Rectangle 24">
            <a:extLst>
              <a:ext uri="{FF2B5EF4-FFF2-40B4-BE49-F238E27FC236}">
                <a16:creationId xmlns:a16="http://schemas.microsoft.com/office/drawing/2014/main" id="{423AF29D-FA03-9D4D-9A87-48B0084F8EDC}"/>
              </a:ext>
            </a:extLst>
          </p:cNvPr>
          <p:cNvSpPr/>
          <p:nvPr/>
        </p:nvSpPr>
        <p:spPr>
          <a:xfrm>
            <a:off x="2456438"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Enzymes (3)</a:t>
            </a:r>
          </a:p>
        </p:txBody>
      </p:sp>
      <p:sp>
        <p:nvSpPr>
          <p:cNvPr id="8" name="Rectangle 7">
            <a:extLst>
              <a:ext uri="{FF2B5EF4-FFF2-40B4-BE49-F238E27FC236}">
                <a16:creationId xmlns:a16="http://schemas.microsoft.com/office/drawing/2014/main" id="{B3A3E390-4DFA-DC8C-ACC4-D31CA584CF28}"/>
              </a:ext>
            </a:extLst>
          </p:cNvPr>
          <p:cNvSpPr/>
          <p:nvPr/>
        </p:nvSpPr>
        <p:spPr>
          <a:xfrm>
            <a:off x="0" y="929608"/>
            <a:ext cx="9144000" cy="3886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Rounded Rectangle 31">
            <a:extLst>
              <a:ext uri="{FF2B5EF4-FFF2-40B4-BE49-F238E27FC236}">
                <a16:creationId xmlns:a16="http://schemas.microsoft.com/office/drawing/2014/main" id="{F5C5F967-5D88-1E4E-83EA-ECD67048A053}"/>
              </a:ext>
            </a:extLst>
          </p:cNvPr>
          <p:cNvSpPr/>
          <p:nvPr/>
        </p:nvSpPr>
        <p:spPr>
          <a:xfrm>
            <a:off x="4684539"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Accessory (4)</a:t>
            </a:r>
          </a:p>
        </p:txBody>
      </p:sp>
      <p:grpSp>
        <p:nvGrpSpPr>
          <p:cNvPr id="10" name="Group 9">
            <a:extLst>
              <a:ext uri="{FF2B5EF4-FFF2-40B4-BE49-F238E27FC236}">
                <a16:creationId xmlns:a16="http://schemas.microsoft.com/office/drawing/2014/main" id="{7E182A86-F76C-4D09-F46B-1A42999D0C0A}"/>
              </a:ext>
            </a:extLst>
          </p:cNvPr>
          <p:cNvGrpSpPr/>
          <p:nvPr/>
        </p:nvGrpSpPr>
        <p:grpSpPr>
          <a:xfrm>
            <a:off x="6880615" y="1590956"/>
            <a:ext cx="2011680" cy="958734"/>
            <a:chOff x="6880615" y="1590956"/>
            <a:chExt cx="2011680" cy="958734"/>
          </a:xfrm>
        </p:grpSpPr>
        <p:sp>
          <p:nvSpPr>
            <p:cNvPr id="3" name="Rounded Rectangle 2">
              <a:extLst>
                <a:ext uri="{FF2B5EF4-FFF2-40B4-BE49-F238E27FC236}">
                  <a16:creationId xmlns:a16="http://schemas.microsoft.com/office/drawing/2014/main" id="{91602090-75ED-BBAE-D156-8D4C02487412}"/>
                </a:ext>
              </a:extLst>
            </p:cNvPr>
            <p:cNvSpPr/>
            <p:nvPr/>
          </p:nvSpPr>
          <p:spPr>
            <a:xfrm>
              <a:off x="6880615" y="2138210"/>
              <a:ext cx="2011680" cy="411480"/>
            </a:xfrm>
            <a:prstGeom prst="roundRect">
              <a:avLst/>
            </a:prstGeom>
            <a:solidFill>
              <a:schemeClr val="bg1">
                <a:lumMod val="95000"/>
              </a:schemeClr>
            </a:solidFill>
            <a:ln w="31750">
              <a:solidFill>
                <a:srgbClr val="D5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Rev</a:t>
              </a:r>
            </a:p>
          </p:txBody>
        </p:sp>
        <p:sp>
          <p:nvSpPr>
            <p:cNvPr id="5" name="Rounded Rectangle 4">
              <a:extLst>
                <a:ext uri="{FF2B5EF4-FFF2-40B4-BE49-F238E27FC236}">
                  <a16:creationId xmlns:a16="http://schemas.microsoft.com/office/drawing/2014/main" id="{3EBC5D5F-6038-D05E-A1E3-D2F6A868DCA9}"/>
                </a:ext>
              </a:extLst>
            </p:cNvPr>
            <p:cNvSpPr/>
            <p:nvPr/>
          </p:nvSpPr>
          <p:spPr>
            <a:xfrm>
              <a:off x="6880615" y="1590956"/>
              <a:ext cx="2011680" cy="411480"/>
            </a:xfrm>
            <a:prstGeom prst="roundRect">
              <a:avLst/>
            </a:prstGeom>
            <a:solidFill>
              <a:schemeClr val="bg1">
                <a:lumMod val="95000"/>
              </a:schemeClr>
            </a:solidFill>
            <a:ln w="31750">
              <a:solidFill>
                <a:srgbClr val="CBB0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Tat</a:t>
              </a:r>
            </a:p>
          </p:txBody>
        </p:sp>
      </p:grpSp>
      <p:sp>
        <p:nvSpPr>
          <p:cNvPr id="6" name="Rounded Rectangle 5">
            <a:extLst>
              <a:ext uri="{FF2B5EF4-FFF2-40B4-BE49-F238E27FC236}">
                <a16:creationId xmlns:a16="http://schemas.microsoft.com/office/drawing/2014/main" id="{9DA761DF-D066-E774-D064-436140873EE8}"/>
              </a:ext>
            </a:extLst>
          </p:cNvPr>
          <p:cNvSpPr/>
          <p:nvPr/>
        </p:nvSpPr>
        <p:spPr>
          <a:xfrm>
            <a:off x="6880615" y="1014847"/>
            <a:ext cx="201168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Regulatory (2)</a:t>
            </a:r>
          </a:p>
        </p:txBody>
      </p:sp>
    </p:spTree>
    <p:extLst>
      <p:ext uri="{BB962C8B-B14F-4D97-AF65-F5344CB8AC3E}">
        <p14:creationId xmlns:p14="http://schemas.microsoft.com/office/powerpoint/2010/main" val="124435562"/>
      </p:ext>
    </p:extLst>
  </p:cSld>
  <p:clrMapOvr>
    <a:masterClrMapping/>
  </p:clrMapOvr>
  <mc:AlternateContent xmlns:mc="http://schemas.openxmlformats.org/markup-compatibility/2006" xmlns:p14="http://schemas.microsoft.com/office/powerpoint/2010/main">
    <mc:Choice Requires="p14">
      <p:transition spd="slow" p14:dur="1250" advTm="6048">
        <p:fade/>
      </p:transition>
    </mc:Choice>
    <mc:Fallback xmlns="">
      <p:transition spd="slow" advTm="6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1602090-75ED-BBAE-D156-8D4C02487412}"/>
              </a:ext>
            </a:extLst>
          </p:cNvPr>
          <p:cNvSpPr/>
          <p:nvPr/>
        </p:nvSpPr>
        <p:spPr>
          <a:xfrm>
            <a:off x="6880615" y="2138210"/>
            <a:ext cx="2011680" cy="411480"/>
          </a:xfrm>
          <a:prstGeom prst="roundRect">
            <a:avLst/>
          </a:prstGeom>
          <a:solidFill>
            <a:schemeClr val="bg1">
              <a:lumMod val="95000"/>
            </a:schemeClr>
          </a:solidFill>
          <a:ln w="31750">
            <a:solidFill>
              <a:srgbClr val="D5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Rev</a:t>
            </a:r>
          </a:p>
        </p:txBody>
      </p:sp>
      <p:sp>
        <p:nvSpPr>
          <p:cNvPr id="5" name="Rounded Rectangle 4">
            <a:extLst>
              <a:ext uri="{FF2B5EF4-FFF2-40B4-BE49-F238E27FC236}">
                <a16:creationId xmlns:a16="http://schemas.microsoft.com/office/drawing/2014/main" id="{3EBC5D5F-6038-D05E-A1E3-D2F6A868DCA9}"/>
              </a:ext>
            </a:extLst>
          </p:cNvPr>
          <p:cNvSpPr/>
          <p:nvPr/>
        </p:nvSpPr>
        <p:spPr>
          <a:xfrm>
            <a:off x="6880615" y="1590956"/>
            <a:ext cx="2011680" cy="411480"/>
          </a:xfrm>
          <a:prstGeom prst="roundRect">
            <a:avLst/>
          </a:prstGeom>
          <a:solidFill>
            <a:schemeClr val="bg1">
              <a:lumMod val="95000"/>
            </a:schemeClr>
          </a:solidFill>
          <a:ln w="31750">
            <a:solidFill>
              <a:srgbClr val="CBB0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Tat</a:t>
            </a:r>
          </a:p>
        </p:txBody>
      </p:sp>
      <p:sp>
        <p:nvSpPr>
          <p:cNvPr id="6" name="Rounded Rectangle 5">
            <a:extLst>
              <a:ext uri="{FF2B5EF4-FFF2-40B4-BE49-F238E27FC236}">
                <a16:creationId xmlns:a16="http://schemas.microsoft.com/office/drawing/2014/main" id="{9DA761DF-D066-E774-D064-436140873EE8}"/>
              </a:ext>
            </a:extLst>
          </p:cNvPr>
          <p:cNvSpPr/>
          <p:nvPr/>
        </p:nvSpPr>
        <p:spPr>
          <a:xfrm>
            <a:off x="6880615" y="1014847"/>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Regulatory (2)</a:t>
            </a:r>
          </a:p>
        </p:txBody>
      </p:sp>
      <p:sp>
        <p:nvSpPr>
          <p:cNvPr id="2" name="Title 1">
            <a:extLst>
              <a:ext uri="{FF2B5EF4-FFF2-40B4-BE49-F238E27FC236}">
                <a16:creationId xmlns:a16="http://schemas.microsoft.com/office/drawing/2014/main" id="{3C1732F8-6856-D64F-BA4F-3AE0E8D9D9C6}"/>
              </a:ext>
            </a:extLst>
          </p:cNvPr>
          <p:cNvSpPr>
            <a:spLocks noGrp="1"/>
          </p:cNvSpPr>
          <p:nvPr>
            <p:ph type="title"/>
          </p:nvPr>
        </p:nvSpPr>
        <p:spPr/>
        <p:txBody>
          <a:bodyPr/>
          <a:lstStyle/>
          <a:p>
            <a:r>
              <a:rPr lang="en-US" dirty="0"/>
              <a:t>HIV-1 Proteins (n =15)</a:t>
            </a:r>
          </a:p>
        </p:txBody>
      </p:sp>
      <p:sp>
        <p:nvSpPr>
          <p:cNvPr id="4" name="Text Placeholder 3">
            <a:extLst>
              <a:ext uri="{FF2B5EF4-FFF2-40B4-BE49-F238E27FC236}">
                <a16:creationId xmlns:a16="http://schemas.microsoft.com/office/drawing/2014/main" id="{BECA83BF-18B1-1643-A448-2C14B158F211}"/>
              </a:ext>
            </a:extLst>
          </p:cNvPr>
          <p:cNvSpPr>
            <a:spLocks noGrp="1"/>
          </p:cNvSpPr>
          <p:nvPr>
            <p:ph type="body" sz="quarter" idx="14"/>
          </p:nvPr>
        </p:nvSpPr>
        <p:spPr/>
        <p:txBody>
          <a:bodyPr/>
          <a:lstStyle/>
          <a:p>
            <a:endParaRPr lang="en-US" dirty="0"/>
          </a:p>
        </p:txBody>
      </p:sp>
      <p:sp>
        <p:nvSpPr>
          <p:cNvPr id="13" name="Rounded Rectangle 12">
            <a:extLst>
              <a:ext uri="{FF2B5EF4-FFF2-40B4-BE49-F238E27FC236}">
                <a16:creationId xmlns:a16="http://schemas.microsoft.com/office/drawing/2014/main" id="{12AEDE4D-2280-2C4C-9F3C-BC0850936E47}"/>
              </a:ext>
            </a:extLst>
          </p:cNvPr>
          <p:cNvSpPr/>
          <p:nvPr/>
        </p:nvSpPr>
        <p:spPr>
          <a:xfrm>
            <a:off x="234137" y="3232718"/>
            <a:ext cx="2011680" cy="411480"/>
          </a:xfrm>
          <a:prstGeom prst="roundRect">
            <a:avLst/>
          </a:prstGeom>
          <a:solidFill>
            <a:schemeClr val="bg1">
              <a:lumMod val="95000"/>
            </a:schemeClr>
          </a:solidFill>
          <a:ln w="31750">
            <a:solidFill>
              <a:srgbClr val="7185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Capsid</a:t>
            </a:r>
            <a:r>
              <a:rPr lang="en-US" sz="1500" dirty="0">
                <a:solidFill>
                  <a:schemeClr val="tx1"/>
                </a:solidFill>
                <a:latin typeface="Calibri" panose="020F0502020204030204" pitchFamily="34" charset="0"/>
                <a:cs typeface="Calibri" panose="020F0502020204030204" pitchFamily="34" charset="0"/>
              </a:rPr>
              <a:t> (p24)</a:t>
            </a:r>
          </a:p>
        </p:txBody>
      </p:sp>
      <p:sp>
        <p:nvSpPr>
          <p:cNvPr id="14" name="Rounded Rectangle 13">
            <a:extLst>
              <a:ext uri="{FF2B5EF4-FFF2-40B4-BE49-F238E27FC236}">
                <a16:creationId xmlns:a16="http://schemas.microsoft.com/office/drawing/2014/main" id="{24B38A08-9E86-6B41-9252-AF88E6454743}"/>
              </a:ext>
            </a:extLst>
          </p:cNvPr>
          <p:cNvSpPr/>
          <p:nvPr/>
        </p:nvSpPr>
        <p:spPr>
          <a:xfrm>
            <a:off x="234137" y="2685464"/>
            <a:ext cx="2011680" cy="411480"/>
          </a:xfrm>
          <a:prstGeom prst="roundRect">
            <a:avLst/>
          </a:prstGeom>
          <a:solidFill>
            <a:schemeClr val="bg1">
              <a:lumMod val="95000"/>
            </a:schemeClr>
          </a:solidFill>
          <a:ln w="31750">
            <a:solidFill>
              <a:srgbClr val="5372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Matrix (p17)</a:t>
            </a:r>
          </a:p>
        </p:txBody>
      </p:sp>
      <p:sp>
        <p:nvSpPr>
          <p:cNvPr id="15" name="Rounded Rectangle 14">
            <a:extLst>
              <a:ext uri="{FF2B5EF4-FFF2-40B4-BE49-F238E27FC236}">
                <a16:creationId xmlns:a16="http://schemas.microsoft.com/office/drawing/2014/main" id="{6441E82A-F34A-C445-88C4-4D5403572C21}"/>
              </a:ext>
            </a:extLst>
          </p:cNvPr>
          <p:cNvSpPr/>
          <p:nvPr/>
        </p:nvSpPr>
        <p:spPr>
          <a:xfrm>
            <a:off x="234137" y="3779972"/>
            <a:ext cx="2011680" cy="411480"/>
          </a:xfrm>
          <a:prstGeom prst="roundRect">
            <a:avLst/>
          </a:prstGeom>
          <a:solidFill>
            <a:schemeClr val="bg1">
              <a:lumMod val="95000"/>
            </a:schemeClr>
          </a:solidFill>
          <a:ln w="31750">
            <a:solidFill>
              <a:srgbClr val="4CA0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500" dirty="0" err="1">
                <a:solidFill>
                  <a:schemeClr val="tx1"/>
                </a:solidFill>
                <a:latin typeface="Calibri" panose="020F0502020204030204" pitchFamily="34" charset="0"/>
                <a:cs typeface="Calibri" panose="020F0502020204030204" pitchFamily="34" charset="0"/>
              </a:rPr>
              <a:t>Nucleocapsid</a:t>
            </a:r>
            <a:r>
              <a:rPr lang="en-US" sz="1500" dirty="0">
                <a:solidFill>
                  <a:schemeClr val="tx1"/>
                </a:solidFill>
                <a:latin typeface="Calibri" panose="020F0502020204030204" pitchFamily="34" charset="0"/>
                <a:cs typeface="Calibri" panose="020F0502020204030204" pitchFamily="34" charset="0"/>
              </a:rPr>
              <a:t> (p7)</a:t>
            </a:r>
          </a:p>
        </p:txBody>
      </p:sp>
      <p:sp>
        <p:nvSpPr>
          <p:cNvPr id="16" name="Rounded Rectangle 15">
            <a:extLst>
              <a:ext uri="{FF2B5EF4-FFF2-40B4-BE49-F238E27FC236}">
                <a16:creationId xmlns:a16="http://schemas.microsoft.com/office/drawing/2014/main" id="{2ACBC851-7EB6-4B4E-BBC7-8BFC18F11EC5}"/>
              </a:ext>
            </a:extLst>
          </p:cNvPr>
          <p:cNvSpPr/>
          <p:nvPr/>
        </p:nvSpPr>
        <p:spPr>
          <a:xfrm>
            <a:off x="234137" y="4327228"/>
            <a:ext cx="2011680" cy="411480"/>
          </a:xfrm>
          <a:prstGeom prst="roundRect">
            <a:avLst/>
          </a:prstGeom>
          <a:solidFill>
            <a:schemeClr val="bg1">
              <a:lumMod val="95000"/>
            </a:schemeClr>
          </a:solidFill>
          <a:ln w="31750">
            <a:solidFill>
              <a:srgbClr val="CF9B7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p6</a:t>
            </a:r>
          </a:p>
        </p:txBody>
      </p:sp>
      <p:sp>
        <p:nvSpPr>
          <p:cNvPr id="26" name="Rounded Rectangle 25">
            <a:extLst>
              <a:ext uri="{FF2B5EF4-FFF2-40B4-BE49-F238E27FC236}">
                <a16:creationId xmlns:a16="http://schemas.microsoft.com/office/drawing/2014/main" id="{9F3C2D12-8308-1A4D-982F-8A5BB9FF9B92}"/>
              </a:ext>
            </a:extLst>
          </p:cNvPr>
          <p:cNvSpPr/>
          <p:nvPr/>
        </p:nvSpPr>
        <p:spPr>
          <a:xfrm>
            <a:off x="234137" y="1590956"/>
            <a:ext cx="2011680" cy="411480"/>
          </a:xfrm>
          <a:prstGeom prst="roundRect">
            <a:avLst/>
          </a:prstGeom>
          <a:solidFill>
            <a:schemeClr val="bg1">
              <a:lumMod val="95000"/>
            </a:schemeClr>
          </a:solidFill>
          <a:ln w="31750">
            <a:solidFill>
              <a:srgbClr val="D761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gp120</a:t>
            </a:r>
          </a:p>
        </p:txBody>
      </p:sp>
      <p:sp>
        <p:nvSpPr>
          <p:cNvPr id="27" name="Rounded Rectangle 26">
            <a:extLst>
              <a:ext uri="{FF2B5EF4-FFF2-40B4-BE49-F238E27FC236}">
                <a16:creationId xmlns:a16="http://schemas.microsoft.com/office/drawing/2014/main" id="{63E6BB7A-93FE-C145-8D9A-CE9DF6797CF5}"/>
              </a:ext>
            </a:extLst>
          </p:cNvPr>
          <p:cNvSpPr/>
          <p:nvPr/>
        </p:nvSpPr>
        <p:spPr>
          <a:xfrm>
            <a:off x="234137" y="2138210"/>
            <a:ext cx="2011680" cy="411480"/>
          </a:xfrm>
          <a:prstGeom prst="roundRect">
            <a:avLst/>
          </a:prstGeom>
          <a:solidFill>
            <a:schemeClr val="bg1">
              <a:lumMod val="95000"/>
            </a:schemeClr>
          </a:solidFill>
          <a:ln w="31750">
            <a:solidFill>
              <a:srgbClr val="A5668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gp41</a:t>
            </a:r>
          </a:p>
        </p:txBody>
      </p:sp>
      <p:sp>
        <p:nvSpPr>
          <p:cNvPr id="28" name="Rounded Rectangle 27">
            <a:extLst>
              <a:ext uri="{FF2B5EF4-FFF2-40B4-BE49-F238E27FC236}">
                <a16:creationId xmlns:a16="http://schemas.microsoft.com/office/drawing/2014/main" id="{264901AA-41BE-3A45-B1CF-C6BB07596E7A}"/>
              </a:ext>
            </a:extLst>
          </p:cNvPr>
          <p:cNvSpPr/>
          <p:nvPr/>
        </p:nvSpPr>
        <p:spPr>
          <a:xfrm>
            <a:off x="2456438" y="2138210"/>
            <a:ext cx="2011680" cy="411480"/>
          </a:xfrm>
          <a:prstGeom prst="roundRect">
            <a:avLst/>
          </a:prstGeom>
          <a:solidFill>
            <a:schemeClr val="bg1">
              <a:lumMod val="95000"/>
            </a:schemeClr>
          </a:solidFill>
          <a:ln w="31750">
            <a:solidFill>
              <a:srgbClr val="B872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400" dirty="0">
                <a:solidFill>
                  <a:schemeClr val="tx1"/>
                </a:solidFill>
                <a:latin typeface="Calibri" panose="020F0502020204030204" pitchFamily="34" charset="0"/>
                <a:cs typeface="Calibri" panose="020F0502020204030204" pitchFamily="34" charset="0"/>
              </a:rPr>
              <a:t>Reverse Transcriptase</a:t>
            </a:r>
          </a:p>
        </p:txBody>
      </p:sp>
      <p:sp>
        <p:nvSpPr>
          <p:cNvPr id="30" name="Rounded Rectangle 29">
            <a:extLst>
              <a:ext uri="{FF2B5EF4-FFF2-40B4-BE49-F238E27FC236}">
                <a16:creationId xmlns:a16="http://schemas.microsoft.com/office/drawing/2014/main" id="{86F1E385-1A94-D445-B087-488DD8DA65F1}"/>
              </a:ext>
            </a:extLst>
          </p:cNvPr>
          <p:cNvSpPr/>
          <p:nvPr/>
        </p:nvSpPr>
        <p:spPr>
          <a:xfrm>
            <a:off x="2456438" y="1590956"/>
            <a:ext cx="2011680" cy="411480"/>
          </a:xfrm>
          <a:prstGeom prst="roundRect">
            <a:avLst/>
          </a:prstGeom>
          <a:solidFill>
            <a:schemeClr val="bg1">
              <a:lumMod val="95000"/>
            </a:schemeClr>
          </a:solidFill>
          <a:ln w="31750">
            <a:solidFill>
              <a:srgbClr val="289A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latin typeface="Calibri" panose="020F0502020204030204" pitchFamily="34" charset="0"/>
                <a:cs typeface="Calibri" panose="020F0502020204030204" pitchFamily="34" charset="0"/>
              </a:rPr>
              <a:t>Protease</a:t>
            </a:r>
          </a:p>
        </p:txBody>
      </p:sp>
      <p:sp>
        <p:nvSpPr>
          <p:cNvPr id="33" name="Rounded Rectangle 32">
            <a:extLst>
              <a:ext uri="{FF2B5EF4-FFF2-40B4-BE49-F238E27FC236}">
                <a16:creationId xmlns:a16="http://schemas.microsoft.com/office/drawing/2014/main" id="{BFC45555-3B77-CC4B-B0EE-49996CAA970F}"/>
              </a:ext>
            </a:extLst>
          </p:cNvPr>
          <p:cNvSpPr/>
          <p:nvPr/>
        </p:nvSpPr>
        <p:spPr>
          <a:xfrm>
            <a:off x="2456438" y="2685464"/>
            <a:ext cx="2011680" cy="411480"/>
          </a:xfrm>
          <a:prstGeom prst="roundRect">
            <a:avLst/>
          </a:prstGeom>
          <a:solidFill>
            <a:schemeClr val="bg1">
              <a:lumMod val="95000"/>
            </a:schemeClr>
          </a:solidFill>
          <a:ln w="31750">
            <a:solidFill>
              <a:srgbClr val="A25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Integrase</a:t>
            </a:r>
            <a:endParaRPr lang="en-US" sz="1500" dirty="0">
              <a:solidFill>
                <a:schemeClr val="tx1"/>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4A4A6E0D-7A18-4346-A5E7-FF5B8C64AFDF}"/>
              </a:ext>
            </a:extLst>
          </p:cNvPr>
          <p:cNvSpPr/>
          <p:nvPr/>
        </p:nvSpPr>
        <p:spPr>
          <a:xfrm>
            <a:off x="4684539" y="3232718"/>
            <a:ext cx="2011680" cy="411480"/>
          </a:xfrm>
          <a:prstGeom prst="roundRect">
            <a:avLst/>
          </a:prstGeom>
          <a:solidFill>
            <a:schemeClr val="bg1">
              <a:lumMod val="95000"/>
            </a:schemeClr>
          </a:solidFill>
          <a:ln w="31750">
            <a:solidFill>
              <a:srgbClr val="C2AF9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Nef</a:t>
            </a:r>
            <a:endParaRPr lang="en-US" sz="1500" dirty="0">
              <a:solidFill>
                <a:schemeClr val="tx1"/>
              </a:solidFill>
              <a:latin typeface="Calibri" panose="020F0502020204030204" pitchFamily="34" charset="0"/>
              <a:cs typeface="Calibri" panose="020F0502020204030204" pitchFamily="34" charset="0"/>
            </a:endParaRPr>
          </a:p>
        </p:txBody>
      </p:sp>
      <p:sp>
        <p:nvSpPr>
          <p:cNvPr id="35" name="Rounded Rectangle 34">
            <a:extLst>
              <a:ext uri="{FF2B5EF4-FFF2-40B4-BE49-F238E27FC236}">
                <a16:creationId xmlns:a16="http://schemas.microsoft.com/office/drawing/2014/main" id="{6FE4392D-D3F5-D24C-8F05-A90650FC508F}"/>
              </a:ext>
            </a:extLst>
          </p:cNvPr>
          <p:cNvSpPr/>
          <p:nvPr/>
        </p:nvSpPr>
        <p:spPr>
          <a:xfrm>
            <a:off x="4684539" y="1590956"/>
            <a:ext cx="2011680" cy="411480"/>
          </a:xfrm>
          <a:prstGeom prst="roundRect">
            <a:avLst/>
          </a:prstGeom>
          <a:solidFill>
            <a:schemeClr val="bg1">
              <a:lumMod val="95000"/>
            </a:schemeClr>
          </a:solidFill>
          <a:ln w="31750">
            <a:solidFill>
              <a:srgbClr val="7C9DF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Vif</a:t>
            </a:r>
            <a:endParaRPr lang="en-US" sz="1500" dirty="0">
              <a:solidFill>
                <a:schemeClr val="tx1"/>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195B65EC-E118-3C45-AAE0-BEE029CD21C2}"/>
              </a:ext>
            </a:extLst>
          </p:cNvPr>
          <p:cNvSpPr/>
          <p:nvPr/>
        </p:nvSpPr>
        <p:spPr>
          <a:xfrm>
            <a:off x="4684539" y="2138210"/>
            <a:ext cx="2011680" cy="411480"/>
          </a:xfrm>
          <a:prstGeom prst="roundRect">
            <a:avLst/>
          </a:prstGeom>
          <a:solidFill>
            <a:schemeClr val="bg1">
              <a:lumMod val="95000"/>
            </a:schemeClr>
          </a:solidFill>
          <a:ln w="31750">
            <a:solidFill>
              <a:srgbClr val="84C4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Vpr</a:t>
            </a:r>
            <a:endParaRPr lang="en-US" sz="1500" dirty="0">
              <a:solidFill>
                <a:schemeClr val="tx1"/>
              </a:solidFill>
              <a:latin typeface="Calibri" panose="020F0502020204030204" pitchFamily="34" charset="0"/>
              <a:cs typeface="Calibri" panose="020F0502020204030204" pitchFamily="34" charset="0"/>
            </a:endParaRPr>
          </a:p>
        </p:txBody>
      </p:sp>
      <p:sp>
        <p:nvSpPr>
          <p:cNvPr id="38" name="Rounded Rectangle 37">
            <a:extLst>
              <a:ext uri="{FF2B5EF4-FFF2-40B4-BE49-F238E27FC236}">
                <a16:creationId xmlns:a16="http://schemas.microsoft.com/office/drawing/2014/main" id="{DB9D6853-2F45-4B40-87C6-6727D8F60DC4}"/>
              </a:ext>
            </a:extLst>
          </p:cNvPr>
          <p:cNvSpPr/>
          <p:nvPr/>
        </p:nvSpPr>
        <p:spPr>
          <a:xfrm>
            <a:off x="4684539" y="2685464"/>
            <a:ext cx="2011680" cy="411480"/>
          </a:xfrm>
          <a:prstGeom prst="roundRect">
            <a:avLst/>
          </a:prstGeom>
          <a:solidFill>
            <a:schemeClr val="bg1">
              <a:lumMod val="95000"/>
            </a:schemeClr>
          </a:solidFill>
          <a:ln w="31750">
            <a:solidFill>
              <a:srgbClr val="DE50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err="1">
                <a:solidFill>
                  <a:schemeClr val="tx1"/>
                </a:solidFill>
                <a:latin typeface="Calibri" panose="020F0502020204030204" pitchFamily="34" charset="0"/>
                <a:cs typeface="Calibri" panose="020F0502020204030204" pitchFamily="34" charset="0"/>
              </a:rPr>
              <a:t>Vpu</a:t>
            </a:r>
            <a:endParaRPr lang="en-US" sz="1500" dirty="0">
              <a:solidFill>
                <a:schemeClr val="tx1"/>
              </a:solidFill>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472C5AEC-5E15-CA4E-A000-19A46C68F587}"/>
              </a:ext>
            </a:extLst>
          </p:cNvPr>
          <p:cNvSpPr/>
          <p:nvPr/>
        </p:nvSpPr>
        <p:spPr>
          <a:xfrm>
            <a:off x="234137" y="1014847"/>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Structural (6)</a:t>
            </a:r>
          </a:p>
        </p:txBody>
      </p:sp>
      <p:sp>
        <p:nvSpPr>
          <p:cNvPr id="25" name="Rounded Rectangle 24">
            <a:extLst>
              <a:ext uri="{FF2B5EF4-FFF2-40B4-BE49-F238E27FC236}">
                <a16:creationId xmlns:a16="http://schemas.microsoft.com/office/drawing/2014/main" id="{423AF29D-FA03-9D4D-9A87-48B0084F8EDC}"/>
              </a:ext>
            </a:extLst>
          </p:cNvPr>
          <p:cNvSpPr/>
          <p:nvPr/>
        </p:nvSpPr>
        <p:spPr>
          <a:xfrm>
            <a:off x="2456438" y="1014847"/>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Enzymes (3)</a:t>
            </a:r>
          </a:p>
        </p:txBody>
      </p:sp>
      <p:sp>
        <p:nvSpPr>
          <p:cNvPr id="32" name="Rounded Rectangle 31">
            <a:extLst>
              <a:ext uri="{FF2B5EF4-FFF2-40B4-BE49-F238E27FC236}">
                <a16:creationId xmlns:a16="http://schemas.microsoft.com/office/drawing/2014/main" id="{F5C5F967-5D88-1E4E-83EA-ECD67048A053}"/>
              </a:ext>
            </a:extLst>
          </p:cNvPr>
          <p:cNvSpPr/>
          <p:nvPr/>
        </p:nvSpPr>
        <p:spPr>
          <a:xfrm>
            <a:off x="4684539" y="1014847"/>
            <a:ext cx="2011680" cy="4572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cs typeface="Calibri" panose="020F0502020204030204" pitchFamily="34" charset="0"/>
              </a:rPr>
              <a:t>Accessory (4)</a:t>
            </a:r>
          </a:p>
        </p:txBody>
      </p:sp>
    </p:spTree>
    <p:extLst>
      <p:ext uri="{BB962C8B-B14F-4D97-AF65-F5344CB8AC3E}">
        <p14:creationId xmlns:p14="http://schemas.microsoft.com/office/powerpoint/2010/main" val="2355518338"/>
      </p:ext>
    </p:extLst>
  </p:cSld>
  <p:clrMapOvr>
    <a:masterClrMapping/>
  </p:clrMapOvr>
  <mc:AlternateContent xmlns:mc="http://schemas.openxmlformats.org/markup-compatibility/2006" xmlns:p14="http://schemas.microsoft.com/office/powerpoint/2010/main">
    <mc:Choice Requires="p14">
      <p:transition spd="slow" p14:dur="1250" advTm="7125">
        <p:fade/>
      </p:transition>
    </mc:Choice>
    <mc:Fallback xmlns="">
      <p:transition spd="slow" advTm="7125">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ight Arrow 51">
            <a:extLst>
              <a:ext uri="{FF2B5EF4-FFF2-40B4-BE49-F238E27FC236}">
                <a16:creationId xmlns:a16="http://schemas.microsoft.com/office/drawing/2014/main" id="{775ACE6B-AEE1-B8A7-3063-27CBB0F628AD}"/>
              </a:ext>
            </a:extLst>
          </p:cNvPr>
          <p:cNvSpPr/>
          <p:nvPr/>
        </p:nvSpPr>
        <p:spPr>
          <a:xfrm>
            <a:off x="38746" y="3725463"/>
            <a:ext cx="365760" cy="182880"/>
          </a:xfrm>
          <a:prstGeom prst="rightArrow">
            <a:avLst/>
          </a:prstGeom>
          <a:gradFill>
            <a:gsLst>
              <a:gs pos="86000">
                <a:schemeClr val="tx1">
                  <a:lumMod val="50000"/>
                  <a:lumOff val="50000"/>
                </a:schemeClr>
              </a:gs>
              <a:gs pos="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0" name="Right Arrow 49">
            <a:extLst>
              <a:ext uri="{FF2B5EF4-FFF2-40B4-BE49-F238E27FC236}">
                <a16:creationId xmlns:a16="http://schemas.microsoft.com/office/drawing/2014/main" id="{C16AD695-5D76-8C4E-F13B-A3443A8DEEE8}"/>
              </a:ext>
            </a:extLst>
          </p:cNvPr>
          <p:cNvSpPr/>
          <p:nvPr/>
        </p:nvSpPr>
        <p:spPr>
          <a:xfrm>
            <a:off x="8752332" y="1191874"/>
            <a:ext cx="365760" cy="182880"/>
          </a:xfrm>
          <a:prstGeom prst="rightArrow">
            <a:avLst/>
          </a:prstGeom>
          <a:gradFill flip="none" rotWithShape="1">
            <a:gsLst>
              <a:gs pos="86000">
                <a:schemeClr val="tx1">
                  <a:lumMod val="50000"/>
                  <a:lumOff val="50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13B97A6B-9623-6BF4-A554-EF70D0B60E7C}"/>
              </a:ext>
            </a:extLst>
          </p:cNvPr>
          <p:cNvSpPr>
            <a:spLocks noGrp="1"/>
          </p:cNvSpPr>
          <p:nvPr>
            <p:ph type="title"/>
          </p:nvPr>
        </p:nvSpPr>
        <p:spPr/>
        <p:txBody>
          <a:bodyPr/>
          <a:lstStyle/>
          <a:p>
            <a:r>
              <a:rPr lang="en-US" dirty="0"/>
              <a:t>HIV-1 Proteins by Relative Size (aa = amino acid)</a:t>
            </a:r>
          </a:p>
        </p:txBody>
      </p:sp>
      <p:sp>
        <p:nvSpPr>
          <p:cNvPr id="57" name="Text Placeholder 56">
            <a:extLst>
              <a:ext uri="{FF2B5EF4-FFF2-40B4-BE49-F238E27FC236}">
                <a16:creationId xmlns:a16="http://schemas.microsoft.com/office/drawing/2014/main" id="{C0E05364-5F59-30B6-CE97-05B6A0E83697}"/>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8" name="Rounded Rectangle 27">
            <a:extLst>
              <a:ext uri="{FF2B5EF4-FFF2-40B4-BE49-F238E27FC236}">
                <a16:creationId xmlns:a16="http://schemas.microsoft.com/office/drawing/2014/main" id="{264901AA-41BE-3A45-B1CF-C6BB07596E7A}"/>
              </a:ext>
            </a:extLst>
          </p:cNvPr>
          <p:cNvSpPr/>
          <p:nvPr/>
        </p:nvSpPr>
        <p:spPr>
          <a:xfrm>
            <a:off x="323849" y="1083060"/>
            <a:ext cx="1250259" cy="365760"/>
          </a:xfrm>
          <a:prstGeom prst="roundRect">
            <a:avLst/>
          </a:prstGeom>
          <a:solidFill>
            <a:schemeClr val="bg1">
              <a:lumMod val="95000"/>
            </a:schemeClr>
          </a:solidFill>
          <a:ln w="22225">
            <a:solidFill>
              <a:srgbClr val="B872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900" dirty="0">
                <a:solidFill>
                  <a:schemeClr val="tx1"/>
                </a:solidFill>
                <a:latin typeface="Calibri" panose="020F0502020204030204" pitchFamily="34" charset="0"/>
                <a:cs typeface="Calibri" panose="020F0502020204030204" pitchFamily="34" charset="0"/>
              </a:rPr>
              <a:t>Reverse Transcriptase</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(1,000 aa)</a:t>
            </a:r>
          </a:p>
        </p:txBody>
      </p:sp>
      <p:sp>
        <p:nvSpPr>
          <p:cNvPr id="27" name="Rounded Rectangle 26">
            <a:extLst>
              <a:ext uri="{FF2B5EF4-FFF2-40B4-BE49-F238E27FC236}">
                <a16:creationId xmlns:a16="http://schemas.microsoft.com/office/drawing/2014/main" id="{63E6BB7A-93FE-C145-8D9A-CE9DF6797CF5}"/>
              </a:ext>
            </a:extLst>
          </p:cNvPr>
          <p:cNvSpPr/>
          <p:nvPr/>
        </p:nvSpPr>
        <p:spPr>
          <a:xfrm>
            <a:off x="1663505" y="1083060"/>
            <a:ext cx="1097280" cy="365760"/>
          </a:xfrm>
          <a:prstGeom prst="roundRect">
            <a:avLst/>
          </a:prstGeom>
          <a:solidFill>
            <a:schemeClr val="bg1">
              <a:lumMod val="95000"/>
            </a:schemeClr>
          </a:solidFill>
          <a:ln w="22225">
            <a:solidFill>
              <a:srgbClr val="D761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900" dirty="0">
                <a:solidFill>
                  <a:schemeClr val="tx1"/>
                </a:solidFill>
                <a:latin typeface="Calibri" panose="020F0502020204030204" pitchFamily="34" charset="0"/>
                <a:cs typeface="Calibri" panose="020F0502020204030204" pitchFamily="34" charset="0"/>
              </a:rPr>
              <a:t>Env (gp120/gp41)</a:t>
            </a:r>
            <a:br>
              <a:rPr lang="en-US" sz="9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(835 aa)</a:t>
            </a:r>
          </a:p>
        </p:txBody>
      </p:sp>
      <p:sp>
        <p:nvSpPr>
          <p:cNvPr id="18" name="Rounded Rectangle 17">
            <a:extLst>
              <a:ext uri="{FF2B5EF4-FFF2-40B4-BE49-F238E27FC236}">
                <a16:creationId xmlns:a16="http://schemas.microsoft.com/office/drawing/2014/main" id="{2F5C3C2A-474C-E70A-F15A-1B0AF2E6C63C}"/>
              </a:ext>
            </a:extLst>
          </p:cNvPr>
          <p:cNvSpPr/>
          <p:nvPr/>
        </p:nvSpPr>
        <p:spPr>
          <a:xfrm>
            <a:off x="2833407" y="1083060"/>
            <a:ext cx="1097280" cy="365760"/>
          </a:xfrm>
          <a:prstGeom prst="roundRect">
            <a:avLst/>
          </a:prstGeom>
          <a:solidFill>
            <a:schemeClr val="bg1">
              <a:lumMod val="95000"/>
            </a:schemeClr>
          </a:solidFill>
          <a:ln w="22225">
            <a:solidFill>
              <a:srgbClr val="A25A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Integrase</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(288 aa)</a:t>
            </a:r>
          </a:p>
        </p:txBody>
      </p:sp>
      <p:sp>
        <p:nvSpPr>
          <p:cNvPr id="9" name="Rounded Rectangle 8">
            <a:extLst>
              <a:ext uri="{FF2B5EF4-FFF2-40B4-BE49-F238E27FC236}">
                <a16:creationId xmlns:a16="http://schemas.microsoft.com/office/drawing/2014/main" id="{764B247F-B71E-409B-391E-AEE84A6BF7BF}"/>
              </a:ext>
            </a:extLst>
          </p:cNvPr>
          <p:cNvSpPr/>
          <p:nvPr/>
        </p:nvSpPr>
        <p:spPr>
          <a:xfrm>
            <a:off x="4027194" y="1083060"/>
            <a:ext cx="1097280" cy="365760"/>
          </a:xfrm>
          <a:prstGeom prst="roundRect">
            <a:avLst/>
          </a:prstGeom>
          <a:solidFill>
            <a:schemeClr val="bg1">
              <a:lumMod val="95000"/>
            </a:schemeClr>
          </a:solidFill>
          <a:ln w="22225">
            <a:solidFill>
              <a:srgbClr val="7185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Capsid</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(231aa)</a:t>
            </a:r>
          </a:p>
        </p:txBody>
      </p:sp>
      <p:sp>
        <p:nvSpPr>
          <p:cNvPr id="19" name="Rounded Rectangle 18">
            <a:extLst>
              <a:ext uri="{FF2B5EF4-FFF2-40B4-BE49-F238E27FC236}">
                <a16:creationId xmlns:a16="http://schemas.microsoft.com/office/drawing/2014/main" id="{12745531-F03D-9D57-E250-3452C77B3D10}"/>
              </a:ext>
            </a:extLst>
          </p:cNvPr>
          <p:cNvSpPr/>
          <p:nvPr/>
        </p:nvSpPr>
        <p:spPr>
          <a:xfrm>
            <a:off x="5220981" y="1083060"/>
            <a:ext cx="1097280" cy="365760"/>
          </a:xfrm>
          <a:prstGeom prst="roundRect">
            <a:avLst/>
          </a:prstGeom>
          <a:solidFill>
            <a:schemeClr val="bg1">
              <a:lumMod val="95000"/>
            </a:schemeClr>
          </a:solidFill>
          <a:ln w="22225">
            <a:solidFill>
              <a:srgbClr val="C2AF9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err="1">
                <a:solidFill>
                  <a:schemeClr val="tx1"/>
                </a:solidFill>
                <a:latin typeface="Calibri" panose="020F0502020204030204" pitchFamily="34" charset="0"/>
                <a:cs typeface="Calibri" panose="020F0502020204030204" pitchFamily="34" charset="0"/>
              </a:rPr>
              <a:t>Nef</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(206 aa)</a:t>
            </a:r>
          </a:p>
        </p:txBody>
      </p:sp>
      <p:sp>
        <p:nvSpPr>
          <p:cNvPr id="17" name="Rounded Rectangle 16">
            <a:extLst>
              <a:ext uri="{FF2B5EF4-FFF2-40B4-BE49-F238E27FC236}">
                <a16:creationId xmlns:a16="http://schemas.microsoft.com/office/drawing/2014/main" id="{2A4AF4FE-CF38-0DFB-4D26-A7148CC52C82}"/>
              </a:ext>
            </a:extLst>
          </p:cNvPr>
          <p:cNvSpPr/>
          <p:nvPr/>
        </p:nvSpPr>
        <p:spPr>
          <a:xfrm>
            <a:off x="6414769" y="1083060"/>
            <a:ext cx="1097280" cy="365760"/>
          </a:xfrm>
          <a:prstGeom prst="roundRect">
            <a:avLst/>
          </a:prstGeom>
          <a:solidFill>
            <a:schemeClr val="bg1">
              <a:lumMod val="95000"/>
            </a:schemeClr>
          </a:solidFill>
          <a:ln w="22225">
            <a:solidFill>
              <a:srgbClr val="289A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Protease</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(198 aa)</a:t>
            </a:r>
          </a:p>
        </p:txBody>
      </p:sp>
      <p:sp>
        <p:nvSpPr>
          <p:cNvPr id="20" name="Rounded Rectangle 19">
            <a:extLst>
              <a:ext uri="{FF2B5EF4-FFF2-40B4-BE49-F238E27FC236}">
                <a16:creationId xmlns:a16="http://schemas.microsoft.com/office/drawing/2014/main" id="{D506DC49-C6A4-A563-871E-E5CBA174E51F}"/>
              </a:ext>
            </a:extLst>
          </p:cNvPr>
          <p:cNvSpPr/>
          <p:nvPr/>
        </p:nvSpPr>
        <p:spPr>
          <a:xfrm>
            <a:off x="7608558" y="1083060"/>
            <a:ext cx="1097280" cy="365760"/>
          </a:xfrm>
          <a:prstGeom prst="roundRect">
            <a:avLst/>
          </a:prstGeom>
          <a:solidFill>
            <a:schemeClr val="bg1">
              <a:lumMod val="95000"/>
            </a:schemeClr>
          </a:solidFill>
          <a:ln w="22225">
            <a:solidFill>
              <a:srgbClr val="7C9DF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err="1">
                <a:solidFill>
                  <a:schemeClr val="tx1"/>
                </a:solidFill>
                <a:latin typeface="Calibri" panose="020F0502020204030204" pitchFamily="34" charset="0"/>
                <a:cs typeface="Calibri" panose="020F0502020204030204" pitchFamily="34" charset="0"/>
              </a:rPr>
              <a:t>Vif</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(192 aa)</a:t>
            </a:r>
          </a:p>
        </p:txBody>
      </p:sp>
      <p:sp>
        <p:nvSpPr>
          <p:cNvPr id="10" name="Rounded Rectangle 9">
            <a:extLst>
              <a:ext uri="{FF2B5EF4-FFF2-40B4-BE49-F238E27FC236}">
                <a16:creationId xmlns:a16="http://schemas.microsoft.com/office/drawing/2014/main" id="{51C75C51-A0D6-4191-E54C-C0AA2ED7A79D}"/>
              </a:ext>
            </a:extLst>
          </p:cNvPr>
          <p:cNvSpPr/>
          <p:nvPr/>
        </p:nvSpPr>
        <p:spPr>
          <a:xfrm>
            <a:off x="465711" y="3634023"/>
            <a:ext cx="1097280" cy="365760"/>
          </a:xfrm>
          <a:prstGeom prst="roundRect">
            <a:avLst/>
          </a:prstGeom>
          <a:solidFill>
            <a:schemeClr val="bg1">
              <a:lumMod val="95000"/>
            </a:schemeClr>
          </a:solidFill>
          <a:ln w="22225">
            <a:solidFill>
              <a:srgbClr val="5372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Matrix </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(132 aa)</a:t>
            </a:r>
          </a:p>
        </p:txBody>
      </p:sp>
      <p:sp>
        <p:nvSpPr>
          <p:cNvPr id="7" name="Rounded Rectangle 6">
            <a:extLst>
              <a:ext uri="{FF2B5EF4-FFF2-40B4-BE49-F238E27FC236}">
                <a16:creationId xmlns:a16="http://schemas.microsoft.com/office/drawing/2014/main" id="{3949463E-A086-1053-B37A-DD7BDB0AD6D2}"/>
              </a:ext>
            </a:extLst>
          </p:cNvPr>
          <p:cNvSpPr/>
          <p:nvPr/>
        </p:nvSpPr>
        <p:spPr>
          <a:xfrm>
            <a:off x="1652873" y="3634023"/>
            <a:ext cx="1097280" cy="365760"/>
          </a:xfrm>
          <a:prstGeom prst="roundRect">
            <a:avLst/>
          </a:prstGeom>
          <a:solidFill>
            <a:schemeClr val="bg1">
              <a:lumMod val="95000"/>
            </a:schemeClr>
          </a:solidFill>
          <a:ln w="22225">
            <a:solidFill>
              <a:srgbClr val="CFB80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Rev</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(116 aa)</a:t>
            </a:r>
          </a:p>
        </p:txBody>
      </p:sp>
      <p:sp>
        <p:nvSpPr>
          <p:cNvPr id="8" name="Rounded Rectangle 7">
            <a:extLst>
              <a:ext uri="{FF2B5EF4-FFF2-40B4-BE49-F238E27FC236}">
                <a16:creationId xmlns:a16="http://schemas.microsoft.com/office/drawing/2014/main" id="{DBEAD55E-A6F6-199E-87BA-1D6F172F3370}"/>
              </a:ext>
            </a:extLst>
          </p:cNvPr>
          <p:cNvSpPr/>
          <p:nvPr/>
        </p:nvSpPr>
        <p:spPr>
          <a:xfrm>
            <a:off x="4027197" y="3634023"/>
            <a:ext cx="1097280" cy="365760"/>
          </a:xfrm>
          <a:prstGeom prst="roundRect">
            <a:avLst/>
          </a:prstGeom>
          <a:solidFill>
            <a:schemeClr val="bg1">
              <a:lumMod val="95000"/>
            </a:schemeClr>
          </a:solidFill>
          <a:ln w="22225">
            <a:solidFill>
              <a:srgbClr val="CBB0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Tat</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(86-101 aa)</a:t>
            </a:r>
          </a:p>
        </p:txBody>
      </p:sp>
      <p:sp>
        <p:nvSpPr>
          <p:cNvPr id="21" name="Rounded Rectangle 20">
            <a:extLst>
              <a:ext uri="{FF2B5EF4-FFF2-40B4-BE49-F238E27FC236}">
                <a16:creationId xmlns:a16="http://schemas.microsoft.com/office/drawing/2014/main" id="{737697E0-4C38-28DB-EFB8-23A27F542F81}"/>
              </a:ext>
            </a:extLst>
          </p:cNvPr>
          <p:cNvSpPr/>
          <p:nvPr/>
        </p:nvSpPr>
        <p:spPr>
          <a:xfrm>
            <a:off x="2833407" y="3634023"/>
            <a:ext cx="1097280" cy="365760"/>
          </a:xfrm>
          <a:prstGeom prst="roundRect">
            <a:avLst/>
          </a:prstGeom>
          <a:solidFill>
            <a:schemeClr val="bg1">
              <a:lumMod val="95000"/>
            </a:schemeClr>
          </a:solidFill>
          <a:ln w="22225">
            <a:solidFill>
              <a:srgbClr val="84C4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err="1">
                <a:solidFill>
                  <a:schemeClr val="tx1"/>
                </a:solidFill>
                <a:latin typeface="Calibri" panose="020F0502020204030204" pitchFamily="34" charset="0"/>
                <a:cs typeface="Calibri" panose="020F0502020204030204" pitchFamily="34" charset="0"/>
              </a:rPr>
              <a:t>Vpr</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(96 aa)</a:t>
            </a:r>
          </a:p>
        </p:txBody>
      </p:sp>
      <p:sp>
        <p:nvSpPr>
          <p:cNvPr id="22" name="Rounded Rectangle 21">
            <a:extLst>
              <a:ext uri="{FF2B5EF4-FFF2-40B4-BE49-F238E27FC236}">
                <a16:creationId xmlns:a16="http://schemas.microsoft.com/office/drawing/2014/main" id="{95819650-9434-AE0F-9DB1-25627569FC3D}"/>
              </a:ext>
            </a:extLst>
          </p:cNvPr>
          <p:cNvSpPr/>
          <p:nvPr/>
        </p:nvSpPr>
        <p:spPr>
          <a:xfrm>
            <a:off x="5220985" y="3634023"/>
            <a:ext cx="1097280" cy="365760"/>
          </a:xfrm>
          <a:prstGeom prst="roundRect">
            <a:avLst/>
          </a:prstGeom>
          <a:solidFill>
            <a:schemeClr val="bg1">
              <a:lumMod val="95000"/>
            </a:schemeClr>
          </a:solidFill>
          <a:ln w="22225">
            <a:solidFill>
              <a:srgbClr val="DE505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err="1">
                <a:solidFill>
                  <a:schemeClr val="tx1"/>
                </a:solidFill>
                <a:latin typeface="Calibri" panose="020F0502020204030204" pitchFamily="34" charset="0"/>
                <a:cs typeface="Calibri" panose="020F0502020204030204" pitchFamily="34" charset="0"/>
              </a:rPr>
              <a:t>Vpu</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(81 aa)</a:t>
            </a:r>
          </a:p>
        </p:txBody>
      </p:sp>
      <p:sp>
        <p:nvSpPr>
          <p:cNvPr id="11" name="Rounded Rectangle 10">
            <a:extLst>
              <a:ext uri="{FF2B5EF4-FFF2-40B4-BE49-F238E27FC236}">
                <a16:creationId xmlns:a16="http://schemas.microsoft.com/office/drawing/2014/main" id="{FF1CF7D4-E4DB-3DF5-9E22-C94D49924A87}"/>
              </a:ext>
            </a:extLst>
          </p:cNvPr>
          <p:cNvSpPr/>
          <p:nvPr/>
        </p:nvSpPr>
        <p:spPr>
          <a:xfrm>
            <a:off x="6414773" y="3634023"/>
            <a:ext cx="1097280" cy="365760"/>
          </a:xfrm>
          <a:prstGeom prst="roundRect">
            <a:avLst/>
          </a:prstGeom>
          <a:solidFill>
            <a:schemeClr val="bg1">
              <a:lumMod val="95000"/>
            </a:schemeClr>
          </a:solidFill>
          <a:ln w="22225">
            <a:solidFill>
              <a:srgbClr val="4CA0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Nucleocapsid </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(55 aa)</a:t>
            </a:r>
          </a:p>
        </p:txBody>
      </p:sp>
      <p:sp>
        <p:nvSpPr>
          <p:cNvPr id="12" name="Rounded Rectangle 11">
            <a:extLst>
              <a:ext uri="{FF2B5EF4-FFF2-40B4-BE49-F238E27FC236}">
                <a16:creationId xmlns:a16="http://schemas.microsoft.com/office/drawing/2014/main" id="{A2BD9C2E-9D80-4BC8-189F-436D4327A353}"/>
              </a:ext>
            </a:extLst>
          </p:cNvPr>
          <p:cNvSpPr/>
          <p:nvPr/>
        </p:nvSpPr>
        <p:spPr>
          <a:xfrm>
            <a:off x="7608558" y="3634023"/>
            <a:ext cx="1097280" cy="365760"/>
          </a:xfrm>
          <a:prstGeom prst="roundRect">
            <a:avLst/>
          </a:prstGeom>
          <a:solidFill>
            <a:schemeClr val="bg1">
              <a:lumMod val="95000"/>
            </a:schemeClr>
          </a:solidFill>
          <a:ln w="22225">
            <a:solidFill>
              <a:srgbClr val="CF9B73"/>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r>
              <a:rPr lang="en-US" sz="1100" dirty="0">
                <a:solidFill>
                  <a:schemeClr val="tx1"/>
                </a:solidFill>
                <a:latin typeface="Calibri" panose="020F0502020204030204" pitchFamily="34" charset="0"/>
                <a:cs typeface="Calibri" panose="020F0502020204030204" pitchFamily="34" charset="0"/>
              </a:rPr>
              <a:t>P6</a:t>
            </a:r>
            <a:br>
              <a:rPr lang="en-US" sz="1100" dirty="0">
                <a:solidFill>
                  <a:schemeClr val="tx1"/>
                </a:solidFill>
                <a:latin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cs typeface="Calibri" panose="020F0502020204030204" pitchFamily="34" charset="0"/>
              </a:rPr>
              <a:t>(52 aa)</a:t>
            </a:r>
          </a:p>
        </p:txBody>
      </p:sp>
      <p:pic>
        <p:nvPicPr>
          <p:cNvPr id="5" name="Picture 4">
            <a:extLst>
              <a:ext uri="{FF2B5EF4-FFF2-40B4-BE49-F238E27FC236}">
                <a16:creationId xmlns:a16="http://schemas.microsoft.com/office/drawing/2014/main" id="{D1348EAC-1998-BE85-D2CF-F5F4183AB98C}"/>
              </a:ext>
            </a:extLst>
          </p:cNvPr>
          <p:cNvPicPr>
            <a:picLocks noChangeAspect="1"/>
          </p:cNvPicPr>
          <p:nvPr/>
        </p:nvPicPr>
        <p:blipFill>
          <a:blip r:embed="rId3"/>
          <a:stretch>
            <a:fillRect/>
          </a:stretch>
        </p:blipFill>
        <p:spPr>
          <a:xfrm rot="18791128">
            <a:off x="372072" y="1506559"/>
            <a:ext cx="1295238" cy="1642742"/>
          </a:xfrm>
          <a:prstGeom prst="rect">
            <a:avLst/>
          </a:prstGeom>
        </p:spPr>
      </p:pic>
      <p:pic>
        <p:nvPicPr>
          <p:cNvPr id="24" name="Picture 23">
            <a:extLst>
              <a:ext uri="{FF2B5EF4-FFF2-40B4-BE49-F238E27FC236}">
                <a16:creationId xmlns:a16="http://schemas.microsoft.com/office/drawing/2014/main" id="{22A27B14-477D-04B2-E98C-BFEDB8DD5A87}"/>
              </a:ext>
            </a:extLst>
          </p:cNvPr>
          <p:cNvPicPr>
            <a:picLocks noChangeAspect="1"/>
          </p:cNvPicPr>
          <p:nvPr/>
        </p:nvPicPr>
        <p:blipFill>
          <a:blip r:embed="rId4"/>
          <a:stretch>
            <a:fillRect/>
          </a:stretch>
        </p:blipFill>
        <p:spPr>
          <a:xfrm>
            <a:off x="6855506" y="4278085"/>
            <a:ext cx="199487" cy="379025"/>
          </a:xfrm>
          <a:prstGeom prst="rect">
            <a:avLst/>
          </a:prstGeom>
        </p:spPr>
      </p:pic>
      <p:pic>
        <p:nvPicPr>
          <p:cNvPr id="29" name="Picture 28">
            <a:extLst>
              <a:ext uri="{FF2B5EF4-FFF2-40B4-BE49-F238E27FC236}">
                <a16:creationId xmlns:a16="http://schemas.microsoft.com/office/drawing/2014/main" id="{453273D1-E5F2-2C41-0761-AA04BF7E3689}"/>
              </a:ext>
            </a:extLst>
          </p:cNvPr>
          <p:cNvPicPr>
            <a:picLocks noChangeAspect="1"/>
          </p:cNvPicPr>
          <p:nvPr/>
        </p:nvPicPr>
        <p:blipFill>
          <a:blip r:embed="rId5"/>
          <a:stretch>
            <a:fillRect/>
          </a:stretch>
        </p:blipFill>
        <p:spPr>
          <a:xfrm rot="21361559">
            <a:off x="4420244" y="1935293"/>
            <a:ext cx="481621" cy="979297"/>
          </a:xfrm>
          <a:prstGeom prst="rect">
            <a:avLst/>
          </a:prstGeom>
        </p:spPr>
      </p:pic>
      <p:pic>
        <p:nvPicPr>
          <p:cNvPr id="33" name="Picture 32">
            <a:extLst>
              <a:ext uri="{FF2B5EF4-FFF2-40B4-BE49-F238E27FC236}">
                <a16:creationId xmlns:a16="http://schemas.microsoft.com/office/drawing/2014/main" id="{C702FEF8-F7D6-6345-23F5-6DC8338BAED0}"/>
              </a:ext>
            </a:extLst>
          </p:cNvPr>
          <p:cNvPicPr>
            <a:picLocks/>
          </p:cNvPicPr>
          <p:nvPr/>
        </p:nvPicPr>
        <p:blipFill>
          <a:blip r:embed="rId6"/>
          <a:stretch>
            <a:fillRect/>
          </a:stretch>
        </p:blipFill>
        <p:spPr>
          <a:xfrm>
            <a:off x="6631446" y="2053485"/>
            <a:ext cx="677848" cy="701400"/>
          </a:xfrm>
          <a:prstGeom prst="rect">
            <a:avLst/>
          </a:prstGeom>
        </p:spPr>
      </p:pic>
      <p:pic>
        <p:nvPicPr>
          <p:cNvPr id="35" name="Picture 34">
            <a:extLst>
              <a:ext uri="{FF2B5EF4-FFF2-40B4-BE49-F238E27FC236}">
                <a16:creationId xmlns:a16="http://schemas.microsoft.com/office/drawing/2014/main" id="{C3528588-A73F-B803-A611-3FCB2C1FB958}"/>
              </a:ext>
            </a:extLst>
          </p:cNvPr>
          <p:cNvPicPr>
            <a:picLocks noChangeAspect="1"/>
          </p:cNvPicPr>
          <p:nvPr/>
        </p:nvPicPr>
        <p:blipFill>
          <a:blip r:embed="rId7"/>
          <a:stretch>
            <a:fillRect/>
          </a:stretch>
        </p:blipFill>
        <p:spPr>
          <a:xfrm>
            <a:off x="7766274" y="2013681"/>
            <a:ext cx="677848" cy="716217"/>
          </a:xfrm>
          <a:prstGeom prst="rect">
            <a:avLst/>
          </a:prstGeom>
        </p:spPr>
      </p:pic>
      <p:pic>
        <p:nvPicPr>
          <p:cNvPr id="41" name="Picture 40">
            <a:extLst>
              <a:ext uri="{FF2B5EF4-FFF2-40B4-BE49-F238E27FC236}">
                <a16:creationId xmlns:a16="http://schemas.microsoft.com/office/drawing/2014/main" id="{B2DAF7DE-FDC4-414C-F8BE-5C25202FA124}"/>
              </a:ext>
            </a:extLst>
          </p:cNvPr>
          <p:cNvPicPr>
            <a:picLocks noChangeAspect="1"/>
          </p:cNvPicPr>
          <p:nvPr/>
        </p:nvPicPr>
        <p:blipFill>
          <a:blip r:embed="rId8"/>
          <a:stretch>
            <a:fillRect/>
          </a:stretch>
        </p:blipFill>
        <p:spPr>
          <a:xfrm>
            <a:off x="2117757" y="4134441"/>
            <a:ext cx="254000" cy="731520"/>
          </a:xfrm>
          <a:prstGeom prst="rect">
            <a:avLst/>
          </a:prstGeom>
        </p:spPr>
      </p:pic>
      <p:pic>
        <p:nvPicPr>
          <p:cNvPr id="43" name="Picture 42">
            <a:extLst>
              <a:ext uri="{FF2B5EF4-FFF2-40B4-BE49-F238E27FC236}">
                <a16:creationId xmlns:a16="http://schemas.microsoft.com/office/drawing/2014/main" id="{5D18571A-0382-47C5-4C96-AF77BA8753EF}"/>
              </a:ext>
            </a:extLst>
          </p:cNvPr>
          <p:cNvPicPr>
            <a:picLocks noChangeAspect="1"/>
          </p:cNvPicPr>
          <p:nvPr/>
        </p:nvPicPr>
        <p:blipFill>
          <a:blip r:embed="rId9"/>
          <a:stretch>
            <a:fillRect/>
          </a:stretch>
        </p:blipFill>
        <p:spPr>
          <a:xfrm>
            <a:off x="4395459" y="4288591"/>
            <a:ext cx="364524" cy="408267"/>
          </a:xfrm>
          <a:prstGeom prst="rect">
            <a:avLst/>
          </a:prstGeom>
        </p:spPr>
      </p:pic>
      <p:pic>
        <p:nvPicPr>
          <p:cNvPr id="45" name="Picture 44">
            <a:extLst>
              <a:ext uri="{FF2B5EF4-FFF2-40B4-BE49-F238E27FC236}">
                <a16:creationId xmlns:a16="http://schemas.microsoft.com/office/drawing/2014/main" id="{018E2364-5065-D6B3-17DE-D160DDAA5ECF}"/>
              </a:ext>
            </a:extLst>
          </p:cNvPr>
          <p:cNvPicPr>
            <a:picLocks noChangeAspect="1"/>
          </p:cNvPicPr>
          <p:nvPr/>
        </p:nvPicPr>
        <p:blipFill>
          <a:blip r:embed="rId10"/>
          <a:stretch>
            <a:fillRect/>
          </a:stretch>
        </p:blipFill>
        <p:spPr>
          <a:xfrm>
            <a:off x="3252842" y="4203253"/>
            <a:ext cx="440064" cy="581218"/>
          </a:xfrm>
          <a:prstGeom prst="rect">
            <a:avLst/>
          </a:prstGeom>
        </p:spPr>
      </p:pic>
      <p:pic>
        <p:nvPicPr>
          <p:cNvPr id="47" name="Picture 46">
            <a:extLst>
              <a:ext uri="{FF2B5EF4-FFF2-40B4-BE49-F238E27FC236}">
                <a16:creationId xmlns:a16="http://schemas.microsoft.com/office/drawing/2014/main" id="{79616958-6088-7564-6B20-612A82D58AD9}"/>
              </a:ext>
            </a:extLst>
          </p:cNvPr>
          <p:cNvPicPr>
            <a:picLocks noChangeAspect="1"/>
          </p:cNvPicPr>
          <p:nvPr/>
        </p:nvPicPr>
        <p:blipFill>
          <a:blip r:embed="rId11"/>
          <a:stretch>
            <a:fillRect/>
          </a:stretch>
        </p:blipFill>
        <p:spPr>
          <a:xfrm>
            <a:off x="5570801" y="4245326"/>
            <a:ext cx="473723" cy="417518"/>
          </a:xfrm>
          <a:prstGeom prst="rect">
            <a:avLst/>
          </a:prstGeom>
        </p:spPr>
      </p:pic>
      <p:pic>
        <p:nvPicPr>
          <p:cNvPr id="49" name="Picture 48">
            <a:extLst>
              <a:ext uri="{FF2B5EF4-FFF2-40B4-BE49-F238E27FC236}">
                <a16:creationId xmlns:a16="http://schemas.microsoft.com/office/drawing/2014/main" id="{34DFC446-E7F9-9AE8-F590-BC6CD5AB36C6}"/>
              </a:ext>
            </a:extLst>
          </p:cNvPr>
          <p:cNvPicPr>
            <a:picLocks noChangeAspect="1"/>
          </p:cNvPicPr>
          <p:nvPr/>
        </p:nvPicPr>
        <p:blipFill>
          <a:blip r:embed="rId12"/>
          <a:stretch>
            <a:fillRect/>
          </a:stretch>
        </p:blipFill>
        <p:spPr>
          <a:xfrm>
            <a:off x="8050751" y="4273117"/>
            <a:ext cx="236601" cy="305292"/>
          </a:xfrm>
          <a:prstGeom prst="rect">
            <a:avLst/>
          </a:prstGeom>
        </p:spPr>
      </p:pic>
      <p:sp>
        <p:nvSpPr>
          <p:cNvPr id="53" name="Footer Placeholder 3">
            <a:extLst>
              <a:ext uri="{FF2B5EF4-FFF2-40B4-BE49-F238E27FC236}">
                <a16:creationId xmlns:a16="http://schemas.microsoft.com/office/drawing/2014/main" id="{4F855B49-0BA8-DEAB-4A0E-1C0C64E358C7}"/>
              </a:ext>
            </a:extLst>
          </p:cNvPr>
          <p:cNvSpPr txBox="1">
            <a:spLocks/>
          </p:cNvSpPr>
          <p:nvPr/>
        </p:nvSpPr>
        <p:spPr>
          <a:xfrm>
            <a:off x="684328" y="2102163"/>
            <a:ext cx="759637" cy="21322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050" dirty="0">
                <a:solidFill>
                  <a:schemeClr val="bg1">
                    <a:lumMod val="95000"/>
                  </a:schemeClr>
                </a:solidFill>
                <a:latin typeface="Calibri" panose="020F0502020204030204" pitchFamily="34" charset="0"/>
                <a:cs typeface="Calibri" panose="020F0502020204030204" pitchFamily="34" charset="0"/>
              </a:rPr>
              <a:t>560 aa</a:t>
            </a:r>
          </a:p>
        </p:txBody>
      </p:sp>
      <p:sp>
        <p:nvSpPr>
          <p:cNvPr id="54" name="Footer Placeholder 3">
            <a:extLst>
              <a:ext uri="{FF2B5EF4-FFF2-40B4-BE49-F238E27FC236}">
                <a16:creationId xmlns:a16="http://schemas.microsoft.com/office/drawing/2014/main" id="{B8859386-5CB6-850F-FBCF-A1CEAF0DC7E6}"/>
              </a:ext>
            </a:extLst>
          </p:cNvPr>
          <p:cNvSpPr txBox="1">
            <a:spLocks/>
          </p:cNvSpPr>
          <p:nvPr/>
        </p:nvSpPr>
        <p:spPr>
          <a:xfrm>
            <a:off x="681425" y="2683888"/>
            <a:ext cx="759637" cy="21322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050" dirty="0">
                <a:solidFill>
                  <a:schemeClr val="bg1">
                    <a:lumMod val="95000"/>
                  </a:schemeClr>
                </a:solidFill>
                <a:latin typeface="Calibri" panose="020F0502020204030204" pitchFamily="34" charset="0"/>
                <a:cs typeface="Calibri" panose="020F0502020204030204" pitchFamily="34" charset="0"/>
              </a:rPr>
              <a:t>440 aa</a:t>
            </a:r>
          </a:p>
        </p:txBody>
      </p:sp>
      <p:pic>
        <p:nvPicPr>
          <p:cNvPr id="3" name="Picture 2">
            <a:extLst>
              <a:ext uri="{FF2B5EF4-FFF2-40B4-BE49-F238E27FC236}">
                <a16:creationId xmlns:a16="http://schemas.microsoft.com/office/drawing/2014/main" id="{CA8791DC-CB69-7140-BB61-F199D7F0EA3F}"/>
              </a:ext>
            </a:extLst>
          </p:cNvPr>
          <p:cNvPicPr>
            <a:picLocks noChangeAspect="1"/>
          </p:cNvPicPr>
          <p:nvPr/>
        </p:nvPicPr>
        <p:blipFill>
          <a:blip r:embed="rId13"/>
          <a:stretch>
            <a:fillRect/>
          </a:stretch>
        </p:blipFill>
        <p:spPr>
          <a:xfrm rot="10376097">
            <a:off x="5523558" y="1946985"/>
            <a:ext cx="492125" cy="914400"/>
          </a:xfrm>
          <a:prstGeom prst="rect">
            <a:avLst/>
          </a:prstGeom>
        </p:spPr>
      </p:pic>
      <p:pic>
        <p:nvPicPr>
          <p:cNvPr id="6" name="Picture 5">
            <a:extLst>
              <a:ext uri="{FF2B5EF4-FFF2-40B4-BE49-F238E27FC236}">
                <a16:creationId xmlns:a16="http://schemas.microsoft.com/office/drawing/2014/main" id="{53FF7A96-052E-9F12-8EF3-4FF8AD7CADE7}"/>
              </a:ext>
            </a:extLst>
          </p:cNvPr>
          <p:cNvPicPr>
            <a:picLocks noChangeAspect="1"/>
          </p:cNvPicPr>
          <p:nvPr/>
        </p:nvPicPr>
        <p:blipFill>
          <a:blip r:embed="rId14"/>
          <a:stretch>
            <a:fillRect/>
          </a:stretch>
        </p:blipFill>
        <p:spPr>
          <a:xfrm>
            <a:off x="596154" y="4177978"/>
            <a:ext cx="661307" cy="685800"/>
          </a:xfrm>
          <a:prstGeom prst="rect">
            <a:avLst/>
          </a:prstGeom>
        </p:spPr>
      </p:pic>
      <p:pic>
        <p:nvPicPr>
          <p:cNvPr id="16" name="Picture 15">
            <a:extLst>
              <a:ext uri="{FF2B5EF4-FFF2-40B4-BE49-F238E27FC236}">
                <a16:creationId xmlns:a16="http://schemas.microsoft.com/office/drawing/2014/main" id="{39EFCBE3-E2F8-1E40-6CF1-C79398363477}"/>
              </a:ext>
            </a:extLst>
          </p:cNvPr>
          <p:cNvPicPr>
            <a:picLocks noChangeAspect="1"/>
          </p:cNvPicPr>
          <p:nvPr/>
        </p:nvPicPr>
        <p:blipFill>
          <a:blip r:embed="rId15"/>
          <a:stretch>
            <a:fillRect/>
          </a:stretch>
        </p:blipFill>
        <p:spPr>
          <a:xfrm rot="20932875">
            <a:off x="1211386" y="1596140"/>
            <a:ext cx="1606641" cy="1864058"/>
          </a:xfrm>
          <a:prstGeom prst="rect">
            <a:avLst/>
          </a:prstGeom>
        </p:spPr>
      </p:pic>
      <p:sp>
        <p:nvSpPr>
          <p:cNvPr id="25" name="Footer Placeholder 3">
            <a:extLst>
              <a:ext uri="{FF2B5EF4-FFF2-40B4-BE49-F238E27FC236}">
                <a16:creationId xmlns:a16="http://schemas.microsoft.com/office/drawing/2014/main" id="{10DF8B4F-74CD-249E-6BA5-81A625C06D73}"/>
              </a:ext>
            </a:extLst>
          </p:cNvPr>
          <p:cNvSpPr txBox="1">
            <a:spLocks/>
          </p:cNvSpPr>
          <p:nvPr/>
        </p:nvSpPr>
        <p:spPr>
          <a:xfrm>
            <a:off x="1922025" y="1982371"/>
            <a:ext cx="759637" cy="21322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050" dirty="0">
                <a:solidFill>
                  <a:schemeClr val="bg1">
                    <a:lumMod val="95000"/>
                  </a:schemeClr>
                </a:solidFill>
                <a:latin typeface="Calibri" panose="020F0502020204030204" pitchFamily="34" charset="0"/>
                <a:cs typeface="Calibri" panose="020F0502020204030204" pitchFamily="34" charset="0"/>
              </a:rPr>
              <a:t>480 aa</a:t>
            </a:r>
          </a:p>
        </p:txBody>
      </p:sp>
      <p:sp>
        <p:nvSpPr>
          <p:cNvPr id="30" name="Footer Placeholder 3">
            <a:extLst>
              <a:ext uri="{FF2B5EF4-FFF2-40B4-BE49-F238E27FC236}">
                <a16:creationId xmlns:a16="http://schemas.microsoft.com/office/drawing/2014/main" id="{024765F7-04AC-8413-ED7D-517E84D93C90}"/>
              </a:ext>
            </a:extLst>
          </p:cNvPr>
          <p:cNvSpPr txBox="1">
            <a:spLocks/>
          </p:cNvSpPr>
          <p:nvPr/>
        </p:nvSpPr>
        <p:spPr>
          <a:xfrm>
            <a:off x="1904608" y="2841066"/>
            <a:ext cx="759637" cy="164592"/>
          </a:xfrm>
          <a:prstGeom prst="rect">
            <a:avLst/>
          </a:prstGeom>
          <a:gradFill>
            <a:gsLst>
              <a:gs pos="30000">
                <a:srgbClr val="DD8DBA">
                  <a:alpha val="80000"/>
                </a:srgbClr>
              </a:gs>
              <a:gs pos="70000">
                <a:srgbClr val="DD8DBA">
                  <a:alpha val="80000"/>
                </a:srgbClr>
              </a:gs>
              <a:gs pos="50000">
                <a:srgbClr val="DD8DBA"/>
              </a:gs>
              <a:gs pos="0">
                <a:schemeClr val="bg1">
                  <a:alpha val="40000"/>
                </a:schemeClr>
              </a:gs>
              <a:gs pos="100000">
                <a:schemeClr val="bg1">
                  <a:alpha val="40000"/>
                </a:schemeClr>
              </a:gs>
            </a:gsLst>
            <a:lin ang="0" scaled="0"/>
          </a:gradFill>
        </p:spPr>
        <p:txBody>
          <a:bodyPr vert="horz" lIns="68580" tIns="34290" rIns="68580" bIns="34290" rtlCol="0" anchor="ctr"/>
          <a:lstStyle/>
          <a:p>
            <a:pPr algn="ctr" defTabSz="685800" eaLnBrk="1" fontAlgn="auto" hangingPunct="1">
              <a:spcBef>
                <a:spcPts val="0"/>
              </a:spcBef>
              <a:spcAft>
                <a:spcPts val="0"/>
              </a:spcAft>
              <a:defRPr/>
            </a:pPr>
            <a:r>
              <a:rPr lang="en-US" sz="1050" dirty="0">
                <a:solidFill>
                  <a:schemeClr val="bg1">
                    <a:lumMod val="95000"/>
                  </a:schemeClr>
                </a:solidFill>
                <a:latin typeface="Calibri" panose="020F0502020204030204" pitchFamily="34" charset="0"/>
                <a:cs typeface="Calibri" panose="020F0502020204030204" pitchFamily="34" charset="0"/>
              </a:rPr>
              <a:t>345 aa</a:t>
            </a:r>
          </a:p>
        </p:txBody>
      </p:sp>
      <p:pic>
        <p:nvPicPr>
          <p:cNvPr id="36" name="Picture 35">
            <a:extLst>
              <a:ext uri="{FF2B5EF4-FFF2-40B4-BE49-F238E27FC236}">
                <a16:creationId xmlns:a16="http://schemas.microsoft.com/office/drawing/2014/main" id="{4FF39582-C3FA-AB53-429C-8CAA3B8897B3}"/>
              </a:ext>
            </a:extLst>
          </p:cNvPr>
          <p:cNvPicPr>
            <a:picLocks noChangeAspect="1"/>
          </p:cNvPicPr>
          <p:nvPr/>
        </p:nvPicPr>
        <p:blipFill>
          <a:blip r:embed="rId16"/>
          <a:stretch>
            <a:fillRect/>
          </a:stretch>
        </p:blipFill>
        <p:spPr>
          <a:xfrm rot="21266218">
            <a:off x="2655884" y="1820299"/>
            <a:ext cx="1278644" cy="1116976"/>
          </a:xfrm>
          <a:prstGeom prst="rect">
            <a:avLst/>
          </a:prstGeom>
        </p:spPr>
      </p:pic>
    </p:spTree>
    <p:extLst>
      <p:ext uri="{BB962C8B-B14F-4D97-AF65-F5344CB8AC3E}">
        <p14:creationId xmlns:p14="http://schemas.microsoft.com/office/powerpoint/2010/main" val="4159017461"/>
      </p:ext>
    </p:extLst>
  </p:cSld>
  <p:clrMapOvr>
    <a:masterClrMapping/>
  </p:clrMapOvr>
  <mc:AlternateContent xmlns:mc="http://schemas.openxmlformats.org/markup-compatibility/2006" xmlns:p14="http://schemas.microsoft.com/office/powerpoint/2010/main">
    <mc:Choice Requires="p14">
      <p:transition spd="slow" p14:dur="1250" advTm="26858">
        <p:circle/>
      </p:transition>
    </mc:Choice>
    <mc:Fallback xmlns="">
      <p:transition spd="slow" advTm="26858">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A134-B301-6947-A053-124488243A87}"/>
              </a:ext>
            </a:extLst>
          </p:cNvPr>
          <p:cNvSpPr>
            <a:spLocks noGrp="1"/>
          </p:cNvSpPr>
          <p:nvPr>
            <p:ph type="title"/>
          </p:nvPr>
        </p:nvSpPr>
        <p:spPr/>
        <p:txBody>
          <a:bodyPr/>
          <a:lstStyle/>
          <a:p>
            <a:r>
              <a:rPr lang="en-US" dirty="0"/>
              <a:t>HIV Structural Proteins</a:t>
            </a:r>
          </a:p>
        </p:txBody>
      </p:sp>
    </p:spTree>
    <p:extLst>
      <p:ext uri="{BB962C8B-B14F-4D97-AF65-F5344CB8AC3E}">
        <p14:creationId xmlns:p14="http://schemas.microsoft.com/office/powerpoint/2010/main" val="2079771653"/>
      </p:ext>
    </p:extLst>
  </p:cSld>
  <p:clrMapOvr>
    <a:masterClrMapping/>
  </p:clrMapOvr>
  <p:transition spd="slow" advTm="14965">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F66917-1F4C-C68F-BA59-B4E21B35796C}"/>
              </a:ext>
            </a:extLst>
          </p:cNvPr>
          <p:cNvSpPr>
            <a:spLocks noGrp="1"/>
          </p:cNvSpPr>
          <p:nvPr>
            <p:ph type="title"/>
          </p:nvPr>
        </p:nvSpPr>
        <p:spPr/>
        <p:txBody>
          <a:bodyPr/>
          <a:lstStyle/>
          <a:p>
            <a:r>
              <a:rPr lang="en-US" dirty="0"/>
              <a:t>HIV Structural Proteins</a:t>
            </a:r>
          </a:p>
        </p:txBody>
      </p:sp>
      <p:sp>
        <p:nvSpPr>
          <p:cNvPr id="3" name="Text Placeholder 2">
            <a:extLst>
              <a:ext uri="{FF2B5EF4-FFF2-40B4-BE49-F238E27FC236}">
                <a16:creationId xmlns:a16="http://schemas.microsoft.com/office/drawing/2014/main" id="{5F646FEC-60C6-E2F0-589F-8CE3A4BB7D63}"/>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grpSp>
        <p:nvGrpSpPr>
          <p:cNvPr id="8" name="Group 7">
            <a:extLst>
              <a:ext uri="{FF2B5EF4-FFF2-40B4-BE49-F238E27FC236}">
                <a16:creationId xmlns:a16="http://schemas.microsoft.com/office/drawing/2014/main" id="{13754596-FF54-7CE1-2179-33E2534DF335}"/>
              </a:ext>
            </a:extLst>
          </p:cNvPr>
          <p:cNvGrpSpPr/>
          <p:nvPr/>
        </p:nvGrpSpPr>
        <p:grpSpPr>
          <a:xfrm>
            <a:off x="2452566" y="1627655"/>
            <a:ext cx="1881021" cy="2409468"/>
            <a:chOff x="3464792" y="1070352"/>
            <a:chExt cx="2917535" cy="3737175"/>
          </a:xfrm>
        </p:grpSpPr>
        <p:pic>
          <p:nvPicPr>
            <p:cNvPr id="9" name="Picture 8">
              <a:extLst>
                <a:ext uri="{FF2B5EF4-FFF2-40B4-BE49-F238E27FC236}">
                  <a16:creationId xmlns:a16="http://schemas.microsoft.com/office/drawing/2014/main" id="{1C6669C9-C5ED-C7CA-DA65-2E673C0C6C7F}"/>
                </a:ext>
              </a:extLst>
            </p:cNvPr>
            <p:cNvPicPr>
              <a:picLocks noChangeAspect="1"/>
            </p:cNvPicPr>
            <p:nvPr/>
          </p:nvPicPr>
          <p:blipFill>
            <a:blip r:embed="rId2"/>
            <a:stretch>
              <a:fillRect/>
            </a:stretch>
          </p:blipFill>
          <p:spPr>
            <a:xfrm>
              <a:off x="3464792" y="1070352"/>
              <a:ext cx="2917535" cy="3428103"/>
            </a:xfrm>
            <a:prstGeom prst="rect">
              <a:avLst/>
            </a:prstGeom>
          </p:spPr>
        </p:pic>
        <p:sp>
          <p:nvSpPr>
            <p:cNvPr id="10" name="Oval 9">
              <a:extLst>
                <a:ext uri="{FF2B5EF4-FFF2-40B4-BE49-F238E27FC236}">
                  <a16:creationId xmlns:a16="http://schemas.microsoft.com/office/drawing/2014/main" id="{1E6525DC-6FAE-25E5-C901-AC0C18DB9563}"/>
                </a:ext>
              </a:extLst>
            </p:cNvPr>
            <p:cNvSpPr/>
            <p:nvPr/>
          </p:nvSpPr>
          <p:spPr>
            <a:xfrm>
              <a:off x="5260109" y="4027054"/>
              <a:ext cx="623454" cy="780473"/>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933863D-6647-197C-BB60-B9E3AA25B6ED}"/>
              </a:ext>
            </a:extLst>
          </p:cNvPr>
          <p:cNvGrpSpPr/>
          <p:nvPr/>
        </p:nvGrpSpPr>
        <p:grpSpPr>
          <a:xfrm>
            <a:off x="4181619" y="1392913"/>
            <a:ext cx="2118403" cy="2701043"/>
            <a:chOff x="4679099" y="1062182"/>
            <a:chExt cx="2933700" cy="3779909"/>
          </a:xfrm>
        </p:grpSpPr>
        <p:pic>
          <p:nvPicPr>
            <p:cNvPr id="12" name="Picture 11">
              <a:extLst>
                <a:ext uri="{FF2B5EF4-FFF2-40B4-BE49-F238E27FC236}">
                  <a16:creationId xmlns:a16="http://schemas.microsoft.com/office/drawing/2014/main" id="{ECD72AB4-E57E-331C-8ADC-595A2078DB83}"/>
                </a:ext>
              </a:extLst>
            </p:cNvPr>
            <p:cNvPicPr>
              <a:picLocks noChangeAspect="1"/>
            </p:cNvPicPr>
            <p:nvPr/>
          </p:nvPicPr>
          <p:blipFill>
            <a:blip r:embed="rId3">
              <a:duotone>
                <a:schemeClr val="accent2">
                  <a:shade val="45000"/>
                  <a:satMod val="135000"/>
                </a:schemeClr>
                <a:prstClr val="white"/>
              </a:duotone>
            </a:blip>
            <a:stretch>
              <a:fillRect/>
            </a:stretch>
          </p:blipFill>
          <p:spPr>
            <a:xfrm>
              <a:off x="4679099" y="1070191"/>
              <a:ext cx="2933700" cy="3771900"/>
            </a:xfrm>
            <a:prstGeom prst="rect">
              <a:avLst/>
            </a:prstGeom>
          </p:spPr>
        </p:pic>
        <p:sp>
          <p:nvSpPr>
            <p:cNvPr id="13" name="Oval 12">
              <a:extLst>
                <a:ext uri="{FF2B5EF4-FFF2-40B4-BE49-F238E27FC236}">
                  <a16:creationId xmlns:a16="http://schemas.microsoft.com/office/drawing/2014/main" id="{6A6A95C9-FA88-7962-2BDD-48BAFE26C6DE}"/>
                </a:ext>
              </a:extLst>
            </p:cNvPr>
            <p:cNvSpPr/>
            <p:nvPr/>
          </p:nvSpPr>
          <p:spPr>
            <a:xfrm>
              <a:off x="6160655" y="1062182"/>
              <a:ext cx="452582" cy="434109"/>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F39AD6-B879-60CA-E248-9783A1231C51}"/>
                </a:ext>
              </a:extLst>
            </p:cNvPr>
            <p:cNvSpPr/>
            <p:nvPr/>
          </p:nvSpPr>
          <p:spPr>
            <a:xfrm>
              <a:off x="5629564" y="4308764"/>
              <a:ext cx="452582" cy="434109"/>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20DB633B-DF58-6BF7-2124-58CD370B2ACA}"/>
              </a:ext>
            </a:extLst>
          </p:cNvPr>
          <p:cNvPicPr>
            <a:picLocks noChangeAspect="1"/>
          </p:cNvPicPr>
          <p:nvPr/>
        </p:nvPicPr>
        <p:blipFill>
          <a:blip r:embed="rId4"/>
          <a:stretch>
            <a:fillRect/>
          </a:stretch>
        </p:blipFill>
        <p:spPr>
          <a:xfrm>
            <a:off x="6300022" y="2107631"/>
            <a:ext cx="957806" cy="1216524"/>
          </a:xfrm>
          <a:prstGeom prst="rect">
            <a:avLst/>
          </a:prstGeom>
        </p:spPr>
      </p:pic>
      <p:pic>
        <p:nvPicPr>
          <p:cNvPr id="21" name="Picture 20" descr="HIV_P6.pdf">
            <a:extLst>
              <a:ext uri="{FF2B5EF4-FFF2-40B4-BE49-F238E27FC236}">
                <a16:creationId xmlns:a16="http://schemas.microsoft.com/office/drawing/2014/main" id="{6F1E856B-19AC-55D7-40A9-D01242E622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a14:imgEffect>
                  </a14:imgLayer>
                </a14:imgProps>
              </a:ext>
            </a:extLst>
          </a:blip>
          <a:stretch>
            <a:fillRect/>
          </a:stretch>
        </p:blipFill>
        <p:spPr>
          <a:xfrm rot="21237414">
            <a:off x="7706670" y="2269835"/>
            <a:ext cx="1127769" cy="1023638"/>
          </a:xfrm>
          <a:prstGeom prst="rect">
            <a:avLst/>
          </a:prstGeom>
        </p:spPr>
      </p:pic>
      <p:pic>
        <p:nvPicPr>
          <p:cNvPr id="24" name="Picture 23">
            <a:extLst>
              <a:ext uri="{FF2B5EF4-FFF2-40B4-BE49-F238E27FC236}">
                <a16:creationId xmlns:a16="http://schemas.microsoft.com/office/drawing/2014/main" id="{E38F15D2-7290-8751-8002-A9C1CCCC24C2}"/>
              </a:ext>
            </a:extLst>
          </p:cNvPr>
          <p:cNvPicPr>
            <a:picLocks noChangeAspect="1"/>
          </p:cNvPicPr>
          <p:nvPr/>
        </p:nvPicPr>
        <p:blipFill>
          <a:blip r:embed="rId7"/>
          <a:stretch>
            <a:fillRect/>
          </a:stretch>
        </p:blipFill>
        <p:spPr>
          <a:xfrm>
            <a:off x="139425" y="1322721"/>
            <a:ext cx="2598619" cy="2630144"/>
          </a:xfrm>
          <a:prstGeom prst="rect">
            <a:avLst/>
          </a:prstGeom>
        </p:spPr>
      </p:pic>
      <p:sp>
        <p:nvSpPr>
          <p:cNvPr id="25" name="Rectangle 13">
            <a:extLst>
              <a:ext uri="{FF2B5EF4-FFF2-40B4-BE49-F238E27FC236}">
                <a16:creationId xmlns:a16="http://schemas.microsoft.com/office/drawing/2014/main" id="{E8B2E05E-6A04-947D-659C-C23761D49606}"/>
              </a:ext>
            </a:extLst>
          </p:cNvPr>
          <p:cNvSpPr>
            <a:spLocks noChangeArrowheads="1"/>
          </p:cNvSpPr>
          <p:nvPr/>
        </p:nvSpPr>
        <p:spPr bwMode="auto">
          <a:xfrm>
            <a:off x="745023" y="3910425"/>
            <a:ext cx="1254312"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Envelope</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(gp120/gp41)</a:t>
            </a:r>
          </a:p>
        </p:txBody>
      </p:sp>
      <p:sp>
        <p:nvSpPr>
          <p:cNvPr id="26" name="Rectangle 13">
            <a:extLst>
              <a:ext uri="{FF2B5EF4-FFF2-40B4-BE49-F238E27FC236}">
                <a16:creationId xmlns:a16="http://schemas.microsoft.com/office/drawing/2014/main" id="{D1FD6AEA-08E5-36EA-958B-1B29577CB463}"/>
              </a:ext>
            </a:extLst>
          </p:cNvPr>
          <p:cNvSpPr>
            <a:spLocks noChangeArrowheads="1"/>
          </p:cNvSpPr>
          <p:nvPr/>
        </p:nvSpPr>
        <p:spPr bwMode="auto">
          <a:xfrm>
            <a:off x="2685424" y="3897627"/>
            <a:ext cx="1383379"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Matrix</a:t>
            </a:r>
            <a:br>
              <a:rPr lang="en-US" sz="18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(p17)</a:t>
            </a:r>
          </a:p>
        </p:txBody>
      </p:sp>
      <p:sp>
        <p:nvSpPr>
          <p:cNvPr id="27" name="Rectangle 26">
            <a:extLst>
              <a:ext uri="{FF2B5EF4-FFF2-40B4-BE49-F238E27FC236}">
                <a16:creationId xmlns:a16="http://schemas.microsoft.com/office/drawing/2014/main" id="{6D39CEE9-A74B-BDD1-0303-DC0656D7963C}"/>
              </a:ext>
            </a:extLst>
          </p:cNvPr>
          <p:cNvSpPr>
            <a:spLocks noChangeArrowheads="1"/>
          </p:cNvSpPr>
          <p:nvPr/>
        </p:nvSpPr>
        <p:spPr bwMode="auto">
          <a:xfrm>
            <a:off x="6225503" y="3897627"/>
            <a:ext cx="1254312"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Nucleocapsid</a:t>
            </a:r>
            <a:br>
              <a:rPr lang="en-US" sz="18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(p7)</a:t>
            </a:r>
          </a:p>
        </p:txBody>
      </p:sp>
      <p:sp>
        <p:nvSpPr>
          <p:cNvPr id="28" name="Rectangle 13">
            <a:extLst>
              <a:ext uri="{FF2B5EF4-FFF2-40B4-BE49-F238E27FC236}">
                <a16:creationId xmlns:a16="http://schemas.microsoft.com/office/drawing/2014/main" id="{BD7ED476-AF4E-15BD-01FC-627F77A52C77}"/>
              </a:ext>
            </a:extLst>
          </p:cNvPr>
          <p:cNvSpPr>
            <a:spLocks noChangeArrowheads="1"/>
          </p:cNvSpPr>
          <p:nvPr/>
        </p:nvSpPr>
        <p:spPr bwMode="auto">
          <a:xfrm>
            <a:off x="4441652" y="3897627"/>
            <a:ext cx="1383379"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Capsid</a:t>
            </a:r>
            <a:br>
              <a:rPr lang="en-US" sz="18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(p24)</a:t>
            </a:r>
          </a:p>
        </p:txBody>
      </p:sp>
      <p:sp>
        <p:nvSpPr>
          <p:cNvPr id="29" name="Rectangle 28">
            <a:extLst>
              <a:ext uri="{FF2B5EF4-FFF2-40B4-BE49-F238E27FC236}">
                <a16:creationId xmlns:a16="http://schemas.microsoft.com/office/drawing/2014/main" id="{5C50A704-1B80-AE99-5BBE-42FD576DC79C}"/>
              </a:ext>
            </a:extLst>
          </p:cNvPr>
          <p:cNvSpPr>
            <a:spLocks noChangeArrowheads="1"/>
          </p:cNvSpPr>
          <p:nvPr/>
        </p:nvSpPr>
        <p:spPr bwMode="auto">
          <a:xfrm>
            <a:off x="7589847" y="3825057"/>
            <a:ext cx="1254312"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p6</a:t>
            </a:r>
          </a:p>
        </p:txBody>
      </p:sp>
    </p:spTree>
    <p:extLst>
      <p:ext uri="{BB962C8B-B14F-4D97-AF65-F5344CB8AC3E}">
        <p14:creationId xmlns:p14="http://schemas.microsoft.com/office/powerpoint/2010/main" val="2376004283"/>
      </p:ext>
    </p:extLst>
  </p:cSld>
  <p:clrMapOvr>
    <a:masterClrMapping/>
  </p:clrMapOvr>
  <mc:AlternateContent xmlns:mc="http://schemas.openxmlformats.org/markup-compatibility/2006" xmlns:p14="http://schemas.microsoft.com/office/powerpoint/2010/main">
    <mc:Choice Requires="p14">
      <p:transition spd="slow" p14:dur="1250" advTm="10570">
        <p:circle/>
      </p:transition>
    </mc:Choice>
    <mc:Fallback xmlns="">
      <p:transition spd="slow" advTm="1057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Outline</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3587E853-324D-3E6D-1D03-33903CC0BEDA}"/>
              </a:ext>
            </a:extLst>
          </p:cNvPr>
          <p:cNvSpPr/>
          <p:nvPr/>
        </p:nvSpPr>
        <p:spPr>
          <a:xfrm>
            <a:off x="458696" y="2308232"/>
            <a:ext cx="7315200" cy="548640"/>
          </a:xfrm>
          <a:prstGeom prst="rect">
            <a:avLst/>
          </a:prstGeom>
          <a:gradFill>
            <a:gsLst>
              <a:gs pos="100000">
                <a:srgbClr val="EAE3D8"/>
              </a:gs>
              <a:gs pos="4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Structure</a:t>
            </a:r>
          </a:p>
        </p:txBody>
      </p:sp>
      <p:pic>
        <p:nvPicPr>
          <p:cNvPr id="14" name="Picture 13">
            <a:extLst>
              <a:ext uri="{FF2B5EF4-FFF2-40B4-BE49-F238E27FC236}">
                <a16:creationId xmlns:a16="http://schemas.microsoft.com/office/drawing/2014/main" id="{3A97D213-4992-1583-6417-B35ABC04177F}"/>
              </a:ext>
            </a:extLst>
          </p:cNvPr>
          <p:cNvPicPr>
            <a:picLocks noChangeAspect="1"/>
          </p:cNvPicPr>
          <p:nvPr/>
        </p:nvPicPr>
        <p:blipFill>
          <a:blip r:embed="rId2"/>
          <a:stretch>
            <a:fillRect/>
          </a:stretch>
        </p:blipFill>
        <p:spPr>
          <a:xfrm>
            <a:off x="5419253" y="1105627"/>
            <a:ext cx="2992218" cy="2973097"/>
          </a:xfrm>
          <a:prstGeom prst="rect">
            <a:avLst/>
          </a:prstGeom>
        </p:spPr>
      </p:pic>
    </p:spTree>
    <p:extLst>
      <p:ext uri="{BB962C8B-B14F-4D97-AF65-F5344CB8AC3E}">
        <p14:creationId xmlns:p14="http://schemas.microsoft.com/office/powerpoint/2010/main" val="1142004799"/>
      </p:ext>
    </p:extLst>
  </p:cSld>
  <p:clrMapOvr>
    <a:masterClrMapping/>
  </p:clrMapOvr>
  <mc:AlternateContent xmlns:mc="http://schemas.openxmlformats.org/markup-compatibility/2006" xmlns:p14="http://schemas.microsoft.com/office/powerpoint/2010/main">
    <mc:Choice Requires="p14">
      <p:transition spd="slow" p14:dur="800" advTm="6421">
        <p:circle/>
      </p:transition>
    </mc:Choice>
    <mc:Fallback xmlns="">
      <p:transition spd="slow" advTm="6421">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Envelope Glycoprotein</a:t>
            </a:r>
          </a:p>
        </p:txBody>
      </p:sp>
      <p:sp>
        <p:nvSpPr>
          <p:cNvPr id="6" name="Text Placeholder 5">
            <a:extLst>
              <a:ext uri="{FF2B5EF4-FFF2-40B4-BE49-F238E27FC236}">
                <a16:creationId xmlns:a16="http://schemas.microsoft.com/office/drawing/2014/main" id="{08876B2B-B8F6-0344-84D4-87B0C80A35E0}"/>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4" name="Rectangle 13">
            <a:extLst>
              <a:ext uri="{FF2B5EF4-FFF2-40B4-BE49-F238E27FC236}">
                <a16:creationId xmlns:a16="http://schemas.microsoft.com/office/drawing/2014/main" id="{FAADF831-9358-7845-9CD9-A01416DAE6C6}"/>
              </a:ext>
            </a:extLst>
          </p:cNvPr>
          <p:cNvSpPr>
            <a:spLocks noChangeArrowheads="1"/>
          </p:cNvSpPr>
          <p:nvPr/>
        </p:nvSpPr>
        <p:spPr bwMode="auto">
          <a:xfrm>
            <a:off x="356001" y="1320399"/>
            <a:ext cx="264246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Envelope Glycoprotein</a:t>
            </a:r>
          </a:p>
        </p:txBody>
      </p:sp>
      <p:cxnSp>
        <p:nvCxnSpPr>
          <p:cNvPr id="12" name="Straight Arrow Connector 11">
            <a:extLst>
              <a:ext uri="{FF2B5EF4-FFF2-40B4-BE49-F238E27FC236}">
                <a16:creationId xmlns:a16="http://schemas.microsoft.com/office/drawing/2014/main" id="{17096FC3-9EBC-8513-0952-660B81EE3EB7}"/>
              </a:ext>
            </a:extLst>
          </p:cNvPr>
          <p:cNvCxnSpPr>
            <a:cxnSpLocks/>
          </p:cNvCxnSpPr>
          <p:nvPr/>
        </p:nvCxnSpPr>
        <p:spPr>
          <a:xfrm flipH="1">
            <a:off x="2833520" y="1558580"/>
            <a:ext cx="46623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987212"/>
      </p:ext>
    </p:extLst>
  </p:cSld>
  <p:clrMapOvr>
    <a:masterClrMapping/>
  </p:clrMapOvr>
  <mc:AlternateContent xmlns:mc="http://schemas.openxmlformats.org/markup-compatibility/2006" xmlns:p14="http://schemas.microsoft.com/office/powerpoint/2010/main">
    <mc:Choice Requires="p14">
      <p:transition spd="slow" p14:dur="1250" advTm="6944">
        <p:fade/>
      </p:transition>
    </mc:Choice>
    <mc:Fallback xmlns="">
      <p:transition spd="slow" advTm="694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7A871-6DB9-C1E0-4AE8-553CB321CAAC}"/>
              </a:ext>
            </a:extLst>
          </p:cNvPr>
          <p:cNvPicPr>
            <a:picLocks noChangeAspect="1"/>
          </p:cNvPicPr>
          <p:nvPr/>
        </p:nvPicPr>
        <p:blipFill>
          <a:blip r:embed="rId3"/>
          <a:stretch>
            <a:fillRect/>
          </a:stretch>
        </p:blipFill>
        <p:spPr>
          <a:xfrm>
            <a:off x="2548286" y="940138"/>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Envelope Glycoprotein</a:t>
            </a:r>
          </a:p>
        </p:txBody>
      </p:sp>
      <p:sp>
        <p:nvSpPr>
          <p:cNvPr id="6" name="Text Placeholder 5">
            <a:extLst>
              <a:ext uri="{FF2B5EF4-FFF2-40B4-BE49-F238E27FC236}">
                <a16:creationId xmlns:a16="http://schemas.microsoft.com/office/drawing/2014/main" id="{08876B2B-B8F6-0344-84D4-87B0C80A35E0}"/>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5" name="Rectangle 13">
            <a:extLst>
              <a:ext uri="{FF2B5EF4-FFF2-40B4-BE49-F238E27FC236}">
                <a16:creationId xmlns:a16="http://schemas.microsoft.com/office/drawing/2014/main" id="{8D2DA7F9-70D0-AE4A-B69D-710936BA858B}"/>
              </a:ext>
            </a:extLst>
          </p:cNvPr>
          <p:cNvSpPr>
            <a:spLocks noChangeArrowheads="1"/>
          </p:cNvSpPr>
          <p:nvPr/>
        </p:nvSpPr>
        <p:spPr bwMode="auto">
          <a:xfrm>
            <a:off x="356001" y="1320399"/>
            <a:ext cx="264246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Envelope Glycoprotein</a:t>
            </a:r>
          </a:p>
        </p:txBody>
      </p:sp>
      <p:cxnSp>
        <p:nvCxnSpPr>
          <p:cNvPr id="8" name="Straight Arrow Connector 7">
            <a:extLst>
              <a:ext uri="{FF2B5EF4-FFF2-40B4-BE49-F238E27FC236}">
                <a16:creationId xmlns:a16="http://schemas.microsoft.com/office/drawing/2014/main" id="{4BEB3FA7-5319-2A48-8954-D6E3951A194B}"/>
              </a:ext>
            </a:extLst>
          </p:cNvPr>
          <p:cNvCxnSpPr>
            <a:cxnSpLocks/>
          </p:cNvCxnSpPr>
          <p:nvPr/>
        </p:nvCxnSpPr>
        <p:spPr>
          <a:xfrm flipH="1">
            <a:off x="2833520" y="1558580"/>
            <a:ext cx="46623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C0B8B77-5690-04DB-7A6A-123FA79B873F}"/>
              </a:ext>
            </a:extLst>
          </p:cNvPr>
          <p:cNvSpPr/>
          <p:nvPr/>
        </p:nvSpPr>
        <p:spPr>
          <a:xfrm>
            <a:off x="7470843" y="930510"/>
            <a:ext cx="1673157" cy="429490"/>
          </a:xfrm>
          <a:prstGeom prst="rect">
            <a:avLst/>
          </a:prstGeom>
          <a:solidFill>
            <a:srgbClr val="D36C4B">
              <a:alpha val="329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Structural Protein</a:t>
            </a:r>
          </a:p>
        </p:txBody>
      </p:sp>
      <p:grpSp>
        <p:nvGrpSpPr>
          <p:cNvPr id="13" name="Group 12">
            <a:extLst>
              <a:ext uri="{FF2B5EF4-FFF2-40B4-BE49-F238E27FC236}">
                <a16:creationId xmlns:a16="http://schemas.microsoft.com/office/drawing/2014/main" id="{923F1EB7-EF7F-D37C-1A59-8A6FA7B8A9E5}"/>
              </a:ext>
            </a:extLst>
          </p:cNvPr>
          <p:cNvGrpSpPr/>
          <p:nvPr/>
        </p:nvGrpSpPr>
        <p:grpSpPr>
          <a:xfrm>
            <a:off x="5354664" y="1182339"/>
            <a:ext cx="1769529" cy="491297"/>
            <a:chOff x="5354664" y="1182339"/>
            <a:chExt cx="1769529" cy="491297"/>
          </a:xfrm>
        </p:grpSpPr>
        <p:sp>
          <p:nvSpPr>
            <p:cNvPr id="7" name="Rectangle 6">
              <a:extLst>
                <a:ext uri="{FF2B5EF4-FFF2-40B4-BE49-F238E27FC236}">
                  <a16:creationId xmlns:a16="http://schemas.microsoft.com/office/drawing/2014/main" id="{897DF524-51B1-2A92-C226-10FF54063AB1}"/>
                </a:ext>
              </a:extLst>
            </p:cNvPr>
            <p:cNvSpPr/>
            <p:nvPr/>
          </p:nvSpPr>
          <p:spPr>
            <a:xfrm>
              <a:off x="6345988" y="1182339"/>
              <a:ext cx="778205" cy="2743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alibri" panose="020F0502020204030204" pitchFamily="34" charset="0"/>
                  <a:cs typeface="Calibri" panose="020F0502020204030204" pitchFamily="34" charset="0"/>
                </a:rPr>
                <a:t>gp120</a:t>
              </a:r>
            </a:p>
          </p:txBody>
        </p:sp>
        <p:cxnSp>
          <p:nvCxnSpPr>
            <p:cNvPr id="10" name="Straight Connector 9">
              <a:extLst>
                <a:ext uri="{FF2B5EF4-FFF2-40B4-BE49-F238E27FC236}">
                  <a16:creationId xmlns:a16="http://schemas.microsoft.com/office/drawing/2014/main" id="{12539616-E75B-8E2B-844A-E2D8AA514C2E}"/>
                </a:ext>
              </a:extLst>
            </p:cNvPr>
            <p:cNvCxnSpPr>
              <a:cxnSpLocks/>
            </p:cNvCxnSpPr>
            <p:nvPr/>
          </p:nvCxnSpPr>
          <p:spPr>
            <a:xfrm flipH="1">
              <a:off x="5609814" y="1325511"/>
              <a:ext cx="7782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1849750-546D-8397-042B-4D60BC6388DF}"/>
                </a:ext>
              </a:extLst>
            </p:cNvPr>
            <p:cNvSpPr/>
            <p:nvPr/>
          </p:nvSpPr>
          <p:spPr>
            <a:xfrm>
              <a:off x="6345988" y="1399316"/>
              <a:ext cx="778205" cy="2743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alibri" panose="020F0502020204030204" pitchFamily="34" charset="0"/>
                  <a:cs typeface="Calibri" panose="020F0502020204030204" pitchFamily="34" charset="0"/>
                </a:rPr>
                <a:t>gp41</a:t>
              </a:r>
            </a:p>
          </p:txBody>
        </p:sp>
        <p:cxnSp>
          <p:nvCxnSpPr>
            <p:cNvPr id="12" name="Straight Connector 11">
              <a:extLst>
                <a:ext uri="{FF2B5EF4-FFF2-40B4-BE49-F238E27FC236}">
                  <a16:creationId xmlns:a16="http://schemas.microsoft.com/office/drawing/2014/main" id="{7173EA0B-4FD2-A57D-B026-C4E81983829E}"/>
                </a:ext>
              </a:extLst>
            </p:cNvPr>
            <p:cNvCxnSpPr>
              <a:cxnSpLocks/>
            </p:cNvCxnSpPr>
            <p:nvPr/>
          </p:nvCxnSpPr>
          <p:spPr>
            <a:xfrm flipH="1">
              <a:off x="5354664" y="1557984"/>
              <a:ext cx="1033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8502898"/>
      </p:ext>
    </p:extLst>
  </p:cSld>
  <p:clrMapOvr>
    <a:masterClrMapping/>
  </p:clrMapOvr>
  <mc:AlternateContent xmlns:mc="http://schemas.openxmlformats.org/markup-compatibility/2006" xmlns:p14="http://schemas.microsoft.com/office/powerpoint/2010/main">
    <mc:Choice Requires="p14">
      <p:transition spd="slow" p14:dur="1250" advTm="19445">
        <p:fade/>
      </p:transition>
    </mc:Choice>
    <mc:Fallback xmlns="">
      <p:transition spd="slow" advTm="19445">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3F10E7-CFB1-207F-9E82-A04F2C00C894}"/>
              </a:ext>
            </a:extLst>
          </p:cNvPr>
          <p:cNvPicPr>
            <a:picLocks noChangeAspect="1"/>
          </p:cNvPicPr>
          <p:nvPr/>
        </p:nvPicPr>
        <p:blipFill>
          <a:blip r:embed="rId3"/>
          <a:stretch>
            <a:fillRect/>
          </a:stretch>
        </p:blipFill>
        <p:spPr>
          <a:xfrm>
            <a:off x="263915" y="940138"/>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Envelope Glycoproteins: gp120 and gp41 Subunits</a:t>
            </a:r>
          </a:p>
        </p:txBody>
      </p:sp>
      <p:sp>
        <p:nvSpPr>
          <p:cNvPr id="4" name="Text Placeholder 3">
            <a:extLst>
              <a:ext uri="{FF2B5EF4-FFF2-40B4-BE49-F238E27FC236}">
                <a16:creationId xmlns:a16="http://schemas.microsoft.com/office/drawing/2014/main" id="{DBB8FFB5-1686-7048-990B-067A696797BE}"/>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0" name="Picture 9" descr="HIV_Env_no_glycan.png">
            <a:extLst>
              <a:ext uri="{FF2B5EF4-FFF2-40B4-BE49-F238E27FC236}">
                <a16:creationId xmlns:a16="http://schemas.microsoft.com/office/drawing/2014/main" id="{F306D575-2F53-284C-9690-65F04194DE22}"/>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610100" y="1001583"/>
            <a:ext cx="3794490" cy="3840480"/>
          </a:xfrm>
          <a:prstGeom prst="rect">
            <a:avLst/>
          </a:prstGeom>
        </p:spPr>
      </p:pic>
      <p:sp>
        <p:nvSpPr>
          <p:cNvPr id="12" name="Rectangle 11">
            <a:extLst>
              <a:ext uri="{FF2B5EF4-FFF2-40B4-BE49-F238E27FC236}">
                <a16:creationId xmlns:a16="http://schemas.microsoft.com/office/drawing/2014/main" id="{B1244F42-3A65-C545-BA21-A764548B4F82}"/>
              </a:ext>
            </a:extLst>
          </p:cNvPr>
          <p:cNvSpPr>
            <a:spLocks noChangeArrowheads="1"/>
          </p:cNvSpPr>
          <p:nvPr/>
        </p:nvSpPr>
        <p:spPr bwMode="auto">
          <a:xfrm>
            <a:off x="7774707" y="3675330"/>
            <a:ext cx="1164752" cy="244763"/>
          </a:xfrm>
          <a:prstGeom prst="rect">
            <a:avLst/>
          </a:prstGeom>
          <a:gradFill flip="none" rotWithShape="1">
            <a:gsLst>
              <a:gs pos="4000">
                <a:schemeClr val="bg1">
                  <a:alpha val="33000"/>
                </a:schemeClr>
              </a:gs>
              <a:gs pos="99000">
                <a:schemeClr val="bg1"/>
              </a:gs>
            </a:gsLst>
            <a:lin ang="0" scaled="1"/>
            <a:tileRect/>
          </a:grad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00" dirty="0">
                <a:solidFill>
                  <a:schemeClr val="bg1">
                    <a:lumMod val="65000"/>
                  </a:schemeClr>
                </a:solidFill>
                <a:latin typeface="Arial" charset="0"/>
              </a:rPr>
              <a:t>HIV Membrane</a:t>
            </a:r>
          </a:p>
        </p:txBody>
      </p:sp>
      <p:grpSp>
        <p:nvGrpSpPr>
          <p:cNvPr id="15" name="Group 14">
            <a:extLst>
              <a:ext uri="{FF2B5EF4-FFF2-40B4-BE49-F238E27FC236}">
                <a16:creationId xmlns:a16="http://schemas.microsoft.com/office/drawing/2014/main" id="{98ECC51D-9FD1-5942-ABCA-716A40FA61B8}"/>
              </a:ext>
            </a:extLst>
          </p:cNvPr>
          <p:cNvGrpSpPr/>
          <p:nvPr/>
        </p:nvGrpSpPr>
        <p:grpSpPr>
          <a:xfrm>
            <a:off x="7408947" y="1337556"/>
            <a:ext cx="365760" cy="1847274"/>
            <a:chOff x="6492240" y="3048000"/>
            <a:chExt cx="365760" cy="1249662"/>
          </a:xfrm>
          <a:effectLst/>
        </p:grpSpPr>
        <p:cxnSp>
          <p:nvCxnSpPr>
            <p:cNvPr id="16" name="Straight Connector 15">
              <a:extLst>
                <a:ext uri="{FF2B5EF4-FFF2-40B4-BE49-F238E27FC236}">
                  <a16:creationId xmlns:a16="http://schemas.microsoft.com/office/drawing/2014/main" id="{9B59C2E8-C571-E14E-AB4E-0183F594B59F}"/>
                </a:ext>
              </a:extLst>
            </p:cNvPr>
            <p:cNvCxnSpPr/>
            <p:nvPr/>
          </p:nvCxnSpPr>
          <p:spPr>
            <a:xfrm>
              <a:off x="6492240" y="3048000"/>
              <a:ext cx="365760"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84106E-4E9F-2446-AB1D-27C0C9B78524}"/>
                </a:ext>
              </a:extLst>
            </p:cNvPr>
            <p:cNvCxnSpPr/>
            <p:nvPr/>
          </p:nvCxnSpPr>
          <p:spPr>
            <a:xfrm rot="5400000">
              <a:off x="6233169" y="3672831"/>
              <a:ext cx="1249662"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2F5C3E5-3B73-2F44-91AF-C50102912597}"/>
                </a:ext>
              </a:extLst>
            </p:cNvPr>
            <p:cNvCxnSpPr/>
            <p:nvPr/>
          </p:nvCxnSpPr>
          <p:spPr>
            <a:xfrm>
              <a:off x="6492240" y="4297662"/>
              <a:ext cx="365760"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68E6C40-20C2-4446-91A0-C65D62B32AF5}"/>
              </a:ext>
            </a:extLst>
          </p:cNvPr>
          <p:cNvGrpSpPr/>
          <p:nvPr/>
        </p:nvGrpSpPr>
        <p:grpSpPr>
          <a:xfrm>
            <a:off x="7265766" y="2863867"/>
            <a:ext cx="418883" cy="1817254"/>
            <a:chOff x="6492240" y="3048000"/>
            <a:chExt cx="365760" cy="1249662"/>
          </a:xfrm>
          <a:effectLst/>
        </p:grpSpPr>
        <p:cxnSp>
          <p:nvCxnSpPr>
            <p:cNvPr id="20" name="Straight Connector 19">
              <a:extLst>
                <a:ext uri="{FF2B5EF4-FFF2-40B4-BE49-F238E27FC236}">
                  <a16:creationId xmlns:a16="http://schemas.microsoft.com/office/drawing/2014/main" id="{54E2BAFB-E30C-004A-98B6-6225CBA5408F}"/>
                </a:ext>
              </a:extLst>
            </p:cNvPr>
            <p:cNvCxnSpPr/>
            <p:nvPr/>
          </p:nvCxnSpPr>
          <p:spPr>
            <a:xfrm>
              <a:off x="6492240" y="3048000"/>
              <a:ext cx="365760"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C7208CB-B2FF-E147-B075-B4D2A223B888}"/>
                </a:ext>
              </a:extLst>
            </p:cNvPr>
            <p:cNvCxnSpPr/>
            <p:nvPr/>
          </p:nvCxnSpPr>
          <p:spPr>
            <a:xfrm rot="5400000">
              <a:off x="6233169" y="3672831"/>
              <a:ext cx="1249662"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7186145-E99B-1B46-BF07-40E2A093B279}"/>
                </a:ext>
              </a:extLst>
            </p:cNvPr>
            <p:cNvCxnSpPr/>
            <p:nvPr/>
          </p:nvCxnSpPr>
          <p:spPr>
            <a:xfrm>
              <a:off x="6492240" y="4297662"/>
              <a:ext cx="365760"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grpSp>
      <p:sp>
        <p:nvSpPr>
          <p:cNvPr id="24" name="Rectangle 11">
            <a:extLst>
              <a:ext uri="{FF2B5EF4-FFF2-40B4-BE49-F238E27FC236}">
                <a16:creationId xmlns:a16="http://schemas.microsoft.com/office/drawing/2014/main" id="{18948C06-EE4F-6640-B14B-D475EF9E09B0}"/>
              </a:ext>
            </a:extLst>
          </p:cNvPr>
          <p:cNvSpPr>
            <a:spLocks noChangeArrowheads="1"/>
          </p:cNvSpPr>
          <p:nvPr/>
        </p:nvSpPr>
        <p:spPr bwMode="auto">
          <a:xfrm>
            <a:off x="7680032" y="4126653"/>
            <a:ext cx="1463961" cy="427026"/>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800" dirty="0">
                <a:solidFill>
                  <a:srgbClr val="58257E"/>
                </a:solidFill>
                <a:latin typeface="Calibri" panose="020F0502020204030204" pitchFamily="34" charset="0"/>
                <a:cs typeface="Calibri" panose="020F0502020204030204" pitchFamily="34" charset="0"/>
              </a:rPr>
              <a:t>gp41</a:t>
            </a:r>
            <a:br>
              <a:rPr lang="en-US" sz="1800" dirty="0">
                <a:solidFill>
                  <a:srgbClr val="58257E"/>
                </a:solidFill>
                <a:latin typeface="Calibri" panose="020F0502020204030204" pitchFamily="34" charset="0"/>
                <a:cs typeface="Calibri" panose="020F0502020204030204" pitchFamily="34" charset="0"/>
              </a:rPr>
            </a:br>
            <a:r>
              <a:rPr lang="en-US" sz="1300" dirty="0">
                <a:solidFill>
                  <a:srgbClr val="58257E"/>
                </a:solidFill>
                <a:latin typeface="Calibri" panose="020F0502020204030204" pitchFamily="34" charset="0"/>
                <a:cs typeface="Calibri" panose="020F0502020204030204" pitchFamily="34" charset="0"/>
              </a:rPr>
              <a:t>(transmembrane)</a:t>
            </a:r>
          </a:p>
        </p:txBody>
      </p:sp>
      <p:cxnSp>
        <p:nvCxnSpPr>
          <p:cNvPr id="28" name="Straight Connector 27">
            <a:extLst>
              <a:ext uri="{FF2B5EF4-FFF2-40B4-BE49-F238E27FC236}">
                <a16:creationId xmlns:a16="http://schemas.microsoft.com/office/drawing/2014/main" id="{25D844B5-4E80-C644-B5E7-1F1129C166F7}"/>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11">
            <a:extLst>
              <a:ext uri="{FF2B5EF4-FFF2-40B4-BE49-F238E27FC236}">
                <a16:creationId xmlns:a16="http://schemas.microsoft.com/office/drawing/2014/main" id="{59F24E44-3CC9-AE96-F972-184A53AC397D}"/>
              </a:ext>
            </a:extLst>
          </p:cNvPr>
          <p:cNvSpPr>
            <a:spLocks noChangeArrowheads="1"/>
          </p:cNvSpPr>
          <p:nvPr/>
        </p:nvSpPr>
        <p:spPr bwMode="auto">
          <a:xfrm>
            <a:off x="7779361" y="2121655"/>
            <a:ext cx="1318453" cy="643368"/>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800" dirty="0">
                <a:solidFill>
                  <a:srgbClr val="C00000"/>
                </a:solidFill>
                <a:latin typeface="Calibri" panose="020F0502020204030204" pitchFamily="34" charset="0"/>
                <a:cs typeface="Calibri" panose="020F0502020204030204" pitchFamily="34" charset="0"/>
              </a:rPr>
              <a:t>gp120</a:t>
            </a:r>
            <a:br>
              <a:rPr lang="en-US" sz="1800" dirty="0">
                <a:solidFill>
                  <a:srgbClr val="C00000"/>
                </a:solidFill>
                <a:latin typeface="Calibri" panose="020F0502020204030204" pitchFamily="34" charset="0"/>
                <a:cs typeface="Calibri" panose="020F0502020204030204" pitchFamily="34" charset="0"/>
              </a:rPr>
            </a:br>
            <a:r>
              <a:rPr lang="en-US" sz="1400" dirty="0">
                <a:solidFill>
                  <a:srgbClr val="C00000"/>
                </a:solidFill>
                <a:latin typeface="Calibri" panose="020F0502020204030204" pitchFamily="34" charset="0"/>
                <a:cs typeface="Calibri" panose="020F0502020204030204" pitchFamily="34" charset="0"/>
              </a:rPr>
              <a:t>(surface)</a:t>
            </a:r>
            <a:br>
              <a:rPr lang="en-US" sz="1400" dirty="0">
                <a:solidFill>
                  <a:srgbClr val="C00000"/>
                </a:solidFill>
                <a:latin typeface="Calibri" panose="020F0502020204030204" pitchFamily="34" charset="0"/>
                <a:cs typeface="Calibri" panose="020F0502020204030204" pitchFamily="34" charset="0"/>
              </a:rPr>
            </a:br>
            <a:endParaRPr lang="en-US" sz="1400" dirty="0">
              <a:solidFill>
                <a:srgbClr val="C000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B151A93-AA1D-2FCC-271D-D8F61E27C045}"/>
              </a:ext>
            </a:extLst>
          </p:cNvPr>
          <p:cNvSpPr/>
          <p:nvPr/>
        </p:nvSpPr>
        <p:spPr>
          <a:xfrm>
            <a:off x="4577921" y="930030"/>
            <a:ext cx="4572000" cy="365760"/>
          </a:xfrm>
          <a:prstGeom prst="rect">
            <a:avLst/>
          </a:prstGeom>
          <a:solidFill>
            <a:srgbClr val="D36C4B">
              <a:alpha val="459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a:r>
              <a:rPr lang="en-US" sz="1600" dirty="0">
                <a:solidFill>
                  <a:schemeClr val="tx1"/>
                </a:solidFill>
                <a:latin typeface="Calibri" panose="020F0502020204030204" pitchFamily="34" charset="0"/>
                <a:cs typeface="Calibri" panose="020F0502020204030204" pitchFamily="34" charset="0"/>
              </a:rPr>
              <a:t>           HIV Envelope Trimer         </a:t>
            </a:r>
          </a:p>
        </p:txBody>
      </p:sp>
    </p:spTree>
    <p:extLst>
      <p:ext uri="{BB962C8B-B14F-4D97-AF65-F5344CB8AC3E}">
        <p14:creationId xmlns:p14="http://schemas.microsoft.com/office/powerpoint/2010/main" val="412724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597">
        <p159:morph option="byObject"/>
      </p:transition>
    </mc:Choice>
    <mc:Fallback xmlns="">
      <p:transition spd="slow" advTm="16597">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Envelope Glycoprotein: Trimer Structure</a:t>
            </a:r>
          </a:p>
        </p:txBody>
      </p:sp>
      <p:sp>
        <p:nvSpPr>
          <p:cNvPr id="4" name="Text Placeholder 3">
            <a:extLst>
              <a:ext uri="{FF2B5EF4-FFF2-40B4-BE49-F238E27FC236}">
                <a16:creationId xmlns:a16="http://schemas.microsoft.com/office/drawing/2014/main" id="{DBB8FFB5-1686-7048-990B-067A696797BE}"/>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0" name="Picture 9" descr="HIV_Env_no_glycan.png">
            <a:extLst>
              <a:ext uri="{FF2B5EF4-FFF2-40B4-BE49-F238E27FC236}">
                <a16:creationId xmlns:a16="http://schemas.microsoft.com/office/drawing/2014/main" id="{F306D575-2F53-284C-9690-65F04194DE2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672814" y="1001583"/>
            <a:ext cx="3794490" cy="3840480"/>
          </a:xfrm>
          <a:prstGeom prst="rect">
            <a:avLst/>
          </a:prstGeom>
        </p:spPr>
      </p:pic>
      <p:sp>
        <p:nvSpPr>
          <p:cNvPr id="12" name="Rectangle 11">
            <a:extLst>
              <a:ext uri="{FF2B5EF4-FFF2-40B4-BE49-F238E27FC236}">
                <a16:creationId xmlns:a16="http://schemas.microsoft.com/office/drawing/2014/main" id="{B1244F42-3A65-C545-BA21-A764548B4F82}"/>
              </a:ext>
            </a:extLst>
          </p:cNvPr>
          <p:cNvSpPr>
            <a:spLocks noChangeArrowheads="1"/>
          </p:cNvSpPr>
          <p:nvPr/>
        </p:nvSpPr>
        <p:spPr bwMode="auto">
          <a:xfrm>
            <a:off x="5837421" y="3675330"/>
            <a:ext cx="1164752" cy="244763"/>
          </a:xfrm>
          <a:prstGeom prst="rect">
            <a:avLst/>
          </a:prstGeom>
          <a:gradFill flip="none" rotWithShape="1">
            <a:gsLst>
              <a:gs pos="4000">
                <a:schemeClr val="bg1">
                  <a:alpha val="33000"/>
                </a:schemeClr>
              </a:gs>
              <a:gs pos="99000">
                <a:schemeClr val="bg1"/>
              </a:gs>
            </a:gsLst>
            <a:lin ang="0" scaled="1"/>
            <a:tileRect/>
          </a:grad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00" dirty="0">
                <a:solidFill>
                  <a:schemeClr val="bg1">
                    <a:lumMod val="65000"/>
                  </a:schemeClr>
                </a:solidFill>
                <a:latin typeface="Calibri" panose="020F0502020204030204" pitchFamily="34" charset="0"/>
                <a:cs typeface="Calibri" panose="020F0502020204030204" pitchFamily="34" charset="0"/>
              </a:rPr>
              <a:t>HIV Membrane</a:t>
            </a:r>
          </a:p>
        </p:txBody>
      </p:sp>
      <p:grpSp>
        <p:nvGrpSpPr>
          <p:cNvPr id="15" name="Group 14">
            <a:extLst>
              <a:ext uri="{FF2B5EF4-FFF2-40B4-BE49-F238E27FC236}">
                <a16:creationId xmlns:a16="http://schemas.microsoft.com/office/drawing/2014/main" id="{98ECC51D-9FD1-5942-ABCA-716A40FA61B8}"/>
              </a:ext>
            </a:extLst>
          </p:cNvPr>
          <p:cNvGrpSpPr/>
          <p:nvPr/>
        </p:nvGrpSpPr>
        <p:grpSpPr>
          <a:xfrm>
            <a:off x="5471661" y="1337556"/>
            <a:ext cx="365760" cy="1847274"/>
            <a:chOff x="6492240" y="3048000"/>
            <a:chExt cx="365760" cy="1249662"/>
          </a:xfrm>
          <a:effectLst/>
        </p:grpSpPr>
        <p:cxnSp>
          <p:nvCxnSpPr>
            <p:cNvPr id="16" name="Straight Connector 15">
              <a:extLst>
                <a:ext uri="{FF2B5EF4-FFF2-40B4-BE49-F238E27FC236}">
                  <a16:creationId xmlns:a16="http://schemas.microsoft.com/office/drawing/2014/main" id="{9B59C2E8-C571-E14E-AB4E-0183F594B59F}"/>
                </a:ext>
              </a:extLst>
            </p:cNvPr>
            <p:cNvCxnSpPr/>
            <p:nvPr/>
          </p:nvCxnSpPr>
          <p:spPr>
            <a:xfrm>
              <a:off x="6492240" y="3048000"/>
              <a:ext cx="365760"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84106E-4E9F-2446-AB1D-27C0C9B78524}"/>
                </a:ext>
              </a:extLst>
            </p:cNvPr>
            <p:cNvCxnSpPr/>
            <p:nvPr/>
          </p:nvCxnSpPr>
          <p:spPr>
            <a:xfrm rot="5400000">
              <a:off x="6233169" y="3672831"/>
              <a:ext cx="1249662"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2F5C3E5-3B73-2F44-91AF-C50102912597}"/>
                </a:ext>
              </a:extLst>
            </p:cNvPr>
            <p:cNvCxnSpPr/>
            <p:nvPr/>
          </p:nvCxnSpPr>
          <p:spPr>
            <a:xfrm>
              <a:off x="6492240" y="4297662"/>
              <a:ext cx="365760"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68E6C40-20C2-4446-91A0-C65D62B32AF5}"/>
              </a:ext>
            </a:extLst>
          </p:cNvPr>
          <p:cNvGrpSpPr/>
          <p:nvPr/>
        </p:nvGrpSpPr>
        <p:grpSpPr>
          <a:xfrm>
            <a:off x="5328480" y="2863867"/>
            <a:ext cx="418883" cy="1817254"/>
            <a:chOff x="6492240" y="3048000"/>
            <a:chExt cx="365760" cy="1249662"/>
          </a:xfrm>
          <a:effectLst/>
        </p:grpSpPr>
        <p:cxnSp>
          <p:nvCxnSpPr>
            <p:cNvPr id="20" name="Straight Connector 19">
              <a:extLst>
                <a:ext uri="{FF2B5EF4-FFF2-40B4-BE49-F238E27FC236}">
                  <a16:creationId xmlns:a16="http://schemas.microsoft.com/office/drawing/2014/main" id="{54E2BAFB-E30C-004A-98B6-6225CBA5408F}"/>
                </a:ext>
              </a:extLst>
            </p:cNvPr>
            <p:cNvCxnSpPr/>
            <p:nvPr/>
          </p:nvCxnSpPr>
          <p:spPr>
            <a:xfrm>
              <a:off x="6492240" y="3048000"/>
              <a:ext cx="365760"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C7208CB-B2FF-E147-B075-B4D2A223B888}"/>
                </a:ext>
              </a:extLst>
            </p:cNvPr>
            <p:cNvCxnSpPr/>
            <p:nvPr/>
          </p:nvCxnSpPr>
          <p:spPr>
            <a:xfrm rot="5400000">
              <a:off x="6233169" y="3672831"/>
              <a:ext cx="1249662"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7186145-E99B-1B46-BF07-40E2A093B279}"/>
                </a:ext>
              </a:extLst>
            </p:cNvPr>
            <p:cNvCxnSpPr/>
            <p:nvPr/>
          </p:nvCxnSpPr>
          <p:spPr>
            <a:xfrm>
              <a:off x="6492240" y="4297662"/>
              <a:ext cx="365760"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grpSp>
      <p:sp>
        <p:nvSpPr>
          <p:cNvPr id="24" name="Rectangle 11">
            <a:extLst>
              <a:ext uri="{FF2B5EF4-FFF2-40B4-BE49-F238E27FC236}">
                <a16:creationId xmlns:a16="http://schemas.microsoft.com/office/drawing/2014/main" id="{18948C06-EE4F-6640-B14B-D475EF9E09B0}"/>
              </a:ext>
            </a:extLst>
          </p:cNvPr>
          <p:cNvSpPr>
            <a:spLocks noChangeArrowheads="1"/>
          </p:cNvSpPr>
          <p:nvPr/>
        </p:nvSpPr>
        <p:spPr bwMode="auto">
          <a:xfrm>
            <a:off x="5742746" y="4126653"/>
            <a:ext cx="2215630" cy="427026"/>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800" dirty="0">
                <a:solidFill>
                  <a:srgbClr val="58257E"/>
                </a:solidFill>
                <a:latin typeface="Calibri" panose="020F0502020204030204" pitchFamily="34" charset="0"/>
                <a:cs typeface="Calibri" panose="020F0502020204030204" pitchFamily="34" charset="0"/>
              </a:rPr>
              <a:t>gp41 </a:t>
            </a:r>
            <a:r>
              <a:rPr lang="en-US" sz="1300" dirty="0">
                <a:solidFill>
                  <a:srgbClr val="58257E"/>
                </a:solidFill>
                <a:latin typeface="Calibri" panose="020F0502020204030204" pitchFamily="34" charset="0"/>
                <a:cs typeface="Calibri" panose="020F0502020204030204" pitchFamily="34" charset="0"/>
              </a:rPr>
              <a:t>(transmembrane)</a:t>
            </a:r>
          </a:p>
        </p:txBody>
      </p:sp>
      <p:sp>
        <p:nvSpPr>
          <p:cNvPr id="3" name="Rectangle 11">
            <a:extLst>
              <a:ext uri="{FF2B5EF4-FFF2-40B4-BE49-F238E27FC236}">
                <a16:creationId xmlns:a16="http://schemas.microsoft.com/office/drawing/2014/main" id="{59F24E44-3CC9-AE96-F972-184A53AC397D}"/>
              </a:ext>
            </a:extLst>
          </p:cNvPr>
          <p:cNvSpPr>
            <a:spLocks noChangeArrowheads="1"/>
          </p:cNvSpPr>
          <p:nvPr/>
        </p:nvSpPr>
        <p:spPr bwMode="auto">
          <a:xfrm>
            <a:off x="5842075" y="2121655"/>
            <a:ext cx="1992317" cy="643368"/>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800" dirty="0">
                <a:solidFill>
                  <a:srgbClr val="C00000"/>
                </a:solidFill>
                <a:latin typeface="Calibri" panose="020F0502020204030204" pitchFamily="34" charset="0"/>
                <a:cs typeface="Calibri" panose="020F0502020204030204" pitchFamily="34" charset="0"/>
              </a:rPr>
              <a:t>gp120 </a:t>
            </a:r>
            <a:r>
              <a:rPr lang="en-US" sz="1400" dirty="0">
                <a:solidFill>
                  <a:srgbClr val="C00000"/>
                </a:solidFill>
                <a:latin typeface="Calibri" panose="020F0502020204030204" pitchFamily="34" charset="0"/>
                <a:cs typeface="Calibri" panose="020F0502020204030204" pitchFamily="34" charset="0"/>
              </a:rPr>
              <a:t>(surface)</a:t>
            </a:r>
            <a:br>
              <a:rPr lang="en-US" sz="1400" dirty="0">
                <a:solidFill>
                  <a:srgbClr val="C00000"/>
                </a:solidFill>
                <a:latin typeface="Calibri" panose="020F0502020204030204" pitchFamily="34" charset="0"/>
                <a:cs typeface="Calibri" panose="020F0502020204030204" pitchFamily="34" charset="0"/>
              </a:rPr>
            </a:br>
            <a:endParaRPr lang="en-US" sz="1400" dirty="0">
              <a:solidFill>
                <a:srgbClr val="C000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1A498F-984E-28CD-645B-DB732EC0AF00}"/>
              </a:ext>
            </a:extLst>
          </p:cNvPr>
          <p:cNvSpPr>
            <a:spLocks noChangeArrowheads="1"/>
          </p:cNvSpPr>
          <p:nvPr/>
        </p:nvSpPr>
        <p:spPr bwMode="auto">
          <a:xfrm>
            <a:off x="3729085" y="1000851"/>
            <a:ext cx="1695200" cy="2447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600" dirty="0">
                <a:solidFill>
                  <a:schemeClr val="tx1">
                    <a:lumMod val="65000"/>
                    <a:lumOff val="35000"/>
                  </a:schemeClr>
                </a:solidFill>
                <a:latin typeface="Calibri" panose="020F0502020204030204" pitchFamily="34" charset="0"/>
                <a:cs typeface="Calibri" panose="020F0502020204030204" pitchFamily="34" charset="0"/>
              </a:rPr>
              <a:t>Envelope Trimer</a:t>
            </a:r>
          </a:p>
        </p:txBody>
      </p:sp>
    </p:spTree>
    <p:extLst>
      <p:ext uri="{BB962C8B-B14F-4D97-AF65-F5344CB8AC3E}">
        <p14:creationId xmlns:p14="http://schemas.microsoft.com/office/powerpoint/2010/main" val="2118424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40">
        <p159:morph option="byObject"/>
      </p:transition>
    </mc:Choice>
    <mc:Fallback xmlns="">
      <p:transition spd="slow" advTm="704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Envelope Glycoprotein: Trimer Structure</a:t>
            </a:r>
          </a:p>
        </p:txBody>
      </p:sp>
      <p:sp>
        <p:nvSpPr>
          <p:cNvPr id="4" name="Text Placeholder 3">
            <a:extLst>
              <a:ext uri="{FF2B5EF4-FFF2-40B4-BE49-F238E27FC236}">
                <a16:creationId xmlns:a16="http://schemas.microsoft.com/office/drawing/2014/main" id="{DBB8FFB5-1686-7048-990B-067A696797BE}"/>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0" name="Picture 9" descr="HIV_Env_no_glycan.png">
            <a:extLst>
              <a:ext uri="{FF2B5EF4-FFF2-40B4-BE49-F238E27FC236}">
                <a16:creationId xmlns:a16="http://schemas.microsoft.com/office/drawing/2014/main" id="{F306D575-2F53-284C-9690-65F04194DE2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672814" y="1001583"/>
            <a:ext cx="3794490" cy="3840480"/>
          </a:xfrm>
          <a:prstGeom prst="rect">
            <a:avLst/>
          </a:prstGeom>
        </p:spPr>
      </p:pic>
      <p:sp>
        <p:nvSpPr>
          <p:cNvPr id="12" name="Rectangle 11">
            <a:extLst>
              <a:ext uri="{FF2B5EF4-FFF2-40B4-BE49-F238E27FC236}">
                <a16:creationId xmlns:a16="http://schemas.microsoft.com/office/drawing/2014/main" id="{B1244F42-3A65-C545-BA21-A764548B4F82}"/>
              </a:ext>
            </a:extLst>
          </p:cNvPr>
          <p:cNvSpPr>
            <a:spLocks noChangeArrowheads="1"/>
          </p:cNvSpPr>
          <p:nvPr/>
        </p:nvSpPr>
        <p:spPr bwMode="auto">
          <a:xfrm>
            <a:off x="5837421" y="3675330"/>
            <a:ext cx="1164752" cy="244763"/>
          </a:xfrm>
          <a:prstGeom prst="rect">
            <a:avLst/>
          </a:prstGeom>
          <a:gradFill flip="none" rotWithShape="1">
            <a:gsLst>
              <a:gs pos="4000">
                <a:schemeClr val="bg1">
                  <a:alpha val="33000"/>
                </a:schemeClr>
              </a:gs>
              <a:gs pos="99000">
                <a:schemeClr val="bg1"/>
              </a:gs>
            </a:gsLst>
            <a:lin ang="0" scaled="1"/>
            <a:tileRect/>
          </a:grad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00" dirty="0">
                <a:solidFill>
                  <a:schemeClr val="bg1">
                    <a:lumMod val="65000"/>
                  </a:schemeClr>
                </a:solidFill>
                <a:latin typeface="Calibri" panose="020F0502020204030204" pitchFamily="34" charset="0"/>
                <a:cs typeface="Calibri" panose="020F0502020204030204" pitchFamily="34" charset="0"/>
              </a:rPr>
              <a:t>HIV Membrane</a:t>
            </a:r>
          </a:p>
        </p:txBody>
      </p:sp>
      <p:sp>
        <p:nvSpPr>
          <p:cNvPr id="29" name="Rectangle 11">
            <a:extLst>
              <a:ext uri="{FF2B5EF4-FFF2-40B4-BE49-F238E27FC236}">
                <a16:creationId xmlns:a16="http://schemas.microsoft.com/office/drawing/2014/main" id="{79C49705-FB4D-1423-9530-961F9CE7390E}"/>
              </a:ext>
            </a:extLst>
          </p:cNvPr>
          <p:cNvSpPr>
            <a:spLocks noChangeArrowheads="1"/>
          </p:cNvSpPr>
          <p:nvPr/>
        </p:nvSpPr>
        <p:spPr bwMode="auto">
          <a:xfrm>
            <a:off x="5842075" y="2121655"/>
            <a:ext cx="1992317" cy="643368"/>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800" dirty="0">
                <a:solidFill>
                  <a:srgbClr val="C00000"/>
                </a:solidFill>
                <a:latin typeface="Calibri" panose="020F0502020204030204" pitchFamily="34" charset="0"/>
                <a:cs typeface="Calibri" panose="020F0502020204030204" pitchFamily="34" charset="0"/>
              </a:rPr>
              <a:t>gp120 </a:t>
            </a:r>
            <a:r>
              <a:rPr lang="en-US" sz="1400" dirty="0">
                <a:solidFill>
                  <a:srgbClr val="C00000"/>
                </a:solidFill>
                <a:latin typeface="Calibri" panose="020F0502020204030204" pitchFamily="34" charset="0"/>
                <a:cs typeface="Calibri" panose="020F0502020204030204" pitchFamily="34" charset="0"/>
              </a:rPr>
              <a:t>(surface)</a:t>
            </a:r>
            <a:br>
              <a:rPr lang="en-US" sz="1400" dirty="0">
                <a:solidFill>
                  <a:srgbClr val="C00000"/>
                </a:solidFill>
                <a:latin typeface="Calibri" panose="020F0502020204030204" pitchFamily="34" charset="0"/>
                <a:cs typeface="Calibri" panose="020F0502020204030204" pitchFamily="34" charset="0"/>
              </a:rPr>
            </a:br>
            <a:endParaRPr lang="en-US" sz="1400" dirty="0">
              <a:solidFill>
                <a:srgbClr val="C00000"/>
              </a:solidFill>
              <a:latin typeface="Calibri" panose="020F0502020204030204" pitchFamily="34" charset="0"/>
              <a:cs typeface="Calibri" panose="020F0502020204030204" pitchFamily="34" charset="0"/>
            </a:endParaRPr>
          </a:p>
        </p:txBody>
      </p:sp>
      <p:sp>
        <p:nvSpPr>
          <p:cNvPr id="26" name="Rectangle 11">
            <a:extLst>
              <a:ext uri="{FF2B5EF4-FFF2-40B4-BE49-F238E27FC236}">
                <a16:creationId xmlns:a16="http://schemas.microsoft.com/office/drawing/2014/main" id="{1252511C-F317-0091-D47E-81D2D340E8ED}"/>
              </a:ext>
            </a:extLst>
          </p:cNvPr>
          <p:cNvSpPr>
            <a:spLocks noChangeArrowheads="1"/>
          </p:cNvSpPr>
          <p:nvPr/>
        </p:nvSpPr>
        <p:spPr bwMode="auto">
          <a:xfrm>
            <a:off x="5742746" y="4126653"/>
            <a:ext cx="2215630" cy="427026"/>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800" dirty="0">
                <a:solidFill>
                  <a:srgbClr val="58257E"/>
                </a:solidFill>
                <a:latin typeface="Calibri" panose="020F0502020204030204" pitchFamily="34" charset="0"/>
                <a:cs typeface="Calibri" panose="020F0502020204030204" pitchFamily="34" charset="0"/>
              </a:rPr>
              <a:t>gp41 </a:t>
            </a:r>
            <a:r>
              <a:rPr lang="en-US" sz="1300" dirty="0">
                <a:solidFill>
                  <a:srgbClr val="58257E"/>
                </a:solidFill>
                <a:latin typeface="Calibri" panose="020F0502020204030204" pitchFamily="34" charset="0"/>
                <a:cs typeface="Calibri" panose="020F0502020204030204" pitchFamily="34" charset="0"/>
              </a:rPr>
              <a:t>(transmembrane)</a:t>
            </a:r>
          </a:p>
        </p:txBody>
      </p:sp>
      <p:grpSp>
        <p:nvGrpSpPr>
          <p:cNvPr id="15" name="Group 14">
            <a:extLst>
              <a:ext uri="{FF2B5EF4-FFF2-40B4-BE49-F238E27FC236}">
                <a16:creationId xmlns:a16="http://schemas.microsoft.com/office/drawing/2014/main" id="{98ECC51D-9FD1-5942-ABCA-716A40FA61B8}"/>
              </a:ext>
            </a:extLst>
          </p:cNvPr>
          <p:cNvGrpSpPr/>
          <p:nvPr/>
        </p:nvGrpSpPr>
        <p:grpSpPr>
          <a:xfrm>
            <a:off x="5471661" y="1337556"/>
            <a:ext cx="365760" cy="1847274"/>
            <a:chOff x="6492240" y="3048000"/>
            <a:chExt cx="365760" cy="1249662"/>
          </a:xfrm>
          <a:effectLst/>
        </p:grpSpPr>
        <p:cxnSp>
          <p:nvCxnSpPr>
            <p:cNvPr id="16" name="Straight Connector 15">
              <a:extLst>
                <a:ext uri="{FF2B5EF4-FFF2-40B4-BE49-F238E27FC236}">
                  <a16:creationId xmlns:a16="http://schemas.microsoft.com/office/drawing/2014/main" id="{9B59C2E8-C571-E14E-AB4E-0183F594B59F}"/>
                </a:ext>
              </a:extLst>
            </p:cNvPr>
            <p:cNvCxnSpPr/>
            <p:nvPr/>
          </p:nvCxnSpPr>
          <p:spPr>
            <a:xfrm>
              <a:off x="6492240" y="3048000"/>
              <a:ext cx="365760"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84106E-4E9F-2446-AB1D-27C0C9B78524}"/>
                </a:ext>
              </a:extLst>
            </p:cNvPr>
            <p:cNvCxnSpPr/>
            <p:nvPr/>
          </p:nvCxnSpPr>
          <p:spPr>
            <a:xfrm rot="5400000">
              <a:off x="6233169" y="3672831"/>
              <a:ext cx="1249662"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2F5C3E5-3B73-2F44-91AF-C50102912597}"/>
                </a:ext>
              </a:extLst>
            </p:cNvPr>
            <p:cNvCxnSpPr/>
            <p:nvPr/>
          </p:nvCxnSpPr>
          <p:spPr>
            <a:xfrm>
              <a:off x="6492240" y="4297662"/>
              <a:ext cx="365760" cy="0"/>
            </a:xfrm>
            <a:prstGeom prst="line">
              <a:avLst/>
            </a:prstGeom>
            <a:ln w="12700">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68E6C40-20C2-4446-91A0-C65D62B32AF5}"/>
              </a:ext>
            </a:extLst>
          </p:cNvPr>
          <p:cNvGrpSpPr/>
          <p:nvPr/>
        </p:nvGrpSpPr>
        <p:grpSpPr>
          <a:xfrm>
            <a:off x="5328480" y="2863867"/>
            <a:ext cx="418883" cy="1817254"/>
            <a:chOff x="6492240" y="3048000"/>
            <a:chExt cx="365760" cy="1249662"/>
          </a:xfrm>
          <a:effectLst/>
        </p:grpSpPr>
        <p:cxnSp>
          <p:nvCxnSpPr>
            <p:cNvPr id="20" name="Straight Connector 19">
              <a:extLst>
                <a:ext uri="{FF2B5EF4-FFF2-40B4-BE49-F238E27FC236}">
                  <a16:creationId xmlns:a16="http://schemas.microsoft.com/office/drawing/2014/main" id="{54E2BAFB-E30C-004A-98B6-6225CBA5408F}"/>
                </a:ext>
              </a:extLst>
            </p:cNvPr>
            <p:cNvCxnSpPr/>
            <p:nvPr/>
          </p:nvCxnSpPr>
          <p:spPr>
            <a:xfrm>
              <a:off x="6492240" y="3048000"/>
              <a:ext cx="365760"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C7208CB-B2FF-E147-B075-B4D2A223B888}"/>
                </a:ext>
              </a:extLst>
            </p:cNvPr>
            <p:cNvCxnSpPr/>
            <p:nvPr/>
          </p:nvCxnSpPr>
          <p:spPr>
            <a:xfrm rot="5400000">
              <a:off x="6233169" y="3672831"/>
              <a:ext cx="1249662"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7186145-E99B-1B46-BF07-40E2A093B279}"/>
                </a:ext>
              </a:extLst>
            </p:cNvPr>
            <p:cNvCxnSpPr/>
            <p:nvPr/>
          </p:nvCxnSpPr>
          <p:spPr>
            <a:xfrm>
              <a:off x="6492240" y="4297662"/>
              <a:ext cx="365760" cy="0"/>
            </a:xfrm>
            <a:prstGeom prst="line">
              <a:avLst/>
            </a:prstGeom>
            <a:ln w="12700">
              <a:solidFill>
                <a:srgbClr val="58257E"/>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ECA554E3-2C9E-281B-121C-74FB17B17578}"/>
              </a:ext>
            </a:extLst>
          </p:cNvPr>
          <p:cNvSpPr/>
          <p:nvPr/>
        </p:nvSpPr>
        <p:spPr>
          <a:xfrm>
            <a:off x="0" y="928180"/>
            <a:ext cx="9144000" cy="38862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34501EE-8BF8-CBED-3CFF-7E53E62ED98F}"/>
              </a:ext>
            </a:extLst>
          </p:cNvPr>
          <p:cNvGrpSpPr/>
          <p:nvPr/>
        </p:nvGrpSpPr>
        <p:grpSpPr>
          <a:xfrm>
            <a:off x="134805" y="1177871"/>
            <a:ext cx="2786621" cy="3091910"/>
            <a:chOff x="179997" y="1177871"/>
            <a:chExt cx="2309826" cy="3091910"/>
          </a:xfrm>
        </p:grpSpPr>
        <p:sp>
          <p:nvSpPr>
            <p:cNvPr id="42" name="Rectangle 41">
              <a:extLst>
                <a:ext uri="{FF2B5EF4-FFF2-40B4-BE49-F238E27FC236}">
                  <a16:creationId xmlns:a16="http://schemas.microsoft.com/office/drawing/2014/main" id="{1B69829A-C3E6-7A8B-9BB9-B11A8601C80C}"/>
                </a:ext>
              </a:extLst>
            </p:cNvPr>
            <p:cNvSpPr/>
            <p:nvPr/>
          </p:nvSpPr>
          <p:spPr>
            <a:xfrm>
              <a:off x="183878" y="1177871"/>
              <a:ext cx="2305945" cy="3091910"/>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Can 7">
              <a:extLst>
                <a:ext uri="{FF2B5EF4-FFF2-40B4-BE49-F238E27FC236}">
                  <a16:creationId xmlns:a16="http://schemas.microsoft.com/office/drawing/2014/main" id="{D4FFE012-E8D4-A9D2-501E-1F2A2EF87797}"/>
                </a:ext>
              </a:extLst>
            </p:cNvPr>
            <p:cNvSpPr/>
            <p:nvPr/>
          </p:nvSpPr>
          <p:spPr>
            <a:xfrm>
              <a:off x="1263731" y="2097406"/>
              <a:ext cx="166140"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Can 8">
              <a:extLst>
                <a:ext uri="{FF2B5EF4-FFF2-40B4-BE49-F238E27FC236}">
                  <a16:creationId xmlns:a16="http://schemas.microsoft.com/office/drawing/2014/main" id="{BE3D2975-27FB-E004-558A-49B62E3DE625}"/>
                </a:ext>
              </a:extLst>
            </p:cNvPr>
            <p:cNvSpPr/>
            <p:nvPr/>
          </p:nvSpPr>
          <p:spPr>
            <a:xfrm>
              <a:off x="1039004" y="2136151"/>
              <a:ext cx="166140"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Can 12">
              <a:extLst>
                <a:ext uri="{FF2B5EF4-FFF2-40B4-BE49-F238E27FC236}">
                  <a16:creationId xmlns:a16="http://schemas.microsoft.com/office/drawing/2014/main" id="{B1DE7C84-A0F4-3BD9-65FB-3068E1CF0854}"/>
                </a:ext>
              </a:extLst>
            </p:cNvPr>
            <p:cNvSpPr/>
            <p:nvPr/>
          </p:nvSpPr>
          <p:spPr>
            <a:xfrm>
              <a:off x="1511705" y="2136151"/>
              <a:ext cx="166140"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EF9E8AE0-BC0C-05C1-84CE-DC837ACD294E}"/>
                </a:ext>
              </a:extLst>
            </p:cNvPr>
            <p:cNvSpPr/>
            <p:nvPr/>
          </p:nvSpPr>
          <p:spPr>
            <a:xfrm>
              <a:off x="957017" y="1803920"/>
              <a:ext cx="309966" cy="430370"/>
            </a:xfrm>
            <a:prstGeom prst="ellipse">
              <a:avLst/>
            </a:prstGeom>
            <a:solidFill>
              <a:srgbClr val="E47967"/>
            </a:solidFill>
            <a:ln w="12700">
              <a:solidFill>
                <a:srgbClr val="C77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A8066582-E9C2-F972-1BBB-3E9D15BACEE6}"/>
                </a:ext>
              </a:extLst>
            </p:cNvPr>
            <p:cNvSpPr/>
            <p:nvPr/>
          </p:nvSpPr>
          <p:spPr>
            <a:xfrm>
              <a:off x="1197243" y="1726430"/>
              <a:ext cx="309966" cy="430370"/>
            </a:xfrm>
            <a:prstGeom prst="ellipse">
              <a:avLst/>
            </a:prstGeom>
            <a:solidFill>
              <a:srgbClr val="E47967"/>
            </a:solidFill>
            <a:ln w="12700">
              <a:solidFill>
                <a:srgbClr val="C77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7D685969-7218-CB3C-DDBE-75704A5E03B2}"/>
                </a:ext>
              </a:extLst>
            </p:cNvPr>
            <p:cNvSpPr/>
            <p:nvPr/>
          </p:nvSpPr>
          <p:spPr>
            <a:xfrm>
              <a:off x="1452967" y="1803920"/>
              <a:ext cx="309966" cy="430370"/>
            </a:xfrm>
            <a:prstGeom prst="ellipse">
              <a:avLst/>
            </a:prstGeom>
            <a:solidFill>
              <a:srgbClr val="E47967"/>
            </a:solidFill>
            <a:ln w="12700">
              <a:solidFill>
                <a:srgbClr val="C77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0" name="Can 29">
              <a:extLst>
                <a:ext uri="{FF2B5EF4-FFF2-40B4-BE49-F238E27FC236}">
                  <a16:creationId xmlns:a16="http://schemas.microsoft.com/office/drawing/2014/main" id="{BB9B11A5-D39F-07C7-FAB0-6F465135CE7F}"/>
                </a:ext>
              </a:extLst>
            </p:cNvPr>
            <p:cNvSpPr/>
            <p:nvPr/>
          </p:nvSpPr>
          <p:spPr>
            <a:xfrm>
              <a:off x="1314020" y="3663319"/>
              <a:ext cx="166140" cy="470922"/>
            </a:xfrm>
            <a:prstGeom prst="can">
              <a:avLst/>
            </a:prstGeom>
            <a:solidFill>
              <a:srgbClr val="A87698"/>
            </a:solidFill>
            <a:ln w="12700">
              <a:solidFill>
                <a:srgbClr val="7F5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B1392ADE-06D6-8E3D-05AF-648389CAAB15}"/>
                </a:ext>
              </a:extLst>
            </p:cNvPr>
            <p:cNvSpPr/>
            <p:nvPr/>
          </p:nvSpPr>
          <p:spPr>
            <a:xfrm>
              <a:off x="1239782" y="3331088"/>
              <a:ext cx="309966" cy="430370"/>
            </a:xfrm>
            <a:prstGeom prst="ellipse">
              <a:avLst/>
            </a:prstGeom>
            <a:solidFill>
              <a:srgbClr val="E47967"/>
            </a:solidFill>
            <a:ln w="12700">
              <a:solidFill>
                <a:srgbClr val="C777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3AED4FDA-09DC-9361-596D-197698458946}"/>
                </a:ext>
              </a:extLst>
            </p:cNvPr>
            <p:cNvSpPr>
              <a:spLocks noChangeArrowheads="1"/>
            </p:cNvSpPr>
            <p:nvPr/>
          </p:nvSpPr>
          <p:spPr bwMode="auto">
            <a:xfrm>
              <a:off x="719557" y="3033616"/>
              <a:ext cx="1404156" cy="2447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b="1" dirty="0">
                  <a:solidFill>
                    <a:schemeClr val="tx1">
                      <a:lumMod val="65000"/>
                      <a:lumOff val="35000"/>
                    </a:schemeClr>
                  </a:solidFill>
                  <a:latin typeface="Calibri" panose="020F0502020204030204" pitchFamily="34" charset="0"/>
                  <a:cs typeface="Calibri" panose="020F0502020204030204" pitchFamily="34" charset="0"/>
                </a:rPr>
                <a:t>gp120-gp41 pair</a:t>
              </a:r>
            </a:p>
          </p:txBody>
        </p:sp>
        <p:sp>
          <p:nvSpPr>
            <p:cNvPr id="37" name="Rectangle 36">
              <a:extLst>
                <a:ext uri="{FF2B5EF4-FFF2-40B4-BE49-F238E27FC236}">
                  <a16:creationId xmlns:a16="http://schemas.microsoft.com/office/drawing/2014/main" id="{1FB51CC4-F3A0-0B27-3410-3E31A2EC381A}"/>
                </a:ext>
              </a:extLst>
            </p:cNvPr>
            <p:cNvSpPr>
              <a:spLocks noChangeArrowheads="1"/>
            </p:cNvSpPr>
            <p:nvPr/>
          </p:nvSpPr>
          <p:spPr bwMode="auto">
            <a:xfrm>
              <a:off x="791626" y="1352341"/>
              <a:ext cx="1164752" cy="2447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400" b="1" dirty="0">
                  <a:solidFill>
                    <a:schemeClr val="tx1">
                      <a:lumMod val="65000"/>
                      <a:lumOff val="35000"/>
                    </a:schemeClr>
                  </a:solidFill>
                  <a:latin typeface="Calibri" panose="020F0502020204030204" pitchFamily="34" charset="0"/>
                  <a:cs typeface="Calibri" panose="020F0502020204030204" pitchFamily="34" charset="0"/>
                </a:rPr>
                <a:t>Trimer</a:t>
              </a:r>
            </a:p>
          </p:txBody>
        </p:sp>
        <p:sp>
          <p:nvSpPr>
            <p:cNvPr id="40" name="Rectangle 11">
              <a:extLst>
                <a:ext uri="{FF2B5EF4-FFF2-40B4-BE49-F238E27FC236}">
                  <a16:creationId xmlns:a16="http://schemas.microsoft.com/office/drawing/2014/main" id="{B1814DE8-BB9A-4190-4C38-F93E081841C0}"/>
                </a:ext>
              </a:extLst>
            </p:cNvPr>
            <p:cNvSpPr>
              <a:spLocks noChangeArrowheads="1"/>
            </p:cNvSpPr>
            <p:nvPr/>
          </p:nvSpPr>
          <p:spPr bwMode="auto">
            <a:xfrm>
              <a:off x="1358690" y="3350395"/>
              <a:ext cx="943250"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rgbClr val="C00000"/>
                  </a:solidFill>
                  <a:latin typeface="Calibri" panose="020F0502020204030204" pitchFamily="34" charset="0"/>
                  <a:cs typeface="Calibri" panose="020F0502020204030204" pitchFamily="34" charset="0"/>
                </a:rPr>
                <a:t>gp120</a:t>
              </a:r>
            </a:p>
          </p:txBody>
        </p:sp>
        <p:sp>
          <p:nvSpPr>
            <p:cNvPr id="41" name="Rectangle 11">
              <a:extLst>
                <a:ext uri="{FF2B5EF4-FFF2-40B4-BE49-F238E27FC236}">
                  <a16:creationId xmlns:a16="http://schemas.microsoft.com/office/drawing/2014/main" id="{A3D3518E-A394-74BB-B74C-261C13513B15}"/>
                </a:ext>
              </a:extLst>
            </p:cNvPr>
            <p:cNvSpPr>
              <a:spLocks noChangeArrowheads="1"/>
            </p:cNvSpPr>
            <p:nvPr/>
          </p:nvSpPr>
          <p:spPr bwMode="auto">
            <a:xfrm>
              <a:off x="1358690" y="3768849"/>
              <a:ext cx="943250"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rgbClr val="7F5A73"/>
                  </a:solidFill>
                  <a:latin typeface="Calibri" panose="020F0502020204030204" pitchFamily="34" charset="0"/>
                  <a:cs typeface="Calibri" panose="020F0502020204030204" pitchFamily="34" charset="0"/>
                </a:rPr>
                <a:t>gp41</a:t>
              </a:r>
            </a:p>
          </p:txBody>
        </p:sp>
        <p:sp>
          <p:nvSpPr>
            <p:cNvPr id="23" name="Rectangle 22">
              <a:extLst>
                <a:ext uri="{FF2B5EF4-FFF2-40B4-BE49-F238E27FC236}">
                  <a16:creationId xmlns:a16="http://schemas.microsoft.com/office/drawing/2014/main" id="{C086576F-6C51-028E-E6D3-6AD299223978}"/>
                </a:ext>
              </a:extLst>
            </p:cNvPr>
            <p:cNvSpPr>
              <a:spLocks noChangeArrowheads="1"/>
            </p:cNvSpPr>
            <p:nvPr/>
          </p:nvSpPr>
          <p:spPr bwMode="auto">
            <a:xfrm>
              <a:off x="179997" y="3562217"/>
              <a:ext cx="1366492" cy="336563"/>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50" i="1" dirty="0">
                  <a:solidFill>
                    <a:schemeClr val="tx1">
                      <a:lumMod val="65000"/>
                      <a:lumOff val="35000"/>
                    </a:schemeClr>
                  </a:solidFill>
                  <a:latin typeface="Calibri" panose="020F0502020204030204" pitchFamily="34" charset="0"/>
                  <a:cs typeface="Calibri" panose="020F0502020204030204" pitchFamily="34" charset="0"/>
                </a:rPr>
                <a:t>Noncovalent bond</a:t>
              </a:r>
            </a:p>
          </p:txBody>
        </p:sp>
        <p:sp>
          <p:nvSpPr>
            <p:cNvPr id="33" name="Rectangle 11">
              <a:extLst>
                <a:ext uri="{FF2B5EF4-FFF2-40B4-BE49-F238E27FC236}">
                  <a16:creationId xmlns:a16="http://schemas.microsoft.com/office/drawing/2014/main" id="{6D35A3BA-EAC8-01D9-2ED9-860A3F573BE0}"/>
                </a:ext>
              </a:extLst>
            </p:cNvPr>
            <p:cNvSpPr>
              <a:spLocks noChangeArrowheads="1"/>
            </p:cNvSpPr>
            <p:nvPr/>
          </p:nvSpPr>
          <p:spPr bwMode="auto">
            <a:xfrm>
              <a:off x="1022943" y="2556522"/>
              <a:ext cx="166140"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34" name="Rectangle 11">
              <a:extLst>
                <a:ext uri="{FF2B5EF4-FFF2-40B4-BE49-F238E27FC236}">
                  <a16:creationId xmlns:a16="http://schemas.microsoft.com/office/drawing/2014/main" id="{BCF03106-8B61-7F5A-FB3C-F1BB91E573D5}"/>
                </a:ext>
              </a:extLst>
            </p:cNvPr>
            <p:cNvSpPr>
              <a:spLocks noChangeArrowheads="1"/>
            </p:cNvSpPr>
            <p:nvPr/>
          </p:nvSpPr>
          <p:spPr bwMode="auto">
            <a:xfrm>
              <a:off x="1251129" y="2507020"/>
              <a:ext cx="166140"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35" name="Rectangle 11">
              <a:extLst>
                <a:ext uri="{FF2B5EF4-FFF2-40B4-BE49-F238E27FC236}">
                  <a16:creationId xmlns:a16="http://schemas.microsoft.com/office/drawing/2014/main" id="{1F69D43E-7D8C-77F0-284B-E0CB6E2529CC}"/>
                </a:ext>
              </a:extLst>
            </p:cNvPr>
            <p:cNvSpPr>
              <a:spLocks noChangeArrowheads="1"/>
            </p:cNvSpPr>
            <p:nvPr/>
          </p:nvSpPr>
          <p:spPr bwMode="auto">
            <a:xfrm>
              <a:off x="1512182" y="2559819"/>
              <a:ext cx="166140" cy="3365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200" dirty="0">
                  <a:solidFill>
                    <a:schemeClr val="tx1">
                      <a:lumMod val="50000"/>
                      <a:lumOff val="50000"/>
                    </a:schemeClr>
                  </a:solidFill>
                  <a:latin typeface="Calibri" panose="020F0502020204030204" pitchFamily="34" charset="0"/>
                  <a:cs typeface="Calibri" panose="020F0502020204030204" pitchFamily="34" charset="0"/>
                </a:rPr>
                <a:t>3</a:t>
              </a:r>
            </a:p>
          </p:txBody>
        </p:sp>
      </p:grpSp>
      <p:sp>
        <p:nvSpPr>
          <p:cNvPr id="39" name="Rectangle 38">
            <a:extLst>
              <a:ext uri="{FF2B5EF4-FFF2-40B4-BE49-F238E27FC236}">
                <a16:creationId xmlns:a16="http://schemas.microsoft.com/office/drawing/2014/main" id="{5A146BDA-B550-9D53-BC20-F20ACFC74A12}"/>
              </a:ext>
            </a:extLst>
          </p:cNvPr>
          <p:cNvSpPr>
            <a:spLocks noChangeArrowheads="1"/>
          </p:cNvSpPr>
          <p:nvPr/>
        </p:nvSpPr>
        <p:spPr bwMode="auto">
          <a:xfrm>
            <a:off x="3729085" y="1000851"/>
            <a:ext cx="1695200" cy="244763"/>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600" dirty="0">
                <a:solidFill>
                  <a:schemeClr val="tx1">
                    <a:lumMod val="65000"/>
                    <a:lumOff val="35000"/>
                  </a:schemeClr>
                </a:solidFill>
                <a:latin typeface="Calibri" panose="020F0502020204030204" pitchFamily="34" charset="0"/>
                <a:cs typeface="Calibri" panose="020F0502020204030204" pitchFamily="34" charset="0"/>
              </a:rPr>
              <a:t>Envelope Trimer</a:t>
            </a:r>
          </a:p>
        </p:txBody>
      </p:sp>
      <p:sp>
        <p:nvSpPr>
          <p:cNvPr id="25" name="Oval 24">
            <a:extLst>
              <a:ext uri="{FF2B5EF4-FFF2-40B4-BE49-F238E27FC236}">
                <a16:creationId xmlns:a16="http://schemas.microsoft.com/office/drawing/2014/main" id="{BB039C98-A1DA-D062-3A3D-03B3C5A234F9}"/>
              </a:ext>
            </a:extLst>
          </p:cNvPr>
          <p:cNvSpPr/>
          <p:nvPr/>
        </p:nvSpPr>
        <p:spPr>
          <a:xfrm>
            <a:off x="1464167" y="3699466"/>
            <a:ext cx="274320" cy="98348"/>
          </a:xfrm>
          <a:prstGeom prst="ellipse">
            <a:avLst/>
          </a:prstGeom>
          <a:solidFill>
            <a:srgbClr val="FFFF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6AEE5427-F8BC-FC25-A34A-FE9F0F4AAEB6}"/>
              </a:ext>
            </a:extLst>
          </p:cNvPr>
          <p:cNvCxnSpPr>
            <a:cxnSpLocks/>
          </p:cNvCxnSpPr>
          <p:nvPr/>
        </p:nvCxnSpPr>
        <p:spPr>
          <a:xfrm>
            <a:off x="1331035" y="3738211"/>
            <a:ext cx="17274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F9556D4-51E7-C233-8539-097517C2D4C5}"/>
              </a:ext>
            </a:extLst>
          </p:cNvPr>
          <p:cNvSpPr>
            <a:spLocks noChangeArrowheads="1"/>
          </p:cNvSpPr>
          <p:nvPr/>
        </p:nvSpPr>
        <p:spPr bwMode="auto">
          <a:xfrm>
            <a:off x="1836795" y="-370850"/>
            <a:ext cx="1164752" cy="244763"/>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00" dirty="0" err="1">
                <a:solidFill>
                  <a:schemeClr val="tx1">
                    <a:lumMod val="65000"/>
                    <a:lumOff val="35000"/>
                  </a:schemeClr>
                </a:solidFill>
                <a:latin typeface="Calibri" panose="020F0502020204030204" pitchFamily="34" charset="0"/>
                <a:cs typeface="Calibri" panose="020F0502020204030204" pitchFamily="34" charset="0"/>
              </a:rPr>
              <a:t>Trimter</a:t>
            </a:r>
            <a:endParaRPr lang="en-US" sz="10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784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744">
        <p159:morph option="byObject"/>
      </p:transition>
    </mc:Choice>
    <mc:Fallback xmlns="">
      <p:transition spd="slow" advTm="15744">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Envelope Glycoprotein: Regions Involved in Cell Entry</a:t>
            </a:r>
          </a:p>
        </p:txBody>
      </p:sp>
      <p:sp>
        <p:nvSpPr>
          <p:cNvPr id="4" name="Text Placeholder 3">
            <a:extLst>
              <a:ext uri="{FF2B5EF4-FFF2-40B4-BE49-F238E27FC236}">
                <a16:creationId xmlns:a16="http://schemas.microsoft.com/office/drawing/2014/main" id="{DBB8FFB5-1686-7048-990B-067A696797BE}"/>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10" name="Picture 9" descr="HIV_Env_no_glycan.png">
            <a:extLst>
              <a:ext uri="{FF2B5EF4-FFF2-40B4-BE49-F238E27FC236}">
                <a16:creationId xmlns:a16="http://schemas.microsoft.com/office/drawing/2014/main" id="{F306D575-2F53-284C-9690-65F04194DE2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672814" y="1001583"/>
            <a:ext cx="3794490" cy="3840480"/>
          </a:xfrm>
          <a:prstGeom prst="rect">
            <a:avLst/>
          </a:prstGeom>
        </p:spPr>
      </p:pic>
      <p:sp>
        <p:nvSpPr>
          <p:cNvPr id="12" name="Rectangle 11">
            <a:extLst>
              <a:ext uri="{FF2B5EF4-FFF2-40B4-BE49-F238E27FC236}">
                <a16:creationId xmlns:a16="http://schemas.microsoft.com/office/drawing/2014/main" id="{B1244F42-3A65-C545-BA21-A764548B4F82}"/>
              </a:ext>
            </a:extLst>
          </p:cNvPr>
          <p:cNvSpPr>
            <a:spLocks noChangeArrowheads="1"/>
          </p:cNvSpPr>
          <p:nvPr/>
        </p:nvSpPr>
        <p:spPr bwMode="auto">
          <a:xfrm>
            <a:off x="5837421" y="3675330"/>
            <a:ext cx="1164752" cy="244763"/>
          </a:xfrm>
          <a:prstGeom prst="rect">
            <a:avLst/>
          </a:prstGeom>
          <a:gradFill flip="none" rotWithShape="1">
            <a:gsLst>
              <a:gs pos="4000">
                <a:schemeClr val="bg1">
                  <a:alpha val="33000"/>
                </a:schemeClr>
              </a:gs>
              <a:gs pos="99000">
                <a:schemeClr val="bg1"/>
              </a:gs>
            </a:gsLst>
            <a:lin ang="0" scaled="1"/>
            <a:tileRect/>
          </a:grad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00" dirty="0">
                <a:solidFill>
                  <a:schemeClr val="bg1">
                    <a:lumMod val="65000"/>
                  </a:schemeClr>
                </a:solidFill>
                <a:latin typeface="Calibri" panose="020F0502020204030204" pitchFamily="34" charset="0"/>
                <a:cs typeface="Calibri" panose="020F0502020204030204" pitchFamily="34" charset="0"/>
              </a:rPr>
              <a:t>HIV Membrane</a:t>
            </a:r>
          </a:p>
        </p:txBody>
      </p:sp>
      <p:grpSp>
        <p:nvGrpSpPr>
          <p:cNvPr id="15" name="Group 14">
            <a:extLst>
              <a:ext uri="{FF2B5EF4-FFF2-40B4-BE49-F238E27FC236}">
                <a16:creationId xmlns:a16="http://schemas.microsoft.com/office/drawing/2014/main" id="{98ECC51D-9FD1-5942-ABCA-716A40FA61B8}"/>
              </a:ext>
            </a:extLst>
          </p:cNvPr>
          <p:cNvGrpSpPr/>
          <p:nvPr/>
        </p:nvGrpSpPr>
        <p:grpSpPr>
          <a:xfrm>
            <a:off x="5471661" y="1337556"/>
            <a:ext cx="365760" cy="1847274"/>
            <a:chOff x="6492240" y="3048000"/>
            <a:chExt cx="365760" cy="1249662"/>
          </a:xfrm>
          <a:effectLst/>
        </p:grpSpPr>
        <p:cxnSp>
          <p:nvCxnSpPr>
            <p:cNvPr id="16" name="Straight Connector 15">
              <a:extLst>
                <a:ext uri="{FF2B5EF4-FFF2-40B4-BE49-F238E27FC236}">
                  <a16:creationId xmlns:a16="http://schemas.microsoft.com/office/drawing/2014/main" id="{9B59C2E8-C571-E14E-AB4E-0183F594B59F}"/>
                </a:ext>
              </a:extLst>
            </p:cNvPr>
            <p:cNvCxnSpPr/>
            <p:nvPr/>
          </p:nvCxnSpPr>
          <p:spPr>
            <a:xfrm>
              <a:off x="6492240" y="3048000"/>
              <a:ext cx="365760" cy="0"/>
            </a:xfrm>
            <a:prstGeom prst="line">
              <a:avLst/>
            </a:prstGeom>
            <a:ln w="12700">
              <a:solidFill>
                <a:srgbClr val="C00000">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84106E-4E9F-2446-AB1D-27C0C9B78524}"/>
                </a:ext>
              </a:extLst>
            </p:cNvPr>
            <p:cNvCxnSpPr/>
            <p:nvPr/>
          </p:nvCxnSpPr>
          <p:spPr>
            <a:xfrm rot="5400000">
              <a:off x="6233169" y="3672831"/>
              <a:ext cx="1249662" cy="0"/>
            </a:xfrm>
            <a:prstGeom prst="line">
              <a:avLst/>
            </a:prstGeom>
            <a:ln w="12700">
              <a:solidFill>
                <a:srgbClr val="C00000">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2F5C3E5-3B73-2F44-91AF-C50102912597}"/>
                </a:ext>
              </a:extLst>
            </p:cNvPr>
            <p:cNvCxnSpPr/>
            <p:nvPr/>
          </p:nvCxnSpPr>
          <p:spPr>
            <a:xfrm>
              <a:off x="6492240" y="4297662"/>
              <a:ext cx="365760" cy="0"/>
            </a:xfrm>
            <a:prstGeom prst="line">
              <a:avLst/>
            </a:prstGeom>
            <a:ln w="12700">
              <a:solidFill>
                <a:srgbClr val="C00000">
                  <a:alpha val="40000"/>
                </a:srgbClr>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68E6C40-20C2-4446-91A0-C65D62B32AF5}"/>
              </a:ext>
            </a:extLst>
          </p:cNvPr>
          <p:cNvGrpSpPr/>
          <p:nvPr/>
        </p:nvGrpSpPr>
        <p:grpSpPr>
          <a:xfrm>
            <a:off x="5328480" y="2863867"/>
            <a:ext cx="418883" cy="1817254"/>
            <a:chOff x="6492240" y="3048000"/>
            <a:chExt cx="365760" cy="1249662"/>
          </a:xfrm>
          <a:effectLst/>
        </p:grpSpPr>
        <p:cxnSp>
          <p:nvCxnSpPr>
            <p:cNvPr id="20" name="Straight Connector 19">
              <a:extLst>
                <a:ext uri="{FF2B5EF4-FFF2-40B4-BE49-F238E27FC236}">
                  <a16:creationId xmlns:a16="http://schemas.microsoft.com/office/drawing/2014/main" id="{54E2BAFB-E30C-004A-98B6-6225CBA5408F}"/>
                </a:ext>
              </a:extLst>
            </p:cNvPr>
            <p:cNvCxnSpPr/>
            <p:nvPr/>
          </p:nvCxnSpPr>
          <p:spPr>
            <a:xfrm>
              <a:off x="6492240" y="3048000"/>
              <a:ext cx="365760" cy="0"/>
            </a:xfrm>
            <a:prstGeom prst="line">
              <a:avLst/>
            </a:prstGeom>
            <a:ln w="12700">
              <a:solidFill>
                <a:srgbClr val="58257E">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C7208CB-B2FF-E147-B075-B4D2A223B888}"/>
                </a:ext>
              </a:extLst>
            </p:cNvPr>
            <p:cNvCxnSpPr/>
            <p:nvPr/>
          </p:nvCxnSpPr>
          <p:spPr>
            <a:xfrm rot="5400000">
              <a:off x="6233169" y="3672831"/>
              <a:ext cx="1249662" cy="0"/>
            </a:xfrm>
            <a:prstGeom prst="line">
              <a:avLst/>
            </a:prstGeom>
            <a:ln w="12700">
              <a:solidFill>
                <a:srgbClr val="58257E">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7186145-E99B-1B46-BF07-40E2A093B279}"/>
                </a:ext>
              </a:extLst>
            </p:cNvPr>
            <p:cNvCxnSpPr/>
            <p:nvPr/>
          </p:nvCxnSpPr>
          <p:spPr>
            <a:xfrm>
              <a:off x="6492240" y="4297662"/>
              <a:ext cx="365760" cy="0"/>
            </a:xfrm>
            <a:prstGeom prst="line">
              <a:avLst/>
            </a:prstGeom>
            <a:ln w="12700">
              <a:solidFill>
                <a:srgbClr val="58257E">
                  <a:alpha val="40000"/>
                </a:srgbClr>
              </a:solidFill>
            </a:ln>
            <a:effectLst/>
          </p:spPr>
          <p:style>
            <a:lnRef idx="2">
              <a:schemeClr val="accent1"/>
            </a:lnRef>
            <a:fillRef idx="0">
              <a:schemeClr val="accent1"/>
            </a:fillRef>
            <a:effectRef idx="1">
              <a:schemeClr val="accent1"/>
            </a:effectRef>
            <a:fontRef idx="minor">
              <a:schemeClr val="tx1"/>
            </a:fontRef>
          </p:style>
        </p:cxnSp>
      </p:grpSp>
      <p:sp>
        <p:nvSpPr>
          <p:cNvPr id="26" name="Oval 25">
            <a:extLst>
              <a:ext uri="{FF2B5EF4-FFF2-40B4-BE49-F238E27FC236}">
                <a16:creationId xmlns:a16="http://schemas.microsoft.com/office/drawing/2014/main" id="{AAC687A8-CE0E-8625-6FB9-7BAA5891C83F}"/>
              </a:ext>
            </a:extLst>
          </p:cNvPr>
          <p:cNvSpPr/>
          <p:nvPr/>
        </p:nvSpPr>
        <p:spPr>
          <a:xfrm>
            <a:off x="3719724" y="1900053"/>
            <a:ext cx="778605" cy="518131"/>
          </a:xfrm>
          <a:prstGeom prst="ellipse">
            <a:avLst/>
          </a:prstGeom>
          <a:solidFill>
            <a:srgbClr val="B98C00"/>
          </a:solidFill>
          <a:ln w="19050">
            <a:noFill/>
            <a:prstDash val="sysDash"/>
          </a:ln>
          <a:effectLst>
            <a:outerShdw blurRad="25400" dist="38100" dir="16200000" sx="102000" sy="102000" algn="ctr" rotWithShape="0">
              <a:srgbClr val="FFFF00"/>
            </a:outerShdw>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Calibri" panose="020F0502020204030204" pitchFamily="34" charset="0"/>
                <a:cs typeface="Calibri" panose="020F0502020204030204" pitchFamily="34" charset="0"/>
              </a:rPr>
              <a:t>V3</a:t>
            </a:r>
          </a:p>
        </p:txBody>
      </p:sp>
      <p:sp>
        <p:nvSpPr>
          <p:cNvPr id="28" name="Rectangle 11">
            <a:extLst>
              <a:ext uri="{FF2B5EF4-FFF2-40B4-BE49-F238E27FC236}">
                <a16:creationId xmlns:a16="http://schemas.microsoft.com/office/drawing/2014/main" id="{7962B80C-457E-F358-B296-B4A814CD95FA}"/>
              </a:ext>
            </a:extLst>
          </p:cNvPr>
          <p:cNvSpPr>
            <a:spLocks noChangeArrowheads="1"/>
          </p:cNvSpPr>
          <p:nvPr/>
        </p:nvSpPr>
        <p:spPr bwMode="auto">
          <a:xfrm>
            <a:off x="934645" y="1956161"/>
            <a:ext cx="2091477" cy="324175"/>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600" dirty="0">
                <a:solidFill>
                  <a:srgbClr val="AD5A3E"/>
                </a:solidFill>
                <a:latin typeface="Calibri" panose="020F0502020204030204" pitchFamily="34" charset="0"/>
                <a:cs typeface="Calibri" panose="020F0502020204030204" pitchFamily="34" charset="0"/>
              </a:rPr>
              <a:t>CD4 Binding Region</a:t>
            </a:r>
          </a:p>
        </p:txBody>
      </p:sp>
      <p:cxnSp>
        <p:nvCxnSpPr>
          <p:cNvPr id="33" name="Straight Connector 32">
            <a:extLst>
              <a:ext uri="{FF2B5EF4-FFF2-40B4-BE49-F238E27FC236}">
                <a16:creationId xmlns:a16="http://schemas.microsoft.com/office/drawing/2014/main" id="{A9E0A0E7-AFB0-207D-8458-8E53A4A9F30E}"/>
              </a:ext>
            </a:extLst>
          </p:cNvPr>
          <p:cNvCxnSpPr>
            <a:cxnSpLocks/>
          </p:cNvCxnSpPr>
          <p:nvPr/>
        </p:nvCxnSpPr>
        <p:spPr>
          <a:xfrm>
            <a:off x="2929812" y="2129403"/>
            <a:ext cx="524763" cy="0"/>
          </a:xfrm>
          <a:prstGeom prst="line">
            <a:avLst/>
          </a:prstGeom>
          <a:ln w="9525" cap="rnd">
            <a:solidFill>
              <a:schemeClr val="tx1">
                <a:lumMod val="65000"/>
                <a:lumOff val="35000"/>
              </a:schemeClr>
            </a:solidFill>
          </a:ln>
          <a:effectLst>
            <a:glow rad="1270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41F74ABE-471F-C6FA-95A5-1816E1CD8D66}"/>
              </a:ext>
            </a:extLst>
          </p:cNvPr>
          <p:cNvSpPr/>
          <p:nvPr/>
        </p:nvSpPr>
        <p:spPr>
          <a:xfrm>
            <a:off x="4610877" y="1900053"/>
            <a:ext cx="778605" cy="518131"/>
          </a:xfrm>
          <a:prstGeom prst="ellipse">
            <a:avLst/>
          </a:prstGeom>
          <a:solidFill>
            <a:srgbClr val="B98C00"/>
          </a:solidFill>
          <a:ln w="19050">
            <a:noFill/>
            <a:prstDash val="sysDash"/>
          </a:ln>
          <a:effectLst>
            <a:outerShdw blurRad="25400" dist="38100" dir="16200000" sx="102000" sy="102000" algn="ctr" rotWithShape="0">
              <a:srgbClr val="FFFF00"/>
            </a:outerShdw>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Calibri" panose="020F0502020204030204" pitchFamily="34" charset="0"/>
                <a:cs typeface="Calibri" panose="020F0502020204030204" pitchFamily="34" charset="0"/>
              </a:rPr>
              <a:t>V3</a:t>
            </a:r>
          </a:p>
        </p:txBody>
      </p:sp>
      <p:sp>
        <p:nvSpPr>
          <p:cNvPr id="5" name="Rectangle 11">
            <a:extLst>
              <a:ext uri="{FF2B5EF4-FFF2-40B4-BE49-F238E27FC236}">
                <a16:creationId xmlns:a16="http://schemas.microsoft.com/office/drawing/2014/main" id="{DE99AC43-1B47-6CBA-A2E3-E6157B059236}"/>
              </a:ext>
            </a:extLst>
          </p:cNvPr>
          <p:cNvSpPr>
            <a:spLocks noChangeArrowheads="1"/>
          </p:cNvSpPr>
          <p:nvPr/>
        </p:nvSpPr>
        <p:spPr bwMode="auto">
          <a:xfrm>
            <a:off x="1904357" y="2319810"/>
            <a:ext cx="1591398" cy="324175"/>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600" dirty="0">
                <a:solidFill>
                  <a:srgbClr val="98815C"/>
                </a:solidFill>
                <a:latin typeface="Calibri" panose="020F0502020204030204" pitchFamily="34" charset="0"/>
                <a:cs typeface="Calibri" panose="020F0502020204030204" pitchFamily="34" charset="0"/>
              </a:rPr>
              <a:t>V3 Region</a:t>
            </a:r>
          </a:p>
        </p:txBody>
      </p:sp>
      <p:cxnSp>
        <p:nvCxnSpPr>
          <p:cNvPr id="6" name="Straight Connector 5">
            <a:extLst>
              <a:ext uri="{FF2B5EF4-FFF2-40B4-BE49-F238E27FC236}">
                <a16:creationId xmlns:a16="http://schemas.microsoft.com/office/drawing/2014/main" id="{9C913043-2BAB-762A-04E8-C9138B3BD252}"/>
              </a:ext>
            </a:extLst>
          </p:cNvPr>
          <p:cNvCxnSpPr>
            <a:cxnSpLocks/>
          </p:cNvCxnSpPr>
          <p:nvPr/>
        </p:nvCxnSpPr>
        <p:spPr>
          <a:xfrm flipV="1">
            <a:off x="3222956" y="2268244"/>
            <a:ext cx="694697" cy="231272"/>
          </a:xfrm>
          <a:prstGeom prst="line">
            <a:avLst/>
          </a:prstGeom>
          <a:ln w="9525" cap="rnd">
            <a:solidFill>
              <a:schemeClr val="tx1">
                <a:lumMod val="65000"/>
                <a:lumOff val="35000"/>
              </a:schemeClr>
            </a:solidFill>
          </a:ln>
          <a:effectLst>
            <a:glow rad="1270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8" name="Rectangle 11">
            <a:extLst>
              <a:ext uri="{FF2B5EF4-FFF2-40B4-BE49-F238E27FC236}">
                <a16:creationId xmlns:a16="http://schemas.microsoft.com/office/drawing/2014/main" id="{0B88F84C-C91D-072E-6210-97704E5B8450}"/>
              </a:ext>
            </a:extLst>
          </p:cNvPr>
          <p:cNvSpPr>
            <a:spLocks noChangeArrowheads="1"/>
          </p:cNvSpPr>
          <p:nvPr/>
        </p:nvSpPr>
        <p:spPr bwMode="auto">
          <a:xfrm>
            <a:off x="5742746" y="4126653"/>
            <a:ext cx="2112479" cy="427026"/>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400" dirty="0">
                <a:solidFill>
                  <a:srgbClr val="592680"/>
                </a:solidFill>
                <a:latin typeface="Calibri" panose="020F0502020204030204" pitchFamily="34" charset="0"/>
                <a:cs typeface="Calibri" panose="020F0502020204030204" pitchFamily="34" charset="0"/>
              </a:rPr>
              <a:t>gp41</a:t>
            </a:r>
          </a:p>
        </p:txBody>
      </p:sp>
      <p:sp>
        <p:nvSpPr>
          <p:cNvPr id="9" name="Rectangle 11">
            <a:extLst>
              <a:ext uri="{FF2B5EF4-FFF2-40B4-BE49-F238E27FC236}">
                <a16:creationId xmlns:a16="http://schemas.microsoft.com/office/drawing/2014/main" id="{1F366DA9-AAA1-E6A7-6163-FD50EB9DB80E}"/>
              </a:ext>
            </a:extLst>
          </p:cNvPr>
          <p:cNvSpPr>
            <a:spLocks noChangeArrowheads="1"/>
          </p:cNvSpPr>
          <p:nvPr/>
        </p:nvSpPr>
        <p:spPr bwMode="auto">
          <a:xfrm>
            <a:off x="5842075" y="2121655"/>
            <a:ext cx="1318453" cy="643368"/>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200" dirty="0">
                <a:solidFill>
                  <a:srgbClr val="C00000">
                    <a:alpha val="50000"/>
                  </a:srgbClr>
                </a:solidFill>
                <a:latin typeface="Calibri" panose="020F0502020204030204" pitchFamily="34" charset="0"/>
                <a:cs typeface="Calibri" panose="020F0502020204030204" pitchFamily="34" charset="0"/>
              </a:rPr>
              <a:t>gp120 (surface)</a:t>
            </a:r>
            <a:br>
              <a:rPr lang="en-US" sz="1200" dirty="0">
                <a:solidFill>
                  <a:srgbClr val="C00000">
                    <a:alpha val="50000"/>
                  </a:srgbClr>
                </a:solidFill>
                <a:latin typeface="Calibri" panose="020F0502020204030204" pitchFamily="34" charset="0"/>
                <a:cs typeface="Calibri" panose="020F0502020204030204" pitchFamily="34" charset="0"/>
              </a:rPr>
            </a:br>
            <a:endParaRPr lang="en-US" sz="1200" dirty="0">
              <a:solidFill>
                <a:srgbClr val="C00000">
                  <a:alpha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2396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3221">
        <p159:morph option="byObject"/>
      </p:transition>
    </mc:Choice>
    <mc:Fallback xmlns="">
      <p:transition spd="slow" advTm="23221">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244293E-F930-A747-B94A-5D3F9A043F09}"/>
              </a:ext>
            </a:extLst>
          </p:cNvPr>
          <p:cNvPicPr>
            <a:picLocks noChangeAspect="1"/>
          </p:cNvPicPr>
          <p:nvPr/>
        </p:nvPicPr>
        <p:blipFill>
          <a:blip r:embed="rId2"/>
          <a:stretch>
            <a:fillRect/>
          </a:stretch>
        </p:blipFill>
        <p:spPr>
          <a:xfrm>
            <a:off x="2667391" y="952959"/>
            <a:ext cx="3776287"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normAutofit/>
          </a:bodyPr>
          <a:lstStyle/>
          <a:p>
            <a:r>
              <a:rPr lang="en-US" dirty="0"/>
              <a:t>HIV Envelope Glycoprotein: Glycan Shield</a:t>
            </a:r>
          </a:p>
        </p:txBody>
      </p:sp>
      <p:sp>
        <p:nvSpPr>
          <p:cNvPr id="4" name="Text Placeholder 3">
            <a:extLst>
              <a:ext uri="{FF2B5EF4-FFF2-40B4-BE49-F238E27FC236}">
                <a16:creationId xmlns:a16="http://schemas.microsoft.com/office/drawing/2014/main" id="{3CD40617-B593-D64A-92A9-5849375EF655}"/>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grpSp>
        <p:nvGrpSpPr>
          <p:cNvPr id="19" name="Group 18">
            <a:extLst>
              <a:ext uri="{FF2B5EF4-FFF2-40B4-BE49-F238E27FC236}">
                <a16:creationId xmlns:a16="http://schemas.microsoft.com/office/drawing/2014/main" id="{F68E6C40-20C2-4446-91A0-C65D62B32AF5}"/>
              </a:ext>
            </a:extLst>
          </p:cNvPr>
          <p:cNvGrpSpPr/>
          <p:nvPr/>
        </p:nvGrpSpPr>
        <p:grpSpPr>
          <a:xfrm>
            <a:off x="5300258" y="2882721"/>
            <a:ext cx="461818" cy="1817254"/>
            <a:chOff x="6492240" y="3048000"/>
            <a:chExt cx="365760" cy="1249662"/>
          </a:xfrm>
          <a:effectLst/>
        </p:grpSpPr>
        <p:cxnSp>
          <p:nvCxnSpPr>
            <p:cNvPr id="20" name="Straight Connector 19">
              <a:extLst>
                <a:ext uri="{FF2B5EF4-FFF2-40B4-BE49-F238E27FC236}">
                  <a16:creationId xmlns:a16="http://schemas.microsoft.com/office/drawing/2014/main" id="{54E2BAFB-E30C-004A-98B6-6225CBA5408F}"/>
                </a:ext>
              </a:extLst>
            </p:cNvPr>
            <p:cNvCxnSpPr/>
            <p:nvPr/>
          </p:nvCxnSpPr>
          <p:spPr>
            <a:xfrm>
              <a:off x="6492240" y="3048000"/>
              <a:ext cx="365760" cy="0"/>
            </a:xfrm>
            <a:prstGeom prst="line">
              <a:avLst/>
            </a:prstGeom>
            <a:ln w="12700">
              <a:solidFill>
                <a:srgbClr val="58257E">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C7208CB-B2FF-E147-B075-B4D2A223B888}"/>
                </a:ext>
              </a:extLst>
            </p:cNvPr>
            <p:cNvCxnSpPr/>
            <p:nvPr/>
          </p:nvCxnSpPr>
          <p:spPr>
            <a:xfrm rot="5400000">
              <a:off x="6233169" y="3672831"/>
              <a:ext cx="1249662" cy="0"/>
            </a:xfrm>
            <a:prstGeom prst="line">
              <a:avLst/>
            </a:prstGeom>
            <a:ln w="12700">
              <a:solidFill>
                <a:srgbClr val="58257E">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7186145-E99B-1B46-BF07-40E2A093B279}"/>
                </a:ext>
              </a:extLst>
            </p:cNvPr>
            <p:cNvCxnSpPr/>
            <p:nvPr/>
          </p:nvCxnSpPr>
          <p:spPr>
            <a:xfrm>
              <a:off x="6492240" y="4297662"/>
              <a:ext cx="365760" cy="0"/>
            </a:xfrm>
            <a:prstGeom prst="line">
              <a:avLst/>
            </a:prstGeom>
            <a:ln w="12700">
              <a:solidFill>
                <a:srgbClr val="58257E">
                  <a:alpha val="40000"/>
                </a:srgbClr>
              </a:solidFill>
            </a:ln>
            <a:effectLst/>
          </p:spPr>
          <p:style>
            <a:lnRef idx="2">
              <a:schemeClr val="accent1"/>
            </a:lnRef>
            <a:fillRef idx="0">
              <a:schemeClr val="accent1"/>
            </a:fillRef>
            <a:effectRef idx="1">
              <a:schemeClr val="accent1"/>
            </a:effectRef>
            <a:fontRef idx="minor">
              <a:schemeClr val="tx1"/>
            </a:fontRef>
          </p:style>
        </p:cxnSp>
      </p:grpSp>
      <p:sp>
        <p:nvSpPr>
          <p:cNvPr id="26" name="Rectangle 11">
            <a:extLst>
              <a:ext uri="{FF2B5EF4-FFF2-40B4-BE49-F238E27FC236}">
                <a16:creationId xmlns:a16="http://schemas.microsoft.com/office/drawing/2014/main" id="{CA629265-A836-D045-B1EB-47F1226E3FFF}"/>
              </a:ext>
            </a:extLst>
          </p:cNvPr>
          <p:cNvSpPr>
            <a:spLocks noChangeArrowheads="1"/>
          </p:cNvSpPr>
          <p:nvPr/>
        </p:nvSpPr>
        <p:spPr bwMode="auto">
          <a:xfrm>
            <a:off x="1802502" y="1055932"/>
            <a:ext cx="1422400" cy="330200"/>
          </a:xfrm>
          <a:prstGeom prst="rect">
            <a:avLst/>
          </a:prstGeom>
          <a:noFill/>
          <a:ln w="12700">
            <a:noFill/>
            <a:miter lim="800000"/>
            <a:headEnd/>
            <a:tailEnd/>
          </a:ln>
        </p:spPr>
        <p:txBody>
          <a:bodyPr lIns="93663" tIns="47625" rIns="93663" bIns="47625" anchor="ctr">
            <a:prstTxWarp prst="textNoShape">
              <a:avLst/>
            </a:prstTxWarp>
          </a:bodyPr>
          <a:lstStyle/>
          <a:p>
            <a:pPr algn="ctr" defTabSz="933450">
              <a:spcBef>
                <a:spcPct val="50000"/>
              </a:spcBef>
            </a:pPr>
            <a:r>
              <a:rPr lang="en-US" sz="1400" dirty="0">
                <a:latin typeface="Calibri" panose="020F0502020204030204" pitchFamily="34" charset="0"/>
                <a:cs typeface="Calibri" panose="020F0502020204030204" pitchFamily="34" charset="0"/>
              </a:rPr>
              <a:t>Glycan Shield</a:t>
            </a:r>
          </a:p>
        </p:txBody>
      </p:sp>
      <p:cxnSp>
        <p:nvCxnSpPr>
          <p:cNvPr id="27" name="Straight Connector 26">
            <a:extLst>
              <a:ext uri="{FF2B5EF4-FFF2-40B4-BE49-F238E27FC236}">
                <a16:creationId xmlns:a16="http://schemas.microsoft.com/office/drawing/2014/main" id="{E2E244D8-CDAF-8D43-ACA2-1BB01DF74A04}"/>
              </a:ext>
            </a:extLst>
          </p:cNvPr>
          <p:cNvCxnSpPr/>
          <p:nvPr/>
        </p:nvCxnSpPr>
        <p:spPr>
          <a:xfrm>
            <a:off x="3162938" y="1240111"/>
            <a:ext cx="12496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5E05FAEC-D210-D824-5552-B9F3236A3547}"/>
              </a:ext>
            </a:extLst>
          </p:cNvPr>
          <p:cNvSpPr>
            <a:spLocks noChangeArrowheads="1"/>
          </p:cNvSpPr>
          <p:nvPr/>
        </p:nvSpPr>
        <p:spPr bwMode="auto">
          <a:xfrm>
            <a:off x="5837421" y="3675330"/>
            <a:ext cx="1164752" cy="244763"/>
          </a:xfrm>
          <a:prstGeom prst="rect">
            <a:avLst/>
          </a:prstGeom>
          <a:gradFill flip="none" rotWithShape="1">
            <a:gsLst>
              <a:gs pos="4000">
                <a:schemeClr val="bg1">
                  <a:alpha val="33000"/>
                </a:schemeClr>
              </a:gs>
              <a:gs pos="99000">
                <a:schemeClr val="bg1"/>
              </a:gs>
            </a:gsLst>
            <a:lin ang="0" scaled="1"/>
            <a:tileRect/>
          </a:grad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000" dirty="0">
                <a:solidFill>
                  <a:schemeClr val="bg1">
                    <a:lumMod val="65000"/>
                  </a:schemeClr>
                </a:solidFill>
                <a:latin typeface="Calibri" panose="020F0502020204030204" pitchFamily="34" charset="0"/>
                <a:cs typeface="Calibri" panose="020F0502020204030204" pitchFamily="34" charset="0"/>
              </a:rPr>
              <a:t>HIV Membrane</a:t>
            </a:r>
          </a:p>
        </p:txBody>
      </p:sp>
      <p:sp>
        <p:nvSpPr>
          <p:cNvPr id="5" name="Rectangle 11">
            <a:extLst>
              <a:ext uri="{FF2B5EF4-FFF2-40B4-BE49-F238E27FC236}">
                <a16:creationId xmlns:a16="http://schemas.microsoft.com/office/drawing/2014/main" id="{05872C1B-295D-C006-8D38-75BC25F492F3}"/>
              </a:ext>
            </a:extLst>
          </p:cNvPr>
          <p:cNvSpPr>
            <a:spLocks noChangeArrowheads="1"/>
          </p:cNvSpPr>
          <p:nvPr/>
        </p:nvSpPr>
        <p:spPr bwMode="auto">
          <a:xfrm>
            <a:off x="5742746" y="4126653"/>
            <a:ext cx="2112479" cy="427026"/>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200" dirty="0">
                <a:solidFill>
                  <a:srgbClr val="58257E">
                    <a:alpha val="50000"/>
                  </a:srgbClr>
                </a:solidFill>
                <a:latin typeface="Calibri" panose="020F0502020204030204" pitchFamily="34" charset="0"/>
                <a:cs typeface="Calibri" panose="020F0502020204030204" pitchFamily="34" charset="0"/>
              </a:rPr>
              <a:t>gp41(transmembrane)</a:t>
            </a:r>
          </a:p>
        </p:txBody>
      </p:sp>
      <p:sp>
        <p:nvSpPr>
          <p:cNvPr id="6" name="Rectangle 11">
            <a:extLst>
              <a:ext uri="{FF2B5EF4-FFF2-40B4-BE49-F238E27FC236}">
                <a16:creationId xmlns:a16="http://schemas.microsoft.com/office/drawing/2014/main" id="{050F77D8-0CE8-C268-B282-6CFA86F18E89}"/>
              </a:ext>
            </a:extLst>
          </p:cNvPr>
          <p:cNvSpPr>
            <a:spLocks noChangeArrowheads="1"/>
          </p:cNvSpPr>
          <p:nvPr/>
        </p:nvSpPr>
        <p:spPr bwMode="auto">
          <a:xfrm>
            <a:off x="5842075" y="2121655"/>
            <a:ext cx="1318453" cy="643368"/>
          </a:xfrm>
          <a:prstGeom prst="rect">
            <a:avLst/>
          </a:prstGeom>
          <a:noFill/>
          <a:ln w="12700">
            <a:noFill/>
            <a:miter lim="800000"/>
            <a:headEnd/>
            <a:tailEnd/>
          </a:ln>
        </p:spPr>
        <p:txBody>
          <a:bodyPr lIns="93663" tIns="47625" rIns="93663" bIns="47625" anchor="ctr">
            <a:prstTxWarp prst="textNoShape">
              <a:avLst/>
            </a:prstTxWarp>
          </a:bodyPr>
          <a:lstStyle/>
          <a:p>
            <a:pPr defTabSz="933450">
              <a:spcBef>
                <a:spcPct val="50000"/>
              </a:spcBef>
            </a:pPr>
            <a:r>
              <a:rPr lang="en-US" sz="1200" dirty="0">
                <a:solidFill>
                  <a:srgbClr val="C00000">
                    <a:alpha val="50000"/>
                  </a:srgbClr>
                </a:solidFill>
                <a:latin typeface="Calibri" panose="020F0502020204030204" pitchFamily="34" charset="0"/>
                <a:cs typeface="Calibri" panose="020F0502020204030204" pitchFamily="34" charset="0"/>
              </a:rPr>
              <a:t>gp120 (surface)</a:t>
            </a:r>
            <a:br>
              <a:rPr lang="en-US" sz="1200" dirty="0">
                <a:solidFill>
                  <a:srgbClr val="C00000">
                    <a:alpha val="50000"/>
                  </a:srgbClr>
                </a:solidFill>
                <a:latin typeface="Calibri" panose="020F0502020204030204" pitchFamily="34" charset="0"/>
                <a:cs typeface="Calibri" panose="020F0502020204030204" pitchFamily="34" charset="0"/>
              </a:rPr>
            </a:br>
            <a:endParaRPr lang="en-US" sz="1200" dirty="0">
              <a:solidFill>
                <a:srgbClr val="C00000">
                  <a:alpha val="50000"/>
                </a:srgbClr>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EE2AB1A-704F-5AE6-2CEB-1FBC583ABA7E}"/>
              </a:ext>
            </a:extLst>
          </p:cNvPr>
          <p:cNvGrpSpPr/>
          <p:nvPr/>
        </p:nvGrpSpPr>
        <p:grpSpPr>
          <a:xfrm>
            <a:off x="5471661" y="1337556"/>
            <a:ext cx="365760" cy="1847274"/>
            <a:chOff x="6492240" y="3048000"/>
            <a:chExt cx="365760" cy="1249662"/>
          </a:xfrm>
          <a:effectLst/>
        </p:grpSpPr>
        <p:cxnSp>
          <p:nvCxnSpPr>
            <p:cNvPr id="8" name="Straight Connector 7">
              <a:extLst>
                <a:ext uri="{FF2B5EF4-FFF2-40B4-BE49-F238E27FC236}">
                  <a16:creationId xmlns:a16="http://schemas.microsoft.com/office/drawing/2014/main" id="{6A94D8F2-C97B-834C-BDB0-8207D4BC3C22}"/>
                </a:ext>
              </a:extLst>
            </p:cNvPr>
            <p:cNvCxnSpPr/>
            <p:nvPr/>
          </p:nvCxnSpPr>
          <p:spPr>
            <a:xfrm>
              <a:off x="6492240" y="3048000"/>
              <a:ext cx="365760" cy="0"/>
            </a:xfrm>
            <a:prstGeom prst="line">
              <a:avLst/>
            </a:prstGeom>
            <a:ln w="12700">
              <a:solidFill>
                <a:srgbClr val="C00000">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71D727D-4845-84E4-EC86-2EA3F3912AC8}"/>
                </a:ext>
              </a:extLst>
            </p:cNvPr>
            <p:cNvCxnSpPr/>
            <p:nvPr/>
          </p:nvCxnSpPr>
          <p:spPr>
            <a:xfrm rot="5400000">
              <a:off x="6233169" y="3672831"/>
              <a:ext cx="1249662" cy="0"/>
            </a:xfrm>
            <a:prstGeom prst="line">
              <a:avLst/>
            </a:prstGeom>
            <a:ln w="12700">
              <a:solidFill>
                <a:srgbClr val="C00000">
                  <a:alpha val="40000"/>
                </a:srgb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C50F526-ACDD-750D-EDD1-D832DAF6B3C6}"/>
                </a:ext>
              </a:extLst>
            </p:cNvPr>
            <p:cNvCxnSpPr/>
            <p:nvPr/>
          </p:nvCxnSpPr>
          <p:spPr>
            <a:xfrm>
              <a:off x="6492240" y="4297662"/>
              <a:ext cx="365760" cy="0"/>
            </a:xfrm>
            <a:prstGeom prst="line">
              <a:avLst/>
            </a:prstGeom>
            <a:ln w="12700">
              <a:solidFill>
                <a:srgbClr val="C00000">
                  <a:alpha val="40000"/>
                </a:srgb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0650843"/>
      </p:ext>
    </p:extLst>
  </p:cSld>
  <p:clrMapOvr>
    <a:masterClrMapping/>
  </p:clrMapOvr>
  <mc:AlternateContent xmlns:mc="http://schemas.openxmlformats.org/markup-compatibility/2006" xmlns:p14="http://schemas.microsoft.com/office/powerpoint/2010/main">
    <mc:Choice Requires="p14">
      <p:transition spd="slow" p14:dur="1250" advTm="27541">
        <p:fade/>
      </p:transition>
    </mc:Choice>
    <mc:Fallback xmlns="">
      <p:transition spd="slow" advTm="27541">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AFFC-57DC-9647-9A3D-24F24EB4EB0B}"/>
              </a:ext>
            </a:extLst>
          </p:cNvPr>
          <p:cNvSpPr>
            <a:spLocks noGrp="1"/>
          </p:cNvSpPr>
          <p:nvPr>
            <p:ph type="title"/>
          </p:nvPr>
        </p:nvSpPr>
        <p:spPr/>
        <p:txBody>
          <a:bodyPr/>
          <a:lstStyle/>
          <a:p>
            <a:r>
              <a:rPr lang="en-US" dirty="0"/>
              <a:t>HIV Matrix (p17)</a:t>
            </a:r>
          </a:p>
        </p:txBody>
      </p:sp>
      <p:sp>
        <p:nvSpPr>
          <p:cNvPr id="3" name="Text Placeholder 2">
            <a:extLst>
              <a:ext uri="{FF2B5EF4-FFF2-40B4-BE49-F238E27FC236}">
                <a16:creationId xmlns:a16="http://schemas.microsoft.com/office/drawing/2014/main" id="{40DC4770-9BD6-504E-B2DE-5122FE3738F6}"/>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7" name="Straight Arrow Connector 6">
            <a:extLst>
              <a:ext uri="{FF2B5EF4-FFF2-40B4-BE49-F238E27FC236}">
                <a16:creationId xmlns:a16="http://schemas.microsoft.com/office/drawing/2014/main" id="{A91BFF41-5139-D51B-7279-12BAC6DB5435}"/>
              </a:ext>
            </a:extLst>
          </p:cNvPr>
          <p:cNvCxnSpPr>
            <a:cxnSpLocks/>
          </p:cNvCxnSpPr>
          <p:nvPr/>
        </p:nvCxnSpPr>
        <p:spPr>
          <a:xfrm flipH="1">
            <a:off x="1944243" y="1992213"/>
            <a:ext cx="1478434"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 name="Rectangle 13">
            <a:extLst>
              <a:ext uri="{FF2B5EF4-FFF2-40B4-BE49-F238E27FC236}">
                <a16:creationId xmlns:a16="http://schemas.microsoft.com/office/drawing/2014/main" id="{83EC8F5A-0C6B-8E73-A101-AB64145D8267}"/>
              </a:ext>
            </a:extLst>
          </p:cNvPr>
          <p:cNvSpPr>
            <a:spLocks noChangeArrowheads="1"/>
          </p:cNvSpPr>
          <p:nvPr/>
        </p:nvSpPr>
        <p:spPr bwMode="auto">
          <a:xfrm>
            <a:off x="363647" y="1739578"/>
            <a:ext cx="1862192"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Matrix (p17)</a:t>
            </a:r>
          </a:p>
        </p:txBody>
      </p:sp>
    </p:spTree>
    <p:extLst>
      <p:ext uri="{BB962C8B-B14F-4D97-AF65-F5344CB8AC3E}">
        <p14:creationId xmlns:p14="http://schemas.microsoft.com/office/powerpoint/2010/main" val="646458925"/>
      </p:ext>
    </p:extLst>
  </p:cSld>
  <p:clrMapOvr>
    <a:masterClrMapping/>
  </p:clrMapOvr>
  <mc:AlternateContent xmlns:mc="http://schemas.openxmlformats.org/markup-compatibility/2006" xmlns:p14="http://schemas.microsoft.com/office/powerpoint/2010/main">
    <mc:Choice Requires="p14">
      <p:transition spd="slow" p14:dur="1250" advTm="10026">
        <p:circle/>
      </p:transition>
    </mc:Choice>
    <mc:Fallback xmlns="">
      <p:transition spd="slow" advTm="10026">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284E0-6D9E-83E6-88AC-480CA9357B8E}"/>
              </a:ext>
            </a:extLst>
          </p:cNvPr>
          <p:cNvPicPr>
            <a:picLocks noChangeAspect="1"/>
          </p:cNvPicPr>
          <p:nvPr/>
        </p:nvPicPr>
        <p:blipFill>
          <a:blip r:embed="rId3"/>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a:t>
            </a:r>
          </a:p>
        </p:txBody>
      </p:sp>
      <p:sp>
        <p:nvSpPr>
          <p:cNvPr id="5" name="Text Placeholder 4">
            <a:extLst>
              <a:ext uri="{FF2B5EF4-FFF2-40B4-BE49-F238E27FC236}">
                <a16:creationId xmlns:a16="http://schemas.microsoft.com/office/drawing/2014/main" id="{A88C2D16-C0E5-764F-BC10-FEB72C3DEA16}"/>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13">
            <a:extLst>
              <a:ext uri="{FF2B5EF4-FFF2-40B4-BE49-F238E27FC236}">
                <a16:creationId xmlns:a16="http://schemas.microsoft.com/office/drawing/2014/main" id="{A7DC25CA-295E-4247-9524-70C3EEC7F5A5}"/>
              </a:ext>
            </a:extLst>
          </p:cNvPr>
          <p:cNvSpPr>
            <a:spLocks noChangeArrowheads="1"/>
          </p:cNvSpPr>
          <p:nvPr/>
        </p:nvSpPr>
        <p:spPr bwMode="auto">
          <a:xfrm>
            <a:off x="363647" y="1739578"/>
            <a:ext cx="1862192"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Matrix (p17)</a:t>
            </a:r>
          </a:p>
        </p:txBody>
      </p:sp>
      <p:cxnSp>
        <p:nvCxnSpPr>
          <p:cNvPr id="8" name="Straight Arrow Connector 7">
            <a:extLst>
              <a:ext uri="{FF2B5EF4-FFF2-40B4-BE49-F238E27FC236}">
                <a16:creationId xmlns:a16="http://schemas.microsoft.com/office/drawing/2014/main" id="{CA691848-C562-1D4F-BBA2-D1FBD87BBDA7}"/>
              </a:ext>
            </a:extLst>
          </p:cNvPr>
          <p:cNvCxnSpPr>
            <a:cxnSpLocks/>
          </p:cNvCxnSpPr>
          <p:nvPr/>
        </p:nvCxnSpPr>
        <p:spPr>
          <a:xfrm flipH="1">
            <a:off x="2124717" y="1986197"/>
            <a:ext cx="1274204"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311F48C-6671-E46A-1859-A95E7BB86DBF}"/>
              </a:ext>
            </a:extLst>
          </p:cNvPr>
          <p:cNvSpPr/>
          <p:nvPr/>
        </p:nvSpPr>
        <p:spPr>
          <a:xfrm>
            <a:off x="7470843" y="930510"/>
            <a:ext cx="1673157" cy="429490"/>
          </a:xfrm>
          <a:prstGeom prst="rect">
            <a:avLst/>
          </a:prstGeom>
          <a:solidFill>
            <a:srgbClr val="3D89A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Structural Protein</a:t>
            </a:r>
          </a:p>
        </p:txBody>
      </p:sp>
    </p:spTree>
    <p:extLst>
      <p:ext uri="{BB962C8B-B14F-4D97-AF65-F5344CB8AC3E}">
        <p14:creationId xmlns:p14="http://schemas.microsoft.com/office/powerpoint/2010/main" val="3878781748"/>
      </p:ext>
    </p:extLst>
  </p:cSld>
  <p:clrMapOvr>
    <a:masterClrMapping/>
  </p:clrMapOvr>
  <mc:AlternateContent xmlns:mc="http://schemas.openxmlformats.org/markup-compatibility/2006" xmlns:p14="http://schemas.microsoft.com/office/powerpoint/2010/main">
    <mc:Choice Requires="p14">
      <p:transition spd="slow" p14:dur="1250" advTm="13461">
        <p:fade/>
      </p:transition>
    </mc:Choice>
    <mc:Fallback xmlns="">
      <p:transition spd="slow" advTm="13461">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77C2A4-9FD1-E6F0-258E-0458AE995827}"/>
              </a:ext>
            </a:extLst>
          </p:cNvPr>
          <p:cNvPicPr>
            <a:picLocks noChangeAspect="1"/>
          </p:cNvPicPr>
          <p:nvPr/>
        </p:nvPicPr>
        <p:blipFill>
          <a:blip r:embed="rId2"/>
          <a:stretch>
            <a:fillRect/>
          </a:stretch>
        </p:blipFill>
        <p:spPr>
          <a:xfrm>
            <a:off x="4366925" y="1174194"/>
            <a:ext cx="2917535" cy="3428103"/>
          </a:xfrm>
          <a:prstGeom prst="rect">
            <a:avLst/>
          </a:prstGeom>
        </p:spPr>
      </p:pic>
      <p:pic>
        <p:nvPicPr>
          <p:cNvPr id="7" name="Picture 6">
            <a:extLst>
              <a:ext uri="{FF2B5EF4-FFF2-40B4-BE49-F238E27FC236}">
                <a16:creationId xmlns:a16="http://schemas.microsoft.com/office/drawing/2014/main" id="{34E00A58-511F-333E-9ACE-846EFAD0A770}"/>
              </a:ext>
            </a:extLst>
          </p:cNvPr>
          <p:cNvPicPr>
            <a:picLocks noChangeAspect="1"/>
          </p:cNvPicPr>
          <p:nvPr/>
        </p:nvPicPr>
        <p:blipFill>
          <a:blip r:embed="rId3"/>
          <a:stretch>
            <a:fillRect/>
          </a:stretch>
        </p:blipFill>
        <p:spPr>
          <a:xfrm>
            <a:off x="339173" y="940070"/>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Monomer Structure</a:t>
            </a:r>
          </a:p>
        </p:txBody>
      </p:sp>
      <p:sp>
        <p:nvSpPr>
          <p:cNvPr id="3" name="Text Placeholder 2">
            <a:extLst>
              <a:ext uri="{FF2B5EF4-FFF2-40B4-BE49-F238E27FC236}">
                <a16:creationId xmlns:a16="http://schemas.microsoft.com/office/drawing/2014/main" id="{5B234C95-7BB7-0543-9B07-51353E07656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1" name="Rectangle 13">
            <a:extLst>
              <a:ext uri="{FF2B5EF4-FFF2-40B4-BE49-F238E27FC236}">
                <a16:creationId xmlns:a16="http://schemas.microsoft.com/office/drawing/2014/main" id="{53230796-B5A6-B842-9A92-0B0928A6B764}"/>
              </a:ext>
            </a:extLst>
          </p:cNvPr>
          <p:cNvSpPr>
            <a:spLocks noChangeArrowheads="1"/>
          </p:cNvSpPr>
          <p:nvPr/>
        </p:nvSpPr>
        <p:spPr bwMode="auto">
          <a:xfrm>
            <a:off x="6662281" y="1961998"/>
            <a:ext cx="2471817" cy="432890"/>
          </a:xfrm>
          <a:prstGeom prst="rect">
            <a:avLst/>
          </a:prstGeom>
          <a:noFill/>
          <a:ln w="12700">
            <a:noFill/>
            <a:miter lim="800000"/>
            <a:headEnd/>
            <a:tailEnd/>
          </a:ln>
          <a:effectLst/>
        </p:spPr>
        <p:txBody>
          <a:bodyPr wrap="none" anchor="ctr">
            <a:prstTxWarp prst="textNoShape">
              <a:avLst/>
            </a:prstTxWarp>
          </a:bodyPr>
          <a:lstStyle/>
          <a:p>
            <a:r>
              <a:rPr lang="en-US" sz="1600" dirty="0">
                <a:latin typeface="Calibri" panose="020F0502020204030204" pitchFamily="34" charset="0"/>
                <a:cs typeface="Calibri" panose="020F0502020204030204" pitchFamily="34" charset="0"/>
              </a:rPr>
              <a:t>N-terminal domain (NTD)</a:t>
            </a:r>
          </a:p>
        </p:txBody>
      </p:sp>
      <p:sp>
        <p:nvSpPr>
          <p:cNvPr id="12" name="Rectangle 13">
            <a:extLst>
              <a:ext uri="{FF2B5EF4-FFF2-40B4-BE49-F238E27FC236}">
                <a16:creationId xmlns:a16="http://schemas.microsoft.com/office/drawing/2014/main" id="{4DC96869-4F88-3E45-A888-A4510C365E1A}"/>
              </a:ext>
            </a:extLst>
          </p:cNvPr>
          <p:cNvSpPr>
            <a:spLocks noChangeArrowheads="1"/>
          </p:cNvSpPr>
          <p:nvPr/>
        </p:nvSpPr>
        <p:spPr bwMode="auto">
          <a:xfrm>
            <a:off x="6606867" y="3388911"/>
            <a:ext cx="2471817" cy="432890"/>
          </a:xfrm>
          <a:prstGeom prst="rect">
            <a:avLst/>
          </a:prstGeom>
          <a:noFill/>
          <a:ln w="12700">
            <a:noFill/>
            <a:miter lim="800000"/>
            <a:headEnd/>
            <a:tailEnd/>
          </a:ln>
          <a:effectLst/>
        </p:spPr>
        <p:txBody>
          <a:bodyPr wrap="none" anchor="ctr">
            <a:prstTxWarp prst="textNoShape">
              <a:avLst/>
            </a:prstTxWarp>
          </a:bodyPr>
          <a:lstStyle/>
          <a:p>
            <a:r>
              <a:rPr lang="en-US" sz="1600" dirty="0">
                <a:latin typeface="Calibri" panose="020F0502020204030204" pitchFamily="34" charset="0"/>
                <a:cs typeface="Calibri" panose="020F0502020204030204" pitchFamily="34" charset="0"/>
              </a:rPr>
              <a:t>C-terminal domain (CTD)</a:t>
            </a:r>
          </a:p>
        </p:txBody>
      </p:sp>
      <p:grpSp>
        <p:nvGrpSpPr>
          <p:cNvPr id="19" name="Group 18">
            <a:extLst>
              <a:ext uri="{FF2B5EF4-FFF2-40B4-BE49-F238E27FC236}">
                <a16:creationId xmlns:a16="http://schemas.microsoft.com/office/drawing/2014/main" id="{D369A7AD-389B-FE47-B00E-EF7754292A24}"/>
              </a:ext>
            </a:extLst>
          </p:cNvPr>
          <p:cNvGrpSpPr/>
          <p:nvPr/>
        </p:nvGrpSpPr>
        <p:grpSpPr>
          <a:xfrm>
            <a:off x="6250659" y="3334327"/>
            <a:ext cx="365760" cy="591128"/>
            <a:chOff x="6492240" y="3048000"/>
            <a:chExt cx="365760" cy="1249662"/>
          </a:xfrm>
          <a:effectLst/>
        </p:grpSpPr>
        <p:cxnSp>
          <p:nvCxnSpPr>
            <p:cNvPr id="20" name="Straight Connector 19">
              <a:extLst>
                <a:ext uri="{FF2B5EF4-FFF2-40B4-BE49-F238E27FC236}">
                  <a16:creationId xmlns:a16="http://schemas.microsoft.com/office/drawing/2014/main" id="{1E620B15-D816-F845-AE12-B93E6BEA1D58}"/>
                </a:ext>
              </a:extLst>
            </p:cNvPr>
            <p:cNvCxnSpPr/>
            <p:nvPr/>
          </p:nvCxnSpPr>
          <p:spPr>
            <a:xfrm>
              <a:off x="6492240" y="3048000"/>
              <a:ext cx="365760" cy="0"/>
            </a:xfrm>
            <a:prstGeom prst="line">
              <a:avLst/>
            </a:prstGeom>
            <a:ln w="12700">
              <a:solidFill>
                <a:srgbClr val="839CA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C0B0793-026B-654E-BE20-088B2C7E8228}"/>
                </a:ext>
              </a:extLst>
            </p:cNvPr>
            <p:cNvCxnSpPr/>
            <p:nvPr/>
          </p:nvCxnSpPr>
          <p:spPr>
            <a:xfrm rot="5400000">
              <a:off x="6233169" y="3672831"/>
              <a:ext cx="1249662" cy="0"/>
            </a:xfrm>
            <a:prstGeom prst="line">
              <a:avLst/>
            </a:prstGeom>
            <a:ln w="12700">
              <a:solidFill>
                <a:srgbClr val="839CA7"/>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C9906E5-0798-E84B-992C-D25E444030FE}"/>
                </a:ext>
              </a:extLst>
            </p:cNvPr>
            <p:cNvCxnSpPr/>
            <p:nvPr/>
          </p:nvCxnSpPr>
          <p:spPr>
            <a:xfrm>
              <a:off x="6492240" y="4297662"/>
              <a:ext cx="365760" cy="0"/>
            </a:xfrm>
            <a:prstGeom prst="line">
              <a:avLst/>
            </a:prstGeom>
            <a:ln w="12700">
              <a:solidFill>
                <a:srgbClr val="839CA7"/>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6CE60033-90FF-A041-AA05-0424FD955C00}"/>
              </a:ext>
            </a:extLst>
          </p:cNvPr>
          <p:cNvGrpSpPr/>
          <p:nvPr/>
        </p:nvGrpSpPr>
        <p:grpSpPr>
          <a:xfrm>
            <a:off x="6319936" y="1514765"/>
            <a:ext cx="365760" cy="1736436"/>
            <a:chOff x="6492240" y="3048000"/>
            <a:chExt cx="365760" cy="1249662"/>
          </a:xfrm>
          <a:effectLst/>
        </p:grpSpPr>
        <p:cxnSp>
          <p:nvCxnSpPr>
            <p:cNvPr id="24" name="Straight Connector 23">
              <a:extLst>
                <a:ext uri="{FF2B5EF4-FFF2-40B4-BE49-F238E27FC236}">
                  <a16:creationId xmlns:a16="http://schemas.microsoft.com/office/drawing/2014/main" id="{6BDA01B6-1E6F-3B4D-BEE3-D77EBCCBC933}"/>
                </a:ext>
              </a:extLst>
            </p:cNvPr>
            <p:cNvCxnSpPr/>
            <p:nvPr/>
          </p:nvCxnSpPr>
          <p:spPr>
            <a:xfrm>
              <a:off x="6492240" y="3048000"/>
              <a:ext cx="365760" cy="0"/>
            </a:xfrm>
            <a:prstGeom prst="line">
              <a:avLst/>
            </a:prstGeom>
            <a:ln w="12700">
              <a:solidFill>
                <a:srgbClr val="839CA7"/>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00227A9-1C5C-6342-B7A0-B9EDDE6D9BFA}"/>
                </a:ext>
              </a:extLst>
            </p:cNvPr>
            <p:cNvCxnSpPr/>
            <p:nvPr/>
          </p:nvCxnSpPr>
          <p:spPr>
            <a:xfrm rot="5400000">
              <a:off x="6233169" y="3672831"/>
              <a:ext cx="1249662" cy="0"/>
            </a:xfrm>
            <a:prstGeom prst="line">
              <a:avLst/>
            </a:prstGeom>
            <a:ln w="12700">
              <a:solidFill>
                <a:srgbClr val="839CA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E8324E4-6BDD-0A47-8276-1A667C91D770}"/>
                </a:ext>
              </a:extLst>
            </p:cNvPr>
            <p:cNvCxnSpPr/>
            <p:nvPr/>
          </p:nvCxnSpPr>
          <p:spPr>
            <a:xfrm>
              <a:off x="6492240" y="4297662"/>
              <a:ext cx="365760" cy="0"/>
            </a:xfrm>
            <a:prstGeom prst="line">
              <a:avLst/>
            </a:prstGeom>
            <a:ln w="12700">
              <a:solidFill>
                <a:srgbClr val="839CA7"/>
              </a:solidFill>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a:extLst>
              <a:ext uri="{FF2B5EF4-FFF2-40B4-BE49-F238E27FC236}">
                <a16:creationId xmlns:a16="http://schemas.microsoft.com/office/drawing/2014/main" id="{89C42DA2-A821-9F4C-9DDA-5FF98996CBD7}"/>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055211D-D201-8535-24AF-20ECB01FD1BD}"/>
              </a:ext>
            </a:extLst>
          </p:cNvPr>
          <p:cNvSpPr/>
          <p:nvPr/>
        </p:nvSpPr>
        <p:spPr>
          <a:xfrm>
            <a:off x="6162242" y="4130896"/>
            <a:ext cx="623454" cy="780473"/>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DD41A2-52AD-D62F-FD8F-C0265AAFF9CE}"/>
              </a:ext>
            </a:extLst>
          </p:cNvPr>
          <p:cNvSpPr/>
          <p:nvPr/>
        </p:nvSpPr>
        <p:spPr>
          <a:xfrm>
            <a:off x="4577921" y="930030"/>
            <a:ext cx="4572000" cy="365760"/>
          </a:xfrm>
          <a:prstGeom prst="rect">
            <a:avLst/>
          </a:prstGeom>
          <a:solidFill>
            <a:srgbClr val="3D89A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1600" dirty="0">
                <a:solidFill>
                  <a:schemeClr val="tx1"/>
                </a:solidFill>
                <a:latin typeface="Calibri" panose="020F0502020204030204" pitchFamily="34" charset="0"/>
                <a:cs typeface="Calibri" panose="020F0502020204030204" pitchFamily="34" charset="0"/>
              </a:rPr>
              <a:t>           HIV Matrix Monomer</a:t>
            </a:r>
          </a:p>
        </p:txBody>
      </p:sp>
    </p:spTree>
    <p:extLst>
      <p:ext uri="{BB962C8B-B14F-4D97-AF65-F5344CB8AC3E}">
        <p14:creationId xmlns:p14="http://schemas.microsoft.com/office/powerpoint/2010/main" val="3002268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538">
        <p159:morph option="byObject"/>
      </p:transition>
    </mc:Choice>
    <mc:Fallback xmlns="">
      <p:transition spd="slow" advTm="1053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Outline</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3587E853-324D-3E6D-1D03-33903CC0BEDA}"/>
              </a:ext>
            </a:extLst>
          </p:cNvPr>
          <p:cNvSpPr/>
          <p:nvPr/>
        </p:nvSpPr>
        <p:spPr>
          <a:xfrm>
            <a:off x="458696" y="2308232"/>
            <a:ext cx="7315200" cy="548640"/>
          </a:xfrm>
          <a:prstGeom prst="rect">
            <a:avLst/>
          </a:prstGeom>
          <a:gradFill>
            <a:gsLst>
              <a:gs pos="100000">
                <a:srgbClr val="EAE3D8"/>
              </a:gs>
              <a:gs pos="4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Genome</a:t>
            </a:r>
          </a:p>
        </p:txBody>
      </p:sp>
      <p:sp>
        <p:nvSpPr>
          <p:cNvPr id="16" name="Rectangle 15">
            <a:extLst>
              <a:ext uri="{FF2B5EF4-FFF2-40B4-BE49-F238E27FC236}">
                <a16:creationId xmlns:a16="http://schemas.microsoft.com/office/drawing/2014/main" id="{8C7E01FB-5E8B-A42C-46CF-B51AD340556F}"/>
              </a:ext>
            </a:extLst>
          </p:cNvPr>
          <p:cNvSpPr/>
          <p:nvPr/>
        </p:nvSpPr>
        <p:spPr>
          <a:xfrm>
            <a:off x="4574779" y="2858590"/>
            <a:ext cx="4501579" cy="1851937"/>
          </a:xfrm>
          <a:prstGeom prst="rect">
            <a:avLst/>
          </a:prstGeom>
          <a:solidFill>
            <a:srgbClr val="D8F3FE">
              <a:alpha val="5273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tx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1B1C453-629E-6BDB-84E0-D008E78F37C6}"/>
              </a:ext>
            </a:extLst>
          </p:cNvPr>
          <p:cNvSpPr/>
          <p:nvPr/>
        </p:nvSpPr>
        <p:spPr>
          <a:xfrm>
            <a:off x="4577108" y="2308232"/>
            <a:ext cx="4501578" cy="548640"/>
          </a:xfrm>
          <a:prstGeom prst="rect">
            <a:avLst/>
          </a:prstGeom>
          <a:gradFill flip="none" rotWithShape="1">
            <a:gsLst>
              <a:gs pos="70000">
                <a:srgbClr val="9DD1E3"/>
              </a:gs>
              <a:gs pos="30000">
                <a:srgbClr val="9DD1E3"/>
              </a:gs>
              <a:gs pos="5000">
                <a:srgbClr val="509BAC"/>
              </a:gs>
              <a:gs pos="49000">
                <a:srgbClr val="C6E6F3"/>
              </a:gs>
              <a:gs pos="95000">
                <a:srgbClr val="509BAC"/>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HIV-1 Genomic RNA</a:t>
            </a:r>
          </a:p>
        </p:txBody>
      </p:sp>
      <p:sp>
        <p:nvSpPr>
          <p:cNvPr id="18" name="Rectangle 17">
            <a:extLst>
              <a:ext uri="{FF2B5EF4-FFF2-40B4-BE49-F238E27FC236}">
                <a16:creationId xmlns:a16="http://schemas.microsoft.com/office/drawing/2014/main" id="{268ED863-A9EA-3DA7-7907-AE39B22393A7}"/>
              </a:ext>
            </a:extLst>
          </p:cNvPr>
          <p:cNvSpPr/>
          <p:nvPr/>
        </p:nvSpPr>
        <p:spPr>
          <a:xfrm>
            <a:off x="4572902" y="3551410"/>
            <a:ext cx="910809"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i="1" dirty="0">
                <a:solidFill>
                  <a:schemeClr val="tx1"/>
                </a:solidFill>
                <a:latin typeface="Calibri" panose="020F0502020204030204" pitchFamily="34" charset="0"/>
                <a:cs typeface="Calibri" panose="020F0502020204030204" pitchFamily="34" charset="0"/>
              </a:rPr>
              <a:t>gag</a:t>
            </a:r>
          </a:p>
        </p:txBody>
      </p:sp>
      <p:sp>
        <p:nvSpPr>
          <p:cNvPr id="19" name="Rectangle 18">
            <a:extLst>
              <a:ext uri="{FF2B5EF4-FFF2-40B4-BE49-F238E27FC236}">
                <a16:creationId xmlns:a16="http://schemas.microsoft.com/office/drawing/2014/main" id="{8ED9ECF9-9D54-CF44-6150-88FDB6274DB3}"/>
              </a:ext>
            </a:extLst>
          </p:cNvPr>
          <p:cNvSpPr/>
          <p:nvPr/>
        </p:nvSpPr>
        <p:spPr>
          <a:xfrm>
            <a:off x="6702942" y="3551410"/>
            <a:ext cx="431308"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i="1" dirty="0" err="1">
                <a:solidFill>
                  <a:schemeClr val="tx1"/>
                </a:solidFill>
                <a:latin typeface="Calibri" panose="020F0502020204030204" pitchFamily="34" charset="0"/>
                <a:cs typeface="Calibri" panose="020F0502020204030204" pitchFamily="34" charset="0"/>
              </a:rPr>
              <a:t>vif</a:t>
            </a:r>
            <a:endParaRPr lang="en-US" sz="800" i="1" dirty="0">
              <a:solidFill>
                <a:schemeClr val="tx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9604B63C-BCC5-E469-FCF4-25995CC5611A}"/>
              </a:ext>
            </a:extLst>
          </p:cNvPr>
          <p:cNvSpPr/>
          <p:nvPr/>
        </p:nvSpPr>
        <p:spPr>
          <a:xfrm>
            <a:off x="5119870" y="3925727"/>
            <a:ext cx="1700178"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i="1" dirty="0">
                <a:solidFill>
                  <a:schemeClr val="tx1"/>
                </a:solidFill>
                <a:latin typeface="Calibri" panose="020F0502020204030204" pitchFamily="34" charset="0"/>
                <a:cs typeface="Calibri" panose="020F0502020204030204" pitchFamily="34" charset="0"/>
              </a:rPr>
              <a:t>pol</a:t>
            </a:r>
          </a:p>
        </p:txBody>
      </p:sp>
      <p:sp>
        <p:nvSpPr>
          <p:cNvPr id="21" name="Rectangle 20">
            <a:extLst>
              <a:ext uri="{FF2B5EF4-FFF2-40B4-BE49-F238E27FC236}">
                <a16:creationId xmlns:a16="http://schemas.microsoft.com/office/drawing/2014/main" id="{EF7B78E5-7B47-0273-BB3E-D27846565667}"/>
              </a:ext>
            </a:extLst>
          </p:cNvPr>
          <p:cNvSpPr/>
          <p:nvPr/>
        </p:nvSpPr>
        <p:spPr>
          <a:xfrm>
            <a:off x="7413759" y="3925727"/>
            <a:ext cx="1518016"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i="1" dirty="0" err="1">
                <a:solidFill>
                  <a:schemeClr val="tx1"/>
                </a:solidFill>
                <a:latin typeface="Calibri" panose="020F0502020204030204" pitchFamily="34" charset="0"/>
                <a:cs typeface="Calibri" panose="020F0502020204030204" pitchFamily="34" charset="0"/>
              </a:rPr>
              <a:t>env</a:t>
            </a:r>
            <a:endParaRPr lang="en-US" sz="1000" i="1"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58B172F-625E-6F4E-C3DE-CA97F30EAE09}"/>
              </a:ext>
            </a:extLst>
          </p:cNvPr>
          <p:cNvSpPr/>
          <p:nvPr/>
        </p:nvSpPr>
        <p:spPr>
          <a:xfrm>
            <a:off x="6958353" y="3931911"/>
            <a:ext cx="339746"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i="1" dirty="0" err="1">
                <a:solidFill>
                  <a:schemeClr val="tx1"/>
                </a:solidFill>
                <a:latin typeface="Calibri" panose="020F0502020204030204" pitchFamily="34" charset="0"/>
                <a:cs typeface="Calibri" panose="020F0502020204030204" pitchFamily="34" charset="0"/>
              </a:rPr>
              <a:t>vpr</a:t>
            </a:r>
            <a:endParaRPr lang="en-US" sz="800" i="1" dirty="0">
              <a:solidFill>
                <a:schemeClr val="tx1"/>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6EC71975-F778-C567-0A56-82013A30FC37}"/>
              </a:ext>
            </a:extLst>
          </p:cNvPr>
          <p:cNvSpPr/>
          <p:nvPr/>
        </p:nvSpPr>
        <p:spPr>
          <a:xfrm>
            <a:off x="7208947" y="4312418"/>
            <a:ext cx="339746"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i="1" dirty="0" err="1">
                <a:solidFill>
                  <a:schemeClr val="tx1"/>
                </a:solidFill>
                <a:latin typeface="Calibri" panose="020F0502020204030204" pitchFamily="34" charset="0"/>
                <a:cs typeface="Calibri" panose="020F0502020204030204" pitchFamily="34" charset="0"/>
              </a:rPr>
              <a:t>vpu</a:t>
            </a:r>
            <a:endParaRPr lang="en-US" sz="800" i="1" dirty="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2F9A32EC-7D1D-65B0-C83C-C66EC4997015}"/>
              </a:ext>
            </a:extLst>
          </p:cNvPr>
          <p:cNvSpPr/>
          <p:nvPr/>
        </p:nvSpPr>
        <p:spPr>
          <a:xfrm>
            <a:off x="8680014" y="4312418"/>
            <a:ext cx="339746"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i="1" dirty="0" err="1">
                <a:solidFill>
                  <a:schemeClr val="tx1"/>
                </a:solidFill>
                <a:latin typeface="Calibri" panose="020F0502020204030204" pitchFamily="34" charset="0"/>
                <a:cs typeface="Calibri" panose="020F0502020204030204" pitchFamily="34" charset="0"/>
              </a:rPr>
              <a:t>nef</a:t>
            </a:r>
            <a:endParaRPr lang="en-US" sz="800" i="1" dirty="0">
              <a:solidFill>
                <a:schemeClr val="tx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C92A53B5-A638-D57F-68B2-BCC4BF6A9B58}"/>
              </a:ext>
            </a:extLst>
          </p:cNvPr>
          <p:cNvSpPr/>
          <p:nvPr/>
        </p:nvSpPr>
        <p:spPr>
          <a:xfrm>
            <a:off x="8623353" y="3256703"/>
            <a:ext cx="120477"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i="1" dirty="0">
              <a:solidFill>
                <a:schemeClr val="tx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8CC0421F-DC1B-2B10-6813-69F97CA060C9}"/>
              </a:ext>
            </a:extLst>
          </p:cNvPr>
          <p:cNvSpPr/>
          <p:nvPr/>
        </p:nvSpPr>
        <p:spPr>
          <a:xfrm>
            <a:off x="7148708" y="3256703"/>
            <a:ext cx="187944"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i="1" dirty="0">
              <a:solidFill>
                <a:schemeClr val="tx1"/>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541738E2-05E7-ACB3-B30C-0A17F562BFC4}"/>
              </a:ext>
            </a:extLst>
          </p:cNvPr>
          <p:cNvSpPr/>
          <p:nvPr/>
        </p:nvSpPr>
        <p:spPr>
          <a:xfrm>
            <a:off x="7322195" y="3555138"/>
            <a:ext cx="106020"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i="1" dirty="0">
              <a:solidFill>
                <a:schemeClr val="tx1"/>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FE64F383-EA99-A2A0-1165-010CA9C94DA1}"/>
              </a:ext>
            </a:extLst>
          </p:cNvPr>
          <p:cNvSpPr/>
          <p:nvPr/>
        </p:nvSpPr>
        <p:spPr>
          <a:xfrm>
            <a:off x="8661908" y="3555138"/>
            <a:ext cx="168668" cy="376028"/>
          </a:xfrm>
          <a:prstGeom prst="rect">
            <a:avLst/>
          </a:prstGeom>
          <a:gradFill>
            <a:gsLst>
              <a:gs pos="65000">
                <a:srgbClr val="6FDDF6">
                  <a:alpha val="70000"/>
                </a:srgbClr>
              </a:gs>
              <a:gs pos="35000">
                <a:srgbClr val="6FDDF6">
                  <a:alpha val="70000"/>
                </a:srgbClr>
              </a:gs>
              <a:gs pos="15000">
                <a:srgbClr val="55A6B9"/>
              </a:gs>
              <a:gs pos="50000">
                <a:srgbClr val="6FDDF6">
                  <a:alpha val="22000"/>
                </a:srgbClr>
              </a:gs>
              <a:gs pos="90000">
                <a:srgbClr val="55A6B9"/>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i="1" dirty="0">
              <a:solidFill>
                <a:schemeClr val="tx1"/>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D499FB97-A6B7-4ACE-C9A8-69480745A036}"/>
              </a:ext>
            </a:extLst>
          </p:cNvPr>
          <p:cNvCxnSpPr>
            <a:cxnSpLocks/>
          </p:cNvCxnSpPr>
          <p:nvPr/>
        </p:nvCxnSpPr>
        <p:spPr>
          <a:xfrm flipH="1">
            <a:off x="7447493" y="3742593"/>
            <a:ext cx="1202268" cy="0"/>
          </a:xfrm>
          <a:prstGeom prst="line">
            <a:avLst/>
          </a:prstGeom>
          <a:ln w="12700">
            <a:solidFill>
              <a:srgbClr val="509BAC"/>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CCC03AA-AAD5-D1CB-8C27-33A6E34A7815}"/>
              </a:ext>
            </a:extLst>
          </p:cNvPr>
          <p:cNvSpPr/>
          <p:nvPr/>
        </p:nvSpPr>
        <p:spPr>
          <a:xfrm>
            <a:off x="7914946" y="3609214"/>
            <a:ext cx="339222" cy="263219"/>
          </a:xfrm>
          <a:prstGeom prst="rect">
            <a:avLst/>
          </a:prstGeom>
          <a:solidFill>
            <a:srgbClr val="6FDD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900" i="1" dirty="0">
                <a:solidFill>
                  <a:schemeClr val="tx1"/>
                </a:solidFill>
                <a:latin typeface="Calibri" panose="020F0502020204030204" pitchFamily="34" charset="0"/>
                <a:cs typeface="Calibri" panose="020F0502020204030204" pitchFamily="34" charset="0"/>
              </a:rPr>
              <a:t>rev</a:t>
            </a:r>
          </a:p>
        </p:txBody>
      </p:sp>
      <p:cxnSp>
        <p:nvCxnSpPr>
          <p:cNvPr id="31" name="Straight Connector 30">
            <a:extLst>
              <a:ext uri="{FF2B5EF4-FFF2-40B4-BE49-F238E27FC236}">
                <a16:creationId xmlns:a16="http://schemas.microsoft.com/office/drawing/2014/main" id="{CA1395E5-7803-FA86-DF92-450CE6F52D44}"/>
              </a:ext>
            </a:extLst>
          </p:cNvPr>
          <p:cNvCxnSpPr>
            <a:cxnSpLocks/>
          </p:cNvCxnSpPr>
          <p:nvPr/>
        </p:nvCxnSpPr>
        <p:spPr>
          <a:xfrm flipH="1">
            <a:off x="7365570" y="3443225"/>
            <a:ext cx="1226557" cy="0"/>
          </a:xfrm>
          <a:prstGeom prst="line">
            <a:avLst/>
          </a:prstGeom>
          <a:ln w="12700">
            <a:solidFill>
              <a:srgbClr val="509BAC"/>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393CE67-1D61-11E4-92EE-42ED0E5DCE53}"/>
              </a:ext>
            </a:extLst>
          </p:cNvPr>
          <p:cNvSpPr/>
          <p:nvPr/>
        </p:nvSpPr>
        <p:spPr>
          <a:xfrm>
            <a:off x="7852295" y="3304719"/>
            <a:ext cx="339222" cy="263219"/>
          </a:xfrm>
          <a:prstGeom prst="rect">
            <a:avLst/>
          </a:prstGeom>
          <a:solidFill>
            <a:srgbClr val="6FDD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900" i="1" dirty="0">
                <a:solidFill>
                  <a:schemeClr val="tx1"/>
                </a:solidFill>
                <a:latin typeface="Calibri" panose="020F0502020204030204" pitchFamily="34" charset="0"/>
                <a:cs typeface="Calibri" panose="020F0502020204030204" pitchFamily="34" charset="0"/>
              </a:rPr>
              <a:t>tat</a:t>
            </a:r>
          </a:p>
        </p:txBody>
      </p:sp>
    </p:spTree>
    <p:extLst>
      <p:ext uri="{BB962C8B-B14F-4D97-AF65-F5344CB8AC3E}">
        <p14:creationId xmlns:p14="http://schemas.microsoft.com/office/powerpoint/2010/main" val="1611867939"/>
      </p:ext>
    </p:extLst>
  </p:cSld>
  <p:clrMapOvr>
    <a:masterClrMapping/>
  </p:clrMapOvr>
  <mc:AlternateContent xmlns:mc="http://schemas.openxmlformats.org/markup-compatibility/2006" xmlns:p14="http://schemas.microsoft.com/office/powerpoint/2010/main">
    <mc:Choice Requires="p14">
      <p:transition spd="slow" p14:dur="1250" advTm="4586">
        <p:fade/>
      </p:transition>
    </mc:Choice>
    <mc:Fallback xmlns="">
      <p:transition spd="slow" advTm="4586">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E39D6-87B5-1AB0-FFD7-0D51F576EE0D}"/>
              </a:ext>
            </a:extLst>
          </p:cNvPr>
          <p:cNvPicPr>
            <a:picLocks noChangeAspect="1"/>
          </p:cNvPicPr>
          <p:nvPr/>
        </p:nvPicPr>
        <p:blipFill>
          <a:blip r:embed="rId2"/>
          <a:stretch>
            <a:fillRect/>
          </a:stretch>
        </p:blipFill>
        <p:spPr>
          <a:xfrm>
            <a:off x="339173" y="940070"/>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Basic Region</a:t>
            </a:r>
          </a:p>
        </p:txBody>
      </p:sp>
      <p:sp>
        <p:nvSpPr>
          <p:cNvPr id="3" name="Text Placeholder 2">
            <a:extLst>
              <a:ext uri="{FF2B5EF4-FFF2-40B4-BE49-F238E27FC236}">
                <a16:creationId xmlns:a16="http://schemas.microsoft.com/office/drawing/2014/main" id="{5B234C95-7BB7-0543-9B07-51353E07656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13" name="Group 12">
            <a:extLst>
              <a:ext uri="{FF2B5EF4-FFF2-40B4-BE49-F238E27FC236}">
                <a16:creationId xmlns:a16="http://schemas.microsoft.com/office/drawing/2014/main" id="{1119AD48-42BD-2A4F-83F3-1644221F49F5}"/>
              </a:ext>
            </a:extLst>
          </p:cNvPr>
          <p:cNvGrpSpPr/>
          <p:nvPr/>
        </p:nvGrpSpPr>
        <p:grpSpPr>
          <a:xfrm>
            <a:off x="4366925" y="1174194"/>
            <a:ext cx="2917535" cy="3737175"/>
            <a:chOff x="3464792" y="1070352"/>
            <a:chExt cx="2917535" cy="3737175"/>
          </a:xfrm>
        </p:grpSpPr>
        <p:pic>
          <p:nvPicPr>
            <p:cNvPr id="14" name="Picture 13">
              <a:extLst>
                <a:ext uri="{FF2B5EF4-FFF2-40B4-BE49-F238E27FC236}">
                  <a16:creationId xmlns:a16="http://schemas.microsoft.com/office/drawing/2014/main" id="{E7E0B297-DE9C-F740-8F8B-0B9D7DAD8820}"/>
                </a:ext>
              </a:extLst>
            </p:cNvPr>
            <p:cNvPicPr>
              <a:picLocks noChangeAspect="1"/>
            </p:cNvPicPr>
            <p:nvPr/>
          </p:nvPicPr>
          <p:blipFill>
            <a:blip r:embed="rId3"/>
            <a:stretch>
              <a:fillRect/>
            </a:stretch>
          </p:blipFill>
          <p:spPr>
            <a:xfrm>
              <a:off x="3464792" y="1070352"/>
              <a:ext cx="2917535" cy="3428103"/>
            </a:xfrm>
            <a:prstGeom prst="rect">
              <a:avLst/>
            </a:prstGeom>
          </p:spPr>
        </p:pic>
        <p:sp>
          <p:nvSpPr>
            <p:cNvPr id="17" name="Oval 16">
              <a:extLst>
                <a:ext uri="{FF2B5EF4-FFF2-40B4-BE49-F238E27FC236}">
                  <a16:creationId xmlns:a16="http://schemas.microsoft.com/office/drawing/2014/main" id="{D76A17E4-D759-F14A-9DE7-227C36D5D018}"/>
                </a:ext>
              </a:extLst>
            </p:cNvPr>
            <p:cNvSpPr/>
            <p:nvPr/>
          </p:nvSpPr>
          <p:spPr>
            <a:xfrm>
              <a:off x="5260109" y="4027054"/>
              <a:ext cx="623454" cy="780473"/>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6CE60033-90FF-A041-AA05-0424FD955C00}"/>
              </a:ext>
            </a:extLst>
          </p:cNvPr>
          <p:cNvGrpSpPr/>
          <p:nvPr/>
        </p:nvGrpSpPr>
        <p:grpSpPr>
          <a:xfrm>
            <a:off x="6319936" y="1514765"/>
            <a:ext cx="365760" cy="1736436"/>
            <a:chOff x="6492240" y="3048000"/>
            <a:chExt cx="365760" cy="1249662"/>
          </a:xfrm>
          <a:effectLst/>
        </p:grpSpPr>
        <p:cxnSp>
          <p:nvCxnSpPr>
            <p:cNvPr id="24" name="Straight Connector 23">
              <a:extLst>
                <a:ext uri="{FF2B5EF4-FFF2-40B4-BE49-F238E27FC236}">
                  <a16:creationId xmlns:a16="http://schemas.microsoft.com/office/drawing/2014/main" id="{6BDA01B6-1E6F-3B4D-BEE3-D77EBCCBC933}"/>
                </a:ext>
              </a:extLst>
            </p:cNvPr>
            <p:cNvCxnSpPr/>
            <p:nvPr/>
          </p:nvCxnSpPr>
          <p:spPr>
            <a:xfrm>
              <a:off x="6492240" y="3048000"/>
              <a:ext cx="365760" cy="0"/>
            </a:xfrm>
            <a:prstGeom prst="line">
              <a:avLst/>
            </a:prstGeom>
            <a:ln w="12700">
              <a:solidFill>
                <a:srgbClr val="839CA7">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00227A9-1C5C-6342-B7A0-B9EDDE6D9BFA}"/>
                </a:ext>
              </a:extLst>
            </p:cNvPr>
            <p:cNvCxnSpPr/>
            <p:nvPr/>
          </p:nvCxnSpPr>
          <p:spPr>
            <a:xfrm rot="5400000">
              <a:off x="6233169" y="3672831"/>
              <a:ext cx="1249662" cy="0"/>
            </a:xfrm>
            <a:prstGeom prst="line">
              <a:avLst/>
            </a:prstGeom>
            <a:ln w="12700">
              <a:solidFill>
                <a:srgbClr val="839CA7">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E8324E4-6BDD-0A47-8276-1A667C91D770}"/>
                </a:ext>
              </a:extLst>
            </p:cNvPr>
            <p:cNvCxnSpPr/>
            <p:nvPr/>
          </p:nvCxnSpPr>
          <p:spPr>
            <a:xfrm>
              <a:off x="6492240" y="4297662"/>
              <a:ext cx="365760" cy="0"/>
            </a:xfrm>
            <a:prstGeom prst="line">
              <a:avLst/>
            </a:prstGeom>
            <a:ln w="12700">
              <a:solidFill>
                <a:srgbClr val="839CA7">
                  <a:alpha val="50000"/>
                </a:srgbClr>
              </a:solidFill>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a:extLst>
              <a:ext uri="{FF2B5EF4-FFF2-40B4-BE49-F238E27FC236}">
                <a16:creationId xmlns:a16="http://schemas.microsoft.com/office/drawing/2014/main" id="{89C42DA2-A821-9F4C-9DDA-5FF98996CBD7}"/>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C3427E45-88D5-DF7D-13D2-2038C6B19C9D}"/>
              </a:ext>
            </a:extLst>
          </p:cNvPr>
          <p:cNvSpPr/>
          <p:nvPr/>
        </p:nvSpPr>
        <p:spPr>
          <a:xfrm>
            <a:off x="6048813" y="185940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09A9B05E-03F8-AC54-3112-673D625DE3A9}"/>
              </a:ext>
            </a:extLst>
          </p:cNvPr>
          <p:cNvSpPr/>
          <p:nvPr/>
        </p:nvSpPr>
        <p:spPr>
          <a:xfrm>
            <a:off x="5130008" y="1569799"/>
            <a:ext cx="986666" cy="741736"/>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A8D69A62-FBF5-6D94-19C4-6D8BB127063F}"/>
              </a:ext>
            </a:extLst>
          </p:cNvPr>
          <p:cNvSpPr/>
          <p:nvPr/>
        </p:nvSpPr>
        <p:spPr>
          <a:xfrm>
            <a:off x="5193183" y="1618108"/>
            <a:ext cx="562606" cy="35728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Rectangle 13">
            <a:extLst>
              <a:ext uri="{FF2B5EF4-FFF2-40B4-BE49-F238E27FC236}">
                <a16:creationId xmlns:a16="http://schemas.microsoft.com/office/drawing/2014/main" id="{B36DAD38-6560-1608-5B6F-33E5786A07CD}"/>
              </a:ext>
            </a:extLst>
          </p:cNvPr>
          <p:cNvSpPr>
            <a:spLocks noChangeArrowheads="1"/>
          </p:cNvSpPr>
          <p:nvPr/>
        </p:nvSpPr>
        <p:spPr bwMode="auto">
          <a:xfrm>
            <a:off x="6662281" y="1961998"/>
            <a:ext cx="2471817" cy="432890"/>
          </a:xfrm>
          <a:prstGeom prst="rect">
            <a:avLst/>
          </a:prstGeom>
          <a:noFill/>
          <a:ln w="12700">
            <a:noFill/>
            <a:miter lim="800000"/>
            <a:headEnd/>
            <a:tailEnd/>
          </a:ln>
          <a:effectLst/>
        </p:spPr>
        <p:txBody>
          <a:bodyPr wrap="none" anchor="ctr">
            <a:prstTxWarp prst="textNoShape">
              <a:avLst/>
            </a:prstTxWarp>
          </a:bodyPr>
          <a:lstStyle/>
          <a:p>
            <a:r>
              <a:rPr lang="en-US" sz="1600" dirty="0">
                <a:solidFill>
                  <a:schemeClr val="tx1">
                    <a:lumMod val="50000"/>
                    <a:lumOff val="50000"/>
                  </a:schemeClr>
                </a:solidFill>
                <a:latin typeface="Calibri" panose="020F0502020204030204" pitchFamily="34" charset="0"/>
                <a:cs typeface="Calibri" panose="020F0502020204030204" pitchFamily="34" charset="0"/>
              </a:rPr>
              <a:t>N-terminal domain (NTD)</a:t>
            </a:r>
          </a:p>
        </p:txBody>
      </p:sp>
      <p:sp>
        <p:nvSpPr>
          <p:cNvPr id="9" name="Rectangle 13">
            <a:extLst>
              <a:ext uri="{FF2B5EF4-FFF2-40B4-BE49-F238E27FC236}">
                <a16:creationId xmlns:a16="http://schemas.microsoft.com/office/drawing/2014/main" id="{8D1FFB58-57EE-9574-7F1C-C73814BC3EAD}"/>
              </a:ext>
            </a:extLst>
          </p:cNvPr>
          <p:cNvSpPr>
            <a:spLocks noChangeArrowheads="1"/>
          </p:cNvSpPr>
          <p:nvPr/>
        </p:nvSpPr>
        <p:spPr bwMode="auto">
          <a:xfrm>
            <a:off x="4905157" y="1187725"/>
            <a:ext cx="1248181" cy="274320"/>
          </a:xfrm>
          <a:prstGeom prst="rect">
            <a:avLst/>
          </a:prstGeom>
          <a:solidFill>
            <a:srgbClr val="776996">
              <a:alpha val="25000"/>
            </a:srgbClr>
          </a:solidFill>
          <a:ln w="12700">
            <a:noFill/>
            <a:miter lim="800000"/>
            <a:headEnd/>
            <a:tailEnd/>
          </a:ln>
          <a:effectLst/>
        </p:spPr>
        <p:txBody>
          <a:bodyPr wrap="none" anchor="ctr">
            <a:prstTxWarp prst="textNoShape">
              <a:avLst/>
            </a:prstTxWarp>
          </a:bodyPr>
          <a:lstStyle/>
          <a:p>
            <a:pPr>
              <a:lnSpc>
                <a:spcPts val="1800"/>
              </a:lnSpc>
            </a:pPr>
            <a:r>
              <a:rPr lang="en-US" sz="1400" dirty="0">
                <a:latin typeface="Calibri" panose="020F0502020204030204" pitchFamily="34" charset="0"/>
                <a:cs typeface="Calibri" panose="020F0502020204030204" pitchFamily="34" charset="0"/>
              </a:rPr>
              <a:t>Basic Region</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8940024"/>
      </p:ext>
    </p:extLst>
  </p:cSld>
  <p:clrMapOvr>
    <a:masterClrMapping/>
  </p:clrMapOvr>
  <mc:AlternateContent xmlns:mc="http://schemas.openxmlformats.org/markup-compatibility/2006" xmlns:p14="http://schemas.microsoft.com/office/powerpoint/2010/main">
    <mc:Choice Requires="p14">
      <p:transition spd="slow" p14:dur="1250" advTm="14154">
        <p:fade/>
      </p:transition>
    </mc:Choice>
    <mc:Fallback xmlns="">
      <p:transition spd="slow" advTm="14154">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7A030B-AA40-582A-73CF-7AEB6BE03F2B}"/>
              </a:ext>
            </a:extLst>
          </p:cNvPr>
          <p:cNvPicPr>
            <a:picLocks noChangeAspect="1"/>
          </p:cNvPicPr>
          <p:nvPr/>
        </p:nvPicPr>
        <p:blipFill>
          <a:blip r:embed="rId2"/>
          <a:stretch>
            <a:fillRect/>
          </a:stretch>
        </p:blipFill>
        <p:spPr>
          <a:xfrm>
            <a:off x="339173" y="940070"/>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a:t>
            </a:r>
            <a:r>
              <a:rPr lang="en-US" dirty="0" err="1"/>
              <a:t>Myristyl</a:t>
            </a:r>
            <a:r>
              <a:rPr lang="en-US" dirty="0"/>
              <a:t> Group</a:t>
            </a:r>
          </a:p>
        </p:txBody>
      </p:sp>
      <p:sp>
        <p:nvSpPr>
          <p:cNvPr id="3" name="Text Placeholder 2">
            <a:extLst>
              <a:ext uri="{FF2B5EF4-FFF2-40B4-BE49-F238E27FC236}">
                <a16:creationId xmlns:a16="http://schemas.microsoft.com/office/drawing/2014/main" id="{5B234C95-7BB7-0543-9B07-51353E07656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grpSp>
        <p:nvGrpSpPr>
          <p:cNvPr id="13" name="Group 12">
            <a:extLst>
              <a:ext uri="{FF2B5EF4-FFF2-40B4-BE49-F238E27FC236}">
                <a16:creationId xmlns:a16="http://schemas.microsoft.com/office/drawing/2014/main" id="{1119AD48-42BD-2A4F-83F3-1644221F49F5}"/>
              </a:ext>
            </a:extLst>
          </p:cNvPr>
          <p:cNvGrpSpPr/>
          <p:nvPr/>
        </p:nvGrpSpPr>
        <p:grpSpPr>
          <a:xfrm>
            <a:off x="4366925" y="1174194"/>
            <a:ext cx="2917535" cy="3737175"/>
            <a:chOff x="3464792" y="1070352"/>
            <a:chExt cx="2917535" cy="3737175"/>
          </a:xfrm>
        </p:grpSpPr>
        <p:pic>
          <p:nvPicPr>
            <p:cNvPr id="14" name="Picture 13">
              <a:extLst>
                <a:ext uri="{FF2B5EF4-FFF2-40B4-BE49-F238E27FC236}">
                  <a16:creationId xmlns:a16="http://schemas.microsoft.com/office/drawing/2014/main" id="{E7E0B297-DE9C-F740-8F8B-0B9D7DAD8820}"/>
                </a:ext>
              </a:extLst>
            </p:cNvPr>
            <p:cNvPicPr>
              <a:picLocks noChangeAspect="1"/>
            </p:cNvPicPr>
            <p:nvPr/>
          </p:nvPicPr>
          <p:blipFill>
            <a:blip r:embed="rId3"/>
            <a:stretch>
              <a:fillRect/>
            </a:stretch>
          </p:blipFill>
          <p:spPr>
            <a:xfrm>
              <a:off x="3464792" y="1070352"/>
              <a:ext cx="2917535" cy="3428103"/>
            </a:xfrm>
            <a:prstGeom prst="rect">
              <a:avLst/>
            </a:prstGeom>
          </p:spPr>
        </p:pic>
        <p:sp>
          <p:nvSpPr>
            <p:cNvPr id="17" name="Oval 16">
              <a:extLst>
                <a:ext uri="{FF2B5EF4-FFF2-40B4-BE49-F238E27FC236}">
                  <a16:creationId xmlns:a16="http://schemas.microsoft.com/office/drawing/2014/main" id="{D76A17E4-D759-F14A-9DE7-227C36D5D018}"/>
                </a:ext>
              </a:extLst>
            </p:cNvPr>
            <p:cNvSpPr/>
            <p:nvPr/>
          </p:nvSpPr>
          <p:spPr>
            <a:xfrm>
              <a:off x="5260109" y="4027054"/>
              <a:ext cx="623454" cy="780473"/>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13">
            <a:extLst>
              <a:ext uri="{FF2B5EF4-FFF2-40B4-BE49-F238E27FC236}">
                <a16:creationId xmlns:a16="http://schemas.microsoft.com/office/drawing/2014/main" id="{B03AFE99-8E83-7C42-8B97-71A07AE34E75}"/>
              </a:ext>
            </a:extLst>
          </p:cNvPr>
          <p:cNvSpPr>
            <a:spLocks noChangeArrowheads="1"/>
          </p:cNvSpPr>
          <p:nvPr/>
        </p:nvSpPr>
        <p:spPr bwMode="auto">
          <a:xfrm>
            <a:off x="6755046" y="1736651"/>
            <a:ext cx="1359061" cy="274320"/>
          </a:xfrm>
          <a:prstGeom prst="rect">
            <a:avLst/>
          </a:prstGeom>
          <a:solidFill>
            <a:srgbClr val="00B0F0">
              <a:alpha val="25000"/>
            </a:srgbClr>
          </a:solidFill>
          <a:ln w="12700">
            <a:noFill/>
            <a:miter lim="800000"/>
            <a:headEnd/>
            <a:tailEnd/>
          </a:ln>
          <a:effectLst/>
        </p:spPr>
        <p:txBody>
          <a:bodyPr wrap="none" anchor="ctr">
            <a:prstTxWarp prst="textNoShape">
              <a:avLst/>
            </a:prstTxWarp>
          </a:bodyPr>
          <a:lstStyle/>
          <a:p>
            <a:pPr>
              <a:lnSpc>
                <a:spcPts val="1800"/>
              </a:lnSpc>
            </a:pPr>
            <a:r>
              <a:rPr lang="en-US" sz="1400" dirty="0" err="1">
                <a:latin typeface="Calibri" panose="020F0502020204030204" pitchFamily="34" charset="0"/>
                <a:cs typeface="Calibri" panose="020F0502020204030204" pitchFamily="34" charset="0"/>
              </a:rPr>
              <a:t>Myristyl</a:t>
            </a:r>
            <a:r>
              <a:rPr lang="en-US" sz="1400" dirty="0">
                <a:latin typeface="Calibri" panose="020F0502020204030204" pitchFamily="34" charset="0"/>
                <a:cs typeface="Calibri" panose="020F0502020204030204" pitchFamily="34" charset="0"/>
              </a:rPr>
              <a:t> Group </a:t>
            </a:r>
            <a:endParaRPr lang="en-US" sz="1400" b="1" dirty="0">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89C42DA2-A821-9F4C-9DDA-5FF98996CBD7}"/>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C3427E45-88D5-DF7D-13D2-2038C6B19C9D}"/>
              </a:ext>
            </a:extLst>
          </p:cNvPr>
          <p:cNvSpPr/>
          <p:nvPr/>
        </p:nvSpPr>
        <p:spPr>
          <a:xfrm>
            <a:off x="6048813" y="185940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09A9B05E-03F8-AC54-3112-673D625DE3A9}"/>
              </a:ext>
            </a:extLst>
          </p:cNvPr>
          <p:cNvSpPr/>
          <p:nvPr/>
        </p:nvSpPr>
        <p:spPr>
          <a:xfrm>
            <a:off x="5130008" y="1569799"/>
            <a:ext cx="986666" cy="741736"/>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9987C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a:extLst>
              <a:ext uri="{FF2B5EF4-FFF2-40B4-BE49-F238E27FC236}">
                <a16:creationId xmlns:a16="http://schemas.microsoft.com/office/drawing/2014/main" id="{B8C604CA-3F81-AB49-933E-353325EED5FF}"/>
              </a:ext>
            </a:extLst>
          </p:cNvPr>
          <p:cNvSpPr/>
          <p:nvPr/>
        </p:nvSpPr>
        <p:spPr>
          <a:xfrm rot="11111775" flipV="1">
            <a:off x="5835510" y="1778216"/>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A8D69A62-FBF5-6D94-19C4-6D8BB127063F}"/>
              </a:ext>
            </a:extLst>
          </p:cNvPr>
          <p:cNvSpPr/>
          <p:nvPr/>
        </p:nvSpPr>
        <p:spPr>
          <a:xfrm>
            <a:off x="5193183" y="1618108"/>
            <a:ext cx="562606" cy="35728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1CFFFAC-9286-3C3A-D152-32C482D8296A}"/>
              </a:ext>
            </a:extLst>
          </p:cNvPr>
          <p:cNvGrpSpPr/>
          <p:nvPr/>
        </p:nvGrpSpPr>
        <p:grpSpPr>
          <a:xfrm>
            <a:off x="6319936" y="1514765"/>
            <a:ext cx="365760" cy="1736436"/>
            <a:chOff x="6492240" y="3048000"/>
            <a:chExt cx="365760" cy="1249662"/>
          </a:xfrm>
          <a:effectLst/>
        </p:grpSpPr>
        <p:cxnSp>
          <p:nvCxnSpPr>
            <p:cNvPr id="11" name="Straight Connector 10">
              <a:extLst>
                <a:ext uri="{FF2B5EF4-FFF2-40B4-BE49-F238E27FC236}">
                  <a16:creationId xmlns:a16="http://schemas.microsoft.com/office/drawing/2014/main" id="{1009ED38-1B2B-1A9B-BFE6-88E9AABBE933}"/>
                </a:ext>
              </a:extLst>
            </p:cNvPr>
            <p:cNvCxnSpPr/>
            <p:nvPr/>
          </p:nvCxnSpPr>
          <p:spPr>
            <a:xfrm>
              <a:off x="6492240" y="3048000"/>
              <a:ext cx="365760" cy="0"/>
            </a:xfrm>
            <a:prstGeom prst="line">
              <a:avLst/>
            </a:prstGeom>
            <a:ln w="12700">
              <a:solidFill>
                <a:srgbClr val="839CA7">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B44D741-DBCD-826B-D845-66A2E59F32B6}"/>
                </a:ext>
              </a:extLst>
            </p:cNvPr>
            <p:cNvCxnSpPr/>
            <p:nvPr/>
          </p:nvCxnSpPr>
          <p:spPr>
            <a:xfrm rot="5400000">
              <a:off x="6233169" y="3672831"/>
              <a:ext cx="1249662" cy="0"/>
            </a:xfrm>
            <a:prstGeom prst="line">
              <a:avLst/>
            </a:prstGeom>
            <a:ln w="12700">
              <a:solidFill>
                <a:srgbClr val="839CA7">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63AE8CF-4304-4484-E6CB-8FCE8D9B6A2F}"/>
                </a:ext>
              </a:extLst>
            </p:cNvPr>
            <p:cNvCxnSpPr/>
            <p:nvPr/>
          </p:nvCxnSpPr>
          <p:spPr>
            <a:xfrm>
              <a:off x="6492240" y="4297662"/>
              <a:ext cx="365760" cy="0"/>
            </a:xfrm>
            <a:prstGeom prst="line">
              <a:avLst/>
            </a:prstGeom>
            <a:ln w="12700">
              <a:solidFill>
                <a:srgbClr val="839CA7">
                  <a:alpha val="50000"/>
                </a:srgbClr>
              </a:solidFill>
            </a:ln>
            <a:effectLst/>
          </p:spPr>
          <p:style>
            <a:lnRef idx="2">
              <a:schemeClr val="accent1"/>
            </a:lnRef>
            <a:fillRef idx="0">
              <a:schemeClr val="accent1"/>
            </a:fillRef>
            <a:effectRef idx="1">
              <a:schemeClr val="accent1"/>
            </a:effectRef>
            <a:fontRef idx="minor">
              <a:schemeClr val="tx1"/>
            </a:fontRef>
          </p:style>
        </p:cxnSp>
      </p:grpSp>
      <p:sp>
        <p:nvSpPr>
          <p:cNvPr id="16" name="Rectangle 13">
            <a:extLst>
              <a:ext uri="{FF2B5EF4-FFF2-40B4-BE49-F238E27FC236}">
                <a16:creationId xmlns:a16="http://schemas.microsoft.com/office/drawing/2014/main" id="{603C71D8-6E40-5096-6B15-1686B5C41C0D}"/>
              </a:ext>
            </a:extLst>
          </p:cNvPr>
          <p:cNvSpPr>
            <a:spLocks noChangeArrowheads="1"/>
          </p:cNvSpPr>
          <p:nvPr/>
        </p:nvSpPr>
        <p:spPr bwMode="auto">
          <a:xfrm>
            <a:off x="6662281" y="1961998"/>
            <a:ext cx="2471817" cy="432890"/>
          </a:xfrm>
          <a:prstGeom prst="rect">
            <a:avLst/>
          </a:prstGeom>
          <a:noFill/>
          <a:ln w="12700">
            <a:noFill/>
            <a:miter lim="800000"/>
            <a:headEnd/>
            <a:tailEnd/>
          </a:ln>
          <a:effectLst/>
        </p:spPr>
        <p:txBody>
          <a:bodyPr wrap="none" anchor="ctr">
            <a:prstTxWarp prst="textNoShape">
              <a:avLst/>
            </a:prstTxWarp>
          </a:bodyPr>
          <a:lstStyle/>
          <a:p>
            <a:r>
              <a:rPr lang="en-US" sz="1600" dirty="0">
                <a:solidFill>
                  <a:schemeClr val="tx1">
                    <a:lumMod val="50000"/>
                    <a:lumOff val="50000"/>
                  </a:schemeClr>
                </a:solidFill>
                <a:latin typeface="Calibri" panose="020F0502020204030204" pitchFamily="34" charset="0"/>
                <a:cs typeface="Calibri" panose="020F0502020204030204" pitchFamily="34" charset="0"/>
              </a:rPr>
              <a:t>N-terminal domain (NTD)</a:t>
            </a:r>
          </a:p>
        </p:txBody>
      </p:sp>
      <p:sp>
        <p:nvSpPr>
          <p:cNvPr id="18" name="Freeform 17">
            <a:extLst>
              <a:ext uri="{FF2B5EF4-FFF2-40B4-BE49-F238E27FC236}">
                <a16:creationId xmlns:a16="http://schemas.microsoft.com/office/drawing/2014/main" id="{8E64625C-21B1-9F6C-98E2-C0A3F66AF224}"/>
              </a:ext>
            </a:extLst>
          </p:cNvPr>
          <p:cNvSpPr/>
          <p:nvPr/>
        </p:nvSpPr>
        <p:spPr>
          <a:xfrm rot="10800000" flipV="1">
            <a:off x="8173174" y="1783385"/>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630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96">
        <p159:morph option="byObject"/>
      </p:transition>
    </mc:Choice>
    <mc:Fallback xmlns="">
      <p:transition spd="slow" advTm="9696">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a:t>
            </a:r>
            <a:r>
              <a:rPr lang="en-US" dirty="0" err="1"/>
              <a:t>Myristyl</a:t>
            </a:r>
            <a:r>
              <a:rPr lang="en-US" dirty="0"/>
              <a:t> Group Sequestered Conformation</a:t>
            </a:r>
          </a:p>
        </p:txBody>
      </p:sp>
      <p:sp>
        <p:nvSpPr>
          <p:cNvPr id="4" name="Text Placeholder 3">
            <a:extLst>
              <a:ext uri="{FF2B5EF4-FFF2-40B4-BE49-F238E27FC236}">
                <a16:creationId xmlns:a16="http://schemas.microsoft.com/office/drawing/2014/main" id="{4D62F84E-F726-F74F-92B1-3E036B8DAD13}"/>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grpSp>
        <p:nvGrpSpPr>
          <p:cNvPr id="9" name="Group 8">
            <a:extLst>
              <a:ext uri="{FF2B5EF4-FFF2-40B4-BE49-F238E27FC236}">
                <a16:creationId xmlns:a16="http://schemas.microsoft.com/office/drawing/2014/main" id="{50743366-9051-DB44-826E-05642B0D3139}"/>
              </a:ext>
            </a:extLst>
          </p:cNvPr>
          <p:cNvGrpSpPr/>
          <p:nvPr/>
        </p:nvGrpSpPr>
        <p:grpSpPr>
          <a:xfrm>
            <a:off x="1790682" y="1367444"/>
            <a:ext cx="2917535" cy="3540248"/>
            <a:chOff x="3464792" y="1070352"/>
            <a:chExt cx="2917535" cy="3540248"/>
          </a:xfrm>
        </p:grpSpPr>
        <p:pic>
          <p:nvPicPr>
            <p:cNvPr id="8" name="Picture 7">
              <a:extLst>
                <a:ext uri="{FF2B5EF4-FFF2-40B4-BE49-F238E27FC236}">
                  <a16:creationId xmlns:a16="http://schemas.microsoft.com/office/drawing/2014/main" id="{D7E90D5A-18D1-1A4F-AB24-E9D40AB75436}"/>
                </a:ext>
              </a:extLst>
            </p:cNvPr>
            <p:cNvPicPr>
              <a:picLocks noChangeAspect="1"/>
            </p:cNvPicPr>
            <p:nvPr/>
          </p:nvPicPr>
          <p:blipFill>
            <a:blip r:embed="rId2"/>
            <a:stretch>
              <a:fillRect/>
            </a:stretch>
          </p:blipFill>
          <p:spPr>
            <a:xfrm>
              <a:off x="3464792" y="1070352"/>
              <a:ext cx="2917535" cy="3428103"/>
            </a:xfrm>
            <a:prstGeom prst="rect">
              <a:avLst/>
            </a:prstGeom>
          </p:spPr>
        </p:pic>
        <p:sp>
          <p:nvSpPr>
            <p:cNvPr id="31" name="Oval 30">
              <a:extLst>
                <a:ext uri="{FF2B5EF4-FFF2-40B4-BE49-F238E27FC236}">
                  <a16:creationId xmlns:a16="http://schemas.microsoft.com/office/drawing/2014/main" id="{D94ED6C0-D344-4549-A0D8-B9A1B0D6BC62}"/>
                </a:ext>
              </a:extLst>
            </p:cNvPr>
            <p:cNvSpPr/>
            <p:nvPr/>
          </p:nvSpPr>
          <p:spPr>
            <a:xfrm>
              <a:off x="5221545" y="3817734"/>
              <a:ext cx="805237" cy="792866"/>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7D42CE71-53D4-6A47-8079-48203B5F7A03}"/>
              </a:ext>
            </a:extLst>
          </p:cNvPr>
          <p:cNvPicPr>
            <a:picLocks noChangeAspect="1"/>
          </p:cNvPicPr>
          <p:nvPr/>
        </p:nvPicPr>
        <p:blipFill>
          <a:blip r:embed="rId2"/>
          <a:stretch>
            <a:fillRect/>
          </a:stretch>
        </p:blipFill>
        <p:spPr>
          <a:xfrm>
            <a:off x="3208388" y="1367444"/>
            <a:ext cx="2917535" cy="3428103"/>
          </a:xfrm>
          <a:prstGeom prst="rect">
            <a:avLst/>
          </a:prstGeom>
        </p:spPr>
      </p:pic>
      <p:sp>
        <p:nvSpPr>
          <p:cNvPr id="23" name="Oval 22">
            <a:extLst>
              <a:ext uri="{FF2B5EF4-FFF2-40B4-BE49-F238E27FC236}">
                <a16:creationId xmlns:a16="http://schemas.microsoft.com/office/drawing/2014/main" id="{BF5EBEF5-2DBF-D946-8471-E184E6456B80}"/>
              </a:ext>
            </a:extLst>
          </p:cNvPr>
          <p:cNvSpPr/>
          <p:nvPr/>
        </p:nvSpPr>
        <p:spPr>
          <a:xfrm>
            <a:off x="4965141" y="4114826"/>
            <a:ext cx="805237" cy="792866"/>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C056F08-A8CD-E943-A8B1-E31CA67A4989}"/>
              </a:ext>
            </a:extLst>
          </p:cNvPr>
          <p:cNvGrpSpPr/>
          <p:nvPr/>
        </p:nvGrpSpPr>
        <p:grpSpPr>
          <a:xfrm>
            <a:off x="4604532" y="1367444"/>
            <a:ext cx="2917535" cy="3718906"/>
            <a:chOff x="3801679" y="1070352"/>
            <a:chExt cx="2917535" cy="3718906"/>
          </a:xfrm>
        </p:grpSpPr>
        <p:pic>
          <p:nvPicPr>
            <p:cNvPr id="28" name="Picture 27">
              <a:extLst>
                <a:ext uri="{FF2B5EF4-FFF2-40B4-BE49-F238E27FC236}">
                  <a16:creationId xmlns:a16="http://schemas.microsoft.com/office/drawing/2014/main" id="{B019CC63-1CFE-9244-B861-52DA86F6AE0A}"/>
                </a:ext>
              </a:extLst>
            </p:cNvPr>
            <p:cNvPicPr>
              <a:picLocks noChangeAspect="1"/>
            </p:cNvPicPr>
            <p:nvPr/>
          </p:nvPicPr>
          <p:blipFill>
            <a:blip r:embed="rId2"/>
            <a:stretch>
              <a:fillRect/>
            </a:stretch>
          </p:blipFill>
          <p:spPr>
            <a:xfrm>
              <a:off x="3801679" y="1070352"/>
              <a:ext cx="2917535" cy="3428103"/>
            </a:xfrm>
            <a:prstGeom prst="rect">
              <a:avLst/>
            </a:prstGeom>
          </p:spPr>
        </p:pic>
        <p:sp>
          <p:nvSpPr>
            <p:cNvPr id="29" name="Oval 28">
              <a:extLst>
                <a:ext uri="{FF2B5EF4-FFF2-40B4-BE49-F238E27FC236}">
                  <a16:creationId xmlns:a16="http://schemas.microsoft.com/office/drawing/2014/main" id="{875F8CD4-BCEF-2A4D-A3B8-E4F38E0D1A58}"/>
                </a:ext>
              </a:extLst>
            </p:cNvPr>
            <p:cNvSpPr/>
            <p:nvPr/>
          </p:nvSpPr>
          <p:spPr>
            <a:xfrm>
              <a:off x="5532920" y="3996392"/>
              <a:ext cx="805237" cy="792866"/>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3">
            <a:extLst>
              <a:ext uri="{FF2B5EF4-FFF2-40B4-BE49-F238E27FC236}">
                <a16:creationId xmlns:a16="http://schemas.microsoft.com/office/drawing/2014/main" id="{4B2B9372-BCFE-E74C-8299-14760BA620BD}"/>
              </a:ext>
            </a:extLst>
          </p:cNvPr>
          <p:cNvSpPr>
            <a:spLocks noChangeArrowheads="1"/>
          </p:cNvSpPr>
          <p:nvPr/>
        </p:nvSpPr>
        <p:spPr bwMode="auto">
          <a:xfrm>
            <a:off x="6800383" y="1835135"/>
            <a:ext cx="1491209" cy="365760"/>
          </a:xfrm>
          <a:prstGeom prst="rect">
            <a:avLst/>
          </a:prstGeom>
          <a:solidFill>
            <a:srgbClr val="00B0F0">
              <a:alpha val="25000"/>
            </a:srgbClr>
          </a:solidFill>
          <a:ln w="12700">
            <a:noFill/>
            <a:miter lim="800000"/>
            <a:headEnd/>
            <a:tailEnd/>
          </a:ln>
          <a:effectLst/>
        </p:spPr>
        <p:txBody>
          <a:bodyPr wrap="none" anchor="ctr">
            <a:prstTxWarp prst="textNoShape">
              <a:avLst/>
            </a:prstTxWarp>
          </a:bodyPr>
          <a:lstStyle/>
          <a:p>
            <a:pPr algn="ctr">
              <a:lnSpc>
                <a:spcPts val="2400"/>
              </a:lnSpc>
            </a:pPr>
            <a:r>
              <a:rPr lang="en-US" sz="1600" dirty="0" err="1">
                <a:latin typeface="Calibri" panose="020F0502020204030204" pitchFamily="34" charset="0"/>
                <a:cs typeface="Calibri" panose="020F0502020204030204" pitchFamily="34" charset="0"/>
              </a:rPr>
              <a:t>Myristyl</a:t>
            </a:r>
            <a:r>
              <a:rPr lang="en-US" sz="1600" dirty="0">
                <a:latin typeface="Calibri" panose="020F0502020204030204" pitchFamily="34" charset="0"/>
                <a:cs typeface="Calibri" panose="020F0502020204030204" pitchFamily="34" charset="0"/>
              </a:rPr>
              <a:t> Group </a:t>
            </a:r>
            <a:endParaRPr lang="en-US" sz="1800" b="1"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3E3ECF1E-09E0-47E3-6D50-745C98E4C718}"/>
              </a:ext>
            </a:extLst>
          </p:cNvPr>
          <p:cNvSpPr/>
          <p:nvPr/>
        </p:nvSpPr>
        <p:spPr>
          <a:xfrm>
            <a:off x="2561491" y="1765817"/>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77699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758E7960-54A3-4D51-B9D6-6B345E2EF996}"/>
              </a:ext>
            </a:extLst>
          </p:cNvPr>
          <p:cNvSpPr/>
          <p:nvPr/>
        </p:nvSpPr>
        <p:spPr>
          <a:xfrm>
            <a:off x="3980925" y="176054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77699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15924F3B-871F-ABC3-AB8C-0BE44641C5A9}"/>
              </a:ext>
            </a:extLst>
          </p:cNvPr>
          <p:cNvSpPr/>
          <p:nvPr/>
        </p:nvSpPr>
        <p:spPr>
          <a:xfrm>
            <a:off x="5357506" y="1754157"/>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77699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98926BA7-F358-1847-83E5-6506E1FF0EB5}"/>
              </a:ext>
            </a:extLst>
          </p:cNvPr>
          <p:cNvSpPr/>
          <p:nvPr/>
        </p:nvSpPr>
        <p:spPr>
          <a:xfrm rot="11111775" flipV="1">
            <a:off x="5966919" y="1966321"/>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46177031-7F9A-7949-A497-DB7EF842243E}"/>
              </a:ext>
            </a:extLst>
          </p:cNvPr>
          <p:cNvSpPr/>
          <p:nvPr/>
        </p:nvSpPr>
        <p:spPr>
          <a:xfrm rot="11111775" flipV="1">
            <a:off x="3195179" y="1966321"/>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FDB83EA1-1809-B44F-B8ED-D9FFF10AD3F7}"/>
              </a:ext>
            </a:extLst>
          </p:cNvPr>
          <p:cNvSpPr/>
          <p:nvPr/>
        </p:nvSpPr>
        <p:spPr>
          <a:xfrm rot="11111775" flipV="1">
            <a:off x="4612886" y="1966321"/>
            <a:ext cx="201443" cy="22591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 name="connsiteX0" fmla="*/ 87670 w 180904"/>
              <a:gd name="connsiteY0" fmla="*/ 0 h 628785"/>
              <a:gd name="connsiteX1" fmla="*/ 67067 w 180904"/>
              <a:gd name="connsiteY1" fmla="*/ 255090 h 628785"/>
              <a:gd name="connsiteX2" fmla="*/ 2812 w 180904"/>
              <a:gd name="connsiteY2" fmla="*/ 383601 h 628785"/>
              <a:gd name="connsiteX3" fmla="*/ 170724 w 180904"/>
              <a:gd name="connsiteY3" fmla="*/ 547764 h 628785"/>
              <a:gd name="connsiteX4" fmla="*/ 34555 w 180904"/>
              <a:gd name="connsiteY4" fmla="*/ 610444 h 628785"/>
              <a:gd name="connsiteX5" fmla="*/ 180256 w 180904"/>
              <a:gd name="connsiteY5" fmla="*/ 628785 h 628785"/>
              <a:gd name="connsiteX0" fmla="*/ 62379 w 155613"/>
              <a:gd name="connsiteY0" fmla="*/ 0 h 628785"/>
              <a:gd name="connsiteX1" fmla="*/ 41776 w 155613"/>
              <a:gd name="connsiteY1" fmla="*/ 255090 h 628785"/>
              <a:gd name="connsiteX2" fmla="*/ 3882 w 155613"/>
              <a:gd name="connsiteY2" fmla="*/ 524136 h 628785"/>
              <a:gd name="connsiteX3" fmla="*/ 145433 w 155613"/>
              <a:gd name="connsiteY3" fmla="*/ 547764 h 628785"/>
              <a:gd name="connsiteX4" fmla="*/ 9264 w 155613"/>
              <a:gd name="connsiteY4" fmla="*/ 610444 h 628785"/>
              <a:gd name="connsiteX5" fmla="*/ 154965 w 155613"/>
              <a:gd name="connsiteY5" fmla="*/ 628785 h 628785"/>
              <a:gd name="connsiteX0" fmla="*/ 58547 w 151781"/>
              <a:gd name="connsiteY0" fmla="*/ 0 h 628785"/>
              <a:gd name="connsiteX1" fmla="*/ 124749 w 151781"/>
              <a:gd name="connsiteY1" fmla="*/ 452191 h 628785"/>
              <a:gd name="connsiteX2" fmla="*/ 50 w 151781"/>
              <a:gd name="connsiteY2" fmla="*/ 524136 h 628785"/>
              <a:gd name="connsiteX3" fmla="*/ 141601 w 151781"/>
              <a:gd name="connsiteY3" fmla="*/ 547764 h 628785"/>
              <a:gd name="connsiteX4" fmla="*/ 5432 w 151781"/>
              <a:gd name="connsiteY4" fmla="*/ 610444 h 628785"/>
              <a:gd name="connsiteX5" fmla="*/ 151133 w 151781"/>
              <a:gd name="connsiteY5" fmla="*/ 628785 h 628785"/>
              <a:gd name="connsiteX0" fmla="*/ 19309 w 151778"/>
              <a:gd name="connsiteY0" fmla="*/ 0 h 251384"/>
              <a:gd name="connsiteX1" fmla="*/ 124746 w 151778"/>
              <a:gd name="connsiteY1" fmla="*/ 74790 h 251384"/>
              <a:gd name="connsiteX2" fmla="*/ 47 w 151778"/>
              <a:gd name="connsiteY2" fmla="*/ 146735 h 251384"/>
              <a:gd name="connsiteX3" fmla="*/ 141598 w 151778"/>
              <a:gd name="connsiteY3" fmla="*/ 170363 h 251384"/>
              <a:gd name="connsiteX4" fmla="*/ 5429 w 151778"/>
              <a:gd name="connsiteY4" fmla="*/ 233043 h 251384"/>
              <a:gd name="connsiteX5" fmla="*/ 151130 w 151778"/>
              <a:gd name="connsiteY5" fmla="*/ 251384 h 251384"/>
              <a:gd name="connsiteX0" fmla="*/ 30465 w 151778"/>
              <a:gd name="connsiteY0" fmla="*/ 0 h 249989"/>
              <a:gd name="connsiteX1" fmla="*/ 124746 w 151778"/>
              <a:gd name="connsiteY1" fmla="*/ 73395 h 249989"/>
              <a:gd name="connsiteX2" fmla="*/ 47 w 151778"/>
              <a:gd name="connsiteY2" fmla="*/ 145340 h 249989"/>
              <a:gd name="connsiteX3" fmla="*/ 141598 w 151778"/>
              <a:gd name="connsiteY3" fmla="*/ 168968 h 249989"/>
              <a:gd name="connsiteX4" fmla="*/ 5429 w 151778"/>
              <a:gd name="connsiteY4" fmla="*/ 231648 h 249989"/>
              <a:gd name="connsiteX5" fmla="*/ 151130 w 151778"/>
              <a:gd name="connsiteY5" fmla="*/ 249989 h 249989"/>
              <a:gd name="connsiteX0" fmla="*/ 4093 w 151777"/>
              <a:gd name="connsiteY0" fmla="*/ 0 h 233959"/>
              <a:gd name="connsiteX1" fmla="*/ 124745 w 151777"/>
              <a:gd name="connsiteY1" fmla="*/ 57365 h 233959"/>
              <a:gd name="connsiteX2" fmla="*/ 46 w 151777"/>
              <a:gd name="connsiteY2" fmla="*/ 129310 h 233959"/>
              <a:gd name="connsiteX3" fmla="*/ 141597 w 151777"/>
              <a:gd name="connsiteY3" fmla="*/ 152938 h 233959"/>
              <a:gd name="connsiteX4" fmla="*/ 5428 w 151777"/>
              <a:gd name="connsiteY4" fmla="*/ 215618 h 233959"/>
              <a:gd name="connsiteX5" fmla="*/ 151129 w 151777"/>
              <a:gd name="connsiteY5" fmla="*/ 233959 h 23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77" h="233959">
                <a:moveTo>
                  <a:pt x="4093" y="0"/>
                </a:moveTo>
                <a:cubicBezTo>
                  <a:pt x="9242" y="35011"/>
                  <a:pt x="125419" y="35813"/>
                  <a:pt x="124745" y="57365"/>
                </a:cubicBezTo>
                <a:cubicBezTo>
                  <a:pt x="124071" y="78917"/>
                  <a:pt x="-2763" y="113381"/>
                  <a:pt x="46" y="129310"/>
                </a:cubicBezTo>
                <a:cubicBezTo>
                  <a:pt x="2855" y="145239"/>
                  <a:pt x="140700" y="138553"/>
                  <a:pt x="141597" y="152938"/>
                </a:cubicBezTo>
                <a:cubicBezTo>
                  <a:pt x="142494" y="167323"/>
                  <a:pt x="-10950" y="192097"/>
                  <a:pt x="5428" y="215618"/>
                </a:cubicBezTo>
                <a:cubicBezTo>
                  <a:pt x="21806" y="239139"/>
                  <a:pt x="162456" y="211305"/>
                  <a:pt x="151129" y="233959"/>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3">
            <a:extLst>
              <a:ext uri="{FF2B5EF4-FFF2-40B4-BE49-F238E27FC236}">
                <a16:creationId xmlns:a16="http://schemas.microsoft.com/office/drawing/2014/main" id="{71A49866-7482-AA7F-44D7-549ECA3275B0}"/>
              </a:ext>
            </a:extLst>
          </p:cNvPr>
          <p:cNvSpPr>
            <a:spLocks noChangeArrowheads="1"/>
          </p:cNvSpPr>
          <p:nvPr/>
        </p:nvSpPr>
        <p:spPr bwMode="auto">
          <a:xfrm>
            <a:off x="2539719" y="1018765"/>
            <a:ext cx="4076128" cy="450507"/>
          </a:xfrm>
          <a:prstGeom prst="rect">
            <a:avLst/>
          </a:prstGeom>
          <a:noFill/>
          <a:ln w="12700">
            <a:noFill/>
            <a:miter lim="800000"/>
            <a:headEnd/>
            <a:tailEnd/>
          </a:ln>
          <a:effectLst/>
        </p:spPr>
        <p:txBody>
          <a:bodyPr wrap="none" anchor="ctr">
            <a:prstTxWarp prst="textNoShape">
              <a:avLst/>
            </a:prstTxWarp>
          </a:bodyPr>
          <a:lstStyle/>
          <a:p>
            <a:pPr algn="ctr">
              <a:lnSpc>
                <a:spcPts val="2400"/>
              </a:lnSpc>
            </a:pPr>
            <a:r>
              <a:rPr lang="en-US" sz="1800" b="1" dirty="0">
                <a:latin typeface="Calibri" panose="020F0502020204030204" pitchFamily="34" charset="0"/>
                <a:cs typeface="Calibri" panose="020F0502020204030204" pitchFamily="34" charset="0"/>
              </a:rPr>
              <a:t>Sequestered Conformation </a:t>
            </a:r>
          </a:p>
        </p:txBody>
      </p:sp>
    </p:spTree>
    <p:extLst>
      <p:ext uri="{BB962C8B-B14F-4D97-AF65-F5344CB8AC3E}">
        <p14:creationId xmlns:p14="http://schemas.microsoft.com/office/powerpoint/2010/main" val="1902283359"/>
      </p:ext>
    </p:extLst>
  </p:cSld>
  <p:clrMapOvr>
    <a:masterClrMapping/>
  </p:clrMapOvr>
  <mc:AlternateContent xmlns:mc="http://schemas.openxmlformats.org/markup-compatibility/2006" xmlns:p14="http://schemas.microsoft.com/office/powerpoint/2010/main">
    <mc:Choice Requires="p14">
      <p:transition spd="slow" p14:dur="1250" advTm="12202">
        <p:fade/>
      </p:transition>
    </mc:Choice>
    <mc:Fallback xmlns="">
      <p:transition spd="slow" advTm="12202">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a:t>
            </a:r>
            <a:r>
              <a:rPr lang="en-US" dirty="0" err="1"/>
              <a:t>Myristyl</a:t>
            </a:r>
            <a:r>
              <a:rPr lang="en-US" dirty="0"/>
              <a:t> Group Exposed Conformation</a:t>
            </a:r>
          </a:p>
        </p:txBody>
      </p:sp>
      <p:sp>
        <p:nvSpPr>
          <p:cNvPr id="4" name="Text Placeholder 3">
            <a:extLst>
              <a:ext uri="{FF2B5EF4-FFF2-40B4-BE49-F238E27FC236}">
                <a16:creationId xmlns:a16="http://schemas.microsoft.com/office/drawing/2014/main" id="{4D62F84E-F726-F74F-92B1-3E036B8DAD13}"/>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6" name="Rectangle 13">
            <a:extLst>
              <a:ext uri="{FF2B5EF4-FFF2-40B4-BE49-F238E27FC236}">
                <a16:creationId xmlns:a16="http://schemas.microsoft.com/office/drawing/2014/main" id="{FF97AC9E-4880-814E-86D8-1DC333A8FBA5}"/>
              </a:ext>
            </a:extLst>
          </p:cNvPr>
          <p:cNvSpPr>
            <a:spLocks noChangeArrowheads="1"/>
          </p:cNvSpPr>
          <p:nvPr/>
        </p:nvSpPr>
        <p:spPr bwMode="auto">
          <a:xfrm>
            <a:off x="2539719" y="1018765"/>
            <a:ext cx="4076128" cy="450507"/>
          </a:xfrm>
          <a:prstGeom prst="rect">
            <a:avLst/>
          </a:prstGeom>
          <a:noFill/>
          <a:ln w="12700">
            <a:noFill/>
            <a:miter lim="800000"/>
            <a:headEnd/>
            <a:tailEnd/>
          </a:ln>
          <a:effectLst/>
        </p:spPr>
        <p:txBody>
          <a:bodyPr wrap="none" anchor="ctr">
            <a:prstTxWarp prst="textNoShape">
              <a:avLst/>
            </a:prstTxWarp>
          </a:bodyPr>
          <a:lstStyle/>
          <a:p>
            <a:pPr algn="ctr">
              <a:lnSpc>
                <a:spcPts val="2400"/>
              </a:lnSpc>
            </a:pPr>
            <a:r>
              <a:rPr lang="en-US" sz="1800" b="1" dirty="0">
                <a:latin typeface="Calibri" panose="020F0502020204030204" pitchFamily="34" charset="0"/>
                <a:cs typeface="Calibri" panose="020F0502020204030204" pitchFamily="34" charset="0"/>
              </a:rPr>
              <a:t>Exposed Conformation </a:t>
            </a:r>
          </a:p>
        </p:txBody>
      </p:sp>
      <p:grpSp>
        <p:nvGrpSpPr>
          <p:cNvPr id="9" name="Group 8">
            <a:extLst>
              <a:ext uri="{FF2B5EF4-FFF2-40B4-BE49-F238E27FC236}">
                <a16:creationId xmlns:a16="http://schemas.microsoft.com/office/drawing/2014/main" id="{50743366-9051-DB44-826E-05642B0D3139}"/>
              </a:ext>
            </a:extLst>
          </p:cNvPr>
          <p:cNvGrpSpPr/>
          <p:nvPr/>
        </p:nvGrpSpPr>
        <p:grpSpPr>
          <a:xfrm>
            <a:off x="1790682" y="1367444"/>
            <a:ext cx="2917535" cy="3540248"/>
            <a:chOff x="3464792" y="1070352"/>
            <a:chExt cx="2917535" cy="3540248"/>
          </a:xfrm>
        </p:grpSpPr>
        <p:pic>
          <p:nvPicPr>
            <p:cNvPr id="8" name="Picture 7">
              <a:extLst>
                <a:ext uri="{FF2B5EF4-FFF2-40B4-BE49-F238E27FC236}">
                  <a16:creationId xmlns:a16="http://schemas.microsoft.com/office/drawing/2014/main" id="{D7E90D5A-18D1-1A4F-AB24-E9D40AB75436}"/>
                </a:ext>
              </a:extLst>
            </p:cNvPr>
            <p:cNvPicPr>
              <a:picLocks noChangeAspect="1"/>
            </p:cNvPicPr>
            <p:nvPr/>
          </p:nvPicPr>
          <p:blipFill>
            <a:blip r:embed="rId2"/>
            <a:stretch>
              <a:fillRect/>
            </a:stretch>
          </p:blipFill>
          <p:spPr>
            <a:xfrm>
              <a:off x="3464792" y="1070352"/>
              <a:ext cx="2917535" cy="3428103"/>
            </a:xfrm>
            <a:prstGeom prst="rect">
              <a:avLst/>
            </a:prstGeom>
          </p:spPr>
        </p:pic>
        <p:sp>
          <p:nvSpPr>
            <p:cNvPr id="31" name="Oval 30">
              <a:extLst>
                <a:ext uri="{FF2B5EF4-FFF2-40B4-BE49-F238E27FC236}">
                  <a16:creationId xmlns:a16="http://schemas.microsoft.com/office/drawing/2014/main" id="{D94ED6C0-D344-4549-A0D8-B9A1B0D6BC62}"/>
                </a:ext>
              </a:extLst>
            </p:cNvPr>
            <p:cNvSpPr/>
            <p:nvPr/>
          </p:nvSpPr>
          <p:spPr>
            <a:xfrm>
              <a:off x="5221545" y="3817734"/>
              <a:ext cx="805237" cy="792866"/>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7D42CE71-53D4-6A47-8079-48203B5F7A03}"/>
              </a:ext>
            </a:extLst>
          </p:cNvPr>
          <p:cNvPicPr>
            <a:picLocks noChangeAspect="1"/>
          </p:cNvPicPr>
          <p:nvPr/>
        </p:nvPicPr>
        <p:blipFill>
          <a:blip r:embed="rId2"/>
          <a:stretch>
            <a:fillRect/>
          </a:stretch>
        </p:blipFill>
        <p:spPr>
          <a:xfrm>
            <a:off x="3208388" y="1367444"/>
            <a:ext cx="2917535" cy="3428103"/>
          </a:xfrm>
          <a:prstGeom prst="rect">
            <a:avLst/>
          </a:prstGeom>
        </p:spPr>
      </p:pic>
      <p:sp>
        <p:nvSpPr>
          <p:cNvPr id="23" name="Oval 22">
            <a:extLst>
              <a:ext uri="{FF2B5EF4-FFF2-40B4-BE49-F238E27FC236}">
                <a16:creationId xmlns:a16="http://schemas.microsoft.com/office/drawing/2014/main" id="{BF5EBEF5-2DBF-D946-8471-E184E6456B80}"/>
              </a:ext>
            </a:extLst>
          </p:cNvPr>
          <p:cNvSpPr/>
          <p:nvPr/>
        </p:nvSpPr>
        <p:spPr>
          <a:xfrm>
            <a:off x="4965141" y="4114826"/>
            <a:ext cx="805237" cy="792866"/>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C056F08-A8CD-E943-A8B1-E31CA67A4989}"/>
              </a:ext>
            </a:extLst>
          </p:cNvPr>
          <p:cNvGrpSpPr/>
          <p:nvPr/>
        </p:nvGrpSpPr>
        <p:grpSpPr>
          <a:xfrm>
            <a:off x="4604532" y="1367444"/>
            <a:ext cx="2917535" cy="3718906"/>
            <a:chOff x="3801679" y="1070352"/>
            <a:chExt cx="2917535" cy="3718906"/>
          </a:xfrm>
        </p:grpSpPr>
        <p:pic>
          <p:nvPicPr>
            <p:cNvPr id="28" name="Picture 27">
              <a:extLst>
                <a:ext uri="{FF2B5EF4-FFF2-40B4-BE49-F238E27FC236}">
                  <a16:creationId xmlns:a16="http://schemas.microsoft.com/office/drawing/2014/main" id="{B019CC63-1CFE-9244-B861-52DA86F6AE0A}"/>
                </a:ext>
              </a:extLst>
            </p:cNvPr>
            <p:cNvPicPr>
              <a:picLocks noChangeAspect="1"/>
            </p:cNvPicPr>
            <p:nvPr/>
          </p:nvPicPr>
          <p:blipFill>
            <a:blip r:embed="rId2"/>
            <a:stretch>
              <a:fillRect/>
            </a:stretch>
          </p:blipFill>
          <p:spPr>
            <a:xfrm>
              <a:off x="3801679" y="1070352"/>
              <a:ext cx="2917535" cy="3428103"/>
            </a:xfrm>
            <a:prstGeom prst="rect">
              <a:avLst/>
            </a:prstGeom>
          </p:spPr>
        </p:pic>
        <p:sp>
          <p:nvSpPr>
            <p:cNvPr id="29" name="Oval 28">
              <a:extLst>
                <a:ext uri="{FF2B5EF4-FFF2-40B4-BE49-F238E27FC236}">
                  <a16:creationId xmlns:a16="http://schemas.microsoft.com/office/drawing/2014/main" id="{875F8CD4-BCEF-2A4D-A3B8-E4F38E0D1A58}"/>
                </a:ext>
              </a:extLst>
            </p:cNvPr>
            <p:cNvSpPr/>
            <p:nvPr/>
          </p:nvSpPr>
          <p:spPr>
            <a:xfrm>
              <a:off x="5532920" y="3996392"/>
              <a:ext cx="805237" cy="792866"/>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a:extLst>
              <a:ext uri="{FF2B5EF4-FFF2-40B4-BE49-F238E27FC236}">
                <a16:creationId xmlns:a16="http://schemas.microsoft.com/office/drawing/2014/main" id="{3E3ECF1E-09E0-47E3-6D50-745C98E4C718}"/>
              </a:ext>
            </a:extLst>
          </p:cNvPr>
          <p:cNvSpPr/>
          <p:nvPr/>
        </p:nvSpPr>
        <p:spPr>
          <a:xfrm>
            <a:off x="2561491" y="1765817"/>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77699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758E7960-54A3-4D51-B9D6-6B345E2EF996}"/>
              </a:ext>
            </a:extLst>
          </p:cNvPr>
          <p:cNvSpPr/>
          <p:nvPr/>
        </p:nvSpPr>
        <p:spPr>
          <a:xfrm>
            <a:off x="3980925" y="1760545"/>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77699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15924F3B-871F-ABC3-AB8C-0BE44641C5A9}"/>
              </a:ext>
            </a:extLst>
          </p:cNvPr>
          <p:cNvSpPr/>
          <p:nvPr/>
        </p:nvSpPr>
        <p:spPr>
          <a:xfrm>
            <a:off x="5357506" y="1754157"/>
            <a:ext cx="958301" cy="724534"/>
          </a:xfrm>
          <a:custGeom>
            <a:avLst/>
            <a:gdLst>
              <a:gd name="connsiteX0" fmla="*/ 22956 w 975615"/>
              <a:gd name="connsiteY0" fmla="*/ 554761 h 703973"/>
              <a:gd name="connsiteX1" fmla="*/ 0 w 975615"/>
              <a:gd name="connsiteY1" fmla="*/ 363464 h 703973"/>
              <a:gd name="connsiteX2" fmla="*/ 38260 w 975615"/>
              <a:gd name="connsiteY2" fmla="*/ 160689 h 703973"/>
              <a:gd name="connsiteX3" fmla="*/ 164516 w 975615"/>
              <a:gd name="connsiteY3" fmla="*/ 49737 h 703973"/>
              <a:gd name="connsiteX4" fmla="*/ 275468 w 975615"/>
              <a:gd name="connsiteY4" fmla="*/ 0 h 703973"/>
              <a:gd name="connsiteX5" fmla="*/ 516502 w 975615"/>
              <a:gd name="connsiteY5" fmla="*/ 61215 h 703973"/>
              <a:gd name="connsiteX6" fmla="*/ 638932 w 975615"/>
              <a:gd name="connsiteY6" fmla="*/ 202774 h 703973"/>
              <a:gd name="connsiteX7" fmla="*/ 811100 w 975615"/>
              <a:gd name="connsiteY7" fmla="*/ 271641 h 703973"/>
              <a:gd name="connsiteX8" fmla="*/ 975615 w 975615"/>
              <a:gd name="connsiteY8" fmla="*/ 348160 h 703973"/>
              <a:gd name="connsiteX9" fmla="*/ 872315 w 975615"/>
              <a:gd name="connsiteY9" fmla="*/ 593020 h 703973"/>
              <a:gd name="connsiteX10" fmla="*/ 585369 w 975615"/>
              <a:gd name="connsiteY10" fmla="*/ 703973 h 703973"/>
              <a:gd name="connsiteX11" fmla="*/ 302250 w 975615"/>
              <a:gd name="connsiteY11" fmla="*/ 631280 h 703973"/>
              <a:gd name="connsiteX12" fmla="*/ 22956 w 975615"/>
              <a:gd name="connsiteY12" fmla="*/ 554761 h 703973"/>
              <a:gd name="connsiteX0" fmla="*/ 22956 w 976974"/>
              <a:gd name="connsiteY0" fmla="*/ 554761 h 703973"/>
              <a:gd name="connsiteX1" fmla="*/ 0 w 976974"/>
              <a:gd name="connsiteY1" fmla="*/ 363464 h 703973"/>
              <a:gd name="connsiteX2" fmla="*/ 38260 w 976974"/>
              <a:gd name="connsiteY2" fmla="*/ 160689 h 703973"/>
              <a:gd name="connsiteX3" fmla="*/ 164516 w 976974"/>
              <a:gd name="connsiteY3" fmla="*/ 49737 h 703973"/>
              <a:gd name="connsiteX4" fmla="*/ 275468 w 976974"/>
              <a:gd name="connsiteY4" fmla="*/ 0 h 703973"/>
              <a:gd name="connsiteX5" fmla="*/ 516502 w 976974"/>
              <a:gd name="connsiteY5" fmla="*/ 61215 h 703973"/>
              <a:gd name="connsiteX6" fmla="*/ 638932 w 976974"/>
              <a:gd name="connsiteY6" fmla="*/ 202774 h 703973"/>
              <a:gd name="connsiteX7" fmla="*/ 811100 w 976974"/>
              <a:gd name="connsiteY7" fmla="*/ 271641 h 703973"/>
              <a:gd name="connsiteX8" fmla="*/ 975615 w 976974"/>
              <a:gd name="connsiteY8" fmla="*/ 348160 h 703973"/>
              <a:gd name="connsiteX9" fmla="*/ 872315 w 976974"/>
              <a:gd name="connsiteY9" fmla="*/ 593020 h 703973"/>
              <a:gd name="connsiteX10" fmla="*/ 585369 w 976974"/>
              <a:gd name="connsiteY10" fmla="*/ 703973 h 703973"/>
              <a:gd name="connsiteX11" fmla="*/ 302250 w 976974"/>
              <a:gd name="connsiteY11" fmla="*/ 631280 h 703973"/>
              <a:gd name="connsiteX12" fmla="*/ 22956 w 976974"/>
              <a:gd name="connsiteY12" fmla="*/ 554761 h 703973"/>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22956 w 976974"/>
              <a:gd name="connsiteY0" fmla="*/ 554864 h 704076"/>
              <a:gd name="connsiteX1" fmla="*/ 0 w 976974"/>
              <a:gd name="connsiteY1" fmla="*/ 363567 h 704076"/>
              <a:gd name="connsiteX2" fmla="*/ 38260 w 976974"/>
              <a:gd name="connsiteY2" fmla="*/ 160792 h 704076"/>
              <a:gd name="connsiteX3" fmla="*/ 164516 w 976974"/>
              <a:gd name="connsiteY3" fmla="*/ 49840 h 704076"/>
              <a:gd name="connsiteX4" fmla="*/ 275468 w 976974"/>
              <a:gd name="connsiteY4" fmla="*/ 103 h 704076"/>
              <a:gd name="connsiteX5" fmla="*/ 516502 w 976974"/>
              <a:gd name="connsiteY5" fmla="*/ 61318 h 704076"/>
              <a:gd name="connsiteX6" fmla="*/ 638932 w 976974"/>
              <a:gd name="connsiteY6" fmla="*/ 202877 h 704076"/>
              <a:gd name="connsiteX7" fmla="*/ 811100 w 976974"/>
              <a:gd name="connsiteY7" fmla="*/ 271744 h 704076"/>
              <a:gd name="connsiteX8" fmla="*/ 975615 w 976974"/>
              <a:gd name="connsiteY8" fmla="*/ 348263 h 704076"/>
              <a:gd name="connsiteX9" fmla="*/ 872315 w 976974"/>
              <a:gd name="connsiteY9" fmla="*/ 593123 h 704076"/>
              <a:gd name="connsiteX10" fmla="*/ 585369 w 976974"/>
              <a:gd name="connsiteY10" fmla="*/ 704076 h 704076"/>
              <a:gd name="connsiteX11" fmla="*/ 302250 w 976974"/>
              <a:gd name="connsiteY11" fmla="*/ 631383 h 704076"/>
              <a:gd name="connsiteX12" fmla="*/ 22956 w 976974"/>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076"/>
              <a:gd name="connsiteX1" fmla="*/ 8375 w 985349"/>
              <a:gd name="connsiteY1" fmla="*/ 363567 h 704076"/>
              <a:gd name="connsiteX2" fmla="*/ 46635 w 985349"/>
              <a:gd name="connsiteY2" fmla="*/ 160792 h 704076"/>
              <a:gd name="connsiteX3" fmla="*/ 172891 w 985349"/>
              <a:gd name="connsiteY3" fmla="*/ 49840 h 704076"/>
              <a:gd name="connsiteX4" fmla="*/ 283843 w 985349"/>
              <a:gd name="connsiteY4" fmla="*/ 103 h 704076"/>
              <a:gd name="connsiteX5" fmla="*/ 524877 w 985349"/>
              <a:gd name="connsiteY5" fmla="*/ 61318 h 704076"/>
              <a:gd name="connsiteX6" fmla="*/ 647307 w 985349"/>
              <a:gd name="connsiteY6" fmla="*/ 202877 h 704076"/>
              <a:gd name="connsiteX7" fmla="*/ 819475 w 985349"/>
              <a:gd name="connsiteY7" fmla="*/ 271744 h 704076"/>
              <a:gd name="connsiteX8" fmla="*/ 983990 w 985349"/>
              <a:gd name="connsiteY8" fmla="*/ 348263 h 704076"/>
              <a:gd name="connsiteX9" fmla="*/ 880690 w 985349"/>
              <a:gd name="connsiteY9" fmla="*/ 593123 h 704076"/>
              <a:gd name="connsiteX10" fmla="*/ 593744 w 985349"/>
              <a:gd name="connsiteY10" fmla="*/ 704076 h 704076"/>
              <a:gd name="connsiteX11" fmla="*/ 310625 w 985349"/>
              <a:gd name="connsiteY11" fmla="*/ 631383 h 704076"/>
              <a:gd name="connsiteX12" fmla="*/ 31331 w 985349"/>
              <a:gd name="connsiteY12" fmla="*/ 554864 h 7040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5349"/>
              <a:gd name="connsiteY0" fmla="*/ 554864 h 713276"/>
              <a:gd name="connsiteX1" fmla="*/ 8375 w 985349"/>
              <a:gd name="connsiteY1" fmla="*/ 363567 h 713276"/>
              <a:gd name="connsiteX2" fmla="*/ 46635 w 985349"/>
              <a:gd name="connsiteY2" fmla="*/ 160792 h 713276"/>
              <a:gd name="connsiteX3" fmla="*/ 172891 w 985349"/>
              <a:gd name="connsiteY3" fmla="*/ 49840 h 713276"/>
              <a:gd name="connsiteX4" fmla="*/ 283843 w 985349"/>
              <a:gd name="connsiteY4" fmla="*/ 103 h 713276"/>
              <a:gd name="connsiteX5" fmla="*/ 524877 w 985349"/>
              <a:gd name="connsiteY5" fmla="*/ 61318 h 713276"/>
              <a:gd name="connsiteX6" fmla="*/ 647307 w 985349"/>
              <a:gd name="connsiteY6" fmla="*/ 202877 h 713276"/>
              <a:gd name="connsiteX7" fmla="*/ 819475 w 985349"/>
              <a:gd name="connsiteY7" fmla="*/ 271744 h 713276"/>
              <a:gd name="connsiteX8" fmla="*/ 983990 w 985349"/>
              <a:gd name="connsiteY8" fmla="*/ 348263 h 713276"/>
              <a:gd name="connsiteX9" fmla="*/ 880690 w 985349"/>
              <a:gd name="connsiteY9" fmla="*/ 593123 h 713276"/>
              <a:gd name="connsiteX10" fmla="*/ 593744 w 985349"/>
              <a:gd name="connsiteY10" fmla="*/ 704076 h 713276"/>
              <a:gd name="connsiteX11" fmla="*/ 310625 w 985349"/>
              <a:gd name="connsiteY11" fmla="*/ 631383 h 713276"/>
              <a:gd name="connsiteX12" fmla="*/ 31331 w 985349"/>
              <a:gd name="connsiteY12" fmla="*/ 554864 h 713276"/>
              <a:gd name="connsiteX0" fmla="*/ 31331 w 985349"/>
              <a:gd name="connsiteY0" fmla="*/ 554864 h 704593"/>
              <a:gd name="connsiteX1" fmla="*/ 8375 w 985349"/>
              <a:gd name="connsiteY1" fmla="*/ 363567 h 704593"/>
              <a:gd name="connsiteX2" fmla="*/ 46635 w 985349"/>
              <a:gd name="connsiteY2" fmla="*/ 160792 h 704593"/>
              <a:gd name="connsiteX3" fmla="*/ 172891 w 985349"/>
              <a:gd name="connsiteY3" fmla="*/ 49840 h 704593"/>
              <a:gd name="connsiteX4" fmla="*/ 283843 w 985349"/>
              <a:gd name="connsiteY4" fmla="*/ 103 h 704593"/>
              <a:gd name="connsiteX5" fmla="*/ 524877 w 985349"/>
              <a:gd name="connsiteY5" fmla="*/ 61318 h 704593"/>
              <a:gd name="connsiteX6" fmla="*/ 647307 w 985349"/>
              <a:gd name="connsiteY6" fmla="*/ 202877 h 704593"/>
              <a:gd name="connsiteX7" fmla="*/ 819475 w 985349"/>
              <a:gd name="connsiteY7" fmla="*/ 271744 h 704593"/>
              <a:gd name="connsiteX8" fmla="*/ 983990 w 985349"/>
              <a:gd name="connsiteY8" fmla="*/ 348263 h 704593"/>
              <a:gd name="connsiteX9" fmla="*/ 880690 w 985349"/>
              <a:gd name="connsiteY9" fmla="*/ 593123 h 704593"/>
              <a:gd name="connsiteX10" fmla="*/ 593744 w 985349"/>
              <a:gd name="connsiteY10" fmla="*/ 704076 h 704593"/>
              <a:gd name="connsiteX11" fmla="*/ 310625 w 985349"/>
              <a:gd name="connsiteY11" fmla="*/ 631383 h 704593"/>
              <a:gd name="connsiteX12" fmla="*/ 31331 w 985349"/>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4864 h 704593"/>
              <a:gd name="connsiteX1" fmla="*/ 8375 w 986528"/>
              <a:gd name="connsiteY1" fmla="*/ 363567 h 704593"/>
              <a:gd name="connsiteX2" fmla="*/ 46635 w 986528"/>
              <a:gd name="connsiteY2" fmla="*/ 160792 h 704593"/>
              <a:gd name="connsiteX3" fmla="*/ 172891 w 986528"/>
              <a:gd name="connsiteY3" fmla="*/ 49840 h 704593"/>
              <a:gd name="connsiteX4" fmla="*/ 283843 w 986528"/>
              <a:gd name="connsiteY4" fmla="*/ 103 h 704593"/>
              <a:gd name="connsiteX5" fmla="*/ 524877 w 986528"/>
              <a:gd name="connsiteY5" fmla="*/ 61318 h 704593"/>
              <a:gd name="connsiteX6" fmla="*/ 647307 w 986528"/>
              <a:gd name="connsiteY6" fmla="*/ 202877 h 704593"/>
              <a:gd name="connsiteX7" fmla="*/ 819475 w 986528"/>
              <a:gd name="connsiteY7" fmla="*/ 271744 h 704593"/>
              <a:gd name="connsiteX8" fmla="*/ 983990 w 986528"/>
              <a:gd name="connsiteY8" fmla="*/ 348263 h 704593"/>
              <a:gd name="connsiteX9" fmla="*/ 880690 w 986528"/>
              <a:gd name="connsiteY9" fmla="*/ 593123 h 704593"/>
              <a:gd name="connsiteX10" fmla="*/ 593744 w 986528"/>
              <a:gd name="connsiteY10" fmla="*/ 704076 h 704593"/>
              <a:gd name="connsiteX11" fmla="*/ 310625 w 986528"/>
              <a:gd name="connsiteY11" fmla="*/ 631383 h 704593"/>
              <a:gd name="connsiteX12" fmla="*/ 31331 w 986528"/>
              <a:gd name="connsiteY12" fmla="*/ 554864 h 704593"/>
              <a:gd name="connsiteX0" fmla="*/ 31331 w 986528"/>
              <a:gd name="connsiteY0" fmla="*/ 556129 h 705858"/>
              <a:gd name="connsiteX1" fmla="*/ 8375 w 986528"/>
              <a:gd name="connsiteY1" fmla="*/ 364832 h 705858"/>
              <a:gd name="connsiteX2" fmla="*/ 46635 w 986528"/>
              <a:gd name="connsiteY2" fmla="*/ 162057 h 705858"/>
              <a:gd name="connsiteX3" fmla="*/ 161413 w 986528"/>
              <a:gd name="connsiteY3" fmla="*/ 31976 h 705858"/>
              <a:gd name="connsiteX4" fmla="*/ 283843 w 986528"/>
              <a:gd name="connsiteY4" fmla="*/ 1368 h 705858"/>
              <a:gd name="connsiteX5" fmla="*/ 524877 w 986528"/>
              <a:gd name="connsiteY5" fmla="*/ 62583 h 705858"/>
              <a:gd name="connsiteX6" fmla="*/ 647307 w 986528"/>
              <a:gd name="connsiteY6" fmla="*/ 204142 h 705858"/>
              <a:gd name="connsiteX7" fmla="*/ 819475 w 986528"/>
              <a:gd name="connsiteY7" fmla="*/ 273009 h 705858"/>
              <a:gd name="connsiteX8" fmla="*/ 983990 w 986528"/>
              <a:gd name="connsiteY8" fmla="*/ 349528 h 705858"/>
              <a:gd name="connsiteX9" fmla="*/ 880690 w 986528"/>
              <a:gd name="connsiteY9" fmla="*/ 594388 h 705858"/>
              <a:gd name="connsiteX10" fmla="*/ 593744 w 986528"/>
              <a:gd name="connsiteY10" fmla="*/ 705341 h 705858"/>
              <a:gd name="connsiteX11" fmla="*/ 310625 w 986528"/>
              <a:gd name="connsiteY11" fmla="*/ 632648 h 705858"/>
              <a:gd name="connsiteX12" fmla="*/ 31331 w 986528"/>
              <a:gd name="connsiteY12" fmla="*/ 556129 h 705858"/>
              <a:gd name="connsiteX0" fmla="*/ 30635 w 985832"/>
              <a:gd name="connsiteY0" fmla="*/ 556129 h 705858"/>
              <a:gd name="connsiteX1" fmla="*/ 7679 w 985832"/>
              <a:gd name="connsiteY1" fmla="*/ 364832 h 705858"/>
              <a:gd name="connsiteX2" fmla="*/ 34462 w 985832"/>
              <a:gd name="connsiteY2" fmla="*/ 162057 h 705858"/>
              <a:gd name="connsiteX3" fmla="*/ 160717 w 985832"/>
              <a:gd name="connsiteY3" fmla="*/ 31976 h 705858"/>
              <a:gd name="connsiteX4" fmla="*/ 283147 w 985832"/>
              <a:gd name="connsiteY4" fmla="*/ 1368 h 705858"/>
              <a:gd name="connsiteX5" fmla="*/ 524181 w 985832"/>
              <a:gd name="connsiteY5" fmla="*/ 62583 h 705858"/>
              <a:gd name="connsiteX6" fmla="*/ 646611 w 985832"/>
              <a:gd name="connsiteY6" fmla="*/ 204142 h 705858"/>
              <a:gd name="connsiteX7" fmla="*/ 818779 w 985832"/>
              <a:gd name="connsiteY7" fmla="*/ 273009 h 705858"/>
              <a:gd name="connsiteX8" fmla="*/ 983294 w 985832"/>
              <a:gd name="connsiteY8" fmla="*/ 349528 h 705858"/>
              <a:gd name="connsiteX9" fmla="*/ 879994 w 985832"/>
              <a:gd name="connsiteY9" fmla="*/ 594388 h 705858"/>
              <a:gd name="connsiteX10" fmla="*/ 593048 w 985832"/>
              <a:gd name="connsiteY10" fmla="*/ 705341 h 705858"/>
              <a:gd name="connsiteX11" fmla="*/ 309929 w 985832"/>
              <a:gd name="connsiteY11" fmla="*/ 632648 h 705858"/>
              <a:gd name="connsiteX12" fmla="*/ 30635 w 985832"/>
              <a:gd name="connsiteY12" fmla="*/ 556129 h 705858"/>
              <a:gd name="connsiteX0" fmla="*/ 54941 w 979530"/>
              <a:gd name="connsiteY0" fmla="*/ 556129 h 705858"/>
              <a:gd name="connsiteX1" fmla="*/ 1377 w 979530"/>
              <a:gd name="connsiteY1" fmla="*/ 364832 h 705858"/>
              <a:gd name="connsiteX2" fmla="*/ 28160 w 979530"/>
              <a:gd name="connsiteY2" fmla="*/ 162057 h 705858"/>
              <a:gd name="connsiteX3" fmla="*/ 154415 w 979530"/>
              <a:gd name="connsiteY3" fmla="*/ 31976 h 705858"/>
              <a:gd name="connsiteX4" fmla="*/ 276845 w 979530"/>
              <a:gd name="connsiteY4" fmla="*/ 1368 h 705858"/>
              <a:gd name="connsiteX5" fmla="*/ 517879 w 979530"/>
              <a:gd name="connsiteY5" fmla="*/ 62583 h 705858"/>
              <a:gd name="connsiteX6" fmla="*/ 640309 w 979530"/>
              <a:gd name="connsiteY6" fmla="*/ 204142 h 705858"/>
              <a:gd name="connsiteX7" fmla="*/ 812477 w 979530"/>
              <a:gd name="connsiteY7" fmla="*/ 273009 h 705858"/>
              <a:gd name="connsiteX8" fmla="*/ 976992 w 979530"/>
              <a:gd name="connsiteY8" fmla="*/ 349528 h 705858"/>
              <a:gd name="connsiteX9" fmla="*/ 873692 w 979530"/>
              <a:gd name="connsiteY9" fmla="*/ 594388 h 705858"/>
              <a:gd name="connsiteX10" fmla="*/ 586746 w 979530"/>
              <a:gd name="connsiteY10" fmla="*/ 705341 h 705858"/>
              <a:gd name="connsiteX11" fmla="*/ 303627 w 979530"/>
              <a:gd name="connsiteY11" fmla="*/ 632648 h 705858"/>
              <a:gd name="connsiteX12" fmla="*/ 54941 w 979530"/>
              <a:gd name="connsiteY12" fmla="*/ 556129 h 705858"/>
              <a:gd name="connsiteX0" fmla="*/ 69531 w 994120"/>
              <a:gd name="connsiteY0" fmla="*/ 556129 h 705858"/>
              <a:gd name="connsiteX1" fmla="*/ 663 w 994120"/>
              <a:gd name="connsiteY1" fmla="*/ 361006 h 705858"/>
              <a:gd name="connsiteX2" fmla="*/ 42750 w 994120"/>
              <a:gd name="connsiteY2" fmla="*/ 162057 h 705858"/>
              <a:gd name="connsiteX3" fmla="*/ 169005 w 994120"/>
              <a:gd name="connsiteY3" fmla="*/ 31976 h 705858"/>
              <a:gd name="connsiteX4" fmla="*/ 291435 w 994120"/>
              <a:gd name="connsiteY4" fmla="*/ 1368 h 705858"/>
              <a:gd name="connsiteX5" fmla="*/ 532469 w 994120"/>
              <a:gd name="connsiteY5" fmla="*/ 62583 h 705858"/>
              <a:gd name="connsiteX6" fmla="*/ 654899 w 994120"/>
              <a:gd name="connsiteY6" fmla="*/ 204142 h 705858"/>
              <a:gd name="connsiteX7" fmla="*/ 827067 w 994120"/>
              <a:gd name="connsiteY7" fmla="*/ 273009 h 705858"/>
              <a:gd name="connsiteX8" fmla="*/ 991582 w 994120"/>
              <a:gd name="connsiteY8" fmla="*/ 349528 h 705858"/>
              <a:gd name="connsiteX9" fmla="*/ 888282 w 994120"/>
              <a:gd name="connsiteY9" fmla="*/ 594388 h 705858"/>
              <a:gd name="connsiteX10" fmla="*/ 601336 w 994120"/>
              <a:gd name="connsiteY10" fmla="*/ 705341 h 705858"/>
              <a:gd name="connsiteX11" fmla="*/ 318217 w 994120"/>
              <a:gd name="connsiteY11" fmla="*/ 632648 h 705858"/>
              <a:gd name="connsiteX12" fmla="*/ 69531 w 994120"/>
              <a:gd name="connsiteY12" fmla="*/ 556129 h 705858"/>
              <a:gd name="connsiteX0" fmla="*/ 69531 w 994120"/>
              <a:gd name="connsiteY0" fmla="*/ 567083 h 716812"/>
              <a:gd name="connsiteX1" fmla="*/ 663 w 994120"/>
              <a:gd name="connsiteY1" fmla="*/ 371960 h 716812"/>
              <a:gd name="connsiteX2" fmla="*/ 42750 w 994120"/>
              <a:gd name="connsiteY2" fmla="*/ 173011 h 716812"/>
              <a:gd name="connsiteX3" fmla="*/ 169005 w 994120"/>
              <a:gd name="connsiteY3" fmla="*/ 42930 h 716812"/>
              <a:gd name="connsiteX4" fmla="*/ 329694 w 994120"/>
              <a:gd name="connsiteY4" fmla="*/ 844 h 716812"/>
              <a:gd name="connsiteX5" fmla="*/ 532469 w 994120"/>
              <a:gd name="connsiteY5" fmla="*/ 73537 h 716812"/>
              <a:gd name="connsiteX6" fmla="*/ 654899 w 994120"/>
              <a:gd name="connsiteY6" fmla="*/ 215096 h 716812"/>
              <a:gd name="connsiteX7" fmla="*/ 827067 w 994120"/>
              <a:gd name="connsiteY7" fmla="*/ 283963 h 716812"/>
              <a:gd name="connsiteX8" fmla="*/ 991582 w 994120"/>
              <a:gd name="connsiteY8" fmla="*/ 360482 h 716812"/>
              <a:gd name="connsiteX9" fmla="*/ 888282 w 994120"/>
              <a:gd name="connsiteY9" fmla="*/ 605342 h 716812"/>
              <a:gd name="connsiteX10" fmla="*/ 601336 w 994120"/>
              <a:gd name="connsiteY10" fmla="*/ 716295 h 716812"/>
              <a:gd name="connsiteX11" fmla="*/ 318217 w 994120"/>
              <a:gd name="connsiteY11" fmla="*/ 643602 h 716812"/>
              <a:gd name="connsiteX12" fmla="*/ 69531 w 994120"/>
              <a:gd name="connsiteY12" fmla="*/ 567083 h 716812"/>
              <a:gd name="connsiteX0" fmla="*/ 69531 w 974302"/>
              <a:gd name="connsiteY0" fmla="*/ 567083 h 716812"/>
              <a:gd name="connsiteX1" fmla="*/ 663 w 974302"/>
              <a:gd name="connsiteY1" fmla="*/ 371960 h 716812"/>
              <a:gd name="connsiteX2" fmla="*/ 42750 w 974302"/>
              <a:gd name="connsiteY2" fmla="*/ 173011 h 716812"/>
              <a:gd name="connsiteX3" fmla="*/ 169005 w 974302"/>
              <a:gd name="connsiteY3" fmla="*/ 42930 h 716812"/>
              <a:gd name="connsiteX4" fmla="*/ 329694 w 974302"/>
              <a:gd name="connsiteY4" fmla="*/ 844 h 716812"/>
              <a:gd name="connsiteX5" fmla="*/ 532469 w 974302"/>
              <a:gd name="connsiteY5" fmla="*/ 73537 h 716812"/>
              <a:gd name="connsiteX6" fmla="*/ 654899 w 974302"/>
              <a:gd name="connsiteY6" fmla="*/ 215096 h 716812"/>
              <a:gd name="connsiteX7" fmla="*/ 827067 w 974302"/>
              <a:gd name="connsiteY7" fmla="*/ 283963 h 716812"/>
              <a:gd name="connsiteX8" fmla="*/ 972452 w 974302"/>
              <a:gd name="connsiteY8" fmla="*/ 394915 h 716812"/>
              <a:gd name="connsiteX9" fmla="*/ 888282 w 974302"/>
              <a:gd name="connsiteY9" fmla="*/ 605342 h 716812"/>
              <a:gd name="connsiteX10" fmla="*/ 601336 w 974302"/>
              <a:gd name="connsiteY10" fmla="*/ 716295 h 716812"/>
              <a:gd name="connsiteX11" fmla="*/ 318217 w 974302"/>
              <a:gd name="connsiteY11" fmla="*/ 643602 h 716812"/>
              <a:gd name="connsiteX12" fmla="*/ 69531 w 974302"/>
              <a:gd name="connsiteY12" fmla="*/ 567083 h 716812"/>
              <a:gd name="connsiteX0" fmla="*/ 69531 w 974302"/>
              <a:gd name="connsiteY0" fmla="*/ 567083 h 716563"/>
              <a:gd name="connsiteX1" fmla="*/ 663 w 974302"/>
              <a:gd name="connsiteY1" fmla="*/ 371960 h 716563"/>
              <a:gd name="connsiteX2" fmla="*/ 42750 w 974302"/>
              <a:gd name="connsiteY2" fmla="*/ 173011 h 716563"/>
              <a:gd name="connsiteX3" fmla="*/ 169005 w 974302"/>
              <a:gd name="connsiteY3" fmla="*/ 42930 h 716563"/>
              <a:gd name="connsiteX4" fmla="*/ 329694 w 974302"/>
              <a:gd name="connsiteY4" fmla="*/ 844 h 716563"/>
              <a:gd name="connsiteX5" fmla="*/ 532469 w 974302"/>
              <a:gd name="connsiteY5" fmla="*/ 73537 h 716563"/>
              <a:gd name="connsiteX6" fmla="*/ 654899 w 974302"/>
              <a:gd name="connsiteY6" fmla="*/ 215096 h 716563"/>
              <a:gd name="connsiteX7" fmla="*/ 827067 w 974302"/>
              <a:gd name="connsiteY7" fmla="*/ 283963 h 716563"/>
              <a:gd name="connsiteX8" fmla="*/ 972452 w 974302"/>
              <a:gd name="connsiteY8" fmla="*/ 394915 h 716563"/>
              <a:gd name="connsiteX9" fmla="*/ 888282 w 974302"/>
              <a:gd name="connsiteY9" fmla="*/ 616820 h 716563"/>
              <a:gd name="connsiteX10" fmla="*/ 601336 w 974302"/>
              <a:gd name="connsiteY10" fmla="*/ 716295 h 716563"/>
              <a:gd name="connsiteX11" fmla="*/ 318217 w 974302"/>
              <a:gd name="connsiteY11" fmla="*/ 643602 h 716563"/>
              <a:gd name="connsiteX12" fmla="*/ 69531 w 974302"/>
              <a:gd name="connsiteY12" fmla="*/ 567083 h 716563"/>
              <a:gd name="connsiteX0" fmla="*/ 69531 w 974327"/>
              <a:gd name="connsiteY0" fmla="*/ 567083 h 701339"/>
              <a:gd name="connsiteX1" fmla="*/ 663 w 974327"/>
              <a:gd name="connsiteY1" fmla="*/ 371960 h 701339"/>
              <a:gd name="connsiteX2" fmla="*/ 42750 w 974327"/>
              <a:gd name="connsiteY2" fmla="*/ 173011 h 701339"/>
              <a:gd name="connsiteX3" fmla="*/ 169005 w 974327"/>
              <a:gd name="connsiteY3" fmla="*/ 42930 h 701339"/>
              <a:gd name="connsiteX4" fmla="*/ 329694 w 974327"/>
              <a:gd name="connsiteY4" fmla="*/ 844 h 701339"/>
              <a:gd name="connsiteX5" fmla="*/ 532469 w 974327"/>
              <a:gd name="connsiteY5" fmla="*/ 73537 h 701339"/>
              <a:gd name="connsiteX6" fmla="*/ 654899 w 974327"/>
              <a:gd name="connsiteY6" fmla="*/ 215096 h 701339"/>
              <a:gd name="connsiteX7" fmla="*/ 827067 w 974327"/>
              <a:gd name="connsiteY7" fmla="*/ 283963 h 701339"/>
              <a:gd name="connsiteX8" fmla="*/ 972452 w 974327"/>
              <a:gd name="connsiteY8" fmla="*/ 394915 h 701339"/>
              <a:gd name="connsiteX9" fmla="*/ 888282 w 974327"/>
              <a:gd name="connsiteY9" fmla="*/ 616820 h 701339"/>
              <a:gd name="connsiteX10" fmla="*/ 597510 w 974327"/>
              <a:gd name="connsiteY10" fmla="*/ 700991 h 701339"/>
              <a:gd name="connsiteX11" fmla="*/ 318217 w 974327"/>
              <a:gd name="connsiteY11" fmla="*/ 643602 h 701339"/>
              <a:gd name="connsiteX12" fmla="*/ 69531 w 974327"/>
              <a:gd name="connsiteY12" fmla="*/ 567083 h 701339"/>
              <a:gd name="connsiteX0" fmla="*/ 69531 w 956191"/>
              <a:gd name="connsiteY0" fmla="*/ 567083 h 701339"/>
              <a:gd name="connsiteX1" fmla="*/ 663 w 956191"/>
              <a:gd name="connsiteY1" fmla="*/ 371960 h 701339"/>
              <a:gd name="connsiteX2" fmla="*/ 42750 w 956191"/>
              <a:gd name="connsiteY2" fmla="*/ 173011 h 701339"/>
              <a:gd name="connsiteX3" fmla="*/ 169005 w 956191"/>
              <a:gd name="connsiteY3" fmla="*/ 42930 h 701339"/>
              <a:gd name="connsiteX4" fmla="*/ 329694 w 956191"/>
              <a:gd name="connsiteY4" fmla="*/ 844 h 701339"/>
              <a:gd name="connsiteX5" fmla="*/ 532469 w 956191"/>
              <a:gd name="connsiteY5" fmla="*/ 73537 h 701339"/>
              <a:gd name="connsiteX6" fmla="*/ 654899 w 956191"/>
              <a:gd name="connsiteY6" fmla="*/ 215096 h 701339"/>
              <a:gd name="connsiteX7" fmla="*/ 827067 w 956191"/>
              <a:gd name="connsiteY7" fmla="*/ 283963 h 701339"/>
              <a:gd name="connsiteX8" fmla="*/ 953323 w 956191"/>
              <a:gd name="connsiteY8" fmla="*/ 414045 h 701339"/>
              <a:gd name="connsiteX9" fmla="*/ 888282 w 956191"/>
              <a:gd name="connsiteY9" fmla="*/ 616820 h 701339"/>
              <a:gd name="connsiteX10" fmla="*/ 597510 w 956191"/>
              <a:gd name="connsiteY10" fmla="*/ 700991 h 701339"/>
              <a:gd name="connsiteX11" fmla="*/ 318217 w 956191"/>
              <a:gd name="connsiteY11" fmla="*/ 643602 h 701339"/>
              <a:gd name="connsiteX12" fmla="*/ 69531 w 956191"/>
              <a:gd name="connsiteY12" fmla="*/ 567083 h 701339"/>
              <a:gd name="connsiteX0" fmla="*/ 69531 w 956191"/>
              <a:gd name="connsiteY0" fmla="*/ 567083 h 702462"/>
              <a:gd name="connsiteX1" fmla="*/ 663 w 956191"/>
              <a:gd name="connsiteY1" fmla="*/ 371960 h 702462"/>
              <a:gd name="connsiteX2" fmla="*/ 42750 w 956191"/>
              <a:gd name="connsiteY2" fmla="*/ 173011 h 702462"/>
              <a:gd name="connsiteX3" fmla="*/ 169005 w 956191"/>
              <a:gd name="connsiteY3" fmla="*/ 42930 h 702462"/>
              <a:gd name="connsiteX4" fmla="*/ 329694 w 956191"/>
              <a:gd name="connsiteY4" fmla="*/ 844 h 702462"/>
              <a:gd name="connsiteX5" fmla="*/ 532469 w 956191"/>
              <a:gd name="connsiteY5" fmla="*/ 73537 h 702462"/>
              <a:gd name="connsiteX6" fmla="*/ 654899 w 956191"/>
              <a:gd name="connsiteY6" fmla="*/ 215096 h 702462"/>
              <a:gd name="connsiteX7" fmla="*/ 827067 w 956191"/>
              <a:gd name="connsiteY7" fmla="*/ 283963 h 702462"/>
              <a:gd name="connsiteX8" fmla="*/ 953323 w 956191"/>
              <a:gd name="connsiteY8" fmla="*/ 414045 h 702462"/>
              <a:gd name="connsiteX9" fmla="*/ 888282 w 956191"/>
              <a:gd name="connsiteY9" fmla="*/ 616820 h 702462"/>
              <a:gd name="connsiteX10" fmla="*/ 597510 w 956191"/>
              <a:gd name="connsiteY10" fmla="*/ 700991 h 702462"/>
              <a:gd name="connsiteX11" fmla="*/ 302913 w 956191"/>
              <a:gd name="connsiteY11" fmla="*/ 662731 h 702462"/>
              <a:gd name="connsiteX12" fmla="*/ 69531 w 956191"/>
              <a:gd name="connsiteY12" fmla="*/ 567083 h 702462"/>
              <a:gd name="connsiteX0" fmla="*/ 69484 w 956144"/>
              <a:gd name="connsiteY0" fmla="*/ 568514 h 703893"/>
              <a:gd name="connsiteX1" fmla="*/ 616 w 956144"/>
              <a:gd name="connsiteY1" fmla="*/ 373391 h 703893"/>
              <a:gd name="connsiteX2" fmla="*/ 42703 w 956144"/>
              <a:gd name="connsiteY2" fmla="*/ 174442 h 703893"/>
              <a:gd name="connsiteX3" fmla="*/ 157480 w 956144"/>
              <a:gd name="connsiteY3" fmla="*/ 32883 h 703893"/>
              <a:gd name="connsiteX4" fmla="*/ 329647 w 956144"/>
              <a:gd name="connsiteY4" fmla="*/ 2275 h 703893"/>
              <a:gd name="connsiteX5" fmla="*/ 532422 w 956144"/>
              <a:gd name="connsiteY5" fmla="*/ 74968 h 703893"/>
              <a:gd name="connsiteX6" fmla="*/ 654852 w 956144"/>
              <a:gd name="connsiteY6" fmla="*/ 216527 h 703893"/>
              <a:gd name="connsiteX7" fmla="*/ 827020 w 956144"/>
              <a:gd name="connsiteY7" fmla="*/ 285394 h 703893"/>
              <a:gd name="connsiteX8" fmla="*/ 953276 w 956144"/>
              <a:gd name="connsiteY8" fmla="*/ 415476 h 703893"/>
              <a:gd name="connsiteX9" fmla="*/ 888235 w 956144"/>
              <a:gd name="connsiteY9" fmla="*/ 618251 h 703893"/>
              <a:gd name="connsiteX10" fmla="*/ 597463 w 956144"/>
              <a:gd name="connsiteY10" fmla="*/ 702422 h 703893"/>
              <a:gd name="connsiteX11" fmla="*/ 302866 w 956144"/>
              <a:gd name="connsiteY11" fmla="*/ 664162 h 703893"/>
              <a:gd name="connsiteX12" fmla="*/ 69484 w 956144"/>
              <a:gd name="connsiteY12" fmla="*/ 568514 h 703893"/>
              <a:gd name="connsiteX0" fmla="*/ 70651 w 957311"/>
              <a:gd name="connsiteY0" fmla="*/ 568447 h 703826"/>
              <a:gd name="connsiteX1" fmla="*/ 1783 w 957311"/>
              <a:gd name="connsiteY1" fmla="*/ 373324 h 703826"/>
              <a:gd name="connsiteX2" fmla="*/ 32392 w 957311"/>
              <a:gd name="connsiteY2" fmla="*/ 170549 h 703826"/>
              <a:gd name="connsiteX3" fmla="*/ 158647 w 957311"/>
              <a:gd name="connsiteY3" fmla="*/ 32816 h 703826"/>
              <a:gd name="connsiteX4" fmla="*/ 330814 w 957311"/>
              <a:gd name="connsiteY4" fmla="*/ 2208 h 703826"/>
              <a:gd name="connsiteX5" fmla="*/ 533589 w 957311"/>
              <a:gd name="connsiteY5" fmla="*/ 74901 h 703826"/>
              <a:gd name="connsiteX6" fmla="*/ 656019 w 957311"/>
              <a:gd name="connsiteY6" fmla="*/ 216460 h 703826"/>
              <a:gd name="connsiteX7" fmla="*/ 828187 w 957311"/>
              <a:gd name="connsiteY7" fmla="*/ 285327 h 703826"/>
              <a:gd name="connsiteX8" fmla="*/ 954443 w 957311"/>
              <a:gd name="connsiteY8" fmla="*/ 415409 h 703826"/>
              <a:gd name="connsiteX9" fmla="*/ 889402 w 957311"/>
              <a:gd name="connsiteY9" fmla="*/ 618184 h 703826"/>
              <a:gd name="connsiteX10" fmla="*/ 598630 w 957311"/>
              <a:gd name="connsiteY10" fmla="*/ 702355 h 703826"/>
              <a:gd name="connsiteX11" fmla="*/ 304033 w 957311"/>
              <a:gd name="connsiteY11" fmla="*/ 664095 h 703826"/>
              <a:gd name="connsiteX12" fmla="*/ 70651 w 957311"/>
              <a:gd name="connsiteY12" fmla="*/ 568447 h 703826"/>
              <a:gd name="connsiteX0" fmla="*/ 70651 w 957311"/>
              <a:gd name="connsiteY0" fmla="*/ 582838 h 718217"/>
              <a:gd name="connsiteX1" fmla="*/ 1783 w 957311"/>
              <a:gd name="connsiteY1" fmla="*/ 387715 h 718217"/>
              <a:gd name="connsiteX2" fmla="*/ 32392 w 957311"/>
              <a:gd name="connsiteY2" fmla="*/ 184940 h 718217"/>
              <a:gd name="connsiteX3" fmla="*/ 158647 w 957311"/>
              <a:gd name="connsiteY3" fmla="*/ 47207 h 718217"/>
              <a:gd name="connsiteX4" fmla="*/ 338466 w 957311"/>
              <a:gd name="connsiteY4" fmla="*/ 1296 h 718217"/>
              <a:gd name="connsiteX5" fmla="*/ 533589 w 957311"/>
              <a:gd name="connsiteY5" fmla="*/ 89292 h 718217"/>
              <a:gd name="connsiteX6" fmla="*/ 656019 w 957311"/>
              <a:gd name="connsiteY6" fmla="*/ 230851 h 718217"/>
              <a:gd name="connsiteX7" fmla="*/ 828187 w 957311"/>
              <a:gd name="connsiteY7" fmla="*/ 299718 h 718217"/>
              <a:gd name="connsiteX8" fmla="*/ 954443 w 957311"/>
              <a:gd name="connsiteY8" fmla="*/ 429800 h 718217"/>
              <a:gd name="connsiteX9" fmla="*/ 889402 w 957311"/>
              <a:gd name="connsiteY9" fmla="*/ 632575 h 718217"/>
              <a:gd name="connsiteX10" fmla="*/ 598630 w 957311"/>
              <a:gd name="connsiteY10" fmla="*/ 716746 h 718217"/>
              <a:gd name="connsiteX11" fmla="*/ 304033 w 957311"/>
              <a:gd name="connsiteY11" fmla="*/ 678486 h 718217"/>
              <a:gd name="connsiteX12" fmla="*/ 70651 w 957311"/>
              <a:gd name="connsiteY12" fmla="*/ 582838 h 718217"/>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56019 w 957311"/>
              <a:gd name="connsiteY6" fmla="*/ 230183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70651 w 957311"/>
              <a:gd name="connsiteY0" fmla="*/ 582170 h 717549"/>
              <a:gd name="connsiteX1" fmla="*/ 1783 w 957311"/>
              <a:gd name="connsiteY1" fmla="*/ 387047 h 717549"/>
              <a:gd name="connsiteX2" fmla="*/ 32392 w 957311"/>
              <a:gd name="connsiteY2" fmla="*/ 184272 h 717549"/>
              <a:gd name="connsiteX3" fmla="*/ 158647 w 957311"/>
              <a:gd name="connsiteY3" fmla="*/ 46539 h 717549"/>
              <a:gd name="connsiteX4" fmla="*/ 338466 w 957311"/>
              <a:gd name="connsiteY4" fmla="*/ 628 h 717549"/>
              <a:gd name="connsiteX5" fmla="*/ 545067 w 957311"/>
              <a:gd name="connsiteY5" fmla="*/ 73321 h 717549"/>
              <a:gd name="connsiteX6" fmla="*/ 663671 w 957311"/>
              <a:gd name="connsiteY6" fmla="*/ 218705 h 717549"/>
              <a:gd name="connsiteX7" fmla="*/ 828187 w 957311"/>
              <a:gd name="connsiteY7" fmla="*/ 299050 h 717549"/>
              <a:gd name="connsiteX8" fmla="*/ 954443 w 957311"/>
              <a:gd name="connsiteY8" fmla="*/ 429132 h 717549"/>
              <a:gd name="connsiteX9" fmla="*/ 889402 w 957311"/>
              <a:gd name="connsiteY9" fmla="*/ 631907 h 717549"/>
              <a:gd name="connsiteX10" fmla="*/ 598630 w 957311"/>
              <a:gd name="connsiteY10" fmla="*/ 716078 h 717549"/>
              <a:gd name="connsiteX11" fmla="*/ 304033 w 957311"/>
              <a:gd name="connsiteY11" fmla="*/ 677818 h 717549"/>
              <a:gd name="connsiteX12" fmla="*/ 70651 w 957311"/>
              <a:gd name="connsiteY12" fmla="*/ 582170 h 717549"/>
              <a:gd name="connsiteX0" fmla="*/ 50419 w 956209"/>
              <a:gd name="connsiteY0" fmla="*/ 582170 h 717549"/>
              <a:gd name="connsiteX1" fmla="*/ 681 w 956209"/>
              <a:gd name="connsiteY1" fmla="*/ 387047 h 717549"/>
              <a:gd name="connsiteX2" fmla="*/ 31290 w 956209"/>
              <a:gd name="connsiteY2" fmla="*/ 184272 h 717549"/>
              <a:gd name="connsiteX3" fmla="*/ 157545 w 956209"/>
              <a:gd name="connsiteY3" fmla="*/ 46539 h 717549"/>
              <a:gd name="connsiteX4" fmla="*/ 337364 w 956209"/>
              <a:gd name="connsiteY4" fmla="*/ 628 h 717549"/>
              <a:gd name="connsiteX5" fmla="*/ 543965 w 956209"/>
              <a:gd name="connsiteY5" fmla="*/ 73321 h 717549"/>
              <a:gd name="connsiteX6" fmla="*/ 662569 w 956209"/>
              <a:gd name="connsiteY6" fmla="*/ 218705 h 717549"/>
              <a:gd name="connsiteX7" fmla="*/ 827085 w 956209"/>
              <a:gd name="connsiteY7" fmla="*/ 299050 h 717549"/>
              <a:gd name="connsiteX8" fmla="*/ 953341 w 956209"/>
              <a:gd name="connsiteY8" fmla="*/ 429132 h 717549"/>
              <a:gd name="connsiteX9" fmla="*/ 888300 w 956209"/>
              <a:gd name="connsiteY9" fmla="*/ 631907 h 717549"/>
              <a:gd name="connsiteX10" fmla="*/ 597528 w 956209"/>
              <a:gd name="connsiteY10" fmla="*/ 716078 h 717549"/>
              <a:gd name="connsiteX11" fmla="*/ 302931 w 956209"/>
              <a:gd name="connsiteY11" fmla="*/ 677818 h 717549"/>
              <a:gd name="connsiteX12" fmla="*/ 50419 w 95620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2170 h 717549"/>
              <a:gd name="connsiteX1" fmla="*/ 327 w 971159"/>
              <a:gd name="connsiteY1" fmla="*/ 387047 h 717549"/>
              <a:gd name="connsiteX2" fmla="*/ 46240 w 971159"/>
              <a:gd name="connsiteY2" fmla="*/ 184272 h 717549"/>
              <a:gd name="connsiteX3" fmla="*/ 172495 w 971159"/>
              <a:gd name="connsiteY3" fmla="*/ 46539 h 717549"/>
              <a:gd name="connsiteX4" fmla="*/ 352314 w 971159"/>
              <a:gd name="connsiteY4" fmla="*/ 628 h 717549"/>
              <a:gd name="connsiteX5" fmla="*/ 558915 w 971159"/>
              <a:gd name="connsiteY5" fmla="*/ 73321 h 717549"/>
              <a:gd name="connsiteX6" fmla="*/ 677519 w 971159"/>
              <a:gd name="connsiteY6" fmla="*/ 218705 h 717549"/>
              <a:gd name="connsiteX7" fmla="*/ 842035 w 971159"/>
              <a:gd name="connsiteY7" fmla="*/ 299050 h 717549"/>
              <a:gd name="connsiteX8" fmla="*/ 968291 w 971159"/>
              <a:gd name="connsiteY8" fmla="*/ 429132 h 717549"/>
              <a:gd name="connsiteX9" fmla="*/ 903250 w 971159"/>
              <a:gd name="connsiteY9" fmla="*/ 631907 h 717549"/>
              <a:gd name="connsiteX10" fmla="*/ 612478 w 971159"/>
              <a:gd name="connsiteY10" fmla="*/ 716078 h 717549"/>
              <a:gd name="connsiteX11" fmla="*/ 317881 w 971159"/>
              <a:gd name="connsiteY11" fmla="*/ 677818 h 717549"/>
              <a:gd name="connsiteX12" fmla="*/ 65369 w 971159"/>
              <a:gd name="connsiteY12" fmla="*/ 582170 h 717549"/>
              <a:gd name="connsiteX0" fmla="*/ 65369 w 971159"/>
              <a:gd name="connsiteY0" fmla="*/ 589692 h 725071"/>
              <a:gd name="connsiteX1" fmla="*/ 327 w 971159"/>
              <a:gd name="connsiteY1" fmla="*/ 394569 h 725071"/>
              <a:gd name="connsiteX2" fmla="*/ 46240 w 971159"/>
              <a:gd name="connsiteY2" fmla="*/ 191794 h 725071"/>
              <a:gd name="connsiteX3" fmla="*/ 172495 w 971159"/>
              <a:gd name="connsiteY3" fmla="*/ 54061 h 725071"/>
              <a:gd name="connsiteX4" fmla="*/ 359966 w 971159"/>
              <a:gd name="connsiteY4" fmla="*/ 498 h 725071"/>
              <a:gd name="connsiteX5" fmla="*/ 558915 w 971159"/>
              <a:gd name="connsiteY5" fmla="*/ 80843 h 725071"/>
              <a:gd name="connsiteX6" fmla="*/ 677519 w 971159"/>
              <a:gd name="connsiteY6" fmla="*/ 226227 h 725071"/>
              <a:gd name="connsiteX7" fmla="*/ 842035 w 971159"/>
              <a:gd name="connsiteY7" fmla="*/ 306572 h 725071"/>
              <a:gd name="connsiteX8" fmla="*/ 968291 w 971159"/>
              <a:gd name="connsiteY8" fmla="*/ 436654 h 725071"/>
              <a:gd name="connsiteX9" fmla="*/ 903250 w 971159"/>
              <a:gd name="connsiteY9" fmla="*/ 639429 h 725071"/>
              <a:gd name="connsiteX10" fmla="*/ 612478 w 971159"/>
              <a:gd name="connsiteY10" fmla="*/ 723600 h 725071"/>
              <a:gd name="connsiteX11" fmla="*/ 317881 w 971159"/>
              <a:gd name="connsiteY11" fmla="*/ 685340 h 725071"/>
              <a:gd name="connsiteX12" fmla="*/ 65369 w 971159"/>
              <a:gd name="connsiteY12" fmla="*/ 589692 h 725071"/>
              <a:gd name="connsiteX0" fmla="*/ 65339 w 971129"/>
              <a:gd name="connsiteY0" fmla="*/ 589692 h 725071"/>
              <a:gd name="connsiteX1" fmla="*/ 297 w 971129"/>
              <a:gd name="connsiteY1" fmla="*/ 394569 h 725071"/>
              <a:gd name="connsiteX2" fmla="*/ 46210 w 971129"/>
              <a:gd name="connsiteY2" fmla="*/ 191794 h 725071"/>
              <a:gd name="connsiteX3" fmla="*/ 157161 w 971129"/>
              <a:gd name="connsiteY3" fmla="*/ 54061 h 725071"/>
              <a:gd name="connsiteX4" fmla="*/ 359936 w 971129"/>
              <a:gd name="connsiteY4" fmla="*/ 498 h 725071"/>
              <a:gd name="connsiteX5" fmla="*/ 558885 w 971129"/>
              <a:gd name="connsiteY5" fmla="*/ 80843 h 725071"/>
              <a:gd name="connsiteX6" fmla="*/ 677489 w 971129"/>
              <a:gd name="connsiteY6" fmla="*/ 226227 h 725071"/>
              <a:gd name="connsiteX7" fmla="*/ 842005 w 971129"/>
              <a:gd name="connsiteY7" fmla="*/ 306572 h 725071"/>
              <a:gd name="connsiteX8" fmla="*/ 968261 w 971129"/>
              <a:gd name="connsiteY8" fmla="*/ 436654 h 725071"/>
              <a:gd name="connsiteX9" fmla="*/ 903220 w 971129"/>
              <a:gd name="connsiteY9" fmla="*/ 639429 h 725071"/>
              <a:gd name="connsiteX10" fmla="*/ 612448 w 971129"/>
              <a:gd name="connsiteY10" fmla="*/ 723600 h 725071"/>
              <a:gd name="connsiteX11" fmla="*/ 317851 w 971129"/>
              <a:gd name="connsiteY11" fmla="*/ 685340 h 725071"/>
              <a:gd name="connsiteX12" fmla="*/ 65339 w 971129"/>
              <a:gd name="connsiteY12" fmla="*/ 589692 h 725071"/>
              <a:gd name="connsiteX0" fmla="*/ 66591 w 972381"/>
              <a:gd name="connsiteY0" fmla="*/ 589692 h 725071"/>
              <a:gd name="connsiteX1" fmla="*/ 1549 w 972381"/>
              <a:gd name="connsiteY1" fmla="*/ 394569 h 725071"/>
              <a:gd name="connsiteX2" fmla="*/ 32158 w 972381"/>
              <a:gd name="connsiteY2" fmla="*/ 191794 h 725071"/>
              <a:gd name="connsiteX3" fmla="*/ 158413 w 972381"/>
              <a:gd name="connsiteY3" fmla="*/ 54061 h 725071"/>
              <a:gd name="connsiteX4" fmla="*/ 361188 w 972381"/>
              <a:gd name="connsiteY4" fmla="*/ 498 h 725071"/>
              <a:gd name="connsiteX5" fmla="*/ 560137 w 972381"/>
              <a:gd name="connsiteY5" fmla="*/ 80843 h 725071"/>
              <a:gd name="connsiteX6" fmla="*/ 678741 w 972381"/>
              <a:gd name="connsiteY6" fmla="*/ 226227 h 725071"/>
              <a:gd name="connsiteX7" fmla="*/ 843257 w 972381"/>
              <a:gd name="connsiteY7" fmla="*/ 306572 h 725071"/>
              <a:gd name="connsiteX8" fmla="*/ 969513 w 972381"/>
              <a:gd name="connsiteY8" fmla="*/ 436654 h 725071"/>
              <a:gd name="connsiteX9" fmla="*/ 904472 w 972381"/>
              <a:gd name="connsiteY9" fmla="*/ 639429 h 725071"/>
              <a:gd name="connsiteX10" fmla="*/ 613700 w 972381"/>
              <a:gd name="connsiteY10" fmla="*/ 723600 h 725071"/>
              <a:gd name="connsiteX11" fmla="*/ 319103 w 972381"/>
              <a:gd name="connsiteY11" fmla="*/ 685340 h 725071"/>
              <a:gd name="connsiteX12" fmla="*/ 66591 w 972381"/>
              <a:gd name="connsiteY12" fmla="*/ 589692 h 725071"/>
              <a:gd name="connsiteX0" fmla="*/ 66591 w 969820"/>
              <a:gd name="connsiteY0" fmla="*/ 589692 h 724534"/>
              <a:gd name="connsiteX1" fmla="*/ 1549 w 969820"/>
              <a:gd name="connsiteY1" fmla="*/ 394569 h 724534"/>
              <a:gd name="connsiteX2" fmla="*/ 32158 w 969820"/>
              <a:gd name="connsiteY2" fmla="*/ 191794 h 724534"/>
              <a:gd name="connsiteX3" fmla="*/ 158413 w 969820"/>
              <a:gd name="connsiteY3" fmla="*/ 54061 h 724534"/>
              <a:gd name="connsiteX4" fmla="*/ 361188 w 969820"/>
              <a:gd name="connsiteY4" fmla="*/ 498 h 724534"/>
              <a:gd name="connsiteX5" fmla="*/ 560137 w 969820"/>
              <a:gd name="connsiteY5" fmla="*/ 80843 h 724534"/>
              <a:gd name="connsiteX6" fmla="*/ 678741 w 969820"/>
              <a:gd name="connsiteY6" fmla="*/ 226227 h 724534"/>
              <a:gd name="connsiteX7" fmla="*/ 843257 w 969820"/>
              <a:gd name="connsiteY7" fmla="*/ 306572 h 724534"/>
              <a:gd name="connsiteX8" fmla="*/ 969513 w 969820"/>
              <a:gd name="connsiteY8" fmla="*/ 436654 h 724534"/>
              <a:gd name="connsiteX9" fmla="*/ 870038 w 969820"/>
              <a:gd name="connsiteY9" fmla="*/ 650907 h 724534"/>
              <a:gd name="connsiteX10" fmla="*/ 613700 w 969820"/>
              <a:gd name="connsiteY10" fmla="*/ 723600 h 724534"/>
              <a:gd name="connsiteX11" fmla="*/ 319103 w 969820"/>
              <a:gd name="connsiteY11" fmla="*/ 685340 h 724534"/>
              <a:gd name="connsiteX12" fmla="*/ 66591 w 969820"/>
              <a:gd name="connsiteY12" fmla="*/ 589692 h 724534"/>
              <a:gd name="connsiteX0" fmla="*/ 66591 w 958416"/>
              <a:gd name="connsiteY0" fmla="*/ 589692 h 724534"/>
              <a:gd name="connsiteX1" fmla="*/ 1549 w 958416"/>
              <a:gd name="connsiteY1" fmla="*/ 394569 h 724534"/>
              <a:gd name="connsiteX2" fmla="*/ 32158 w 958416"/>
              <a:gd name="connsiteY2" fmla="*/ 191794 h 724534"/>
              <a:gd name="connsiteX3" fmla="*/ 158413 w 958416"/>
              <a:gd name="connsiteY3" fmla="*/ 54061 h 724534"/>
              <a:gd name="connsiteX4" fmla="*/ 361188 w 958416"/>
              <a:gd name="connsiteY4" fmla="*/ 498 h 724534"/>
              <a:gd name="connsiteX5" fmla="*/ 560137 w 958416"/>
              <a:gd name="connsiteY5" fmla="*/ 80843 h 724534"/>
              <a:gd name="connsiteX6" fmla="*/ 678741 w 958416"/>
              <a:gd name="connsiteY6" fmla="*/ 226227 h 724534"/>
              <a:gd name="connsiteX7" fmla="*/ 843257 w 958416"/>
              <a:gd name="connsiteY7" fmla="*/ 306572 h 724534"/>
              <a:gd name="connsiteX8" fmla="*/ 958035 w 958416"/>
              <a:gd name="connsiteY8" fmla="*/ 440480 h 724534"/>
              <a:gd name="connsiteX9" fmla="*/ 870038 w 958416"/>
              <a:gd name="connsiteY9" fmla="*/ 650907 h 724534"/>
              <a:gd name="connsiteX10" fmla="*/ 613700 w 958416"/>
              <a:gd name="connsiteY10" fmla="*/ 723600 h 724534"/>
              <a:gd name="connsiteX11" fmla="*/ 319103 w 958416"/>
              <a:gd name="connsiteY11" fmla="*/ 685340 h 724534"/>
              <a:gd name="connsiteX12" fmla="*/ 66591 w 958416"/>
              <a:gd name="connsiteY12" fmla="*/ 589692 h 724534"/>
              <a:gd name="connsiteX0" fmla="*/ 66591 w 958042"/>
              <a:gd name="connsiteY0" fmla="*/ 589692 h 724534"/>
              <a:gd name="connsiteX1" fmla="*/ 1549 w 958042"/>
              <a:gd name="connsiteY1" fmla="*/ 394569 h 724534"/>
              <a:gd name="connsiteX2" fmla="*/ 32158 w 958042"/>
              <a:gd name="connsiteY2" fmla="*/ 191794 h 724534"/>
              <a:gd name="connsiteX3" fmla="*/ 158413 w 958042"/>
              <a:gd name="connsiteY3" fmla="*/ 54061 h 724534"/>
              <a:gd name="connsiteX4" fmla="*/ 361188 w 958042"/>
              <a:gd name="connsiteY4" fmla="*/ 498 h 724534"/>
              <a:gd name="connsiteX5" fmla="*/ 560137 w 958042"/>
              <a:gd name="connsiteY5" fmla="*/ 80843 h 724534"/>
              <a:gd name="connsiteX6" fmla="*/ 678741 w 958042"/>
              <a:gd name="connsiteY6" fmla="*/ 226227 h 724534"/>
              <a:gd name="connsiteX7" fmla="*/ 873864 w 958042"/>
              <a:gd name="connsiteY7" fmla="*/ 298920 h 724534"/>
              <a:gd name="connsiteX8" fmla="*/ 958035 w 958042"/>
              <a:gd name="connsiteY8" fmla="*/ 440480 h 724534"/>
              <a:gd name="connsiteX9" fmla="*/ 870038 w 958042"/>
              <a:gd name="connsiteY9" fmla="*/ 650907 h 724534"/>
              <a:gd name="connsiteX10" fmla="*/ 613700 w 958042"/>
              <a:gd name="connsiteY10" fmla="*/ 723600 h 724534"/>
              <a:gd name="connsiteX11" fmla="*/ 319103 w 958042"/>
              <a:gd name="connsiteY11" fmla="*/ 685340 h 724534"/>
              <a:gd name="connsiteX12" fmla="*/ 66591 w 958042"/>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 name="connsiteX0" fmla="*/ 66591 w 958301"/>
              <a:gd name="connsiteY0" fmla="*/ 589692 h 724534"/>
              <a:gd name="connsiteX1" fmla="*/ 1549 w 958301"/>
              <a:gd name="connsiteY1" fmla="*/ 394569 h 724534"/>
              <a:gd name="connsiteX2" fmla="*/ 32158 w 958301"/>
              <a:gd name="connsiteY2" fmla="*/ 191794 h 724534"/>
              <a:gd name="connsiteX3" fmla="*/ 158413 w 958301"/>
              <a:gd name="connsiteY3" fmla="*/ 54061 h 724534"/>
              <a:gd name="connsiteX4" fmla="*/ 361188 w 958301"/>
              <a:gd name="connsiteY4" fmla="*/ 498 h 724534"/>
              <a:gd name="connsiteX5" fmla="*/ 560137 w 958301"/>
              <a:gd name="connsiteY5" fmla="*/ 80843 h 724534"/>
              <a:gd name="connsiteX6" fmla="*/ 678741 w 958301"/>
              <a:gd name="connsiteY6" fmla="*/ 226227 h 724534"/>
              <a:gd name="connsiteX7" fmla="*/ 889168 w 958301"/>
              <a:gd name="connsiteY7" fmla="*/ 298920 h 724534"/>
              <a:gd name="connsiteX8" fmla="*/ 958035 w 958301"/>
              <a:gd name="connsiteY8" fmla="*/ 440480 h 724534"/>
              <a:gd name="connsiteX9" fmla="*/ 870038 w 958301"/>
              <a:gd name="connsiteY9" fmla="*/ 650907 h 724534"/>
              <a:gd name="connsiteX10" fmla="*/ 613700 w 958301"/>
              <a:gd name="connsiteY10" fmla="*/ 723600 h 724534"/>
              <a:gd name="connsiteX11" fmla="*/ 319103 w 958301"/>
              <a:gd name="connsiteY11" fmla="*/ 685340 h 724534"/>
              <a:gd name="connsiteX12" fmla="*/ 66591 w 958301"/>
              <a:gd name="connsiteY12" fmla="*/ 589692 h 72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8301" h="724534">
                <a:moveTo>
                  <a:pt x="66591" y="589692"/>
                </a:moveTo>
                <a:cubicBezTo>
                  <a:pt x="13665" y="541230"/>
                  <a:pt x="7288" y="460885"/>
                  <a:pt x="1549" y="394569"/>
                </a:cubicBezTo>
                <a:cubicBezTo>
                  <a:pt x="-4190" y="328253"/>
                  <a:pt x="6014" y="248545"/>
                  <a:pt x="32158" y="191794"/>
                </a:cubicBezTo>
                <a:cubicBezTo>
                  <a:pt x="58302" y="135043"/>
                  <a:pt x="103575" y="85944"/>
                  <a:pt x="158413" y="54061"/>
                </a:cubicBezTo>
                <a:cubicBezTo>
                  <a:pt x="213251" y="22178"/>
                  <a:pt x="294234" y="-3966"/>
                  <a:pt x="361188" y="498"/>
                </a:cubicBezTo>
                <a:cubicBezTo>
                  <a:pt x="428142" y="4962"/>
                  <a:pt x="507212" y="43222"/>
                  <a:pt x="560137" y="80843"/>
                </a:cubicBezTo>
                <a:cubicBezTo>
                  <a:pt x="613062" y="118464"/>
                  <a:pt x="639207" y="174577"/>
                  <a:pt x="678741" y="226227"/>
                </a:cubicBezTo>
                <a:cubicBezTo>
                  <a:pt x="718275" y="277877"/>
                  <a:pt x="842619" y="263211"/>
                  <a:pt x="889168" y="298920"/>
                </a:cubicBezTo>
                <a:cubicBezTo>
                  <a:pt x="935717" y="334629"/>
                  <a:pt x="961223" y="381816"/>
                  <a:pt x="958035" y="440480"/>
                </a:cubicBezTo>
                <a:cubicBezTo>
                  <a:pt x="954847" y="499145"/>
                  <a:pt x="927427" y="603720"/>
                  <a:pt x="870038" y="650907"/>
                </a:cubicBezTo>
                <a:cubicBezTo>
                  <a:pt x="812649" y="698094"/>
                  <a:pt x="705523" y="717861"/>
                  <a:pt x="613700" y="723600"/>
                </a:cubicBezTo>
                <a:cubicBezTo>
                  <a:pt x="521878" y="729339"/>
                  <a:pt x="410288" y="707658"/>
                  <a:pt x="319103" y="685340"/>
                </a:cubicBezTo>
                <a:cubicBezTo>
                  <a:pt x="227918" y="663022"/>
                  <a:pt x="119517" y="638154"/>
                  <a:pt x="66591" y="589692"/>
                </a:cubicBezTo>
                <a:close/>
              </a:path>
            </a:pathLst>
          </a:custGeom>
          <a:solidFill>
            <a:srgbClr val="77699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023ACDA-9E41-B85B-CEA3-90F85B1E4249}"/>
              </a:ext>
            </a:extLst>
          </p:cNvPr>
          <p:cNvSpPr/>
          <p:nvPr/>
        </p:nvSpPr>
        <p:spPr>
          <a:xfrm rot="11111775" flipV="1">
            <a:off x="6007681" y="1478516"/>
            <a:ext cx="236483" cy="71313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6995FC48-381B-A021-32E4-5C559AB7874C}"/>
              </a:ext>
            </a:extLst>
          </p:cNvPr>
          <p:cNvSpPr/>
          <p:nvPr/>
        </p:nvSpPr>
        <p:spPr>
          <a:xfrm rot="11111775" flipV="1">
            <a:off x="4642097" y="1478516"/>
            <a:ext cx="236483" cy="71313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FB02D0B-CF88-ECCF-6F4F-656161B956E0}"/>
              </a:ext>
            </a:extLst>
          </p:cNvPr>
          <p:cNvSpPr/>
          <p:nvPr/>
        </p:nvSpPr>
        <p:spPr>
          <a:xfrm rot="11111775" flipV="1">
            <a:off x="3216355" y="1478516"/>
            <a:ext cx="236483" cy="713136"/>
          </a:xfrm>
          <a:custGeom>
            <a:avLst/>
            <a:gdLst>
              <a:gd name="connsiteX0" fmla="*/ 34599 w 84660"/>
              <a:gd name="connsiteY0" fmla="*/ 0 h 568411"/>
              <a:gd name="connsiteX1" fmla="*/ 79083 w 84660"/>
              <a:gd name="connsiteY1" fmla="*/ 103797 h 568411"/>
              <a:gd name="connsiteX2" fmla="*/ 59312 w 84660"/>
              <a:gd name="connsiteY2" fmla="*/ 168052 h 568411"/>
              <a:gd name="connsiteX3" fmla="*/ 29656 w 84660"/>
              <a:gd name="connsiteY3" fmla="*/ 301505 h 568411"/>
              <a:gd name="connsiteX4" fmla="*/ 79083 w 84660"/>
              <a:gd name="connsiteY4" fmla="*/ 380588 h 568411"/>
              <a:gd name="connsiteX5" fmla="*/ 79083 w 84660"/>
              <a:gd name="connsiteY5" fmla="*/ 430015 h 568411"/>
              <a:gd name="connsiteX6" fmla="*/ 39541 w 84660"/>
              <a:gd name="connsiteY6" fmla="*/ 514041 h 568411"/>
              <a:gd name="connsiteX7" fmla="*/ 0 w 84660"/>
              <a:gd name="connsiteY7" fmla="*/ 568411 h 568411"/>
              <a:gd name="connsiteX8" fmla="*/ 0 w 84660"/>
              <a:gd name="connsiteY8" fmla="*/ 568411 h 568411"/>
              <a:gd name="connsiteX9" fmla="*/ 4942 w 84660"/>
              <a:gd name="connsiteY9" fmla="*/ 568411 h 568411"/>
              <a:gd name="connsiteX0" fmla="*/ 34599 w 84660"/>
              <a:gd name="connsiteY0" fmla="*/ 0 h 568411"/>
              <a:gd name="connsiteX1" fmla="*/ 59312 w 84660"/>
              <a:gd name="connsiteY1" fmla="*/ 168052 h 568411"/>
              <a:gd name="connsiteX2" fmla="*/ 29656 w 84660"/>
              <a:gd name="connsiteY2" fmla="*/ 301505 h 568411"/>
              <a:gd name="connsiteX3" fmla="*/ 79083 w 84660"/>
              <a:gd name="connsiteY3" fmla="*/ 380588 h 568411"/>
              <a:gd name="connsiteX4" fmla="*/ 79083 w 84660"/>
              <a:gd name="connsiteY4" fmla="*/ 430015 h 568411"/>
              <a:gd name="connsiteX5" fmla="*/ 39541 w 84660"/>
              <a:gd name="connsiteY5" fmla="*/ 514041 h 568411"/>
              <a:gd name="connsiteX6" fmla="*/ 0 w 84660"/>
              <a:gd name="connsiteY6" fmla="*/ 568411 h 568411"/>
              <a:gd name="connsiteX7" fmla="*/ 0 w 84660"/>
              <a:gd name="connsiteY7" fmla="*/ 568411 h 568411"/>
              <a:gd name="connsiteX8" fmla="*/ 4942 w 8466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79083 w 93920"/>
              <a:gd name="connsiteY4" fmla="*/ 430015 h 568411"/>
              <a:gd name="connsiteX5" fmla="*/ 39541 w 93920"/>
              <a:gd name="connsiteY5" fmla="*/ 514041 h 568411"/>
              <a:gd name="connsiteX6" fmla="*/ 0 w 93920"/>
              <a:gd name="connsiteY6" fmla="*/ 568411 h 568411"/>
              <a:gd name="connsiteX7" fmla="*/ 0 w 93920"/>
              <a:gd name="connsiteY7" fmla="*/ 568411 h 568411"/>
              <a:gd name="connsiteX8" fmla="*/ 4942 w 93920"/>
              <a:gd name="connsiteY8" fmla="*/ 568411 h 568411"/>
              <a:gd name="connsiteX0" fmla="*/ 34599 w 93920"/>
              <a:gd name="connsiteY0" fmla="*/ 0 h 568411"/>
              <a:gd name="connsiteX1" fmla="*/ 93911 w 93920"/>
              <a:gd name="connsiteY1" fmla="*/ 172994 h 568411"/>
              <a:gd name="connsiteX2" fmla="*/ 29656 w 93920"/>
              <a:gd name="connsiteY2" fmla="*/ 301505 h 568411"/>
              <a:gd name="connsiteX3" fmla="*/ 79083 w 93920"/>
              <a:gd name="connsiteY3" fmla="*/ 380588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7" fmla="*/ 4942 w 93920"/>
              <a:gd name="connsiteY7" fmla="*/ 568411 h 568411"/>
              <a:gd name="connsiteX0" fmla="*/ 34599 w 93920"/>
              <a:gd name="connsiteY0" fmla="*/ 0 h 607953"/>
              <a:gd name="connsiteX1" fmla="*/ 93911 w 93920"/>
              <a:gd name="connsiteY1" fmla="*/ 172994 h 607953"/>
              <a:gd name="connsiteX2" fmla="*/ 29656 w 93920"/>
              <a:gd name="connsiteY2" fmla="*/ 301505 h 607953"/>
              <a:gd name="connsiteX3" fmla="*/ 74140 w 93920"/>
              <a:gd name="connsiteY3" fmla="*/ 415187 h 607953"/>
              <a:gd name="connsiteX4" fmla="*/ 39541 w 93920"/>
              <a:gd name="connsiteY4" fmla="*/ 514041 h 607953"/>
              <a:gd name="connsiteX5" fmla="*/ 0 w 93920"/>
              <a:gd name="connsiteY5" fmla="*/ 568411 h 607953"/>
              <a:gd name="connsiteX6" fmla="*/ 0 w 93920"/>
              <a:gd name="connsiteY6" fmla="*/ 568411 h 607953"/>
              <a:gd name="connsiteX7" fmla="*/ 9885 w 93920"/>
              <a:gd name="connsiteY7" fmla="*/ 607953 h 607953"/>
              <a:gd name="connsiteX0" fmla="*/ 34599 w 93920"/>
              <a:gd name="connsiteY0" fmla="*/ 0 h 568411"/>
              <a:gd name="connsiteX1" fmla="*/ 93911 w 93920"/>
              <a:gd name="connsiteY1" fmla="*/ 172994 h 568411"/>
              <a:gd name="connsiteX2" fmla="*/ 29656 w 93920"/>
              <a:gd name="connsiteY2" fmla="*/ 301505 h 568411"/>
              <a:gd name="connsiteX3" fmla="*/ 74140 w 93920"/>
              <a:gd name="connsiteY3" fmla="*/ 415187 h 568411"/>
              <a:gd name="connsiteX4" fmla="*/ 39541 w 93920"/>
              <a:gd name="connsiteY4" fmla="*/ 514041 h 568411"/>
              <a:gd name="connsiteX5" fmla="*/ 0 w 93920"/>
              <a:gd name="connsiteY5" fmla="*/ 568411 h 568411"/>
              <a:gd name="connsiteX6" fmla="*/ 0 w 93920"/>
              <a:gd name="connsiteY6" fmla="*/ 568411 h 568411"/>
              <a:gd name="connsiteX0" fmla="*/ 69198 w 128519"/>
              <a:gd name="connsiteY0" fmla="*/ 0 h 647494"/>
              <a:gd name="connsiteX1" fmla="*/ 128510 w 128519"/>
              <a:gd name="connsiteY1" fmla="*/ 172994 h 647494"/>
              <a:gd name="connsiteX2" fmla="*/ 64255 w 128519"/>
              <a:gd name="connsiteY2" fmla="*/ 301505 h 647494"/>
              <a:gd name="connsiteX3" fmla="*/ 108739 w 128519"/>
              <a:gd name="connsiteY3" fmla="*/ 415187 h 647494"/>
              <a:gd name="connsiteX4" fmla="*/ 74140 w 128519"/>
              <a:gd name="connsiteY4" fmla="*/ 514041 h 647494"/>
              <a:gd name="connsiteX5" fmla="*/ 34599 w 128519"/>
              <a:gd name="connsiteY5" fmla="*/ 568411 h 647494"/>
              <a:gd name="connsiteX6" fmla="*/ 0 w 128519"/>
              <a:gd name="connsiteY6" fmla="*/ 647494 h 647494"/>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14828 w 108748"/>
              <a:gd name="connsiteY5" fmla="*/ 568411 h 622780"/>
              <a:gd name="connsiteX6" fmla="*/ 0 w 108748"/>
              <a:gd name="connsiteY6"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54369 w 108748"/>
              <a:gd name="connsiteY4" fmla="*/ 514041 h 622780"/>
              <a:gd name="connsiteX5" fmla="*/ 0 w 108748"/>
              <a:gd name="connsiteY5" fmla="*/ 622780 h 622780"/>
              <a:gd name="connsiteX0" fmla="*/ 49427 w 108748"/>
              <a:gd name="connsiteY0" fmla="*/ 0 h 622780"/>
              <a:gd name="connsiteX1" fmla="*/ 108739 w 108748"/>
              <a:gd name="connsiteY1" fmla="*/ 172994 h 622780"/>
              <a:gd name="connsiteX2" fmla="*/ 44484 w 108748"/>
              <a:gd name="connsiteY2" fmla="*/ 301505 h 622780"/>
              <a:gd name="connsiteX3" fmla="*/ 88968 w 108748"/>
              <a:gd name="connsiteY3" fmla="*/ 415187 h 622780"/>
              <a:gd name="connsiteX4" fmla="*/ 34598 w 108748"/>
              <a:gd name="connsiteY4" fmla="*/ 509098 h 622780"/>
              <a:gd name="connsiteX5" fmla="*/ 0 w 108748"/>
              <a:gd name="connsiteY5" fmla="*/ 622780 h 622780"/>
              <a:gd name="connsiteX0" fmla="*/ 17225 w 76546"/>
              <a:gd name="connsiteY0" fmla="*/ 0 h 657379"/>
              <a:gd name="connsiteX1" fmla="*/ 76537 w 76546"/>
              <a:gd name="connsiteY1" fmla="*/ 172994 h 657379"/>
              <a:gd name="connsiteX2" fmla="*/ 12282 w 76546"/>
              <a:gd name="connsiteY2" fmla="*/ 301505 h 657379"/>
              <a:gd name="connsiteX3" fmla="*/ 56766 w 76546"/>
              <a:gd name="connsiteY3" fmla="*/ 415187 h 657379"/>
              <a:gd name="connsiteX4" fmla="*/ 2396 w 76546"/>
              <a:gd name="connsiteY4" fmla="*/ 509098 h 657379"/>
              <a:gd name="connsiteX5" fmla="*/ 2397 w 76546"/>
              <a:gd name="connsiteY5" fmla="*/ 657379 h 657379"/>
              <a:gd name="connsiteX0" fmla="*/ 38601 w 76895"/>
              <a:gd name="connsiteY0" fmla="*/ 0 h 677150"/>
              <a:gd name="connsiteX1" fmla="*/ 76537 w 76895"/>
              <a:gd name="connsiteY1" fmla="*/ 192765 h 677150"/>
              <a:gd name="connsiteX2" fmla="*/ 12282 w 76895"/>
              <a:gd name="connsiteY2" fmla="*/ 321276 h 677150"/>
              <a:gd name="connsiteX3" fmla="*/ 56766 w 76895"/>
              <a:gd name="connsiteY3" fmla="*/ 434958 h 677150"/>
              <a:gd name="connsiteX4" fmla="*/ 2396 w 76895"/>
              <a:gd name="connsiteY4" fmla="*/ 528869 h 677150"/>
              <a:gd name="connsiteX5" fmla="*/ 2397 w 76895"/>
              <a:gd name="connsiteY5" fmla="*/ 677150 h 677150"/>
              <a:gd name="connsiteX0" fmla="*/ 59978 w 78428"/>
              <a:gd name="connsiteY0" fmla="*/ 0 h 682093"/>
              <a:gd name="connsiteX1" fmla="*/ 76537 w 78428"/>
              <a:gd name="connsiteY1" fmla="*/ 197708 h 682093"/>
              <a:gd name="connsiteX2" fmla="*/ 12282 w 78428"/>
              <a:gd name="connsiteY2" fmla="*/ 326219 h 682093"/>
              <a:gd name="connsiteX3" fmla="*/ 56766 w 78428"/>
              <a:gd name="connsiteY3" fmla="*/ 439901 h 682093"/>
              <a:gd name="connsiteX4" fmla="*/ 2396 w 78428"/>
              <a:gd name="connsiteY4" fmla="*/ 533812 h 682093"/>
              <a:gd name="connsiteX5" fmla="*/ 2397 w 78428"/>
              <a:gd name="connsiteY5" fmla="*/ 682093 h 682093"/>
              <a:gd name="connsiteX0" fmla="*/ 59664 w 144968"/>
              <a:gd name="connsiteY0" fmla="*/ 0 h 581027"/>
              <a:gd name="connsiteX1" fmla="*/ 76223 w 144968"/>
              <a:gd name="connsiteY1" fmla="*/ 197708 h 581027"/>
              <a:gd name="connsiteX2" fmla="*/ 11968 w 144968"/>
              <a:gd name="connsiteY2" fmla="*/ 326219 h 581027"/>
              <a:gd name="connsiteX3" fmla="*/ 56452 w 144968"/>
              <a:gd name="connsiteY3" fmla="*/ 439901 h 581027"/>
              <a:gd name="connsiteX4" fmla="*/ 2082 w 144968"/>
              <a:gd name="connsiteY4" fmla="*/ 533812 h 581027"/>
              <a:gd name="connsiteX5" fmla="*/ 144313 w 144968"/>
              <a:gd name="connsiteY5" fmla="*/ 581027 h 581027"/>
              <a:gd name="connsiteX0" fmla="*/ 59263 w 134203"/>
              <a:gd name="connsiteY0" fmla="*/ 0 h 595465"/>
              <a:gd name="connsiteX1" fmla="*/ 75822 w 134203"/>
              <a:gd name="connsiteY1" fmla="*/ 197708 h 595465"/>
              <a:gd name="connsiteX2" fmla="*/ 11567 w 134203"/>
              <a:gd name="connsiteY2" fmla="*/ 326219 h 595465"/>
              <a:gd name="connsiteX3" fmla="*/ 56051 w 134203"/>
              <a:gd name="connsiteY3" fmla="*/ 439901 h 595465"/>
              <a:gd name="connsiteX4" fmla="*/ 1681 w 134203"/>
              <a:gd name="connsiteY4" fmla="*/ 533812 h 595465"/>
              <a:gd name="connsiteX5" fmla="*/ 133505 w 134203"/>
              <a:gd name="connsiteY5" fmla="*/ 595465 h 595465"/>
              <a:gd name="connsiteX0" fmla="*/ 58331 w 133253"/>
              <a:gd name="connsiteY0" fmla="*/ 0 h 595465"/>
              <a:gd name="connsiteX1" fmla="*/ 74890 w 133253"/>
              <a:gd name="connsiteY1" fmla="*/ 197708 h 595465"/>
              <a:gd name="connsiteX2" fmla="*/ 10635 w 133253"/>
              <a:gd name="connsiteY2" fmla="*/ 326219 h 595465"/>
              <a:gd name="connsiteX3" fmla="*/ 75934 w 133253"/>
              <a:gd name="connsiteY3" fmla="*/ 444714 h 595465"/>
              <a:gd name="connsiteX4" fmla="*/ 749 w 133253"/>
              <a:gd name="connsiteY4" fmla="*/ 533812 h 595465"/>
              <a:gd name="connsiteX5" fmla="*/ 132573 w 133253"/>
              <a:gd name="connsiteY5" fmla="*/ 595465 h 595465"/>
              <a:gd name="connsiteX0" fmla="*/ 47697 w 122714"/>
              <a:gd name="connsiteY0" fmla="*/ 0 h 595465"/>
              <a:gd name="connsiteX1" fmla="*/ 64256 w 122714"/>
              <a:gd name="connsiteY1" fmla="*/ 197708 h 595465"/>
              <a:gd name="connsiteX2" fmla="*/ 1 w 122714"/>
              <a:gd name="connsiteY2" fmla="*/ 326219 h 595465"/>
              <a:gd name="connsiteX3" fmla="*/ 65300 w 122714"/>
              <a:gd name="connsiteY3" fmla="*/ 444714 h 595465"/>
              <a:gd name="connsiteX4" fmla="*/ 7460 w 122714"/>
              <a:gd name="connsiteY4" fmla="*/ 543437 h 595465"/>
              <a:gd name="connsiteX5" fmla="*/ 121939 w 122714"/>
              <a:gd name="connsiteY5" fmla="*/ 595465 h 595465"/>
              <a:gd name="connsiteX0" fmla="*/ 47697 w 150345"/>
              <a:gd name="connsiteY0" fmla="*/ 0 h 590653"/>
              <a:gd name="connsiteX1" fmla="*/ 64256 w 150345"/>
              <a:gd name="connsiteY1" fmla="*/ 197708 h 590653"/>
              <a:gd name="connsiteX2" fmla="*/ 1 w 150345"/>
              <a:gd name="connsiteY2" fmla="*/ 326219 h 590653"/>
              <a:gd name="connsiteX3" fmla="*/ 65300 w 150345"/>
              <a:gd name="connsiteY3" fmla="*/ 444714 h 590653"/>
              <a:gd name="connsiteX4" fmla="*/ 7460 w 150345"/>
              <a:gd name="connsiteY4" fmla="*/ 543437 h 590653"/>
              <a:gd name="connsiteX5" fmla="*/ 149692 w 150345"/>
              <a:gd name="connsiteY5" fmla="*/ 590653 h 590653"/>
              <a:gd name="connsiteX0" fmla="*/ 47772 w 150410"/>
              <a:gd name="connsiteY0" fmla="*/ 0 h 590653"/>
              <a:gd name="connsiteX1" fmla="*/ 64331 w 150410"/>
              <a:gd name="connsiteY1" fmla="*/ 197708 h 590653"/>
              <a:gd name="connsiteX2" fmla="*/ 76 w 150410"/>
              <a:gd name="connsiteY2" fmla="*/ 326219 h 590653"/>
              <a:gd name="connsiteX3" fmla="*/ 79251 w 150410"/>
              <a:gd name="connsiteY3" fmla="*/ 430276 h 590653"/>
              <a:gd name="connsiteX4" fmla="*/ 7535 w 150410"/>
              <a:gd name="connsiteY4" fmla="*/ 543437 h 590653"/>
              <a:gd name="connsiteX5" fmla="*/ 149767 w 150410"/>
              <a:gd name="connsiteY5" fmla="*/ 590653 h 590653"/>
              <a:gd name="connsiteX0" fmla="*/ 47772 w 178077"/>
              <a:gd name="connsiteY0" fmla="*/ 0 h 571403"/>
              <a:gd name="connsiteX1" fmla="*/ 64331 w 178077"/>
              <a:gd name="connsiteY1" fmla="*/ 197708 h 571403"/>
              <a:gd name="connsiteX2" fmla="*/ 76 w 178077"/>
              <a:gd name="connsiteY2" fmla="*/ 326219 h 571403"/>
              <a:gd name="connsiteX3" fmla="*/ 79251 w 178077"/>
              <a:gd name="connsiteY3" fmla="*/ 430276 h 571403"/>
              <a:gd name="connsiteX4" fmla="*/ 7535 w 178077"/>
              <a:gd name="connsiteY4" fmla="*/ 543437 h 571403"/>
              <a:gd name="connsiteX5" fmla="*/ 177520 w 178077"/>
              <a:gd name="connsiteY5" fmla="*/ 571403 h 571403"/>
              <a:gd name="connsiteX0" fmla="*/ 47772 w 178217"/>
              <a:gd name="connsiteY0" fmla="*/ 0 h 571403"/>
              <a:gd name="connsiteX1" fmla="*/ 64331 w 178217"/>
              <a:gd name="connsiteY1" fmla="*/ 197708 h 571403"/>
              <a:gd name="connsiteX2" fmla="*/ 76 w 178217"/>
              <a:gd name="connsiteY2" fmla="*/ 326219 h 571403"/>
              <a:gd name="connsiteX3" fmla="*/ 79251 w 178217"/>
              <a:gd name="connsiteY3" fmla="*/ 430276 h 571403"/>
              <a:gd name="connsiteX4" fmla="*/ 42226 w 178217"/>
              <a:gd name="connsiteY4" fmla="*/ 538624 h 571403"/>
              <a:gd name="connsiteX5" fmla="*/ 177520 w 178217"/>
              <a:gd name="connsiteY5" fmla="*/ 571403 h 571403"/>
              <a:gd name="connsiteX0" fmla="*/ 47772 w 178168"/>
              <a:gd name="connsiteY0" fmla="*/ 0 h 571403"/>
              <a:gd name="connsiteX1" fmla="*/ 64331 w 178168"/>
              <a:gd name="connsiteY1" fmla="*/ 197708 h 571403"/>
              <a:gd name="connsiteX2" fmla="*/ 76 w 178168"/>
              <a:gd name="connsiteY2" fmla="*/ 326219 h 571403"/>
              <a:gd name="connsiteX3" fmla="*/ 79251 w 178168"/>
              <a:gd name="connsiteY3" fmla="*/ 430276 h 571403"/>
              <a:gd name="connsiteX4" fmla="*/ 31819 w 178168"/>
              <a:gd name="connsiteY4" fmla="*/ 553062 h 571403"/>
              <a:gd name="connsiteX5" fmla="*/ 177520 w 178168"/>
              <a:gd name="connsiteY5" fmla="*/ 571403 h 571403"/>
              <a:gd name="connsiteX0" fmla="*/ 92881 w 178179"/>
              <a:gd name="connsiteY0" fmla="*/ 0 h 558641"/>
              <a:gd name="connsiteX1" fmla="*/ 64342 w 178179"/>
              <a:gd name="connsiteY1" fmla="*/ 184946 h 558641"/>
              <a:gd name="connsiteX2" fmla="*/ 87 w 178179"/>
              <a:gd name="connsiteY2" fmla="*/ 313457 h 558641"/>
              <a:gd name="connsiteX3" fmla="*/ 79262 w 178179"/>
              <a:gd name="connsiteY3" fmla="*/ 417514 h 558641"/>
              <a:gd name="connsiteX4" fmla="*/ 31830 w 178179"/>
              <a:gd name="connsiteY4" fmla="*/ 540300 h 558641"/>
              <a:gd name="connsiteX5" fmla="*/ 177531 w 178179"/>
              <a:gd name="connsiteY5" fmla="*/ 558641 h 558641"/>
              <a:gd name="connsiteX0" fmla="*/ 84944 w 178178"/>
              <a:gd name="connsiteY0" fmla="*/ 0 h 628785"/>
              <a:gd name="connsiteX1" fmla="*/ 64341 w 178178"/>
              <a:gd name="connsiteY1" fmla="*/ 255090 h 628785"/>
              <a:gd name="connsiteX2" fmla="*/ 86 w 178178"/>
              <a:gd name="connsiteY2" fmla="*/ 383601 h 628785"/>
              <a:gd name="connsiteX3" fmla="*/ 79261 w 178178"/>
              <a:gd name="connsiteY3" fmla="*/ 487658 h 628785"/>
              <a:gd name="connsiteX4" fmla="*/ 31829 w 178178"/>
              <a:gd name="connsiteY4" fmla="*/ 610444 h 628785"/>
              <a:gd name="connsiteX5" fmla="*/ 177530 w 178178"/>
              <a:gd name="connsiteY5" fmla="*/ 628785 h 6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78" h="628785">
                <a:moveTo>
                  <a:pt x="84944" y="0"/>
                </a:moveTo>
                <a:cubicBezTo>
                  <a:pt x="90093" y="35011"/>
                  <a:pt x="78484" y="191156"/>
                  <a:pt x="64341" y="255090"/>
                </a:cubicBezTo>
                <a:cubicBezTo>
                  <a:pt x="50198" y="319024"/>
                  <a:pt x="-2401" y="344840"/>
                  <a:pt x="86" y="383601"/>
                </a:cubicBezTo>
                <a:cubicBezTo>
                  <a:pt x="2573" y="422362"/>
                  <a:pt x="73971" y="449851"/>
                  <a:pt x="79261" y="487658"/>
                </a:cubicBezTo>
                <a:cubicBezTo>
                  <a:pt x="84551" y="525465"/>
                  <a:pt x="15451" y="586923"/>
                  <a:pt x="31829" y="610444"/>
                </a:cubicBezTo>
                <a:cubicBezTo>
                  <a:pt x="48207" y="633965"/>
                  <a:pt x="188857" y="606131"/>
                  <a:pt x="177530" y="628785"/>
                </a:cubicBezTo>
              </a:path>
            </a:pathLst>
          </a:custGeom>
          <a:noFill/>
          <a:ln w="28575" cmpd="tri">
            <a:solidFill>
              <a:srgbClr val="00B0F0"/>
            </a:solid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95A0A0F8-76FF-3BFD-CD5D-31143A9903FD}"/>
              </a:ext>
            </a:extLst>
          </p:cNvPr>
          <p:cNvSpPr>
            <a:spLocks noChangeArrowheads="1"/>
          </p:cNvSpPr>
          <p:nvPr/>
        </p:nvSpPr>
        <p:spPr bwMode="auto">
          <a:xfrm>
            <a:off x="6800383" y="1835135"/>
            <a:ext cx="1491209" cy="365760"/>
          </a:xfrm>
          <a:prstGeom prst="rect">
            <a:avLst/>
          </a:prstGeom>
          <a:solidFill>
            <a:srgbClr val="00B0F0">
              <a:alpha val="25000"/>
            </a:srgbClr>
          </a:solidFill>
          <a:ln w="12700">
            <a:noFill/>
            <a:miter lim="800000"/>
            <a:headEnd/>
            <a:tailEnd/>
          </a:ln>
          <a:effectLst/>
        </p:spPr>
        <p:txBody>
          <a:bodyPr wrap="none" anchor="ctr">
            <a:prstTxWarp prst="textNoShape">
              <a:avLst/>
            </a:prstTxWarp>
          </a:bodyPr>
          <a:lstStyle/>
          <a:p>
            <a:pPr algn="ctr">
              <a:lnSpc>
                <a:spcPts val="2400"/>
              </a:lnSpc>
            </a:pPr>
            <a:r>
              <a:rPr lang="en-US" sz="1600" dirty="0" err="1">
                <a:latin typeface="Calibri" panose="020F0502020204030204" pitchFamily="34" charset="0"/>
                <a:cs typeface="Calibri" panose="020F0502020204030204" pitchFamily="34" charset="0"/>
              </a:rPr>
              <a:t>Myristyl</a:t>
            </a:r>
            <a:r>
              <a:rPr lang="en-US" sz="1600" dirty="0">
                <a:latin typeface="Calibri" panose="020F0502020204030204" pitchFamily="34" charset="0"/>
                <a:cs typeface="Calibri" panose="020F0502020204030204" pitchFamily="34" charset="0"/>
              </a:rPr>
              <a:t> Group </a:t>
            </a:r>
            <a:endParaRPr lang="en-US" sz="1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474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0346">
        <p159:morph option="byObject"/>
      </p:transition>
    </mc:Choice>
    <mc:Fallback xmlns="">
      <p:transition spd="slow" advTm="10346">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9413F-97D4-FA4C-85CC-BCB978CA563F}"/>
              </a:ext>
            </a:extLst>
          </p:cNvPr>
          <p:cNvSpPr>
            <a:spLocks noGrp="1"/>
          </p:cNvSpPr>
          <p:nvPr>
            <p:ph type="title"/>
          </p:nvPr>
        </p:nvSpPr>
        <p:spPr/>
        <p:txBody>
          <a:bodyPr/>
          <a:lstStyle/>
          <a:p>
            <a:r>
              <a:rPr lang="en-US" dirty="0"/>
              <a:t>HIV Matrix: Membrane Bound Trimers</a:t>
            </a:r>
          </a:p>
        </p:txBody>
      </p:sp>
      <p:sp>
        <p:nvSpPr>
          <p:cNvPr id="3" name="Text Placeholder 2">
            <a:extLst>
              <a:ext uri="{FF2B5EF4-FFF2-40B4-BE49-F238E27FC236}">
                <a16:creationId xmlns:a16="http://schemas.microsoft.com/office/drawing/2014/main" id="{3E403757-4B32-9645-8F93-2C6777B2667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69" name="Picture 68">
            <a:extLst>
              <a:ext uri="{FF2B5EF4-FFF2-40B4-BE49-F238E27FC236}">
                <a16:creationId xmlns:a16="http://schemas.microsoft.com/office/drawing/2014/main" id="{726E6285-8C56-5A43-9AEF-8BF2CBD74786}"/>
              </a:ext>
            </a:extLst>
          </p:cNvPr>
          <p:cNvPicPr>
            <a:picLocks noChangeAspect="1"/>
          </p:cNvPicPr>
          <p:nvPr/>
        </p:nvPicPr>
        <p:blipFill>
          <a:blip r:embed="rId2"/>
          <a:stretch>
            <a:fillRect/>
          </a:stretch>
        </p:blipFill>
        <p:spPr>
          <a:xfrm rot="21168734">
            <a:off x="-17253" y="1982474"/>
            <a:ext cx="1780348" cy="1331583"/>
          </a:xfrm>
          <a:prstGeom prst="rect">
            <a:avLst/>
          </a:prstGeom>
        </p:spPr>
      </p:pic>
      <p:pic>
        <p:nvPicPr>
          <p:cNvPr id="70" name="Picture 69">
            <a:extLst>
              <a:ext uri="{FF2B5EF4-FFF2-40B4-BE49-F238E27FC236}">
                <a16:creationId xmlns:a16="http://schemas.microsoft.com/office/drawing/2014/main" id="{64222CC5-2E2B-B74A-928F-1A9460D0A540}"/>
              </a:ext>
            </a:extLst>
          </p:cNvPr>
          <p:cNvPicPr>
            <a:picLocks noChangeAspect="1"/>
          </p:cNvPicPr>
          <p:nvPr/>
        </p:nvPicPr>
        <p:blipFill>
          <a:blip r:embed="rId2"/>
          <a:stretch>
            <a:fillRect/>
          </a:stretch>
        </p:blipFill>
        <p:spPr>
          <a:xfrm rot="21424703">
            <a:off x="1518981" y="1875768"/>
            <a:ext cx="1745748" cy="1305704"/>
          </a:xfrm>
          <a:prstGeom prst="rect">
            <a:avLst/>
          </a:prstGeom>
        </p:spPr>
      </p:pic>
      <p:pic>
        <p:nvPicPr>
          <p:cNvPr id="71" name="Picture 70">
            <a:extLst>
              <a:ext uri="{FF2B5EF4-FFF2-40B4-BE49-F238E27FC236}">
                <a16:creationId xmlns:a16="http://schemas.microsoft.com/office/drawing/2014/main" id="{2D6F664B-948B-D34B-BB5E-F9EA86C05100}"/>
              </a:ext>
            </a:extLst>
          </p:cNvPr>
          <p:cNvPicPr>
            <a:picLocks noChangeAspect="1"/>
          </p:cNvPicPr>
          <p:nvPr/>
        </p:nvPicPr>
        <p:blipFill>
          <a:blip r:embed="rId2"/>
          <a:stretch>
            <a:fillRect/>
          </a:stretch>
        </p:blipFill>
        <p:spPr>
          <a:xfrm>
            <a:off x="2991926" y="1801320"/>
            <a:ext cx="1745748" cy="1305704"/>
          </a:xfrm>
          <a:prstGeom prst="rect">
            <a:avLst/>
          </a:prstGeom>
        </p:spPr>
      </p:pic>
      <p:pic>
        <p:nvPicPr>
          <p:cNvPr id="73" name="Picture 72">
            <a:extLst>
              <a:ext uri="{FF2B5EF4-FFF2-40B4-BE49-F238E27FC236}">
                <a16:creationId xmlns:a16="http://schemas.microsoft.com/office/drawing/2014/main" id="{5CEFE693-C336-6443-B8BE-99AE9CC3EBC2}"/>
              </a:ext>
            </a:extLst>
          </p:cNvPr>
          <p:cNvPicPr>
            <a:picLocks noChangeAspect="1"/>
          </p:cNvPicPr>
          <p:nvPr/>
        </p:nvPicPr>
        <p:blipFill>
          <a:blip r:embed="rId2"/>
          <a:stretch>
            <a:fillRect/>
          </a:stretch>
        </p:blipFill>
        <p:spPr>
          <a:xfrm>
            <a:off x="4291226" y="1805957"/>
            <a:ext cx="1745748" cy="1305704"/>
          </a:xfrm>
          <a:prstGeom prst="rect">
            <a:avLst/>
          </a:prstGeom>
        </p:spPr>
      </p:pic>
      <p:pic>
        <p:nvPicPr>
          <p:cNvPr id="74" name="Picture 73">
            <a:extLst>
              <a:ext uri="{FF2B5EF4-FFF2-40B4-BE49-F238E27FC236}">
                <a16:creationId xmlns:a16="http://schemas.microsoft.com/office/drawing/2014/main" id="{3A38A069-3DE6-E041-9FB8-EA848A31304B}"/>
              </a:ext>
            </a:extLst>
          </p:cNvPr>
          <p:cNvPicPr>
            <a:picLocks noChangeAspect="1"/>
          </p:cNvPicPr>
          <p:nvPr/>
        </p:nvPicPr>
        <p:blipFill>
          <a:blip r:embed="rId2"/>
          <a:stretch>
            <a:fillRect/>
          </a:stretch>
        </p:blipFill>
        <p:spPr>
          <a:xfrm rot="222883">
            <a:off x="5854172" y="1837426"/>
            <a:ext cx="1745748" cy="1305704"/>
          </a:xfrm>
          <a:prstGeom prst="rect">
            <a:avLst/>
          </a:prstGeom>
        </p:spPr>
      </p:pic>
      <p:pic>
        <p:nvPicPr>
          <p:cNvPr id="75" name="Picture 74">
            <a:extLst>
              <a:ext uri="{FF2B5EF4-FFF2-40B4-BE49-F238E27FC236}">
                <a16:creationId xmlns:a16="http://schemas.microsoft.com/office/drawing/2014/main" id="{E9389726-0EC4-4344-A827-2900ACFD5DCE}"/>
              </a:ext>
            </a:extLst>
          </p:cNvPr>
          <p:cNvPicPr>
            <a:picLocks noChangeAspect="1"/>
          </p:cNvPicPr>
          <p:nvPr/>
        </p:nvPicPr>
        <p:blipFill>
          <a:blip r:embed="rId2"/>
          <a:stretch>
            <a:fillRect/>
          </a:stretch>
        </p:blipFill>
        <p:spPr>
          <a:xfrm rot="291777">
            <a:off x="7596656" y="1995734"/>
            <a:ext cx="1745748" cy="1305704"/>
          </a:xfrm>
          <a:prstGeom prst="rect">
            <a:avLst/>
          </a:prstGeom>
        </p:spPr>
      </p:pic>
      <p:sp>
        <p:nvSpPr>
          <p:cNvPr id="76" name="Rectangle 13">
            <a:extLst>
              <a:ext uri="{FF2B5EF4-FFF2-40B4-BE49-F238E27FC236}">
                <a16:creationId xmlns:a16="http://schemas.microsoft.com/office/drawing/2014/main" id="{763CD207-D572-DF44-A2D7-E97EAA05DB14}"/>
              </a:ext>
            </a:extLst>
          </p:cNvPr>
          <p:cNvSpPr>
            <a:spLocks noChangeArrowheads="1"/>
          </p:cNvSpPr>
          <p:nvPr/>
        </p:nvSpPr>
        <p:spPr bwMode="auto">
          <a:xfrm rot="21299102">
            <a:off x="-86264" y="1467046"/>
            <a:ext cx="1773813"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HIV Membrane</a:t>
            </a:r>
          </a:p>
        </p:txBody>
      </p:sp>
      <p:sp>
        <p:nvSpPr>
          <p:cNvPr id="81" name="Rectangle 13">
            <a:extLst>
              <a:ext uri="{FF2B5EF4-FFF2-40B4-BE49-F238E27FC236}">
                <a16:creationId xmlns:a16="http://schemas.microsoft.com/office/drawing/2014/main" id="{0B7D9E8F-7C7E-CF4E-AD64-0DA40053B4E7}"/>
              </a:ext>
            </a:extLst>
          </p:cNvPr>
          <p:cNvSpPr>
            <a:spLocks noChangeArrowheads="1"/>
          </p:cNvSpPr>
          <p:nvPr/>
        </p:nvSpPr>
        <p:spPr bwMode="auto">
          <a:xfrm>
            <a:off x="92016" y="3387865"/>
            <a:ext cx="1773813"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HIV Matrix Trimer</a:t>
            </a:r>
          </a:p>
        </p:txBody>
      </p:sp>
    </p:spTree>
    <p:extLst>
      <p:ext uri="{BB962C8B-B14F-4D97-AF65-F5344CB8AC3E}">
        <p14:creationId xmlns:p14="http://schemas.microsoft.com/office/powerpoint/2010/main" val="1667199854"/>
      </p:ext>
    </p:extLst>
  </p:cSld>
  <p:clrMapOvr>
    <a:masterClrMapping/>
  </p:clrMapOvr>
  <mc:AlternateContent xmlns:mc="http://schemas.openxmlformats.org/markup-compatibility/2006" xmlns:p14="http://schemas.microsoft.com/office/powerpoint/2010/main">
    <mc:Choice Requires="p14">
      <p:transition spd="slow" p14:dur="1250" advTm="9813">
        <p:circle/>
      </p:transition>
    </mc:Choice>
    <mc:Fallback xmlns="">
      <p:transition spd="slow" advTm="9813">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AA35F-A05D-B34A-3673-B8D97219AA0E}"/>
              </a:ext>
            </a:extLst>
          </p:cNvPr>
          <p:cNvPicPr>
            <a:picLocks noChangeAspect="1"/>
          </p:cNvPicPr>
          <p:nvPr/>
        </p:nvPicPr>
        <p:blipFill>
          <a:blip r:embed="rId3"/>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Trimers Forming Matrix Shell</a:t>
            </a:r>
          </a:p>
        </p:txBody>
      </p:sp>
      <p:sp>
        <p:nvSpPr>
          <p:cNvPr id="5" name="Text Placeholder 4">
            <a:extLst>
              <a:ext uri="{FF2B5EF4-FFF2-40B4-BE49-F238E27FC236}">
                <a16:creationId xmlns:a16="http://schemas.microsoft.com/office/drawing/2014/main" id="{A88C2D16-C0E5-764F-BC10-FEB72C3DEA16}"/>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7" name="Picture 6">
            <a:extLst>
              <a:ext uri="{FF2B5EF4-FFF2-40B4-BE49-F238E27FC236}">
                <a16:creationId xmlns:a16="http://schemas.microsoft.com/office/drawing/2014/main" id="{04130303-F86B-BC4D-8ADC-EC297D5835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12" b="89965" l="9997" r="89973">
                        <a14:foregroundMark x1="53953" y1="9212" x2="53953" y2="9212"/>
                        <a14:foregroundMark x1="52772" y1="9722" x2="52772" y2="9722"/>
                      </a14:backgroundRemoval>
                    </a14:imgEffect>
                  </a14:imgLayer>
                </a14:imgProps>
              </a:ext>
            </a:extLst>
          </a:blip>
          <a:srcRect/>
          <a:stretch/>
        </p:blipFill>
        <p:spPr>
          <a:xfrm>
            <a:off x="1953899" y="970893"/>
            <a:ext cx="5087917" cy="3931920"/>
          </a:xfrm>
          <a:prstGeom prst="rect">
            <a:avLst/>
          </a:prstGeom>
        </p:spPr>
      </p:pic>
    </p:spTree>
    <p:extLst>
      <p:ext uri="{BB962C8B-B14F-4D97-AF65-F5344CB8AC3E}">
        <p14:creationId xmlns:p14="http://schemas.microsoft.com/office/powerpoint/2010/main" val="3742870379"/>
      </p:ext>
    </p:extLst>
  </p:cSld>
  <p:clrMapOvr>
    <a:masterClrMapping/>
  </p:clrMapOvr>
  <mc:AlternateContent xmlns:mc="http://schemas.openxmlformats.org/markup-compatibility/2006" xmlns:p14="http://schemas.microsoft.com/office/powerpoint/2010/main">
    <mc:Choice Requires="p14">
      <p:transition spd="slow" p14:dur="1250" advTm="14090">
        <p:fade/>
      </p:transition>
    </mc:Choice>
    <mc:Fallback xmlns="">
      <p:transition spd="slow" advTm="1409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Matrix: Role in Cell Entry</a:t>
            </a:r>
          </a:p>
        </p:txBody>
      </p:sp>
      <p:sp>
        <p:nvSpPr>
          <p:cNvPr id="5" name="Text Placeholder 4">
            <a:extLst>
              <a:ext uri="{FF2B5EF4-FFF2-40B4-BE49-F238E27FC236}">
                <a16:creationId xmlns:a16="http://schemas.microsoft.com/office/drawing/2014/main" id="{A88C2D16-C0E5-764F-BC10-FEB72C3DEA16}"/>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89C6CF51-E62E-9E3D-3DAC-34D0828FBEFB}"/>
              </a:ext>
            </a:extLst>
          </p:cNvPr>
          <p:cNvPicPr>
            <a:picLocks noChangeAspect="1"/>
          </p:cNvPicPr>
          <p:nvPr/>
        </p:nvPicPr>
        <p:blipFill>
          <a:blip r:embed="rId3"/>
          <a:stretch>
            <a:fillRect/>
          </a:stretch>
        </p:blipFill>
        <p:spPr>
          <a:xfrm>
            <a:off x="685800" y="1030909"/>
            <a:ext cx="7772400" cy="3454400"/>
          </a:xfrm>
          <a:prstGeom prst="rect">
            <a:avLst/>
          </a:prstGeom>
        </p:spPr>
      </p:pic>
      <p:sp>
        <p:nvSpPr>
          <p:cNvPr id="8" name="Rectangle 13">
            <a:extLst>
              <a:ext uri="{FF2B5EF4-FFF2-40B4-BE49-F238E27FC236}">
                <a16:creationId xmlns:a16="http://schemas.microsoft.com/office/drawing/2014/main" id="{A888A100-9950-611C-DE29-C744E6CA53F9}"/>
              </a:ext>
            </a:extLst>
          </p:cNvPr>
          <p:cNvSpPr>
            <a:spLocks noChangeArrowheads="1"/>
          </p:cNvSpPr>
          <p:nvPr/>
        </p:nvSpPr>
        <p:spPr bwMode="auto">
          <a:xfrm>
            <a:off x="1030638" y="1381805"/>
            <a:ext cx="772064"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HIV</a:t>
            </a:r>
          </a:p>
        </p:txBody>
      </p:sp>
      <p:sp>
        <p:nvSpPr>
          <p:cNvPr id="10" name="Rectangle 13">
            <a:extLst>
              <a:ext uri="{FF2B5EF4-FFF2-40B4-BE49-F238E27FC236}">
                <a16:creationId xmlns:a16="http://schemas.microsoft.com/office/drawing/2014/main" id="{D5190960-89B8-EE12-0D9E-680CF8C18A76}"/>
              </a:ext>
            </a:extLst>
          </p:cNvPr>
          <p:cNvSpPr>
            <a:spLocks noChangeArrowheads="1"/>
          </p:cNvSpPr>
          <p:nvPr/>
        </p:nvSpPr>
        <p:spPr bwMode="auto">
          <a:xfrm>
            <a:off x="748816" y="4098494"/>
            <a:ext cx="1126478"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Host Cell</a:t>
            </a:r>
          </a:p>
        </p:txBody>
      </p:sp>
      <p:sp>
        <p:nvSpPr>
          <p:cNvPr id="11" name="Rectangle 13">
            <a:extLst>
              <a:ext uri="{FF2B5EF4-FFF2-40B4-BE49-F238E27FC236}">
                <a16:creationId xmlns:a16="http://schemas.microsoft.com/office/drawing/2014/main" id="{58BC253C-C7E2-8CCA-827D-984CA511634E}"/>
              </a:ext>
            </a:extLst>
          </p:cNvPr>
          <p:cNvSpPr>
            <a:spLocks noChangeArrowheads="1"/>
          </p:cNvSpPr>
          <p:nvPr/>
        </p:nvSpPr>
        <p:spPr bwMode="auto">
          <a:xfrm>
            <a:off x="3678266" y="3159045"/>
            <a:ext cx="772064"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Matrix</a:t>
            </a:r>
          </a:p>
        </p:txBody>
      </p:sp>
      <p:cxnSp>
        <p:nvCxnSpPr>
          <p:cNvPr id="12" name="Straight Arrow Connector 11">
            <a:extLst>
              <a:ext uri="{FF2B5EF4-FFF2-40B4-BE49-F238E27FC236}">
                <a16:creationId xmlns:a16="http://schemas.microsoft.com/office/drawing/2014/main" id="{5EB54026-6966-FEB6-BA93-648CDE03C77D}"/>
              </a:ext>
            </a:extLst>
          </p:cNvPr>
          <p:cNvCxnSpPr>
            <a:cxnSpLocks/>
          </p:cNvCxnSpPr>
          <p:nvPr/>
        </p:nvCxnSpPr>
        <p:spPr>
          <a:xfrm flipH="1">
            <a:off x="3430293" y="3375490"/>
            <a:ext cx="306874"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F03D8D4-58DB-2D34-75D3-2701E3B50478}"/>
              </a:ext>
            </a:extLst>
          </p:cNvPr>
          <p:cNvSpPr>
            <a:spLocks noChangeArrowheads="1"/>
          </p:cNvSpPr>
          <p:nvPr/>
        </p:nvSpPr>
        <p:spPr bwMode="auto">
          <a:xfrm rot="1653444">
            <a:off x="1871334" y="2750026"/>
            <a:ext cx="815541" cy="182880"/>
          </a:xfrm>
          <a:prstGeom prst="rect">
            <a:avLst/>
          </a:prstGeom>
          <a:solidFill>
            <a:schemeClr val="bg1">
              <a:alpha val="50000"/>
            </a:schemeClr>
          </a:solid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Matrix shell</a:t>
            </a:r>
          </a:p>
        </p:txBody>
      </p:sp>
      <p:sp>
        <p:nvSpPr>
          <p:cNvPr id="4" name="Rectangle 3">
            <a:extLst>
              <a:ext uri="{FF2B5EF4-FFF2-40B4-BE49-F238E27FC236}">
                <a16:creationId xmlns:a16="http://schemas.microsoft.com/office/drawing/2014/main" id="{98F6D867-6628-D24D-7063-250828FDDE08}"/>
              </a:ext>
            </a:extLst>
          </p:cNvPr>
          <p:cNvSpPr>
            <a:spLocks noChangeArrowheads="1"/>
          </p:cNvSpPr>
          <p:nvPr/>
        </p:nvSpPr>
        <p:spPr bwMode="auto">
          <a:xfrm rot="20315429">
            <a:off x="5888802" y="2966757"/>
            <a:ext cx="815541" cy="182880"/>
          </a:xfrm>
          <a:prstGeom prst="rect">
            <a:avLst/>
          </a:prstGeom>
          <a:solidFill>
            <a:schemeClr val="bg1">
              <a:alpha val="50000"/>
            </a:schemeClr>
          </a:solidFill>
          <a:ln w="12700">
            <a:noFill/>
            <a:miter lim="800000"/>
            <a:headEnd/>
            <a:tailEnd/>
          </a:ln>
          <a:effectLst>
            <a:softEdge rad="12700"/>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Matrix shell</a:t>
            </a:r>
          </a:p>
        </p:txBody>
      </p:sp>
    </p:spTree>
    <p:extLst>
      <p:ext uri="{BB962C8B-B14F-4D97-AF65-F5344CB8AC3E}">
        <p14:creationId xmlns:p14="http://schemas.microsoft.com/office/powerpoint/2010/main" val="1407796491"/>
      </p:ext>
    </p:extLst>
  </p:cSld>
  <p:clrMapOvr>
    <a:masterClrMapping/>
  </p:clrMapOvr>
  <mc:AlternateContent xmlns:mc="http://schemas.openxmlformats.org/markup-compatibility/2006" xmlns:p14="http://schemas.microsoft.com/office/powerpoint/2010/main">
    <mc:Choice Requires="p14">
      <p:transition spd="slow" p14:dur="1250" advTm="9472">
        <p:circle/>
      </p:transition>
    </mc:Choice>
    <mc:Fallback xmlns="">
      <p:transition spd="slow" advTm="9472">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EB8E8C-5508-D319-CC4C-02FE21061B98}"/>
              </a:ext>
            </a:extLst>
          </p:cNvPr>
          <p:cNvPicPr>
            <a:picLocks noChangeAspect="1"/>
          </p:cNvPicPr>
          <p:nvPr/>
        </p:nvPicPr>
        <p:blipFill>
          <a:blip r:embed="rId2"/>
          <a:stretch>
            <a:fillRect/>
          </a:stretch>
        </p:blipFill>
        <p:spPr>
          <a:xfrm>
            <a:off x="0" y="932420"/>
            <a:ext cx="6946765" cy="3854333"/>
          </a:xfrm>
          <a:prstGeom prst="rect">
            <a:avLst/>
          </a:prstGeom>
        </p:spPr>
      </p:pic>
      <p:sp>
        <p:nvSpPr>
          <p:cNvPr id="2" name="Title 1">
            <a:extLst>
              <a:ext uri="{FF2B5EF4-FFF2-40B4-BE49-F238E27FC236}">
                <a16:creationId xmlns:a16="http://schemas.microsoft.com/office/drawing/2014/main" id="{AF04253A-9ACA-0528-DE11-B63F0A775441}"/>
              </a:ext>
            </a:extLst>
          </p:cNvPr>
          <p:cNvSpPr>
            <a:spLocks noGrp="1"/>
          </p:cNvSpPr>
          <p:nvPr>
            <p:ph type="title"/>
          </p:nvPr>
        </p:nvSpPr>
        <p:spPr/>
        <p:txBody>
          <a:bodyPr/>
          <a:lstStyle/>
          <a:p>
            <a:r>
              <a:rPr lang="en-US" dirty="0"/>
              <a:t>HIV Matrix: Role Late in Viral Assembly</a:t>
            </a:r>
          </a:p>
        </p:txBody>
      </p:sp>
      <p:sp>
        <p:nvSpPr>
          <p:cNvPr id="3" name="Text Placeholder 2">
            <a:extLst>
              <a:ext uri="{FF2B5EF4-FFF2-40B4-BE49-F238E27FC236}">
                <a16:creationId xmlns:a16="http://schemas.microsoft.com/office/drawing/2014/main" id="{A197B90D-02A5-AC5C-ABCF-5B0C389BE92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8" name="Rectangle 1078">
            <a:extLst>
              <a:ext uri="{FF2B5EF4-FFF2-40B4-BE49-F238E27FC236}">
                <a16:creationId xmlns:a16="http://schemas.microsoft.com/office/drawing/2014/main" id="{B5430ACA-B7BE-FA0D-EFAC-DD589725A616}"/>
              </a:ext>
            </a:extLst>
          </p:cNvPr>
          <p:cNvSpPr>
            <a:spLocks noChangeArrowheads="1"/>
          </p:cNvSpPr>
          <p:nvPr/>
        </p:nvSpPr>
        <p:spPr bwMode="auto">
          <a:xfrm>
            <a:off x="4988859" y="3801120"/>
            <a:ext cx="808415"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Matrix</a:t>
            </a:r>
          </a:p>
        </p:txBody>
      </p:sp>
      <p:cxnSp>
        <p:nvCxnSpPr>
          <p:cNvPr id="19" name="Straight Arrow Connector 18">
            <a:extLst>
              <a:ext uri="{FF2B5EF4-FFF2-40B4-BE49-F238E27FC236}">
                <a16:creationId xmlns:a16="http://schemas.microsoft.com/office/drawing/2014/main" id="{91E84483-6A0D-0F32-DF69-68862F6DCB15}"/>
              </a:ext>
            </a:extLst>
          </p:cNvPr>
          <p:cNvCxnSpPr>
            <a:cxnSpLocks/>
          </p:cNvCxnSpPr>
          <p:nvPr/>
        </p:nvCxnSpPr>
        <p:spPr>
          <a:xfrm flipH="1">
            <a:off x="4855883" y="3939576"/>
            <a:ext cx="265952" cy="88876"/>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9D63894-9A7F-BD1B-7965-C2610ADD7323}"/>
              </a:ext>
            </a:extLst>
          </p:cNvPr>
          <p:cNvCxnSpPr>
            <a:cxnSpLocks/>
          </p:cNvCxnSpPr>
          <p:nvPr/>
        </p:nvCxnSpPr>
        <p:spPr>
          <a:xfrm flipH="1">
            <a:off x="2921257" y="1739153"/>
            <a:ext cx="622790" cy="230405"/>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5" name="Rectangle 1078">
            <a:extLst>
              <a:ext uri="{FF2B5EF4-FFF2-40B4-BE49-F238E27FC236}">
                <a16:creationId xmlns:a16="http://schemas.microsoft.com/office/drawing/2014/main" id="{D5E039A4-6E33-C02F-3BE7-58B3BED720DF}"/>
              </a:ext>
            </a:extLst>
          </p:cNvPr>
          <p:cNvSpPr>
            <a:spLocks noChangeArrowheads="1"/>
          </p:cNvSpPr>
          <p:nvPr/>
        </p:nvSpPr>
        <p:spPr bwMode="auto">
          <a:xfrm>
            <a:off x="3363810" y="1590488"/>
            <a:ext cx="179124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Host Cell Membrane</a:t>
            </a:r>
          </a:p>
        </p:txBody>
      </p:sp>
      <p:sp>
        <p:nvSpPr>
          <p:cNvPr id="26" name="Rectangle 1078">
            <a:extLst>
              <a:ext uri="{FF2B5EF4-FFF2-40B4-BE49-F238E27FC236}">
                <a16:creationId xmlns:a16="http://schemas.microsoft.com/office/drawing/2014/main" id="{7D494F77-CACC-59C9-6708-EF262D07C112}"/>
              </a:ext>
            </a:extLst>
          </p:cNvPr>
          <p:cNvSpPr>
            <a:spLocks noChangeArrowheads="1"/>
          </p:cNvSpPr>
          <p:nvPr/>
        </p:nvSpPr>
        <p:spPr bwMode="auto">
          <a:xfrm>
            <a:off x="193292" y="4503741"/>
            <a:ext cx="104981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50000"/>
                    <a:lumOff val="50000"/>
                  </a:schemeClr>
                </a:solidFill>
                <a:latin typeface="Calibri" panose="020F0502020204030204" pitchFamily="34" charset="0"/>
                <a:cs typeface="Calibri" panose="020F0502020204030204" pitchFamily="34" charset="0"/>
              </a:rPr>
              <a:t>Host Cell</a:t>
            </a:r>
          </a:p>
        </p:txBody>
      </p:sp>
    </p:spTree>
    <p:extLst>
      <p:ext uri="{BB962C8B-B14F-4D97-AF65-F5344CB8AC3E}">
        <p14:creationId xmlns:p14="http://schemas.microsoft.com/office/powerpoint/2010/main" val="3490123148"/>
      </p:ext>
    </p:extLst>
  </p:cSld>
  <p:clrMapOvr>
    <a:masterClrMapping/>
  </p:clrMapOvr>
  <p:transition spd="slow" advTm="8629"/>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EB8E8C-5508-D319-CC4C-02FE21061B98}"/>
              </a:ext>
            </a:extLst>
          </p:cNvPr>
          <p:cNvPicPr>
            <a:picLocks noChangeAspect="1"/>
          </p:cNvPicPr>
          <p:nvPr/>
        </p:nvPicPr>
        <p:blipFill>
          <a:blip r:embed="rId2"/>
          <a:stretch>
            <a:fillRect/>
          </a:stretch>
        </p:blipFill>
        <p:spPr>
          <a:xfrm>
            <a:off x="0" y="939066"/>
            <a:ext cx="6946765" cy="3854333"/>
          </a:xfrm>
          <a:prstGeom prst="rect">
            <a:avLst/>
          </a:prstGeom>
        </p:spPr>
      </p:pic>
      <p:sp>
        <p:nvSpPr>
          <p:cNvPr id="15" name="Rectangle 14">
            <a:extLst>
              <a:ext uri="{FF2B5EF4-FFF2-40B4-BE49-F238E27FC236}">
                <a16:creationId xmlns:a16="http://schemas.microsoft.com/office/drawing/2014/main" id="{08006527-EF37-C759-8EAC-5E8AA2896A38}"/>
              </a:ext>
            </a:extLst>
          </p:cNvPr>
          <p:cNvSpPr/>
          <p:nvPr/>
        </p:nvSpPr>
        <p:spPr>
          <a:xfrm>
            <a:off x="6640369" y="1057799"/>
            <a:ext cx="2312384" cy="3731307"/>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F04253A-9ACA-0528-DE11-B63F0A775441}"/>
              </a:ext>
            </a:extLst>
          </p:cNvPr>
          <p:cNvSpPr>
            <a:spLocks noGrp="1"/>
          </p:cNvSpPr>
          <p:nvPr>
            <p:ph type="title"/>
          </p:nvPr>
        </p:nvSpPr>
        <p:spPr/>
        <p:txBody>
          <a:bodyPr/>
          <a:lstStyle/>
          <a:p>
            <a:r>
              <a:rPr lang="en-US" dirty="0"/>
              <a:t>HIV Matrix: Role Anchoring HIV Gag and Gag-Pol</a:t>
            </a:r>
          </a:p>
        </p:txBody>
      </p:sp>
      <p:sp>
        <p:nvSpPr>
          <p:cNvPr id="3" name="Text Placeholder 2">
            <a:extLst>
              <a:ext uri="{FF2B5EF4-FFF2-40B4-BE49-F238E27FC236}">
                <a16:creationId xmlns:a16="http://schemas.microsoft.com/office/drawing/2014/main" id="{A197B90D-02A5-AC5C-ABCF-5B0C389BE92F}"/>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BA6BB94E-0DF1-5B7E-38A9-72697D1A382A}"/>
              </a:ext>
            </a:extLst>
          </p:cNvPr>
          <p:cNvPicPr>
            <a:picLocks noChangeAspect="1"/>
          </p:cNvPicPr>
          <p:nvPr/>
        </p:nvPicPr>
        <p:blipFill>
          <a:blip r:embed="rId3"/>
          <a:stretch>
            <a:fillRect/>
          </a:stretch>
        </p:blipFill>
        <p:spPr>
          <a:xfrm>
            <a:off x="6755239" y="1347371"/>
            <a:ext cx="798516" cy="2096106"/>
          </a:xfrm>
          <a:prstGeom prst="rect">
            <a:avLst/>
          </a:prstGeom>
        </p:spPr>
      </p:pic>
      <p:pic>
        <p:nvPicPr>
          <p:cNvPr id="8" name="Picture 7">
            <a:extLst>
              <a:ext uri="{FF2B5EF4-FFF2-40B4-BE49-F238E27FC236}">
                <a16:creationId xmlns:a16="http://schemas.microsoft.com/office/drawing/2014/main" id="{A5BC7FFA-F5C3-00CA-0013-FA2420D170B7}"/>
              </a:ext>
            </a:extLst>
          </p:cNvPr>
          <p:cNvPicPr>
            <a:picLocks noChangeAspect="1"/>
          </p:cNvPicPr>
          <p:nvPr/>
        </p:nvPicPr>
        <p:blipFill>
          <a:blip r:embed="rId4"/>
          <a:stretch>
            <a:fillRect/>
          </a:stretch>
        </p:blipFill>
        <p:spPr>
          <a:xfrm rot="21412567">
            <a:off x="7947369" y="1394845"/>
            <a:ext cx="963871" cy="3084384"/>
          </a:xfrm>
          <a:prstGeom prst="rect">
            <a:avLst/>
          </a:prstGeom>
          <a:noFill/>
        </p:spPr>
      </p:pic>
      <p:sp>
        <p:nvSpPr>
          <p:cNvPr id="9" name="Rectangle 1078">
            <a:extLst>
              <a:ext uri="{FF2B5EF4-FFF2-40B4-BE49-F238E27FC236}">
                <a16:creationId xmlns:a16="http://schemas.microsoft.com/office/drawing/2014/main" id="{AB83A00C-DC97-DEA9-477A-7B7E5B0C884A}"/>
              </a:ext>
            </a:extLst>
          </p:cNvPr>
          <p:cNvSpPr>
            <a:spLocks noChangeArrowheads="1"/>
          </p:cNvSpPr>
          <p:nvPr/>
        </p:nvSpPr>
        <p:spPr bwMode="auto">
          <a:xfrm>
            <a:off x="6666181" y="1082147"/>
            <a:ext cx="1015507" cy="26093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b="1" dirty="0">
                <a:solidFill>
                  <a:schemeClr val="tx1">
                    <a:lumMod val="65000"/>
                    <a:lumOff val="35000"/>
                  </a:schemeClr>
                </a:solidFill>
                <a:latin typeface="Calibri" panose="020F0502020204030204" pitchFamily="34" charset="0"/>
                <a:cs typeface="Calibri" panose="020F0502020204030204" pitchFamily="34" charset="0"/>
              </a:rPr>
              <a:t>HIV Gag</a:t>
            </a:r>
          </a:p>
        </p:txBody>
      </p:sp>
      <p:sp>
        <p:nvSpPr>
          <p:cNvPr id="10" name="Rectangle 1078">
            <a:extLst>
              <a:ext uri="{FF2B5EF4-FFF2-40B4-BE49-F238E27FC236}">
                <a16:creationId xmlns:a16="http://schemas.microsoft.com/office/drawing/2014/main" id="{076B3484-84BD-9E20-82A7-472B58DB8130}"/>
              </a:ext>
            </a:extLst>
          </p:cNvPr>
          <p:cNvSpPr>
            <a:spLocks noChangeArrowheads="1"/>
          </p:cNvSpPr>
          <p:nvPr/>
        </p:nvSpPr>
        <p:spPr bwMode="auto">
          <a:xfrm>
            <a:off x="7825106" y="1082147"/>
            <a:ext cx="1076724" cy="26093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b="1" dirty="0">
                <a:solidFill>
                  <a:schemeClr val="tx1">
                    <a:lumMod val="65000"/>
                    <a:lumOff val="35000"/>
                  </a:schemeClr>
                </a:solidFill>
                <a:latin typeface="Calibri" panose="020F0502020204030204" pitchFamily="34" charset="0"/>
                <a:cs typeface="Calibri" panose="020F0502020204030204" pitchFamily="34" charset="0"/>
              </a:rPr>
              <a:t>HIV Gag-Pol</a:t>
            </a:r>
          </a:p>
        </p:txBody>
      </p:sp>
      <p:cxnSp>
        <p:nvCxnSpPr>
          <p:cNvPr id="12" name="Straight Arrow Connector 11">
            <a:extLst>
              <a:ext uri="{FF2B5EF4-FFF2-40B4-BE49-F238E27FC236}">
                <a16:creationId xmlns:a16="http://schemas.microsoft.com/office/drawing/2014/main" id="{44317AAE-BD9C-7C5C-0DF7-F6C4DC54DDCA}"/>
              </a:ext>
            </a:extLst>
          </p:cNvPr>
          <p:cNvCxnSpPr>
            <a:cxnSpLocks/>
          </p:cNvCxnSpPr>
          <p:nvPr/>
        </p:nvCxnSpPr>
        <p:spPr>
          <a:xfrm flipH="1">
            <a:off x="7228945" y="1671529"/>
            <a:ext cx="229690" cy="0"/>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1" name="Rectangle 1078">
            <a:extLst>
              <a:ext uri="{FF2B5EF4-FFF2-40B4-BE49-F238E27FC236}">
                <a16:creationId xmlns:a16="http://schemas.microsoft.com/office/drawing/2014/main" id="{3B6BB47A-277D-7D0D-0FCD-057447CD45B0}"/>
              </a:ext>
            </a:extLst>
          </p:cNvPr>
          <p:cNvSpPr>
            <a:spLocks noChangeArrowheads="1"/>
          </p:cNvSpPr>
          <p:nvPr/>
        </p:nvSpPr>
        <p:spPr bwMode="auto">
          <a:xfrm>
            <a:off x="7327153" y="1568024"/>
            <a:ext cx="808415"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Matrix</a:t>
            </a:r>
          </a:p>
        </p:txBody>
      </p:sp>
      <p:cxnSp>
        <p:nvCxnSpPr>
          <p:cNvPr id="17" name="Straight Arrow Connector 16">
            <a:extLst>
              <a:ext uri="{FF2B5EF4-FFF2-40B4-BE49-F238E27FC236}">
                <a16:creationId xmlns:a16="http://schemas.microsoft.com/office/drawing/2014/main" id="{EBA6F18A-D390-F06D-E986-075AA2F036FF}"/>
              </a:ext>
            </a:extLst>
          </p:cNvPr>
          <p:cNvCxnSpPr>
            <a:cxnSpLocks/>
          </p:cNvCxnSpPr>
          <p:nvPr/>
        </p:nvCxnSpPr>
        <p:spPr>
          <a:xfrm flipH="1">
            <a:off x="7993933" y="1671529"/>
            <a:ext cx="229690" cy="0"/>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8" name="Rectangle 1078">
            <a:extLst>
              <a:ext uri="{FF2B5EF4-FFF2-40B4-BE49-F238E27FC236}">
                <a16:creationId xmlns:a16="http://schemas.microsoft.com/office/drawing/2014/main" id="{B5430ACA-B7BE-FA0D-EFAC-DD589725A616}"/>
              </a:ext>
            </a:extLst>
          </p:cNvPr>
          <p:cNvSpPr>
            <a:spLocks noChangeArrowheads="1"/>
          </p:cNvSpPr>
          <p:nvPr/>
        </p:nvSpPr>
        <p:spPr bwMode="auto">
          <a:xfrm>
            <a:off x="4988859" y="3801120"/>
            <a:ext cx="808415"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Matrix</a:t>
            </a:r>
          </a:p>
        </p:txBody>
      </p:sp>
      <p:cxnSp>
        <p:nvCxnSpPr>
          <p:cNvPr id="19" name="Straight Arrow Connector 18">
            <a:extLst>
              <a:ext uri="{FF2B5EF4-FFF2-40B4-BE49-F238E27FC236}">
                <a16:creationId xmlns:a16="http://schemas.microsoft.com/office/drawing/2014/main" id="{91E84483-6A0D-0F32-DF69-68862F6DCB15}"/>
              </a:ext>
            </a:extLst>
          </p:cNvPr>
          <p:cNvCxnSpPr>
            <a:cxnSpLocks/>
          </p:cNvCxnSpPr>
          <p:nvPr/>
        </p:nvCxnSpPr>
        <p:spPr>
          <a:xfrm flipH="1">
            <a:off x="4855883" y="3939576"/>
            <a:ext cx="265952" cy="88876"/>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9D63894-9A7F-BD1B-7965-C2610ADD7323}"/>
              </a:ext>
            </a:extLst>
          </p:cNvPr>
          <p:cNvCxnSpPr>
            <a:cxnSpLocks/>
          </p:cNvCxnSpPr>
          <p:nvPr/>
        </p:nvCxnSpPr>
        <p:spPr>
          <a:xfrm flipH="1">
            <a:off x="2921257" y="1739153"/>
            <a:ext cx="622790" cy="230405"/>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5" name="Rectangle 1078">
            <a:extLst>
              <a:ext uri="{FF2B5EF4-FFF2-40B4-BE49-F238E27FC236}">
                <a16:creationId xmlns:a16="http://schemas.microsoft.com/office/drawing/2014/main" id="{D5E039A4-6E33-C02F-3BE7-58B3BED720DF}"/>
              </a:ext>
            </a:extLst>
          </p:cNvPr>
          <p:cNvSpPr>
            <a:spLocks noChangeArrowheads="1"/>
          </p:cNvSpPr>
          <p:nvPr/>
        </p:nvSpPr>
        <p:spPr bwMode="auto">
          <a:xfrm>
            <a:off x="3363810" y="1590488"/>
            <a:ext cx="179124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Host Cell Membrane</a:t>
            </a:r>
          </a:p>
        </p:txBody>
      </p:sp>
      <p:sp>
        <p:nvSpPr>
          <p:cNvPr id="26" name="Rectangle 1078">
            <a:extLst>
              <a:ext uri="{FF2B5EF4-FFF2-40B4-BE49-F238E27FC236}">
                <a16:creationId xmlns:a16="http://schemas.microsoft.com/office/drawing/2014/main" id="{7D494F77-CACC-59C9-6708-EF262D07C112}"/>
              </a:ext>
            </a:extLst>
          </p:cNvPr>
          <p:cNvSpPr>
            <a:spLocks noChangeArrowheads="1"/>
          </p:cNvSpPr>
          <p:nvPr/>
        </p:nvSpPr>
        <p:spPr bwMode="auto">
          <a:xfrm>
            <a:off x="193292" y="4503741"/>
            <a:ext cx="104981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50000"/>
                    <a:lumOff val="50000"/>
                  </a:schemeClr>
                </a:solidFill>
                <a:latin typeface="Calibri" panose="020F0502020204030204" pitchFamily="34" charset="0"/>
                <a:cs typeface="Calibri" panose="020F0502020204030204" pitchFamily="34" charset="0"/>
              </a:rPr>
              <a:t>Host Cell</a:t>
            </a:r>
          </a:p>
        </p:txBody>
      </p:sp>
      <p:cxnSp>
        <p:nvCxnSpPr>
          <p:cNvPr id="6" name="Straight Arrow Connector 5">
            <a:extLst>
              <a:ext uri="{FF2B5EF4-FFF2-40B4-BE49-F238E27FC236}">
                <a16:creationId xmlns:a16="http://schemas.microsoft.com/office/drawing/2014/main" id="{4392DD45-1B88-B203-62BD-5BB4300F6D27}"/>
              </a:ext>
            </a:extLst>
          </p:cNvPr>
          <p:cNvCxnSpPr>
            <a:cxnSpLocks/>
          </p:cNvCxnSpPr>
          <p:nvPr/>
        </p:nvCxnSpPr>
        <p:spPr>
          <a:xfrm flipH="1">
            <a:off x="3247941" y="3173943"/>
            <a:ext cx="265952" cy="88876"/>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Rectangle 1078">
            <a:extLst>
              <a:ext uri="{FF2B5EF4-FFF2-40B4-BE49-F238E27FC236}">
                <a16:creationId xmlns:a16="http://schemas.microsoft.com/office/drawing/2014/main" id="{85284BA0-57BD-CF1F-BF25-5679A1C71051}"/>
              </a:ext>
            </a:extLst>
          </p:cNvPr>
          <p:cNvSpPr>
            <a:spLocks noChangeArrowheads="1"/>
          </p:cNvSpPr>
          <p:nvPr/>
        </p:nvSpPr>
        <p:spPr bwMode="auto">
          <a:xfrm>
            <a:off x="3376079" y="3045540"/>
            <a:ext cx="808415"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Matrix</a:t>
            </a:r>
          </a:p>
        </p:txBody>
      </p:sp>
      <p:sp>
        <p:nvSpPr>
          <p:cNvPr id="14" name="Rectangle 1078">
            <a:extLst>
              <a:ext uri="{FF2B5EF4-FFF2-40B4-BE49-F238E27FC236}">
                <a16:creationId xmlns:a16="http://schemas.microsoft.com/office/drawing/2014/main" id="{70433BB6-4FF6-B906-65C7-2AEE793E8B7C}"/>
              </a:ext>
            </a:extLst>
          </p:cNvPr>
          <p:cNvSpPr>
            <a:spLocks noChangeArrowheads="1"/>
          </p:cNvSpPr>
          <p:nvPr/>
        </p:nvSpPr>
        <p:spPr bwMode="auto">
          <a:xfrm>
            <a:off x="1955200" y="4061729"/>
            <a:ext cx="1015507" cy="26093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HIV Gag</a:t>
            </a:r>
          </a:p>
        </p:txBody>
      </p:sp>
      <p:sp>
        <p:nvSpPr>
          <p:cNvPr id="16" name="Rectangle 1078">
            <a:extLst>
              <a:ext uri="{FF2B5EF4-FFF2-40B4-BE49-F238E27FC236}">
                <a16:creationId xmlns:a16="http://schemas.microsoft.com/office/drawing/2014/main" id="{F68F7578-BBFC-BDFF-4ED9-C2F2154E95B2}"/>
              </a:ext>
            </a:extLst>
          </p:cNvPr>
          <p:cNvSpPr>
            <a:spLocks noChangeArrowheads="1"/>
          </p:cNvSpPr>
          <p:nvPr/>
        </p:nvSpPr>
        <p:spPr bwMode="auto">
          <a:xfrm>
            <a:off x="1211660" y="3834936"/>
            <a:ext cx="1015507" cy="26093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lumMod val="75000"/>
                    <a:lumOff val="25000"/>
                  </a:schemeClr>
                </a:solidFill>
                <a:latin typeface="Calibri" panose="020F0502020204030204" pitchFamily="34" charset="0"/>
                <a:cs typeface="Calibri" panose="020F0502020204030204" pitchFamily="34" charset="0"/>
              </a:rPr>
              <a:t>HIV Gag-Pol</a:t>
            </a:r>
          </a:p>
        </p:txBody>
      </p:sp>
      <p:cxnSp>
        <p:nvCxnSpPr>
          <p:cNvPr id="20" name="Straight Arrow Connector 19">
            <a:extLst>
              <a:ext uri="{FF2B5EF4-FFF2-40B4-BE49-F238E27FC236}">
                <a16:creationId xmlns:a16="http://schemas.microsoft.com/office/drawing/2014/main" id="{48F9748F-A3D0-FBAA-CC60-C29C9A20DF3D}"/>
              </a:ext>
            </a:extLst>
          </p:cNvPr>
          <p:cNvCxnSpPr>
            <a:cxnSpLocks/>
          </p:cNvCxnSpPr>
          <p:nvPr/>
        </p:nvCxnSpPr>
        <p:spPr>
          <a:xfrm flipH="1">
            <a:off x="2514849" y="3961612"/>
            <a:ext cx="207025" cy="130465"/>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77E5C4-E78C-3143-E369-E45AE77CF206}"/>
              </a:ext>
            </a:extLst>
          </p:cNvPr>
          <p:cNvCxnSpPr>
            <a:cxnSpLocks/>
          </p:cNvCxnSpPr>
          <p:nvPr/>
        </p:nvCxnSpPr>
        <p:spPr>
          <a:xfrm flipH="1">
            <a:off x="1851688" y="3763003"/>
            <a:ext cx="207025" cy="130465"/>
          </a:xfrm>
          <a:prstGeom prst="straightConnector1">
            <a:avLst/>
          </a:prstGeom>
          <a:ln w="9525">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081341"/>
      </p:ext>
    </p:extLst>
  </p:cSld>
  <p:clrMapOvr>
    <a:masterClrMapping/>
  </p:clrMapOvr>
  <p:transition spd="slow" advTm="18762"/>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Capsid (p24)</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6" name="Straight Arrow Connector 5">
            <a:extLst>
              <a:ext uri="{FF2B5EF4-FFF2-40B4-BE49-F238E27FC236}">
                <a16:creationId xmlns:a16="http://schemas.microsoft.com/office/drawing/2014/main" id="{F201DFA2-AFDB-C847-80FF-FB8C315183C2}"/>
              </a:ext>
            </a:extLst>
          </p:cNvPr>
          <p:cNvCxnSpPr>
            <a:cxnSpLocks/>
          </p:cNvCxnSpPr>
          <p:nvPr/>
        </p:nvCxnSpPr>
        <p:spPr>
          <a:xfrm flipH="1">
            <a:off x="2400950" y="2095063"/>
            <a:ext cx="151223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7800125D-8C40-0739-0020-CCC353A90E22}"/>
              </a:ext>
            </a:extLst>
          </p:cNvPr>
          <p:cNvSpPr>
            <a:spLocks noChangeArrowheads="1"/>
          </p:cNvSpPr>
          <p:nvPr/>
        </p:nvSpPr>
        <p:spPr bwMode="auto">
          <a:xfrm>
            <a:off x="433137" y="1862129"/>
            <a:ext cx="1998259" cy="432890"/>
          </a:xfrm>
          <a:prstGeom prst="rect">
            <a:avLst/>
          </a:prstGeom>
          <a:noFill/>
          <a:ln w="12700">
            <a:noFill/>
            <a:miter lim="800000"/>
            <a:headEnd/>
            <a:tailEnd/>
          </a:ln>
          <a:effectLst/>
        </p:spPr>
        <p:txBody>
          <a:bodyPr wrap="none" anchor="ctr">
            <a:prstTxWarp prst="textNoShape">
              <a:avLst/>
            </a:prstTxWarp>
          </a:bodyPr>
          <a:lstStyle/>
          <a:p>
            <a:pPr algn="r"/>
            <a:r>
              <a:rPr lang="en-US" sz="1600" dirty="0">
                <a:latin typeface="Calibri" panose="020F0502020204030204" pitchFamily="34" charset="0"/>
                <a:cs typeface="Calibri" panose="020F0502020204030204" pitchFamily="34" charset="0"/>
              </a:rPr>
              <a:t>HIV capsid (p24)</a:t>
            </a:r>
          </a:p>
        </p:txBody>
      </p:sp>
    </p:spTree>
    <p:extLst>
      <p:ext uri="{BB962C8B-B14F-4D97-AF65-F5344CB8AC3E}">
        <p14:creationId xmlns:p14="http://schemas.microsoft.com/office/powerpoint/2010/main" val="3559717232"/>
      </p:ext>
    </p:extLst>
  </p:cSld>
  <p:clrMapOvr>
    <a:masterClrMapping/>
  </p:clrMapOvr>
  <mc:AlternateContent xmlns:mc="http://schemas.openxmlformats.org/markup-compatibility/2006" xmlns:p14="http://schemas.microsoft.com/office/powerpoint/2010/main">
    <mc:Choice Requires="p14">
      <p:transition spd="slow" p14:dur="1250" advTm="8480">
        <p:circle/>
      </p:transition>
    </mc:Choice>
    <mc:Fallback xmlns="">
      <p:transition spd="slow" advTm="848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Outline</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3587E853-324D-3E6D-1D03-33903CC0BEDA}"/>
              </a:ext>
            </a:extLst>
          </p:cNvPr>
          <p:cNvSpPr/>
          <p:nvPr/>
        </p:nvSpPr>
        <p:spPr>
          <a:xfrm>
            <a:off x="458696" y="2308232"/>
            <a:ext cx="7315200" cy="548640"/>
          </a:xfrm>
          <a:prstGeom prst="rect">
            <a:avLst/>
          </a:prstGeom>
          <a:gradFill>
            <a:gsLst>
              <a:gs pos="100000">
                <a:srgbClr val="EAE3D8">
                  <a:alpha val="40000"/>
                </a:srgbClr>
              </a:gs>
              <a:gs pos="4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Structural Proteins</a:t>
            </a:r>
          </a:p>
        </p:txBody>
      </p:sp>
      <p:pic>
        <p:nvPicPr>
          <p:cNvPr id="9" name="Picture 8">
            <a:extLst>
              <a:ext uri="{FF2B5EF4-FFF2-40B4-BE49-F238E27FC236}">
                <a16:creationId xmlns:a16="http://schemas.microsoft.com/office/drawing/2014/main" id="{93B40CEE-6314-602E-48ED-58B0A96B689C}"/>
              </a:ext>
            </a:extLst>
          </p:cNvPr>
          <p:cNvPicPr>
            <a:picLocks noChangeAspect="1"/>
          </p:cNvPicPr>
          <p:nvPr/>
        </p:nvPicPr>
        <p:blipFill>
          <a:blip r:embed="rId2"/>
          <a:stretch>
            <a:fillRect/>
          </a:stretch>
        </p:blipFill>
        <p:spPr>
          <a:xfrm>
            <a:off x="5412991" y="1144608"/>
            <a:ext cx="3727229" cy="2873073"/>
          </a:xfrm>
          <a:prstGeom prst="rect">
            <a:avLst/>
          </a:prstGeom>
        </p:spPr>
      </p:pic>
      <p:grpSp>
        <p:nvGrpSpPr>
          <p:cNvPr id="17" name="Group 16">
            <a:extLst>
              <a:ext uri="{FF2B5EF4-FFF2-40B4-BE49-F238E27FC236}">
                <a16:creationId xmlns:a16="http://schemas.microsoft.com/office/drawing/2014/main" id="{E9C0A318-0B3D-4FB1-00CB-531968269434}"/>
              </a:ext>
            </a:extLst>
          </p:cNvPr>
          <p:cNvGrpSpPr/>
          <p:nvPr/>
        </p:nvGrpSpPr>
        <p:grpSpPr>
          <a:xfrm>
            <a:off x="2290956" y="3882572"/>
            <a:ext cx="4572000" cy="1016000"/>
            <a:chOff x="4572000" y="3933372"/>
            <a:chExt cx="4572000" cy="1016000"/>
          </a:xfrm>
        </p:grpSpPr>
        <p:sp>
          <p:nvSpPr>
            <p:cNvPr id="16" name="Rectangle 15">
              <a:extLst>
                <a:ext uri="{FF2B5EF4-FFF2-40B4-BE49-F238E27FC236}">
                  <a16:creationId xmlns:a16="http://schemas.microsoft.com/office/drawing/2014/main" id="{FD39E8E4-53B7-A2C3-AAF8-1FE121E55486}"/>
                </a:ext>
              </a:extLst>
            </p:cNvPr>
            <p:cNvSpPr/>
            <p:nvPr/>
          </p:nvSpPr>
          <p:spPr>
            <a:xfrm>
              <a:off x="4572000" y="3933372"/>
              <a:ext cx="4572000" cy="10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A73B72-8303-4E59-D277-F132B1E1E57E}"/>
                </a:ext>
              </a:extLst>
            </p:cNvPr>
            <p:cNvPicPr>
              <a:picLocks noChangeAspect="1"/>
            </p:cNvPicPr>
            <p:nvPr/>
          </p:nvPicPr>
          <p:blipFill>
            <a:blip r:embed="rId3"/>
            <a:stretch>
              <a:fillRect/>
            </a:stretch>
          </p:blipFill>
          <p:spPr>
            <a:xfrm>
              <a:off x="7853723" y="4202856"/>
              <a:ext cx="169986" cy="322973"/>
            </a:xfrm>
            <a:prstGeom prst="rect">
              <a:avLst/>
            </a:prstGeom>
          </p:spPr>
        </p:pic>
        <p:pic>
          <p:nvPicPr>
            <p:cNvPr id="11" name="Picture 10">
              <a:extLst>
                <a:ext uri="{FF2B5EF4-FFF2-40B4-BE49-F238E27FC236}">
                  <a16:creationId xmlns:a16="http://schemas.microsoft.com/office/drawing/2014/main" id="{1DFAFCA7-99EC-9B28-089D-90EA4D7434A7}"/>
                </a:ext>
              </a:extLst>
            </p:cNvPr>
            <p:cNvPicPr>
              <a:picLocks noChangeAspect="1"/>
            </p:cNvPicPr>
            <p:nvPr/>
          </p:nvPicPr>
          <p:blipFill>
            <a:blip r:embed="rId4"/>
            <a:stretch>
              <a:fillRect/>
            </a:stretch>
          </p:blipFill>
          <p:spPr>
            <a:xfrm rot="21361559">
              <a:off x="6958142" y="4135849"/>
              <a:ext cx="224748" cy="456989"/>
            </a:xfrm>
            <a:prstGeom prst="rect">
              <a:avLst/>
            </a:prstGeom>
          </p:spPr>
        </p:pic>
        <p:pic>
          <p:nvPicPr>
            <p:cNvPr id="12" name="Picture 11">
              <a:extLst>
                <a:ext uri="{FF2B5EF4-FFF2-40B4-BE49-F238E27FC236}">
                  <a16:creationId xmlns:a16="http://schemas.microsoft.com/office/drawing/2014/main" id="{48DB6C6F-B5F4-480F-C205-79ADC0429B13}"/>
                </a:ext>
              </a:extLst>
            </p:cNvPr>
            <p:cNvPicPr>
              <a:picLocks noChangeAspect="1"/>
            </p:cNvPicPr>
            <p:nvPr/>
          </p:nvPicPr>
          <p:blipFill>
            <a:blip r:embed="rId5"/>
            <a:stretch>
              <a:fillRect/>
            </a:stretch>
          </p:blipFill>
          <p:spPr>
            <a:xfrm>
              <a:off x="8579991" y="4254522"/>
              <a:ext cx="201611" cy="260144"/>
            </a:xfrm>
            <a:prstGeom prst="rect">
              <a:avLst/>
            </a:prstGeom>
          </p:spPr>
        </p:pic>
        <p:pic>
          <p:nvPicPr>
            <p:cNvPr id="13" name="Picture 12">
              <a:extLst>
                <a:ext uri="{FF2B5EF4-FFF2-40B4-BE49-F238E27FC236}">
                  <a16:creationId xmlns:a16="http://schemas.microsoft.com/office/drawing/2014/main" id="{30859DF0-8597-C0C6-75B3-C772B28751AE}"/>
                </a:ext>
              </a:extLst>
            </p:cNvPr>
            <p:cNvPicPr>
              <a:picLocks noChangeAspect="1"/>
            </p:cNvPicPr>
            <p:nvPr/>
          </p:nvPicPr>
          <p:blipFill>
            <a:blip r:embed="rId6"/>
            <a:stretch>
              <a:fillRect/>
            </a:stretch>
          </p:blipFill>
          <p:spPr>
            <a:xfrm rot="237499">
              <a:off x="5702626" y="4059007"/>
              <a:ext cx="563510" cy="584381"/>
            </a:xfrm>
            <a:prstGeom prst="rect">
              <a:avLst/>
            </a:prstGeom>
          </p:spPr>
        </p:pic>
        <p:pic>
          <p:nvPicPr>
            <p:cNvPr id="15" name="Picture 14">
              <a:extLst>
                <a:ext uri="{FF2B5EF4-FFF2-40B4-BE49-F238E27FC236}">
                  <a16:creationId xmlns:a16="http://schemas.microsoft.com/office/drawing/2014/main" id="{AC2B1D3E-6DCF-DAEF-A6EE-3EA7CC0130F0}"/>
                </a:ext>
              </a:extLst>
            </p:cNvPr>
            <p:cNvPicPr>
              <a:picLocks noChangeAspect="1"/>
            </p:cNvPicPr>
            <p:nvPr/>
          </p:nvPicPr>
          <p:blipFill>
            <a:blip r:embed="rId7"/>
            <a:stretch>
              <a:fillRect/>
            </a:stretch>
          </p:blipFill>
          <p:spPr>
            <a:xfrm rot="19721596">
              <a:off x="4747006" y="4050694"/>
              <a:ext cx="605639" cy="702675"/>
            </a:xfrm>
            <a:prstGeom prst="rect">
              <a:avLst/>
            </a:prstGeom>
          </p:spPr>
        </p:pic>
      </p:grpSp>
      <p:sp>
        <p:nvSpPr>
          <p:cNvPr id="18" name="Rectangle 13">
            <a:extLst>
              <a:ext uri="{FF2B5EF4-FFF2-40B4-BE49-F238E27FC236}">
                <a16:creationId xmlns:a16="http://schemas.microsoft.com/office/drawing/2014/main" id="{E62A9BB6-35B8-6A83-34F3-BC5649826AE2}"/>
              </a:ext>
            </a:extLst>
          </p:cNvPr>
          <p:cNvSpPr>
            <a:spLocks noChangeArrowheads="1"/>
          </p:cNvSpPr>
          <p:nvPr/>
        </p:nvSpPr>
        <p:spPr bwMode="auto">
          <a:xfrm>
            <a:off x="6192734" y="4572722"/>
            <a:ext cx="563510"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p6</a:t>
            </a:r>
          </a:p>
        </p:txBody>
      </p:sp>
      <p:sp>
        <p:nvSpPr>
          <p:cNvPr id="26" name="Rectangle 13">
            <a:extLst>
              <a:ext uri="{FF2B5EF4-FFF2-40B4-BE49-F238E27FC236}">
                <a16:creationId xmlns:a16="http://schemas.microsoft.com/office/drawing/2014/main" id="{1EF7CCC1-42FE-DDB0-A307-D068F3EEF293}"/>
              </a:ext>
            </a:extLst>
          </p:cNvPr>
          <p:cNvSpPr>
            <a:spLocks noChangeArrowheads="1"/>
          </p:cNvSpPr>
          <p:nvPr/>
        </p:nvSpPr>
        <p:spPr bwMode="auto">
          <a:xfrm>
            <a:off x="4487305" y="4572722"/>
            <a:ext cx="563510"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Capsid</a:t>
            </a:r>
          </a:p>
        </p:txBody>
      </p:sp>
      <p:sp>
        <p:nvSpPr>
          <p:cNvPr id="27" name="Rectangle 13">
            <a:extLst>
              <a:ext uri="{FF2B5EF4-FFF2-40B4-BE49-F238E27FC236}">
                <a16:creationId xmlns:a16="http://schemas.microsoft.com/office/drawing/2014/main" id="{7D1C97BC-29F9-1C57-E2DE-F47E9D38706D}"/>
              </a:ext>
            </a:extLst>
          </p:cNvPr>
          <p:cNvSpPr>
            <a:spLocks noChangeArrowheads="1"/>
          </p:cNvSpPr>
          <p:nvPr/>
        </p:nvSpPr>
        <p:spPr bwMode="auto">
          <a:xfrm>
            <a:off x="3478562" y="4572722"/>
            <a:ext cx="563510"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Matrix</a:t>
            </a:r>
          </a:p>
        </p:txBody>
      </p:sp>
      <p:sp>
        <p:nvSpPr>
          <p:cNvPr id="28" name="Rectangle 13">
            <a:extLst>
              <a:ext uri="{FF2B5EF4-FFF2-40B4-BE49-F238E27FC236}">
                <a16:creationId xmlns:a16="http://schemas.microsoft.com/office/drawing/2014/main" id="{28725A3C-41EB-3231-49EA-A343F233B3D2}"/>
              </a:ext>
            </a:extLst>
          </p:cNvPr>
          <p:cNvSpPr>
            <a:spLocks noChangeArrowheads="1"/>
          </p:cNvSpPr>
          <p:nvPr/>
        </p:nvSpPr>
        <p:spPr bwMode="auto">
          <a:xfrm>
            <a:off x="2513527" y="4572722"/>
            <a:ext cx="729777"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Envelope</a:t>
            </a:r>
          </a:p>
        </p:txBody>
      </p:sp>
      <p:sp>
        <p:nvSpPr>
          <p:cNvPr id="29" name="Rectangle 13">
            <a:extLst>
              <a:ext uri="{FF2B5EF4-FFF2-40B4-BE49-F238E27FC236}">
                <a16:creationId xmlns:a16="http://schemas.microsoft.com/office/drawing/2014/main" id="{4CB548DF-324D-87B7-C115-926B69EB75EB}"/>
              </a:ext>
            </a:extLst>
          </p:cNvPr>
          <p:cNvSpPr>
            <a:spLocks noChangeArrowheads="1"/>
          </p:cNvSpPr>
          <p:nvPr/>
        </p:nvSpPr>
        <p:spPr bwMode="auto">
          <a:xfrm>
            <a:off x="5285590" y="4572722"/>
            <a:ext cx="800431"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Nucleocapsid</a:t>
            </a:r>
          </a:p>
        </p:txBody>
      </p:sp>
    </p:spTree>
    <p:extLst>
      <p:ext uri="{BB962C8B-B14F-4D97-AF65-F5344CB8AC3E}">
        <p14:creationId xmlns:p14="http://schemas.microsoft.com/office/powerpoint/2010/main" val="2556354785"/>
      </p:ext>
    </p:extLst>
  </p:cSld>
  <p:clrMapOvr>
    <a:masterClrMapping/>
  </p:clrMapOvr>
  <mc:AlternateContent xmlns:mc="http://schemas.openxmlformats.org/markup-compatibility/2006" xmlns:p14="http://schemas.microsoft.com/office/powerpoint/2010/main">
    <mc:Choice Requires="p14">
      <p:transition spd="slow" p14:dur="1250" advTm="7989">
        <p:fade/>
      </p:transition>
    </mc:Choice>
    <mc:Fallback xmlns="">
      <p:transition spd="slow" advTm="7989">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334AF-F6AA-E70D-690D-AD560973AC2C}"/>
              </a:ext>
            </a:extLst>
          </p:cNvPr>
          <p:cNvPicPr>
            <a:picLocks noChangeAspect="1"/>
          </p:cNvPicPr>
          <p:nvPr/>
        </p:nvPicPr>
        <p:blipFill>
          <a:blip r:embed="rId3"/>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Capsid and HIV Core</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4" name="Rectangle 13">
            <a:extLst>
              <a:ext uri="{FF2B5EF4-FFF2-40B4-BE49-F238E27FC236}">
                <a16:creationId xmlns:a16="http://schemas.microsoft.com/office/drawing/2014/main" id="{5370B02B-C666-C94D-A02F-B4BAB73F8F9B}"/>
              </a:ext>
            </a:extLst>
          </p:cNvPr>
          <p:cNvSpPr>
            <a:spLocks noChangeArrowheads="1"/>
          </p:cNvSpPr>
          <p:nvPr/>
        </p:nvSpPr>
        <p:spPr bwMode="auto">
          <a:xfrm>
            <a:off x="6396863" y="1965324"/>
            <a:ext cx="2537412" cy="432890"/>
          </a:xfrm>
          <a:prstGeom prst="rect">
            <a:avLst/>
          </a:prstGeom>
          <a:noFill/>
          <a:ln w="12700">
            <a:noFill/>
            <a:miter lim="800000"/>
            <a:headEnd/>
            <a:tailEnd/>
          </a:ln>
          <a:effectLst/>
        </p:spPr>
        <p:txBody>
          <a:bodyPr wrap="none" anchor="ctr">
            <a:prstTxWarp prst="textNoShape">
              <a:avLst/>
            </a:prstTxWarp>
          </a:bodyPr>
          <a:lstStyle/>
          <a:p>
            <a:r>
              <a:rPr lang="en-US" sz="1600" dirty="0">
                <a:latin typeface="Calibri" panose="020F0502020204030204" pitchFamily="34" charset="0"/>
                <a:cs typeface="Calibri" panose="020F0502020204030204" pitchFamily="34" charset="0"/>
              </a:rPr>
              <a:t>HIV capsid (HIV capsid core)</a:t>
            </a:r>
          </a:p>
        </p:txBody>
      </p:sp>
      <p:cxnSp>
        <p:nvCxnSpPr>
          <p:cNvPr id="15" name="Straight Arrow Connector 14">
            <a:extLst>
              <a:ext uri="{FF2B5EF4-FFF2-40B4-BE49-F238E27FC236}">
                <a16:creationId xmlns:a16="http://schemas.microsoft.com/office/drawing/2014/main" id="{8A8C22A5-7023-B646-974C-3EEA3AF64584}"/>
              </a:ext>
            </a:extLst>
          </p:cNvPr>
          <p:cNvCxnSpPr>
            <a:cxnSpLocks/>
          </p:cNvCxnSpPr>
          <p:nvPr/>
        </p:nvCxnSpPr>
        <p:spPr>
          <a:xfrm flipH="1">
            <a:off x="5326743" y="2186881"/>
            <a:ext cx="1115757" cy="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BDE43CF-3372-32BF-6C53-5A83EB43AE21}"/>
              </a:ext>
            </a:extLst>
          </p:cNvPr>
          <p:cNvSpPr/>
          <p:nvPr/>
        </p:nvSpPr>
        <p:spPr>
          <a:xfrm>
            <a:off x="7470843" y="930510"/>
            <a:ext cx="1673157" cy="429490"/>
          </a:xfrm>
          <a:prstGeom prst="rect">
            <a:avLst/>
          </a:prstGeom>
          <a:solidFill>
            <a:srgbClr val="96B06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Structural Protein</a:t>
            </a:r>
          </a:p>
        </p:txBody>
      </p:sp>
      <p:sp>
        <p:nvSpPr>
          <p:cNvPr id="13" name="Right Bracket 12">
            <a:extLst>
              <a:ext uri="{FF2B5EF4-FFF2-40B4-BE49-F238E27FC236}">
                <a16:creationId xmlns:a16="http://schemas.microsoft.com/office/drawing/2014/main" id="{84C3E0DA-A5ED-300B-E29F-2ED3D54AF785}"/>
              </a:ext>
            </a:extLst>
          </p:cNvPr>
          <p:cNvSpPr/>
          <p:nvPr/>
        </p:nvSpPr>
        <p:spPr>
          <a:xfrm flipH="1">
            <a:off x="3685175" y="1604514"/>
            <a:ext cx="207034" cy="236363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3">
            <a:extLst>
              <a:ext uri="{FF2B5EF4-FFF2-40B4-BE49-F238E27FC236}">
                <a16:creationId xmlns:a16="http://schemas.microsoft.com/office/drawing/2014/main" id="{2890DD29-D9D3-4813-6800-6612039E5975}"/>
              </a:ext>
            </a:extLst>
          </p:cNvPr>
          <p:cNvSpPr>
            <a:spLocks noChangeArrowheads="1"/>
          </p:cNvSpPr>
          <p:nvPr/>
        </p:nvSpPr>
        <p:spPr bwMode="auto">
          <a:xfrm>
            <a:off x="433137" y="1862129"/>
            <a:ext cx="1998259" cy="432890"/>
          </a:xfrm>
          <a:prstGeom prst="rect">
            <a:avLst/>
          </a:prstGeom>
          <a:noFill/>
          <a:ln w="12700">
            <a:noFill/>
            <a:miter lim="800000"/>
            <a:headEnd/>
            <a:tailEnd/>
          </a:ln>
          <a:effectLst/>
        </p:spPr>
        <p:txBody>
          <a:bodyPr wrap="none" anchor="ctr">
            <a:prstTxWarp prst="textNoShape">
              <a:avLst/>
            </a:prstTxWarp>
          </a:bodyPr>
          <a:lstStyle/>
          <a:p>
            <a:pPr algn="r"/>
            <a:r>
              <a:rPr lang="en-US" sz="1400" dirty="0">
                <a:latin typeface="Calibri" panose="020F0502020204030204" pitchFamily="34" charset="0"/>
                <a:cs typeface="Calibri" panose="020F0502020204030204" pitchFamily="34" charset="0"/>
              </a:rPr>
              <a:t>HIV Core (capsid)</a:t>
            </a:r>
          </a:p>
        </p:txBody>
      </p:sp>
      <p:cxnSp>
        <p:nvCxnSpPr>
          <p:cNvPr id="17" name="Straight Arrow Connector 16">
            <a:extLst>
              <a:ext uri="{FF2B5EF4-FFF2-40B4-BE49-F238E27FC236}">
                <a16:creationId xmlns:a16="http://schemas.microsoft.com/office/drawing/2014/main" id="{70052595-1E22-28D7-1191-93A4DE402466}"/>
              </a:ext>
            </a:extLst>
          </p:cNvPr>
          <p:cNvCxnSpPr>
            <a:cxnSpLocks/>
          </p:cNvCxnSpPr>
          <p:nvPr/>
        </p:nvCxnSpPr>
        <p:spPr>
          <a:xfrm flipH="1">
            <a:off x="2400950" y="2095063"/>
            <a:ext cx="1284225"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291017"/>
      </p:ext>
    </p:extLst>
  </p:cSld>
  <p:clrMapOvr>
    <a:masterClrMapping/>
  </p:clrMapOvr>
  <mc:AlternateContent xmlns:mc="http://schemas.openxmlformats.org/markup-compatibility/2006" xmlns:p14="http://schemas.microsoft.com/office/powerpoint/2010/main">
    <mc:Choice Requires="p14">
      <p:transition spd="slow" p14:dur="1250" advTm="18922">
        <p:fade/>
      </p:transition>
    </mc:Choice>
    <mc:Fallback xmlns="">
      <p:transition spd="slow" advTm="1892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C27BC0-6F8B-B18F-9F5D-2009974633E3}"/>
              </a:ext>
            </a:extLst>
          </p:cNvPr>
          <p:cNvPicPr>
            <a:picLocks noChangeAspect="1"/>
          </p:cNvPicPr>
          <p:nvPr/>
        </p:nvPicPr>
        <p:blipFill>
          <a:blip r:embed="rId3"/>
          <a:stretch>
            <a:fillRect/>
          </a:stretch>
        </p:blipFill>
        <p:spPr>
          <a:xfrm>
            <a:off x="501161"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normAutofit/>
          </a:bodyPr>
          <a:lstStyle/>
          <a:p>
            <a:r>
              <a:rPr lang="en-US" dirty="0"/>
              <a:t>HIV Capsid: Monomer Structure</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sz="600" dirty="0"/>
              <a:t>Illustration: </a:t>
            </a:r>
            <a:r>
              <a:rPr lang="en-US" sz="600" i="1" dirty="0"/>
              <a:t>Cognition Studio, Inc.</a:t>
            </a:r>
            <a:r>
              <a:rPr lang="en-US" sz="600" dirty="0"/>
              <a:t> and David H. Spach, MD</a:t>
            </a:r>
          </a:p>
        </p:txBody>
      </p:sp>
      <p:sp>
        <p:nvSpPr>
          <p:cNvPr id="8" name="Rectangle 13">
            <a:extLst>
              <a:ext uri="{FF2B5EF4-FFF2-40B4-BE49-F238E27FC236}">
                <a16:creationId xmlns:a16="http://schemas.microsoft.com/office/drawing/2014/main" id="{00338B1A-78AF-C140-B99E-F6F5E2FB3EA7}"/>
              </a:ext>
            </a:extLst>
          </p:cNvPr>
          <p:cNvSpPr>
            <a:spLocks noChangeArrowheads="1"/>
          </p:cNvSpPr>
          <p:nvPr/>
        </p:nvSpPr>
        <p:spPr bwMode="auto">
          <a:xfrm>
            <a:off x="6552523" y="2076657"/>
            <a:ext cx="2471817"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N-terminal domain (NTD)</a:t>
            </a:r>
          </a:p>
        </p:txBody>
      </p:sp>
      <p:sp>
        <p:nvSpPr>
          <p:cNvPr id="9" name="Rectangle 13">
            <a:extLst>
              <a:ext uri="{FF2B5EF4-FFF2-40B4-BE49-F238E27FC236}">
                <a16:creationId xmlns:a16="http://schemas.microsoft.com/office/drawing/2014/main" id="{CD4C08B2-E810-574F-88E5-AE252360D1C5}"/>
              </a:ext>
            </a:extLst>
          </p:cNvPr>
          <p:cNvSpPr>
            <a:spLocks noChangeArrowheads="1"/>
          </p:cNvSpPr>
          <p:nvPr/>
        </p:nvSpPr>
        <p:spPr bwMode="auto">
          <a:xfrm>
            <a:off x="6552523" y="3503570"/>
            <a:ext cx="2471817"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C-terminal domain (CTD)</a:t>
            </a:r>
          </a:p>
        </p:txBody>
      </p:sp>
      <p:grpSp>
        <p:nvGrpSpPr>
          <p:cNvPr id="10" name="Group 9">
            <a:extLst>
              <a:ext uri="{FF2B5EF4-FFF2-40B4-BE49-F238E27FC236}">
                <a16:creationId xmlns:a16="http://schemas.microsoft.com/office/drawing/2014/main" id="{7D7BE54F-ACD9-B44E-80AA-60DE6C1D8B5C}"/>
              </a:ext>
            </a:extLst>
          </p:cNvPr>
          <p:cNvGrpSpPr/>
          <p:nvPr/>
        </p:nvGrpSpPr>
        <p:grpSpPr>
          <a:xfrm>
            <a:off x="4781064" y="1456979"/>
            <a:ext cx="2460819" cy="3170629"/>
            <a:chOff x="4679099" y="1062182"/>
            <a:chExt cx="2933700" cy="3779909"/>
          </a:xfrm>
        </p:grpSpPr>
        <p:pic>
          <p:nvPicPr>
            <p:cNvPr id="11" name="Picture 10">
              <a:extLst>
                <a:ext uri="{FF2B5EF4-FFF2-40B4-BE49-F238E27FC236}">
                  <a16:creationId xmlns:a16="http://schemas.microsoft.com/office/drawing/2014/main" id="{2FA1C4B3-0347-A34E-9A5D-530A30F52290}"/>
                </a:ext>
              </a:extLst>
            </p:cNvPr>
            <p:cNvPicPr>
              <a:picLocks noChangeAspect="1"/>
            </p:cNvPicPr>
            <p:nvPr/>
          </p:nvPicPr>
          <p:blipFill>
            <a:blip r:embed="rId4">
              <a:duotone>
                <a:schemeClr val="accent2">
                  <a:shade val="45000"/>
                  <a:satMod val="135000"/>
                </a:schemeClr>
                <a:prstClr val="white"/>
              </a:duotone>
            </a:blip>
            <a:stretch>
              <a:fillRect/>
            </a:stretch>
          </p:blipFill>
          <p:spPr>
            <a:xfrm>
              <a:off x="4679099" y="1070191"/>
              <a:ext cx="2933700" cy="3771900"/>
            </a:xfrm>
            <a:prstGeom prst="rect">
              <a:avLst/>
            </a:prstGeom>
          </p:spPr>
        </p:pic>
        <p:sp>
          <p:nvSpPr>
            <p:cNvPr id="12" name="Oval 11">
              <a:extLst>
                <a:ext uri="{FF2B5EF4-FFF2-40B4-BE49-F238E27FC236}">
                  <a16:creationId xmlns:a16="http://schemas.microsoft.com/office/drawing/2014/main" id="{0653A376-C16C-3B49-817E-731BECF4A97D}"/>
                </a:ext>
              </a:extLst>
            </p:cNvPr>
            <p:cNvSpPr/>
            <p:nvPr/>
          </p:nvSpPr>
          <p:spPr>
            <a:xfrm>
              <a:off x="6160655" y="1062182"/>
              <a:ext cx="452582" cy="434109"/>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8B709D-4995-D64C-BF1F-3847DB4E15AE}"/>
                </a:ext>
              </a:extLst>
            </p:cNvPr>
            <p:cNvSpPr/>
            <p:nvPr/>
          </p:nvSpPr>
          <p:spPr>
            <a:xfrm>
              <a:off x="5629564" y="4308764"/>
              <a:ext cx="452582" cy="434109"/>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3">
            <a:extLst>
              <a:ext uri="{FF2B5EF4-FFF2-40B4-BE49-F238E27FC236}">
                <a16:creationId xmlns:a16="http://schemas.microsoft.com/office/drawing/2014/main" id="{769F6324-FFB5-524D-A441-842AAC99FEEC}"/>
              </a:ext>
            </a:extLst>
          </p:cNvPr>
          <p:cNvSpPr>
            <a:spLocks noChangeArrowheads="1"/>
          </p:cNvSpPr>
          <p:nvPr/>
        </p:nvSpPr>
        <p:spPr bwMode="auto">
          <a:xfrm>
            <a:off x="6082453" y="2928386"/>
            <a:ext cx="1555589" cy="432890"/>
          </a:xfrm>
          <a:prstGeom prst="rect">
            <a:avLst/>
          </a:prstGeom>
          <a:noFill/>
          <a:ln w="12700">
            <a:noFill/>
            <a:miter lim="800000"/>
            <a:headEnd/>
            <a:tailEnd/>
          </a:ln>
          <a:effectLst/>
        </p:spPr>
        <p:txBody>
          <a:bodyPr wrap="none" anchor="ctr">
            <a:prstTxWarp prst="textNoShape">
              <a:avLst/>
            </a:prstTxWarp>
          </a:bodyPr>
          <a:lstStyle/>
          <a:p>
            <a:r>
              <a:rPr lang="en-US" sz="1200" dirty="0">
                <a:latin typeface="Calibri" panose="020F0502020204030204" pitchFamily="34" charset="0"/>
                <a:cs typeface="Calibri" panose="020F0502020204030204" pitchFamily="34" charset="0"/>
              </a:rPr>
              <a:t>Flexible Linker</a:t>
            </a:r>
          </a:p>
        </p:txBody>
      </p:sp>
      <p:cxnSp>
        <p:nvCxnSpPr>
          <p:cNvPr id="18" name="Straight Connector 17">
            <a:extLst>
              <a:ext uri="{FF2B5EF4-FFF2-40B4-BE49-F238E27FC236}">
                <a16:creationId xmlns:a16="http://schemas.microsoft.com/office/drawing/2014/main" id="{316CA037-893A-584C-9305-FCDFD62E031D}"/>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270BE3-2F8A-74D6-6112-534B7B598D72}"/>
              </a:ext>
            </a:extLst>
          </p:cNvPr>
          <p:cNvSpPr/>
          <p:nvPr/>
        </p:nvSpPr>
        <p:spPr>
          <a:xfrm>
            <a:off x="4577921" y="930030"/>
            <a:ext cx="4572000" cy="365760"/>
          </a:xfrm>
          <a:prstGeom prst="rect">
            <a:avLst/>
          </a:prstGeom>
          <a:solidFill>
            <a:srgbClr val="96B06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1600" dirty="0">
                <a:solidFill>
                  <a:schemeClr val="tx1"/>
                </a:solidFill>
                <a:latin typeface="Calibri" panose="020F0502020204030204" pitchFamily="34" charset="0"/>
                <a:cs typeface="Calibri" panose="020F0502020204030204" pitchFamily="34" charset="0"/>
              </a:rPr>
              <a:t>           HIV Capsid Monomer</a:t>
            </a:r>
          </a:p>
        </p:txBody>
      </p:sp>
    </p:spTree>
    <p:extLst>
      <p:ext uri="{BB962C8B-B14F-4D97-AF65-F5344CB8AC3E}">
        <p14:creationId xmlns:p14="http://schemas.microsoft.com/office/powerpoint/2010/main" val="43521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5530">
        <p159:morph option="byObject"/>
      </p:transition>
    </mc:Choice>
    <mc:Fallback xmlns="">
      <p:transition spd="slow" advTm="1553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7553209-E464-5C6D-696C-33D7BBC82827}"/>
              </a:ext>
            </a:extLst>
          </p:cNvPr>
          <p:cNvPicPr>
            <a:picLocks noChangeAspect="1"/>
          </p:cNvPicPr>
          <p:nvPr/>
        </p:nvPicPr>
        <p:blipFill>
          <a:blip r:embed="rId3"/>
          <a:stretch>
            <a:fillRect/>
          </a:stretch>
        </p:blipFill>
        <p:spPr>
          <a:xfrm rot="7608473">
            <a:off x="8008281" y="3670991"/>
            <a:ext cx="316592" cy="579752"/>
          </a:xfrm>
          <a:prstGeom prst="rect">
            <a:avLst/>
          </a:prstGeom>
          <a:effectLst>
            <a:outerShdw blurRad="50800" dist="38100" dir="5400000" algn="ctr" rotWithShape="0">
              <a:schemeClr val="tx1">
                <a:alpha val="50000"/>
              </a:schemeClr>
            </a:outerShdw>
          </a:effectLst>
        </p:spPr>
      </p:pic>
      <p:pic>
        <p:nvPicPr>
          <p:cNvPr id="4" name="Picture 3">
            <a:extLst>
              <a:ext uri="{FF2B5EF4-FFF2-40B4-BE49-F238E27FC236}">
                <a16:creationId xmlns:a16="http://schemas.microsoft.com/office/drawing/2014/main" id="{4EC27BC0-6F8B-B18F-9F5D-2009974633E3}"/>
              </a:ext>
            </a:extLst>
          </p:cNvPr>
          <p:cNvPicPr>
            <a:picLocks noChangeAspect="1"/>
          </p:cNvPicPr>
          <p:nvPr/>
        </p:nvPicPr>
        <p:blipFill>
          <a:blip r:embed="rId4"/>
          <a:stretch>
            <a:fillRect/>
          </a:stretch>
        </p:blipFill>
        <p:spPr>
          <a:xfrm>
            <a:off x="501161"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normAutofit/>
          </a:bodyPr>
          <a:lstStyle/>
          <a:p>
            <a:r>
              <a:rPr lang="en-US" dirty="0"/>
              <a:t>HIV Capsid: Monomers and </a:t>
            </a:r>
            <a:r>
              <a:rPr lang="en-US" dirty="0" err="1"/>
              <a:t>Polmyers</a:t>
            </a:r>
            <a:endParaRPr lang="en-US" dirty="0"/>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sz="600" dirty="0"/>
              <a:t>Illustration: </a:t>
            </a:r>
            <a:r>
              <a:rPr lang="en-US" sz="600" i="1" dirty="0"/>
              <a:t>Cognition Studio, Inc.</a:t>
            </a:r>
            <a:r>
              <a:rPr lang="en-US" sz="600" dirty="0"/>
              <a:t> and David H. Spach, MD</a:t>
            </a:r>
          </a:p>
        </p:txBody>
      </p:sp>
      <p:cxnSp>
        <p:nvCxnSpPr>
          <p:cNvPr id="18" name="Straight Connector 17">
            <a:extLst>
              <a:ext uri="{FF2B5EF4-FFF2-40B4-BE49-F238E27FC236}">
                <a16:creationId xmlns:a16="http://schemas.microsoft.com/office/drawing/2014/main" id="{316CA037-893A-584C-9305-FCDFD62E031D}"/>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8DD3339-B53B-8806-36BD-6FF7F7A65760}"/>
              </a:ext>
            </a:extLst>
          </p:cNvPr>
          <p:cNvSpPr txBox="1">
            <a:spLocks/>
          </p:cNvSpPr>
          <p:nvPr/>
        </p:nvSpPr>
        <p:spPr>
          <a:xfrm>
            <a:off x="5125265" y="1398126"/>
            <a:ext cx="138111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pic>
        <p:nvPicPr>
          <p:cNvPr id="7" name="Picture 6">
            <a:extLst>
              <a:ext uri="{FF2B5EF4-FFF2-40B4-BE49-F238E27FC236}">
                <a16:creationId xmlns:a16="http://schemas.microsoft.com/office/drawing/2014/main" id="{B02B5452-6D28-7FAA-20DB-86373C6F26DE}"/>
              </a:ext>
            </a:extLst>
          </p:cNvPr>
          <p:cNvPicPr>
            <a:picLocks noChangeAspect="1"/>
          </p:cNvPicPr>
          <p:nvPr/>
        </p:nvPicPr>
        <p:blipFill>
          <a:blip r:embed="rId3"/>
          <a:stretch>
            <a:fillRect/>
          </a:stretch>
        </p:blipFill>
        <p:spPr>
          <a:xfrm rot="21227401">
            <a:off x="5433423" y="2082226"/>
            <a:ext cx="285123" cy="579752"/>
          </a:xfrm>
          <a:prstGeom prst="rect">
            <a:avLst/>
          </a:prstGeom>
          <a:effectLst>
            <a:outerShdw blurRad="50800" dist="38100" dir="5400000" algn="ctr" rotWithShape="0">
              <a:schemeClr val="tx1">
                <a:alpha val="50000"/>
              </a:schemeClr>
            </a:outerShdw>
          </a:effectLst>
        </p:spPr>
      </p:pic>
      <p:pic>
        <p:nvPicPr>
          <p:cNvPr id="14" name="Picture 13">
            <a:extLst>
              <a:ext uri="{FF2B5EF4-FFF2-40B4-BE49-F238E27FC236}">
                <a16:creationId xmlns:a16="http://schemas.microsoft.com/office/drawing/2014/main" id="{C42F3DE5-D2F7-42F5-34A3-02B1A7C72ABF}"/>
              </a:ext>
            </a:extLst>
          </p:cNvPr>
          <p:cNvPicPr>
            <a:picLocks noChangeAspect="1"/>
          </p:cNvPicPr>
          <p:nvPr/>
        </p:nvPicPr>
        <p:blipFill>
          <a:blip r:embed="rId3"/>
          <a:stretch>
            <a:fillRect/>
          </a:stretch>
        </p:blipFill>
        <p:spPr>
          <a:xfrm rot="21227401">
            <a:off x="6145651" y="2060988"/>
            <a:ext cx="285123" cy="579752"/>
          </a:xfrm>
          <a:prstGeom prst="rect">
            <a:avLst/>
          </a:prstGeom>
          <a:effectLst>
            <a:outerShdw blurRad="50800" dist="38100" dir="5400000" algn="ctr" rotWithShape="0">
              <a:schemeClr val="tx1">
                <a:alpha val="50000"/>
              </a:schemeClr>
            </a:outerShdw>
          </a:effectLst>
        </p:spPr>
      </p:pic>
      <p:pic>
        <p:nvPicPr>
          <p:cNvPr id="16" name="Picture 15">
            <a:extLst>
              <a:ext uri="{FF2B5EF4-FFF2-40B4-BE49-F238E27FC236}">
                <a16:creationId xmlns:a16="http://schemas.microsoft.com/office/drawing/2014/main" id="{5CE39092-1A10-07C5-2744-6556C5B78536}"/>
              </a:ext>
            </a:extLst>
          </p:cNvPr>
          <p:cNvPicPr>
            <a:picLocks noChangeAspect="1"/>
          </p:cNvPicPr>
          <p:nvPr/>
        </p:nvPicPr>
        <p:blipFill>
          <a:blip r:embed="rId3"/>
          <a:stretch>
            <a:fillRect/>
          </a:stretch>
        </p:blipFill>
        <p:spPr>
          <a:xfrm rot="21227401">
            <a:off x="6039969" y="3364035"/>
            <a:ext cx="285123" cy="579752"/>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7DBECE31-DC24-E2C9-8CB1-1DC590D5CCCE}"/>
              </a:ext>
            </a:extLst>
          </p:cNvPr>
          <p:cNvPicPr>
            <a:picLocks noChangeAspect="1"/>
          </p:cNvPicPr>
          <p:nvPr/>
        </p:nvPicPr>
        <p:blipFill>
          <a:blip r:embed="rId3"/>
          <a:stretch>
            <a:fillRect/>
          </a:stretch>
        </p:blipFill>
        <p:spPr>
          <a:xfrm rot="21227401">
            <a:off x="5415336" y="2929236"/>
            <a:ext cx="285123" cy="579752"/>
          </a:xfrm>
          <a:prstGeom prst="rect">
            <a:avLst/>
          </a:prstGeom>
          <a:effectLst>
            <a:outerShdw blurRad="50800" dist="38100" dir="5400000" algn="ctr" rotWithShape="0">
              <a:schemeClr val="tx1">
                <a:alpha val="50000"/>
              </a:schemeClr>
            </a:outerShdw>
          </a:effectLst>
        </p:spPr>
      </p:pic>
      <p:pic>
        <p:nvPicPr>
          <p:cNvPr id="20" name="Picture 19">
            <a:extLst>
              <a:ext uri="{FF2B5EF4-FFF2-40B4-BE49-F238E27FC236}">
                <a16:creationId xmlns:a16="http://schemas.microsoft.com/office/drawing/2014/main" id="{EEDFE850-52B6-D46F-1C8E-BA5E0817325B}"/>
              </a:ext>
            </a:extLst>
          </p:cNvPr>
          <p:cNvPicPr>
            <a:picLocks noChangeAspect="1"/>
          </p:cNvPicPr>
          <p:nvPr/>
        </p:nvPicPr>
        <p:blipFill>
          <a:blip r:embed="rId3"/>
          <a:stretch>
            <a:fillRect/>
          </a:stretch>
        </p:blipFill>
        <p:spPr>
          <a:xfrm rot="21227401">
            <a:off x="4999957" y="2447330"/>
            <a:ext cx="285123" cy="579752"/>
          </a:xfrm>
          <a:prstGeom prst="rect">
            <a:avLst/>
          </a:prstGeom>
          <a:effectLst>
            <a:outerShdw blurRad="50800" dist="38100" dir="5400000" algn="ctr" rotWithShape="0">
              <a:schemeClr val="tx1">
                <a:alpha val="50000"/>
              </a:schemeClr>
            </a:outerShdw>
          </a:effectLst>
        </p:spPr>
      </p:pic>
      <p:pic>
        <p:nvPicPr>
          <p:cNvPr id="21" name="Picture 20">
            <a:extLst>
              <a:ext uri="{FF2B5EF4-FFF2-40B4-BE49-F238E27FC236}">
                <a16:creationId xmlns:a16="http://schemas.microsoft.com/office/drawing/2014/main" id="{1FABA43F-E02F-4CD4-8715-C2738347B95D}"/>
              </a:ext>
            </a:extLst>
          </p:cNvPr>
          <p:cNvPicPr>
            <a:picLocks noChangeAspect="1"/>
          </p:cNvPicPr>
          <p:nvPr/>
        </p:nvPicPr>
        <p:blipFill>
          <a:blip r:embed="rId3"/>
          <a:stretch>
            <a:fillRect/>
          </a:stretch>
        </p:blipFill>
        <p:spPr>
          <a:xfrm rot="21227401">
            <a:off x="5866887" y="2616153"/>
            <a:ext cx="285123" cy="579752"/>
          </a:xfrm>
          <a:prstGeom prst="rect">
            <a:avLst/>
          </a:prstGeom>
          <a:effectLst>
            <a:outerShdw blurRad="50800" dist="38100" dir="5400000" algn="ctr" rotWithShape="0">
              <a:schemeClr val="tx1">
                <a:alpha val="50000"/>
              </a:schemeClr>
            </a:outerShdw>
          </a:effectLst>
        </p:spPr>
      </p:pic>
      <p:sp>
        <p:nvSpPr>
          <p:cNvPr id="22" name="Footer Placeholder 3">
            <a:extLst>
              <a:ext uri="{FF2B5EF4-FFF2-40B4-BE49-F238E27FC236}">
                <a16:creationId xmlns:a16="http://schemas.microsoft.com/office/drawing/2014/main" id="{842C62EC-A6BD-E5BF-4F5C-DF81C35F3D77}"/>
              </a:ext>
            </a:extLst>
          </p:cNvPr>
          <p:cNvSpPr txBox="1">
            <a:spLocks/>
          </p:cNvSpPr>
          <p:nvPr/>
        </p:nvSpPr>
        <p:spPr>
          <a:xfrm>
            <a:off x="7348342" y="1398126"/>
            <a:ext cx="138111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pic>
        <p:nvPicPr>
          <p:cNvPr id="23" name="Picture 22">
            <a:extLst>
              <a:ext uri="{FF2B5EF4-FFF2-40B4-BE49-F238E27FC236}">
                <a16:creationId xmlns:a16="http://schemas.microsoft.com/office/drawing/2014/main" id="{41EDA449-609B-A314-97BC-45CD3FED296C}"/>
              </a:ext>
            </a:extLst>
          </p:cNvPr>
          <p:cNvPicPr>
            <a:picLocks noChangeAspect="1"/>
          </p:cNvPicPr>
          <p:nvPr/>
        </p:nvPicPr>
        <p:blipFill>
          <a:blip r:embed="rId3"/>
          <a:stretch>
            <a:fillRect/>
          </a:stretch>
        </p:blipFill>
        <p:spPr>
          <a:xfrm rot="21227401">
            <a:off x="7919647" y="2082227"/>
            <a:ext cx="285123" cy="579752"/>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83775B14-9993-5D4F-F107-25DC1BCE58FD}"/>
              </a:ext>
            </a:extLst>
          </p:cNvPr>
          <p:cNvPicPr>
            <a:picLocks noChangeAspect="1"/>
          </p:cNvPicPr>
          <p:nvPr/>
        </p:nvPicPr>
        <p:blipFill>
          <a:blip r:embed="rId3"/>
          <a:stretch>
            <a:fillRect/>
          </a:stretch>
        </p:blipFill>
        <p:spPr>
          <a:xfrm rot="20460292">
            <a:off x="7746564" y="2141470"/>
            <a:ext cx="285123" cy="579752"/>
          </a:xfrm>
          <a:prstGeom prst="rect">
            <a:avLst/>
          </a:prstGeom>
          <a:effectLst>
            <a:outerShdw blurRad="50800" dist="38100" dir="5400000" algn="ctr" rotWithShape="0">
              <a:schemeClr val="tx1">
                <a:alpha val="50000"/>
              </a:schemeClr>
            </a:outerShdw>
          </a:effectLst>
        </p:spPr>
      </p:pic>
      <p:pic>
        <p:nvPicPr>
          <p:cNvPr id="25" name="Picture 24">
            <a:extLst>
              <a:ext uri="{FF2B5EF4-FFF2-40B4-BE49-F238E27FC236}">
                <a16:creationId xmlns:a16="http://schemas.microsoft.com/office/drawing/2014/main" id="{414AAC44-43B0-BCC3-507F-8DB25C416277}"/>
              </a:ext>
            </a:extLst>
          </p:cNvPr>
          <p:cNvPicPr>
            <a:picLocks noChangeAspect="1"/>
          </p:cNvPicPr>
          <p:nvPr/>
        </p:nvPicPr>
        <p:blipFill>
          <a:blip r:embed="rId3"/>
          <a:stretch>
            <a:fillRect/>
          </a:stretch>
        </p:blipFill>
        <p:spPr>
          <a:xfrm rot="21227401" flipH="1">
            <a:off x="7523616" y="2866625"/>
            <a:ext cx="221765" cy="579752"/>
          </a:xfrm>
          <a:prstGeom prst="rect">
            <a:avLst/>
          </a:prstGeom>
          <a:effectLst>
            <a:outerShdw blurRad="50800" dist="38100" dir="5400000" algn="ctr" rotWithShape="0">
              <a:schemeClr val="tx1">
                <a:alpha val="50000"/>
              </a:schemeClr>
            </a:outerShdw>
          </a:effectLst>
        </p:spPr>
      </p:pic>
      <p:pic>
        <p:nvPicPr>
          <p:cNvPr id="26" name="Picture 25">
            <a:extLst>
              <a:ext uri="{FF2B5EF4-FFF2-40B4-BE49-F238E27FC236}">
                <a16:creationId xmlns:a16="http://schemas.microsoft.com/office/drawing/2014/main" id="{7F800B8C-024B-D8B2-1F90-25FFC610EBF1}"/>
              </a:ext>
            </a:extLst>
          </p:cNvPr>
          <p:cNvPicPr>
            <a:picLocks noChangeAspect="1"/>
          </p:cNvPicPr>
          <p:nvPr/>
        </p:nvPicPr>
        <p:blipFill>
          <a:blip r:embed="rId3"/>
          <a:stretch>
            <a:fillRect/>
          </a:stretch>
        </p:blipFill>
        <p:spPr>
          <a:xfrm rot="560358">
            <a:off x="7602279" y="2806626"/>
            <a:ext cx="285123" cy="579752"/>
          </a:xfrm>
          <a:prstGeom prst="rect">
            <a:avLst/>
          </a:prstGeom>
          <a:effectLst>
            <a:outerShdw blurRad="50800" dist="38100" dir="5400000" algn="ctr" rotWithShape="0">
              <a:schemeClr val="tx1">
                <a:alpha val="50000"/>
              </a:schemeClr>
            </a:outerShdw>
          </a:effectLst>
        </p:spPr>
      </p:pic>
      <p:pic>
        <p:nvPicPr>
          <p:cNvPr id="27" name="Picture 26">
            <a:extLst>
              <a:ext uri="{FF2B5EF4-FFF2-40B4-BE49-F238E27FC236}">
                <a16:creationId xmlns:a16="http://schemas.microsoft.com/office/drawing/2014/main" id="{9D8B024A-D37B-CCBE-2CFD-676CA77E3CA0}"/>
              </a:ext>
            </a:extLst>
          </p:cNvPr>
          <p:cNvPicPr>
            <a:picLocks noChangeAspect="1"/>
          </p:cNvPicPr>
          <p:nvPr/>
        </p:nvPicPr>
        <p:blipFill>
          <a:blip r:embed="rId3"/>
          <a:stretch>
            <a:fillRect/>
          </a:stretch>
        </p:blipFill>
        <p:spPr>
          <a:xfrm rot="395466">
            <a:off x="8379075" y="2870423"/>
            <a:ext cx="285123" cy="579752"/>
          </a:xfrm>
          <a:prstGeom prst="rect">
            <a:avLst/>
          </a:prstGeom>
          <a:effectLst>
            <a:outerShdw blurRad="50800" dist="38100" dir="5400000" algn="ctr" rotWithShape="0">
              <a:schemeClr val="tx1">
                <a:alpha val="50000"/>
              </a:schemeClr>
            </a:outerShdw>
          </a:effectLst>
        </p:spPr>
      </p:pic>
      <p:pic>
        <p:nvPicPr>
          <p:cNvPr id="28" name="Picture 27">
            <a:extLst>
              <a:ext uri="{FF2B5EF4-FFF2-40B4-BE49-F238E27FC236}">
                <a16:creationId xmlns:a16="http://schemas.microsoft.com/office/drawing/2014/main" id="{B6B9208B-2E37-FD8D-0319-33486A55C667}"/>
              </a:ext>
            </a:extLst>
          </p:cNvPr>
          <p:cNvPicPr>
            <a:picLocks noChangeAspect="1"/>
          </p:cNvPicPr>
          <p:nvPr/>
        </p:nvPicPr>
        <p:blipFill>
          <a:blip r:embed="rId3"/>
          <a:stretch>
            <a:fillRect/>
          </a:stretch>
        </p:blipFill>
        <p:spPr>
          <a:xfrm rot="21227401" flipH="1">
            <a:off x="7641067" y="2085653"/>
            <a:ext cx="221765" cy="579752"/>
          </a:xfrm>
          <a:prstGeom prst="rect">
            <a:avLst/>
          </a:prstGeom>
          <a:effectLst>
            <a:outerShdw blurRad="50800" dist="38100" dir="5400000" algn="ctr" rotWithShape="0">
              <a:schemeClr val="tx1">
                <a:alpha val="50000"/>
              </a:schemeClr>
            </a:outerShdw>
          </a:effectLst>
        </p:spPr>
      </p:pic>
      <p:pic>
        <p:nvPicPr>
          <p:cNvPr id="29" name="Picture 28">
            <a:extLst>
              <a:ext uri="{FF2B5EF4-FFF2-40B4-BE49-F238E27FC236}">
                <a16:creationId xmlns:a16="http://schemas.microsoft.com/office/drawing/2014/main" id="{C1FBEBBF-1760-D6B0-1D11-9EC6A44633BC}"/>
              </a:ext>
            </a:extLst>
          </p:cNvPr>
          <p:cNvPicPr>
            <a:picLocks noChangeAspect="1"/>
          </p:cNvPicPr>
          <p:nvPr/>
        </p:nvPicPr>
        <p:blipFill>
          <a:blip r:embed="rId3"/>
          <a:stretch>
            <a:fillRect/>
          </a:stretch>
        </p:blipFill>
        <p:spPr>
          <a:xfrm rot="1108914">
            <a:off x="8557696" y="2910382"/>
            <a:ext cx="285123" cy="579752"/>
          </a:xfrm>
          <a:prstGeom prst="rect">
            <a:avLst/>
          </a:prstGeom>
          <a:effectLst>
            <a:outerShdw blurRad="50800" dist="38100" dir="5400000" algn="ctr" rotWithShape="0">
              <a:schemeClr val="tx1">
                <a:alpha val="50000"/>
              </a:schemeClr>
            </a:outerShdw>
          </a:effectLst>
        </p:spPr>
      </p:pic>
      <p:pic>
        <p:nvPicPr>
          <p:cNvPr id="30" name="Picture 29">
            <a:extLst>
              <a:ext uri="{FF2B5EF4-FFF2-40B4-BE49-F238E27FC236}">
                <a16:creationId xmlns:a16="http://schemas.microsoft.com/office/drawing/2014/main" id="{D04845D4-5DBA-456B-A86A-80CFFCDA3654}"/>
              </a:ext>
            </a:extLst>
          </p:cNvPr>
          <p:cNvPicPr>
            <a:picLocks noChangeAspect="1"/>
          </p:cNvPicPr>
          <p:nvPr/>
        </p:nvPicPr>
        <p:blipFill>
          <a:blip r:embed="rId3"/>
          <a:stretch>
            <a:fillRect/>
          </a:stretch>
        </p:blipFill>
        <p:spPr>
          <a:xfrm rot="20413143" flipH="1">
            <a:off x="8321278" y="2873721"/>
            <a:ext cx="213386" cy="579752"/>
          </a:xfrm>
          <a:prstGeom prst="rect">
            <a:avLst/>
          </a:prstGeom>
          <a:effectLst>
            <a:outerShdw blurRad="50800" dist="38100" dir="5400000" algn="ctr" rotWithShape="0">
              <a:schemeClr val="tx1">
                <a:alpha val="50000"/>
              </a:schemeClr>
            </a:outerShdw>
          </a:effectLst>
        </p:spPr>
      </p:pic>
      <p:pic>
        <p:nvPicPr>
          <p:cNvPr id="31" name="Picture 30">
            <a:extLst>
              <a:ext uri="{FF2B5EF4-FFF2-40B4-BE49-F238E27FC236}">
                <a16:creationId xmlns:a16="http://schemas.microsoft.com/office/drawing/2014/main" id="{E1BA884A-AB7B-D17A-04C9-B1E9F58B2AEF}"/>
              </a:ext>
            </a:extLst>
          </p:cNvPr>
          <p:cNvPicPr>
            <a:picLocks noChangeAspect="1"/>
          </p:cNvPicPr>
          <p:nvPr/>
        </p:nvPicPr>
        <p:blipFill>
          <a:blip r:embed="rId3"/>
          <a:stretch>
            <a:fillRect/>
          </a:stretch>
        </p:blipFill>
        <p:spPr>
          <a:xfrm rot="5595112">
            <a:off x="8016623" y="3931682"/>
            <a:ext cx="285123" cy="579752"/>
          </a:xfrm>
          <a:prstGeom prst="rect">
            <a:avLst/>
          </a:prstGeom>
          <a:effectLst>
            <a:outerShdw blurRad="50800" dist="38100" dir="5400000" algn="ctr" rotWithShape="0">
              <a:schemeClr val="tx1">
                <a:alpha val="50000"/>
              </a:schemeClr>
            </a:outerShdw>
          </a:effectLst>
        </p:spPr>
      </p:pic>
      <p:pic>
        <p:nvPicPr>
          <p:cNvPr id="32" name="Picture 31">
            <a:extLst>
              <a:ext uri="{FF2B5EF4-FFF2-40B4-BE49-F238E27FC236}">
                <a16:creationId xmlns:a16="http://schemas.microsoft.com/office/drawing/2014/main" id="{A8ABA668-2E4A-62B0-AA16-7087F6DD0B4B}"/>
              </a:ext>
            </a:extLst>
          </p:cNvPr>
          <p:cNvPicPr>
            <a:picLocks noChangeAspect="1"/>
          </p:cNvPicPr>
          <p:nvPr/>
        </p:nvPicPr>
        <p:blipFill>
          <a:blip r:embed="rId3"/>
          <a:stretch>
            <a:fillRect/>
          </a:stretch>
        </p:blipFill>
        <p:spPr>
          <a:xfrm rot="21161146">
            <a:off x="8255145" y="3596255"/>
            <a:ext cx="316592" cy="579752"/>
          </a:xfrm>
          <a:prstGeom prst="rect">
            <a:avLst/>
          </a:prstGeom>
          <a:effectLst>
            <a:outerShdw blurRad="50800" dist="38100" dir="5400000" algn="ctr" rotWithShape="0">
              <a:schemeClr val="tx1">
                <a:alpha val="50000"/>
              </a:schemeClr>
            </a:outerShdw>
          </a:effectLst>
        </p:spPr>
      </p:pic>
      <p:pic>
        <p:nvPicPr>
          <p:cNvPr id="33" name="Picture 32">
            <a:extLst>
              <a:ext uri="{FF2B5EF4-FFF2-40B4-BE49-F238E27FC236}">
                <a16:creationId xmlns:a16="http://schemas.microsoft.com/office/drawing/2014/main" id="{E5808383-7260-8DFA-0BE9-1A59F53E188A}"/>
              </a:ext>
            </a:extLst>
          </p:cNvPr>
          <p:cNvPicPr>
            <a:picLocks noChangeAspect="1"/>
          </p:cNvPicPr>
          <p:nvPr/>
        </p:nvPicPr>
        <p:blipFill>
          <a:blip r:embed="rId3"/>
          <a:stretch>
            <a:fillRect/>
          </a:stretch>
        </p:blipFill>
        <p:spPr>
          <a:xfrm rot="20434416" flipH="1">
            <a:off x="8178449" y="3607657"/>
            <a:ext cx="221765" cy="579752"/>
          </a:xfrm>
          <a:prstGeom prst="rect">
            <a:avLst/>
          </a:prstGeom>
          <a:effectLst>
            <a:outerShdw blurRad="50800" dist="38100" dir="5400000" algn="ctr" rotWithShape="0">
              <a:schemeClr val="tx1">
                <a:alpha val="50000"/>
              </a:schemeClr>
            </a:outerShdw>
          </a:effectLst>
        </p:spPr>
      </p:pic>
      <p:pic>
        <p:nvPicPr>
          <p:cNvPr id="34" name="Picture 33">
            <a:extLst>
              <a:ext uri="{FF2B5EF4-FFF2-40B4-BE49-F238E27FC236}">
                <a16:creationId xmlns:a16="http://schemas.microsoft.com/office/drawing/2014/main" id="{4189030D-B391-F57E-C575-5B198C2A89CB}"/>
              </a:ext>
            </a:extLst>
          </p:cNvPr>
          <p:cNvPicPr>
            <a:picLocks noChangeAspect="1"/>
          </p:cNvPicPr>
          <p:nvPr/>
        </p:nvPicPr>
        <p:blipFill>
          <a:blip r:embed="rId3"/>
          <a:stretch>
            <a:fillRect/>
          </a:stretch>
        </p:blipFill>
        <p:spPr>
          <a:xfrm rot="1137255">
            <a:off x="8457605" y="3669621"/>
            <a:ext cx="285123" cy="579752"/>
          </a:xfrm>
          <a:prstGeom prst="rect">
            <a:avLst/>
          </a:prstGeom>
          <a:effectLst>
            <a:outerShdw blurRad="50800" dist="38100" dir="5400000" algn="ctr" rotWithShape="0">
              <a:schemeClr val="tx1">
                <a:alpha val="50000"/>
              </a:schemeClr>
            </a:outerShdw>
          </a:effectLst>
        </p:spPr>
      </p:pic>
      <p:cxnSp>
        <p:nvCxnSpPr>
          <p:cNvPr id="36" name="Straight Arrow Connector 35">
            <a:extLst>
              <a:ext uri="{FF2B5EF4-FFF2-40B4-BE49-F238E27FC236}">
                <a16:creationId xmlns:a16="http://schemas.microsoft.com/office/drawing/2014/main" id="{5C828D4A-21C2-2632-E802-E7E0D7FF2571}"/>
              </a:ext>
            </a:extLst>
          </p:cNvPr>
          <p:cNvCxnSpPr>
            <a:cxnSpLocks/>
          </p:cNvCxnSpPr>
          <p:nvPr/>
        </p:nvCxnSpPr>
        <p:spPr>
          <a:xfrm>
            <a:off x="6461295" y="3010496"/>
            <a:ext cx="823169" cy="0"/>
          </a:xfrm>
          <a:prstGeom prst="straightConnector1">
            <a:avLst/>
          </a:prstGeom>
          <a:ln w="41275">
            <a:gradFill>
              <a:gsLst>
                <a:gs pos="49000">
                  <a:schemeClr val="tx1">
                    <a:lumMod val="65000"/>
                    <a:lumOff val="35000"/>
                  </a:schemeClr>
                </a:gs>
                <a:gs pos="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sp>
        <p:nvSpPr>
          <p:cNvPr id="40" name="Footer Placeholder 3">
            <a:extLst>
              <a:ext uri="{FF2B5EF4-FFF2-40B4-BE49-F238E27FC236}">
                <a16:creationId xmlns:a16="http://schemas.microsoft.com/office/drawing/2014/main" id="{8189889E-D7AB-9D1F-2BBE-7A559E7F6C46}"/>
              </a:ext>
            </a:extLst>
          </p:cNvPr>
          <p:cNvSpPr txBox="1">
            <a:spLocks/>
          </p:cNvSpPr>
          <p:nvPr/>
        </p:nvSpPr>
        <p:spPr>
          <a:xfrm>
            <a:off x="6267663" y="949831"/>
            <a:ext cx="138111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2000" dirty="0">
                <a:latin typeface="Calibri" panose="020F0502020204030204" pitchFamily="34" charset="0"/>
                <a:cs typeface="Calibri" panose="020F0502020204030204" pitchFamily="34" charset="0"/>
              </a:rPr>
              <a:t>HIV Capsid </a:t>
            </a:r>
          </a:p>
        </p:txBody>
      </p:sp>
    </p:spTree>
    <p:extLst>
      <p:ext uri="{BB962C8B-B14F-4D97-AF65-F5344CB8AC3E}">
        <p14:creationId xmlns:p14="http://schemas.microsoft.com/office/powerpoint/2010/main" val="377052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5546">
        <p159:morph option="byObject"/>
      </p:transition>
    </mc:Choice>
    <mc:Fallback xmlns="">
      <p:transition spd="slow" advTm="5546">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7CAB75-4A0F-FEE7-6662-6FC9CFF5BD7F}"/>
              </a:ext>
            </a:extLst>
          </p:cNvPr>
          <p:cNvPicPr>
            <a:picLocks noChangeAspect="1"/>
          </p:cNvPicPr>
          <p:nvPr/>
        </p:nvPicPr>
        <p:blipFill>
          <a:blip r:embed="rId2"/>
          <a:stretch>
            <a:fillRect/>
          </a:stretch>
        </p:blipFill>
        <p:spPr>
          <a:xfrm>
            <a:off x="501161"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Capsid: Hexamers and Pentamers</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sz="600" dirty="0"/>
              <a:t>Illustration: </a:t>
            </a:r>
            <a:r>
              <a:rPr lang="en-US" sz="600" i="1" dirty="0"/>
              <a:t>Cognition Studio, Inc.</a:t>
            </a:r>
            <a:r>
              <a:rPr lang="en-US" sz="600" dirty="0"/>
              <a:t> and David H. Spach, MD</a:t>
            </a:r>
          </a:p>
        </p:txBody>
      </p:sp>
      <p:pic>
        <p:nvPicPr>
          <p:cNvPr id="16" name="Picture 15">
            <a:extLst>
              <a:ext uri="{FF2B5EF4-FFF2-40B4-BE49-F238E27FC236}">
                <a16:creationId xmlns:a16="http://schemas.microsoft.com/office/drawing/2014/main" id="{DBE26986-46EF-E64E-B93C-C074A32BE9B4}"/>
              </a:ext>
            </a:extLst>
          </p:cNvPr>
          <p:cNvPicPr>
            <a:picLocks noChangeAspect="1"/>
          </p:cNvPicPr>
          <p:nvPr/>
        </p:nvPicPr>
        <p:blipFill>
          <a:blip r:embed="rId3"/>
          <a:stretch>
            <a:fillRect/>
          </a:stretch>
        </p:blipFill>
        <p:spPr>
          <a:xfrm>
            <a:off x="5576063" y="1179103"/>
            <a:ext cx="2042948" cy="2042948"/>
          </a:xfrm>
          <a:prstGeom prst="rect">
            <a:avLst/>
          </a:prstGeom>
        </p:spPr>
      </p:pic>
      <p:pic>
        <p:nvPicPr>
          <p:cNvPr id="24" name="Picture 23">
            <a:extLst>
              <a:ext uri="{FF2B5EF4-FFF2-40B4-BE49-F238E27FC236}">
                <a16:creationId xmlns:a16="http://schemas.microsoft.com/office/drawing/2014/main" id="{BE1E6BD0-3371-E546-9B4F-86F7BD6EC1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20000"/>
                    </a14:imgEffect>
                  </a14:imgLayer>
                </a14:imgProps>
              </a:ext>
            </a:extLst>
          </a:blip>
          <a:stretch>
            <a:fillRect/>
          </a:stretch>
        </p:blipFill>
        <p:spPr>
          <a:xfrm rot="793824">
            <a:off x="5536883" y="3262177"/>
            <a:ext cx="1879518" cy="1879518"/>
          </a:xfrm>
          <a:prstGeom prst="rect">
            <a:avLst/>
          </a:prstGeom>
        </p:spPr>
      </p:pic>
      <p:cxnSp>
        <p:nvCxnSpPr>
          <p:cNvPr id="26" name="Straight Connector 25">
            <a:extLst>
              <a:ext uri="{FF2B5EF4-FFF2-40B4-BE49-F238E27FC236}">
                <a16:creationId xmlns:a16="http://schemas.microsoft.com/office/drawing/2014/main" id="{D9F8C69F-78AF-9E45-8890-D9925B44E89E}"/>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FB82B54B-9501-74DD-44FD-5E4B39FE3D1C}"/>
              </a:ext>
            </a:extLst>
          </p:cNvPr>
          <p:cNvSpPr>
            <a:spLocks noChangeArrowheads="1"/>
          </p:cNvSpPr>
          <p:nvPr/>
        </p:nvSpPr>
        <p:spPr bwMode="auto">
          <a:xfrm>
            <a:off x="5576063" y="986802"/>
            <a:ext cx="2142308"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Capsid Hexamer</a:t>
            </a:r>
          </a:p>
        </p:txBody>
      </p:sp>
      <p:sp>
        <p:nvSpPr>
          <p:cNvPr id="6" name="Rectangle 13">
            <a:extLst>
              <a:ext uri="{FF2B5EF4-FFF2-40B4-BE49-F238E27FC236}">
                <a16:creationId xmlns:a16="http://schemas.microsoft.com/office/drawing/2014/main" id="{C922CDC7-62B1-ACCB-78B4-5E39A2DFDD4A}"/>
              </a:ext>
            </a:extLst>
          </p:cNvPr>
          <p:cNvSpPr>
            <a:spLocks noChangeArrowheads="1"/>
          </p:cNvSpPr>
          <p:nvPr/>
        </p:nvSpPr>
        <p:spPr bwMode="auto">
          <a:xfrm>
            <a:off x="5610899" y="3160976"/>
            <a:ext cx="2107472"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Capsid Pentamer</a:t>
            </a:r>
          </a:p>
        </p:txBody>
      </p:sp>
    </p:spTree>
    <p:extLst>
      <p:ext uri="{BB962C8B-B14F-4D97-AF65-F5344CB8AC3E}">
        <p14:creationId xmlns:p14="http://schemas.microsoft.com/office/powerpoint/2010/main" val="698977146"/>
      </p:ext>
    </p:extLst>
  </p:cSld>
  <p:clrMapOvr>
    <a:masterClrMapping/>
  </p:clrMapOvr>
  <mc:AlternateContent xmlns:mc="http://schemas.openxmlformats.org/markup-compatibility/2006" xmlns:p14="http://schemas.microsoft.com/office/powerpoint/2010/main">
    <mc:Choice Requires="p14">
      <p:transition spd="med" p14:dur="700" advTm="16949">
        <p:fade/>
      </p:transition>
    </mc:Choice>
    <mc:Fallback xmlns="">
      <p:transition spd="med" advTm="16949">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343C2-0E87-F13C-1DBB-BF12F36B83C7}"/>
              </a:ext>
            </a:extLst>
          </p:cNvPr>
          <p:cNvPicPr>
            <a:picLocks noChangeAspect="1"/>
          </p:cNvPicPr>
          <p:nvPr/>
        </p:nvPicPr>
        <p:blipFill>
          <a:blip r:embed="rId3"/>
          <a:stretch>
            <a:fillRect/>
          </a:stretch>
        </p:blipFill>
        <p:spPr>
          <a:xfrm>
            <a:off x="501161"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normAutofit/>
          </a:bodyPr>
          <a:lstStyle/>
          <a:p>
            <a:r>
              <a:rPr lang="en-US" dirty="0"/>
              <a:t>HIV Capsid: Hexamers and Pentamers</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sz="600" dirty="0"/>
              <a:t>Illustration: </a:t>
            </a:r>
            <a:r>
              <a:rPr lang="en-US" sz="600" i="1" dirty="0"/>
              <a:t>Cognition Studio, Inc.</a:t>
            </a:r>
            <a:r>
              <a:rPr lang="en-US" sz="600" dirty="0"/>
              <a:t> and David H. Spach, MD</a:t>
            </a:r>
          </a:p>
        </p:txBody>
      </p:sp>
      <p:pic>
        <p:nvPicPr>
          <p:cNvPr id="16" name="Picture 15">
            <a:extLst>
              <a:ext uri="{FF2B5EF4-FFF2-40B4-BE49-F238E27FC236}">
                <a16:creationId xmlns:a16="http://schemas.microsoft.com/office/drawing/2014/main" id="{DBE26986-46EF-E64E-B93C-C074A32BE9B4}"/>
              </a:ext>
            </a:extLst>
          </p:cNvPr>
          <p:cNvPicPr>
            <a:picLocks noChangeAspect="1"/>
          </p:cNvPicPr>
          <p:nvPr/>
        </p:nvPicPr>
        <p:blipFill>
          <a:blip r:embed="rId4"/>
          <a:stretch>
            <a:fillRect/>
          </a:stretch>
        </p:blipFill>
        <p:spPr>
          <a:xfrm>
            <a:off x="5576063" y="1179103"/>
            <a:ext cx="2042948" cy="2042948"/>
          </a:xfrm>
          <a:prstGeom prst="rect">
            <a:avLst/>
          </a:prstGeom>
        </p:spPr>
      </p:pic>
      <p:pic>
        <p:nvPicPr>
          <p:cNvPr id="17" name="Picture 16">
            <a:extLst>
              <a:ext uri="{FF2B5EF4-FFF2-40B4-BE49-F238E27FC236}">
                <a16:creationId xmlns:a16="http://schemas.microsoft.com/office/drawing/2014/main" id="{92893D5F-4FB5-7741-8394-B76A23E4F8E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 contrast="20000"/>
                    </a14:imgEffect>
                  </a14:imgLayer>
                </a14:imgProps>
              </a:ext>
            </a:extLst>
          </a:blip>
          <a:stretch>
            <a:fillRect/>
          </a:stretch>
        </p:blipFill>
        <p:spPr>
          <a:xfrm rot="793824">
            <a:off x="5536883" y="3262177"/>
            <a:ext cx="1879518" cy="1879518"/>
          </a:xfrm>
          <a:prstGeom prst="rect">
            <a:avLst/>
          </a:prstGeom>
        </p:spPr>
      </p:pic>
      <p:sp>
        <p:nvSpPr>
          <p:cNvPr id="18" name="Rectangle 13">
            <a:extLst>
              <a:ext uri="{FF2B5EF4-FFF2-40B4-BE49-F238E27FC236}">
                <a16:creationId xmlns:a16="http://schemas.microsoft.com/office/drawing/2014/main" id="{E0345956-89BB-C446-ABD1-9B4BB217B6C9}"/>
              </a:ext>
            </a:extLst>
          </p:cNvPr>
          <p:cNvSpPr>
            <a:spLocks noChangeArrowheads="1"/>
          </p:cNvSpPr>
          <p:nvPr/>
        </p:nvSpPr>
        <p:spPr bwMode="auto">
          <a:xfrm>
            <a:off x="5576063" y="986802"/>
            <a:ext cx="2142308"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Capsid Hexamer</a:t>
            </a:r>
          </a:p>
        </p:txBody>
      </p:sp>
      <p:sp>
        <p:nvSpPr>
          <p:cNvPr id="19" name="Rectangle 13">
            <a:extLst>
              <a:ext uri="{FF2B5EF4-FFF2-40B4-BE49-F238E27FC236}">
                <a16:creationId xmlns:a16="http://schemas.microsoft.com/office/drawing/2014/main" id="{13190D52-7B17-124B-AF7D-4B522957EC8C}"/>
              </a:ext>
            </a:extLst>
          </p:cNvPr>
          <p:cNvSpPr>
            <a:spLocks noChangeArrowheads="1"/>
          </p:cNvSpPr>
          <p:nvPr/>
        </p:nvSpPr>
        <p:spPr bwMode="auto">
          <a:xfrm>
            <a:off x="5610899" y="3160976"/>
            <a:ext cx="2107472"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Capsid Pentamer</a:t>
            </a:r>
          </a:p>
        </p:txBody>
      </p:sp>
      <p:pic>
        <p:nvPicPr>
          <p:cNvPr id="23" name="Picture 22">
            <a:extLst>
              <a:ext uri="{FF2B5EF4-FFF2-40B4-BE49-F238E27FC236}">
                <a16:creationId xmlns:a16="http://schemas.microsoft.com/office/drawing/2014/main" id="{8684C3A6-ECB1-7C43-A647-A3195E4EDC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1571761" y="1607493"/>
            <a:ext cx="1976845" cy="2429692"/>
          </a:xfrm>
          <a:prstGeom prst="rect">
            <a:avLst/>
          </a:prstGeom>
        </p:spPr>
      </p:pic>
      <p:sp>
        <p:nvSpPr>
          <p:cNvPr id="11" name="Rectangle 13">
            <a:extLst>
              <a:ext uri="{FF2B5EF4-FFF2-40B4-BE49-F238E27FC236}">
                <a16:creationId xmlns:a16="http://schemas.microsoft.com/office/drawing/2014/main" id="{E1ADCD33-C437-9146-B69D-7C541450EB37}"/>
              </a:ext>
            </a:extLst>
          </p:cNvPr>
          <p:cNvSpPr>
            <a:spLocks noChangeArrowheads="1"/>
          </p:cNvSpPr>
          <p:nvPr/>
        </p:nvSpPr>
        <p:spPr bwMode="auto">
          <a:xfrm>
            <a:off x="289591" y="1940339"/>
            <a:ext cx="1866486" cy="432890"/>
          </a:xfrm>
          <a:prstGeom prst="rect">
            <a:avLst/>
          </a:prstGeom>
          <a:noFill/>
          <a:ln w="12700">
            <a:noFill/>
            <a:miter lim="800000"/>
            <a:headEnd/>
            <a:tailEnd/>
          </a:ln>
          <a:effectLst/>
        </p:spPr>
        <p:txBody>
          <a:bodyPr wrap="none" anchor="ctr">
            <a:prstTxWarp prst="textNoShape">
              <a:avLst/>
            </a:prstTxWarp>
          </a:bodyPr>
          <a:lstStyle/>
          <a:p>
            <a:r>
              <a:rPr lang="en-US" sz="1200" dirty="0">
                <a:latin typeface="Calibri" panose="020F0502020204030204" pitchFamily="34" charset="0"/>
                <a:cs typeface="Calibri" panose="020F0502020204030204" pitchFamily="34" charset="0"/>
              </a:rPr>
              <a:t>Capsid Hexamer</a:t>
            </a:r>
          </a:p>
        </p:txBody>
      </p:sp>
      <p:sp>
        <p:nvSpPr>
          <p:cNvPr id="12" name="Rectangle 13">
            <a:extLst>
              <a:ext uri="{FF2B5EF4-FFF2-40B4-BE49-F238E27FC236}">
                <a16:creationId xmlns:a16="http://schemas.microsoft.com/office/drawing/2014/main" id="{5C8FB982-F334-F24E-83D7-287DD574ECAE}"/>
              </a:ext>
            </a:extLst>
          </p:cNvPr>
          <p:cNvSpPr>
            <a:spLocks noChangeArrowheads="1"/>
          </p:cNvSpPr>
          <p:nvPr/>
        </p:nvSpPr>
        <p:spPr bwMode="auto">
          <a:xfrm>
            <a:off x="249064" y="2277833"/>
            <a:ext cx="1836135" cy="432890"/>
          </a:xfrm>
          <a:prstGeom prst="rect">
            <a:avLst/>
          </a:prstGeom>
          <a:noFill/>
          <a:ln w="12700">
            <a:noFill/>
            <a:miter lim="800000"/>
            <a:headEnd/>
            <a:tailEnd/>
          </a:ln>
          <a:effectLst/>
        </p:spPr>
        <p:txBody>
          <a:bodyPr wrap="none" anchor="ctr">
            <a:prstTxWarp prst="textNoShape">
              <a:avLst/>
            </a:prstTxWarp>
          </a:bodyPr>
          <a:lstStyle/>
          <a:p>
            <a:r>
              <a:rPr lang="en-US" sz="1200" dirty="0">
                <a:latin typeface="Calibri" panose="020F0502020204030204" pitchFamily="34" charset="0"/>
                <a:cs typeface="Calibri" panose="020F0502020204030204" pitchFamily="34" charset="0"/>
              </a:rPr>
              <a:t>Capsid Pentamer</a:t>
            </a:r>
          </a:p>
        </p:txBody>
      </p:sp>
      <p:cxnSp>
        <p:nvCxnSpPr>
          <p:cNvPr id="20" name="Straight Connector 19">
            <a:extLst>
              <a:ext uri="{FF2B5EF4-FFF2-40B4-BE49-F238E27FC236}">
                <a16:creationId xmlns:a16="http://schemas.microsoft.com/office/drawing/2014/main" id="{070B1E11-AAAE-C146-9058-1FA5D1F051ED}"/>
              </a:ext>
            </a:extLst>
          </p:cNvPr>
          <p:cNvCxnSpPr>
            <a:cxnSpLocks/>
          </p:cNvCxnSpPr>
          <p:nvPr/>
        </p:nvCxnSpPr>
        <p:spPr>
          <a:xfrm>
            <a:off x="1406178" y="2176081"/>
            <a:ext cx="860258" cy="0"/>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64E539-8511-E340-8AE9-3EC1A8978224}"/>
              </a:ext>
            </a:extLst>
          </p:cNvPr>
          <p:cNvCxnSpPr>
            <a:cxnSpLocks/>
          </p:cNvCxnSpPr>
          <p:nvPr/>
        </p:nvCxnSpPr>
        <p:spPr>
          <a:xfrm>
            <a:off x="1406178" y="2522923"/>
            <a:ext cx="860258" cy="0"/>
          </a:xfrm>
          <a:prstGeom prst="line">
            <a:avLst/>
          </a:prstGeom>
          <a:ln w="9525"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618C72-77A8-EA45-9DC7-F8648C6BCE49}"/>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618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3109">
        <p159:morph option="byObject"/>
      </p:transition>
    </mc:Choice>
    <mc:Fallback xmlns="">
      <p:transition spd="slow" advTm="13109">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DEBCF3-FFF2-0562-E9E7-CC90BAC8EFED}"/>
              </a:ext>
            </a:extLst>
          </p:cNvPr>
          <p:cNvPicPr>
            <a:picLocks noChangeAspect="1"/>
          </p:cNvPicPr>
          <p:nvPr/>
        </p:nvPicPr>
        <p:blipFill>
          <a:blip r:embed="rId3"/>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Capsid: Cone-Shaped Structure of HIV Core</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3" name="Right Bracket 12">
            <a:extLst>
              <a:ext uri="{FF2B5EF4-FFF2-40B4-BE49-F238E27FC236}">
                <a16:creationId xmlns:a16="http://schemas.microsoft.com/office/drawing/2014/main" id="{58F1803C-953E-654C-9079-6EEED745EC19}"/>
              </a:ext>
            </a:extLst>
          </p:cNvPr>
          <p:cNvSpPr/>
          <p:nvPr/>
        </p:nvSpPr>
        <p:spPr>
          <a:xfrm flipH="1">
            <a:off x="3685175" y="1604514"/>
            <a:ext cx="207034" cy="236363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13">
            <a:extLst>
              <a:ext uri="{FF2B5EF4-FFF2-40B4-BE49-F238E27FC236}">
                <a16:creationId xmlns:a16="http://schemas.microsoft.com/office/drawing/2014/main" id="{36A6EA0D-7654-DFF8-15DA-F57ED47BA80F}"/>
              </a:ext>
            </a:extLst>
          </p:cNvPr>
          <p:cNvSpPr>
            <a:spLocks noChangeArrowheads="1"/>
          </p:cNvSpPr>
          <p:nvPr/>
        </p:nvSpPr>
        <p:spPr bwMode="auto">
          <a:xfrm>
            <a:off x="433137" y="1862129"/>
            <a:ext cx="1998259" cy="432890"/>
          </a:xfrm>
          <a:prstGeom prst="rect">
            <a:avLst/>
          </a:prstGeom>
          <a:noFill/>
          <a:ln w="12700">
            <a:noFill/>
            <a:miter lim="800000"/>
            <a:headEnd/>
            <a:tailEnd/>
          </a:ln>
          <a:effectLst/>
        </p:spPr>
        <p:txBody>
          <a:bodyPr wrap="none" anchor="ctr">
            <a:prstTxWarp prst="textNoShape">
              <a:avLst/>
            </a:prstTxWarp>
          </a:bodyPr>
          <a:lstStyle/>
          <a:p>
            <a:pPr algn="r"/>
            <a:r>
              <a:rPr lang="en-US" sz="1800" dirty="0">
                <a:latin typeface="Calibri" panose="020F0502020204030204" pitchFamily="34" charset="0"/>
                <a:cs typeface="Calibri" panose="020F0502020204030204" pitchFamily="34" charset="0"/>
              </a:rPr>
              <a:t>HIV Core (capsid)</a:t>
            </a:r>
          </a:p>
        </p:txBody>
      </p:sp>
      <p:cxnSp>
        <p:nvCxnSpPr>
          <p:cNvPr id="8" name="Straight Arrow Connector 7">
            <a:extLst>
              <a:ext uri="{FF2B5EF4-FFF2-40B4-BE49-F238E27FC236}">
                <a16:creationId xmlns:a16="http://schemas.microsoft.com/office/drawing/2014/main" id="{22749729-3395-27C7-CF35-59040D60114E}"/>
              </a:ext>
            </a:extLst>
          </p:cNvPr>
          <p:cNvCxnSpPr>
            <a:cxnSpLocks/>
          </p:cNvCxnSpPr>
          <p:nvPr/>
        </p:nvCxnSpPr>
        <p:spPr>
          <a:xfrm flipH="1">
            <a:off x="2400950" y="2095063"/>
            <a:ext cx="1284225"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1D7C9F9-E53D-64C4-5D1B-B74269B52B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3571886" y="1619900"/>
            <a:ext cx="2037204" cy="2363639"/>
          </a:xfrm>
          <a:prstGeom prst="rect">
            <a:avLst/>
          </a:prstGeom>
        </p:spPr>
      </p:pic>
      <p:sp>
        <p:nvSpPr>
          <p:cNvPr id="9" name="Rectangle 13">
            <a:extLst>
              <a:ext uri="{FF2B5EF4-FFF2-40B4-BE49-F238E27FC236}">
                <a16:creationId xmlns:a16="http://schemas.microsoft.com/office/drawing/2014/main" id="{9D4155D7-B78D-D387-9B1D-F6D597454520}"/>
              </a:ext>
            </a:extLst>
          </p:cNvPr>
          <p:cNvSpPr>
            <a:spLocks noChangeArrowheads="1"/>
          </p:cNvSpPr>
          <p:nvPr/>
        </p:nvSpPr>
        <p:spPr bwMode="auto">
          <a:xfrm>
            <a:off x="6590257" y="2730032"/>
            <a:ext cx="1866486" cy="432890"/>
          </a:xfrm>
          <a:prstGeom prst="rect">
            <a:avLst/>
          </a:prstGeom>
          <a:noFill/>
          <a:ln w="12700">
            <a:noFill/>
            <a:miter lim="800000"/>
            <a:headEnd/>
            <a:tailEnd/>
          </a:ln>
          <a:effectLst/>
        </p:spPr>
        <p:txBody>
          <a:bodyPr wrap="none" anchor="ctr">
            <a:prstTxWarp prst="textNoShape">
              <a:avLst/>
            </a:prstTxWarp>
          </a:bodyPr>
          <a:lstStyle/>
          <a:p>
            <a:r>
              <a:rPr lang="en-US" sz="1200" dirty="0">
                <a:latin typeface="Calibri" panose="020F0502020204030204" pitchFamily="34" charset="0"/>
                <a:cs typeface="Calibri" panose="020F0502020204030204" pitchFamily="34" charset="0"/>
              </a:rPr>
              <a:t>Capsid Hexamer</a:t>
            </a:r>
          </a:p>
        </p:txBody>
      </p:sp>
      <p:sp>
        <p:nvSpPr>
          <p:cNvPr id="10" name="Rectangle 13">
            <a:extLst>
              <a:ext uri="{FF2B5EF4-FFF2-40B4-BE49-F238E27FC236}">
                <a16:creationId xmlns:a16="http://schemas.microsoft.com/office/drawing/2014/main" id="{9B128A09-4F45-2F52-3B11-ABB49FF06E36}"/>
              </a:ext>
            </a:extLst>
          </p:cNvPr>
          <p:cNvSpPr>
            <a:spLocks noChangeArrowheads="1"/>
          </p:cNvSpPr>
          <p:nvPr/>
        </p:nvSpPr>
        <p:spPr bwMode="auto">
          <a:xfrm>
            <a:off x="6590257" y="3514159"/>
            <a:ext cx="1836135" cy="432890"/>
          </a:xfrm>
          <a:prstGeom prst="rect">
            <a:avLst/>
          </a:prstGeom>
          <a:noFill/>
          <a:ln w="12700">
            <a:noFill/>
            <a:miter lim="800000"/>
            <a:headEnd/>
            <a:tailEnd/>
          </a:ln>
          <a:effectLst/>
        </p:spPr>
        <p:txBody>
          <a:bodyPr wrap="none" anchor="ctr">
            <a:prstTxWarp prst="textNoShape">
              <a:avLst/>
            </a:prstTxWarp>
          </a:bodyPr>
          <a:lstStyle/>
          <a:p>
            <a:r>
              <a:rPr lang="en-US" sz="1200" dirty="0">
                <a:latin typeface="Calibri" panose="020F0502020204030204" pitchFamily="34" charset="0"/>
                <a:cs typeface="Calibri" panose="020F0502020204030204" pitchFamily="34" charset="0"/>
              </a:rPr>
              <a:t>Capsid Pentamer</a:t>
            </a:r>
          </a:p>
        </p:txBody>
      </p:sp>
      <p:cxnSp>
        <p:nvCxnSpPr>
          <p:cNvPr id="11" name="Straight Connector 10">
            <a:extLst>
              <a:ext uri="{FF2B5EF4-FFF2-40B4-BE49-F238E27FC236}">
                <a16:creationId xmlns:a16="http://schemas.microsoft.com/office/drawing/2014/main" id="{D7FE56EC-3AA5-6037-5B1B-AB6520E081AB}"/>
              </a:ext>
            </a:extLst>
          </p:cNvPr>
          <p:cNvCxnSpPr>
            <a:cxnSpLocks/>
          </p:cNvCxnSpPr>
          <p:nvPr/>
        </p:nvCxnSpPr>
        <p:spPr>
          <a:xfrm>
            <a:off x="4830678" y="2946507"/>
            <a:ext cx="1759579" cy="0"/>
          </a:xfrm>
          <a:prstGeom prst="line">
            <a:avLst/>
          </a:prstGeom>
          <a:ln w="9525" cap="rnd">
            <a:solidFill>
              <a:schemeClr val="tx1">
                <a:lumMod val="65000"/>
                <a:lumOff val="35000"/>
              </a:schemeClr>
            </a:solidFill>
          </a:ln>
          <a:effectLst>
            <a:glow rad="1270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A354331-1546-EA98-85B1-4CE72F8587B8}"/>
              </a:ext>
            </a:extLst>
          </p:cNvPr>
          <p:cNvCxnSpPr>
            <a:cxnSpLocks/>
          </p:cNvCxnSpPr>
          <p:nvPr/>
        </p:nvCxnSpPr>
        <p:spPr>
          <a:xfrm>
            <a:off x="5013130" y="3738112"/>
            <a:ext cx="1604238" cy="0"/>
          </a:xfrm>
          <a:prstGeom prst="line">
            <a:avLst/>
          </a:prstGeom>
          <a:ln w="9525" cap="rnd">
            <a:solidFill>
              <a:schemeClr val="tx1">
                <a:lumMod val="65000"/>
                <a:lumOff val="35000"/>
              </a:schemeClr>
            </a:solidFill>
          </a:ln>
          <a:effectLst>
            <a:glow rad="12700">
              <a:schemeClr val="bg1">
                <a:lumMod val="9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65766"/>
      </p:ext>
    </p:extLst>
  </p:cSld>
  <p:clrMapOvr>
    <a:masterClrMapping/>
  </p:clrMapOvr>
  <mc:AlternateContent xmlns:mc="http://schemas.openxmlformats.org/markup-compatibility/2006" xmlns:p14="http://schemas.microsoft.com/office/powerpoint/2010/main">
    <mc:Choice Requires="p14">
      <p:transition spd="slow" p14:dur="1250" advTm="11477">
        <p:fade/>
      </p:transition>
    </mc:Choice>
    <mc:Fallback xmlns="">
      <p:transition spd="slow" advTm="11477">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8AD2AF-E7C0-64EC-C5E2-79358962B60D}"/>
              </a:ext>
            </a:extLst>
          </p:cNvPr>
          <p:cNvPicPr>
            <a:picLocks noChangeAspect="1"/>
          </p:cNvPicPr>
          <p:nvPr/>
        </p:nvPicPr>
        <p:blipFill>
          <a:blip r:embed="rId3"/>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Core: Structural Barrier</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3" name="Right Bracket 12">
            <a:extLst>
              <a:ext uri="{FF2B5EF4-FFF2-40B4-BE49-F238E27FC236}">
                <a16:creationId xmlns:a16="http://schemas.microsoft.com/office/drawing/2014/main" id="{58F1803C-953E-654C-9079-6EEED745EC19}"/>
              </a:ext>
            </a:extLst>
          </p:cNvPr>
          <p:cNvSpPr/>
          <p:nvPr/>
        </p:nvSpPr>
        <p:spPr>
          <a:xfrm flipH="1">
            <a:off x="3685175" y="1604514"/>
            <a:ext cx="207034" cy="236363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13">
            <a:extLst>
              <a:ext uri="{FF2B5EF4-FFF2-40B4-BE49-F238E27FC236}">
                <a16:creationId xmlns:a16="http://schemas.microsoft.com/office/drawing/2014/main" id="{36A6EA0D-7654-DFF8-15DA-F57ED47BA80F}"/>
              </a:ext>
            </a:extLst>
          </p:cNvPr>
          <p:cNvSpPr>
            <a:spLocks noChangeArrowheads="1"/>
          </p:cNvSpPr>
          <p:nvPr/>
        </p:nvSpPr>
        <p:spPr bwMode="auto">
          <a:xfrm>
            <a:off x="433137" y="1862129"/>
            <a:ext cx="1998259" cy="432890"/>
          </a:xfrm>
          <a:prstGeom prst="rect">
            <a:avLst/>
          </a:prstGeom>
          <a:noFill/>
          <a:ln w="12700">
            <a:noFill/>
            <a:miter lim="800000"/>
            <a:headEnd/>
            <a:tailEnd/>
          </a:ln>
          <a:effectLst/>
        </p:spPr>
        <p:txBody>
          <a:bodyPr wrap="none" anchor="ctr">
            <a:prstTxWarp prst="textNoShape">
              <a:avLst/>
            </a:prstTxWarp>
          </a:bodyPr>
          <a:lstStyle/>
          <a:p>
            <a:pPr algn="r"/>
            <a:r>
              <a:rPr lang="en-US" sz="1800" dirty="0">
                <a:latin typeface="Calibri" panose="020F0502020204030204" pitchFamily="34" charset="0"/>
                <a:cs typeface="Calibri" panose="020F0502020204030204" pitchFamily="34" charset="0"/>
              </a:rPr>
              <a:t>HIV Core (capsid)</a:t>
            </a:r>
          </a:p>
        </p:txBody>
      </p:sp>
      <p:cxnSp>
        <p:nvCxnSpPr>
          <p:cNvPr id="8" name="Straight Arrow Connector 7">
            <a:extLst>
              <a:ext uri="{FF2B5EF4-FFF2-40B4-BE49-F238E27FC236}">
                <a16:creationId xmlns:a16="http://schemas.microsoft.com/office/drawing/2014/main" id="{22749729-3395-27C7-CF35-59040D60114E}"/>
              </a:ext>
            </a:extLst>
          </p:cNvPr>
          <p:cNvCxnSpPr>
            <a:cxnSpLocks/>
          </p:cNvCxnSpPr>
          <p:nvPr/>
        </p:nvCxnSpPr>
        <p:spPr>
          <a:xfrm flipH="1">
            <a:off x="2400950" y="2095063"/>
            <a:ext cx="1284225"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9D4155D7-B78D-D387-9B1D-F6D597454520}"/>
              </a:ext>
            </a:extLst>
          </p:cNvPr>
          <p:cNvSpPr>
            <a:spLocks noChangeArrowheads="1"/>
          </p:cNvSpPr>
          <p:nvPr/>
        </p:nvSpPr>
        <p:spPr bwMode="auto">
          <a:xfrm>
            <a:off x="6590257" y="2051732"/>
            <a:ext cx="1866486" cy="432890"/>
          </a:xfrm>
          <a:prstGeom prst="rect">
            <a:avLst/>
          </a:prstGeom>
          <a:noFill/>
          <a:ln w="12700">
            <a:noFill/>
            <a:miter lim="800000"/>
            <a:headEnd/>
            <a:tailEnd/>
          </a:ln>
          <a:effectLst/>
        </p:spPr>
        <p:txBody>
          <a:bodyPr wrap="none" anchor="ctr">
            <a:prstTxWarp prst="textNoShape">
              <a:avLst/>
            </a:prstTxWarp>
          </a:bodyPr>
          <a:lstStyle/>
          <a:p>
            <a:r>
              <a:rPr lang="en-US" sz="1200" dirty="0">
                <a:latin typeface="Calibri" panose="020F0502020204030204" pitchFamily="34" charset="0"/>
                <a:cs typeface="Calibri" panose="020F0502020204030204" pitchFamily="34" charset="0"/>
              </a:rPr>
              <a:t>HIV RNA</a:t>
            </a:r>
          </a:p>
        </p:txBody>
      </p:sp>
      <p:pic>
        <p:nvPicPr>
          <p:cNvPr id="14" name="Picture 13">
            <a:extLst>
              <a:ext uri="{FF2B5EF4-FFF2-40B4-BE49-F238E27FC236}">
                <a16:creationId xmlns:a16="http://schemas.microsoft.com/office/drawing/2014/main" id="{51F63C24-03EC-24B4-8759-EC8F3599B4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055" y1="57010" x2="46756" y2="59956"/>
                        <a14:backgroundMark x1="27378" y1="27867" x2="27378" y2="27867"/>
                        <a14:backgroundMark x1="27733" y1="27333" x2="27733" y2="27333"/>
                        <a14:backgroundMark x1="30667" y1="23733" x2="30667" y2="23733"/>
                        <a14:backgroundMark x1="33733" y1="20133" x2="33733" y2="20133"/>
                        <a14:backgroundMark x1="46489" y1="14933" x2="69200" y2="15244"/>
                        <a14:backgroundMark x1="69200" y1="15244" x2="83600" y2="38178"/>
                        <a14:backgroundMark x1="83600" y1="38178" x2="79244" y2="55911"/>
                        <a14:backgroundMark x1="79244" y1="55911" x2="62222" y2="77244"/>
                        <a14:backgroundMark x1="62222" y1="77244" x2="48044" y2="80133"/>
                        <a14:backgroundMark x1="48044" y1="80133" x2="34489" y2="72711"/>
                        <a14:backgroundMark x1="34489" y1="72711" x2="26711" y2="62267"/>
                        <a14:backgroundMark x1="26711" y1="62267" x2="22133" y2="31378"/>
                        <a14:backgroundMark x1="22133" y1="31378" x2="28844" y2="20800"/>
                        <a14:backgroundMark x1="28844" y1="20800" x2="47200" y2="16489"/>
                        <a14:backgroundMark x1="55289" y1="30267" x2="55289" y2="30267"/>
                        <a14:backgroundMark x1="55289" y1="30267" x2="59778" y2="28400"/>
                        <a14:backgroundMark x1="57022" y1="26311" x2="58711" y2="25644"/>
                        <a14:backgroundMark x1="32711" y1="42000" x2="35289" y2="39422"/>
                        <a14:backgroundMark x1="38400" y1="32844" x2="38400" y2="32844"/>
                        <a14:backgroundMark x1="38400" y1="32844" x2="37022" y2="36844"/>
                        <a14:backgroundMark x1="44622" y1="29244" x2="44622" y2="29244"/>
                        <a14:backgroundMark x1="38222" y1="50267" x2="38222" y2="50267"/>
                        <a14:backgroundMark x1="35467" y1="50267" x2="38044" y2="49067"/>
                        <a14:backgroundMark x1="39600" y1="57822" x2="39600" y2="57822"/>
                        <a14:backgroundMark x1="39956" y1="57822" x2="39956" y2="57822"/>
                        <a14:backgroundMark x1="39778" y1="57689" x2="39778" y2="57689"/>
                        <a14:backgroundMark x1="39600" y1="51822" x2="40622" y2="63333"/>
                        <a14:backgroundMark x1="55111" y1="56133" x2="52711" y2="60933"/>
                        <a14:backgroundMark x1="54444" y1="58356" x2="50311" y2="63200"/>
                        <a14:backgroundMark x1="44267" y1="52667" x2="44756" y2="51289"/>
                        <a14:backgroundMark x1="43911" y1="50756" x2="46311" y2="53378"/>
                        <a14:backgroundMark x1="68889" y1="53022" x2="68889" y2="53022"/>
                        <a14:backgroundMark x1="64089" y1="52489" x2="64089" y2="52489"/>
                        <a14:backgroundMark x1="64089" y1="52489" x2="64089" y2="52489"/>
                        <a14:backgroundMark x1="69244" y1="50756" x2="60800" y2="52000"/>
                        <a14:backgroundMark x1="61156" y1="39244" x2="52178" y2="43733"/>
                        <a14:backgroundMark x1="62000" y1="41289" x2="60622" y2="43200"/>
                        <a14:backgroundMark x1="63022" y1="41644" x2="62711" y2="42178"/>
                        <a14:backgroundMark x1="58889" y1="44222" x2="58889" y2="44222"/>
                        <a14:backgroundMark x1="63556" y1="45778" x2="63200" y2="47511"/>
                        <a14:backgroundMark x1="58311" y1="45022" x2="58533" y2="44889"/>
                        <a14:backgroundMark x1="59467" y1="44089" x2="57467" y2="44800"/>
                        <a14:backgroundMark x1="59644" y1="43333" x2="60000" y2="43467"/>
                        <a14:backgroundMark x1="44133" y1="49289" x2="46089" y2="55644"/>
                        <a14:backgroundMark x1="44133" y1="48756" x2="43511" y2="49067"/>
                        <a14:backgroundMark x1="42133" y1="36756" x2="45067" y2="41867"/>
                        <a14:backgroundMark x1="65822" y1="38844" x2="63200" y2="40933"/>
                        <a14:backgroundMark x1="66222" y1="39289" x2="65289" y2="39467"/>
                        <a14:backgroundMark x1="66222" y1="38978" x2="66356" y2="38756"/>
                        <a14:backgroundMark x1="62711" y1="41556" x2="61956" y2="41689"/>
                        <a14:backgroundMark x1="62489" y1="41556" x2="62711" y2="41689"/>
                        <a14:backgroundMark x1="60089" y1="60756" x2="48933" y2="60667"/>
                        <a14:backgroundMark x1="58000" y1="61911" x2="54667" y2="62844"/>
                        <a14:backgroundMark x1="58622" y1="61911" x2="48178" y2="61289"/>
                        <a14:backgroundMark x1="48311" y1="61200" x2="47378" y2="60844"/>
                        <a14:backgroundMark x1="48711" y1="61378" x2="48000" y2="60133"/>
                        <a14:backgroundMark x1="48622" y1="61067" x2="48622" y2="60844"/>
                        <a14:backgroundMark x1="48489" y1="61378" x2="48400" y2="60667"/>
                        <a14:backgroundMark x1="48800" y1="61289" x2="49022" y2="60844"/>
                        <a14:backgroundMark x1="49244" y1="61378" x2="47867" y2="60356"/>
                        <a14:backgroundMark x1="46756" y1="56089" x2="45689" y2="56711"/>
                        <a14:backgroundMark x1="53600" y1="62756" x2="60311" y2="59111"/>
                        <a14:backgroundMark x1="53111" y1="63067" x2="52667" y2="63600"/>
                        <a14:backgroundMark x1="52578" y1="63778" x2="52578" y2="63778"/>
                        <a14:backgroundMark x1="52578" y1="63778" x2="52578" y2="63778"/>
                        <a14:backgroundMark x1="53911" y1="63689" x2="53911" y2="63689"/>
                        <a14:backgroundMark x1="53911" y1="63689" x2="53911" y2="63689"/>
                        <a14:backgroundMark x1="56622" y1="63378" x2="56622" y2="63378"/>
                        <a14:backgroundMark x1="56533" y1="63244" x2="56533" y2="63244"/>
                        <a14:backgroundMark x1="57911" y1="63067" x2="57911" y2="63067"/>
                        <a14:backgroundMark x1="57911" y1="62933" x2="57911" y2="62933"/>
                        <a14:backgroundMark x1="58844" y1="62844" x2="58844" y2="62844"/>
                        <a14:backgroundMark x1="58844" y1="62844" x2="58844" y2="62844"/>
                        <a14:backgroundMark x1="58844" y1="62444" x2="58844" y2="61822"/>
                        <a14:backgroundMark x1="59244" y1="62222" x2="59244" y2="62222"/>
                        <a14:backgroundMark x1="59244" y1="62133" x2="59244" y2="62133"/>
                        <a14:backgroundMark x1="45378" y1="56400" x2="45378" y2="56400"/>
                        <a14:backgroundMark x1="45378" y1="56400" x2="45378" y2="56400"/>
                        <a14:backgroundMark x1="45378" y1="56400" x2="45378" y2="56400"/>
                        <a14:backgroundMark x1="45289" y1="56267" x2="45289" y2="56267"/>
                        <a14:backgroundMark x1="61022" y1="58800" x2="54133" y2="63244"/>
                        <a14:backgroundMark x1="60711" y1="61822" x2="53911" y2="63378"/>
                        <a14:backgroundMark x1="60933" y1="58356" x2="60178" y2="60978"/>
                        <a14:backgroundMark x1="61022" y1="58578" x2="60489" y2="56711"/>
                        <a14:backgroundMark x1="61867" y1="59111" x2="58844" y2="58578"/>
                        <a14:backgroundMark x1="61733" y1="58489" x2="59156" y2="58133"/>
                        <a14:backgroundMark x1="61422" y1="58978" x2="60933" y2="56267"/>
                        <a14:backgroundMark x1="61333" y1="57956" x2="61111" y2="57200"/>
                        <a14:backgroundMark x1="61244" y1="58578" x2="60800" y2="57644"/>
                        <a14:backgroundMark x1="60711" y1="58889" x2="61022" y2="58489"/>
                        <a14:backgroundMark x1="61022" y1="57644" x2="61244" y2="58578"/>
                        <a14:backgroundMark x1="61644" y1="57822" x2="61644" y2="58267"/>
                        <a14:backgroundMark x1="60311" y1="66622" x2="58000" y2="67867"/>
                        <a14:backgroundMark x1="52889" y1="64000" x2="58311" y2="62000"/>
                        <a14:backgroundMark x1="54222" y1="64222" x2="54978" y2="63067"/>
                        <a14:backgroundMark x1="55289" y1="62000" x2="55289" y2="62000"/>
                        <a14:backgroundMark x1="55689" y1="64400" x2="55689" y2="64400"/>
                        <a14:backgroundMark x1="55689" y1="64311" x2="56222" y2="63778"/>
                        <a14:backgroundMark x1="58844" y1="63911" x2="59156" y2="63067"/>
                        <a14:backgroundMark x1="58089" y1="61511" x2="58089" y2="61511"/>
                        <a14:backgroundMark x1="57156" y1="63600" x2="56533" y2="64000"/>
                        <a14:backgroundMark x1="57600" y1="63600" x2="56533" y2="64089"/>
                        <a14:backgroundMark x1="57911" y1="63378" x2="57778" y2="63600"/>
                        <a14:backgroundMark x1="56622" y1="64089" x2="56133" y2="64533"/>
                        <a14:backgroundMark x1="57289" y1="63778" x2="56756" y2="64311"/>
                        <a14:backgroundMark x1="55689" y1="64400" x2="55689" y2="64533"/>
                        <a14:backgroundMark x1="54133" y1="62622" x2="53733" y2="63467"/>
                        <a14:backgroundMark x1="45156" y1="55556" x2="45600" y2="56267"/>
                        <a14:backgroundMark x1="45467" y1="56089" x2="45467" y2="56089"/>
                        <a14:backgroundMark x1="45467" y1="56089" x2="45467" y2="56089"/>
                        <a14:backgroundMark x1="45911" y1="56267" x2="45289" y2="56578"/>
                        <a14:backgroundMark x1="45778" y1="57022" x2="45600" y2="57111"/>
                        <a14:backgroundMark x1="46222" y1="57022" x2="45689" y2="57111"/>
                        <a14:backgroundMark x1="46089" y1="56889" x2="45778" y2="57333"/>
                        <a14:backgroundMark x1="47378" y1="60667" x2="47467" y2="60667"/>
                        <a14:backgroundMark x1="47556" y1="60356" x2="47244" y2="60756"/>
                        <a14:backgroundMark x1="57067" y1="45022" x2="57067" y2="46267"/>
                        <a14:backgroundMark x1="58089" y1="44578" x2="57467" y2="46800"/>
                        <a14:backgroundMark x1="40667" y1="28844" x2="43067" y2="29467"/>
                      </a14:backgroundRemoval>
                    </a14:imgEffect>
                  </a14:imgLayer>
                </a14:imgProps>
              </a:ext>
            </a:extLst>
          </a:blip>
          <a:stretch>
            <a:fillRect/>
          </a:stretch>
        </p:blipFill>
        <p:spPr>
          <a:xfrm>
            <a:off x="2553744" y="940070"/>
            <a:ext cx="3931920" cy="3931920"/>
          </a:xfrm>
          <a:prstGeom prst="rect">
            <a:avLst/>
          </a:prstGeom>
          <a:effectLst>
            <a:glow rad="12700">
              <a:srgbClr val="00B0F0">
                <a:alpha val="18000"/>
              </a:srgbClr>
            </a:glow>
          </a:effectLst>
        </p:spPr>
      </p:pic>
      <p:cxnSp>
        <p:nvCxnSpPr>
          <p:cNvPr id="17" name="Straight Connector 16">
            <a:extLst>
              <a:ext uri="{FF2B5EF4-FFF2-40B4-BE49-F238E27FC236}">
                <a16:creationId xmlns:a16="http://schemas.microsoft.com/office/drawing/2014/main" id="{2268EC56-EF80-3838-CF62-20FDD2E5E52F}"/>
              </a:ext>
            </a:extLst>
          </p:cNvPr>
          <p:cNvCxnSpPr>
            <a:cxnSpLocks/>
          </p:cNvCxnSpPr>
          <p:nvPr/>
        </p:nvCxnSpPr>
        <p:spPr>
          <a:xfrm>
            <a:off x="5137483" y="2281758"/>
            <a:ext cx="1497933"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684EB3E-82E3-A4D5-1FD1-4E62D3A14664}"/>
              </a:ext>
            </a:extLst>
          </p:cNvPr>
          <p:cNvPicPr>
            <a:picLocks noChangeAspect="1"/>
          </p:cNvPicPr>
          <p:nvPr/>
        </p:nvPicPr>
        <p:blipFill>
          <a:blip r:embed="rId6"/>
          <a:stretch>
            <a:fillRect/>
          </a:stretch>
        </p:blipFill>
        <p:spPr>
          <a:xfrm rot="12480984">
            <a:off x="4101047" y="2849110"/>
            <a:ext cx="160507" cy="207233"/>
          </a:xfrm>
          <a:prstGeom prst="rect">
            <a:avLst/>
          </a:prstGeom>
          <a:effectLst>
            <a:outerShdw blurRad="25400" dist="50800" dir="5400000" sx="101000" sy="101000" algn="ctr" rotWithShape="0">
              <a:schemeClr val="tx1">
                <a:lumMod val="65000"/>
                <a:lumOff val="35000"/>
              </a:schemeClr>
            </a:outerShdw>
          </a:effectLst>
        </p:spPr>
      </p:pic>
      <p:pic>
        <p:nvPicPr>
          <p:cNvPr id="6" name="Picture 5">
            <a:extLst>
              <a:ext uri="{FF2B5EF4-FFF2-40B4-BE49-F238E27FC236}">
                <a16:creationId xmlns:a16="http://schemas.microsoft.com/office/drawing/2014/main" id="{B00B43AF-DE32-0A93-AAFE-34954E06E26C}"/>
              </a:ext>
            </a:extLst>
          </p:cNvPr>
          <p:cNvPicPr>
            <a:picLocks noChangeAspect="1"/>
          </p:cNvPicPr>
          <p:nvPr/>
        </p:nvPicPr>
        <p:blipFill>
          <a:blip r:embed="rId6"/>
          <a:stretch>
            <a:fillRect/>
          </a:stretch>
        </p:blipFill>
        <p:spPr>
          <a:xfrm rot="18598275">
            <a:off x="4501635" y="2211204"/>
            <a:ext cx="160507" cy="207233"/>
          </a:xfrm>
          <a:prstGeom prst="rect">
            <a:avLst/>
          </a:prstGeom>
          <a:effectLst>
            <a:outerShdw blurRad="25400" dist="50800" dir="5400000" sx="101000" sy="101000" algn="ctr" rotWithShape="0">
              <a:schemeClr val="tx1">
                <a:lumMod val="65000"/>
                <a:lumOff val="35000"/>
              </a:schemeClr>
            </a:outerShdw>
          </a:effectLst>
        </p:spPr>
      </p:pic>
      <p:pic>
        <p:nvPicPr>
          <p:cNvPr id="7" name="Picture 6">
            <a:extLst>
              <a:ext uri="{FF2B5EF4-FFF2-40B4-BE49-F238E27FC236}">
                <a16:creationId xmlns:a16="http://schemas.microsoft.com/office/drawing/2014/main" id="{798DB39B-DED2-81BC-0DA0-912B90A25A4C}"/>
              </a:ext>
            </a:extLst>
          </p:cNvPr>
          <p:cNvPicPr>
            <a:picLocks noChangeAspect="1"/>
          </p:cNvPicPr>
          <p:nvPr/>
        </p:nvPicPr>
        <p:blipFill>
          <a:blip r:embed="rId6"/>
          <a:stretch>
            <a:fillRect/>
          </a:stretch>
        </p:blipFill>
        <p:spPr>
          <a:xfrm rot="2079602">
            <a:off x="4637703" y="3630156"/>
            <a:ext cx="129483" cy="167178"/>
          </a:xfrm>
          <a:prstGeom prst="rect">
            <a:avLst/>
          </a:prstGeom>
          <a:effectLst>
            <a:outerShdw blurRad="25400" dist="50800" dir="5400000" sx="101000" sy="101000" algn="ctr" rotWithShape="0">
              <a:schemeClr val="tx1">
                <a:lumMod val="65000"/>
                <a:lumOff val="35000"/>
              </a:schemeClr>
            </a:outerShdw>
          </a:effectLst>
        </p:spPr>
      </p:pic>
    </p:spTree>
    <p:extLst>
      <p:ext uri="{BB962C8B-B14F-4D97-AF65-F5344CB8AC3E}">
        <p14:creationId xmlns:p14="http://schemas.microsoft.com/office/powerpoint/2010/main" val="2211393538"/>
      </p:ext>
    </p:extLst>
  </p:cSld>
  <p:clrMapOvr>
    <a:masterClrMapping/>
  </p:clrMapOvr>
  <mc:AlternateContent xmlns:mc="http://schemas.openxmlformats.org/markup-compatibility/2006" xmlns:p14="http://schemas.microsoft.com/office/powerpoint/2010/main">
    <mc:Choice Requires="p14">
      <p:transition spd="slow" p14:dur="1250" advTm="10805">
        <p:fade/>
      </p:transition>
    </mc:Choice>
    <mc:Fallback xmlns="">
      <p:transition spd="slow" advTm="10805">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Core: Role in Migration to Host Cell Nucleus</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F816C675-A1EE-C748-B748-E9F88785175C}"/>
              </a:ext>
            </a:extLst>
          </p:cNvPr>
          <p:cNvPicPr>
            <a:picLocks noChangeAspect="1"/>
          </p:cNvPicPr>
          <p:nvPr/>
        </p:nvPicPr>
        <p:blipFill>
          <a:blip r:embed="rId3"/>
          <a:srcRect/>
          <a:stretch/>
        </p:blipFill>
        <p:spPr>
          <a:xfrm>
            <a:off x="195592" y="940588"/>
            <a:ext cx="8752815" cy="3888699"/>
          </a:xfrm>
          <a:prstGeom prst="rect">
            <a:avLst/>
          </a:prstGeom>
        </p:spPr>
      </p:pic>
      <p:sp>
        <p:nvSpPr>
          <p:cNvPr id="6" name="Rectangle 13">
            <a:extLst>
              <a:ext uri="{FF2B5EF4-FFF2-40B4-BE49-F238E27FC236}">
                <a16:creationId xmlns:a16="http://schemas.microsoft.com/office/drawing/2014/main" id="{C1AC8931-A8EA-994D-B7FD-089265CCA105}"/>
              </a:ext>
            </a:extLst>
          </p:cNvPr>
          <p:cNvSpPr>
            <a:spLocks noChangeArrowheads="1"/>
          </p:cNvSpPr>
          <p:nvPr/>
        </p:nvSpPr>
        <p:spPr bwMode="auto">
          <a:xfrm>
            <a:off x="5551523" y="4265002"/>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Nucleus</a:t>
            </a:r>
          </a:p>
        </p:txBody>
      </p:sp>
      <p:sp>
        <p:nvSpPr>
          <p:cNvPr id="10" name="Rectangle 13">
            <a:extLst>
              <a:ext uri="{FF2B5EF4-FFF2-40B4-BE49-F238E27FC236}">
                <a16:creationId xmlns:a16="http://schemas.microsoft.com/office/drawing/2014/main" id="{66B057EB-A63A-0847-9D8E-92CBAA6F294E}"/>
              </a:ext>
            </a:extLst>
          </p:cNvPr>
          <p:cNvSpPr>
            <a:spLocks noChangeArrowheads="1"/>
          </p:cNvSpPr>
          <p:nvPr/>
        </p:nvSpPr>
        <p:spPr bwMode="auto">
          <a:xfrm>
            <a:off x="3830079" y="3907619"/>
            <a:ext cx="1012365"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solidFill>
                  <a:schemeClr val="tx1">
                    <a:lumMod val="65000"/>
                    <a:lumOff val="35000"/>
                  </a:schemeClr>
                </a:solidFill>
                <a:latin typeface="Calibri" panose="020F0502020204030204" pitchFamily="34" charset="0"/>
                <a:cs typeface="Calibri" panose="020F0502020204030204" pitchFamily="34" charset="0"/>
              </a:rPr>
              <a:t>HIV core</a:t>
            </a:r>
          </a:p>
        </p:txBody>
      </p:sp>
      <p:cxnSp>
        <p:nvCxnSpPr>
          <p:cNvPr id="15" name="Straight Connector 14">
            <a:extLst>
              <a:ext uri="{FF2B5EF4-FFF2-40B4-BE49-F238E27FC236}">
                <a16:creationId xmlns:a16="http://schemas.microsoft.com/office/drawing/2014/main" id="{CC424854-F641-EB47-BED2-A9FC7941B4F4}"/>
              </a:ext>
            </a:extLst>
          </p:cNvPr>
          <p:cNvCxnSpPr>
            <a:cxnSpLocks/>
          </p:cNvCxnSpPr>
          <p:nvPr/>
        </p:nvCxnSpPr>
        <p:spPr>
          <a:xfrm>
            <a:off x="7468340" y="3647905"/>
            <a:ext cx="154575" cy="176003"/>
          </a:xfrm>
          <a:prstGeom prst="line">
            <a:avLst/>
          </a:prstGeom>
          <a:ln w="9525" cap="rnd">
            <a:solidFill>
              <a:schemeClr val="tx1">
                <a:lumMod val="50000"/>
                <a:lumOff val="50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sp>
        <p:nvSpPr>
          <p:cNvPr id="16" name="Rectangle 13">
            <a:extLst>
              <a:ext uri="{FF2B5EF4-FFF2-40B4-BE49-F238E27FC236}">
                <a16:creationId xmlns:a16="http://schemas.microsoft.com/office/drawing/2014/main" id="{2507247C-B6D6-CD41-BF02-325D794518A0}"/>
              </a:ext>
            </a:extLst>
          </p:cNvPr>
          <p:cNvSpPr>
            <a:spLocks noChangeArrowheads="1"/>
          </p:cNvSpPr>
          <p:nvPr/>
        </p:nvSpPr>
        <p:spPr bwMode="auto">
          <a:xfrm>
            <a:off x="7062652" y="3316610"/>
            <a:ext cx="811376"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DNA</a:t>
            </a:r>
          </a:p>
        </p:txBody>
      </p:sp>
      <p:sp>
        <p:nvSpPr>
          <p:cNvPr id="12" name="Rectangle 13">
            <a:extLst>
              <a:ext uri="{FF2B5EF4-FFF2-40B4-BE49-F238E27FC236}">
                <a16:creationId xmlns:a16="http://schemas.microsoft.com/office/drawing/2014/main" id="{E788A509-96F3-3743-BF0C-DE0A1C3D9A1B}"/>
              </a:ext>
            </a:extLst>
          </p:cNvPr>
          <p:cNvSpPr>
            <a:spLocks noChangeArrowheads="1"/>
          </p:cNvSpPr>
          <p:nvPr/>
        </p:nvSpPr>
        <p:spPr bwMode="auto">
          <a:xfrm>
            <a:off x="457201" y="4398212"/>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3" name="Curved Down Arrow 2">
            <a:extLst>
              <a:ext uri="{FF2B5EF4-FFF2-40B4-BE49-F238E27FC236}">
                <a16:creationId xmlns:a16="http://schemas.microsoft.com/office/drawing/2014/main" id="{3B4B396C-54A2-B543-B8A4-3ACB446F5212}"/>
              </a:ext>
            </a:extLst>
          </p:cNvPr>
          <p:cNvSpPr/>
          <p:nvPr/>
        </p:nvSpPr>
        <p:spPr>
          <a:xfrm rot="684649">
            <a:off x="5012208" y="3477282"/>
            <a:ext cx="1492801" cy="403366"/>
          </a:xfrm>
          <a:prstGeom prst="curvedDownArrow">
            <a:avLst>
              <a:gd name="adj1" fmla="val 25000"/>
              <a:gd name="adj2" fmla="val 59658"/>
              <a:gd name="adj3" fmla="val 25422"/>
            </a:avLst>
          </a:prstGeom>
          <a:gradFill flip="none" rotWithShape="1">
            <a:gsLst>
              <a:gs pos="0">
                <a:schemeClr val="tx1">
                  <a:lumMod val="65000"/>
                  <a:lumOff val="35000"/>
                </a:schemeClr>
              </a:gs>
              <a:gs pos="81000">
                <a:srgbClr val="000000">
                  <a:alpha val="0"/>
                </a:srgbClr>
              </a:gs>
              <a:gs pos="54000">
                <a:schemeClr val="tx1">
                  <a:lumMod val="65000"/>
                  <a:lumOff val="35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13">
            <a:extLst>
              <a:ext uri="{FF2B5EF4-FFF2-40B4-BE49-F238E27FC236}">
                <a16:creationId xmlns:a16="http://schemas.microsoft.com/office/drawing/2014/main" id="{10FE6DC5-218B-3CB2-AFE2-DA5FF2A9D9D6}"/>
              </a:ext>
            </a:extLst>
          </p:cNvPr>
          <p:cNvSpPr>
            <a:spLocks noChangeArrowheads="1"/>
          </p:cNvSpPr>
          <p:nvPr/>
        </p:nvSpPr>
        <p:spPr bwMode="auto">
          <a:xfrm>
            <a:off x="1743335" y="3647905"/>
            <a:ext cx="1012365" cy="290484"/>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Cytoplasm</a:t>
            </a:r>
          </a:p>
        </p:txBody>
      </p:sp>
    </p:spTree>
    <p:extLst>
      <p:ext uri="{BB962C8B-B14F-4D97-AF65-F5344CB8AC3E}">
        <p14:creationId xmlns:p14="http://schemas.microsoft.com/office/powerpoint/2010/main" val="1144658564"/>
      </p:ext>
    </p:extLst>
  </p:cSld>
  <p:clrMapOvr>
    <a:masterClrMapping/>
  </p:clrMapOvr>
  <mc:AlternateContent xmlns:mc="http://schemas.openxmlformats.org/markup-compatibility/2006" xmlns:p14="http://schemas.microsoft.com/office/powerpoint/2010/main">
    <mc:Choice Requires="p14">
      <p:transition spd="slow" p14:dur="800" advTm="15562">
        <p:circle/>
      </p:transition>
    </mc:Choice>
    <mc:Fallback xmlns="">
      <p:transition spd="slow" advTm="15562">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Nucleocapsid (p7)</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6" name="Straight Arrow Connector 5">
            <a:extLst>
              <a:ext uri="{FF2B5EF4-FFF2-40B4-BE49-F238E27FC236}">
                <a16:creationId xmlns:a16="http://schemas.microsoft.com/office/drawing/2014/main" id="{F201DFA2-AFDB-C847-80FF-FB8C315183C2}"/>
              </a:ext>
            </a:extLst>
          </p:cNvPr>
          <p:cNvCxnSpPr>
            <a:cxnSpLocks/>
          </p:cNvCxnSpPr>
          <p:nvPr/>
        </p:nvCxnSpPr>
        <p:spPr>
          <a:xfrm flipH="1">
            <a:off x="2911642" y="2069663"/>
            <a:ext cx="1617752"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A8CC2EE-6705-243B-F7B0-F5F3F833D987}"/>
              </a:ext>
            </a:extLst>
          </p:cNvPr>
          <p:cNvSpPr>
            <a:spLocks noChangeArrowheads="1"/>
          </p:cNvSpPr>
          <p:nvPr/>
        </p:nvSpPr>
        <p:spPr bwMode="auto">
          <a:xfrm>
            <a:off x="965898" y="1806227"/>
            <a:ext cx="2038353"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Nucleocapsid (p7)</a:t>
            </a:r>
          </a:p>
        </p:txBody>
      </p:sp>
    </p:spTree>
    <p:extLst>
      <p:ext uri="{BB962C8B-B14F-4D97-AF65-F5344CB8AC3E}">
        <p14:creationId xmlns:p14="http://schemas.microsoft.com/office/powerpoint/2010/main" val="3949744387"/>
      </p:ext>
    </p:extLst>
  </p:cSld>
  <p:clrMapOvr>
    <a:masterClrMapping/>
  </p:clrMapOvr>
  <mc:AlternateContent xmlns:mc="http://schemas.openxmlformats.org/markup-compatibility/2006" xmlns:p14="http://schemas.microsoft.com/office/powerpoint/2010/main">
    <mc:Choice Requires="p14">
      <p:transition spd="slow" p14:dur="1250" advTm="11445">
        <p:circle/>
      </p:transition>
    </mc:Choice>
    <mc:Fallback xmlns="">
      <p:transition spd="slow" advTm="11445">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DC80A-A5C2-D334-EB5D-F02E5987B77D}"/>
              </a:ext>
            </a:extLst>
          </p:cNvPr>
          <p:cNvPicPr>
            <a:picLocks noChangeAspect="1"/>
          </p:cNvPicPr>
          <p:nvPr/>
        </p:nvPicPr>
        <p:blipFill>
          <a:blip r:embed="rId2"/>
          <a:stretch>
            <a:fillRect/>
          </a:stretch>
        </p:blipFill>
        <p:spPr>
          <a:xfrm>
            <a:off x="2553432" y="942415"/>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Nucleocapsid (p7)</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3">
            <a:extLst>
              <a:ext uri="{FF2B5EF4-FFF2-40B4-BE49-F238E27FC236}">
                <a16:creationId xmlns:a16="http://schemas.microsoft.com/office/drawing/2014/main" id="{EB516B57-605B-1B00-8C1F-50249A3AE405}"/>
              </a:ext>
            </a:extLst>
          </p:cNvPr>
          <p:cNvSpPr/>
          <p:nvPr/>
        </p:nvSpPr>
        <p:spPr>
          <a:xfrm>
            <a:off x="7470843" y="930510"/>
            <a:ext cx="1673157" cy="429490"/>
          </a:xfrm>
          <a:prstGeom prst="rect">
            <a:avLst/>
          </a:prstGeom>
          <a:solidFill>
            <a:srgbClr val="8AD7A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Structural Protein</a:t>
            </a:r>
          </a:p>
        </p:txBody>
      </p:sp>
      <p:sp>
        <p:nvSpPr>
          <p:cNvPr id="7" name="Rectangle 6">
            <a:extLst>
              <a:ext uri="{FF2B5EF4-FFF2-40B4-BE49-F238E27FC236}">
                <a16:creationId xmlns:a16="http://schemas.microsoft.com/office/drawing/2014/main" id="{6C4ACD27-F324-25ED-492A-66980E3CC370}"/>
              </a:ext>
            </a:extLst>
          </p:cNvPr>
          <p:cNvSpPr>
            <a:spLocks noChangeArrowheads="1"/>
          </p:cNvSpPr>
          <p:nvPr/>
        </p:nvSpPr>
        <p:spPr bwMode="auto">
          <a:xfrm>
            <a:off x="965898" y="1877562"/>
            <a:ext cx="2038353"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Nucleocapsid (p7)</a:t>
            </a:r>
          </a:p>
        </p:txBody>
      </p:sp>
      <p:pic>
        <p:nvPicPr>
          <p:cNvPr id="13" name="Picture 12">
            <a:extLst>
              <a:ext uri="{FF2B5EF4-FFF2-40B4-BE49-F238E27FC236}">
                <a16:creationId xmlns:a16="http://schemas.microsoft.com/office/drawing/2014/main" id="{23294260-9DDC-F139-3FFC-D9FEF94EA24B}"/>
              </a:ext>
            </a:extLst>
          </p:cNvPr>
          <p:cNvPicPr>
            <a:picLocks noChangeAspect="1"/>
          </p:cNvPicPr>
          <p:nvPr/>
        </p:nvPicPr>
        <p:blipFill>
          <a:blip r:embed="rId3">
            <a:alphaModFix amt="70000"/>
          </a:blip>
          <a:stretch>
            <a:fillRect/>
          </a:stretch>
        </p:blipFill>
        <p:spPr>
          <a:xfrm>
            <a:off x="2573891" y="905367"/>
            <a:ext cx="3962400" cy="3962400"/>
          </a:xfrm>
          <a:prstGeom prst="rect">
            <a:avLst/>
          </a:prstGeom>
        </p:spPr>
      </p:pic>
      <p:cxnSp>
        <p:nvCxnSpPr>
          <p:cNvPr id="6" name="Straight Arrow Connector 5">
            <a:extLst>
              <a:ext uri="{FF2B5EF4-FFF2-40B4-BE49-F238E27FC236}">
                <a16:creationId xmlns:a16="http://schemas.microsoft.com/office/drawing/2014/main" id="{07245C81-6A08-60FC-3158-8F7278504437}"/>
              </a:ext>
            </a:extLst>
          </p:cNvPr>
          <p:cNvCxnSpPr>
            <a:cxnSpLocks/>
          </p:cNvCxnSpPr>
          <p:nvPr/>
        </p:nvCxnSpPr>
        <p:spPr>
          <a:xfrm flipH="1">
            <a:off x="2892187" y="2121543"/>
            <a:ext cx="1617752"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EBF9D9A-12F5-6AB0-01F9-9D6DD919147F}"/>
              </a:ext>
            </a:extLst>
          </p:cNvPr>
          <p:cNvSpPr>
            <a:spLocks noChangeArrowheads="1"/>
          </p:cNvSpPr>
          <p:nvPr/>
        </p:nvSpPr>
        <p:spPr bwMode="auto">
          <a:xfrm>
            <a:off x="6269069" y="2057607"/>
            <a:ext cx="1973502"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RNA</a:t>
            </a:r>
          </a:p>
        </p:txBody>
      </p:sp>
      <p:cxnSp>
        <p:nvCxnSpPr>
          <p:cNvPr id="15" name="Straight Arrow Connector 14">
            <a:extLst>
              <a:ext uri="{FF2B5EF4-FFF2-40B4-BE49-F238E27FC236}">
                <a16:creationId xmlns:a16="http://schemas.microsoft.com/office/drawing/2014/main" id="{C8B0F22C-08E7-D038-EEA2-C09CAEAA26AF}"/>
              </a:ext>
            </a:extLst>
          </p:cNvPr>
          <p:cNvCxnSpPr>
            <a:cxnSpLocks/>
          </p:cNvCxnSpPr>
          <p:nvPr/>
        </p:nvCxnSpPr>
        <p:spPr>
          <a:xfrm flipH="1">
            <a:off x="5210612" y="2308346"/>
            <a:ext cx="1617752"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552905"/>
      </p:ext>
    </p:extLst>
  </p:cSld>
  <p:clrMapOvr>
    <a:masterClrMapping/>
  </p:clrMapOvr>
  <mc:AlternateContent xmlns:mc="http://schemas.openxmlformats.org/markup-compatibility/2006" xmlns:p14="http://schemas.microsoft.com/office/powerpoint/2010/main">
    <mc:Choice Requires="p14">
      <p:transition spd="slow" p14:dur="1250" advTm="14304">
        <p:fade/>
      </p:transition>
    </mc:Choice>
    <mc:Fallback xmlns="">
      <p:transition spd="slow" advTm="1430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7E853-324D-3E6D-1D03-33903CC0BEDA}"/>
              </a:ext>
            </a:extLst>
          </p:cNvPr>
          <p:cNvSpPr/>
          <p:nvPr/>
        </p:nvSpPr>
        <p:spPr>
          <a:xfrm>
            <a:off x="458696" y="2308232"/>
            <a:ext cx="7315200" cy="548640"/>
          </a:xfrm>
          <a:prstGeom prst="rect">
            <a:avLst/>
          </a:prstGeom>
          <a:gradFill>
            <a:gsLst>
              <a:gs pos="100000">
                <a:srgbClr val="EAE3D8"/>
              </a:gs>
              <a:gs pos="4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Enzymes</a:t>
            </a:r>
          </a:p>
        </p:txBody>
      </p:sp>
      <p:sp>
        <p:nvSpPr>
          <p:cNvPr id="12" name="Oval 11">
            <a:extLst>
              <a:ext uri="{FF2B5EF4-FFF2-40B4-BE49-F238E27FC236}">
                <a16:creationId xmlns:a16="http://schemas.microsoft.com/office/drawing/2014/main" id="{B656EF6D-1B33-F3C4-F12E-D8656A5BCB85}"/>
              </a:ext>
            </a:extLst>
          </p:cNvPr>
          <p:cNvSpPr/>
          <p:nvPr/>
        </p:nvSpPr>
        <p:spPr>
          <a:xfrm>
            <a:off x="4260592" y="1748790"/>
            <a:ext cx="1463040" cy="1554480"/>
          </a:xfrm>
          <a:prstGeom prst="ellipse">
            <a:avLst/>
          </a:prstGeom>
          <a:solidFill>
            <a:srgbClr val="C1E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ACCC46-ED8B-1D3E-D58E-4A10559E1610}"/>
              </a:ext>
            </a:extLst>
          </p:cNvPr>
          <p:cNvSpPr/>
          <p:nvPr/>
        </p:nvSpPr>
        <p:spPr>
          <a:xfrm>
            <a:off x="5907967" y="1748790"/>
            <a:ext cx="1463040" cy="1554480"/>
          </a:xfrm>
          <a:prstGeom prst="ellipse">
            <a:avLst/>
          </a:prstGeom>
          <a:solidFill>
            <a:srgbClr val="FFD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D4C5627-08AA-9719-4B55-6AAA6A2F5BC4}"/>
              </a:ext>
            </a:extLst>
          </p:cNvPr>
          <p:cNvSpPr/>
          <p:nvPr/>
        </p:nvSpPr>
        <p:spPr>
          <a:xfrm>
            <a:off x="7569850" y="1748790"/>
            <a:ext cx="1463040" cy="1554480"/>
          </a:xfrm>
          <a:prstGeom prst="ellipse">
            <a:avLst/>
          </a:prstGeom>
          <a:solidFill>
            <a:srgbClr val="E2C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Outline</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pic>
        <p:nvPicPr>
          <p:cNvPr id="4" name="Picture 3" descr="Protease_200.jpg">
            <a:extLst>
              <a:ext uri="{FF2B5EF4-FFF2-40B4-BE49-F238E27FC236}">
                <a16:creationId xmlns:a16="http://schemas.microsoft.com/office/drawing/2014/main" id="{5DC723E4-05B8-320D-F466-CBCBAEC19F3C}"/>
              </a:ext>
            </a:extLst>
          </p:cNvPr>
          <p:cNvPicPr>
            <a:picLocks noChangeAspect="1"/>
          </p:cNvPicPr>
          <p:nvPr/>
        </p:nvPicPr>
        <p:blipFill>
          <a:blip r:embed="rId2">
            <a:alphaModFix/>
            <a:extLst>
              <a:ext uri="{BEBA8EAE-BF5A-486C-A8C5-ECC9F3942E4B}">
                <a14:imgProps xmlns:a14="http://schemas.microsoft.com/office/drawing/2010/main">
                  <a14:imgLayer r:embed="rId3">
                    <a14:imgEffect>
                      <a14:backgroundRemoval t="4762" b="95238" l="7935" r="89673">
                        <a14:foregroundMark x1="7935" y1="37662" x2="8564" y2="55267"/>
                        <a14:foregroundMark x1="35894" y1="7504" x2="31990" y2="8802"/>
                        <a14:foregroundMark x1="35390" y1="4906" x2="39421" y2="10823"/>
                        <a14:foregroundMark x1="59320" y1="6205" x2="57683" y2="8802"/>
                        <a14:foregroundMark x1="43955" y1="90620" x2="38791" y2="93218"/>
                        <a14:foregroundMark x1="51385" y1="89322" x2="62217" y2="95238"/>
                        <a14:foregroundMark x1="87406" y1="38240" x2="89673" y2="59307"/>
                      </a14:backgroundRemoval>
                    </a14:imgEffect>
                  </a14:imgLayer>
                </a14:imgProps>
              </a:ext>
              <a:ext uri="{28A0092B-C50C-407E-A947-70E740481C1C}">
                <a14:useLocalDpi xmlns:a14="http://schemas.microsoft.com/office/drawing/2010/main"/>
              </a:ext>
            </a:extLst>
          </a:blip>
          <a:stretch>
            <a:fillRect/>
          </a:stretch>
        </p:blipFill>
        <p:spPr>
          <a:xfrm>
            <a:off x="4393592" y="1972016"/>
            <a:ext cx="1270350" cy="1108756"/>
          </a:xfrm>
          <a:prstGeom prst="rect">
            <a:avLst/>
          </a:prstGeom>
        </p:spPr>
      </p:pic>
      <p:grpSp>
        <p:nvGrpSpPr>
          <p:cNvPr id="5" name="Group 4">
            <a:extLst>
              <a:ext uri="{FF2B5EF4-FFF2-40B4-BE49-F238E27FC236}">
                <a16:creationId xmlns:a16="http://schemas.microsoft.com/office/drawing/2014/main" id="{D3C02996-19E2-1D5D-99FE-71C3C9D180DD}"/>
              </a:ext>
            </a:extLst>
          </p:cNvPr>
          <p:cNvGrpSpPr/>
          <p:nvPr/>
        </p:nvGrpSpPr>
        <p:grpSpPr>
          <a:xfrm>
            <a:off x="6005744" y="1748790"/>
            <a:ext cx="1382637" cy="1502139"/>
            <a:chOff x="2860875" y="796309"/>
            <a:chExt cx="3748282" cy="3940725"/>
          </a:xfrm>
        </p:grpSpPr>
        <p:pic>
          <p:nvPicPr>
            <p:cNvPr id="7" name="Picture 6">
              <a:extLst>
                <a:ext uri="{FF2B5EF4-FFF2-40B4-BE49-F238E27FC236}">
                  <a16:creationId xmlns:a16="http://schemas.microsoft.com/office/drawing/2014/main" id="{F513BDA0-BB79-DA06-4353-0B113597155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2860875" y="796309"/>
              <a:ext cx="3748282" cy="3158930"/>
            </a:xfrm>
            <a:prstGeom prst="rect">
              <a:avLst/>
            </a:prstGeom>
            <a:ln>
              <a:noFill/>
            </a:ln>
          </p:spPr>
        </p:pic>
        <p:pic>
          <p:nvPicPr>
            <p:cNvPr id="8" name="Picture 7">
              <a:extLst>
                <a:ext uri="{FF2B5EF4-FFF2-40B4-BE49-F238E27FC236}">
                  <a16:creationId xmlns:a16="http://schemas.microsoft.com/office/drawing/2014/main" id="{269804FA-E40D-9E20-7943-A128F40AD41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3249919" y="2276484"/>
              <a:ext cx="3111655" cy="2460550"/>
            </a:xfrm>
            <a:prstGeom prst="rect">
              <a:avLst/>
            </a:prstGeom>
            <a:ln>
              <a:noFill/>
            </a:ln>
          </p:spPr>
        </p:pic>
      </p:grpSp>
      <p:grpSp>
        <p:nvGrpSpPr>
          <p:cNvPr id="9" name="Group 8">
            <a:extLst>
              <a:ext uri="{FF2B5EF4-FFF2-40B4-BE49-F238E27FC236}">
                <a16:creationId xmlns:a16="http://schemas.microsoft.com/office/drawing/2014/main" id="{67ABE75B-1F06-22ED-98DA-3AEBD78D8F5D}"/>
              </a:ext>
            </a:extLst>
          </p:cNvPr>
          <p:cNvGrpSpPr/>
          <p:nvPr/>
        </p:nvGrpSpPr>
        <p:grpSpPr>
          <a:xfrm>
            <a:off x="7674367" y="1972016"/>
            <a:ext cx="1287284" cy="1153121"/>
            <a:chOff x="3276600" y="-2278888"/>
            <a:chExt cx="3101848" cy="2349500"/>
          </a:xfrm>
        </p:grpSpPr>
        <p:pic>
          <p:nvPicPr>
            <p:cNvPr id="10" name="Picture 9">
              <a:extLst>
                <a:ext uri="{FF2B5EF4-FFF2-40B4-BE49-F238E27FC236}">
                  <a16:creationId xmlns:a16="http://schemas.microsoft.com/office/drawing/2014/main" id="{818139AC-569D-A32B-ABFC-28E7D02B6125}"/>
                </a:ext>
              </a:extLst>
            </p:cNvPr>
            <p:cNvPicPr>
              <a:picLocks noChangeAspect="1"/>
            </p:cNvPicPr>
            <p:nvPr/>
          </p:nvPicPr>
          <p:blipFill>
            <a:blip r:embed="rId8"/>
            <a:stretch>
              <a:fillRect/>
            </a:stretch>
          </p:blipFill>
          <p:spPr>
            <a:xfrm flipH="1">
              <a:off x="3276600" y="-2278888"/>
              <a:ext cx="2387600" cy="2349500"/>
            </a:xfrm>
            <a:prstGeom prst="rect">
              <a:avLst/>
            </a:prstGeom>
          </p:spPr>
        </p:pic>
        <p:pic>
          <p:nvPicPr>
            <p:cNvPr id="11" name="Picture 10">
              <a:extLst>
                <a:ext uri="{FF2B5EF4-FFF2-40B4-BE49-F238E27FC236}">
                  <a16:creationId xmlns:a16="http://schemas.microsoft.com/office/drawing/2014/main" id="{B5E6BB69-EEA2-4A04-728E-130305604C8A}"/>
                </a:ext>
              </a:extLst>
            </p:cNvPr>
            <p:cNvPicPr>
              <a:picLocks noChangeAspect="1"/>
            </p:cNvPicPr>
            <p:nvPr/>
          </p:nvPicPr>
          <p:blipFill>
            <a:blip r:embed="rId8"/>
            <a:stretch>
              <a:fillRect/>
            </a:stretch>
          </p:blipFill>
          <p:spPr>
            <a:xfrm rot="21375995">
              <a:off x="3990848" y="-2278888"/>
              <a:ext cx="2387600" cy="2349500"/>
            </a:xfrm>
            <a:prstGeom prst="rect">
              <a:avLst/>
            </a:prstGeom>
          </p:spPr>
        </p:pic>
      </p:grpSp>
      <p:sp>
        <p:nvSpPr>
          <p:cNvPr id="16" name="Rectangle 13">
            <a:extLst>
              <a:ext uri="{FF2B5EF4-FFF2-40B4-BE49-F238E27FC236}">
                <a16:creationId xmlns:a16="http://schemas.microsoft.com/office/drawing/2014/main" id="{9AEEA825-0070-BA0F-B338-73E5042988FE}"/>
              </a:ext>
            </a:extLst>
          </p:cNvPr>
          <p:cNvSpPr>
            <a:spLocks noChangeArrowheads="1"/>
          </p:cNvSpPr>
          <p:nvPr/>
        </p:nvSpPr>
        <p:spPr bwMode="auto">
          <a:xfrm>
            <a:off x="4469353" y="3396903"/>
            <a:ext cx="1045517"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Protease</a:t>
            </a:r>
          </a:p>
        </p:txBody>
      </p:sp>
      <p:sp>
        <p:nvSpPr>
          <p:cNvPr id="17" name="Rectangle 13">
            <a:extLst>
              <a:ext uri="{FF2B5EF4-FFF2-40B4-BE49-F238E27FC236}">
                <a16:creationId xmlns:a16="http://schemas.microsoft.com/office/drawing/2014/main" id="{6538AB7C-7078-0FC5-3259-460EE45F12D2}"/>
              </a:ext>
            </a:extLst>
          </p:cNvPr>
          <p:cNvSpPr>
            <a:spLocks noChangeArrowheads="1"/>
          </p:cNvSpPr>
          <p:nvPr/>
        </p:nvSpPr>
        <p:spPr bwMode="auto">
          <a:xfrm>
            <a:off x="7836666" y="3396903"/>
            <a:ext cx="1045517"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Integrase</a:t>
            </a:r>
          </a:p>
        </p:txBody>
      </p:sp>
      <p:sp>
        <p:nvSpPr>
          <p:cNvPr id="18" name="Rectangle 13">
            <a:extLst>
              <a:ext uri="{FF2B5EF4-FFF2-40B4-BE49-F238E27FC236}">
                <a16:creationId xmlns:a16="http://schemas.microsoft.com/office/drawing/2014/main" id="{7DCB5155-7BD8-401D-00CE-855B06BAE5D1}"/>
              </a:ext>
            </a:extLst>
          </p:cNvPr>
          <p:cNvSpPr>
            <a:spLocks noChangeArrowheads="1"/>
          </p:cNvSpPr>
          <p:nvPr/>
        </p:nvSpPr>
        <p:spPr bwMode="auto">
          <a:xfrm>
            <a:off x="5864425" y="3396903"/>
            <a:ext cx="1684504" cy="255673"/>
          </a:xfrm>
          <a:prstGeom prst="rect">
            <a:avLst/>
          </a:prstGeom>
          <a:noFill/>
          <a:ln w="12700">
            <a:noFill/>
            <a:miter lim="800000"/>
            <a:headEnd/>
            <a:tailEnd/>
          </a:ln>
          <a:effectLst/>
        </p:spPr>
        <p:txBody>
          <a:bodyPr wrap="none" anchor="ctr">
            <a:prstTxWarp prst="textNoShape">
              <a:avLst/>
            </a:prstTxWarp>
          </a:bodyPr>
          <a:lstStyle/>
          <a:p>
            <a:pPr algn="ctr"/>
            <a:r>
              <a:rPr lang="en-US" sz="1300" dirty="0">
                <a:solidFill>
                  <a:schemeClr val="tx1">
                    <a:lumMod val="65000"/>
                    <a:lumOff val="35000"/>
                  </a:schemeClr>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1496112291"/>
      </p:ext>
    </p:extLst>
  </p:cSld>
  <p:clrMapOvr>
    <a:masterClrMapping/>
  </p:clrMapOvr>
  <mc:AlternateContent xmlns:mc="http://schemas.openxmlformats.org/markup-compatibility/2006" xmlns:p14="http://schemas.microsoft.com/office/powerpoint/2010/main">
    <mc:Choice Requires="p14">
      <p:transition spd="slow" p14:dur="1250" advTm="2880">
        <p:fade/>
      </p:transition>
    </mc:Choice>
    <mc:Fallback xmlns="">
      <p:transition spd="slow" advTm="288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DC80A-A5C2-D334-EB5D-F02E5987B77D}"/>
              </a:ext>
            </a:extLst>
          </p:cNvPr>
          <p:cNvPicPr>
            <a:picLocks noChangeAspect="1"/>
          </p:cNvPicPr>
          <p:nvPr/>
        </p:nvPicPr>
        <p:blipFill>
          <a:blip r:embed="rId2"/>
          <a:stretch>
            <a:fillRect/>
          </a:stretch>
        </p:blipFill>
        <p:spPr>
          <a:xfrm>
            <a:off x="2553432" y="942415"/>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Nucleocapsid (p7): HIV RNA Coating</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5" name="Picture 14">
            <a:extLst>
              <a:ext uri="{FF2B5EF4-FFF2-40B4-BE49-F238E27FC236}">
                <a16:creationId xmlns:a16="http://schemas.microsoft.com/office/drawing/2014/main" id="{DD6F96FD-5196-1728-301A-3826E261782D}"/>
              </a:ext>
            </a:extLst>
          </p:cNvPr>
          <p:cNvPicPr>
            <a:picLocks noChangeAspect="1"/>
          </p:cNvPicPr>
          <p:nvPr/>
        </p:nvPicPr>
        <p:blipFill>
          <a:blip r:embed="rId3">
            <a:alphaModFix amt="70000"/>
          </a:blip>
          <a:stretch>
            <a:fillRect/>
          </a:stretch>
        </p:blipFill>
        <p:spPr>
          <a:xfrm>
            <a:off x="2573891" y="905367"/>
            <a:ext cx="3962400" cy="3962400"/>
          </a:xfrm>
          <a:prstGeom prst="rect">
            <a:avLst/>
          </a:prstGeom>
        </p:spPr>
      </p:pic>
      <p:sp>
        <p:nvSpPr>
          <p:cNvPr id="8" name="Rectangle 7">
            <a:extLst>
              <a:ext uri="{FF2B5EF4-FFF2-40B4-BE49-F238E27FC236}">
                <a16:creationId xmlns:a16="http://schemas.microsoft.com/office/drawing/2014/main" id="{A89FECA3-B1BC-22F3-839F-536D495652DA}"/>
              </a:ext>
            </a:extLst>
          </p:cNvPr>
          <p:cNvSpPr/>
          <p:nvPr/>
        </p:nvSpPr>
        <p:spPr>
          <a:xfrm>
            <a:off x="0" y="928180"/>
            <a:ext cx="9144000" cy="38862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77C4C2-331C-81F6-9DD8-3AE776BA6BD2}"/>
              </a:ext>
            </a:extLst>
          </p:cNvPr>
          <p:cNvSpPr/>
          <p:nvPr/>
        </p:nvSpPr>
        <p:spPr>
          <a:xfrm>
            <a:off x="213131" y="1200985"/>
            <a:ext cx="2289361" cy="3204531"/>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01BD4F-926A-F53C-81C4-6E1B9C5D7B60}"/>
              </a:ext>
            </a:extLst>
          </p:cNvPr>
          <p:cNvPicPr>
            <a:picLocks noChangeAspect="1"/>
          </p:cNvPicPr>
          <p:nvPr/>
        </p:nvPicPr>
        <p:blipFill>
          <a:blip r:embed="rId4">
            <a:duotone>
              <a:prstClr val="black"/>
              <a:srgbClr val="00B0F0">
                <a:tint val="45000"/>
                <a:satMod val="400000"/>
              </a:srgbClr>
            </a:duotone>
          </a:blip>
          <a:stretch>
            <a:fillRect/>
          </a:stretch>
        </p:blipFill>
        <p:spPr>
          <a:xfrm>
            <a:off x="1077874" y="1430039"/>
            <a:ext cx="918240" cy="1537518"/>
          </a:xfrm>
          <a:prstGeom prst="rect">
            <a:avLst/>
          </a:prstGeom>
        </p:spPr>
      </p:pic>
      <p:pic>
        <p:nvPicPr>
          <p:cNvPr id="14" name="Picture 13">
            <a:extLst>
              <a:ext uri="{FF2B5EF4-FFF2-40B4-BE49-F238E27FC236}">
                <a16:creationId xmlns:a16="http://schemas.microsoft.com/office/drawing/2014/main" id="{34343E93-4DA3-02EA-E994-9634550AA340}"/>
              </a:ext>
            </a:extLst>
          </p:cNvPr>
          <p:cNvPicPr>
            <a:picLocks noChangeAspect="1"/>
          </p:cNvPicPr>
          <p:nvPr/>
        </p:nvPicPr>
        <p:blipFill>
          <a:blip r:embed="rId4">
            <a:duotone>
              <a:prstClr val="black"/>
              <a:srgbClr val="00B0F0">
                <a:tint val="45000"/>
                <a:satMod val="400000"/>
              </a:srgbClr>
            </a:duotone>
          </a:blip>
          <a:stretch>
            <a:fillRect/>
          </a:stretch>
        </p:blipFill>
        <p:spPr>
          <a:xfrm>
            <a:off x="1046882" y="2695946"/>
            <a:ext cx="918240" cy="1537518"/>
          </a:xfrm>
          <a:prstGeom prst="rect">
            <a:avLst/>
          </a:prstGeom>
        </p:spPr>
      </p:pic>
      <p:pic>
        <p:nvPicPr>
          <p:cNvPr id="17" name="Picture 16">
            <a:extLst>
              <a:ext uri="{FF2B5EF4-FFF2-40B4-BE49-F238E27FC236}">
                <a16:creationId xmlns:a16="http://schemas.microsoft.com/office/drawing/2014/main" id="{2A3B4F2F-D46A-2B9D-FA86-912CD1E66539}"/>
              </a:ext>
            </a:extLst>
          </p:cNvPr>
          <p:cNvPicPr>
            <a:picLocks noChangeAspect="1"/>
          </p:cNvPicPr>
          <p:nvPr/>
        </p:nvPicPr>
        <p:blipFill>
          <a:blip r:embed="rId5">
            <a:alphaModFix amt="70000"/>
          </a:blip>
          <a:stretch>
            <a:fillRect/>
          </a:stretch>
        </p:blipFill>
        <p:spPr>
          <a:xfrm rot="18198413">
            <a:off x="1185577" y="2252167"/>
            <a:ext cx="580610" cy="961556"/>
          </a:xfrm>
          <a:prstGeom prst="rect">
            <a:avLst/>
          </a:prstGeom>
          <a:effectLst/>
        </p:spPr>
      </p:pic>
      <p:sp>
        <p:nvSpPr>
          <p:cNvPr id="18" name="Rectangle 17">
            <a:extLst>
              <a:ext uri="{FF2B5EF4-FFF2-40B4-BE49-F238E27FC236}">
                <a16:creationId xmlns:a16="http://schemas.microsoft.com/office/drawing/2014/main" id="{4CD510AD-DEC6-7530-7446-7F6C1D49E781}"/>
              </a:ext>
            </a:extLst>
          </p:cNvPr>
          <p:cNvSpPr>
            <a:spLocks noChangeArrowheads="1"/>
          </p:cNvSpPr>
          <p:nvPr/>
        </p:nvSpPr>
        <p:spPr bwMode="auto">
          <a:xfrm>
            <a:off x="1475882" y="3809903"/>
            <a:ext cx="1292535" cy="476179"/>
          </a:xfrm>
          <a:prstGeom prst="rect">
            <a:avLst/>
          </a:prstGeom>
          <a:noFill/>
          <a:ln w="12700">
            <a:noFill/>
            <a:miter lim="800000"/>
            <a:headEnd/>
            <a:tailEnd/>
          </a:ln>
          <a:effectLst/>
        </p:spPr>
        <p:txBody>
          <a:bodyPr wrap="none" anchor="ctr">
            <a:prstTxWarp prst="textNoShape">
              <a:avLst/>
            </a:prstTxWarp>
          </a:bodyPr>
          <a:lstStyle/>
          <a:p>
            <a:pPr algn="ctr"/>
            <a:r>
              <a:rPr lang="en-US" sz="1200" dirty="0">
                <a:latin typeface="Calibri" panose="020F0502020204030204" pitchFamily="34" charset="0"/>
                <a:cs typeface="Calibri" panose="020F0502020204030204" pitchFamily="34" charset="0"/>
              </a:rPr>
              <a:t>HIV RNA</a:t>
            </a:r>
          </a:p>
        </p:txBody>
      </p:sp>
      <p:sp>
        <p:nvSpPr>
          <p:cNvPr id="19" name="Rectangle 18">
            <a:extLst>
              <a:ext uri="{FF2B5EF4-FFF2-40B4-BE49-F238E27FC236}">
                <a16:creationId xmlns:a16="http://schemas.microsoft.com/office/drawing/2014/main" id="{821C5CA5-8092-CD59-9FEE-6EDFAABFB90F}"/>
              </a:ext>
            </a:extLst>
          </p:cNvPr>
          <p:cNvSpPr>
            <a:spLocks noChangeArrowheads="1"/>
          </p:cNvSpPr>
          <p:nvPr/>
        </p:nvSpPr>
        <p:spPr bwMode="auto">
          <a:xfrm>
            <a:off x="46636" y="1813616"/>
            <a:ext cx="1231557" cy="476179"/>
          </a:xfrm>
          <a:prstGeom prst="rect">
            <a:avLst/>
          </a:prstGeom>
          <a:noFill/>
          <a:ln w="12700">
            <a:noFill/>
            <a:miter lim="800000"/>
            <a:headEnd/>
            <a:tailEnd/>
          </a:ln>
          <a:effectLst/>
        </p:spPr>
        <p:txBody>
          <a:bodyPr wrap="none" anchor="ctr">
            <a:prstTxWarp prst="textNoShape">
              <a:avLst/>
            </a:prstTxWarp>
          </a:bodyPr>
          <a:lstStyle/>
          <a:p>
            <a:pPr algn="ctr"/>
            <a:r>
              <a:rPr lang="en-US" sz="1200" dirty="0">
                <a:latin typeface="Calibri" panose="020F0502020204030204" pitchFamily="34" charset="0"/>
                <a:cs typeface="Calibri" panose="020F0502020204030204" pitchFamily="34" charset="0"/>
              </a:rPr>
              <a:t>Nucleocapsid</a:t>
            </a:r>
          </a:p>
        </p:txBody>
      </p:sp>
      <p:pic>
        <p:nvPicPr>
          <p:cNvPr id="4" name="Picture 3">
            <a:extLst>
              <a:ext uri="{FF2B5EF4-FFF2-40B4-BE49-F238E27FC236}">
                <a16:creationId xmlns:a16="http://schemas.microsoft.com/office/drawing/2014/main" id="{4795AF8F-2DB4-AA75-4A93-1EA1D80647CC}"/>
              </a:ext>
            </a:extLst>
          </p:cNvPr>
          <p:cNvPicPr>
            <a:picLocks noChangeAspect="1"/>
          </p:cNvPicPr>
          <p:nvPr/>
        </p:nvPicPr>
        <p:blipFill>
          <a:blip r:embed="rId5">
            <a:alphaModFix amt="70000"/>
          </a:blip>
          <a:stretch>
            <a:fillRect/>
          </a:stretch>
        </p:blipFill>
        <p:spPr>
          <a:xfrm rot="15095426">
            <a:off x="1029552" y="2771293"/>
            <a:ext cx="612537" cy="961556"/>
          </a:xfrm>
          <a:prstGeom prst="rect">
            <a:avLst/>
          </a:prstGeom>
          <a:effectLst/>
        </p:spPr>
      </p:pic>
      <p:pic>
        <p:nvPicPr>
          <p:cNvPr id="6" name="Picture 5">
            <a:extLst>
              <a:ext uri="{FF2B5EF4-FFF2-40B4-BE49-F238E27FC236}">
                <a16:creationId xmlns:a16="http://schemas.microsoft.com/office/drawing/2014/main" id="{730A2A0A-048A-F563-2677-D9B0E72D7A17}"/>
              </a:ext>
            </a:extLst>
          </p:cNvPr>
          <p:cNvPicPr>
            <a:picLocks noChangeAspect="1"/>
          </p:cNvPicPr>
          <p:nvPr/>
        </p:nvPicPr>
        <p:blipFill>
          <a:blip r:embed="rId5">
            <a:alphaModFix amt="70000"/>
          </a:blip>
          <a:stretch>
            <a:fillRect/>
          </a:stretch>
        </p:blipFill>
        <p:spPr>
          <a:xfrm rot="3957613">
            <a:off x="1256265" y="3113637"/>
            <a:ext cx="616281" cy="1020631"/>
          </a:xfrm>
          <a:prstGeom prst="rect">
            <a:avLst/>
          </a:prstGeom>
          <a:effectLst/>
        </p:spPr>
      </p:pic>
      <p:pic>
        <p:nvPicPr>
          <p:cNvPr id="10" name="Picture 9">
            <a:extLst>
              <a:ext uri="{FF2B5EF4-FFF2-40B4-BE49-F238E27FC236}">
                <a16:creationId xmlns:a16="http://schemas.microsoft.com/office/drawing/2014/main" id="{99FF3890-60F0-6182-2E5B-D3873E57D23C}"/>
              </a:ext>
            </a:extLst>
          </p:cNvPr>
          <p:cNvPicPr>
            <a:picLocks noChangeAspect="1"/>
          </p:cNvPicPr>
          <p:nvPr/>
        </p:nvPicPr>
        <p:blipFill>
          <a:blip r:embed="rId5">
            <a:alphaModFix amt="50000"/>
          </a:blip>
          <a:stretch>
            <a:fillRect/>
          </a:stretch>
        </p:blipFill>
        <p:spPr>
          <a:xfrm rot="18221155">
            <a:off x="1227083" y="1248075"/>
            <a:ext cx="580610" cy="961556"/>
          </a:xfrm>
          <a:prstGeom prst="rect">
            <a:avLst/>
          </a:prstGeom>
          <a:effectLst/>
        </p:spPr>
      </p:pic>
      <p:pic>
        <p:nvPicPr>
          <p:cNvPr id="13" name="Picture 12">
            <a:extLst>
              <a:ext uri="{FF2B5EF4-FFF2-40B4-BE49-F238E27FC236}">
                <a16:creationId xmlns:a16="http://schemas.microsoft.com/office/drawing/2014/main" id="{BD27F690-FA17-6469-C5E2-7C6BE47176CE}"/>
              </a:ext>
            </a:extLst>
          </p:cNvPr>
          <p:cNvPicPr>
            <a:picLocks noChangeAspect="1"/>
          </p:cNvPicPr>
          <p:nvPr/>
        </p:nvPicPr>
        <p:blipFill>
          <a:blip r:embed="rId5">
            <a:alphaModFix amt="70000"/>
          </a:blip>
          <a:stretch>
            <a:fillRect/>
          </a:stretch>
        </p:blipFill>
        <p:spPr>
          <a:xfrm rot="19093957">
            <a:off x="1263026" y="1759813"/>
            <a:ext cx="580610" cy="961556"/>
          </a:xfrm>
          <a:prstGeom prst="rect">
            <a:avLst/>
          </a:prstGeom>
          <a:effectLst/>
        </p:spPr>
      </p:pic>
      <p:cxnSp>
        <p:nvCxnSpPr>
          <p:cNvPr id="7" name="Straight Arrow Connector 6">
            <a:extLst>
              <a:ext uri="{FF2B5EF4-FFF2-40B4-BE49-F238E27FC236}">
                <a16:creationId xmlns:a16="http://schemas.microsoft.com/office/drawing/2014/main" id="{4DB3A1DC-3497-7BB5-C797-318BF69F4E84}"/>
              </a:ext>
            </a:extLst>
          </p:cNvPr>
          <p:cNvCxnSpPr>
            <a:cxnSpLocks/>
          </p:cNvCxnSpPr>
          <p:nvPr/>
        </p:nvCxnSpPr>
        <p:spPr>
          <a:xfrm flipH="1">
            <a:off x="1087565" y="2051705"/>
            <a:ext cx="22628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1193A7-03A7-7EF2-82E4-72FED743B996}"/>
              </a:ext>
            </a:extLst>
          </p:cNvPr>
          <p:cNvCxnSpPr>
            <a:cxnSpLocks/>
          </p:cNvCxnSpPr>
          <p:nvPr/>
        </p:nvCxnSpPr>
        <p:spPr>
          <a:xfrm flipH="1">
            <a:off x="1506002" y="4065037"/>
            <a:ext cx="283014"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380808"/>
      </p:ext>
    </p:extLst>
  </p:cSld>
  <p:clrMapOvr>
    <a:masterClrMapping/>
  </p:clrMapOvr>
  <mc:AlternateContent xmlns:mc="http://schemas.openxmlformats.org/markup-compatibility/2006" xmlns:p14="http://schemas.microsoft.com/office/powerpoint/2010/main">
    <mc:Choice Requires="p14">
      <p:transition spd="slow" p14:dur="1250" advTm="10069">
        <p:fade/>
      </p:transition>
    </mc:Choice>
    <mc:Fallback xmlns="">
      <p:transition spd="slow" advTm="10069">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8A7B27-F72C-3AC2-7284-A8D2D33FCC8B}"/>
              </a:ext>
            </a:extLst>
          </p:cNvPr>
          <p:cNvPicPr>
            <a:picLocks noChangeAspect="1"/>
          </p:cNvPicPr>
          <p:nvPr/>
        </p:nvPicPr>
        <p:blipFill>
          <a:blip r:embed="rId3"/>
          <a:stretch>
            <a:fillRect/>
          </a:stretch>
        </p:blipFill>
        <p:spPr>
          <a:xfrm>
            <a:off x="390941" y="942415"/>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Nucleocapsid: Structure </a:t>
            </a:r>
          </a:p>
        </p:txBody>
      </p:sp>
      <p:sp>
        <p:nvSpPr>
          <p:cNvPr id="5" name="Text Placeholder 4">
            <a:extLst>
              <a:ext uri="{FF2B5EF4-FFF2-40B4-BE49-F238E27FC236}">
                <a16:creationId xmlns:a16="http://schemas.microsoft.com/office/drawing/2014/main" id="{A88C2D16-C0E5-764F-BC10-FEB72C3DEA16}"/>
              </a:ext>
            </a:extLst>
          </p:cNvPr>
          <p:cNvSpPr>
            <a:spLocks noGrp="1"/>
          </p:cNvSpPr>
          <p:nvPr>
            <p:ph type="body" sz="quarter" idx="14"/>
          </p:nvPr>
        </p:nvSpPr>
        <p:spPr/>
        <p:txBody>
          <a:bodyPr/>
          <a:lstStyle/>
          <a:p>
            <a:r>
              <a:rPr lang="en-US" sz="600" b="0" dirty="0"/>
              <a:t>Illustration: </a:t>
            </a:r>
            <a:r>
              <a:rPr lang="en-US" sz="600" b="0" i="1" dirty="0"/>
              <a:t>Cognition Studio, Inc.</a:t>
            </a:r>
            <a:r>
              <a:rPr lang="en-US" sz="600" b="0" dirty="0"/>
              <a:t> and David H. Spach, MD</a:t>
            </a:r>
          </a:p>
        </p:txBody>
      </p:sp>
      <p:cxnSp>
        <p:nvCxnSpPr>
          <p:cNvPr id="17" name="Straight Connector 16">
            <a:extLst>
              <a:ext uri="{FF2B5EF4-FFF2-40B4-BE49-F238E27FC236}">
                <a16:creationId xmlns:a16="http://schemas.microsoft.com/office/drawing/2014/main" id="{ADC8ED75-5DE3-1444-B9D0-CA3D5FDE75B3}"/>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5585B84-1CED-232E-E127-AD2D03BE7311}"/>
              </a:ext>
            </a:extLst>
          </p:cNvPr>
          <p:cNvPicPr>
            <a:picLocks noChangeAspect="1"/>
          </p:cNvPicPr>
          <p:nvPr/>
        </p:nvPicPr>
        <p:blipFill>
          <a:blip r:embed="rId4"/>
          <a:stretch>
            <a:fillRect/>
          </a:stretch>
        </p:blipFill>
        <p:spPr>
          <a:xfrm>
            <a:off x="5135827" y="1435983"/>
            <a:ext cx="2209800" cy="2806700"/>
          </a:xfrm>
          <a:prstGeom prst="rect">
            <a:avLst/>
          </a:prstGeom>
        </p:spPr>
      </p:pic>
      <p:sp>
        <p:nvSpPr>
          <p:cNvPr id="3" name="Rectangle 2">
            <a:extLst>
              <a:ext uri="{FF2B5EF4-FFF2-40B4-BE49-F238E27FC236}">
                <a16:creationId xmlns:a16="http://schemas.microsoft.com/office/drawing/2014/main" id="{0F2A78C3-6525-A5FE-D50D-F0EEF01BDAB8}"/>
              </a:ext>
            </a:extLst>
          </p:cNvPr>
          <p:cNvSpPr>
            <a:spLocks noChangeArrowheads="1"/>
          </p:cNvSpPr>
          <p:nvPr/>
        </p:nvSpPr>
        <p:spPr bwMode="auto">
          <a:xfrm>
            <a:off x="6077621" y="1316762"/>
            <a:ext cx="2019870" cy="577568"/>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008A3F"/>
                </a:solidFill>
                <a:latin typeface="Calibri" panose="020F0502020204030204" pitchFamily="34" charset="0"/>
                <a:cs typeface="Calibri" panose="020F0502020204030204" pitchFamily="34" charset="0"/>
              </a:rPr>
              <a:t>N-terminal region</a:t>
            </a:r>
          </a:p>
        </p:txBody>
      </p:sp>
      <p:sp>
        <p:nvSpPr>
          <p:cNvPr id="4" name="Rectangle 3">
            <a:extLst>
              <a:ext uri="{FF2B5EF4-FFF2-40B4-BE49-F238E27FC236}">
                <a16:creationId xmlns:a16="http://schemas.microsoft.com/office/drawing/2014/main" id="{08DA6FD6-ED92-C823-F2C9-6010FA66C41A}"/>
              </a:ext>
            </a:extLst>
          </p:cNvPr>
          <p:cNvSpPr>
            <a:spLocks noChangeArrowheads="1"/>
          </p:cNvSpPr>
          <p:nvPr/>
        </p:nvSpPr>
        <p:spPr bwMode="auto">
          <a:xfrm>
            <a:off x="6504032" y="3700092"/>
            <a:ext cx="2019870" cy="577568"/>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rgbClr val="008A3F"/>
                </a:solidFill>
                <a:latin typeface="Calibri" panose="020F0502020204030204" pitchFamily="34" charset="0"/>
                <a:cs typeface="Calibri" panose="020F0502020204030204" pitchFamily="34" charset="0"/>
              </a:rPr>
              <a:t>C-terminal region</a:t>
            </a:r>
          </a:p>
        </p:txBody>
      </p:sp>
      <p:sp>
        <p:nvSpPr>
          <p:cNvPr id="7" name="Rectangle 6">
            <a:extLst>
              <a:ext uri="{FF2B5EF4-FFF2-40B4-BE49-F238E27FC236}">
                <a16:creationId xmlns:a16="http://schemas.microsoft.com/office/drawing/2014/main" id="{6CA9F542-658D-EAF9-3839-BA58A2CEE0D1}"/>
              </a:ext>
            </a:extLst>
          </p:cNvPr>
          <p:cNvSpPr/>
          <p:nvPr/>
        </p:nvSpPr>
        <p:spPr>
          <a:xfrm>
            <a:off x="4577921" y="930030"/>
            <a:ext cx="4572000" cy="365760"/>
          </a:xfrm>
          <a:prstGeom prst="rect">
            <a:avLst/>
          </a:prstGeom>
          <a:solidFill>
            <a:srgbClr val="8AD7A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r>
              <a:rPr lang="en-US" sz="1600" dirty="0">
                <a:solidFill>
                  <a:schemeClr val="tx1"/>
                </a:solidFill>
                <a:latin typeface="Calibri" panose="020F0502020204030204" pitchFamily="34" charset="0"/>
                <a:cs typeface="Calibri" panose="020F0502020204030204" pitchFamily="34" charset="0"/>
              </a:rPr>
              <a:t>HIV Nucleocapsid Monomer</a:t>
            </a:r>
          </a:p>
        </p:txBody>
      </p:sp>
    </p:spTree>
    <p:extLst>
      <p:ext uri="{BB962C8B-B14F-4D97-AF65-F5344CB8AC3E}">
        <p14:creationId xmlns:p14="http://schemas.microsoft.com/office/powerpoint/2010/main" val="1924656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376">
        <p159:morph option="byObject"/>
      </p:transition>
    </mc:Choice>
    <mc:Fallback xmlns="">
      <p:transition spd="slow" advTm="9376">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8A7B27-F72C-3AC2-7284-A8D2D33FCC8B}"/>
              </a:ext>
            </a:extLst>
          </p:cNvPr>
          <p:cNvPicPr>
            <a:picLocks noChangeAspect="1"/>
          </p:cNvPicPr>
          <p:nvPr/>
        </p:nvPicPr>
        <p:blipFill>
          <a:blip r:embed="rId3"/>
          <a:stretch>
            <a:fillRect/>
          </a:stretch>
        </p:blipFill>
        <p:spPr>
          <a:xfrm>
            <a:off x="390941" y="942415"/>
            <a:ext cx="3931920" cy="3931920"/>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Nucleocapsid: Zinc-Binding Domains</a:t>
            </a:r>
          </a:p>
        </p:txBody>
      </p:sp>
      <p:sp>
        <p:nvSpPr>
          <p:cNvPr id="5" name="Text Placeholder 4">
            <a:extLst>
              <a:ext uri="{FF2B5EF4-FFF2-40B4-BE49-F238E27FC236}">
                <a16:creationId xmlns:a16="http://schemas.microsoft.com/office/drawing/2014/main" id="{A88C2D16-C0E5-764F-BC10-FEB72C3DEA16}"/>
              </a:ext>
            </a:extLst>
          </p:cNvPr>
          <p:cNvSpPr>
            <a:spLocks noGrp="1"/>
          </p:cNvSpPr>
          <p:nvPr>
            <p:ph type="body" sz="quarter" idx="14"/>
          </p:nvPr>
        </p:nvSpPr>
        <p:spPr/>
        <p:txBody>
          <a:bodyPr/>
          <a:lstStyle/>
          <a:p>
            <a:r>
              <a:rPr lang="en-US" sz="600" b="0" dirty="0"/>
              <a:t>Illustration: </a:t>
            </a:r>
            <a:r>
              <a:rPr lang="en-US" sz="600" b="0" i="1" dirty="0"/>
              <a:t>Cognition Studio, Inc.</a:t>
            </a:r>
            <a:r>
              <a:rPr lang="en-US" sz="600" b="0" dirty="0"/>
              <a:t> and David H. Spach, MD</a:t>
            </a:r>
          </a:p>
        </p:txBody>
      </p:sp>
      <p:cxnSp>
        <p:nvCxnSpPr>
          <p:cNvPr id="17" name="Straight Connector 16">
            <a:extLst>
              <a:ext uri="{FF2B5EF4-FFF2-40B4-BE49-F238E27FC236}">
                <a16:creationId xmlns:a16="http://schemas.microsoft.com/office/drawing/2014/main" id="{ADC8ED75-5DE3-1444-B9D0-CA3D5FDE75B3}"/>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5585B84-1CED-232E-E127-AD2D03BE7311}"/>
              </a:ext>
            </a:extLst>
          </p:cNvPr>
          <p:cNvPicPr>
            <a:picLocks noChangeAspect="1"/>
          </p:cNvPicPr>
          <p:nvPr/>
        </p:nvPicPr>
        <p:blipFill>
          <a:blip r:embed="rId4"/>
          <a:stretch>
            <a:fillRect/>
          </a:stretch>
        </p:blipFill>
        <p:spPr>
          <a:xfrm>
            <a:off x="5135827" y="1435983"/>
            <a:ext cx="2209800" cy="2806700"/>
          </a:xfrm>
          <a:prstGeom prst="rect">
            <a:avLst/>
          </a:prstGeom>
        </p:spPr>
      </p:pic>
      <p:sp>
        <p:nvSpPr>
          <p:cNvPr id="21" name="Oval 20">
            <a:extLst>
              <a:ext uri="{FF2B5EF4-FFF2-40B4-BE49-F238E27FC236}">
                <a16:creationId xmlns:a16="http://schemas.microsoft.com/office/drawing/2014/main" id="{F62AC75D-E2A5-9F22-CD6A-C31EC50A7AB2}"/>
              </a:ext>
            </a:extLst>
          </p:cNvPr>
          <p:cNvSpPr/>
          <p:nvPr/>
        </p:nvSpPr>
        <p:spPr>
          <a:xfrm>
            <a:off x="5867802" y="2067257"/>
            <a:ext cx="921995" cy="820800"/>
          </a:xfrm>
          <a:prstGeom prst="ellipse">
            <a:avLst/>
          </a:prstGeom>
          <a:solidFill>
            <a:srgbClr val="51CB00">
              <a:alpha val="7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FBF0D0FB-6D2F-C422-7869-DE6327933132}"/>
              </a:ext>
            </a:extLst>
          </p:cNvPr>
          <p:cNvSpPr/>
          <p:nvPr/>
        </p:nvSpPr>
        <p:spPr>
          <a:xfrm>
            <a:off x="5795439" y="3224794"/>
            <a:ext cx="921995" cy="820800"/>
          </a:xfrm>
          <a:prstGeom prst="ellipse">
            <a:avLst/>
          </a:prstGeom>
          <a:solidFill>
            <a:srgbClr val="51CB00">
              <a:alpha val="7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E64E092A-141B-AF9E-4121-70345FF2728E}"/>
              </a:ext>
            </a:extLst>
          </p:cNvPr>
          <p:cNvSpPr/>
          <p:nvPr/>
        </p:nvSpPr>
        <p:spPr>
          <a:xfrm>
            <a:off x="6061756" y="3448834"/>
            <a:ext cx="374400" cy="352800"/>
          </a:xfrm>
          <a:prstGeom prst="ellipse">
            <a:avLst/>
          </a:prstGeom>
          <a:gradFill flip="none" rotWithShape="1">
            <a:gsLst>
              <a:gs pos="0">
                <a:srgbClr val="543E00"/>
              </a:gs>
              <a:gs pos="100000">
                <a:srgbClr val="A87F00"/>
              </a:gs>
            </a:gsLst>
            <a:lin ang="8100000" scaled="1"/>
            <a:tileRect/>
          </a:gradFill>
          <a:ln>
            <a:noFill/>
          </a:ln>
          <a:effectLst>
            <a:glow rad="127000">
              <a:srgbClr val="FFFF00">
                <a:alpha val="51000"/>
              </a:srgb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b="1" dirty="0">
                <a:latin typeface="Calibri" panose="020F0502020204030204" pitchFamily="34" charset="0"/>
                <a:cs typeface="Calibri" panose="020F0502020204030204" pitchFamily="34" charset="0"/>
              </a:rPr>
              <a:t>Zn</a:t>
            </a:r>
            <a:r>
              <a:rPr lang="en-US" sz="1100" b="1" baseline="30000" dirty="0">
                <a:latin typeface="Calibri" panose="020F0502020204030204" pitchFamily="34" charset="0"/>
                <a:cs typeface="Calibri" panose="020F0502020204030204" pitchFamily="34" charset="0"/>
              </a:rPr>
              <a:t>2+</a:t>
            </a:r>
          </a:p>
        </p:txBody>
      </p:sp>
      <p:sp>
        <p:nvSpPr>
          <p:cNvPr id="26" name="Oval 25">
            <a:extLst>
              <a:ext uri="{FF2B5EF4-FFF2-40B4-BE49-F238E27FC236}">
                <a16:creationId xmlns:a16="http://schemas.microsoft.com/office/drawing/2014/main" id="{74930833-ADDC-6B3F-BCC0-ABE7919A239E}"/>
              </a:ext>
            </a:extLst>
          </p:cNvPr>
          <p:cNvSpPr/>
          <p:nvPr/>
        </p:nvSpPr>
        <p:spPr>
          <a:xfrm>
            <a:off x="6150012" y="2311184"/>
            <a:ext cx="374400" cy="352800"/>
          </a:xfrm>
          <a:prstGeom prst="ellipse">
            <a:avLst/>
          </a:prstGeom>
          <a:gradFill flip="none" rotWithShape="1">
            <a:gsLst>
              <a:gs pos="0">
                <a:srgbClr val="543E00"/>
              </a:gs>
              <a:gs pos="100000">
                <a:srgbClr val="A87F00"/>
              </a:gs>
            </a:gsLst>
            <a:lin ang="8100000" scaled="1"/>
            <a:tileRect/>
          </a:gradFill>
          <a:ln>
            <a:noFill/>
          </a:ln>
          <a:effectLst>
            <a:glow rad="127000">
              <a:srgbClr val="FFFF00">
                <a:alpha val="51000"/>
              </a:srgb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b="1" dirty="0">
                <a:latin typeface="Calibri" panose="020F0502020204030204" pitchFamily="34" charset="0"/>
                <a:cs typeface="Calibri" panose="020F0502020204030204" pitchFamily="34" charset="0"/>
              </a:rPr>
              <a:t>Zn</a:t>
            </a:r>
            <a:r>
              <a:rPr lang="en-US" sz="1100" b="1" baseline="30000" dirty="0">
                <a:latin typeface="Calibri" panose="020F0502020204030204" pitchFamily="34" charset="0"/>
                <a:cs typeface="Calibri" panose="020F0502020204030204" pitchFamily="34" charset="0"/>
              </a:rPr>
              <a:t>2+</a:t>
            </a:r>
          </a:p>
        </p:txBody>
      </p:sp>
      <p:sp>
        <p:nvSpPr>
          <p:cNvPr id="29" name="Rectangle 28">
            <a:extLst>
              <a:ext uri="{FF2B5EF4-FFF2-40B4-BE49-F238E27FC236}">
                <a16:creationId xmlns:a16="http://schemas.microsoft.com/office/drawing/2014/main" id="{FA2C6E0E-98AD-9F77-CABE-B6673358633D}"/>
              </a:ext>
            </a:extLst>
          </p:cNvPr>
          <p:cNvSpPr>
            <a:spLocks noChangeArrowheads="1"/>
          </p:cNvSpPr>
          <p:nvPr/>
        </p:nvSpPr>
        <p:spPr bwMode="auto">
          <a:xfrm>
            <a:off x="7010915" y="2195754"/>
            <a:ext cx="2019870" cy="577568"/>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rgbClr val="926D00"/>
                </a:solidFill>
                <a:latin typeface="Calibri" panose="020F0502020204030204" pitchFamily="34" charset="0"/>
                <a:cs typeface="Calibri" panose="020F0502020204030204" pitchFamily="34" charset="0"/>
              </a:rPr>
              <a:t>Zinc binding domain</a:t>
            </a:r>
          </a:p>
        </p:txBody>
      </p:sp>
      <p:cxnSp>
        <p:nvCxnSpPr>
          <p:cNvPr id="31" name="Straight Arrow Connector 30">
            <a:extLst>
              <a:ext uri="{FF2B5EF4-FFF2-40B4-BE49-F238E27FC236}">
                <a16:creationId xmlns:a16="http://schemas.microsoft.com/office/drawing/2014/main" id="{2FE4029D-9439-0869-75D9-7A8CE0F484FB}"/>
              </a:ext>
            </a:extLst>
          </p:cNvPr>
          <p:cNvCxnSpPr>
            <a:cxnSpLocks/>
            <a:endCxn id="26" idx="6"/>
          </p:cNvCxnSpPr>
          <p:nvPr/>
        </p:nvCxnSpPr>
        <p:spPr>
          <a:xfrm flipH="1">
            <a:off x="6524412" y="2484538"/>
            <a:ext cx="796948" cy="3046"/>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79633EF-5099-8D5A-7BEF-6E6D48D3A189}"/>
              </a:ext>
            </a:extLst>
          </p:cNvPr>
          <p:cNvSpPr>
            <a:spLocks noChangeArrowheads="1"/>
          </p:cNvSpPr>
          <p:nvPr/>
        </p:nvSpPr>
        <p:spPr bwMode="auto">
          <a:xfrm>
            <a:off x="7010915" y="3328513"/>
            <a:ext cx="2019870" cy="577568"/>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rgbClr val="926D00"/>
                </a:solidFill>
                <a:latin typeface="Calibri" panose="020F0502020204030204" pitchFamily="34" charset="0"/>
                <a:cs typeface="Calibri" panose="020F0502020204030204" pitchFamily="34" charset="0"/>
              </a:rPr>
              <a:t>Zinc binding domain</a:t>
            </a:r>
          </a:p>
        </p:txBody>
      </p:sp>
      <p:cxnSp>
        <p:nvCxnSpPr>
          <p:cNvPr id="33" name="Straight Arrow Connector 32">
            <a:extLst>
              <a:ext uri="{FF2B5EF4-FFF2-40B4-BE49-F238E27FC236}">
                <a16:creationId xmlns:a16="http://schemas.microsoft.com/office/drawing/2014/main" id="{DC0E45AB-0DB0-69C9-BABF-BE8C9A9B5042}"/>
              </a:ext>
            </a:extLst>
          </p:cNvPr>
          <p:cNvCxnSpPr>
            <a:cxnSpLocks/>
            <a:endCxn id="23" idx="6"/>
          </p:cNvCxnSpPr>
          <p:nvPr/>
        </p:nvCxnSpPr>
        <p:spPr>
          <a:xfrm flipH="1" flipV="1">
            <a:off x="6436156" y="3625234"/>
            <a:ext cx="89202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2A78C3-6525-A5FE-D50D-F0EEF01BDAB8}"/>
              </a:ext>
            </a:extLst>
          </p:cNvPr>
          <p:cNvSpPr>
            <a:spLocks noChangeArrowheads="1"/>
          </p:cNvSpPr>
          <p:nvPr/>
        </p:nvSpPr>
        <p:spPr bwMode="auto">
          <a:xfrm>
            <a:off x="6077621" y="1316762"/>
            <a:ext cx="2019870" cy="577568"/>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N-terminal region</a:t>
            </a:r>
          </a:p>
        </p:txBody>
      </p:sp>
      <p:sp>
        <p:nvSpPr>
          <p:cNvPr id="4" name="Rectangle 3">
            <a:extLst>
              <a:ext uri="{FF2B5EF4-FFF2-40B4-BE49-F238E27FC236}">
                <a16:creationId xmlns:a16="http://schemas.microsoft.com/office/drawing/2014/main" id="{08DA6FD6-ED92-C823-F2C9-6010FA66C41A}"/>
              </a:ext>
            </a:extLst>
          </p:cNvPr>
          <p:cNvSpPr>
            <a:spLocks noChangeArrowheads="1"/>
          </p:cNvSpPr>
          <p:nvPr/>
        </p:nvSpPr>
        <p:spPr bwMode="auto">
          <a:xfrm>
            <a:off x="6504032" y="3700092"/>
            <a:ext cx="2019870" cy="577568"/>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50000"/>
                    <a:lumOff val="50000"/>
                  </a:schemeClr>
                </a:solidFill>
                <a:latin typeface="Calibri" panose="020F0502020204030204" pitchFamily="34" charset="0"/>
                <a:cs typeface="Calibri" panose="020F0502020204030204" pitchFamily="34" charset="0"/>
              </a:rPr>
              <a:t>C-terminal region</a:t>
            </a:r>
          </a:p>
        </p:txBody>
      </p:sp>
      <p:sp>
        <p:nvSpPr>
          <p:cNvPr id="7" name="Rectangle 6">
            <a:extLst>
              <a:ext uri="{FF2B5EF4-FFF2-40B4-BE49-F238E27FC236}">
                <a16:creationId xmlns:a16="http://schemas.microsoft.com/office/drawing/2014/main" id="{6CA9F542-658D-EAF9-3839-BA58A2CEE0D1}"/>
              </a:ext>
            </a:extLst>
          </p:cNvPr>
          <p:cNvSpPr/>
          <p:nvPr/>
        </p:nvSpPr>
        <p:spPr>
          <a:xfrm>
            <a:off x="4577921" y="930030"/>
            <a:ext cx="4572000" cy="365760"/>
          </a:xfrm>
          <a:prstGeom prst="rect">
            <a:avLst/>
          </a:prstGeom>
          <a:solidFill>
            <a:srgbClr val="8AD7A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r>
              <a:rPr lang="en-US" sz="1600" dirty="0">
                <a:solidFill>
                  <a:schemeClr val="tx1"/>
                </a:solidFill>
                <a:latin typeface="Calibri" panose="020F0502020204030204" pitchFamily="34" charset="0"/>
                <a:cs typeface="Calibri" panose="020F0502020204030204" pitchFamily="34" charset="0"/>
              </a:rPr>
              <a:t>HIV Nucleocapsid Monomer</a:t>
            </a:r>
          </a:p>
        </p:txBody>
      </p:sp>
    </p:spTree>
    <p:extLst>
      <p:ext uri="{BB962C8B-B14F-4D97-AF65-F5344CB8AC3E}">
        <p14:creationId xmlns:p14="http://schemas.microsoft.com/office/powerpoint/2010/main" val="120525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285">
        <p159:morph option="byObject"/>
      </p:transition>
    </mc:Choice>
    <mc:Fallback xmlns="">
      <p:transition spd="slow" advTm="7285">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364A6-AC05-3429-CA02-BE74E9ED5579}"/>
              </a:ext>
            </a:extLst>
          </p:cNvPr>
          <p:cNvPicPr>
            <a:picLocks noChangeAspect="1"/>
          </p:cNvPicPr>
          <p:nvPr/>
        </p:nvPicPr>
        <p:blipFill>
          <a:blip r:embed="rId2"/>
          <a:stretch>
            <a:fillRect/>
          </a:stretch>
        </p:blipFill>
        <p:spPr>
          <a:xfrm>
            <a:off x="2553432" y="942415"/>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Nucleocapsid: Complexed with HIV RNA</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1" name="Picture 10">
            <a:extLst>
              <a:ext uri="{FF2B5EF4-FFF2-40B4-BE49-F238E27FC236}">
                <a16:creationId xmlns:a16="http://schemas.microsoft.com/office/drawing/2014/main" id="{A11F303B-065D-614B-8CFB-ADC5311551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055" y1="57010" x2="46756" y2="59956"/>
                        <a14:backgroundMark x1="27378" y1="27867" x2="27378" y2="27867"/>
                        <a14:backgroundMark x1="27733" y1="27333" x2="27733" y2="27333"/>
                        <a14:backgroundMark x1="30667" y1="23733" x2="30667" y2="23733"/>
                        <a14:backgroundMark x1="33733" y1="20133" x2="33733" y2="20133"/>
                        <a14:backgroundMark x1="46489" y1="14933" x2="69200" y2="15244"/>
                        <a14:backgroundMark x1="69200" y1="15244" x2="83600" y2="38178"/>
                        <a14:backgroundMark x1="83600" y1="38178" x2="79244" y2="55911"/>
                        <a14:backgroundMark x1="79244" y1="55911" x2="62222" y2="77244"/>
                        <a14:backgroundMark x1="62222" y1="77244" x2="48044" y2="80133"/>
                        <a14:backgroundMark x1="48044" y1="80133" x2="34489" y2="72711"/>
                        <a14:backgroundMark x1="34489" y1="72711" x2="26711" y2="62267"/>
                        <a14:backgroundMark x1="26711" y1="62267" x2="22133" y2="31378"/>
                        <a14:backgroundMark x1="22133" y1="31378" x2="28844" y2="20800"/>
                        <a14:backgroundMark x1="28844" y1="20800" x2="47200" y2="16489"/>
                        <a14:backgroundMark x1="55289" y1="30267" x2="55289" y2="30267"/>
                        <a14:backgroundMark x1="55289" y1="30267" x2="59778" y2="28400"/>
                        <a14:backgroundMark x1="57022" y1="26311" x2="58711" y2="25644"/>
                        <a14:backgroundMark x1="32711" y1="42000" x2="35289" y2="39422"/>
                        <a14:backgroundMark x1="38400" y1="32844" x2="38400" y2="32844"/>
                        <a14:backgroundMark x1="38400" y1="32844" x2="37022" y2="36844"/>
                        <a14:backgroundMark x1="44622" y1="29244" x2="44622" y2="29244"/>
                        <a14:backgroundMark x1="38222" y1="50267" x2="38222" y2="50267"/>
                        <a14:backgroundMark x1="35467" y1="50267" x2="38044" y2="49067"/>
                        <a14:backgroundMark x1="39600" y1="57822" x2="39600" y2="57822"/>
                        <a14:backgroundMark x1="39956" y1="57822" x2="39956" y2="57822"/>
                        <a14:backgroundMark x1="39778" y1="57689" x2="39778" y2="57689"/>
                        <a14:backgroundMark x1="39600" y1="51822" x2="40622" y2="63333"/>
                        <a14:backgroundMark x1="55111" y1="56133" x2="52711" y2="60933"/>
                        <a14:backgroundMark x1="54444" y1="58356" x2="50311" y2="63200"/>
                        <a14:backgroundMark x1="44267" y1="52667" x2="44756" y2="51289"/>
                        <a14:backgroundMark x1="43911" y1="50756" x2="46311" y2="53378"/>
                        <a14:backgroundMark x1="68889" y1="53022" x2="68889" y2="53022"/>
                        <a14:backgroundMark x1="64089" y1="52489" x2="64089" y2="52489"/>
                        <a14:backgroundMark x1="64089" y1="52489" x2="64089" y2="52489"/>
                        <a14:backgroundMark x1="69244" y1="50756" x2="60800" y2="52000"/>
                        <a14:backgroundMark x1="61156" y1="39244" x2="52178" y2="43733"/>
                        <a14:backgroundMark x1="62000" y1="41289" x2="60622" y2="43200"/>
                        <a14:backgroundMark x1="63022" y1="41644" x2="62711" y2="42178"/>
                        <a14:backgroundMark x1="58889" y1="44222" x2="58889" y2="44222"/>
                        <a14:backgroundMark x1="63556" y1="45778" x2="63200" y2="47511"/>
                        <a14:backgroundMark x1="58311" y1="45022" x2="58533" y2="44889"/>
                        <a14:backgroundMark x1="59467" y1="44089" x2="57467" y2="44800"/>
                        <a14:backgroundMark x1="59644" y1="43333" x2="60000" y2="43467"/>
                        <a14:backgroundMark x1="44133" y1="49289" x2="46089" y2="55644"/>
                        <a14:backgroundMark x1="44133" y1="48756" x2="43511" y2="49067"/>
                        <a14:backgroundMark x1="42133" y1="36756" x2="45067" y2="41867"/>
                        <a14:backgroundMark x1="65822" y1="38844" x2="63200" y2="40933"/>
                        <a14:backgroundMark x1="66222" y1="39289" x2="65289" y2="39467"/>
                        <a14:backgroundMark x1="66222" y1="38978" x2="66356" y2="38756"/>
                        <a14:backgroundMark x1="62711" y1="41556" x2="61956" y2="41689"/>
                        <a14:backgroundMark x1="62489" y1="41556" x2="62711" y2="41689"/>
                        <a14:backgroundMark x1="60089" y1="60756" x2="48933" y2="60667"/>
                        <a14:backgroundMark x1="58000" y1="61911" x2="54667" y2="62844"/>
                        <a14:backgroundMark x1="58622" y1="61911" x2="48178" y2="61289"/>
                        <a14:backgroundMark x1="48311" y1="61200" x2="47378" y2="60844"/>
                        <a14:backgroundMark x1="48711" y1="61378" x2="48000" y2="60133"/>
                        <a14:backgroundMark x1="48622" y1="61067" x2="48622" y2="60844"/>
                        <a14:backgroundMark x1="48489" y1="61378" x2="48400" y2="60667"/>
                        <a14:backgroundMark x1="48800" y1="61289" x2="49022" y2="60844"/>
                        <a14:backgroundMark x1="49244" y1="61378" x2="47867" y2="60356"/>
                        <a14:backgroundMark x1="46756" y1="56089" x2="45689" y2="56711"/>
                        <a14:backgroundMark x1="53600" y1="62756" x2="60311" y2="59111"/>
                        <a14:backgroundMark x1="53111" y1="63067" x2="52667" y2="63600"/>
                        <a14:backgroundMark x1="52578" y1="63778" x2="52578" y2="63778"/>
                        <a14:backgroundMark x1="52578" y1="63778" x2="52578" y2="63778"/>
                        <a14:backgroundMark x1="53911" y1="63689" x2="53911" y2="63689"/>
                        <a14:backgroundMark x1="53911" y1="63689" x2="53911" y2="63689"/>
                        <a14:backgroundMark x1="56622" y1="63378" x2="56622" y2="63378"/>
                        <a14:backgroundMark x1="56533" y1="63244" x2="56533" y2="63244"/>
                        <a14:backgroundMark x1="57911" y1="63067" x2="57911" y2="63067"/>
                        <a14:backgroundMark x1="57911" y1="62933" x2="57911" y2="62933"/>
                        <a14:backgroundMark x1="58844" y1="62844" x2="58844" y2="62844"/>
                        <a14:backgroundMark x1="58844" y1="62844" x2="58844" y2="62844"/>
                        <a14:backgroundMark x1="58844" y1="62444" x2="58844" y2="61822"/>
                        <a14:backgroundMark x1="59244" y1="62222" x2="59244" y2="62222"/>
                        <a14:backgroundMark x1="59244" y1="62133" x2="59244" y2="62133"/>
                        <a14:backgroundMark x1="45378" y1="56400" x2="45378" y2="56400"/>
                        <a14:backgroundMark x1="45378" y1="56400" x2="45378" y2="56400"/>
                        <a14:backgroundMark x1="45378" y1="56400" x2="45378" y2="56400"/>
                        <a14:backgroundMark x1="45289" y1="56267" x2="45289" y2="56267"/>
                        <a14:backgroundMark x1="61022" y1="58800" x2="54133" y2="63244"/>
                        <a14:backgroundMark x1="60711" y1="61822" x2="53911" y2="63378"/>
                        <a14:backgroundMark x1="60933" y1="58356" x2="60178" y2="60978"/>
                        <a14:backgroundMark x1="61022" y1="58578" x2="60489" y2="56711"/>
                        <a14:backgroundMark x1="61867" y1="59111" x2="58844" y2="58578"/>
                        <a14:backgroundMark x1="61733" y1="58489" x2="59156" y2="58133"/>
                        <a14:backgroundMark x1="61422" y1="58978" x2="60933" y2="56267"/>
                        <a14:backgroundMark x1="61333" y1="57956" x2="61111" y2="57200"/>
                        <a14:backgroundMark x1="61244" y1="58578" x2="60800" y2="57644"/>
                        <a14:backgroundMark x1="60711" y1="58889" x2="61022" y2="58489"/>
                        <a14:backgroundMark x1="61022" y1="57644" x2="61244" y2="58578"/>
                        <a14:backgroundMark x1="61644" y1="57822" x2="61644" y2="58267"/>
                        <a14:backgroundMark x1="60311" y1="66622" x2="58000" y2="67867"/>
                        <a14:backgroundMark x1="52889" y1="64000" x2="58311" y2="62000"/>
                        <a14:backgroundMark x1="54222" y1="64222" x2="54978" y2="63067"/>
                        <a14:backgroundMark x1="55289" y1="62000" x2="55289" y2="62000"/>
                        <a14:backgroundMark x1="55689" y1="64400" x2="55689" y2="64400"/>
                        <a14:backgroundMark x1="55689" y1="64311" x2="56222" y2="63778"/>
                        <a14:backgroundMark x1="58844" y1="63911" x2="59156" y2="63067"/>
                        <a14:backgroundMark x1="58089" y1="61511" x2="58089" y2="61511"/>
                        <a14:backgroundMark x1="57156" y1="63600" x2="56533" y2="64000"/>
                        <a14:backgroundMark x1="57600" y1="63600" x2="56533" y2="64089"/>
                        <a14:backgroundMark x1="57911" y1="63378" x2="57778" y2="63600"/>
                        <a14:backgroundMark x1="56622" y1="64089" x2="56133" y2="64533"/>
                        <a14:backgroundMark x1="57289" y1="63778" x2="56756" y2="64311"/>
                        <a14:backgroundMark x1="55689" y1="64400" x2="55689" y2="64533"/>
                        <a14:backgroundMark x1="54133" y1="62622" x2="53733" y2="63467"/>
                        <a14:backgroundMark x1="45156" y1="55556" x2="45600" y2="56267"/>
                        <a14:backgroundMark x1="45467" y1="56089" x2="45467" y2="56089"/>
                        <a14:backgroundMark x1="45467" y1="56089" x2="45467" y2="56089"/>
                        <a14:backgroundMark x1="45911" y1="56267" x2="45289" y2="56578"/>
                        <a14:backgroundMark x1="45778" y1="57022" x2="45600" y2="57111"/>
                        <a14:backgroundMark x1="46222" y1="57022" x2="45689" y2="57111"/>
                        <a14:backgroundMark x1="46089" y1="56889" x2="45778" y2="57333"/>
                        <a14:backgroundMark x1="47378" y1="60667" x2="47467" y2="60667"/>
                        <a14:backgroundMark x1="47556" y1="60356" x2="47244" y2="60756"/>
                        <a14:backgroundMark x1="57067" y1="45022" x2="57067" y2="46267"/>
                        <a14:backgroundMark x1="58089" y1="44578" x2="57467" y2="46800"/>
                        <a14:backgroundMark x1="40667" y1="28844" x2="43067" y2="29467"/>
                      </a14:backgroundRemoval>
                    </a14:imgEffect>
                  </a14:imgLayer>
                </a14:imgProps>
              </a:ext>
            </a:extLst>
          </a:blip>
          <a:stretch>
            <a:fillRect/>
          </a:stretch>
        </p:blipFill>
        <p:spPr>
          <a:xfrm>
            <a:off x="2556610" y="927464"/>
            <a:ext cx="3931920" cy="3931920"/>
          </a:xfrm>
          <a:prstGeom prst="rect">
            <a:avLst/>
          </a:prstGeom>
          <a:effectLst>
            <a:glow rad="12700">
              <a:srgbClr val="00B0F0">
                <a:alpha val="65000"/>
              </a:srgbClr>
            </a:glow>
          </a:effectLst>
        </p:spPr>
      </p:pic>
      <p:cxnSp>
        <p:nvCxnSpPr>
          <p:cNvPr id="6" name="Straight Arrow Connector 5">
            <a:extLst>
              <a:ext uri="{FF2B5EF4-FFF2-40B4-BE49-F238E27FC236}">
                <a16:creationId xmlns:a16="http://schemas.microsoft.com/office/drawing/2014/main" id="{F201DFA2-AFDB-C847-80FF-FB8C315183C2}"/>
              </a:ext>
            </a:extLst>
          </p:cNvPr>
          <p:cNvCxnSpPr>
            <a:cxnSpLocks/>
          </p:cNvCxnSpPr>
          <p:nvPr/>
        </p:nvCxnSpPr>
        <p:spPr>
          <a:xfrm flipH="1">
            <a:off x="2568062" y="2786554"/>
            <a:ext cx="1679029"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6AE0C225-2B8F-494A-9EAC-0E6FD0BE1ACB}"/>
              </a:ext>
            </a:extLst>
          </p:cNvPr>
          <p:cNvSpPr>
            <a:spLocks noChangeArrowheads="1"/>
          </p:cNvSpPr>
          <p:nvPr/>
        </p:nvSpPr>
        <p:spPr bwMode="auto">
          <a:xfrm>
            <a:off x="1148486" y="2555960"/>
            <a:ext cx="1895202"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RNA</a:t>
            </a:r>
          </a:p>
        </p:txBody>
      </p:sp>
      <p:cxnSp>
        <p:nvCxnSpPr>
          <p:cNvPr id="15" name="Straight Arrow Connector 14">
            <a:extLst>
              <a:ext uri="{FF2B5EF4-FFF2-40B4-BE49-F238E27FC236}">
                <a16:creationId xmlns:a16="http://schemas.microsoft.com/office/drawing/2014/main" id="{594F2E8B-1702-40E2-36E2-5AE5B5AF37CF}"/>
              </a:ext>
            </a:extLst>
          </p:cNvPr>
          <p:cNvCxnSpPr>
            <a:cxnSpLocks/>
          </p:cNvCxnSpPr>
          <p:nvPr/>
        </p:nvCxnSpPr>
        <p:spPr>
          <a:xfrm flipH="1">
            <a:off x="2372691" y="2069663"/>
            <a:ext cx="2156703"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3138FA0-D17D-F690-64BE-FF98E18991BC}"/>
              </a:ext>
            </a:extLst>
          </p:cNvPr>
          <p:cNvSpPr>
            <a:spLocks noChangeArrowheads="1"/>
          </p:cNvSpPr>
          <p:nvPr/>
        </p:nvSpPr>
        <p:spPr bwMode="auto">
          <a:xfrm>
            <a:off x="558432" y="1818259"/>
            <a:ext cx="1949132"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HIV Nucleocapsid</a:t>
            </a:r>
          </a:p>
        </p:txBody>
      </p:sp>
      <p:cxnSp>
        <p:nvCxnSpPr>
          <p:cNvPr id="21" name="Straight Arrow Connector 20">
            <a:extLst>
              <a:ext uri="{FF2B5EF4-FFF2-40B4-BE49-F238E27FC236}">
                <a16:creationId xmlns:a16="http://schemas.microsoft.com/office/drawing/2014/main" id="{7700AE13-8FDE-29AF-B617-20B1EDA7CD87}"/>
              </a:ext>
            </a:extLst>
          </p:cNvPr>
          <p:cNvCxnSpPr>
            <a:cxnSpLocks/>
          </p:cNvCxnSpPr>
          <p:nvPr/>
        </p:nvCxnSpPr>
        <p:spPr>
          <a:xfrm flipH="1" flipV="1">
            <a:off x="2372691" y="2069663"/>
            <a:ext cx="1679029" cy="607325"/>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047035"/>
      </p:ext>
    </p:extLst>
  </p:cSld>
  <p:clrMapOvr>
    <a:masterClrMapping/>
  </p:clrMapOvr>
  <mc:AlternateContent xmlns:mc="http://schemas.openxmlformats.org/markup-compatibility/2006" xmlns:p14="http://schemas.microsoft.com/office/powerpoint/2010/main">
    <mc:Choice Requires="p14">
      <p:transition spd="med" p14:dur="700" advTm="8138">
        <p:fade/>
      </p:transition>
    </mc:Choice>
    <mc:Fallback xmlns="">
      <p:transition spd="med" advTm="8138">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05CB15-126F-D35C-B20E-9CFC0752D3F2}"/>
              </a:ext>
            </a:extLst>
          </p:cNvPr>
          <p:cNvPicPr>
            <a:picLocks noChangeAspect="1"/>
          </p:cNvPicPr>
          <p:nvPr/>
        </p:nvPicPr>
        <p:blipFill>
          <a:blip r:embed="rId2">
            <a:alphaModFix amt="70000"/>
          </a:blip>
          <a:stretch>
            <a:fillRect/>
          </a:stretch>
        </p:blipFill>
        <p:spPr>
          <a:xfrm>
            <a:off x="6275484" y="2209896"/>
            <a:ext cx="2357428" cy="1899141"/>
          </a:xfrm>
          <a:prstGeom prst="rect">
            <a:avLst/>
          </a:prstGeom>
        </p:spPr>
      </p:pic>
      <p:sp>
        <p:nvSpPr>
          <p:cNvPr id="17" name="Rectangle 16">
            <a:extLst>
              <a:ext uri="{FF2B5EF4-FFF2-40B4-BE49-F238E27FC236}">
                <a16:creationId xmlns:a16="http://schemas.microsoft.com/office/drawing/2014/main" id="{3D20F597-1572-AC49-B0DD-D75CF29E3877}"/>
              </a:ext>
            </a:extLst>
          </p:cNvPr>
          <p:cNvSpPr>
            <a:spLocks noChangeArrowheads="1"/>
          </p:cNvSpPr>
          <p:nvPr/>
        </p:nvSpPr>
        <p:spPr bwMode="auto">
          <a:xfrm>
            <a:off x="5997744" y="1256117"/>
            <a:ext cx="2683042" cy="548640"/>
          </a:xfrm>
          <a:prstGeom prst="rect">
            <a:avLst/>
          </a:prstGeom>
          <a:solidFill>
            <a:srgbClr val="59D2C7">
              <a:alpha val="50196"/>
            </a:srgbClr>
          </a:solidFill>
          <a:ln w="12700">
            <a:noFill/>
            <a:miter lim="800000"/>
            <a:headEnd/>
            <a:tailEnd/>
          </a:ln>
          <a:effectLst/>
        </p:spPr>
        <p:txBody>
          <a:bodyPr wrap="none" anchor="ctr">
            <a:prstTxWarp prst="textNoShape">
              <a:avLst/>
            </a:prstTxWarp>
          </a:bodyPr>
          <a:lstStyle/>
          <a:p>
            <a:pPr algn="ctr"/>
            <a:r>
              <a:rPr lang="en-US" sz="1700" dirty="0">
                <a:latin typeface="Calibri" panose="020F0502020204030204" pitchFamily="34" charset="0"/>
                <a:cs typeface="Calibri" panose="020F0502020204030204" pitchFamily="34" charset="0"/>
              </a:rPr>
              <a:t>Ribonucleoprotein Complex</a:t>
            </a:r>
          </a:p>
        </p:txBody>
      </p:sp>
      <p:sp>
        <p:nvSpPr>
          <p:cNvPr id="2" name="Title 1">
            <a:extLst>
              <a:ext uri="{FF2B5EF4-FFF2-40B4-BE49-F238E27FC236}">
                <a16:creationId xmlns:a16="http://schemas.microsoft.com/office/drawing/2014/main" id="{9C2B8472-D2FF-2B42-800F-1F60333DFD7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HIV Ribonucleoprotein Complex</a:t>
            </a:r>
            <a:endParaRPr lang="en-US" dirty="0"/>
          </a:p>
        </p:txBody>
      </p:sp>
      <p:sp>
        <p:nvSpPr>
          <p:cNvPr id="29" name="Text Placeholder 28">
            <a:extLst>
              <a:ext uri="{FF2B5EF4-FFF2-40B4-BE49-F238E27FC236}">
                <a16:creationId xmlns:a16="http://schemas.microsoft.com/office/drawing/2014/main" id="{7D51597E-E57C-C2C9-FEE5-A54F45946650}"/>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0" name="Picture 9">
            <a:extLst>
              <a:ext uri="{FF2B5EF4-FFF2-40B4-BE49-F238E27FC236}">
                <a16:creationId xmlns:a16="http://schemas.microsoft.com/office/drawing/2014/main" id="{5EE826B2-F613-4B48-AEEF-14FFEE293064}"/>
              </a:ext>
            </a:extLst>
          </p:cNvPr>
          <p:cNvPicPr>
            <a:picLocks noChangeAspect="1"/>
          </p:cNvPicPr>
          <p:nvPr/>
        </p:nvPicPr>
        <p:blipFill>
          <a:blip r:embed="rId3"/>
          <a:stretch>
            <a:fillRect/>
          </a:stretch>
        </p:blipFill>
        <p:spPr>
          <a:xfrm>
            <a:off x="424908" y="2160790"/>
            <a:ext cx="2231981" cy="1899142"/>
          </a:xfrm>
          <a:prstGeom prst="rect">
            <a:avLst/>
          </a:prstGeom>
        </p:spPr>
      </p:pic>
      <p:sp>
        <p:nvSpPr>
          <p:cNvPr id="12" name="Rectangle 11">
            <a:extLst>
              <a:ext uri="{FF2B5EF4-FFF2-40B4-BE49-F238E27FC236}">
                <a16:creationId xmlns:a16="http://schemas.microsoft.com/office/drawing/2014/main" id="{34A5EE65-6C7B-4F43-90C1-6CB1EF92CB01}"/>
              </a:ext>
            </a:extLst>
          </p:cNvPr>
          <p:cNvSpPr>
            <a:spLocks noChangeArrowheads="1"/>
          </p:cNvSpPr>
          <p:nvPr/>
        </p:nvSpPr>
        <p:spPr bwMode="auto">
          <a:xfrm>
            <a:off x="424188" y="1256117"/>
            <a:ext cx="2194560" cy="548640"/>
          </a:xfrm>
          <a:prstGeom prst="rect">
            <a:avLst/>
          </a:prstGeom>
          <a:solidFill>
            <a:srgbClr val="00B0F0">
              <a:alpha val="50000"/>
            </a:srgbClr>
          </a:solidFill>
          <a:ln w="12700">
            <a:noFill/>
            <a:miter lim="800000"/>
            <a:headEnd/>
            <a:tailEnd/>
          </a:ln>
          <a:effectLst/>
        </p:spPr>
        <p:txBody>
          <a:bodyPr wrap="none" anchor="ctr">
            <a:prstTxWarp prst="textNoShape">
              <a:avLst/>
            </a:prstTxWarp>
          </a:bodyPr>
          <a:lstStyle/>
          <a:p>
            <a:pPr algn="ctr"/>
            <a:r>
              <a:rPr lang="en-US" sz="1700" dirty="0">
                <a:latin typeface="Calibri" panose="020F0502020204030204" pitchFamily="34" charset="0"/>
                <a:cs typeface="Calibri" panose="020F0502020204030204" pitchFamily="34" charset="0"/>
              </a:rPr>
              <a:t>HIV Genomic RNA</a:t>
            </a:r>
          </a:p>
        </p:txBody>
      </p:sp>
      <p:sp>
        <p:nvSpPr>
          <p:cNvPr id="13" name="Rectangle 12">
            <a:extLst>
              <a:ext uri="{FF2B5EF4-FFF2-40B4-BE49-F238E27FC236}">
                <a16:creationId xmlns:a16="http://schemas.microsoft.com/office/drawing/2014/main" id="{D5B30184-A42A-1042-ACA9-4F406FC90D5E}"/>
              </a:ext>
            </a:extLst>
          </p:cNvPr>
          <p:cNvSpPr>
            <a:spLocks noChangeArrowheads="1"/>
          </p:cNvSpPr>
          <p:nvPr/>
        </p:nvSpPr>
        <p:spPr bwMode="auto">
          <a:xfrm>
            <a:off x="3109873" y="1256117"/>
            <a:ext cx="2194560" cy="548640"/>
          </a:xfrm>
          <a:prstGeom prst="rect">
            <a:avLst/>
          </a:prstGeom>
          <a:solidFill>
            <a:srgbClr val="00B050">
              <a:alpha val="50000"/>
            </a:srgbClr>
          </a:solidFill>
          <a:ln w="12700">
            <a:noFill/>
            <a:miter lim="800000"/>
            <a:headEnd/>
            <a:tailEnd/>
          </a:ln>
          <a:effectLst/>
        </p:spPr>
        <p:txBody>
          <a:bodyPr wrap="none" anchor="ctr">
            <a:prstTxWarp prst="textNoShape">
              <a:avLst/>
            </a:prstTxWarp>
          </a:bodyPr>
          <a:lstStyle/>
          <a:p>
            <a:pPr algn="ctr"/>
            <a:r>
              <a:rPr lang="en-US" sz="1700" dirty="0">
                <a:latin typeface="Calibri" panose="020F0502020204030204" pitchFamily="34" charset="0"/>
                <a:cs typeface="Calibri" panose="020F0502020204030204" pitchFamily="34" charset="0"/>
              </a:rPr>
              <a:t>Nucleocapsid Proteins</a:t>
            </a:r>
          </a:p>
        </p:txBody>
      </p:sp>
      <p:sp>
        <p:nvSpPr>
          <p:cNvPr id="14" name="Rectangle 13">
            <a:extLst>
              <a:ext uri="{FF2B5EF4-FFF2-40B4-BE49-F238E27FC236}">
                <a16:creationId xmlns:a16="http://schemas.microsoft.com/office/drawing/2014/main" id="{3E6DE990-35DE-8947-B378-917DA14613DD}"/>
              </a:ext>
            </a:extLst>
          </p:cNvPr>
          <p:cNvSpPr>
            <a:spLocks noChangeArrowheads="1"/>
          </p:cNvSpPr>
          <p:nvPr/>
        </p:nvSpPr>
        <p:spPr bwMode="auto">
          <a:xfrm>
            <a:off x="2647797" y="2732564"/>
            <a:ext cx="725422" cy="538360"/>
          </a:xfrm>
          <a:prstGeom prst="rect">
            <a:avLst/>
          </a:prstGeom>
          <a:noFill/>
          <a:ln w="12700">
            <a:noFill/>
            <a:miter lim="800000"/>
            <a:headEnd/>
            <a:tailEnd/>
          </a:ln>
          <a:effectLst/>
        </p:spPr>
        <p:txBody>
          <a:bodyPr wrap="none" anchor="ctr">
            <a:prstTxWarp prst="textNoShape">
              <a:avLst/>
            </a:prstTxWarp>
          </a:bodyPr>
          <a:lstStyle/>
          <a:p>
            <a:pPr algn="ctr"/>
            <a:r>
              <a:rPr lang="en-US" sz="3600" dirty="0">
                <a:latin typeface="Calibri" panose="020F0502020204030204" pitchFamily="34" charset="0"/>
                <a:cs typeface="Calibri" panose="020F0502020204030204" pitchFamily="34" charset="0"/>
              </a:rPr>
              <a:t>+</a:t>
            </a:r>
          </a:p>
        </p:txBody>
      </p:sp>
      <p:sp>
        <p:nvSpPr>
          <p:cNvPr id="15" name="Rectangle 14">
            <a:extLst>
              <a:ext uri="{FF2B5EF4-FFF2-40B4-BE49-F238E27FC236}">
                <a16:creationId xmlns:a16="http://schemas.microsoft.com/office/drawing/2014/main" id="{33B8A85C-3E92-EF49-A4A3-0AB88E84DFDD}"/>
              </a:ext>
            </a:extLst>
          </p:cNvPr>
          <p:cNvSpPr>
            <a:spLocks noChangeArrowheads="1"/>
          </p:cNvSpPr>
          <p:nvPr/>
        </p:nvSpPr>
        <p:spPr bwMode="auto">
          <a:xfrm>
            <a:off x="5220630" y="2732564"/>
            <a:ext cx="725422" cy="538360"/>
          </a:xfrm>
          <a:prstGeom prst="rect">
            <a:avLst/>
          </a:prstGeom>
          <a:noFill/>
          <a:ln w="12700">
            <a:noFill/>
            <a:miter lim="800000"/>
            <a:headEnd/>
            <a:tailEnd/>
          </a:ln>
          <a:effectLst/>
        </p:spPr>
        <p:txBody>
          <a:bodyPr wrap="none" anchor="ctr">
            <a:prstTxWarp prst="textNoShape">
              <a:avLst/>
            </a:prstTxWarp>
          </a:bodyPr>
          <a:lstStyle/>
          <a:p>
            <a:pPr algn="ctr"/>
            <a:r>
              <a:rPr lang="en-US" sz="3600"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1C59ED5F-6F7D-E940-891E-6E17F8A3A5C6}"/>
              </a:ext>
            </a:extLst>
          </p:cNvPr>
          <p:cNvPicPr>
            <a:picLocks noChangeAspect="1"/>
          </p:cNvPicPr>
          <p:nvPr/>
        </p:nvPicPr>
        <p:blipFill>
          <a:blip r:embed="rId3"/>
          <a:stretch>
            <a:fillRect/>
          </a:stretch>
        </p:blipFill>
        <p:spPr>
          <a:xfrm>
            <a:off x="6230526" y="2160790"/>
            <a:ext cx="2231981" cy="1899142"/>
          </a:xfrm>
          <a:prstGeom prst="rect">
            <a:avLst/>
          </a:prstGeom>
        </p:spPr>
      </p:pic>
      <p:pic>
        <p:nvPicPr>
          <p:cNvPr id="5" name="Picture 4">
            <a:extLst>
              <a:ext uri="{FF2B5EF4-FFF2-40B4-BE49-F238E27FC236}">
                <a16:creationId xmlns:a16="http://schemas.microsoft.com/office/drawing/2014/main" id="{79ABDD7E-E3DE-AEE8-DD42-3211202C72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flipH="1">
            <a:off x="3637265" y="2151088"/>
            <a:ext cx="248667" cy="364712"/>
          </a:xfrm>
          <a:prstGeom prst="rect">
            <a:avLst/>
          </a:prstGeom>
        </p:spPr>
      </p:pic>
      <p:pic>
        <p:nvPicPr>
          <p:cNvPr id="18" name="Picture 17">
            <a:extLst>
              <a:ext uri="{FF2B5EF4-FFF2-40B4-BE49-F238E27FC236}">
                <a16:creationId xmlns:a16="http://schemas.microsoft.com/office/drawing/2014/main" id="{3EF6692D-9951-163C-6E3F-4CC2BB230A49}"/>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172599">
            <a:off x="3979091" y="2472658"/>
            <a:ext cx="239201" cy="353076"/>
          </a:xfrm>
          <a:prstGeom prst="rect">
            <a:avLst/>
          </a:prstGeom>
        </p:spPr>
      </p:pic>
      <p:pic>
        <p:nvPicPr>
          <p:cNvPr id="19" name="Picture 18">
            <a:extLst>
              <a:ext uri="{FF2B5EF4-FFF2-40B4-BE49-F238E27FC236}">
                <a16:creationId xmlns:a16="http://schemas.microsoft.com/office/drawing/2014/main" id="{E05E32B7-F163-0298-F20E-B00444473BBF}"/>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753519" flipH="1">
            <a:off x="3667673" y="2834163"/>
            <a:ext cx="248667" cy="364712"/>
          </a:xfrm>
          <a:prstGeom prst="rect">
            <a:avLst/>
          </a:prstGeom>
        </p:spPr>
      </p:pic>
      <p:pic>
        <p:nvPicPr>
          <p:cNvPr id="20" name="Picture 19">
            <a:extLst>
              <a:ext uri="{FF2B5EF4-FFF2-40B4-BE49-F238E27FC236}">
                <a16:creationId xmlns:a16="http://schemas.microsoft.com/office/drawing/2014/main" id="{E4B40448-CA46-903D-980B-E1280CFB5827}"/>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21042902" flipH="1">
            <a:off x="4375197" y="2782030"/>
            <a:ext cx="248667" cy="364712"/>
          </a:xfrm>
          <a:prstGeom prst="rect">
            <a:avLst/>
          </a:prstGeom>
        </p:spPr>
      </p:pic>
      <p:pic>
        <p:nvPicPr>
          <p:cNvPr id="21" name="Picture 20">
            <a:extLst>
              <a:ext uri="{FF2B5EF4-FFF2-40B4-BE49-F238E27FC236}">
                <a16:creationId xmlns:a16="http://schemas.microsoft.com/office/drawing/2014/main" id="{AC0E0E2D-7D81-69BF-B947-995F980741D8}"/>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flipH="1">
            <a:off x="4285229" y="2151088"/>
            <a:ext cx="248667" cy="364712"/>
          </a:xfrm>
          <a:prstGeom prst="rect">
            <a:avLst/>
          </a:prstGeom>
        </p:spPr>
      </p:pic>
      <p:pic>
        <p:nvPicPr>
          <p:cNvPr id="23" name="Picture 22">
            <a:extLst>
              <a:ext uri="{FF2B5EF4-FFF2-40B4-BE49-F238E27FC236}">
                <a16:creationId xmlns:a16="http://schemas.microsoft.com/office/drawing/2014/main" id="{229C1CD0-869B-6AD9-6D6A-7D983506ED2E}"/>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172599">
            <a:off x="3996467" y="3239441"/>
            <a:ext cx="239201" cy="353076"/>
          </a:xfrm>
          <a:prstGeom prst="rect">
            <a:avLst/>
          </a:prstGeom>
        </p:spPr>
      </p:pic>
      <p:pic>
        <p:nvPicPr>
          <p:cNvPr id="24" name="Picture 23">
            <a:extLst>
              <a:ext uri="{FF2B5EF4-FFF2-40B4-BE49-F238E27FC236}">
                <a16:creationId xmlns:a16="http://schemas.microsoft.com/office/drawing/2014/main" id="{E55FD67E-BE2E-DD69-F539-4849DC4543D3}"/>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753519" flipH="1">
            <a:off x="3637689" y="3732532"/>
            <a:ext cx="248667" cy="364712"/>
          </a:xfrm>
          <a:prstGeom prst="rect">
            <a:avLst/>
          </a:prstGeom>
        </p:spPr>
      </p:pic>
      <p:pic>
        <p:nvPicPr>
          <p:cNvPr id="25" name="Picture 24">
            <a:extLst>
              <a:ext uri="{FF2B5EF4-FFF2-40B4-BE49-F238E27FC236}">
                <a16:creationId xmlns:a16="http://schemas.microsoft.com/office/drawing/2014/main" id="{074E9D53-5D06-65BB-B785-BD23ACDD8C46}"/>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21042902" flipH="1">
            <a:off x="4364353" y="3815324"/>
            <a:ext cx="248667" cy="364712"/>
          </a:xfrm>
          <a:prstGeom prst="rect">
            <a:avLst/>
          </a:prstGeom>
        </p:spPr>
      </p:pic>
      <p:pic>
        <p:nvPicPr>
          <p:cNvPr id="26" name="Picture 25">
            <a:extLst>
              <a:ext uri="{FF2B5EF4-FFF2-40B4-BE49-F238E27FC236}">
                <a16:creationId xmlns:a16="http://schemas.microsoft.com/office/drawing/2014/main" id="{69A5A140-51B2-3808-A7C6-87204700D6A6}"/>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flipH="1">
            <a:off x="4528750" y="3395395"/>
            <a:ext cx="248667" cy="364712"/>
          </a:xfrm>
          <a:prstGeom prst="rect">
            <a:avLst/>
          </a:prstGeom>
        </p:spPr>
      </p:pic>
    </p:spTree>
    <p:extLst>
      <p:ext uri="{BB962C8B-B14F-4D97-AF65-F5344CB8AC3E}">
        <p14:creationId xmlns:p14="http://schemas.microsoft.com/office/powerpoint/2010/main" val="2919978185"/>
      </p:ext>
    </p:extLst>
  </p:cSld>
  <p:clrMapOvr>
    <a:masterClrMapping/>
  </p:clrMapOvr>
  <mc:AlternateContent xmlns:mc="http://schemas.openxmlformats.org/markup-compatibility/2006" xmlns:p14="http://schemas.microsoft.com/office/powerpoint/2010/main">
    <mc:Choice Requires="p14">
      <p:transition spd="slow" p14:dur="1250" advTm="10453">
        <p:circle/>
      </p:transition>
    </mc:Choice>
    <mc:Fallback xmlns="">
      <p:transition spd="slow" advTm="10453">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20F597-1572-AC49-B0DD-D75CF29E3877}"/>
              </a:ext>
            </a:extLst>
          </p:cNvPr>
          <p:cNvSpPr>
            <a:spLocks noChangeArrowheads="1"/>
          </p:cNvSpPr>
          <p:nvPr/>
        </p:nvSpPr>
        <p:spPr bwMode="auto">
          <a:xfrm>
            <a:off x="6572178" y="1256117"/>
            <a:ext cx="2304045" cy="548640"/>
          </a:xfrm>
          <a:prstGeom prst="rect">
            <a:avLst/>
          </a:prstGeom>
          <a:solidFill>
            <a:srgbClr val="59D2C7">
              <a:alpha val="50196"/>
            </a:srgbClr>
          </a:solidFill>
          <a:ln w="12700">
            <a:noFill/>
            <a:miter lim="800000"/>
            <a:headEnd/>
            <a:tailEnd/>
          </a:ln>
          <a:effectLst/>
        </p:spPr>
        <p:txBody>
          <a:bodyPr wrap="none" anchor="ctr">
            <a:prstTxWarp prst="textNoShape">
              <a:avLst/>
            </a:prstTxWarp>
          </a:bodyPr>
          <a:lstStyle/>
          <a:p>
            <a:pPr algn="ctr"/>
            <a:r>
              <a:rPr lang="en-US" sz="1500" dirty="0">
                <a:latin typeface="Calibri" panose="020F0502020204030204" pitchFamily="34" charset="0"/>
                <a:cs typeface="Calibri" panose="020F0502020204030204" pitchFamily="34" charset="0"/>
              </a:rPr>
              <a:t>Ribonucleoprotein Complex</a:t>
            </a:r>
          </a:p>
        </p:txBody>
      </p:sp>
      <p:sp>
        <p:nvSpPr>
          <p:cNvPr id="2" name="Title 1">
            <a:extLst>
              <a:ext uri="{FF2B5EF4-FFF2-40B4-BE49-F238E27FC236}">
                <a16:creationId xmlns:a16="http://schemas.microsoft.com/office/drawing/2014/main" id="{9C2B8472-D2FF-2B42-800F-1F60333DFD7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HIV Ribonucleoprotein Complex with Integrase</a:t>
            </a:r>
            <a:endParaRPr lang="en-US" dirty="0"/>
          </a:p>
        </p:txBody>
      </p:sp>
      <p:sp>
        <p:nvSpPr>
          <p:cNvPr id="29" name="Text Placeholder 28">
            <a:extLst>
              <a:ext uri="{FF2B5EF4-FFF2-40B4-BE49-F238E27FC236}">
                <a16:creationId xmlns:a16="http://schemas.microsoft.com/office/drawing/2014/main" id="{7D51597E-E57C-C2C9-FEE5-A54F45946650}"/>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0" name="Picture 9">
            <a:extLst>
              <a:ext uri="{FF2B5EF4-FFF2-40B4-BE49-F238E27FC236}">
                <a16:creationId xmlns:a16="http://schemas.microsoft.com/office/drawing/2014/main" id="{5EE826B2-F613-4B48-AEEF-14FFEE293064}"/>
              </a:ext>
            </a:extLst>
          </p:cNvPr>
          <p:cNvPicPr>
            <a:picLocks noChangeAspect="1"/>
          </p:cNvPicPr>
          <p:nvPr/>
        </p:nvPicPr>
        <p:blipFill>
          <a:blip r:embed="rId2"/>
          <a:stretch>
            <a:fillRect/>
          </a:stretch>
        </p:blipFill>
        <p:spPr>
          <a:xfrm>
            <a:off x="215563" y="2444725"/>
            <a:ext cx="1814753" cy="1544132"/>
          </a:xfrm>
          <a:prstGeom prst="rect">
            <a:avLst/>
          </a:prstGeom>
        </p:spPr>
      </p:pic>
      <p:sp>
        <p:nvSpPr>
          <p:cNvPr id="12" name="Rectangle 11">
            <a:extLst>
              <a:ext uri="{FF2B5EF4-FFF2-40B4-BE49-F238E27FC236}">
                <a16:creationId xmlns:a16="http://schemas.microsoft.com/office/drawing/2014/main" id="{34A5EE65-6C7B-4F43-90C1-6CB1EF92CB01}"/>
              </a:ext>
            </a:extLst>
          </p:cNvPr>
          <p:cNvSpPr>
            <a:spLocks noChangeArrowheads="1"/>
          </p:cNvSpPr>
          <p:nvPr/>
        </p:nvSpPr>
        <p:spPr bwMode="auto">
          <a:xfrm>
            <a:off x="267777" y="1256117"/>
            <a:ext cx="1753528" cy="548640"/>
          </a:xfrm>
          <a:prstGeom prst="rect">
            <a:avLst/>
          </a:prstGeom>
          <a:solidFill>
            <a:srgbClr val="00B0F0">
              <a:alpha val="50000"/>
            </a:srgbClr>
          </a:solidFill>
          <a:ln w="12700">
            <a:noFill/>
            <a:miter lim="800000"/>
            <a:headEnd/>
            <a:tailEnd/>
          </a:ln>
          <a:effectLst/>
        </p:spPr>
        <p:txBody>
          <a:bodyPr wrap="none" anchor="ctr">
            <a:prstTxWarp prst="textNoShape">
              <a:avLst/>
            </a:prstTxWarp>
          </a:bodyPr>
          <a:lstStyle/>
          <a:p>
            <a:pPr algn="ctr"/>
            <a:r>
              <a:rPr lang="en-US" sz="1500" dirty="0">
                <a:latin typeface="Calibri" panose="020F0502020204030204" pitchFamily="34" charset="0"/>
                <a:cs typeface="Calibri" panose="020F0502020204030204" pitchFamily="34" charset="0"/>
              </a:rPr>
              <a:t>HIV Genomic RNA</a:t>
            </a:r>
          </a:p>
        </p:txBody>
      </p:sp>
      <p:sp>
        <p:nvSpPr>
          <p:cNvPr id="13" name="Rectangle 12">
            <a:extLst>
              <a:ext uri="{FF2B5EF4-FFF2-40B4-BE49-F238E27FC236}">
                <a16:creationId xmlns:a16="http://schemas.microsoft.com/office/drawing/2014/main" id="{D5B30184-A42A-1042-ACA9-4F406FC90D5E}"/>
              </a:ext>
            </a:extLst>
          </p:cNvPr>
          <p:cNvSpPr>
            <a:spLocks noChangeArrowheads="1"/>
          </p:cNvSpPr>
          <p:nvPr/>
        </p:nvSpPr>
        <p:spPr bwMode="auto">
          <a:xfrm>
            <a:off x="2394068" y="1249620"/>
            <a:ext cx="1884564" cy="548640"/>
          </a:xfrm>
          <a:prstGeom prst="rect">
            <a:avLst/>
          </a:prstGeom>
          <a:solidFill>
            <a:srgbClr val="00B050">
              <a:alpha val="50000"/>
            </a:srgbClr>
          </a:solidFill>
          <a:ln w="12700">
            <a:noFill/>
            <a:miter lim="800000"/>
            <a:headEnd/>
            <a:tailEnd/>
          </a:ln>
          <a:effectLst/>
        </p:spPr>
        <p:txBody>
          <a:bodyPr wrap="none" anchor="ctr">
            <a:prstTxWarp prst="textNoShape">
              <a:avLst/>
            </a:prstTxWarp>
          </a:bodyPr>
          <a:lstStyle/>
          <a:p>
            <a:pPr algn="ctr"/>
            <a:r>
              <a:rPr lang="en-US" sz="1500" dirty="0">
                <a:latin typeface="Calibri" panose="020F0502020204030204" pitchFamily="34" charset="0"/>
                <a:cs typeface="Calibri" panose="020F0502020204030204" pitchFamily="34" charset="0"/>
              </a:rPr>
              <a:t>Nucleocapsid Proteins</a:t>
            </a:r>
          </a:p>
        </p:txBody>
      </p:sp>
      <p:sp>
        <p:nvSpPr>
          <p:cNvPr id="14" name="Rectangle 13">
            <a:extLst>
              <a:ext uri="{FF2B5EF4-FFF2-40B4-BE49-F238E27FC236}">
                <a16:creationId xmlns:a16="http://schemas.microsoft.com/office/drawing/2014/main" id="{3E6DE990-35DE-8947-B378-917DA14613DD}"/>
              </a:ext>
            </a:extLst>
          </p:cNvPr>
          <p:cNvSpPr>
            <a:spLocks noChangeArrowheads="1"/>
          </p:cNvSpPr>
          <p:nvPr/>
        </p:nvSpPr>
        <p:spPr bwMode="auto">
          <a:xfrm>
            <a:off x="1873645" y="2731907"/>
            <a:ext cx="725422" cy="538360"/>
          </a:xfrm>
          <a:prstGeom prst="rect">
            <a:avLst/>
          </a:prstGeom>
          <a:noFill/>
          <a:ln w="12700">
            <a:noFill/>
            <a:miter lim="800000"/>
            <a:headEnd/>
            <a:tailEnd/>
          </a:ln>
          <a:effectLst/>
        </p:spPr>
        <p:txBody>
          <a:bodyPr wrap="none" anchor="ctr">
            <a:prstTxWarp prst="textNoShape">
              <a:avLst/>
            </a:prstTxWarp>
          </a:bodyPr>
          <a:lstStyle/>
          <a:p>
            <a:pPr algn="ctr"/>
            <a:r>
              <a:rPr lang="en-US" sz="3600" dirty="0">
                <a:latin typeface="Calibri" panose="020F0502020204030204" pitchFamily="34" charset="0"/>
                <a:cs typeface="Calibri" panose="020F0502020204030204" pitchFamily="34" charset="0"/>
              </a:rPr>
              <a:t>+</a:t>
            </a:r>
          </a:p>
        </p:txBody>
      </p:sp>
      <p:sp>
        <p:nvSpPr>
          <p:cNvPr id="15" name="Rectangle 14">
            <a:extLst>
              <a:ext uri="{FF2B5EF4-FFF2-40B4-BE49-F238E27FC236}">
                <a16:creationId xmlns:a16="http://schemas.microsoft.com/office/drawing/2014/main" id="{33B8A85C-3E92-EF49-A4A3-0AB88E84DFDD}"/>
              </a:ext>
            </a:extLst>
          </p:cNvPr>
          <p:cNvSpPr>
            <a:spLocks noChangeArrowheads="1"/>
          </p:cNvSpPr>
          <p:nvPr/>
        </p:nvSpPr>
        <p:spPr bwMode="auto">
          <a:xfrm>
            <a:off x="6027888" y="2732564"/>
            <a:ext cx="725422" cy="538360"/>
          </a:xfrm>
          <a:prstGeom prst="rect">
            <a:avLst/>
          </a:prstGeom>
          <a:noFill/>
          <a:ln w="12700">
            <a:noFill/>
            <a:miter lim="800000"/>
            <a:headEnd/>
            <a:tailEnd/>
          </a:ln>
          <a:effectLst/>
        </p:spPr>
        <p:txBody>
          <a:bodyPr wrap="none" anchor="ctr">
            <a:prstTxWarp prst="textNoShape">
              <a:avLst/>
            </a:prstTxWarp>
          </a:bodyPr>
          <a:lstStyle/>
          <a:p>
            <a:pPr algn="ctr"/>
            <a:r>
              <a:rPr lang="en-US" sz="3600" dirty="0">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52734FE2-563D-B15A-1AF5-EC12EB701FE8}"/>
              </a:ext>
            </a:extLst>
          </p:cNvPr>
          <p:cNvGrpSpPr/>
          <p:nvPr/>
        </p:nvGrpSpPr>
        <p:grpSpPr>
          <a:xfrm>
            <a:off x="6897376" y="2320772"/>
            <a:ext cx="2031061" cy="1647116"/>
            <a:chOff x="6230526" y="2160790"/>
            <a:chExt cx="2402386" cy="1948247"/>
          </a:xfrm>
        </p:grpSpPr>
        <p:pic>
          <p:nvPicPr>
            <p:cNvPr id="7" name="Picture 6">
              <a:extLst>
                <a:ext uri="{FF2B5EF4-FFF2-40B4-BE49-F238E27FC236}">
                  <a16:creationId xmlns:a16="http://schemas.microsoft.com/office/drawing/2014/main" id="{5105CB15-126F-D35C-B20E-9CFC0752D3F2}"/>
                </a:ext>
              </a:extLst>
            </p:cNvPr>
            <p:cNvPicPr>
              <a:picLocks noChangeAspect="1"/>
            </p:cNvPicPr>
            <p:nvPr/>
          </p:nvPicPr>
          <p:blipFill>
            <a:blip r:embed="rId3">
              <a:alphaModFix amt="70000"/>
            </a:blip>
            <a:stretch>
              <a:fillRect/>
            </a:stretch>
          </p:blipFill>
          <p:spPr>
            <a:xfrm>
              <a:off x="6275484" y="2209896"/>
              <a:ext cx="2357428" cy="1899141"/>
            </a:xfrm>
            <a:prstGeom prst="rect">
              <a:avLst/>
            </a:prstGeom>
          </p:spPr>
        </p:pic>
        <p:pic>
          <p:nvPicPr>
            <p:cNvPr id="16" name="Picture 15">
              <a:extLst>
                <a:ext uri="{FF2B5EF4-FFF2-40B4-BE49-F238E27FC236}">
                  <a16:creationId xmlns:a16="http://schemas.microsoft.com/office/drawing/2014/main" id="{1C59ED5F-6F7D-E940-891E-6E17F8A3A5C6}"/>
                </a:ext>
              </a:extLst>
            </p:cNvPr>
            <p:cNvPicPr>
              <a:picLocks noChangeAspect="1"/>
            </p:cNvPicPr>
            <p:nvPr/>
          </p:nvPicPr>
          <p:blipFill>
            <a:blip r:embed="rId2"/>
            <a:stretch>
              <a:fillRect/>
            </a:stretch>
          </p:blipFill>
          <p:spPr>
            <a:xfrm>
              <a:off x="6230526" y="2160790"/>
              <a:ext cx="2231981" cy="1899142"/>
            </a:xfrm>
            <a:prstGeom prst="rect">
              <a:avLst/>
            </a:prstGeom>
          </p:spPr>
        </p:pic>
      </p:grpSp>
      <p:grpSp>
        <p:nvGrpSpPr>
          <p:cNvPr id="3" name="Group 2">
            <a:extLst>
              <a:ext uri="{FF2B5EF4-FFF2-40B4-BE49-F238E27FC236}">
                <a16:creationId xmlns:a16="http://schemas.microsoft.com/office/drawing/2014/main" id="{32615021-4BB3-EF55-8071-BCF077EA9284}"/>
              </a:ext>
            </a:extLst>
          </p:cNvPr>
          <p:cNvGrpSpPr/>
          <p:nvPr/>
        </p:nvGrpSpPr>
        <p:grpSpPr>
          <a:xfrm>
            <a:off x="2911359" y="2379118"/>
            <a:ext cx="1012012" cy="1800918"/>
            <a:chOff x="3637265" y="2151088"/>
            <a:chExt cx="1140152" cy="2028948"/>
          </a:xfrm>
        </p:grpSpPr>
        <p:pic>
          <p:nvPicPr>
            <p:cNvPr id="5" name="Picture 4">
              <a:extLst>
                <a:ext uri="{FF2B5EF4-FFF2-40B4-BE49-F238E27FC236}">
                  <a16:creationId xmlns:a16="http://schemas.microsoft.com/office/drawing/2014/main" id="{79ABDD7E-E3DE-AEE8-DD42-3211202C72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flipH="1">
              <a:off x="3637265" y="2151088"/>
              <a:ext cx="248667" cy="364712"/>
            </a:xfrm>
            <a:prstGeom prst="rect">
              <a:avLst/>
            </a:prstGeom>
          </p:spPr>
        </p:pic>
        <p:pic>
          <p:nvPicPr>
            <p:cNvPr id="18" name="Picture 17">
              <a:extLst>
                <a:ext uri="{FF2B5EF4-FFF2-40B4-BE49-F238E27FC236}">
                  <a16:creationId xmlns:a16="http://schemas.microsoft.com/office/drawing/2014/main" id="{3EF6692D-9951-163C-6E3F-4CC2BB230A49}"/>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172599">
              <a:off x="3979091" y="2472658"/>
              <a:ext cx="239201" cy="353076"/>
            </a:xfrm>
            <a:prstGeom prst="rect">
              <a:avLst/>
            </a:prstGeom>
          </p:spPr>
        </p:pic>
        <p:pic>
          <p:nvPicPr>
            <p:cNvPr id="19" name="Picture 18">
              <a:extLst>
                <a:ext uri="{FF2B5EF4-FFF2-40B4-BE49-F238E27FC236}">
                  <a16:creationId xmlns:a16="http://schemas.microsoft.com/office/drawing/2014/main" id="{E05E32B7-F163-0298-F20E-B00444473BBF}"/>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753519" flipH="1">
              <a:off x="3667673" y="2834163"/>
              <a:ext cx="248667" cy="364712"/>
            </a:xfrm>
            <a:prstGeom prst="rect">
              <a:avLst/>
            </a:prstGeom>
          </p:spPr>
        </p:pic>
        <p:pic>
          <p:nvPicPr>
            <p:cNvPr id="20" name="Picture 19">
              <a:extLst>
                <a:ext uri="{FF2B5EF4-FFF2-40B4-BE49-F238E27FC236}">
                  <a16:creationId xmlns:a16="http://schemas.microsoft.com/office/drawing/2014/main" id="{E4B40448-CA46-903D-980B-E1280CFB5827}"/>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21042902" flipH="1">
              <a:off x="4375197" y="2782030"/>
              <a:ext cx="248667" cy="364712"/>
            </a:xfrm>
            <a:prstGeom prst="rect">
              <a:avLst/>
            </a:prstGeom>
          </p:spPr>
        </p:pic>
        <p:pic>
          <p:nvPicPr>
            <p:cNvPr id="21" name="Picture 20">
              <a:extLst>
                <a:ext uri="{FF2B5EF4-FFF2-40B4-BE49-F238E27FC236}">
                  <a16:creationId xmlns:a16="http://schemas.microsoft.com/office/drawing/2014/main" id="{AC0E0E2D-7D81-69BF-B947-995F980741D8}"/>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flipH="1">
              <a:off x="4285229" y="2151088"/>
              <a:ext cx="248667" cy="364712"/>
            </a:xfrm>
            <a:prstGeom prst="rect">
              <a:avLst/>
            </a:prstGeom>
          </p:spPr>
        </p:pic>
        <p:pic>
          <p:nvPicPr>
            <p:cNvPr id="23" name="Picture 22">
              <a:extLst>
                <a:ext uri="{FF2B5EF4-FFF2-40B4-BE49-F238E27FC236}">
                  <a16:creationId xmlns:a16="http://schemas.microsoft.com/office/drawing/2014/main" id="{229C1CD0-869B-6AD9-6D6A-7D983506ED2E}"/>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172599">
              <a:off x="3996467" y="3239441"/>
              <a:ext cx="239201" cy="353076"/>
            </a:xfrm>
            <a:prstGeom prst="rect">
              <a:avLst/>
            </a:prstGeom>
          </p:spPr>
        </p:pic>
        <p:pic>
          <p:nvPicPr>
            <p:cNvPr id="24" name="Picture 23">
              <a:extLst>
                <a:ext uri="{FF2B5EF4-FFF2-40B4-BE49-F238E27FC236}">
                  <a16:creationId xmlns:a16="http://schemas.microsoft.com/office/drawing/2014/main" id="{E55FD67E-BE2E-DD69-F539-4849DC4543D3}"/>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753519" flipH="1">
              <a:off x="3637689" y="3732532"/>
              <a:ext cx="248667" cy="364712"/>
            </a:xfrm>
            <a:prstGeom prst="rect">
              <a:avLst/>
            </a:prstGeom>
          </p:spPr>
        </p:pic>
        <p:pic>
          <p:nvPicPr>
            <p:cNvPr id="25" name="Picture 24">
              <a:extLst>
                <a:ext uri="{FF2B5EF4-FFF2-40B4-BE49-F238E27FC236}">
                  <a16:creationId xmlns:a16="http://schemas.microsoft.com/office/drawing/2014/main" id="{074E9D53-5D06-65BB-B785-BD23ACDD8C46}"/>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rot="21042902" flipH="1">
              <a:off x="4364353" y="3815324"/>
              <a:ext cx="248667" cy="364712"/>
            </a:xfrm>
            <a:prstGeom prst="rect">
              <a:avLst/>
            </a:prstGeom>
          </p:spPr>
        </p:pic>
        <p:pic>
          <p:nvPicPr>
            <p:cNvPr id="26" name="Picture 25">
              <a:extLst>
                <a:ext uri="{FF2B5EF4-FFF2-40B4-BE49-F238E27FC236}">
                  <a16:creationId xmlns:a16="http://schemas.microsoft.com/office/drawing/2014/main" id="{69A5A140-51B2-3808-A7C6-87204700D6A6}"/>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8696" b="90217" l="9375" r="89063">
                          <a14:foregroundMark x1="56250" y1="8696" x2="56250" y2="8696"/>
                          <a14:foregroundMark x1="53125" y1="90217" x2="53125" y2="90217"/>
                        </a14:backgroundRemoval>
                      </a14:imgEffect>
                    </a14:imgLayer>
                  </a14:imgProps>
                </a:ext>
              </a:extLst>
            </a:blip>
            <a:stretch>
              <a:fillRect/>
            </a:stretch>
          </p:blipFill>
          <p:spPr>
            <a:xfrm flipH="1">
              <a:off x="4528750" y="3395395"/>
              <a:ext cx="248667" cy="364712"/>
            </a:xfrm>
            <a:prstGeom prst="rect">
              <a:avLst/>
            </a:prstGeom>
          </p:spPr>
        </p:pic>
      </p:grpSp>
      <p:sp>
        <p:nvSpPr>
          <p:cNvPr id="4" name="Rectangle 3">
            <a:extLst>
              <a:ext uri="{FF2B5EF4-FFF2-40B4-BE49-F238E27FC236}">
                <a16:creationId xmlns:a16="http://schemas.microsoft.com/office/drawing/2014/main" id="{FC8A2EFA-A6C3-90C0-DFD3-9942D1B040A4}"/>
              </a:ext>
            </a:extLst>
          </p:cNvPr>
          <p:cNvSpPr>
            <a:spLocks noChangeArrowheads="1"/>
          </p:cNvSpPr>
          <p:nvPr/>
        </p:nvSpPr>
        <p:spPr bwMode="auto">
          <a:xfrm>
            <a:off x="4201757" y="2731907"/>
            <a:ext cx="725422" cy="538360"/>
          </a:xfrm>
          <a:prstGeom prst="rect">
            <a:avLst/>
          </a:prstGeom>
          <a:noFill/>
          <a:ln w="12700">
            <a:noFill/>
            <a:miter lim="800000"/>
            <a:headEnd/>
            <a:tailEnd/>
          </a:ln>
          <a:effectLst/>
        </p:spPr>
        <p:txBody>
          <a:bodyPr wrap="none" anchor="ctr">
            <a:prstTxWarp prst="textNoShape">
              <a:avLst/>
            </a:prstTxWarp>
          </a:bodyPr>
          <a:lstStyle/>
          <a:p>
            <a:pPr algn="ctr"/>
            <a:r>
              <a:rPr lang="en-US" sz="3600" dirty="0">
                <a:latin typeface="Calibri" panose="020F0502020204030204" pitchFamily="34" charset="0"/>
                <a:cs typeface="Calibri" panose="020F0502020204030204" pitchFamily="34" charset="0"/>
              </a:rPr>
              <a:t>+</a:t>
            </a:r>
          </a:p>
        </p:txBody>
      </p:sp>
      <p:sp>
        <p:nvSpPr>
          <p:cNvPr id="8" name="Rectangle 7">
            <a:extLst>
              <a:ext uri="{FF2B5EF4-FFF2-40B4-BE49-F238E27FC236}">
                <a16:creationId xmlns:a16="http://schemas.microsoft.com/office/drawing/2014/main" id="{91D06B20-3FF5-08D2-FC83-06EE3F02A5BA}"/>
              </a:ext>
            </a:extLst>
          </p:cNvPr>
          <p:cNvSpPr>
            <a:spLocks noChangeArrowheads="1"/>
          </p:cNvSpPr>
          <p:nvPr/>
        </p:nvSpPr>
        <p:spPr bwMode="auto">
          <a:xfrm>
            <a:off x="4787881" y="1249620"/>
            <a:ext cx="1318454" cy="548640"/>
          </a:xfrm>
          <a:prstGeom prst="rect">
            <a:avLst/>
          </a:prstGeom>
          <a:solidFill>
            <a:srgbClr val="7030A0">
              <a:alpha val="24000"/>
            </a:srgbClr>
          </a:solidFill>
          <a:ln w="12700">
            <a:noFill/>
            <a:miter lim="800000"/>
            <a:headEnd/>
            <a:tailEnd/>
          </a:ln>
          <a:effectLst/>
        </p:spPr>
        <p:txBody>
          <a:bodyPr wrap="none" anchor="ctr">
            <a:prstTxWarp prst="textNoShape">
              <a:avLst/>
            </a:prstTxWarp>
          </a:bodyPr>
          <a:lstStyle/>
          <a:p>
            <a:pPr algn="ctr"/>
            <a:r>
              <a:rPr lang="en-US" sz="1500" dirty="0">
                <a:latin typeface="Calibri" panose="020F0502020204030204" pitchFamily="34" charset="0"/>
                <a:cs typeface="Calibri" panose="020F0502020204030204" pitchFamily="34" charset="0"/>
              </a:rPr>
              <a:t>Integrase</a:t>
            </a:r>
          </a:p>
        </p:txBody>
      </p:sp>
      <p:pic>
        <p:nvPicPr>
          <p:cNvPr id="31" name="Picture 30">
            <a:extLst>
              <a:ext uri="{FF2B5EF4-FFF2-40B4-BE49-F238E27FC236}">
                <a16:creationId xmlns:a16="http://schemas.microsoft.com/office/drawing/2014/main" id="{82463D9F-D6A1-C02F-2068-A1AF6B08228A}"/>
              </a:ext>
            </a:extLst>
          </p:cNvPr>
          <p:cNvPicPr>
            <a:picLocks noChangeAspect="1"/>
          </p:cNvPicPr>
          <p:nvPr/>
        </p:nvPicPr>
        <p:blipFill>
          <a:blip r:embed="rId7"/>
          <a:stretch>
            <a:fillRect/>
          </a:stretch>
        </p:blipFill>
        <p:spPr>
          <a:xfrm>
            <a:off x="4845095" y="2367259"/>
            <a:ext cx="552449" cy="482599"/>
          </a:xfrm>
          <a:prstGeom prst="rect">
            <a:avLst/>
          </a:prstGeom>
        </p:spPr>
      </p:pic>
      <p:pic>
        <p:nvPicPr>
          <p:cNvPr id="33" name="Picture 32">
            <a:extLst>
              <a:ext uri="{FF2B5EF4-FFF2-40B4-BE49-F238E27FC236}">
                <a16:creationId xmlns:a16="http://schemas.microsoft.com/office/drawing/2014/main" id="{8F0CC115-6BD1-439B-2098-E283C37A6CE4}"/>
              </a:ext>
            </a:extLst>
          </p:cNvPr>
          <p:cNvPicPr>
            <a:picLocks noChangeAspect="1"/>
          </p:cNvPicPr>
          <p:nvPr/>
        </p:nvPicPr>
        <p:blipFill>
          <a:blip r:embed="rId7"/>
          <a:stretch>
            <a:fillRect/>
          </a:stretch>
        </p:blipFill>
        <p:spPr>
          <a:xfrm>
            <a:off x="5504985" y="3667242"/>
            <a:ext cx="552449" cy="482599"/>
          </a:xfrm>
          <a:prstGeom prst="rect">
            <a:avLst/>
          </a:prstGeom>
        </p:spPr>
      </p:pic>
      <p:pic>
        <p:nvPicPr>
          <p:cNvPr id="34" name="Picture 33">
            <a:extLst>
              <a:ext uri="{FF2B5EF4-FFF2-40B4-BE49-F238E27FC236}">
                <a16:creationId xmlns:a16="http://schemas.microsoft.com/office/drawing/2014/main" id="{8E526E58-EFC7-A560-974C-DE1A44B01A6A}"/>
              </a:ext>
            </a:extLst>
          </p:cNvPr>
          <p:cNvPicPr>
            <a:picLocks noChangeAspect="1"/>
          </p:cNvPicPr>
          <p:nvPr/>
        </p:nvPicPr>
        <p:blipFill>
          <a:blip r:embed="rId7"/>
          <a:stretch>
            <a:fillRect/>
          </a:stretch>
        </p:blipFill>
        <p:spPr>
          <a:xfrm>
            <a:off x="5221009" y="3036004"/>
            <a:ext cx="552449" cy="482599"/>
          </a:xfrm>
          <a:prstGeom prst="rect">
            <a:avLst/>
          </a:prstGeom>
        </p:spPr>
      </p:pic>
      <p:pic>
        <p:nvPicPr>
          <p:cNvPr id="35" name="Picture 34">
            <a:extLst>
              <a:ext uri="{FF2B5EF4-FFF2-40B4-BE49-F238E27FC236}">
                <a16:creationId xmlns:a16="http://schemas.microsoft.com/office/drawing/2014/main" id="{DD5D1DF7-FD25-7078-2108-A2B058E1E9AE}"/>
              </a:ext>
            </a:extLst>
          </p:cNvPr>
          <p:cNvPicPr>
            <a:picLocks noChangeAspect="1"/>
          </p:cNvPicPr>
          <p:nvPr/>
        </p:nvPicPr>
        <p:blipFill>
          <a:blip r:embed="rId7"/>
          <a:stretch>
            <a:fillRect/>
          </a:stretch>
        </p:blipFill>
        <p:spPr>
          <a:xfrm>
            <a:off x="7288425" y="2216918"/>
            <a:ext cx="506544" cy="442498"/>
          </a:xfrm>
          <a:prstGeom prst="rect">
            <a:avLst/>
          </a:prstGeom>
        </p:spPr>
      </p:pic>
      <p:grpSp>
        <p:nvGrpSpPr>
          <p:cNvPr id="36" name="Group 35">
            <a:extLst>
              <a:ext uri="{FF2B5EF4-FFF2-40B4-BE49-F238E27FC236}">
                <a16:creationId xmlns:a16="http://schemas.microsoft.com/office/drawing/2014/main" id="{B376260C-7090-A778-BBB8-36AD0A92B1E4}"/>
              </a:ext>
            </a:extLst>
          </p:cNvPr>
          <p:cNvGrpSpPr/>
          <p:nvPr/>
        </p:nvGrpSpPr>
        <p:grpSpPr>
          <a:xfrm rot="12571374">
            <a:off x="6796974" y="2580849"/>
            <a:ext cx="1859470" cy="1451246"/>
            <a:chOff x="6230525" y="2160789"/>
            <a:chExt cx="2402387" cy="1948248"/>
          </a:xfrm>
        </p:grpSpPr>
        <p:pic>
          <p:nvPicPr>
            <p:cNvPr id="37" name="Picture 36">
              <a:extLst>
                <a:ext uri="{FF2B5EF4-FFF2-40B4-BE49-F238E27FC236}">
                  <a16:creationId xmlns:a16="http://schemas.microsoft.com/office/drawing/2014/main" id="{0E0E1509-0CE9-2E36-6A65-08BE45BB3180}"/>
                </a:ext>
              </a:extLst>
            </p:cNvPr>
            <p:cNvPicPr>
              <a:picLocks noChangeAspect="1"/>
            </p:cNvPicPr>
            <p:nvPr/>
          </p:nvPicPr>
          <p:blipFill>
            <a:blip r:embed="rId3">
              <a:alphaModFix amt="70000"/>
            </a:blip>
            <a:stretch>
              <a:fillRect/>
            </a:stretch>
          </p:blipFill>
          <p:spPr>
            <a:xfrm>
              <a:off x="6275484" y="2209896"/>
              <a:ext cx="2357428" cy="1899141"/>
            </a:xfrm>
            <a:prstGeom prst="rect">
              <a:avLst/>
            </a:prstGeom>
          </p:spPr>
        </p:pic>
        <p:pic>
          <p:nvPicPr>
            <p:cNvPr id="38" name="Picture 37">
              <a:extLst>
                <a:ext uri="{FF2B5EF4-FFF2-40B4-BE49-F238E27FC236}">
                  <a16:creationId xmlns:a16="http://schemas.microsoft.com/office/drawing/2014/main" id="{D201E8CA-D0EE-464F-F525-0005D963379C}"/>
                </a:ext>
              </a:extLst>
            </p:cNvPr>
            <p:cNvPicPr>
              <a:picLocks noChangeAspect="1"/>
            </p:cNvPicPr>
            <p:nvPr/>
          </p:nvPicPr>
          <p:blipFill>
            <a:blip r:embed="rId2"/>
            <a:stretch>
              <a:fillRect/>
            </a:stretch>
          </p:blipFill>
          <p:spPr>
            <a:xfrm>
              <a:off x="6230525" y="2160789"/>
              <a:ext cx="2231981" cy="1899142"/>
            </a:xfrm>
            <a:prstGeom prst="rect">
              <a:avLst/>
            </a:prstGeom>
          </p:spPr>
        </p:pic>
      </p:grpSp>
      <p:pic>
        <p:nvPicPr>
          <p:cNvPr id="39" name="Picture 38">
            <a:extLst>
              <a:ext uri="{FF2B5EF4-FFF2-40B4-BE49-F238E27FC236}">
                <a16:creationId xmlns:a16="http://schemas.microsoft.com/office/drawing/2014/main" id="{4D89FEC4-F5A1-E712-1E85-784CACFB4A21}"/>
              </a:ext>
            </a:extLst>
          </p:cNvPr>
          <p:cNvPicPr>
            <a:picLocks noChangeAspect="1"/>
          </p:cNvPicPr>
          <p:nvPr/>
        </p:nvPicPr>
        <p:blipFill>
          <a:blip r:embed="rId7"/>
          <a:stretch>
            <a:fillRect/>
          </a:stretch>
        </p:blipFill>
        <p:spPr>
          <a:xfrm rot="637638">
            <a:off x="7959510" y="3675458"/>
            <a:ext cx="451639" cy="394535"/>
          </a:xfrm>
          <a:prstGeom prst="rect">
            <a:avLst/>
          </a:prstGeom>
        </p:spPr>
      </p:pic>
      <p:pic>
        <p:nvPicPr>
          <p:cNvPr id="40" name="Picture 39">
            <a:extLst>
              <a:ext uri="{FF2B5EF4-FFF2-40B4-BE49-F238E27FC236}">
                <a16:creationId xmlns:a16="http://schemas.microsoft.com/office/drawing/2014/main" id="{32B13737-4D0B-1BE2-BFD9-7019C6818B74}"/>
              </a:ext>
            </a:extLst>
          </p:cNvPr>
          <p:cNvPicPr>
            <a:picLocks noChangeAspect="1"/>
          </p:cNvPicPr>
          <p:nvPr/>
        </p:nvPicPr>
        <p:blipFill>
          <a:blip r:embed="rId7"/>
          <a:stretch>
            <a:fillRect/>
          </a:stretch>
        </p:blipFill>
        <p:spPr>
          <a:xfrm rot="21125642">
            <a:off x="7214575" y="2926010"/>
            <a:ext cx="413923" cy="361588"/>
          </a:xfrm>
          <a:prstGeom prst="rect">
            <a:avLst/>
          </a:prstGeom>
        </p:spPr>
      </p:pic>
      <p:pic>
        <p:nvPicPr>
          <p:cNvPr id="41" name="Picture 40">
            <a:extLst>
              <a:ext uri="{FF2B5EF4-FFF2-40B4-BE49-F238E27FC236}">
                <a16:creationId xmlns:a16="http://schemas.microsoft.com/office/drawing/2014/main" id="{0A40C3B6-97A2-1DC2-9AD5-75D690807AA0}"/>
              </a:ext>
            </a:extLst>
          </p:cNvPr>
          <p:cNvPicPr>
            <a:picLocks noChangeAspect="1"/>
          </p:cNvPicPr>
          <p:nvPr/>
        </p:nvPicPr>
        <p:blipFill>
          <a:blip r:embed="rId7"/>
          <a:stretch>
            <a:fillRect/>
          </a:stretch>
        </p:blipFill>
        <p:spPr>
          <a:xfrm>
            <a:off x="5420458" y="3064074"/>
            <a:ext cx="552449" cy="482599"/>
          </a:xfrm>
          <a:prstGeom prst="rect">
            <a:avLst/>
          </a:prstGeom>
        </p:spPr>
      </p:pic>
      <p:pic>
        <p:nvPicPr>
          <p:cNvPr id="42" name="Picture 41">
            <a:extLst>
              <a:ext uri="{FF2B5EF4-FFF2-40B4-BE49-F238E27FC236}">
                <a16:creationId xmlns:a16="http://schemas.microsoft.com/office/drawing/2014/main" id="{56786B7F-6376-76AF-F4A9-E066E1B97A51}"/>
              </a:ext>
            </a:extLst>
          </p:cNvPr>
          <p:cNvPicPr>
            <a:picLocks noChangeAspect="1"/>
          </p:cNvPicPr>
          <p:nvPr/>
        </p:nvPicPr>
        <p:blipFill>
          <a:blip r:embed="rId7"/>
          <a:stretch>
            <a:fillRect/>
          </a:stretch>
        </p:blipFill>
        <p:spPr>
          <a:xfrm rot="761197">
            <a:off x="7351424" y="2945732"/>
            <a:ext cx="451639" cy="394535"/>
          </a:xfrm>
          <a:prstGeom prst="rect">
            <a:avLst/>
          </a:prstGeom>
        </p:spPr>
      </p:pic>
    </p:spTree>
    <p:extLst>
      <p:ext uri="{BB962C8B-B14F-4D97-AF65-F5344CB8AC3E}">
        <p14:creationId xmlns:p14="http://schemas.microsoft.com/office/powerpoint/2010/main" val="421699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4282">
        <p159:morph option="byObject"/>
      </p:transition>
    </mc:Choice>
    <mc:Fallback xmlns="">
      <p:transition spd="slow" advTm="14282">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10D0-C621-DA93-879B-6484BF492853}"/>
              </a:ext>
            </a:extLst>
          </p:cNvPr>
          <p:cNvSpPr>
            <a:spLocks noGrp="1"/>
          </p:cNvSpPr>
          <p:nvPr>
            <p:ph type="title"/>
          </p:nvPr>
        </p:nvSpPr>
        <p:spPr/>
        <p:txBody>
          <a:bodyPr/>
          <a:lstStyle/>
          <a:p>
            <a:r>
              <a:rPr lang="en-US" dirty="0"/>
              <a:t>HIV Ribonucleoprotein Complex</a:t>
            </a:r>
          </a:p>
        </p:txBody>
      </p:sp>
      <p:sp>
        <p:nvSpPr>
          <p:cNvPr id="3" name="Text Placeholder 2">
            <a:extLst>
              <a:ext uri="{FF2B5EF4-FFF2-40B4-BE49-F238E27FC236}">
                <a16:creationId xmlns:a16="http://schemas.microsoft.com/office/drawing/2014/main" id="{70CD9079-C3D1-DEE9-0B7A-0D383655D7A1}"/>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4" name="Picture 3">
            <a:extLst>
              <a:ext uri="{FF2B5EF4-FFF2-40B4-BE49-F238E27FC236}">
                <a16:creationId xmlns:a16="http://schemas.microsoft.com/office/drawing/2014/main" id="{6C5CAE30-87FB-2935-44E7-2015D446699E}"/>
              </a:ext>
            </a:extLst>
          </p:cNvPr>
          <p:cNvPicPr>
            <a:picLocks noChangeAspect="1"/>
          </p:cNvPicPr>
          <p:nvPr/>
        </p:nvPicPr>
        <p:blipFill>
          <a:blip r:embed="rId2"/>
          <a:stretch>
            <a:fillRect/>
          </a:stretch>
        </p:blipFill>
        <p:spPr>
          <a:xfrm>
            <a:off x="1203443" y="1101471"/>
            <a:ext cx="3198074" cy="3198074"/>
          </a:xfrm>
          <a:prstGeom prst="rect">
            <a:avLst/>
          </a:prstGeom>
        </p:spPr>
      </p:pic>
      <p:pic>
        <p:nvPicPr>
          <p:cNvPr id="6" name="Picture 5">
            <a:extLst>
              <a:ext uri="{FF2B5EF4-FFF2-40B4-BE49-F238E27FC236}">
                <a16:creationId xmlns:a16="http://schemas.microsoft.com/office/drawing/2014/main" id="{9B62CAE5-E85D-73E6-8B70-63070AB9972C}"/>
              </a:ext>
            </a:extLst>
          </p:cNvPr>
          <p:cNvPicPr>
            <a:picLocks noChangeAspect="1"/>
          </p:cNvPicPr>
          <p:nvPr/>
        </p:nvPicPr>
        <p:blipFill>
          <a:blip r:embed="rId3"/>
          <a:stretch>
            <a:fillRect/>
          </a:stretch>
        </p:blipFill>
        <p:spPr>
          <a:xfrm>
            <a:off x="4799051" y="1101471"/>
            <a:ext cx="3198074" cy="3198074"/>
          </a:xfrm>
          <a:prstGeom prst="rect">
            <a:avLst/>
          </a:prstGeom>
        </p:spPr>
      </p:pic>
      <p:sp>
        <p:nvSpPr>
          <p:cNvPr id="9" name="Rectangle 8">
            <a:extLst>
              <a:ext uri="{FF2B5EF4-FFF2-40B4-BE49-F238E27FC236}">
                <a16:creationId xmlns:a16="http://schemas.microsoft.com/office/drawing/2014/main" id="{6534573A-BD60-97E9-24A9-D458359EDA3C}"/>
              </a:ext>
            </a:extLst>
          </p:cNvPr>
          <p:cNvSpPr>
            <a:spLocks noChangeArrowheads="1"/>
          </p:cNvSpPr>
          <p:nvPr/>
        </p:nvSpPr>
        <p:spPr bwMode="auto">
          <a:xfrm>
            <a:off x="1944609" y="3858664"/>
            <a:ext cx="1715742"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 Integrase</a:t>
            </a:r>
          </a:p>
        </p:txBody>
      </p:sp>
      <p:sp>
        <p:nvSpPr>
          <p:cNvPr id="10" name="Rectangle 9">
            <a:extLst>
              <a:ext uri="{FF2B5EF4-FFF2-40B4-BE49-F238E27FC236}">
                <a16:creationId xmlns:a16="http://schemas.microsoft.com/office/drawing/2014/main" id="{7586AABC-9B08-4AEA-0DFB-4940811D15E6}"/>
              </a:ext>
            </a:extLst>
          </p:cNvPr>
          <p:cNvSpPr>
            <a:spLocks noChangeArrowheads="1"/>
          </p:cNvSpPr>
          <p:nvPr/>
        </p:nvSpPr>
        <p:spPr bwMode="auto">
          <a:xfrm>
            <a:off x="5633205" y="3858664"/>
            <a:ext cx="1715742" cy="476179"/>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 Integrase</a:t>
            </a:r>
          </a:p>
        </p:txBody>
      </p:sp>
    </p:spTree>
    <p:extLst>
      <p:ext uri="{BB962C8B-B14F-4D97-AF65-F5344CB8AC3E}">
        <p14:creationId xmlns:p14="http://schemas.microsoft.com/office/powerpoint/2010/main" val="223569372"/>
      </p:ext>
    </p:extLst>
  </p:cSld>
  <p:clrMapOvr>
    <a:masterClrMapping/>
  </p:clrMapOvr>
  <mc:AlternateContent xmlns:mc="http://schemas.openxmlformats.org/markup-compatibility/2006" xmlns:p14="http://schemas.microsoft.com/office/powerpoint/2010/main">
    <mc:Choice Requires="p14">
      <p:transition spd="slow" p14:dur="1250" advTm="11306">
        <p:circle/>
      </p:transition>
    </mc:Choice>
    <mc:Fallback xmlns="">
      <p:transition spd="slow" advTm="11306">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E57A4-BC7E-87F4-D83A-44F6742C0A9D}"/>
              </a:ext>
            </a:extLst>
          </p:cNvPr>
          <p:cNvPicPr>
            <a:picLocks noChangeAspect="1"/>
          </p:cNvPicPr>
          <p:nvPr/>
        </p:nvPicPr>
        <p:blipFill>
          <a:blip r:embed="rId2"/>
          <a:stretch>
            <a:fillRect/>
          </a:stretch>
        </p:blipFill>
        <p:spPr>
          <a:xfrm>
            <a:off x="2553432" y="942415"/>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Nucleocapsid Protein: Role in Reverse Transcription</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6" name="Straight Arrow Connector 5">
            <a:extLst>
              <a:ext uri="{FF2B5EF4-FFF2-40B4-BE49-F238E27FC236}">
                <a16:creationId xmlns:a16="http://schemas.microsoft.com/office/drawing/2014/main" id="{F201DFA2-AFDB-C847-80FF-FB8C315183C2}"/>
              </a:ext>
            </a:extLst>
          </p:cNvPr>
          <p:cNvCxnSpPr>
            <a:cxnSpLocks/>
          </p:cNvCxnSpPr>
          <p:nvPr/>
        </p:nvCxnSpPr>
        <p:spPr>
          <a:xfrm flipH="1">
            <a:off x="2850365" y="2069663"/>
            <a:ext cx="1679029"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5C194B77-513E-3E46-A8D9-C11167CC9F82}"/>
              </a:ext>
            </a:extLst>
          </p:cNvPr>
          <p:cNvSpPr>
            <a:spLocks noChangeArrowheads="1"/>
          </p:cNvSpPr>
          <p:nvPr/>
        </p:nvSpPr>
        <p:spPr bwMode="auto">
          <a:xfrm>
            <a:off x="805046" y="1818259"/>
            <a:ext cx="2187018" cy="476179"/>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HIV Nucleocapsid</a:t>
            </a:r>
          </a:p>
        </p:txBody>
      </p:sp>
    </p:spTree>
    <p:extLst>
      <p:ext uri="{BB962C8B-B14F-4D97-AF65-F5344CB8AC3E}">
        <p14:creationId xmlns:p14="http://schemas.microsoft.com/office/powerpoint/2010/main" val="3207317324"/>
      </p:ext>
    </p:extLst>
  </p:cSld>
  <p:clrMapOvr>
    <a:masterClrMapping/>
  </p:clrMapOvr>
  <mc:AlternateContent xmlns:mc="http://schemas.openxmlformats.org/markup-compatibility/2006" xmlns:p14="http://schemas.microsoft.com/office/powerpoint/2010/main">
    <mc:Choice Requires="p14">
      <p:transition spd="slow" p14:dur="1250" advTm="10293">
        <p:fade/>
      </p:transition>
    </mc:Choice>
    <mc:Fallback xmlns="">
      <p:transition spd="slow" advTm="10293">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p6</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5" name="Straight Arrow Connector 4">
            <a:extLst>
              <a:ext uri="{FF2B5EF4-FFF2-40B4-BE49-F238E27FC236}">
                <a16:creationId xmlns:a16="http://schemas.microsoft.com/office/drawing/2014/main" id="{C7C52360-577D-F047-CD4E-302FBAAF83EB}"/>
              </a:ext>
            </a:extLst>
          </p:cNvPr>
          <p:cNvCxnSpPr>
            <a:cxnSpLocks/>
          </p:cNvCxnSpPr>
          <p:nvPr/>
        </p:nvCxnSpPr>
        <p:spPr>
          <a:xfrm flipH="1">
            <a:off x="5430604" y="1843326"/>
            <a:ext cx="1377602"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8" name="Rectangle 13">
            <a:extLst>
              <a:ext uri="{FF2B5EF4-FFF2-40B4-BE49-F238E27FC236}">
                <a16:creationId xmlns:a16="http://schemas.microsoft.com/office/drawing/2014/main" id="{9ADC6CFF-4DAB-6B4D-9653-96D5FEEC6355}"/>
              </a:ext>
            </a:extLst>
          </p:cNvPr>
          <p:cNvSpPr>
            <a:spLocks noChangeArrowheads="1"/>
          </p:cNvSpPr>
          <p:nvPr/>
        </p:nvSpPr>
        <p:spPr bwMode="auto">
          <a:xfrm>
            <a:off x="6446071" y="1602614"/>
            <a:ext cx="1561616" cy="476179"/>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HIV p6</a:t>
            </a:r>
          </a:p>
        </p:txBody>
      </p:sp>
    </p:spTree>
    <p:extLst>
      <p:ext uri="{BB962C8B-B14F-4D97-AF65-F5344CB8AC3E}">
        <p14:creationId xmlns:p14="http://schemas.microsoft.com/office/powerpoint/2010/main" val="89196455"/>
      </p:ext>
    </p:extLst>
  </p:cSld>
  <p:clrMapOvr>
    <a:masterClrMapping/>
  </p:clrMapOvr>
  <mc:AlternateContent xmlns:mc="http://schemas.openxmlformats.org/markup-compatibility/2006" xmlns:p14="http://schemas.microsoft.com/office/powerpoint/2010/main">
    <mc:Choice Requires="p14">
      <p:transition spd="slow" p14:dur="1250" advTm="7605">
        <p:circle/>
      </p:transition>
    </mc:Choice>
    <mc:Fallback xmlns="">
      <p:transition spd="slow" advTm="7605">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AE5241-37B8-1B43-0B04-42E8CE4CCEDE}"/>
              </a:ext>
            </a:extLst>
          </p:cNvPr>
          <p:cNvPicPr>
            <a:picLocks noChangeAspect="1"/>
          </p:cNvPicPr>
          <p:nvPr/>
        </p:nvPicPr>
        <p:blipFill>
          <a:blip r:embed="rId2"/>
          <a:stretch>
            <a:fillRect/>
          </a:stretch>
        </p:blipFill>
        <p:spPr>
          <a:xfrm>
            <a:off x="2553078" y="940581"/>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p6</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9" name="Straight Arrow Connector 8">
            <a:extLst>
              <a:ext uri="{FF2B5EF4-FFF2-40B4-BE49-F238E27FC236}">
                <a16:creationId xmlns:a16="http://schemas.microsoft.com/office/drawing/2014/main" id="{868CAFA8-A6D8-0B4E-BE40-A0EAF951958B}"/>
              </a:ext>
            </a:extLst>
          </p:cNvPr>
          <p:cNvCxnSpPr>
            <a:cxnSpLocks/>
          </p:cNvCxnSpPr>
          <p:nvPr/>
        </p:nvCxnSpPr>
        <p:spPr>
          <a:xfrm flipH="1">
            <a:off x="2503251" y="1700113"/>
            <a:ext cx="1620122"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EA64D1B4-8D98-1D4F-8CD5-4D878711FA90}"/>
              </a:ext>
            </a:extLst>
          </p:cNvPr>
          <p:cNvSpPr>
            <a:spLocks noChangeArrowheads="1"/>
          </p:cNvSpPr>
          <p:nvPr/>
        </p:nvSpPr>
        <p:spPr bwMode="auto">
          <a:xfrm>
            <a:off x="1387688" y="1458578"/>
            <a:ext cx="1561616" cy="476179"/>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HIV p6</a:t>
            </a:r>
          </a:p>
        </p:txBody>
      </p:sp>
      <p:sp>
        <p:nvSpPr>
          <p:cNvPr id="5" name="Rectangle 4">
            <a:extLst>
              <a:ext uri="{FF2B5EF4-FFF2-40B4-BE49-F238E27FC236}">
                <a16:creationId xmlns:a16="http://schemas.microsoft.com/office/drawing/2014/main" id="{C2EBBCCD-2D18-B865-2AB5-FC3D7AF34DA8}"/>
              </a:ext>
            </a:extLst>
          </p:cNvPr>
          <p:cNvSpPr/>
          <p:nvPr/>
        </p:nvSpPr>
        <p:spPr>
          <a:xfrm>
            <a:off x="7470843" y="930510"/>
            <a:ext cx="1673157" cy="429490"/>
          </a:xfrm>
          <a:prstGeom prst="rect">
            <a:avLst/>
          </a:prstGeom>
          <a:solidFill>
            <a:srgbClr val="FD9C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Structural Protein</a:t>
            </a:r>
          </a:p>
        </p:txBody>
      </p:sp>
    </p:spTree>
    <p:extLst>
      <p:ext uri="{BB962C8B-B14F-4D97-AF65-F5344CB8AC3E}">
        <p14:creationId xmlns:p14="http://schemas.microsoft.com/office/powerpoint/2010/main" val="3405219548"/>
      </p:ext>
    </p:extLst>
  </p:cSld>
  <p:clrMapOvr>
    <a:masterClrMapping/>
  </p:clrMapOvr>
  <mc:AlternateContent xmlns:mc="http://schemas.openxmlformats.org/markup-compatibility/2006" xmlns:p14="http://schemas.microsoft.com/office/powerpoint/2010/main">
    <mc:Choice Requires="p14">
      <p:transition spd="slow" p14:dur="1250" advTm="10560">
        <p:fade/>
      </p:transition>
    </mc:Choice>
    <mc:Fallback xmlns="">
      <p:transition spd="slow" advTm="1056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7E853-324D-3E6D-1D03-33903CC0BEDA}"/>
              </a:ext>
            </a:extLst>
          </p:cNvPr>
          <p:cNvSpPr/>
          <p:nvPr/>
        </p:nvSpPr>
        <p:spPr>
          <a:xfrm>
            <a:off x="458696" y="2308232"/>
            <a:ext cx="6474840" cy="548640"/>
          </a:xfrm>
          <a:prstGeom prst="rect">
            <a:avLst/>
          </a:prstGeom>
          <a:gradFill>
            <a:gsLst>
              <a:gs pos="89000">
                <a:srgbClr val="EAE3D8">
                  <a:alpha val="12000"/>
                </a:srgbClr>
              </a:gs>
              <a:gs pos="64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Accessory and Regulatory Proteins</a:t>
            </a:r>
          </a:p>
        </p:txBody>
      </p:sp>
      <p:sp>
        <p:nvSpPr>
          <p:cNvPr id="24" name="Oval 23">
            <a:extLst>
              <a:ext uri="{FF2B5EF4-FFF2-40B4-BE49-F238E27FC236}">
                <a16:creationId xmlns:a16="http://schemas.microsoft.com/office/drawing/2014/main" id="{DCAAEB5E-F328-3A6E-BBE2-A04E87D6402D}"/>
              </a:ext>
            </a:extLst>
          </p:cNvPr>
          <p:cNvSpPr/>
          <p:nvPr/>
        </p:nvSpPr>
        <p:spPr>
          <a:xfrm>
            <a:off x="5914570" y="1238271"/>
            <a:ext cx="2770733" cy="2666554"/>
          </a:xfrm>
          <a:prstGeom prst="ellipse">
            <a:avLst/>
          </a:prstGeom>
          <a:gradFill flip="none" rotWithShape="1">
            <a:gsLst>
              <a:gs pos="70000">
                <a:srgbClr val="C6C6C6">
                  <a:alpha val="25000"/>
                </a:srgbClr>
              </a:gs>
              <a:gs pos="0">
                <a:schemeClr val="tx1">
                  <a:lumMod val="65000"/>
                  <a:lumOff val="35000"/>
                  <a:alpha val="5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Outline</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sp>
        <p:nvSpPr>
          <p:cNvPr id="7" name="Rounded Rectangle 6">
            <a:extLst>
              <a:ext uri="{FF2B5EF4-FFF2-40B4-BE49-F238E27FC236}">
                <a16:creationId xmlns:a16="http://schemas.microsoft.com/office/drawing/2014/main" id="{589FDAFB-BCE2-8EB1-7E21-30CA51B8364D}"/>
              </a:ext>
            </a:extLst>
          </p:cNvPr>
          <p:cNvSpPr/>
          <p:nvPr/>
        </p:nvSpPr>
        <p:spPr>
          <a:xfrm>
            <a:off x="6443627" y="3179627"/>
            <a:ext cx="590387" cy="354041"/>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Rev</a:t>
            </a:r>
          </a:p>
        </p:txBody>
      </p:sp>
      <p:pic>
        <p:nvPicPr>
          <p:cNvPr id="18" name="Picture 17">
            <a:extLst>
              <a:ext uri="{FF2B5EF4-FFF2-40B4-BE49-F238E27FC236}">
                <a16:creationId xmlns:a16="http://schemas.microsoft.com/office/drawing/2014/main" id="{81B7B71F-7D82-6EAC-F9DC-F9AADFC5F9E1}"/>
              </a:ext>
            </a:extLst>
          </p:cNvPr>
          <p:cNvPicPr>
            <a:picLocks noChangeAspect="1"/>
          </p:cNvPicPr>
          <p:nvPr/>
        </p:nvPicPr>
        <p:blipFill>
          <a:blip r:embed="rId2"/>
          <a:stretch>
            <a:fillRect/>
          </a:stretch>
        </p:blipFill>
        <p:spPr>
          <a:xfrm>
            <a:off x="6850370" y="2988889"/>
            <a:ext cx="254000" cy="731520"/>
          </a:xfrm>
          <a:prstGeom prst="rect">
            <a:avLst/>
          </a:prstGeom>
        </p:spPr>
      </p:pic>
      <p:pic>
        <p:nvPicPr>
          <p:cNvPr id="19" name="Picture 18">
            <a:extLst>
              <a:ext uri="{FF2B5EF4-FFF2-40B4-BE49-F238E27FC236}">
                <a16:creationId xmlns:a16="http://schemas.microsoft.com/office/drawing/2014/main" id="{93CB97C3-B223-D4B2-94FA-B79ED8467DC2}"/>
              </a:ext>
            </a:extLst>
          </p:cNvPr>
          <p:cNvPicPr>
            <a:picLocks noChangeAspect="1"/>
          </p:cNvPicPr>
          <p:nvPr/>
        </p:nvPicPr>
        <p:blipFill>
          <a:blip r:embed="rId3"/>
          <a:stretch>
            <a:fillRect/>
          </a:stretch>
        </p:blipFill>
        <p:spPr>
          <a:xfrm>
            <a:off x="7505358" y="3155415"/>
            <a:ext cx="364524" cy="408267"/>
          </a:xfrm>
          <a:prstGeom prst="rect">
            <a:avLst/>
          </a:prstGeom>
        </p:spPr>
      </p:pic>
      <p:pic>
        <p:nvPicPr>
          <p:cNvPr id="20" name="Picture 19">
            <a:extLst>
              <a:ext uri="{FF2B5EF4-FFF2-40B4-BE49-F238E27FC236}">
                <a16:creationId xmlns:a16="http://schemas.microsoft.com/office/drawing/2014/main" id="{BDFD2D49-E7BC-F265-C06A-DE22D4A92337}"/>
              </a:ext>
            </a:extLst>
          </p:cNvPr>
          <p:cNvPicPr>
            <a:picLocks noChangeAspect="1"/>
          </p:cNvPicPr>
          <p:nvPr/>
        </p:nvPicPr>
        <p:blipFill>
          <a:blip r:embed="rId4"/>
          <a:stretch>
            <a:fillRect/>
          </a:stretch>
        </p:blipFill>
        <p:spPr>
          <a:xfrm>
            <a:off x="6664306" y="1473449"/>
            <a:ext cx="440064" cy="581218"/>
          </a:xfrm>
          <a:prstGeom prst="rect">
            <a:avLst/>
          </a:prstGeom>
        </p:spPr>
      </p:pic>
      <p:pic>
        <p:nvPicPr>
          <p:cNvPr id="21" name="Picture 20">
            <a:extLst>
              <a:ext uri="{FF2B5EF4-FFF2-40B4-BE49-F238E27FC236}">
                <a16:creationId xmlns:a16="http://schemas.microsoft.com/office/drawing/2014/main" id="{7A88ED94-4349-30C0-5630-5B4E3DBB879A}"/>
              </a:ext>
            </a:extLst>
          </p:cNvPr>
          <p:cNvPicPr>
            <a:picLocks noChangeAspect="1"/>
          </p:cNvPicPr>
          <p:nvPr/>
        </p:nvPicPr>
        <p:blipFill>
          <a:blip r:embed="rId5"/>
          <a:stretch>
            <a:fillRect/>
          </a:stretch>
        </p:blipFill>
        <p:spPr>
          <a:xfrm>
            <a:off x="7505358" y="1504379"/>
            <a:ext cx="473723" cy="417518"/>
          </a:xfrm>
          <a:prstGeom prst="rect">
            <a:avLst/>
          </a:prstGeom>
        </p:spPr>
      </p:pic>
      <p:pic>
        <p:nvPicPr>
          <p:cNvPr id="22" name="Picture 21">
            <a:extLst>
              <a:ext uri="{FF2B5EF4-FFF2-40B4-BE49-F238E27FC236}">
                <a16:creationId xmlns:a16="http://schemas.microsoft.com/office/drawing/2014/main" id="{C1A69CD3-D4D6-983F-8A98-67F64AD24AB3}"/>
              </a:ext>
            </a:extLst>
          </p:cNvPr>
          <p:cNvPicPr>
            <a:picLocks noChangeAspect="1"/>
          </p:cNvPicPr>
          <p:nvPr/>
        </p:nvPicPr>
        <p:blipFill>
          <a:blip r:embed="rId6"/>
          <a:stretch>
            <a:fillRect/>
          </a:stretch>
        </p:blipFill>
        <p:spPr>
          <a:xfrm rot="10376097">
            <a:off x="7814918" y="2126573"/>
            <a:ext cx="492125" cy="914400"/>
          </a:xfrm>
          <a:prstGeom prst="rect">
            <a:avLst/>
          </a:prstGeom>
        </p:spPr>
      </p:pic>
      <p:grpSp>
        <p:nvGrpSpPr>
          <p:cNvPr id="25" name="Group 24">
            <a:extLst>
              <a:ext uri="{FF2B5EF4-FFF2-40B4-BE49-F238E27FC236}">
                <a16:creationId xmlns:a16="http://schemas.microsoft.com/office/drawing/2014/main" id="{AAE4BDBD-FBAB-C04A-C33C-61A2A9921321}"/>
              </a:ext>
            </a:extLst>
          </p:cNvPr>
          <p:cNvGrpSpPr/>
          <p:nvPr/>
        </p:nvGrpSpPr>
        <p:grpSpPr>
          <a:xfrm>
            <a:off x="5953650" y="2272672"/>
            <a:ext cx="875538" cy="716217"/>
            <a:chOff x="5923797" y="2189847"/>
            <a:chExt cx="875538" cy="716217"/>
          </a:xfrm>
        </p:grpSpPr>
        <p:pic>
          <p:nvPicPr>
            <p:cNvPr id="14" name="Picture 13">
              <a:extLst>
                <a:ext uri="{FF2B5EF4-FFF2-40B4-BE49-F238E27FC236}">
                  <a16:creationId xmlns:a16="http://schemas.microsoft.com/office/drawing/2014/main" id="{4AF923A0-6F0C-E460-9CB1-98C963A7FBC7}"/>
                </a:ext>
              </a:extLst>
            </p:cNvPr>
            <p:cNvPicPr>
              <a:picLocks noChangeAspect="1"/>
            </p:cNvPicPr>
            <p:nvPr/>
          </p:nvPicPr>
          <p:blipFill>
            <a:blip r:embed="rId7"/>
            <a:stretch>
              <a:fillRect/>
            </a:stretch>
          </p:blipFill>
          <p:spPr>
            <a:xfrm>
              <a:off x="6121487" y="2189847"/>
              <a:ext cx="677848" cy="716217"/>
            </a:xfrm>
            <a:prstGeom prst="rect">
              <a:avLst/>
            </a:prstGeom>
          </p:spPr>
        </p:pic>
        <p:sp>
          <p:nvSpPr>
            <p:cNvPr id="5" name="Rounded Rectangle 4">
              <a:extLst>
                <a:ext uri="{FF2B5EF4-FFF2-40B4-BE49-F238E27FC236}">
                  <a16:creationId xmlns:a16="http://schemas.microsoft.com/office/drawing/2014/main" id="{E52AC82B-EF33-C3B1-54CF-5B5D2892E068}"/>
                </a:ext>
              </a:extLst>
            </p:cNvPr>
            <p:cNvSpPr/>
            <p:nvPr/>
          </p:nvSpPr>
          <p:spPr>
            <a:xfrm>
              <a:off x="5923797" y="2318958"/>
              <a:ext cx="677849"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Vif</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grpSp>
      <p:sp>
        <p:nvSpPr>
          <p:cNvPr id="4" name="Rounded Rectangle 3">
            <a:extLst>
              <a:ext uri="{FF2B5EF4-FFF2-40B4-BE49-F238E27FC236}">
                <a16:creationId xmlns:a16="http://schemas.microsoft.com/office/drawing/2014/main" id="{DE588EFA-BE7F-A741-48BC-C37AB895D5E6}"/>
              </a:ext>
            </a:extLst>
          </p:cNvPr>
          <p:cNvSpPr/>
          <p:nvPr/>
        </p:nvSpPr>
        <p:spPr>
          <a:xfrm>
            <a:off x="7983225" y="2393696"/>
            <a:ext cx="719468" cy="411480"/>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Nef</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40462E45-01C7-D39F-6348-C8F5DF8DBEA3}"/>
              </a:ext>
            </a:extLst>
          </p:cNvPr>
          <p:cNvSpPr/>
          <p:nvPr/>
        </p:nvSpPr>
        <p:spPr>
          <a:xfrm>
            <a:off x="7733068" y="1631401"/>
            <a:ext cx="613316" cy="325013"/>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Vpu</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2470F520-105B-02D8-6A2F-04AE260A59BF}"/>
              </a:ext>
            </a:extLst>
          </p:cNvPr>
          <p:cNvSpPr/>
          <p:nvPr/>
        </p:nvSpPr>
        <p:spPr>
          <a:xfrm>
            <a:off x="6420698" y="1619214"/>
            <a:ext cx="613316" cy="325013"/>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Vpr</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7" name="Rounded Rectangle 26">
            <a:extLst>
              <a:ext uri="{FF2B5EF4-FFF2-40B4-BE49-F238E27FC236}">
                <a16:creationId xmlns:a16="http://schemas.microsoft.com/office/drawing/2014/main" id="{801FBB38-5C7B-C389-A450-E073DACB977A}"/>
              </a:ext>
            </a:extLst>
          </p:cNvPr>
          <p:cNvSpPr/>
          <p:nvPr/>
        </p:nvSpPr>
        <p:spPr>
          <a:xfrm>
            <a:off x="7749913" y="3186884"/>
            <a:ext cx="520957" cy="354041"/>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Tat</a:t>
            </a:r>
          </a:p>
        </p:txBody>
      </p:sp>
      <p:sp>
        <p:nvSpPr>
          <p:cNvPr id="28" name="Oval 27">
            <a:extLst>
              <a:ext uri="{FF2B5EF4-FFF2-40B4-BE49-F238E27FC236}">
                <a16:creationId xmlns:a16="http://schemas.microsoft.com/office/drawing/2014/main" id="{6A5ECE42-337F-3CB5-C09F-387AB0760001}"/>
              </a:ext>
            </a:extLst>
          </p:cNvPr>
          <p:cNvSpPr/>
          <p:nvPr/>
        </p:nvSpPr>
        <p:spPr>
          <a:xfrm>
            <a:off x="6639515" y="1883496"/>
            <a:ext cx="1371600" cy="1371600"/>
          </a:xfrm>
          <a:prstGeom prst="ellipse">
            <a:avLst/>
          </a:prstGeom>
          <a:solidFill>
            <a:schemeClr val="bg1">
              <a:alpha val="79000"/>
            </a:schemeClr>
          </a:solidFill>
          <a:ln>
            <a:noFill/>
          </a:ln>
          <a:effectLst>
            <a:softEdge rad="342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C7BD22A-D1AF-E0D6-9CE8-91E7FE21FA9D}"/>
              </a:ext>
            </a:extLst>
          </p:cNvPr>
          <p:cNvSpPr/>
          <p:nvPr/>
        </p:nvSpPr>
        <p:spPr>
          <a:xfrm>
            <a:off x="7244702" y="2473236"/>
            <a:ext cx="182880" cy="182880"/>
          </a:xfrm>
          <a:prstGeom prst="ellipse">
            <a:avLst/>
          </a:prstGeom>
          <a:solidFill>
            <a:schemeClr val="bg1">
              <a:alpha val="61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54118B0-CAA9-F980-61D5-2B9AC1095B37}"/>
              </a:ext>
            </a:extLst>
          </p:cNvPr>
          <p:cNvSpPr/>
          <p:nvPr/>
        </p:nvSpPr>
        <p:spPr>
          <a:xfrm>
            <a:off x="7259216" y="2525488"/>
            <a:ext cx="91440" cy="91440"/>
          </a:xfrm>
          <a:prstGeom prst="ellipse">
            <a:avLst/>
          </a:prstGeom>
          <a:solidFill>
            <a:schemeClr val="bg1">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988548"/>
      </p:ext>
    </p:extLst>
  </p:cSld>
  <p:clrMapOvr>
    <a:masterClrMapping/>
  </p:clrMapOvr>
  <mc:AlternateContent xmlns:mc="http://schemas.openxmlformats.org/markup-compatibility/2006" xmlns:p14="http://schemas.microsoft.com/office/powerpoint/2010/main">
    <mc:Choice Requires="p14">
      <p:transition spd="slow" p14:dur="1250" advTm="5045">
        <p:fade/>
      </p:transition>
    </mc:Choice>
    <mc:Fallback xmlns="">
      <p:transition spd="slow" advTm="5045">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51D5D5-83E3-C029-6A5D-B57F6B59EE02}"/>
              </a:ext>
            </a:extLst>
          </p:cNvPr>
          <p:cNvPicPr>
            <a:picLocks noChangeAspect="1"/>
          </p:cNvPicPr>
          <p:nvPr/>
        </p:nvPicPr>
        <p:blipFill>
          <a:blip r:embed="rId2"/>
          <a:stretch>
            <a:fillRect/>
          </a:stretch>
        </p:blipFill>
        <p:spPr>
          <a:xfrm>
            <a:off x="398360" y="940581"/>
            <a:ext cx="3931920" cy="3931920"/>
          </a:xfrm>
          <a:prstGeom prst="rect">
            <a:avLst/>
          </a:prstGeom>
        </p:spPr>
      </p:pic>
      <p:pic>
        <p:nvPicPr>
          <p:cNvPr id="5" name="Picture 4" descr="HIV_P6.pdf">
            <a:extLst>
              <a:ext uri="{FF2B5EF4-FFF2-40B4-BE49-F238E27FC236}">
                <a16:creationId xmlns:a16="http://schemas.microsoft.com/office/drawing/2014/main" id="{DD1B1B8E-F8AD-E7CA-FA02-33F21A69D19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Lst>
          </a:blip>
          <a:stretch>
            <a:fillRect/>
          </a:stretch>
        </p:blipFill>
        <p:spPr>
          <a:xfrm rot="21237414">
            <a:off x="5791324" y="2232816"/>
            <a:ext cx="2346187" cy="1915044"/>
          </a:xfrm>
          <a:prstGeom prst="rect">
            <a:avLst/>
          </a:prstGeom>
        </p:spPr>
      </p:pic>
      <p:sp>
        <p:nvSpPr>
          <p:cNvPr id="2" name="Title 1">
            <a:extLst>
              <a:ext uri="{FF2B5EF4-FFF2-40B4-BE49-F238E27FC236}">
                <a16:creationId xmlns:a16="http://schemas.microsoft.com/office/drawing/2014/main" id="{5353C6C2-9452-5240-9594-CF3588DECC79}"/>
              </a:ext>
            </a:extLst>
          </p:cNvPr>
          <p:cNvSpPr>
            <a:spLocks noGrp="1"/>
          </p:cNvSpPr>
          <p:nvPr>
            <p:ph type="title"/>
          </p:nvPr>
        </p:nvSpPr>
        <p:spPr/>
        <p:txBody>
          <a:bodyPr/>
          <a:lstStyle/>
          <a:p>
            <a:r>
              <a:rPr lang="en-US" dirty="0"/>
              <a:t>HIV p6: Structure</a:t>
            </a:r>
          </a:p>
        </p:txBody>
      </p:sp>
      <p:sp>
        <p:nvSpPr>
          <p:cNvPr id="4" name="Text Placeholder 3">
            <a:extLst>
              <a:ext uri="{FF2B5EF4-FFF2-40B4-BE49-F238E27FC236}">
                <a16:creationId xmlns:a16="http://schemas.microsoft.com/office/drawing/2014/main" id="{327ACD93-97C9-5E4B-B668-A8ED38A25CD2}"/>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19" name="Straight Connector 18">
            <a:extLst>
              <a:ext uri="{FF2B5EF4-FFF2-40B4-BE49-F238E27FC236}">
                <a16:creationId xmlns:a16="http://schemas.microsoft.com/office/drawing/2014/main" id="{B156C81F-D076-B548-92CA-1FB28F8DCBB6}"/>
              </a:ext>
            </a:extLst>
          </p:cNvPr>
          <p:cNvCxnSpPr/>
          <p:nvPr/>
        </p:nvCxnSpPr>
        <p:spPr>
          <a:xfrm>
            <a:off x="4576501" y="930030"/>
            <a:ext cx="0" cy="4224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1B3908F5-8DB2-1845-B88A-AC9DF1AE217B}"/>
              </a:ext>
            </a:extLst>
          </p:cNvPr>
          <p:cNvSpPr>
            <a:spLocks noChangeArrowheads="1"/>
          </p:cNvSpPr>
          <p:nvPr/>
        </p:nvSpPr>
        <p:spPr bwMode="auto">
          <a:xfrm>
            <a:off x="6793296" y="1659490"/>
            <a:ext cx="2153705" cy="432890"/>
          </a:xfrm>
          <a:prstGeom prst="rect">
            <a:avLst/>
          </a:prstGeom>
          <a:noFill/>
          <a:ln w="12700">
            <a:noFill/>
            <a:miter lim="800000"/>
            <a:headEnd/>
            <a:tailEnd/>
          </a:ln>
          <a:effectLst/>
        </p:spPr>
        <p:txBody>
          <a:bodyPr wrap="none" anchor="ctr">
            <a:prstTxWarp prst="textNoShape">
              <a:avLst/>
            </a:prstTxWarp>
          </a:bodyPr>
          <a:lstStyle/>
          <a:p>
            <a:pPr algn="r"/>
            <a:r>
              <a:rPr lang="en-US" sz="1350" dirty="0">
                <a:latin typeface="Calibri" panose="020F0502020204030204" pitchFamily="34" charset="0"/>
                <a:cs typeface="Calibri" panose="020F0502020204030204" pitchFamily="34" charset="0"/>
              </a:rPr>
              <a:t>C-terminal region</a:t>
            </a:r>
          </a:p>
        </p:txBody>
      </p:sp>
      <p:sp>
        <p:nvSpPr>
          <p:cNvPr id="22" name="Rectangle 13">
            <a:extLst>
              <a:ext uri="{FF2B5EF4-FFF2-40B4-BE49-F238E27FC236}">
                <a16:creationId xmlns:a16="http://schemas.microsoft.com/office/drawing/2014/main" id="{D3D384D2-BCF8-DE49-9B22-B231D085FE1E}"/>
              </a:ext>
            </a:extLst>
          </p:cNvPr>
          <p:cNvSpPr>
            <a:spLocks noChangeArrowheads="1"/>
          </p:cNvSpPr>
          <p:nvPr/>
        </p:nvSpPr>
        <p:spPr bwMode="auto">
          <a:xfrm>
            <a:off x="4836554" y="1892953"/>
            <a:ext cx="1585623" cy="432890"/>
          </a:xfrm>
          <a:prstGeom prst="rect">
            <a:avLst/>
          </a:prstGeom>
          <a:noFill/>
          <a:ln w="12700">
            <a:noFill/>
            <a:miter lim="800000"/>
            <a:headEnd/>
            <a:tailEnd/>
          </a:ln>
          <a:effectLst/>
        </p:spPr>
        <p:txBody>
          <a:bodyPr wrap="none" anchor="ctr">
            <a:prstTxWarp prst="textNoShape">
              <a:avLst/>
            </a:prstTxWarp>
          </a:bodyPr>
          <a:lstStyle/>
          <a:p>
            <a:pPr algn="r"/>
            <a:r>
              <a:rPr lang="en-US" sz="1350" dirty="0">
                <a:latin typeface="Calibri" panose="020F0502020204030204" pitchFamily="34" charset="0"/>
                <a:cs typeface="Calibri" panose="020F0502020204030204" pitchFamily="34" charset="0"/>
              </a:rPr>
              <a:t>N-terminal region</a:t>
            </a:r>
          </a:p>
        </p:txBody>
      </p:sp>
      <p:sp>
        <p:nvSpPr>
          <p:cNvPr id="23" name="Isosceles Triangle 4">
            <a:extLst>
              <a:ext uri="{FF2B5EF4-FFF2-40B4-BE49-F238E27FC236}">
                <a16:creationId xmlns:a16="http://schemas.microsoft.com/office/drawing/2014/main" id="{7E78229A-F331-E543-8723-3DB3CE129A9F}"/>
              </a:ext>
            </a:extLst>
          </p:cNvPr>
          <p:cNvSpPr/>
          <p:nvPr/>
        </p:nvSpPr>
        <p:spPr>
          <a:xfrm rot="12771055">
            <a:off x="7687485" y="2014303"/>
            <a:ext cx="114300" cy="285750"/>
          </a:xfrm>
          <a:prstGeom prst="triangl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4" name="Isosceles Triangle 9">
            <a:extLst>
              <a:ext uri="{FF2B5EF4-FFF2-40B4-BE49-F238E27FC236}">
                <a16:creationId xmlns:a16="http://schemas.microsoft.com/office/drawing/2014/main" id="{ECDFADE9-E63E-6148-8A0E-C71195315D36}"/>
              </a:ext>
            </a:extLst>
          </p:cNvPr>
          <p:cNvSpPr/>
          <p:nvPr/>
        </p:nvSpPr>
        <p:spPr>
          <a:xfrm rot="8438469">
            <a:off x="5956291" y="2226899"/>
            <a:ext cx="120604" cy="487973"/>
          </a:xfrm>
          <a:prstGeom prst="triangl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26" name="Isosceles Triangle 9">
            <a:extLst>
              <a:ext uri="{FF2B5EF4-FFF2-40B4-BE49-F238E27FC236}">
                <a16:creationId xmlns:a16="http://schemas.microsoft.com/office/drawing/2014/main" id="{9EDA1449-40A6-D84A-A72A-DF758AE605A0}"/>
              </a:ext>
            </a:extLst>
          </p:cNvPr>
          <p:cNvSpPr/>
          <p:nvPr/>
        </p:nvSpPr>
        <p:spPr>
          <a:xfrm rot="19444291">
            <a:off x="6899845" y="3989153"/>
            <a:ext cx="129145" cy="392473"/>
          </a:xfrm>
          <a:prstGeom prst="triangl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27" name="Rectangle 13">
            <a:extLst>
              <a:ext uri="{FF2B5EF4-FFF2-40B4-BE49-F238E27FC236}">
                <a16:creationId xmlns:a16="http://schemas.microsoft.com/office/drawing/2014/main" id="{D3908908-7715-DE48-8DA6-EB2909973569}"/>
              </a:ext>
            </a:extLst>
          </p:cNvPr>
          <p:cNvSpPr>
            <a:spLocks noChangeArrowheads="1"/>
          </p:cNvSpPr>
          <p:nvPr/>
        </p:nvSpPr>
        <p:spPr bwMode="auto">
          <a:xfrm>
            <a:off x="6457146" y="4165516"/>
            <a:ext cx="1680309" cy="432890"/>
          </a:xfrm>
          <a:prstGeom prst="rect">
            <a:avLst/>
          </a:prstGeom>
          <a:noFill/>
          <a:ln w="12700">
            <a:noFill/>
            <a:miter lim="800000"/>
            <a:headEnd/>
            <a:tailEnd/>
          </a:ln>
          <a:effectLst/>
        </p:spPr>
        <p:txBody>
          <a:bodyPr wrap="none" anchor="ctr">
            <a:prstTxWarp prst="textNoShape">
              <a:avLst/>
            </a:prstTxWarp>
          </a:bodyPr>
          <a:lstStyle/>
          <a:p>
            <a:pPr algn="r"/>
            <a:r>
              <a:rPr lang="en-US" sz="1200" dirty="0">
                <a:latin typeface="Calibri" panose="020F0502020204030204" pitchFamily="34" charset="0"/>
                <a:cs typeface="Calibri" panose="020F0502020204030204" pitchFamily="34" charset="0"/>
              </a:rPr>
              <a:t>Flexible  region</a:t>
            </a:r>
          </a:p>
        </p:txBody>
      </p:sp>
      <p:sp>
        <p:nvSpPr>
          <p:cNvPr id="7" name="Rectangle 6">
            <a:extLst>
              <a:ext uri="{FF2B5EF4-FFF2-40B4-BE49-F238E27FC236}">
                <a16:creationId xmlns:a16="http://schemas.microsoft.com/office/drawing/2014/main" id="{11212128-CBD5-AA63-1EB8-52ECDE175DFD}"/>
              </a:ext>
            </a:extLst>
          </p:cNvPr>
          <p:cNvSpPr/>
          <p:nvPr/>
        </p:nvSpPr>
        <p:spPr>
          <a:xfrm>
            <a:off x="4577921" y="930030"/>
            <a:ext cx="4572000" cy="365760"/>
          </a:xfrm>
          <a:prstGeom prst="rect">
            <a:avLst/>
          </a:prstGeom>
          <a:solidFill>
            <a:srgbClr val="FD9C51">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HIV p6 Monomer</a:t>
            </a:r>
          </a:p>
        </p:txBody>
      </p:sp>
    </p:spTree>
    <p:extLst>
      <p:ext uri="{BB962C8B-B14F-4D97-AF65-F5344CB8AC3E}">
        <p14:creationId xmlns:p14="http://schemas.microsoft.com/office/powerpoint/2010/main" val="198399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14389">
        <p159:morph option="byObject"/>
      </p:transition>
    </mc:Choice>
    <mc:Fallback xmlns="">
      <p:transition spd="slow" advTm="14389">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p6: Role</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1" name="Picture 10">
            <a:extLst>
              <a:ext uri="{FF2B5EF4-FFF2-40B4-BE49-F238E27FC236}">
                <a16:creationId xmlns:a16="http://schemas.microsoft.com/office/drawing/2014/main" id="{061ECA62-A183-40C4-2587-FD911EB4F9E3}"/>
              </a:ext>
            </a:extLst>
          </p:cNvPr>
          <p:cNvPicPr>
            <a:picLocks noChangeAspect="1"/>
          </p:cNvPicPr>
          <p:nvPr/>
        </p:nvPicPr>
        <p:blipFill>
          <a:blip r:embed="rId2"/>
          <a:stretch>
            <a:fillRect/>
          </a:stretch>
        </p:blipFill>
        <p:spPr>
          <a:xfrm>
            <a:off x="4002769" y="1244816"/>
            <a:ext cx="1235104" cy="3242150"/>
          </a:xfrm>
          <a:prstGeom prst="rect">
            <a:avLst/>
          </a:prstGeom>
        </p:spPr>
      </p:pic>
      <p:pic>
        <p:nvPicPr>
          <p:cNvPr id="19" name="Picture 18">
            <a:extLst>
              <a:ext uri="{FF2B5EF4-FFF2-40B4-BE49-F238E27FC236}">
                <a16:creationId xmlns:a16="http://schemas.microsoft.com/office/drawing/2014/main" id="{BEAFA09F-F3C6-A18D-0FBC-119EC9B8A6E2}"/>
              </a:ext>
            </a:extLst>
          </p:cNvPr>
          <p:cNvPicPr>
            <a:picLocks noChangeAspect="1"/>
          </p:cNvPicPr>
          <p:nvPr/>
        </p:nvPicPr>
        <p:blipFill>
          <a:blip r:embed="rId2"/>
          <a:stretch>
            <a:fillRect/>
          </a:stretch>
        </p:blipFill>
        <p:spPr>
          <a:xfrm>
            <a:off x="3274800" y="1244816"/>
            <a:ext cx="1235104" cy="3242150"/>
          </a:xfrm>
          <a:prstGeom prst="rect">
            <a:avLst/>
          </a:prstGeom>
        </p:spPr>
      </p:pic>
      <p:pic>
        <p:nvPicPr>
          <p:cNvPr id="20" name="Picture 19">
            <a:extLst>
              <a:ext uri="{FF2B5EF4-FFF2-40B4-BE49-F238E27FC236}">
                <a16:creationId xmlns:a16="http://schemas.microsoft.com/office/drawing/2014/main" id="{1294D637-6121-C24A-8B40-504B5018CA04}"/>
              </a:ext>
            </a:extLst>
          </p:cNvPr>
          <p:cNvPicPr>
            <a:picLocks noChangeAspect="1"/>
          </p:cNvPicPr>
          <p:nvPr/>
        </p:nvPicPr>
        <p:blipFill>
          <a:blip r:embed="rId2"/>
          <a:stretch>
            <a:fillRect/>
          </a:stretch>
        </p:blipFill>
        <p:spPr>
          <a:xfrm>
            <a:off x="4766249" y="1244816"/>
            <a:ext cx="1235104" cy="3242150"/>
          </a:xfrm>
          <a:prstGeom prst="rect">
            <a:avLst/>
          </a:prstGeom>
        </p:spPr>
      </p:pic>
      <p:sp>
        <p:nvSpPr>
          <p:cNvPr id="5" name="Rectangle 13">
            <a:extLst>
              <a:ext uri="{FF2B5EF4-FFF2-40B4-BE49-F238E27FC236}">
                <a16:creationId xmlns:a16="http://schemas.microsoft.com/office/drawing/2014/main" id="{CBFB16FB-0DBC-9499-4153-298090A6DBE9}"/>
              </a:ext>
            </a:extLst>
          </p:cNvPr>
          <p:cNvSpPr>
            <a:spLocks noChangeArrowheads="1"/>
          </p:cNvSpPr>
          <p:nvPr/>
        </p:nvSpPr>
        <p:spPr bwMode="auto">
          <a:xfrm>
            <a:off x="3076713" y="3877777"/>
            <a:ext cx="669711" cy="432890"/>
          </a:xfrm>
          <a:prstGeom prst="rect">
            <a:avLst/>
          </a:prstGeom>
          <a:noFill/>
          <a:ln w="12700">
            <a:noFill/>
            <a:miter lim="800000"/>
            <a:headEnd/>
            <a:tailEnd/>
          </a:ln>
          <a:effectLst/>
        </p:spPr>
        <p:txBody>
          <a:bodyPr wrap="none" anchor="ctr">
            <a:prstTxWarp prst="textNoShape">
              <a:avLst/>
            </a:prstTxWarp>
          </a:bodyPr>
          <a:lstStyle/>
          <a:p>
            <a:pPr algn="r"/>
            <a:r>
              <a:rPr lang="en-US" sz="1350" dirty="0">
                <a:solidFill>
                  <a:srgbClr val="C89600"/>
                </a:solidFill>
                <a:latin typeface="Calibri" panose="020F0502020204030204" pitchFamily="34" charset="0"/>
                <a:cs typeface="Calibri" panose="020F0502020204030204" pitchFamily="34" charset="0"/>
              </a:rPr>
              <a:t>p6</a:t>
            </a:r>
          </a:p>
        </p:txBody>
      </p:sp>
      <p:cxnSp>
        <p:nvCxnSpPr>
          <p:cNvPr id="6" name="Straight Arrow Connector 5">
            <a:extLst>
              <a:ext uri="{FF2B5EF4-FFF2-40B4-BE49-F238E27FC236}">
                <a16:creationId xmlns:a16="http://schemas.microsoft.com/office/drawing/2014/main" id="{C331FC38-787F-BD7A-15D9-E3B313912DAB}"/>
              </a:ext>
            </a:extLst>
          </p:cNvPr>
          <p:cNvCxnSpPr>
            <a:cxnSpLocks/>
          </p:cNvCxnSpPr>
          <p:nvPr/>
        </p:nvCxnSpPr>
        <p:spPr>
          <a:xfrm flipH="1">
            <a:off x="3684306" y="4091512"/>
            <a:ext cx="2345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9" name="Rectangle 13">
            <a:extLst>
              <a:ext uri="{FF2B5EF4-FFF2-40B4-BE49-F238E27FC236}">
                <a16:creationId xmlns:a16="http://schemas.microsoft.com/office/drawing/2014/main" id="{0EC4D963-2208-9E6F-BE28-2E0EB05B6B52}"/>
              </a:ext>
            </a:extLst>
          </p:cNvPr>
          <p:cNvSpPr>
            <a:spLocks noChangeArrowheads="1"/>
          </p:cNvSpPr>
          <p:nvPr/>
        </p:nvSpPr>
        <p:spPr bwMode="auto">
          <a:xfrm>
            <a:off x="3344778" y="953381"/>
            <a:ext cx="2468193"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Gag Polyproteins</a:t>
            </a:r>
          </a:p>
        </p:txBody>
      </p:sp>
    </p:spTree>
    <p:extLst>
      <p:ext uri="{BB962C8B-B14F-4D97-AF65-F5344CB8AC3E}">
        <p14:creationId xmlns:p14="http://schemas.microsoft.com/office/powerpoint/2010/main" val="4132566083"/>
      </p:ext>
    </p:extLst>
  </p:cSld>
  <p:clrMapOvr>
    <a:masterClrMapping/>
  </p:clrMapOvr>
  <mc:AlternateContent xmlns:mc="http://schemas.openxmlformats.org/markup-compatibility/2006" xmlns:p14="http://schemas.microsoft.com/office/powerpoint/2010/main">
    <mc:Choice Requires="p14">
      <p:transition spd="slow" p14:dur="1250" advTm="12010">
        <p:fade/>
      </p:transition>
    </mc:Choice>
    <mc:Fallback xmlns="">
      <p:transition spd="slow" advTm="1201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1C6E4F-4942-937F-1DAC-9A6A30C787DE}"/>
              </a:ext>
            </a:extLst>
          </p:cNvPr>
          <p:cNvPicPr>
            <a:picLocks noChangeAspect="1"/>
          </p:cNvPicPr>
          <p:nvPr/>
        </p:nvPicPr>
        <p:blipFill>
          <a:blip r:embed="rId2"/>
          <a:stretch>
            <a:fillRect/>
          </a:stretch>
        </p:blipFill>
        <p:spPr>
          <a:xfrm>
            <a:off x="548640" y="993763"/>
            <a:ext cx="8046720" cy="3852558"/>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p6: Role in HIV Budding</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9" name="Rectangle 13">
            <a:extLst>
              <a:ext uri="{FF2B5EF4-FFF2-40B4-BE49-F238E27FC236}">
                <a16:creationId xmlns:a16="http://schemas.microsoft.com/office/drawing/2014/main" id="{7406EE99-594F-2042-6434-81014F3EC135}"/>
              </a:ext>
            </a:extLst>
          </p:cNvPr>
          <p:cNvSpPr>
            <a:spLocks noChangeArrowheads="1"/>
          </p:cNvSpPr>
          <p:nvPr/>
        </p:nvSpPr>
        <p:spPr bwMode="auto">
          <a:xfrm>
            <a:off x="4433660" y="4232052"/>
            <a:ext cx="669711"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p6</a:t>
            </a:r>
          </a:p>
        </p:txBody>
      </p:sp>
      <p:cxnSp>
        <p:nvCxnSpPr>
          <p:cNvPr id="10" name="Straight Arrow Connector 9">
            <a:extLst>
              <a:ext uri="{FF2B5EF4-FFF2-40B4-BE49-F238E27FC236}">
                <a16:creationId xmlns:a16="http://schemas.microsoft.com/office/drawing/2014/main" id="{9491A2DE-4853-35F0-E421-221994A6B774}"/>
              </a:ext>
            </a:extLst>
          </p:cNvPr>
          <p:cNvCxnSpPr>
            <a:cxnSpLocks/>
          </p:cNvCxnSpPr>
          <p:nvPr/>
        </p:nvCxnSpPr>
        <p:spPr>
          <a:xfrm>
            <a:off x="4599500" y="4167028"/>
            <a:ext cx="114509" cy="16279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864BB5-2E79-7C93-708A-FA0D2EFA6C64}"/>
              </a:ext>
            </a:extLst>
          </p:cNvPr>
          <p:cNvCxnSpPr>
            <a:cxnSpLocks/>
          </p:cNvCxnSpPr>
          <p:nvPr/>
        </p:nvCxnSpPr>
        <p:spPr>
          <a:xfrm flipV="1">
            <a:off x="4799525" y="4167028"/>
            <a:ext cx="114508" cy="160887"/>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507023"/>
      </p:ext>
    </p:extLst>
  </p:cSld>
  <p:clrMapOvr>
    <a:masterClrMapping/>
  </p:clrMapOvr>
  <mc:AlternateContent xmlns:mc="http://schemas.openxmlformats.org/markup-compatibility/2006" xmlns:p14="http://schemas.microsoft.com/office/powerpoint/2010/main">
    <mc:Choice Requires="p14">
      <p:transition spd="slow" p14:dur="1250" advTm="7818">
        <p:fade/>
      </p:transition>
    </mc:Choice>
    <mc:Fallback xmlns="">
      <p:transition spd="slow" advTm="7818">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1338F9-D531-42EB-28FE-932A48E32896}"/>
              </a:ext>
            </a:extLst>
          </p:cNvPr>
          <p:cNvPicPr>
            <a:picLocks noChangeAspect="1"/>
          </p:cNvPicPr>
          <p:nvPr/>
        </p:nvPicPr>
        <p:blipFill>
          <a:blip r:embed="rId2"/>
          <a:stretch>
            <a:fillRect/>
          </a:stretch>
        </p:blipFill>
        <p:spPr>
          <a:xfrm>
            <a:off x="823849" y="981337"/>
            <a:ext cx="7492719" cy="3587316"/>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p6: Role as Docking Site for </a:t>
            </a:r>
            <a:r>
              <a:rPr lang="en-US" dirty="0" err="1"/>
              <a:t>Vpr</a:t>
            </a:r>
            <a:endParaRPr lang="en-US" dirty="0"/>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6" name="Picture 5">
            <a:extLst>
              <a:ext uri="{FF2B5EF4-FFF2-40B4-BE49-F238E27FC236}">
                <a16:creationId xmlns:a16="http://schemas.microsoft.com/office/drawing/2014/main" id="{1FB633D5-7954-3320-68D2-9D89F72F632A}"/>
              </a:ext>
            </a:extLst>
          </p:cNvPr>
          <p:cNvPicPr>
            <a:picLocks noChangeAspect="1"/>
          </p:cNvPicPr>
          <p:nvPr/>
        </p:nvPicPr>
        <p:blipFill>
          <a:blip r:embed="rId3"/>
          <a:stretch>
            <a:fillRect/>
          </a:stretch>
        </p:blipFill>
        <p:spPr>
          <a:xfrm rot="3151371">
            <a:off x="4053927" y="3850390"/>
            <a:ext cx="82478" cy="108932"/>
          </a:xfrm>
          <a:prstGeom prst="rect">
            <a:avLst/>
          </a:prstGeom>
          <a:effectLst>
            <a:outerShdw blurRad="12700" dist="12700" dir="5400000" algn="ctr" rotWithShape="0">
              <a:schemeClr val="tx1">
                <a:lumMod val="65000"/>
                <a:lumOff val="35000"/>
              </a:schemeClr>
            </a:outerShdw>
          </a:effectLst>
        </p:spPr>
      </p:pic>
      <p:pic>
        <p:nvPicPr>
          <p:cNvPr id="9" name="Picture 8">
            <a:extLst>
              <a:ext uri="{FF2B5EF4-FFF2-40B4-BE49-F238E27FC236}">
                <a16:creationId xmlns:a16="http://schemas.microsoft.com/office/drawing/2014/main" id="{37F87F09-DFDC-204B-03E9-A239E96B6361}"/>
              </a:ext>
            </a:extLst>
          </p:cNvPr>
          <p:cNvPicPr>
            <a:picLocks noChangeAspect="1"/>
          </p:cNvPicPr>
          <p:nvPr/>
        </p:nvPicPr>
        <p:blipFill>
          <a:blip r:embed="rId3"/>
          <a:stretch>
            <a:fillRect/>
          </a:stretch>
        </p:blipFill>
        <p:spPr>
          <a:xfrm rot="3151371">
            <a:off x="4507224" y="3824900"/>
            <a:ext cx="82478" cy="108932"/>
          </a:xfrm>
          <a:prstGeom prst="rect">
            <a:avLst/>
          </a:prstGeom>
          <a:effectLst>
            <a:outerShdw blurRad="12700" dist="12700" dir="5400000" algn="ctr" rotWithShape="0">
              <a:schemeClr val="tx1">
                <a:lumMod val="65000"/>
                <a:lumOff val="35000"/>
              </a:schemeClr>
            </a:outerShdw>
          </a:effectLst>
        </p:spPr>
      </p:pic>
      <p:pic>
        <p:nvPicPr>
          <p:cNvPr id="11" name="Picture 10">
            <a:extLst>
              <a:ext uri="{FF2B5EF4-FFF2-40B4-BE49-F238E27FC236}">
                <a16:creationId xmlns:a16="http://schemas.microsoft.com/office/drawing/2014/main" id="{04E6D52D-12F4-475D-DBD9-1B0CACEFCC1E}"/>
              </a:ext>
            </a:extLst>
          </p:cNvPr>
          <p:cNvPicPr>
            <a:picLocks noChangeAspect="1"/>
          </p:cNvPicPr>
          <p:nvPr/>
        </p:nvPicPr>
        <p:blipFill>
          <a:blip r:embed="rId3"/>
          <a:stretch>
            <a:fillRect/>
          </a:stretch>
        </p:blipFill>
        <p:spPr>
          <a:xfrm rot="8370507">
            <a:off x="5107354" y="4048614"/>
            <a:ext cx="82478" cy="108932"/>
          </a:xfrm>
          <a:prstGeom prst="rect">
            <a:avLst/>
          </a:prstGeom>
          <a:effectLst>
            <a:outerShdw blurRad="12700" dist="12700" dir="5400000" algn="ctr" rotWithShape="0">
              <a:schemeClr val="tx1">
                <a:lumMod val="65000"/>
                <a:lumOff val="35000"/>
              </a:schemeClr>
            </a:outerShdw>
          </a:effectLst>
        </p:spPr>
      </p:pic>
      <p:sp>
        <p:nvSpPr>
          <p:cNvPr id="12" name="Rounded Rectangle 11">
            <a:extLst>
              <a:ext uri="{FF2B5EF4-FFF2-40B4-BE49-F238E27FC236}">
                <a16:creationId xmlns:a16="http://schemas.microsoft.com/office/drawing/2014/main" id="{EDD55C10-6608-CD36-BD52-39ACE4C1BDA8}"/>
              </a:ext>
            </a:extLst>
          </p:cNvPr>
          <p:cNvSpPr/>
          <p:nvPr/>
        </p:nvSpPr>
        <p:spPr>
          <a:xfrm>
            <a:off x="3015987" y="3998741"/>
            <a:ext cx="1010291" cy="304932"/>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lumMod val="65000"/>
                    <a:lumOff val="35000"/>
                  </a:schemeClr>
                </a:solidFill>
                <a:latin typeface="Calibri" panose="020F0502020204030204" pitchFamily="34" charset="0"/>
                <a:cs typeface="Calibri" panose="020F0502020204030204" pitchFamily="34" charset="0"/>
              </a:rPr>
              <a:t>Vpr</a:t>
            </a: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Rectangle 1078">
            <a:extLst>
              <a:ext uri="{FF2B5EF4-FFF2-40B4-BE49-F238E27FC236}">
                <a16:creationId xmlns:a16="http://schemas.microsoft.com/office/drawing/2014/main" id="{A5989813-CDC0-F1A5-E8C4-C55978975582}"/>
              </a:ext>
            </a:extLst>
          </p:cNvPr>
          <p:cNvSpPr>
            <a:spLocks noChangeArrowheads="1"/>
          </p:cNvSpPr>
          <p:nvPr/>
        </p:nvSpPr>
        <p:spPr bwMode="auto">
          <a:xfrm>
            <a:off x="3546299" y="3846737"/>
            <a:ext cx="395794" cy="246886"/>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200" dirty="0">
                <a:solidFill>
                  <a:schemeClr val="tx1">
                    <a:lumMod val="65000"/>
                    <a:lumOff val="35000"/>
                  </a:schemeClr>
                </a:solidFill>
                <a:latin typeface="Calibri" panose="020F0502020204030204" pitchFamily="34" charset="0"/>
                <a:cs typeface="Calibri" panose="020F0502020204030204" pitchFamily="34" charset="0"/>
              </a:rPr>
              <a:t>p6</a:t>
            </a:r>
          </a:p>
        </p:txBody>
      </p:sp>
      <p:cxnSp>
        <p:nvCxnSpPr>
          <p:cNvPr id="15" name="Straight Connector 14">
            <a:extLst>
              <a:ext uri="{FF2B5EF4-FFF2-40B4-BE49-F238E27FC236}">
                <a16:creationId xmlns:a16="http://schemas.microsoft.com/office/drawing/2014/main" id="{562108E9-C537-B0B5-F98E-2626ADBA6011}"/>
              </a:ext>
            </a:extLst>
          </p:cNvPr>
          <p:cNvCxnSpPr>
            <a:cxnSpLocks/>
          </p:cNvCxnSpPr>
          <p:nvPr/>
        </p:nvCxnSpPr>
        <p:spPr>
          <a:xfrm flipV="1">
            <a:off x="3654513" y="3946842"/>
            <a:ext cx="447003" cy="21799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3E7379-0CF8-9A41-AC35-6EA100E0AEC3}"/>
              </a:ext>
            </a:extLst>
          </p:cNvPr>
          <p:cNvCxnSpPr>
            <a:cxnSpLocks/>
          </p:cNvCxnSpPr>
          <p:nvPr/>
        </p:nvCxnSpPr>
        <p:spPr>
          <a:xfrm flipV="1">
            <a:off x="3837835" y="3872129"/>
            <a:ext cx="210014" cy="9859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15C41FEA-4A06-4132-141D-D57EC91A24E1}"/>
              </a:ext>
            </a:extLst>
          </p:cNvPr>
          <p:cNvPicPr>
            <a:picLocks noChangeAspect="1"/>
          </p:cNvPicPr>
          <p:nvPr/>
        </p:nvPicPr>
        <p:blipFill>
          <a:blip r:embed="rId3"/>
          <a:stretch>
            <a:fillRect/>
          </a:stretch>
        </p:blipFill>
        <p:spPr>
          <a:xfrm rot="13560039">
            <a:off x="5132756" y="2926432"/>
            <a:ext cx="82478" cy="108932"/>
          </a:xfrm>
          <a:prstGeom prst="rect">
            <a:avLst/>
          </a:prstGeom>
          <a:effectLst>
            <a:outerShdw blurRad="12700" dist="12700" dir="5400000" sx="101000" sy="101000" algn="ctr" rotWithShape="0">
              <a:schemeClr val="tx1">
                <a:lumMod val="65000"/>
                <a:lumOff val="35000"/>
              </a:schemeClr>
            </a:outerShdw>
          </a:effectLst>
        </p:spPr>
      </p:pic>
      <p:pic>
        <p:nvPicPr>
          <p:cNvPr id="28" name="Picture 27">
            <a:extLst>
              <a:ext uri="{FF2B5EF4-FFF2-40B4-BE49-F238E27FC236}">
                <a16:creationId xmlns:a16="http://schemas.microsoft.com/office/drawing/2014/main" id="{1BDAE9D7-8083-77EB-F834-1C3AD72023D9}"/>
              </a:ext>
            </a:extLst>
          </p:cNvPr>
          <p:cNvPicPr>
            <a:picLocks noChangeAspect="1"/>
          </p:cNvPicPr>
          <p:nvPr/>
        </p:nvPicPr>
        <p:blipFill>
          <a:blip r:embed="rId3"/>
          <a:stretch>
            <a:fillRect/>
          </a:stretch>
        </p:blipFill>
        <p:spPr>
          <a:xfrm rot="13560039">
            <a:off x="5462156" y="2715956"/>
            <a:ext cx="82478" cy="108932"/>
          </a:xfrm>
          <a:prstGeom prst="rect">
            <a:avLst/>
          </a:prstGeom>
          <a:effectLst>
            <a:outerShdw blurRad="12700" dist="12700" dir="5400000" sx="101000" sy="101000" algn="ctr" rotWithShape="0">
              <a:schemeClr val="tx1">
                <a:lumMod val="65000"/>
                <a:lumOff val="35000"/>
              </a:schemeClr>
            </a:outerShdw>
          </a:effectLst>
        </p:spPr>
      </p:pic>
      <p:sp>
        <p:nvSpPr>
          <p:cNvPr id="50" name="Rectangle 49">
            <a:extLst>
              <a:ext uri="{FF2B5EF4-FFF2-40B4-BE49-F238E27FC236}">
                <a16:creationId xmlns:a16="http://schemas.microsoft.com/office/drawing/2014/main" id="{B7C52C0D-F83E-55F6-AFD7-D94382B68578}"/>
              </a:ext>
            </a:extLst>
          </p:cNvPr>
          <p:cNvSpPr/>
          <p:nvPr/>
        </p:nvSpPr>
        <p:spPr>
          <a:xfrm>
            <a:off x="351933" y="1117684"/>
            <a:ext cx="2847492" cy="3091910"/>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F7B9902B-1626-E63B-7B48-2BB6B9C66889}"/>
              </a:ext>
            </a:extLst>
          </p:cNvPr>
          <p:cNvPicPr>
            <a:picLocks noChangeAspect="1"/>
          </p:cNvPicPr>
          <p:nvPr/>
        </p:nvPicPr>
        <p:blipFill>
          <a:blip r:embed="rId4"/>
          <a:stretch>
            <a:fillRect/>
          </a:stretch>
        </p:blipFill>
        <p:spPr>
          <a:xfrm>
            <a:off x="353036" y="1448297"/>
            <a:ext cx="957288" cy="2512882"/>
          </a:xfrm>
          <a:prstGeom prst="rect">
            <a:avLst/>
          </a:prstGeom>
        </p:spPr>
      </p:pic>
      <p:sp>
        <p:nvSpPr>
          <p:cNvPr id="52" name="Rectangle 1078">
            <a:extLst>
              <a:ext uri="{FF2B5EF4-FFF2-40B4-BE49-F238E27FC236}">
                <a16:creationId xmlns:a16="http://schemas.microsoft.com/office/drawing/2014/main" id="{70548958-E0B9-9840-A58A-41BF1B251A8C}"/>
              </a:ext>
            </a:extLst>
          </p:cNvPr>
          <p:cNvSpPr>
            <a:spLocks noChangeArrowheads="1"/>
          </p:cNvSpPr>
          <p:nvPr/>
        </p:nvSpPr>
        <p:spPr bwMode="auto">
          <a:xfrm>
            <a:off x="351933" y="1200788"/>
            <a:ext cx="1986021" cy="268622"/>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HIV Gag Polyproteins</a:t>
            </a:r>
          </a:p>
        </p:txBody>
      </p:sp>
      <p:pic>
        <p:nvPicPr>
          <p:cNvPr id="53" name="Picture 52">
            <a:extLst>
              <a:ext uri="{FF2B5EF4-FFF2-40B4-BE49-F238E27FC236}">
                <a16:creationId xmlns:a16="http://schemas.microsoft.com/office/drawing/2014/main" id="{37242021-FDC0-A7BA-72CD-25BBA5E4B6A5}"/>
              </a:ext>
            </a:extLst>
          </p:cNvPr>
          <p:cNvPicPr>
            <a:picLocks noChangeAspect="1"/>
          </p:cNvPicPr>
          <p:nvPr/>
        </p:nvPicPr>
        <p:blipFill>
          <a:blip r:embed="rId4"/>
          <a:stretch>
            <a:fillRect/>
          </a:stretch>
        </p:blipFill>
        <p:spPr>
          <a:xfrm>
            <a:off x="697809" y="1420086"/>
            <a:ext cx="957288" cy="2512882"/>
          </a:xfrm>
          <a:prstGeom prst="rect">
            <a:avLst/>
          </a:prstGeom>
        </p:spPr>
      </p:pic>
      <p:pic>
        <p:nvPicPr>
          <p:cNvPr id="54" name="Picture 53">
            <a:extLst>
              <a:ext uri="{FF2B5EF4-FFF2-40B4-BE49-F238E27FC236}">
                <a16:creationId xmlns:a16="http://schemas.microsoft.com/office/drawing/2014/main" id="{B8B899CB-FAEE-5DCE-CB2F-45FBAE06D8BA}"/>
              </a:ext>
            </a:extLst>
          </p:cNvPr>
          <p:cNvPicPr>
            <a:picLocks noChangeAspect="1"/>
          </p:cNvPicPr>
          <p:nvPr/>
        </p:nvPicPr>
        <p:blipFill>
          <a:blip r:embed="rId4"/>
          <a:stretch>
            <a:fillRect/>
          </a:stretch>
        </p:blipFill>
        <p:spPr>
          <a:xfrm>
            <a:off x="1037876" y="1420086"/>
            <a:ext cx="957288" cy="2512882"/>
          </a:xfrm>
          <a:prstGeom prst="rect">
            <a:avLst/>
          </a:prstGeom>
        </p:spPr>
      </p:pic>
      <p:pic>
        <p:nvPicPr>
          <p:cNvPr id="55" name="Picture 54">
            <a:extLst>
              <a:ext uri="{FF2B5EF4-FFF2-40B4-BE49-F238E27FC236}">
                <a16:creationId xmlns:a16="http://schemas.microsoft.com/office/drawing/2014/main" id="{61CCC660-522E-61D8-A643-3EBAC2522330}"/>
              </a:ext>
            </a:extLst>
          </p:cNvPr>
          <p:cNvPicPr>
            <a:picLocks noChangeAspect="1"/>
          </p:cNvPicPr>
          <p:nvPr/>
        </p:nvPicPr>
        <p:blipFill>
          <a:blip r:embed="rId3"/>
          <a:stretch>
            <a:fillRect/>
          </a:stretch>
        </p:blipFill>
        <p:spPr>
          <a:xfrm rot="2209358">
            <a:off x="1217935" y="3460159"/>
            <a:ext cx="306044" cy="404207"/>
          </a:xfrm>
          <a:prstGeom prst="rect">
            <a:avLst/>
          </a:prstGeom>
          <a:effectLst>
            <a:outerShdw blurRad="38100" dist="12700" dir="5400000" algn="ctr" rotWithShape="0">
              <a:schemeClr val="tx1">
                <a:lumMod val="65000"/>
                <a:lumOff val="35000"/>
              </a:schemeClr>
            </a:outerShdw>
          </a:effectLst>
        </p:spPr>
      </p:pic>
      <p:sp>
        <p:nvSpPr>
          <p:cNvPr id="56" name="Rectangle 1078">
            <a:extLst>
              <a:ext uri="{FF2B5EF4-FFF2-40B4-BE49-F238E27FC236}">
                <a16:creationId xmlns:a16="http://schemas.microsoft.com/office/drawing/2014/main" id="{D8A9F2D2-5A63-2AD1-329E-E4621D274D90}"/>
              </a:ext>
            </a:extLst>
          </p:cNvPr>
          <p:cNvSpPr>
            <a:spLocks noChangeArrowheads="1"/>
          </p:cNvSpPr>
          <p:nvPr/>
        </p:nvSpPr>
        <p:spPr bwMode="auto">
          <a:xfrm>
            <a:off x="351934" y="3505766"/>
            <a:ext cx="395794" cy="246886"/>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400" dirty="0">
                <a:solidFill>
                  <a:schemeClr val="tx1"/>
                </a:solidFill>
                <a:latin typeface="Calibri" panose="020F0502020204030204" pitchFamily="34" charset="0"/>
                <a:cs typeface="Calibri" panose="020F0502020204030204" pitchFamily="34" charset="0"/>
              </a:rPr>
              <a:t>p6</a:t>
            </a:r>
          </a:p>
        </p:txBody>
      </p:sp>
      <p:sp>
        <p:nvSpPr>
          <p:cNvPr id="57" name="Rounded Rectangle 56">
            <a:extLst>
              <a:ext uri="{FF2B5EF4-FFF2-40B4-BE49-F238E27FC236}">
                <a16:creationId xmlns:a16="http://schemas.microsoft.com/office/drawing/2014/main" id="{88DB202A-14A6-71B6-3317-7C29C8A64B88}"/>
              </a:ext>
            </a:extLst>
          </p:cNvPr>
          <p:cNvSpPr/>
          <p:nvPr/>
        </p:nvSpPr>
        <p:spPr>
          <a:xfrm>
            <a:off x="981480" y="3856826"/>
            <a:ext cx="1010291" cy="304932"/>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solidFill>
                <a:latin typeface="Calibri" panose="020F0502020204030204" pitchFamily="34" charset="0"/>
                <a:cs typeface="Calibri" panose="020F0502020204030204" pitchFamily="34" charset="0"/>
              </a:rPr>
              <a:t>Vpr</a:t>
            </a:r>
            <a:endParaRPr lang="en-US" sz="1400" dirty="0">
              <a:solidFill>
                <a:schemeClr val="tx1"/>
              </a:solidFill>
              <a:latin typeface="Calibri" panose="020F050202020403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02D19BF1-68CB-EAA5-9CF2-9D0E9189C420}"/>
              </a:ext>
            </a:extLst>
          </p:cNvPr>
          <p:cNvCxnSpPr>
            <a:cxnSpLocks/>
          </p:cNvCxnSpPr>
          <p:nvPr/>
        </p:nvCxnSpPr>
        <p:spPr>
          <a:xfrm flipH="1" flipV="1">
            <a:off x="1470807" y="3768605"/>
            <a:ext cx="28770" cy="1702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7C5B750-581F-51BF-1325-FEB9EA9E96C4}"/>
              </a:ext>
            </a:extLst>
          </p:cNvPr>
          <p:cNvCxnSpPr>
            <a:cxnSpLocks/>
          </p:cNvCxnSpPr>
          <p:nvPr/>
        </p:nvCxnSpPr>
        <p:spPr>
          <a:xfrm>
            <a:off x="674037" y="3629209"/>
            <a:ext cx="2216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E6E49C0-6555-B0AA-4C90-75F00AD3E244}"/>
              </a:ext>
            </a:extLst>
          </p:cNvPr>
          <p:cNvPicPr>
            <a:picLocks noChangeAspect="1"/>
          </p:cNvPicPr>
          <p:nvPr/>
        </p:nvPicPr>
        <p:blipFill>
          <a:blip r:embed="rId4"/>
          <a:stretch>
            <a:fillRect/>
          </a:stretch>
        </p:blipFill>
        <p:spPr>
          <a:xfrm>
            <a:off x="1662813" y="1420086"/>
            <a:ext cx="957288" cy="2512882"/>
          </a:xfrm>
          <a:prstGeom prst="rect">
            <a:avLst/>
          </a:prstGeom>
        </p:spPr>
      </p:pic>
      <p:pic>
        <p:nvPicPr>
          <p:cNvPr id="7" name="Picture 6">
            <a:extLst>
              <a:ext uri="{FF2B5EF4-FFF2-40B4-BE49-F238E27FC236}">
                <a16:creationId xmlns:a16="http://schemas.microsoft.com/office/drawing/2014/main" id="{7C77BB2B-90E6-76DA-46C7-925F549072A5}"/>
              </a:ext>
            </a:extLst>
          </p:cNvPr>
          <p:cNvPicPr>
            <a:picLocks noChangeAspect="1"/>
          </p:cNvPicPr>
          <p:nvPr/>
        </p:nvPicPr>
        <p:blipFill>
          <a:blip r:embed="rId4"/>
          <a:stretch>
            <a:fillRect/>
          </a:stretch>
        </p:blipFill>
        <p:spPr>
          <a:xfrm>
            <a:off x="1340159" y="1420086"/>
            <a:ext cx="957288" cy="2512882"/>
          </a:xfrm>
          <a:prstGeom prst="rect">
            <a:avLst/>
          </a:prstGeom>
        </p:spPr>
      </p:pic>
      <p:pic>
        <p:nvPicPr>
          <p:cNvPr id="8" name="Picture 7">
            <a:extLst>
              <a:ext uri="{FF2B5EF4-FFF2-40B4-BE49-F238E27FC236}">
                <a16:creationId xmlns:a16="http://schemas.microsoft.com/office/drawing/2014/main" id="{EB6A1BE8-5A8C-1A67-45C9-7790008A96E2}"/>
              </a:ext>
            </a:extLst>
          </p:cNvPr>
          <p:cNvPicPr>
            <a:picLocks noChangeAspect="1"/>
          </p:cNvPicPr>
          <p:nvPr/>
        </p:nvPicPr>
        <p:blipFill>
          <a:blip r:embed="rId4"/>
          <a:stretch>
            <a:fillRect/>
          </a:stretch>
        </p:blipFill>
        <p:spPr>
          <a:xfrm>
            <a:off x="2335533" y="1420086"/>
            <a:ext cx="957288" cy="2512882"/>
          </a:xfrm>
          <a:prstGeom prst="rect">
            <a:avLst/>
          </a:prstGeom>
        </p:spPr>
      </p:pic>
      <p:pic>
        <p:nvPicPr>
          <p:cNvPr id="10" name="Picture 9">
            <a:extLst>
              <a:ext uri="{FF2B5EF4-FFF2-40B4-BE49-F238E27FC236}">
                <a16:creationId xmlns:a16="http://schemas.microsoft.com/office/drawing/2014/main" id="{D731CF98-007E-521B-C9E7-565FC0AA327F}"/>
              </a:ext>
            </a:extLst>
          </p:cNvPr>
          <p:cNvPicPr>
            <a:picLocks noChangeAspect="1"/>
          </p:cNvPicPr>
          <p:nvPr/>
        </p:nvPicPr>
        <p:blipFill>
          <a:blip r:embed="rId4"/>
          <a:stretch>
            <a:fillRect/>
          </a:stretch>
        </p:blipFill>
        <p:spPr>
          <a:xfrm>
            <a:off x="1993319" y="1428709"/>
            <a:ext cx="957288" cy="2512882"/>
          </a:xfrm>
          <a:prstGeom prst="rect">
            <a:avLst/>
          </a:prstGeom>
        </p:spPr>
      </p:pic>
    </p:spTree>
    <p:extLst>
      <p:ext uri="{BB962C8B-B14F-4D97-AF65-F5344CB8AC3E}">
        <p14:creationId xmlns:p14="http://schemas.microsoft.com/office/powerpoint/2010/main" val="518020182"/>
      </p:ext>
    </p:extLst>
  </p:cSld>
  <p:clrMapOvr>
    <a:masterClrMapping/>
  </p:clrMapOvr>
  <mc:AlternateContent xmlns:mc="http://schemas.openxmlformats.org/markup-compatibility/2006" xmlns:p14="http://schemas.microsoft.com/office/powerpoint/2010/main">
    <mc:Choice Requires="p14">
      <p:transition spd="slow" p14:dur="1250" advTm="23712">
        <p:fade/>
      </p:transition>
    </mc:Choice>
    <mc:Fallback xmlns="">
      <p:transition spd="slow" advTm="23712">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CC296-B613-E6C3-12FC-6D57BE27C7CE}"/>
              </a:ext>
            </a:extLst>
          </p:cNvPr>
          <p:cNvPicPr>
            <a:picLocks noChangeAspect="1"/>
          </p:cNvPicPr>
          <p:nvPr/>
        </p:nvPicPr>
        <p:blipFill>
          <a:blip r:embed="rId2"/>
          <a:stretch>
            <a:fillRect/>
          </a:stretch>
        </p:blipFill>
        <p:spPr>
          <a:xfrm>
            <a:off x="671346" y="981206"/>
            <a:ext cx="7801300" cy="3397065"/>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HIV p6: Facilitates Incorporation of </a:t>
            </a:r>
            <a:r>
              <a:rPr lang="en-US" dirty="0" err="1"/>
              <a:t>Vpr</a:t>
            </a:r>
            <a:endParaRPr lang="en-US" dirty="0"/>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20" name="Picture 19">
            <a:extLst>
              <a:ext uri="{FF2B5EF4-FFF2-40B4-BE49-F238E27FC236}">
                <a16:creationId xmlns:a16="http://schemas.microsoft.com/office/drawing/2014/main" id="{2BC203FE-B6DA-B376-68EA-067A921EF2DE}"/>
              </a:ext>
            </a:extLst>
          </p:cNvPr>
          <p:cNvPicPr>
            <a:picLocks noChangeAspect="1"/>
          </p:cNvPicPr>
          <p:nvPr/>
        </p:nvPicPr>
        <p:blipFill>
          <a:blip r:embed="rId3"/>
          <a:stretch>
            <a:fillRect/>
          </a:stretch>
        </p:blipFill>
        <p:spPr>
          <a:xfrm rot="16933443">
            <a:off x="3676364" y="2188994"/>
            <a:ext cx="189489" cy="244651"/>
          </a:xfrm>
          <a:prstGeom prst="rect">
            <a:avLst/>
          </a:prstGeom>
          <a:effectLst>
            <a:outerShdw dist="25400" dir="5400000" algn="ctr" rotWithShape="0">
              <a:schemeClr val="tx1">
                <a:lumMod val="75000"/>
                <a:lumOff val="25000"/>
              </a:schemeClr>
            </a:outerShdw>
          </a:effectLst>
        </p:spPr>
      </p:pic>
      <p:pic>
        <p:nvPicPr>
          <p:cNvPr id="24" name="Picture 23">
            <a:extLst>
              <a:ext uri="{FF2B5EF4-FFF2-40B4-BE49-F238E27FC236}">
                <a16:creationId xmlns:a16="http://schemas.microsoft.com/office/drawing/2014/main" id="{3F478C8A-08B3-D936-FD51-E528555747CF}"/>
              </a:ext>
            </a:extLst>
          </p:cNvPr>
          <p:cNvPicPr>
            <a:picLocks noChangeAspect="1"/>
          </p:cNvPicPr>
          <p:nvPr/>
        </p:nvPicPr>
        <p:blipFill>
          <a:blip r:embed="rId3"/>
          <a:stretch>
            <a:fillRect/>
          </a:stretch>
        </p:blipFill>
        <p:spPr>
          <a:xfrm rot="16933443">
            <a:off x="4083353" y="2356471"/>
            <a:ext cx="182207" cy="235249"/>
          </a:xfrm>
          <a:prstGeom prst="rect">
            <a:avLst/>
          </a:prstGeom>
          <a:effectLst>
            <a:outerShdw dist="25400" dir="5400000" algn="ctr" rotWithShape="0">
              <a:schemeClr val="tx1">
                <a:lumMod val="75000"/>
                <a:lumOff val="25000"/>
              </a:schemeClr>
            </a:outerShdw>
          </a:effectLst>
        </p:spPr>
      </p:pic>
      <p:pic>
        <p:nvPicPr>
          <p:cNvPr id="32" name="Picture 31">
            <a:extLst>
              <a:ext uri="{FF2B5EF4-FFF2-40B4-BE49-F238E27FC236}">
                <a16:creationId xmlns:a16="http://schemas.microsoft.com/office/drawing/2014/main" id="{ACB38924-5954-2251-BBF5-2C9EA6245064}"/>
              </a:ext>
            </a:extLst>
          </p:cNvPr>
          <p:cNvPicPr>
            <a:picLocks noChangeAspect="1"/>
          </p:cNvPicPr>
          <p:nvPr/>
        </p:nvPicPr>
        <p:blipFill>
          <a:blip r:embed="rId3"/>
          <a:stretch>
            <a:fillRect/>
          </a:stretch>
        </p:blipFill>
        <p:spPr>
          <a:xfrm rot="13366434">
            <a:off x="5013093" y="2263765"/>
            <a:ext cx="195929" cy="252964"/>
          </a:xfrm>
          <a:prstGeom prst="rect">
            <a:avLst/>
          </a:prstGeom>
          <a:effectLst>
            <a:outerShdw dist="25400" dir="5400000" algn="ctr" rotWithShape="0">
              <a:schemeClr val="tx1">
                <a:lumMod val="75000"/>
                <a:lumOff val="25000"/>
              </a:schemeClr>
            </a:outerShdw>
          </a:effectLst>
        </p:spPr>
      </p:pic>
      <p:pic>
        <p:nvPicPr>
          <p:cNvPr id="33" name="Picture 32">
            <a:extLst>
              <a:ext uri="{FF2B5EF4-FFF2-40B4-BE49-F238E27FC236}">
                <a16:creationId xmlns:a16="http://schemas.microsoft.com/office/drawing/2014/main" id="{C4B4AE51-1345-BA66-E651-B70348FC100D}"/>
              </a:ext>
            </a:extLst>
          </p:cNvPr>
          <p:cNvPicPr>
            <a:picLocks noChangeAspect="1"/>
          </p:cNvPicPr>
          <p:nvPr/>
        </p:nvPicPr>
        <p:blipFill>
          <a:blip r:embed="rId3"/>
          <a:stretch>
            <a:fillRect/>
          </a:stretch>
        </p:blipFill>
        <p:spPr>
          <a:xfrm rot="14230970">
            <a:off x="5243179" y="2071541"/>
            <a:ext cx="187871" cy="242563"/>
          </a:xfrm>
          <a:prstGeom prst="rect">
            <a:avLst/>
          </a:prstGeom>
          <a:effectLst>
            <a:outerShdw dist="25400" dir="5400000" algn="ctr" rotWithShape="0">
              <a:schemeClr val="tx1">
                <a:lumMod val="75000"/>
                <a:lumOff val="25000"/>
              </a:schemeClr>
            </a:outerShdw>
          </a:effectLst>
        </p:spPr>
      </p:pic>
      <p:sp>
        <p:nvSpPr>
          <p:cNvPr id="34" name="Rounded Rectangle 33">
            <a:extLst>
              <a:ext uri="{FF2B5EF4-FFF2-40B4-BE49-F238E27FC236}">
                <a16:creationId xmlns:a16="http://schemas.microsoft.com/office/drawing/2014/main" id="{6E5F3636-0934-AFEB-9B39-BB7EE27C1FA7}"/>
              </a:ext>
            </a:extLst>
          </p:cNvPr>
          <p:cNvSpPr/>
          <p:nvPr/>
        </p:nvSpPr>
        <p:spPr>
          <a:xfrm>
            <a:off x="7385446" y="2156910"/>
            <a:ext cx="650534" cy="304932"/>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Vpr</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A444CF8-65B6-4971-0D9D-2CED5A795711}"/>
              </a:ext>
            </a:extLst>
          </p:cNvPr>
          <p:cNvPicPr>
            <a:picLocks noChangeAspect="1"/>
          </p:cNvPicPr>
          <p:nvPr/>
        </p:nvPicPr>
        <p:blipFill>
          <a:blip r:embed="rId3"/>
          <a:stretch>
            <a:fillRect/>
          </a:stretch>
        </p:blipFill>
        <p:spPr>
          <a:xfrm rot="16044576">
            <a:off x="4560532" y="2327632"/>
            <a:ext cx="207898" cy="268420"/>
          </a:xfrm>
          <a:prstGeom prst="rect">
            <a:avLst/>
          </a:prstGeom>
          <a:effectLst>
            <a:outerShdw blurRad="25400" dist="50800" dir="5400000" sx="101000" sy="101000" algn="ctr" rotWithShape="0">
              <a:schemeClr val="tx1">
                <a:lumMod val="65000"/>
                <a:lumOff val="35000"/>
              </a:schemeClr>
            </a:outerShdw>
          </a:effectLst>
        </p:spPr>
      </p:pic>
      <p:pic>
        <p:nvPicPr>
          <p:cNvPr id="10" name="Picture 9">
            <a:extLst>
              <a:ext uri="{FF2B5EF4-FFF2-40B4-BE49-F238E27FC236}">
                <a16:creationId xmlns:a16="http://schemas.microsoft.com/office/drawing/2014/main" id="{C53C05A9-9F1E-B686-3FD2-C749BF9603CB}"/>
              </a:ext>
            </a:extLst>
          </p:cNvPr>
          <p:cNvPicPr>
            <a:picLocks noChangeAspect="1"/>
          </p:cNvPicPr>
          <p:nvPr/>
        </p:nvPicPr>
        <p:blipFill>
          <a:blip r:embed="rId3"/>
          <a:stretch>
            <a:fillRect/>
          </a:stretch>
        </p:blipFill>
        <p:spPr>
          <a:xfrm rot="16044576">
            <a:off x="4025745" y="1940471"/>
            <a:ext cx="239037" cy="308624"/>
          </a:xfrm>
          <a:prstGeom prst="rect">
            <a:avLst/>
          </a:prstGeom>
          <a:effectLst>
            <a:outerShdw blurRad="25400" dist="50800" dir="5400000" sx="101000" sy="101000" algn="ctr" rotWithShape="0">
              <a:schemeClr val="tx1">
                <a:lumMod val="65000"/>
                <a:lumOff val="35000"/>
              </a:schemeClr>
            </a:outerShdw>
          </a:effectLst>
        </p:spPr>
      </p:pic>
      <p:cxnSp>
        <p:nvCxnSpPr>
          <p:cNvPr id="5" name="Straight Arrow Connector 4">
            <a:extLst>
              <a:ext uri="{FF2B5EF4-FFF2-40B4-BE49-F238E27FC236}">
                <a16:creationId xmlns:a16="http://schemas.microsoft.com/office/drawing/2014/main" id="{8F680EF2-CD9F-B106-CFD4-507F3E940112}"/>
              </a:ext>
            </a:extLst>
          </p:cNvPr>
          <p:cNvCxnSpPr>
            <a:cxnSpLocks/>
          </p:cNvCxnSpPr>
          <p:nvPr/>
        </p:nvCxnSpPr>
        <p:spPr>
          <a:xfrm flipH="1" flipV="1">
            <a:off x="1433287" y="2250330"/>
            <a:ext cx="2350265"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5EE7E6C1-E78A-6A78-7AA1-328EDBCD23E9}"/>
              </a:ext>
            </a:extLst>
          </p:cNvPr>
          <p:cNvSpPr/>
          <p:nvPr/>
        </p:nvSpPr>
        <p:spPr>
          <a:xfrm>
            <a:off x="942239" y="2070566"/>
            <a:ext cx="650534" cy="304932"/>
          </a:xfrm>
          <a:prstGeom prst="roundRect">
            <a:avLst/>
          </a:prstGeom>
          <a:no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tx1">
                    <a:lumMod val="65000"/>
                    <a:lumOff val="35000"/>
                  </a:schemeClr>
                </a:solidFill>
                <a:latin typeface="Calibri" panose="020F0502020204030204" pitchFamily="34" charset="0"/>
                <a:cs typeface="Calibri" panose="020F0502020204030204" pitchFamily="34" charset="0"/>
              </a:rPr>
              <a:t>Vpr</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id="{2B086E6D-FD18-8F66-6CF5-27CA6B713FCE}"/>
              </a:ext>
            </a:extLst>
          </p:cNvPr>
          <p:cNvCxnSpPr>
            <a:cxnSpLocks/>
          </p:cNvCxnSpPr>
          <p:nvPr/>
        </p:nvCxnSpPr>
        <p:spPr>
          <a:xfrm flipH="1" flipV="1">
            <a:off x="5184279" y="2337497"/>
            <a:ext cx="2350265"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420184"/>
      </p:ext>
    </p:extLst>
  </p:cSld>
  <p:clrMapOvr>
    <a:masterClrMapping/>
  </p:clrMapOvr>
  <mc:AlternateContent xmlns:mc="http://schemas.openxmlformats.org/markup-compatibility/2006" xmlns:p14="http://schemas.microsoft.com/office/powerpoint/2010/main">
    <mc:Choice Requires="p14">
      <p:transition spd="slow" p14:dur="1250" advTm="10101">
        <p:circle/>
      </p:transition>
    </mc:Choice>
    <mc:Fallback xmlns="">
      <p:transition spd="slow" advTm="10101">
        <p:circl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1810-2BCC-1049-8479-00B317C39018}"/>
              </a:ext>
            </a:extLst>
          </p:cNvPr>
          <p:cNvSpPr>
            <a:spLocks noGrp="1"/>
          </p:cNvSpPr>
          <p:nvPr>
            <p:ph type="title"/>
          </p:nvPr>
        </p:nvSpPr>
        <p:spPr>
          <a:prstGeom prst="rect">
            <a:avLst/>
          </a:prstGeom>
        </p:spPr>
        <p:txBody>
          <a:bodyPr/>
          <a:lstStyle/>
          <a:p>
            <a:r>
              <a:rPr lang="en-US" dirty="0"/>
              <a:t>HIV Enzymes</a:t>
            </a:r>
          </a:p>
        </p:txBody>
      </p:sp>
    </p:spTree>
    <p:extLst>
      <p:ext uri="{BB962C8B-B14F-4D97-AF65-F5344CB8AC3E}">
        <p14:creationId xmlns:p14="http://schemas.microsoft.com/office/powerpoint/2010/main" val="824409637"/>
      </p:ext>
    </p:extLst>
  </p:cSld>
  <p:clrMapOvr>
    <a:masterClrMapping/>
  </p:clrMapOvr>
  <p:transition spd="slow" advTm="6346">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Enzymes</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4" name="Picture 3" descr="Protease_200.jp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470308" y="1750052"/>
            <a:ext cx="2412468" cy="2105592"/>
          </a:xfrm>
          <a:prstGeom prst="rect">
            <a:avLst/>
          </a:prstGeom>
        </p:spPr>
      </p:pic>
      <p:grpSp>
        <p:nvGrpSpPr>
          <p:cNvPr id="8" name="Group 7">
            <a:extLst>
              <a:ext uri="{FF2B5EF4-FFF2-40B4-BE49-F238E27FC236}">
                <a16:creationId xmlns:a16="http://schemas.microsoft.com/office/drawing/2014/main" id="{962E61F9-8416-83E9-0242-166B6D02A970}"/>
              </a:ext>
            </a:extLst>
          </p:cNvPr>
          <p:cNvGrpSpPr/>
          <p:nvPr/>
        </p:nvGrpSpPr>
        <p:grpSpPr>
          <a:xfrm>
            <a:off x="3091006" y="1026596"/>
            <a:ext cx="3119730" cy="3258056"/>
            <a:chOff x="2860875" y="796309"/>
            <a:chExt cx="3748282" cy="3940725"/>
          </a:xfrm>
        </p:grpSpPr>
        <p:pic>
          <p:nvPicPr>
            <p:cNvPr id="6" name="Picture 5">
              <a:extLst>
                <a:ext uri="{FF2B5EF4-FFF2-40B4-BE49-F238E27FC236}">
                  <a16:creationId xmlns:a16="http://schemas.microsoft.com/office/drawing/2014/main" id="{0B49B378-6C9F-8377-A1BB-8ABC5F6584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2860875" y="796309"/>
              <a:ext cx="3748282" cy="3158930"/>
            </a:xfrm>
            <a:prstGeom prst="rect">
              <a:avLst/>
            </a:prstGeom>
          </p:spPr>
        </p:pic>
        <p:pic>
          <p:nvPicPr>
            <p:cNvPr id="7" name="Picture 6">
              <a:extLst>
                <a:ext uri="{FF2B5EF4-FFF2-40B4-BE49-F238E27FC236}">
                  <a16:creationId xmlns:a16="http://schemas.microsoft.com/office/drawing/2014/main" id="{68191E33-974A-8E50-A371-EE9027D5E58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3249919" y="2276484"/>
              <a:ext cx="3111655" cy="2460550"/>
            </a:xfrm>
            <a:prstGeom prst="rect">
              <a:avLst/>
            </a:prstGeom>
          </p:spPr>
        </p:pic>
      </p:grpSp>
      <p:grpSp>
        <p:nvGrpSpPr>
          <p:cNvPr id="9" name="Group 8">
            <a:extLst>
              <a:ext uri="{FF2B5EF4-FFF2-40B4-BE49-F238E27FC236}">
                <a16:creationId xmlns:a16="http://schemas.microsoft.com/office/drawing/2014/main" id="{B7B7C12C-D8AF-F3B3-9C32-4E3BA2C09741}"/>
              </a:ext>
            </a:extLst>
          </p:cNvPr>
          <p:cNvGrpSpPr/>
          <p:nvPr/>
        </p:nvGrpSpPr>
        <p:grpSpPr>
          <a:xfrm>
            <a:off x="5974627" y="1676399"/>
            <a:ext cx="2882203" cy="2183129"/>
            <a:chOff x="3276600" y="-2278888"/>
            <a:chExt cx="3101848" cy="2349500"/>
          </a:xfrm>
        </p:grpSpPr>
        <p:pic>
          <p:nvPicPr>
            <p:cNvPr id="10" name="Picture 9">
              <a:extLst>
                <a:ext uri="{FF2B5EF4-FFF2-40B4-BE49-F238E27FC236}">
                  <a16:creationId xmlns:a16="http://schemas.microsoft.com/office/drawing/2014/main" id="{5EB95F05-B87A-58B6-365F-0DD55AC3F351}"/>
                </a:ext>
              </a:extLst>
            </p:cNvPr>
            <p:cNvPicPr>
              <a:picLocks noChangeAspect="1"/>
            </p:cNvPicPr>
            <p:nvPr/>
          </p:nvPicPr>
          <p:blipFill>
            <a:blip r:embed="rId7"/>
            <a:stretch>
              <a:fillRect/>
            </a:stretch>
          </p:blipFill>
          <p:spPr>
            <a:xfrm flipH="1">
              <a:off x="3276600" y="-2278888"/>
              <a:ext cx="2387600" cy="2349500"/>
            </a:xfrm>
            <a:prstGeom prst="rect">
              <a:avLst/>
            </a:prstGeom>
          </p:spPr>
        </p:pic>
        <p:pic>
          <p:nvPicPr>
            <p:cNvPr id="11" name="Picture 10">
              <a:extLst>
                <a:ext uri="{FF2B5EF4-FFF2-40B4-BE49-F238E27FC236}">
                  <a16:creationId xmlns:a16="http://schemas.microsoft.com/office/drawing/2014/main" id="{FD73FAA6-5A75-9EA6-7F5C-974B13C35570}"/>
                </a:ext>
              </a:extLst>
            </p:cNvPr>
            <p:cNvPicPr>
              <a:picLocks noChangeAspect="1"/>
            </p:cNvPicPr>
            <p:nvPr/>
          </p:nvPicPr>
          <p:blipFill>
            <a:blip r:embed="rId7"/>
            <a:stretch>
              <a:fillRect/>
            </a:stretch>
          </p:blipFill>
          <p:spPr>
            <a:xfrm rot="21375995">
              <a:off x="3990848" y="-2278888"/>
              <a:ext cx="2387600" cy="2349500"/>
            </a:xfrm>
            <a:prstGeom prst="rect">
              <a:avLst/>
            </a:prstGeom>
          </p:spPr>
        </p:pic>
      </p:grpSp>
      <p:sp>
        <p:nvSpPr>
          <p:cNvPr id="12" name="Rectangle 13">
            <a:extLst>
              <a:ext uri="{FF2B5EF4-FFF2-40B4-BE49-F238E27FC236}">
                <a16:creationId xmlns:a16="http://schemas.microsoft.com/office/drawing/2014/main" id="{B3C053F0-98A2-307A-E6FD-ABCAC3A22545}"/>
              </a:ext>
            </a:extLst>
          </p:cNvPr>
          <p:cNvSpPr>
            <a:spLocks noChangeArrowheads="1"/>
          </p:cNvSpPr>
          <p:nvPr/>
        </p:nvSpPr>
        <p:spPr bwMode="auto">
          <a:xfrm>
            <a:off x="970689" y="3926655"/>
            <a:ext cx="1254312"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Protease</a:t>
            </a:r>
          </a:p>
        </p:txBody>
      </p:sp>
      <p:sp>
        <p:nvSpPr>
          <p:cNvPr id="13" name="Rectangle 13">
            <a:extLst>
              <a:ext uri="{FF2B5EF4-FFF2-40B4-BE49-F238E27FC236}">
                <a16:creationId xmlns:a16="http://schemas.microsoft.com/office/drawing/2014/main" id="{9973E41D-9BBF-1F41-1C69-A8029BA89C41}"/>
              </a:ext>
            </a:extLst>
          </p:cNvPr>
          <p:cNvSpPr>
            <a:spLocks noChangeArrowheads="1"/>
          </p:cNvSpPr>
          <p:nvPr/>
        </p:nvSpPr>
        <p:spPr bwMode="auto">
          <a:xfrm>
            <a:off x="3348278" y="3926655"/>
            <a:ext cx="2457100"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Reverse Transcriptase</a:t>
            </a:r>
          </a:p>
        </p:txBody>
      </p:sp>
      <p:sp>
        <p:nvSpPr>
          <p:cNvPr id="14" name="Rectangle 13">
            <a:extLst>
              <a:ext uri="{FF2B5EF4-FFF2-40B4-BE49-F238E27FC236}">
                <a16:creationId xmlns:a16="http://schemas.microsoft.com/office/drawing/2014/main" id="{F5628243-55D3-6BBE-EC03-96DCFC95F1C9}"/>
              </a:ext>
            </a:extLst>
          </p:cNvPr>
          <p:cNvSpPr>
            <a:spLocks noChangeArrowheads="1"/>
          </p:cNvSpPr>
          <p:nvPr/>
        </p:nvSpPr>
        <p:spPr bwMode="auto">
          <a:xfrm>
            <a:off x="6821727" y="3926655"/>
            <a:ext cx="1254312"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Integrase</a:t>
            </a:r>
          </a:p>
        </p:txBody>
      </p:sp>
    </p:spTree>
    <p:extLst>
      <p:ext uri="{BB962C8B-B14F-4D97-AF65-F5344CB8AC3E}">
        <p14:creationId xmlns:p14="http://schemas.microsoft.com/office/powerpoint/2010/main" val="1826051381"/>
      </p:ext>
    </p:extLst>
  </p:cSld>
  <p:clrMapOvr>
    <a:masterClrMapping/>
  </p:clrMapOvr>
  <mc:AlternateContent xmlns:mc="http://schemas.openxmlformats.org/markup-compatibility/2006" xmlns:p14="http://schemas.microsoft.com/office/powerpoint/2010/main">
    <mc:Choice Requires="p14">
      <p:transition spd="slow" p14:dur="1250" advTm="12544">
        <p:fade/>
      </p:transition>
    </mc:Choice>
    <mc:Fallback xmlns="">
      <p:transition spd="slow" advTm="12544">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Protease</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8" name="Rectangle 13">
            <a:extLst>
              <a:ext uri="{FF2B5EF4-FFF2-40B4-BE49-F238E27FC236}">
                <a16:creationId xmlns:a16="http://schemas.microsoft.com/office/drawing/2014/main" id="{117EEE7E-BE45-B256-B197-8F5D4A96537F}"/>
              </a:ext>
            </a:extLst>
          </p:cNvPr>
          <p:cNvSpPr>
            <a:spLocks noChangeArrowheads="1"/>
          </p:cNvSpPr>
          <p:nvPr/>
        </p:nvSpPr>
        <p:spPr bwMode="auto">
          <a:xfrm>
            <a:off x="871295" y="1464104"/>
            <a:ext cx="1601837" cy="432890"/>
          </a:xfrm>
          <a:prstGeom prst="rect">
            <a:avLst/>
          </a:prstGeom>
          <a:noFill/>
          <a:ln w="12700">
            <a:noFill/>
            <a:miter lim="800000"/>
            <a:headEnd/>
            <a:tailEnd/>
          </a:ln>
          <a:effectLst/>
        </p:spPr>
        <p:txBody>
          <a:bodyPr wrap="none" anchor="ctr">
            <a:prstTxWarp prst="textNoShape">
              <a:avLst/>
            </a:prstTxWarp>
          </a:bodyPr>
          <a:lstStyle/>
          <a:p>
            <a:pPr algn="r"/>
            <a:r>
              <a:rPr lang="en-US" sz="1800" dirty="0">
                <a:latin typeface="Calibri" panose="020F0502020204030204" pitchFamily="34" charset="0"/>
                <a:cs typeface="Calibri" panose="020F0502020204030204" pitchFamily="34" charset="0"/>
              </a:rPr>
              <a:t>HIV Protease</a:t>
            </a:r>
          </a:p>
        </p:txBody>
      </p:sp>
      <p:cxnSp>
        <p:nvCxnSpPr>
          <p:cNvPr id="9" name="Straight Arrow Connector 8">
            <a:extLst>
              <a:ext uri="{FF2B5EF4-FFF2-40B4-BE49-F238E27FC236}">
                <a16:creationId xmlns:a16="http://schemas.microsoft.com/office/drawing/2014/main" id="{0ED72F2B-388E-D98D-656C-263D9ED12130}"/>
              </a:ext>
            </a:extLst>
          </p:cNvPr>
          <p:cNvCxnSpPr>
            <a:cxnSpLocks/>
          </p:cNvCxnSpPr>
          <p:nvPr/>
        </p:nvCxnSpPr>
        <p:spPr>
          <a:xfrm flipH="1">
            <a:off x="2425461" y="1701053"/>
            <a:ext cx="1554480"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234403"/>
      </p:ext>
    </p:extLst>
  </p:cSld>
  <p:clrMapOvr>
    <a:masterClrMapping/>
  </p:clrMapOvr>
  <mc:AlternateContent xmlns:mc="http://schemas.openxmlformats.org/markup-compatibility/2006" xmlns:p14="http://schemas.microsoft.com/office/powerpoint/2010/main">
    <mc:Choice Requires="p14">
      <p:transition spd="slow" p14:dur="1250" advTm="5706">
        <p:circle/>
      </p:transition>
    </mc:Choice>
    <mc:Fallback xmlns="">
      <p:transition spd="slow" advTm="5706">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F7604-F5DF-3763-7540-C77E7665FD26}"/>
              </a:ext>
            </a:extLst>
          </p:cNvPr>
          <p:cNvPicPr>
            <a:picLocks noChangeAspect="1"/>
          </p:cNvPicPr>
          <p:nvPr/>
        </p:nvPicPr>
        <p:blipFill>
          <a:blip r:embed="rId3"/>
          <a:stretch>
            <a:fillRect/>
          </a:stretch>
        </p:blipFill>
        <p:spPr>
          <a:xfrm>
            <a:off x="2550495" y="938557"/>
            <a:ext cx="3931920" cy="3931920"/>
          </a:xfrm>
          <a:prstGeom prst="rect">
            <a:avLst/>
          </a:prstGeom>
        </p:spPr>
      </p:pic>
      <p:sp>
        <p:nvSpPr>
          <p:cNvPr id="2" name="Title 1"/>
          <p:cNvSpPr>
            <a:spLocks noGrp="1"/>
          </p:cNvSpPr>
          <p:nvPr>
            <p:ph type="title"/>
          </p:nvPr>
        </p:nvSpPr>
        <p:spPr/>
        <p:txBody>
          <a:bodyPr/>
          <a:lstStyle/>
          <a:p>
            <a:r>
              <a:rPr lang="en-US" dirty="0"/>
              <a:t>HIV Protease</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6" name="Picture 5">
            <a:extLst>
              <a:ext uri="{FF2B5EF4-FFF2-40B4-BE49-F238E27FC236}">
                <a16:creationId xmlns:a16="http://schemas.microsoft.com/office/drawing/2014/main" id="{114857F1-5ECA-63A9-AE2C-1600B7713C5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67022" y1="28444" x2="67022" y2="28444"/>
                        <a14:foregroundMark x1="67156" y1="28000" x2="68044" y2="29467"/>
                        <a14:foregroundMark x1="59733" y1="21467" x2="64533" y2="24356"/>
                        <a14:foregroundMark x1="70489" y1="40400" x2="70089" y2="46089"/>
                        <a14:backgroundMark x1="42978" y1="16489" x2="24533" y2="30578"/>
                        <a14:backgroundMark x1="24533" y1="30578" x2="20133" y2="39422"/>
                        <a14:backgroundMark x1="20799" y1="47970" x2="22400" y2="68533"/>
                        <a14:backgroundMark x1="20133" y1="39422" x2="20792" y2="47887"/>
                        <a14:backgroundMark x1="22400" y1="68533" x2="27600" y2="81644"/>
                        <a14:backgroundMark x1="27600" y1="81644" x2="38444" y2="87200"/>
                        <a14:backgroundMark x1="38444" y1="87200" x2="51600" y2="87956"/>
                        <a14:backgroundMark x1="51600" y1="87956" x2="67644" y2="75689"/>
                        <a14:backgroundMark x1="67644" y1="75689" x2="79911" y2="43022"/>
                        <a14:backgroundMark x1="79911" y1="43022" x2="79200" y2="31733"/>
                        <a14:backgroundMark x1="79200" y1="31733" x2="74267" y2="22756"/>
                        <a14:backgroundMark x1="74267" y1="22756" x2="53956" y2="11956"/>
                        <a14:backgroundMark x1="53956" y1="11956" x2="44622" y2="10044"/>
                        <a14:backgroundMark x1="44622" y1="10044" x2="37422" y2="11067"/>
                        <a14:backgroundMark x1="42089" y1="26711" x2="38578" y2="38578"/>
                        <a14:backgroundMark x1="38578" y1="38578" x2="38978" y2="51156"/>
                        <a14:backgroundMark x1="38978" y1="51156" x2="43067" y2="62667"/>
                        <a14:backgroundMark x1="43067" y1="62667" x2="53422" y2="69956"/>
                        <a14:backgroundMark x1="53422" y1="69956" x2="61689" y2="61156"/>
                        <a14:backgroundMark x1="61689" y1="61156" x2="67067" y2="36800"/>
                        <a14:backgroundMark x1="67067" y1="36800" x2="61333" y2="26578"/>
                        <a14:backgroundMark x1="61333" y1="26578" x2="48844" y2="23333"/>
                        <a14:backgroundMark x1="48844" y1="23333" x2="41511" y2="26711"/>
                        <a14:backgroundMark x1="28089" y1="31511" x2="28889" y2="62711"/>
                        <a14:backgroundMark x1="28889" y1="62711" x2="32622" y2="69378"/>
                        <a14:backgroundMark x1="27511" y1="29911" x2="27067" y2="31778"/>
                        <a14:backgroundMark x1="27378" y1="47111" x2="29111" y2="59644"/>
                        <a14:backgroundMark x1="29111" y1="59644" x2="35822" y2="71778"/>
                        <a14:backgroundMark x1="35822" y1="71778" x2="45733" y2="79511"/>
                        <a14:backgroundMark x1="45733" y1="79511" x2="54311" y2="81067"/>
                        <a14:backgroundMark x1="71067" y1="14889" x2="80667" y2="25600"/>
                        <a14:backgroundMark x1="80667" y1="25600" x2="85956" y2="49511"/>
                        <a14:backgroundMark x1="85956" y1="49511" x2="79911" y2="76133"/>
                        <a14:backgroundMark x1="79911" y1="76133" x2="63822" y2="82222"/>
                        <a14:backgroundMark x1="46889" y1="85422" x2="33289" y2="81156"/>
                        <a14:backgroundMark x1="33289" y1="81156" x2="23778" y2="72267"/>
                        <a14:backgroundMark x1="23778" y1="72267" x2="21556" y2="68222"/>
                        <a14:backgroundMark x1="52311" y1="26533" x2="52444" y2="61956"/>
                        <a14:backgroundMark x1="22844" y1="45956" x2="29911" y2="70578"/>
                        <a14:backgroundMark x1="29911" y1="70578" x2="39422" y2="80000"/>
                        <a14:backgroundMark x1="39422" y1="80000" x2="40044" y2="80311"/>
                        <a14:backgroundMark x1="23733" y1="43333" x2="24311" y2="53378"/>
                        <a14:backgroundMark x1="24311" y1="42578" x2="25467" y2="52044"/>
                        <a14:backgroundMark x1="25467" y1="44933" x2="26800" y2="51467"/>
                        <a14:backgroundMark x1="21111" y1="48133" x2="21111" y2="48133"/>
                        <a14:backgroundMark x1="21111" y1="47956" x2="28844" y2="52044"/>
                        <a14:backgroundMark x1="28978" y1="51778" x2="28978" y2="51778"/>
                        <a14:backgroundMark x1="28667" y1="65467" x2="41378" y2="78578"/>
                        <a14:backgroundMark x1="25333" y1="62978" x2="25333" y2="62978"/>
                        <a14:backgroundMark x1="28844" y1="64889" x2="28844" y2="64889"/>
                        <a14:backgroundMark x1="28400" y1="65600" x2="28978" y2="64311"/>
                        <a14:backgroundMark x1="28978" y1="65467" x2="28978" y2="65467"/>
                        <a14:backgroundMark x1="29289" y1="66044" x2="29422" y2="64711"/>
                        <a14:backgroundMark x1="33200" y1="73022" x2="32311" y2="71733"/>
                        <a14:backgroundMark x1="28667" y1="64711" x2="29556" y2="65911"/>
                        <a14:backgroundMark x1="32311" y1="70711" x2="33511" y2="73333"/>
                        <a14:backgroundMark x1="41511" y1="78844" x2="42800" y2="79867"/>
                        <a14:backgroundMark x1="71244" y1="39822" x2="71244" y2="39822"/>
                      </a14:backgroundRemoval>
                    </a14:imgEffect>
                  </a14:imgLayer>
                </a14:imgProps>
              </a:ext>
            </a:extLst>
          </a:blip>
          <a:stretch>
            <a:fillRect/>
          </a:stretch>
        </p:blipFill>
        <p:spPr>
          <a:xfrm>
            <a:off x="2552168" y="942939"/>
            <a:ext cx="3931920" cy="3931920"/>
          </a:xfrm>
          <a:prstGeom prst="rect">
            <a:avLst/>
          </a:prstGeom>
        </p:spPr>
      </p:pic>
      <p:cxnSp>
        <p:nvCxnSpPr>
          <p:cNvPr id="10" name="Straight Arrow Connector 9">
            <a:extLst>
              <a:ext uri="{FF2B5EF4-FFF2-40B4-BE49-F238E27FC236}">
                <a16:creationId xmlns:a16="http://schemas.microsoft.com/office/drawing/2014/main" id="{7BFCEED7-8F59-B48F-753B-307EC03F5E2E}"/>
              </a:ext>
            </a:extLst>
          </p:cNvPr>
          <p:cNvCxnSpPr>
            <a:cxnSpLocks/>
          </p:cNvCxnSpPr>
          <p:nvPr/>
        </p:nvCxnSpPr>
        <p:spPr>
          <a:xfrm flipH="1">
            <a:off x="5326996" y="2921850"/>
            <a:ext cx="17845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825712ED-DA54-DDA9-856D-E50153EF7161}"/>
              </a:ext>
            </a:extLst>
          </p:cNvPr>
          <p:cNvSpPr>
            <a:spLocks noChangeArrowheads="1"/>
          </p:cNvSpPr>
          <p:nvPr/>
        </p:nvSpPr>
        <p:spPr bwMode="auto">
          <a:xfrm>
            <a:off x="6553463" y="2698680"/>
            <a:ext cx="1387169" cy="432890"/>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8" name="Rectangle 13">
            <a:extLst>
              <a:ext uri="{FF2B5EF4-FFF2-40B4-BE49-F238E27FC236}">
                <a16:creationId xmlns:a16="http://schemas.microsoft.com/office/drawing/2014/main" id="{5972188B-FB2D-36C3-69C9-27A2954B03F1}"/>
              </a:ext>
            </a:extLst>
          </p:cNvPr>
          <p:cNvSpPr>
            <a:spLocks noChangeArrowheads="1"/>
          </p:cNvSpPr>
          <p:nvPr/>
        </p:nvSpPr>
        <p:spPr bwMode="auto">
          <a:xfrm>
            <a:off x="871295" y="1464104"/>
            <a:ext cx="1601837" cy="432890"/>
          </a:xfrm>
          <a:prstGeom prst="rect">
            <a:avLst/>
          </a:prstGeom>
          <a:noFill/>
          <a:ln w="12700">
            <a:noFill/>
            <a:miter lim="800000"/>
            <a:headEnd/>
            <a:tailEnd/>
          </a:ln>
          <a:effectLst/>
        </p:spPr>
        <p:txBody>
          <a:bodyPr wrap="none" anchor="ctr">
            <a:prstTxWarp prst="textNoShape">
              <a:avLst/>
            </a:prstTxWarp>
          </a:bodyPr>
          <a:lstStyle/>
          <a:p>
            <a:pPr algn="r"/>
            <a:r>
              <a:rPr lang="en-US" sz="1800" dirty="0">
                <a:latin typeface="Calibri" panose="020F0502020204030204" pitchFamily="34" charset="0"/>
                <a:cs typeface="Calibri" panose="020F0502020204030204" pitchFamily="34" charset="0"/>
              </a:rPr>
              <a:t>HIV Protease</a:t>
            </a:r>
          </a:p>
        </p:txBody>
      </p:sp>
      <p:cxnSp>
        <p:nvCxnSpPr>
          <p:cNvPr id="19" name="Straight Arrow Connector 18">
            <a:extLst>
              <a:ext uri="{FF2B5EF4-FFF2-40B4-BE49-F238E27FC236}">
                <a16:creationId xmlns:a16="http://schemas.microsoft.com/office/drawing/2014/main" id="{E6DC8689-B04E-D73E-9A13-28F3DDC9586B}"/>
              </a:ext>
            </a:extLst>
          </p:cNvPr>
          <p:cNvCxnSpPr>
            <a:cxnSpLocks/>
          </p:cNvCxnSpPr>
          <p:nvPr/>
        </p:nvCxnSpPr>
        <p:spPr>
          <a:xfrm flipH="1">
            <a:off x="2425461" y="1701053"/>
            <a:ext cx="1554480"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3D6CBEA-E22D-A546-FEF9-5BC85D979128}"/>
              </a:ext>
            </a:extLst>
          </p:cNvPr>
          <p:cNvSpPr/>
          <p:nvPr/>
        </p:nvSpPr>
        <p:spPr>
          <a:xfrm>
            <a:off x="7970196" y="930510"/>
            <a:ext cx="1173804" cy="429490"/>
          </a:xfrm>
          <a:prstGeom prst="rect">
            <a:avLst/>
          </a:prstGeom>
          <a:solidFill>
            <a:srgbClr val="0098D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Enzyme</a:t>
            </a:r>
          </a:p>
        </p:txBody>
      </p:sp>
    </p:spTree>
    <p:extLst>
      <p:ext uri="{BB962C8B-B14F-4D97-AF65-F5344CB8AC3E}">
        <p14:creationId xmlns:p14="http://schemas.microsoft.com/office/powerpoint/2010/main" val="3658888447"/>
      </p:ext>
    </p:extLst>
  </p:cSld>
  <p:clrMapOvr>
    <a:masterClrMapping/>
  </p:clrMapOvr>
  <mc:AlternateContent xmlns:mc="http://schemas.openxmlformats.org/markup-compatibility/2006" xmlns:p14="http://schemas.microsoft.com/office/powerpoint/2010/main">
    <mc:Choice Requires="p14">
      <p:transition spd="slow" p14:dur="1250" advTm="11189">
        <p:circle/>
      </p:transition>
    </mc:Choice>
    <mc:Fallback xmlns="">
      <p:transition spd="slow" advTm="11189">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Protease: Homodimer Structure</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4" name="Picture 3" descr="Protease_200.jp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2764854" y="1170571"/>
            <a:ext cx="3629868" cy="3168134"/>
          </a:xfrm>
          <a:prstGeom prst="rect">
            <a:avLst/>
          </a:prstGeom>
        </p:spPr>
      </p:pic>
    </p:spTree>
    <p:extLst>
      <p:ext uri="{BB962C8B-B14F-4D97-AF65-F5344CB8AC3E}">
        <p14:creationId xmlns:p14="http://schemas.microsoft.com/office/powerpoint/2010/main" val="1269639993"/>
      </p:ext>
    </p:extLst>
  </p:cSld>
  <p:clrMapOvr>
    <a:masterClrMapping/>
  </p:clrMapOvr>
  <mc:AlternateContent xmlns:mc="http://schemas.openxmlformats.org/markup-compatibility/2006" xmlns:p14="http://schemas.microsoft.com/office/powerpoint/2010/main">
    <mc:Choice Requires="p14">
      <p:transition spd="slow" p14:dur="1500" advTm="8586">
        <p:circle/>
      </p:transition>
    </mc:Choice>
    <mc:Fallback xmlns="">
      <p:transition spd="slow" advTm="8586">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162-0B4D-240D-B24D-C4C6C97C4540}"/>
              </a:ext>
            </a:extLst>
          </p:cNvPr>
          <p:cNvSpPr>
            <a:spLocks noGrp="1"/>
          </p:cNvSpPr>
          <p:nvPr>
            <p:ph type="title"/>
          </p:nvPr>
        </p:nvSpPr>
        <p:spPr/>
        <p:txBody>
          <a:bodyPr/>
          <a:lstStyle/>
          <a:p>
            <a:r>
              <a:rPr lang="en-US" dirty="0"/>
              <a:t>Introduction to the Biology of HIV-1: Outline</a:t>
            </a:r>
          </a:p>
        </p:txBody>
      </p:sp>
      <p:sp>
        <p:nvSpPr>
          <p:cNvPr id="3" name="Text Placeholder 2">
            <a:extLst>
              <a:ext uri="{FF2B5EF4-FFF2-40B4-BE49-F238E27FC236}">
                <a16:creationId xmlns:a16="http://schemas.microsoft.com/office/drawing/2014/main" id="{35B5F6D9-6C72-7EBF-6730-FB0239DCB571}"/>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3587E853-324D-3E6D-1D03-33903CC0BEDA}"/>
              </a:ext>
            </a:extLst>
          </p:cNvPr>
          <p:cNvSpPr/>
          <p:nvPr/>
        </p:nvSpPr>
        <p:spPr>
          <a:xfrm>
            <a:off x="458696" y="1143770"/>
            <a:ext cx="8229600" cy="548640"/>
          </a:xfrm>
          <a:prstGeom prst="rect">
            <a:avLst/>
          </a:prstGeom>
          <a:gradFill>
            <a:gsLst>
              <a:gs pos="99000">
                <a:srgbClr val="00B0F0">
                  <a:alpha val="0"/>
                </a:srgbClr>
              </a:gs>
              <a:gs pos="86000">
                <a:schemeClr val="bg1">
                  <a:lumMod val="95000"/>
                </a:schemeClr>
              </a:gs>
              <a:gs pos="0">
                <a:schemeClr val="tx1">
                  <a:lumMod val="65000"/>
                  <a:lumOff val="35000"/>
                </a:schemeClr>
              </a:gs>
              <a:gs pos="48000">
                <a:srgbClr val="7A7D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Structure</a:t>
            </a:r>
          </a:p>
        </p:txBody>
      </p:sp>
      <p:sp>
        <p:nvSpPr>
          <p:cNvPr id="7" name="Rectangle 6">
            <a:extLst>
              <a:ext uri="{FF2B5EF4-FFF2-40B4-BE49-F238E27FC236}">
                <a16:creationId xmlns:a16="http://schemas.microsoft.com/office/drawing/2014/main" id="{52647150-1CBF-2812-C997-04727708AD60}"/>
              </a:ext>
            </a:extLst>
          </p:cNvPr>
          <p:cNvSpPr/>
          <p:nvPr/>
        </p:nvSpPr>
        <p:spPr>
          <a:xfrm>
            <a:off x="458696" y="1859424"/>
            <a:ext cx="8229600" cy="548640"/>
          </a:xfrm>
          <a:prstGeom prst="rect">
            <a:avLst/>
          </a:prstGeom>
          <a:gradFill>
            <a:gsLst>
              <a:gs pos="99000">
                <a:srgbClr val="00B0F0">
                  <a:alpha val="0"/>
                </a:srgbClr>
              </a:gs>
              <a:gs pos="86000">
                <a:schemeClr val="bg1">
                  <a:lumMod val="95000"/>
                </a:schemeClr>
              </a:gs>
              <a:gs pos="0">
                <a:schemeClr val="tx1">
                  <a:lumMod val="65000"/>
                  <a:lumOff val="35000"/>
                </a:schemeClr>
              </a:gs>
              <a:gs pos="48000">
                <a:srgbClr val="7A7D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Genome</a:t>
            </a:r>
          </a:p>
        </p:txBody>
      </p:sp>
      <p:sp>
        <p:nvSpPr>
          <p:cNvPr id="8" name="Rectangle 7">
            <a:extLst>
              <a:ext uri="{FF2B5EF4-FFF2-40B4-BE49-F238E27FC236}">
                <a16:creationId xmlns:a16="http://schemas.microsoft.com/office/drawing/2014/main" id="{DB5FF3ED-6C83-4BD1-3C16-64420B49F895}"/>
              </a:ext>
            </a:extLst>
          </p:cNvPr>
          <p:cNvSpPr/>
          <p:nvPr/>
        </p:nvSpPr>
        <p:spPr>
          <a:xfrm>
            <a:off x="458696" y="2575707"/>
            <a:ext cx="8229600" cy="548640"/>
          </a:xfrm>
          <a:prstGeom prst="rect">
            <a:avLst/>
          </a:prstGeom>
          <a:gradFill>
            <a:gsLst>
              <a:gs pos="99000">
                <a:srgbClr val="00B0F0">
                  <a:alpha val="0"/>
                </a:srgbClr>
              </a:gs>
              <a:gs pos="86000">
                <a:schemeClr val="bg1">
                  <a:lumMod val="95000"/>
                </a:schemeClr>
              </a:gs>
              <a:gs pos="0">
                <a:schemeClr val="tx1">
                  <a:lumMod val="65000"/>
                  <a:lumOff val="35000"/>
                </a:schemeClr>
              </a:gs>
              <a:gs pos="48000">
                <a:srgbClr val="7A7D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Structural Proteins</a:t>
            </a:r>
          </a:p>
        </p:txBody>
      </p:sp>
      <p:sp>
        <p:nvSpPr>
          <p:cNvPr id="9" name="Rectangle 8">
            <a:extLst>
              <a:ext uri="{FF2B5EF4-FFF2-40B4-BE49-F238E27FC236}">
                <a16:creationId xmlns:a16="http://schemas.microsoft.com/office/drawing/2014/main" id="{15B84437-26C5-C1B1-CF06-6B41B696489D}"/>
              </a:ext>
            </a:extLst>
          </p:cNvPr>
          <p:cNvSpPr/>
          <p:nvPr/>
        </p:nvSpPr>
        <p:spPr>
          <a:xfrm>
            <a:off x="458696" y="3291990"/>
            <a:ext cx="8229600" cy="548640"/>
          </a:xfrm>
          <a:prstGeom prst="rect">
            <a:avLst/>
          </a:prstGeom>
          <a:gradFill>
            <a:gsLst>
              <a:gs pos="99000">
                <a:srgbClr val="00B0F0">
                  <a:alpha val="0"/>
                </a:srgbClr>
              </a:gs>
              <a:gs pos="86000">
                <a:schemeClr val="bg1">
                  <a:lumMod val="95000"/>
                </a:schemeClr>
              </a:gs>
              <a:gs pos="0">
                <a:schemeClr val="tx1">
                  <a:lumMod val="65000"/>
                  <a:lumOff val="35000"/>
                </a:schemeClr>
              </a:gs>
              <a:gs pos="48000">
                <a:srgbClr val="7A7D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Enzymes</a:t>
            </a:r>
          </a:p>
        </p:txBody>
      </p:sp>
      <p:sp>
        <p:nvSpPr>
          <p:cNvPr id="10" name="Rectangle 9">
            <a:extLst>
              <a:ext uri="{FF2B5EF4-FFF2-40B4-BE49-F238E27FC236}">
                <a16:creationId xmlns:a16="http://schemas.microsoft.com/office/drawing/2014/main" id="{BF4F11BF-237B-2F04-4F02-6DD63B490180}"/>
              </a:ext>
            </a:extLst>
          </p:cNvPr>
          <p:cNvSpPr/>
          <p:nvPr/>
        </p:nvSpPr>
        <p:spPr>
          <a:xfrm>
            <a:off x="458696" y="4008274"/>
            <a:ext cx="8229600" cy="548640"/>
          </a:xfrm>
          <a:prstGeom prst="rect">
            <a:avLst/>
          </a:prstGeom>
          <a:gradFill>
            <a:gsLst>
              <a:gs pos="99000">
                <a:srgbClr val="00B0F0">
                  <a:alpha val="0"/>
                </a:srgbClr>
              </a:gs>
              <a:gs pos="86000">
                <a:schemeClr val="bg1">
                  <a:lumMod val="95000"/>
                </a:schemeClr>
              </a:gs>
              <a:gs pos="0">
                <a:schemeClr val="tx1">
                  <a:lumMod val="65000"/>
                  <a:lumOff val="35000"/>
                </a:schemeClr>
              </a:gs>
              <a:gs pos="48000">
                <a:srgbClr val="7A7D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dirty="0">
                <a:latin typeface="Calibri" panose="020F0502020204030204" pitchFamily="34" charset="0"/>
                <a:cs typeface="Calibri" panose="020F0502020204030204" pitchFamily="34" charset="0"/>
              </a:rPr>
              <a:t>Accessory and Regulatory Proteins</a:t>
            </a:r>
          </a:p>
        </p:txBody>
      </p:sp>
    </p:spTree>
    <p:extLst>
      <p:ext uri="{BB962C8B-B14F-4D97-AF65-F5344CB8AC3E}">
        <p14:creationId xmlns:p14="http://schemas.microsoft.com/office/powerpoint/2010/main" val="838142222"/>
      </p:ext>
    </p:extLst>
  </p:cSld>
  <p:clrMapOvr>
    <a:masterClrMapping/>
  </p:clrMapOvr>
  <mc:AlternateContent xmlns:mc="http://schemas.openxmlformats.org/markup-compatibility/2006" xmlns:p14="http://schemas.microsoft.com/office/powerpoint/2010/main">
    <mc:Choice Requires="p14">
      <p:transition spd="slow" p14:dur="1250" advTm="28181">
        <p:fade/>
      </p:transition>
    </mc:Choice>
    <mc:Fallback xmlns="">
      <p:transition spd="slow" advTm="28181">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Protease: Structural Domains</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4" name="Picture 3" descr="Protease_200.jp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2764854" y="1170571"/>
            <a:ext cx="3629868" cy="3168134"/>
          </a:xfrm>
          <a:prstGeom prst="rect">
            <a:avLst/>
          </a:prstGeom>
        </p:spPr>
      </p:pic>
      <p:sp>
        <p:nvSpPr>
          <p:cNvPr id="7" name="Rectangle 13">
            <a:extLst>
              <a:ext uri="{FF2B5EF4-FFF2-40B4-BE49-F238E27FC236}">
                <a16:creationId xmlns:a16="http://schemas.microsoft.com/office/drawing/2014/main" id="{8EE00D4E-5EF5-D843-B76C-BE65ADB11C05}"/>
              </a:ext>
            </a:extLst>
          </p:cNvPr>
          <p:cNvSpPr>
            <a:spLocks noChangeArrowheads="1"/>
          </p:cNvSpPr>
          <p:nvPr/>
        </p:nvSpPr>
        <p:spPr bwMode="auto">
          <a:xfrm>
            <a:off x="6334021" y="1357224"/>
            <a:ext cx="1254312"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Flap domain</a:t>
            </a:r>
          </a:p>
        </p:txBody>
      </p:sp>
      <p:sp>
        <p:nvSpPr>
          <p:cNvPr id="8" name="Rectangle 13">
            <a:extLst>
              <a:ext uri="{FF2B5EF4-FFF2-40B4-BE49-F238E27FC236}">
                <a16:creationId xmlns:a16="http://schemas.microsoft.com/office/drawing/2014/main" id="{5B0CFC94-5CF1-D2E1-96D8-741F506C5E1A}"/>
              </a:ext>
            </a:extLst>
          </p:cNvPr>
          <p:cNvSpPr>
            <a:spLocks noChangeArrowheads="1"/>
          </p:cNvSpPr>
          <p:nvPr/>
        </p:nvSpPr>
        <p:spPr bwMode="auto">
          <a:xfrm>
            <a:off x="3890178" y="4494475"/>
            <a:ext cx="1379218" cy="240026"/>
          </a:xfrm>
          <a:prstGeom prst="rect">
            <a:avLst/>
          </a:prstGeom>
          <a:noFill/>
          <a:ln w="12700">
            <a:noFill/>
            <a:miter lim="800000"/>
            <a:headEnd/>
            <a:tailEnd/>
          </a:ln>
          <a:effectLst/>
        </p:spPr>
        <p:txBody>
          <a:bodyPr wrap="none" anchor="ctr">
            <a:prstTxWarp prst="textNoShape">
              <a:avLst/>
            </a:prstTxWarp>
          </a:bodyPr>
          <a:lstStyle/>
          <a:p>
            <a:pPr algn="ctr"/>
            <a:r>
              <a:rPr lang="en-US" sz="1350" dirty="0">
                <a:latin typeface="Calibri" panose="020F0502020204030204" pitchFamily="34" charset="0"/>
                <a:cs typeface="Calibri" panose="020F0502020204030204" pitchFamily="34" charset="0"/>
              </a:rPr>
              <a:t>Terminal domain</a:t>
            </a:r>
          </a:p>
        </p:txBody>
      </p:sp>
      <p:sp>
        <p:nvSpPr>
          <p:cNvPr id="9" name="Rectangle 13">
            <a:extLst>
              <a:ext uri="{FF2B5EF4-FFF2-40B4-BE49-F238E27FC236}">
                <a16:creationId xmlns:a16="http://schemas.microsoft.com/office/drawing/2014/main" id="{0956AE55-A576-F950-14DA-7B64DCB48CA2}"/>
              </a:ext>
            </a:extLst>
          </p:cNvPr>
          <p:cNvSpPr>
            <a:spLocks noChangeArrowheads="1"/>
          </p:cNvSpPr>
          <p:nvPr/>
        </p:nvSpPr>
        <p:spPr bwMode="auto">
          <a:xfrm>
            <a:off x="6347381" y="2735199"/>
            <a:ext cx="2326924"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Core domain</a:t>
            </a:r>
          </a:p>
        </p:txBody>
      </p:sp>
      <p:grpSp>
        <p:nvGrpSpPr>
          <p:cNvPr id="10" name="Group 9">
            <a:extLst>
              <a:ext uri="{FF2B5EF4-FFF2-40B4-BE49-F238E27FC236}">
                <a16:creationId xmlns:a16="http://schemas.microsoft.com/office/drawing/2014/main" id="{31BB5E19-7660-5585-1D5D-F6CFDC97F213}"/>
              </a:ext>
            </a:extLst>
          </p:cNvPr>
          <p:cNvGrpSpPr/>
          <p:nvPr/>
        </p:nvGrpSpPr>
        <p:grpSpPr>
          <a:xfrm>
            <a:off x="6106933" y="2273978"/>
            <a:ext cx="234111" cy="1479917"/>
            <a:chOff x="6492240" y="3048000"/>
            <a:chExt cx="365760" cy="1249662"/>
          </a:xfrm>
          <a:effectLst/>
        </p:grpSpPr>
        <p:cxnSp>
          <p:nvCxnSpPr>
            <p:cNvPr id="12" name="Straight Connector 11">
              <a:extLst>
                <a:ext uri="{FF2B5EF4-FFF2-40B4-BE49-F238E27FC236}">
                  <a16:creationId xmlns:a16="http://schemas.microsoft.com/office/drawing/2014/main" id="{173E88AB-57A1-9D3B-10A3-F0D3EA2622AC}"/>
                </a:ext>
              </a:extLst>
            </p:cNvPr>
            <p:cNvCxnSpPr/>
            <p:nvPr/>
          </p:nvCxnSpPr>
          <p:spPr>
            <a:xfrm>
              <a:off x="6492240" y="3048000"/>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1F9A844-A8A3-16EA-7983-4822E2E62440}"/>
                </a:ext>
              </a:extLst>
            </p:cNvPr>
            <p:cNvCxnSpPr/>
            <p:nvPr/>
          </p:nvCxnSpPr>
          <p:spPr>
            <a:xfrm rot="5400000">
              <a:off x="6233169" y="3672831"/>
              <a:ext cx="1249662"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1078EFE-3449-7C3F-7A66-041563B517D6}"/>
                </a:ext>
              </a:extLst>
            </p:cNvPr>
            <p:cNvCxnSpPr/>
            <p:nvPr/>
          </p:nvCxnSpPr>
          <p:spPr>
            <a:xfrm>
              <a:off x="6492240" y="4297662"/>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84A3EB9E-1525-47CA-0946-59965747DE6E}"/>
              </a:ext>
            </a:extLst>
          </p:cNvPr>
          <p:cNvGrpSpPr/>
          <p:nvPr/>
        </p:nvGrpSpPr>
        <p:grpSpPr>
          <a:xfrm>
            <a:off x="6090497" y="1246689"/>
            <a:ext cx="234111" cy="963542"/>
            <a:chOff x="6492240" y="3048000"/>
            <a:chExt cx="365760" cy="1249662"/>
          </a:xfrm>
          <a:effectLst/>
        </p:grpSpPr>
        <p:cxnSp>
          <p:nvCxnSpPr>
            <p:cNvPr id="16" name="Straight Connector 15">
              <a:extLst>
                <a:ext uri="{FF2B5EF4-FFF2-40B4-BE49-F238E27FC236}">
                  <a16:creationId xmlns:a16="http://schemas.microsoft.com/office/drawing/2014/main" id="{BD6EC790-0516-E0E2-810E-CDA28C31A396}"/>
                </a:ext>
              </a:extLst>
            </p:cNvPr>
            <p:cNvCxnSpPr/>
            <p:nvPr/>
          </p:nvCxnSpPr>
          <p:spPr>
            <a:xfrm>
              <a:off x="6492240" y="3048000"/>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78ADC72-0A20-CF0A-7288-B39CF681D27B}"/>
                </a:ext>
              </a:extLst>
            </p:cNvPr>
            <p:cNvCxnSpPr/>
            <p:nvPr/>
          </p:nvCxnSpPr>
          <p:spPr>
            <a:xfrm rot="5400000">
              <a:off x="6233169" y="3672831"/>
              <a:ext cx="1249662"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4FB43EC-220B-04B2-0373-0A91B3321458}"/>
                </a:ext>
              </a:extLst>
            </p:cNvPr>
            <p:cNvCxnSpPr/>
            <p:nvPr/>
          </p:nvCxnSpPr>
          <p:spPr>
            <a:xfrm>
              <a:off x="6492240" y="4297662"/>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930B56DE-F225-C11A-5D62-19D023E2A660}"/>
              </a:ext>
            </a:extLst>
          </p:cNvPr>
          <p:cNvGrpSpPr/>
          <p:nvPr/>
        </p:nvGrpSpPr>
        <p:grpSpPr>
          <a:xfrm rot="5400000">
            <a:off x="4505776" y="3910469"/>
            <a:ext cx="148021" cy="1004493"/>
            <a:chOff x="6492240" y="3048000"/>
            <a:chExt cx="365760" cy="1249662"/>
          </a:xfrm>
          <a:effectLst/>
        </p:grpSpPr>
        <p:cxnSp>
          <p:nvCxnSpPr>
            <p:cNvPr id="20" name="Straight Connector 19">
              <a:extLst>
                <a:ext uri="{FF2B5EF4-FFF2-40B4-BE49-F238E27FC236}">
                  <a16:creationId xmlns:a16="http://schemas.microsoft.com/office/drawing/2014/main" id="{E71CAC95-0A36-5C75-178E-7F074AD6371F}"/>
                </a:ext>
              </a:extLst>
            </p:cNvPr>
            <p:cNvCxnSpPr/>
            <p:nvPr/>
          </p:nvCxnSpPr>
          <p:spPr>
            <a:xfrm>
              <a:off x="6492240" y="3048000"/>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3F770A4-A8A1-ABBF-46D0-1D7346FBD064}"/>
                </a:ext>
              </a:extLst>
            </p:cNvPr>
            <p:cNvCxnSpPr/>
            <p:nvPr/>
          </p:nvCxnSpPr>
          <p:spPr>
            <a:xfrm rot="5400000">
              <a:off x="6233169" y="3672831"/>
              <a:ext cx="1249662"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DD49105-02A4-3DB4-5D1D-0B1C1423E856}"/>
                </a:ext>
              </a:extLst>
            </p:cNvPr>
            <p:cNvCxnSpPr/>
            <p:nvPr/>
          </p:nvCxnSpPr>
          <p:spPr>
            <a:xfrm>
              <a:off x="6492240" y="4297662"/>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1608511"/>
      </p:ext>
    </p:extLst>
  </p:cSld>
  <p:clrMapOvr>
    <a:masterClrMapping/>
  </p:clrMapOvr>
  <mc:AlternateContent xmlns:mc="http://schemas.openxmlformats.org/markup-compatibility/2006" xmlns:p14="http://schemas.microsoft.com/office/powerpoint/2010/main">
    <mc:Choice Requires="p14">
      <p:transition spd="slow" p14:dur="1750" advTm="7861">
        <p:fade/>
      </p:transition>
    </mc:Choice>
    <mc:Fallback xmlns="">
      <p:transition spd="slow" advTm="7861">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tease_200.jpg"/>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2764854" y="1170571"/>
            <a:ext cx="3629868" cy="3168134"/>
          </a:xfrm>
          <a:prstGeom prst="rect">
            <a:avLst/>
          </a:prstGeom>
        </p:spPr>
      </p:pic>
      <p:sp>
        <p:nvSpPr>
          <p:cNvPr id="2" name="Title 1"/>
          <p:cNvSpPr>
            <a:spLocks noGrp="1"/>
          </p:cNvSpPr>
          <p:nvPr>
            <p:ph type="title"/>
          </p:nvPr>
        </p:nvSpPr>
        <p:spPr/>
        <p:txBody>
          <a:bodyPr/>
          <a:lstStyle/>
          <a:p>
            <a:r>
              <a:rPr lang="en-US" dirty="0"/>
              <a:t>HIV Protease: Active Site</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14" name="Octagon 13">
            <a:extLst>
              <a:ext uri="{FF2B5EF4-FFF2-40B4-BE49-F238E27FC236}">
                <a16:creationId xmlns:a16="http://schemas.microsoft.com/office/drawing/2014/main" id="{D7B53075-34A4-60D1-F66B-DF1C15B665AB}"/>
              </a:ext>
            </a:extLst>
          </p:cNvPr>
          <p:cNvSpPr>
            <a:spLocks noChangeAspect="1"/>
          </p:cNvSpPr>
          <p:nvPr/>
        </p:nvSpPr>
        <p:spPr>
          <a:xfrm>
            <a:off x="4415897" y="2841416"/>
            <a:ext cx="327790" cy="332750"/>
          </a:xfrm>
          <a:prstGeom prst="octagon">
            <a:avLst/>
          </a:prstGeom>
          <a:gradFill flip="none" rotWithShape="1">
            <a:gsLst>
              <a:gs pos="25000">
                <a:srgbClr val="FFFF00"/>
              </a:gs>
              <a:gs pos="70000">
                <a:srgbClr val="FFC000"/>
              </a:gs>
              <a:gs pos="15000">
                <a:schemeClr val="bg1"/>
              </a:gs>
            </a:gsLst>
            <a:path path="circle">
              <a:fillToRect l="50000" t="50000" r="50000" b="50000"/>
            </a:path>
            <a:tileRect/>
          </a:gradFill>
          <a:ln>
            <a:noFill/>
          </a:ln>
          <a:effectLst>
            <a:glow rad="254000">
              <a:srgbClr val="FFFF00">
                <a:alpha val="40000"/>
              </a:srgbClr>
            </a:glow>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utoShape 1081">
            <a:extLst>
              <a:ext uri="{FF2B5EF4-FFF2-40B4-BE49-F238E27FC236}">
                <a16:creationId xmlns:a16="http://schemas.microsoft.com/office/drawing/2014/main" id="{20C3BA0A-E01C-F897-ADFC-1B9C6D22A8D1}"/>
              </a:ext>
            </a:extLst>
          </p:cNvPr>
          <p:cNvSpPr>
            <a:spLocks noChangeAspect="1" noChangeArrowheads="1"/>
          </p:cNvSpPr>
          <p:nvPr/>
        </p:nvSpPr>
        <p:spPr bwMode="auto">
          <a:xfrm rot="8564768" flipH="1">
            <a:off x="4682798" y="2545154"/>
            <a:ext cx="87366" cy="154048"/>
          </a:xfrm>
          <a:prstGeom prst="triangle">
            <a:avLst>
              <a:gd name="adj" fmla="val 50000"/>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6" name="Rectangle 1078">
            <a:extLst>
              <a:ext uri="{FF2B5EF4-FFF2-40B4-BE49-F238E27FC236}">
                <a16:creationId xmlns:a16="http://schemas.microsoft.com/office/drawing/2014/main" id="{504FC252-D863-34EE-2888-C1901CF5238A}"/>
              </a:ext>
            </a:extLst>
          </p:cNvPr>
          <p:cNvSpPr>
            <a:spLocks noChangeArrowheads="1"/>
          </p:cNvSpPr>
          <p:nvPr/>
        </p:nvSpPr>
        <p:spPr bwMode="auto">
          <a:xfrm>
            <a:off x="4013904" y="2336309"/>
            <a:ext cx="107672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Active Site</a:t>
            </a:r>
          </a:p>
        </p:txBody>
      </p:sp>
      <p:sp>
        <p:nvSpPr>
          <p:cNvPr id="17" name="AutoShape 1080">
            <a:extLst>
              <a:ext uri="{FF2B5EF4-FFF2-40B4-BE49-F238E27FC236}">
                <a16:creationId xmlns:a16="http://schemas.microsoft.com/office/drawing/2014/main" id="{381AA7F2-22A6-35A9-4224-3512E34040D6}"/>
              </a:ext>
            </a:extLst>
          </p:cNvPr>
          <p:cNvSpPr>
            <a:spLocks noChangeAspect="1" noChangeArrowheads="1"/>
          </p:cNvSpPr>
          <p:nvPr/>
        </p:nvSpPr>
        <p:spPr bwMode="auto">
          <a:xfrm rot="12738220">
            <a:off x="4367778" y="2555502"/>
            <a:ext cx="87365" cy="154048"/>
          </a:xfrm>
          <a:prstGeom prst="triangle">
            <a:avLst>
              <a:gd name="adj" fmla="val 50000"/>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6" name="Rectangle 13">
            <a:extLst>
              <a:ext uri="{FF2B5EF4-FFF2-40B4-BE49-F238E27FC236}">
                <a16:creationId xmlns:a16="http://schemas.microsoft.com/office/drawing/2014/main" id="{CEC52A1B-A1D5-1B9B-81F0-F9B436798BB7}"/>
              </a:ext>
            </a:extLst>
          </p:cNvPr>
          <p:cNvSpPr>
            <a:spLocks noChangeArrowheads="1"/>
          </p:cNvSpPr>
          <p:nvPr/>
        </p:nvSpPr>
        <p:spPr bwMode="auto">
          <a:xfrm>
            <a:off x="6347381" y="2735199"/>
            <a:ext cx="2326924"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Core domain</a:t>
            </a:r>
          </a:p>
        </p:txBody>
      </p:sp>
      <p:grpSp>
        <p:nvGrpSpPr>
          <p:cNvPr id="7" name="Group 6">
            <a:extLst>
              <a:ext uri="{FF2B5EF4-FFF2-40B4-BE49-F238E27FC236}">
                <a16:creationId xmlns:a16="http://schemas.microsoft.com/office/drawing/2014/main" id="{062EE186-7BCF-63D3-8496-DC4CA5D82CEF}"/>
              </a:ext>
            </a:extLst>
          </p:cNvPr>
          <p:cNvGrpSpPr/>
          <p:nvPr/>
        </p:nvGrpSpPr>
        <p:grpSpPr>
          <a:xfrm>
            <a:off x="6106933" y="2273978"/>
            <a:ext cx="234111" cy="1479917"/>
            <a:chOff x="6492240" y="3048000"/>
            <a:chExt cx="365760" cy="1249662"/>
          </a:xfrm>
          <a:effectLst/>
        </p:grpSpPr>
        <p:cxnSp>
          <p:nvCxnSpPr>
            <p:cNvPr id="8" name="Straight Connector 7">
              <a:extLst>
                <a:ext uri="{FF2B5EF4-FFF2-40B4-BE49-F238E27FC236}">
                  <a16:creationId xmlns:a16="http://schemas.microsoft.com/office/drawing/2014/main" id="{3863A941-80E4-E9DF-A8AB-C0121D0ADAD5}"/>
                </a:ext>
              </a:extLst>
            </p:cNvPr>
            <p:cNvCxnSpPr/>
            <p:nvPr/>
          </p:nvCxnSpPr>
          <p:spPr>
            <a:xfrm>
              <a:off x="6492240" y="3048000"/>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264CBCD-4B90-65FA-2CA3-2DD8FFBF77EC}"/>
                </a:ext>
              </a:extLst>
            </p:cNvPr>
            <p:cNvCxnSpPr/>
            <p:nvPr/>
          </p:nvCxnSpPr>
          <p:spPr>
            <a:xfrm rot="5400000">
              <a:off x="6233169" y="3672831"/>
              <a:ext cx="1249662"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2DC3BF8-2D1D-6EB3-0B53-43EC11A58614}"/>
                </a:ext>
              </a:extLst>
            </p:cNvPr>
            <p:cNvCxnSpPr/>
            <p:nvPr/>
          </p:nvCxnSpPr>
          <p:spPr>
            <a:xfrm>
              <a:off x="6492240" y="4297662"/>
              <a:ext cx="365760" cy="0"/>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30685133"/>
      </p:ext>
    </p:extLst>
  </p:cSld>
  <p:clrMapOvr>
    <a:masterClrMapping/>
  </p:clrMapOvr>
  <mc:AlternateContent xmlns:mc="http://schemas.openxmlformats.org/markup-compatibility/2006" xmlns:p14="http://schemas.microsoft.com/office/powerpoint/2010/main">
    <mc:Choice Requires="p14">
      <p:transition spd="slow" p14:dur="1250" advTm="6848">
        <p:fade/>
      </p:transition>
    </mc:Choice>
    <mc:Fallback xmlns="">
      <p:transition spd="slow" advTm="6848">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Protease: Conformations</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4" name="Picture 3" descr="Protease.png"/>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6021710" y="1724630"/>
            <a:ext cx="2611498" cy="2792973"/>
          </a:xfrm>
          <a:prstGeom prst="rect">
            <a:avLst/>
          </a:prstGeom>
        </p:spPr>
      </p:pic>
      <p:pic>
        <p:nvPicPr>
          <p:cNvPr id="5" name="Picture 4" descr="Protease.pn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757761" y="1850589"/>
            <a:ext cx="4975531" cy="2667014"/>
          </a:xfrm>
          <a:prstGeom prst="rect">
            <a:avLst/>
          </a:prstGeom>
        </p:spPr>
      </p:pic>
      <p:sp>
        <p:nvSpPr>
          <p:cNvPr id="6" name="Rectangle 8"/>
          <p:cNvSpPr>
            <a:spLocks noChangeArrowheads="1"/>
          </p:cNvSpPr>
          <p:nvPr/>
        </p:nvSpPr>
        <p:spPr bwMode="auto">
          <a:xfrm>
            <a:off x="1381094" y="1530570"/>
            <a:ext cx="1117023" cy="342331"/>
          </a:xfrm>
          <a:prstGeom prst="rect">
            <a:avLst/>
          </a:prstGeom>
          <a:solidFill>
            <a:srgbClr val="FFFFFF"/>
          </a:solidFill>
          <a:ln w="12700">
            <a:noFill/>
            <a:miter lim="800000"/>
            <a:headEnd/>
            <a:tailEnd/>
          </a:ln>
        </p:spPr>
        <p:txBody>
          <a:bodyPr wrap="none" lIns="67037" tIns="33518" rIns="67037" bIns="33518" anchor="ctr">
            <a:prstTxWarp prst="textNoShape">
              <a:avLst/>
            </a:prstTxWarp>
          </a:bodyPr>
          <a:lstStyle/>
          <a:p>
            <a:pPr algn="ctr" defTabSz="670322"/>
            <a:r>
              <a:rPr lang="en-US" sz="1800" dirty="0">
                <a:latin typeface="Calibri" panose="020F0502020204030204" pitchFamily="34" charset="0"/>
                <a:cs typeface="Calibri" panose="020F0502020204030204" pitchFamily="34" charset="0"/>
              </a:rPr>
              <a:t>Open</a:t>
            </a:r>
          </a:p>
        </p:txBody>
      </p:sp>
      <p:sp>
        <p:nvSpPr>
          <p:cNvPr id="7" name="Rectangle 18"/>
          <p:cNvSpPr>
            <a:spLocks noChangeArrowheads="1"/>
          </p:cNvSpPr>
          <p:nvPr/>
        </p:nvSpPr>
        <p:spPr bwMode="auto">
          <a:xfrm>
            <a:off x="4026452" y="1530570"/>
            <a:ext cx="1118105" cy="342331"/>
          </a:xfrm>
          <a:prstGeom prst="rect">
            <a:avLst/>
          </a:prstGeom>
          <a:solidFill>
            <a:srgbClr val="FFFFFF"/>
          </a:solidFill>
          <a:ln w="12700">
            <a:noFill/>
            <a:miter lim="800000"/>
            <a:headEnd/>
            <a:tailEnd/>
          </a:ln>
        </p:spPr>
        <p:txBody>
          <a:bodyPr wrap="none" lIns="67037" tIns="33518" rIns="67037" bIns="33518" anchor="ctr">
            <a:prstTxWarp prst="textNoShape">
              <a:avLst/>
            </a:prstTxWarp>
          </a:bodyPr>
          <a:lstStyle/>
          <a:p>
            <a:pPr algn="ctr" defTabSz="670322"/>
            <a:r>
              <a:rPr lang="en-US" sz="1800" dirty="0">
                <a:latin typeface="Calibri" panose="020F0502020204030204" pitchFamily="34" charset="0"/>
                <a:cs typeface="Calibri" panose="020F0502020204030204" pitchFamily="34" charset="0"/>
              </a:rPr>
              <a:t>Semi-Open</a:t>
            </a:r>
          </a:p>
        </p:txBody>
      </p:sp>
      <p:sp>
        <p:nvSpPr>
          <p:cNvPr id="8" name="Rectangle 22"/>
          <p:cNvSpPr>
            <a:spLocks noChangeArrowheads="1"/>
          </p:cNvSpPr>
          <p:nvPr/>
        </p:nvSpPr>
        <p:spPr bwMode="auto">
          <a:xfrm>
            <a:off x="6787247" y="1530570"/>
            <a:ext cx="1118105" cy="342331"/>
          </a:xfrm>
          <a:prstGeom prst="rect">
            <a:avLst/>
          </a:prstGeom>
          <a:solidFill>
            <a:srgbClr val="FFFFFF"/>
          </a:solidFill>
          <a:ln w="12700">
            <a:noFill/>
            <a:miter lim="800000"/>
            <a:headEnd/>
            <a:tailEnd/>
          </a:ln>
        </p:spPr>
        <p:txBody>
          <a:bodyPr wrap="none" lIns="67037" tIns="33518" rIns="67037" bIns="33518" anchor="ctr">
            <a:prstTxWarp prst="textNoShape">
              <a:avLst/>
            </a:prstTxWarp>
          </a:bodyPr>
          <a:lstStyle/>
          <a:p>
            <a:pPr algn="ctr" defTabSz="670322"/>
            <a:r>
              <a:rPr lang="en-US" sz="1800" dirty="0">
                <a:latin typeface="Calibri" panose="020F0502020204030204" pitchFamily="34" charset="0"/>
                <a:cs typeface="Calibri" panose="020F0502020204030204" pitchFamily="34" charset="0"/>
              </a:rPr>
              <a:t>Closed</a:t>
            </a:r>
          </a:p>
        </p:txBody>
      </p:sp>
      <p:sp>
        <p:nvSpPr>
          <p:cNvPr id="13" name="Rectangle 1026"/>
          <p:cNvSpPr>
            <a:spLocks noChangeArrowheads="1"/>
          </p:cNvSpPr>
          <p:nvPr/>
        </p:nvSpPr>
        <p:spPr bwMode="auto">
          <a:xfrm>
            <a:off x="1289124" y="1180625"/>
            <a:ext cx="6616228" cy="3424352"/>
          </a:xfrm>
          <a:prstGeom prst="rect">
            <a:avLst/>
          </a:prstGeom>
          <a:noFill/>
          <a:ln w="19050">
            <a:noFill/>
            <a:miter lim="800000"/>
            <a:headEnd/>
            <a:tailEnd/>
          </a:ln>
        </p:spPr>
        <p:txBody>
          <a:bodyPr wrap="none" anchor="ctr">
            <a:prstTxWarp prst="textNoShape">
              <a:avLst/>
            </a:prstTxWarp>
          </a:bodyPr>
          <a:lstStyle/>
          <a:p>
            <a:endParaRPr lang="en-US" sz="1800"/>
          </a:p>
        </p:txBody>
      </p:sp>
      <p:sp>
        <p:nvSpPr>
          <p:cNvPr id="11" name="Octagon 10">
            <a:extLst>
              <a:ext uri="{FF2B5EF4-FFF2-40B4-BE49-F238E27FC236}">
                <a16:creationId xmlns:a16="http://schemas.microsoft.com/office/drawing/2014/main" id="{ECFEC8D1-05E3-7B42-6968-350F7721ADBF}"/>
              </a:ext>
            </a:extLst>
          </p:cNvPr>
          <p:cNvSpPr>
            <a:spLocks noChangeAspect="1"/>
          </p:cNvSpPr>
          <p:nvPr/>
        </p:nvSpPr>
        <p:spPr>
          <a:xfrm>
            <a:off x="4427574" y="3168852"/>
            <a:ext cx="327790" cy="332750"/>
          </a:xfrm>
          <a:prstGeom prst="octagon">
            <a:avLst/>
          </a:prstGeom>
          <a:gradFill flip="none" rotWithShape="1">
            <a:gsLst>
              <a:gs pos="25000">
                <a:srgbClr val="FFFF00"/>
              </a:gs>
              <a:gs pos="70000">
                <a:srgbClr val="FFC000"/>
              </a:gs>
              <a:gs pos="15000">
                <a:schemeClr val="bg1"/>
              </a:gs>
            </a:gsLst>
            <a:path path="circle">
              <a:fillToRect l="50000" t="50000" r="50000" b="50000"/>
            </a:path>
            <a:tileRect/>
          </a:gradFill>
          <a:ln>
            <a:noFill/>
          </a:ln>
          <a:effectLst>
            <a:glow rad="254000">
              <a:srgbClr val="FFFF00">
                <a:alpha val="40000"/>
              </a:srgbClr>
            </a:glow>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ctagon 11">
            <a:extLst>
              <a:ext uri="{FF2B5EF4-FFF2-40B4-BE49-F238E27FC236}">
                <a16:creationId xmlns:a16="http://schemas.microsoft.com/office/drawing/2014/main" id="{6238DA92-148B-88F1-29D1-43FE029940AA}"/>
              </a:ext>
            </a:extLst>
          </p:cNvPr>
          <p:cNvSpPr>
            <a:spLocks noChangeAspect="1"/>
          </p:cNvSpPr>
          <p:nvPr/>
        </p:nvSpPr>
        <p:spPr>
          <a:xfrm>
            <a:off x="7210699" y="3168852"/>
            <a:ext cx="327790" cy="332750"/>
          </a:xfrm>
          <a:prstGeom prst="octagon">
            <a:avLst/>
          </a:prstGeom>
          <a:gradFill flip="none" rotWithShape="1">
            <a:gsLst>
              <a:gs pos="25000">
                <a:srgbClr val="FFFF00"/>
              </a:gs>
              <a:gs pos="70000">
                <a:srgbClr val="FFC000"/>
              </a:gs>
              <a:gs pos="15000">
                <a:schemeClr val="bg1"/>
              </a:gs>
            </a:gsLst>
            <a:path path="circle">
              <a:fillToRect l="50000" t="50000" r="50000" b="50000"/>
            </a:path>
            <a:tileRect/>
          </a:gradFill>
          <a:ln>
            <a:noFill/>
          </a:ln>
          <a:effectLst>
            <a:glow rad="254000">
              <a:srgbClr val="FFFF00">
                <a:alpha val="40000"/>
              </a:srgbClr>
            </a:glow>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3C233246-02AF-A571-AFB3-4B86BA22EB33}"/>
              </a:ext>
            </a:extLst>
          </p:cNvPr>
          <p:cNvSpPr>
            <a:spLocks noChangeAspect="1"/>
          </p:cNvSpPr>
          <p:nvPr/>
        </p:nvSpPr>
        <p:spPr>
          <a:xfrm>
            <a:off x="1775711" y="3168852"/>
            <a:ext cx="327790" cy="332750"/>
          </a:xfrm>
          <a:prstGeom prst="octagon">
            <a:avLst/>
          </a:prstGeom>
          <a:gradFill flip="none" rotWithShape="1">
            <a:gsLst>
              <a:gs pos="25000">
                <a:srgbClr val="FFFF00"/>
              </a:gs>
              <a:gs pos="70000">
                <a:srgbClr val="FFC000"/>
              </a:gs>
              <a:gs pos="15000">
                <a:schemeClr val="bg1"/>
              </a:gs>
            </a:gsLst>
            <a:path path="circle">
              <a:fillToRect l="50000" t="50000" r="50000" b="50000"/>
            </a:path>
            <a:tileRect/>
          </a:gradFill>
          <a:ln>
            <a:noFill/>
          </a:ln>
          <a:effectLst>
            <a:glow rad="254000">
              <a:srgbClr val="FFFF00">
                <a:alpha val="40000"/>
              </a:srgbClr>
            </a:glow>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Right Arrow 17">
            <a:extLst>
              <a:ext uri="{FF2B5EF4-FFF2-40B4-BE49-F238E27FC236}">
                <a16:creationId xmlns:a16="http://schemas.microsoft.com/office/drawing/2014/main" id="{FE57A8AA-7B3A-EDAE-4AE0-D86A09EDC3E2}"/>
              </a:ext>
            </a:extLst>
          </p:cNvPr>
          <p:cNvSpPr/>
          <p:nvPr/>
        </p:nvSpPr>
        <p:spPr>
          <a:xfrm>
            <a:off x="2561806" y="1587641"/>
            <a:ext cx="1294723" cy="274320"/>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9" name="Left-Right Arrow 18">
            <a:extLst>
              <a:ext uri="{FF2B5EF4-FFF2-40B4-BE49-F238E27FC236}">
                <a16:creationId xmlns:a16="http://schemas.microsoft.com/office/drawing/2014/main" id="{EF6DA7B5-5B7B-2DFD-FBAC-5A64B6DA5F3B}"/>
              </a:ext>
            </a:extLst>
          </p:cNvPr>
          <p:cNvSpPr/>
          <p:nvPr/>
        </p:nvSpPr>
        <p:spPr>
          <a:xfrm>
            <a:off x="5386660" y="1575602"/>
            <a:ext cx="1294723" cy="274320"/>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1078">
            <a:extLst>
              <a:ext uri="{FF2B5EF4-FFF2-40B4-BE49-F238E27FC236}">
                <a16:creationId xmlns:a16="http://schemas.microsoft.com/office/drawing/2014/main" id="{8A0FD80D-74EB-98E9-5A28-77414CDFE1B2}"/>
              </a:ext>
            </a:extLst>
          </p:cNvPr>
          <p:cNvSpPr>
            <a:spLocks noChangeArrowheads="1"/>
          </p:cNvSpPr>
          <p:nvPr/>
        </p:nvSpPr>
        <p:spPr bwMode="auto">
          <a:xfrm>
            <a:off x="1381094" y="2786611"/>
            <a:ext cx="107672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Active Site</a:t>
            </a:r>
          </a:p>
        </p:txBody>
      </p:sp>
      <p:sp>
        <p:nvSpPr>
          <p:cNvPr id="15" name="AutoShape 1080">
            <a:extLst>
              <a:ext uri="{FF2B5EF4-FFF2-40B4-BE49-F238E27FC236}">
                <a16:creationId xmlns:a16="http://schemas.microsoft.com/office/drawing/2014/main" id="{34056CAC-BB11-893A-BD04-6D0FDD9C877B}"/>
              </a:ext>
            </a:extLst>
          </p:cNvPr>
          <p:cNvSpPr>
            <a:spLocks noChangeAspect="1" noChangeArrowheads="1"/>
          </p:cNvSpPr>
          <p:nvPr/>
        </p:nvSpPr>
        <p:spPr bwMode="auto">
          <a:xfrm rot="11314813">
            <a:off x="1908429" y="3015008"/>
            <a:ext cx="87365" cy="154048"/>
          </a:xfrm>
          <a:prstGeom prst="triangle">
            <a:avLst>
              <a:gd name="adj" fmla="val 50000"/>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014932965"/>
      </p:ext>
    </p:extLst>
  </p:cSld>
  <p:clrMapOvr>
    <a:masterClrMapping/>
  </p:clrMapOvr>
  <mc:AlternateContent xmlns:mc="http://schemas.openxmlformats.org/markup-compatibility/2006" xmlns:p14="http://schemas.microsoft.com/office/powerpoint/2010/main">
    <mc:Choice Requires="p14">
      <p:transition spd="slow" p14:dur="1250" advTm="17429">
        <p:circle/>
      </p:transition>
    </mc:Choice>
    <mc:Fallback xmlns="">
      <p:transition spd="slow" advTm="17429">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96A2B3-A506-7349-0D11-A15961A60473}"/>
              </a:ext>
            </a:extLst>
          </p:cNvPr>
          <p:cNvSpPr>
            <a:spLocks noGrp="1"/>
          </p:cNvSpPr>
          <p:nvPr>
            <p:ph type="title"/>
          </p:nvPr>
        </p:nvSpPr>
        <p:spPr/>
        <p:txBody>
          <a:bodyPr/>
          <a:lstStyle/>
          <a:p>
            <a:r>
              <a:rPr lang="en-US" dirty="0"/>
              <a:t>HIV Protease: Polypeptide Cleavage</a:t>
            </a:r>
          </a:p>
        </p:txBody>
      </p:sp>
      <p:sp>
        <p:nvSpPr>
          <p:cNvPr id="3" name="Text Placeholder 2">
            <a:extLst>
              <a:ext uri="{FF2B5EF4-FFF2-40B4-BE49-F238E27FC236}">
                <a16:creationId xmlns:a16="http://schemas.microsoft.com/office/drawing/2014/main" id="{B88DDEB5-3E52-3734-3EB0-7153189614C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8" name="Picture 7">
            <a:extLst>
              <a:ext uri="{FF2B5EF4-FFF2-40B4-BE49-F238E27FC236}">
                <a16:creationId xmlns:a16="http://schemas.microsoft.com/office/drawing/2014/main" id="{42B51DD4-F9C8-C357-DB28-95C4B1DF30D2}"/>
              </a:ext>
            </a:extLst>
          </p:cNvPr>
          <p:cNvPicPr>
            <a:picLocks noChangeAspect="1"/>
          </p:cNvPicPr>
          <p:nvPr/>
        </p:nvPicPr>
        <p:blipFill>
          <a:blip r:embed="rId2"/>
          <a:stretch>
            <a:fillRect/>
          </a:stretch>
        </p:blipFill>
        <p:spPr>
          <a:xfrm>
            <a:off x="2580935" y="1144154"/>
            <a:ext cx="1359779" cy="3569422"/>
          </a:xfrm>
          <a:prstGeom prst="rect">
            <a:avLst/>
          </a:prstGeom>
        </p:spPr>
      </p:pic>
      <p:pic>
        <p:nvPicPr>
          <p:cNvPr id="16" name="Picture 15">
            <a:extLst>
              <a:ext uri="{FF2B5EF4-FFF2-40B4-BE49-F238E27FC236}">
                <a16:creationId xmlns:a16="http://schemas.microsoft.com/office/drawing/2014/main" id="{B82DB171-C57F-C5BF-18D4-52153E4E6B35}"/>
              </a:ext>
            </a:extLst>
          </p:cNvPr>
          <p:cNvPicPr>
            <a:picLocks noChangeAspect="1"/>
          </p:cNvPicPr>
          <p:nvPr/>
        </p:nvPicPr>
        <p:blipFill>
          <a:blip r:embed="rId3"/>
          <a:stretch>
            <a:fillRect/>
          </a:stretch>
        </p:blipFill>
        <p:spPr>
          <a:xfrm rot="21191906">
            <a:off x="5346871" y="1253548"/>
            <a:ext cx="1071001" cy="1935002"/>
          </a:xfrm>
          <a:prstGeom prst="rect">
            <a:avLst/>
          </a:prstGeom>
        </p:spPr>
      </p:pic>
      <p:pic>
        <p:nvPicPr>
          <p:cNvPr id="18" name="Picture 17">
            <a:extLst>
              <a:ext uri="{FF2B5EF4-FFF2-40B4-BE49-F238E27FC236}">
                <a16:creationId xmlns:a16="http://schemas.microsoft.com/office/drawing/2014/main" id="{269FDC04-1331-0D20-3567-AF18A4C2303F}"/>
              </a:ext>
            </a:extLst>
          </p:cNvPr>
          <p:cNvPicPr>
            <a:picLocks noChangeAspect="1"/>
          </p:cNvPicPr>
          <p:nvPr/>
        </p:nvPicPr>
        <p:blipFill>
          <a:blip r:embed="rId4"/>
          <a:stretch>
            <a:fillRect/>
          </a:stretch>
        </p:blipFill>
        <p:spPr>
          <a:xfrm rot="337557">
            <a:off x="5524798" y="3474140"/>
            <a:ext cx="960194" cy="1157617"/>
          </a:xfrm>
          <a:prstGeom prst="rect">
            <a:avLst/>
          </a:prstGeom>
        </p:spPr>
      </p:pic>
      <p:sp>
        <p:nvSpPr>
          <p:cNvPr id="21" name="Right Arrow 20">
            <a:extLst>
              <a:ext uri="{FF2B5EF4-FFF2-40B4-BE49-F238E27FC236}">
                <a16:creationId xmlns:a16="http://schemas.microsoft.com/office/drawing/2014/main" id="{2ECD4D41-22ED-7525-C27C-7C595A45BFBD}"/>
              </a:ext>
            </a:extLst>
          </p:cNvPr>
          <p:cNvSpPr/>
          <p:nvPr/>
        </p:nvSpPr>
        <p:spPr>
          <a:xfrm>
            <a:off x="3983224" y="2666257"/>
            <a:ext cx="1177552" cy="421574"/>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078">
            <a:extLst>
              <a:ext uri="{FF2B5EF4-FFF2-40B4-BE49-F238E27FC236}">
                <a16:creationId xmlns:a16="http://schemas.microsoft.com/office/drawing/2014/main" id="{122A9352-61D5-2704-E465-9E5B13666F20}"/>
              </a:ext>
            </a:extLst>
          </p:cNvPr>
          <p:cNvSpPr>
            <a:spLocks noChangeArrowheads="1"/>
          </p:cNvSpPr>
          <p:nvPr/>
        </p:nvSpPr>
        <p:spPr bwMode="auto">
          <a:xfrm>
            <a:off x="2722462" y="1047638"/>
            <a:ext cx="1076724" cy="24953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HIV Gag</a:t>
            </a:r>
          </a:p>
        </p:txBody>
      </p:sp>
      <p:cxnSp>
        <p:nvCxnSpPr>
          <p:cNvPr id="14" name="Straight Connector 13">
            <a:extLst>
              <a:ext uri="{FF2B5EF4-FFF2-40B4-BE49-F238E27FC236}">
                <a16:creationId xmlns:a16="http://schemas.microsoft.com/office/drawing/2014/main" id="{1B1E9DEA-491E-1B2C-E96A-48C21293E8DE}"/>
              </a:ext>
            </a:extLst>
          </p:cNvPr>
          <p:cNvCxnSpPr>
            <a:cxnSpLocks/>
          </p:cNvCxnSpPr>
          <p:nvPr/>
        </p:nvCxnSpPr>
        <p:spPr>
          <a:xfrm>
            <a:off x="5860379" y="3375150"/>
            <a:ext cx="365760"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11DCABF-10B7-53E7-685D-B0249A526041}"/>
              </a:ext>
            </a:extLst>
          </p:cNvPr>
          <p:cNvSpPr/>
          <p:nvPr/>
        </p:nvSpPr>
        <p:spPr>
          <a:xfrm>
            <a:off x="3176280" y="3259707"/>
            <a:ext cx="120267" cy="111826"/>
          </a:xfrm>
          <a:prstGeom prst="ellipse">
            <a:avLst/>
          </a:prstGeom>
          <a:solidFill>
            <a:srgbClr val="FF00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250E0F7-6953-E9C7-2AD3-EE5F3DADD7F6}"/>
              </a:ext>
            </a:extLst>
          </p:cNvPr>
          <p:cNvCxnSpPr>
            <a:cxnSpLocks/>
          </p:cNvCxnSpPr>
          <p:nvPr/>
        </p:nvCxnSpPr>
        <p:spPr>
          <a:xfrm>
            <a:off x="5862324" y="3323299"/>
            <a:ext cx="365760"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078">
            <a:extLst>
              <a:ext uri="{FF2B5EF4-FFF2-40B4-BE49-F238E27FC236}">
                <a16:creationId xmlns:a16="http://schemas.microsoft.com/office/drawing/2014/main" id="{78A3683E-DF45-08F8-D7FE-95A6A650287A}"/>
              </a:ext>
            </a:extLst>
          </p:cNvPr>
          <p:cNvSpPr>
            <a:spLocks noChangeArrowheads="1"/>
          </p:cNvSpPr>
          <p:nvPr/>
        </p:nvSpPr>
        <p:spPr bwMode="auto">
          <a:xfrm>
            <a:off x="5309718" y="1047638"/>
            <a:ext cx="1076724" cy="24953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HIV Gag</a:t>
            </a:r>
          </a:p>
        </p:txBody>
      </p:sp>
      <p:sp>
        <p:nvSpPr>
          <p:cNvPr id="24" name="Rectangle 1078">
            <a:extLst>
              <a:ext uri="{FF2B5EF4-FFF2-40B4-BE49-F238E27FC236}">
                <a16:creationId xmlns:a16="http://schemas.microsoft.com/office/drawing/2014/main" id="{DF6E8CA6-850A-D055-DA7D-E684D99975E6}"/>
              </a:ext>
            </a:extLst>
          </p:cNvPr>
          <p:cNvSpPr>
            <a:spLocks noChangeArrowheads="1"/>
          </p:cNvSpPr>
          <p:nvPr/>
        </p:nvSpPr>
        <p:spPr bwMode="auto">
          <a:xfrm>
            <a:off x="1826407" y="3134940"/>
            <a:ext cx="1076724" cy="249534"/>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Arial" pitchFamily="31" charset="0"/>
              </a:rPr>
              <a:t>HIV Protease</a:t>
            </a:r>
          </a:p>
        </p:txBody>
      </p:sp>
      <p:pic>
        <p:nvPicPr>
          <p:cNvPr id="7" name="Picture 6">
            <a:extLst>
              <a:ext uri="{FF2B5EF4-FFF2-40B4-BE49-F238E27FC236}">
                <a16:creationId xmlns:a16="http://schemas.microsoft.com/office/drawing/2014/main" id="{804974AA-854A-32CA-7935-19889D427D7D}"/>
              </a:ext>
            </a:extLst>
          </p:cNvPr>
          <p:cNvPicPr>
            <a:picLocks noChangeAspect="1"/>
          </p:cNvPicPr>
          <p:nvPr/>
        </p:nvPicPr>
        <p:blipFill>
          <a:blip r:embed="rId5"/>
          <a:stretch>
            <a:fillRect/>
          </a:stretch>
        </p:blipFill>
        <p:spPr>
          <a:xfrm rot="2857400">
            <a:off x="2805566" y="3196507"/>
            <a:ext cx="592767" cy="736954"/>
          </a:xfrm>
          <a:prstGeom prst="rect">
            <a:avLst/>
          </a:prstGeom>
        </p:spPr>
      </p:pic>
      <p:pic>
        <p:nvPicPr>
          <p:cNvPr id="6" name="Picture 5">
            <a:extLst>
              <a:ext uri="{FF2B5EF4-FFF2-40B4-BE49-F238E27FC236}">
                <a16:creationId xmlns:a16="http://schemas.microsoft.com/office/drawing/2014/main" id="{3FDFE2DB-6D67-EE56-DB6B-818A7C1B544E}"/>
              </a:ext>
            </a:extLst>
          </p:cNvPr>
          <p:cNvPicPr>
            <a:picLocks noChangeAspect="1"/>
          </p:cNvPicPr>
          <p:nvPr/>
        </p:nvPicPr>
        <p:blipFill>
          <a:blip r:embed="rId4"/>
          <a:stretch>
            <a:fillRect/>
          </a:stretch>
        </p:blipFill>
        <p:spPr>
          <a:xfrm>
            <a:off x="2728858" y="3300964"/>
            <a:ext cx="1017897" cy="1227184"/>
          </a:xfrm>
          <a:prstGeom prst="rect">
            <a:avLst/>
          </a:prstGeom>
        </p:spPr>
      </p:pic>
      <p:pic>
        <p:nvPicPr>
          <p:cNvPr id="25" name="Picture 24">
            <a:extLst>
              <a:ext uri="{FF2B5EF4-FFF2-40B4-BE49-F238E27FC236}">
                <a16:creationId xmlns:a16="http://schemas.microsoft.com/office/drawing/2014/main" id="{48AE9913-C6D2-2618-5943-4463174E1EE3}"/>
              </a:ext>
            </a:extLst>
          </p:cNvPr>
          <p:cNvPicPr>
            <a:picLocks noChangeAspect="1"/>
          </p:cNvPicPr>
          <p:nvPr/>
        </p:nvPicPr>
        <p:blipFill>
          <a:blip r:embed="rId6"/>
          <a:stretch>
            <a:fillRect/>
          </a:stretch>
        </p:blipFill>
        <p:spPr>
          <a:xfrm rot="2908819">
            <a:off x="1198452" y="3162050"/>
            <a:ext cx="762000" cy="520700"/>
          </a:xfrm>
          <a:prstGeom prst="rect">
            <a:avLst/>
          </a:prstGeom>
        </p:spPr>
      </p:pic>
      <p:pic>
        <p:nvPicPr>
          <p:cNvPr id="26" name="Picture 25">
            <a:extLst>
              <a:ext uri="{FF2B5EF4-FFF2-40B4-BE49-F238E27FC236}">
                <a16:creationId xmlns:a16="http://schemas.microsoft.com/office/drawing/2014/main" id="{2BE89BA8-9E17-F5D2-6641-3236864E061E}"/>
              </a:ext>
            </a:extLst>
          </p:cNvPr>
          <p:cNvPicPr>
            <a:picLocks noChangeAspect="1"/>
          </p:cNvPicPr>
          <p:nvPr/>
        </p:nvPicPr>
        <p:blipFill>
          <a:blip r:embed="rId6"/>
          <a:stretch>
            <a:fillRect/>
          </a:stretch>
        </p:blipFill>
        <p:spPr>
          <a:xfrm rot="3912396">
            <a:off x="5224709" y="3316988"/>
            <a:ext cx="639823" cy="437212"/>
          </a:xfrm>
          <a:prstGeom prst="rect">
            <a:avLst/>
          </a:prstGeom>
        </p:spPr>
      </p:pic>
    </p:spTree>
    <p:extLst>
      <p:ext uri="{BB962C8B-B14F-4D97-AF65-F5344CB8AC3E}">
        <p14:creationId xmlns:p14="http://schemas.microsoft.com/office/powerpoint/2010/main" val="1830817217"/>
      </p:ext>
    </p:extLst>
  </p:cSld>
  <p:clrMapOvr>
    <a:masterClrMapping/>
  </p:clrMapOvr>
  <mc:AlternateContent xmlns:mc="http://schemas.openxmlformats.org/markup-compatibility/2006" xmlns:p14="http://schemas.microsoft.com/office/powerpoint/2010/main">
    <mc:Choice Requires="p14">
      <p:transition spd="slow" p14:dur="1750" advTm="13141">
        <p:circle/>
      </p:transition>
    </mc:Choice>
    <mc:Fallback xmlns="">
      <p:transition spd="slow" advTm="13141">
        <p:circl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2BE970-88D5-DCBE-006C-160F7782349D}"/>
              </a:ext>
            </a:extLst>
          </p:cNvPr>
          <p:cNvSpPr/>
          <p:nvPr/>
        </p:nvSpPr>
        <p:spPr>
          <a:xfrm>
            <a:off x="323850" y="1243878"/>
            <a:ext cx="4573766" cy="3530480"/>
          </a:xfrm>
          <a:prstGeom prst="rect">
            <a:avLst/>
          </a:prstGeom>
          <a:gradFill>
            <a:gsLst>
              <a:gs pos="0">
                <a:srgbClr val="F1F1F1">
                  <a:alpha val="47000"/>
                </a:srgbClr>
              </a:gs>
              <a:gs pos="99000">
                <a:srgbClr val="E8E8E8">
                  <a:alpha val="68172"/>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AF96A2B3-A506-7349-0D11-A15961A60473}"/>
              </a:ext>
            </a:extLst>
          </p:cNvPr>
          <p:cNvSpPr>
            <a:spLocks noGrp="1"/>
          </p:cNvSpPr>
          <p:nvPr>
            <p:ph type="title"/>
          </p:nvPr>
        </p:nvSpPr>
        <p:spPr/>
        <p:txBody>
          <a:bodyPr/>
          <a:lstStyle/>
          <a:p>
            <a:r>
              <a:rPr lang="en-US" dirty="0"/>
              <a:t>HIV Protease: Polypeptide Cleavage</a:t>
            </a:r>
          </a:p>
        </p:txBody>
      </p:sp>
      <p:sp>
        <p:nvSpPr>
          <p:cNvPr id="3" name="Text Placeholder 2">
            <a:extLst>
              <a:ext uri="{FF2B5EF4-FFF2-40B4-BE49-F238E27FC236}">
                <a16:creationId xmlns:a16="http://schemas.microsoft.com/office/drawing/2014/main" id="{B88DDEB5-3E52-3734-3EB0-7153189614C9}"/>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8" name="Picture 7">
            <a:extLst>
              <a:ext uri="{FF2B5EF4-FFF2-40B4-BE49-F238E27FC236}">
                <a16:creationId xmlns:a16="http://schemas.microsoft.com/office/drawing/2014/main" id="{42B51DD4-F9C8-C357-DB28-95C4B1DF30D2}"/>
              </a:ext>
            </a:extLst>
          </p:cNvPr>
          <p:cNvPicPr>
            <a:picLocks noChangeAspect="1"/>
          </p:cNvPicPr>
          <p:nvPr/>
        </p:nvPicPr>
        <p:blipFill>
          <a:blip r:embed="rId2"/>
          <a:stretch>
            <a:fillRect/>
          </a:stretch>
        </p:blipFill>
        <p:spPr>
          <a:xfrm>
            <a:off x="978574" y="1503219"/>
            <a:ext cx="814118" cy="2137061"/>
          </a:xfrm>
          <a:prstGeom prst="rect">
            <a:avLst/>
          </a:prstGeom>
        </p:spPr>
      </p:pic>
      <p:pic>
        <p:nvPicPr>
          <p:cNvPr id="5" name="Picture 4">
            <a:extLst>
              <a:ext uri="{FF2B5EF4-FFF2-40B4-BE49-F238E27FC236}">
                <a16:creationId xmlns:a16="http://schemas.microsoft.com/office/drawing/2014/main" id="{3826A702-6D01-DFFF-1F60-6FF0C7D74523}"/>
              </a:ext>
            </a:extLst>
          </p:cNvPr>
          <p:cNvPicPr>
            <a:picLocks noChangeAspect="1"/>
          </p:cNvPicPr>
          <p:nvPr/>
        </p:nvPicPr>
        <p:blipFill>
          <a:blip r:embed="rId3"/>
          <a:stretch>
            <a:fillRect/>
          </a:stretch>
        </p:blipFill>
        <p:spPr>
          <a:xfrm rot="21412567">
            <a:off x="2350417" y="1485403"/>
            <a:ext cx="999999" cy="3199993"/>
          </a:xfrm>
          <a:prstGeom prst="rect">
            <a:avLst/>
          </a:prstGeom>
        </p:spPr>
      </p:pic>
      <p:pic>
        <p:nvPicPr>
          <p:cNvPr id="7" name="Picture 6">
            <a:extLst>
              <a:ext uri="{FF2B5EF4-FFF2-40B4-BE49-F238E27FC236}">
                <a16:creationId xmlns:a16="http://schemas.microsoft.com/office/drawing/2014/main" id="{C4C9AE1F-411D-6BE4-3A32-E4A68B451E1E}"/>
              </a:ext>
            </a:extLst>
          </p:cNvPr>
          <p:cNvPicPr>
            <a:picLocks noChangeAspect="1"/>
          </p:cNvPicPr>
          <p:nvPr/>
        </p:nvPicPr>
        <p:blipFill>
          <a:blip r:embed="rId4"/>
          <a:stretch>
            <a:fillRect/>
          </a:stretch>
        </p:blipFill>
        <p:spPr>
          <a:xfrm>
            <a:off x="4896854" y="1230630"/>
            <a:ext cx="3954138" cy="3530480"/>
          </a:xfrm>
          <a:prstGeom prst="rect">
            <a:avLst/>
          </a:prstGeom>
        </p:spPr>
      </p:pic>
      <p:sp>
        <p:nvSpPr>
          <p:cNvPr id="21" name="Right Arrow 20">
            <a:extLst>
              <a:ext uri="{FF2B5EF4-FFF2-40B4-BE49-F238E27FC236}">
                <a16:creationId xmlns:a16="http://schemas.microsoft.com/office/drawing/2014/main" id="{2ECD4D41-22ED-7525-C27C-7C595A45BFBD}"/>
              </a:ext>
            </a:extLst>
          </p:cNvPr>
          <p:cNvSpPr/>
          <p:nvPr/>
        </p:nvSpPr>
        <p:spPr>
          <a:xfrm>
            <a:off x="3692232" y="2663826"/>
            <a:ext cx="1177552" cy="421574"/>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78">
            <a:extLst>
              <a:ext uri="{FF2B5EF4-FFF2-40B4-BE49-F238E27FC236}">
                <a16:creationId xmlns:a16="http://schemas.microsoft.com/office/drawing/2014/main" id="{F87270F4-E28F-66A8-FE01-041129B8D8D5}"/>
              </a:ext>
            </a:extLst>
          </p:cNvPr>
          <p:cNvSpPr>
            <a:spLocks noChangeArrowheads="1"/>
          </p:cNvSpPr>
          <p:nvPr/>
        </p:nvSpPr>
        <p:spPr bwMode="auto">
          <a:xfrm>
            <a:off x="847271" y="1286837"/>
            <a:ext cx="107672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HIV Gag</a:t>
            </a:r>
          </a:p>
        </p:txBody>
      </p:sp>
      <p:sp>
        <p:nvSpPr>
          <p:cNvPr id="13" name="Rectangle 1078">
            <a:extLst>
              <a:ext uri="{FF2B5EF4-FFF2-40B4-BE49-F238E27FC236}">
                <a16:creationId xmlns:a16="http://schemas.microsoft.com/office/drawing/2014/main" id="{31ED4DB1-CF38-AE07-7643-9C6715036EE9}"/>
              </a:ext>
            </a:extLst>
          </p:cNvPr>
          <p:cNvSpPr>
            <a:spLocks noChangeArrowheads="1"/>
          </p:cNvSpPr>
          <p:nvPr/>
        </p:nvSpPr>
        <p:spPr bwMode="auto">
          <a:xfrm>
            <a:off x="2266997" y="1286837"/>
            <a:ext cx="107672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HIV Gag-Pl</a:t>
            </a:r>
          </a:p>
        </p:txBody>
      </p:sp>
      <p:sp>
        <p:nvSpPr>
          <p:cNvPr id="17" name="Rectangle 1078">
            <a:extLst>
              <a:ext uri="{FF2B5EF4-FFF2-40B4-BE49-F238E27FC236}">
                <a16:creationId xmlns:a16="http://schemas.microsoft.com/office/drawing/2014/main" id="{374D8608-636B-47A4-9040-3EF782C419F7}"/>
              </a:ext>
            </a:extLst>
          </p:cNvPr>
          <p:cNvSpPr>
            <a:spLocks noChangeArrowheads="1"/>
          </p:cNvSpPr>
          <p:nvPr/>
        </p:nvSpPr>
        <p:spPr bwMode="auto">
          <a:xfrm>
            <a:off x="5924598" y="1029885"/>
            <a:ext cx="1076724" cy="188171"/>
          </a:xfrm>
          <a:prstGeom prst="rect">
            <a:avLst/>
          </a:prstGeom>
          <a:noFill/>
          <a:ln w="12700">
            <a:noFill/>
            <a:miter lim="800000"/>
            <a:headEnd/>
            <a:tailEnd/>
          </a:ln>
        </p:spPr>
        <p:txBody>
          <a:bodyPr wrap="none" lIns="89383" tIns="44691" rIns="89383" bIns="44691" anchor="ctr">
            <a:prstTxWarp prst="textNoShape">
              <a:avLst/>
            </a:prstTxWarp>
          </a:bodyPr>
          <a:lstStyle/>
          <a:p>
            <a:pPr algn="ctr" defTabSz="893763"/>
            <a:r>
              <a:rPr lang="en-US" sz="1300" dirty="0">
                <a:solidFill>
                  <a:schemeClr val="tx1"/>
                </a:solidFill>
                <a:latin typeface="Calibri" panose="020F0502020204030204" pitchFamily="34" charset="0"/>
                <a:cs typeface="Calibri" panose="020F0502020204030204" pitchFamily="34" charset="0"/>
              </a:rPr>
              <a:t>HIV Maturation</a:t>
            </a:r>
          </a:p>
        </p:txBody>
      </p:sp>
      <p:cxnSp>
        <p:nvCxnSpPr>
          <p:cNvPr id="4" name="Straight Connector 3">
            <a:extLst>
              <a:ext uri="{FF2B5EF4-FFF2-40B4-BE49-F238E27FC236}">
                <a16:creationId xmlns:a16="http://schemas.microsoft.com/office/drawing/2014/main" id="{2234590C-8EB0-EA48-F1D5-E49D56F34A38}"/>
              </a:ext>
            </a:extLst>
          </p:cNvPr>
          <p:cNvCxnSpPr>
            <a:cxnSpLocks/>
          </p:cNvCxnSpPr>
          <p:nvPr/>
        </p:nvCxnSpPr>
        <p:spPr>
          <a:xfrm>
            <a:off x="1185891" y="2772979"/>
            <a:ext cx="383609" cy="52076"/>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C40F386-4990-C067-D7FD-919D301FD96B}"/>
              </a:ext>
            </a:extLst>
          </p:cNvPr>
          <p:cNvSpPr/>
          <p:nvPr/>
        </p:nvSpPr>
        <p:spPr>
          <a:xfrm>
            <a:off x="1322936" y="2756479"/>
            <a:ext cx="91440" cy="91440"/>
          </a:xfrm>
          <a:prstGeom prst="ellipse">
            <a:avLst/>
          </a:prstGeom>
          <a:solidFill>
            <a:srgbClr val="FF00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94BD461-0A45-B2EA-B882-AA1F2297517B}"/>
              </a:ext>
            </a:extLst>
          </p:cNvPr>
          <p:cNvPicPr>
            <a:picLocks noChangeAspect="1"/>
          </p:cNvPicPr>
          <p:nvPr/>
        </p:nvPicPr>
        <p:blipFill>
          <a:blip r:embed="rId5"/>
          <a:stretch>
            <a:fillRect/>
          </a:stretch>
        </p:blipFill>
        <p:spPr>
          <a:xfrm rot="21395751">
            <a:off x="781138" y="2603155"/>
            <a:ext cx="425062" cy="528455"/>
          </a:xfrm>
          <a:prstGeom prst="rect">
            <a:avLst/>
          </a:prstGeom>
        </p:spPr>
      </p:pic>
    </p:spTree>
    <p:extLst>
      <p:ext uri="{BB962C8B-B14F-4D97-AF65-F5344CB8AC3E}">
        <p14:creationId xmlns:p14="http://schemas.microsoft.com/office/powerpoint/2010/main" val="2508881572"/>
      </p:ext>
    </p:extLst>
  </p:cSld>
  <p:clrMapOvr>
    <a:masterClrMapping/>
  </p:clrMapOvr>
  <mc:AlternateContent xmlns:mc="http://schemas.openxmlformats.org/markup-compatibility/2006" xmlns:p14="http://schemas.microsoft.com/office/powerpoint/2010/main">
    <mc:Choice Requires="p14">
      <p:transition spd="slow" p14:dur="1250" advTm="15445">
        <p:fade/>
      </p:transition>
    </mc:Choice>
    <mc:Fallback xmlns="">
      <p:transition spd="slow" advTm="15445">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7D95-ED4F-6E37-B6DE-C897648B43D2}"/>
              </a:ext>
            </a:extLst>
          </p:cNvPr>
          <p:cNvSpPr>
            <a:spLocks noGrp="1"/>
          </p:cNvSpPr>
          <p:nvPr>
            <p:ph type="title"/>
          </p:nvPr>
        </p:nvSpPr>
        <p:spPr/>
        <p:txBody>
          <a:bodyPr/>
          <a:lstStyle/>
          <a:p>
            <a:r>
              <a:rPr lang="en-US" dirty="0"/>
              <a:t>HIV Reverse Transcriptase</a:t>
            </a:r>
          </a:p>
        </p:txBody>
      </p:sp>
      <p:sp>
        <p:nvSpPr>
          <p:cNvPr id="3" name="Text Placeholder 2">
            <a:extLst>
              <a:ext uri="{FF2B5EF4-FFF2-40B4-BE49-F238E27FC236}">
                <a16:creationId xmlns:a16="http://schemas.microsoft.com/office/drawing/2014/main" id="{052CCC5C-8461-EF60-81A7-B8D0EA26E29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7" name="Rectangle 13">
            <a:extLst>
              <a:ext uri="{FF2B5EF4-FFF2-40B4-BE49-F238E27FC236}">
                <a16:creationId xmlns:a16="http://schemas.microsoft.com/office/drawing/2014/main" id="{34EB8E40-63F5-8FA5-159E-1A8582928FB6}"/>
              </a:ext>
            </a:extLst>
          </p:cNvPr>
          <p:cNvSpPr>
            <a:spLocks noChangeArrowheads="1"/>
          </p:cNvSpPr>
          <p:nvPr/>
        </p:nvSpPr>
        <p:spPr bwMode="auto">
          <a:xfrm>
            <a:off x="112814" y="2199460"/>
            <a:ext cx="2856015" cy="432890"/>
          </a:xfrm>
          <a:prstGeom prst="rect">
            <a:avLst/>
          </a:prstGeom>
          <a:noFill/>
          <a:ln w="12700">
            <a:noFill/>
            <a:miter lim="800000"/>
            <a:headEnd/>
            <a:tailEnd/>
          </a:ln>
          <a:effectLst/>
        </p:spPr>
        <p:txBody>
          <a:bodyPr wrap="none" anchor="ctr">
            <a:prstTxWarp prst="textNoShape">
              <a:avLst/>
            </a:prstTxWarp>
          </a:bodyPr>
          <a:lstStyle/>
          <a:p>
            <a:pPr algn="r"/>
            <a:r>
              <a:rPr lang="en-US" sz="1600" dirty="0">
                <a:latin typeface="Calibri" panose="020F0502020204030204" pitchFamily="34" charset="0"/>
                <a:cs typeface="Calibri" panose="020F0502020204030204" pitchFamily="34" charset="0"/>
              </a:rPr>
              <a:t>HIV Reverse Transcriptase</a:t>
            </a:r>
          </a:p>
        </p:txBody>
      </p:sp>
      <p:cxnSp>
        <p:nvCxnSpPr>
          <p:cNvPr id="8" name="Straight Arrow Connector 7">
            <a:extLst>
              <a:ext uri="{FF2B5EF4-FFF2-40B4-BE49-F238E27FC236}">
                <a16:creationId xmlns:a16="http://schemas.microsoft.com/office/drawing/2014/main" id="{7EAA49C1-5187-D8A1-E5A2-6E9B3DB61A87}"/>
              </a:ext>
            </a:extLst>
          </p:cNvPr>
          <p:cNvCxnSpPr>
            <a:cxnSpLocks/>
          </p:cNvCxnSpPr>
          <p:nvPr/>
        </p:nvCxnSpPr>
        <p:spPr>
          <a:xfrm flipH="1">
            <a:off x="2903517" y="2440953"/>
            <a:ext cx="131816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317940"/>
      </p:ext>
    </p:extLst>
  </p:cSld>
  <p:clrMapOvr>
    <a:masterClrMapping/>
  </p:clrMapOvr>
  <mc:AlternateContent xmlns:mc="http://schemas.openxmlformats.org/markup-compatibility/2006" xmlns:p14="http://schemas.microsoft.com/office/powerpoint/2010/main">
    <mc:Choice Requires="p14">
      <p:transition spd="slow" p14:dur="1250" advTm="7168">
        <p:circle/>
      </p:transition>
    </mc:Choice>
    <mc:Fallback xmlns="">
      <p:transition spd="slow" advTm="7168">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F048B7-19F4-CD4B-A4BE-BDB57910F079}"/>
              </a:ext>
            </a:extLst>
          </p:cNvPr>
          <p:cNvPicPr>
            <a:picLocks noChangeAspect="1"/>
          </p:cNvPicPr>
          <p:nvPr/>
        </p:nvPicPr>
        <p:blipFill>
          <a:blip r:embed="rId3">
            <a:alphaModFix/>
          </a:blip>
          <a:stretch>
            <a:fillRect/>
          </a:stretch>
        </p:blipFill>
        <p:spPr>
          <a:xfrm>
            <a:off x="2548373" y="940745"/>
            <a:ext cx="3931920" cy="3931920"/>
          </a:xfrm>
          <a:prstGeom prst="rect">
            <a:avLst/>
          </a:prstGeom>
        </p:spPr>
      </p:pic>
      <p:sp>
        <p:nvSpPr>
          <p:cNvPr id="2" name="Title 1">
            <a:extLst>
              <a:ext uri="{FF2B5EF4-FFF2-40B4-BE49-F238E27FC236}">
                <a16:creationId xmlns:a16="http://schemas.microsoft.com/office/drawing/2014/main" id="{565D0139-8778-1A43-A0FA-70ACEE89B8F6}"/>
              </a:ext>
            </a:extLst>
          </p:cNvPr>
          <p:cNvSpPr>
            <a:spLocks noGrp="1"/>
          </p:cNvSpPr>
          <p:nvPr>
            <p:ph type="title"/>
          </p:nvPr>
        </p:nvSpPr>
        <p:spPr/>
        <p:txBody>
          <a:bodyPr/>
          <a:lstStyle/>
          <a:p>
            <a:r>
              <a:rPr lang="en-US" dirty="0"/>
              <a:t>HIV Reverse Transcriptase</a:t>
            </a:r>
          </a:p>
        </p:txBody>
      </p:sp>
      <p:sp>
        <p:nvSpPr>
          <p:cNvPr id="4" name="Text Placeholder 3">
            <a:extLst>
              <a:ext uri="{FF2B5EF4-FFF2-40B4-BE49-F238E27FC236}">
                <a16:creationId xmlns:a16="http://schemas.microsoft.com/office/drawing/2014/main" id="{43CCFC04-CFED-3E4E-89C8-AE32FE5A6F27}"/>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cxnSp>
        <p:nvCxnSpPr>
          <p:cNvPr id="6" name="Straight Arrow Connector 5">
            <a:extLst>
              <a:ext uri="{FF2B5EF4-FFF2-40B4-BE49-F238E27FC236}">
                <a16:creationId xmlns:a16="http://schemas.microsoft.com/office/drawing/2014/main" id="{60CAA774-9C65-77A8-5DF5-928FCD07F306}"/>
              </a:ext>
            </a:extLst>
          </p:cNvPr>
          <p:cNvCxnSpPr>
            <a:cxnSpLocks/>
          </p:cNvCxnSpPr>
          <p:nvPr/>
        </p:nvCxnSpPr>
        <p:spPr>
          <a:xfrm flipH="1">
            <a:off x="5326996" y="2755593"/>
            <a:ext cx="17845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E309AD3D-0679-D35E-AC99-A6743CE8BE9E}"/>
              </a:ext>
            </a:extLst>
          </p:cNvPr>
          <p:cNvSpPr>
            <a:spLocks noChangeArrowheads="1"/>
          </p:cNvSpPr>
          <p:nvPr/>
        </p:nvSpPr>
        <p:spPr bwMode="auto">
          <a:xfrm>
            <a:off x="6570878" y="2532423"/>
            <a:ext cx="1357481" cy="432890"/>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13" name="Rectangle 13">
            <a:extLst>
              <a:ext uri="{FF2B5EF4-FFF2-40B4-BE49-F238E27FC236}">
                <a16:creationId xmlns:a16="http://schemas.microsoft.com/office/drawing/2014/main" id="{41FA6129-EFF2-381E-1B83-2859BA01BDA0}"/>
              </a:ext>
            </a:extLst>
          </p:cNvPr>
          <p:cNvSpPr>
            <a:spLocks noChangeArrowheads="1"/>
          </p:cNvSpPr>
          <p:nvPr/>
        </p:nvSpPr>
        <p:spPr bwMode="auto">
          <a:xfrm>
            <a:off x="112814" y="2199460"/>
            <a:ext cx="2856015" cy="432890"/>
          </a:xfrm>
          <a:prstGeom prst="rect">
            <a:avLst/>
          </a:prstGeom>
          <a:noFill/>
          <a:ln w="12700">
            <a:noFill/>
            <a:miter lim="800000"/>
            <a:headEnd/>
            <a:tailEnd/>
          </a:ln>
          <a:effectLst/>
        </p:spPr>
        <p:txBody>
          <a:bodyPr wrap="none" anchor="ctr">
            <a:prstTxWarp prst="textNoShape">
              <a:avLst/>
            </a:prstTxWarp>
          </a:bodyPr>
          <a:lstStyle/>
          <a:p>
            <a:pPr algn="r"/>
            <a:r>
              <a:rPr lang="en-US" sz="1600" dirty="0">
                <a:latin typeface="Calibri" panose="020F0502020204030204" pitchFamily="34" charset="0"/>
                <a:cs typeface="Calibri" panose="020F0502020204030204" pitchFamily="34" charset="0"/>
              </a:rPr>
              <a:t>HIV Reverse Transcriptase</a:t>
            </a:r>
          </a:p>
        </p:txBody>
      </p:sp>
      <p:cxnSp>
        <p:nvCxnSpPr>
          <p:cNvPr id="14" name="Straight Arrow Connector 13">
            <a:extLst>
              <a:ext uri="{FF2B5EF4-FFF2-40B4-BE49-F238E27FC236}">
                <a16:creationId xmlns:a16="http://schemas.microsoft.com/office/drawing/2014/main" id="{ACBC7D19-E41F-126D-283F-9F0FE4DA0ADD}"/>
              </a:ext>
            </a:extLst>
          </p:cNvPr>
          <p:cNvCxnSpPr>
            <a:cxnSpLocks/>
          </p:cNvCxnSpPr>
          <p:nvPr/>
        </p:nvCxnSpPr>
        <p:spPr>
          <a:xfrm flipH="1">
            <a:off x="2903517" y="2440953"/>
            <a:ext cx="131816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F826C54-DC0A-8D62-6A93-C6C50C7BB2A4}"/>
              </a:ext>
            </a:extLst>
          </p:cNvPr>
          <p:cNvSpPr/>
          <p:nvPr/>
        </p:nvSpPr>
        <p:spPr>
          <a:xfrm>
            <a:off x="7970196" y="930510"/>
            <a:ext cx="1173804" cy="429490"/>
          </a:xfrm>
          <a:prstGeom prst="rect">
            <a:avLst/>
          </a:prstGeom>
          <a:solidFill>
            <a:srgbClr val="A5651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Enzyme</a:t>
            </a:r>
          </a:p>
        </p:txBody>
      </p:sp>
      <p:pic>
        <p:nvPicPr>
          <p:cNvPr id="9" name="Picture 8">
            <a:extLst>
              <a:ext uri="{FF2B5EF4-FFF2-40B4-BE49-F238E27FC236}">
                <a16:creationId xmlns:a16="http://schemas.microsoft.com/office/drawing/2014/main" id="{B4AF8FD0-8CC7-9DDF-E36A-DBEBE31CAD7A}"/>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67022" y1="28444" x2="67022" y2="28444"/>
                        <a14:foregroundMark x1="67156" y1="28000" x2="68044" y2="29467"/>
                        <a14:foregroundMark x1="59733" y1="21467" x2="64533" y2="24356"/>
                        <a14:foregroundMark x1="70489" y1="40400" x2="70089" y2="46089"/>
                        <a14:backgroundMark x1="42978" y1="16489" x2="24533" y2="30578"/>
                        <a14:backgroundMark x1="24533" y1="30578" x2="20133" y2="39422"/>
                        <a14:backgroundMark x1="20799" y1="47970" x2="22400" y2="68533"/>
                        <a14:backgroundMark x1="20133" y1="39422" x2="20792" y2="47887"/>
                        <a14:backgroundMark x1="22400" y1="68533" x2="27600" y2="81644"/>
                        <a14:backgroundMark x1="27600" y1="81644" x2="38444" y2="87200"/>
                        <a14:backgroundMark x1="38444" y1="87200" x2="51600" y2="87956"/>
                        <a14:backgroundMark x1="51600" y1="87956" x2="67644" y2="75689"/>
                        <a14:backgroundMark x1="67644" y1="75689" x2="79911" y2="43022"/>
                        <a14:backgroundMark x1="79911" y1="43022" x2="79200" y2="31733"/>
                        <a14:backgroundMark x1="79200" y1="31733" x2="74267" y2="22756"/>
                        <a14:backgroundMark x1="74267" y1="22756" x2="53956" y2="11956"/>
                        <a14:backgroundMark x1="53956" y1="11956" x2="44622" y2="10044"/>
                        <a14:backgroundMark x1="44622" y1="10044" x2="37422" y2="11067"/>
                        <a14:backgroundMark x1="42089" y1="26711" x2="38578" y2="38578"/>
                        <a14:backgroundMark x1="38578" y1="38578" x2="38978" y2="51156"/>
                        <a14:backgroundMark x1="38978" y1="51156" x2="43067" y2="62667"/>
                        <a14:backgroundMark x1="43067" y1="62667" x2="53422" y2="69956"/>
                        <a14:backgroundMark x1="53422" y1="69956" x2="61689" y2="61156"/>
                        <a14:backgroundMark x1="61689" y1="61156" x2="67067" y2="36800"/>
                        <a14:backgroundMark x1="67067" y1="36800" x2="61333" y2="26578"/>
                        <a14:backgroundMark x1="61333" y1="26578" x2="48844" y2="23333"/>
                        <a14:backgroundMark x1="48844" y1="23333" x2="41511" y2="26711"/>
                        <a14:backgroundMark x1="28089" y1="31511" x2="28889" y2="62711"/>
                        <a14:backgroundMark x1="28889" y1="62711" x2="32622" y2="69378"/>
                        <a14:backgroundMark x1="27511" y1="29911" x2="27067" y2="31778"/>
                        <a14:backgroundMark x1="27378" y1="47111" x2="29111" y2="59644"/>
                        <a14:backgroundMark x1="29111" y1="59644" x2="35822" y2="71778"/>
                        <a14:backgroundMark x1="35822" y1="71778" x2="45733" y2="79511"/>
                        <a14:backgroundMark x1="45733" y1="79511" x2="54311" y2="81067"/>
                        <a14:backgroundMark x1="71067" y1="14889" x2="80667" y2="25600"/>
                        <a14:backgroundMark x1="80667" y1="25600" x2="85956" y2="49511"/>
                        <a14:backgroundMark x1="85956" y1="49511" x2="79911" y2="76133"/>
                        <a14:backgroundMark x1="79911" y1="76133" x2="63822" y2="82222"/>
                        <a14:backgroundMark x1="46889" y1="85422" x2="33289" y2="81156"/>
                        <a14:backgroundMark x1="33289" y1="81156" x2="23778" y2="72267"/>
                        <a14:backgroundMark x1="23778" y1="72267" x2="21556" y2="68222"/>
                        <a14:backgroundMark x1="52311" y1="26533" x2="52444" y2="61956"/>
                        <a14:backgroundMark x1="22844" y1="45956" x2="29911" y2="70578"/>
                        <a14:backgroundMark x1="29911" y1="70578" x2="39422" y2="80000"/>
                        <a14:backgroundMark x1="39422" y1="80000" x2="40044" y2="80311"/>
                        <a14:backgroundMark x1="23733" y1="43333" x2="24311" y2="53378"/>
                        <a14:backgroundMark x1="24311" y1="42578" x2="25467" y2="52044"/>
                        <a14:backgroundMark x1="25467" y1="44933" x2="26800" y2="51467"/>
                        <a14:backgroundMark x1="21111" y1="48133" x2="21111" y2="48133"/>
                        <a14:backgroundMark x1="21111" y1="47956" x2="28844" y2="52044"/>
                        <a14:backgroundMark x1="28978" y1="51778" x2="28978" y2="51778"/>
                        <a14:backgroundMark x1="28667" y1="65467" x2="41378" y2="78578"/>
                        <a14:backgroundMark x1="25333" y1="62978" x2="25333" y2="62978"/>
                        <a14:backgroundMark x1="28844" y1="64889" x2="28844" y2="64889"/>
                        <a14:backgroundMark x1="28400" y1="65600" x2="28978" y2="64311"/>
                        <a14:backgroundMark x1="28978" y1="65467" x2="28978" y2="65467"/>
                        <a14:backgroundMark x1="29289" y1="66044" x2="29422" y2="64711"/>
                        <a14:backgroundMark x1="33200" y1="73022" x2="32311" y2="71733"/>
                        <a14:backgroundMark x1="28667" y1="64711" x2="29556" y2="65911"/>
                        <a14:backgroundMark x1="32311" y1="70711" x2="33511" y2="73333"/>
                        <a14:backgroundMark x1="41511" y1="78844" x2="42800" y2="79867"/>
                        <a14:backgroundMark x1="71244" y1="39822" x2="71244" y2="39822"/>
                      </a14:backgroundRemoval>
                    </a14:imgEffect>
                  </a14:imgLayer>
                </a14:imgProps>
              </a:ext>
            </a:extLst>
          </a:blip>
          <a:stretch>
            <a:fillRect/>
          </a:stretch>
        </p:blipFill>
        <p:spPr>
          <a:xfrm>
            <a:off x="2548513" y="949165"/>
            <a:ext cx="3931920" cy="3931920"/>
          </a:xfrm>
          <a:prstGeom prst="rect">
            <a:avLst/>
          </a:prstGeom>
        </p:spPr>
      </p:pic>
    </p:spTree>
    <p:extLst>
      <p:ext uri="{BB962C8B-B14F-4D97-AF65-F5344CB8AC3E}">
        <p14:creationId xmlns:p14="http://schemas.microsoft.com/office/powerpoint/2010/main" val="1779564953"/>
      </p:ext>
    </p:extLst>
  </p:cSld>
  <p:clrMapOvr>
    <a:masterClrMapping/>
  </p:clrMapOvr>
  <mc:AlternateContent xmlns:mc="http://schemas.openxmlformats.org/markup-compatibility/2006" xmlns:p14="http://schemas.microsoft.com/office/powerpoint/2010/main">
    <mc:Choice Requires="p14">
      <p:transition spd="slow" p14:dur="1250" advTm="9792">
        <p:fade/>
      </p:transition>
    </mc:Choice>
    <mc:Fallback xmlns="">
      <p:transition spd="slow" advTm="9792">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5577-C4BF-0546-BB24-81B2F64751D8}"/>
              </a:ext>
            </a:extLst>
          </p:cNvPr>
          <p:cNvSpPr>
            <a:spLocks noGrp="1"/>
          </p:cNvSpPr>
          <p:nvPr>
            <p:ph type="title"/>
          </p:nvPr>
        </p:nvSpPr>
        <p:spPr/>
        <p:txBody>
          <a:bodyPr/>
          <a:lstStyle/>
          <a:p>
            <a:r>
              <a:rPr lang="en-US" dirty="0"/>
              <a:t>HIV Reverse Transcriptase: Subunits</a:t>
            </a:r>
          </a:p>
        </p:txBody>
      </p:sp>
      <p:sp>
        <p:nvSpPr>
          <p:cNvPr id="3" name="Text Placeholder 2">
            <a:extLst>
              <a:ext uri="{FF2B5EF4-FFF2-40B4-BE49-F238E27FC236}">
                <a16:creationId xmlns:a16="http://schemas.microsoft.com/office/drawing/2014/main" id="{78F789DE-3A71-1C4D-A340-1E842E12B895}"/>
              </a:ext>
            </a:extLst>
          </p:cNvPr>
          <p:cNvSpPr>
            <a:spLocks noGrp="1"/>
          </p:cNvSpPr>
          <p:nvPr>
            <p:ph type="body" sz="quarter" idx="14"/>
          </p:nvPr>
        </p:nvSpPr>
        <p:spPr>
          <a:prstGeom prst="rect">
            <a:avLst/>
          </a:prstGeom>
        </p:spPr>
        <p:txBody>
          <a:bodyPr/>
          <a:lstStyle/>
          <a:p>
            <a:r>
              <a:rPr lang="en-US" dirty="0"/>
              <a:t>Illustration: </a:t>
            </a:r>
            <a:r>
              <a:rPr lang="en-US" i="1" dirty="0"/>
              <a:t>Cognition Studio, Inc.</a:t>
            </a:r>
            <a:r>
              <a:rPr lang="en-US" dirty="0"/>
              <a:t> and David H. Spach, MD</a:t>
            </a:r>
          </a:p>
        </p:txBody>
      </p:sp>
      <p:pic>
        <p:nvPicPr>
          <p:cNvPr id="6" name="Picture 5">
            <a:extLst>
              <a:ext uri="{FF2B5EF4-FFF2-40B4-BE49-F238E27FC236}">
                <a16:creationId xmlns:a16="http://schemas.microsoft.com/office/drawing/2014/main" id="{06F43B38-3A88-F9E1-BAC2-B2AAB77B4A7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860875" y="796309"/>
            <a:ext cx="3748282" cy="3158930"/>
          </a:xfrm>
          <a:prstGeom prst="rect">
            <a:avLst/>
          </a:prstGeom>
        </p:spPr>
      </p:pic>
      <p:pic>
        <p:nvPicPr>
          <p:cNvPr id="9" name="Picture 8">
            <a:extLst>
              <a:ext uri="{FF2B5EF4-FFF2-40B4-BE49-F238E27FC236}">
                <a16:creationId xmlns:a16="http://schemas.microsoft.com/office/drawing/2014/main" id="{E06E6DF7-C485-D8A0-F7A5-00BC7D0D70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3249919" y="2276484"/>
            <a:ext cx="3111655" cy="2460550"/>
          </a:xfrm>
          <a:prstGeom prst="rect">
            <a:avLst/>
          </a:prstGeom>
        </p:spPr>
      </p:pic>
    </p:spTree>
    <p:extLst>
      <p:ext uri="{BB962C8B-B14F-4D97-AF65-F5344CB8AC3E}">
        <p14:creationId xmlns:p14="http://schemas.microsoft.com/office/powerpoint/2010/main" val="81960442"/>
      </p:ext>
    </p:extLst>
  </p:cSld>
  <p:clrMapOvr>
    <a:masterClrMapping/>
  </p:clrMapOvr>
  <mc:AlternateContent xmlns:mc="http://schemas.openxmlformats.org/markup-compatibility/2006" xmlns:p14="http://schemas.microsoft.com/office/powerpoint/2010/main">
    <mc:Choice Requires="p14">
      <p:transition spd="slow" p14:dur="1250" advTm="7018">
        <p:circle/>
      </p:transition>
    </mc:Choice>
    <mc:Fallback xmlns="">
      <p:transition spd="slow" advTm="7018">
        <p:circl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5577-C4BF-0546-BB24-81B2F64751D8}"/>
              </a:ext>
            </a:extLst>
          </p:cNvPr>
          <p:cNvSpPr>
            <a:spLocks noGrp="1"/>
          </p:cNvSpPr>
          <p:nvPr>
            <p:ph type="title"/>
          </p:nvPr>
        </p:nvSpPr>
        <p:spPr/>
        <p:txBody>
          <a:bodyPr/>
          <a:lstStyle/>
          <a:p>
            <a:r>
              <a:rPr lang="en-US" dirty="0"/>
              <a:t>HIV Reverse Transcriptase: Subunits</a:t>
            </a:r>
          </a:p>
        </p:txBody>
      </p:sp>
      <p:sp>
        <p:nvSpPr>
          <p:cNvPr id="3" name="Text Placeholder 2">
            <a:extLst>
              <a:ext uri="{FF2B5EF4-FFF2-40B4-BE49-F238E27FC236}">
                <a16:creationId xmlns:a16="http://schemas.microsoft.com/office/drawing/2014/main" id="{78F789DE-3A71-1C4D-A340-1E842E12B895}"/>
              </a:ext>
            </a:extLst>
          </p:cNvPr>
          <p:cNvSpPr>
            <a:spLocks noGrp="1"/>
          </p:cNvSpPr>
          <p:nvPr>
            <p:ph type="body" sz="quarter" idx="14"/>
          </p:nvPr>
        </p:nvSpPr>
        <p:spPr>
          <a:prstGeom prst="rect">
            <a:avLst/>
          </a:prstGeom>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25A414F9-4E62-8F9B-FA0C-C4F828AAC0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860875" y="671617"/>
            <a:ext cx="3748282" cy="3158930"/>
          </a:xfrm>
          <a:prstGeom prst="rect">
            <a:avLst/>
          </a:prstGeom>
        </p:spPr>
      </p:pic>
      <p:pic>
        <p:nvPicPr>
          <p:cNvPr id="7" name="Picture 6">
            <a:extLst>
              <a:ext uri="{FF2B5EF4-FFF2-40B4-BE49-F238E27FC236}">
                <a16:creationId xmlns:a16="http://schemas.microsoft.com/office/drawing/2014/main" id="{9D1E56FF-D7DC-E862-D2C2-651CC9C403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3249919" y="2413051"/>
            <a:ext cx="3111655" cy="2460550"/>
          </a:xfrm>
          <a:prstGeom prst="rect">
            <a:avLst/>
          </a:prstGeom>
        </p:spPr>
      </p:pic>
      <p:sp>
        <p:nvSpPr>
          <p:cNvPr id="8" name="Footer Placeholder 3">
            <a:extLst>
              <a:ext uri="{FF2B5EF4-FFF2-40B4-BE49-F238E27FC236}">
                <a16:creationId xmlns:a16="http://schemas.microsoft.com/office/drawing/2014/main" id="{B1AACE21-CEBD-4BBA-8BB5-7290CB32F6AA}"/>
              </a:ext>
            </a:extLst>
          </p:cNvPr>
          <p:cNvSpPr txBox="1">
            <a:spLocks/>
          </p:cNvSpPr>
          <p:nvPr/>
        </p:nvSpPr>
        <p:spPr>
          <a:xfrm>
            <a:off x="1598868" y="2110262"/>
            <a:ext cx="182480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p66 subunit</a:t>
            </a:r>
            <a:endParaRPr lang="en-US" sz="1200" dirty="0">
              <a:solidFill>
                <a:srgbClr val="916C00"/>
              </a:solidFill>
              <a:latin typeface="Calibri" panose="020F0502020204030204" pitchFamily="34" charset="0"/>
              <a:cs typeface="Calibri" panose="020F0502020204030204" pitchFamily="34" charset="0"/>
            </a:endParaRPr>
          </a:p>
        </p:txBody>
      </p:sp>
      <p:sp>
        <p:nvSpPr>
          <p:cNvPr id="10" name="Footer Placeholder 3">
            <a:extLst>
              <a:ext uri="{FF2B5EF4-FFF2-40B4-BE49-F238E27FC236}">
                <a16:creationId xmlns:a16="http://schemas.microsoft.com/office/drawing/2014/main" id="{221F6961-46BC-1031-3BD6-38A10404B6D3}"/>
              </a:ext>
            </a:extLst>
          </p:cNvPr>
          <p:cNvSpPr txBox="1">
            <a:spLocks/>
          </p:cNvSpPr>
          <p:nvPr/>
        </p:nvSpPr>
        <p:spPr>
          <a:xfrm>
            <a:off x="1616537" y="3632465"/>
            <a:ext cx="182480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p51 subunit</a:t>
            </a:r>
            <a:endParaRPr lang="en-US" sz="1200" dirty="0">
              <a:solidFill>
                <a:srgbClr val="916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034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6826">
        <p159:morph option="byObject"/>
      </p:transition>
    </mc:Choice>
    <mc:Fallback xmlns="">
      <p:transition spd="slow" advTm="6826">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1E56FF-D7DC-E862-D2C2-651CC9C403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3249919" y="2413050"/>
            <a:ext cx="3111655" cy="2460550"/>
          </a:xfrm>
          <a:prstGeom prst="rect">
            <a:avLst/>
          </a:prstGeom>
        </p:spPr>
      </p:pic>
      <p:sp>
        <p:nvSpPr>
          <p:cNvPr id="2" name="Title 1">
            <a:extLst>
              <a:ext uri="{FF2B5EF4-FFF2-40B4-BE49-F238E27FC236}">
                <a16:creationId xmlns:a16="http://schemas.microsoft.com/office/drawing/2014/main" id="{5D9D5577-C4BF-0546-BB24-81B2F64751D8}"/>
              </a:ext>
            </a:extLst>
          </p:cNvPr>
          <p:cNvSpPr>
            <a:spLocks noGrp="1"/>
          </p:cNvSpPr>
          <p:nvPr>
            <p:ph type="title"/>
          </p:nvPr>
        </p:nvSpPr>
        <p:spPr/>
        <p:txBody>
          <a:bodyPr/>
          <a:lstStyle/>
          <a:p>
            <a:r>
              <a:rPr lang="en-US" dirty="0"/>
              <a:t>HIV Reverse Transcriptase: Enzymatic Domains</a:t>
            </a:r>
          </a:p>
        </p:txBody>
      </p:sp>
      <p:sp>
        <p:nvSpPr>
          <p:cNvPr id="3" name="Text Placeholder 2">
            <a:extLst>
              <a:ext uri="{FF2B5EF4-FFF2-40B4-BE49-F238E27FC236}">
                <a16:creationId xmlns:a16="http://schemas.microsoft.com/office/drawing/2014/main" id="{78F789DE-3A71-1C4D-A340-1E842E12B895}"/>
              </a:ext>
            </a:extLst>
          </p:cNvPr>
          <p:cNvSpPr>
            <a:spLocks noGrp="1"/>
          </p:cNvSpPr>
          <p:nvPr>
            <p:ph type="body" sz="quarter" idx="14"/>
          </p:nvPr>
        </p:nvSpPr>
        <p:spPr>
          <a:prstGeom prst="rect">
            <a:avLst/>
          </a:prstGeom>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25A414F9-4E62-8F9B-FA0C-C4F828AAC06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2860875" y="671617"/>
            <a:ext cx="3748282" cy="3158930"/>
          </a:xfrm>
          <a:prstGeom prst="rect">
            <a:avLst/>
          </a:prstGeom>
        </p:spPr>
      </p:pic>
      <p:sp>
        <p:nvSpPr>
          <p:cNvPr id="6" name="Footer Placeholder 3">
            <a:extLst>
              <a:ext uri="{FF2B5EF4-FFF2-40B4-BE49-F238E27FC236}">
                <a16:creationId xmlns:a16="http://schemas.microsoft.com/office/drawing/2014/main" id="{E1A186CB-6BDA-7B8B-0E9B-2711EA8C31B5}"/>
              </a:ext>
            </a:extLst>
          </p:cNvPr>
          <p:cNvSpPr txBox="1">
            <a:spLocks/>
          </p:cNvSpPr>
          <p:nvPr/>
        </p:nvSpPr>
        <p:spPr>
          <a:xfrm>
            <a:off x="4029218" y="1210556"/>
            <a:ext cx="1838484" cy="342900"/>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AA6619"/>
                </a:solidFill>
                <a:latin typeface="Calibri" panose="020F0502020204030204" pitchFamily="34" charset="0"/>
                <a:cs typeface="Calibri" panose="020F0502020204030204" pitchFamily="34" charset="0"/>
              </a:rPr>
              <a:t>Polymerase Domain</a:t>
            </a:r>
          </a:p>
        </p:txBody>
      </p:sp>
      <p:sp>
        <p:nvSpPr>
          <p:cNvPr id="12" name="Footer Placeholder 3">
            <a:extLst>
              <a:ext uri="{FF2B5EF4-FFF2-40B4-BE49-F238E27FC236}">
                <a16:creationId xmlns:a16="http://schemas.microsoft.com/office/drawing/2014/main" id="{7AAF56F9-3A46-D9C4-0E23-D7C2929D4FCE}"/>
              </a:ext>
            </a:extLst>
          </p:cNvPr>
          <p:cNvSpPr txBox="1">
            <a:spLocks/>
          </p:cNvSpPr>
          <p:nvPr/>
        </p:nvSpPr>
        <p:spPr>
          <a:xfrm>
            <a:off x="6112221" y="2755029"/>
            <a:ext cx="3002511" cy="342900"/>
          </a:xfrm>
          <a:prstGeom prst="rect">
            <a:avLst/>
          </a:prstGeom>
          <a:noFill/>
        </p:spPr>
        <p:txBody>
          <a:bodyPr vert="horz" lIns="68580" tIns="34290" rIns="68580" bIns="34290" rtlCol="0" anchor="ctr"/>
          <a:lstStyle/>
          <a:p>
            <a:pPr defTabSz="685800" eaLnBrk="1" fontAlgn="auto" hangingPunct="1">
              <a:spcBef>
                <a:spcPts val="0"/>
              </a:spcBef>
              <a:spcAft>
                <a:spcPts val="0"/>
              </a:spcAft>
              <a:defRPr/>
            </a:pPr>
            <a:r>
              <a:rPr lang="en-US" sz="1400" dirty="0">
                <a:solidFill>
                  <a:srgbClr val="AA6619"/>
                </a:solidFill>
                <a:latin typeface="Calibri" panose="020F0502020204030204" pitchFamily="34" charset="0"/>
                <a:cs typeface="Calibri" panose="020F0502020204030204" pitchFamily="34" charset="0"/>
              </a:rPr>
              <a:t>Ribonuclease H (RNase H) Domain </a:t>
            </a:r>
          </a:p>
        </p:txBody>
      </p:sp>
      <p:sp>
        <p:nvSpPr>
          <p:cNvPr id="14" name="Oval 13">
            <a:extLst>
              <a:ext uri="{FF2B5EF4-FFF2-40B4-BE49-F238E27FC236}">
                <a16:creationId xmlns:a16="http://schemas.microsoft.com/office/drawing/2014/main" id="{3CF8431F-90F1-ECB3-6A63-5BE6CDFA37FC}"/>
              </a:ext>
            </a:extLst>
          </p:cNvPr>
          <p:cNvSpPr>
            <a:spLocks noChangeAspect="1"/>
          </p:cNvSpPr>
          <p:nvPr/>
        </p:nvSpPr>
        <p:spPr>
          <a:xfrm rot="645303">
            <a:off x="3859285" y="2484078"/>
            <a:ext cx="1077659" cy="460174"/>
          </a:xfrm>
          <a:prstGeom prst="ellipse">
            <a:avLst/>
          </a:prstGeom>
          <a:solidFill>
            <a:srgbClr val="AA6619"/>
          </a:solidFill>
          <a:ln>
            <a:noFill/>
          </a:ln>
          <a:effectLst>
            <a:glow rad="101600">
              <a:srgbClr val="FDE163">
                <a:alpha val="75000"/>
              </a:srgbClr>
            </a:glow>
            <a:outerShdw blurRad="40000" dist="23000" dir="5400000" rotWithShape="0">
              <a:srgbClr val="000000">
                <a:alpha val="35000"/>
              </a:srgbClr>
            </a:outerShdw>
            <a:softEdge rad="156418"/>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EFEB6595-27A7-DB1F-9449-A97B7A05CB7C}"/>
              </a:ext>
            </a:extLst>
          </p:cNvPr>
          <p:cNvSpPr>
            <a:spLocks noChangeAspect="1"/>
          </p:cNvSpPr>
          <p:nvPr/>
        </p:nvSpPr>
        <p:spPr>
          <a:xfrm rot="21003437">
            <a:off x="5272578" y="2782511"/>
            <a:ext cx="566741" cy="457946"/>
          </a:xfrm>
          <a:prstGeom prst="ellipse">
            <a:avLst/>
          </a:prstGeom>
          <a:solidFill>
            <a:srgbClr val="AA6619"/>
          </a:solidFill>
          <a:ln>
            <a:noFill/>
          </a:ln>
          <a:effectLst>
            <a:glow rad="101600">
              <a:srgbClr val="FDE163">
                <a:alpha val="75000"/>
              </a:srgbClr>
            </a:glow>
            <a:outerShdw blurRad="40000" dist="23000" dir="5400000" rotWithShape="0">
              <a:srgbClr val="000000">
                <a:alpha val="35000"/>
              </a:srgbClr>
            </a:outerShdw>
            <a:softEdge rad="156418"/>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F4C6DDFC-DA7A-81A4-DB9D-697BE3F12D23}"/>
              </a:ext>
            </a:extLst>
          </p:cNvPr>
          <p:cNvCxnSpPr>
            <a:cxnSpLocks/>
            <a:stCxn id="12" idx="1"/>
          </p:cNvCxnSpPr>
          <p:nvPr/>
        </p:nvCxnSpPr>
        <p:spPr>
          <a:xfrm flipH="1">
            <a:off x="5765503" y="2926479"/>
            <a:ext cx="34671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788924A-C797-CD41-C9EB-C667159ABC12}"/>
              </a:ext>
            </a:extLst>
          </p:cNvPr>
          <p:cNvCxnSpPr>
            <a:cxnSpLocks/>
          </p:cNvCxnSpPr>
          <p:nvPr/>
        </p:nvCxnSpPr>
        <p:spPr>
          <a:xfrm flipH="1">
            <a:off x="4453103" y="1553456"/>
            <a:ext cx="214908" cy="104519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8" name="Footer Placeholder 3">
            <a:extLst>
              <a:ext uri="{FF2B5EF4-FFF2-40B4-BE49-F238E27FC236}">
                <a16:creationId xmlns:a16="http://schemas.microsoft.com/office/drawing/2014/main" id="{4D5DAF9A-2B08-E88D-02C9-95D1608D46D3}"/>
              </a:ext>
            </a:extLst>
          </p:cNvPr>
          <p:cNvSpPr txBox="1">
            <a:spLocks/>
          </p:cNvSpPr>
          <p:nvPr/>
        </p:nvSpPr>
        <p:spPr>
          <a:xfrm>
            <a:off x="1598868" y="2110262"/>
            <a:ext cx="182480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p66 subunit</a:t>
            </a:r>
            <a:endParaRPr lang="en-US" sz="1200" dirty="0">
              <a:solidFill>
                <a:srgbClr val="916C00"/>
              </a:solidFill>
              <a:latin typeface="Calibri" panose="020F0502020204030204" pitchFamily="34" charset="0"/>
              <a:cs typeface="Calibri" panose="020F0502020204030204" pitchFamily="34" charset="0"/>
            </a:endParaRPr>
          </a:p>
        </p:txBody>
      </p:sp>
      <p:sp>
        <p:nvSpPr>
          <p:cNvPr id="9" name="Footer Placeholder 3">
            <a:extLst>
              <a:ext uri="{FF2B5EF4-FFF2-40B4-BE49-F238E27FC236}">
                <a16:creationId xmlns:a16="http://schemas.microsoft.com/office/drawing/2014/main" id="{D3039473-6BFA-9253-0034-B757341836B5}"/>
              </a:ext>
            </a:extLst>
          </p:cNvPr>
          <p:cNvSpPr txBox="1">
            <a:spLocks/>
          </p:cNvSpPr>
          <p:nvPr/>
        </p:nvSpPr>
        <p:spPr>
          <a:xfrm>
            <a:off x="1616537" y="3632465"/>
            <a:ext cx="182480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p51 subunit</a:t>
            </a:r>
            <a:endParaRPr lang="en-US" sz="1200" dirty="0">
              <a:solidFill>
                <a:srgbClr val="916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5928868"/>
      </p:ext>
    </p:extLst>
  </p:cSld>
  <p:clrMapOvr>
    <a:masterClrMapping/>
  </p:clrMapOvr>
  <mc:AlternateContent xmlns:mc="http://schemas.openxmlformats.org/markup-compatibility/2006" xmlns:p14="http://schemas.microsoft.com/office/powerpoint/2010/main">
    <mc:Choice Requires="p14">
      <p:transition spd="slow" p14:dur="1250" advTm="16469">
        <p:fade/>
      </p:transition>
    </mc:Choice>
    <mc:Fallback xmlns="">
      <p:transition spd="slow" advTm="1646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A134-B301-6947-A053-124488243A87}"/>
              </a:ext>
            </a:extLst>
          </p:cNvPr>
          <p:cNvSpPr>
            <a:spLocks noGrp="1"/>
          </p:cNvSpPr>
          <p:nvPr>
            <p:ph type="title"/>
          </p:nvPr>
        </p:nvSpPr>
        <p:spPr/>
        <p:txBody>
          <a:bodyPr/>
          <a:lstStyle/>
          <a:p>
            <a:r>
              <a:rPr lang="en-US" dirty="0"/>
              <a:t>HIV Structure</a:t>
            </a:r>
          </a:p>
        </p:txBody>
      </p:sp>
    </p:spTree>
    <p:extLst>
      <p:ext uri="{BB962C8B-B14F-4D97-AF65-F5344CB8AC3E}">
        <p14:creationId xmlns:p14="http://schemas.microsoft.com/office/powerpoint/2010/main" val="26955777"/>
      </p:ext>
    </p:extLst>
  </p:cSld>
  <p:clrMapOvr>
    <a:masterClrMapping/>
  </p:clrMapOvr>
  <p:transition spd="slow" advTm="7989">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A414F9-4E62-8F9B-FA0C-C4F828AAC0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860875" y="671617"/>
            <a:ext cx="3748282" cy="3158930"/>
          </a:xfrm>
          <a:prstGeom prst="rect">
            <a:avLst/>
          </a:prstGeom>
        </p:spPr>
      </p:pic>
      <p:sp>
        <p:nvSpPr>
          <p:cNvPr id="10" name="Oval 9">
            <a:extLst>
              <a:ext uri="{FF2B5EF4-FFF2-40B4-BE49-F238E27FC236}">
                <a16:creationId xmlns:a16="http://schemas.microsoft.com/office/drawing/2014/main" id="{7BBB2BCB-1A63-09AE-F8C6-BCFDA1BA5696}"/>
              </a:ext>
            </a:extLst>
          </p:cNvPr>
          <p:cNvSpPr>
            <a:spLocks noChangeAspect="1"/>
          </p:cNvSpPr>
          <p:nvPr/>
        </p:nvSpPr>
        <p:spPr>
          <a:xfrm rot="645303">
            <a:off x="3859285" y="2484078"/>
            <a:ext cx="1077659" cy="460174"/>
          </a:xfrm>
          <a:prstGeom prst="ellipse">
            <a:avLst/>
          </a:prstGeom>
          <a:solidFill>
            <a:srgbClr val="AA6619"/>
          </a:solidFill>
          <a:ln>
            <a:noFill/>
          </a:ln>
          <a:effectLst>
            <a:glow rad="101600">
              <a:srgbClr val="FDE163">
                <a:alpha val="75000"/>
              </a:srgbClr>
            </a:glow>
            <a:outerShdw blurRad="40000" dist="23000" dir="5400000" rotWithShape="0">
              <a:srgbClr val="000000">
                <a:alpha val="35000"/>
              </a:srgbClr>
            </a:outerShdw>
            <a:softEdge rad="156418"/>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2ECEB718-9508-A15B-C597-C5EA2563E372}"/>
              </a:ext>
            </a:extLst>
          </p:cNvPr>
          <p:cNvSpPr>
            <a:spLocks noChangeAspect="1"/>
          </p:cNvSpPr>
          <p:nvPr/>
        </p:nvSpPr>
        <p:spPr>
          <a:xfrm rot="21003437">
            <a:off x="5272578" y="2782511"/>
            <a:ext cx="566741" cy="457946"/>
          </a:xfrm>
          <a:prstGeom prst="ellipse">
            <a:avLst/>
          </a:prstGeom>
          <a:gradFill>
            <a:gsLst>
              <a:gs pos="0">
                <a:srgbClr val="D4E0E3">
                  <a:alpha val="50742"/>
                </a:srgbClr>
              </a:gs>
              <a:gs pos="99000">
                <a:srgbClr val="FFFF00"/>
              </a:gs>
            </a:gsLst>
            <a:lin ang="0" scaled="0"/>
          </a:gradFill>
          <a:ln>
            <a:noFill/>
          </a:ln>
          <a:effectLst>
            <a:glow rad="101600">
              <a:srgbClr val="FDE163">
                <a:alpha val="75000"/>
              </a:srgbClr>
            </a:glow>
            <a:outerShdw blurRad="40000" dist="23000" dir="5400000" rotWithShape="0">
              <a:srgbClr val="000000">
                <a:alpha val="35000"/>
              </a:srgbClr>
            </a:outerShdw>
            <a:softEdge rad="156418"/>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8F789DE-3A71-1C4D-A340-1E842E12B895}"/>
              </a:ext>
            </a:extLst>
          </p:cNvPr>
          <p:cNvSpPr>
            <a:spLocks noGrp="1"/>
          </p:cNvSpPr>
          <p:nvPr>
            <p:ph type="body" sz="quarter" idx="14"/>
          </p:nvPr>
        </p:nvSpPr>
        <p:spPr>
          <a:prstGeom prst="rect">
            <a:avLst/>
          </a:prstGeom>
        </p:spPr>
        <p:txBody>
          <a:bodyPr/>
          <a:lstStyle/>
          <a:p>
            <a:r>
              <a:rPr lang="en-US" dirty="0"/>
              <a:t>Illustration: </a:t>
            </a:r>
            <a:r>
              <a:rPr lang="en-US" i="1" dirty="0"/>
              <a:t>Cognition Studio, Inc.</a:t>
            </a:r>
            <a:r>
              <a:rPr lang="en-US" dirty="0"/>
              <a:t> and David H. Spach, MD</a:t>
            </a:r>
          </a:p>
        </p:txBody>
      </p:sp>
      <p:sp>
        <p:nvSpPr>
          <p:cNvPr id="2" name="Title 1">
            <a:extLst>
              <a:ext uri="{FF2B5EF4-FFF2-40B4-BE49-F238E27FC236}">
                <a16:creationId xmlns:a16="http://schemas.microsoft.com/office/drawing/2014/main" id="{5D9D5577-C4BF-0546-BB24-81B2F64751D8}"/>
              </a:ext>
            </a:extLst>
          </p:cNvPr>
          <p:cNvSpPr>
            <a:spLocks noGrp="1"/>
          </p:cNvSpPr>
          <p:nvPr>
            <p:ph type="title"/>
          </p:nvPr>
        </p:nvSpPr>
        <p:spPr/>
        <p:txBody>
          <a:bodyPr/>
          <a:lstStyle/>
          <a:p>
            <a:r>
              <a:rPr lang="en-US" dirty="0"/>
              <a:t>HIV Reverse Transcriptase: Enzyme Active Sites</a:t>
            </a:r>
          </a:p>
        </p:txBody>
      </p:sp>
      <p:sp>
        <p:nvSpPr>
          <p:cNvPr id="6" name="Footer Placeholder 3">
            <a:extLst>
              <a:ext uri="{FF2B5EF4-FFF2-40B4-BE49-F238E27FC236}">
                <a16:creationId xmlns:a16="http://schemas.microsoft.com/office/drawing/2014/main" id="{E1A186CB-6BDA-7B8B-0E9B-2711EA8C31B5}"/>
              </a:ext>
            </a:extLst>
          </p:cNvPr>
          <p:cNvSpPr txBox="1">
            <a:spLocks/>
          </p:cNvSpPr>
          <p:nvPr/>
        </p:nvSpPr>
        <p:spPr>
          <a:xfrm>
            <a:off x="3874321" y="1212614"/>
            <a:ext cx="2259284" cy="342900"/>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326496"/>
                </a:solidFill>
                <a:latin typeface="Calibri" panose="020F0502020204030204" pitchFamily="34" charset="0"/>
                <a:cs typeface="Calibri" panose="020F0502020204030204" pitchFamily="34" charset="0"/>
              </a:rPr>
              <a:t>Polymerase Active Site</a:t>
            </a:r>
          </a:p>
        </p:txBody>
      </p:sp>
      <p:sp>
        <p:nvSpPr>
          <p:cNvPr id="9" name="Oval 8">
            <a:extLst>
              <a:ext uri="{FF2B5EF4-FFF2-40B4-BE49-F238E27FC236}">
                <a16:creationId xmlns:a16="http://schemas.microsoft.com/office/drawing/2014/main" id="{C87F84FC-D99D-E3BE-7F1A-12AB83EAC0EF}"/>
              </a:ext>
            </a:extLst>
          </p:cNvPr>
          <p:cNvSpPr>
            <a:spLocks noChangeAspect="1"/>
          </p:cNvSpPr>
          <p:nvPr/>
        </p:nvSpPr>
        <p:spPr>
          <a:xfrm>
            <a:off x="5266504" y="2781785"/>
            <a:ext cx="637301" cy="466868"/>
          </a:xfrm>
          <a:prstGeom prst="ellipse">
            <a:avLst/>
          </a:prstGeom>
          <a:solidFill>
            <a:srgbClr val="27CDFD"/>
          </a:solidFill>
          <a:ln>
            <a:noFill/>
          </a:ln>
          <a:effectLst>
            <a:glow>
              <a:srgbClr val="27CDFD">
                <a:alpha val="75000"/>
              </a:srgbClr>
            </a:glow>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2" name="Footer Placeholder 3">
            <a:extLst>
              <a:ext uri="{FF2B5EF4-FFF2-40B4-BE49-F238E27FC236}">
                <a16:creationId xmlns:a16="http://schemas.microsoft.com/office/drawing/2014/main" id="{7AAF56F9-3A46-D9C4-0E23-D7C2929D4FCE}"/>
              </a:ext>
            </a:extLst>
          </p:cNvPr>
          <p:cNvSpPr txBox="1">
            <a:spLocks/>
          </p:cNvSpPr>
          <p:nvPr/>
        </p:nvSpPr>
        <p:spPr>
          <a:xfrm>
            <a:off x="6097591" y="2797302"/>
            <a:ext cx="3002519" cy="342900"/>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chemeClr val="accent1"/>
                </a:solidFill>
                <a:latin typeface="Calibri" panose="020F0502020204030204" pitchFamily="34" charset="0"/>
                <a:cs typeface="Calibri" panose="020F0502020204030204" pitchFamily="34" charset="0"/>
              </a:rPr>
              <a:t>Ribonuclease H (RNase) Active Site</a:t>
            </a:r>
          </a:p>
        </p:txBody>
      </p:sp>
      <p:sp>
        <p:nvSpPr>
          <p:cNvPr id="14" name="Oval 13">
            <a:extLst>
              <a:ext uri="{FF2B5EF4-FFF2-40B4-BE49-F238E27FC236}">
                <a16:creationId xmlns:a16="http://schemas.microsoft.com/office/drawing/2014/main" id="{3CF8431F-90F1-ECB3-6A63-5BE6CDFA37FC}"/>
              </a:ext>
            </a:extLst>
          </p:cNvPr>
          <p:cNvSpPr>
            <a:spLocks noChangeAspect="1"/>
          </p:cNvSpPr>
          <p:nvPr/>
        </p:nvSpPr>
        <p:spPr>
          <a:xfrm rot="645303">
            <a:off x="3808102" y="2520066"/>
            <a:ext cx="1211927" cy="365760"/>
          </a:xfrm>
          <a:prstGeom prst="ellipse">
            <a:avLst/>
          </a:prstGeom>
          <a:solidFill>
            <a:srgbClr val="27CDFD"/>
          </a:solidFill>
          <a:ln>
            <a:noFill/>
          </a:ln>
          <a:effectLst>
            <a:glow>
              <a:srgbClr val="27CDFD">
                <a:alpha val="75000"/>
              </a:srgbClr>
            </a:glow>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AE8B8F64-9C8C-C70B-7FF1-8F3EB726328D}"/>
              </a:ext>
            </a:extLst>
          </p:cNvPr>
          <p:cNvCxnSpPr>
            <a:cxnSpLocks noChangeAspect="1"/>
            <a:endCxn id="18" idx="6"/>
          </p:cNvCxnSpPr>
          <p:nvPr/>
        </p:nvCxnSpPr>
        <p:spPr>
          <a:xfrm flipH="1">
            <a:off x="4437589" y="1560713"/>
            <a:ext cx="241996" cy="109728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410245-B507-EBB1-ED13-341EB4783E8F}"/>
              </a:ext>
            </a:extLst>
          </p:cNvPr>
          <p:cNvCxnSpPr>
            <a:cxnSpLocks/>
          </p:cNvCxnSpPr>
          <p:nvPr/>
        </p:nvCxnSpPr>
        <p:spPr>
          <a:xfrm flipH="1">
            <a:off x="5664772" y="2995693"/>
            <a:ext cx="638615"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464D9C4-9A65-FF26-A162-D95062CE9A29}"/>
              </a:ext>
            </a:extLst>
          </p:cNvPr>
          <p:cNvSpPr/>
          <p:nvPr/>
        </p:nvSpPr>
        <p:spPr>
          <a:xfrm rot="20306281">
            <a:off x="5467023" y="2898552"/>
            <a:ext cx="230709" cy="194282"/>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6B1CAD0F-E05C-47A8-85F7-DEE48D530D7E}"/>
              </a:ext>
            </a:extLst>
          </p:cNvPr>
          <p:cNvSpPr/>
          <p:nvPr/>
        </p:nvSpPr>
        <p:spPr>
          <a:xfrm rot="16833913" flipV="1">
            <a:off x="4334379" y="2438882"/>
            <a:ext cx="174436" cy="50474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44A40D5D-A1BA-3C97-9A93-2222E0461E7D}"/>
              </a:ext>
            </a:extLst>
          </p:cNvPr>
          <p:cNvSpPr txBox="1">
            <a:spLocks/>
          </p:cNvSpPr>
          <p:nvPr/>
        </p:nvSpPr>
        <p:spPr>
          <a:xfrm>
            <a:off x="1598868" y="2110262"/>
            <a:ext cx="182480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p66 subunit</a:t>
            </a:r>
            <a:endParaRPr lang="en-US" sz="1200" dirty="0">
              <a:solidFill>
                <a:srgbClr val="916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1664366"/>
      </p:ext>
    </p:extLst>
  </p:cSld>
  <p:clrMapOvr>
    <a:masterClrMapping/>
  </p:clrMapOvr>
  <mc:AlternateContent xmlns:mc="http://schemas.openxmlformats.org/markup-compatibility/2006" xmlns:p14="http://schemas.microsoft.com/office/powerpoint/2010/main">
    <mc:Choice Requires="p14">
      <p:transition spd="med" p14:dur="700" advTm="8565">
        <p:fade/>
      </p:transition>
    </mc:Choice>
    <mc:Fallback xmlns="">
      <p:transition spd="med" advTm="8565">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3AFD674-9377-9D4E-B089-69717EF382E0}"/>
              </a:ext>
            </a:extLst>
          </p:cNvPr>
          <p:cNvPicPr>
            <a:picLocks noChangeAspect="1"/>
          </p:cNvPicPr>
          <p:nvPr/>
        </p:nvPicPr>
        <p:blipFill>
          <a:blip r:embed="rId3"/>
          <a:stretch>
            <a:fillRect/>
          </a:stretch>
        </p:blipFill>
        <p:spPr>
          <a:xfrm>
            <a:off x="335952" y="1747499"/>
            <a:ext cx="2603765" cy="2187163"/>
          </a:xfrm>
          <a:prstGeom prst="rect">
            <a:avLst/>
          </a:prstGeom>
        </p:spPr>
      </p:pic>
      <p:sp>
        <p:nvSpPr>
          <p:cNvPr id="2" name="Title 1">
            <a:extLst>
              <a:ext uri="{FF2B5EF4-FFF2-40B4-BE49-F238E27FC236}">
                <a16:creationId xmlns:a16="http://schemas.microsoft.com/office/drawing/2014/main" id="{DA39FD8F-31E5-D940-B23A-1443294213DA}"/>
              </a:ext>
            </a:extLst>
          </p:cNvPr>
          <p:cNvSpPr>
            <a:spLocks noGrp="1"/>
          </p:cNvSpPr>
          <p:nvPr>
            <p:ph type="title"/>
          </p:nvPr>
        </p:nvSpPr>
        <p:spPr/>
        <p:txBody>
          <a:bodyPr>
            <a:normAutofit fontScale="90000"/>
          </a:bodyPr>
          <a:lstStyle/>
          <a:p>
            <a:r>
              <a:rPr lang="en-US" dirty="0"/>
              <a:t>HIV Reverse Transcriptase: p66 Subunit Right Hand Structure</a:t>
            </a:r>
          </a:p>
        </p:txBody>
      </p:sp>
      <p:sp>
        <p:nvSpPr>
          <p:cNvPr id="4" name="Text Placeholder 3">
            <a:extLst>
              <a:ext uri="{FF2B5EF4-FFF2-40B4-BE49-F238E27FC236}">
                <a16:creationId xmlns:a16="http://schemas.microsoft.com/office/drawing/2014/main" id="{88C7E583-8951-EB4F-851C-FF78B44A490C}"/>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23" name="Picture 22">
            <a:extLst>
              <a:ext uri="{FF2B5EF4-FFF2-40B4-BE49-F238E27FC236}">
                <a16:creationId xmlns:a16="http://schemas.microsoft.com/office/drawing/2014/main" id="{72F8CC13-8CA2-494E-8A17-28FC3D56E339}"/>
              </a:ext>
            </a:extLst>
          </p:cNvPr>
          <p:cNvPicPr>
            <a:picLocks noChangeAspect="1"/>
          </p:cNvPicPr>
          <p:nvPr/>
        </p:nvPicPr>
        <p:blipFill>
          <a:blip r:embed="rId4"/>
          <a:stretch>
            <a:fillRect/>
          </a:stretch>
        </p:blipFill>
        <p:spPr>
          <a:xfrm>
            <a:off x="3169508" y="1612111"/>
            <a:ext cx="2818113" cy="2395396"/>
          </a:xfrm>
          <a:prstGeom prst="rect">
            <a:avLst/>
          </a:prstGeom>
        </p:spPr>
      </p:pic>
      <p:grpSp>
        <p:nvGrpSpPr>
          <p:cNvPr id="38" name="Group 37">
            <a:extLst>
              <a:ext uri="{FF2B5EF4-FFF2-40B4-BE49-F238E27FC236}">
                <a16:creationId xmlns:a16="http://schemas.microsoft.com/office/drawing/2014/main" id="{E2F3F868-5522-BC4E-AC4E-D8930517DA12}"/>
              </a:ext>
            </a:extLst>
          </p:cNvPr>
          <p:cNvGrpSpPr/>
          <p:nvPr/>
        </p:nvGrpSpPr>
        <p:grpSpPr>
          <a:xfrm>
            <a:off x="6583851" y="1634828"/>
            <a:ext cx="1750452" cy="2517774"/>
            <a:chOff x="6553870" y="1761848"/>
            <a:chExt cx="1874057" cy="2695562"/>
          </a:xfrm>
        </p:grpSpPr>
        <p:pic>
          <p:nvPicPr>
            <p:cNvPr id="33" name="Picture 32">
              <a:extLst>
                <a:ext uri="{FF2B5EF4-FFF2-40B4-BE49-F238E27FC236}">
                  <a16:creationId xmlns:a16="http://schemas.microsoft.com/office/drawing/2014/main" id="{15A716BE-D2A3-C04D-88AC-6453B6A66BCD}"/>
                </a:ext>
              </a:extLst>
            </p:cNvPr>
            <p:cNvPicPr>
              <a:picLocks noChangeAspect="1"/>
            </p:cNvPicPr>
            <p:nvPr/>
          </p:nvPicPr>
          <p:blipFill>
            <a:blip r:embed="rId5"/>
            <a:stretch>
              <a:fillRect/>
            </a:stretch>
          </p:blipFill>
          <p:spPr>
            <a:xfrm rot="19294978">
              <a:off x="6553870" y="1761848"/>
              <a:ext cx="1874057" cy="2695562"/>
            </a:xfrm>
            <a:prstGeom prst="rect">
              <a:avLst/>
            </a:prstGeom>
          </p:spPr>
        </p:pic>
        <p:sp>
          <p:nvSpPr>
            <p:cNvPr id="12" name="Freeform 11">
              <a:extLst>
                <a:ext uri="{FF2B5EF4-FFF2-40B4-BE49-F238E27FC236}">
                  <a16:creationId xmlns:a16="http://schemas.microsoft.com/office/drawing/2014/main" id="{2BF70952-110A-5E49-B0A2-989F7A27F7A1}"/>
                </a:ext>
              </a:extLst>
            </p:cNvPr>
            <p:cNvSpPr>
              <a:spLocks noChangeAspect="1"/>
            </p:cNvSpPr>
            <p:nvPr/>
          </p:nvSpPr>
          <p:spPr>
            <a:xfrm rot="710030">
              <a:off x="7097084" y="3211906"/>
              <a:ext cx="1074558" cy="1022616"/>
            </a:xfrm>
            <a:custGeom>
              <a:avLst/>
              <a:gdLst>
                <a:gd name="connsiteX0" fmla="*/ 1604753 w 1747210"/>
                <a:gd name="connsiteY0" fmla="*/ 196 h 1659455"/>
                <a:gd name="connsiteX1" fmla="*/ 1556033 w 1747210"/>
                <a:gd name="connsiteY1" fmla="*/ 126873 h 1659455"/>
                <a:gd name="connsiteX2" fmla="*/ 1234479 w 1747210"/>
                <a:gd name="connsiteY2" fmla="*/ 474422 h 1659455"/>
                <a:gd name="connsiteX3" fmla="*/ 909676 w 1747210"/>
                <a:gd name="connsiteY3" fmla="*/ 734271 h 1659455"/>
                <a:gd name="connsiteX4" fmla="*/ 477689 w 1747210"/>
                <a:gd name="connsiteY4" fmla="*/ 750512 h 1659455"/>
                <a:gd name="connsiteX5" fmla="*/ 178871 w 1747210"/>
                <a:gd name="connsiteY5" fmla="*/ 750512 h 1659455"/>
                <a:gd name="connsiteX6" fmla="*/ 230 w 1747210"/>
                <a:gd name="connsiteY6" fmla="*/ 1010361 h 1659455"/>
                <a:gd name="connsiteX7" fmla="*/ 146391 w 1747210"/>
                <a:gd name="connsiteY7" fmla="*/ 1159775 h 1659455"/>
                <a:gd name="connsiteX8" fmla="*/ 364008 w 1747210"/>
                <a:gd name="connsiteY8" fmla="*/ 1370903 h 1659455"/>
                <a:gd name="connsiteX9" fmla="*/ 630346 w 1747210"/>
                <a:gd name="connsiteY9" fmla="*/ 1526813 h 1659455"/>
                <a:gd name="connsiteX10" fmla="*/ 783003 w 1747210"/>
                <a:gd name="connsiteY10" fmla="*/ 1653489 h 1659455"/>
                <a:gd name="connsiteX11" fmla="*/ 1026605 w 1747210"/>
                <a:gd name="connsiteY11" fmla="*/ 1630752 h 1659455"/>
                <a:gd name="connsiteX12" fmla="*/ 1166270 w 1747210"/>
                <a:gd name="connsiteY12" fmla="*/ 1559294 h 1659455"/>
                <a:gd name="connsiteX13" fmla="*/ 1286447 w 1747210"/>
                <a:gd name="connsiteY13" fmla="*/ 1465098 h 1659455"/>
                <a:gd name="connsiteX14" fmla="*/ 1413120 w 1747210"/>
                <a:gd name="connsiteY14" fmla="*/ 1344918 h 1659455"/>
                <a:gd name="connsiteX15" fmla="*/ 1497569 w 1747210"/>
                <a:gd name="connsiteY15" fmla="*/ 1214993 h 1659455"/>
                <a:gd name="connsiteX16" fmla="*/ 1491073 w 1747210"/>
                <a:gd name="connsiteY16" fmla="*/ 1091564 h 1659455"/>
                <a:gd name="connsiteX17" fmla="*/ 1497569 w 1747210"/>
                <a:gd name="connsiteY17" fmla="*/ 1029850 h 1659455"/>
                <a:gd name="connsiteX18" fmla="*/ 1601505 w 1747210"/>
                <a:gd name="connsiteY18" fmla="*/ 935655 h 1659455"/>
                <a:gd name="connsiteX19" fmla="*/ 1689202 w 1747210"/>
                <a:gd name="connsiteY19" fmla="*/ 828467 h 1659455"/>
                <a:gd name="connsiteX20" fmla="*/ 1744419 w 1747210"/>
                <a:gd name="connsiteY20" fmla="*/ 737519 h 1659455"/>
                <a:gd name="connsiteX21" fmla="*/ 1737922 w 1747210"/>
                <a:gd name="connsiteY21" fmla="*/ 643324 h 1659455"/>
                <a:gd name="connsiteX22" fmla="*/ 1728178 w 1747210"/>
                <a:gd name="connsiteY22" fmla="*/ 594602 h 1659455"/>
                <a:gd name="connsiteX23" fmla="*/ 1718434 w 1747210"/>
                <a:gd name="connsiteY23" fmla="*/ 529640 h 1659455"/>
                <a:gd name="connsiteX24" fmla="*/ 1731426 w 1747210"/>
                <a:gd name="connsiteY24" fmla="*/ 435444 h 1659455"/>
                <a:gd name="connsiteX25" fmla="*/ 1702194 w 1747210"/>
                <a:gd name="connsiteY25" fmla="*/ 292527 h 1659455"/>
                <a:gd name="connsiteX26" fmla="*/ 1666466 w 1747210"/>
                <a:gd name="connsiteY26" fmla="*/ 149610 h 1659455"/>
                <a:gd name="connsiteX27" fmla="*/ 1604753 w 1747210"/>
                <a:gd name="connsiteY27" fmla="*/ 196 h 1659455"/>
                <a:gd name="connsiteX0" fmla="*/ 1605105 w 1747562"/>
                <a:gd name="connsiteY0" fmla="*/ 196 h 1659455"/>
                <a:gd name="connsiteX1" fmla="*/ 1556385 w 1747562"/>
                <a:gd name="connsiteY1" fmla="*/ 126873 h 1659455"/>
                <a:gd name="connsiteX2" fmla="*/ 1234831 w 1747562"/>
                <a:gd name="connsiteY2" fmla="*/ 474422 h 1659455"/>
                <a:gd name="connsiteX3" fmla="*/ 910028 w 1747562"/>
                <a:gd name="connsiteY3" fmla="*/ 734271 h 1659455"/>
                <a:gd name="connsiteX4" fmla="*/ 478041 w 1747562"/>
                <a:gd name="connsiteY4" fmla="*/ 750512 h 1659455"/>
                <a:gd name="connsiteX5" fmla="*/ 179223 w 1747562"/>
                <a:gd name="connsiteY5" fmla="*/ 750512 h 1659455"/>
                <a:gd name="connsiteX6" fmla="*/ 582 w 1747562"/>
                <a:gd name="connsiteY6" fmla="*/ 1010361 h 1659455"/>
                <a:gd name="connsiteX7" fmla="*/ 130753 w 1747562"/>
                <a:gd name="connsiteY7" fmla="*/ 1169520 h 1659455"/>
                <a:gd name="connsiteX8" fmla="*/ 364360 w 1747562"/>
                <a:gd name="connsiteY8" fmla="*/ 1370903 h 1659455"/>
                <a:gd name="connsiteX9" fmla="*/ 630698 w 1747562"/>
                <a:gd name="connsiteY9" fmla="*/ 1526813 h 1659455"/>
                <a:gd name="connsiteX10" fmla="*/ 783355 w 1747562"/>
                <a:gd name="connsiteY10" fmla="*/ 1653489 h 1659455"/>
                <a:gd name="connsiteX11" fmla="*/ 1026957 w 1747562"/>
                <a:gd name="connsiteY11" fmla="*/ 1630752 h 1659455"/>
                <a:gd name="connsiteX12" fmla="*/ 1166622 w 1747562"/>
                <a:gd name="connsiteY12" fmla="*/ 1559294 h 1659455"/>
                <a:gd name="connsiteX13" fmla="*/ 1286799 w 1747562"/>
                <a:gd name="connsiteY13" fmla="*/ 1465098 h 1659455"/>
                <a:gd name="connsiteX14" fmla="*/ 1413472 w 1747562"/>
                <a:gd name="connsiteY14" fmla="*/ 1344918 h 1659455"/>
                <a:gd name="connsiteX15" fmla="*/ 1497921 w 1747562"/>
                <a:gd name="connsiteY15" fmla="*/ 1214993 h 1659455"/>
                <a:gd name="connsiteX16" fmla="*/ 1491425 w 1747562"/>
                <a:gd name="connsiteY16" fmla="*/ 1091564 h 1659455"/>
                <a:gd name="connsiteX17" fmla="*/ 1497921 w 1747562"/>
                <a:gd name="connsiteY17" fmla="*/ 1029850 h 1659455"/>
                <a:gd name="connsiteX18" fmla="*/ 1601857 w 1747562"/>
                <a:gd name="connsiteY18" fmla="*/ 935655 h 1659455"/>
                <a:gd name="connsiteX19" fmla="*/ 1689554 w 1747562"/>
                <a:gd name="connsiteY19" fmla="*/ 828467 h 1659455"/>
                <a:gd name="connsiteX20" fmla="*/ 1744771 w 1747562"/>
                <a:gd name="connsiteY20" fmla="*/ 737519 h 1659455"/>
                <a:gd name="connsiteX21" fmla="*/ 1738274 w 1747562"/>
                <a:gd name="connsiteY21" fmla="*/ 643324 h 1659455"/>
                <a:gd name="connsiteX22" fmla="*/ 1728530 w 1747562"/>
                <a:gd name="connsiteY22" fmla="*/ 594602 h 1659455"/>
                <a:gd name="connsiteX23" fmla="*/ 1718786 w 1747562"/>
                <a:gd name="connsiteY23" fmla="*/ 529640 h 1659455"/>
                <a:gd name="connsiteX24" fmla="*/ 1731778 w 1747562"/>
                <a:gd name="connsiteY24" fmla="*/ 435444 h 1659455"/>
                <a:gd name="connsiteX25" fmla="*/ 1702546 w 1747562"/>
                <a:gd name="connsiteY25" fmla="*/ 292527 h 1659455"/>
                <a:gd name="connsiteX26" fmla="*/ 1666818 w 1747562"/>
                <a:gd name="connsiteY26" fmla="*/ 149610 h 1659455"/>
                <a:gd name="connsiteX27" fmla="*/ 1605105 w 1747562"/>
                <a:gd name="connsiteY27" fmla="*/ 196 h 1659455"/>
                <a:gd name="connsiteX0" fmla="*/ 1605105 w 1747562"/>
                <a:gd name="connsiteY0" fmla="*/ 196 h 1658110"/>
                <a:gd name="connsiteX1" fmla="*/ 1556385 w 1747562"/>
                <a:gd name="connsiteY1" fmla="*/ 126873 h 1658110"/>
                <a:gd name="connsiteX2" fmla="*/ 1234831 w 1747562"/>
                <a:gd name="connsiteY2" fmla="*/ 474422 h 1658110"/>
                <a:gd name="connsiteX3" fmla="*/ 910028 w 1747562"/>
                <a:gd name="connsiteY3" fmla="*/ 734271 h 1658110"/>
                <a:gd name="connsiteX4" fmla="*/ 478041 w 1747562"/>
                <a:gd name="connsiteY4" fmla="*/ 750512 h 1658110"/>
                <a:gd name="connsiteX5" fmla="*/ 179223 w 1747562"/>
                <a:gd name="connsiteY5" fmla="*/ 750512 h 1658110"/>
                <a:gd name="connsiteX6" fmla="*/ 582 w 1747562"/>
                <a:gd name="connsiteY6" fmla="*/ 1010361 h 1658110"/>
                <a:gd name="connsiteX7" fmla="*/ 130753 w 1747562"/>
                <a:gd name="connsiteY7" fmla="*/ 1169520 h 1658110"/>
                <a:gd name="connsiteX8" fmla="*/ 364360 w 1747562"/>
                <a:gd name="connsiteY8" fmla="*/ 1370903 h 1658110"/>
                <a:gd name="connsiteX9" fmla="*/ 614709 w 1747562"/>
                <a:gd name="connsiteY9" fmla="*/ 1546302 h 1658110"/>
                <a:gd name="connsiteX10" fmla="*/ 783355 w 1747562"/>
                <a:gd name="connsiteY10" fmla="*/ 1653489 h 1658110"/>
                <a:gd name="connsiteX11" fmla="*/ 1026957 w 1747562"/>
                <a:gd name="connsiteY11" fmla="*/ 1630752 h 1658110"/>
                <a:gd name="connsiteX12" fmla="*/ 1166622 w 1747562"/>
                <a:gd name="connsiteY12" fmla="*/ 1559294 h 1658110"/>
                <a:gd name="connsiteX13" fmla="*/ 1286799 w 1747562"/>
                <a:gd name="connsiteY13" fmla="*/ 1465098 h 1658110"/>
                <a:gd name="connsiteX14" fmla="*/ 1413472 w 1747562"/>
                <a:gd name="connsiteY14" fmla="*/ 1344918 h 1658110"/>
                <a:gd name="connsiteX15" fmla="*/ 1497921 w 1747562"/>
                <a:gd name="connsiteY15" fmla="*/ 1214993 h 1658110"/>
                <a:gd name="connsiteX16" fmla="*/ 1491425 w 1747562"/>
                <a:gd name="connsiteY16" fmla="*/ 1091564 h 1658110"/>
                <a:gd name="connsiteX17" fmla="*/ 1497921 w 1747562"/>
                <a:gd name="connsiteY17" fmla="*/ 1029850 h 1658110"/>
                <a:gd name="connsiteX18" fmla="*/ 1601857 w 1747562"/>
                <a:gd name="connsiteY18" fmla="*/ 935655 h 1658110"/>
                <a:gd name="connsiteX19" fmla="*/ 1689554 w 1747562"/>
                <a:gd name="connsiteY19" fmla="*/ 828467 h 1658110"/>
                <a:gd name="connsiteX20" fmla="*/ 1744771 w 1747562"/>
                <a:gd name="connsiteY20" fmla="*/ 737519 h 1658110"/>
                <a:gd name="connsiteX21" fmla="*/ 1738274 w 1747562"/>
                <a:gd name="connsiteY21" fmla="*/ 643324 h 1658110"/>
                <a:gd name="connsiteX22" fmla="*/ 1728530 w 1747562"/>
                <a:gd name="connsiteY22" fmla="*/ 594602 h 1658110"/>
                <a:gd name="connsiteX23" fmla="*/ 1718786 w 1747562"/>
                <a:gd name="connsiteY23" fmla="*/ 529640 h 1658110"/>
                <a:gd name="connsiteX24" fmla="*/ 1731778 w 1747562"/>
                <a:gd name="connsiteY24" fmla="*/ 435444 h 1658110"/>
                <a:gd name="connsiteX25" fmla="*/ 1702546 w 1747562"/>
                <a:gd name="connsiteY25" fmla="*/ 292527 h 1658110"/>
                <a:gd name="connsiteX26" fmla="*/ 1666818 w 1747562"/>
                <a:gd name="connsiteY26" fmla="*/ 149610 h 1658110"/>
                <a:gd name="connsiteX27" fmla="*/ 1605105 w 1747562"/>
                <a:gd name="connsiteY27" fmla="*/ 196 h 1658110"/>
                <a:gd name="connsiteX0" fmla="*/ 1605105 w 1747562"/>
                <a:gd name="connsiteY0" fmla="*/ 196 h 1663962"/>
                <a:gd name="connsiteX1" fmla="*/ 1556385 w 1747562"/>
                <a:gd name="connsiteY1" fmla="*/ 126873 h 1663962"/>
                <a:gd name="connsiteX2" fmla="*/ 1234831 w 1747562"/>
                <a:gd name="connsiteY2" fmla="*/ 474422 h 1663962"/>
                <a:gd name="connsiteX3" fmla="*/ 910028 w 1747562"/>
                <a:gd name="connsiteY3" fmla="*/ 734271 h 1663962"/>
                <a:gd name="connsiteX4" fmla="*/ 478041 w 1747562"/>
                <a:gd name="connsiteY4" fmla="*/ 750512 h 1663962"/>
                <a:gd name="connsiteX5" fmla="*/ 179223 w 1747562"/>
                <a:gd name="connsiteY5" fmla="*/ 750512 h 1663962"/>
                <a:gd name="connsiteX6" fmla="*/ 582 w 1747562"/>
                <a:gd name="connsiteY6" fmla="*/ 1010361 h 1663962"/>
                <a:gd name="connsiteX7" fmla="*/ 130753 w 1747562"/>
                <a:gd name="connsiteY7" fmla="*/ 1169520 h 1663962"/>
                <a:gd name="connsiteX8" fmla="*/ 364360 w 1747562"/>
                <a:gd name="connsiteY8" fmla="*/ 1370903 h 1663962"/>
                <a:gd name="connsiteX9" fmla="*/ 614709 w 1747562"/>
                <a:gd name="connsiteY9" fmla="*/ 1546302 h 1663962"/>
                <a:gd name="connsiteX10" fmla="*/ 796146 w 1747562"/>
                <a:gd name="connsiteY10" fmla="*/ 1659986 h 1663962"/>
                <a:gd name="connsiteX11" fmla="*/ 1026957 w 1747562"/>
                <a:gd name="connsiteY11" fmla="*/ 1630752 h 1663962"/>
                <a:gd name="connsiteX12" fmla="*/ 1166622 w 1747562"/>
                <a:gd name="connsiteY12" fmla="*/ 1559294 h 1663962"/>
                <a:gd name="connsiteX13" fmla="*/ 1286799 w 1747562"/>
                <a:gd name="connsiteY13" fmla="*/ 1465098 h 1663962"/>
                <a:gd name="connsiteX14" fmla="*/ 1413472 w 1747562"/>
                <a:gd name="connsiteY14" fmla="*/ 1344918 h 1663962"/>
                <a:gd name="connsiteX15" fmla="*/ 1497921 w 1747562"/>
                <a:gd name="connsiteY15" fmla="*/ 1214993 h 1663962"/>
                <a:gd name="connsiteX16" fmla="*/ 1491425 w 1747562"/>
                <a:gd name="connsiteY16" fmla="*/ 1091564 h 1663962"/>
                <a:gd name="connsiteX17" fmla="*/ 1497921 w 1747562"/>
                <a:gd name="connsiteY17" fmla="*/ 1029850 h 1663962"/>
                <a:gd name="connsiteX18" fmla="*/ 1601857 w 1747562"/>
                <a:gd name="connsiteY18" fmla="*/ 935655 h 1663962"/>
                <a:gd name="connsiteX19" fmla="*/ 1689554 w 1747562"/>
                <a:gd name="connsiteY19" fmla="*/ 828467 h 1663962"/>
                <a:gd name="connsiteX20" fmla="*/ 1744771 w 1747562"/>
                <a:gd name="connsiteY20" fmla="*/ 737519 h 1663962"/>
                <a:gd name="connsiteX21" fmla="*/ 1738274 w 1747562"/>
                <a:gd name="connsiteY21" fmla="*/ 643324 h 1663962"/>
                <a:gd name="connsiteX22" fmla="*/ 1728530 w 1747562"/>
                <a:gd name="connsiteY22" fmla="*/ 594602 h 1663962"/>
                <a:gd name="connsiteX23" fmla="*/ 1718786 w 1747562"/>
                <a:gd name="connsiteY23" fmla="*/ 529640 h 1663962"/>
                <a:gd name="connsiteX24" fmla="*/ 1731778 w 1747562"/>
                <a:gd name="connsiteY24" fmla="*/ 435444 h 1663962"/>
                <a:gd name="connsiteX25" fmla="*/ 1702546 w 1747562"/>
                <a:gd name="connsiteY25" fmla="*/ 292527 h 1663962"/>
                <a:gd name="connsiteX26" fmla="*/ 1666818 w 1747562"/>
                <a:gd name="connsiteY26" fmla="*/ 149610 h 1663962"/>
                <a:gd name="connsiteX27" fmla="*/ 1605105 w 1747562"/>
                <a:gd name="connsiteY27" fmla="*/ 196 h 1663962"/>
                <a:gd name="connsiteX0" fmla="*/ 1589115 w 1747562"/>
                <a:gd name="connsiteY0" fmla="*/ 244 h 1651017"/>
                <a:gd name="connsiteX1" fmla="*/ 1556385 w 1747562"/>
                <a:gd name="connsiteY1" fmla="*/ 113928 h 1651017"/>
                <a:gd name="connsiteX2" fmla="*/ 1234831 w 1747562"/>
                <a:gd name="connsiteY2" fmla="*/ 461477 h 1651017"/>
                <a:gd name="connsiteX3" fmla="*/ 910028 w 1747562"/>
                <a:gd name="connsiteY3" fmla="*/ 721326 h 1651017"/>
                <a:gd name="connsiteX4" fmla="*/ 478041 w 1747562"/>
                <a:gd name="connsiteY4" fmla="*/ 737567 h 1651017"/>
                <a:gd name="connsiteX5" fmla="*/ 179223 w 1747562"/>
                <a:gd name="connsiteY5" fmla="*/ 737567 h 1651017"/>
                <a:gd name="connsiteX6" fmla="*/ 582 w 1747562"/>
                <a:gd name="connsiteY6" fmla="*/ 997416 h 1651017"/>
                <a:gd name="connsiteX7" fmla="*/ 130753 w 1747562"/>
                <a:gd name="connsiteY7" fmla="*/ 1156575 h 1651017"/>
                <a:gd name="connsiteX8" fmla="*/ 364360 w 1747562"/>
                <a:gd name="connsiteY8" fmla="*/ 1357958 h 1651017"/>
                <a:gd name="connsiteX9" fmla="*/ 614709 w 1747562"/>
                <a:gd name="connsiteY9" fmla="*/ 1533357 h 1651017"/>
                <a:gd name="connsiteX10" fmla="*/ 796146 w 1747562"/>
                <a:gd name="connsiteY10" fmla="*/ 1647041 h 1651017"/>
                <a:gd name="connsiteX11" fmla="*/ 1026957 w 1747562"/>
                <a:gd name="connsiteY11" fmla="*/ 1617807 h 1651017"/>
                <a:gd name="connsiteX12" fmla="*/ 1166622 w 1747562"/>
                <a:gd name="connsiteY12" fmla="*/ 1546349 h 1651017"/>
                <a:gd name="connsiteX13" fmla="*/ 1286799 w 1747562"/>
                <a:gd name="connsiteY13" fmla="*/ 1452153 h 1651017"/>
                <a:gd name="connsiteX14" fmla="*/ 1413472 w 1747562"/>
                <a:gd name="connsiteY14" fmla="*/ 1331973 h 1651017"/>
                <a:gd name="connsiteX15" fmla="*/ 1497921 w 1747562"/>
                <a:gd name="connsiteY15" fmla="*/ 1202048 h 1651017"/>
                <a:gd name="connsiteX16" fmla="*/ 1491425 w 1747562"/>
                <a:gd name="connsiteY16" fmla="*/ 1078619 h 1651017"/>
                <a:gd name="connsiteX17" fmla="*/ 1497921 w 1747562"/>
                <a:gd name="connsiteY17" fmla="*/ 1016905 h 1651017"/>
                <a:gd name="connsiteX18" fmla="*/ 1601857 w 1747562"/>
                <a:gd name="connsiteY18" fmla="*/ 922710 h 1651017"/>
                <a:gd name="connsiteX19" fmla="*/ 1689554 w 1747562"/>
                <a:gd name="connsiteY19" fmla="*/ 815522 h 1651017"/>
                <a:gd name="connsiteX20" fmla="*/ 1744771 w 1747562"/>
                <a:gd name="connsiteY20" fmla="*/ 724574 h 1651017"/>
                <a:gd name="connsiteX21" fmla="*/ 1738274 w 1747562"/>
                <a:gd name="connsiteY21" fmla="*/ 630379 h 1651017"/>
                <a:gd name="connsiteX22" fmla="*/ 1728530 w 1747562"/>
                <a:gd name="connsiteY22" fmla="*/ 581657 h 1651017"/>
                <a:gd name="connsiteX23" fmla="*/ 1718786 w 1747562"/>
                <a:gd name="connsiteY23" fmla="*/ 516695 h 1651017"/>
                <a:gd name="connsiteX24" fmla="*/ 1731778 w 1747562"/>
                <a:gd name="connsiteY24" fmla="*/ 422499 h 1651017"/>
                <a:gd name="connsiteX25" fmla="*/ 1702546 w 1747562"/>
                <a:gd name="connsiteY25" fmla="*/ 279582 h 1651017"/>
                <a:gd name="connsiteX26" fmla="*/ 1666818 w 1747562"/>
                <a:gd name="connsiteY26" fmla="*/ 136665 h 1651017"/>
                <a:gd name="connsiteX27" fmla="*/ 1589115 w 1747562"/>
                <a:gd name="connsiteY27" fmla="*/ 244 h 1651017"/>
                <a:gd name="connsiteX0" fmla="*/ 1589115 w 1747562"/>
                <a:gd name="connsiteY0" fmla="*/ 463 h 1651236"/>
                <a:gd name="connsiteX1" fmla="*/ 1556385 w 1747562"/>
                <a:gd name="connsiteY1" fmla="*/ 114147 h 1651236"/>
                <a:gd name="connsiteX2" fmla="*/ 1234831 w 1747562"/>
                <a:gd name="connsiteY2" fmla="*/ 461696 h 1651236"/>
                <a:gd name="connsiteX3" fmla="*/ 910028 w 1747562"/>
                <a:gd name="connsiteY3" fmla="*/ 721545 h 1651236"/>
                <a:gd name="connsiteX4" fmla="*/ 478041 w 1747562"/>
                <a:gd name="connsiteY4" fmla="*/ 737786 h 1651236"/>
                <a:gd name="connsiteX5" fmla="*/ 179223 w 1747562"/>
                <a:gd name="connsiteY5" fmla="*/ 737786 h 1651236"/>
                <a:gd name="connsiteX6" fmla="*/ 582 w 1747562"/>
                <a:gd name="connsiteY6" fmla="*/ 997635 h 1651236"/>
                <a:gd name="connsiteX7" fmla="*/ 130753 w 1747562"/>
                <a:gd name="connsiteY7" fmla="*/ 1156794 h 1651236"/>
                <a:gd name="connsiteX8" fmla="*/ 364360 w 1747562"/>
                <a:gd name="connsiteY8" fmla="*/ 1358177 h 1651236"/>
                <a:gd name="connsiteX9" fmla="*/ 614709 w 1747562"/>
                <a:gd name="connsiteY9" fmla="*/ 1533576 h 1651236"/>
                <a:gd name="connsiteX10" fmla="*/ 796146 w 1747562"/>
                <a:gd name="connsiteY10" fmla="*/ 1647260 h 1651236"/>
                <a:gd name="connsiteX11" fmla="*/ 1026957 w 1747562"/>
                <a:gd name="connsiteY11" fmla="*/ 1618026 h 1651236"/>
                <a:gd name="connsiteX12" fmla="*/ 1166622 w 1747562"/>
                <a:gd name="connsiteY12" fmla="*/ 1546568 h 1651236"/>
                <a:gd name="connsiteX13" fmla="*/ 1286799 w 1747562"/>
                <a:gd name="connsiteY13" fmla="*/ 1452372 h 1651236"/>
                <a:gd name="connsiteX14" fmla="*/ 1413472 w 1747562"/>
                <a:gd name="connsiteY14" fmla="*/ 1332192 h 1651236"/>
                <a:gd name="connsiteX15" fmla="*/ 1497921 w 1747562"/>
                <a:gd name="connsiteY15" fmla="*/ 1202267 h 1651236"/>
                <a:gd name="connsiteX16" fmla="*/ 1491425 w 1747562"/>
                <a:gd name="connsiteY16" fmla="*/ 1078838 h 1651236"/>
                <a:gd name="connsiteX17" fmla="*/ 1497921 w 1747562"/>
                <a:gd name="connsiteY17" fmla="*/ 1017124 h 1651236"/>
                <a:gd name="connsiteX18" fmla="*/ 1601857 w 1747562"/>
                <a:gd name="connsiteY18" fmla="*/ 922929 h 1651236"/>
                <a:gd name="connsiteX19" fmla="*/ 1689554 w 1747562"/>
                <a:gd name="connsiteY19" fmla="*/ 815741 h 1651236"/>
                <a:gd name="connsiteX20" fmla="*/ 1744771 w 1747562"/>
                <a:gd name="connsiteY20" fmla="*/ 724793 h 1651236"/>
                <a:gd name="connsiteX21" fmla="*/ 1738274 w 1747562"/>
                <a:gd name="connsiteY21" fmla="*/ 630598 h 1651236"/>
                <a:gd name="connsiteX22" fmla="*/ 1728530 w 1747562"/>
                <a:gd name="connsiteY22" fmla="*/ 581876 h 1651236"/>
                <a:gd name="connsiteX23" fmla="*/ 1718786 w 1747562"/>
                <a:gd name="connsiteY23" fmla="*/ 516914 h 1651236"/>
                <a:gd name="connsiteX24" fmla="*/ 1731778 w 1747562"/>
                <a:gd name="connsiteY24" fmla="*/ 422718 h 1651236"/>
                <a:gd name="connsiteX25" fmla="*/ 1702546 w 1747562"/>
                <a:gd name="connsiteY25" fmla="*/ 279801 h 1651236"/>
                <a:gd name="connsiteX26" fmla="*/ 1654027 w 1747562"/>
                <a:gd name="connsiteY26" fmla="*/ 146628 h 1651236"/>
                <a:gd name="connsiteX27" fmla="*/ 1589115 w 1747562"/>
                <a:gd name="connsiteY27" fmla="*/ 463 h 1651236"/>
                <a:gd name="connsiteX0" fmla="*/ 1589115 w 1747562"/>
                <a:gd name="connsiteY0" fmla="*/ 463 h 1651236"/>
                <a:gd name="connsiteX1" fmla="*/ 1556385 w 1747562"/>
                <a:gd name="connsiteY1" fmla="*/ 114147 h 1651236"/>
                <a:gd name="connsiteX2" fmla="*/ 1234831 w 1747562"/>
                <a:gd name="connsiteY2" fmla="*/ 461696 h 1651236"/>
                <a:gd name="connsiteX3" fmla="*/ 910028 w 1747562"/>
                <a:gd name="connsiteY3" fmla="*/ 721545 h 1651236"/>
                <a:gd name="connsiteX4" fmla="*/ 478041 w 1747562"/>
                <a:gd name="connsiteY4" fmla="*/ 737786 h 1651236"/>
                <a:gd name="connsiteX5" fmla="*/ 179223 w 1747562"/>
                <a:gd name="connsiteY5" fmla="*/ 737786 h 1651236"/>
                <a:gd name="connsiteX6" fmla="*/ 582 w 1747562"/>
                <a:gd name="connsiteY6" fmla="*/ 997635 h 1651236"/>
                <a:gd name="connsiteX7" fmla="*/ 130753 w 1747562"/>
                <a:gd name="connsiteY7" fmla="*/ 1156794 h 1651236"/>
                <a:gd name="connsiteX8" fmla="*/ 364360 w 1747562"/>
                <a:gd name="connsiteY8" fmla="*/ 1358177 h 1651236"/>
                <a:gd name="connsiteX9" fmla="*/ 614709 w 1747562"/>
                <a:gd name="connsiteY9" fmla="*/ 1533576 h 1651236"/>
                <a:gd name="connsiteX10" fmla="*/ 796146 w 1747562"/>
                <a:gd name="connsiteY10" fmla="*/ 1647260 h 1651236"/>
                <a:gd name="connsiteX11" fmla="*/ 1026957 w 1747562"/>
                <a:gd name="connsiteY11" fmla="*/ 1618026 h 1651236"/>
                <a:gd name="connsiteX12" fmla="*/ 1166622 w 1747562"/>
                <a:gd name="connsiteY12" fmla="*/ 1546568 h 1651236"/>
                <a:gd name="connsiteX13" fmla="*/ 1286799 w 1747562"/>
                <a:gd name="connsiteY13" fmla="*/ 1452372 h 1651236"/>
                <a:gd name="connsiteX14" fmla="*/ 1413472 w 1747562"/>
                <a:gd name="connsiteY14" fmla="*/ 1332192 h 1651236"/>
                <a:gd name="connsiteX15" fmla="*/ 1497921 w 1747562"/>
                <a:gd name="connsiteY15" fmla="*/ 1202267 h 1651236"/>
                <a:gd name="connsiteX16" fmla="*/ 1491425 w 1747562"/>
                <a:gd name="connsiteY16" fmla="*/ 1078838 h 1651236"/>
                <a:gd name="connsiteX17" fmla="*/ 1497921 w 1747562"/>
                <a:gd name="connsiteY17" fmla="*/ 1017124 h 1651236"/>
                <a:gd name="connsiteX18" fmla="*/ 1601857 w 1747562"/>
                <a:gd name="connsiteY18" fmla="*/ 922929 h 1651236"/>
                <a:gd name="connsiteX19" fmla="*/ 1689554 w 1747562"/>
                <a:gd name="connsiteY19" fmla="*/ 815741 h 1651236"/>
                <a:gd name="connsiteX20" fmla="*/ 1744771 w 1747562"/>
                <a:gd name="connsiteY20" fmla="*/ 724793 h 1651236"/>
                <a:gd name="connsiteX21" fmla="*/ 1738274 w 1747562"/>
                <a:gd name="connsiteY21" fmla="*/ 630598 h 1651236"/>
                <a:gd name="connsiteX22" fmla="*/ 1728530 w 1747562"/>
                <a:gd name="connsiteY22" fmla="*/ 581876 h 1651236"/>
                <a:gd name="connsiteX23" fmla="*/ 1718786 w 1747562"/>
                <a:gd name="connsiteY23" fmla="*/ 516914 h 1651236"/>
                <a:gd name="connsiteX24" fmla="*/ 1715788 w 1747562"/>
                <a:gd name="connsiteY24" fmla="*/ 425966 h 1651236"/>
                <a:gd name="connsiteX25" fmla="*/ 1702546 w 1747562"/>
                <a:gd name="connsiteY25" fmla="*/ 279801 h 1651236"/>
                <a:gd name="connsiteX26" fmla="*/ 1654027 w 1747562"/>
                <a:gd name="connsiteY26" fmla="*/ 146628 h 1651236"/>
                <a:gd name="connsiteX27" fmla="*/ 1589115 w 1747562"/>
                <a:gd name="connsiteY27" fmla="*/ 463 h 1651236"/>
                <a:gd name="connsiteX0" fmla="*/ 1589115 w 1747562"/>
                <a:gd name="connsiteY0" fmla="*/ 463 h 1651236"/>
                <a:gd name="connsiteX1" fmla="*/ 1556385 w 1747562"/>
                <a:gd name="connsiteY1" fmla="*/ 114147 h 1651236"/>
                <a:gd name="connsiteX2" fmla="*/ 1234831 w 1747562"/>
                <a:gd name="connsiteY2" fmla="*/ 461696 h 1651236"/>
                <a:gd name="connsiteX3" fmla="*/ 910028 w 1747562"/>
                <a:gd name="connsiteY3" fmla="*/ 721545 h 1651236"/>
                <a:gd name="connsiteX4" fmla="*/ 478041 w 1747562"/>
                <a:gd name="connsiteY4" fmla="*/ 737786 h 1651236"/>
                <a:gd name="connsiteX5" fmla="*/ 179223 w 1747562"/>
                <a:gd name="connsiteY5" fmla="*/ 737786 h 1651236"/>
                <a:gd name="connsiteX6" fmla="*/ 582 w 1747562"/>
                <a:gd name="connsiteY6" fmla="*/ 997635 h 1651236"/>
                <a:gd name="connsiteX7" fmla="*/ 130753 w 1747562"/>
                <a:gd name="connsiteY7" fmla="*/ 1156794 h 1651236"/>
                <a:gd name="connsiteX8" fmla="*/ 364360 w 1747562"/>
                <a:gd name="connsiteY8" fmla="*/ 1358177 h 1651236"/>
                <a:gd name="connsiteX9" fmla="*/ 614709 w 1747562"/>
                <a:gd name="connsiteY9" fmla="*/ 1533576 h 1651236"/>
                <a:gd name="connsiteX10" fmla="*/ 796146 w 1747562"/>
                <a:gd name="connsiteY10" fmla="*/ 1647260 h 1651236"/>
                <a:gd name="connsiteX11" fmla="*/ 1026957 w 1747562"/>
                <a:gd name="connsiteY11" fmla="*/ 1618026 h 1651236"/>
                <a:gd name="connsiteX12" fmla="*/ 1166622 w 1747562"/>
                <a:gd name="connsiteY12" fmla="*/ 1546568 h 1651236"/>
                <a:gd name="connsiteX13" fmla="*/ 1286799 w 1747562"/>
                <a:gd name="connsiteY13" fmla="*/ 1452372 h 1651236"/>
                <a:gd name="connsiteX14" fmla="*/ 1413472 w 1747562"/>
                <a:gd name="connsiteY14" fmla="*/ 1332192 h 1651236"/>
                <a:gd name="connsiteX15" fmla="*/ 1497921 w 1747562"/>
                <a:gd name="connsiteY15" fmla="*/ 1202267 h 1651236"/>
                <a:gd name="connsiteX16" fmla="*/ 1491425 w 1747562"/>
                <a:gd name="connsiteY16" fmla="*/ 1078838 h 1651236"/>
                <a:gd name="connsiteX17" fmla="*/ 1497921 w 1747562"/>
                <a:gd name="connsiteY17" fmla="*/ 1017124 h 1651236"/>
                <a:gd name="connsiteX18" fmla="*/ 1589066 w 1747562"/>
                <a:gd name="connsiteY18" fmla="*/ 909936 h 1651236"/>
                <a:gd name="connsiteX19" fmla="*/ 1689554 w 1747562"/>
                <a:gd name="connsiteY19" fmla="*/ 815741 h 1651236"/>
                <a:gd name="connsiteX20" fmla="*/ 1744771 w 1747562"/>
                <a:gd name="connsiteY20" fmla="*/ 724793 h 1651236"/>
                <a:gd name="connsiteX21" fmla="*/ 1738274 w 1747562"/>
                <a:gd name="connsiteY21" fmla="*/ 630598 h 1651236"/>
                <a:gd name="connsiteX22" fmla="*/ 1728530 w 1747562"/>
                <a:gd name="connsiteY22" fmla="*/ 581876 h 1651236"/>
                <a:gd name="connsiteX23" fmla="*/ 1718786 w 1747562"/>
                <a:gd name="connsiteY23" fmla="*/ 516914 h 1651236"/>
                <a:gd name="connsiteX24" fmla="*/ 1715788 w 1747562"/>
                <a:gd name="connsiteY24" fmla="*/ 425966 h 1651236"/>
                <a:gd name="connsiteX25" fmla="*/ 1702546 w 1747562"/>
                <a:gd name="connsiteY25" fmla="*/ 279801 h 1651236"/>
                <a:gd name="connsiteX26" fmla="*/ 1654027 w 1747562"/>
                <a:gd name="connsiteY26" fmla="*/ 146628 h 1651236"/>
                <a:gd name="connsiteX27" fmla="*/ 1589115 w 1747562"/>
                <a:gd name="connsiteY27" fmla="*/ 463 h 1651236"/>
                <a:gd name="connsiteX0" fmla="*/ 1589115 w 1748466"/>
                <a:gd name="connsiteY0" fmla="*/ 463 h 1651236"/>
                <a:gd name="connsiteX1" fmla="*/ 1556385 w 1748466"/>
                <a:gd name="connsiteY1" fmla="*/ 114147 h 1651236"/>
                <a:gd name="connsiteX2" fmla="*/ 1234831 w 1748466"/>
                <a:gd name="connsiteY2" fmla="*/ 461696 h 1651236"/>
                <a:gd name="connsiteX3" fmla="*/ 910028 w 1748466"/>
                <a:gd name="connsiteY3" fmla="*/ 721545 h 1651236"/>
                <a:gd name="connsiteX4" fmla="*/ 478041 w 1748466"/>
                <a:gd name="connsiteY4" fmla="*/ 737786 h 1651236"/>
                <a:gd name="connsiteX5" fmla="*/ 179223 w 1748466"/>
                <a:gd name="connsiteY5" fmla="*/ 737786 h 1651236"/>
                <a:gd name="connsiteX6" fmla="*/ 582 w 1748466"/>
                <a:gd name="connsiteY6" fmla="*/ 997635 h 1651236"/>
                <a:gd name="connsiteX7" fmla="*/ 130753 w 1748466"/>
                <a:gd name="connsiteY7" fmla="*/ 1156794 h 1651236"/>
                <a:gd name="connsiteX8" fmla="*/ 364360 w 1748466"/>
                <a:gd name="connsiteY8" fmla="*/ 1358177 h 1651236"/>
                <a:gd name="connsiteX9" fmla="*/ 614709 w 1748466"/>
                <a:gd name="connsiteY9" fmla="*/ 1533576 h 1651236"/>
                <a:gd name="connsiteX10" fmla="*/ 796146 w 1748466"/>
                <a:gd name="connsiteY10" fmla="*/ 1647260 h 1651236"/>
                <a:gd name="connsiteX11" fmla="*/ 1026957 w 1748466"/>
                <a:gd name="connsiteY11" fmla="*/ 1618026 h 1651236"/>
                <a:gd name="connsiteX12" fmla="*/ 1166622 w 1748466"/>
                <a:gd name="connsiteY12" fmla="*/ 1546568 h 1651236"/>
                <a:gd name="connsiteX13" fmla="*/ 1286799 w 1748466"/>
                <a:gd name="connsiteY13" fmla="*/ 1452372 h 1651236"/>
                <a:gd name="connsiteX14" fmla="*/ 1413472 w 1748466"/>
                <a:gd name="connsiteY14" fmla="*/ 1332192 h 1651236"/>
                <a:gd name="connsiteX15" fmla="*/ 1497921 w 1748466"/>
                <a:gd name="connsiteY15" fmla="*/ 1202267 h 1651236"/>
                <a:gd name="connsiteX16" fmla="*/ 1491425 w 1748466"/>
                <a:gd name="connsiteY16" fmla="*/ 1078838 h 1651236"/>
                <a:gd name="connsiteX17" fmla="*/ 1497921 w 1748466"/>
                <a:gd name="connsiteY17" fmla="*/ 1017124 h 1651236"/>
                <a:gd name="connsiteX18" fmla="*/ 1589066 w 1748466"/>
                <a:gd name="connsiteY18" fmla="*/ 909936 h 1651236"/>
                <a:gd name="connsiteX19" fmla="*/ 1676763 w 1748466"/>
                <a:gd name="connsiteY19" fmla="*/ 809244 h 1651236"/>
                <a:gd name="connsiteX20" fmla="*/ 1744771 w 1748466"/>
                <a:gd name="connsiteY20" fmla="*/ 724793 h 1651236"/>
                <a:gd name="connsiteX21" fmla="*/ 1738274 w 1748466"/>
                <a:gd name="connsiteY21" fmla="*/ 630598 h 1651236"/>
                <a:gd name="connsiteX22" fmla="*/ 1728530 w 1748466"/>
                <a:gd name="connsiteY22" fmla="*/ 581876 h 1651236"/>
                <a:gd name="connsiteX23" fmla="*/ 1718786 w 1748466"/>
                <a:gd name="connsiteY23" fmla="*/ 516914 h 1651236"/>
                <a:gd name="connsiteX24" fmla="*/ 1715788 w 1748466"/>
                <a:gd name="connsiteY24" fmla="*/ 425966 h 1651236"/>
                <a:gd name="connsiteX25" fmla="*/ 1702546 w 1748466"/>
                <a:gd name="connsiteY25" fmla="*/ 279801 h 1651236"/>
                <a:gd name="connsiteX26" fmla="*/ 1654027 w 1748466"/>
                <a:gd name="connsiteY26" fmla="*/ 146628 h 1651236"/>
                <a:gd name="connsiteX27" fmla="*/ 1589115 w 1748466"/>
                <a:gd name="connsiteY27" fmla="*/ 463 h 1651236"/>
                <a:gd name="connsiteX0" fmla="*/ 1589115 w 1748466"/>
                <a:gd name="connsiteY0" fmla="*/ 463 h 1651236"/>
                <a:gd name="connsiteX1" fmla="*/ 1556385 w 1748466"/>
                <a:gd name="connsiteY1" fmla="*/ 114147 h 1651236"/>
                <a:gd name="connsiteX2" fmla="*/ 1234831 w 1748466"/>
                <a:gd name="connsiteY2" fmla="*/ 461696 h 1651236"/>
                <a:gd name="connsiteX3" fmla="*/ 910028 w 1748466"/>
                <a:gd name="connsiteY3" fmla="*/ 721545 h 1651236"/>
                <a:gd name="connsiteX4" fmla="*/ 478041 w 1748466"/>
                <a:gd name="connsiteY4" fmla="*/ 737786 h 1651236"/>
                <a:gd name="connsiteX5" fmla="*/ 179223 w 1748466"/>
                <a:gd name="connsiteY5" fmla="*/ 737786 h 1651236"/>
                <a:gd name="connsiteX6" fmla="*/ 582 w 1748466"/>
                <a:gd name="connsiteY6" fmla="*/ 997635 h 1651236"/>
                <a:gd name="connsiteX7" fmla="*/ 130753 w 1748466"/>
                <a:gd name="connsiteY7" fmla="*/ 1156794 h 1651236"/>
                <a:gd name="connsiteX8" fmla="*/ 364360 w 1748466"/>
                <a:gd name="connsiteY8" fmla="*/ 1358177 h 1651236"/>
                <a:gd name="connsiteX9" fmla="*/ 614709 w 1748466"/>
                <a:gd name="connsiteY9" fmla="*/ 1533576 h 1651236"/>
                <a:gd name="connsiteX10" fmla="*/ 796146 w 1748466"/>
                <a:gd name="connsiteY10" fmla="*/ 1647260 h 1651236"/>
                <a:gd name="connsiteX11" fmla="*/ 1026957 w 1748466"/>
                <a:gd name="connsiteY11" fmla="*/ 1618026 h 1651236"/>
                <a:gd name="connsiteX12" fmla="*/ 1166622 w 1748466"/>
                <a:gd name="connsiteY12" fmla="*/ 1546568 h 1651236"/>
                <a:gd name="connsiteX13" fmla="*/ 1286799 w 1748466"/>
                <a:gd name="connsiteY13" fmla="*/ 1452372 h 1651236"/>
                <a:gd name="connsiteX14" fmla="*/ 1413472 w 1748466"/>
                <a:gd name="connsiteY14" fmla="*/ 1332192 h 1651236"/>
                <a:gd name="connsiteX15" fmla="*/ 1481932 w 1748466"/>
                <a:gd name="connsiteY15" fmla="*/ 1202267 h 1651236"/>
                <a:gd name="connsiteX16" fmla="*/ 1491425 w 1748466"/>
                <a:gd name="connsiteY16" fmla="*/ 1078838 h 1651236"/>
                <a:gd name="connsiteX17" fmla="*/ 1497921 w 1748466"/>
                <a:gd name="connsiteY17" fmla="*/ 1017124 h 1651236"/>
                <a:gd name="connsiteX18" fmla="*/ 1589066 w 1748466"/>
                <a:gd name="connsiteY18" fmla="*/ 909936 h 1651236"/>
                <a:gd name="connsiteX19" fmla="*/ 1676763 w 1748466"/>
                <a:gd name="connsiteY19" fmla="*/ 809244 h 1651236"/>
                <a:gd name="connsiteX20" fmla="*/ 1744771 w 1748466"/>
                <a:gd name="connsiteY20" fmla="*/ 724793 h 1651236"/>
                <a:gd name="connsiteX21" fmla="*/ 1738274 w 1748466"/>
                <a:gd name="connsiteY21" fmla="*/ 630598 h 1651236"/>
                <a:gd name="connsiteX22" fmla="*/ 1728530 w 1748466"/>
                <a:gd name="connsiteY22" fmla="*/ 581876 h 1651236"/>
                <a:gd name="connsiteX23" fmla="*/ 1718786 w 1748466"/>
                <a:gd name="connsiteY23" fmla="*/ 516914 h 1651236"/>
                <a:gd name="connsiteX24" fmla="*/ 1715788 w 1748466"/>
                <a:gd name="connsiteY24" fmla="*/ 425966 h 1651236"/>
                <a:gd name="connsiteX25" fmla="*/ 1702546 w 1748466"/>
                <a:gd name="connsiteY25" fmla="*/ 279801 h 1651236"/>
                <a:gd name="connsiteX26" fmla="*/ 1654027 w 1748466"/>
                <a:gd name="connsiteY26" fmla="*/ 146628 h 1651236"/>
                <a:gd name="connsiteX27" fmla="*/ 1589115 w 1748466"/>
                <a:gd name="connsiteY27" fmla="*/ 463 h 1651236"/>
                <a:gd name="connsiteX0" fmla="*/ 1601842 w 1761193"/>
                <a:gd name="connsiteY0" fmla="*/ 463 h 1651236"/>
                <a:gd name="connsiteX1" fmla="*/ 1569112 w 1761193"/>
                <a:gd name="connsiteY1" fmla="*/ 114147 h 1651236"/>
                <a:gd name="connsiteX2" fmla="*/ 1247558 w 1761193"/>
                <a:gd name="connsiteY2" fmla="*/ 461696 h 1651236"/>
                <a:gd name="connsiteX3" fmla="*/ 922755 w 1761193"/>
                <a:gd name="connsiteY3" fmla="*/ 721545 h 1651236"/>
                <a:gd name="connsiteX4" fmla="*/ 490768 w 1761193"/>
                <a:gd name="connsiteY4" fmla="*/ 737786 h 1651236"/>
                <a:gd name="connsiteX5" fmla="*/ 191950 w 1761193"/>
                <a:gd name="connsiteY5" fmla="*/ 737786 h 1651236"/>
                <a:gd name="connsiteX6" fmla="*/ 517 w 1761193"/>
                <a:gd name="connsiteY6" fmla="*/ 1007379 h 1651236"/>
                <a:gd name="connsiteX7" fmla="*/ 143480 w 1761193"/>
                <a:gd name="connsiteY7" fmla="*/ 1156794 h 1651236"/>
                <a:gd name="connsiteX8" fmla="*/ 377087 w 1761193"/>
                <a:gd name="connsiteY8" fmla="*/ 1358177 h 1651236"/>
                <a:gd name="connsiteX9" fmla="*/ 627436 w 1761193"/>
                <a:gd name="connsiteY9" fmla="*/ 1533576 h 1651236"/>
                <a:gd name="connsiteX10" fmla="*/ 808873 w 1761193"/>
                <a:gd name="connsiteY10" fmla="*/ 1647260 h 1651236"/>
                <a:gd name="connsiteX11" fmla="*/ 1039684 w 1761193"/>
                <a:gd name="connsiteY11" fmla="*/ 1618026 h 1651236"/>
                <a:gd name="connsiteX12" fmla="*/ 1179349 w 1761193"/>
                <a:gd name="connsiteY12" fmla="*/ 1546568 h 1651236"/>
                <a:gd name="connsiteX13" fmla="*/ 1299526 w 1761193"/>
                <a:gd name="connsiteY13" fmla="*/ 1452372 h 1651236"/>
                <a:gd name="connsiteX14" fmla="*/ 1426199 w 1761193"/>
                <a:gd name="connsiteY14" fmla="*/ 1332192 h 1651236"/>
                <a:gd name="connsiteX15" fmla="*/ 1494659 w 1761193"/>
                <a:gd name="connsiteY15" fmla="*/ 1202267 h 1651236"/>
                <a:gd name="connsiteX16" fmla="*/ 1504152 w 1761193"/>
                <a:gd name="connsiteY16" fmla="*/ 1078838 h 1651236"/>
                <a:gd name="connsiteX17" fmla="*/ 1510648 w 1761193"/>
                <a:gd name="connsiteY17" fmla="*/ 1017124 h 1651236"/>
                <a:gd name="connsiteX18" fmla="*/ 1601793 w 1761193"/>
                <a:gd name="connsiteY18" fmla="*/ 909936 h 1651236"/>
                <a:gd name="connsiteX19" fmla="*/ 1689490 w 1761193"/>
                <a:gd name="connsiteY19" fmla="*/ 809244 h 1651236"/>
                <a:gd name="connsiteX20" fmla="*/ 1757498 w 1761193"/>
                <a:gd name="connsiteY20" fmla="*/ 724793 h 1651236"/>
                <a:gd name="connsiteX21" fmla="*/ 1751001 w 1761193"/>
                <a:gd name="connsiteY21" fmla="*/ 630598 h 1651236"/>
                <a:gd name="connsiteX22" fmla="*/ 1741257 w 1761193"/>
                <a:gd name="connsiteY22" fmla="*/ 581876 h 1651236"/>
                <a:gd name="connsiteX23" fmla="*/ 1731513 w 1761193"/>
                <a:gd name="connsiteY23" fmla="*/ 516914 h 1651236"/>
                <a:gd name="connsiteX24" fmla="*/ 1728515 w 1761193"/>
                <a:gd name="connsiteY24" fmla="*/ 425966 h 1651236"/>
                <a:gd name="connsiteX25" fmla="*/ 1715273 w 1761193"/>
                <a:gd name="connsiteY25" fmla="*/ 279801 h 1651236"/>
                <a:gd name="connsiteX26" fmla="*/ 1666754 w 1761193"/>
                <a:gd name="connsiteY26" fmla="*/ 146628 h 1651236"/>
                <a:gd name="connsiteX27" fmla="*/ 1601842 w 1761193"/>
                <a:gd name="connsiteY27" fmla="*/ 463 h 1651236"/>
                <a:gd name="connsiteX0" fmla="*/ 1601842 w 1761193"/>
                <a:gd name="connsiteY0" fmla="*/ 463 h 1653220"/>
                <a:gd name="connsiteX1" fmla="*/ 1569112 w 1761193"/>
                <a:gd name="connsiteY1" fmla="*/ 114147 h 1653220"/>
                <a:gd name="connsiteX2" fmla="*/ 1247558 w 1761193"/>
                <a:gd name="connsiteY2" fmla="*/ 461696 h 1653220"/>
                <a:gd name="connsiteX3" fmla="*/ 922755 w 1761193"/>
                <a:gd name="connsiteY3" fmla="*/ 721545 h 1653220"/>
                <a:gd name="connsiteX4" fmla="*/ 490768 w 1761193"/>
                <a:gd name="connsiteY4" fmla="*/ 737786 h 1653220"/>
                <a:gd name="connsiteX5" fmla="*/ 191950 w 1761193"/>
                <a:gd name="connsiteY5" fmla="*/ 737786 h 1653220"/>
                <a:gd name="connsiteX6" fmla="*/ 517 w 1761193"/>
                <a:gd name="connsiteY6" fmla="*/ 1007379 h 1653220"/>
                <a:gd name="connsiteX7" fmla="*/ 143480 w 1761193"/>
                <a:gd name="connsiteY7" fmla="*/ 1156794 h 1653220"/>
                <a:gd name="connsiteX8" fmla="*/ 377087 w 1761193"/>
                <a:gd name="connsiteY8" fmla="*/ 1358177 h 1653220"/>
                <a:gd name="connsiteX9" fmla="*/ 627436 w 1761193"/>
                <a:gd name="connsiteY9" fmla="*/ 1533576 h 1653220"/>
                <a:gd name="connsiteX10" fmla="*/ 808873 w 1761193"/>
                <a:gd name="connsiteY10" fmla="*/ 1647260 h 1653220"/>
                <a:gd name="connsiteX11" fmla="*/ 1046080 w 1761193"/>
                <a:gd name="connsiteY11" fmla="*/ 1627770 h 1653220"/>
                <a:gd name="connsiteX12" fmla="*/ 1179349 w 1761193"/>
                <a:gd name="connsiteY12" fmla="*/ 1546568 h 1653220"/>
                <a:gd name="connsiteX13" fmla="*/ 1299526 w 1761193"/>
                <a:gd name="connsiteY13" fmla="*/ 1452372 h 1653220"/>
                <a:gd name="connsiteX14" fmla="*/ 1426199 w 1761193"/>
                <a:gd name="connsiteY14" fmla="*/ 1332192 h 1653220"/>
                <a:gd name="connsiteX15" fmla="*/ 1494659 w 1761193"/>
                <a:gd name="connsiteY15" fmla="*/ 1202267 h 1653220"/>
                <a:gd name="connsiteX16" fmla="*/ 1504152 w 1761193"/>
                <a:gd name="connsiteY16" fmla="*/ 1078838 h 1653220"/>
                <a:gd name="connsiteX17" fmla="*/ 1510648 w 1761193"/>
                <a:gd name="connsiteY17" fmla="*/ 1017124 h 1653220"/>
                <a:gd name="connsiteX18" fmla="*/ 1601793 w 1761193"/>
                <a:gd name="connsiteY18" fmla="*/ 909936 h 1653220"/>
                <a:gd name="connsiteX19" fmla="*/ 1689490 w 1761193"/>
                <a:gd name="connsiteY19" fmla="*/ 809244 h 1653220"/>
                <a:gd name="connsiteX20" fmla="*/ 1757498 w 1761193"/>
                <a:gd name="connsiteY20" fmla="*/ 724793 h 1653220"/>
                <a:gd name="connsiteX21" fmla="*/ 1751001 w 1761193"/>
                <a:gd name="connsiteY21" fmla="*/ 630598 h 1653220"/>
                <a:gd name="connsiteX22" fmla="*/ 1741257 w 1761193"/>
                <a:gd name="connsiteY22" fmla="*/ 581876 h 1653220"/>
                <a:gd name="connsiteX23" fmla="*/ 1731513 w 1761193"/>
                <a:gd name="connsiteY23" fmla="*/ 516914 h 1653220"/>
                <a:gd name="connsiteX24" fmla="*/ 1728515 w 1761193"/>
                <a:gd name="connsiteY24" fmla="*/ 425966 h 1653220"/>
                <a:gd name="connsiteX25" fmla="*/ 1715273 w 1761193"/>
                <a:gd name="connsiteY25" fmla="*/ 279801 h 1653220"/>
                <a:gd name="connsiteX26" fmla="*/ 1666754 w 1761193"/>
                <a:gd name="connsiteY26" fmla="*/ 146628 h 1653220"/>
                <a:gd name="connsiteX27" fmla="*/ 1601842 w 1761193"/>
                <a:gd name="connsiteY27" fmla="*/ 463 h 1653220"/>
                <a:gd name="connsiteX0" fmla="*/ 1601842 w 1761193"/>
                <a:gd name="connsiteY0" fmla="*/ 463 h 1653220"/>
                <a:gd name="connsiteX1" fmla="*/ 1569112 w 1761193"/>
                <a:gd name="connsiteY1" fmla="*/ 114147 h 1653220"/>
                <a:gd name="connsiteX2" fmla="*/ 1247558 w 1761193"/>
                <a:gd name="connsiteY2" fmla="*/ 461696 h 1653220"/>
                <a:gd name="connsiteX3" fmla="*/ 922755 w 1761193"/>
                <a:gd name="connsiteY3" fmla="*/ 721545 h 1653220"/>
                <a:gd name="connsiteX4" fmla="*/ 490768 w 1761193"/>
                <a:gd name="connsiteY4" fmla="*/ 737786 h 1653220"/>
                <a:gd name="connsiteX5" fmla="*/ 191950 w 1761193"/>
                <a:gd name="connsiteY5" fmla="*/ 737786 h 1653220"/>
                <a:gd name="connsiteX6" fmla="*/ 517 w 1761193"/>
                <a:gd name="connsiteY6" fmla="*/ 1007379 h 1653220"/>
                <a:gd name="connsiteX7" fmla="*/ 143480 w 1761193"/>
                <a:gd name="connsiteY7" fmla="*/ 1156794 h 1653220"/>
                <a:gd name="connsiteX8" fmla="*/ 377087 w 1761193"/>
                <a:gd name="connsiteY8" fmla="*/ 1358177 h 1653220"/>
                <a:gd name="connsiteX9" fmla="*/ 627436 w 1761193"/>
                <a:gd name="connsiteY9" fmla="*/ 1533576 h 1653220"/>
                <a:gd name="connsiteX10" fmla="*/ 808873 w 1761193"/>
                <a:gd name="connsiteY10" fmla="*/ 1647260 h 1653220"/>
                <a:gd name="connsiteX11" fmla="*/ 1046080 w 1761193"/>
                <a:gd name="connsiteY11" fmla="*/ 1627770 h 1653220"/>
                <a:gd name="connsiteX12" fmla="*/ 1179349 w 1761193"/>
                <a:gd name="connsiteY12" fmla="*/ 1546568 h 1653220"/>
                <a:gd name="connsiteX13" fmla="*/ 1299526 w 1761193"/>
                <a:gd name="connsiteY13" fmla="*/ 1452372 h 1653220"/>
                <a:gd name="connsiteX14" fmla="*/ 1426199 w 1761193"/>
                <a:gd name="connsiteY14" fmla="*/ 1332192 h 1653220"/>
                <a:gd name="connsiteX15" fmla="*/ 1494659 w 1761193"/>
                <a:gd name="connsiteY15" fmla="*/ 1202267 h 1653220"/>
                <a:gd name="connsiteX16" fmla="*/ 1484965 w 1761193"/>
                <a:gd name="connsiteY16" fmla="*/ 1078838 h 1653220"/>
                <a:gd name="connsiteX17" fmla="*/ 1510648 w 1761193"/>
                <a:gd name="connsiteY17" fmla="*/ 1017124 h 1653220"/>
                <a:gd name="connsiteX18" fmla="*/ 1601793 w 1761193"/>
                <a:gd name="connsiteY18" fmla="*/ 909936 h 1653220"/>
                <a:gd name="connsiteX19" fmla="*/ 1689490 w 1761193"/>
                <a:gd name="connsiteY19" fmla="*/ 809244 h 1653220"/>
                <a:gd name="connsiteX20" fmla="*/ 1757498 w 1761193"/>
                <a:gd name="connsiteY20" fmla="*/ 724793 h 1653220"/>
                <a:gd name="connsiteX21" fmla="*/ 1751001 w 1761193"/>
                <a:gd name="connsiteY21" fmla="*/ 630598 h 1653220"/>
                <a:gd name="connsiteX22" fmla="*/ 1741257 w 1761193"/>
                <a:gd name="connsiteY22" fmla="*/ 581876 h 1653220"/>
                <a:gd name="connsiteX23" fmla="*/ 1731513 w 1761193"/>
                <a:gd name="connsiteY23" fmla="*/ 516914 h 1653220"/>
                <a:gd name="connsiteX24" fmla="*/ 1728515 w 1761193"/>
                <a:gd name="connsiteY24" fmla="*/ 425966 h 1653220"/>
                <a:gd name="connsiteX25" fmla="*/ 1715273 w 1761193"/>
                <a:gd name="connsiteY25" fmla="*/ 279801 h 1653220"/>
                <a:gd name="connsiteX26" fmla="*/ 1666754 w 1761193"/>
                <a:gd name="connsiteY26" fmla="*/ 146628 h 1653220"/>
                <a:gd name="connsiteX27" fmla="*/ 1601842 w 1761193"/>
                <a:gd name="connsiteY27" fmla="*/ 463 h 1653220"/>
                <a:gd name="connsiteX0" fmla="*/ 1628510 w 1761193"/>
                <a:gd name="connsiteY0" fmla="*/ 981 h 1621820"/>
                <a:gd name="connsiteX1" fmla="*/ 1569112 w 1761193"/>
                <a:gd name="connsiteY1" fmla="*/ 82747 h 1621820"/>
                <a:gd name="connsiteX2" fmla="*/ 1247558 w 1761193"/>
                <a:gd name="connsiteY2" fmla="*/ 430296 h 1621820"/>
                <a:gd name="connsiteX3" fmla="*/ 922755 w 1761193"/>
                <a:gd name="connsiteY3" fmla="*/ 690145 h 1621820"/>
                <a:gd name="connsiteX4" fmla="*/ 490768 w 1761193"/>
                <a:gd name="connsiteY4" fmla="*/ 706386 h 1621820"/>
                <a:gd name="connsiteX5" fmla="*/ 191950 w 1761193"/>
                <a:gd name="connsiteY5" fmla="*/ 706386 h 1621820"/>
                <a:gd name="connsiteX6" fmla="*/ 517 w 1761193"/>
                <a:gd name="connsiteY6" fmla="*/ 975979 h 1621820"/>
                <a:gd name="connsiteX7" fmla="*/ 143480 w 1761193"/>
                <a:gd name="connsiteY7" fmla="*/ 1125394 h 1621820"/>
                <a:gd name="connsiteX8" fmla="*/ 377087 w 1761193"/>
                <a:gd name="connsiteY8" fmla="*/ 1326777 h 1621820"/>
                <a:gd name="connsiteX9" fmla="*/ 627436 w 1761193"/>
                <a:gd name="connsiteY9" fmla="*/ 1502176 h 1621820"/>
                <a:gd name="connsiteX10" fmla="*/ 808873 w 1761193"/>
                <a:gd name="connsiteY10" fmla="*/ 1615860 h 1621820"/>
                <a:gd name="connsiteX11" fmla="*/ 1046080 w 1761193"/>
                <a:gd name="connsiteY11" fmla="*/ 1596370 h 1621820"/>
                <a:gd name="connsiteX12" fmla="*/ 1179349 w 1761193"/>
                <a:gd name="connsiteY12" fmla="*/ 1515168 h 1621820"/>
                <a:gd name="connsiteX13" fmla="*/ 1299526 w 1761193"/>
                <a:gd name="connsiteY13" fmla="*/ 1420972 h 1621820"/>
                <a:gd name="connsiteX14" fmla="*/ 1426199 w 1761193"/>
                <a:gd name="connsiteY14" fmla="*/ 1300792 h 1621820"/>
                <a:gd name="connsiteX15" fmla="*/ 1494659 w 1761193"/>
                <a:gd name="connsiteY15" fmla="*/ 1170867 h 1621820"/>
                <a:gd name="connsiteX16" fmla="*/ 1484965 w 1761193"/>
                <a:gd name="connsiteY16" fmla="*/ 1047438 h 1621820"/>
                <a:gd name="connsiteX17" fmla="*/ 1510648 w 1761193"/>
                <a:gd name="connsiteY17" fmla="*/ 985724 h 1621820"/>
                <a:gd name="connsiteX18" fmla="*/ 1601793 w 1761193"/>
                <a:gd name="connsiteY18" fmla="*/ 878536 h 1621820"/>
                <a:gd name="connsiteX19" fmla="*/ 1689490 w 1761193"/>
                <a:gd name="connsiteY19" fmla="*/ 777844 h 1621820"/>
                <a:gd name="connsiteX20" fmla="*/ 1757498 w 1761193"/>
                <a:gd name="connsiteY20" fmla="*/ 693393 h 1621820"/>
                <a:gd name="connsiteX21" fmla="*/ 1751001 w 1761193"/>
                <a:gd name="connsiteY21" fmla="*/ 599198 h 1621820"/>
                <a:gd name="connsiteX22" fmla="*/ 1741257 w 1761193"/>
                <a:gd name="connsiteY22" fmla="*/ 550476 h 1621820"/>
                <a:gd name="connsiteX23" fmla="*/ 1731513 w 1761193"/>
                <a:gd name="connsiteY23" fmla="*/ 485514 h 1621820"/>
                <a:gd name="connsiteX24" fmla="*/ 1728515 w 1761193"/>
                <a:gd name="connsiteY24" fmla="*/ 394566 h 1621820"/>
                <a:gd name="connsiteX25" fmla="*/ 1715273 w 1761193"/>
                <a:gd name="connsiteY25" fmla="*/ 248401 h 1621820"/>
                <a:gd name="connsiteX26" fmla="*/ 1666754 w 1761193"/>
                <a:gd name="connsiteY26" fmla="*/ 115228 h 1621820"/>
                <a:gd name="connsiteX27" fmla="*/ 1628510 w 1761193"/>
                <a:gd name="connsiteY27" fmla="*/ 981 h 1621820"/>
                <a:gd name="connsiteX0" fmla="*/ 1628510 w 1761193"/>
                <a:gd name="connsiteY0" fmla="*/ 981 h 1621820"/>
                <a:gd name="connsiteX1" fmla="*/ 1569112 w 1761193"/>
                <a:gd name="connsiteY1" fmla="*/ 82747 h 1621820"/>
                <a:gd name="connsiteX2" fmla="*/ 1247558 w 1761193"/>
                <a:gd name="connsiteY2" fmla="*/ 430296 h 1621820"/>
                <a:gd name="connsiteX3" fmla="*/ 922755 w 1761193"/>
                <a:gd name="connsiteY3" fmla="*/ 690145 h 1621820"/>
                <a:gd name="connsiteX4" fmla="*/ 490768 w 1761193"/>
                <a:gd name="connsiteY4" fmla="*/ 706386 h 1621820"/>
                <a:gd name="connsiteX5" fmla="*/ 191950 w 1761193"/>
                <a:gd name="connsiteY5" fmla="*/ 706386 h 1621820"/>
                <a:gd name="connsiteX6" fmla="*/ 517 w 1761193"/>
                <a:gd name="connsiteY6" fmla="*/ 975979 h 1621820"/>
                <a:gd name="connsiteX7" fmla="*/ 143480 w 1761193"/>
                <a:gd name="connsiteY7" fmla="*/ 1125394 h 1621820"/>
                <a:gd name="connsiteX8" fmla="*/ 377087 w 1761193"/>
                <a:gd name="connsiteY8" fmla="*/ 1326777 h 1621820"/>
                <a:gd name="connsiteX9" fmla="*/ 627436 w 1761193"/>
                <a:gd name="connsiteY9" fmla="*/ 1502176 h 1621820"/>
                <a:gd name="connsiteX10" fmla="*/ 808873 w 1761193"/>
                <a:gd name="connsiteY10" fmla="*/ 1615860 h 1621820"/>
                <a:gd name="connsiteX11" fmla="*/ 1046080 w 1761193"/>
                <a:gd name="connsiteY11" fmla="*/ 1596370 h 1621820"/>
                <a:gd name="connsiteX12" fmla="*/ 1179349 w 1761193"/>
                <a:gd name="connsiteY12" fmla="*/ 1515168 h 1621820"/>
                <a:gd name="connsiteX13" fmla="*/ 1299526 w 1761193"/>
                <a:gd name="connsiteY13" fmla="*/ 1420972 h 1621820"/>
                <a:gd name="connsiteX14" fmla="*/ 1426199 w 1761193"/>
                <a:gd name="connsiteY14" fmla="*/ 1300792 h 1621820"/>
                <a:gd name="connsiteX15" fmla="*/ 1494659 w 1761193"/>
                <a:gd name="connsiteY15" fmla="*/ 1170867 h 1621820"/>
                <a:gd name="connsiteX16" fmla="*/ 1513356 w 1761193"/>
                <a:gd name="connsiteY16" fmla="*/ 1052130 h 1621820"/>
                <a:gd name="connsiteX17" fmla="*/ 1510648 w 1761193"/>
                <a:gd name="connsiteY17" fmla="*/ 985724 h 1621820"/>
                <a:gd name="connsiteX18" fmla="*/ 1601793 w 1761193"/>
                <a:gd name="connsiteY18" fmla="*/ 878536 h 1621820"/>
                <a:gd name="connsiteX19" fmla="*/ 1689490 w 1761193"/>
                <a:gd name="connsiteY19" fmla="*/ 777844 h 1621820"/>
                <a:gd name="connsiteX20" fmla="*/ 1757498 w 1761193"/>
                <a:gd name="connsiteY20" fmla="*/ 693393 h 1621820"/>
                <a:gd name="connsiteX21" fmla="*/ 1751001 w 1761193"/>
                <a:gd name="connsiteY21" fmla="*/ 599198 h 1621820"/>
                <a:gd name="connsiteX22" fmla="*/ 1741257 w 1761193"/>
                <a:gd name="connsiteY22" fmla="*/ 550476 h 1621820"/>
                <a:gd name="connsiteX23" fmla="*/ 1731513 w 1761193"/>
                <a:gd name="connsiteY23" fmla="*/ 485514 h 1621820"/>
                <a:gd name="connsiteX24" fmla="*/ 1728515 w 1761193"/>
                <a:gd name="connsiteY24" fmla="*/ 394566 h 1621820"/>
                <a:gd name="connsiteX25" fmla="*/ 1715273 w 1761193"/>
                <a:gd name="connsiteY25" fmla="*/ 248401 h 1621820"/>
                <a:gd name="connsiteX26" fmla="*/ 1666754 w 1761193"/>
                <a:gd name="connsiteY26" fmla="*/ 115228 h 1621820"/>
                <a:gd name="connsiteX27" fmla="*/ 1628510 w 1761193"/>
                <a:gd name="connsiteY27" fmla="*/ 981 h 1621820"/>
                <a:gd name="connsiteX0" fmla="*/ 1629678 w 1762361"/>
                <a:gd name="connsiteY0" fmla="*/ 981 h 1621820"/>
                <a:gd name="connsiteX1" fmla="*/ 1570280 w 1762361"/>
                <a:gd name="connsiteY1" fmla="*/ 82747 h 1621820"/>
                <a:gd name="connsiteX2" fmla="*/ 1248726 w 1762361"/>
                <a:gd name="connsiteY2" fmla="*/ 430296 h 1621820"/>
                <a:gd name="connsiteX3" fmla="*/ 923923 w 1762361"/>
                <a:gd name="connsiteY3" fmla="*/ 690145 h 1621820"/>
                <a:gd name="connsiteX4" fmla="*/ 491936 w 1762361"/>
                <a:gd name="connsiteY4" fmla="*/ 706386 h 1621820"/>
                <a:gd name="connsiteX5" fmla="*/ 193118 w 1762361"/>
                <a:gd name="connsiteY5" fmla="*/ 706386 h 1621820"/>
                <a:gd name="connsiteX6" fmla="*/ 1685 w 1762361"/>
                <a:gd name="connsiteY6" fmla="*/ 975979 h 1621820"/>
                <a:gd name="connsiteX7" fmla="*/ 115408 w 1762361"/>
                <a:gd name="connsiteY7" fmla="*/ 1141448 h 1621820"/>
                <a:gd name="connsiteX8" fmla="*/ 378255 w 1762361"/>
                <a:gd name="connsiteY8" fmla="*/ 1326777 h 1621820"/>
                <a:gd name="connsiteX9" fmla="*/ 628604 w 1762361"/>
                <a:gd name="connsiteY9" fmla="*/ 1502176 h 1621820"/>
                <a:gd name="connsiteX10" fmla="*/ 810041 w 1762361"/>
                <a:gd name="connsiteY10" fmla="*/ 1615860 h 1621820"/>
                <a:gd name="connsiteX11" fmla="*/ 1047248 w 1762361"/>
                <a:gd name="connsiteY11" fmla="*/ 1596370 h 1621820"/>
                <a:gd name="connsiteX12" fmla="*/ 1180517 w 1762361"/>
                <a:gd name="connsiteY12" fmla="*/ 1515168 h 1621820"/>
                <a:gd name="connsiteX13" fmla="*/ 1300694 w 1762361"/>
                <a:gd name="connsiteY13" fmla="*/ 1420972 h 1621820"/>
                <a:gd name="connsiteX14" fmla="*/ 1427367 w 1762361"/>
                <a:gd name="connsiteY14" fmla="*/ 1300792 h 1621820"/>
                <a:gd name="connsiteX15" fmla="*/ 1495827 w 1762361"/>
                <a:gd name="connsiteY15" fmla="*/ 1170867 h 1621820"/>
                <a:gd name="connsiteX16" fmla="*/ 1514524 w 1762361"/>
                <a:gd name="connsiteY16" fmla="*/ 1052130 h 1621820"/>
                <a:gd name="connsiteX17" fmla="*/ 1511816 w 1762361"/>
                <a:gd name="connsiteY17" fmla="*/ 985724 h 1621820"/>
                <a:gd name="connsiteX18" fmla="*/ 1602961 w 1762361"/>
                <a:gd name="connsiteY18" fmla="*/ 878536 h 1621820"/>
                <a:gd name="connsiteX19" fmla="*/ 1690658 w 1762361"/>
                <a:gd name="connsiteY19" fmla="*/ 777844 h 1621820"/>
                <a:gd name="connsiteX20" fmla="*/ 1758666 w 1762361"/>
                <a:gd name="connsiteY20" fmla="*/ 693393 h 1621820"/>
                <a:gd name="connsiteX21" fmla="*/ 1752169 w 1762361"/>
                <a:gd name="connsiteY21" fmla="*/ 599198 h 1621820"/>
                <a:gd name="connsiteX22" fmla="*/ 1742425 w 1762361"/>
                <a:gd name="connsiteY22" fmla="*/ 550476 h 1621820"/>
                <a:gd name="connsiteX23" fmla="*/ 1732681 w 1762361"/>
                <a:gd name="connsiteY23" fmla="*/ 485514 h 1621820"/>
                <a:gd name="connsiteX24" fmla="*/ 1729683 w 1762361"/>
                <a:gd name="connsiteY24" fmla="*/ 394566 h 1621820"/>
                <a:gd name="connsiteX25" fmla="*/ 1716441 w 1762361"/>
                <a:gd name="connsiteY25" fmla="*/ 248401 h 1621820"/>
                <a:gd name="connsiteX26" fmla="*/ 1667922 w 1762361"/>
                <a:gd name="connsiteY26" fmla="*/ 115228 h 1621820"/>
                <a:gd name="connsiteX27" fmla="*/ 1629678 w 1762361"/>
                <a:gd name="connsiteY27" fmla="*/ 981 h 1621820"/>
                <a:gd name="connsiteX0" fmla="*/ 1629634 w 1762317"/>
                <a:gd name="connsiteY0" fmla="*/ 981 h 1621820"/>
                <a:gd name="connsiteX1" fmla="*/ 1570236 w 1762317"/>
                <a:gd name="connsiteY1" fmla="*/ 82747 h 1621820"/>
                <a:gd name="connsiteX2" fmla="*/ 1248682 w 1762317"/>
                <a:gd name="connsiteY2" fmla="*/ 430296 h 1621820"/>
                <a:gd name="connsiteX3" fmla="*/ 923879 w 1762317"/>
                <a:gd name="connsiteY3" fmla="*/ 690145 h 1621820"/>
                <a:gd name="connsiteX4" fmla="*/ 491892 w 1762317"/>
                <a:gd name="connsiteY4" fmla="*/ 706386 h 1621820"/>
                <a:gd name="connsiteX5" fmla="*/ 193074 w 1762317"/>
                <a:gd name="connsiteY5" fmla="*/ 706386 h 1621820"/>
                <a:gd name="connsiteX6" fmla="*/ 1641 w 1762317"/>
                <a:gd name="connsiteY6" fmla="*/ 975979 h 1621820"/>
                <a:gd name="connsiteX7" fmla="*/ 115364 w 1762317"/>
                <a:gd name="connsiteY7" fmla="*/ 1141448 h 1621820"/>
                <a:gd name="connsiteX8" fmla="*/ 364690 w 1762317"/>
                <a:gd name="connsiteY8" fmla="*/ 1339733 h 1621820"/>
                <a:gd name="connsiteX9" fmla="*/ 628560 w 1762317"/>
                <a:gd name="connsiteY9" fmla="*/ 1502176 h 1621820"/>
                <a:gd name="connsiteX10" fmla="*/ 809997 w 1762317"/>
                <a:gd name="connsiteY10" fmla="*/ 1615860 h 1621820"/>
                <a:gd name="connsiteX11" fmla="*/ 1047204 w 1762317"/>
                <a:gd name="connsiteY11" fmla="*/ 1596370 h 1621820"/>
                <a:gd name="connsiteX12" fmla="*/ 1180473 w 1762317"/>
                <a:gd name="connsiteY12" fmla="*/ 1515168 h 1621820"/>
                <a:gd name="connsiteX13" fmla="*/ 1300650 w 1762317"/>
                <a:gd name="connsiteY13" fmla="*/ 1420972 h 1621820"/>
                <a:gd name="connsiteX14" fmla="*/ 1427323 w 1762317"/>
                <a:gd name="connsiteY14" fmla="*/ 1300792 h 1621820"/>
                <a:gd name="connsiteX15" fmla="*/ 1495783 w 1762317"/>
                <a:gd name="connsiteY15" fmla="*/ 1170867 h 1621820"/>
                <a:gd name="connsiteX16" fmla="*/ 1514480 w 1762317"/>
                <a:gd name="connsiteY16" fmla="*/ 1052130 h 1621820"/>
                <a:gd name="connsiteX17" fmla="*/ 1511772 w 1762317"/>
                <a:gd name="connsiteY17" fmla="*/ 985724 h 1621820"/>
                <a:gd name="connsiteX18" fmla="*/ 1602917 w 1762317"/>
                <a:gd name="connsiteY18" fmla="*/ 878536 h 1621820"/>
                <a:gd name="connsiteX19" fmla="*/ 1690614 w 1762317"/>
                <a:gd name="connsiteY19" fmla="*/ 777844 h 1621820"/>
                <a:gd name="connsiteX20" fmla="*/ 1758622 w 1762317"/>
                <a:gd name="connsiteY20" fmla="*/ 693393 h 1621820"/>
                <a:gd name="connsiteX21" fmla="*/ 1752125 w 1762317"/>
                <a:gd name="connsiteY21" fmla="*/ 599198 h 1621820"/>
                <a:gd name="connsiteX22" fmla="*/ 1742381 w 1762317"/>
                <a:gd name="connsiteY22" fmla="*/ 550476 h 1621820"/>
                <a:gd name="connsiteX23" fmla="*/ 1732637 w 1762317"/>
                <a:gd name="connsiteY23" fmla="*/ 485514 h 1621820"/>
                <a:gd name="connsiteX24" fmla="*/ 1729639 w 1762317"/>
                <a:gd name="connsiteY24" fmla="*/ 394566 h 1621820"/>
                <a:gd name="connsiteX25" fmla="*/ 1716397 w 1762317"/>
                <a:gd name="connsiteY25" fmla="*/ 248401 h 1621820"/>
                <a:gd name="connsiteX26" fmla="*/ 1667878 w 1762317"/>
                <a:gd name="connsiteY26" fmla="*/ 115228 h 1621820"/>
                <a:gd name="connsiteX27" fmla="*/ 1629634 w 1762317"/>
                <a:gd name="connsiteY27" fmla="*/ 981 h 1621820"/>
                <a:gd name="connsiteX0" fmla="*/ 1653299 w 1785982"/>
                <a:gd name="connsiteY0" fmla="*/ 981 h 1621820"/>
                <a:gd name="connsiteX1" fmla="*/ 1593901 w 1785982"/>
                <a:gd name="connsiteY1" fmla="*/ 82747 h 1621820"/>
                <a:gd name="connsiteX2" fmla="*/ 1272347 w 1785982"/>
                <a:gd name="connsiteY2" fmla="*/ 430296 h 1621820"/>
                <a:gd name="connsiteX3" fmla="*/ 947544 w 1785982"/>
                <a:gd name="connsiteY3" fmla="*/ 690145 h 1621820"/>
                <a:gd name="connsiteX4" fmla="*/ 515557 w 1785982"/>
                <a:gd name="connsiteY4" fmla="*/ 706386 h 1621820"/>
                <a:gd name="connsiteX5" fmla="*/ 216739 w 1785982"/>
                <a:gd name="connsiteY5" fmla="*/ 706386 h 1621820"/>
                <a:gd name="connsiteX6" fmla="*/ 1305 w 1785982"/>
                <a:gd name="connsiteY6" fmla="*/ 990997 h 1621820"/>
                <a:gd name="connsiteX7" fmla="*/ 139029 w 1785982"/>
                <a:gd name="connsiteY7" fmla="*/ 1141448 h 1621820"/>
                <a:gd name="connsiteX8" fmla="*/ 388355 w 1785982"/>
                <a:gd name="connsiteY8" fmla="*/ 1339733 h 1621820"/>
                <a:gd name="connsiteX9" fmla="*/ 652225 w 1785982"/>
                <a:gd name="connsiteY9" fmla="*/ 1502176 h 1621820"/>
                <a:gd name="connsiteX10" fmla="*/ 833662 w 1785982"/>
                <a:gd name="connsiteY10" fmla="*/ 1615860 h 1621820"/>
                <a:gd name="connsiteX11" fmla="*/ 1070869 w 1785982"/>
                <a:gd name="connsiteY11" fmla="*/ 1596370 h 1621820"/>
                <a:gd name="connsiteX12" fmla="*/ 1204138 w 1785982"/>
                <a:gd name="connsiteY12" fmla="*/ 1515168 h 1621820"/>
                <a:gd name="connsiteX13" fmla="*/ 1324315 w 1785982"/>
                <a:gd name="connsiteY13" fmla="*/ 1420972 h 1621820"/>
                <a:gd name="connsiteX14" fmla="*/ 1450988 w 1785982"/>
                <a:gd name="connsiteY14" fmla="*/ 1300792 h 1621820"/>
                <a:gd name="connsiteX15" fmla="*/ 1519448 w 1785982"/>
                <a:gd name="connsiteY15" fmla="*/ 1170867 h 1621820"/>
                <a:gd name="connsiteX16" fmla="*/ 1538145 w 1785982"/>
                <a:gd name="connsiteY16" fmla="*/ 1052130 h 1621820"/>
                <a:gd name="connsiteX17" fmla="*/ 1535437 w 1785982"/>
                <a:gd name="connsiteY17" fmla="*/ 985724 h 1621820"/>
                <a:gd name="connsiteX18" fmla="*/ 1626582 w 1785982"/>
                <a:gd name="connsiteY18" fmla="*/ 878536 h 1621820"/>
                <a:gd name="connsiteX19" fmla="*/ 1714279 w 1785982"/>
                <a:gd name="connsiteY19" fmla="*/ 777844 h 1621820"/>
                <a:gd name="connsiteX20" fmla="*/ 1782287 w 1785982"/>
                <a:gd name="connsiteY20" fmla="*/ 693393 h 1621820"/>
                <a:gd name="connsiteX21" fmla="*/ 1775790 w 1785982"/>
                <a:gd name="connsiteY21" fmla="*/ 599198 h 1621820"/>
                <a:gd name="connsiteX22" fmla="*/ 1766046 w 1785982"/>
                <a:gd name="connsiteY22" fmla="*/ 550476 h 1621820"/>
                <a:gd name="connsiteX23" fmla="*/ 1756302 w 1785982"/>
                <a:gd name="connsiteY23" fmla="*/ 485514 h 1621820"/>
                <a:gd name="connsiteX24" fmla="*/ 1753304 w 1785982"/>
                <a:gd name="connsiteY24" fmla="*/ 394566 h 1621820"/>
                <a:gd name="connsiteX25" fmla="*/ 1740062 w 1785982"/>
                <a:gd name="connsiteY25" fmla="*/ 248401 h 1621820"/>
                <a:gd name="connsiteX26" fmla="*/ 1691543 w 1785982"/>
                <a:gd name="connsiteY26" fmla="*/ 115228 h 1621820"/>
                <a:gd name="connsiteX27" fmla="*/ 1653299 w 1785982"/>
                <a:gd name="connsiteY27" fmla="*/ 981 h 1621820"/>
                <a:gd name="connsiteX0" fmla="*/ 1653299 w 1785982"/>
                <a:gd name="connsiteY0" fmla="*/ 981 h 1621820"/>
                <a:gd name="connsiteX1" fmla="*/ 1593901 w 1785982"/>
                <a:gd name="connsiteY1" fmla="*/ 82747 h 1621820"/>
                <a:gd name="connsiteX2" fmla="*/ 1272347 w 1785982"/>
                <a:gd name="connsiteY2" fmla="*/ 430296 h 1621820"/>
                <a:gd name="connsiteX3" fmla="*/ 947544 w 1785982"/>
                <a:gd name="connsiteY3" fmla="*/ 690145 h 1621820"/>
                <a:gd name="connsiteX4" fmla="*/ 515557 w 1785982"/>
                <a:gd name="connsiteY4" fmla="*/ 706386 h 1621820"/>
                <a:gd name="connsiteX5" fmla="*/ 216739 w 1785982"/>
                <a:gd name="connsiteY5" fmla="*/ 706386 h 1621820"/>
                <a:gd name="connsiteX6" fmla="*/ 1305 w 1785982"/>
                <a:gd name="connsiteY6" fmla="*/ 990997 h 1621820"/>
                <a:gd name="connsiteX7" fmla="*/ 139029 w 1785982"/>
                <a:gd name="connsiteY7" fmla="*/ 1141448 h 1621820"/>
                <a:gd name="connsiteX8" fmla="*/ 388355 w 1785982"/>
                <a:gd name="connsiteY8" fmla="*/ 1339733 h 1621820"/>
                <a:gd name="connsiteX9" fmla="*/ 652225 w 1785982"/>
                <a:gd name="connsiteY9" fmla="*/ 1502176 h 1621820"/>
                <a:gd name="connsiteX10" fmla="*/ 833662 w 1785982"/>
                <a:gd name="connsiteY10" fmla="*/ 1615860 h 1621820"/>
                <a:gd name="connsiteX11" fmla="*/ 1070869 w 1785982"/>
                <a:gd name="connsiteY11" fmla="*/ 1596370 h 1621820"/>
                <a:gd name="connsiteX12" fmla="*/ 1204138 w 1785982"/>
                <a:gd name="connsiteY12" fmla="*/ 1515168 h 1621820"/>
                <a:gd name="connsiteX13" fmla="*/ 1324315 w 1785982"/>
                <a:gd name="connsiteY13" fmla="*/ 1420972 h 1621820"/>
                <a:gd name="connsiteX14" fmla="*/ 1450988 w 1785982"/>
                <a:gd name="connsiteY14" fmla="*/ 1300792 h 1621820"/>
                <a:gd name="connsiteX15" fmla="*/ 1519448 w 1785982"/>
                <a:gd name="connsiteY15" fmla="*/ 1170867 h 1621820"/>
                <a:gd name="connsiteX16" fmla="*/ 1538145 w 1785982"/>
                <a:gd name="connsiteY16" fmla="*/ 1052130 h 1621820"/>
                <a:gd name="connsiteX17" fmla="*/ 1535437 w 1785982"/>
                <a:gd name="connsiteY17" fmla="*/ 985724 h 1621820"/>
                <a:gd name="connsiteX18" fmla="*/ 1626582 w 1785982"/>
                <a:gd name="connsiteY18" fmla="*/ 878536 h 1621820"/>
                <a:gd name="connsiteX19" fmla="*/ 1714279 w 1785982"/>
                <a:gd name="connsiteY19" fmla="*/ 777844 h 1621820"/>
                <a:gd name="connsiteX20" fmla="*/ 1782287 w 1785982"/>
                <a:gd name="connsiteY20" fmla="*/ 693393 h 1621820"/>
                <a:gd name="connsiteX21" fmla="*/ 1775790 w 1785982"/>
                <a:gd name="connsiteY21" fmla="*/ 599198 h 1621820"/>
                <a:gd name="connsiteX22" fmla="*/ 1766046 w 1785982"/>
                <a:gd name="connsiteY22" fmla="*/ 550476 h 1621820"/>
                <a:gd name="connsiteX23" fmla="*/ 1753304 w 1785982"/>
                <a:gd name="connsiteY23" fmla="*/ 394566 h 1621820"/>
                <a:gd name="connsiteX24" fmla="*/ 1740062 w 1785982"/>
                <a:gd name="connsiteY24" fmla="*/ 248401 h 1621820"/>
                <a:gd name="connsiteX25" fmla="*/ 1691543 w 1785982"/>
                <a:gd name="connsiteY25" fmla="*/ 115228 h 1621820"/>
                <a:gd name="connsiteX26" fmla="*/ 1653299 w 1785982"/>
                <a:gd name="connsiteY26" fmla="*/ 981 h 1621820"/>
                <a:gd name="connsiteX0" fmla="*/ 1653299 w 1785982"/>
                <a:gd name="connsiteY0" fmla="*/ 981 h 1621820"/>
                <a:gd name="connsiteX1" fmla="*/ 1593901 w 1785982"/>
                <a:gd name="connsiteY1" fmla="*/ 82747 h 1621820"/>
                <a:gd name="connsiteX2" fmla="*/ 1272347 w 1785982"/>
                <a:gd name="connsiteY2" fmla="*/ 430296 h 1621820"/>
                <a:gd name="connsiteX3" fmla="*/ 947544 w 1785982"/>
                <a:gd name="connsiteY3" fmla="*/ 690145 h 1621820"/>
                <a:gd name="connsiteX4" fmla="*/ 515557 w 1785982"/>
                <a:gd name="connsiteY4" fmla="*/ 706386 h 1621820"/>
                <a:gd name="connsiteX5" fmla="*/ 216739 w 1785982"/>
                <a:gd name="connsiteY5" fmla="*/ 706386 h 1621820"/>
                <a:gd name="connsiteX6" fmla="*/ 1305 w 1785982"/>
                <a:gd name="connsiteY6" fmla="*/ 990997 h 1621820"/>
                <a:gd name="connsiteX7" fmla="*/ 139029 w 1785982"/>
                <a:gd name="connsiteY7" fmla="*/ 1141448 h 1621820"/>
                <a:gd name="connsiteX8" fmla="*/ 388355 w 1785982"/>
                <a:gd name="connsiteY8" fmla="*/ 1339733 h 1621820"/>
                <a:gd name="connsiteX9" fmla="*/ 652225 w 1785982"/>
                <a:gd name="connsiteY9" fmla="*/ 1502176 h 1621820"/>
                <a:gd name="connsiteX10" fmla="*/ 833662 w 1785982"/>
                <a:gd name="connsiteY10" fmla="*/ 1615860 h 1621820"/>
                <a:gd name="connsiteX11" fmla="*/ 1070869 w 1785982"/>
                <a:gd name="connsiteY11" fmla="*/ 1596370 h 1621820"/>
                <a:gd name="connsiteX12" fmla="*/ 1204138 w 1785982"/>
                <a:gd name="connsiteY12" fmla="*/ 1515168 h 1621820"/>
                <a:gd name="connsiteX13" fmla="*/ 1324315 w 1785982"/>
                <a:gd name="connsiteY13" fmla="*/ 1420972 h 1621820"/>
                <a:gd name="connsiteX14" fmla="*/ 1450988 w 1785982"/>
                <a:gd name="connsiteY14" fmla="*/ 1300792 h 1621820"/>
                <a:gd name="connsiteX15" fmla="*/ 1519448 w 1785982"/>
                <a:gd name="connsiteY15" fmla="*/ 1170867 h 1621820"/>
                <a:gd name="connsiteX16" fmla="*/ 1538145 w 1785982"/>
                <a:gd name="connsiteY16" fmla="*/ 1052130 h 1621820"/>
                <a:gd name="connsiteX17" fmla="*/ 1535437 w 1785982"/>
                <a:gd name="connsiteY17" fmla="*/ 985724 h 1621820"/>
                <a:gd name="connsiteX18" fmla="*/ 1626582 w 1785982"/>
                <a:gd name="connsiteY18" fmla="*/ 878536 h 1621820"/>
                <a:gd name="connsiteX19" fmla="*/ 1714279 w 1785982"/>
                <a:gd name="connsiteY19" fmla="*/ 777844 h 1621820"/>
                <a:gd name="connsiteX20" fmla="*/ 1782287 w 1785982"/>
                <a:gd name="connsiteY20" fmla="*/ 693393 h 1621820"/>
                <a:gd name="connsiteX21" fmla="*/ 1775790 w 1785982"/>
                <a:gd name="connsiteY21" fmla="*/ 599198 h 1621820"/>
                <a:gd name="connsiteX22" fmla="*/ 1766046 w 1785982"/>
                <a:gd name="connsiteY22" fmla="*/ 550476 h 1621820"/>
                <a:gd name="connsiteX23" fmla="*/ 1771216 w 1785982"/>
                <a:gd name="connsiteY23" fmla="*/ 401325 h 1621820"/>
                <a:gd name="connsiteX24" fmla="*/ 1740062 w 1785982"/>
                <a:gd name="connsiteY24" fmla="*/ 248401 h 1621820"/>
                <a:gd name="connsiteX25" fmla="*/ 1691543 w 1785982"/>
                <a:gd name="connsiteY25" fmla="*/ 115228 h 1621820"/>
                <a:gd name="connsiteX26" fmla="*/ 1653299 w 1785982"/>
                <a:gd name="connsiteY26" fmla="*/ 981 h 1621820"/>
                <a:gd name="connsiteX0" fmla="*/ 1653299 w 1785982"/>
                <a:gd name="connsiteY0" fmla="*/ 981 h 1621820"/>
                <a:gd name="connsiteX1" fmla="*/ 1593901 w 1785982"/>
                <a:gd name="connsiteY1" fmla="*/ 82747 h 1621820"/>
                <a:gd name="connsiteX2" fmla="*/ 1272347 w 1785982"/>
                <a:gd name="connsiteY2" fmla="*/ 430296 h 1621820"/>
                <a:gd name="connsiteX3" fmla="*/ 947544 w 1785982"/>
                <a:gd name="connsiteY3" fmla="*/ 690145 h 1621820"/>
                <a:gd name="connsiteX4" fmla="*/ 515557 w 1785982"/>
                <a:gd name="connsiteY4" fmla="*/ 706386 h 1621820"/>
                <a:gd name="connsiteX5" fmla="*/ 216739 w 1785982"/>
                <a:gd name="connsiteY5" fmla="*/ 706386 h 1621820"/>
                <a:gd name="connsiteX6" fmla="*/ 1305 w 1785982"/>
                <a:gd name="connsiteY6" fmla="*/ 990997 h 1621820"/>
                <a:gd name="connsiteX7" fmla="*/ 139029 w 1785982"/>
                <a:gd name="connsiteY7" fmla="*/ 1141448 h 1621820"/>
                <a:gd name="connsiteX8" fmla="*/ 388355 w 1785982"/>
                <a:gd name="connsiteY8" fmla="*/ 1339733 h 1621820"/>
                <a:gd name="connsiteX9" fmla="*/ 652225 w 1785982"/>
                <a:gd name="connsiteY9" fmla="*/ 1502176 h 1621820"/>
                <a:gd name="connsiteX10" fmla="*/ 833662 w 1785982"/>
                <a:gd name="connsiteY10" fmla="*/ 1615860 h 1621820"/>
                <a:gd name="connsiteX11" fmla="*/ 1070869 w 1785982"/>
                <a:gd name="connsiteY11" fmla="*/ 1596370 h 1621820"/>
                <a:gd name="connsiteX12" fmla="*/ 1204138 w 1785982"/>
                <a:gd name="connsiteY12" fmla="*/ 1515168 h 1621820"/>
                <a:gd name="connsiteX13" fmla="*/ 1324315 w 1785982"/>
                <a:gd name="connsiteY13" fmla="*/ 1420972 h 1621820"/>
                <a:gd name="connsiteX14" fmla="*/ 1450988 w 1785982"/>
                <a:gd name="connsiteY14" fmla="*/ 1300792 h 1621820"/>
                <a:gd name="connsiteX15" fmla="*/ 1519448 w 1785982"/>
                <a:gd name="connsiteY15" fmla="*/ 1170867 h 1621820"/>
                <a:gd name="connsiteX16" fmla="*/ 1538145 w 1785982"/>
                <a:gd name="connsiteY16" fmla="*/ 1052130 h 1621820"/>
                <a:gd name="connsiteX17" fmla="*/ 1535437 w 1785982"/>
                <a:gd name="connsiteY17" fmla="*/ 985724 h 1621820"/>
                <a:gd name="connsiteX18" fmla="*/ 1644496 w 1785982"/>
                <a:gd name="connsiteY18" fmla="*/ 885294 h 1621820"/>
                <a:gd name="connsiteX19" fmla="*/ 1714279 w 1785982"/>
                <a:gd name="connsiteY19" fmla="*/ 777844 h 1621820"/>
                <a:gd name="connsiteX20" fmla="*/ 1782287 w 1785982"/>
                <a:gd name="connsiteY20" fmla="*/ 693393 h 1621820"/>
                <a:gd name="connsiteX21" fmla="*/ 1775790 w 1785982"/>
                <a:gd name="connsiteY21" fmla="*/ 599198 h 1621820"/>
                <a:gd name="connsiteX22" fmla="*/ 1766046 w 1785982"/>
                <a:gd name="connsiteY22" fmla="*/ 550476 h 1621820"/>
                <a:gd name="connsiteX23" fmla="*/ 1771216 w 1785982"/>
                <a:gd name="connsiteY23" fmla="*/ 401325 h 1621820"/>
                <a:gd name="connsiteX24" fmla="*/ 1740062 w 1785982"/>
                <a:gd name="connsiteY24" fmla="*/ 248401 h 1621820"/>
                <a:gd name="connsiteX25" fmla="*/ 1691543 w 1785982"/>
                <a:gd name="connsiteY25" fmla="*/ 115228 h 1621820"/>
                <a:gd name="connsiteX26" fmla="*/ 1653299 w 1785982"/>
                <a:gd name="connsiteY26" fmla="*/ 981 h 1621820"/>
                <a:gd name="connsiteX0" fmla="*/ 1653299 w 1785982"/>
                <a:gd name="connsiteY0" fmla="*/ 981 h 1621820"/>
                <a:gd name="connsiteX1" fmla="*/ 1593901 w 1785982"/>
                <a:gd name="connsiteY1" fmla="*/ 82747 h 1621820"/>
                <a:gd name="connsiteX2" fmla="*/ 1272347 w 1785982"/>
                <a:gd name="connsiteY2" fmla="*/ 430296 h 1621820"/>
                <a:gd name="connsiteX3" fmla="*/ 947544 w 1785982"/>
                <a:gd name="connsiteY3" fmla="*/ 690145 h 1621820"/>
                <a:gd name="connsiteX4" fmla="*/ 515557 w 1785982"/>
                <a:gd name="connsiteY4" fmla="*/ 706386 h 1621820"/>
                <a:gd name="connsiteX5" fmla="*/ 216739 w 1785982"/>
                <a:gd name="connsiteY5" fmla="*/ 706386 h 1621820"/>
                <a:gd name="connsiteX6" fmla="*/ 1305 w 1785982"/>
                <a:gd name="connsiteY6" fmla="*/ 990997 h 1621820"/>
                <a:gd name="connsiteX7" fmla="*/ 139029 w 1785982"/>
                <a:gd name="connsiteY7" fmla="*/ 1141448 h 1621820"/>
                <a:gd name="connsiteX8" fmla="*/ 388355 w 1785982"/>
                <a:gd name="connsiteY8" fmla="*/ 1339733 h 1621820"/>
                <a:gd name="connsiteX9" fmla="*/ 652225 w 1785982"/>
                <a:gd name="connsiteY9" fmla="*/ 1502176 h 1621820"/>
                <a:gd name="connsiteX10" fmla="*/ 833662 w 1785982"/>
                <a:gd name="connsiteY10" fmla="*/ 1615860 h 1621820"/>
                <a:gd name="connsiteX11" fmla="*/ 1070869 w 1785982"/>
                <a:gd name="connsiteY11" fmla="*/ 1596370 h 1621820"/>
                <a:gd name="connsiteX12" fmla="*/ 1204138 w 1785982"/>
                <a:gd name="connsiteY12" fmla="*/ 1515168 h 1621820"/>
                <a:gd name="connsiteX13" fmla="*/ 1324315 w 1785982"/>
                <a:gd name="connsiteY13" fmla="*/ 1420972 h 1621820"/>
                <a:gd name="connsiteX14" fmla="*/ 1450988 w 1785982"/>
                <a:gd name="connsiteY14" fmla="*/ 1300792 h 1621820"/>
                <a:gd name="connsiteX15" fmla="*/ 1519448 w 1785982"/>
                <a:gd name="connsiteY15" fmla="*/ 1170867 h 1621820"/>
                <a:gd name="connsiteX16" fmla="*/ 1546677 w 1785982"/>
                <a:gd name="connsiteY16" fmla="*/ 1065883 h 1621820"/>
                <a:gd name="connsiteX17" fmla="*/ 1535437 w 1785982"/>
                <a:gd name="connsiteY17" fmla="*/ 985724 h 1621820"/>
                <a:gd name="connsiteX18" fmla="*/ 1644496 w 1785982"/>
                <a:gd name="connsiteY18" fmla="*/ 885294 h 1621820"/>
                <a:gd name="connsiteX19" fmla="*/ 1714279 w 1785982"/>
                <a:gd name="connsiteY19" fmla="*/ 777844 h 1621820"/>
                <a:gd name="connsiteX20" fmla="*/ 1782287 w 1785982"/>
                <a:gd name="connsiteY20" fmla="*/ 693393 h 1621820"/>
                <a:gd name="connsiteX21" fmla="*/ 1775790 w 1785982"/>
                <a:gd name="connsiteY21" fmla="*/ 599198 h 1621820"/>
                <a:gd name="connsiteX22" fmla="*/ 1766046 w 1785982"/>
                <a:gd name="connsiteY22" fmla="*/ 550476 h 1621820"/>
                <a:gd name="connsiteX23" fmla="*/ 1771216 w 1785982"/>
                <a:gd name="connsiteY23" fmla="*/ 401325 h 1621820"/>
                <a:gd name="connsiteX24" fmla="*/ 1740062 w 1785982"/>
                <a:gd name="connsiteY24" fmla="*/ 248401 h 1621820"/>
                <a:gd name="connsiteX25" fmla="*/ 1691543 w 1785982"/>
                <a:gd name="connsiteY25" fmla="*/ 115228 h 1621820"/>
                <a:gd name="connsiteX26" fmla="*/ 1653299 w 1785982"/>
                <a:gd name="connsiteY26" fmla="*/ 981 h 1621820"/>
                <a:gd name="connsiteX0" fmla="*/ 1653299 w 1785982"/>
                <a:gd name="connsiteY0" fmla="*/ 981 h 1621820"/>
                <a:gd name="connsiteX1" fmla="*/ 1593901 w 1785982"/>
                <a:gd name="connsiteY1" fmla="*/ 82747 h 1621820"/>
                <a:gd name="connsiteX2" fmla="*/ 1272347 w 1785982"/>
                <a:gd name="connsiteY2" fmla="*/ 430296 h 1621820"/>
                <a:gd name="connsiteX3" fmla="*/ 947544 w 1785982"/>
                <a:gd name="connsiteY3" fmla="*/ 690145 h 1621820"/>
                <a:gd name="connsiteX4" fmla="*/ 515557 w 1785982"/>
                <a:gd name="connsiteY4" fmla="*/ 706386 h 1621820"/>
                <a:gd name="connsiteX5" fmla="*/ 216739 w 1785982"/>
                <a:gd name="connsiteY5" fmla="*/ 706386 h 1621820"/>
                <a:gd name="connsiteX6" fmla="*/ 1305 w 1785982"/>
                <a:gd name="connsiteY6" fmla="*/ 990997 h 1621820"/>
                <a:gd name="connsiteX7" fmla="*/ 139029 w 1785982"/>
                <a:gd name="connsiteY7" fmla="*/ 1141448 h 1621820"/>
                <a:gd name="connsiteX8" fmla="*/ 388355 w 1785982"/>
                <a:gd name="connsiteY8" fmla="*/ 1339733 h 1621820"/>
                <a:gd name="connsiteX9" fmla="*/ 652225 w 1785982"/>
                <a:gd name="connsiteY9" fmla="*/ 1502176 h 1621820"/>
                <a:gd name="connsiteX10" fmla="*/ 833662 w 1785982"/>
                <a:gd name="connsiteY10" fmla="*/ 1615860 h 1621820"/>
                <a:gd name="connsiteX11" fmla="*/ 1070869 w 1785982"/>
                <a:gd name="connsiteY11" fmla="*/ 1596370 h 1621820"/>
                <a:gd name="connsiteX12" fmla="*/ 1204138 w 1785982"/>
                <a:gd name="connsiteY12" fmla="*/ 1515168 h 1621820"/>
                <a:gd name="connsiteX13" fmla="*/ 1324315 w 1785982"/>
                <a:gd name="connsiteY13" fmla="*/ 1420972 h 1621820"/>
                <a:gd name="connsiteX14" fmla="*/ 1450988 w 1785982"/>
                <a:gd name="connsiteY14" fmla="*/ 1300792 h 1621820"/>
                <a:gd name="connsiteX15" fmla="*/ 1526882 w 1785982"/>
                <a:gd name="connsiteY15" fmla="*/ 1179691 h 1621820"/>
                <a:gd name="connsiteX16" fmla="*/ 1546677 w 1785982"/>
                <a:gd name="connsiteY16" fmla="*/ 1065883 h 1621820"/>
                <a:gd name="connsiteX17" fmla="*/ 1535437 w 1785982"/>
                <a:gd name="connsiteY17" fmla="*/ 985724 h 1621820"/>
                <a:gd name="connsiteX18" fmla="*/ 1644496 w 1785982"/>
                <a:gd name="connsiteY18" fmla="*/ 885294 h 1621820"/>
                <a:gd name="connsiteX19" fmla="*/ 1714279 w 1785982"/>
                <a:gd name="connsiteY19" fmla="*/ 777844 h 1621820"/>
                <a:gd name="connsiteX20" fmla="*/ 1782287 w 1785982"/>
                <a:gd name="connsiteY20" fmla="*/ 693393 h 1621820"/>
                <a:gd name="connsiteX21" fmla="*/ 1775790 w 1785982"/>
                <a:gd name="connsiteY21" fmla="*/ 599198 h 1621820"/>
                <a:gd name="connsiteX22" fmla="*/ 1766046 w 1785982"/>
                <a:gd name="connsiteY22" fmla="*/ 550476 h 1621820"/>
                <a:gd name="connsiteX23" fmla="*/ 1771216 w 1785982"/>
                <a:gd name="connsiteY23" fmla="*/ 401325 h 1621820"/>
                <a:gd name="connsiteX24" fmla="*/ 1740062 w 1785982"/>
                <a:gd name="connsiteY24" fmla="*/ 248401 h 1621820"/>
                <a:gd name="connsiteX25" fmla="*/ 1691543 w 1785982"/>
                <a:gd name="connsiteY25" fmla="*/ 115228 h 1621820"/>
                <a:gd name="connsiteX26" fmla="*/ 1653299 w 1785982"/>
                <a:gd name="connsiteY26" fmla="*/ 981 h 1621820"/>
                <a:gd name="connsiteX0" fmla="*/ 1653299 w 1785377"/>
                <a:gd name="connsiteY0" fmla="*/ 981 h 1621820"/>
                <a:gd name="connsiteX1" fmla="*/ 1593901 w 1785377"/>
                <a:gd name="connsiteY1" fmla="*/ 82747 h 1621820"/>
                <a:gd name="connsiteX2" fmla="*/ 1272347 w 1785377"/>
                <a:gd name="connsiteY2" fmla="*/ 430296 h 1621820"/>
                <a:gd name="connsiteX3" fmla="*/ 947544 w 1785377"/>
                <a:gd name="connsiteY3" fmla="*/ 690145 h 1621820"/>
                <a:gd name="connsiteX4" fmla="*/ 515557 w 1785377"/>
                <a:gd name="connsiteY4" fmla="*/ 706386 h 1621820"/>
                <a:gd name="connsiteX5" fmla="*/ 216739 w 1785377"/>
                <a:gd name="connsiteY5" fmla="*/ 706386 h 1621820"/>
                <a:gd name="connsiteX6" fmla="*/ 1305 w 1785377"/>
                <a:gd name="connsiteY6" fmla="*/ 990997 h 1621820"/>
                <a:gd name="connsiteX7" fmla="*/ 139029 w 1785377"/>
                <a:gd name="connsiteY7" fmla="*/ 1141448 h 1621820"/>
                <a:gd name="connsiteX8" fmla="*/ 388355 w 1785377"/>
                <a:gd name="connsiteY8" fmla="*/ 1339733 h 1621820"/>
                <a:gd name="connsiteX9" fmla="*/ 652225 w 1785377"/>
                <a:gd name="connsiteY9" fmla="*/ 1502176 h 1621820"/>
                <a:gd name="connsiteX10" fmla="*/ 833662 w 1785377"/>
                <a:gd name="connsiteY10" fmla="*/ 1615860 h 1621820"/>
                <a:gd name="connsiteX11" fmla="*/ 1070869 w 1785377"/>
                <a:gd name="connsiteY11" fmla="*/ 1596370 h 1621820"/>
                <a:gd name="connsiteX12" fmla="*/ 1204138 w 1785377"/>
                <a:gd name="connsiteY12" fmla="*/ 1515168 h 1621820"/>
                <a:gd name="connsiteX13" fmla="*/ 1324315 w 1785377"/>
                <a:gd name="connsiteY13" fmla="*/ 1420972 h 1621820"/>
                <a:gd name="connsiteX14" fmla="*/ 1450988 w 1785377"/>
                <a:gd name="connsiteY14" fmla="*/ 1300792 h 1621820"/>
                <a:gd name="connsiteX15" fmla="*/ 1526882 w 1785377"/>
                <a:gd name="connsiteY15" fmla="*/ 1179691 h 1621820"/>
                <a:gd name="connsiteX16" fmla="*/ 1546677 w 1785377"/>
                <a:gd name="connsiteY16" fmla="*/ 1065883 h 1621820"/>
                <a:gd name="connsiteX17" fmla="*/ 1535437 w 1785377"/>
                <a:gd name="connsiteY17" fmla="*/ 985724 h 1621820"/>
                <a:gd name="connsiteX18" fmla="*/ 1644496 w 1785377"/>
                <a:gd name="connsiteY18" fmla="*/ 885294 h 1621820"/>
                <a:gd name="connsiteX19" fmla="*/ 1722811 w 1785377"/>
                <a:gd name="connsiteY19" fmla="*/ 791596 h 1621820"/>
                <a:gd name="connsiteX20" fmla="*/ 1782287 w 1785377"/>
                <a:gd name="connsiteY20" fmla="*/ 693393 h 1621820"/>
                <a:gd name="connsiteX21" fmla="*/ 1775790 w 1785377"/>
                <a:gd name="connsiteY21" fmla="*/ 599198 h 1621820"/>
                <a:gd name="connsiteX22" fmla="*/ 1766046 w 1785377"/>
                <a:gd name="connsiteY22" fmla="*/ 550476 h 1621820"/>
                <a:gd name="connsiteX23" fmla="*/ 1771216 w 1785377"/>
                <a:gd name="connsiteY23" fmla="*/ 401325 h 1621820"/>
                <a:gd name="connsiteX24" fmla="*/ 1740062 w 1785377"/>
                <a:gd name="connsiteY24" fmla="*/ 248401 h 1621820"/>
                <a:gd name="connsiteX25" fmla="*/ 1691543 w 1785377"/>
                <a:gd name="connsiteY25" fmla="*/ 115228 h 1621820"/>
                <a:gd name="connsiteX26" fmla="*/ 1653299 w 1785377"/>
                <a:gd name="connsiteY26" fmla="*/ 981 h 1621820"/>
                <a:gd name="connsiteX0" fmla="*/ 1653692 w 1785770"/>
                <a:gd name="connsiteY0" fmla="*/ 981 h 1621820"/>
                <a:gd name="connsiteX1" fmla="*/ 1594294 w 1785770"/>
                <a:gd name="connsiteY1" fmla="*/ 82747 h 1621820"/>
                <a:gd name="connsiteX2" fmla="*/ 1272740 w 1785770"/>
                <a:gd name="connsiteY2" fmla="*/ 430296 h 1621820"/>
                <a:gd name="connsiteX3" fmla="*/ 947937 w 1785770"/>
                <a:gd name="connsiteY3" fmla="*/ 690145 h 1621820"/>
                <a:gd name="connsiteX4" fmla="*/ 515950 w 1785770"/>
                <a:gd name="connsiteY4" fmla="*/ 706386 h 1621820"/>
                <a:gd name="connsiteX5" fmla="*/ 217132 w 1785770"/>
                <a:gd name="connsiteY5" fmla="*/ 706386 h 1621820"/>
                <a:gd name="connsiteX6" fmla="*/ 1698 w 1785770"/>
                <a:gd name="connsiteY6" fmla="*/ 990997 h 1621820"/>
                <a:gd name="connsiteX7" fmla="*/ 131138 w 1785770"/>
                <a:gd name="connsiteY7" fmla="*/ 1153369 h 1621820"/>
                <a:gd name="connsiteX8" fmla="*/ 388748 w 1785770"/>
                <a:gd name="connsiteY8" fmla="*/ 1339733 h 1621820"/>
                <a:gd name="connsiteX9" fmla="*/ 652618 w 1785770"/>
                <a:gd name="connsiteY9" fmla="*/ 1502176 h 1621820"/>
                <a:gd name="connsiteX10" fmla="*/ 834055 w 1785770"/>
                <a:gd name="connsiteY10" fmla="*/ 1615860 h 1621820"/>
                <a:gd name="connsiteX11" fmla="*/ 1071262 w 1785770"/>
                <a:gd name="connsiteY11" fmla="*/ 1596370 h 1621820"/>
                <a:gd name="connsiteX12" fmla="*/ 1204531 w 1785770"/>
                <a:gd name="connsiteY12" fmla="*/ 1515168 h 1621820"/>
                <a:gd name="connsiteX13" fmla="*/ 1324708 w 1785770"/>
                <a:gd name="connsiteY13" fmla="*/ 1420972 h 1621820"/>
                <a:gd name="connsiteX14" fmla="*/ 1451381 w 1785770"/>
                <a:gd name="connsiteY14" fmla="*/ 1300792 h 1621820"/>
                <a:gd name="connsiteX15" fmla="*/ 1527275 w 1785770"/>
                <a:gd name="connsiteY15" fmla="*/ 1179691 h 1621820"/>
                <a:gd name="connsiteX16" fmla="*/ 1547070 w 1785770"/>
                <a:gd name="connsiteY16" fmla="*/ 1065883 h 1621820"/>
                <a:gd name="connsiteX17" fmla="*/ 1535830 w 1785770"/>
                <a:gd name="connsiteY17" fmla="*/ 985724 h 1621820"/>
                <a:gd name="connsiteX18" fmla="*/ 1644889 w 1785770"/>
                <a:gd name="connsiteY18" fmla="*/ 885294 h 1621820"/>
                <a:gd name="connsiteX19" fmla="*/ 1723204 w 1785770"/>
                <a:gd name="connsiteY19" fmla="*/ 791596 h 1621820"/>
                <a:gd name="connsiteX20" fmla="*/ 1782680 w 1785770"/>
                <a:gd name="connsiteY20" fmla="*/ 693393 h 1621820"/>
                <a:gd name="connsiteX21" fmla="*/ 1776183 w 1785770"/>
                <a:gd name="connsiteY21" fmla="*/ 599198 h 1621820"/>
                <a:gd name="connsiteX22" fmla="*/ 1766439 w 1785770"/>
                <a:gd name="connsiteY22" fmla="*/ 550476 h 1621820"/>
                <a:gd name="connsiteX23" fmla="*/ 1771609 w 1785770"/>
                <a:gd name="connsiteY23" fmla="*/ 401325 h 1621820"/>
                <a:gd name="connsiteX24" fmla="*/ 1740455 w 1785770"/>
                <a:gd name="connsiteY24" fmla="*/ 248401 h 1621820"/>
                <a:gd name="connsiteX25" fmla="*/ 1691936 w 1785770"/>
                <a:gd name="connsiteY25" fmla="*/ 115228 h 1621820"/>
                <a:gd name="connsiteX26" fmla="*/ 1653692 w 1785770"/>
                <a:gd name="connsiteY26" fmla="*/ 981 h 1621820"/>
                <a:gd name="connsiteX0" fmla="*/ 1672206 w 1804284"/>
                <a:gd name="connsiteY0" fmla="*/ 981 h 1621820"/>
                <a:gd name="connsiteX1" fmla="*/ 1612808 w 1804284"/>
                <a:gd name="connsiteY1" fmla="*/ 82747 h 1621820"/>
                <a:gd name="connsiteX2" fmla="*/ 1291254 w 1804284"/>
                <a:gd name="connsiteY2" fmla="*/ 430296 h 1621820"/>
                <a:gd name="connsiteX3" fmla="*/ 966451 w 1804284"/>
                <a:gd name="connsiteY3" fmla="*/ 690145 h 1621820"/>
                <a:gd name="connsiteX4" fmla="*/ 534464 w 1804284"/>
                <a:gd name="connsiteY4" fmla="*/ 706386 h 1621820"/>
                <a:gd name="connsiteX5" fmla="*/ 235646 w 1804284"/>
                <a:gd name="connsiteY5" fmla="*/ 706386 h 1621820"/>
                <a:gd name="connsiteX6" fmla="*/ 1451 w 1804284"/>
                <a:gd name="connsiteY6" fmla="*/ 1004985 h 1621820"/>
                <a:gd name="connsiteX7" fmla="*/ 149652 w 1804284"/>
                <a:gd name="connsiteY7" fmla="*/ 1153369 h 1621820"/>
                <a:gd name="connsiteX8" fmla="*/ 407262 w 1804284"/>
                <a:gd name="connsiteY8" fmla="*/ 1339733 h 1621820"/>
                <a:gd name="connsiteX9" fmla="*/ 671132 w 1804284"/>
                <a:gd name="connsiteY9" fmla="*/ 1502176 h 1621820"/>
                <a:gd name="connsiteX10" fmla="*/ 852569 w 1804284"/>
                <a:gd name="connsiteY10" fmla="*/ 1615860 h 1621820"/>
                <a:gd name="connsiteX11" fmla="*/ 1089776 w 1804284"/>
                <a:gd name="connsiteY11" fmla="*/ 1596370 h 1621820"/>
                <a:gd name="connsiteX12" fmla="*/ 1223045 w 1804284"/>
                <a:gd name="connsiteY12" fmla="*/ 1515168 h 1621820"/>
                <a:gd name="connsiteX13" fmla="*/ 1343222 w 1804284"/>
                <a:gd name="connsiteY13" fmla="*/ 1420972 h 1621820"/>
                <a:gd name="connsiteX14" fmla="*/ 1469895 w 1804284"/>
                <a:gd name="connsiteY14" fmla="*/ 1300792 h 1621820"/>
                <a:gd name="connsiteX15" fmla="*/ 1545789 w 1804284"/>
                <a:gd name="connsiteY15" fmla="*/ 1179691 h 1621820"/>
                <a:gd name="connsiteX16" fmla="*/ 1565584 w 1804284"/>
                <a:gd name="connsiteY16" fmla="*/ 1065883 h 1621820"/>
                <a:gd name="connsiteX17" fmla="*/ 1554344 w 1804284"/>
                <a:gd name="connsiteY17" fmla="*/ 985724 h 1621820"/>
                <a:gd name="connsiteX18" fmla="*/ 1663403 w 1804284"/>
                <a:gd name="connsiteY18" fmla="*/ 885294 h 1621820"/>
                <a:gd name="connsiteX19" fmla="*/ 1741718 w 1804284"/>
                <a:gd name="connsiteY19" fmla="*/ 791596 h 1621820"/>
                <a:gd name="connsiteX20" fmla="*/ 1801194 w 1804284"/>
                <a:gd name="connsiteY20" fmla="*/ 693393 h 1621820"/>
                <a:gd name="connsiteX21" fmla="*/ 1794697 w 1804284"/>
                <a:gd name="connsiteY21" fmla="*/ 599198 h 1621820"/>
                <a:gd name="connsiteX22" fmla="*/ 1784953 w 1804284"/>
                <a:gd name="connsiteY22" fmla="*/ 550476 h 1621820"/>
                <a:gd name="connsiteX23" fmla="*/ 1790123 w 1804284"/>
                <a:gd name="connsiteY23" fmla="*/ 401325 h 1621820"/>
                <a:gd name="connsiteX24" fmla="*/ 1758969 w 1804284"/>
                <a:gd name="connsiteY24" fmla="*/ 248401 h 1621820"/>
                <a:gd name="connsiteX25" fmla="*/ 1710450 w 1804284"/>
                <a:gd name="connsiteY25" fmla="*/ 115228 h 1621820"/>
                <a:gd name="connsiteX26" fmla="*/ 1672206 w 1804284"/>
                <a:gd name="connsiteY26" fmla="*/ 981 h 1621820"/>
                <a:gd name="connsiteX0" fmla="*/ 1672206 w 1812686"/>
                <a:gd name="connsiteY0" fmla="*/ 981 h 1621820"/>
                <a:gd name="connsiteX1" fmla="*/ 1612808 w 1812686"/>
                <a:gd name="connsiteY1" fmla="*/ 82747 h 1621820"/>
                <a:gd name="connsiteX2" fmla="*/ 1291254 w 1812686"/>
                <a:gd name="connsiteY2" fmla="*/ 430296 h 1621820"/>
                <a:gd name="connsiteX3" fmla="*/ 966451 w 1812686"/>
                <a:gd name="connsiteY3" fmla="*/ 690145 h 1621820"/>
                <a:gd name="connsiteX4" fmla="*/ 534464 w 1812686"/>
                <a:gd name="connsiteY4" fmla="*/ 706386 h 1621820"/>
                <a:gd name="connsiteX5" fmla="*/ 235646 w 1812686"/>
                <a:gd name="connsiteY5" fmla="*/ 706386 h 1621820"/>
                <a:gd name="connsiteX6" fmla="*/ 1451 w 1812686"/>
                <a:gd name="connsiteY6" fmla="*/ 1004985 h 1621820"/>
                <a:gd name="connsiteX7" fmla="*/ 149652 w 1812686"/>
                <a:gd name="connsiteY7" fmla="*/ 1153369 h 1621820"/>
                <a:gd name="connsiteX8" fmla="*/ 407262 w 1812686"/>
                <a:gd name="connsiteY8" fmla="*/ 1339733 h 1621820"/>
                <a:gd name="connsiteX9" fmla="*/ 671132 w 1812686"/>
                <a:gd name="connsiteY9" fmla="*/ 1502176 h 1621820"/>
                <a:gd name="connsiteX10" fmla="*/ 852569 w 1812686"/>
                <a:gd name="connsiteY10" fmla="*/ 1615860 h 1621820"/>
                <a:gd name="connsiteX11" fmla="*/ 1089776 w 1812686"/>
                <a:gd name="connsiteY11" fmla="*/ 1596370 h 1621820"/>
                <a:gd name="connsiteX12" fmla="*/ 1223045 w 1812686"/>
                <a:gd name="connsiteY12" fmla="*/ 1515168 h 1621820"/>
                <a:gd name="connsiteX13" fmla="*/ 1343222 w 1812686"/>
                <a:gd name="connsiteY13" fmla="*/ 1420972 h 1621820"/>
                <a:gd name="connsiteX14" fmla="*/ 1469895 w 1812686"/>
                <a:gd name="connsiteY14" fmla="*/ 1300792 h 1621820"/>
                <a:gd name="connsiteX15" fmla="*/ 1545789 w 1812686"/>
                <a:gd name="connsiteY15" fmla="*/ 1179691 h 1621820"/>
                <a:gd name="connsiteX16" fmla="*/ 1565584 w 1812686"/>
                <a:gd name="connsiteY16" fmla="*/ 1065883 h 1621820"/>
                <a:gd name="connsiteX17" fmla="*/ 1554344 w 1812686"/>
                <a:gd name="connsiteY17" fmla="*/ 985724 h 1621820"/>
                <a:gd name="connsiteX18" fmla="*/ 1663403 w 1812686"/>
                <a:gd name="connsiteY18" fmla="*/ 885294 h 1621820"/>
                <a:gd name="connsiteX19" fmla="*/ 1741718 w 1812686"/>
                <a:gd name="connsiteY19" fmla="*/ 791596 h 1621820"/>
                <a:gd name="connsiteX20" fmla="*/ 1801194 w 1812686"/>
                <a:gd name="connsiteY20" fmla="*/ 693393 h 1621820"/>
                <a:gd name="connsiteX21" fmla="*/ 1811511 w 1812686"/>
                <a:gd name="connsiteY21" fmla="*/ 601027 h 1621820"/>
                <a:gd name="connsiteX22" fmla="*/ 1784953 w 1812686"/>
                <a:gd name="connsiteY22" fmla="*/ 550476 h 1621820"/>
                <a:gd name="connsiteX23" fmla="*/ 1790123 w 1812686"/>
                <a:gd name="connsiteY23" fmla="*/ 401325 h 1621820"/>
                <a:gd name="connsiteX24" fmla="*/ 1758969 w 1812686"/>
                <a:gd name="connsiteY24" fmla="*/ 248401 h 1621820"/>
                <a:gd name="connsiteX25" fmla="*/ 1710450 w 1812686"/>
                <a:gd name="connsiteY25" fmla="*/ 115228 h 1621820"/>
                <a:gd name="connsiteX26" fmla="*/ 1672206 w 1812686"/>
                <a:gd name="connsiteY26" fmla="*/ 981 h 1621820"/>
                <a:gd name="connsiteX0" fmla="*/ 1672206 w 1811588"/>
                <a:gd name="connsiteY0" fmla="*/ 981 h 1621820"/>
                <a:gd name="connsiteX1" fmla="*/ 1612808 w 1811588"/>
                <a:gd name="connsiteY1" fmla="*/ 82747 h 1621820"/>
                <a:gd name="connsiteX2" fmla="*/ 1291254 w 1811588"/>
                <a:gd name="connsiteY2" fmla="*/ 430296 h 1621820"/>
                <a:gd name="connsiteX3" fmla="*/ 966451 w 1811588"/>
                <a:gd name="connsiteY3" fmla="*/ 690145 h 1621820"/>
                <a:gd name="connsiteX4" fmla="*/ 534464 w 1811588"/>
                <a:gd name="connsiteY4" fmla="*/ 706386 h 1621820"/>
                <a:gd name="connsiteX5" fmla="*/ 235646 w 1811588"/>
                <a:gd name="connsiteY5" fmla="*/ 706386 h 1621820"/>
                <a:gd name="connsiteX6" fmla="*/ 1451 w 1811588"/>
                <a:gd name="connsiteY6" fmla="*/ 1004985 h 1621820"/>
                <a:gd name="connsiteX7" fmla="*/ 149652 w 1811588"/>
                <a:gd name="connsiteY7" fmla="*/ 1153369 h 1621820"/>
                <a:gd name="connsiteX8" fmla="*/ 407262 w 1811588"/>
                <a:gd name="connsiteY8" fmla="*/ 1339733 h 1621820"/>
                <a:gd name="connsiteX9" fmla="*/ 671132 w 1811588"/>
                <a:gd name="connsiteY9" fmla="*/ 1502176 h 1621820"/>
                <a:gd name="connsiteX10" fmla="*/ 852569 w 1811588"/>
                <a:gd name="connsiteY10" fmla="*/ 1615860 h 1621820"/>
                <a:gd name="connsiteX11" fmla="*/ 1089776 w 1811588"/>
                <a:gd name="connsiteY11" fmla="*/ 1596370 h 1621820"/>
                <a:gd name="connsiteX12" fmla="*/ 1223045 w 1811588"/>
                <a:gd name="connsiteY12" fmla="*/ 1515168 h 1621820"/>
                <a:gd name="connsiteX13" fmla="*/ 1343222 w 1811588"/>
                <a:gd name="connsiteY13" fmla="*/ 1420972 h 1621820"/>
                <a:gd name="connsiteX14" fmla="*/ 1469895 w 1811588"/>
                <a:gd name="connsiteY14" fmla="*/ 1300792 h 1621820"/>
                <a:gd name="connsiteX15" fmla="*/ 1545789 w 1811588"/>
                <a:gd name="connsiteY15" fmla="*/ 1179691 h 1621820"/>
                <a:gd name="connsiteX16" fmla="*/ 1565584 w 1811588"/>
                <a:gd name="connsiteY16" fmla="*/ 1065883 h 1621820"/>
                <a:gd name="connsiteX17" fmla="*/ 1554344 w 1811588"/>
                <a:gd name="connsiteY17" fmla="*/ 985724 h 1621820"/>
                <a:gd name="connsiteX18" fmla="*/ 1663403 w 1811588"/>
                <a:gd name="connsiteY18" fmla="*/ 885294 h 1621820"/>
                <a:gd name="connsiteX19" fmla="*/ 1741718 w 1811588"/>
                <a:gd name="connsiteY19" fmla="*/ 791596 h 1621820"/>
                <a:gd name="connsiteX20" fmla="*/ 1801194 w 1811588"/>
                <a:gd name="connsiteY20" fmla="*/ 693393 h 1621820"/>
                <a:gd name="connsiteX21" fmla="*/ 1811511 w 1811588"/>
                <a:gd name="connsiteY21" fmla="*/ 601027 h 1621820"/>
                <a:gd name="connsiteX22" fmla="*/ 1800671 w 1811588"/>
                <a:gd name="connsiteY22" fmla="*/ 547379 h 1621820"/>
                <a:gd name="connsiteX23" fmla="*/ 1790123 w 1811588"/>
                <a:gd name="connsiteY23" fmla="*/ 401325 h 1621820"/>
                <a:gd name="connsiteX24" fmla="*/ 1758969 w 1811588"/>
                <a:gd name="connsiteY24" fmla="*/ 248401 h 1621820"/>
                <a:gd name="connsiteX25" fmla="*/ 1710450 w 1811588"/>
                <a:gd name="connsiteY25" fmla="*/ 115228 h 1621820"/>
                <a:gd name="connsiteX26" fmla="*/ 1672206 w 1811588"/>
                <a:gd name="connsiteY26" fmla="*/ 981 h 162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1588" h="1621820">
                  <a:moveTo>
                    <a:pt x="1672206" y="981"/>
                  </a:moveTo>
                  <a:cubicBezTo>
                    <a:pt x="1655932" y="-4433"/>
                    <a:pt x="1676300" y="11194"/>
                    <a:pt x="1612808" y="82747"/>
                  </a:cubicBezTo>
                  <a:cubicBezTo>
                    <a:pt x="1549316" y="154300"/>
                    <a:pt x="1398980" y="329063"/>
                    <a:pt x="1291254" y="430296"/>
                  </a:cubicBezTo>
                  <a:cubicBezTo>
                    <a:pt x="1183528" y="531529"/>
                    <a:pt x="1092583" y="644130"/>
                    <a:pt x="966451" y="690145"/>
                  </a:cubicBezTo>
                  <a:cubicBezTo>
                    <a:pt x="840319" y="736160"/>
                    <a:pt x="656265" y="703679"/>
                    <a:pt x="534464" y="706386"/>
                  </a:cubicBezTo>
                  <a:cubicBezTo>
                    <a:pt x="412663" y="709093"/>
                    <a:pt x="324481" y="656620"/>
                    <a:pt x="235646" y="706386"/>
                  </a:cubicBezTo>
                  <a:cubicBezTo>
                    <a:pt x="146811" y="756152"/>
                    <a:pt x="15783" y="930488"/>
                    <a:pt x="1451" y="1004985"/>
                  </a:cubicBezTo>
                  <a:cubicBezTo>
                    <a:pt x="-12881" y="1079482"/>
                    <a:pt x="82017" y="1097578"/>
                    <a:pt x="149652" y="1153369"/>
                  </a:cubicBezTo>
                  <a:cubicBezTo>
                    <a:pt x="217287" y="1209160"/>
                    <a:pt x="320349" y="1281599"/>
                    <a:pt x="407262" y="1339733"/>
                  </a:cubicBezTo>
                  <a:cubicBezTo>
                    <a:pt x="494175" y="1397867"/>
                    <a:pt x="596914" y="1456155"/>
                    <a:pt x="671132" y="1502176"/>
                  </a:cubicBezTo>
                  <a:cubicBezTo>
                    <a:pt x="745350" y="1548197"/>
                    <a:pt x="782795" y="1600161"/>
                    <a:pt x="852569" y="1615860"/>
                  </a:cubicBezTo>
                  <a:cubicBezTo>
                    <a:pt x="922343" y="1631559"/>
                    <a:pt x="1028030" y="1613152"/>
                    <a:pt x="1089776" y="1596370"/>
                  </a:cubicBezTo>
                  <a:cubicBezTo>
                    <a:pt x="1151522" y="1579588"/>
                    <a:pt x="1180804" y="1544401"/>
                    <a:pt x="1223045" y="1515168"/>
                  </a:cubicBezTo>
                  <a:cubicBezTo>
                    <a:pt x="1265286" y="1485935"/>
                    <a:pt x="1302080" y="1456701"/>
                    <a:pt x="1343222" y="1420972"/>
                  </a:cubicBezTo>
                  <a:cubicBezTo>
                    <a:pt x="1384364" y="1385243"/>
                    <a:pt x="1436134" y="1341006"/>
                    <a:pt x="1469895" y="1300792"/>
                  </a:cubicBezTo>
                  <a:cubicBezTo>
                    <a:pt x="1503656" y="1260579"/>
                    <a:pt x="1529841" y="1218842"/>
                    <a:pt x="1545789" y="1179691"/>
                  </a:cubicBezTo>
                  <a:cubicBezTo>
                    <a:pt x="1561737" y="1140540"/>
                    <a:pt x="1564158" y="1098211"/>
                    <a:pt x="1565584" y="1065883"/>
                  </a:cubicBezTo>
                  <a:cubicBezTo>
                    <a:pt x="1567010" y="1033555"/>
                    <a:pt x="1538041" y="1015822"/>
                    <a:pt x="1554344" y="985724"/>
                  </a:cubicBezTo>
                  <a:cubicBezTo>
                    <a:pt x="1570647" y="955626"/>
                    <a:pt x="1632174" y="917649"/>
                    <a:pt x="1663403" y="885294"/>
                  </a:cubicBezTo>
                  <a:cubicBezTo>
                    <a:pt x="1694632" y="852939"/>
                    <a:pt x="1718753" y="823579"/>
                    <a:pt x="1741718" y="791596"/>
                  </a:cubicBezTo>
                  <a:cubicBezTo>
                    <a:pt x="1764683" y="759613"/>
                    <a:pt x="1789562" y="725154"/>
                    <a:pt x="1801194" y="693393"/>
                  </a:cubicBezTo>
                  <a:cubicBezTo>
                    <a:pt x="1812826" y="661632"/>
                    <a:pt x="1811598" y="625363"/>
                    <a:pt x="1811511" y="601027"/>
                  </a:cubicBezTo>
                  <a:cubicBezTo>
                    <a:pt x="1811424" y="576691"/>
                    <a:pt x="1804236" y="580663"/>
                    <a:pt x="1800671" y="547379"/>
                  </a:cubicBezTo>
                  <a:cubicBezTo>
                    <a:pt x="1797106" y="514095"/>
                    <a:pt x="1797073" y="451155"/>
                    <a:pt x="1790123" y="401325"/>
                  </a:cubicBezTo>
                  <a:cubicBezTo>
                    <a:pt x="1783173" y="351495"/>
                    <a:pt x="1769796" y="296040"/>
                    <a:pt x="1758969" y="248401"/>
                  </a:cubicBezTo>
                  <a:cubicBezTo>
                    <a:pt x="1748142" y="200762"/>
                    <a:pt x="1724910" y="156465"/>
                    <a:pt x="1710450" y="115228"/>
                  </a:cubicBezTo>
                  <a:cubicBezTo>
                    <a:pt x="1695990" y="73991"/>
                    <a:pt x="1688480" y="6395"/>
                    <a:pt x="1672206" y="981"/>
                  </a:cubicBezTo>
                  <a:close/>
                </a:path>
              </a:pathLst>
            </a:custGeom>
            <a:solidFill>
              <a:schemeClr val="accent5">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F60D6969-7630-B940-A53C-A8666536DB03}"/>
                </a:ext>
              </a:extLst>
            </p:cNvPr>
            <p:cNvSpPr/>
            <p:nvPr/>
          </p:nvSpPr>
          <p:spPr>
            <a:xfrm rot="642940">
              <a:off x="7791982" y="3012097"/>
              <a:ext cx="635903" cy="1068191"/>
            </a:xfrm>
            <a:custGeom>
              <a:avLst/>
              <a:gdLst>
                <a:gd name="connsiteX0" fmla="*/ 125252 w 582505"/>
                <a:gd name="connsiteY0" fmla="*/ 4951 h 1015773"/>
                <a:gd name="connsiteX1" fmla="*/ 42702 w 582505"/>
                <a:gd name="connsiteY1" fmla="*/ 84326 h 1015773"/>
                <a:gd name="connsiteX2" fmla="*/ 36352 w 582505"/>
                <a:gd name="connsiteY2" fmla="*/ 281176 h 1015773"/>
                <a:gd name="connsiteX3" fmla="*/ 112552 w 582505"/>
                <a:gd name="connsiteY3" fmla="*/ 392301 h 1015773"/>
                <a:gd name="connsiteX4" fmla="*/ 106202 w 582505"/>
                <a:gd name="connsiteY4" fmla="*/ 541526 h 1015773"/>
                <a:gd name="connsiteX5" fmla="*/ 10952 w 582505"/>
                <a:gd name="connsiteY5" fmla="*/ 665351 h 1015773"/>
                <a:gd name="connsiteX6" fmla="*/ 14127 w 582505"/>
                <a:gd name="connsiteY6" fmla="*/ 865376 h 1015773"/>
                <a:gd name="connsiteX7" fmla="*/ 118902 w 582505"/>
                <a:gd name="connsiteY7" fmla="*/ 979676 h 1015773"/>
                <a:gd name="connsiteX8" fmla="*/ 195102 w 582505"/>
                <a:gd name="connsiteY8" fmla="*/ 1011426 h 1015773"/>
                <a:gd name="connsiteX9" fmla="*/ 458627 w 582505"/>
                <a:gd name="connsiteY9" fmla="*/ 897126 h 1015773"/>
                <a:gd name="connsiteX10" fmla="*/ 582452 w 582505"/>
                <a:gd name="connsiteY10" fmla="*/ 627251 h 1015773"/>
                <a:gd name="connsiteX11" fmla="*/ 471327 w 582505"/>
                <a:gd name="connsiteY11" fmla="*/ 338326 h 1015773"/>
                <a:gd name="connsiteX12" fmla="*/ 271302 w 582505"/>
                <a:gd name="connsiteY12" fmla="*/ 122426 h 1015773"/>
                <a:gd name="connsiteX13" fmla="*/ 182402 w 582505"/>
                <a:gd name="connsiteY13" fmla="*/ 20826 h 1015773"/>
                <a:gd name="connsiteX14" fmla="*/ 125252 w 582505"/>
                <a:gd name="connsiteY14" fmla="*/ 4951 h 1015773"/>
                <a:gd name="connsiteX0" fmla="*/ 125252 w 582505"/>
                <a:gd name="connsiteY0" fmla="*/ 4951 h 997741"/>
                <a:gd name="connsiteX1" fmla="*/ 42702 w 582505"/>
                <a:gd name="connsiteY1" fmla="*/ 84326 h 997741"/>
                <a:gd name="connsiteX2" fmla="*/ 36352 w 582505"/>
                <a:gd name="connsiteY2" fmla="*/ 281176 h 997741"/>
                <a:gd name="connsiteX3" fmla="*/ 112552 w 582505"/>
                <a:gd name="connsiteY3" fmla="*/ 392301 h 997741"/>
                <a:gd name="connsiteX4" fmla="*/ 106202 w 582505"/>
                <a:gd name="connsiteY4" fmla="*/ 541526 h 997741"/>
                <a:gd name="connsiteX5" fmla="*/ 10952 w 582505"/>
                <a:gd name="connsiteY5" fmla="*/ 665351 h 997741"/>
                <a:gd name="connsiteX6" fmla="*/ 14127 w 582505"/>
                <a:gd name="connsiteY6" fmla="*/ 865376 h 997741"/>
                <a:gd name="connsiteX7" fmla="*/ 118902 w 582505"/>
                <a:gd name="connsiteY7" fmla="*/ 979676 h 997741"/>
                <a:gd name="connsiteX8" fmla="*/ 223677 w 582505"/>
                <a:gd name="connsiteY8" fmla="*/ 989201 h 997741"/>
                <a:gd name="connsiteX9" fmla="*/ 458627 w 582505"/>
                <a:gd name="connsiteY9" fmla="*/ 897126 h 997741"/>
                <a:gd name="connsiteX10" fmla="*/ 582452 w 582505"/>
                <a:gd name="connsiteY10" fmla="*/ 627251 h 997741"/>
                <a:gd name="connsiteX11" fmla="*/ 471327 w 582505"/>
                <a:gd name="connsiteY11" fmla="*/ 338326 h 997741"/>
                <a:gd name="connsiteX12" fmla="*/ 271302 w 582505"/>
                <a:gd name="connsiteY12" fmla="*/ 122426 h 997741"/>
                <a:gd name="connsiteX13" fmla="*/ 182402 w 582505"/>
                <a:gd name="connsiteY13" fmla="*/ 20826 h 997741"/>
                <a:gd name="connsiteX14" fmla="*/ 125252 w 582505"/>
                <a:gd name="connsiteY14" fmla="*/ 4951 h 997741"/>
                <a:gd name="connsiteX0" fmla="*/ 125252 w 582503"/>
                <a:gd name="connsiteY0" fmla="*/ 4741 h 997531"/>
                <a:gd name="connsiteX1" fmla="*/ 42702 w 582503"/>
                <a:gd name="connsiteY1" fmla="*/ 84116 h 997531"/>
                <a:gd name="connsiteX2" fmla="*/ 36352 w 582503"/>
                <a:gd name="connsiteY2" fmla="*/ 280966 h 997531"/>
                <a:gd name="connsiteX3" fmla="*/ 112552 w 582503"/>
                <a:gd name="connsiteY3" fmla="*/ 392091 h 997531"/>
                <a:gd name="connsiteX4" fmla="*/ 106202 w 582503"/>
                <a:gd name="connsiteY4" fmla="*/ 541316 h 997531"/>
                <a:gd name="connsiteX5" fmla="*/ 10952 w 582503"/>
                <a:gd name="connsiteY5" fmla="*/ 665141 h 997531"/>
                <a:gd name="connsiteX6" fmla="*/ 14127 w 582503"/>
                <a:gd name="connsiteY6" fmla="*/ 865166 h 997531"/>
                <a:gd name="connsiteX7" fmla="*/ 118902 w 582503"/>
                <a:gd name="connsiteY7" fmla="*/ 979466 h 997531"/>
                <a:gd name="connsiteX8" fmla="*/ 223677 w 582503"/>
                <a:gd name="connsiteY8" fmla="*/ 988991 h 997531"/>
                <a:gd name="connsiteX9" fmla="*/ 458627 w 582503"/>
                <a:gd name="connsiteY9" fmla="*/ 896916 h 997531"/>
                <a:gd name="connsiteX10" fmla="*/ 582452 w 582503"/>
                <a:gd name="connsiteY10" fmla="*/ 627041 h 997531"/>
                <a:gd name="connsiteX11" fmla="*/ 471327 w 582503"/>
                <a:gd name="connsiteY11" fmla="*/ 338116 h 997531"/>
                <a:gd name="connsiteX12" fmla="*/ 284002 w 582503"/>
                <a:gd name="connsiteY12" fmla="*/ 115866 h 997531"/>
                <a:gd name="connsiteX13" fmla="*/ 182402 w 582503"/>
                <a:gd name="connsiteY13" fmla="*/ 20616 h 997531"/>
                <a:gd name="connsiteX14" fmla="*/ 125252 w 582503"/>
                <a:gd name="connsiteY14" fmla="*/ 4741 h 997531"/>
                <a:gd name="connsiteX0" fmla="*/ 125030 w 582281"/>
                <a:gd name="connsiteY0" fmla="*/ 4741 h 1029640"/>
                <a:gd name="connsiteX1" fmla="*/ 42480 w 582281"/>
                <a:gd name="connsiteY1" fmla="*/ 84116 h 1029640"/>
                <a:gd name="connsiteX2" fmla="*/ 36130 w 582281"/>
                <a:gd name="connsiteY2" fmla="*/ 280966 h 1029640"/>
                <a:gd name="connsiteX3" fmla="*/ 112330 w 582281"/>
                <a:gd name="connsiteY3" fmla="*/ 392091 h 1029640"/>
                <a:gd name="connsiteX4" fmla="*/ 105980 w 582281"/>
                <a:gd name="connsiteY4" fmla="*/ 541316 h 1029640"/>
                <a:gd name="connsiteX5" fmla="*/ 10730 w 582281"/>
                <a:gd name="connsiteY5" fmla="*/ 665141 h 1029640"/>
                <a:gd name="connsiteX6" fmla="*/ 13905 w 582281"/>
                <a:gd name="connsiteY6" fmla="*/ 865166 h 1029640"/>
                <a:gd name="connsiteX7" fmla="*/ 114865 w 582281"/>
                <a:gd name="connsiteY7" fmla="*/ 1023209 h 1029640"/>
                <a:gd name="connsiteX8" fmla="*/ 223455 w 582281"/>
                <a:gd name="connsiteY8" fmla="*/ 988991 h 1029640"/>
                <a:gd name="connsiteX9" fmla="*/ 458405 w 582281"/>
                <a:gd name="connsiteY9" fmla="*/ 896916 h 1029640"/>
                <a:gd name="connsiteX10" fmla="*/ 582230 w 582281"/>
                <a:gd name="connsiteY10" fmla="*/ 627041 h 1029640"/>
                <a:gd name="connsiteX11" fmla="*/ 471105 w 582281"/>
                <a:gd name="connsiteY11" fmla="*/ 338116 h 1029640"/>
                <a:gd name="connsiteX12" fmla="*/ 283780 w 582281"/>
                <a:gd name="connsiteY12" fmla="*/ 115866 h 1029640"/>
                <a:gd name="connsiteX13" fmla="*/ 182180 w 582281"/>
                <a:gd name="connsiteY13" fmla="*/ 20616 h 1029640"/>
                <a:gd name="connsiteX14" fmla="*/ 125030 w 582281"/>
                <a:gd name="connsiteY14" fmla="*/ 4741 h 1029640"/>
                <a:gd name="connsiteX0" fmla="*/ 125030 w 582281"/>
                <a:gd name="connsiteY0" fmla="*/ 4741 h 1032997"/>
                <a:gd name="connsiteX1" fmla="*/ 42480 w 582281"/>
                <a:gd name="connsiteY1" fmla="*/ 84116 h 1032997"/>
                <a:gd name="connsiteX2" fmla="*/ 36130 w 582281"/>
                <a:gd name="connsiteY2" fmla="*/ 280966 h 1032997"/>
                <a:gd name="connsiteX3" fmla="*/ 112330 w 582281"/>
                <a:gd name="connsiteY3" fmla="*/ 392091 h 1032997"/>
                <a:gd name="connsiteX4" fmla="*/ 105980 w 582281"/>
                <a:gd name="connsiteY4" fmla="*/ 541316 h 1032997"/>
                <a:gd name="connsiteX5" fmla="*/ 10730 w 582281"/>
                <a:gd name="connsiteY5" fmla="*/ 665141 h 1032997"/>
                <a:gd name="connsiteX6" fmla="*/ 13905 w 582281"/>
                <a:gd name="connsiteY6" fmla="*/ 865166 h 1032997"/>
                <a:gd name="connsiteX7" fmla="*/ 114865 w 582281"/>
                <a:gd name="connsiteY7" fmla="*/ 1023209 h 1032997"/>
                <a:gd name="connsiteX8" fmla="*/ 225331 w 582281"/>
                <a:gd name="connsiteY8" fmla="*/ 1003154 h 1032997"/>
                <a:gd name="connsiteX9" fmla="*/ 458405 w 582281"/>
                <a:gd name="connsiteY9" fmla="*/ 896916 h 1032997"/>
                <a:gd name="connsiteX10" fmla="*/ 582230 w 582281"/>
                <a:gd name="connsiteY10" fmla="*/ 627041 h 1032997"/>
                <a:gd name="connsiteX11" fmla="*/ 471105 w 582281"/>
                <a:gd name="connsiteY11" fmla="*/ 338116 h 1032997"/>
                <a:gd name="connsiteX12" fmla="*/ 283780 w 582281"/>
                <a:gd name="connsiteY12" fmla="*/ 115866 h 1032997"/>
                <a:gd name="connsiteX13" fmla="*/ 182180 w 582281"/>
                <a:gd name="connsiteY13" fmla="*/ 20616 h 1032997"/>
                <a:gd name="connsiteX14" fmla="*/ 125030 w 582281"/>
                <a:gd name="connsiteY14" fmla="*/ 4741 h 1032997"/>
                <a:gd name="connsiteX0" fmla="*/ 123786 w 581037"/>
                <a:gd name="connsiteY0" fmla="*/ 4741 h 1043646"/>
                <a:gd name="connsiteX1" fmla="*/ 41236 w 581037"/>
                <a:gd name="connsiteY1" fmla="*/ 84116 h 1043646"/>
                <a:gd name="connsiteX2" fmla="*/ 34886 w 581037"/>
                <a:gd name="connsiteY2" fmla="*/ 280966 h 1043646"/>
                <a:gd name="connsiteX3" fmla="*/ 111086 w 581037"/>
                <a:gd name="connsiteY3" fmla="*/ 392091 h 1043646"/>
                <a:gd name="connsiteX4" fmla="*/ 104736 w 581037"/>
                <a:gd name="connsiteY4" fmla="*/ 541316 h 1043646"/>
                <a:gd name="connsiteX5" fmla="*/ 9486 w 581037"/>
                <a:gd name="connsiteY5" fmla="*/ 665141 h 1043646"/>
                <a:gd name="connsiteX6" fmla="*/ 12661 w 581037"/>
                <a:gd name="connsiteY6" fmla="*/ 865166 h 1043646"/>
                <a:gd name="connsiteX7" fmla="*/ 91266 w 581037"/>
                <a:gd name="connsiteY7" fmla="*/ 1035778 h 1043646"/>
                <a:gd name="connsiteX8" fmla="*/ 224087 w 581037"/>
                <a:gd name="connsiteY8" fmla="*/ 1003154 h 1043646"/>
                <a:gd name="connsiteX9" fmla="*/ 457161 w 581037"/>
                <a:gd name="connsiteY9" fmla="*/ 896916 h 1043646"/>
                <a:gd name="connsiteX10" fmla="*/ 580986 w 581037"/>
                <a:gd name="connsiteY10" fmla="*/ 627041 h 1043646"/>
                <a:gd name="connsiteX11" fmla="*/ 469861 w 581037"/>
                <a:gd name="connsiteY11" fmla="*/ 338116 h 1043646"/>
                <a:gd name="connsiteX12" fmla="*/ 282536 w 581037"/>
                <a:gd name="connsiteY12" fmla="*/ 115866 h 1043646"/>
                <a:gd name="connsiteX13" fmla="*/ 180936 w 581037"/>
                <a:gd name="connsiteY13" fmla="*/ 20616 h 1043646"/>
                <a:gd name="connsiteX14" fmla="*/ 123786 w 581037"/>
                <a:gd name="connsiteY14" fmla="*/ 4741 h 1043646"/>
                <a:gd name="connsiteX0" fmla="*/ 123786 w 581037"/>
                <a:gd name="connsiteY0" fmla="*/ 4741 h 1036522"/>
                <a:gd name="connsiteX1" fmla="*/ 41236 w 581037"/>
                <a:gd name="connsiteY1" fmla="*/ 84116 h 1036522"/>
                <a:gd name="connsiteX2" fmla="*/ 34886 w 581037"/>
                <a:gd name="connsiteY2" fmla="*/ 280966 h 1036522"/>
                <a:gd name="connsiteX3" fmla="*/ 111086 w 581037"/>
                <a:gd name="connsiteY3" fmla="*/ 392091 h 1036522"/>
                <a:gd name="connsiteX4" fmla="*/ 104736 w 581037"/>
                <a:gd name="connsiteY4" fmla="*/ 541316 h 1036522"/>
                <a:gd name="connsiteX5" fmla="*/ 9486 w 581037"/>
                <a:gd name="connsiteY5" fmla="*/ 665141 h 1036522"/>
                <a:gd name="connsiteX6" fmla="*/ 12661 w 581037"/>
                <a:gd name="connsiteY6" fmla="*/ 865166 h 1036522"/>
                <a:gd name="connsiteX7" fmla="*/ 91266 w 581037"/>
                <a:gd name="connsiteY7" fmla="*/ 1035778 h 1036522"/>
                <a:gd name="connsiteX8" fmla="*/ 224087 w 581037"/>
                <a:gd name="connsiteY8" fmla="*/ 1003154 h 1036522"/>
                <a:gd name="connsiteX9" fmla="*/ 457161 w 581037"/>
                <a:gd name="connsiteY9" fmla="*/ 896916 h 1036522"/>
                <a:gd name="connsiteX10" fmla="*/ 580986 w 581037"/>
                <a:gd name="connsiteY10" fmla="*/ 627041 h 1036522"/>
                <a:gd name="connsiteX11" fmla="*/ 469861 w 581037"/>
                <a:gd name="connsiteY11" fmla="*/ 338116 h 1036522"/>
                <a:gd name="connsiteX12" fmla="*/ 282536 w 581037"/>
                <a:gd name="connsiteY12" fmla="*/ 115866 h 1036522"/>
                <a:gd name="connsiteX13" fmla="*/ 180936 w 581037"/>
                <a:gd name="connsiteY13" fmla="*/ 20616 h 1036522"/>
                <a:gd name="connsiteX14" fmla="*/ 123786 w 581037"/>
                <a:gd name="connsiteY14" fmla="*/ 4741 h 1036522"/>
                <a:gd name="connsiteX0" fmla="*/ 124560 w 581811"/>
                <a:gd name="connsiteY0" fmla="*/ 4741 h 1034655"/>
                <a:gd name="connsiteX1" fmla="*/ 42010 w 581811"/>
                <a:gd name="connsiteY1" fmla="*/ 84116 h 1034655"/>
                <a:gd name="connsiteX2" fmla="*/ 35660 w 581811"/>
                <a:gd name="connsiteY2" fmla="*/ 280966 h 1034655"/>
                <a:gd name="connsiteX3" fmla="*/ 111860 w 581811"/>
                <a:gd name="connsiteY3" fmla="*/ 392091 h 1034655"/>
                <a:gd name="connsiteX4" fmla="*/ 105510 w 581811"/>
                <a:gd name="connsiteY4" fmla="*/ 541316 h 1034655"/>
                <a:gd name="connsiteX5" fmla="*/ 10260 w 581811"/>
                <a:gd name="connsiteY5" fmla="*/ 665141 h 1034655"/>
                <a:gd name="connsiteX6" fmla="*/ 13435 w 581811"/>
                <a:gd name="connsiteY6" fmla="*/ 865166 h 1034655"/>
                <a:gd name="connsiteX7" fmla="*/ 106204 w 581811"/>
                <a:gd name="connsiteY7" fmla="*/ 1033902 h 1034655"/>
                <a:gd name="connsiteX8" fmla="*/ 224861 w 581811"/>
                <a:gd name="connsiteY8" fmla="*/ 1003154 h 1034655"/>
                <a:gd name="connsiteX9" fmla="*/ 457935 w 581811"/>
                <a:gd name="connsiteY9" fmla="*/ 896916 h 1034655"/>
                <a:gd name="connsiteX10" fmla="*/ 581760 w 581811"/>
                <a:gd name="connsiteY10" fmla="*/ 627041 h 1034655"/>
                <a:gd name="connsiteX11" fmla="*/ 470635 w 581811"/>
                <a:gd name="connsiteY11" fmla="*/ 338116 h 1034655"/>
                <a:gd name="connsiteX12" fmla="*/ 283310 w 581811"/>
                <a:gd name="connsiteY12" fmla="*/ 115866 h 1034655"/>
                <a:gd name="connsiteX13" fmla="*/ 181710 w 581811"/>
                <a:gd name="connsiteY13" fmla="*/ 20616 h 1034655"/>
                <a:gd name="connsiteX14" fmla="*/ 124560 w 581811"/>
                <a:gd name="connsiteY14" fmla="*/ 4741 h 1034655"/>
                <a:gd name="connsiteX0" fmla="*/ 116849 w 574100"/>
                <a:gd name="connsiteY0" fmla="*/ 4741 h 1042606"/>
                <a:gd name="connsiteX1" fmla="*/ 34299 w 574100"/>
                <a:gd name="connsiteY1" fmla="*/ 84116 h 1042606"/>
                <a:gd name="connsiteX2" fmla="*/ 27949 w 574100"/>
                <a:gd name="connsiteY2" fmla="*/ 280966 h 1042606"/>
                <a:gd name="connsiteX3" fmla="*/ 104149 w 574100"/>
                <a:gd name="connsiteY3" fmla="*/ 392091 h 1042606"/>
                <a:gd name="connsiteX4" fmla="*/ 97799 w 574100"/>
                <a:gd name="connsiteY4" fmla="*/ 541316 h 1042606"/>
                <a:gd name="connsiteX5" fmla="*/ 2549 w 574100"/>
                <a:gd name="connsiteY5" fmla="*/ 665141 h 1042606"/>
                <a:gd name="connsiteX6" fmla="*/ 33426 w 574100"/>
                <a:gd name="connsiteY6" fmla="*/ 856693 h 1042606"/>
                <a:gd name="connsiteX7" fmla="*/ 98493 w 574100"/>
                <a:gd name="connsiteY7" fmla="*/ 1033902 h 1042606"/>
                <a:gd name="connsiteX8" fmla="*/ 217150 w 574100"/>
                <a:gd name="connsiteY8" fmla="*/ 1003154 h 1042606"/>
                <a:gd name="connsiteX9" fmla="*/ 450224 w 574100"/>
                <a:gd name="connsiteY9" fmla="*/ 896916 h 1042606"/>
                <a:gd name="connsiteX10" fmla="*/ 574049 w 574100"/>
                <a:gd name="connsiteY10" fmla="*/ 627041 h 1042606"/>
                <a:gd name="connsiteX11" fmla="*/ 462924 w 574100"/>
                <a:gd name="connsiteY11" fmla="*/ 338116 h 1042606"/>
                <a:gd name="connsiteX12" fmla="*/ 275599 w 574100"/>
                <a:gd name="connsiteY12" fmla="*/ 115866 h 1042606"/>
                <a:gd name="connsiteX13" fmla="*/ 173999 w 574100"/>
                <a:gd name="connsiteY13" fmla="*/ 20616 h 1042606"/>
                <a:gd name="connsiteX14" fmla="*/ 116849 w 574100"/>
                <a:gd name="connsiteY14" fmla="*/ 4741 h 1042606"/>
                <a:gd name="connsiteX0" fmla="*/ 95967 w 553218"/>
                <a:gd name="connsiteY0" fmla="*/ 4741 h 1042606"/>
                <a:gd name="connsiteX1" fmla="*/ 13417 w 553218"/>
                <a:gd name="connsiteY1" fmla="*/ 84116 h 1042606"/>
                <a:gd name="connsiteX2" fmla="*/ 7067 w 553218"/>
                <a:gd name="connsiteY2" fmla="*/ 280966 h 1042606"/>
                <a:gd name="connsiteX3" fmla="*/ 83267 w 553218"/>
                <a:gd name="connsiteY3" fmla="*/ 392091 h 1042606"/>
                <a:gd name="connsiteX4" fmla="*/ 76917 w 553218"/>
                <a:gd name="connsiteY4" fmla="*/ 541316 h 1042606"/>
                <a:gd name="connsiteX5" fmla="*/ 6524 w 553218"/>
                <a:gd name="connsiteY5" fmla="*/ 671457 h 1042606"/>
                <a:gd name="connsiteX6" fmla="*/ 12544 w 553218"/>
                <a:gd name="connsiteY6" fmla="*/ 856693 h 1042606"/>
                <a:gd name="connsiteX7" fmla="*/ 77611 w 553218"/>
                <a:gd name="connsiteY7" fmla="*/ 1033902 h 1042606"/>
                <a:gd name="connsiteX8" fmla="*/ 196268 w 553218"/>
                <a:gd name="connsiteY8" fmla="*/ 1003154 h 1042606"/>
                <a:gd name="connsiteX9" fmla="*/ 429342 w 553218"/>
                <a:gd name="connsiteY9" fmla="*/ 896916 h 1042606"/>
                <a:gd name="connsiteX10" fmla="*/ 553167 w 553218"/>
                <a:gd name="connsiteY10" fmla="*/ 627041 h 1042606"/>
                <a:gd name="connsiteX11" fmla="*/ 442042 w 553218"/>
                <a:gd name="connsiteY11" fmla="*/ 338116 h 1042606"/>
                <a:gd name="connsiteX12" fmla="*/ 254717 w 553218"/>
                <a:gd name="connsiteY12" fmla="*/ 115866 h 1042606"/>
                <a:gd name="connsiteX13" fmla="*/ 153117 w 553218"/>
                <a:gd name="connsiteY13" fmla="*/ 20616 h 1042606"/>
                <a:gd name="connsiteX14" fmla="*/ 95967 w 553218"/>
                <a:gd name="connsiteY14" fmla="*/ 4741 h 1042606"/>
                <a:gd name="connsiteX0" fmla="*/ 95967 w 553218"/>
                <a:gd name="connsiteY0" fmla="*/ 4741 h 1050370"/>
                <a:gd name="connsiteX1" fmla="*/ 13417 w 553218"/>
                <a:gd name="connsiteY1" fmla="*/ 84116 h 1050370"/>
                <a:gd name="connsiteX2" fmla="*/ 7067 w 553218"/>
                <a:gd name="connsiteY2" fmla="*/ 280966 h 1050370"/>
                <a:gd name="connsiteX3" fmla="*/ 83267 w 553218"/>
                <a:gd name="connsiteY3" fmla="*/ 392091 h 1050370"/>
                <a:gd name="connsiteX4" fmla="*/ 76917 w 553218"/>
                <a:gd name="connsiteY4" fmla="*/ 541316 h 1050370"/>
                <a:gd name="connsiteX5" fmla="*/ 6524 w 553218"/>
                <a:gd name="connsiteY5" fmla="*/ 671457 h 1050370"/>
                <a:gd name="connsiteX6" fmla="*/ 12544 w 553218"/>
                <a:gd name="connsiteY6" fmla="*/ 856693 h 1050370"/>
                <a:gd name="connsiteX7" fmla="*/ 83583 w 553218"/>
                <a:gd name="connsiteY7" fmla="*/ 1042719 h 1050370"/>
                <a:gd name="connsiteX8" fmla="*/ 196268 w 553218"/>
                <a:gd name="connsiteY8" fmla="*/ 1003154 h 1050370"/>
                <a:gd name="connsiteX9" fmla="*/ 429342 w 553218"/>
                <a:gd name="connsiteY9" fmla="*/ 896916 h 1050370"/>
                <a:gd name="connsiteX10" fmla="*/ 553167 w 553218"/>
                <a:gd name="connsiteY10" fmla="*/ 627041 h 1050370"/>
                <a:gd name="connsiteX11" fmla="*/ 442042 w 553218"/>
                <a:gd name="connsiteY11" fmla="*/ 338116 h 1050370"/>
                <a:gd name="connsiteX12" fmla="*/ 254717 w 553218"/>
                <a:gd name="connsiteY12" fmla="*/ 115866 h 1050370"/>
                <a:gd name="connsiteX13" fmla="*/ 153117 w 553218"/>
                <a:gd name="connsiteY13" fmla="*/ 20616 h 1050370"/>
                <a:gd name="connsiteX14" fmla="*/ 95967 w 553218"/>
                <a:gd name="connsiteY14" fmla="*/ 4741 h 1050370"/>
                <a:gd name="connsiteX0" fmla="*/ 95967 w 553218"/>
                <a:gd name="connsiteY0" fmla="*/ 4741 h 1047777"/>
                <a:gd name="connsiteX1" fmla="*/ 13417 w 553218"/>
                <a:gd name="connsiteY1" fmla="*/ 84116 h 1047777"/>
                <a:gd name="connsiteX2" fmla="*/ 7067 w 553218"/>
                <a:gd name="connsiteY2" fmla="*/ 280966 h 1047777"/>
                <a:gd name="connsiteX3" fmla="*/ 83267 w 553218"/>
                <a:gd name="connsiteY3" fmla="*/ 392091 h 1047777"/>
                <a:gd name="connsiteX4" fmla="*/ 76917 w 553218"/>
                <a:gd name="connsiteY4" fmla="*/ 541316 h 1047777"/>
                <a:gd name="connsiteX5" fmla="*/ 6524 w 553218"/>
                <a:gd name="connsiteY5" fmla="*/ 671457 h 1047777"/>
                <a:gd name="connsiteX6" fmla="*/ 12544 w 553218"/>
                <a:gd name="connsiteY6" fmla="*/ 856693 h 1047777"/>
                <a:gd name="connsiteX7" fmla="*/ 83583 w 553218"/>
                <a:gd name="connsiteY7" fmla="*/ 1042719 h 1047777"/>
                <a:gd name="connsiteX8" fmla="*/ 196268 w 553218"/>
                <a:gd name="connsiteY8" fmla="*/ 1003154 h 1047777"/>
                <a:gd name="connsiteX9" fmla="*/ 429342 w 553218"/>
                <a:gd name="connsiteY9" fmla="*/ 896916 h 1047777"/>
                <a:gd name="connsiteX10" fmla="*/ 553167 w 553218"/>
                <a:gd name="connsiteY10" fmla="*/ 627041 h 1047777"/>
                <a:gd name="connsiteX11" fmla="*/ 442042 w 553218"/>
                <a:gd name="connsiteY11" fmla="*/ 338116 h 1047777"/>
                <a:gd name="connsiteX12" fmla="*/ 254717 w 553218"/>
                <a:gd name="connsiteY12" fmla="*/ 115866 h 1047777"/>
                <a:gd name="connsiteX13" fmla="*/ 153117 w 553218"/>
                <a:gd name="connsiteY13" fmla="*/ 20616 h 1047777"/>
                <a:gd name="connsiteX14" fmla="*/ 95967 w 553218"/>
                <a:gd name="connsiteY14" fmla="*/ 4741 h 1047777"/>
                <a:gd name="connsiteX0" fmla="*/ 95967 w 553218"/>
                <a:gd name="connsiteY0" fmla="*/ 8769 h 1051805"/>
                <a:gd name="connsiteX1" fmla="*/ 13417 w 553218"/>
                <a:gd name="connsiteY1" fmla="*/ 88144 h 1051805"/>
                <a:gd name="connsiteX2" fmla="*/ 7067 w 553218"/>
                <a:gd name="connsiteY2" fmla="*/ 284994 h 1051805"/>
                <a:gd name="connsiteX3" fmla="*/ 83267 w 553218"/>
                <a:gd name="connsiteY3" fmla="*/ 396119 h 1051805"/>
                <a:gd name="connsiteX4" fmla="*/ 76917 w 553218"/>
                <a:gd name="connsiteY4" fmla="*/ 545344 h 1051805"/>
                <a:gd name="connsiteX5" fmla="*/ 6524 w 553218"/>
                <a:gd name="connsiteY5" fmla="*/ 675485 h 1051805"/>
                <a:gd name="connsiteX6" fmla="*/ 12544 w 553218"/>
                <a:gd name="connsiteY6" fmla="*/ 860721 h 1051805"/>
                <a:gd name="connsiteX7" fmla="*/ 83583 w 553218"/>
                <a:gd name="connsiteY7" fmla="*/ 1046747 h 1051805"/>
                <a:gd name="connsiteX8" fmla="*/ 196268 w 553218"/>
                <a:gd name="connsiteY8" fmla="*/ 1007182 h 1051805"/>
                <a:gd name="connsiteX9" fmla="*/ 429342 w 553218"/>
                <a:gd name="connsiteY9" fmla="*/ 900944 h 1051805"/>
                <a:gd name="connsiteX10" fmla="*/ 553167 w 553218"/>
                <a:gd name="connsiteY10" fmla="*/ 631069 h 1051805"/>
                <a:gd name="connsiteX11" fmla="*/ 442042 w 553218"/>
                <a:gd name="connsiteY11" fmla="*/ 342144 h 1051805"/>
                <a:gd name="connsiteX12" fmla="*/ 254717 w 553218"/>
                <a:gd name="connsiteY12" fmla="*/ 119894 h 1051805"/>
                <a:gd name="connsiteX13" fmla="*/ 176615 w 553218"/>
                <a:gd name="connsiteY13" fmla="*/ 14493 h 1051805"/>
                <a:gd name="connsiteX14" fmla="*/ 95967 w 553218"/>
                <a:gd name="connsiteY14" fmla="*/ 8769 h 1051805"/>
                <a:gd name="connsiteX0" fmla="*/ 101562 w 553486"/>
                <a:gd name="connsiteY0" fmla="*/ 18997 h 1043743"/>
                <a:gd name="connsiteX1" fmla="*/ 13685 w 553486"/>
                <a:gd name="connsiteY1" fmla="*/ 80082 h 1043743"/>
                <a:gd name="connsiteX2" fmla="*/ 7335 w 553486"/>
                <a:gd name="connsiteY2" fmla="*/ 276932 h 1043743"/>
                <a:gd name="connsiteX3" fmla="*/ 83535 w 553486"/>
                <a:gd name="connsiteY3" fmla="*/ 388057 h 1043743"/>
                <a:gd name="connsiteX4" fmla="*/ 77185 w 553486"/>
                <a:gd name="connsiteY4" fmla="*/ 537282 h 1043743"/>
                <a:gd name="connsiteX5" fmla="*/ 6792 w 553486"/>
                <a:gd name="connsiteY5" fmla="*/ 667423 h 1043743"/>
                <a:gd name="connsiteX6" fmla="*/ 12812 w 553486"/>
                <a:gd name="connsiteY6" fmla="*/ 852659 h 1043743"/>
                <a:gd name="connsiteX7" fmla="*/ 83851 w 553486"/>
                <a:gd name="connsiteY7" fmla="*/ 1038685 h 1043743"/>
                <a:gd name="connsiteX8" fmla="*/ 196536 w 553486"/>
                <a:gd name="connsiteY8" fmla="*/ 999120 h 1043743"/>
                <a:gd name="connsiteX9" fmla="*/ 429610 w 553486"/>
                <a:gd name="connsiteY9" fmla="*/ 892882 h 1043743"/>
                <a:gd name="connsiteX10" fmla="*/ 553435 w 553486"/>
                <a:gd name="connsiteY10" fmla="*/ 623007 h 1043743"/>
                <a:gd name="connsiteX11" fmla="*/ 442310 w 553486"/>
                <a:gd name="connsiteY11" fmla="*/ 334082 h 1043743"/>
                <a:gd name="connsiteX12" fmla="*/ 254985 w 553486"/>
                <a:gd name="connsiteY12" fmla="*/ 111832 h 1043743"/>
                <a:gd name="connsiteX13" fmla="*/ 176883 w 553486"/>
                <a:gd name="connsiteY13" fmla="*/ 6431 h 1043743"/>
                <a:gd name="connsiteX14" fmla="*/ 101562 w 553486"/>
                <a:gd name="connsiteY14" fmla="*/ 18997 h 1043743"/>
                <a:gd name="connsiteX0" fmla="*/ 103025 w 553558"/>
                <a:gd name="connsiteY0" fmla="*/ 31866 h 1040482"/>
                <a:gd name="connsiteX1" fmla="*/ 13757 w 553558"/>
                <a:gd name="connsiteY1" fmla="*/ 76821 h 1040482"/>
                <a:gd name="connsiteX2" fmla="*/ 7407 w 553558"/>
                <a:gd name="connsiteY2" fmla="*/ 273671 h 1040482"/>
                <a:gd name="connsiteX3" fmla="*/ 83607 w 553558"/>
                <a:gd name="connsiteY3" fmla="*/ 384796 h 1040482"/>
                <a:gd name="connsiteX4" fmla="*/ 77257 w 553558"/>
                <a:gd name="connsiteY4" fmla="*/ 534021 h 1040482"/>
                <a:gd name="connsiteX5" fmla="*/ 6864 w 553558"/>
                <a:gd name="connsiteY5" fmla="*/ 664162 h 1040482"/>
                <a:gd name="connsiteX6" fmla="*/ 12884 w 553558"/>
                <a:gd name="connsiteY6" fmla="*/ 849398 h 1040482"/>
                <a:gd name="connsiteX7" fmla="*/ 83923 w 553558"/>
                <a:gd name="connsiteY7" fmla="*/ 1035424 h 1040482"/>
                <a:gd name="connsiteX8" fmla="*/ 196608 w 553558"/>
                <a:gd name="connsiteY8" fmla="*/ 995859 h 1040482"/>
                <a:gd name="connsiteX9" fmla="*/ 429682 w 553558"/>
                <a:gd name="connsiteY9" fmla="*/ 889621 h 1040482"/>
                <a:gd name="connsiteX10" fmla="*/ 553507 w 553558"/>
                <a:gd name="connsiteY10" fmla="*/ 619746 h 1040482"/>
                <a:gd name="connsiteX11" fmla="*/ 442382 w 553558"/>
                <a:gd name="connsiteY11" fmla="*/ 330821 h 1040482"/>
                <a:gd name="connsiteX12" fmla="*/ 255057 w 553558"/>
                <a:gd name="connsiteY12" fmla="*/ 108571 h 1040482"/>
                <a:gd name="connsiteX13" fmla="*/ 176955 w 553558"/>
                <a:gd name="connsiteY13" fmla="*/ 3170 h 1040482"/>
                <a:gd name="connsiteX14" fmla="*/ 103025 w 553558"/>
                <a:gd name="connsiteY14" fmla="*/ 31866 h 1040482"/>
                <a:gd name="connsiteX0" fmla="*/ 103025 w 553558"/>
                <a:gd name="connsiteY0" fmla="*/ 13076 h 1021692"/>
                <a:gd name="connsiteX1" fmla="*/ 13757 w 553558"/>
                <a:gd name="connsiteY1" fmla="*/ 58031 h 1021692"/>
                <a:gd name="connsiteX2" fmla="*/ 7407 w 553558"/>
                <a:gd name="connsiteY2" fmla="*/ 254881 h 1021692"/>
                <a:gd name="connsiteX3" fmla="*/ 83607 w 553558"/>
                <a:gd name="connsiteY3" fmla="*/ 366006 h 1021692"/>
                <a:gd name="connsiteX4" fmla="*/ 77257 w 553558"/>
                <a:gd name="connsiteY4" fmla="*/ 515231 h 1021692"/>
                <a:gd name="connsiteX5" fmla="*/ 6864 w 553558"/>
                <a:gd name="connsiteY5" fmla="*/ 645372 h 1021692"/>
                <a:gd name="connsiteX6" fmla="*/ 12884 w 553558"/>
                <a:gd name="connsiteY6" fmla="*/ 830608 h 1021692"/>
                <a:gd name="connsiteX7" fmla="*/ 83923 w 553558"/>
                <a:gd name="connsiteY7" fmla="*/ 1016634 h 1021692"/>
                <a:gd name="connsiteX8" fmla="*/ 196608 w 553558"/>
                <a:gd name="connsiteY8" fmla="*/ 977069 h 1021692"/>
                <a:gd name="connsiteX9" fmla="*/ 429682 w 553558"/>
                <a:gd name="connsiteY9" fmla="*/ 870831 h 1021692"/>
                <a:gd name="connsiteX10" fmla="*/ 553507 w 553558"/>
                <a:gd name="connsiteY10" fmla="*/ 600956 h 1021692"/>
                <a:gd name="connsiteX11" fmla="*/ 442382 w 553558"/>
                <a:gd name="connsiteY11" fmla="*/ 312031 h 1021692"/>
                <a:gd name="connsiteX12" fmla="*/ 255057 w 553558"/>
                <a:gd name="connsiteY12" fmla="*/ 89781 h 1021692"/>
                <a:gd name="connsiteX13" fmla="*/ 183170 w 553558"/>
                <a:gd name="connsiteY13" fmla="*/ 5719 h 1021692"/>
                <a:gd name="connsiteX14" fmla="*/ 103025 w 553558"/>
                <a:gd name="connsiteY14" fmla="*/ 13076 h 1021692"/>
                <a:gd name="connsiteX0" fmla="*/ 103025 w 553558"/>
                <a:gd name="connsiteY0" fmla="*/ 7360 h 1015976"/>
                <a:gd name="connsiteX1" fmla="*/ 13757 w 553558"/>
                <a:gd name="connsiteY1" fmla="*/ 52315 h 1015976"/>
                <a:gd name="connsiteX2" fmla="*/ 7407 w 553558"/>
                <a:gd name="connsiteY2" fmla="*/ 249165 h 1015976"/>
                <a:gd name="connsiteX3" fmla="*/ 83607 w 553558"/>
                <a:gd name="connsiteY3" fmla="*/ 360290 h 1015976"/>
                <a:gd name="connsiteX4" fmla="*/ 77257 w 553558"/>
                <a:gd name="connsiteY4" fmla="*/ 509515 h 1015976"/>
                <a:gd name="connsiteX5" fmla="*/ 6864 w 553558"/>
                <a:gd name="connsiteY5" fmla="*/ 639656 h 1015976"/>
                <a:gd name="connsiteX6" fmla="*/ 12884 w 553558"/>
                <a:gd name="connsiteY6" fmla="*/ 824892 h 1015976"/>
                <a:gd name="connsiteX7" fmla="*/ 83923 w 553558"/>
                <a:gd name="connsiteY7" fmla="*/ 1010918 h 1015976"/>
                <a:gd name="connsiteX8" fmla="*/ 196608 w 553558"/>
                <a:gd name="connsiteY8" fmla="*/ 971353 h 1015976"/>
                <a:gd name="connsiteX9" fmla="*/ 429682 w 553558"/>
                <a:gd name="connsiteY9" fmla="*/ 865115 h 1015976"/>
                <a:gd name="connsiteX10" fmla="*/ 553507 w 553558"/>
                <a:gd name="connsiteY10" fmla="*/ 595240 h 1015976"/>
                <a:gd name="connsiteX11" fmla="*/ 442382 w 553558"/>
                <a:gd name="connsiteY11" fmla="*/ 306315 h 1015976"/>
                <a:gd name="connsiteX12" fmla="*/ 255057 w 553558"/>
                <a:gd name="connsiteY12" fmla="*/ 84065 h 1015976"/>
                <a:gd name="connsiteX13" fmla="*/ 183170 w 553558"/>
                <a:gd name="connsiteY13" fmla="*/ 3 h 1015976"/>
                <a:gd name="connsiteX14" fmla="*/ 103025 w 553558"/>
                <a:gd name="connsiteY14" fmla="*/ 7360 h 1015976"/>
                <a:gd name="connsiteX0" fmla="*/ 103025 w 553558"/>
                <a:gd name="connsiteY0" fmla="*/ 7360 h 1022296"/>
                <a:gd name="connsiteX1" fmla="*/ 13757 w 553558"/>
                <a:gd name="connsiteY1" fmla="*/ 52315 h 1022296"/>
                <a:gd name="connsiteX2" fmla="*/ 7407 w 553558"/>
                <a:gd name="connsiteY2" fmla="*/ 249165 h 1022296"/>
                <a:gd name="connsiteX3" fmla="*/ 83607 w 553558"/>
                <a:gd name="connsiteY3" fmla="*/ 360290 h 1022296"/>
                <a:gd name="connsiteX4" fmla="*/ 77257 w 553558"/>
                <a:gd name="connsiteY4" fmla="*/ 509515 h 1022296"/>
                <a:gd name="connsiteX5" fmla="*/ 6864 w 553558"/>
                <a:gd name="connsiteY5" fmla="*/ 639656 h 1022296"/>
                <a:gd name="connsiteX6" fmla="*/ 12884 w 553558"/>
                <a:gd name="connsiteY6" fmla="*/ 824892 h 1022296"/>
                <a:gd name="connsiteX7" fmla="*/ 83923 w 553558"/>
                <a:gd name="connsiteY7" fmla="*/ 1010918 h 1022296"/>
                <a:gd name="connsiteX8" fmla="*/ 267342 w 553558"/>
                <a:gd name="connsiteY8" fmla="*/ 987127 h 1022296"/>
                <a:gd name="connsiteX9" fmla="*/ 429682 w 553558"/>
                <a:gd name="connsiteY9" fmla="*/ 865115 h 1022296"/>
                <a:gd name="connsiteX10" fmla="*/ 553507 w 553558"/>
                <a:gd name="connsiteY10" fmla="*/ 595240 h 1022296"/>
                <a:gd name="connsiteX11" fmla="*/ 442382 w 553558"/>
                <a:gd name="connsiteY11" fmla="*/ 306315 h 1022296"/>
                <a:gd name="connsiteX12" fmla="*/ 255057 w 553558"/>
                <a:gd name="connsiteY12" fmla="*/ 84065 h 1022296"/>
                <a:gd name="connsiteX13" fmla="*/ 183170 w 553558"/>
                <a:gd name="connsiteY13" fmla="*/ 3 h 1022296"/>
                <a:gd name="connsiteX14" fmla="*/ 103025 w 553558"/>
                <a:gd name="connsiteY14" fmla="*/ 7360 h 1022296"/>
                <a:gd name="connsiteX0" fmla="*/ 107604 w 558137"/>
                <a:gd name="connsiteY0" fmla="*/ 7360 h 1012463"/>
                <a:gd name="connsiteX1" fmla="*/ 18336 w 558137"/>
                <a:gd name="connsiteY1" fmla="*/ 52315 h 1012463"/>
                <a:gd name="connsiteX2" fmla="*/ 11986 w 558137"/>
                <a:gd name="connsiteY2" fmla="*/ 249165 h 1012463"/>
                <a:gd name="connsiteX3" fmla="*/ 88186 w 558137"/>
                <a:gd name="connsiteY3" fmla="*/ 360290 h 1012463"/>
                <a:gd name="connsiteX4" fmla="*/ 81836 w 558137"/>
                <a:gd name="connsiteY4" fmla="*/ 509515 h 1012463"/>
                <a:gd name="connsiteX5" fmla="*/ 11443 w 558137"/>
                <a:gd name="connsiteY5" fmla="*/ 639656 h 1012463"/>
                <a:gd name="connsiteX6" fmla="*/ 17463 w 558137"/>
                <a:gd name="connsiteY6" fmla="*/ 824892 h 1012463"/>
                <a:gd name="connsiteX7" fmla="*/ 177406 w 558137"/>
                <a:gd name="connsiteY7" fmla="*/ 998250 h 1012463"/>
                <a:gd name="connsiteX8" fmla="*/ 271921 w 558137"/>
                <a:gd name="connsiteY8" fmla="*/ 987127 h 1012463"/>
                <a:gd name="connsiteX9" fmla="*/ 434261 w 558137"/>
                <a:gd name="connsiteY9" fmla="*/ 865115 h 1012463"/>
                <a:gd name="connsiteX10" fmla="*/ 558086 w 558137"/>
                <a:gd name="connsiteY10" fmla="*/ 595240 h 1012463"/>
                <a:gd name="connsiteX11" fmla="*/ 446961 w 558137"/>
                <a:gd name="connsiteY11" fmla="*/ 306315 h 1012463"/>
                <a:gd name="connsiteX12" fmla="*/ 259636 w 558137"/>
                <a:gd name="connsiteY12" fmla="*/ 84065 h 1012463"/>
                <a:gd name="connsiteX13" fmla="*/ 187749 w 558137"/>
                <a:gd name="connsiteY13" fmla="*/ 3 h 1012463"/>
                <a:gd name="connsiteX14" fmla="*/ 107604 w 558137"/>
                <a:gd name="connsiteY14" fmla="*/ 7360 h 1012463"/>
                <a:gd name="connsiteX0" fmla="*/ 107604 w 558137"/>
                <a:gd name="connsiteY0" fmla="*/ 7360 h 1003007"/>
                <a:gd name="connsiteX1" fmla="*/ 18336 w 558137"/>
                <a:gd name="connsiteY1" fmla="*/ 52315 h 1003007"/>
                <a:gd name="connsiteX2" fmla="*/ 11986 w 558137"/>
                <a:gd name="connsiteY2" fmla="*/ 249165 h 1003007"/>
                <a:gd name="connsiteX3" fmla="*/ 88186 w 558137"/>
                <a:gd name="connsiteY3" fmla="*/ 360290 h 1003007"/>
                <a:gd name="connsiteX4" fmla="*/ 81836 w 558137"/>
                <a:gd name="connsiteY4" fmla="*/ 509515 h 1003007"/>
                <a:gd name="connsiteX5" fmla="*/ 11443 w 558137"/>
                <a:gd name="connsiteY5" fmla="*/ 639656 h 1003007"/>
                <a:gd name="connsiteX6" fmla="*/ 17463 w 558137"/>
                <a:gd name="connsiteY6" fmla="*/ 824892 h 1003007"/>
                <a:gd name="connsiteX7" fmla="*/ 177406 w 558137"/>
                <a:gd name="connsiteY7" fmla="*/ 998250 h 1003007"/>
                <a:gd name="connsiteX8" fmla="*/ 271921 w 558137"/>
                <a:gd name="connsiteY8" fmla="*/ 987127 h 1003007"/>
                <a:gd name="connsiteX9" fmla="*/ 434261 w 558137"/>
                <a:gd name="connsiteY9" fmla="*/ 865115 h 1003007"/>
                <a:gd name="connsiteX10" fmla="*/ 558086 w 558137"/>
                <a:gd name="connsiteY10" fmla="*/ 595240 h 1003007"/>
                <a:gd name="connsiteX11" fmla="*/ 446961 w 558137"/>
                <a:gd name="connsiteY11" fmla="*/ 306315 h 1003007"/>
                <a:gd name="connsiteX12" fmla="*/ 259636 w 558137"/>
                <a:gd name="connsiteY12" fmla="*/ 84065 h 1003007"/>
                <a:gd name="connsiteX13" fmla="*/ 187749 w 558137"/>
                <a:gd name="connsiteY13" fmla="*/ 3 h 1003007"/>
                <a:gd name="connsiteX14" fmla="*/ 107604 w 558137"/>
                <a:gd name="connsiteY14" fmla="*/ 7360 h 1003007"/>
                <a:gd name="connsiteX0" fmla="*/ 107604 w 508180"/>
                <a:gd name="connsiteY0" fmla="*/ 7360 h 1003007"/>
                <a:gd name="connsiteX1" fmla="*/ 18336 w 508180"/>
                <a:gd name="connsiteY1" fmla="*/ 52315 h 1003007"/>
                <a:gd name="connsiteX2" fmla="*/ 11986 w 508180"/>
                <a:gd name="connsiteY2" fmla="*/ 249165 h 1003007"/>
                <a:gd name="connsiteX3" fmla="*/ 88186 w 508180"/>
                <a:gd name="connsiteY3" fmla="*/ 360290 h 1003007"/>
                <a:gd name="connsiteX4" fmla="*/ 81836 w 508180"/>
                <a:gd name="connsiteY4" fmla="*/ 509515 h 1003007"/>
                <a:gd name="connsiteX5" fmla="*/ 11443 w 508180"/>
                <a:gd name="connsiteY5" fmla="*/ 639656 h 1003007"/>
                <a:gd name="connsiteX6" fmla="*/ 17463 w 508180"/>
                <a:gd name="connsiteY6" fmla="*/ 824892 h 1003007"/>
                <a:gd name="connsiteX7" fmla="*/ 177406 w 508180"/>
                <a:gd name="connsiteY7" fmla="*/ 998250 h 1003007"/>
                <a:gd name="connsiteX8" fmla="*/ 271921 w 508180"/>
                <a:gd name="connsiteY8" fmla="*/ 987127 h 1003007"/>
                <a:gd name="connsiteX9" fmla="*/ 434261 w 508180"/>
                <a:gd name="connsiteY9" fmla="*/ 865115 h 1003007"/>
                <a:gd name="connsiteX10" fmla="*/ 508040 w 508180"/>
                <a:gd name="connsiteY10" fmla="*/ 616431 h 1003007"/>
                <a:gd name="connsiteX11" fmla="*/ 446961 w 508180"/>
                <a:gd name="connsiteY11" fmla="*/ 306315 h 1003007"/>
                <a:gd name="connsiteX12" fmla="*/ 259636 w 508180"/>
                <a:gd name="connsiteY12" fmla="*/ 84065 h 1003007"/>
                <a:gd name="connsiteX13" fmla="*/ 187749 w 508180"/>
                <a:gd name="connsiteY13" fmla="*/ 3 h 1003007"/>
                <a:gd name="connsiteX14" fmla="*/ 107604 w 508180"/>
                <a:gd name="connsiteY14" fmla="*/ 7360 h 1003007"/>
                <a:gd name="connsiteX0" fmla="*/ 107604 w 508119"/>
                <a:gd name="connsiteY0" fmla="*/ 7360 h 1003007"/>
                <a:gd name="connsiteX1" fmla="*/ 18336 w 508119"/>
                <a:gd name="connsiteY1" fmla="*/ 52315 h 1003007"/>
                <a:gd name="connsiteX2" fmla="*/ 11986 w 508119"/>
                <a:gd name="connsiteY2" fmla="*/ 249165 h 1003007"/>
                <a:gd name="connsiteX3" fmla="*/ 88186 w 508119"/>
                <a:gd name="connsiteY3" fmla="*/ 360290 h 1003007"/>
                <a:gd name="connsiteX4" fmla="*/ 81836 w 508119"/>
                <a:gd name="connsiteY4" fmla="*/ 509515 h 1003007"/>
                <a:gd name="connsiteX5" fmla="*/ 11443 w 508119"/>
                <a:gd name="connsiteY5" fmla="*/ 639656 h 1003007"/>
                <a:gd name="connsiteX6" fmla="*/ 17463 w 508119"/>
                <a:gd name="connsiteY6" fmla="*/ 824892 h 1003007"/>
                <a:gd name="connsiteX7" fmla="*/ 177406 w 508119"/>
                <a:gd name="connsiteY7" fmla="*/ 998250 h 1003007"/>
                <a:gd name="connsiteX8" fmla="*/ 271921 w 508119"/>
                <a:gd name="connsiteY8" fmla="*/ 987127 h 1003007"/>
                <a:gd name="connsiteX9" fmla="*/ 434261 w 508119"/>
                <a:gd name="connsiteY9" fmla="*/ 865115 h 1003007"/>
                <a:gd name="connsiteX10" fmla="*/ 508040 w 508119"/>
                <a:gd name="connsiteY10" fmla="*/ 616431 h 1003007"/>
                <a:gd name="connsiteX11" fmla="*/ 422190 w 508119"/>
                <a:gd name="connsiteY11" fmla="*/ 323451 h 1003007"/>
                <a:gd name="connsiteX12" fmla="*/ 259636 w 508119"/>
                <a:gd name="connsiteY12" fmla="*/ 84065 h 1003007"/>
                <a:gd name="connsiteX13" fmla="*/ 187749 w 508119"/>
                <a:gd name="connsiteY13" fmla="*/ 3 h 1003007"/>
                <a:gd name="connsiteX14" fmla="*/ 107604 w 508119"/>
                <a:gd name="connsiteY14" fmla="*/ 7360 h 1003007"/>
                <a:gd name="connsiteX0" fmla="*/ 107604 w 508188"/>
                <a:gd name="connsiteY0" fmla="*/ 7360 h 1003244"/>
                <a:gd name="connsiteX1" fmla="*/ 18336 w 508188"/>
                <a:gd name="connsiteY1" fmla="*/ 52315 h 1003244"/>
                <a:gd name="connsiteX2" fmla="*/ 11986 w 508188"/>
                <a:gd name="connsiteY2" fmla="*/ 249165 h 1003244"/>
                <a:gd name="connsiteX3" fmla="*/ 88186 w 508188"/>
                <a:gd name="connsiteY3" fmla="*/ 360290 h 1003244"/>
                <a:gd name="connsiteX4" fmla="*/ 81836 w 508188"/>
                <a:gd name="connsiteY4" fmla="*/ 509515 h 1003244"/>
                <a:gd name="connsiteX5" fmla="*/ 11443 w 508188"/>
                <a:gd name="connsiteY5" fmla="*/ 639656 h 1003244"/>
                <a:gd name="connsiteX6" fmla="*/ 17463 w 508188"/>
                <a:gd name="connsiteY6" fmla="*/ 824892 h 1003244"/>
                <a:gd name="connsiteX7" fmla="*/ 177406 w 508188"/>
                <a:gd name="connsiteY7" fmla="*/ 998250 h 1003244"/>
                <a:gd name="connsiteX8" fmla="*/ 271921 w 508188"/>
                <a:gd name="connsiteY8" fmla="*/ 987127 h 1003244"/>
                <a:gd name="connsiteX9" fmla="*/ 403275 w 508188"/>
                <a:gd name="connsiteY9" fmla="*/ 860913 h 1003244"/>
                <a:gd name="connsiteX10" fmla="*/ 508040 w 508188"/>
                <a:gd name="connsiteY10" fmla="*/ 616431 h 1003244"/>
                <a:gd name="connsiteX11" fmla="*/ 422190 w 508188"/>
                <a:gd name="connsiteY11" fmla="*/ 323451 h 1003244"/>
                <a:gd name="connsiteX12" fmla="*/ 259636 w 508188"/>
                <a:gd name="connsiteY12" fmla="*/ 84065 h 1003244"/>
                <a:gd name="connsiteX13" fmla="*/ 187749 w 508188"/>
                <a:gd name="connsiteY13" fmla="*/ 3 h 1003244"/>
                <a:gd name="connsiteX14" fmla="*/ 107604 w 508188"/>
                <a:gd name="connsiteY14" fmla="*/ 7360 h 1003244"/>
                <a:gd name="connsiteX0" fmla="*/ 107604 w 508188"/>
                <a:gd name="connsiteY0" fmla="*/ 7600 h 1003484"/>
                <a:gd name="connsiteX1" fmla="*/ 20999 w 508188"/>
                <a:gd name="connsiteY1" fmla="*/ 61700 h 1003484"/>
                <a:gd name="connsiteX2" fmla="*/ 11986 w 508188"/>
                <a:gd name="connsiteY2" fmla="*/ 249405 h 1003484"/>
                <a:gd name="connsiteX3" fmla="*/ 88186 w 508188"/>
                <a:gd name="connsiteY3" fmla="*/ 360530 h 1003484"/>
                <a:gd name="connsiteX4" fmla="*/ 81836 w 508188"/>
                <a:gd name="connsiteY4" fmla="*/ 509755 h 1003484"/>
                <a:gd name="connsiteX5" fmla="*/ 11443 w 508188"/>
                <a:gd name="connsiteY5" fmla="*/ 639896 h 1003484"/>
                <a:gd name="connsiteX6" fmla="*/ 17463 w 508188"/>
                <a:gd name="connsiteY6" fmla="*/ 825132 h 1003484"/>
                <a:gd name="connsiteX7" fmla="*/ 177406 w 508188"/>
                <a:gd name="connsiteY7" fmla="*/ 998490 h 1003484"/>
                <a:gd name="connsiteX8" fmla="*/ 271921 w 508188"/>
                <a:gd name="connsiteY8" fmla="*/ 987367 h 1003484"/>
                <a:gd name="connsiteX9" fmla="*/ 403275 w 508188"/>
                <a:gd name="connsiteY9" fmla="*/ 861153 h 1003484"/>
                <a:gd name="connsiteX10" fmla="*/ 508040 w 508188"/>
                <a:gd name="connsiteY10" fmla="*/ 616671 h 1003484"/>
                <a:gd name="connsiteX11" fmla="*/ 422190 w 508188"/>
                <a:gd name="connsiteY11" fmla="*/ 323691 h 1003484"/>
                <a:gd name="connsiteX12" fmla="*/ 259636 w 508188"/>
                <a:gd name="connsiteY12" fmla="*/ 84305 h 1003484"/>
                <a:gd name="connsiteX13" fmla="*/ 187749 w 508188"/>
                <a:gd name="connsiteY13" fmla="*/ 243 h 1003484"/>
                <a:gd name="connsiteX14" fmla="*/ 107604 w 508188"/>
                <a:gd name="connsiteY14" fmla="*/ 7600 h 1003484"/>
                <a:gd name="connsiteX0" fmla="*/ 107604 w 508188"/>
                <a:gd name="connsiteY0" fmla="*/ 3407 h 999291"/>
                <a:gd name="connsiteX1" fmla="*/ 20999 w 508188"/>
                <a:gd name="connsiteY1" fmla="*/ 57507 h 999291"/>
                <a:gd name="connsiteX2" fmla="*/ 11986 w 508188"/>
                <a:gd name="connsiteY2" fmla="*/ 245212 h 999291"/>
                <a:gd name="connsiteX3" fmla="*/ 88186 w 508188"/>
                <a:gd name="connsiteY3" fmla="*/ 356337 h 999291"/>
                <a:gd name="connsiteX4" fmla="*/ 81836 w 508188"/>
                <a:gd name="connsiteY4" fmla="*/ 505562 h 999291"/>
                <a:gd name="connsiteX5" fmla="*/ 11443 w 508188"/>
                <a:gd name="connsiteY5" fmla="*/ 635703 h 999291"/>
                <a:gd name="connsiteX6" fmla="*/ 17463 w 508188"/>
                <a:gd name="connsiteY6" fmla="*/ 820939 h 999291"/>
                <a:gd name="connsiteX7" fmla="*/ 177406 w 508188"/>
                <a:gd name="connsiteY7" fmla="*/ 994297 h 999291"/>
                <a:gd name="connsiteX8" fmla="*/ 271921 w 508188"/>
                <a:gd name="connsiteY8" fmla="*/ 983174 h 999291"/>
                <a:gd name="connsiteX9" fmla="*/ 403275 w 508188"/>
                <a:gd name="connsiteY9" fmla="*/ 856960 h 999291"/>
                <a:gd name="connsiteX10" fmla="*/ 508040 w 508188"/>
                <a:gd name="connsiteY10" fmla="*/ 612478 h 999291"/>
                <a:gd name="connsiteX11" fmla="*/ 422190 w 508188"/>
                <a:gd name="connsiteY11" fmla="*/ 319498 h 999291"/>
                <a:gd name="connsiteX12" fmla="*/ 259636 w 508188"/>
                <a:gd name="connsiteY12" fmla="*/ 80112 h 999291"/>
                <a:gd name="connsiteX13" fmla="*/ 190413 w 508188"/>
                <a:gd name="connsiteY13" fmla="*/ 5195 h 999291"/>
                <a:gd name="connsiteX14" fmla="*/ 107604 w 508188"/>
                <a:gd name="connsiteY14" fmla="*/ 3407 h 999291"/>
                <a:gd name="connsiteX0" fmla="*/ 107604 w 508041"/>
                <a:gd name="connsiteY0" fmla="*/ 3407 h 999291"/>
                <a:gd name="connsiteX1" fmla="*/ 20999 w 508041"/>
                <a:gd name="connsiteY1" fmla="*/ 57507 h 999291"/>
                <a:gd name="connsiteX2" fmla="*/ 11986 w 508041"/>
                <a:gd name="connsiteY2" fmla="*/ 245212 h 999291"/>
                <a:gd name="connsiteX3" fmla="*/ 88186 w 508041"/>
                <a:gd name="connsiteY3" fmla="*/ 356337 h 999291"/>
                <a:gd name="connsiteX4" fmla="*/ 81836 w 508041"/>
                <a:gd name="connsiteY4" fmla="*/ 505562 h 999291"/>
                <a:gd name="connsiteX5" fmla="*/ 11443 w 508041"/>
                <a:gd name="connsiteY5" fmla="*/ 635703 h 999291"/>
                <a:gd name="connsiteX6" fmla="*/ 17463 w 508041"/>
                <a:gd name="connsiteY6" fmla="*/ 820939 h 999291"/>
                <a:gd name="connsiteX7" fmla="*/ 177406 w 508041"/>
                <a:gd name="connsiteY7" fmla="*/ 994297 h 999291"/>
                <a:gd name="connsiteX8" fmla="*/ 271921 w 508041"/>
                <a:gd name="connsiteY8" fmla="*/ 983174 h 999291"/>
                <a:gd name="connsiteX9" fmla="*/ 403275 w 508041"/>
                <a:gd name="connsiteY9" fmla="*/ 856960 h 999291"/>
                <a:gd name="connsiteX10" fmla="*/ 508040 w 508041"/>
                <a:gd name="connsiteY10" fmla="*/ 612478 h 999291"/>
                <a:gd name="connsiteX11" fmla="*/ 405675 w 508041"/>
                <a:gd name="connsiteY11" fmla="*/ 330922 h 999291"/>
                <a:gd name="connsiteX12" fmla="*/ 259636 w 508041"/>
                <a:gd name="connsiteY12" fmla="*/ 80112 h 999291"/>
                <a:gd name="connsiteX13" fmla="*/ 190413 w 508041"/>
                <a:gd name="connsiteY13" fmla="*/ 5195 h 999291"/>
                <a:gd name="connsiteX14" fmla="*/ 107604 w 508041"/>
                <a:gd name="connsiteY14" fmla="*/ 3407 h 999291"/>
                <a:gd name="connsiteX0" fmla="*/ 107604 w 478448"/>
                <a:gd name="connsiteY0" fmla="*/ 3407 h 999291"/>
                <a:gd name="connsiteX1" fmla="*/ 20999 w 478448"/>
                <a:gd name="connsiteY1" fmla="*/ 57507 h 999291"/>
                <a:gd name="connsiteX2" fmla="*/ 11986 w 478448"/>
                <a:gd name="connsiteY2" fmla="*/ 245212 h 999291"/>
                <a:gd name="connsiteX3" fmla="*/ 88186 w 478448"/>
                <a:gd name="connsiteY3" fmla="*/ 356337 h 999291"/>
                <a:gd name="connsiteX4" fmla="*/ 81836 w 478448"/>
                <a:gd name="connsiteY4" fmla="*/ 505562 h 999291"/>
                <a:gd name="connsiteX5" fmla="*/ 11443 w 478448"/>
                <a:gd name="connsiteY5" fmla="*/ 635703 h 999291"/>
                <a:gd name="connsiteX6" fmla="*/ 17463 w 478448"/>
                <a:gd name="connsiteY6" fmla="*/ 820939 h 999291"/>
                <a:gd name="connsiteX7" fmla="*/ 177406 w 478448"/>
                <a:gd name="connsiteY7" fmla="*/ 994297 h 999291"/>
                <a:gd name="connsiteX8" fmla="*/ 271921 w 478448"/>
                <a:gd name="connsiteY8" fmla="*/ 983174 h 999291"/>
                <a:gd name="connsiteX9" fmla="*/ 403275 w 478448"/>
                <a:gd name="connsiteY9" fmla="*/ 856960 h 999291"/>
                <a:gd name="connsiteX10" fmla="*/ 478445 w 478448"/>
                <a:gd name="connsiteY10" fmla="*/ 624405 h 999291"/>
                <a:gd name="connsiteX11" fmla="*/ 405675 w 478448"/>
                <a:gd name="connsiteY11" fmla="*/ 330922 h 999291"/>
                <a:gd name="connsiteX12" fmla="*/ 259636 w 478448"/>
                <a:gd name="connsiteY12" fmla="*/ 80112 h 999291"/>
                <a:gd name="connsiteX13" fmla="*/ 190413 w 478448"/>
                <a:gd name="connsiteY13" fmla="*/ 5195 h 999291"/>
                <a:gd name="connsiteX14" fmla="*/ 107604 w 478448"/>
                <a:gd name="connsiteY14" fmla="*/ 3407 h 999291"/>
                <a:gd name="connsiteX0" fmla="*/ 109267 w 480111"/>
                <a:gd name="connsiteY0" fmla="*/ 3407 h 991679"/>
                <a:gd name="connsiteX1" fmla="*/ 22662 w 480111"/>
                <a:gd name="connsiteY1" fmla="*/ 57507 h 991679"/>
                <a:gd name="connsiteX2" fmla="*/ 13649 w 480111"/>
                <a:gd name="connsiteY2" fmla="*/ 245212 h 991679"/>
                <a:gd name="connsiteX3" fmla="*/ 89849 w 480111"/>
                <a:gd name="connsiteY3" fmla="*/ 356337 h 991679"/>
                <a:gd name="connsiteX4" fmla="*/ 83499 w 480111"/>
                <a:gd name="connsiteY4" fmla="*/ 505562 h 991679"/>
                <a:gd name="connsiteX5" fmla="*/ 13106 w 480111"/>
                <a:gd name="connsiteY5" fmla="*/ 635703 h 991679"/>
                <a:gd name="connsiteX6" fmla="*/ 19126 w 480111"/>
                <a:gd name="connsiteY6" fmla="*/ 820939 h 991679"/>
                <a:gd name="connsiteX7" fmla="*/ 203841 w 480111"/>
                <a:gd name="connsiteY7" fmla="*/ 977161 h 991679"/>
                <a:gd name="connsiteX8" fmla="*/ 273584 w 480111"/>
                <a:gd name="connsiteY8" fmla="*/ 983174 h 991679"/>
                <a:gd name="connsiteX9" fmla="*/ 404938 w 480111"/>
                <a:gd name="connsiteY9" fmla="*/ 856960 h 991679"/>
                <a:gd name="connsiteX10" fmla="*/ 480108 w 480111"/>
                <a:gd name="connsiteY10" fmla="*/ 624405 h 991679"/>
                <a:gd name="connsiteX11" fmla="*/ 407338 w 480111"/>
                <a:gd name="connsiteY11" fmla="*/ 330922 h 991679"/>
                <a:gd name="connsiteX12" fmla="*/ 261299 w 480111"/>
                <a:gd name="connsiteY12" fmla="*/ 80112 h 991679"/>
                <a:gd name="connsiteX13" fmla="*/ 192076 w 480111"/>
                <a:gd name="connsiteY13" fmla="*/ 5195 h 991679"/>
                <a:gd name="connsiteX14" fmla="*/ 109267 w 480111"/>
                <a:gd name="connsiteY14" fmla="*/ 3407 h 991679"/>
                <a:gd name="connsiteX0" fmla="*/ 109267 w 480263"/>
                <a:gd name="connsiteY0" fmla="*/ 3407 h 991351"/>
                <a:gd name="connsiteX1" fmla="*/ 22662 w 480263"/>
                <a:gd name="connsiteY1" fmla="*/ 57507 h 991351"/>
                <a:gd name="connsiteX2" fmla="*/ 13649 w 480263"/>
                <a:gd name="connsiteY2" fmla="*/ 245212 h 991351"/>
                <a:gd name="connsiteX3" fmla="*/ 89849 w 480263"/>
                <a:gd name="connsiteY3" fmla="*/ 356337 h 991351"/>
                <a:gd name="connsiteX4" fmla="*/ 83499 w 480263"/>
                <a:gd name="connsiteY4" fmla="*/ 505562 h 991351"/>
                <a:gd name="connsiteX5" fmla="*/ 13106 w 480263"/>
                <a:gd name="connsiteY5" fmla="*/ 635703 h 991351"/>
                <a:gd name="connsiteX6" fmla="*/ 19126 w 480263"/>
                <a:gd name="connsiteY6" fmla="*/ 820939 h 991351"/>
                <a:gd name="connsiteX7" fmla="*/ 203841 w 480263"/>
                <a:gd name="connsiteY7" fmla="*/ 977161 h 991351"/>
                <a:gd name="connsiteX8" fmla="*/ 273584 w 480263"/>
                <a:gd name="connsiteY8" fmla="*/ 983174 h 991351"/>
                <a:gd name="connsiteX9" fmla="*/ 389696 w 480263"/>
                <a:gd name="connsiteY9" fmla="*/ 861400 h 991351"/>
                <a:gd name="connsiteX10" fmla="*/ 480108 w 480263"/>
                <a:gd name="connsiteY10" fmla="*/ 624405 h 991351"/>
                <a:gd name="connsiteX11" fmla="*/ 407338 w 480263"/>
                <a:gd name="connsiteY11" fmla="*/ 330922 h 991351"/>
                <a:gd name="connsiteX12" fmla="*/ 261299 w 480263"/>
                <a:gd name="connsiteY12" fmla="*/ 80112 h 991351"/>
                <a:gd name="connsiteX13" fmla="*/ 192076 w 480263"/>
                <a:gd name="connsiteY13" fmla="*/ 5195 h 991351"/>
                <a:gd name="connsiteX14" fmla="*/ 109267 w 480263"/>
                <a:gd name="connsiteY14" fmla="*/ 3407 h 991351"/>
                <a:gd name="connsiteX0" fmla="*/ 109267 w 453010"/>
                <a:gd name="connsiteY0" fmla="*/ 3407 h 991351"/>
                <a:gd name="connsiteX1" fmla="*/ 22662 w 453010"/>
                <a:gd name="connsiteY1" fmla="*/ 57507 h 991351"/>
                <a:gd name="connsiteX2" fmla="*/ 13649 w 453010"/>
                <a:gd name="connsiteY2" fmla="*/ 245212 h 991351"/>
                <a:gd name="connsiteX3" fmla="*/ 89849 w 453010"/>
                <a:gd name="connsiteY3" fmla="*/ 356337 h 991351"/>
                <a:gd name="connsiteX4" fmla="*/ 83499 w 453010"/>
                <a:gd name="connsiteY4" fmla="*/ 505562 h 991351"/>
                <a:gd name="connsiteX5" fmla="*/ 13106 w 453010"/>
                <a:gd name="connsiteY5" fmla="*/ 635703 h 991351"/>
                <a:gd name="connsiteX6" fmla="*/ 19126 w 453010"/>
                <a:gd name="connsiteY6" fmla="*/ 820939 h 991351"/>
                <a:gd name="connsiteX7" fmla="*/ 203841 w 453010"/>
                <a:gd name="connsiteY7" fmla="*/ 977161 h 991351"/>
                <a:gd name="connsiteX8" fmla="*/ 273584 w 453010"/>
                <a:gd name="connsiteY8" fmla="*/ 983174 h 991351"/>
                <a:gd name="connsiteX9" fmla="*/ 389696 w 453010"/>
                <a:gd name="connsiteY9" fmla="*/ 861400 h 991351"/>
                <a:gd name="connsiteX10" fmla="*/ 452673 w 453010"/>
                <a:gd name="connsiteY10" fmla="*/ 632396 h 991351"/>
                <a:gd name="connsiteX11" fmla="*/ 407338 w 453010"/>
                <a:gd name="connsiteY11" fmla="*/ 330922 h 991351"/>
                <a:gd name="connsiteX12" fmla="*/ 261299 w 453010"/>
                <a:gd name="connsiteY12" fmla="*/ 80112 h 991351"/>
                <a:gd name="connsiteX13" fmla="*/ 192076 w 453010"/>
                <a:gd name="connsiteY13" fmla="*/ 5195 h 991351"/>
                <a:gd name="connsiteX14" fmla="*/ 109267 w 453010"/>
                <a:gd name="connsiteY14" fmla="*/ 3407 h 991351"/>
                <a:gd name="connsiteX0" fmla="*/ 109267 w 452680"/>
                <a:gd name="connsiteY0" fmla="*/ 3407 h 991351"/>
                <a:gd name="connsiteX1" fmla="*/ 22662 w 452680"/>
                <a:gd name="connsiteY1" fmla="*/ 57507 h 991351"/>
                <a:gd name="connsiteX2" fmla="*/ 13649 w 452680"/>
                <a:gd name="connsiteY2" fmla="*/ 245212 h 991351"/>
                <a:gd name="connsiteX3" fmla="*/ 89849 w 452680"/>
                <a:gd name="connsiteY3" fmla="*/ 356337 h 991351"/>
                <a:gd name="connsiteX4" fmla="*/ 83499 w 452680"/>
                <a:gd name="connsiteY4" fmla="*/ 505562 h 991351"/>
                <a:gd name="connsiteX5" fmla="*/ 13106 w 452680"/>
                <a:gd name="connsiteY5" fmla="*/ 635703 h 991351"/>
                <a:gd name="connsiteX6" fmla="*/ 19126 w 452680"/>
                <a:gd name="connsiteY6" fmla="*/ 820939 h 991351"/>
                <a:gd name="connsiteX7" fmla="*/ 203841 w 452680"/>
                <a:gd name="connsiteY7" fmla="*/ 977161 h 991351"/>
                <a:gd name="connsiteX8" fmla="*/ 273584 w 452680"/>
                <a:gd name="connsiteY8" fmla="*/ 983174 h 991351"/>
                <a:gd name="connsiteX9" fmla="*/ 389696 w 452680"/>
                <a:gd name="connsiteY9" fmla="*/ 861400 h 991351"/>
                <a:gd name="connsiteX10" fmla="*/ 452673 w 452680"/>
                <a:gd name="connsiteY10" fmla="*/ 632396 h 991351"/>
                <a:gd name="connsiteX11" fmla="*/ 392984 w 452680"/>
                <a:gd name="connsiteY11" fmla="*/ 338409 h 991351"/>
                <a:gd name="connsiteX12" fmla="*/ 261299 w 452680"/>
                <a:gd name="connsiteY12" fmla="*/ 80112 h 991351"/>
                <a:gd name="connsiteX13" fmla="*/ 192076 w 452680"/>
                <a:gd name="connsiteY13" fmla="*/ 5195 h 991351"/>
                <a:gd name="connsiteX14" fmla="*/ 109267 w 452680"/>
                <a:gd name="connsiteY14" fmla="*/ 3407 h 991351"/>
                <a:gd name="connsiteX0" fmla="*/ 109267 w 549518"/>
                <a:gd name="connsiteY0" fmla="*/ 3407 h 991351"/>
                <a:gd name="connsiteX1" fmla="*/ 22662 w 549518"/>
                <a:gd name="connsiteY1" fmla="*/ 57507 h 991351"/>
                <a:gd name="connsiteX2" fmla="*/ 13649 w 549518"/>
                <a:gd name="connsiteY2" fmla="*/ 245212 h 991351"/>
                <a:gd name="connsiteX3" fmla="*/ 89849 w 549518"/>
                <a:gd name="connsiteY3" fmla="*/ 356337 h 991351"/>
                <a:gd name="connsiteX4" fmla="*/ 83499 w 549518"/>
                <a:gd name="connsiteY4" fmla="*/ 505562 h 991351"/>
                <a:gd name="connsiteX5" fmla="*/ 13106 w 549518"/>
                <a:gd name="connsiteY5" fmla="*/ 635703 h 991351"/>
                <a:gd name="connsiteX6" fmla="*/ 19126 w 549518"/>
                <a:gd name="connsiteY6" fmla="*/ 820939 h 991351"/>
                <a:gd name="connsiteX7" fmla="*/ 203841 w 549518"/>
                <a:gd name="connsiteY7" fmla="*/ 977161 h 991351"/>
                <a:gd name="connsiteX8" fmla="*/ 273584 w 549518"/>
                <a:gd name="connsiteY8" fmla="*/ 983174 h 991351"/>
                <a:gd name="connsiteX9" fmla="*/ 389696 w 549518"/>
                <a:gd name="connsiteY9" fmla="*/ 861400 h 991351"/>
                <a:gd name="connsiteX10" fmla="*/ 549516 w 549518"/>
                <a:gd name="connsiteY10" fmla="*/ 621910 h 991351"/>
                <a:gd name="connsiteX11" fmla="*/ 392984 w 549518"/>
                <a:gd name="connsiteY11" fmla="*/ 338409 h 991351"/>
                <a:gd name="connsiteX12" fmla="*/ 261299 w 549518"/>
                <a:gd name="connsiteY12" fmla="*/ 80112 h 991351"/>
                <a:gd name="connsiteX13" fmla="*/ 192076 w 549518"/>
                <a:gd name="connsiteY13" fmla="*/ 5195 h 991351"/>
                <a:gd name="connsiteX14" fmla="*/ 109267 w 549518"/>
                <a:gd name="connsiteY14" fmla="*/ 3407 h 991351"/>
                <a:gd name="connsiteX0" fmla="*/ 109267 w 549865"/>
                <a:gd name="connsiteY0" fmla="*/ 3407 h 991351"/>
                <a:gd name="connsiteX1" fmla="*/ 22662 w 549865"/>
                <a:gd name="connsiteY1" fmla="*/ 57507 h 991351"/>
                <a:gd name="connsiteX2" fmla="*/ 13649 w 549865"/>
                <a:gd name="connsiteY2" fmla="*/ 245212 h 991351"/>
                <a:gd name="connsiteX3" fmla="*/ 89849 w 549865"/>
                <a:gd name="connsiteY3" fmla="*/ 356337 h 991351"/>
                <a:gd name="connsiteX4" fmla="*/ 83499 w 549865"/>
                <a:gd name="connsiteY4" fmla="*/ 505562 h 991351"/>
                <a:gd name="connsiteX5" fmla="*/ 13106 w 549865"/>
                <a:gd name="connsiteY5" fmla="*/ 635703 h 991351"/>
                <a:gd name="connsiteX6" fmla="*/ 19126 w 549865"/>
                <a:gd name="connsiteY6" fmla="*/ 820939 h 991351"/>
                <a:gd name="connsiteX7" fmla="*/ 203841 w 549865"/>
                <a:gd name="connsiteY7" fmla="*/ 977161 h 991351"/>
                <a:gd name="connsiteX8" fmla="*/ 273584 w 549865"/>
                <a:gd name="connsiteY8" fmla="*/ 983174 h 991351"/>
                <a:gd name="connsiteX9" fmla="*/ 389696 w 549865"/>
                <a:gd name="connsiteY9" fmla="*/ 861400 h 991351"/>
                <a:gd name="connsiteX10" fmla="*/ 549516 w 549865"/>
                <a:gd name="connsiteY10" fmla="*/ 621910 h 991351"/>
                <a:gd name="connsiteX11" fmla="*/ 427484 w 549865"/>
                <a:gd name="connsiteY11" fmla="*/ 299590 h 991351"/>
                <a:gd name="connsiteX12" fmla="*/ 261299 w 549865"/>
                <a:gd name="connsiteY12" fmla="*/ 80112 h 991351"/>
                <a:gd name="connsiteX13" fmla="*/ 192076 w 549865"/>
                <a:gd name="connsiteY13" fmla="*/ 5195 h 991351"/>
                <a:gd name="connsiteX14" fmla="*/ 109267 w 549865"/>
                <a:gd name="connsiteY14" fmla="*/ 3407 h 991351"/>
                <a:gd name="connsiteX0" fmla="*/ 109267 w 527316"/>
                <a:gd name="connsiteY0" fmla="*/ 3407 h 991351"/>
                <a:gd name="connsiteX1" fmla="*/ 22662 w 527316"/>
                <a:gd name="connsiteY1" fmla="*/ 57507 h 991351"/>
                <a:gd name="connsiteX2" fmla="*/ 13649 w 527316"/>
                <a:gd name="connsiteY2" fmla="*/ 245212 h 991351"/>
                <a:gd name="connsiteX3" fmla="*/ 89849 w 527316"/>
                <a:gd name="connsiteY3" fmla="*/ 356337 h 991351"/>
                <a:gd name="connsiteX4" fmla="*/ 83499 w 527316"/>
                <a:gd name="connsiteY4" fmla="*/ 505562 h 991351"/>
                <a:gd name="connsiteX5" fmla="*/ 13106 w 527316"/>
                <a:gd name="connsiteY5" fmla="*/ 635703 h 991351"/>
                <a:gd name="connsiteX6" fmla="*/ 19126 w 527316"/>
                <a:gd name="connsiteY6" fmla="*/ 820939 h 991351"/>
                <a:gd name="connsiteX7" fmla="*/ 203841 w 527316"/>
                <a:gd name="connsiteY7" fmla="*/ 977161 h 991351"/>
                <a:gd name="connsiteX8" fmla="*/ 273584 w 527316"/>
                <a:gd name="connsiteY8" fmla="*/ 983174 h 991351"/>
                <a:gd name="connsiteX9" fmla="*/ 389696 w 527316"/>
                <a:gd name="connsiteY9" fmla="*/ 861400 h 991351"/>
                <a:gd name="connsiteX10" fmla="*/ 526868 w 527316"/>
                <a:gd name="connsiteY10" fmla="*/ 638233 h 991351"/>
                <a:gd name="connsiteX11" fmla="*/ 427484 w 527316"/>
                <a:gd name="connsiteY11" fmla="*/ 299590 h 991351"/>
                <a:gd name="connsiteX12" fmla="*/ 261299 w 527316"/>
                <a:gd name="connsiteY12" fmla="*/ 80112 h 991351"/>
                <a:gd name="connsiteX13" fmla="*/ 192076 w 527316"/>
                <a:gd name="connsiteY13" fmla="*/ 5195 h 991351"/>
                <a:gd name="connsiteX14" fmla="*/ 109267 w 527316"/>
                <a:gd name="connsiteY14" fmla="*/ 3407 h 991351"/>
                <a:gd name="connsiteX0" fmla="*/ 109267 w 527316"/>
                <a:gd name="connsiteY0" fmla="*/ 3407 h 991351"/>
                <a:gd name="connsiteX1" fmla="*/ 22662 w 527316"/>
                <a:gd name="connsiteY1" fmla="*/ 57507 h 991351"/>
                <a:gd name="connsiteX2" fmla="*/ 51964 w 527316"/>
                <a:gd name="connsiteY2" fmla="*/ 252485 h 991351"/>
                <a:gd name="connsiteX3" fmla="*/ 89849 w 527316"/>
                <a:gd name="connsiteY3" fmla="*/ 356337 h 991351"/>
                <a:gd name="connsiteX4" fmla="*/ 83499 w 527316"/>
                <a:gd name="connsiteY4" fmla="*/ 505562 h 991351"/>
                <a:gd name="connsiteX5" fmla="*/ 13106 w 527316"/>
                <a:gd name="connsiteY5" fmla="*/ 635703 h 991351"/>
                <a:gd name="connsiteX6" fmla="*/ 19126 w 527316"/>
                <a:gd name="connsiteY6" fmla="*/ 820939 h 991351"/>
                <a:gd name="connsiteX7" fmla="*/ 203841 w 527316"/>
                <a:gd name="connsiteY7" fmla="*/ 977161 h 991351"/>
                <a:gd name="connsiteX8" fmla="*/ 273584 w 527316"/>
                <a:gd name="connsiteY8" fmla="*/ 983174 h 991351"/>
                <a:gd name="connsiteX9" fmla="*/ 389696 w 527316"/>
                <a:gd name="connsiteY9" fmla="*/ 861400 h 991351"/>
                <a:gd name="connsiteX10" fmla="*/ 526868 w 527316"/>
                <a:gd name="connsiteY10" fmla="*/ 638233 h 991351"/>
                <a:gd name="connsiteX11" fmla="*/ 427484 w 527316"/>
                <a:gd name="connsiteY11" fmla="*/ 299590 h 991351"/>
                <a:gd name="connsiteX12" fmla="*/ 261299 w 527316"/>
                <a:gd name="connsiteY12" fmla="*/ 80112 h 991351"/>
                <a:gd name="connsiteX13" fmla="*/ 192076 w 527316"/>
                <a:gd name="connsiteY13" fmla="*/ 5195 h 991351"/>
                <a:gd name="connsiteX14" fmla="*/ 109267 w 527316"/>
                <a:gd name="connsiteY14" fmla="*/ 3407 h 991351"/>
                <a:gd name="connsiteX0" fmla="*/ 109267 w 527917"/>
                <a:gd name="connsiteY0" fmla="*/ 3407 h 991351"/>
                <a:gd name="connsiteX1" fmla="*/ 22662 w 527917"/>
                <a:gd name="connsiteY1" fmla="*/ 57507 h 991351"/>
                <a:gd name="connsiteX2" fmla="*/ 51964 w 527917"/>
                <a:gd name="connsiteY2" fmla="*/ 252485 h 991351"/>
                <a:gd name="connsiteX3" fmla="*/ 89849 w 527917"/>
                <a:gd name="connsiteY3" fmla="*/ 356337 h 991351"/>
                <a:gd name="connsiteX4" fmla="*/ 83499 w 527917"/>
                <a:gd name="connsiteY4" fmla="*/ 505562 h 991351"/>
                <a:gd name="connsiteX5" fmla="*/ 13106 w 527917"/>
                <a:gd name="connsiteY5" fmla="*/ 635703 h 991351"/>
                <a:gd name="connsiteX6" fmla="*/ 19126 w 527917"/>
                <a:gd name="connsiteY6" fmla="*/ 820939 h 991351"/>
                <a:gd name="connsiteX7" fmla="*/ 203841 w 527917"/>
                <a:gd name="connsiteY7" fmla="*/ 977161 h 991351"/>
                <a:gd name="connsiteX8" fmla="*/ 273584 w 527917"/>
                <a:gd name="connsiteY8" fmla="*/ 983174 h 991351"/>
                <a:gd name="connsiteX9" fmla="*/ 389696 w 527917"/>
                <a:gd name="connsiteY9" fmla="*/ 861400 h 991351"/>
                <a:gd name="connsiteX10" fmla="*/ 526868 w 527917"/>
                <a:gd name="connsiteY10" fmla="*/ 638233 h 991351"/>
                <a:gd name="connsiteX11" fmla="*/ 427484 w 527917"/>
                <a:gd name="connsiteY11" fmla="*/ 299590 h 991351"/>
                <a:gd name="connsiteX12" fmla="*/ 261299 w 527917"/>
                <a:gd name="connsiteY12" fmla="*/ 80112 h 991351"/>
                <a:gd name="connsiteX13" fmla="*/ 192076 w 527917"/>
                <a:gd name="connsiteY13" fmla="*/ 5195 h 991351"/>
                <a:gd name="connsiteX14" fmla="*/ 109267 w 527917"/>
                <a:gd name="connsiteY14" fmla="*/ 3407 h 991351"/>
                <a:gd name="connsiteX0" fmla="*/ 109267 w 554719"/>
                <a:gd name="connsiteY0" fmla="*/ 3407 h 991351"/>
                <a:gd name="connsiteX1" fmla="*/ 22662 w 554719"/>
                <a:gd name="connsiteY1" fmla="*/ 57507 h 991351"/>
                <a:gd name="connsiteX2" fmla="*/ 51964 w 554719"/>
                <a:gd name="connsiteY2" fmla="*/ 252485 h 991351"/>
                <a:gd name="connsiteX3" fmla="*/ 89849 w 554719"/>
                <a:gd name="connsiteY3" fmla="*/ 356337 h 991351"/>
                <a:gd name="connsiteX4" fmla="*/ 83499 w 554719"/>
                <a:gd name="connsiteY4" fmla="*/ 505562 h 991351"/>
                <a:gd name="connsiteX5" fmla="*/ 13106 w 554719"/>
                <a:gd name="connsiteY5" fmla="*/ 635703 h 991351"/>
                <a:gd name="connsiteX6" fmla="*/ 19126 w 554719"/>
                <a:gd name="connsiteY6" fmla="*/ 820939 h 991351"/>
                <a:gd name="connsiteX7" fmla="*/ 203841 w 554719"/>
                <a:gd name="connsiteY7" fmla="*/ 977161 h 991351"/>
                <a:gd name="connsiteX8" fmla="*/ 273584 w 554719"/>
                <a:gd name="connsiteY8" fmla="*/ 983174 h 991351"/>
                <a:gd name="connsiteX9" fmla="*/ 389696 w 554719"/>
                <a:gd name="connsiteY9" fmla="*/ 861400 h 991351"/>
                <a:gd name="connsiteX10" fmla="*/ 554386 w 554719"/>
                <a:gd name="connsiteY10" fmla="*/ 639332 h 991351"/>
                <a:gd name="connsiteX11" fmla="*/ 427484 w 554719"/>
                <a:gd name="connsiteY11" fmla="*/ 299590 h 991351"/>
                <a:gd name="connsiteX12" fmla="*/ 261299 w 554719"/>
                <a:gd name="connsiteY12" fmla="*/ 80112 h 991351"/>
                <a:gd name="connsiteX13" fmla="*/ 192076 w 554719"/>
                <a:gd name="connsiteY13" fmla="*/ 5195 h 991351"/>
                <a:gd name="connsiteX14" fmla="*/ 109267 w 554719"/>
                <a:gd name="connsiteY14" fmla="*/ 3407 h 991351"/>
                <a:gd name="connsiteX0" fmla="*/ 109267 w 556141"/>
                <a:gd name="connsiteY0" fmla="*/ 3407 h 991351"/>
                <a:gd name="connsiteX1" fmla="*/ 22662 w 556141"/>
                <a:gd name="connsiteY1" fmla="*/ 57507 h 991351"/>
                <a:gd name="connsiteX2" fmla="*/ 51964 w 556141"/>
                <a:gd name="connsiteY2" fmla="*/ 252485 h 991351"/>
                <a:gd name="connsiteX3" fmla="*/ 89849 w 556141"/>
                <a:gd name="connsiteY3" fmla="*/ 356337 h 991351"/>
                <a:gd name="connsiteX4" fmla="*/ 83499 w 556141"/>
                <a:gd name="connsiteY4" fmla="*/ 505562 h 991351"/>
                <a:gd name="connsiteX5" fmla="*/ 13106 w 556141"/>
                <a:gd name="connsiteY5" fmla="*/ 635703 h 991351"/>
                <a:gd name="connsiteX6" fmla="*/ 19126 w 556141"/>
                <a:gd name="connsiteY6" fmla="*/ 820939 h 991351"/>
                <a:gd name="connsiteX7" fmla="*/ 203841 w 556141"/>
                <a:gd name="connsiteY7" fmla="*/ 977161 h 991351"/>
                <a:gd name="connsiteX8" fmla="*/ 273584 w 556141"/>
                <a:gd name="connsiteY8" fmla="*/ 983174 h 991351"/>
                <a:gd name="connsiteX9" fmla="*/ 389696 w 556141"/>
                <a:gd name="connsiteY9" fmla="*/ 861400 h 991351"/>
                <a:gd name="connsiteX10" fmla="*/ 554386 w 556141"/>
                <a:gd name="connsiteY10" fmla="*/ 639332 h 991351"/>
                <a:gd name="connsiteX11" fmla="*/ 463364 w 556141"/>
                <a:gd name="connsiteY11" fmla="*/ 298152 h 991351"/>
                <a:gd name="connsiteX12" fmla="*/ 261299 w 556141"/>
                <a:gd name="connsiteY12" fmla="*/ 80112 h 991351"/>
                <a:gd name="connsiteX13" fmla="*/ 192076 w 556141"/>
                <a:gd name="connsiteY13" fmla="*/ 5195 h 991351"/>
                <a:gd name="connsiteX14" fmla="*/ 109267 w 556141"/>
                <a:gd name="connsiteY14" fmla="*/ 3407 h 991351"/>
                <a:gd name="connsiteX0" fmla="*/ 109267 w 559655"/>
                <a:gd name="connsiteY0" fmla="*/ 3407 h 991351"/>
                <a:gd name="connsiteX1" fmla="*/ 22662 w 559655"/>
                <a:gd name="connsiteY1" fmla="*/ 57507 h 991351"/>
                <a:gd name="connsiteX2" fmla="*/ 51964 w 559655"/>
                <a:gd name="connsiteY2" fmla="*/ 252485 h 991351"/>
                <a:gd name="connsiteX3" fmla="*/ 89849 w 559655"/>
                <a:gd name="connsiteY3" fmla="*/ 356337 h 991351"/>
                <a:gd name="connsiteX4" fmla="*/ 83499 w 559655"/>
                <a:gd name="connsiteY4" fmla="*/ 505562 h 991351"/>
                <a:gd name="connsiteX5" fmla="*/ 13106 w 559655"/>
                <a:gd name="connsiteY5" fmla="*/ 635703 h 991351"/>
                <a:gd name="connsiteX6" fmla="*/ 19126 w 559655"/>
                <a:gd name="connsiteY6" fmla="*/ 820939 h 991351"/>
                <a:gd name="connsiteX7" fmla="*/ 203841 w 559655"/>
                <a:gd name="connsiteY7" fmla="*/ 977161 h 991351"/>
                <a:gd name="connsiteX8" fmla="*/ 273584 w 559655"/>
                <a:gd name="connsiteY8" fmla="*/ 983174 h 991351"/>
                <a:gd name="connsiteX9" fmla="*/ 389696 w 559655"/>
                <a:gd name="connsiteY9" fmla="*/ 861400 h 991351"/>
                <a:gd name="connsiteX10" fmla="*/ 554386 w 559655"/>
                <a:gd name="connsiteY10" fmla="*/ 639332 h 991351"/>
                <a:gd name="connsiteX11" fmla="*/ 463364 w 559655"/>
                <a:gd name="connsiteY11" fmla="*/ 298152 h 991351"/>
                <a:gd name="connsiteX12" fmla="*/ 261299 w 559655"/>
                <a:gd name="connsiteY12" fmla="*/ 80112 h 991351"/>
                <a:gd name="connsiteX13" fmla="*/ 192076 w 559655"/>
                <a:gd name="connsiteY13" fmla="*/ 5195 h 991351"/>
                <a:gd name="connsiteX14" fmla="*/ 109267 w 559655"/>
                <a:gd name="connsiteY14" fmla="*/ 3407 h 991351"/>
                <a:gd name="connsiteX0" fmla="*/ 109267 w 552731"/>
                <a:gd name="connsiteY0" fmla="*/ 3407 h 991351"/>
                <a:gd name="connsiteX1" fmla="*/ 22662 w 552731"/>
                <a:gd name="connsiteY1" fmla="*/ 57507 h 991351"/>
                <a:gd name="connsiteX2" fmla="*/ 51964 w 552731"/>
                <a:gd name="connsiteY2" fmla="*/ 252485 h 991351"/>
                <a:gd name="connsiteX3" fmla="*/ 89849 w 552731"/>
                <a:gd name="connsiteY3" fmla="*/ 356337 h 991351"/>
                <a:gd name="connsiteX4" fmla="*/ 83499 w 552731"/>
                <a:gd name="connsiteY4" fmla="*/ 505562 h 991351"/>
                <a:gd name="connsiteX5" fmla="*/ 13106 w 552731"/>
                <a:gd name="connsiteY5" fmla="*/ 635703 h 991351"/>
                <a:gd name="connsiteX6" fmla="*/ 19126 w 552731"/>
                <a:gd name="connsiteY6" fmla="*/ 820939 h 991351"/>
                <a:gd name="connsiteX7" fmla="*/ 203841 w 552731"/>
                <a:gd name="connsiteY7" fmla="*/ 977161 h 991351"/>
                <a:gd name="connsiteX8" fmla="*/ 273584 w 552731"/>
                <a:gd name="connsiteY8" fmla="*/ 983174 h 991351"/>
                <a:gd name="connsiteX9" fmla="*/ 389696 w 552731"/>
                <a:gd name="connsiteY9" fmla="*/ 861400 h 991351"/>
                <a:gd name="connsiteX10" fmla="*/ 550895 w 552731"/>
                <a:gd name="connsiteY10" fmla="*/ 659291 h 991351"/>
                <a:gd name="connsiteX11" fmla="*/ 463364 w 552731"/>
                <a:gd name="connsiteY11" fmla="*/ 298152 h 991351"/>
                <a:gd name="connsiteX12" fmla="*/ 261299 w 552731"/>
                <a:gd name="connsiteY12" fmla="*/ 80112 h 991351"/>
                <a:gd name="connsiteX13" fmla="*/ 192076 w 552731"/>
                <a:gd name="connsiteY13" fmla="*/ 5195 h 991351"/>
                <a:gd name="connsiteX14" fmla="*/ 109267 w 552731"/>
                <a:gd name="connsiteY14" fmla="*/ 3407 h 991351"/>
                <a:gd name="connsiteX0" fmla="*/ 109267 w 570724"/>
                <a:gd name="connsiteY0" fmla="*/ 3407 h 991351"/>
                <a:gd name="connsiteX1" fmla="*/ 22662 w 570724"/>
                <a:gd name="connsiteY1" fmla="*/ 57507 h 991351"/>
                <a:gd name="connsiteX2" fmla="*/ 51964 w 570724"/>
                <a:gd name="connsiteY2" fmla="*/ 252485 h 991351"/>
                <a:gd name="connsiteX3" fmla="*/ 89849 w 570724"/>
                <a:gd name="connsiteY3" fmla="*/ 356337 h 991351"/>
                <a:gd name="connsiteX4" fmla="*/ 83499 w 570724"/>
                <a:gd name="connsiteY4" fmla="*/ 505562 h 991351"/>
                <a:gd name="connsiteX5" fmla="*/ 13106 w 570724"/>
                <a:gd name="connsiteY5" fmla="*/ 635703 h 991351"/>
                <a:gd name="connsiteX6" fmla="*/ 19126 w 570724"/>
                <a:gd name="connsiteY6" fmla="*/ 820939 h 991351"/>
                <a:gd name="connsiteX7" fmla="*/ 203841 w 570724"/>
                <a:gd name="connsiteY7" fmla="*/ 977161 h 991351"/>
                <a:gd name="connsiteX8" fmla="*/ 273584 w 570724"/>
                <a:gd name="connsiteY8" fmla="*/ 983174 h 991351"/>
                <a:gd name="connsiteX9" fmla="*/ 389696 w 570724"/>
                <a:gd name="connsiteY9" fmla="*/ 861400 h 991351"/>
                <a:gd name="connsiteX10" fmla="*/ 550895 w 570724"/>
                <a:gd name="connsiteY10" fmla="*/ 659291 h 991351"/>
                <a:gd name="connsiteX11" fmla="*/ 558499 w 570724"/>
                <a:gd name="connsiteY11" fmla="*/ 413140 h 991351"/>
                <a:gd name="connsiteX12" fmla="*/ 463364 w 570724"/>
                <a:gd name="connsiteY12" fmla="*/ 298152 h 991351"/>
                <a:gd name="connsiteX13" fmla="*/ 261299 w 570724"/>
                <a:gd name="connsiteY13" fmla="*/ 80112 h 991351"/>
                <a:gd name="connsiteX14" fmla="*/ 192076 w 570724"/>
                <a:gd name="connsiteY14" fmla="*/ 5195 h 991351"/>
                <a:gd name="connsiteX15" fmla="*/ 109267 w 570724"/>
                <a:gd name="connsiteY15" fmla="*/ 3407 h 991351"/>
                <a:gd name="connsiteX0" fmla="*/ 109267 w 570724"/>
                <a:gd name="connsiteY0" fmla="*/ 3407 h 991351"/>
                <a:gd name="connsiteX1" fmla="*/ 22662 w 570724"/>
                <a:gd name="connsiteY1" fmla="*/ 57507 h 991351"/>
                <a:gd name="connsiteX2" fmla="*/ 51964 w 570724"/>
                <a:gd name="connsiteY2" fmla="*/ 252485 h 991351"/>
                <a:gd name="connsiteX3" fmla="*/ 89849 w 570724"/>
                <a:gd name="connsiteY3" fmla="*/ 356337 h 991351"/>
                <a:gd name="connsiteX4" fmla="*/ 83499 w 570724"/>
                <a:gd name="connsiteY4" fmla="*/ 505562 h 991351"/>
                <a:gd name="connsiteX5" fmla="*/ 13106 w 570724"/>
                <a:gd name="connsiteY5" fmla="*/ 635703 h 991351"/>
                <a:gd name="connsiteX6" fmla="*/ 19126 w 570724"/>
                <a:gd name="connsiteY6" fmla="*/ 820939 h 991351"/>
                <a:gd name="connsiteX7" fmla="*/ 203841 w 570724"/>
                <a:gd name="connsiteY7" fmla="*/ 977161 h 991351"/>
                <a:gd name="connsiteX8" fmla="*/ 273584 w 570724"/>
                <a:gd name="connsiteY8" fmla="*/ 983174 h 991351"/>
                <a:gd name="connsiteX9" fmla="*/ 389696 w 570724"/>
                <a:gd name="connsiteY9" fmla="*/ 861400 h 991351"/>
                <a:gd name="connsiteX10" fmla="*/ 550895 w 570724"/>
                <a:gd name="connsiteY10" fmla="*/ 659291 h 991351"/>
                <a:gd name="connsiteX11" fmla="*/ 558499 w 570724"/>
                <a:gd name="connsiteY11" fmla="*/ 413140 h 991351"/>
                <a:gd name="connsiteX12" fmla="*/ 461983 w 570724"/>
                <a:gd name="connsiteY12" fmla="*/ 260769 h 991351"/>
                <a:gd name="connsiteX13" fmla="*/ 261299 w 570724"/>
                <a:gd name="connsiteY13" fmla="*/ 80112 h 991351"/>
                <a:gd name="connsiteX14" fmla="*/ 192076 w 570724"/>
                <a:gd name="connsiteY14" fmla="*/ 5195 h 991351"/>
                <a:gd name="connsiteX15" fmla="*/ 109267 w 570724"/>
                <a:gd name="connsiteY15" fmla="*/ 3407 h 991351"/>
                <a:gd name="connsiteX0" fmla="*/ 109267 w 570724"/>
                <a:gd name="connsiteY0" fmla="*/ 5881 h 993825"/>
                <a:gd name="connsiteX1" fmla="*/ 22662 w 570724"/>
                <a:gd name="connsiteY1" fmla="*/ 59981 h 993825"/>
                <a:gd name="connsiteX2" fmla="*/ 51964 w 570724"/>
                <a:gd name="connsiteY2" fmla="*/ 254959 h 993825"/>
                <a:gd name="connsiteX3" fmla="*/ 89849 w 570724"/>
                <a:gd name="connsiteY3" fmla="*/ 358811 h 993825"/>
                <a:gd name="connsiteX4" fmla="*/ 83499 w 570724"/>
                <a:gd name="connsiteY4" fmla="*/ 508036 h 993825"/>
                <a:gd name="connsiteX5" fmla="*/ 13106 w 570724"/>
                <a:gd name="connsiteY5" fmla="*/ 638177 h 993825"/>
                <a:gd name="connsiteX6" fmla="*/ 19126 w 570724"/>
                <a:gd name="connsiteY6" fmla="*/ 823413 h 993825"/>
                <a:gd name="connsiteX7" fmla="*/ 203841 w 570724"/>
                <a:gd name="connsiteY7" fmla="*/ 979635 h 993825"/>
                <a:gd name="connsiteX8" fmla="*/ 273584 w 570724"/>
                <a:gd name="connsiteY8" fmla="*/ 985648 h 993825"/>
                <a:gd name="connsiteX9" fmla="*/ 389696 w 570724"/>
                <a:gd name="connsiteY9" fmla="*/ 863874 h 993825"/>
                <a:gd name="connsiteX10" fmla="*/ 550895 w 570724"/>
                <a:gd name="connsiteY10" fmla="*/ 661765 h 993825"/>
                <a:gd name="connsiteX11" fmla="*/ 558499 w 570724"/>
                <a:gd name="connsiteY11" fmla="*/ 415614 h 993825"/>
                <a:gd name="connsiteX12" fmla="*/ 461983 w 570724"/>
                <a:gd name="connsiteY12" fmla="*/ 263243 h 993825"/>
                <a:gd name="connsiteX13" fmla="*/ 300668 w 570724"/>
                <a:gd name="connsiteY13" fmla="*/ 61189 h 993825"/>
                <a:gd name="connsiteX14" fmla="*/ 192076 w 570724"/>
                <a:gd name="connsiteY14" fmla="*/ 7669 h 993825"/>
                <a:gd name="connsiteX15" fmla="*/ 109267 w 570724"/>
                <a:gd name="connsiteY15" fmla="*/ 5881 h 993825"/>
                <a:gd name="connsiteX0" fmla="*/ 109267 w 570723"/>
                <a:gd name="connsiteY0" fmla="*/ 5881 h 993825"/>
                <a:gd name="connsiteX1" fmla="*/ 22662 w 570723"/>
                <a:gd name="connsiteY1" fmla="*/ 59981 h 993825"/>
                <a:gd name="connsiteX2" fmla="*/ 51964 w 570723"/>
                <a:gd name="connsiteY2" fmla="*/ 254959 h 993825"/>
                <a:gd name="connsiteX3" fmla="*/ 89849 w 570723"/>
                <a:gd name="connsiteY3" fmla="*/ 358811 h 993825"/>
                <a:gd name="connsiteX4" fmla="*/ 83499 w 570723"/>
                <a:gd name="connsiteY4" fmla="*/ 508036 h 993825"/>
                <a:gd name="connsiteX5" fmla="*/ 13106 w 570723"/>
                <a:gd name="connsiteY5" fmla="*/ 638177 h 993825"/>
                <a:gd name="connsiteX6" fmla="*/ 19126 w 570723"/>
                <a:gd name="connsiteY6" fmla="*/ 823413 h 993825"/>
                <a:gd name="connsiteX7" fmla="*/ 203841 w 570723"/>
                <a:gd name="connsiteY7" fmla="*/ 979635 h 993825"/>
                <a:gd name="connsiteX8" fmla="*/ 273584 w 570723"/>
                <a:gd name="connsiteY8" fmla="*/ 985648 h 993825"/>
                <a:gd name="connsiteX9" fmla="*/ 389696 w 570723"/>
                <a:gd name="connsiteY9" fmla="*/ 863874 h 993825"/>
                <a:gd name="connsiteX10" fmla="*/ 550895 w 570723"/>
                <a:gd name="connsiteY10" fmla="*/ 661765 h 993825"/>
                <a:gd name="connsiteX11" fmla="*/ 558499 w 570723"/>
                <a:gd name="connsiteY11" fmla="*/ 415614 h 993825"/>
                <a:gd name="connsiteX12" fmla="*/ 461983 w 570723"/>
                <a:gd name="connsiteY12" fmla="*/ 263243 h 993825"/>
                <a:gd name="connsiteX13" fmla="*/ 300668 w 570723"/>
                <a:gd name="connsiteY13" fmla="*/ 61189 h 993825"/>
                <a:gd name="connsiteX14" fmla="*/ 192076 w 570723"/>
                <a:gd name="connsiteY14" fmla="*/ 7669 h 993825"/>
                <a:gd name="connsiteX15" fmla="*/ 109267 w 570723"/>
                <a:gd name="connsiteY15" fmla="*/ 5881 h 993825"/>
                <a:gd name="connsiteX0" fmla="*/ 109267 w 582144"/>
                <a:gd name="connsiteY0" fmla="*/ 5881 h 993825"/>
                <a:gd name="connsiteX1" fmla="*/ 22662 w 582144"/>
                <a:gd name="connsiteY1" fmla="*/ 59981 h 993825"/>
                <a:gd name="connsiteX2" fmla="*/ 51964 w 582144"/>
                <a:gd name="connsiteY2" fmla="*/ 254959 h 993825"/>
                <a:gd name="connsiteX3" fmla="*/ 89849 w 582144"/>
                <a:gd name="connsiteY3" fmla="*/ 358811 h 993825"/>
                <a:gd name="connsiteX4" fmla="*/ 83499 w 582144"/>
                <a:gd name="connsiteY4" fmla="*/ 508036 h 993825"/>
                <a:gd name="connsiteX5" fmla="*/ 13106 w 582144"/>
                <a:gd name="connsiteY5" fmla="*/ 638177 h 993825"/>
                <a:gd name="connsiteX6" fmla="*/ 19126 w 582144"/>
                <a:gd name="connsiteY6" fmla="*/ 823413 h 993825"/>
                <a:gd name="connsiteX7" fmla="*/ 203841 w 582144"/>
                <a:gd name="connsiteY7" fmla="*/ 979635 h 993825"/>
                <a:gd name="connsiteX8" fmla="*/ 273584 w 582144"/>
                <a:gd name="connsiteY8" fmla="*/ 985648 h 993825"/>
                <a:gd name="connsiteX9" fmla="*/ 389696 w 582144"/>
                <a:gd name="connsiteY9" fmla="*/ 863874 h 993825"/>
                <a:gd name="connsiteX10" fmla="*/ 550895 w 582144"/>
                <a:gd name="connsiteY10" fmla="*/ 661765 h 993825"/>
                <a:gd name="connsiteX11" fmla="*/ 575053 w 582144"/>
                <a:gd name="connsiteY11" fmla="*/ 444684 h 993825"/>
                <a:gd name="connsiteX12" fmla="*/ 461983 w 582144"/>
                <a:gd name="connsiteY12" fmla="*/ 263243 h 993825"/>
                <a:gd name="connsiteX13" fmla="*/ 300668 w 582144"/>
                <a:gd name="connsiteY13" fmla="*/ 61189 h 993825"/>
                <a:gd name="connsiteX14" fmla="*/ 192076 w 582144"/>
                <a:gd name="connsiteY14" fmla="*/ 7669 h 993825"/>
                <a:gd name="connsiteX15" fmla="*/ 109267 w 582144"/>
                <a:gd name="connsiteY15" fmla="*/ 5881 h 993825"/>
                <a:gd name="connsiteX0" fmla="*/ 109267 w 582144"/>
                <a:gd name="connsiteY0" fmla="*/ 5881 h 997695"/>
                <a:gd name="connsiteX1" fmla="*/ 22662 w 582144"/>
                <a:gd name="connsiteY1" fmla="*/ 59981 h 997695"/>
                <a:gd name="connsiteX2" fmla="*/ 51964 w 582144"/>
                <a:gd name="connsiteY2" fmla="*/ 254959 h 997695"/>
                <a:gd name="connsiteX3" fmla="*/ 89849 w 582144"/>
                <a:gd name="connsiteY3" fmla="*/ 358811 h 997695"/>
                <a:gd name="connsiteX4" fmla="*/ 83499 w 582144"/>
                <a:gd name="connsiteY4" fmla="*/ 508036 h 997695"/>
                <a:gd name="connsiteX5" fmla="*/ 13106 w 582144"/>
                <a:gd name="connsiteY5" fmla="*/ 638177 h 997695"/>
                <a:gd name="connsiteX6" fmla="*/ 19126 w 582144"/>
                <a:gd name="connsiteY6" fmla="*/ 823413 h 997695"/>
                <a:gd name="connsiteX7" fmla="*/ 203841 w 582144"/>
                <a:gd name="connsiteY7" fmla="*/ 979635 h 997695"/>
                <a:gd name="connsiteX8" fmla="*/ 259266 w 582144"/>
                <a:gd name="connsiteY8" fmla="*/ 981482 h 997695"/>
                <a:gd name="connsiteX9" fmla="*/ 389696 w 582144"/>
                <a:gd name="connsiteY9" fmla="*/ 863874 h 997695"/>
                <a:gd name="connsiteX10" fmla="*/ 550895 w 582144"/>
                <a:gd name="connsiteY10" fmla="*/ 661765 h 997695"/>
                <a:gd name="connsiteX11" fmla="*/ 575053 w 582144"/>
                <a:gd name="connsiteY11" fmla="*/ 444684 h 997695"/>
                <a:gd name="connsiteX12" fmla="*/ 461983 w 582144"/>
                <a:gd name="connsiteY12" fmla="*/ 263243 h 997695"/>
                <a:gd name="connsiteX13" fmla="*/ 300668 w 582144"/>
                <a:gd name="connsiteY13" fmla="*/ 61189 h 997695"/>
                <a:gd name="connsiteX14" fmla="*/ 192076 w 582144"/>
                <a:gd name="connsiteY14" fmla="*/ 7669 h 997695"/>
                <a:gd name="connsiteX15" fmla="*/ 109267 w 582144"/>
                <a:gd name="connsiteY15" fmla="*/ 5881 h 997695"/>
                <a:gd name="connsiteX0" fmla="*/ 108646 w 581523"/>
                <a:gd name="connsiteY0" fmla="*/ 5881 h 1000960"/>
                <a:gd name="connsiteX1" fmla="*/ 22041 w 581523"/>
                <a:gd name="connsiteY1" fmla="*/ 59981 h 1000960"/>
                <a:gd name="connsiteX2" fmla="*/ 51343 w 581523"/>
                <a:gd name="connsiteY2" fmla="*/ 254959 h 1000960"/>
                <a:gd name="connsiteX3" fmla="*/ 89228 w 581523"/>
                <a:gd name="connsiteY3" fmla="*/ 358811 h 1000960"/>
                <a:gd name="connsiteX4" fmla="*/ 82878 w 581523"/>
                <a:gd name="connsiteY4" fmla="*/ 508036 h 1000960"/>
                <a:gd name="connsiteX5" fmla="*/ 12485 w 581523"/>
                <a:gd name="connsiteY5" fmla="*/ 638177 h 1000960"/>
                <a:gd name="connsiteX6" fmla="*/ 18505 w 581523"/>
                <a:gd name="connsiteY6" fmla="*/ 823413 h 1000960"/>
                <a:gd name="connsiteX7" fmla="*/ 194030 w 581523"/>
                <a:gd name="connsiteY7" fmla="*/ 984890 h 1000960"/>
                <a:gd name="connsiteX8" fmla="*/ 258645 w 581523"/>
                <a:gd name="connsiteY8" fmla="*/ 981482 h 1000960"/>
                <a:gd name="connsiteX9" fmla="*/ 389075 w 581523"/>
                <a:gd name="connsiteY9" fmla="*/ 863874 h 1000960"/>
                <a:gd name="connsiteX10" fmla="*/ 550274 w 581523"/>
                <a:gd name="connsiteY10" fmla="*/ 661765 h 1000960"/>
                <a:gd name="connsiteX11" fmla="*/ 574432 w 581523"/>
                <a:gd name="connsiteY11" fmla="*/ 444684 h 1000960"/>
                <a:gd name="connsiteX12" fmla="*/ 461362 w 581523"/>
                <a:gd name="connsiteY12" fmla="*/ 263243 h 1000960"/>
                <a:gd name="connsiteX13" fmla="*/ 300047 w 581523"/>
                <a:gd name="connsiteY13" fmla="*/ 61189 h 1000960"/>
                <a:gd name="connsiteX14" fmla="*/ 191455 w 581523"/>
                <a:gd name="connsiteY14" fmla="*/ 7669 h 1000960"/>
                <a:gd name="connsiteX15" fmla="*/ 108646 w 581523"/>
                <a:gd name="connsiteY15" fmla="*/ 5881 h 1000960"/>
                <a:gd name="connsiteX0" fmla="*/ 108646 w 581523"/>
                <a:gd name="connsiteY0" fmla="*/ 5881 h 1001415"/>
                <a:gd name="connsiteX1" fmla="*/ 22041 w 581523"/>
                <a:gd name="connsiteY1" fmla="*/ 59981 h 1001415"/>
                <a:gd name="connsiteX2" fmla="*/ 51343 w 581523"/>
                <a:gd name="connsiteY2" fmla="*/ 254959 h 1001415"/>
                <a:gd name="connsiteX3" fmla="*/ 89228 w 581523"/>
                <a:gd name="connsiteY3" fmla="*/ 358811 h 1001415"/>
                <a:gd name="connsiteX4" fmla="*/ 82878 w 581523"/>
                <a:gd name="connsiteY4" fmla="*/ 508036 h 1001415"/>
                <a:gd name="connsiteX5" fmla="*/ 12485 w 581523"/>
                <a:gd name="connsiteY5" fmla="*/ 638177 h 1001415"/>
                <a:gd name="connsiteX6" fmla="*/ 18505 w 581523"/>
                <a:gd name="connsiteY6" fmla="*/ 823413 h 1001415"/>
                <a:gd name="connsiteX7" fmla="*/ 194030 w 581523"/>
                <a:gd name="connsiteY7" fmla="*/ 984890 h 1001415"/>
                <a:gd name="connsiteX8" fmla="*/ 258645 w 581523"/>
                <a:gd name="connsiteY8" fmla="*/ 981482 h 1001415"/>
                <a:gd name="connsiteX9" fmla="*/ 389075 w 581523"/>
                <a:gd name="connsiteY9" fmla="*/ 863874 h 1001415"/>
                <a:gd name="connsiteX10" fmla="*/ 550274 w 581523"/>
                <a:gd name="connsiteY10" fmla="*/ 661765 h 1001415"/>
                <a:gd name="connsiteX11" fmla="*/ 574432 w 581523"/>
                <a:gd name="connsiteY11" fmla="*/ 444684 h 1001415"/>
                <a:gd name="connsiteX12" fmla="*/ 461362 w 581523"/>
                <a:gd name="connsiteY12" fmla="*/ 263243 h 1001415"/>
                <a:gd name="connsiteX13" fmla="*/ 300047 w 581523"/>
                <a:gd name="connsiteY13" fmla="*/ 61189 h 1001415"/>
                <a:gd name="connsiteX14" fmla="*/ 191455 w 581523"/>
                <a:gd name="connsiteY14" fmla="*/ 7669 h 1001415"/>
                <a:gd name="connsiteX15" fmla="*/ 108646 w 581523"/>
                <a:gd name="connsiteY15" fmla="*/ 5881 h 100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1523" h="1001415">
                  <a:moveTo>
                    <a:pt x="108646" y="5881"/>
                  </a:moveTo>
                  <a:cubicBezTo>
                    <a:pt x="80410" y="14600"/>
                    <a:pt x="31591" y="18468"/>
                    <a:pt x="22041" y="59981"/>
                  </a:cubicBezTo>
                  <a:cubicBezTo>
                    <a:pt x="12491" y="101494"/>
                    <a:pt x="40145" y="205154"/>
                    <a:pt x="51343" y="254959"/>
                  </a:cubicBezTo>
                  <a:cubicBezTo>
                    <a:pt x="62541" y="304764"/>
                    <a:pt x="83972" y="316632"/>
                    <a:pt x="89228" y="358811"/>
                  </a:cubicBezTo>
                  <a:cubicBezTo>
                    <a:pt x="94484" y="400990"/>
                    <a:pt x="95668" y="461475"/>
                    <a:pt x="82878" y="508036"/>
                  </a:cubicBezTo>
                  <a:cubicBezTo>
                    <a:pt x="70088" y="554597"/>
                    <a:pt x="23214" y="585614"/>
                    <a:pt x="12485" y="638177"/>
                  </a:cubicBezTo>
                  <a:cubicBezTo>
                    <a:pt x="1756" y="690740"/>
                    <a:pt x="-11753" y="765627"/>
                    <a:pt x="18505" y="823413"/>
                  </a:cubicBezTo>
                  <a:cubicBezTo>
                    <a:pt x="48763" y="881199"/>
                    <a:pt x="177516" y="957458"/>
                    <a:pt x="194030" y="984890"/>
                  </a:cubicBezTo>
                  <a:cubicBezTo>
                    <a:pt x="210544" y="1012322"/>
                    <a:pt x="226138" y="1001651"/>
                    <a:pt x="258645" y="981482"/>
                  </a:cubicBezTo>
                  <a:cubicBezTo>
                    <a:pt x="291152" y="961313"/>
                    <a:pt x="340470" y="917160"/>
                    <a:pt x="389075" y="863874"/>
                  </a:cubicBezTo>
                  <a:cubicBezTo>
                    <a:pt x="437680" y="810588"/>
                    <a:pt x="519381" y="731630"/>
                    <a:pt x="550274" y="661765"/>
                  </a:cubicBezTo>
                  <a:cubicBezTo>
                    <a:pt x="581167" y="591900"/>
                    <a:pt x="589020" y="504874"/>
                    <a:pt x="574432" y="444684"/>
                  </a:cubicBezTo>
                  <a:cubicBezTo>
                    <a:pt x="559844" y="384494"/>
                    <a:pt x="507093" y="327159"/>
                    <a:pt x="461362" y="263243"/>
                  </a:cubicBezTo>
                  <a:cubicBezTo>
                    <a:pt x="415631" y="199327"/>
                    <a:pt x="348201" y="114106"/>
                    <a:pt x="300047" y="61189"/>
                  </a:cubicBezTo>
                  <a:cubicBezTo>
                    <a:pt x="251893" y="8272"/>
                    <a:pt x="223355" y="16887"/>
                    <a:pt x="191455" y="7669"/>
                  </a:cubicBezTo>
                  <a:cubicBezTo>
                    <a:pt x="159555" y="-1549"/>
                    <a:pt x="136882" y="-2838"/>
                    <a:pt x="108646" y="5881"/>
                  </a:cubicBezTo>
                  <a:close/>
                </a:path>
              </a:pathLst>
            </a:cu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58" name="Freeform 57">
            <a:extLst>
              <a:ext uri="{FF2B5EF4-FFF2-40B4-BE49-F238E27FC236}">
                <a16:creationId xmlns:a16="http://schemas.microsoft.com/office/drawing/2014/main" id="{B7690A39-B6EF-5F42-90E6-3BAE1B5332DA}"/>
              </a:ext>
            </a:extLst>
          </p:cNvPr>
          <p:cNvSpPr/>
          <p:nvPr/>
        </p:nvSpPr>
        <p:spPr>
          <a:xfrm>
            <a:off x="4660899" y="3642895"/>
            <a:ext cx="397411" cy="122986"/>
          </a:xfrm>
          <a:custGeom>
            <a:avLst/>
            <a:gdLst>
              <a:gd name="connsiteX0" fmla="*/ 0 w 373073"/>
              <a:gd name="connsiteY0" fmla="*/ 6913 h 125610"/>
              <a:gd name="connsiteX1" fmla="*/ 66675 w 373073"/>
              <a:gd name="connsiteY1" fmla="*/ 563 h 125610"/>
              <a:gd name="connsiteX2" fmla="*/ 149225 w 373073"/>
              <a:gd name="connsiteY2" fmla="*/ 19613 h 125610"/>
              <a:gd name="connsiteX3" fmla="*/ 158750 w 373073"/>
              <a:gd name="connsiteY3" fmla="*/ 22788 h 125610"/>
              <a:gd name="connsiteX4" fmla="*/ 215900 w 373073"/>
              <a:gd name="connsiteY4" fmla="*/ 41838 h 125610"/>
              <a:gd name="connsiteX5" fmla="*/ 263525 w 373073"/>
              <a:gd name="connsiteY5" fmla="*/ 64063 h 125610"/>
              <a:gd name="connsiteX6" fmla="*/ 304800 w 373073"/>
              <a:gd name="connsiteY6" fmla="*/ 89463 h 125610"/>
              <a:gd name="connsiteX7" fmla="*/ 346075 w 373073"/>
              <a:gd name="connsiteY7" fmla="*/ 111688 h 125610"/>
              <a:gd name="connsiteX8" fmla="*/ 371475 w 373073"/>
              <a:gd name="connsiteY8" fmla="*/ 124388 h 125610"/>
              <a:gd name="connsiteX9" fmla="*/ 368300 w 373073"/>
              <a:gd name="connsiteY9" fmla="*/ 124388 h 125610"/>
              <a:gd name="connsiteX0" fmla="*/ 0 w 373073"/>
              <a:gd name="connsiteY0" fmla="*/ 6913 h 125610"/>
              <a:gd name="connsiteX1" fmla="*/ 66675 w 373073"/>
              <a:gd name="connsiteY1" fmla="*/ 563 h 125610"/>
              <a:gd name="connsiteX2" fmla="*/ 149225 w 373073"/>
              <a:gd name="connsiteY2" fmla="*/ 19613 h 125610"/>
              <a:gd name="connsiteX3" fmla="*/ 158750 w 373073"/>
              <a:gd name="connsiteY3" fmla="*/ 13263 h 125610"/>
              <a:gd name="connsiteX4" fmla="*/ 215900 w 373073"/>
              <a:gd name="connsiteY4" fmla="*/ 41838 h 125610"/>
              <a:gd name="connsiteX5" fmla="*/ 263525 w 373073"/>
              <a:gd name="connsiteY5" fmla="*/ 64063 h 125610"/>
              <a:gd name="connsiteX6" fmla="*/ 304800 w 373073"/>
              <a:gd name="connsiteY6" fmla="*/ 89463 h 125610"/>
              <a:gd name="connsiteX7" fmla="*/ 346075 w 373073"/>
              <a:gd name="connsiteY7" fmla="*/ 111688 h 125610"/>
              <a:gd name="connsiteX8" fmla="*/ 371475 w 373073"/>
              <a:gd name="connsiteY8" fmla="*/ 124388 h 125610"/>
              <a:gd name="connsiteX9" fmla="*/ 368300 w 373073"/>
              <a:gd name="connsiteY9" fmla="*/ 124388 h 125610"/>
              <a:gd name="connsiteX0" fmla="*/ 0 w 382598"/>
              <a:gd name="connsiteY0" fmla="*/ 2792 h 127839"/>
              <a:gd name="connsiteX1" fmla="*/ 76200 w 382598"/>
              <a:gd name="connsiteY1" fmla="*/ 2792 h 127839"/>
              <a:gd name="connsiteX2" fmla="*/ 158750 w 382598"/>
              <a:gd name="connsiteY2" fmla="*/ 21842 h 127839"/>
              <a:gd name="connsiteX3" fmla="*/ 168275 w 382598"/>
              <a:gd name="connsiteY3" fmla="*/ 15492 h 127839"/>
              <a:gd name="connsiteX4" fmla="*/ 225425 w 382598"/>
              <a:gd name="connsiteY4" fmla="*/ 44067 h 127839"/>
              <a:gd name="connsiteX5" fmla="*/ 273050 w 382598"/>
              <a:gd name="connsiteY5" fmla="*/ 66292 h 127839"/>
              <a:gd name="connsiteX6" fmla="*/ 314325 w 382598"/>
              <a:gd name="connsiteY6" fmla="*/ 91692 h 127839"/>
              <a:gd name="connsiteX7" fmla="*/ 355600 w 382598"/>
              <a:gd name="connsiteY7" fmla="*/ 113917 h 127839"/>
              <a:gd name="connsiteX8" fmla="*/ 381000 w 382598"/>
              <a:gd name="connsiteY8" fmla="*/ 126617 h 127839"/>
              <a:gd name="connsiteX9" fmla="*/ 377825 w 382598"/>
              <a:gd name="connsiteY9" fmla="*/ 126617 h 127839"/>
              <a:gd name="connsiteX0" fmla="*/ 0 w 382598"/>
              <a:gd name="connsiteY0" fmla="*/ 1882 h 126929"/>
              <a:gd name="connsiteX1" fmla="*/ 76200 w 382598"/>
              <a:gd name="connsiteY1" fmla="*/ 1882 h 126929"/>
              <a:gd name="connsiteX2" fmla="*/ 127000 w 382598"/>
              <a:gd name="connsiteY2" fmla="*/ 1883 h 126929"/>
              <a:gd name="connsiteX3" fmla="*/ 158750 w 382598"/>
              <a:gd name="connsiteY3" fmla="*/ 20932 h 126929"/>
              <a:gd name="connsiteX4" fmla="*/ 168275 w 382598"/>
              <a:gd name="connsiteY4" fmla="*/ 14582 h 126929"/>
              <a:gd name="connsiteX5" fmla="*/ 225425 w 382598"/>
              <a:gd name="connsiteY5" fmla="*/ 43157 h 126929"/>
              <a:gd name="connsiteX6" fmla="*/ 273050 w 382598"/>
              <a:gd name="connsiteY6" fmla="*/ 65382 h 126929"/>
              <a:gd name="connsiteX7" fmla="*/ 314325 w 382598"/>
              <a:gd name="connsiteY7" fmla="*/ 90782 h 126929"/>
              <a:gd name="connsiteX8" fmla="*/ 355600 w 382598"/>
              <a:gd name="connsiteY8" fmla="*/ 113007 h 126929"/>
              <a:gd name="connsiteX9" fmla="*/ 381000 w 382598"/>
              <a:gd name="connsiteY9" fmla="*/ 125707 h 126929"/>
              <a:gd name="connsiteX10" fmla="*/ 377825 w 382598"/>
              <a:gd name="connsiteY10" fmla="*/ 125707 h 126929"/>
              <a:gd name="connsiteX0" fmla="*/ 0 w 382598"/>
              <a:gd name="connsiteY0" fmla="*/ 1882 h 126929"/>
              <a:gd name="connsiteX1" fmla="*/ 76200 w 382598"/>
              <a:gd name="connsiteY1" fmla="*/ 1882 h 126929"/>
              <a:gd name="connsiteX2" fmla="*/ 127000 w 382598"/>
              <a:gd name="connsiteY2" fmla="*/ 1883 h 126929"/>
              <a:gd name="connsiteX3" fmla="*/ 158750 w 382598"/>
              <a:gd name="connsiteY3" fmla="*/ 20932 h 126929"/>
              <a:gd name="connsiteX4" fmla="*/ 161925 w 382598"/>
              <a:gd name="connsiteY4" fmla="*/ 8232 h 126929"/>
              <a:gd name="connsiteX5" fmla="*/ 225425 w 382598"/>
              <a:gd name="connsiteY5" fmla="*/ 43157 h 126929"/>
              <a:gd name="connsiteX6" fmla="*/ 273050 w 382598"/>
              <a:gd name="connsiteY6" fmla="*/ 65382 h 126929"/>
              <a:gd name="connsiteX7" fmla="*/ 314325 w 382598"/>
              <a:gd name="connsiteY7" fmla="*/ 90782 h 126929"/>
              <a:gd name="connsiteX8" fmla="*/ 355600 w 382598"/>
              <a:gd name="connsiteY8" fmla="*/ 113007 h 126929"/>
              <a:gd name="connsiteX9" fmla="*/ 381000 w 382598"/>
              <a:gd name="connsiteY9" fmla="*/ 125707 h 126929"/>
              <a:gd name="connsiteX10" fmla="*/ 377825 w 382598"/>
              <a:gd name="connsiteY10" fmla="*/ 125707 h 126929"/>
              <a:gd name="connsiteX0" fmla="*/ 0 w 382598"/>
              <a:gd name="connsiteY0" fmla="*/ 1882 h 126929"/>
              <a:gd name="connsiteX1" fmla="*/ 76200 w 382598"/>
              <a:gd name="connsiteY1" fmla="*/ 1882 h 126929"/>
              <a:gd name="connsiteX2" fmla="*/ 127000 w 382598"/>
              <a:gd name="connsiteY2" fmla="*/ 1883 h 126929"/>
              <a:gd name="connsiteX3" fmla="*/ 161925 w 382598"/>
              <a:gd name="connsiteY3" fmla="*/ 8232 h 126929"/>
              <a:gd name="connsiteX4" fmla="*/ 225425 w 382598"/>
              <a:gd name="connsiteY4" fmla="*/ 43157 h 126929"/>
              <a:gd name="connsiteX5" fmla="*/ 273050 w 382598"/>
              <a:gd name="connsiteY5" fmla="*/ 65382 h 126929"/>
              <a:gd name="connsiteX6" fmla="*/ 314325 w 382598"/>
              <a:gd name="connsiteY6" fmla="*/ 90782 h 126929"/>
              <a:gd name="connsiteX7" fmla="*/ 355600 w 382598"/>
              <a:gd name="connsiteY7" fmla="*/ 113007 h 126929"/>
              <a:gd name="connsiteX8" fmla="*/ 381000 w 382598"/>
              <a:gd name="connsiteY8" fmla="*/ 125707 h 126929"/>
              <a:gd name="connsiteX9" fmla="*/ 377825 w 382598"/>
              <a:gd name="connsiteY9" fmla="*/ 125707 h 126929"/>
              <a:gd name="connsiteX0" fmla="*/ 0 w 382598"/>
              <a:gd name="connsiteY0" fmla="*/ 1882 h 126929"/>
              <a:gd name="connsiteX1" fmla="*/ 76200 w 382598"/>
              <a:gd name="connsiteY1" fmla="*/ 1882 h 126929"/>
              <a:gd name="connsiteX2" fmla="*/ 127000 w 382598"/>
              <a:gd name="connsiteY2" fmla="*/ 1883 h 126929"/>
              <a:gd name="connsiteX3" fmla="*/ 161925 w 382598"/>
              <a:gd name="connsiteY3" fmla="*/ 8232 h 126929"/>
              <a:gd name="connsiteX4" fmla="*/ 225425 w 382598"/>
              <a:gd name="connsiteY4" fmla="*/ 43157 h 126929"/>
              <a:gd name="connsiteX5" fmla="*/ 273050 w 382598"/>
              <a:gd name="connsiteY5" fmla="*/ 65382 h 126929"/>
              <a:gd name="connsiteX6" fmla="*/ 323850 w 382598"/>
              <a:gd name="connsiteY6" fmla="*/ 90782 h 126929"/>
              <a:gd name="connsiteX7" fmla="*/ 355600 w 382598"/>
              <a:gd name="connsiteY7" fmla="*/ 113007 h 126929"/>
              <a:gd name="connsiteX8" fmla="*/ 381000 w 382598"/>
              <a:gd name="connsiteY8" fmla="*/ 125707 h 126929"/>
              <a:gd name="connsiteX9" fmla="*/ 377825 w 382598"/>
              <a:gd name="connsiteY9" fmla="*/ 125707 h 126929"/>
              <a:gd name="connsiteX0" fmla="*/ 0 w 397464"/>
              <a:gd name="connsiteY0" fmla="*/ 1882 h 129213"/>
              <a:gd name="connsiteX1" fmla="*/ 76200 w 397464"/>
              <a:gd name="connsiteY1" fmla="*/ 1882 h 129213"/>
              <a:gd name="connsiteX2" fmla="*/ 127000 w 397464"/>
              <a:gd name="connsiteY2" fmla="*/ 1883 h 129213"/>
              <a:gd name="connsiteX3" fmla="*/ 161925 w 397464"/>
              <a:gd name="connsiteY3" fmla="*/ 8232 h 129213"/>
              <a:gd name="connsiteX4" fmla="*/ 225425 w 397464"/>
              <a:gd name="connsiteY4" fmla="*/ 43157 h 129213"/>
              <a:gd name="connsiteX5" fmla="*/ 273050 w 397464"/>
              <a:gd name="connsiteY5" fmla="*/ 65382 h 129213"/>
              <a:gd name="connsiteX6" fmla="*/ 323850 w 397464"/>
              <a:gd name="connsiteY6" fmla="*/ 90782 h 129213"/>
              <a:gd name="connsiteX7" fmla="*/ 355600 w 397464"/>
              <a:gd name="connsiteY7" fmla="*/ 113007 h 129213"/>
              <a:gd name="connsiteX8" fmla="*/ 381000 w 397464"/>
              <a:gd name="connsiteY8" fmla="*/ 125707 h 129213"/>
              <a:gd name="connsiteX9" fmla="*/ 396875 w 397464"/>
              <a:gd name="connsiteY9" fmla="*/ 128882 h 129213"/>
              <a:gd name="connsiteX0" fmla="*/ 0 w 397411"/>
              <a:gd name="connsiteY0" fmla="*/ 1882 h 129213"/>
              <a:gd name="connsiteX1" fmla="*/ 76200 w 397411"/>
              <a:gd name="connsiteY1" fmla="*/ 1882 h 129213"/>
              <a:gd name="connsiteX2" fmla="*/ 127000 w 397411"/>
              <a:gd name="connsiteY2" fmla="*/ 1883 h 129213"/>
              <a:gd name="connsiteX3" fmla="*/ 161925 w 397411"/>
              <a:gd name="connsiteY3" fmla="*/ 8232 h 129213"/>
              <a:gd name="connsiteX4" fmla="*/ 225425 w 397411"/>
              <a:gd name="connsiteY4" fmla="*/ 43157 h 129213"/>
              <a:gd name="connsiteX5" fmla="*/ 273050 w 397411"/>
              <a:gd name="connsiteY5" fmla="*/ 65382 h 129213"/>
              <a:gd name="connsiteX6" fmla="*/ 323850 w 397411"/>
              <a:gd name="connsiteY6" fmla="*/ 90782 h 129213"/>
              <a:gd name="connsiteX7" fmla="*/ 365125 w 397411"/>
              <a:gd name="connsiteY7" fmla="*/ 113007 h 129213"/>
              <a:gd name="connsiteX8" fmla="*/ 381000 w 397411"/>
              <a:gd name="connsiteY8" fmla="*/ 125707 h 129213"/>
              <a:gd name="connsiteX9" fmla="*/ 396875 w 397411"/>
              <a:gd name="connsiteY9" fmla="*/ 128882 h 129213"/>
              <a:gd name="connsiteX0" fmla="*/ 0 w 397411"/>
              <a:gd name="connsiteY0" fmla="*/ 1882 h 129213"/>
              <a:gd name="connsiteX1" fmla="*/ 76200 w 397411"/>
              <a:gd name="connsiteY1" fmla="*/ 1882 h 129213"/>
              <a:gd name="connsiteX2" fmla="*/ 127000 w 397411"/>
              <a:gd name="connsiteY2" fmla="*/ 1883 h 129213"/>
              <a:gd name="connsiteX3" fmla="*/ 168275 w 397411"/>
              <a:gd name="connsiteY3" fmla="*/ 17757 h 129213"/>
              <a:gd name="connsiteX4" fmla="*/ 225425 w 397411"/>
              <a:gd name="connsiteY4" fmla="*/ 43157 h 129213"/>
              <a:gd name="connsiteX5" fmla="*/ 273050 w 397411"/>
              <a:gd name="connsiteY5" fmla="*/ 65382 h 129213"/>
              <a:gd name="connsiteX6" fmla="*/ 323850 w 397411"/>
              <a:gd name="connsiteY6" fmla="*/ 90782 h 129213"/>
              <a:gd name="connsiteX7" fmla="*/ 365125 w 397411"/>
              <a:gd name="connsiteY7" fmla="*/ 113007 h 129213"/>
              <a:gd name="connsiteX8" fmla="*/ 381000 w 397411"/>
              <a:gd name="connsiteY8" fmla="*/ 125707 h 129213"/>
              <a:gd name="connsiteX9" fmla="*/ 396875 w 397411"/>
              <a:gd name="connsiteY9" fmla="*/ 128882 h 129213"/>
              <a:gd name="connsiteX0" fmla="*/ 0 w 397411"/>
              <a:gd name="connsiteY0" fmla="*/ 1882 h 129213"/>
              <a:gd name="connsiteX1" fmla="*/ 76200 w 397411"/>
              <a:gd name="connsiteY1" fmla="*/ 1882 h 129213"/>
              <a:gd name="connsiteX2" fmla="*/ 127000 w 397411"/>
              <a:gd name="connsiteY2" fmla="*/ 1883 h 129213"/>
              <a:gd name="connsiteX3" fmla="*/ 168275 w 397411"/>
              <a:gd name="connsiteY3" fmla="*/ 17757 h 129213"/>
              <a:gd name="connsiteX4" fmla="*/ 234950 w 397411"/>
              <a:gd name="connsiteY4" fmla="*/ 46332 h 129213"/>
              <a:gd name="connsiteX5" fmla="*/ 273050 w 397411"/>
              <a:gd name="connsiteY5" fmla="*/ 65382 h 129213"/>
              <a:gd name="connsiteX6" fmla="*/ 323850 w 397411"/>
              <a:gd name="connsiteY6" fmla="*/ 90782 h 129213"/>
              <a:gd name="connsiteX7" fmla="*/ 365125 w 397411"/>
              <a:gd name="connsiteY7" fmla="*/ 113007 h 129213"/>
              <a:gd name="connsiteX8" fmla="*/ 381000 w 397411"/>
              <a:gd name="connsiteY8" fmla="*/ 125707 h 129213"/>
              <a:gd name="connsiteX9" fmla="*/ 396875 w 397411"/>
              <a:gd name="connsiteY9" fmla="*/ 128882 h 129213"/>
              <a:gd name="connsiteX0" fmla="*/ 0 w 397411"/>
              <a:gd name="connsiteY0" fmla="*/ 2286 h 129617"/>
              <a:gd name="connsiteX1" fmla="*/ 76200 w 397411"/>
              <a:gd name="connsiteY1" fmla="*/ 2286 h 129617"/>
              <a:gd name="connsiteX2" fmla="*/ 127000 w 397411"/>
              <a:gd name="connsiteY2" fmla="*/ 11812 h 129617"/>
              <a:gd name="connsiteX3" fmla="*/ 168275 w 397411"/>
              <a:gd name="connsiteY3" fmla="*/ 18161 h 129617"/>
              <a:gd name="connsiteX4" fmla="*/ 234950 w 397411"/>
              <a:gd name="connsiteY4" fmla="*/ 46736 h 129617"/>
              <a:gd name="connsiteX5" fmla="*/ 273050 w 397411"/>
              <a:gd name="connsiteY5" fmla="*/ 65786 h 129617"/>
              <a:gd name="connsiteX6" fmla="*/ 323850 w 397411"/>
              <a:gd name="connsiteY6" fmla="*/ 91186 h 129617"/>
              <a:gd name="connsiteX7" fmla="*/ 365125 w 397411"/>
              <a:gd name="connsiteY7" fmla="*/ 113411 h 129617"/>
              <a:gd name="connsiteX8" fmla="*/ 381000 w 397411"/>
              <a:gd name="connsiteY8" fmla="*/ 126111 h 129617"/>
              <a:gd name="connsiteX9" fmla="*/ 396875 w 397411"/>
              <a:gd name="connsiteY9" fmla="*/ 129286 h 129617"/>
              <a:gd name="connsiteX0" fmla="*/ 0 w 397411"/>
              <a:gd name="connsiteY0" fmla="*/ 1123 h 128454"/>
              <a:gd name="connsiteX1" fmla="*/ 79375 w 397411"/>
              <a:gd name="connsiteY1" fmla="*/ 7473 h 128454"/>
              <a:gd name="connsiteX2" fmla="*/ 127000 w 397411"/>
              <a:gd name="connsiteY2" fmla="*/ 10649 h 128454"/>
              <a:gd name="connsiteX3" fmla="*/ 168275 w 397411"/>
              <a:gd name="connsiteY3" fmla="*/ 16998 h 128454"/>
              <a:gd name="connsiteX4" fmla="*/ 234950 w 397411"/>
              <a:gd name="connsiteY4" fmla="*/ 45573 h 128454"/>
              <a:gd name="connsiteX5" fmla="*/ 273050 w 397411"/>
              <a:gd name="connsiteY5" fmla="*/ 64623 h 128454"/>
              <a:gd name="connsiteX6" fmla="*/ 323850 w 397411"/>
              <a:gd name="connsiteY6" fmla="*/ 90023 h 128454"/>
              <a:gd name="connsiteX7" fmla="*/ 365125 w 397411"/>
              <a:gd name="connsiteY7" fmla="*/ 112248 h 128454"/>
              <a:gd name="connsiteX8" fmla="*/ 381000 w 397411"/>
              <a:gd name="connsiteY8" fmla="*/ 124948 h 128454"/>
              <a:gd name="connsiteX9" fmla="*/ 396875 w 397411"/>
              <a:gd name="connsiteY9" fmla="*/ 128123 h 128454"/>
              <a:gd name="connsiteX0" fmla="*/ 0 w 397411"/>
              <a:gd name="connsiteY0" fmla="*/ 2005 h 122986"/>
              <a:gd name="connsiteX1" fmla="*/ 79375 w 397411"/>
              <a:gd name="connsiteY1" fmla="*/ 2005 h 122986"/>
              <a:gd name="connsiteX2" fmla="*/ 127000 w 397411"/>
              <a:gd name="connsiteY2" fmla="*/ 5181 h 122986"/>
              <a:gd name="connsiteX3" fmla="*/ 168275 w 397411"/>
              <a:gd name="connsiteY3" fmla="*/ 11530 h 122986"/>
              <a:gd name="connsiteX4" fmla="*/ 234950 w 397411"/>
              <a:gd name="connsiteY4" fmla="*/ 40105 h 122986"/>
              <a:gd name="connsiteX5" fmla="*/ 273050 w 397411"/>
              <a:gd name="connsiteY5" fmla="*/ 59155 h 122986"/>
              <a:gd name="connsiteX6" fmla="*/ 323850 w 397411"/>
              <a:gd name="connsiteY6" fmla="*/ 84555 h 122986"/>
              <a:gd name="connsiteX7" fmla="*/ 365125 w 397411"/>
              <a:gd name="connsiteY7" fmla="*/ 106780 h 122986"/>
              <a:gd name="connsiteX8" fmla="*/ 381000 w 397411"/>
              <a:gd name="connsiteY8" fmla="*/ 119480 h 122986"/>
              <a:gd name="connsiteX9" fmla="*/ 396875 w 397411"/>
              <a:gd name="connsiteY9" fmla="*/ 122655 h 12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1" h="122986">
                <a:moveTo>
                  <a:pt x="0" y="2005"/>
                </a:moveTo>
                <a:cubicBezTo>
                  <a:pt x="20902" y="-2229"/>
                  <a:pt x="58208" y="1476"/>
                  <a:pt x="79375" y="2005"/>
                </a:cubicBezTo>
                <a:cubicBezTo>
                  <a:pt x="100542" y="2534"/>
                  <a:pt x="111125" y="4122"/>
                  <a:pt x="127000" y="5181"/>
                </a:cubicBezTo>
                <a:cubicBezTo>
                  <a:pt x="141287" y="6239"/>
                  <a:pt x="150283" y="5709"/>
                  <a:pt x="168275" y="11530"/>
                </a:cubicBezTo>
                <a:cubicBezTo>
                  <a:pt x="186267" y="17351"/>
                  <a:pt x="217488" y="32168"/>
                  <a:pt x="234950" y="40105"/>
                </a:cubicBezTo>
                <a:cubicBezTo>
                  <a:pt x="252412" y="48042"/>
                  <a:pt x="258233" y="51747"/>
                  <a:pt x="273050" y="59155"/>
                </a:cubicBezTo>
                <a:lnTo>
                  <a:pt x="323850" y="84555"/>
                </a:lnTo>
                <a:cubicBezTo>
                  <a:pt x="339196" y="92492"/>
                  <a:pt x="355600" y="100959"/>
                  <a:pt x="365125" y="106780"/>
                </a:cubicBezTo>
                <a:cubicBezTo>
                  <a:pt x="374650" y="112601"/>
                  <a:pt x="375708" y="116834"/>
                  <a:pt x="381000" y="119480"/>
                </a:cubicBezTo>
                <a:cubicBezTo>
                  <a:pt x="386292" y="122126"/>
                  <a:pt x="400314" y="123713"/>
                  <a:pt x="396875" y="12265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B30D8FCB-D454-5B40-B85A-146AF32B86FC}"/>
              </a:ext>
            </a:extLst>
          </p:cNvPr>
          <p:cNvGrpSpPr/>
          <p:nvPr/>
        </p:nvGrpSpPr>
        <p:grpSpPr>
          <a:xfrm>
            <a:off x="493107" y="1416449"/>
            <a:ext cx="7807923" cy="2082872"/>
            <a:chOff x="493107" y="1416449"/>
            <a:chExt cx="7807923" cy="2082872"/>
          </a:xfrm>
        </p:grpSpPr>
        <p:sp>
          <p:nvSpPr>
            <p:cNvPr id="25" name="Footer Placeholder 3">
              <a:extLst>
                <a:ext uri="{FF2B5EF4-FFF2-40B4-BE49-F238E27FC236}">
                  <a16:creationId xmlns:a16="http://schemas.microsoft.com/office/drawing/2014/main" id="{3654E348-1486-1A40-A432-B02747ADE69D}"/>
                </a:ext>
              </a:extLst>
            </p:cNvPr>
            <p:cNvSpPr txBox="1">
              <a:spLocks/>
            </p:cNvSpPr>
            <p:nvPr/>
          </p:nvSpPr>
          <p:spPr>
            <a:xfrm>
              <a:off x="3968744" y="2965831"/>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Palm</a:t>
              </a:r>
            </a:p>
          </p:txBody>
        </p:sp>
        <p:sp>
          <p:nvSpPr>
            <p:cNvPr id="26" name="Footer Placeholder 3">
              <a:extLst>
                <a:ext uri="{FF2B5EF4-FFF2-40B4-BE49-F238E27FC236}">
                  <a16:creationId xmlns:a16="http://schemas.microsoft.com/office/drawing/2014/main" id="{986C4FA9-769E-5642-B850-39DAD91B4C47}"/>
                </a:ext>
              </a:extLst>
            </p:cNvPr>
            <p:cNvSpPr txBox="1">
              <a:spLocks/>
            </p:cNvSpPr>
            <p:nvPr/>
          </p:nvSpPr>
          <p:spPr>
            <a:xfrm>
              <a:off x="493107" y="1467601"/>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Fingers</a:t>
              </a:r>
            </a:p>
          </p:txBody>
        </p:sp>
        <p:sp>
          <p:nvSpPr>
            <p:cNvPr id="27" name="Footer Placeholder 3">
              <a:extLst>
                <a:ext uri="{FF2B5EF4-FFF2-40B4-BE49-F238E27FC236}">
                  <a16:creationId xmlns:a16="http://schemas.microsoft.com/office/drawing/2014/main" id="{420E884E-E5D2-2B48-B5EA-D92CDC2598D5}"/>
                </a:ext>
              </a:extLst>
            </p:cNvPr>
            <p:cNvSpPr txBox="1">
              <a:spLocks/>
            </p:cNvSpPr>
            <p:nvPr/>
          </p:nvSpPr>
          <p:spPr>
            <a:xfrm>
              <a:off x="1568457" y="1896865"/>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Thumb</a:t>
              </a:r>
            </a:p>
          </p:txBody>
        </p:sp>
        <p:sp>
          <p:nvSpPr>
            <p:cNvPr id="40" name="Footer Placeholder 3">
              <a:extLst>
                <a:ext uri="{FF2B5EF4-FFF2-40B4-BE49-F238E27FC236}">
                  <a16:creationId xmlns:a16="http://schemas.microsoft.com/office/drawing/2014/main" id="{C2CA30A7-EAEE-014C-9E92-2FC24D6517D5}"/>
                </a:ext>
              </a:extLst>
            </p:cNvPr>
            <p:cNvSpPr txBox="1">
              <a:spLocks/>
            </p:cNvSpPr>
            <p:nvPr/>
          </p:nvSpPr>
          <p:spPr>
            <a:xfrm>
              <a:off x="3498482" y="1416449"/>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Fingers</a:t>
              </a:r>
            </a:p>
          </p:txBody>
        </p:sp>
        <p:sp>
          <p:nvSpPr>
            <p:cNvPr id="41" name="Footer Placeholder 3">
              <a:extLst>
                <a:ext uri="{FF2B5EF4-FFF2-40B4-BE49-F238E27FC236}">
                  <a16:creationId xmlns:a16="http://schemas.microsoft.com/office/drawing/2014/main" id="{77B486AA-EA32-D644-8E23-CCF475F3709B}"/>
                </a:ext>
              </a:extLst>
            </p:cNvPr>
            <p:cNvSpPr txBox="1">
              <a:spLocks/>
            </p:cNvSpPr>
            <p:nvPr/>
          </p:nvSpPr>
          <p:spPr>
            <a:xfrm>
              <a:off x="4601568" y="1853142"/>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Thumb</a:t>
              </a:r>
            </a:p>
          </p:txBody>
        </p:sp>
        <p:sp>
          <p:nvSpPr>
            <p:cNvPr id="43" name="Footer Placeholder 3">
              <a:extLst>
                <a:ext uri="{FF2B5EF4-FFF2-40B4-BE49-F238E27FC236}">
                  <a16:creationId xmlns:a16="http://schemas.microsoft.com/office/drawing/2014/main" id="{F3041E46-43F6-8C4F-824F-B294EEAF984A}"/>
                </a:ext>
              </a:extLst>
            </p:cNvPr>
            <p:cNvSpPr txBox="1">
              <a:spLocks/>
            </p:cNvSpPr>
            <p:nvPr/>
          </p:nvSpPr>
          <p:spPr>
            <a:xfrm>
              <a:off x="7382091" y="1689366"/>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Thumb</a:t>
              </a:r>
            </a:p>
          </p:txBody>
        </p:sp>
        <p:sp>
          <p:nvSpPr>
            <p:cNvPr id="44" name="Footer Placeholder 3">
              <a:extLst>
                <a:ext uri="{FF2B5EF4-FFF2-40B4-BE49-F238E27FC236}">
                  <a16:creationId xmlns:a16="http://schemas.microsoft.com/office/drawing/2014/main" id="{9369A956-BEDB-8E41-9124-7304B7BB7AFE}"/>
                </a:ext>
              </a:extLst>
            </p:cNvPr>
            <p:cNvSpPr txBox="1">
              <a:spLocks/>
            </p:cNvSpPr>
            <p:nvPr/>
          </p:nvSpPr>
          <p:spPr>
            <a:xfrm>
              <a:off x="6936477" y="2818620"/>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Palm</a:t>
              </a:r>
            </a:p>
          </p:txBody>
        </p:sp>
        <p:sp>
          <p:nvSpPr>
            <p:cNvPr id="53" name="Footer Placeholder 3">
              <a:extLst>
                <a:ext uri="{FF2B5EF4-FFF2-40B4-BE49-F238E27FC236}">
                  <a16:creationId xmlns:a16="http://schemas.microsoft.com/office/drawing/2014/main" id="{1CD33A9A-7211-994C-9823-D02DCCD9688C}"/>
                </a:ext>
              </a:extLst>
            </p:cNvPr>
            <p:cNvSpPr txBox="1">
              <a:spLocks/>
            </p:cNvSpPr>
            <p:nvPr/>
          </p:nvSpPr>
          <p:spPr>
            <a:xfrm>
              <a:off x="6217412" y="1514373"/>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rgbClr val="000000"/>
                  </a:solidFill>
                  <a:latin typeface="Calibri" panose="020F0502020204030204" pitchFamily="34" charset="0"/>
                  <a:cs typeface="Calibri" panose="020F0502020204030204" pitchFamily="34" charset="0"/>
                </a:rPr>
                <a:t>Fingers</a:t>
              </a:r>
            </a:p>
          </p:txBody>
        </p:sp>
        <p:sp>
          <p:nvSpPr>
            <p:cNvPr id="57" name="Footer Placeholder 3">
              <a:extLst>
                <a:ext uri="{FF2B5EF4-FFF2-40B4-BE49-F238E27FC236}">
                  <a16:creationId xmlns:a16="http://schemas.microsoft.com/office/drawing/2014/main" id="{ED6593DB-357E-DD48-8C8D-E81D38349FFF}"/>
                </a:ext>
              </a:extLst>
            </p:cNvPr>
            <p:cNvSpPr txBox="1">
              <a:spLocks/>
            </p:cNvSpPr>
            <p:nvPr/>
          </p:nvSpPr>
          <p:spPr>
            <a:xfrm>
              <a:off x="970763" y="3002186"/>
              <a:ext cx="918939" cy="497135"/>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400" dirty="0">
                  <a:solidFill>
                    <a:schemeClr val="bg1"/>
                  </a:solidFill>
                  <a:latin typeface="Calibri" panose="020F0502020204030204" pitchFamily="34" charset="0"/>
                  <a:cs typeface="Calibri" panose="020F0502020204030204" pitchFamily="34" charset="0"/>
                </a:rPr>
                <a:t>Palm</a:t>
              </a:r>
            </a:p>
          </p:txBody>
        </p:sp>
      </p:grpSp>
    </p:spTree>
    <p:extLst>
      <p:ext uri="{BB962C8B-B14F-4D97-AF65-F5344CB8AC3E}">
        <p14:creationId xmlns:p14="http://schemas.microsoft.com/office/powerpoint/2010/main" val="3325092281"/>
      </p:ext>
    </p:extLst>
  </p:cSld>
  <p:clrMapOvr>
    <a:masterClrMapping/>
  </p:clrMapOvr>
  <mc:AlternateContent xmlns:mc="http://schemas.openxmlformats.org/markup-compatibility/2006" xmlns:p14="http://schemas.microsoft.com/office/powerpoint/2010/main">
    <mc:Choice Requires="p14">
      <p:transition spd="slow" p14:dur="1250" advTm="11328">
        <p:fade/>
      </p:transition>
    </mc:Choice>
    <mc:Fallback xmlns="">
      <p:transition spd="slow" advTm="11328">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A610EC66-2643-0B4A-896D-55DAAEC0977D}"/>
              </a:ext>
            </a:extLst>
          </p:cNvPr>
          <p:cNvSpPr/>
          <p:nvPr/>
        </p:nvSpPr>
        <p:spPr>
          <a:xfrm>
            <a:off x="2461846" y="2399716"/>
            <a:ext cx="4097216" cy="327979"/>
          </a:xfrm>
          <a:prstGeom prst="rightArrow">
            <a:avLst/>
          </a:prstGeom>
          <a:gradFill>
            <a:gsLst>
              <a:gs pos="0">
                <a:srgbClr val="D4E0E3">
                  <a:alpha val="28680"/>
                </a:srgbClr>
              </a:gs>
              <a:gs pos="27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D5577-C4BF-0546-BB24-81B2F64751D8}"/>
              </a:ext>
            </a:extLst>
          </p:cNvPr>
          <p:cNvSpPr>
            <a:spLocks noGrp="1"/>
          </p:cNvSpPr>
          <p:nvPr>
            <p:ph type="title"/>
          </p:nvPr>
        </p:nvSpPr>
        <p:spPr/>
        <p:txBody>
          <a:bodyPr/>
          <a:lstStyle/>
          <a:p>
            <a:r>
              <a:rPr lang="en-US" dirty="0"/>
              <a:t>HIV Reverse Transcriptase: Reverse Transcription</a:t>
            </a:r>
          </a:p>
        </p:txBody>
      </p:sp>
      <p:sp>
        <p:nvSpPr>
          <p:cNvPr id="3" name="Text Placeholder 2">
            <a:extLst>
              <a:ext uri="{FF2B5EF4-FFF2-40B4-BE49-F238E27FC236}">
                <a16:creationId xmlns:a16="http://schemas.microsoft.com/office/drawing/2014/main" id="{78F789DE-3A71-1C4D-A340-1E842E12B895}"/>
              </a:ext>
            </a:extLst>
          </p:cNvPr>
          <p:cNvSpPr>
            <a:spLocks noGrp="1"/>
          </p:cNvSpPr>
          <p:nvPr>
            <p:ph type="body" sz="quarter" idx="14"/>
          </p:nvPr>
        </p:nvSpPr>
        <p:spPr>
          <a:prstGeom prst="rect">
            <a:avLst/>
          </a:prstGeom>
        </p:spPr>
        <p:txBody>
          <a:bodyPr/>
          <a:lstStyle/>
          <a:p>
            <a:r>
              <a:rPr lang="en-US" dirty="0"/>
              <a:t>Illustration: </a:t>
            </a:r>
            <a:r>
              <a:rPr lang="en-US" i="1" dirty="0"/>
              <a:t>Cognition Studio, Inc.</a:t>
            </a:r>
            <a:r>
              <a:rPr lang="en-US" dirty="0"/>
              <a:t> and David H. Spach, MD</a:t>
            </a:r>
          </a:p>
        </p:txBody>
      </p:sp>
      <p:pic>
        <p:nvPicPr>
          <p:cNvPr id="22" name="Picture 21">
            <a:extLst>
              <a:ext uri="{FF2B5EF4-FFF2-40B4-BE49-F238E27FC236}">
                <a16:creationId xmlns:a16="http://schemas.microsoft.com/office/drawing/2014/main" id="{A3F24494-9D5E-544B-864B-218037E0943C}"/>
              </a:ext>
            </a:extLst>
          </p:cNvPr>
          <p:cNvPicPr>
            <a:picLocks noChangeAspect="1"/>
          </p:cNvPicPr>
          <p:nvPr/>
        </p:nvPicPr>
        <p:blipFill>
          <a:blip r:embed="rId2">
            <a:duotone>
              <a:prstClr val="black"/>
              <a:srgbClr val="7030A0">
                <a:tint val="45000"/>
                <a:satMod val="400000"/>
              </a:srgbClr>
            </a:duotone>
          </a:blip>
          <a:stretch>
            <a:fillRect/>
          </a:stretch>
        </p:blipFill>
        <p:spPr>
          <a:xfrm>
            <a:off x="6563701" y="1098646"/>
            <a:ext cx="1266092" cy="2743200"/>
          </a:xfrm>
          <a:prstGeom prst="rect">
            <a:avLst/>
          </a:prstGeom>
        </p:spPr>
      </p:pic>
      <p:pic>
        <p:nvPicPr>
          <p:cNvPr id="26" name="Picture 25">
            <a:extLst>
              <a:ext uri="{FF2B5EF4-FFF2-40B4-BE49-F238E27FC236}">
                <a16:creationId xmlns:a16="http://schemas.microsoft.com/office/drawing/2014/main" id="{F973537B-9A06-7A48-87E7-9BD5E2F26BF6}"/>
              </a:ext>
            </a:extLst>
          </p:cNvPr>
          <p:cNvPicPr>
            <a:picLocks noChangeAspect="1"/>
          </p:cNvPicPr>
          <p:nvPr/>
        </p:nvPicPr>
        <p:blipFill>
          <a:blip r:embed="rId3">
            <a:duotone>
              <a:prstClr val="black"/>
              <a:srgbClr val="00B0F0">
                <a:tint val="45000"/>
                <a:satMod val="400000"/>
              </a:srgbClr>
            </a:duotone>
          </a:blip>
          <a:stretch>
            <a:fillRect/>
          </a:stretch>
        </p:blipFill>
        <p:spPr>
          <a:xfrm>
            <a:off x="1289093" y="1209555"/>
            <a:ext cx="1112202" cy="2640241"/>
          </a:xfrm>
          <a:prstGeom prst="rect">
            <a:avLst/>
          </a:prstGeom>
        </p:spPr>
      </p:pic>
      <p:sp>
        <p:nvSpPr>
          <p:cNvPr id="33" name="Footer Placeholder 3">
            <a:extLst>
              <a:ext uri="{FF2B5EF4-FFF2-40B4-BE49-F238E27FC236}">
                <a16:creationId xmlns:a16="http://schemas.microsoft.com/office/drawing/2014/main" id="{5A00752D-B143-5444-BB13-B8A170960784}"/>
              </a:ext>
            </a:extLst>
          </p:cNvPr>
          <p:cNvSpPr txBox="1">
            <a:spLocks/>
          </p:cNvSpPr>
          <p:nvPr/>
        </p:nvSpPr>
        <p:spPr>
          <a:xfrm>
            <a:off x="1277469" y="3789228"/>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rgbClr val="000000"/>
                </a:solidFill>
                <a:latin typeface="Calibri" panose="020F0502020204030204" pitchFamily="34" charset="0"/>
                <a:cs typeface="Calibri" panose="020F0502020204030204" pitchFamily="34" charset="0"/>
              </a:rPr>
              <a:t>HIV RNA</a:t>
            </a:r>
          </a:p>
        </p:txBody>
      </p:sp>
      <p:sp>
        <p:nvSpPr>
          <p:cNvPr id="34" name="Footer Placeholder 3">
            <a:extLst>
              <a:ext uri="{FF2B5EF4-FFF2-40B4-BE49-F238E27FC236}">
                <a16:creationId xmlns:a16="http://schemas.microsoft.com/office/drawing/2014/main" id="{00C2BC9C-CF40-1045-BE83-DFDA992F8B30}"/>
              </a:ext>
            </a:extLst>
          </p:cNvPr>
          <p:cNvSpPr txBox="1">
            <a:spLocks/>
          </p:cNvSpPr>
          <p:nvPr/>
        </p:nvSpPr>
        <p:spPr>
          <a:xfrm>
            <a:off x="6425453" y="3789228"/>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rgbClr val="000000"/>
                </a:solidFill>
                <a:latin typeface="Calibri" panose="020F0502020204030204" pitchFamily="34" charset="0"/>
                <a:cs typeface="Calibri" panose="020F0502020204030204" pitchFamily="34" charset="0"/>
              </a:rPr>
              <a:t>HIV DNA</a:t>
            </a:r>
          </a:p>
        </p:txBody>
      </p:sp>
      <p:sp>
        <p:nvSpPr>
          <p:cNvPr id="12" name="Footer Placeholder 3">
            <a:extLst>
              <a:ext uri="{FF2B5EF4-FFF2-40B4-BE49-F238E27FC236}">
                <a16:creationId xmlns:a16="http://schemas.microsoft.com/office/drawing/2014/main" id="{243D855C-F373-6144-97A5-D9EDA576EEF4}"/>
              </a:ext>
            </a:extLst>
          </p:cNvPr>
          <p:cNvSpPr txBox="1">
            <a:spLocks/>
          </p:cNvSpPr>
          <p:nvPr/>
        </p:nvSpPr>
        <p:spPr>
          <a:xfrm>
            <a:off x="3192720" y="4135377"/>
            <a:ext cx="2762409"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600" b="1" dirty="0">
                <a:solidFill>
                  <a:srgbClr val="B28600"/>
                </a:solidFill>
                <a:latin typeface="Calibri" panose="020F0502020204030204" pitchFamily="34" charset="0"/>
                <a:cs typeface="Calibri" panose="020F0502020204030204" pitchFamily="34" charset="0"/>
              </a:rPr>
              <a:t>Reverse Transcriptase</a:t>
            </a:r>
          </a:p>
        </p:txBody>
      </p:sp>
      <p:pic>
        <p:nvPicPr>
          <p:cNvPr id="6" name="Picture 5">
            <a:extLst>
              <a:ext uri="{FF2B5EF4-FFF2-40B4-BE49-F238E27FC236}">
                <a16:creationId xmlns:a16="http://schemas.microsoft.com/office/drawing/2014/main" id="{D8001FD3-A735-5C41-9ABF-CB242124F265}"/>
              </a:ext>
            </a:extLst>
          </p:cNvPr>
          <p:cNvPicPr>
            <a:picLocks noChangeAspect="1"/>
          </p:cNvPicPr>
          <p:nvPr/>
        </p:nvPicPr>
        <p:blipFill>
          <a:blip r:embed="rId4"/>
          <a:stretch>
            <a:fillRect/>
          </a:stretch>
        </p:blipFill>
        <p:spPr>
          <a:xfrm>
            <a:off x="3022778" y="1291857"/>
            <a:ext cx="3100619" cy="3039099"/>
          </a:xfrm>
          <a:prstGeom prst="rect">
            <a:avLst/>
          </a:prstGeom>
        </p:spPr>
      </p:pic>
      <p:sp>
        <p:nvSpPr>
          <p:cNvPr id="11" name="Right Arrow 10">
            <a:extLst>
              <a:ext uri="{FF2B5EF4-FFF2-40B4-BE49-F238E27FC236}">
                <a16:creationId xmlns:a16="http://schemas.microsoft.com/office/drawing/2014/main" id="{0401D1C5-06C4-944C-AB4B-1A6FEDAF0E01}"/>
              </a:ext>
            </a:extLst>
          </p:cNvPr>
          <p:cNvSpPr/>
          <p:nvPr/>
        </p:nvSpPr>
        <p:spPr>
          <a:xfrm>
            <a:off x="4174022" y="2399716"/>
            <a:ext cx="2385039" cy="32797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317678"/>
      </p:ext>
    </p:extLst>
  </p:cSld>
  <p:clrMapOvr>
    <a:masterClrMapping/>
  </p:clrMapOvr>
  <mc:AlternateContent xmlns:mc="http://schemas.openxmlformats.org/markup-compatibility/2006" xmlns:p14="http://schemas.microsoft.com/office/powerpoint/2010/main">
    <mc:Choice Requires="p14">
      <p:transition spd="slow" p14:dur="1250" advTm="27360">
        <p:fade/>
      </p:transition>
    </mc:Choice>
    <mc:Fallback xmlns="">
      <p:transition spd="slow" advTm="2736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7D95-ED4F-6E37-B6DE-C897648B43D2}"/>
              </a:ext>
            </a:extLst>
          </p:cNvPr>
          <p:cNvSpPr>
            <a:spLocks noGrp="1"/>
          </p:cNvSpPr>
          <p:nvPr>
            <p:ph type="title"/>
          </p:nvPr>
        </p:nvSpPr>
        <p:spPr/>
        <p:txBody>
          <a:bodyPr/>
          <a:lstStyle/>
          <a:p>
            <a:r>
              <a:rPr lang="en-US" dirty="0"/>
              <a:t>HIV Integrase</a:t>
            </a:r>
          </a:p>
        </p:txBody>
      </p:sp>
      <p:sp>
        <p:nvSpPr>
          <p:cNvPr id="3" name="Text Placeholder 2">
            <a:extLst>
              <a:ext uri="{FF2B5EF4-FFF2-40B4-BE49-F238E27FC236}">
                <a16:creationId xmlns:a16="http://schemas.microsoft.com/office/drawing/2014/main" id="{052CCC5C-8461-EF60-81A7-B8D0EA26E29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5" name="Straight Arrow Connector 4">
            <a:extLst>
              <a:ext uri="{FF2B5EF4-FFF2-40B4-BE49-F238E27FC236}">
                <a16:creationId xmlns:a16="http://schemas.microsoft.com/office/drawing/2014/main" id="{17928F4A-1E14-5BE8-D0F4-BA60B145329D}"/>
              </a:ext>
            </a:extLst>
          </p:cNvPr>
          <p:cNvCxnSpPr>
            <a:cxnSpLocks/>
          </p:cNvCxnSpPr>
          <p:nvPr/>
        </p:nvCxnSpPr>
        <p:spPr>
          <a:xfrm flipH="1">
            <a:off x="2400950" y="2264749"/>
            <a:ext cx="17845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id="{8F3DCA2B-479A-1C31-B3EF-2AEB04E0D528}"/>
              </a:ext>
            </a:extLst>
          </p:cNvPr>
          <p:cNvSpPr>
            <a:spLocks noChangeArrowheads="1"/>
          </p:cNvSpPr>
          <p:nvPr/>
        </p:nvSpPr>
        <p:spPr bwMode="auto">
          <a:xfrm>
            <a:off x="829559" y="2031815"/>
            <a:ext cx="1601837" cy="432890"/>
          </a:xfrm>
          <a:prstGeom prst="rect">
            <a:avLst/>
          </a:prstGeom>
          <a:noFill/>
          <a:ln w="12700">
            <a:noFill/>
            <a:miter lim="800000"/>
            <a:headEnd/>
            <a:tailEnd/>
          </a:ln>
          <a:effectLst/>
        </p:spPr>
        <p:txBody>
          <a:bodyPr wrap="none" anchor="ctr">
            <a:prstTxWarp prst="textNoShape">
              <a:avLst/>
            </a:prstTxWarp>
          </a:bodyPr>
          <a:lstStyle/>
          <a:p>
            <a:pPr algn="r"/>
            <a:r>
              <a:rPr lang="en-US" sz="1800" dirty="0">
                <a:latin typeface="Calibri" panose="020F0502020204030204" pitchFamily="34" charset="0"/>
                <a:cs typeface="Calibri" panose="020F0502020204030204" pitchFamily="34" charset="0"/>
              </a:rPr>
              <a:t>HIV Integrase</a:t>
            </a:r>
          </a:p>
        </p:txBody>
      </p:sp>
    </p:spTree>
    <p:extLst>
      <p:ext uri="{BB962C8B-B14F-4D97-AF65-F5344CB8AC3E}">
        <p14:creationId xmlns:p14="http://schemas.microsoft.com/office/powerpoint/2010/main" val="1048149621"/>
      </p:ext>
    </p:extLst>
  </p:cSld>
  <p:clrMapOvr>
    <a:masterClrMapping/>
  </p:clrMapOvr>
  <mc:AlternateContent xmlns:mc="http://schemas.openxmlformats.org/markup-compatibility/2006" xmlns:p14="http://schemas.microsoft.com/office/powerpoint/2010/main">
    <mc:Choice Requires="p14">
      <p:transition spd="slow" p14:dur="1250" advTm="7157">
        <p:circle/>
      </p:transition>
    </mc:Choice>
    <mc:Fallback xmlns="">
      <p:transition spd="slow" advTm="7157">
        <p:circl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0139-8778-1A43-A0FA-70ACEE89B8F6}"/>
              </a:ext>
            </a:extLst>
          </p:cNvPr>
          <p:cNvSpPr>
            <a:spLocks noGrp="1"/>
          </p:cNvSpPr>
          <p:nvPr>
            <p:ph type="title"/>
          </p:nvPr>
        </p:nvSpPr>
        <p:spPr/>
        <p:txBody>
          <a:bodyPr/>
          <a:lstStyle/>
          <a:p>
            <a:r>
              <a:rPr lang="en-US" dirty="0"/>
              <a:t>HIV Integrase</a:t>
            </a:r>
          </a:p>
        </p:txBody>
      </p:sp>
      <p:sp>
        <p:nvSpPr>
          <p:cNvPr id="4" name="Text Placeholder 3">
            <a:extLst>
              <a:ext uri="{FF2B5EF4-FFF2-40B4-BE49-F238E27FC236}">
                <a16:creationId xmlns:a16="http://schemas.microsoft.com/office/drawing/2014/main" id="{72E0814E-BD1E-C24C-8288-7D230C33DE3C}"/>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3" name="Picture 2">
            <a:extLst>
              <a:ext uri="{FF2B5EF4-FFF2-40B4-BE49-F238E27FC236}">
                <a16:creationId xmlns:a16="http://schemas.microsoft.com/office/drawing/2014/main" id="{6ED54C0B-C8DF-81F7-27E4-49DD2D3F6547}"/>
              </a:ext>
            </a:extLst>
          </p:cNvPr>
          <p:cNvPicPr>
            <a:picLocks noChangeAspect="1"/>
          </p:cNvPicPr>
          <p:nvPr/>
        </p:nvPicPr>
        <p:blipFill>
          <a:blip r:embed="rId2">
            <a:alphaModFix amt="85000"/>
          </a:blip>
          <a:stretch>
            <a:fillRect/>
          </a:stretch>
        </p:blipFill>
        <p:spPr>
          <a:xfrm>
            <a:off x="2548315" y="942634"/>
            <a:ext cx="3931920" cy="3931920"/>
          </a:xfrm>
          <a:prstGeom prst="rect">
            <a:avLst/>
          </a:prstGeom>
        </p:spPr>
      </p:pic>
      <p:cxnSp>
        <p:nvCxnSpPr>
          <p:cNvPr id="9" name="Straight Arrow Connector 8">
            <a:extLst>
              <a:ext uri="{FF2B5EF4-FFF2-40B4-BE49-F238E27FC236}">
                <a16:creationId xmlns:a16="http://schemas.microsoft.com/office/drawing/2014/main" id="{9012B858-F6B7-2D7C-AECB-B5E7901EA74B}"/>
              </a:ext>
            </a:extLst>
          </p:cNvPr>
          <p:cNvCxnSpPr>
            <a:cxnSpLocks/>
          </p:cNvCxnSpPr>
          <p:nvPr/>
        </p:nvCxnSpPr>
        <p:spPr>
          <a:xfrm flipH="1">
            <a:off x="5326996" y="2921850"/>
            <a:ext cx="17845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13">
            <a:extLst>
              <a:ext uri="{FF2B5EF4-FFF2-40B4-BE49-F238E27FC236}">
                <a16:creationId xmlns:a16="http://schemas.microsoft.com/office/drawing/2014/main" id="{096D05BD-0523-1118-A445-C228692F4CE6}"/>
              </a:ext>
            </a:extLst>
          </p:cNvPr>
          <p:cNvSpPr>
            <a:spLocks noChangeArrowheads="1"/>
          </p:cNvSpPr>
          <p:nvPr/>
        </p:nvSpPr>
        <p:spPr bwMode="auto">
          <a:xfrm>
            <a:off x="6527333" y="2698680"/>
            <a:ext cx="1387169" cy="432890"/>
          </a:xfrm>
          <a:prstGeom prst="rect">
            <a:avLst/>
          </a:prstGeom>
          <a:noFill/>
          <a:ln w="12700">
            <a:noFill/>
            <a:miter lim="800000"/>
            <a:headEnd/>
            <a:tailEnd/>
          </a:ln>
          <a:effectLst/>
        </p:spPr>
        <p:txBody>
          <a:bodyPr wrap="none" anchor="ctr">
            <a:prstTxWarp prst="textNoShape">
              <a:avLst/>
            </a:prstTxWarp>
          </a:bodyPr>
          <a:lstStyle/>
          <a:p>
            <a:pPr algn="r"/>
            <a:r>
              <a:rPr lang="en-US" sz="1400" dirty="0">
                <a:solidFill>
                  <a:schemeClr val="tx1">
                    <a:lumMod val="65000"/>
                    <a:lumOff val="35000"/>
                  </a:schemeClr>
                </a:solidFill>
                <a:latin typeface="Calibri" panose="020F0502020204030204" pitchFamily="34" charset="0"/>
                <a:cs typeface="Calibri" panose="020F0502020204030204" pitchFamily="34" charset="0"/>
              </a:rPr>
              <a:t>HIV Core</a:t>
            </a:r>
          </a:p>
        </p:txBody>
      </p:sp>
      <p:pic>
        <p:nvPicPr>
          <p:cNvPr id="11" name="Picture 10">
            <a:extLst>
              <a:ext uri="{FF2B5EF4-FFF2-40B4-BE49-F238E27FC236}">
                <a16:creationId xmlns:a16="http://schemas.microsoft.com/office/drawing/2014/main" id="{D7783863-3DEF-1881-4F78-12369E0191F6}"/>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foregroundMark x1="67022" y1="28444" x2="67022" y2="28444"/>
                        <a14:foregroundMark x1="67156" y1="28000" x2="68044" y2="29467"/>
                        <a14:foregroundMark x1="59733" y1="21467" x2="64533" y2="24356"/>
                        <a14:foregroundMark x1="70489" y1="40400" x2="70089" y2="46089"/>
                        <a14:backgroundMark x1="42978" y1="16489" x2="24533" y2="30578"/>
                        <a14:backgroundMark x1="24533" y1="30578" x2="20133" y2="39422"/>
                        <a14:backgroundMark x1="20799" y1="47970" x2="22400" y2="68533"/>
                        <a14:backgroundMark x1="20133" y1="39422" x2="20792" y2="47887"/>
                        <a14:backgroundMark x1="22400" y1="68533" x2="27600" y2="81644"/>
                        <a14:backgroundMark x1="27600" y1="81644" x2="38444" y2="87200"/>
                        <a14:backgroundMark x1="38444" y1="87200" x2="51600" y2="87956"/>
                        <a14:backgroundMark x1="51600" y1="87956" x2="67644" y2="75689"/>
                        <a14:backgroundMark x1="67644" y1="75689" x2="79911" y2="43022"/>
                        <a14:backgroundMark x1="79911" y1="43022" x2="79200" y2="31733"/>
                        <a14:backgroundMark x1="79200" y1="31733" x2="74267" y2="22756"/>
                        <a14:backgroundMark x1="74267" y1="22756" x2="53956" y2="11956"/>
                        <a14:backgroundMark x1="53956" y1="11956" x2="44622" y2="10044"/>
                        <a14:backgroundMark x1="44622" y1="10044" x2="37422" y2="11067"/>
                        <a14:backgroundMark x1="42089" y1="26711" x2="38578" y2="38578"/>
                        <a14:backgroundMark x1="38578" y1="38578" x2="38978" y2="51156"/>
                        <a14:backgroundMark x1="38978" y1="51156" x2="43067" y2="62667"/>
                        <a14:backgroundMark x1="43067" y1="62667" x2="53422" y2="69956"/>
                        <a14:backgroundMark x1="53422" y1="69956" x2="61689" y2="61156"/>
                        <a14:backgroundMark x1="61689" y1="61156" x2="67067" y2="36800"/>
                        <a14:backgroundMark x1="67067" y1="36800" x2="61333" y2="26578"/>
                        <a14:backgroundMark x1="61333" y1="26578" x2="48844" y2="23333"/>
                        <a14:backgroundMark x1="48844" y1="23333" x2="41511" y2="26711"/>
                        <a14:backgroundMark x1="28089" y1="31511" x2="28889" y2="62711"/>
                        <a14:backgroundMark x1="28889" y1="62711" x2="32622" y2="69378"/>
                        <a14:backgroundMark x1="27511" y1="29911" x2="27067" y2="31778"/>
                        <a14:backgroundMark x1="27378" y1="47111" x2="29111" y2="59644"/>
                        <a14:backgroundMark x1="29111" y1="59644" x2="35822" y2="71778"/>
                        <a14:backgroundMark x1="35822" y1="71778" x2="45733" y2="79511"/>
                        <a14:backgroundMark x1="45733" y1="79511" x2="54311" y2="81067"/>
                        <a14:backgroundMark x1="71067" y1="14889" x2="80667" y2="25600"/>
                        <a14:backgroundMark x1="80667" y1="25600" x2="85956" y2="49511"/>
                        <a14:backgroundMark x1="85956" y1="49511" x2="79911" y2="76133"/>
                        <a14:backgroundMark x1="79911" y1="76133" x2="63822" y2="82222"/>
                        <a14:backgroundMark x1="46889" y1="85422" x2="33289" y2="81156"/>
                        <a14:backgroundMark x1="33289" y1="81156" x2="23778" y2="72267"/>
                        <a14:backgroundMark x1="23778" y1="72267" x2="21556" y2="68222"/>
                        <a14:backgroundMark x1="52311" y1="26533" x2="52444" y2="61956"/>
                        <a14:backgroundMark x1="22844" y1="45956" x2="29911" y2="70578"/>
                        <a14:backgroundMark x1="29911" y1="70578" x2="39422" y2="80000"/>
                        <a14:backgroundMark x1="39422" y1="80000" x2="40044" y2="80311"/>
                        <a14:backgroundMark x1="23733" y1="43333" x2="24311" y2="53378"/>
                        <a14:backgroundMark x1="24311" y1="42578" x2="25467" y2="52044"/>
                        <a14:backgroundMark x1="25467" y1="44933" x2="26800" y2="51467"/>
                        <a14:backgroundMark x1="21111" y1="48133" x2="21111" y2="48133"/>
                        <a14:backgroundMark x1="21111" y1="47956" x2="28844" y2="52044"/>
                        <a14:backgroundMark x1="28978" y1="51778" x2="28978" y2="51778"/>
                        <a14:backgroundMark x1="28667" y1="65467" x2="41378" y2="78578"/>
                        <a14:backgroundMark x1="25333" y1="62978" x2="25333" y2="62978"/>
                        <a14:backgroundMark x1="28844" y1="64889" x2="28844" y2="64889"/>
                        <a14:backgroundMark x1="28400" y1="65600" x2="28978" y2="64311"/>
                        <a14:backgroundMark x1="28978" y1="65467" x2="28978" y2="65467"/>
                        <a14:backgroundMark x1="29289" y1="66044" x2="29422" y2="64711"/>
                        <a14:backgroundMark x1="33200" y1="73022" x2="32311" y2="71733"/>
                        <a14:backgroundMark x1="28667" y1="64711" x2="29556" y2="65911"/>
                        <a14:backgroundMark x1="32311" y1="70711" x2="33511" y2="73333"/>
                        <a14:backgroundMark x1="41511" y1="78844" x2="42800" y2="79867"/>
                        <a14:backgroundMark x1="71244" y1="39822" x2="71244" y2="39822"/>
                      </a14:backgroundRemoval>
                    </a14:imgEffect>
                  </a14:imgLayer>
                </a14:imgProps>
              </a:ext>
            </a:extLst>
          </a:blip>
          <a:stretch>
            <a:fillRect/>
          </a:stretch>
        </p:blipFill>
        <p:spPr>
          <a:xfrm>
            <a:off x="2544929" y="942634"/>
            <a:ext cx="3931920" cy="3931920"/>
          </a:xfrm>
          <a:prstGeom prst="rect">
            <a:avLst/>
          </a:prstGeom>
        </p:spPr>
      </p:pic>
      <p:sp>
        <p:nvSpPr>
          <p:cNvPr id="5" name="Rectangle 4">
            <a:extLst>
              <a:ext uri="{FF2B5EF4-FFF2-40B4-BE49-F238E27FC236}">
                <a16:creationId xmlns:a16="http://schemas.microsoft.com/office/drawing/2014/main" id="{E44938BE-C25E-EAB3-8626-D11EC4C9E947}"/>
              </a:ext>
            </a:extLst>
          </p:cNvPr>
          <p:cNvSpPr/>
          <p:nvPr/>
        </p:nvSpPr>
        <p:spPr>
          <a:xfrm>
            <a:off x="7970196" y="930510"/>
            <a:ext cx="1173804" cy="429490"/>
          </a:xfrm>
          <a:prstGeom prst="rect">
            <a:avLst/>
          </a:prstGeom>
          <a:solidFill>
            <a:srgbClr val="BB89A2">
              <a:alpha val="468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Enzyme</a:t>
            </a:r>
          </a:p>
        </p:txBody>
      </p:sp>
      <p:cxnSp>
        <p:nvCxnSpPr>
          <p:cNvPr id="12" name="Straight Arrow Connector 11">
            <a:extLst>
              <a:ext uri="{FF2B5EF4-FFF2-40B4-BE49-F238E27FC236}">
                <a16:creationId xmlns:a16="http://schemas.microsoft.com/office/drawing/2014/main" id="{278F8D7E-3263-8B89-8DA0-5EAC3B96F67B}"/>
              </a:ext>
            </a:extLst>
          </p:cNvPr>
          <p:cNvCxnSpPr>
            <a:cxnSpLocks/>
          </p:cNvCxnSpPr>
          <p:nvPr/>
        </p:nvCxnSpPr>
        <p:spPr>
          <a:xfrm flipH="1">
            <a:off x="2400950" y="2264749"/>
            <a:ext cx="17845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70ADB242-34BA-7593-5071-57C4E3C01E5A}"/>
              </a:ext>
            </a:extLst>
          </p:cNvPr>
          <p:cNvSpPr>
            <a:spLocks noChangeArrowheads="1"/>
          </p:cNvSpPr>
          <p:nvPr/>
        </p:nvSpPr>
        <p:spPr bwMode="auto">
          <a:xfrm>
            <a:off x="829559" y="2031815"/>
            <a:ext cx="1601837" cy="432890"/>
          </a:xfrm>
          <a:prstGeom prst="rect">
            <a:avLst/>
          </a:prstGeom>
          <a:noFill/>
          <a:ln w="12700">
            <a:noFill/>
            <a:miter lim="800000"/>
            <a:headEnd/>
            <a:tailEnd/>
          </a:ln>
          <a:effectLst/>
        </p:spPr>
        <p:txBody>
          <a:bodyPr wrap="none" anchor="ctr">
            <a:prstTxWarp prst="textNoShape">
              <a:avLst/>
            </a:prstTxWarp>
          </a:bodyPr>
          <a:lstStyle/>
          <a:p>
            <a:pPr algn="r"/>
            <a:r>
              <a:rPr lang="en-US" sz="1800" dirty="0">
                <a:latin typeface="Calibri" panose="020F0502020204030204" pitchFamily="34" charset="0"/>
                <a:cs typeface="Calibri" panose="020F0502020204030204" pitchFamily="34" charset="0"/>
              </a:rPr>
              <a:t>HIV Integrase</a:t>
            </a:r>
          </a:p>
        </p:txBody>
      </p:sp>
    </p:spTree>
    <p:extLst>
      <p:ext uri="{BB962C8B-B14F-4D97-AF65-F5344CB8AC3E}">
        <p14:creationId xmlns:p14="http://schemas.microsoft.com/office/powerpoint/2010/main" val="4206778059"/>
      </p:ext>
    </p:extLst>
  </p:cSld>
  <p:clrMapOvr>
    <a:masterClrMapping/>
  </p:clrMapOvr>
  <mc:AlternateContent xmlns:mc="http://schemas.openxmlformats.org/markup-compatibility/2006" xmlns:p14="http://schemas.microsoft.com/office/powerpoint/2010/main">
    <mc:Choice Requires="p14">
      <p:transition spd="slow" p14:dur="1250" advTm="5781">
        <p:fade/>
      </p:transition>
    </mc:Choice>
    <mc:Fallback xmlns="">
      <p:transition spd="slow" advTm="5781">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0139-8778-1A43-A0FA-70ACEE89B8F6}"/>
              </a:ext>
            </a:extLst>
          </p:cNvPr>
          <p:cNvSpPr>
            <a:spLocks noGrp="1"/>
          </p:cNvSpPr>
          <p:nvPr>
            <p:ph type="title"/>
          </p:nvPr>
        </p:nvSpPr>
        <p:spPr/>
        <p:txBody>
          <a:bodyPr/>
          <a:lstStyle/>
          <a:p>
            <a:r>
              <a:rPr lang="en-US" dirty="0"/>
              <a:t>HIV Integrase: Component of Ribonucleoprotein Complex</a:t>
            </a:r>
          </a:p>
        </p:txBody>
      </p:sp>
      <p:sp>
        <p:nvSpPr>
          <p:cNvPr id="4" name="Text Placeholder 3">
            <a:extLst>
              <a:ext uri="{FF2B5EF4-FFF2-40B4-BE49-F238E27FC236}">
                <a16:creationId xmlns:a16="http://schemas.microsoft.com/office/drawing/2014/main" id="{72E0814E-BD1E-C24C-8288-7D230C33DE3C}"/>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3" name="Picture 2">
            <a:extLst>
              <a:ext uri="{FF2B5EF4-FFF2-40B4-BE49-F238E27FC236}">
                <a16:creationId xmlns:a16="http://schemas.microsoft.com/office/drawing/2014/main" id="{6ED54C0B-C8DF-81F7-27E4-49DD2D3F6547}"/>
              </a:ext>
            </a:extLst>
          </p:cNvPr>
          <p:cNvPicPr>
            <a:picLocks noChangeAspect="1"/>
          </p:cNvPicPr>
          <p:nvPr/>
        </p:nvPicPr>
        <p:blipFill>
          <a:blip r:embed="rId2">
            <a:alphaModFix amt="85000"/>
          </a:blip>
          <a:stretch>
            <a:fillRect/>
          </a:stretch>
        </p:blipFill>
        <p:spPr>
          <a:xfrm>
            <a:off x="2548315" y="949165"/>
            <a:ext cx="3931920" cy="3931920"/>
          </a:xfrm>
          <a:prstGeom prst="rect">
            <a:avLst/>
          </a:prstGeom>
        </p:spPr>
      </p:pic>
      <p:pic>
        <p:nvPicPr>
          <p:cNvPr id="11" name="Picture 10">
            <a:extLst>
              <a:ext uri="{FF2B5EF4-FFF2-40B4-BE49-F238E27FC236}">
                <a16:creationId xmlns:a16="http://schemas.microsoft.com/office/drawing/2014/main" id="{D7783863-3DEF-1881-4F78-12369E0191F6}"/>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foregroundMark x1="67022" y1="28444" x2="67022" y2="28444"/>
                        <a14:foregroundMark x1="67156" y1="28000" x2="68044" y2="29467"/>
                        <a14:foregroundMark x1="59733" y1="21467" x2="64533" y2="24356"/>
                        <a14:foregroundMark x1="70489" y1="40400" x2="70089" y2="46089"/>
                        <a14:backgroundMark x1="42978" y1="16489" x2="24533" y2="30578"/>
                        <a14:backgroundMark x1="24533" y1="30578" x2="20133" y2="39422"/>
                        <a14:backgroundMark x1="20799" y1="47970" x2="22400" y2="68533"/>
                        <a14:backgroundMark x1="20133" y1="39422" x2="20792" y2="47887"/>
                        <a14:backgroundMark x1="22400" y1="68533" x2="27600" y2="81644"/>
                        <a14:backgroundMark x1="27600" y1="81644" x2="38444" y2="87200"/>
                        <a14:backgroundMark x1="38444" y1="87200" x2="51600" y2="87956"/>
                        <a14:backgroundMark x1="51600" y1="87956" x2="67644" y2="75689"/>
                        <a14:backgroundMark x1="67644" y1="75689" x2="79911" y2="43022"/>
                        <a14:backgroundMark x1="79911" y1="43022" x2="79200" y2="31733"/>
                        <a14:backgroundMark x1="79200" y1="31733" x2="74267" y2="22756"/>
                        <a14:backgroundMark x1="74267" y1="22756" x2="53956" y2="11956"/>
                        <a14:backgroundMark x1="53956" y1="11956" x2="44622" y2="10044"/>
                        <a14:backgroundMark x1="44622" y1="10044" x2="37422" y2="11067"/>
                        <a14:backgroundMark x1="42089" y1="26711" x2="38578" y2="38578"/>
                        <a14:backgroundMark x1="38578" y1="38578" x2="38978" y2="51156"/>
                        <a14:backgroundMark x1="38978" y1="51156" x2="43067" y2="62667"/>
                        <a14:backgroundMark x1="43067" y1="62667" x2="53422" y2="69956"/>
                        <a14:backgroundMark x1="53422" y1="69956" x2="61689" y2="61156"/>
                        <a14:backgroundMark x1="61689" y1="61156" x2="67067" y2="36800"/>
                        <a14:backgroundMark x1="67067" y1="36800" x2="61333" y2="26578"/>
                        <a14:backgroundMark x1="61333" y1="26578" x2="48844" y2="23333"/>
                        <a14:backgroundMark x1="48844" y1="23333" x2="41511" y2="26711"/>
                        <a14:backgroundMark x1="28089" y1="31511" x2="28889" y2="62711"/>
                        <a14:backgroundMark x1="28889" y1="62711" x2="32622" y2="69378"/>
                        <a14:backgroundMark x1="27511" y1="29911" x2="27067" y2="31778"/>
                        <a14:backgroundMark x1="27378" y1="47111" x2="29111" y2="59644"/>
                        <a14:backgroundMark x1="29111" y1="59644" x2="35822" y2="71778"/>
                        <a14:backgroundMark x1="35822" y1="71778" x2="45733" y2="79511"/>
                        <a14:backgroundMark x1="45733" y1="79511" x2="54311" y2="81067"/>
                        <a14:backgroundMark x1="71067" y1="14889" x2="80667" y2="25600"/>
                        <a14:backgroundMark x1="80667" y1="25600" x2="85956" y2="49511"/>
                        <a14:backgroundMark x1="85956" y1="49511" x2="79911" y2="76133"/>
                        <a14:backgroundMark x1="79911" y1="76133" x2="63822" y2="82222"/>
                        <a14:backgroundMark x1="46889" y1="85422" x2="33289" y2="81156"/>
                        <a14:backgroundMark x1="33289" y1="81156" x2="23778" y2="72267"/>
                        <a14:backgroundMark x1="23778" y1="72267" x2="21556" y2="68222"/>
                        <a14:backgroundMark x1="52311" y1="26533" x2="52444" y2="61956"/>
                        <a14:backgroundMark x1="22844" y1="45956" x2="29911" y2="70578"/>
                        <a14:backgroundMark x1="29911" y1="70578" x2="39422" y2="80000"/>
                        <a14:backgroundMark x1="39422" y1="80000" x2="40044" y2="80311"/>
                        <a14:backgroundMark x1="23733" y1="43333" x2="24311" y2="53378"/>
                        <a14:backgroundMark x1="24311" y1="42578" x2="25467" y2="52044"/>
                        <a14:backgroundMark x1="25467" y1="44933" x2="26800" y2="51467"/>
                        <a14:backgroundMark x1="21111" y1="48133" x2="21111" y2="48133"/>
                        <a14:backgroundMark x1="21111" y1="47956" x2="28844" y2="52044"/>
                        <a14:backgroundMark x1="28978" y1="51778" x2="28978" y2="51778"/>
                        <a14:backgroundMark x1="28667" y1="65467" x2="41378" y2="78578"/>
                        <a14:backgroundMark x1="25333" y1="62978" x2="25333" y2="62978"/>
                        <a14:backgroundMark x1="28844" y1="64889" x2="28844" y2="64889"/>
                        <a14:backgroundMark x1="28400" y1="65600" x2="28978" y2="64311"/>
                        <a14:backgroundMark x1="28978" y1="65467" x2="28978" y2="65467"/>
                        <a14:backgroundMark x1="29289" y1="66044" x2="29422" y2="64711"/>
                        <a14:backgroundMark x1="33200" y1="73022" x2="32311" y2="71733"/>
                        <a14:backgroundMark x1="28667" y1="64711" x2="29556" y2="65911"/>
                        <a14:backgroundMark x1="32311" y1="70711" x2="33511" y2="73333"/>
                        <a14:backgroundMark x1="41511" y1="78844" x2="42800" y2="79867"/>
                        <a14:backgroundMark x1="71244" y1="39822" x2="71244" y2="39822"/>
                      </a14:backgroundRemoval>
                    </a14:imgEffect>
                  </a14:imgLayer>
                </a14:imgProps>
              </a:ext>
            </a:extLst>
          </a:blip>
          <a:stretch>
            <a:fillRect/>
          </a:stretch>
        </p:blipFill>
        <p:spPr>
          <a:xfrm>
            <a:off x="2538383" y="949165"/>
            <a:ext cx="3931920" cy="3931920"/>
          </a:xfrm>
          <a:prstGeom prst="rect">
            <a:avLst/>
          </a:prstGeom>
        </p:spPr>
      </p:pic>
      <p:pic>
        <p:nvPicPr>
          <p:cNvPr id="56" name="Picture 55">
            <a:extLst>
              <a:ext uri="{FF2B5EF4-FFF2-40B4-BE49-F238E27FC236}">
                <a16:creationId xmlns:a16="http://schemas.microsoft.com/office/drawing/2014/main" id="{26385001-B2F1-8A4B-F003-3AEFB359D281}"/>
              </a:ext>
            </a:extLst>
          </p:cNvPr>
          <p:cNvPicPr>
            <a:picLocks noChangeAspect="1"/>
          </p:cNvPicPr>
          <p:nvPr/>
        </p:nvPicPr>
        <p:blipFill>
          <a:blip r:embed="rId5"/>
          <a:stretch>
            <a:fillRect/>
          </a:stretch>
        </p:blipFill>
        <p:spPr>
          <a:xfrm>
            <a:off x="3829979" y="1587262"/>
            <a:ext cx="1526993" cy="1526993"/>
          </a:xfrm>
          <a:prstGeom prst="rect">
            <a:avLst/>
          </a:prstGeom>
        </p:spPr>
      </p:pic>
      <p:sp>
        <p:nvSpPr>
          <p:cNvPr id="5" name="Rectangle 4">
            <a:extLst>
              <a:ext uri="{FF2B5EF4-FFF2-40B4-BE49-F238E27FC236}">
                <a16:creationId xmlns:a16="http://schemas.microsoft.com/office/drawing/2014/main" id="{95B1EA86-8E7E-357E-9F93-5962411CA212}"/>
              </a:ext>
            </a:extLst>
          </p:cNvPr>
          <p:cNvSpPr/>
          <p:nvPr/>
        </p:nvSpPr>
        <p:spPr>
          <a:xfrm>
            <a:off x="0" y="928180"/>
            <a:ext cx="9144000" cy="3886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6FAEEB-0F72-8AF1-0A4A-BE6367F32349}"/>
              </a:ext>
            </a:extLst>
          </p:cNvPr>
          <p:cNvSpPr/>
          <p:nvPr/>
        </p:nvSpPr>
        <p:spPr>
          <a:xfrm>
            <a:off x="139487" y="1177871"/>
            <a:ext cx="2781939" cy="2574585"/>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CAAEA61-0A80-AE23-7341-096F9C031B04}"/>
              </a:ext>
            </a:extLst>
          </p:cNvPr>
          <p:cNvPicPr>
            <a:picLocks noChangeAspect="1"/>
          </p:cNvPicPr>
          <p:nvPr/>
        </p:nvPicPr>
        <p:blipFill>
          <a:blip r:embed="rId5"/>
          <a:stretch>
            <a:fillRect/>
          </a:stretch>
        </p:blipFill>
        <p:spPr>
          <a:xfrm>
            <a:off x="378796" y="1405855"/>
            <a:ext cx="2303319" cy="2303319"/>
          </a:xfrm>
          <a:prstGeom prst="rect">
            <a:avLst/>
          </a:prstGeom>
        </p:spPr>
      </p:pic>
      <p:sp>
        <p:nvSpPr>
          <p:cNvPr id="50" name="Rectangle 13">
            <a:extLst>
              <a:ext uri="{FF2B5EF4-FFF2-40B4-BE49-F238E27FC236}">
                <a16:creationId xmlns:a16="http://schemas.microsoft.com/office/drawing/2014/main" id="{04F7D182-61A5-1325-B216-803B064B85F8}"/>
              </a:ext>
            </a:extLst>
          </p:cNvPr>
          <p:cNvSpPr>
            <a:spLocks noChangeArrowheads="1"/>
          </p:cNvSpPr>
          <p:nvPr/>
        </p:nvSpPr>
        <p:spPr bwMode="auto">
          <a:xfrm>
            <a:off x="139487" y="1232699"/>
            <a:ext cx="2781939" cy="432890"/>
          </a:xfrm>
          <a:prstGeom prst="rect">
            <a:avLst/>
          </a:prstGeom>
          <a:noFill/>
          <a:ln w="12700">
            <a:noFill/>
            <a:miter lim="800000"/>
            <a:headEnd/>
            <a:tailEnd/>
          </a:ln>
          <a:effectLst/>
        </p:spPr>
        <p:txBody>
          <a:bodyPr wrap="none" anchor="ctr">
            <a:prstTxWarp prst="textNoShape">
              <a:avLst/>
            </a:prstTxWarp>
          </a:bodyPr>
          <a:lstStyle/>
          <a:p>
            <a:pPr algn="r"/>
            <a:r>
              <a:rPr lang="en-US" sz="1600" dirty="0">
                <a:latin typeface="Calibri" panose="020F0502020204030204" pitchFamily="34" charset="0"/>
                <a:cs typeface="Calibri" panose="020F0502020204030204" pitchFamily="34" charset="0"/>
              </a:rPr>
              <a:t>HIV Ribonucleoprotein Complex</a:t>
            </a:r>
          </a:p>
        </p:txBody>
      </p:sp>
      <p:sp>
        <p:nvSpPr>
          <p:cNvPr id="51" name="Rectangle 13">
            <a:extLst>
              <a:ext uri="{FF2B5EF4-FFF2-40B4-BE49-F238E27FC236}">
                <a16:creationId xmlns:a16="http://schemas.microsoft.com/office/drawing/2014/main" id="{31997B54-BD3F-3EE6-E425-8CF1F4A786AA}"/>
              </a:ext>
            </a:extLst>
          </p:cNvPr>
          <p:cNvSpPr>
            <a:spLocks noChangeArrowheads="1"/>
          </p:cNvSpPr>
          <p:nvPr/>
        </p:nvSpPr>
        <p:spPr bwMode="auto">
          <a:xfrm>
            <a:off x="200833" y="3340492"/>
            <a:ext cx="1146029" cy="377759"/>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Integrase</a:t>
            </a:r>
          </a:p>
        </p:txBody>
      </p:sp>
      <p:cxnSp>
        <p:nvCxnSpPr>
          <p:cNvPr id="52" name="Straight Arrow Connector 51">
            <a:extLst>
              <a:ext uri="{FF2B5EF4-FFF2-40B4-BE49-F238E27FC236}">
                <a16:creationId xmlns:a16="http://schemas.microsoft.com/office/drawing/2014/main" id="{291291AC-A354-483F-E0A1-3895E14D0C08}"/>
              </a:ext>
            </a:extLst>
          </p:cNvPr>
          <p:cNvCxnSpPr>
            <a:cxnSpLocks/>
          </p:cNvCxnSpPr>
          <p:nvPr/>
        </p:nvCxnSpPr>
        <p:spPr>
          <a:xfrm flipH="1">
            <a:off x="682580" y="2975020"/>
            <a:ext cx="714778" cy="45076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159846"/>
      </p:ext>
    </p:extLst>
  </p:cSld>
  <p:clrMapOvr>
    <a:masterClrMapping/>
  </p:clrMapOvr>
  <mc:AlternateContent xmlns:mc="http://schemas.openxmlformats.org/markup-compatibility/2006" xmlns:p14="http://schemas.microsoft.com/office/powerpoint/2010/main">
    <mc:Choice Requires="p14">
      <p:transition spd="slow" p14:dur="1250" advTm="12693">
        <p:fade/>
      </p:transition>
    </mc:Choice>
    <mc:Fallback xmlns="">
      <p:transition spd="slow" advTm="12693">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62A9-8786-AD4D-AB44-CF671560414E}"/>
              </a:ext>
            </a:extLst>
          </p:cNvPr>
          <p:cNvSpPr>
            <a:spLocks noGrp="1"/>
          </p:cNvSpPr>
          <p:nvPr>
            <p:ph type="title"/>
          </p:nvPr>
        </p:nvSpPr>
        <p:spPr/>
        <p:txBody>
          <a:bodyPr/>
          <a:lstStyle/>
          <a:p>
            <a:r>
              <a:rPr lang="en-US" dirty="0"/>
              <a:t>HIV Integrase: Complexes</a:t>
            </a:r>
          </a:p>
        </p:txBody>
      </p:sp>
      <p:sp>
        <p:nvSpPr>
          <p:cNvPr id="3" name="Text Placeholder 2">
            <a:extLst>
              <a:ext uri="{FF2B5EF4-FFF2-40B4-BE49-F238E27FC236}">
                <a16:creationId xmlns:a16="http://schemas.microsoft.com/office/drawing/2014/main" id="{B4BD61F2-B218-D242-AACD-FA6987EAD6FD}"/>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4" name="Rectangle 59">
            <a:extLst>
              <a:ext uri="{FF2B5EF4-FFF2-40B4-BE49-F238E27FC236}">
                <a16:creationId xmlns:a16="http://schemas.microsoft.com/office/drawing/2014/main" id="{4F954BCB-EF6D-4B44-91D5-06CF12F18F8F}"/>
              </a:ext>
            </a:extLst>
          </p:cNvPr>
          <p:cNvSpPr>
            <a:spLocks noChangeArrowheads="1"/>
          </p:cNvSpPr>
          <p:nvPr/>
        </p:nvSpPr>
        <p:spPr bwMode="auto">
          <a:xfrm>
            <a:off x="683380" y="1441390"/>
            <a:ext cx="2286000" cy="381000"/>
          </a:xfrm>
          <a:prstGeom prst="rect">
            <a:avLst/>
          </a:prstGeom>
          <a:noFill/>
          <a:ln w="12700">
            <a:noFill/>
            <a:miter lim="800000"/>
            <a:headEnd/>
            <a:tailEnd/>
          </a:ln>
        </p:spPr>
        <p:txBody>
          <a:bodyPr wrap="none" anchor="ctr">
            <a:prstTxWarp prst="textNoShape">
              <a:avLst/>
            </a:prstTxWarp>
          </a:bodyPr>
          <a:lstStyle/>
          <a:p>
            <a:pPr algn="ctr"/>
            <a:r>
              <a:rPr lang="en-US" sz="2000" dirty="0">
                <a:solidFill>
                  <a:srgbClr val="000000"/>
                </a:solidFill>
                <a:latin typeface="Calibri" panose="020F0502020204030204" pitchFamily="34" charset="0"/>
                <a:cs typeface="Calibri" panose="020F0502020204030204" pitchFamily="34" charset="0"/>
              </a:rPr>
              <a:t>Monomer</a:t>
            </a:r>
          </a:p>
        </p:txBody>
      </p:sp>
      <p:sp>
        <p:nvSpPr>
          <p:cNvPr id="6" name="Rectangle 59">
            <a:extLst>
              <a:ext uri="{FF2B5EF4-FFF2-40B4-BE49-F238E27FC236}">
                <a16:creationId xmlns:a16="http://schemas.microsoft.com/office/drawing/2014/main" id="{15DF88DF-BAF0-2841-82D8-A1F8E3DDB60D}"/>
              </a:ext>
            </a:extLst>
          </p:cNvPr>
          <p:cNvSpPr>
            <a:spLocks noChangeArrowheads="1"/>
          </p:cNvSpPr>
          <p:nvPr/>
        </p:nvSpPr>
        <p:spPr bwMode="auto">
          <a:xfrm>
            <a:off x="6360716" y="1386433"/>
            <a:ext cx="2286000" cy="381000"/>
          </a:xfrm>
          <a:prstGeom prst="rect">
            <a:avLst/>
          </a:prstGeom>
          <a:noFill/>
          <a:ln w="12700">
            <a:noFill/>
            <a:miter lim="800000"/>
            <a:headEnd/>
            <a:tailEnd/>
          </a:ln>
        </p:spPr>
        <p:txBody>
          <a:bodyPr wrap="none" anchor="ctr">
            <a:prstTxWarp prst="textNoShape">
              <a:avLst/>
            </a:prstTxWarp>
          </a:bodyPr>
          <a:lstStyle/>
          <a:p>
            <a:pPr algn="ctr"/>
            <a:r>
              <a:rPr lang="en-US" sz="2000" dirty="0">
                <a:solidFill>
                  <a:srgbClr val="000000"/>
                </a:solidFill>
                <a:latin typeface="Calibri" panose="020F0502020204030204" pitchFamily="34" charset="0"/>
                <a:cs typeface="Calibri" panose="020F0502020204030204" pitchFamily="34" charset="0"/>
              </a:rPr>
              <a:t>Tetramer</a:t>
            </a:r>
          </a:p>
        </p:txBody>
      </p:sp>
      <p:grpSp>
        <p:nvGrpSpPr>
          <p:cNvPr id="13" name="Group 12">
            <a:extLst>
              <a:ext uri="{FF2B5EF4-FFF2-40B4-BE49-F238E27FC236}">
                <a16:creationId xmlns:a16="http://schemas.microsoft.com/office/drawing/2014/main" id="{567062E3-5209-3897-1AC0-6CD9A38DF221}"/>
              </a:ext>
            </a:extLst>
          </p:cNvPr>
          <p:cNvGrpSpPr/>
          <p:nvPr/>
        </p:nvGrpSpPr>
        <p:grpSpPr>
          <a:xfrm>
            <a:off x="209417" y="1893841"/>
            <a:ext cx="8264627" cy="2325141"/>
            <a:chOff x="209417" y="1277130"/>
            <a:chExt cx="8264627" cy="2325141"/>
          </a:xfrm>
        </p:grpSpPr>
        <p:pic>
          <p:nvPicPr>
            <p:cNvPr id="7" name="Picture 6" descr="Integrase_Reduced.jpg">
              <a:extLst>
                <a:ext uri="{FF2B5EF4-FFF2-40B4-BE49-F238E27FC236}">
                  <a16:creationId xmlns:a16="http://schemas.microsoft.com/office/drawing/2014/main" id="{EE8794F5-67E5-F64C-A2E8-D19A833D65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209417" y="1277130"/>
              <a:ext cx="8264627" cy="2294600"/>
            </a:xfrm>
            <a:prstGeom prst="rect">
              <a:avLst/>
            </a:prstGeom>
          </p:spPr>
        </p:pic>
        <p:sp>
          <p:nvSpPr>
            <p:cNvPr id="12" name="Rectangle 11">
              <a:extLst>
                <a:ext uri="{FF2B5EF4-FFF2-40B4-BE49-F238E27FC236}">
                  <a16:creationId xmlns:a16="http://schemas.microsoft.com/office/drawing/2014/main" id="{08F6303D-FC87-7091-C88F-CF59E91A50CF}"/>
                </a:ext>
              </a:extLst>
            </p:cNvPr>
            <p:cNvSpPr/>
            <p:nvPr/>
          </p:nvSpPr>
          <p:spPr>
            <a:xfrm>
              <a:off x="3611545" y="1325760"/>
              <a:ext cx="2286000" cy="227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8EE243D-674F-DD8B-5008-313F24A63E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89" b="98333" l="1866" r="99627">
                          <a14:foregroundMark x1="2985" y1="10278" x2="33955" y2="61389"/>
                          <a14:foregroundMark x1="33955" y1="61389" x2="30224" y2="79167"/>
                          <a14:foregroundMark x1="30224" y1="79167" x2="17910" y2="93056"/>
                          <a14:foregroundMark x1="17910" y1="93056" x2="14179" y2="94722"/>
                          <a14:foregroundMark x1="10448" y1="12500" x2="34701" y2="10556"/>
                          <a14:foregroundMark x1="34701" y1="10556" x2="33209" y2="26944"/>
                          <a14:foregroundMark x1="33209" y1="26944" x2="52612" y2="29444"/>
                          <a14:foregroundMark x1="52612" y1="29444" x2="52612" y2="28333"/>
                          <a14:foregroundMark x1="29851" y1="93056" x2="27612" y2="77222"/>
                          <a14:foregroundMark x1="27612" y1="77222" x2="29478" y2="93889"/>
                          <a14:foregroundMark x1="29478" y1="93889" x2="16791" y2="73889"/>
                          <a14:foregroundMark x1="16791" y1="73889" x2="19030" y2="29167"/>
                          <a14:foregroundMark x1="19030" y1="29167" x2="11567" y2="47778"/>
                          <a14:foregroundMark x1="11567" y1="47778" x2="16418" y2="31111"/>
                          <a14:foregroundMark x1="16418" y1="31111" x2="9328" y2="65278"/>
                          <a14:foregroundMark x1="9328" y1="65278" x2="19030" y2="46111"/>
                          <a14:foregroundMark x1="19030" y1="46111" x2="11194" y2="60000"/>
                          <a14:foregroundMark x1="11194" y1="60000" x2="7090" y2="81389"/>
                          <a14:foregroundMark x1="7090" y1="81389" x2="7463" y2="82778"/>
                          <a14:foregroundMark x1="10448" y1="7778" x2="60448" y2="1389"/>
                          <a14:foregroundMark x1="60448" y1="1389" x2="95896" y2="3611"/>
                          <a14:foregroundMark x1="1866" y1="2778" x2="2612" y2="98611"/>
                          <a14:foregroundMark x1="42164" y1="94167" x2="71349" y2="95154"/>
                          <a14:backgroundMark x1="72388" y1="41111" x2="87687" y2="50833"/>
                          <a14:backgroundMark x1="87687" y1="50833" x2="89925" y2="57500"/>
                          <a14:backgroundMark x1="94030" y1="73889" x2="93657" y2="81111"/>
                          <a14:backgroundMark x1="94403" y1="86389" x2="87687" y2="99167"/>
                          <a14:backgroundMark x1="82836" y1="97500" x2="70896" y2="99722"/>
                          <a14:backgroundMark x1="81343" y1="96944" x2="81343" y2="96944"/>
                          <a14:backgroundMark x1="80224" y1="96389" x2="99627" y2="95000"/>
                          <a14:backgroundMark x1="94403" y1="95833" x2="98507" y2="95833"/>
                          <a14:backgroundMark x1="78731" y1="96389" x2="98507" y2="95833"/>
                          <a14:backgroundMark x1="98507" y1="95833" x2="98507" y2="95833"/>
                          <a14:backgroundMark x1="97388" y1="96389" x2="97388" y2="96389"/>
                          <a14:backgroundMark x1="98134" y1="96944" x2="98134" y2="96944"/>
                          <a14:backgroundMark x1="97015" y1="96111" x2="99254" y2="97778"/>
                        </a14:backgroundRemoval>
                      </a14:imgEffect>
                      <a14:imgEffect>
                        <a14:brightnessContrast bright="20000"/>
                      </a14:imgEffect>
                    </a14:imgLayer>
                  </a14:imgProps>
                </a:ext>
              </a:extLst>
            </a:blip>
            <a:stretch>
              <a:fillRect/>
            </a:stretch>
          </p:blipFill>
          <p:spPr>
            <a:xfrm>
              <a:off x="3441888" y="1340233"/>
              <a:ext cx="1658345" cy="2228402"/>
            </a:xfrm>
            <a:prstGeom prst="rect">
              <a:avLst/>
            </a:prstGeom>
          </p:spPr>
        </p:pic>
        <p:pic>
          <p:nvPicPr>
            <p:cNvPr id="9" name="Picture 8">
              <a:extLst>
                <a:ext uri="{FF2B5EF4-FFF2-40B4-BE49-F238E27FC236}">
                  <a16:creationId xmlns:a16="http://schemas.microsoft.com/office/drawing/2014/main" id="{9B6AB31D-5B78-9432-237C-951D12B113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60" b="98525" l="0" r="98750">
                          <a14:foregroundMark x1="24583" y1="6490" x2="79583" y2="71976"/>
                          <a14:foregroundMark x1="79583" y1="71976" x2="85000" y2="88496"/>
                          <a14:foregroundMark x1="85000" y1="88496" x2="83750" y2="99705"/>
                          <a14:foregroundMark x1="7917" y1="99410" x2="7917" y2="99705"/>
                          <a14:foregroundMark x1="7917" y1="99314" x2="7917" y2="99410"/>
                          <a14:foregroundMark x1="7917" y1="77224" x2="7917" y2="78920"/>
                          <a14:foregroundMark x1="7917" y1="56451" x2="7917" y2="77027"/>
                          <a14:foregroundMark x1="7917" y1="46642" x2="7917" y2="47252"/>
                          <a14:foregroundMark x1="23690" y1="11322" x2="42917" y2="10914"/>
                          <a14:foregroundMark x1="42917" y1="10914" x2="77083" y2="11209"/>
                          <a14:foregroundMark x1="77083" y1="11209" x2="45833" y2="10619"/>
                          <a14:foregroundMark x1="45833" y1="10619" x2="40000" y2="30678"/>
                          <a14:foregroundMark x1="40000" y1="30678" x2="66667" y2="38348"/>
                          <a14:foregroundMark x1="66667" y1="38348" x2="66250" y2="54277"/>
                          <a14:foregroundMark x1="66250" y1="54277" x2="45417" y2="66372"/>
                          <a14:foregroundMark x1="45417" y1="66372" x2="71250" y2="72566"/>
                          <a14:foregroundMark x1="71250" y1="72566" x2="41667" y2="82301"/>
                          <a14:foregroundMark x1="41667" y1="82301" x2="65000" y2="93215"/>
                          <a14:foregroundMark x1="65000" y1="93215" x2="85833" y2="83481"/>
                          <a14:foregroundMark x1="85833" y1="83481" x2="87917" y2="46903"/>
                          <a14:foregroundMark x1="81250" y1="21534" x2="98750" y2="62537"/>
                          <a14:foregroundMark x1="98750" y1="62537" x2="97917" y2="89971"/>
                          <a14:foregroundMark x1="82083" y1="12094" x2="92917" y2="26844"/>
                          <a14:foregroundMark x1="92917" y1="26844" x2="93750" y2="26844"/>
                          <a14:foregroundMark x1="17639" y1="2406" x2="43333" y2="2655"/>
                          <a14:foregroundMark x1="43333" y1="2655" x2="67917" y2="2360"/>
                          <a14:foregroundMark x1="67917" y1="2360" x2="83333" y2="3245"/>
                          <a14:foregroundMark x1="87917" y1="5015" x2="94167" y2="17109"/>
                          <a14:foregroundMark x1="63750" y1="95280" x2="56250" y2="96165"/>
                          <a14:backgroundMark x1="3750" y1="94690" x2="417" y2="83481"/>
                          <a14:backgroundMark x1="6250" y1="94690" x2="0" y2="75221"/>
                          <a14:backgroundMark x1="417" y1="79351" x2="8333" y2="91740"/>
                          <a14:backgroundMark x1="8333" y1="94395" x2="6667" y2="97640"/>
                          <a14:backgroundMark x1="417" y1="79351" x2="10000" y2="98820"/>
                          <a14:backgroundMark x1="1250" y1="79056" x2="833" y2="80236"/>
                          <a14:backgroundMark x1="1250" y1="79351" x2="2500" y2="80236"/>
                          <a14:backgroundMark x1="1667" y1="79056" x2="2083" y2="78761"/>
                          <a14:backgroundMark x1="5417" y1="46903" x2="2917" y2="55752"/>
                          <a14:backgroundMark x1="6667" y1="40708" x2="6667" y2="40708"/>
                          <a14:backgroundMark x1="5417" y1="36283" x2="5417" y2="36283"/>
                          <a14:backgroundMark x1="3333" y1="19174" x2="7500" y2="34513"/>
                          <a14:backgroundMark x1="7500" y1="34513" x2="7500" y2="34513"/>
                          <a14:backgroundMark x1="8333" y1="31563" x2="9167" y2="46608"/>
                          <a14:backgroundMark x1="9167" y1="46608" x2="8333" y2="44543"/>
                          <a14:backgroundMark x1="3333" y1="7375" x2="4583" y2="15634"/>
                          <a14:backgroundMark x1="10417" y1="2360" x2="12917" y2="11799"/>
                          <a14:backgroundMark x1="7500" y1="15634" x2="6250" y2="19469"/>
                          <a14:backgroundMark x1="8333" y1="15929" x2="6667" y2="18289"/>
                          <a14:backgroundMark x1="8333" y1="47493" x2="7500" y2="48083"/>
                          <a14:backgroundMark x1="17083" y1="5900" x2="16250" y2="15044"/>
                          <a14:backgroundMark x1="6250" y1="15634" x2="6250" y2="15634"/>
                          <a14:backgroundMark x1="7500" y1="15634" x2="7500" y2="15634"/>
                          <a14:backgroundMark x1="5833" y1="15929" x2="8750" y2="15929"/>
                          <a14:backgroundMark x1="6667" y1="48083" x2="8333" y2="45723"/>
                          <a14:backgroundMark x1="6250" y1="48673" x2="7083" y2="46313"/>
                          <a14:backgroundMark x1="7500" y1="48083" x2="7917" y2="46313"/>
                          <a14:backgroundMark x1="7500" y1="99705" x2="7500" y2="99705"/>
                          <a14:backgroundMark x1="7500" y1="99410" x2="7500" y2="99410"/>
                          <a14:backgroundMark x1="7500" y1="99410" x2="7500" y2="99410"/>
                          <a14:backgroundMark x1="7500" y1="99705" x2="7500" y2="99705"/>
                        </a14:backgroundRemoval>
                      </a14:imgEffect>
                      <a14:imgEffect>
                        <a14:brightnessContrast bright="20000"/>
                      </a14:imgEffect>
                    </a14:imgLayer>
                  </a14:imgProps>
                </a:ext>
              </a:extLst>
            </a:blip>
            <a:stretch>
              <a:fillRect/>
            </a:stretch>
          </p:blipFill>
          <p:spPr>
            <a:xfrm>
              <a:off x="4291453" y="1405744"/>
              <a:ext cx="1534428" cy="2161542"/>
            </a:xfrm>
            <a:prstGeom prst="rect">
              <a:avLst/>
            </a:prstGeom>
          </p:spPr>
        </p:pic>
      </p:grpSp>
      <p:sp>
        <p:nvSpPr>
          <p:cNvPr id="14" name="Rectangle 59">
            <a:extLst>
              <a:ext uri="{FF2B5EF4-FFF2-40B4-BE49-F238E27FC236}">
                <a16:creationId xmlns:a16="http://schemas.microsoft.com/office/drawing/2014/main" id="{162D59A8-3A4D-DFFC-EFD7-31C2EEAA2BCB}"/>
              </a:ext>
            </a:extLst>
          </p:cNvPr>
          <p:cNvSpPr>
            <a:spLocks noChangeArrowheads="1"/>
          </p:cNvSpPr>
          <p:nvPr/>
        </p:nvSpPr>
        <p:spPr bwMode="auto">
          <a:xfrm>
            <a:off x="3420642" y="1441390"/>
            <a:ext cx="2286000" cy="381000"/>
          </a:xfrm>
          <a:prstGeom prst="rect">
            <a:avLst/>
          </a:prstGeom>
          <a:noFill/>
          <a:ln w="12700">
            <a:noFill/>
            <a:miter lim="800000"/>
            <a:headEnd/>
            <a:tailEnd/>
          </a:ln>
        </p:spPr>
        <p:txBody>
          <a:bodyPr wrap="none" anchor="ctr">
            <a:prstTxWarp prst="textNoShape">
              <a:avLst/>
            </a:prstTxWarp>
          </a:bodyPr>
          <a:lstStyle/>
          <a:p>
            <a:pPr algn="ctr"/>
            <a:r>
              <a:rPr lang="en-US" sz="2000" dirty="0">
                <a:solidFill>
                  <a:srgbClr val="000000"/>
                </a:solidFill>
                <a:latin typeface="Calibri" panose="020F0502020204030204" pitchFamily="34" charset="0"/>
                <a:cs typeface="Calibri" panose="020F0502020204030204" pitchFamily="34" charset="0"/>
              </a:rPr>
              <a:t>Dimer</a:t>
            </a:r>
          </a:p>
        </p:txBody>
      </p:sp>
      <p:sp>
        <p:nvSpPr>
          <p:cNvPr id="16" name="Left-Right Arrow 15">
            <a:extLst>
              <a:ext uri="{FF2B5EF4-FFF2-40B4-BE49-F238E27FC236}">
                <a16:creationId xmlns:a16="http://schemas.microsoft.com/office/drawing/2014/main" id="{E841A7BB-30DA-D01A-6C9A-91720E23D7A6}"/>
              </a:ext>
            </a:extLst>
          </p:cNvPr>
          <p:cNvSpPr/>
          <p:nvPr/>
        </p:nvSpPr>
        <p:spPr>
          <a:xfrm>
            <a:off x="2951994" y="1517611"/>
            <a:ext cx="950976" cy="259653"/>
          </a:xfrm>
          <a:prstGeom prst="lef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Left-Right Arrow 16">
            <a:extLst>
              <a:ext uri="{FF2B5EF4-FFF2-40B4-BE49-F238E27FC236}">
                <a16:creationId xmlns:a16="http://schemas.microsoft.com/office/drawing/2014/main" id="{A1FC656C-3E7D-5B2D-AAC3-51BF16660DFF}"/>
              </a:ext>
            </a:extLst>
          </p:cNvPr>
          <p:cNvSpPr/>
          <p:nvPr/>
        </p:nvSpPr>
        <p:spPr>
          <a:xfrm>
            <a:off x="5380640" y="1517611"/>
            <a:ext cx="950976" cy="259653"/>
          </a:xfrm>
          <a:prstGeom prst="lef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4743645"/>
      </p:ext>
    </p:extLst>
  </p:cSld>
  <p:clrMapOvr>
    <a:masterClrMapping/>
  </p:clrMapOvr>
  <mc:AlternateContent xmlns:mc="http://schemas.openxmlformats.org/markup-compatibility/2006" xmlns:p14="http://schemas.microsoft.com/office/powerpoint/2010/main">
    <mc:Choice Requires="p14">
      <p:transition spd="slow" p14:dur="1250" advTm="9280">
        <p:circle/>
      </p:transition>
    </mc:Choice>
    <mc:Fallback xmlns="">
      <p:transition spd="slow" advTm="9280">
        <p:circl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Integrase: Dimer Structure</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29" name="Rectangle 13">
            <a:extLst>
              <a:ext uri="{FF2B5EF4-FFF2-40B4-BE49-F238E27FC236}">
                <a16:creationId xmlns:a16="http://schemas.microsoft.com/office/drawing/2014/main" id="{ADA4C8F2-286A-1C85-D99D-57B7C9627C2C}"/>
              </a:ext>
            </a:extLst>
          </p:cNvPr>
          <p:cNvSpPr>
            <a:spLocks noChangeArrowheads="1"/>
          </p:cNvSpPr>
          <p:nvPr/>
        </p:nvSpPr>
        <p:spPr bwMode="auto">
          <a:xfrm>
            <a:off x="6334020" y="1475984"/>
            <a:ext cx="2174139"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C-terminal domain (CTD)</a:t>
            </a:r>
          </a:p>
        </p:txBody>
      </p:sp>
      <p:sp>
        <p:nvSpPr>
          <p:cNvPr id="34" name="Rectangle 13">
            <a:extLst>
              <a:ext uri="{FF2B5EF4-FFF2-40B4-BE49-F238E27FC236}">
                <a16:creationId xmlns:a16="http://schemas.microsoft.com/office/drawing/2014/main" id="{E95DC1D6-769A-7733-64E2-139839AE19DB}"/>
              </a:ext>
            </a:extLst>
          </p:cNvPr>
          <p:cNvSpPr>
            <a:spLocks noChangeArrowheads="1"/>
          </p:cNvSpPr>
          <p:nvPr/>
        </p:nvSpPr>
        <p:spPr bwMode="auto">
          <a:xfrm>
            <a:off x="6255253" y="2162467"/>
            <a:ext cx="2174131"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N-terminal domain (NTD)</a:t>
            </a:r>
          </a:p>
        </p:txBody>
      </p:sp>
      <p:sp>
        <p:nvSpPr>
          <p:cNvPr id="35" name="Rectangle 13">
            <a:extLst>
              <a:ext uri="{FF2B5EF4-FFF2-40B4-BE49-F238E27FC236}">
                <a16:creationId xmlns:a16="http://schemas.microsoft.com/office/drawing/2014/main" id="{4FA5C9DE-E6C5-6C9B-887C-B6D8A952332B}"/>
              </a:ext>
            </a:extLst>
          </p:cNvPr>
          <p:cNvSpPr>
            <a:spLocks noChangeArrowheads="1"/>
          </p:cNvSpPr>
          <p:nvPr/>
        </p:nvSpPr>
        <p:spPr bwMode="auto">
          <a:xfrm>
            <a:off x="6102456" y="3307208"/>
            <a:ext cx="2326924"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Catalytic core domain (CCD)</a:t>
            </a:r>
          </a:p>
        </p:txBody>
      </p:sp>
      <p:grpSp>
        <p:nvGrpSpPr>
          <p:cNvPr id="36" name="Group 35">
            <a:extLst>
              <a:ext uri="{FF2B5EF4-FFF2-40B4-BE49-F238E27FC236}">
                <a16:creationId xmlns:a16="http://schemas.microsoft.com/office/drawing/2014/main" id="{FD79C325-D191-E169-6E6B-194464986284}"/>
              </a:ext>
            </a:extLst>
          </p:cNvPr>
          <p:cNvGrpSpPr/>
          <p:nvPr/>
        </p:nvGrpSpPr>
        <p:grpSpPr>
          <a:xfrm>
            <a:off x="5724738" y="2699292"/>
            <a:ext cx="365760" cy="1479917"/>
            <a:chOff x="6492240" y="3048000"/>
            <a:chExt cx="365760" cy="1249662"/>
          </a:xfrm>
          <a:effectLst/>
        </p:grpSpPr>
        <p:cxnSp>
          <p:nvCxnSpPr>
            <p:cNvPr id="37" name="Straight Connector 36">
              <a:extLst>
                <a:ext uri="{FF2B5EF4-FFF2-40B4-BE49-F238E27FC236}">
                  <a16:creationId xmlns:a16="http://schemas.microsoft.com/office/drawing/2014/main" id="{AEAD7A24-4A6F-3C0A-76B7-DA80DE51F23B}"/>
                </a:ext>
              </a:extLst>
            </p:cNvPr>
            <p:cNvCxnSpPr/>
            <p:nvPr/>
          </p:nvCxnSpPr>
          <p:spPr>
            <a:xfrm>
              <a:off x="6492240" y="3048000"/>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87ECC7E-DECE-08A7-436C-B20AD3BE4927}"/>
                </a:ext>
              </a:extLst>
            </p:cNvPr>
            <p:cNvCxnSpPr/>
            <p:nvPr/>
          </p:nvCxnSpPr>
          <p:spPr>
            <a:xfrm rot="5400000">
              <a:off x="6233169" y="3672831"/>
              <a:ext cx="1249662"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D9FC2ED-AB70-333A-9063-2BD3C33C1BB5}"/>
                </a:ext>
              </a:extLst>
            </p:cNvPr>
            <p:cNvCxnSpPr/>
            <p:nvPr/>
          </p:nvCxnSpPr>
          <p:spPr>
            <a:xfrm>
              <a:off x="6492240" y="4297662"/>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D6D682E0-E03C-4E59-0FF2-5798E06CD3DD}"/>
              </a:ext>
            </a:extLst>
          </p:cNvPr>
          <p:cNvGrpSpPr/>
          <p:nvPr/>
        </p:nvGrpSpPr>
        <p:grpSpPr>
          <a:xfrm>
            <a:off x="5958849" y="1365449"/>
            <a:ext cx="365760" cy="709573"/>
            <a:chOff x="6492240" y="3048000"/>
            <a:chExt cx="365760" cy="1249662"/>
          </a:xfrm>
          <a:effectLst/>
        </p:grpSpPr>
        <p:cxnSp>
          <p:nvCxnSpPr>
            <p:cNvPr id="45" name="Straight Connector 44">
              <a:extLst>
                <a:ext uri="{FF2B5EF4-FFF2-40B4-BE49-F238E27FC236}">
                  <a16:creationId xmlns:a16="http://schemas.microsoft.com/office/drawing/2014/main" id="{D8B6CF7F-2835-991E-3568-997574BEC8CF}"/>
                </a:ext>
              </a:extLst>
            </p:cNvPr>
            <p:cNvCxnSpPr/>
            <p:nvPr/>
          </p:nvCxnSpPr>
          <p:spPr>
            <a:xfrm>
              <a:off x="6492240" y="3048000"/>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C19EA17-1F6E-6CDA-C849-052508BDA143}"/>
                </a:ext>
              </a:extLst>
            </p:cNvPr>
            <p:cNvCxnSpPr/>
            <p:nvPr/>
          </p:nvCxnSpPr>
          <p:spPr>
            <a:xfrm rot="5400000">
              <a:off x="6233169" y="3672831"/>
              <a:ext cx="1249662"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4535980-02DE-52EB-37CA-81DA61444278}"/>
                </a:ext>
              </a:extLst>
            </p:cNvPr>
            <p:cNvCxnSpPr/>
            <p:nvPr/>
          </p:nvCxnSpPr>
          <p:spPr>
            <a:xfrm>
              <a:off x="6492240" y="4297662"/>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455A435B-882D-EB3D-C643-AB36373E4C31}"/>
              </a:ext>
            </a:extLst>
          </p:cNvPr>
          <p:cNvGrpSpPr/>
          <p:nvPr/>
        </p:nvGrpSpPr>
        <p:grpSpPr>
          <a:xfrm>
            <a:off x="5876956" y="2134873"/>
            <a:ext cx="365760" cy="505854"/>
            <a:chOff x="6492240" y="3048000"/>
            <a:chExt cx="365760" cy="1249662"/>
          </a:xfrm>
          <a:effectLst/>
        </p:grpSpPr>
        <p:cxnSp>
          <p:nvCxnSpPr>
            <p:cNvPr id="49" name="Straight Connector 48">
              <a:extLst>
                <a:ext uri="{FF2B5EF4-FFF2-40B4-BE49-F238E27FC236}">
                  <a16:creationId xmlns:a16="http://schemas.microsoft.com/office/drawing/2014/main" id="{EA4D4227-5991-F09D-3DDE-C40A6CCA89FF}"/>
                </a:ext>
              </a:extLst>
            </p:cNvPr>
            <p:cNvCxnSpPr/>
            <p:nvPr/>
          </p:nvCxnSpPr>
          <p:spPr>
            <a:xfrm>
              <a:off x="6492240" y="3048000"/>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970D391-DEE3-83E0-F6CE-69B6F525ADE0}"/>
                </a:ext>
              </a:extLst>
            </p:cNvPr>
            <p:cNvCxnSpPr/>
            <p:nvPr/>
          </p:nvCxnSpPr>
          <p:spPr>
            <a:xfrm rot="5400000">
              <a:off x="6233169" y="3672831"/>
              <a:ext cx="1249662"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675B782-5263-934F-D724-ACD9AA44CDE8}"/>
                </a:ext>
              </a:extLst>
            </p:cNvPr>
            <p:cNvCxnSpPr/>
            <p:nvPr/>
          </p:nvCxnSpPr>
          <p:spPr>
            <a:xfrm>
              <a:off x="6492240" y="4297662"/>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27541177-8117-B8EF-64CF-5128F823434A}"/>
              </a:ext>
            </a:extLst>
          </p:cNvPr>
          <p:cNvGrpSpPr/>
          <p:nvPr/>
        </p:nvGrpSpPr>
        <p:grpSpPr>
          <a:xfrm>
            <a:off x="2644381" y="1292083"/>
            <a:ext cx="3855237" cy="2920156"/>
            <a:chOff x="2644381" y="1292083"/>
            <a:chExt cx="3855237" cy="2920156"/>
          </a:xfrm>
        </p:grpSpPr>
        <p:grpSp>
          <p:nvGrpSpPr>
            <p:cNvPr id="26" name="Group 25">
              <a:extLst>
                <a:ext uri="{FF2B5EF4-FFF2-40B4-BE49-F238E27FC236}">
                  <a16:creationId xmlns:a16="http://schemas.microsoft.com/office/drawing/2014/main" id="{01C92D85-0D11-BC49-8561-9BA4C181E9F0}"/>
                </a:ext>
              </a:extLst>
            </p:cNvPr>
            <p:cNvGrpSpPr/>
            <p:nvPr/>
          </p:nvGrpSpPr>
          <p:grpSpPr>
            <a:xfrm>
              <a:off x="2644381" y="1292083"/>
              <a:ext cx="3855237" cy="2920156"/>
              <a:chOff x="3276600" y="-2278888"/>
              <a:chExt cx="3101848" cy="2349500"/>
            </a:xfrm>
          </p:grpSpPr>
          <p:pic>
            <p:nvPicPr>
              <p:cNvPr id="27" name="Picture 26">
                <a:extLst>
                  <a:ext uri="{FF2B5EF4-FFF2-40B4-BE49-F238E27FC236}">
                    <a16:creationId xmlns:a16="http://schemas.microsoft.com/office/drawing/2014/main" id="{B91D50BF-CEB1-BB47-AF22-0B776848B3BC}"/>
                  </a:ext>
                </a:extLst>
              </p:cNvPr>
              <p:cNvPicPr>
                <a:picLocks noChangeAspect="1"/>
              </p:cNvPicPr>
              <p:nvPr/>
            </p:nvPicPr>
            <p:blipFill>
              <a:blip r:embed="rId2"/>
              <a:stretch>
                <a:fillRect/>
              </a:stretch>
            </p:blipFill>
            <p:spPr>
              <a:xfrm flipH="1">
                <a:off x="3276600" y="-2278888"/>
                <a:ext cx="2387600" cy="2349500"/>
              </a:xfrm>
              <a:prstGeom prst="rect">
                <a:avLst/>
              </a:prstGeom>
              <a:effectLst>
                <a:softEdge rad="25400"/>
              </a:effectLst>
            </p:spPr>
          </p:pic>
          <p:pic>
            <p:nvPicPr>
              <p:cNvPr id="28" name="Picture 27">
                <a:extLst>
                  <a:ext uri="{FF2B5EF4-FFF2-40B4-BE49-F238E27FC236}">
                    <a16:creationId xmlns:a16="http://schemas.microsoft.com/office/drawing/2014/main" id="{B4DA9288-B5FC-5546-B08A-D70ECC5303CE}"/>
                  </a:ext>
                </a:extLst>
              </p:cNvPr>
              <p:cNvPicPr>
                <a:picLocks noChangeAspect="1"/>
              </p:cNvPicPr>
              <p:nvPr/>
            </p:nvPicPr>
            <p:blipFill>
              <a:blip r:embed="rId2"/>
              <a:stretch>
                <a:fillRect/>
              </a:stretch>
            </p:blipFill>
            <p:spPr>
              <a:xfrm rot="21375995">
                <a:off x="3990848" y="-2278888"/>
                <a:ext cx="2387600" cy="2349500"/>
              </a:xfrm>
              <a:prstGeom prst="rect">
                <a:avLst/>
              </a:prstGeom>
              <a:effectLst>
                <a:softEdge rad="25400"/>
              </a:effectLst>
            </p:spPr>
          </p:pic>
        </p:grpSp>
        <p:sp>
          <p:nvSpPr>
            <p:cNvPr id="4" name="Freeform 3">
              <a:extLst>
                <a:ext uri="{FF2B5EF4-FFF2-40B4-BE49-F238E27FC236}">
                  <a16:creationId xmlns:a16="http://schemas.microsoft.com/office/drawing/2014/main" id="{3686AD34-DE8F-EEF4-5B18-12AB0D337D41}"/>
                </a:ext>
              </a:extLst>
            </p:cNvPr>
            <p:cNvSpPr/>
            <p:nvPr/>
          </p:nvSpPr>
          <p:spPr>
            <a:xfrm>
              <a:off x="4327525" y="4105275"/>
              <a:ext cx="584200" cy="58332"/>
            </a:xfrm>
            <a:custGeom>
              <a:avLst/>
              <a:gdLst>
                <a:gd name="connsiteX0" fmla="*/ 0 w 593725"/>
                <a:gd name="connsiteY0" fmla="*/ 0 h 58332"/>
                <a:gd name="connsiteX1" fmla="*/ 136525 w 593725"/>
                <a:gd name="connsiteY1" fmla="*/ 38100 h 58332"/>
                <a:gd name="connsiteX2" fmla="*/ 238125 w 593725"/>
                <a:gd name="connsiteY2" fmla="*/ 38100 h 58332"/>
                <a:gd name="connsiteX3" fmla="*/ 320675 w 593725"/>
                <a:gd name="connsiteY3" fmla="*/ 57150 h 58332"/>
                <a:gd name="connsiteX4" fmla="*/ 428625 w 593725"/>
                <a:gd name="connsiteY4" fmla="*/ 53975 h 58332"/>
                <a:gd name="connsiteX5" fmla="*/ 520700 w 593725"/>
                <a:gd name="connsiteY5" fmla="*/ 34925 h 58332"/>
                <a:gd name="connsiteX6" fmla="*/ 593725 w 593725"/>
                <a:gd name="connsiteY6" fmla="*/ 3175 h 58332"/>
                <a:gd name="connsiteX0" fmla="*/ 0 w 584200"/>
                <a:gd name="connsiteY0" fmla="*/ 0 h 58332"/>
                <a:gd name="connsiteX1" fmla="*/ 136525 w 584200"/>
                <a:gd name="connsiteY1" fmla="*/ 38100 h 58332"/>
                <a:gd name="connsiteX2" fmla="*/ 238125 w 584200"/>
                <a:gd name="connsiteY2" fmla="*/ 38100 h 58332"/>
                <a:gd name="connsiteX3" fmla="*/ 320675 w 584200"/>
                <a:gd name="connsiteY3" fmla="*/ 57150 h 58332"/>
                <a:gd name="connsiteX4" fmla="*/ 428625 w 584200"/>
                <a:gd name="connsiteY4" fmla="*/ 53975 h 58332"/>
                <a:gd name="connsiteX5" fmla="*/ 520700 w 584200"/>
                <a:gd name="connsiteY5" fmla="*/ 34925 h 58332"/>
                <a:gd name="connsiteX6" fmla="*/ 584200 w 584200"/>
                <a:gd name="connsiteY6" fmla="*/ 9525 h 5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00" h="58332">
                  <a:moveTo>
                    <a:pt x="0" y="0"/>
                  </a:moveTo>
                  <a:cubicBezTo>
                    <a:pt x="48419" y="15875"/>
                    <a:pt x="96838" y="31750"/>
                    <a:pt x="136525" y="38100"/>
                  </a:cubicBezTo>
                  <a:cubicBezTo>
                    <a:pt x="176212" y="44450"/>
                    <a:pt x="207433" y="34925"/>
                    <a:pt x="238125" y="38100"/>
                  </a:cubicBezTo>
                  <a:cubicBezTo>
                    <a:pt x="268817" y="41275"/>
                    <a:pt x="288925" y="54504"/>
                    <a:pt x="320675" y="57150"/>
                  </a:cubicBezTo>
                  <a:cubicBezTo>
                    <a:pt x="352425" y="59796"/>
                    <a:pt x="395287" y="57679"/>
                    <a:pt x="428625" y="53975"/>
                  </a:cubicBezTo>
                  <a:cubicBezTo>
                    <a:pt x="461963" y="50271"/>
                    <a:pt x="493183" y="43392"/>
                    <a:pt x="520700" y="34925"/>
                  </a:cubicBezTo>
                  <a:cubicBezTo>
                    <a:pt x="548217" y="26458"/>
                    <a:pt x="561446" y="21166"/>
                    <a:pt x="584200" y="9525"/>
                  </a:cubicBezTo>
                </a:path>
              </a:pathLst>
            </a:custGeom>
            <a:noFill/>
            <a:ln w="22225" cap="rnd">
              <a:solidFill>
                <a:schemeClr val="bg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2633215"/>
      </p:ext>
    </p:extLst>
  </p:cSld>
  <p:clrMapOvr>
    <a:masterClrMapping/>
  </p:clrMapOvr>
  <mc:AlternateContent xmlns:mc="http://schemas.openxmlformats.org/markup-compatibility/2006" xmlns:p14="http://schemas.microsoft.com/office/powerpoint/2010/main">
    <mc:Choice Requires="p14">
      <p:transition spd="slow" p14:dur="1250" advTm="13781">
        <p:circle/>
      </p:transition>
    </mc:Choice>
    <mc:Fallback xmlns="">
      <p:transition spd="slow" advTm="13781">
        <p:circl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Integrase: Catalytic Core Domain</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35" name="Rectangle 13">
            <a:extLst>
              <a:ext uri="{FF2B5EF4-FFF2-40B4-BE49-F238E27FC236}">
                <a16:creationId xmlns:a16="http://schemas.microsoft.com/office/drawing/2014/main" id="{4FA5C9DE-E6C5-6C9B-887C-B6D8A952332B}"/>
              </a:ext>
            </a:extLst>
          </p:cNvPr>
          <p:cNvSpPr>
            <a:spLocks noChangeArrowheads="1"/>
          </p:cNvSpPr>
          <p:nvPr/>
        </p:nvSpPr>
        <p:spPr bwMode="auto">
          <a:xfrm>
            <a:off x="6102456" y="3307208"/>
            <a:ext cx="2326924"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Catalytic core domain (CCD)</a:t>
            </a:r>
          </a:p>
        </p:txBody>
      </p:sp>
      <p:grpSp>
        <p:nvGrpSpPr>
          <p:cNvPr id="36" name="Group 35">
            <a:extLst>
              <a:ext uri="{FF2B5EF4-FFF2-40B4-BE49-F238E27FC236}">
                <a16:creationId xmlns:a16="http://schemas.microsoft.com/office/drawing/2014/main" id="{FD79C325-D191-E169-6E6B-194464986284}"/>
              </a:ext>
            </a:extLst>
          </p:cNvPr>
          <p:cNvGrpSpPr/>
          <p:nvPr/>
        </p:nvGrpSpPr>
        <p:grpSpPr>
          <a:xfrm>
            <a:off x="5724738" y="2699292"/>
            <a:ext cx="365760" cy="1479917"/>
            <a:chOff x="6492240" y="3048000"/>
            <a:chExt cx="365760" cy="1249662"/>
          </a:xfrm>
          <a:effectLst/>
        </p:grpSpPr>
        <p:cxnSp>
          <p:nvCxnSpPr>
            <p:cNvPr id="37" name="Straight Connector 36">
              <a:extLst>
                <a:ext uri="{FF2B5EF4-FFF2-40B4-BE49-F238E27FC236}">
                  <a16:creationId xmlns:a16="http://schemas.microsoft.com/office/drawing/2014/main" id="{AEAD7A24-4A6F-3C0A-76B7-DA80DE51F23B}"/>
                </a:ext>
              </a:extLst>
            </p:cNvPr>
            <p:cNvCxnSpPr/>
            <p:nvPr/>
          </p:nvCxnSpPr>
          <p:spPr>
            <a:xfrm>
              <a:off x="6492240" y="3048000"/>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87ECC7E-DECE-08A7-436C-B20AD3BE4927}"/>
                </a:ext>
              </a:extLst>
            </p:cNvPr>
            <p:cNvCxnSpPr/>
            <p:nvPr/>
          </p:nvCxnSpPr>
          <p:spPr>
            <a:xfrm rot="5400000">
              <a:off x="6233169" y="3672831"/>
              <a:ext cx="1249662"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D9FC2ED-AB70-333A-9063-2BD3C33C1BB5}"/>
                </a:ext>
              </a:extLst>
            </p:cNvPr>
            <p:cNvCxnSpPr/>
            <p:nvPr/>
          </p:nvCxnSpPr>
          <p:spPr>
            <a:xfrm>
              <a:off x="6492240" y="4297662"/>
              <a:ext cx="365760"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grpSp>
      <p:sp>
        <p:nvSpPr>
          <p:cNvPr id="4" name="Rectangle 13">
            <a:extLst>
              <a:ext uri="{FF2B5EF4-FFF2-40B4-BE49-F238E27FC236}">
                <a16:creationId xmlns:a16="http://schemas.microsoft.com/office/drawing/2014/main" id="{61810A5B-E6D8-CA19-B5B7-E10798E57E79}"/>
              </a:ext>
            </a:extLst>
          </p:cNvPr>
          <p:cNvSpPr>
            <a:spLocks noChangeArrowheads="1"/>
          </p:cNvSpPr>
          <p:nvPr/>
        </p:nvSpPr>
        <p:spPr bwMode="auto">
          <a:xfrm>
            <a:off x="1698868" y="3214074"/>
            <a:ext cx="2133772"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Catalytic triad (DDE)</a:t>
            </a:r>
          </a:p>
        </p:txBody>
      </p:sp>
      <p:cxnSp>
        <p:nvCxnSpPr>
          <p:cNvPr id="5" name="Straight Arrow Connector 4">
            <a:extLst>
              <a:ext uri="{FF2B5EF4-FFF2-40B4-BE49-F238E27FC236}">
                <a16:creationId xmlns:a16="http://schemas.microsoft.com/office/drawing/2014/main" id="{DC74FA8D-3F7E-1B8A-AB00-290AB8F2C20E}"/>
              </a:ext>
            </a:extLst>
          </p:cNvPr>
          <p:cNvCxnSpPr>
            <a:cxnSpLocks/>
          </p:cNvCxnSpPr>
          <p:nvPr/>
        </p:nvCxnSpPr>
        <p:spPr>
          <a:xfrm flipH="1">
            <a:off x="3259667" y="3432573"/>
            <a:ext cx="118028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5C91858-2577-7313-812C-B8A9B9451B9D}"/>
              </a:ext>
            </a:extLst>
          </p:cNvPr>
          <p:cNvGrpSpPr/>
          <p:nvPr/>
        </p:nvGrpSpPr>
        <p:grpSpPr>
          <a:xfrm>
            <a:off x="2644381" y="1292083"/>
            <a:ext cx="3855237" cy="2920156"/>
            <a:chOff x="2644381" y="1292083"/>
            <a:chExt cx="3855237" cy="2920156"/>
          </a:xfrm>
        </p:grpSpPr>
        <p:grpSp>
          <p:nvGrpSpPr>
            <p:cNvPr id="26" name="Group 25">
              <a:extLst>
                <a:ext uri="{FF2B5EF4-FFF2-40B4-BE49-F238E27FC236}">
                  <a16:creationId xmlns:a16="http://schemas.microsoft.com/office/drawing/2014/main" id="{01C92D85-0D11-BC49-8561-9BA4C181E9F0}"/>
                </a:ext>
              </a:extLst>
            </p:cNvPr>
            <p:cNvGrpSpPr/>
            <p:nvPr/>
          </p:nvGrpSpPr>
          <p:grpSpPr>
            <a:xfrm>
              <a:off x="2644381" y="1292083"/>
              <a:ext cx="3855237" cy="2920156"/>
              <a:chOff x="3276600" y="-2278888"/>
              <a:chExt cx="3101848" cy="2349500"/>
            </a:xfrm>
          </p:grpSpPr>
          <p:pic>
            <p:nvPicPr>
              <p:cNvPr id="27" name="Picture 26">
                <a:extLst>
                  <a:ext uri="{FF2B5EF4-FFF2-40B4-BE49-F238E27FC236}">
                    <a16:creationId xmlns:a16="http://schemas.microsoft.com/office/drawing/2014/main" id="{B91D50BF-CEB1-BB47-AF22-0B776848B3BC}"/>
                  </a:ext>
                </a:extLst>
              </p:cNvPr>
              <p:cNvPicPr>
                <a:picLocks noChangeAspect="1"/>
              </p:cNvPicPr>
              <p:nvPr/>
            </p:nvPicPr>
            <p:blipFill>
              <a:blip r:embed="rId2"/>
              <a:stretch>
                <a:fillRect/>
              </a:stretch>
            </p:blipFill>
            <p:spPr>
              <a:xfrm flipH="1">
                <a:off x="3276600" y="-2278888"/>
                <a:ext cx="2387600" cy="2349500"/>
              </a:xfrm>
              <a:prstGeom prst="rect">
                <a:avLst/>
              </a:prstGeom>
              <a:effectLst>
                <a:softEdge rad="25400"/>
              </a:effectLst>
            </p:spPr>
          </p:pic>
          <p:pic>
            <p:nvPicPr>
              <p:cNvPr id="28" name="Picture 27">
                <a:extLst>
                  <a:ext uri="{FF2B5EF4-FFF2-40B4-BE49-F238E27FC236}">
                    <a16:creationId xmlns:a16="http://schemas.microsoft.com/office/drawing/2014/main" id="{B4DA9288-B5FC-5546-B08A-D70ECC5303CE}"/>
                  </a:ext>
                </a:extLst>
              </p:cNvPr>
              <p:cNvPicPr>
                <a:picLocks noChangeAspect="1"/>
              </p:cNvPicPr>
              <p:nvPr/>
            </p:nvPicPr>
            <p:blipFill>
              <a:blip r:embed="rId2"/>
              <a:stretch>
                <a:fillRect/>
              </a:stretch>
            </p:blipFill>
            <p:spPr>
              <a:xfrm rot="21375995">
                <a:off x="3990848" y="-2278888"/>
                <a:ext cx="2387600" cy="2349500"/>
              </a:xfrm>
              <a:prstGeom prst="rect">
                <a:avLst/>
              </a:prstGeom>
              <a:effectLst>
                <a:softEdge rad="25400"/>
              </a:effectLst>
            </p:spPr>
          </p:pic>
        </p:grpSp>
        <p:sp>
          <p:nvSpPr>
            <p:cNvPr id="17" name="Freeform 16">
              <a:extLst>
                <a:ext uri="{FF2B5EF4-FFF2-40B4-BE49-F238E27FC236}">
                  <a16:creationId xmlns:a16="http://schemas.microsoft.com/office/drawing/2014/main" id="{5F0652D8-2FC9-FAAA-FBC6-290D751CC57E}"/>
                </a:ext>
              </a:extLst>
            </p:cNvPr>
            <p:cNvSpPr/>
            <p:nvPr/>
          </p:nvSpPr>
          <p:spPr>
            <a:xfrm>
              <a:off x="4327525" y="4105275"/>
              <a:ext cx="584200" cy="58332"/>
            </a:xfrm>
            <a:custGeom>
              <a:avLst/>
              <a:gdLst>
                <a:gd name="connsiteX0" fmla="*/ 0 w 593725"/>
                <a:gd name="connsiteY0" fmla="*/ 0 h 58332"/>
                <a:gd name="connsiteX1" fmla="*/ 136525 w 593725"/>
                <a:gd name="connsiteY1" fmla="*/ 38100 h 58332"/>
                <a:gd name="connsiteX2" fmla="*/ 238125 w 593725"/>
                <a:gd name="connsiteY2" fmla="*/ 38100 h 58332"/>
                <a:gd name="connsiteX3" fmla="*/ 320675 w 593725"/>
                <a:gd name="connsiteY3" fmla="*/ 57150 h 58332"/>
                <a:gd name="connsiteX4" fmla="*/ 428625 w 593725"/>
                <a:gd name="connsiteY4" fmla="*/ 53975 h 58332"/>
                <a:gd name="connsiteX5" fmla="*/ 520700 w 593725"/>
                <a:gd name="connsiteY5" fmla="*/ 34925 h 58332"/>
                <a:gd name="connsiteX6" fmla="*/ 593725 w 593725"/>
                <a:gd name="connsiteY6" fmla="*/ 3175 h 58332"/>
                <a:gd name="connsiteX0" fmla="*/ 0 w 584200"/>
                <a:gd name="connsiteY0" fmla="*/ 0 h 58332"/>
                <a:gd name="connsiteX1" fmla="*/ 136525 w 584200"/>
                <a:gd name="connsiteY1" fmla="*/ 38100 h 58332"/>
                <a:gd name="connsiteX2" fmla="*/ 238125 w 584200"/>
                <a:gd name="connsiteY2" fmla="*/ 38100 h 58332"/>
                <a:gd name="connsiteX3" fmla="*/ 320675 w 584200"/>
                <a:gd name="connsiteY3" fmla="*/ 57150 h 58332"/>
                <a:gd name="connsiteX4" fmla="*/ 428625 w 584200"/>
                <a:gd name="connsiteY4" fmla="*/ 53975 h 58332"/>
                <a:gd name="connsiteX5" fmla="*/ 520700 w 584200"/>
                <a:gd name="connsiteY5" fmla="*/ 34925 h 58332"/>
                <a:gd name="connsiteX6" fmla="*/ 584200 w 584200"/>
                <a:gd name="connsiteY6" fmla="*/ 9525 h 5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00" h="58332">
                  <a:moveTo>
                    <a:pt x="0" y="0"/>
                  </a:moveTo>
                  <a:cubicBezTo>
                    <a:pt x="48419" y="15875"/>
                    <a:pt x="96838" y="31750"/>
                    <a:pt x="136525" y="38100"/>
                  </a:cubicBezTo>
                  <a:cubicBezTo>
                    <a:pt x="176212" y="44450"/>
                    <a:pt x="207433" y="34925"/>
                    <a:pt x="238125" y="38100"/>
                  </a:cubicBezTo>
                  <a:cubicBezTo>
                    <a:pt x="268817" y="41275"/>
                    <a:pt x="288925" y="54504"/>
                    <a:pt x="320675" y="57150"/>
                  </a:cubicBezTo>
                  <a:cubicBezTo>
                    <a:pt x="352425" y="59796"/>
                    <a:pt x="395287" y="57679"/>
                    <a:pt x="428625" y="53975"/>
                  </a:cubicBezTo>
                  <a:cubicBezTo>
                    <a:pt x="461963" y="50271"/>
                    <a:pt x="493183" y="43392"/>
                    <a:pt x="520700" y="34925"/>
                  </a:cubicBezTo>
                  <a:cubicBezTo>
                    <a:pt x="548217" y="26458"/>
                    <a:pt x="561446" y="21166"/>
                    <a:pt x="584200" y="9525"/>
                  </a:cubicBezTo>
                </a:path>
              </a:pathLst>
            </a:custGeom>
            <a:noFill/>
            <a:ln w="22225" cap="rnd">
              <a:solidFill>
                <a:schemeClr val="bg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982CB12-0F74-3E3C-8324-431F13DFE062}"/>
              </a:ext>
            </a:extLst>
          </p:cNvPr>
          <p:cNvGrpSpPr/>
          <p:nvPr/>
        </p:nvGrpSpPr>
        <p:grpSpPr>
          <a:xfrm>
            <a:off x="4451987" y="3124926"/>
            <a:ext cx="628650" cy="628650"/>
            <a:chOff x="4451987" y="3124926"/>
            <a:chExt cx="628650" cy="628650"/>
          </a:xfrm>
        </p:grpSpPr>
        <p:sp>
          <p:nvSpPr>
            <p:cNvPr id="7" name="Oval 6">
              <a:extLst>
                <a:ext uri="{FF2B5EF4-FFF2-40B4-BE49-F238E27FC236}">
                  <a16:creationId xmlns:a16="http://schemas.microsoft.com/office/drawing/2014/main" id="{73393810-AADF-FC7D-4F38-1FFD9854A2EA}"/>
                </a:ext>
              </a:extLst>
            </p:cNvPr>
            <p:cNvSpPr/>
            <p:nvPr/>
          </p:nvSpPr>
          <p:spPr>
            <a:xfrm>
              <a:off x="4451987" y="3124926"/>
              <a:ext cx="628650" cy="628650"/>
            </a:xfrm>
            <a:prstGeom prst="ellipse">
              <a:avLst/>
            </a:prstGeom>
            <a:solidFill>
              <a:schemeClr val="bg1">
                <a:alpha val="45000"/>
              </a:schemeClr>
            </a:solidFill>
            <a:ln>
              <a:solidFill>
                <a:schemeClr val="bg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1D9ADDEA-7D0B-D34E-79EC-25A25F276856}"/>
                </a:ext>
              </a:extLst>
            </p:cNvPr>
            <p:cNvGrpSpPr/>
            <p:nvPr/>
          </p:nvGrpSpPr>
          <p:grpSpPr>
            <a:xfrm>
              <a:off x="4745984" y="3212129"/>
              <a:ext cx="265426" cy="254054"/>
              <a:chOff x="6629503" y="3264114"/>
              <a:chExt cx="265426" cy="254054"/>
            </a:xfrm>
          </p:grpSpPr>
          <p:sp>
            <p:nvSpPr>
              <p:cNvPr id="15" name="Oval 14">
                <a:extLst>
                  <a:ext uri="{FF2B5EF4-FFF2-40B4-BE49-F238E27FC236}">
                    <a16:creationId xmlns:a16="http://schemas.microsoft.com/office/drawing/2014/main" id="{71D4AB7D-C13D-5813-AB2D-16C1239F843C}"/>
                  </a:ext>
                </a:extLst>
              </p:cNvPr>
              <p:cNvSpPr/>
              <p:nvPr/>
            </p:nvSpPr>
            <p:spPr>
              <a:xfrm>
                <a:off x="6666329" y="3289568"/>
                <a:ext cx="228600" cy="228600"/>
              </a:xfrm>
              <a:prstGeom prst="ellipse">
                <a:avLst/>
              </a:prstGeom>
              <a:gradFill>
                <a:gsLst>
                  <a:gs pos="0">
                    <a:srgbClr val="92D050"/>
                  </a:gs>
                  <a:gs pos="70000">
                    <a:srgbClr val="78AC42"/>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DFFEF02C-DADE-A270-964F-8B8E3D02F911}"/>
                  </a:ext>
                </a:extLst>
              </p:cNvPr>
              <p:cNvSpPr/>
              <p:nvPr/>
            </p:nvSpPr>
            <p:spPr>
              <a:xfrm rot="20817826">
                <a:off x="6629503" y="3264114"/>
                <a:ext cx="245816" cy="201954"/>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6A57D8F5-F108-171A-BDF6-AC141156C08A}"/>
                </a:ext>
              </a:extLst>
            </p:cNvPr>
            <p:cNvGrpSpPr/>
            <p:nvPr/>
          </p:nvGrpSpPr>
          <p:grpSpPr>
            <a:xfrm>
              <a:off x="4677943" y="3448900"/>
              <a:ext cx="244576" cy="250093"/>
              <a:chOff x="6164977" y="3272526"/>
              <a:chExt cx="244576" cy="250093"/>
            </a:xfrm>
          </p:grpSpPr>
          <p:sp>
            <p:nvSpPr>
              <p:cNvPr id="13" name="Oval 12">
                <a:extLst>
                  <a:ext uri="{FF2B5EF4-FFF2-40B4-BE49-F238E27FC236}">
                    <a16:creationId xmlns:a16="http://schemas.microsoft.com/office/drawing/2014/main" id="{F5DA36F8-8EC9-A520-4E3E-B4FE9FB425F2}"/>
                  </a:ext>
                </a:extLst>
              </p:cNvPr>
              <p:cNvSpPr/>
              <p:nvPr/>
            </p:nvSpPr>
            <p:spPr>
              <a:xfrm>
                <a:off x="6180953" y="3294019"/>
                <a:ext cx="228600" cy="228600"/>
              </a:xfrm>
              <a:prstGeom prst="ellipse">
                <a:avLst/>
              </a:prstGeom>
              <a:gradFill>
                <a:gsLst>
                  <a:gs pos="0">
                    <a:srgbClr val="FFFF00"/>
                  </a:gs>
                  <a:gs pos="70000">
                    <a:srgbClr val="FFC000"/>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5215583D-D4D1-8FF6-2B35-DC3CA01AE63B}"/>
                  </a:ext>
                </a:extLst>
              </p:cNvPr>
              <p:cNvSpPr/>
              <p:nvPr/>
            </p:nvSpPr>
            <p:spPr>
              <a:xfrm rot="20817826">
                <a:off x="6164977" y="3272526"/>
                <a:ext cx="235798" cy="200200"/>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56C3AAF6-F642-C25B-5C36-1662ABA9C7FD}"/>
                </a:ext>
              </a:extLst>
            </p:cNvPr>
            <p:cNvGrpSpPr/>
            <p:nvPr/>
          </p:nvGrpSpPr>
          <p:grpSpPr>
            <a:xfrm>
              <a:off x="4460242" y="3272756"/>
              <a:ext cx="276077" cy="245412"/>
              <a:chOff x="7610312" y="3635640"/>
              <a:chExt cx="276077" cy="245412"/>
            </a:xfrm>
          </p:grpSpPr>
          <p:sp>
            <p:nvSpPr>
              <p:cNvPr id="11" name="Oval 10">
                <a:extLst>
                  <a:ext uri="{FF2B5EF4-FFF2-40B4-BE49-F238E27FC236}">
                    <a16:creationId xmlns:a16="http://schemas.microsoft.com/office/drawing/2014/main" id="{EB495112-5253-D01C-C678-F58295192D95}"/>
                  </a:ext>
                </a:extLst>
              </p:cNvPr>
              <p:cNvSpPr/>
              <p:nvPr/>
            </p:nvSpPr>
            <p:spPr>
              <a:xfrm>
                <a:off x="7657789" y="3652452"/>
                <a:ext cx="228600" cy="228600"/>
              </a:xfrm>
              <a:prstGeom prst="ellipse">
                <a:avLst/>
              </a:prstGeom>
              <a:gradFill>
                <a:gsLst>
                  <a:gs pos="0">
                    <a:srgbClr val="FFFF00"/>
                  </a:gs>
                  <a:gs pos="70000">
                    <a:srgbClr val="FFC000"/>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CF5A923C-9D3D-3572-ACC4-4E8F90EEAFFF}"/>
                  </a:ext>
                </a:extLst>
              </p:cNvPr>
              <p:cNvSpPr/>
              <p:nvPr/>
            </p:nvSpPr>
            <p:spPr>
              <a:xfrm rot="20817826">
                <a:off x="7610312" y="3635640"/>
                <a:ext cx="234323" cy="195394"/>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059626824"/>
      </p:ext>
    </p:extLst>
  </p:cSld>
  <p:clrMapOvr>
    <a:masterClrMapping/>
  </p:clrMapOvr>
  <mc:AlternateContent xmlns:mc="http://schemas.openxmlformats.org/markup-compatibility/2006" xmlns:p14="http://schemas.microsoft.com/office/powerpoint/2010/main">
    <mc:Choice Requires="p14">
      <p:transition spd="slow" p14:dur="1250" advTm="8992">
        <p:fade/>
      </p:transition>
    </mc:Choice>
    <mc:Fallback xmlns="">
      <p:transition spd="slow" advTm="8992">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AE56D81-F249-93A2-02DE-045E061186B7}"/>
              </a:ext>
            </a:extLst>
          </p:cNvPr>
          <p:cNvSpPr/>
          <p:nvPr/>
        </p:nvSpPr>
        <p:spPr>
          <a:xfrm>
            <a:off x="6703424" y="2469099"/>
            <a:ext cx="2093541" cy="1631186"/>
          </a:xfrm>
          <a:prstGeom prst="rect">
            <a:avLst/>
          </a:prstGeom>
          <a:solidFill>
            <a:schemeClr val="bg1">
              <a:lumMod val="9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HIV Integrase: Catalytic Core Domain</a:t>
            </a:r>
          </a:p>
        </p:txBody>
      </p:sp>
      <p:sp>
        <p:nvSpPr>
          <p:cNvPr id="3" name="Text Placeholder 2"/>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4" name="Rectangle 13">
            <a:extLst>
              <a:ext uri="{FF2B5EF4-FFF2-40B4-BE49-F238E27FC236}">
                <a16:creationId xmlns:a16="http://schemas.microsoft.com/office/drawing/2014/main" id="{61810A5B-E6D8-CA19-B5B7-E10798E57E79}"/>
              </a:ext>
            </a:extLst>
          </p:cNvPr>
          <p:cNvSpPr>
            <a:spLocks noChangeArrowheads="1"/>
          </p:cNvSpPr>
          <p:nvPr/>
        </p:nvSpPr>
        <p:spPr bwMode="auto">
          <a:xfrm>
            <a:off x="1698868" y="3214074"/>
            <a:ext cx="2133772" cy="432890"/>
          </a:xfrm>
          <a:prstGeom prst="rect">
            <a:avLst/>
          </a:prstGeom>
          <a:noFill/>
          <a:ln w="12700">
            <a:noFill/>
            <a:miter lim="800000"/>
            <a:headEnd/>
            <a:tailEnd/>
          </a:ln>
          <a:effectLst/>
        </p:spPr>
        <p:txBody>
          <a:bodyPr wrap="none" anchor="ctr">
            <a:prstTxWarp prst="textNoShape">
              <a:avLst/>
            </a:prstTxWarp>
          </a:bodyPr>
          <a:lstStyle/>
          <a:p>
            <a:r>
              <a:rPr lang="en-US" sz="1350" dirty="0">
                <a:latin typeface="Calibri" panose="020F0502020204030204" pitchFamily="34" charset="0"/>
                <a:cs typeface="Calibri" panose="020F0502020204030204" pitchFamily="34" charset="0"/>
              </a:rPr>
              <a:t>Catalytic triad (DDE)</a:t>
            </a:r>
          </a:p>
        </p:txBody>
      </p:sp>
      <p:cxnSp>
        <p:nvCxnSpPr>
          <p:cNvPr id="5" name="Straight Arrow Connector 4">
            <a:extLst>
              <a:ext uri="{FF2B5EF4-FFF2-40B4-BE49-F238E27FC236}">
                <a16:creationId xmlns:a16="http://schemas.microsoft.com/office/drawing/2014/main" id="{DC74FA8D-3F7E-1B8A-AB00-290AB8F2C20E}"/>
              </a:ext>
            </a:extLst>
          </p:cNvPr>
          <p:cNvCxnSpPr>
            <a:cxnSpLocks/>
          </p:cNvCxnSpPr>
          <p:nvPr/>
        </p:nvCxnSpPr>
        <p:spPr>
          <a:xfrm flipH="1">
            <a:off x="3259667" y="3432573"/>
            <a:ext cx="1180288"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1EB7707-5840-0114-AFA9-39CEE1AA1A79}"/>
              </a:ext>
            </a:extLst>
          </p:cNvPr>
          <p:cNvSpPr/>
          <p:nvPr/>
        </p:nvSpPr>
        <p:spPr>
          <a:xfrm>
            <a:off x="7296846" y="2654088"/>
            <a:ext cx="453349" cy="352004"/>
          </a:xfrm>
          <a:prstGeom prst="ellipse">
            <a:avLst/>
          </a:prstGeom>
          <a:gradFill flip="none" rotWithShape="1">
            <a:gsLst>
              <a:gs pos="62000">
                <a:srgbClr val="646464"/>
              </a:gs>
              <a:gs pos="0">
                <a:schemeClr val="bg1">
                  <a:lumMod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latin typeface="Calibri" panose="020F0502020204030204" pitchFamily="34" charset="0"/>
                <a:cs typeface="Calibri" panose="020F0502020204030204" pitchFamily="34" charset="0"/>
              </a:rPr>
              <a:t>Mg2+</a:t>
            </a:r>
          </a:p>
        </p:txBody>
      </p:sp>
      <p:sp>
        <p:nvSpPr>
          <p:cNvPr id="17" name="Oval 16">
            <a:extLst>
              <a:ext uri="{FF2B5EF4-FFF2-40B4-BE49-F238E27FC236}">
                <a16:creationId xmlns:a16="http://schemas.microsoft.com/office/drawing/2014/main" id="{DB7E25EE-DCC8-A225-3A62-FE8A4ED51027}"/>
              </a:ext>
            </a:extLst>
          </p:cNvPr>
          <p:cNvSpPr/>
          <p:nvPr/>
        </p:nvSpPr>
        <p:spPr>
          <a:xfrm>
            <a:off x="7790335" y="2654088"/>
            <a:ext cx="453349" cy="352004"/>
          </a:xfrm>
          <a:prstGeom prst="ellipse">
            <a:avLst/>
          </a:prstGeom>
          <a:gradFill flip="none" rotWithShape="1">
            <a:gsLst>
              <a:gs pos="62000">
                <a:srgbClr val="646464"/>
              </a:gs>
              <a:gs pos="0">
                <a:schemeClr val="bg1">
                  <a:lumMod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latin typeface="Calibri" panose="020F0502020204030204" pitchFamily="34" charset="0"/>
                <a:cs typeface="Calibri" panose="020F0502020204030204" pitchFamily="34" charset="0"/>
              </a:rPr>
              <a:t>Mg2+</a:t>
            </a:r>
          </a:p>
        </p:txBody>
      </p:sp>
      <p:cxnSp>
        <p:nvCxnSpPr>
          <p:cNvPr id="20" name="Straight Connector 19">
            <a:extLst>
              <a:ext uri="{FF2B5EF4-FFF2-40B4-BE49-F238E27FC236}">
                <a16:creationId xmlns:a16="http://schemas.microsoft.com/office/drawing/2014/main" id="{5FE39BCA-B8E0-AE24-966F-5B404620DCDB}"/>
              </a:ext>
            </a:extLst>
          </p:cNvPr>
          <p:cNvCxnSpPr>
            <a:cxnSpLocks noChangeAspect="1"/>
          </p:cNvCxnSpPr>
          <p:nvPr/>
        </p:nvCxnSpPr>
        <p:spPr>
          <a:xfrm flipH="1">
            <a:off x="7354625" y="2999805"/>
            <a:ext cx="137160" cy="274320"/>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F0AFCC-E060-0A03-3F4B-F1C68B3B6A94}"/>
              </a:ext>
            </a:extLst>
          </p:cNvPr>
          <p:cNvCxnSpPr>
            <a:cxnSpLocks noChangeAspect="1"/>
          </p:cNvCxnSpPr>
          <p:nvPr/>
        </p:nvCxnSpPr>
        <p:spPr>
          <a:xfrm flipH="1">
            <a:off x="7848112" y="2999805"/>
            <a:ext cx="137160" cy="274320"/>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3A4A59-DD6D-CFF9-C69F-C1F9A677903D}"/>
              </a:ext>
            </a:extLst>
          </p:cNvPr>
          <p:cNvCxnSpPr>
            <a:cxnSpLocks noChangeAspect="1"/>
          </p:cNvCxnSpPr>
          <p:nvPr/>
        </p:nvCxnSpPr>
        <p:spPr>
          <a:xfrm>
            <a:off x="7579597" y="2999805"/>
            <a:ext cx="137160" cy="274320"/>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DE6F0F-6F39-6B98-87B3-F46C73A9C229}"/>
              </a:ext>
            </a:extLst>
          </p:cNvPr>
          <p:cNvCxnSpPr>
            <a:cxnSpLocks noChangeAspect="1"/>
          </p:cNvCxnSpPr>
          <p:nvPr/>
        </p:nvCxnSpPr>
        <p:spPr>
          <a:xfrm>
            <a:off x="8073086" y="2999805"/>
            <a:ext cx="137160" cy="274320"/>
          </a:xfrm>
          <a:prstGeom prst="line">
            <a:avLst/>
          </a:prstGeom>
          <a:ln w="952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55FEDBA-1930-A1EC-5C10-BA8C1B1E641A}"/>
              </a:ext>
            </a:extLst>
          </p:cNvPr>
          <p:cNvSpPr>
            <a:spLocks noChangeArrowheads="1"/>
          </p:cNvSpPr>
          <p:nvPr/>
        </p:nvSpPr>
        <p:spPr bwMode="auto">
          <a:xfrm>
            <a:off x="6966544" y="3586289"/>
            <a:ext cx="586004" cy="246049"/>
          </a:xfrm>
          <a:prstGeom prst="rect">
            <a:avLst/>
          </a:prstGeom>
          <a:noFill/>
          <a:ln w="12700">
            <a:noFill/>
            <a:miter lim="800000"/>
            <a:headEnd/>
            <a:tailEnd/>
          </a:ln>
          <a:effectLst/>
        </p:spPr>
        <p:txBody>
          <a:bodyPr wrap="none" anchor="ctr">
            <a:prstTxWarp prst="textNoShape">
              <a:avLst/>
            </a:prstTxWarp>
          </a:bodyPr>
          <a:lstStyle/>
          <a:p>
            <a:pPr algn="ctr"/>
            <a:r>
              <a:rPr lang="en-US" sz="1200" dirty="0">
                <a:latin typeface="Calibri" panose="020F0502020204030204" pitchFamily="34" charset="0"/>
                <a:cs typeface="Calibri" panose="020F0502020204030204" pitchFamily="34" charset="0"/>
              </a:rPr>
              <a:t>D116</a:t>
            </a:r>
          </a:p>
        </p:txBody>
      </p:sp>
      <p:sp>
        <p:nvSpPr>
          <p:cNvPr id="31" name="Rectangle 13">
            <a:extLst>
              <a:ext uri="{FF2B5EF4-FFF2-40B4-BE49-F238E27FC236}">
                <a16:creationId xmlns:a16="http://schemas.microsoft.com/office/drawing/2014/main" id="{54D50AB7-6783-D68E-AA66-D6BB49609C8E}"/>
              </a:ext>
            </a:extLst>
          </p:cNvPr>
          <p:cNvSpPr>
            <a:spLocks noChangeArrowheads="1"/>
          </p:cNvSpPr>
          <p:nvPr/>
        </p:nvSpPr>
        <p:spPr bwMode="auto">
          <a:xfrm>
            <a:off x="6703424" y="3846318"/>
            <a:ext cx="2093541" cy="246049"/>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Catalytic triad</a:t>
            </a:r>
          </a:p>
        </p:txBody>
      </p:sp>
      <p:sp>
        <p:nvSpPr>
          <p:cNvPr id="21" name="Rectangle 20">
            <a:extLst>
              <a:ext uri="{FF2B5EF4-FFF2-40B4-BE49-F238E27FC236}">
                <a16:creationId xmlns:a16="http://schemas.microsoft.com/office/drawing/2014/main" id="{08301E37-C82B-2175-B4FD-3CE56C9D1ADE}"/>
              </a:ext>
            </a:extLst>
          </p:cNvPr>
          <p:cNvSpPr>
            <a:spLocks noChangeArrowheads="1"/>
          </p:cNvSpPr>
          <p:nvPr/>
        </p:nvSpPr>
        <p:spPr bwMode="auto">
          <a:xfrm>
            <a:off x="7981000" y="3586289"/>
            <a:ext cx="586004" cy="246049"/>
          </a:xfrm>
          <a:prstGeom prst="rect">
            <a:avLst/>
          </a:prstGeom>
          <a:noFill/>
          <a:ln w="12700">
            <a:noFill/>
            <a:miter lim="800000"/>
            <a:headEnd/>
            <a:tailEnd/>
          </a:ln>
          <a:effectLst/>
        </p:spPr>
        <p:txBody>
          <a:bodyPr wrap="none" anchor="ctr">
            <a:prstTxWarp prst="textNoShape">
              <a:avLst/>
            </a:prstTxWarp>
          </a:bodyPr>
          <a:lstStyle/>
          <a:p>
            <a:pPr algn="ctr"/>
            <a:r>
              <a:rPr lang="en-US" sz="1200" dirty="0">
                <a:latin typeface="Calibri" panose="020F0502020204030204" pitchFamily="34" charset="0"/>
                <a:cs typeface="Calibri" panose="020F0502020204030204" pitchFamily="34" charset="0"/>
              </a:rPr>
              <a:t>E152</a:t>
            </a:r>
          </a:p>
        </p:txBody>
      </p:sp>
      <p:sp>
        <p:nvSpPr>
          <p:cNvPr id="19" name="Rectangle 18">
            <a:extLst>
              <a:ext uri="{FF2B5EF4-FFF2-40B4-BE49-F238E27FC236}">
                <a16:creationId xmlns:a16="http://schemas.microsoft.com/office/drawing/2014/main" id="{58A9A498-9BCA-3B8C-25F4-F5EA1F4F5DA8}"/>
              </a:ext>
            </a:extLst>
          </p:cNvPr>
          <p:cNvSpPr>
            <a:spLocks noChangeArrowheads="1"/>
          </p:cNvSpPr>
          <p:nvPr/>
        </p:nvSpPr>
        <p:spPr bwMode="auto">
          <a:xfrm>
            <a:off x="7467287" y="3586289"/>
            <a:ext cx="586004" cy="246049"/>
          </a:xfrm>
          <a:prstGeom prst="rect">
            <a:avLst/>
          </a:prstGeom>
          <a:noFill/>
          <a:ln w="12700">
            <a:noFill/>
            <a:miter lim="800000"/>
            <a:headEnd/>
            <a:tailEnd/>
          </a:ln>
          <a:effectLst/>
        </p:spPr>
        <p:txBody>
          <a:bodyPr wrap="none" anchor="ctr">
            <a:prstTxWarp prst="textNoShape">
              <a:avLst/>
            </a:prstTxWarp>
          </a:bodyPr>
          <a:lstStyle/>
          <a:p>
            <a:pPr algn="ctr"/>
            <a:r>
              <a:rPr lang="en-US" sz="1200" dirty="0">
                <a:latin typeface="Calibri" panose="020F0502020204030204" pitchFamily="34" charset="0"/>
                <a:cs typeface="Calibri" panose="020F0502020204030204" pitchFamily="34" charset="0"/>
              </a:rPr>
              <a:t>D64</a:t>
            </a:r>
          </a:p>
        </p:txBody>
      </p:sp>
      <p:grpSp>
        <p:nvGrpSpPr>
          <p:cNvPr id="7" name="Group 6">
            <a:extLst>
              <a:ext uri="{FF2B5EF4-FFF2-40B4-BE49-F238E27FC236}">
                <a16:creationId xmlns:a16="http://schemas.microsoft.com/office/drawing/2014/main" id="{36F0AFAB-FC67-99C4-54AF-FC5477DF316A}"/>
              </a:ext>
            </a:extLst>
          </p:cNvPr>
          <p:cNvGrpSpPr/>
          <p:nvPr/>
        </p:nvGrpSpPr>
        <p:grpSpPr>
          <a:xfrm>
            <a:off x="2644381" y="1292083"/>
            <a:ext cx="3855237" cy="2920156"/>
            <a:chOff x="2644381" y="1292083"/>
            <a:chExt cx="3855237" cy="2920156"/>
          </a:xfrm>
        </p:grpSpPr>
        <p:grpSp>
          <p:nvGrpSpPr>
            <p:cNvPr id="26" name="Group 25">
              <a:extLst>
                <a:ext uri="{FF2B5EF4-FFF2-40B4-BE49-F238E27FC236}">
                  <a16:creationId xmlns:a16="http://schemas.microsoft.com/office/drawing/2014/main" id="{01C92D85-0D11-BC49-8561-9BA4C181E9F0}"/>
                </a:ext>
              </a:extLst>
            </p:cNvPr>
            <p:cNvGrpSpPr/>
            <p:nvPr/>
          </p:nvGrpSpPr>
          <p:grpSpPr>
            <a:xfrm>
              <a:off x="2644381" y="1292083"/>
              <a:ext cx="3855237" cy="2920156"/>
              <a:chOff x="3276600" y="-2278888"/>
              <a:chExt cx="3101848" cy="2349500"/>
            </a:xfrm>
          </p:grpSpPr>
          <p:pic>
            <p:nvPicPr>
              <p:cNvPr id="27" name="Picture 26">
                <a:extLst>
                  <a:ext uri="{FF2B5EF4-FFF2-40B4-BE49-F238E27FC236}">
                    <a16:creationId xmlns:a16="http://schemas.microsoft.com/office/drawing/2014/main" id="{B91D50BF-CEB1-BB47-AF22-0B776848B3BC}"/>
                  </a:ext>
                </a:extLst>
              </p:cNvPr>
              <p:cNvPicPr>
                <a:picLocks noChangeAspect="1"/>
              </p:cNvPicPr>
              <p:nvPr/>
            </p:nvPicPr>
            <p:blipFill>
              <a:blip r:embed="rId2"/>
              <a:stretch>
                <a:fillRect/>
              </a:stretch>
            </p:blipFill>
            <p:spPr>
              <a:xfrm flipH="1">
                <a:off x="3276600" y="-2278888"/>
                <a:ext cx="2387600" cy="2349500"/>
              </a:xfrm>
              <a:prstGeom prst="rect">
                <a:avLst/>
              </a:prstGeom>
              <a:effectLst>
                <a:softEdge rad="25400"/>
              </a:effectLst>
            </p:spPr>
          </p:pic>
          <p:pic>
            <p:nvPicPr>
              <p:cNvPr id="28" name="Picture 27">
                <a:extLst>
                  <a:ext uri="{FF2B5EF4-FFF2-40B4-BE49-F238E27FC236}">
                    <a16:creationId xmlns:a16="http://schemas.microsoft.com/office/drawing/2014/main" id="{B4DA9288-B5FC-5546-B08A-D70ECC5303CE}"/>
                  </a:ext>
                </a:extLst>
              </p:cNvPr>
              <p:cNvPicPr>
                <a:picLocks noChangeAspect="1"/>
              </p:cNvPicPr>
              <p:nvPr/>
            </p:nvPicPr>
            <p:blipFill>
              <a:blip r:embed="rId2"/>
              <a:stretch>
                <a:fillRect/>
              </a:stretch>
            </p:blipFill>
            <p:spPr>
              <a:xfrm rot="21375995">
                <a:off x="3990848" y="-2278888"/>
                <a:ext cx="2387600" cy="2349500"/>
              </a:xfrm>
              <a:prstGeom prst="rect">
                <a:avLst/>
              </a:prstGeom>
              <a:effectLst>
                <a:softEdge rad="25400"/>
              </a:effectLst>
            </p:spPr>
          </p:pic>
        </p:grpSp>
        <p:sp>
          <p:nvSpPr>
            <p:cNvPr id="6" name="Freeform 5">
              <a:extLst>
                <a:ext uri="{FF2B5EF4-FFF2-40B4-BE49-F238E27FC236}">
                  <a16:creationId xmlns:a16="http://schemas.microsoft.com/office/drawing/2014/main" id="{00BF2E7F-DC4A-5796-C60D-67CDCC6BF493}"/>
                </a:ext>
              </a:extLst>
            </p:cNvPr>
            <p:cNvSpPr/>
            <p:nvPr/>
          </p:nvSpPr>
          <p:spPr>
            <a:xfrm>
              <a:off x="4327525" y="4105275"/>
              <a:ext cx="584200" cy="58332"/>
            </a:xfrm>
            <a:custGeom>
              <a:avLst/>
              <a:gdLst>
                <a:gd name="connsiteX0" fmla="*/ 0 w 593725"/>
                <a:gd name="connsiteY0" fmla="*/ 0 h 58332"/>
                <a:gd name="connsiteX1" fmla="*/ 136525 w 593725"/>
                <a:gd name="connsiteY1" fmla="*/ 38100 h 58332"/>
                <a:gd name="connsiteX2" fmla="*/ 238125 w 593725"/>
                <a:gd name="connsiteY2" fmla="*/ 38100 h 58332"/>
                <a:gd name="connsiteX3" fmla="*/ 320675 w 593725"/>
                <a:gd name="connsiteY3" fmla="*/ 57150 h 58332"/>
                <a:gd name="connsiteX4" fmla="*/ 428625 w 593725"/>
                <a:gd name="connsiteY4" fmla="*/ 53975 h 58332"/>
                <a:gd name="connsiteX5" fmla="*/ 520700 w 593725"/>
                <a:gd name="connsiteY5" fmla="*/ 34925 h 58332"/>
                <a:gd name="connsiteX6" fmla="*/ 593725 w 593725"/>
                <a:gd name="connsiteY6" fmla="*/ 3175 h 58332"/>
                <a:gd name="connsiteX0" fmla="*/ 0 w 584200"/>
                <a:gd name="connsiteY0" fmla="*/ 0 h 58332"/>
                <a:gd name="connsiteX1" fmla="*/ 136525 w 584200"/>
                <a:gd name="connsiteY1" fmla="*/ 38100 h 58332"/>
                <a:gd name="connsiteX2" fmla="*/ 238125 w 584200"/>
                <a:gd name="connsiteY2" fmla="*/ 38100 h 58332"/>
                <a:gd name="connsiteX3" fmla="*/ 320675 w 584200"/>
                <a:gd name="connsiteY3" fmla="*/ 57150 h 58332"/>
                <a:gd name="connsiteX4" fmla="*/ 428625 w 584200"/>
                <a:gd name="connsiteY4" fmla="*/ 53975 h 58332"/>
                <a:gd name="connsiteX5" fmla="*/ 520700 w 584200"/>
                <a:gd name="connsiteY5" fmla="*/ 34925 h 58332"/>
                <a:gd name="connsiteX6" fmla="*/ 584200 w 584200"/>
                <a:gd name="connsiteY6" fmla="*/ 9525 h 5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00" h="58332">
                  <a:moveTo>
                    <a:pt x="0" y="0"/>
                  </a:moveTo>
                  <a:cubicBezTo>
                    <a:pt x="48419" y="15875"/>
                    <a:pt x="96838" y="31750"/>
                    <a:pt x="136525" y="38100"/>
                  </a:cubicBezTo>
                  <a:cubicBezTo>
                    <a:pt x="176212" y="44450"/>
                    <a:pt x="207433" y="34925"/>
                    <a:pt x="238125" y="38100"/>
                  </a:cubicBezTo>
                  <a:cubicBezTo>
                    <a:pt x="268817" y="41275"/>
                    <a:pt x="288925" y="54504"/>
                    <a:pt x="320675" y="57150"/>
                  </a:cubicBezTo>
                  <a:cubicBezTo>
                    <a:pt x="352425" y="59796"/>
                    <a:pt x="395287" y="57679"/>
                    <a:pt x="428625" y="53975"/>
                  </a:cubicBezTo>
                  <a:cubicBezTo>
                    <a:pt x="461963" y="50271"/>
                    <a:pt x="493183" y="43392"/>
                    <a:pt x="520700" y="34925"/>
                  </a:cubicBezTo>
                  <a:cubicBezTo>
                    <a:pt x="548217" y="26458"/>
                    <a:pt x="561446" y="21166"/>
                    <a:pt x="584200" y="9525"/>
                  </a:cubicBezTo>
                </a:path>
              </a:pathLst>
            </a:custGeom>
            <a:noFill/>
            <a:ln w="22225" cap="rnd">
              <a:solidFill>
                <a:schemeClr val="bg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A580BE97-6FB1-E678-FC08-405431CFE3F6}"/>
              </a:ext>
            </a:extLst>
          </p:cNvPr>
          <p:cNvSpPr/>
          <p:nvPr/>
        </p:nvSpPr>
        <p:spPr>
          <a:xfrm>
            <a:off x="8036381" y="3253285"/>
            <a:ext cx="453349" cy="365760"/>
          </a:xfrm>
          <a:prstGeom prst="ellipse">
            <a:avLst/>
          </a:prstGeom>
          <a:gradFill>
            <a:gsLst>
              <a:gs pos="0">
                <a:srgbClr val="92D050"/>
              </a:gs>
              <a:gs pos="70000">
                <a:srgbClr val="78AC42"/>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541ABC0C-3E50-AE3E-1A87-43999DF0BFFA}"/>
              </a:ext>
            </a:extLst>
          </p:cNvPr>
          <p:cNvSpPr/>
          <p:nvPr/>
        </p:nvSpPr>
        <p:spPr>
          <a:xfrm>
            <a:off x="7039243" y="3253285"/>
            <a:ext cx="453349" cy="365760"/>
          </a:xfrm>
          <a:prstGeom prst="ellipse">
            <a:avLst/>
          </a:prstGeom>
          <a:gradFill>
            <a:gsLst>
              <a:gs pos="0">
                <a:srgbClr val="FFFF00"/>
              </a:gs>
              <a:gs pos="70000">
                <a:srgbClr val="FFC000"/>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56AEF5B6-DAC3-5230-179D-3B5E664CB060}"/>
              </a:ext>
            </a:extLst>
          </p:cNvPr>
          <p:cNvSpPr/>
          <p:nvPr/>
        </p:nvSpPr>
        <p:spPr>
          <a:xfrm>
            <a:off x="7538035" y="3257736"/>
            <a:ext cx="453349" cy="365760"/>
          </a:xfrm>
          <a:prstGeom prst="ellipse">
            <a:avLst/>
          </a:prstGeom>
          <a:gradFill>
            <a:gsLst>
              <a:gs pos="0">
                <a:srgbClr val="FFFF00"/>
              </a:gs>
              <a:gs pos="70000">
                <a:srgbClr val="FFC000"/>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nvGrpSpPr>
          <p:cNvPr id="47" name="Group 46">
            <a:extLst>
              <a:ext uri="{FF2B5EF4-FFF2-40B4-BE49-F238E27FC236}">
                <a16:creationId xmlns:a16="http://schemas.microsoft.com/office/drawing/2014/main" id="{FEDBCD8A-7D79-FA28-A20A-5FD3D624BD97}"/>
              </a:ext>
            </a:extLst>
          </p:cNvPr>
          <p:cNvGrpSpPr/>
          <p:nvPr/>
        </p:nvGrpSpPr>
        <p:grpSpPr>
          <a:xfrm>
            <a:off x="4451987" y="3124926"/>
            <a:ext cx="628650" cy="628650"/>
            <a:chOff x="4451987" y="3124926"/>
            <a:chExt cx="628650" cy="628650"/>
          </a:xfrm>
        </p:grpSpPr>
        <p:sp>
          <p:nvSpPr>
            <p:cNvPr id="12" name="Oval 11"/>
            <p:cNvSpPr/>
            <p:nvPr/>
          </p:nvSpPr>
          <p:spPr>
            <a:xfrm>
              <a:off x="4451987" y="3124926"/>
              <a:ext cx="628650" cy="628650"/>
            </a:xfrm>
            <a:prstGeom prst="ellipse">
              <a:avLst/>
            </a:prstGeom>
            <a:solidFill>
              <a:schemeClr val="bg1">
                <a:alpha val="45000"/>
              </a:schemeClr>
            </a:solidFill>
            <a:ln>
              <a:solidFill>
                <a:schemeClr val="bg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B267FBC7-47DC-A7AC-825D-A106D1DCD208}"/>
                </a:ext>
              </a:extLst>
            </p:cNvPr>
            <p:cNvGrpSpPr/>
            <p:nvPr/>
          </p:nvGrpSpPr>
          <p:grpSpPr>
            <a:xfrm>
              <a:off x="4745958" y="3212359"/>
              <a:ext cx="265452" cy="253824"/>
              <a:chOff x="6629477" y="3264344"/>
              <a:chExt cx="265452" cy="253824"/>
            </a:xfrm>
          </p:grpSpPr>
          <p:sp>
            <p:nvSpPr>
              <p:cNvPr id="23" name="Oval 22">
                <a:extLst>
                  <a:ext uri="{FF2B5EF4-FFF2-40B4-BE49-F238E27FC236}">
                    <a16:creationId xmlns:a16="http://schemas.microsoft.com/office/drawing/2014/main" id="{A1067CFB-6C5D-616C-12DB-935DB7C54676}"/>
                  </a:ext>
                </a:extLst>
              </p:cNvPr>
              <p:cNvSpPr/>
              <p:nvPr/>
            </p:nvSpPr>
            <p:spPr>
              <a:xfrm>
                <a:off x="6666329" y="3289568"/>
                <a:ext cx="228600" cy="228600"/>
              </a:xfrm>
              <a:prstGeom prst="ellipse">
                <a:avLst/>
              </a:prstGeom>
              <a:gradFill>
                <a:gsLst>
                  <a:gs pos="0">
                    <a:srgbClr val="92D050"/>
                  </a:gs>
                  <a:gs pos="70000">
                    <a:srgbClr val="78AC42"/>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5C28250A-C3C8-F78A-22EC-A7C42D881AF2}"/>
                  </a:ext>
                </a:extLst>
              </p:cNvPr>
              <p:cNvSpPr/>
              <p:nvPr/>
            </p:nvSpPr>
            <p:spPr>
              <a:xfrm rot="20817826">
                <a:off x="6629477" y="3264344"/>
                <a:ext cx="243828" cy="201494"/>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E26DECAE-CB24-83AC-66B4-BD1D6B4C8E89}"/>
                </a:ext>
              </a:extLst>
            </p:cNvPr>
            <p:cNvGrpSpPr/>
            <p:nvPr/>
          </p:nvGrpSpPr>
          <p:grpSpPr>
            <a:xfrm>
              <a:off x="4677849" y="3448848"/>
              <a:ext cx="244670" cy="250145"/>
              <a:chOff x="6164883" y="3272474"/>
              <a:chExt cx="244670" cy="250145"/>
            </a:xfrm>
          </p:grpSpPr>
          <p:sp>
            <p:nvSpPr>
              <p:cNvPr id="32" name="Oval 31">
                <a:extLst>
                  <a:ext uri="{FF2B5EF4-FFF2-40B4-BE49-F238E27FC236}">
                    <a16:creationId xmlns:a16="http://schemas.microsoft.com/office/drawing/2014/main" id="{38057330-BC4C-F0DD-85EA-51F792A66202}"/>
                  </a:ext>
                </a:extLst>
              </p:cNvPr>
              <p:cNvSpPr/>
              <p:nvPr/>
            </p:nvSpPr>
            <p:spPr>
              <a:xfrm>
                <a:off x="6180953" y="3294019"/>
                <a:ext cx="228600" cy="228600"/>
              </a:xfrm>
              <a:prstGeom prst="ellipse">
                <a:avLst/>
              </a:prstGeom>
              <a:gradFill>
                <a:gsLst>
                  <a:gs pos="0">
                    <a:srgbClr val="FFFF00"/>
                  </a:gs>
                  <a:gs pos="70000">
                    <a:srgbClr val="FFC000"/>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D25F5390-056D-61BB-6345-8D03AF2CE31D}"/>
                  </a:ext>
                </a:extLst>
              </p:cNvPr>
              <p:cNvSpPr/>
              <p:nvPr/>
            </p:nvSpPr>
            <p:spPr>
              <a:xfrm rot="20817826">
                <a:off x="6164883" y="3272474"/>
                <a:ext cx="236338" cy="199421"/>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25423B5E-EF71-2EF9-B8E0-5ABF6453C0F6}"/>
                </a:ext>
              </a:extLst>
            </p:cNvPr>
            <p:cNvGrpSpPr/>
            <p:nvPr/>
          </p:nvGrpSpPr>
          <p:grpSpPr>
            <a:xfrm>
              <a:off x="4463268" y="3273250"/>
              <a:ext cx="273051" cy="244918"/>
              <a:chOff x="7613338" y="3636134"/>
              <a:chExt cx="273051" cy="244918"/>
            </a:xfrm>
          </p:grpSpPr>
          <p:sp>
            <p:nvSpPr>
              <p:cNvPr id="22" name="Oval 21">
                <a:extLst>
                  <a:ext uri="{FF2B5EF4-FFF2-40B4-BE49-F238E27FC236}">
                    <a16:creationId xmlns:a16="http://schemas.microsoft.com/office/drawing/2014/main" id="{03F0C34C-44D0-DA60-4815-D2B5651D47FF}"/>
                  </a:ext>
                </a:extLst>
              </p:cNvPr>
              <p:cNvSpPr/>
              <p:nvPr/>
            </p:nvSpPr>
            <p:spPr>
              <a:xfrm>
                <a:off x="7657789" y="3652452"/>
                <a:ext cx="228600" cy="228600"/>
              </a:xfrm>
              <a:prstGeom prst="ellipse">
                <a:avLst/>
              </a:prstGeom>
              <a:gradFill>
                <a:gsLst>
                  <a:gs pos="0">
                    <a:srgbClr val="FFFF00"/>
                  </a:gs>
                  <a:gs pos="70000">
                    <a:srgbClr val="FFC000"/>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DDF83DDE-1EE6-1391-C334-9DEB41A17C5B}"/>
                  </a:ext>
                </a:extLst>
              </p:cNvPr>
              <p:cNvSpPr/>
              <p:nvPr/>
            </p:nvSpPr>
            <p:spPr>
              <a:xfrm rot="20817826">
                <a:off x="7613338" y="3636134"/>
                <a:ext cx="226968" cy="221383"/>
              </a:xfrm>
              <a:prstGeom prst="ellipse">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grpSp>
      </p:grpSp>
      <p:sp>
        <p:nvSpPr>
          <p:cNvPr id="16" name="Oval 15">
            <a:extLst>
              <a:ext uri="{FF2B5EF4-FFF2-40B4-BE49-F238E27FC236}">
                <a16:creationId xmlns:a16="http://schemas.microsoft.com/office/drawing/2014/main" id="{C680B9A1-9BF1-9AA6-6F31-85C420C12543}"/>
              </a:ext>
            </a:extLst>
          </p:cNvPr>
          <p:cNvSpPr/>
          <p:nvPr/>
        </p:nvSpPr>
        <p:spPr>
          <a:xfrm rot="20817826">
            <a:off x="7490082" y="3189712"/>
            <a:ext cx="453349" cy="352004"/>
          </a:xfrm>
          <a:prstGeom prst="ellipse">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10673D15-6280-3B6E-23CB-4C5E60A7AD51}"/>
              </a:ext>
            </a:extLst>
          </p:cNvPr>
          <p:cNvSpPr/>
          <p:nvPr/>
        </p:nvSpPr>
        <p:spPr>
          <a:xfrm rot="20817826">
            <a:off x="6972073" y="3169675"/>
            <a:ext cx="453349" cy="352004"/>
          </a:xfrm>
          <a:prstGeom prst="ellipse">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6A4E0A00-815C-35AB-B670-2DC8E356562D}"/>
              </a:ext>
            </a:extLst>
          </p:cNvPr>
          <p:cNvSpPr/>
          <p:nvPr/>
        </p:nvSpPr>
        <p:spPr>
          <a:xfrm rot="20817826">
            <a:off x="7979063" y="3187978"/>
            <a:ext cx="453349" cy="352004"/>
          </a:xfrm>
          <a:prstGeom prst="ellipse">
            <a:avLst/>
          </a:prstGeom>
          <a:solidFill>
            <a:schemeClr val="bg1"/>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687764"/>
      </p:ext>
    </p:extLst>
  </p:cSld>
  <p:clrMapOvr>
    <a:masterClrMapping/>
  </p:clrMapOvr>
  <mc:AlternateContent xmlns:mc="http://schemas.openxmlformats.org/markup-compatibility/2006" xmlns:p14="http://schemas.microsoft.com/office/powerpoint/2010/main">
    <mc:Choice Requires="p14">
      <p:transition spd="slow" p14:dur="1250" advTm="18624">
        <p:fade/>
      </p:transition>
    </mc:Choice>
    <mc:Fallback xmlns="">
      <p:transition spd="slow" advTm="18624">
        <p:fade/>
      </p:transition>
    </mc:Fallback>
  </mc:AlternateContent>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7" ma:contentTypeDescription="Create a new document." ma:contentTypeScope="" ma:versionID="6b04e90d94d79223b5d968c1a839709d">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515bedb4d9c13cae191552054c754455"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4AB5D1-4E2D-41C4-8B17-5134AD3CB6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821A87-112D-4A75-A3FC-8F48A0C949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NCRC.thmx</Template>
  <TotalTime>82125</TotalTime>
  <Words>4011</Words>
  <Application>Microsoft Macintosh PowerPoint</Application>
  <PresentationFormat>On-screen Show (16:9)</PresentationFormat>
  <Paragraphs>939</Paragraphs>
  <Slides>154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154</vt:i4>
      </vt:variant>
    </vt:vector>
  </HeadingPairs>
  <TitlesOfParts>
    <vt:vector size="161" baseType="lpstr">
      <vt:lpstr>Arial</vt:lpstr>
      <vt:lpstr>Calibri</vt:lpstr>
      <vt:lpstr>Corbel</vt:lpstr>
      <vt:lpstr>Geneva</vt:lpstr>
      <vt:lpstr>Lucida Grande</vt:lpstr>
      <vt:lpstr>Times New Roman</vt:lpstr>
      <vt:lpstr>NCRC</vt:lpstr>
      <vt:lpstr>Introduction to the Biology of HIV-1</vt:lpstr>
      <vt:lpstr>Dr. Spach does not have any disclosures. </vt:lpstr>
      <vt:lpstr>Introduction to the Biology of HIV-1: Outline</vt:lpstr>
      <vt:lpstr>Introduction to the Biology of HIV-1: Outline</vt:lpstr>
      <vt:lpstr>Introduction to the Biology of HIV-1: Outline</vt:lpstr>
      <vt:lpstr>Introduction to the Biology of HIV-1: Outline</vt:lpstr>
      <vt:lpstr>Introduction to the Biology of HIV-1: Outline</vt:lpstr>
      <vt:lpstr>Introduction to the Biology of HIV-1: Outline</vt:lpstr>
      <vt:lpstr>HIV Structure</vt:lpstr>
      <vt:lpstr>HIV</vt:lpstr>
      <vt:lpstr>HIV Envelope</vt:lpstr>
      <vt:lpstr>HIV Matrix Shell</vt:lpstr>
      <vt:lpstr>HIV Core (Capsid)</vt:lpstr>
      <vt:lpstr>HIV Nucleocapsid Complex</vt:lpstr>
      <vt:lpstr>HIV Genome</vt:lpstr>
      <vt:lpstr>HIV-1 Genome</vt:lpstr>
      <vt:lpstr>HIV-1 RNA Genome</vt:lpstr>
      <vt:lpstr>HIV-1 Genome: 9 Genes</vt:lpstr>
      <vt:lpstr>HIV-1 Genome Contains 9 Genes that Encode 15 Viral Proteins</vt:lpstr>
      <vt:lpstr>HIV Proteins</vt:lpstr>
      <vt:lpstr>HIV-1 Proteins (n =15)</vt:lpstr>
      <vt:lpstr>Structural Proteins</vt:lpstr>
      <vt:lpstr>Enzymes</vt:lpstr>
      <vt:lpstr>Accessory Proteins</vt:lpstr>
      <vt:lpstr>Regulatory Proteins</vt:lpstr>
      <vt:lpstr>HIV-1 Proteins (n =15)</vt:lpstr>
      <vt:lpstr>HIV-1 Proteins by Relative Size (aa = amino acid)</vt:lpstr>
      <vt:lpstr>HIV Structural Proteins</vt:lpstr>
      <vt:lpstr>HIV Structural Proteins</vt:lpstr>
      <vt:lpstr>HIV Envelope Glycoprotein</vt:lpstr>
      <vt:lpstr>HIV Envelope Glycoprotein</vt:lpstr>
      <vt:lpstr>HIV Envelope Glycoproteins: gp120 and gp41 Subunits</vt:lpstr>
      <vt:lpstr>HIV Envelope Glycoprotein: Trimer Structure</vt:lpstr>
      <vt:lpstr>HIV Envelope Glycoprotein: Trimer Structure</vt:lpstr>
      <vt:lpstr>HIV Envelope Glycoprotein: Regions Involved in Cell Entry</vt:lpstr>
      <vt:lpstr>HIV Envelope Glycoprotein: Glycan Shield</vt:lpstr>
      <vt:lpstr>HIV Matrix (p17)</vt:lpstr>
      <vt:lpstr>HIV Matrix</vt:lpstr>
      <vt:lpstr>HIV Matrix: Monomer Structure</vt:lpstr>
      <vt:lpstr>HIV Matrix: Basic Region</vt:lpstr>
      <vt:lpstr>HIV Matrix: Myristyl Group</vt:lpstr>
      <vt:lpstr>HIV Matrix: Myristyl Group Sequestered Conformation</vt:lpstr>
      <vt:lpstr>HIV Matrix: Myristyl Group Exposed Conformation</vt:lpstr>
      <vt:lpstr>HIV Matrix: Membrane Bound Trimers</vt:lpstr>
      <vt:lpstr>HIV Matrix: Trimers Forming Matrix Shell</vt:lpstr>
      <vt:lpstr>HIV Matrix: Role in Cell Entry</vt:lpstr>
      <vt:lpstr>HIV Matrix: Role Late in Viral Assembly</vt:lpstr>
      <vt:lpstr>HIV Matrix: Role Anchoring HIV Gag and Gag-Pol</vt:lpstr>
      <vt:lpstr>HIV Capsid (p24)</vt:lpstr>
      <vt:lpstr>HIV Capsid and HIV Core</vt:lpstr>
      <vt:lpstr>HIV Capsid: Monomer Structure</vt:lpstr>
      <vt:lpstr>HIV Capsid: Monomers and Polmyers</vt:lpstr>
      <vt:lpstr>HIV Capsid: Hexamers and Pentamers</vt:lpstr>
      <vt:lpstr>HIV Capsid: Hexamers and Pentamers</vt:lpstr>
      <vt:lpstr>HIV Capsid: Cone-Shaped Structure of HIV Core</vt:lpstr>
      <vt:lpstr>HIV Core: Structural Barrier</vt:lpstr>
      <vt:lpstr>HIV Core: Role in Migration to Host Cell Nucleus</vt:lpstr>
      <vt:lpstr>HIV Nucleocapsid (p7)</vt:lpstr>
      <vt:lpstr>HIV Nucleocapsid (p7)</vt:lpstr>
      <vt:lpstr>HIV Nucleocapsid (p7): HIV RNA Coating</vt:lpstr>
      <vt:lpstr>HIV Nucleocapsid: Structure </vt:lpstr>
      <vt:lpstr>HIV Nucleocapsid: Zinc-Binding Domains</vt:lpstr>
      <vt:lpstr>HIV Nucleocapsid: Complexed with HIV RNA</vt:lpstr>
      <vt:lpstr>HIV Ribonucleoprotein Complex</vt:lpstr>
      <vt:lpstr>HIV Ribonucleoprotein Complex with Integrase</vt:lpstr>
      <vt:lpstr>HIV Ribonucleoprotein Complex</vt:lpstr>
      <vt:lpstr>HIV Nucleocapsid Protein: Role in Reverse Transcription</vt:lpstr>
      <vt:lpstr>HIV p6</vt:lpstr>
      <vt:lpstr>HIV p6</vt:lpstr>
      <vt:lpstr>HIV p6: Structure</vt:lpstr>
      <vt:lpstr>HIV p6: Role</vt:lpstr>
      <vt:lpstr>HIV p6: Role in HIV Budding</vt:lpstr>
      <vt:lpstr>HIV p6: Role as Docking Site for Vpr</vt:lpstr>
      <vt:lpstr>HIV p6: Facilitates Incorporation of Vpr</vt:lpstr>
      <vt:lpstr>HIV Enzymes</vt:lpstr>
      <vt:lpstr>HIV Enzymes</vt:lpstr>
      <vt:lpstr>HIV Protease</vt:lpstr>
      <vt:lpstr>HIV Protease</vt:lpstr>
      <vt:lpstr>HIV Protease: Homodimer Structure</vt:lpstr>
      <vt:lpstr>HIV Protease: Structural Domains</vt:lpstr>
      <vt:lpstr>HIV Protease: Active Site</vt:lpstr>
      <vt:lpstr>HIV Protease: Conformations</vt:lpstr>
      <vt:lpstr>HIV Protease: Polypeptide Cleavage</vt:lpstr>
      <vt:lpstr>HIV Protease: Polypeptide Cleavage</vt:lpstr>
      <vt:lpstr>HIV Reverse Transcriptase</vt:lpstr>
      <vt:lpstr>HIV Reverse Transcriptase</vt:lpstr>
      <vt:lpstr>HIV Reverse Transcriptase: Subunits</vt:lpstr>
      <vt:lpstr>HIV Reverse Transcriptase: Subunits</vt:lpstr>
      <vt:lpstr>HIV Reverse Transcriptase: Enzymatic Domains</vt:lpstr>
      <vt:lpstr>HIV Reverse Transcriptase: Enzyme Active Sites</vt:lpstr>
      <vt:lpstr>HIV Reverse Transcriptase: p66 Subunit Right Hand Structure</vt:lpstr>
      <vt:lpstr>HIV Reverse Transcriptase: Reverse Transcription</vt:lpstr>
      <vt:lpstr>HIV Integrase</vt:lpstr>
      <vt:lpstr>HIV Integrase</vt:lpstr>
      <vt:lpstr>HIV Integrase: Component of Ribonucleoprotein Complex</vt:lpstr>
      <vt:lpstr>HIV Integrase: Complexes</vt:lpstr>
      <vt:lpstr>HIV Integrase: Dimer Structure</vt:lpstr>
      <vt:lpstr>HIV Integrase: Catalytic Core Domain</vt:lpstr>
      <vt:lpstr>HIV Integrase: Catalytic Core Domain</vt:lpstr>
      <vt:lpstr>HIV Integrase: Active Enzymatic Region</vt:lpstr>
      <vt:lpstr>HIV Integrase: Intasome Formation</vt:lpstr>
      <vt:lpstr>HIV Integrase: 3ʹ Processing of HIV DNA</vt:lpstr>
      <vt:lpstr>HIV Integrase: 3ʹ Processing of HIV DNA</vt:lpstr>
      <vt:lpstr>HIV Integrase: Strand Transfer</vt:lpstr>
      <vt:lpstr>HIV Accessory and Regulatory Proteins</vt:lpstr>
      <vt:lpstr>HIV Accessory Proteins</vt:lpstr>
      <vt:lpstr>Viral Infectivity Factor (Vif)</vt:lpstr>
      <vt:lpstr>Vif and Host Restriction Factor APOBEC3G</vt:lpstr>
      <vt:lpstr>APBOPEC3G Conversion of Cytosine to Uracil</vt:lpstr>
      <vt:lpstr>APBOPEC3G-Induced Altered Base Pairing</vt:lpstr>
      <vt:lpstr>APBOPEC3G-Induced “G to A” Hypermutation</vt:lpstr>
      <vt:lpstr>Vif: Clustering at Host Cell Membrane</vt:lpstr>
      <vt:lpstr>Vif: Binding to APOBEC3G at Host Cell Membrane</vt:lpstr>
      <vt:lpstr>Vif: Neutralizing Action of APOBEC3G</vt:lpstr>
      <vt:lpstr>Viral Protein R (Vpr)</vt:lpstr>
      <vt:lpstr>Vpr: Component of HIV Core</vt:lpstr>
      <vt:lpstr>Vpr: Role in HIV Reverse Transcription</vt:lpstr>
      <vt:lpstr>Vpr: Role in Nuclear Import</vt:lpstr>
      <vt:lpstr>Viral Protein U (Vpu)</vt:lpstr>
      <vt:lpstr>Vpu and Host Restriction Factor Tetherin</vt:lpstr>
      <vt:lpstr>Tetherin: Prevention of Budding</vt:lpstr>
      <vt:lpstr>Tetherin: Synthesis in Endoplasmic Reticulum and Golgi</vt:lpstr>
      <vt:lpstr>Tetherin: Bound to Endoplasmic Reticulum Membrane</vt:lpstr>
      <vt:lpstr>Vpu: Synthesis</vt:lpstr>
      <vt:lpstr>Vpu: Accumulation at Endoplasmic Reticulum Membrane</vt:lpstr>
      <vt:lpstr>Vpu: Binding to Tetherin</vt:lpstr>
      <vt:lpstr>Vpu: Destruction of Tetherin</vt:lpstr>
      <vt:lpstr>Vpu: Blocked Recycling of Tetherin</vt:lpstr>
      <vt:lpstr>Vpu: Neutralizating Action of Tetherin</vt:lpstr>
      <vt:lpstr>Vpu: Downregulation of Host Cell CD4 Receptor</vt:lpstr>
      <vt:lpstr>Vpu and CD4 Interaction</vt:lpstr>
      <vt:lpstr>Vpu: Interaction with Host CD4 Receptor</vt:lpstr>
      <vt:lpstr>Vpu: Destruction of CD4 Molecule</vt:lpstr>
      <vt:lpstr>CD4 Trapping of HIV Envelope in Endoplasmic Reticulum</vt:lpstr>
      <vt:lpstr>Vpu: Production Correlates with Amount of CD4</vt:lpstr>
      <vt:lpstr>Vpu Production: Reduces Amount of CD4</vt:lpstr>
      <vt:lpstr>Vpu: Augments HIV Envelope Migration to Cell Surface</vt:lpstr>
      <vt:lpstr>Negative Regulatory Factor (Nef)</vt:lpstr>
      <vt:lpstr>Nef: Myristyl Group</vt:lpstr>
      <vt:lpstr>Nef: Downregulation of Cellular Receptors</vt:lpstr>
      <vt:lpstr>Nef: Binding to Host Cell Receptors </vt:lpstr>
      <vt:lpstr>Nef: Destruction of Host Cell Receptors</vt:lpstr>
      <vt:lpstr>HIV Regulatory Proteins</vt:lpstr>
      <vt:lpstr>Transactivator of Transcription (Tat)</vt:lpstr>
      <vt:lpstr>Latent Proviral HIV DNA</vt:lpstr>
      <vt:lpstr>Activation of Transcription</vt:lpstr>
      <vt:lpstr>Tat: Activation of Transcription</vt:lpstr>
      <vt:lpstr>Regulator of Expression of Virion Proteins (Rev)</vt:lpstr>
      <vt:lpstr>Rev: Early Synthesis</vt:lpstr>
      <vt:lpstr>Rev: Migration into Nucleus</vt:lpstr>
      <vt:lpstr>Rev: Enhanced Shuttling of mRNA to Cytoplasm</vt:lpstr>
      <vt:lpstr>Summary</vt:lpstr>
      <vt:lpstr>Introduction to the Biology of HIV-1: Summary</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John F. Young</cp:lastModifiedBy>
  <cp:revision>2514</cp:revision>
  <cp:lastPrinted>2008-02-05T14:34:24Z</cp:lastPrinted>
  <dcterms:created xsi:type="dcterms:W3CDTF">2010-11-28T05:36:22Z</dcterms:created>
  <dcterms:modified xsi:type="dcterms:W3CDTF">2022-12-10T00:15:11Z</dcterms:modified>
</cp:coreProperties>
</file>