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4"/>
  </p:sldMasterIdLst>
  <p:notesMasterIdLst>
    <p:notesMasterId r:id="rId23"/>
  </p:notesMasterIdLst>
  <p:handoutMasterIdLst>
    <p:handoutMasterId r:id="rId24"/>
  </p:handoutMasterIdLst>
  <p:sldIdLst>
    <p:sldId id="1140" r:id="rId5"/>
    <p:sldId id="1607" r:id="rId6"/>
    <p:sldId id="1661" r:id="rId7"/>
    <p:sldId id="1657" r:id="rId8"/>
    <p:sldId id="1654" r:id="rId9"/>
    <p:sldId id="1366" r:id="rId10"/>
    <p:sldId id="1660" r:id="rId11"/>
    <p:sldId id="1573" r:id="rId12"/>
    <p:sldId id="1662" r:id="rId13"/>
    <p:sldId id="1200" r:id="rId14"/>
    <p:sldId id="1668" r:id="rId15"/>
    <p:sldId id="1663" r:id="rId16"/>
    <p:sldId id="1664" r:id="rId17"/>
    <p:sldId id="1666" r:id="rId18"/>
    <p:sldId id="1669" r:id="rId19"/>
    <p:sldId id="1670" r:id="rId20"/>
    <p:sldId id="1359" r:id="rId21"/>
    <p:sldId id="1609" r:id="rId22"/>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FDFDF"/>
    <a:srgbClr val="7D5E7F"/>
    <a:srgbClr val="926D94"/>
    <a:srgbClr val="49A5C0"/>
    <a:srgbClr val="333F81"/>
    <a:srgbClr val="035491"/>
    <a:srgbClr val="85630A"/>
    <a:srgbClr val="856301"/>
    <a:srgbClr val="B7E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739F8-671A-F344-A322-40A13E88824A}" v="166" dt="2022-11-20T20:21:17.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5" autoAdjust="0"/>
    <p:restoredTop sz="90146" autoAdjust="0"/>
  </p:normalViewPr>
  <p:slideViewPr>
    <p:cSldViewPr snapToGrid="0" showGuides="1">
      <p:cViewPr varScale="1">
        <p:scale>
          <a:sx n="157" d="100"/>
          <a:sy n="157" d="100"/>
        </p:scale>
        <p:origin x="592" y="160"/>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9" d="100"/>
        <a:sy n="79" d="100"/>
      </p:scale>
      <p:origin x="0" y="5952"/>
    </p:cViewPr>
  </p:sorterViewPr>
  <p:notesViewPr>
    <p:cSldViewPr snapToGrid="0" showGuides="1">
      <p:cViewPr varScale="1">
        <p:scale>
          <a:sx n="136" d="100"/>
          <a:sy n="136" d="100"/>
        </p:scale>
        <p:origin x="2496" y="23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1909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7604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519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298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3124761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1206707"/>
            <a:ext cx="8229600" cy="1005093"/>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2B47A-BED0-F7BB-1922-348849B1BFDA}"/>
              </a:ext>
            </a:extLst>
          </p:cNvPr>
          <p:cNvSpPr/>
          <p:nvPr userDrawn="1"/>
        </p:nvSpPr>
        <p:spPr>
          <a:xfrm>
            <a:off x="-7257" y="867745"/>
            <a:ext cx="9151257" cy="308429"/>
          </a:xfrm>
          <a:prstGeom prst="rect">
            <a:avLst/>
          </a:prstGeom>
          <a:solidFill>
            <a:srgbClr val="007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400" dirty="0">
                <a:latin typeface="Arial" panose="020B0604020202020204" pitchFamily="34" charset="0"/>
                <a:cs typeface="Arial" panose="020B0604020202020204" pitchFamily="34" charset="0"/>
              </a:rPr>
              <a:t>Mini-Lecture Series</a:t>
            </a:r>
          </a:p>
        </p:txBody>
      </p:sp>
    </p:spTree>
    <p:extLst>
      <p:ext uri="{BB962C8B-B14F-4D97-AF65-F5344CB8AC3E}">
        <p14:creationId xmlns:p14="http://schemas.microsoft.com/office/powerpoint/2010/main" val="3947362879"/>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7" name="Straight Connector 56">
            <a:extLst>
              <a:ext uri="{FF2B5EF4-FFF2-40B4-BE49-F238E27FC236}">
                <a16:creationId xmlns:a16="http://schemas.microsoft.com/office/drawing/2014/main" id="{917F5B24-4D4A-E542-ABEE-FD2D7AA9F5FC}"/>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77194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4BB7240E-DE5E-3849-BEB9-99D67EADE565}"/>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62204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udy-Slide-Fulll">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5C846B29-A238-BF4D-880A-E5BB982C3DC0}"/>
              </a:ext>
            </a:extLst>
          </p:cNvPr>
          <p:cNvSpPr>
            <a:spLocks noGrp="1"/>
          </p:cNvSpPr>
          <p:nvPr>
            <p:ph sz="half" idx="2" hasCustomPrompt="1"/>
          </p:nvPr>
        </p:nvSpPr>
        <p:spPr>
          <a:xfrm>
            <a:off x="323850" y="1184224"/>
            <a:ext cx="8515350" cy="3504315"/>
          </a:xfrm>
          <a:prstGeom prst="rect">
            <a:avLst/>
          </a:prstGeom>
          <a:solidFill>
            <a:schemeClr val="bg1">
              <a:lumMod val="95000"/>
            </a:schemeClr>
          </a:solidFill>
          <a:ln>
            <a:solidFill>
              <a:schemeClr val="tx1"/>
            </a:solidFill>
          </a:ln>
        </p:spPr>
        <p:txBody>
          <a:bodyPr tIns="91440" rIns="18288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7763536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tudy-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1" name="Content Placeholder 3">
            <a:extLst>
              <a:ext uri="{FF2B5EF4-FFF2-40B4-BE49-F238E27FC236}">
                <a16:creationId xmlns:a16="http://schemas.microsoft.com/office/drawing/2014/main" id="{E20ACA9C-07B0-5E4B-BB50-DA2C0E065772}"/>
              </a:ext>
            </a:extLst>
          </p:cNvPr>
          <p:cNvSpPr>
            <a:spLocks noGrp="1"/>
          </p:cNvSpPr>
          <p:nvPr>
            <p:ph sz="half" idx="2" hasCustomPrompt="1"/>
          </p:nvPr>
        </p:nvSpPr>
        <p:spPr>
          <a:xfrm>
            <a:off x="323851" y="1184224"/>
            <a:ext cx="4248149" cy="3504315"/>
          </a:xfrm>
          <a:prstGeom prst="rect">
            <a:avLst/>
          </a:prstGeom>
          <a:solidFill>
            <a:schemeClr val="bg1">
              <a:lumMod val="95000"/>
            </a:schemeClr>
          </a:solidFill>
          <a:ln>
            <a:solidFill>
              <a:schemeClr val="tx1"/>
            </a:solidFill>
          </a:ln>
        </p:spPr>
        <p:txBody>
          <a:bodyPr tIns="9144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120636246"/>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udy-Slide-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0C76EBAF-5143-D347-BB19-ADDF227686FB}"/>
              </a:ext>
            </a:extLst>
          </p:cNvPr>
          <p:cNvSpPr>
            <a:spLocks noGrp="1"/>
          </p:cNvSpPr>
          <p:nvPr>
            <p:ph sz="half" idx="2" hasCustomPrompt="1"/>
          </p:nvPr>
        </p:nvSpPr>
        <p:spPr>
          <a:xfrm>
            <a:off x="323850" y="1428596"/>
            <a:ext cx="4206240" cy="3277875"/>
          </a:xfrm>
          <a:prstGeom prst="rect">
            <a:avLst/>
          </a:prstGeom>
          <a:solidFill>
            <a:schemeClr val="bg1">
              <a:lumMod val="95000"/>
            </a:schemeClr>
          </a:solidFill>
          <a:ln>
            <a:solidFill>
              <a:schemeClr val="tx1"/>
            </a:solidFill>
          </a:ln>
        </p:spPr>
        <p:txBody>
          <a:bodyPr tIns="9144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
        <p:nvSpPr>
          <p:cNvPr id="34" name="Rectangle 3">
            <a:extLst>
              <a:ext uri="{FF2B5EF4-FFF2-40B4-BE49-F238E27FC236}">
                <a16:creationId xmlns:a16="http://schemas.microsoft.com/office/drawing/2014/main" id="{FB407CE3-2672-BB49-8D79-3A14BE4F7EDF}"/>
              </a:ext>
            </a:extLst>
          </p:cNvPr>
          <p:cNvSpPr>
            <a:spLocks noChangeArrowheads="1"/>
          </p:cNvSpPr>
          <p:nvPr userDrawn="1"/>
        </p:nvSpPr>
        <p:spPr bwMode="invGray">
          <a:xfrm>
            <a:off x="323850" y="1035386"/>
            <a:ext cx="4206240" cy="365760"/>
          </a:xfrm>
          <a:prstGeom prst="rect">
            <a:avLst/>
          </a:prstGeom>
          <a:solidFill>
            <a:srgbClr val="5A646E"/>
          </a:solidFill>
          <a:ln>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342900">
              <a:lnSpc>
                <a:spcPct val="85000"/>
              </a:lnSpc>
            </a:pPr>
            <a:endParaRPr lang="en-US" sz="1500" dirty="0">
              <a:solidFill>
                <a:schemeClr val="bg1"/>
              </a:solidFill>
              <a:latin typeface="Arial" pitchFamily="-110" charset="0"/>
              <a:ea typeface="ＭＳ Ｐゴシック" pitchFamily="-110" charset="-128"/>
              <a:cs typeface="ＭＳ Ｐゴシック" pitchFamily="-110" charset="-128"/>
            </a:endParaRPr>
          </a:p>
        </p:txBody>
      </p:sp>
      <p:sp>
        <p:nvSpPr>
          <p:cNvPr id="60" name="Text Placeholder 2">
            <a:extLst>
              <a:ext uri="{FF2B5EF4-FFF2-40B4-BE49-F238E27FC236}">
                <a16:creationId xmlns:a16="http://schemas.microsoft.com/office/drawing/2014/main" id="{A8045330-6BFE-EC46-81C0-E05AD7F57EBC}"/>
              </a:ext>
            </a:extLst>
          </p:cNvPr>
          <p:cNvSpPr>
            <a:spLocks noGrp="1"/>
          </p:cNvSpPr>
          <p:nvPr>
            <p:ph type="body" idx="10" hasCustomPrompt="1"/>
          </p:nvPr>
        </p:nvSpPr>
        <p:spPr>
          <a:xfrm>
            <a:off x="358693" y="1046741"/>
            <a:ext cx="4092536" cy="342900"/>
          </a:xfrm>
          <a:prstGeom prst="rect">
            <a:avLst/>
          </a:prstGeom>
        </p:spPr>
        <p:txBody>
          <a:bodyPr anchor="b">
            <a:noAutofit/>
          </a:bodyPr>
          <a:lstStyle>
            <a:lvl1pPr marL="0" indent="0" algn="l">
              <a:buNone/>
              <a:defRPr sz="1600" b="0">
                <a:solidFill>
                  <a:srgbClr val="FFFFFF"/>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Tree>
    <p:extLst>
      <p:ext uri="{BB962C8B-B14F-4D97-AF65-F5344CB8AC3E}">
        <p14:creationId xmlns:p14="http://schemas.microsoft.com/office/powerpoint/2010/main" val="1661800473"/>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udy-Conclusion">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61" name="Content Placeholder 3">
            <a:extLst>
              <a:ext uri="{FF2B5EF4-FFF2-40B4-BE49-F238E27FC236}">
                <a16:creationId xmlns:a16="http://schemas.microsoft.com/office/drawing/2014/main" id="{A978C15C-6FB2-4448-ABEF-9C47E22C5469}"/>
              </a:ext>
            </a:extLst>
          </p:cNvPr>
          <p:cNvSpPr>
            <a:spLocks noGrp="1"/>
          </p:cNvSpPr>
          <p:nvPr>
            <p:ph sz="half" idx="2" hasCustomPrompt="1"/>
          </p:nvPr>
        </p:nvSpPr>
        <p:spPr>
          <a:xfrm>
            <a:off x="-18168" y="1786409"/>
            <a:ext cx="9180576" cy="1574460"/>
          </a:xfrm>
          <a:prstGeom prst="rect">
            <a:avLst/>
          </a:prstGeom>
          <a:solidFill>
            <a:schemeClr val="bg1">
              <a:lumMod val="95000"/>
            </a:schemeClr>
          </a:solidFill>
          <a:ln w="19050">
            <a:solidFill>
              <a:srgbClr val="0070C0"/>
            </a:solidFill>
          </a:ln>
        </p:spPr>
        <p:txBody>
          <a:bodyPr lIns="457200" tIns="91440" rIns="457200" bIns="182880" anchor="ctr" anchorCtr="0">
            <a:normAutofit/>
          </a:bodyPr>
          <a:lstStyle>
            <a:lvl1pPr marL="0" marR="0" indent="0" algn="l" defTabSz="685800" rtl="0" eaLnBrk="1" fontAlgn="auto" latinLnBrk="0" hangingPunct="1">
              <a:lnSpc>
                <a:spcPts val="2200"/>
              </a:lnSpc>
              <a:spcBef>
                <a:spcPts val="0"/>
              </a:spcBef>
              <a:spcAft>
                <a:spcPts val="0"/>
              </a:spcAft>
              <a:buClr>
                <a:srgbClr val="0070C0"/>
              </a:buClr>
              <a:buSzPct val="100000"/>
              <a:buFont typeface="Arial"/>
              <a:buNone/>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0"/>
            <a:endParaRPr lang="en-US" dirty="0"/>
          </a:p>
        </p:txBody>
      </p:sp>
    </p:spTree>
    <p:extLst>
      <p:ext uri="{BB962C8B-B14F-4D97-AF65-F5344CB8AC3E}">
        <p14:creationId xmlns:p14="http://schemas.microsoft.com/office/powerpoint/2010/main" val="87644225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92563A08-5D7F-254B-89A7-CE76C5F8AD1B}"/>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43918"/>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DE3BB8-71A2-3C40-AAE9-17A142B71D44}"/>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4" name="Straight Connector 13">
            <a:extLst>
              <a:ext uri="{FF2B5EF4-FFF2-40B4-BE49-F238E27FC236}">
                <a16:creationId xmlns:a16="http://schemas.microsoft.com/office/drawing/2014/main" id="{81D5ED23-FFA0-C948-9A90-9A5A636E47F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6548074"/>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2" name="Straight Connector 11">
            <a:extLst>
              <a:ext uri="{FF2B5EF4-FFF2-40B4-BE49-F238E27FC236}">
                <a16:creationId xmlns:a16="http://schemas.microsoft.com/office/drawing/2014/main" id="{C163A70B-7482-9F46-9D97-89D7085688F2}"/>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15243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496"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496" y="-1"/>
            <a:ext cx="9162289" cy="1374344"/>
          </a:xfrm>
          <a:prstGeom prst="rect">
            <a:avLst/>
          </a:prstGeom>
        </p:spPr>
      </p:pic>
      <p:cxnSp>
        <p:nvCxnSpPr>
          <p:cNvPr id="9" name="Straight Connector 8"/>
          <p:cNvCxnSpPr/>
          <p:nvPr/>
        </p:nvCxnSpPr>
        <p:spPr>
          <a:xfrm>
            <a:off x="-9345"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345"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9BA65-A34C-F344-8542-C4A4DC949BD8}"/>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0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_HRS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a:solidFill>
                  <a:schemeClr val="bg1"/>
                </a:solidFill>
                <a:latin typeface="Arial" pitchFamily="-108" charset="0"/>
                <a:ea typeface="ＭＳ Ｐゴシック" pitchFamily="-108" charset="-128"/>
                <a:cs typeface="ＭＳ Ｐゴシック" pitchFamily="-108" charset="-128"/>
              </a:rPr>
              <a:t>Acknowledgments</a:t>
            </a:r>
            <a:endParaRPr lang="en-US" sz="2400" cap="none" baseline="0" dirty="0">
              <a:solidFill>
                <a:schemeClr val="bg1"/>
              </a:solidFill>
              <a:latin typeface="Arial" pitchFamily="-108" charset="0"/>
              <a:ea typeface="ＭＳ Ｐゴシック" pitchFamily="-108" charset="-128"/>
              <a:cs typeface="ＭＳ Ｐゴシック" pitchFamily="-108" charset="-128"/>
            </a:endParaRPr>
          </a:p>
        </p:txBody>
      </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243D4E2-247F-A841-4463-2BB564117BAF}"/>
              </a:ext>
            </a:extLst>
          </p:cNvPr>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Grant U1OHA32104 from the Health Resources and Services Administration (HRSA) of the U.S. Department of Health and Human Services (HHS). Its contents are solely the responsibility of University of Washington IDEA Program and do not necessarily represent the official views of HRSA or HHS. </a:t>
            </a:r>
          </a:p>
        </p:txBody>
      </p:sp>
      <p:pic>
        <p:nvPicPr>
          <p:cNvPr id="3" name="Picture 2" descr="AETC_Program-color-outline-01.png">
            <a:extLst>
              <a:ext uri="{FF2B5EF4-FFF2-40B4-BE49-F238E27FC236}">
                <a16:creationId xmlns:a16="http://schemas.microsoft.com/office/drawing/2014/main" id="{5D6832C7-D92B-47BD-1429-DD6CDB056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549" y="3801943"/>
            <a:ext cx="1951461" cy="640080"/>
          </a:xfrm>
          <a:prstGeom prst="rect">
            <a:avLst/>
          </a:prstGeom>
        </p:spPr>
      </p:pic>
      <p:grpSp>
        <p:nvGrpSpPr>
          <p:cNvPr id="4" name="Logo Stacked V2">
            <a:extLst>
              <a:ext uri="{FF2B5EF4-FFF2-40B4-BE49-F238E27FC236}">
                <a16:creationId xmlns:a16="http://schemas.microsoft.com/office/drawing/2014/main" id="{E959C999-8FB4-AC6B-D5F1-82358D2695CD}"/>
              </a:ext>
            </a:extLst>
          </p:cNvPr>
          <p:cNvGrpSpPr>
            <a:grpSpLocks noChangeAspect="1"/>
          </p:cNvGrpSpPr>
          <p:nvPr userDrawn="1"/>
        </p:nvGrpSpPr>
        <p:grpSpPr>
          <a:xfrm>
            <a:off x="3376350" y="3803044"/>
            <a:ext cx="2404630" cy="563949"/>
            <a:chOff x="680865" y="3439338"/>
            <a:chExt cx="4686473" cy="1068091"/>
          </a:xfrm>
        </p:grpSpPr>
        <p:pic>
          <p:nvPicPr>
            <p:cNvPr id="5" name="Logomark V2">
              <a:extLst>
                <a:ext uri="{FF2B5EF4-FFF2-40B4-BE49-F238E27FC236}">
                  <a16:creationId xmlns:a16="http://schemas.microsoft.com/office/drawing/2014/main" id="{43C9D2B4-9017-5503-AE0F-1E86B81DF0C9}"/>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6" name="Nat HIV Cur logo type stacked">
              <a:extLst>
                <a:ext uri="{FF2B5EF4-FFF2-40B4-BE49-F238E27FC236}">
                  <a16:creationId xmlns:a16="http://schemas.microsoft.com/office/drawing/2014/main" id="{79AAA010-074D-57A5-2BB7-34C0FCA9616E}"/>
                </a:ext>
              </a:extLst>
            </p:cNvPr>
            <p:cNvGrpSpPr>
              <a:grpSpLocks noChangeAspect="1"/>
            </p:cNvGrpSpPr>
            <p:nvPr/>
          </p:nvGrpSpPr>
          <p:grpSpPr bwMode="auto">
            <a:xfrm>
              <a:off x="1898650" y="3455065"/>
              <a:ext cx="3468688" cy="1036638"/>
              <a:chOff x="1196" y="1585"/>
              <a:chExt cx="2185" cy="653"/>
            </a:xfrm>
          </p:grpSpPr>
          <p:sp>
            <p:nvSpPr>
              <p:cNvPr id="7" name="Freeform 5">
                <a:extLst>
                  <a:ext uri="{FF2B5EF4-FFF2-40B4-BE49-F238E27FC236}">
                    <a16:creationId xmlns:a16="http://schemas.microsoft.com/office/drawing/2014/main" id="{8182A7FF-98ED-DF1C-B875-BA8707C5B1D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51BB702F-C7BB-022F-D3DD-B7300F98D28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160D58A7-1C8E-754F-11B3-317209D98BB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1" name="Freeform 8">
                <a:extLst>
                  <a:ext uri="{FF2B5EF4-FFF2-40B4-BE49-F238E27FC236}">
                    <a16:creationId xmlns:a16="http://schemas.microsoft.com/office/drawing/2014/main" id="{05F728AC-929B-7959-5D26-16F988F695CA}"/>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2" name="Freeform 9">
                <a:extLst>
                  <a:ext uri="{FF2B5EF4-FFF2-40B4-BE49-F238E27FC236}">
                    <a16:creationId xmlns:a16="http://schemas.microsoft.com/office/drawing/2014/main" id="{67A8028F-4BCD-8BC9-4C35-33901A9EAC6B}"/>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Freeform 10">
                <a:extLst>
                  <a:ext uri="{FF2B5EF4-FFF2-40B4-BE49-F238E27FC236}">
                    <a16:creationId xmlns:a16="http://schemas.microsoft.com/office/drawing/2014/main" id="{7C366605-7D3A-6145-C758-96414DB5A36B}"/>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11">
                <a:extLst>
                  <a:ext uri="{FF2B5EF4-FFF2-40B4-BE49-F238E27FC236}">
                    <a16:creationId xmlns:a16="http://schemas.microsoft.com/office/drawing/2014/main" id="{673FEFD2-0F27-F487-8937-B93D3B911DD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12">
                <a:extLst>
                  <a:ext uri="{FF2B5EF4-FFF2-40B4-BE49-F238E27FC236}">
                    <a16:creationId xmlns:a16="http://schemas.microsoft.com/office/drawing/2014/main" id="{C0652405-AE64-AD97-2C31-DD6B88D6FD03}"/>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13">
                <a:extLst>
                  <a:ext uri="{FF2B5EF4-FFF2-40B4-BE49-F238E27FC236}">
                    <a16:creationId xmlns:a16="http://schemas.microsoft.com/office/drawing/2014/main" id="{904122CB-DEAE-50B3-4DD0-2862177BB704}"/>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14">
                <a:extLst>
                  <a:ext uri="{FF2B5EF4-FFF2-40B4-BE49-F238E27FC236}">
                    <a16:creationId xmlns:a16="http://schemas.microsoft.com/office/drawing/2014/main" id="{51E8BB0A-060B-7151-FC32-BDEEB2AA7C42}"/>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5">
                <a:extLst>
                  <a:ext uri="{FF2B5EF4-FFF2-40B4-BE49-F238E27FC236}">
                    <a16:creationId xmlns:a16="http://schemas.microsoft.com/office/drawing/2014/main" id="{6086CB45-4DCA-4D4A-2234-FA990D4154E4}"/>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6">
                <a:extLst>
                  <a:ext uri="{FF2B5EF4-FFF2-40B4-BE49-F238E27FC236}">
                    <a16:creationId xmlns:a16="http://schemas.microsoft.com/office/drawing/2014/main" id="{23FA88C8-1C10-FA7A-DE82-EA33F8B681B6}"/>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7">
                <a:extLst>
                  <a:ext uri="{FF2B5EF4-FFF2-40B4-BE49-F238E27FC236}">
                    <a16:creationId xmlns:a16="http://schemas.microsoft.com/office/drawing/2014/main" id="{70200634-2517-2950-A0AC-154544C9D204}"/>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8">
                <a:extLst>
                  <a:ext uri="{FF2B5EF4-FFF2-40B4-BE49-F238E27FC236}">
                    <a16:creationId xmlns:a16="http://schemas.microsoft.com/office/drawing/2014/main" id="{810BA6A1-5000-6DEF-8AD2-428E33BC2886}"/>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9">
                <a:extLst>
                  <a:ext uri="{FF2B5EF4-FFF2-40B4-BE49-F238E27FC236}">
                    <a16:creationId xmlns:a16="http://schemas.microsoft.com/office/drawing/2014/main" id="{8B740DAC-70A5-CF31-12F2-6FF85AD4F534}"/>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20">
                <a:extLst>
                  <a:ext uri="{FF2B5EF4-FFF2-40B4-BE49-F238E27FC236}">
                    <a16:creationId xmlns:a16="http://schemas.microsoft.com/office/drawing/2014/main" id="{9FCBB043-E193-6211-319A-7309AE7DF43E}"/>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21">
                <a:extLst>
                  <a:ext uri="{FF2B5EF4-FFF2-40B4-BE49-F238E27FC236}">
                    <a16:creationId xmlns:a16="http://schemas.microsoft.com/office/drawing/2014/main" id="{F3C3F979-0EC3-3CF1-09DD-6AD734105953}"/>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22">
                <a:extLst>
                  <a:ext uri="{FF2B5EF4-FFF2-40B4-BE49-F238E27FC236}">
                    <a16:creationId xmlns:a16="http://schemas.microsoft.com/office/drawing/2014/main" id="{5600BBB6-BA27-12F1-ABDD-CC07FB67DBAD}"/>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23">
                <a:extLst>
                  <a:ext uri="{FF2B5EF4-FFF2-40B4-BE49-F238E27FC236}">
                    <a16:creationId xmlns:a16="http://schemas.microsoft.com/office/drawing/2014/main" id="{EE116953-AA9E-A9EE-D665-0C86D832E912}"/>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24">
                <a:extLst>
                  <a:ext uri="{FF2B5EF4-FFF2-40B4-BE49-F238E27FC236}">
                    <a16:creationId xmlns:a16="http://schemas.microsoft.com/office/drawing/2014/main" id="{C89516CA-E1CD-B224-6660-921DBCCAA52B}"/>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5">
                <a:extLst>
                  <a:ext uri="{FF2B5EF4-FFF2-40B4-BE49-F238E27FC236}">
                    <a16:creationId xmlns:a16="http://schemas.microsoft.com/office/drawing/2014/main" id="{02FC9E30-5683-AB7A-73C9-E7B80C884DDA}"/>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pic>
        <p:nvPicPr>
          <p:cNvPr id="29" name="Picture 28">
            <a:extLst>
              <a:ext uri="{FF2B5EF4-FFF2-40B4-BE49-F238E27FC236}">
                <a16:creationId xmlns:a16="http://schemas.microsoft.com/office/drawing/2014/main" id="{74EC2E85-89FD-DE91-69E2-837CC5ECE07C}"/>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3358114518"/>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53144" cy="1372972"/>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53144" cy="1372972"/>
          </a:xfrm>
          <a:prstGeom prst="rect">
            <a:avLst/>
          </a:prstGeom>
        </p:spPr>
      </p:pic>
      <p:cxnSp>
        <p:nvCxnSpPr>
          <p:cNvPr id="14" name="Straight Connector 13"/>
          <p:cNvCxnSpPr/>
          <p:nvPr/>
        </p:nvCxnSpPr>
        <p:spPr>
          <a:xfrm>
            <a:off x="-5643" y="1375816"/>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43" y="3778231"/>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3A162183-E1A8-A14F-931A-7A8769D9E144}"/>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E8C9B552-E002-5C48-BB85-CEC9317C756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4962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8526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4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0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5643"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 id="2147483695" r:id="rId2"/>
    <p:sldLayoutId id="2147483696" r:id="rId3"/>
    <p:sldLayoutId id="2147483714" r:id="rId4"/>
    <p:sldLayoutId id="2147483699" r:id="rId5"/>
    <p:sldLayoutId id="2147483733" r:id="rId6"/>
    <p:sldLayoutId id="2147483700" r:id="rId7"/>
    <p:sldLayoutId id="2147483738" r:id="rId8"/>
    <p:sldLayoutId id="2147483740" r:id="rId9"/>
    <p:sldLayoutId id="2147483739" r:id="rId10"/>
    <p:sldLayoutId id="2147483698" r:id="rId11"/>
    <p:sldLayoutId id="2147483752" r:id="rId12"/>
    <p:sldLayoutId id="2147483755" r:id="rId13"/>
    <p:sldLayoutId id="2147483754" r:id="rId14"/>
    <p:sldLayoutId id="2147483756" r:id="rId15"/>
    <p:sldLayoutId id="2147483735" r:id="rId16"/>
    <p:sldLayoutId id="2147483707" r:id="rId17"/>
    <p:sldLayoutId id="2147483732" r:id="rId18"/>
    <p:sldLayoutId id="2147483727" r:id="rId19"/>
    <p:sldLayoutId id="2147483694" r:id="rId20"/>
    <p:sldLayoutId id="2147483703" r:id="rId21"/>
    <p:sldLayoutId id="2147483757" r:id="rId22"/>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20CA-E4F4-E14F-8AB8-A2C3792AC8E1}"/>
              </a:ext>
            </a:extLst>
          </p:cNvPr>
          <p:cNvSpPr>
            <a:spLocks noGrp="1"/>
          </p:cNvSpPr>
          <p:nvPr>
            <p:ph type="ctrTitle"/>
          </p:nvPr>
        </p:nvSpPr>
        <p:spPr/>
        <p:txBody>
          <a:bodyPr>
            <a:normAutofit/>
          </a:bodyPr>
          <a:lstStyle/>
          <a:p>
            <a:r>
              <a:rPr lang="en-US" sz="2400" dirty="0"/>
              <a:t>Evaluation and Management of Latent Tuberculosis Infection (LTBI)</a:t>
            </a:r>
            <a:r>
              <a:rPr lang="en-US" sz="2600" dirty="0"/>
              <a:t>: Recent Updates</a:t>
            </a:r>
          </a:p>
        </p:txBody>
      </p:sp>
      <p:sp>
        <p:nvSpPr>
          <p:cNvPr id="3" name="Text Placeholder 2">
            <a:extLst>
              <a:ext uri="{FF2B5EF4-FFF2-40B4-BE49-F238E27FC236}">
                <a16:creationId xmlns:a16="http://schemas.microsoft.com/office/drawing/2014/main" id="{307C179B-3B15-EC4B-84B3-CE0B57B790A8}"/>
              </a:ext>
            </a:extLst>
          </p:cNvPr>
          <p:cNvSpPr>
            <a:spLocks noGrp="1"/>
          </p:cNvSpPr>
          <p:nvPr>
            <p:ph type="body" sz="quarter" idx="14"/>
          </p:nvPr>
        </p:nvSpPr>
        <p:spPr/>
        <p:txBody>
          <a:bodyPr/>
          <a:lstStyle/>
          <a:p>
            <a:r>
              <a:rPr lang="en-US" dirty="0"/>
              <a:t>Last Updated: </a:t>
            </a:r>
            <a:r>
              <a:rPr lang="en-US"/>
              <a:t>November 4, </a:t>
            </a:r>
            <a:r>
              <a:rPr lang="en-US" dirty="0"/>
              <a:t>2022</a:t>
            </a:r>
          </a:p>
        </p:txBody>
      </p:sp>
      <p:sp>
        <p:nvSpPr>
          <p:cNvPr id="4" name="Text Placeholder 3">
            <a:extLst>
              <a:ext uri="{FF2B5EF4-FFF2-40B4-BE49-F238E27FC236}">
                <a16:creationId xmlns:a16="http://schemas.microsoft.com/office/drawing/2014/main" id="{A5838460-C658-8A43-9241-D6B5E6D5D89B}"/>
              </a:ext>
            </a:extLst>
          </p:cNvPr>
          <p:cNvSpPr>
            <a:spLocks noGrp="1"/>
          </p:cNvSpPr>
          <p:nvPr>
            <p:ph type="body" sz="quarter" idx="18"/>
          </p:nvPr>
        </p:nvSpPr>
        <p:spPr/>
        <p:txBody>
          <a:bodyPr/>
          <a:lstStyle/>
          <a:p>
            <a:r>
              <a:rPr lang="en-US" sz="1600" dirty="0" err="1"/>
              <a:t>Aley</a:t>
            </a:r>
            <a:r>
              <a:rPr lang="en-US" sz="1600" dirty="0"/>
              <a:t> </a:t>
            </a:r>
            <a:r>
              <a:rPr lang="en-US" sz="1600" dirty="0" err="1"/>
              <a:t>Kalapila</a:t>
            </a:r>
            <a:r>
              <a:rPr lang="en-US" sz="1600" dirty="0"/>
              <a:t>, MD, PhD</a:t>
            </a:r>
            <a:br>
              <a:rPr lang="en-US" sz="1600" dirty="0"/>
            </a:br>
            <a:r>
              <a:rPr lang="en-US" sz="1600" dirty="0"/>
              <a:t>Associate Editor, National HIV Curriculum</a:t>
            </a:r>
            <a:br>
              <a:rPr lang="en-US" sz="1600" dirty="0"/>
            </a:br>
            <a:r>
              <a:rPr lang="en-US" sz="1600" dirty="0"/>
              <a:t>Associate Professor of Medicine</a:t>
            </a:r>
            <a:br>
              <a:rPr lang="en-US" sz="1600" dirty="0"/>
            </a:br>
            <a:r>
              <a:rPr lang="en-US" sz="1600" dirty="0"/>
              <a:t>Division of Infectious Diseases</a:t>
            </a:r>
          </a:p>
          <a:p>
            <a:r>
              <a:rPr lang="en-US" sz="1600" dirty="0"/>
              <a:t>Emory University School of Medicine &amp; Grady Health System</a:t>
            </a:r>
          </a:p>
        </p:txBody>
      </p:sp>
      <p:pic>
        <p:nvPicPr>
          <p:cNvPr id="8" name="Audio 7">
            <a:hlinkClick r:id="" action="ppaction://media"/>
            <a:extLst>
              <a:ext uri="{FF2B5EF4-FFF2-40B4-BE49-F238E27FC236}">
                <a16:creationId xmlns:a16="http://schemas.microsoft.com/office/drawing/2014/main" id="{53372783-6CF6-5811-E083-F725A0E76E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691916715"/>
      </p:ext>
    </p:extLst>
  </p:cSld>
  <p:clrMapOvr>
    <a:masterClrMapping/>
  </p:clrMapOvr>
  <p:transition spd="slow" advTm="15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F5BB-9EDC-1842-8A55-CEDFBDD6B846}"/>
              </a:ext>
            </a:extLst>
          </p:cNvPr>
          <p:cNvSpPr>
            <a:spLocks noGrp="1"/>
          </p:cNvSpPr>
          <p:nvPr>
            <p:ph type="title"/>
          </p:nvPr>
        </p:nvSpPr>
        <p:spPr/>
        <p:txBody>
          <a:bodyPr>
            <a:normAutofit/>
          </a:bodyPr>
          <a:lstStyle/>
          <a:p>
            <a:r>
              <a:rPr lang="en-US" dirty="0"/>
              <a:t>Indication for Treating LTBI in People with HIV</a:t>
            </a:r>
          </a:p>
        </p:txBody>
      </p:sp>
      <p:sp>
        <p:nvSpPr>
          <p:cNvPr id="4" name="Content Placeholder 1">
            <a:extLst>
              <a:ext uri="{FF2B5EF4-FFF2-40B4-BE49-F238E27FC236}">
                <a16:creationId xmlns:a16="http://schemas.microsoft.com/office/drawing/2014/main" id="{4CD77967-4DFC-D542-AA0A-B96F7798F36D}"/>
              </a:ext>
            </a:extLst>
          </p:cNvPr>
          <p:cNvSpPr>
            <a:spLocks noGrp="1"/>
          </p:cNvSpPr>
          <p:nvPr>
            <p:ph type="body" sz="quarter" idx="14"/>
          </p:nvPr>
        </p:nvSpPr>
        <p:spPr/>
        <p:txBody>
          <a:bodyPr/>
          <a:lstStyle/>
          <a:p>
            <a:r>
              <a:rPr lang="en-US" dirty="0"/>
              <a:t>Source: HHS. Opportunistic Infections Guidelines. </a:t>
            </a:r>
            <a:r>
              <a:rPr lang="en-US" i="1" dirty="0"/>
              <a:t>Mycobacterium tuberculosis </a:t>
            </a:r>
            <a:r>
              <a:rPr lang="en-US" dirty="0"/>
              <a:t>Infection and Disease. Feb 17, 2022.</a:t>
            </a:r>
          </a:p>
        </p:txBody>
      </p:sp>
      <p:sp>
        <p:nvSpPr>
          <p:cNvPr id="9" name="Content Placeholder 8">
            <a:extLst>
              <a:ext uri="{FF2B5EF4-FFF2-40B4-BE49-F238E27FC236}">
                <a16:creationId xmlns:a16="http://schemas.microsoft.com/office/drawing/2014/main" id="{CB4F3F25-3549-E75F-4C91-E112AA196D8C}"/>
              </a:ext>
            </a:extLst>
          </p:cNvPr>
          <p:cNvSpPr>
            <a:spLocks noGrp="1"/>
          </p:cNvSpPr>
          <p:nvPr>
            <p:ph sz="half" idx="2"/>
          </p:nvPr>
        </p:nvSpPr>
        <p:spPr/>
        <p:txBody>
          <a:bodyPr>
            <a:normAutofit/>
          </a:bodyPr>
          <a:lstStyle/>
          <a:p>
            <a:r>
              <a:rPr lang="en-US" sz="2000" b="1" dirty="0"/>
              <a:t>Positive LTBI screening test (TST or IGRA) </a:t>
            </a:r>
            <a:br>
              <a:rPr lang="en-US" sz="2000" dirty="0"/>
            </a:br>
            <a:r>
              <a:rPr lang="en-US" sz="2000" dirty="0"/>
              <a:t>	</a:t>
            </a:r>
            <a:r>
              <a:rPr lang="en-US" sz="2000" i="1" dirty="0"/>
              <a:t>AND</a:t>
            </a:r>
          </a:p>
          <a:p>
            <a:pPr lvl="1"/>
            <a:r>
              <a:rPr lang="en-US" dirty="0"/>
              <a:t>No evidence of active TB disease</a:t>
            </a:r>
          </a:p>
          <a:p>
            <a:pPr lvl="1"/>
            <a:r>
              <a:rPr lang="en-US" dirty="0"/>
              <a:t>No prior treatment for active disease or latent TB infection</a:t>
            </a:r>
          </a:p>
          <a:p>
            <a:pPr>
              <a:spcBef>
                <a:spcPts val="2400"/>
              </a:spcBef>
            </a:pPr>
            <a:r>
              <a:rPr lang="en-US" sz="2000" b="1" dirty="0"/>
              <a:t>Significant Exposure</a:t>
            </a:r>
          </a:p>
          <a:p>
            <a:pPr lvl="1">
              <a:spcBef>
                <a:spcPts val="600"/>
              </a:spcBef>
            </a:pPr>
            <a:r>
              <a:rPr lang="en-US" dirty="0"/>
              <a:t>Recent exposure or close contact with a person with infectious TB, regardless of screening test result</a:t>
            </a:r>
          </a:p>
        </p:txBody>
      </p:sp>
      <p:pic>
        <p:nvPicPr>
          <p:cNvPr id="6" name="Audio 5">
            <a:hlinkClick r:id="" action="ppaction://media"/>
            <a:extLst>
              <a:ext uri="{FF2B5EF4-FFF2-40B4-BE49-F238E27FC236}">
                <a16:creationId xmlns:a16="http://schemas.microsoft.com/office/drawing/2014/main" id="{21BD3E84-DA94-CBF4-8320-8D86BF333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734507771"/>
      </p:ext>
    </p:extLst>
  </p:cSld>
  <p:clrMapOvr>
    <a:masterClrMapping/>
  </p:clrMapOvr>
  <p:transition spd="slow" advTm="595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4D6F-B0B1-DD81-626F-22C9924648B5}"/>
              </a:ext>
            </a:extLst>
          </p:cNvPr>
          <p:cNvSpPr>
            <a:spLocks noGrp="1"/>
          </p:cNvSpPr>
          <p:nvPr>
            <p:ph type="title"/>
          </p:nvPr>
        </p:nvSpPr>
        <p:spPr/>
        <p:txBody>
          <a:bodyPr/>
          <a:lstStyle/>
          <a:p>
            <a:r>
              <a:rPr lang="en-US" dirty="0"/>
              <a:t>LTBI Treatment in people with HIV: </a:t>
            </a:r>
            <a:br>
              <a:rPr lang="en-US" dirty="0"/>
            </a:br>
            <a:r>
              <a:rPr lang="en-US" dirty="0"/>
              <a:t>New Preferred Regimens</a:t>
            </a:r>
          </a:p>
        </p:txBody>
      </p:sp>
      <p:pic>
        <p:nvPicPr>
          <p:cNvPr id="7" name="Audio 6">
            <a:hlinkClick r:id="" action="ppaction://media"/>
            <a:extLst>
              <a:ext uri="{FF2B5EF4-FFF2-40B4-BE49-F238E27FC236}">
                <a16:creationId xmlns:a16="http://schemas.microsoft.com/office/drawing/2014/main" id="{B4B7F1C0-7079-0825-4EB6-C4F9E9BAFC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360289576"/>
      </p:ext>
    </p:extLst>
  </p:cSld>
  <p:clrMapOvr>
    <a:masterClrMapping/>
  </p:clrMapOvr>
  <p:transition spd="slow" advTm="7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E2BA1-8118-9307-DED7-E5EC9E4529C6}"/>
              </a:ext>
            </a:extLst>
          </p:cNvPr>
          <p:cNvSpPr>
            <a:spLocks noGrp="1"/>
          </p:cNvSpPr>
          <p:nvPr>
            <p:ph type="title"/>
          </p:nvPr>
        </p:nvSpPr>
        <p:spPr/>
        <p:txBody>
          <a:bodyPr/>
          <a:lstStyle/>
          <a:p>
            <a:r>
              <a:rPr lang="en-US" b="1" dirty="0"/>
              <a:t>Preferred</a:t>
            </a:r>
            <a:r>
              <a:rPr lang="en-US" dirty="0"/>
              <a:t> Treatment of LTBI in Persons with HIV</a:t>
            </a:r>
          </a:p>
        </p:txBody>
      </p:sp>
      <p:sp>
        <p:nvSpPr>
          <p:cNvPr id="3" name="Text Placeholder 2">
            <a:extLst>
              <a:ext uri="{FF2B5EF4-FFF2-40B4-BE49-F238E27FC236}">
                <a16:creationId xmlns:a16="http://schemas.microsoft.com/office/drawing/2014/main" id="{75F2BD7B-3F08-E05F-7520-2A34B37B39B4}"/>
              </a:ext>
            </a:extLst>
          </p:cNvPr>
          <p:cNvSpPr>
            <a:spLocks noGrp="1"/>
          </p:cNvSpPr>
          <p:nvPr>
            <p:ph type="body" sz="quarter" idx="14"/>
          </p:nvPr>
        </p:nvSpPr>
        <p:spPr/>
        <p:txBody>
          <a:bodyPr/>
          <a:lstStyle/>
          <a:p>
            <a:r>
              <a:rPr lang="en-US" sz="1050" dirty="0"/>
              <a:t>Source: HHS. Opportunistic Infections Guidelines. </a:t>
            </a:r>
            <a:r>
              <a:rPr lang="en-US" sz="1050" i="1" dirty="0"/>
              <a:t>Mycobacterium tuberculosis </a:t>
            </a:r>
            <a:r>
              <a:rPr lang="en-US" sz="1050" dirty="0"/>
              <a:t>Infection and Disease. Feb 17, 2022.</a:t>
            </a:r>
          </a:p>
        </p:txBody>
      </p:sp>
      <p:sp>
        <p:nvSpPr>
          <p:cNvPr id="6" name="Rectangle 5">
            <a:extLst>
              <a:ext uri="{FF2B5EF4-FFF2-40B4-BE49-F238E27FC236}">
                <a16:creationId xmlns:a16="http://schemas.microsoft.com/office/drawing/2014/main" id="{A2EA1887-9B73-5DFF-FCA2-97014E78E23F}"/>
              </a:ext>
            </a:extLst>
          </p:cNvPr>
          <p:cNvSpPr/>
          <p:nvPr/>
        </p:nvSpPr>
        <p:spPr>
          <a:xfrm>
            <a:off x="72110" y="1900362"/>
            <a:ext cx="4439088" cy="1919798"/>
          </a:xfrm>
          <a:prstGeom prst="rect">
            <a:avLst/>
          </a:pr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Ins="0" bIns="91440" rtlCol="0" anchor="t"/>
          <a:lstStyle/>
          <a:p>
            <a:pPr marL="45720" indent="-137160">
              <a:lnSpc>
                <a:spcPts val="2860"/>
              </a:lnSpc>
              <a:buFont typeface="Arial" panose="020B0604020202020204" pitchFamily="34" charset="0"/>
              <a:buChar char="•"/>
            </a:pPr>
            <a:r>
              <a:rPr lang="en-US" sz="1800" b="1" dirty="0">
                <a:latin typeface="Arial" panose="020B0604020202020204" pitchFamily="34" charset="0"/>
                <a:cs typeface="Arial" panose="020B0604020202020204" pitchFamily="34" charset="0"/>
              </a:rPr>
              <a:t>6H</a:t>
            </a:r>
            <a:r>
              <a:rPr lang="en-US" sz="18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Isoniazid* x 6 months</a:t>
            </a:r>
            <a:r>
              <a:rPr lang="en-US" sz="1800" dirty="0">
                <a:latin typeface="Arial" panose="020B0604020202020204" pitchFamily="34" charset="0"/>
                <a:cs typeface="Arial" panose="020B0604020202020204" pitchFamily="34" charset="0"/>
              </a:rPr>
              <a:t>)</a:t>
            </a:r>
            <a:endParaRPr lang="en-US" sz="1800" b="1" dirty="0">
              <a:latin typeface="Arial" panose="020B0604020202020204" pitchFamily="34" charset="0"/>
              <a:cs typeface="Arial" panose="020B0604020202020204" pitchFamily="34" charset="0"/>
            </a:endParaRPr>
          </a:p>
          <a:p>
            <a:pPr marL="45720" indent="-137160">
              <a:lnSpc>
                <a:spcPts val="2860"/>
              </a:lnSpc>
              <a:buFont typeface="Arial" panose="020B0604020202020204" pitchFamily="34" charset="0"/>
              <a:buChar char="•"/>
            </a:pPr>
            <a:r>
              <a:rPr lang="en-US" sz="1800" b="1" dirty="0">
                <a:latin typeface="Arial" panose="020B0604020202020204" pitchFamily="34" charset="0"/>
                <a:cs typeface="Arial" panose="020B0604020202020204" pitchFamily="34" charset="0"/>
              </a:rPr>
              <a:t>9H</a:t>
            </a:r>
            <a:r>
              <a:rPr lang="en-US" sz="18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Isoniazid* x 9 months</a:t>
            </a:r>
            <a:r>
              <a:rPr lang="en-US" sz="1800" dirty="0">
                <a:latin typeface="Arial" panose="020B0604020202020204" pitchFamily="34" charset="0"/>
                <a:cs typeface="Arial" panose="020B0604020202020204" pitchFamily="34" charset="0"/>
              </a:rPr>
              <a:t>)</a:t>
            </a:r>
            <a:br>
              <a:rPr lang="en-US" sz="1800"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a:p>
            <a:pPr marL="45720" indent="-137160">
              <a:lnSpc>
                <a:spcPts val="2860"/>
              </a:lnSpc>
            </a:pP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D34B01E-3BD7-F9FC-4C22-51FFD6CD5CA0}"/>
              </a:ext>
            </a:extLst>
          </p:cNvPr>
          <p:cNvSpPr/>
          <p:nvPr/>
        </p:nvSpPr>
        <p:spPr>
          <a:xfrm>
            <a:off x="4608611" y="1900362"/>
            <a:ext cx="4439088" cy="1919798"/>
          </a:xfrm>
          <a:prstGeom prst="rect">
            <a:avLst/>
          </a:prstGeom>
          <a:solidFill>
            <a:srgbClr val="006991"/>
          </a:solidFill>
          <a:ln>
            <a:noFill/>
          </a:ln>
        </p:spPr>
        <p:style>
          <a:lnRef idx="2">
            <a:schemeClr val="accent1">
              <a:shade val="50000"/>
            </a:schemeClr>
          </a:lnRef>
          <a:fillRef idx="1">
            <a:schemeClr val="accent1"/>
          </a:fillRef>
          <a:effectRef idx="0">
            <a:schemeClr val="accent1"/>
          </a:effectRef>
          <a:fontRef idx="minor">
            <a:schemeClr val="lt1"/>
          </a:fontRef>
        </p:style>
        <p:txBody>
          <a:bodyPr tIns="182880" rIns="0" bIns="91440" rtlCol="0" anchor="t"/>
          <a:lstStyle/>
          <a:p>
            <a:pPr marL="45720" indent="-137160">
              <a:lnSpc>
                <a:spcPts val="2860"/>
              </a:lnSpc>
              <a:buFont typeface="Arial" panose="020B0604020202020204" pitchFamily="34" charset="0"/>
              <a:buChar char="•"/>
            </a:pPr>
            <a:r>
              <a:rPr lang="en-US" sz="1800" b="1" dirty="0">
                <a:latin typeface="Arial" panose="020B0604020202020204" pitchFamily="34" charset="0"/>
                <a:cs typeface="Arial" panose="020B0604020202020204" pitchFamily="34" charset="0"/>
              </a:rPr>
              <a:t>3HP</a:t>
            </a:r>
            <a:r>
              <a:rPr lang="en-US" sz="18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Isoniazid* + Rifapentine x 3 months</a:t>
            </a:r>
            <a:r>
              <a:rPr lang="en-US" sz="1800" dirty="0">
                <a:latin typeface="Arial" panose="020B0604020202020204" pitchFamily="34" charset="0"/>
                <a:cs typeface="Arial" panose="020B0604020202020204" pitchFamily="34" charset="0"/>
              </a:rPr>
              <a:t>)</a:t>
            </a:r>
          </a:p>
          <a:p>
            <a:pPr marL="45720" indent="-137160">
              <a:lnSpc>
                <a:spcPts val="2860"/>
              </a:lnSpc>
              <a:buFont typeface="Arial" panose="020B0604020202020204" pitchFamily="34" charset="0"/>
              <a:buChar char="•"/>
            </a:pPr>
            <a:r>
              <a:rPr lang="en-US" sz="1800" b="1" dirty="0">
                <a:latin typeface="Arial" panose="020B0604020202020204" pitchFamily="34" charset="0"/>
                <a:cs typeface="Arial" panose="020B0604020202020204" pitchFamily="34" charset="0"/>
              </a:rPr>
              <a:t>3HR</a:t>
            </a:r>
            <a:r>
              <a:rPr lang="en-US" sz="18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Isoniazid* + Rifampin x 3 months</a:t>
            </a:r>
            <a:r>
              <a:rPr lang="en-US" sz="1800" dirty="0">
                <a:latin typeface="Arial" panose="020B0604020202020204" pitchFamily="34" charset="0"/>
                <a:cs typeface="Arial" panose="020B0604020202020204" pitchFamily="34" charset="0"/>
              </a:rPr>
              <a:t>)</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3DA4943-1BFE-53F9-EAF9-7E057C9C870C}"/>
              </a:ext>
            </a:extLst>
          </p:cNvPr>
          <p:cNvSpPr/>
          <p:nvPr/>
        </p:nvSpPr>
        <p:spPr>
          <a:xfrm>
            <a:off x="72110" y="1182892"/>
            <a:ext cx="4439088" cy="53800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Old Recommendation</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672DB64-8C22-17DA-35DF-A44EEB6796D9}"/>
              </a:ext>
            </a:extLst>
          </p:cNvPr>
          <p:cNvSpPr/>
          <p:nvPr/>
        </p:nvSpPr>
        <p:spPr>
          <a:xfrm>
            <a:off x="4608610" y="1182892"/>
            <a:ext cx="4439088" cy="538007"/>
          </a:xfrm>
          <a:prstGeom prst="rect">
            <a:avLst/>
          </a:prstGeom>
          <a:solidFill>
            <a:srgbClr val="007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NEW Recommendation</a:t>
            </a:r>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B169FD4-731E-037B-A9D5-0545832FA8AD}"/>
              </a:ext>
            </a:extLst>
          </p:cNvPr>
          <p:cNvSpPr/>
          <p:nvPr/>
        </p:nvSpPr>
        <p:spPr>
          <a:xfrm>
            <a:off x="0" y="4057764"/>
            <a:ext cx="9143999" cy="397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0" i="0" dirty="0">
                <a:solidFill>
                  <a:schemeClr val="tx1"/>
                </a:solidFill>
                <a:effectLst/>
                <a:latin typeface="Arial" panose="020B0604020202020204" pitchFamily="34" charset="0"/>
                <a:cs typeface="Arial" panose="020B0604020202020204" pitchFamily="34" charset="0"/>
              </a:rPr>
              <a:t>*Pyridoxine is given with Isoniazid to prevent isoniazid-related neuropathy</a:t>
            </a:r>
            <a:endParaRPr lang="en-US" sz="1300" dirty="0">
              <a:solidFill>
                <a:schemeClr val="tx1"/>
              </a:solidFill>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18557FB0-F803-38A0-64C6-4D8B4A7AD4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688324163"/>
      </p:ext>
    </p:extLst>
  </p:cSld>
  <p:clrMapOvr>
    <a:masterClrMapping/>
  </p:clrMapOvr>
  <p:transition spd="slow" advTm="47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D356-302D-87FF-FB28-D4C234995351}"/>
              </a:ext>
            </a:extLst>
          </p:cNvPr>
          <p:cNvSpPr>
            <a:spLocks noGrp="1"/>
          </p:cNvSpPr>
          <p:nvPr>
            <p:ph type="title"/>
          </p:nvPr>
        </p:nvSpPr>
        <p:spPr/>
        <p:txBody>
          <a:bodyPr/>
          <a:lstStyle/>
          <a:p>
            <a:r>
              <a:rPr lang="en-US" dirty="0"/>
              <a:t>Preferred Therapy for LTBI in Persons with HIV</a:t>
            </a:r>
          </a:p>
        </p:txBody>
      </p:sp>
      <p:sp>
        <p:nvSpPr>
          <p:cNvPr id="6" name="Content Placeholder 5">
            <a:extLst>
              <a:ext uri="{FF2B5EF4-FFF2-40B4-BE49-F238E27FC236}">
                <a16:creationId xmlns:a16="http://schemas.microsoft.com/office/drawing/2014/main" id="{7900DE4C-13C9-855C-9A0A-896FED30749C}"/>
              </a:ext>
            </a:extLst>
          </p:cNvPr>
          <p:cNvSpPr>
            <a:spLocks noGrp="1"/>
          </p:cNvSpPr>
          <p:nvPr>
            <p:ph sz="half" idx="2"/>
          </p:nvPr>
        </p:nvSpPr>
        <p:spPr/>
        <p:txBody>
          <a:bodyPr>
            <a:noAutofit/>
          </a:bodyPr>
          <a:lstStyle/>
          <a:p>
            <a:r>
              <a:rPr lang="en-US" sz="1700" b="1" i="0" kern="1200" dirty="0">
                <a:solidFill>
                  <a:schemeClr val="dk1"/>
                </a:solidFill>
                <a:effectLst/>
              </a:rPr>
              <a:t>3HP: Weekly Isoniazid* plus Rifapentine for 3 Months</a:t>
            </a:r>
            <a:endParaRPr lang="en-US" sz="1700" b="0" i="0" kern="1200" dirty="0">
              <a:solidFill>
                <a:schemeClr val="dk1"/>
              </a:solidFill>
              <a:effectLst/>
            </a:endParaRPr>
          </a:p>
          <a:p>
            <a:pPr lvl="1"/>
            <a:r>
              <a:rPr lang="en-US" sz="1700" dirty="0">
                <a:solidFill>
                  <a:schemeClr val="dk1"/>
                </a:solidFill>
              </a:rPr>
              <a:t>D</a:t>
            </a:r>
            <a:r>
              <a:rPr lang="en-US" sz="1700" b="0" i="0" kern="1200" dirty="0">
                <a:solidFill>
                  <a:schemeClr val="dk1"/>
                </a:solidFill>
                <a:effectLst/>
              </a:rPr>
              <a:t>osing is weight-based. </a:t>
            </a:r>
          </a:p>
          <a:p>
            <a:pPr lvl="1"/>
            <a:r>
              <a:rPr lang="en-US" sz="1700" b="0" i="0" kern="1200" dirty="0">
                <a:solidFill>
                  <a:schemeClr val="dk1"/>
                </a:solidFill>
                <a:effectLst/>
              </a:rPr>
              <a:t>Recommended </a:t>
            </a:r>
            <a:r>
              <a:rPr lang="en-US" sz="1700" b="0" i="0" u="sng" kern="1200" dirty="0">
                <a:solidFill>
                  <a:schemeClr val="dk1"/>
                </a:solidFill>
                <a:effectLst/>
              </a:rPr>
              <a:t>only</a:t>
            </a:r>
            <a:r>
              <a:rPr lang="en-US" sz="1700" b="0" i="0" kern="1200" dirty="0">
                <a:solidFill>
                  <a:schemeClr val="dk1"/>
                </a:solidFill>
                <a:effectLst/>
              </a:rPr>
              <a:t> if virally-suppressed </a:t>
            </a:r>
            <a:r>
              <a:rPr lang="en-US" sz="1700" b="0" i="0" u="sng" kern="1200" dirty="0">
                <a:solidFill>
                  <a:schemeClr val="dk1"/>
                </a:solidFill>
                <a:effectLst/>
              </a:rPr>
              <a:t>and</a:t>
            </a:r>
            <a:r>
              <a:rPr lang="en-US" sz="1700" b="0" i="0" kern="1200" dirty="0">
                <a:solidFill>
                  <a:schemeClr val="dk1"/>
                </a:solidFill>
                <a:effectLst/>
              </a:rPr>
              <a:t> receiving ART regimen that has one of the following anchor drugs — efavirenz, </a:t>
            </a:r>
            <a:r>
              <a:rPr lang="en-US" sz="1700" b="0" i="0" kern="1200" dirty="0" err="1">
                <a:solidFill>
                  <a:schemeClr val="dk1"/>
                </a:solidFill>
                <a:effectLst/>
              </a:rPr>
              <a:t>raltegravir</a:t>
            </a:r>
            <a:r>
              <a:rPr lang="en-US" sz="1700" b="0" i="0" kern="1200" dirty="0">
                <a:solidFill>
                  <a:schemeClr val="dk1"/>
                </a:solidFill>
                <a:effectLst/>
              </a:rPr>
              <a:t>, or once daily dolutegravir. </a:t>
            </a:r>
          </a:p>
          <a:p>
            <a:pPr lvl="1"/>
            <a:r>
              <a:rPr lang="en-US" sz="1700" b="0" i="0" kern="1200" dirty="0">
                <a:solidFill>
                  <a:schemeClr val="dk1"/>
                </a:solidFill>
                <a:effectLst/>
              </a:rPr>
              <a:t>Tenofovir alafenamide with rifapentine is not recommended</a:t>
            </a:r>
            <a:endParaRPr lang="en-US" sz="1700" dirty="0"/>
          </a:p>
          <a:p>
            <a:pPr>
              <a:spcBef>
                <a:spcPts val="2400"/>
              </a:spcBef>
            </a:pPr>
            <a:r>
              <a:rPr lang="en-US" sz="1700" b="1" dirty="0"/>
              <a:t>3HR: Daily Isoniazid* plus Rifampin for 3 Months</a:t>
            </a:r>
          </a:p>
          <a:p>
            <a:pPr lvl="1"/>
            <a:r>
              <a:rPr lang="en-US" sz="1700" dirty="0"/>
              <a:t>When using rifampin for LTBI treatment, either dose adjustment or substitution of antiretroviral medications may be needed</a:t>
            </a:r>
          </a:p>
          <a:p>
            <a:endParaRPr lang="en-US" sz="1700" dirty="0"/>
          </a:p>
        </p:txBody>
      </p:sp>
      <p:sp>
        <p:nvSpPr>
          <p:cNvPr id="9" name="Rectangle 8">
            <a:extLst>
              <a:ext uri="{FF2B5EF4-FFF2-40B4-BE49-F238E27FC236}">
                <a16:creationId xmlns:a16="http://schemas.microsoft.com/office/drawing/2014/main" id="{1207B840-3D6F-FF18-06B7-958C7164EF45}"/>
              </a:ext>
            </a:extLst>
          </p:cNvPr>
          <p:cNvSpPr/>
          <p:nvPr/>
        </p:nvSpPr>
        <p:spPr>
          <a:xfrm>
            <a:off x="0" y="4118724"/>
            <a:ext cx="9143999" cy="3657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0" i="0" dirty="0">
                <a:solidFill>
                  <a:schemeClr val="tx1"/>
                </a:solidFill>
                <a:effectLst/>
                <a:latin typeface="Arial" panose="020B0604020202020204" pitchFamily="34" charset="0"/>
                <a:cs typeface="Arial" panose="020B0604020202020204" pitchFamily="34" charset="0"/>
              </a:rPr>
              <a:t>*Pyridoxine is given with isoniazid to prevent isoniazid-related neuropathy</a:t>
            </a:r>
            <a:endParaRPr lang="en-US" sz="1300" dirty="0">
              <a:solidFill>
                <a:schemeClr val="tx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19275A7-A617-E3EF-505D-C7C7022B52AA}"/>
              </a:ext>
            </a:extLst>
          </p:cNvPr>
          <p:cNvSpPr>
            <a:spLocks noGrp="1"/>
          </p:cNvSpPr>
          <p:nvPr>
            <p:ph type="body" sz="quarter" idx="14"/>
          </p:nvPr>
        </p:nvSpPr>
        <p:spPr>
          <a:xfrm>
            <a:off x="323850" y="4846321"/>
            <a:ext cx="7357838" cy="240029"/>
          </a:xfrm>
        </p:spPr>
        <p:txBody>
          <a:bodyPr/>
          <a:lstStyle/>
          <a:p>
            <a:r>
              <a:rPr lang="en-US" sz="1050" dirty="0"/>
              <a:t>Source: HHS. Opportunistic Infections Guidelines. </a:t>
            </a:r>
            <a:r>
              <a:rPr lang="en-US" sz="1050" i="1" dirty="0"/>
              <a:t>Mycobacterium tuberculosis </a:t>
            </a:r>
            <a:r>
              <a:rPr lang="en-US" sz="1050" dirty="0"/>
              <a:t>Infection and Disease. Feb 17, 2022.</a:t>
            </a:r>
          </a:p>
        </p:txBody>
      </p:sp>
      <p:pic>
        <p:nvPicPr>
          <p:cNvPr id="8" name="Audio 7">
            <a:hlinkClick r:id="" action="ppaction://media"/>
            <a:extLst>
              <a:ext uri="{FF2B5EF4-FFF2-40B4-BE49-F238E27FC236}">
                <a16:creationId xmlns:a16="http://schemas.microsoft.com/office/drawing/2014/main" id="{F38E701A-0CDE-C6DB-94F8-ACB16CC2F5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447131250"/>
      </p:ext>
    </p:extLst>
  </p:cSld>
  <p:clrMapOvr>
    <a:masterClrMapping/>
  </p:clrMapOvr>
  <p:transition spd="slow" advTm="126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AC3BD-59D0-6154-7536-01DA5F070986}"/>
              </a:ext>
            </a:extLst>
          </p:cNvPr>
          <p:cNvSpPr>
            <a:spLocks noGrp="1"/>
          </p:cNvSpPr>
          <p:nvPr>
            <p:ph type="title"/>
          </p:nvPr>
        </p:nvSpPr>
        <p:spPr/>
        <p:txBody>
          <a:bodyPr/>
          <a:lstStyle/>
          <a:p>
            <a:r>
              <a:rPr lang="en-US" dirty="0"/>
              <a:t>STUDIES SUMMARY</a:t>
            </a:r>
          </a:p>
        </p:txBody>
      </p:sp>
      <p:sp>
        <p:nvSpPr>
          <p:cNvPr id="5" name="Content Placeholder 4">
            <a:extLst>
              <a:ext uri="{FF2B5EF4-FFF2-40B4-BE49-F238E27FC236}">
                <a16:creationId xmlns:a16="http://schemas.microsoft.com/office/drawing/2014/main" id="{4A4581C3-F274-908C-F122-483C3936E1FE}"/>
              </a:ext>
            </a:extLst>
          </p:cNvPr>
          <p:cNvSpPr>
            <a:spLocks noGrp="1"/>
          </p:cNvSpPr>
          <p:nvPr>
            <p:ph sz="half" idx="2"/>
          </p:nvPr>
        </p:nvSpPr>
        <p:spPr>
          <a:xfrm>
            <a:off x="314325" y="1163883"/>
            <a:ext cx="8515350" cy="2455617"/>
          </a:xfrm>
        </p:spPr>
        <p:txBody>
          <a:bodyPr>
            <a:normAutofit/>
          </a:bodyPr>
          <a:lstStyle/>
          <a:p>
            <a:r>
              <a:rPr lang="en-US" sz="1800" baseline="30000" dirty="0"/>
              <a:t>1,2</a:t>
            </a:r>
            <a:r>
              <a:rPr lang="en-US" sz="1800" dirty="0"/>
              <a:t> Clinical trials of 3HP in persons with HIV, have demonstrated:</a:t>
            </a:r>
          </a:p>
          <a:p>
            <a:pPr lvl="1"/>
            <a:r>
              <a:rPr lang="en-US" dirty="0"/>
              <a:t>Equal efficacy and better tolerability compared to daily INH monotherapy</a:t>
            </a:r>
          </a:p>
          <a:p>
            <a:pPr lvl="1"/>
            <a:r>
              <a:rPr lang="en-US" dirty="0"/>
              <a:t>Better adherence and treatment completion compared to daily INH</a:t>
            </a:r>
            <a:endParaRPr lang="en-US" sz="1800" dirty="0"/>
          </a:p>
          <a:p>
            <a:pPr>
              <a:spcBef>
                <a:spcPts val="2400"/>
              </a:spcBef>
            </a:pPr>
            <a:r>
              <a:rPr lang="en-US" sz="1800" baseline="30000" dirty="0"/>
              <a:t>3-5 </a:t>
            </a:r>
            <a:r>
              <a:rPr lang="en-US" sz="1800" dirty="0"/>
              <a:t>Clinical trials of 3HR in persons with and without HIV, have demonstrated:	</a:t>
            </a:r>
          </a:p>
          <a:p>
            <a:pPr lvl="1"/>
            <a:r>
              <a:rPr lang="en-US" dirty="0"/>
              <a:t>Comparable decreased risk of developing active TB compared to daily INH </a:t>
            </a:r>
          </a:p>
          <a:p>
            <a:pPr lvl="1"/>
            <a:r>
              <a:rPr lang="en-US" dirty="0"/>
              <a:t>Lower rates of hepatotoxicity compared to daily INH</a:t>
            </a:r>
          </a:p>
          <a:p>
            <a:pPr marL="291465" lvl="1" indent="0">
              <a:buNone/>
            </a:pPr>
            <a:endParaRPr lang="en-US" dirty="0"/>
          </a:p>
        </p:txBody>
      </p:sp>
      <p:sp>
        <p:nvSpPr>
          <p:cNvPr id="6" name="Text Placeholder 5">
            <a:extLst>
              <a:ext uri="{FF2B5EF4-FFF2-40B4-BE49-F238E27FC236}">
                <a16:creationId xmlns:a16="http://schemas.microsoft.com/office/drawing/2014/main" id="{E414B78D-ABD1-BC61-C469-B1BA19A73A16}"/>
              </a:ext>
            </a:extLst>
          </p:cNvPr>
          <p:cNvSpPr>
            <a:spLocks noGrp="1"/>
          </p:cNvSpPr>
          <p:nvPr>
            <p:ph type="body" sz="quarter" idx="14"/>
          </p:nvPr>
        </p:nvSpPr>
        <p:spPr>
          <a:xfrm>
            <a:off x="323850" y="3860376"/>
            <a:ext cx="7357838" cy="1190227"/>
          </a:xfrm>
        </p:spPr>
        <p:txBody>
          <a:bodyPr/>
          <a:lstStyle/>
          <a:p>
            <a:r>
              <a:rPr lang="en-US" sz="1000" dirty="0">
                <a:latin typeface="Arial" panose="020B0604020202020204" pitchFamily="34" charset="0"/>
                <a:cs typeface="Arial" panose="020B0604020202020204" pitchFamily="34" charset="0"/>
              </a:rPr>
              <a:t>Source:</a:t>
            </a:r>
          </a:p>
          <a:p>
            <a:pPr marL="228600" indent="-228600">
              <a:buAutoNum type="arabicPeriod"/>
            </a:pPr>
            <a:r>
              <a:rPr lang="en-US" sz="1000" b="0" dirty="0">
                <a:solidFill>
                  <a:srgbClr val="000000"/>
                </a:solidFill>
                <a:effectLst/>
                <a:latin typeface="Arial" panose="020B0604020202020204" pitchFamily="34" charset="0"/>
                <a:cs typeface="Arial" panose="020B0604020202020204" pitchFamily="34" charset="0"/>
              </a:rPr>
              <a:t>Sterling TR, et al. AIDS. 2016;30:1607-15.</a:t>
            </a:r>
          </a:p>
          <a:p>
            <a:pPr marL="228600" indent="-228600">
              <a:buAutoNum type="arabicPeriod"/>
            </a:pPr>
            <a:r>
              <a:rPr lang="en-US" sz="1000" b="0" dirty="0">
                <a:solidFill>
                  <a:srgbClr val="333333"/>
                </a:solidFill>
                <a:effectLst/>
                <a:latin typeface="Arial" panose="020B0604020202020204" pitchFamily="34" charset="0"/>
                <a:cs typeface="Arial" panose="020B0604020202020204" pitchFamily="34" charset="0"/>
              </a:rPr>
              <a:t>Churchyard G, Cárdenas V, </a:t>
            </a:r>
            <a:r>
              <a:rPr lang="en-US" sz="1000" b="0" dirty="0" err="1">
                <a:solidFill>
                  <a:srgbClr val="333333"/>
                </a:solidFill>
                <a:effectLst/>
                <a:latin typeface="Arial" panose="020B0604020202020204" pitchFamily="34" charset="0"/>
                <a:cs typeface="Arial" panose="020B0604020202020204" pitchFamily="34" charset="0"/>
              </a:rPr>
              <a:t>Chihota</a:t>
            </a:r>
            <a:r>
              <a:rPr lang="en-US" sz="1000" b="0" dirty="0">
                <a:solidFill>
                  <a:srgbClr val="333333"/>
                </a:solidFill>
                <a:effectLst/>
                <a:latin typeface="Arial" panose="020B0604020202020204" pitchFamily="34" charset="0"/>
                <a:cs typeface="Arial" panose="020B0604020202020204" pitchFamily="34" charset="0"/>
              </a:rPr>
              <a:t> V, et al. Ann Intern Med. 2021;174:1367-76.</a:t>
            </a:r>
          </a:p>
          <a:p>
            <a:pPr marL="228600" indent="-228600">
              <a:buAutoNum type="arabicPeriod"/>
            </a:pPr>
            <a:r>
              <a:rPr lang="en-US" sz="1000" b="0" dirty="0">
                <a:solidFill>
                  <a:srgbClr val="000000"/>
                </a:solidFill>
                <a:effectLst/>
                <a:latin typeface="Arial" panose="020B0604020202020204" pitchFamily="34" charset="0"/>
                <a:cs typeface="Arial" panose="020B0604020202020204" pitchFamily="34" charset="0"/>
              </a:rPr>
              <a:t>Ena J, Valls V. Clin Infect Dis. 2005;40:670-6.</a:t>
            </a:r>
          </a:p>
          <a:p>
            <a:pPr marL="228600" indent="-228600">
              <a:buAutoNum type="arabicPeriod"/>
            </a:pPr>
            <a:r>
              <a:rPr lang="en-US" sz="1000" b="0" dirty="0">
                <a:solidFill>
                  <a:srgbClr val="000000"/>
                </a:solidFill>
                <a:effectLst/>
                <a:latin typeface="Arial" panose="020B0604020202020204" pitchFamily="34" charset="0"/>
                <a:cs typeface="Arial" panose="020B0604020202020204" pitchFamily="34" charset="0"/>
              </a:rPr>
              <a:t>Rivero A, Lopez-Cortes L, Castillo R, et al. </a:t>
            </a:r>
            <a:r>
              <a:rPr lang="en-US" sz="1000" b="0" dirty="0" err="1">
                <a:solidFill>
                  <a:srgbClr val="000000"/>
                </a:solidFill>
                <a:effectLst/>
                <a:latin typeface="Arial" panose="020B0604020202020204" pitchFamily="34" charset="0"/>
                <a:cs typeface="Arial" panose="020B0604020202020204" pitchFamily="34" charset="0"/>
              </a:rPr>
              <a:t>Enferm</a:t>
            </a:r>
            <a:r>
              <a:rPr lang="en-US" sz="1000" b="0" dirty="0">
                <a:solidFill>
                  <a:srgbClr val="000000"/>
                </a:solidFill>
                <a:effectLst/>
                <a:latin typeface="Arial" panose="020B0604020202020204" pitchFamily="34" charset="0"/>
                <a:cs typeface="Arial" panose="020B0604020202020204" pitchFamily="34" charset="0"/>
              </a:rPr>
              <a:t> </a:t>
            </a:r>
            <a:r>
              <a:rPr lang="en-US" sz="1000" b="0" dirty="0" err="1">
                <a:solidFill>
                  <a:srgbClr val="000000"/>
                </a:solidFill>
                <a:effectLst/>
                <a:latin typeface="Arial" panose="020B0604020202020204" pitchFamily="34" charset="0"/>
                <a:cs typeface="Arial" panose="020B0604020202020204" pitchFamily="34" charset="0"/>
              </a:rPr>
              <a:t>Infecc</a:t>
            </a:r>
            <a:r>
              <a:rPr lang="en-US" sz="1000" b="0" dirty="0">
                <a:solidFill>
                  <a:srgbClr val="000000"/>
                </a:solidFill>
                <a:effectLst/>
                <a:latin typeface="Arial" panose="020B0604020202020204" pitchFamily="34" charset="0"/>
                <a:cs typeface="Arial" panose="020B0604020202020204" pitchFamily="34" charset="0"/>
              </a:rPr>
              <a:t> </a:t>
            </a:r>
            <a:r>
              <a:rPr lang="en-US" sz="1000" b="0" dirty="0" err="1">
                <a:solidFill>
                  <a:srgbClr val="000000"/>
                </a:solidFill>
                <a:effectLst/>
                <a:latin typeface="Arial" panose="020B0604020202020204" pitchFamily="34" charset="0"/>
                <a:cs typeface="Arial" panose="020B0604020202020204" pitchFamily="34" charset="0"/>
              </a:rPr>
              <a:t>Microbiol</a:t>
            </a:r>
            <a:r>
              <a:rPr lang="en-US" sz="1000" b="0" dirty="0">
                <a:solidFill>
                  <a:srgbClr val="000000"/>
                </a:solidFill>
                <a:effectLst/>
                <a:latin typeface="Arial" panose="020B0604020202020204" pitchFamily="34" charset="0"/>
                <a:cs typeface="Arial" panose="020B0604020202020204" pitchFamily="34" charset="0"/>
              </a:rPr>
              <a:t> Clin. 2007;25:305-10.</a:t>
            </a:r>
          </a:p>
          <a:p>
            <a:pPr marL="228600" indent="-228600">
              <a:buAutoNum type="arabicPeriod"/>
            </a:pPr>
            <a:r>
              <a:rPr lang="en-US" sz="1000" b="0" dirty="0">
                <a:solidFill>
                  <a:srgbClr val="000000"/>
                </a:solidFill>
                <a:effectLst/>
                <a:latin typeface="Arial" panose="020B0604020202020204" pitchFamily="34" charset="0"/>
                <a:cs typeface="Arial" panose="020B0604020202020204" pitchFamily="34" charset="0"/>
              </a:rPr>
              <a:t>Whalen CC, Johnson JL, </a:t>
            </a:r>
            <a:r>
              <a:rPr lang="en-US" sz="1000" b="0" dirty="0" err="1">
                <a:solidFill>
                  <a:srgbClr val="000000"/>
                </a:solidFill>
                <a:effectLst/>
                <a:latin typeface="Arial" panose="020B0604020202020204" pitchFamily="34" charset="0"/>
                <a:cs typeface="Arial" panose="020B0604020202020204" pitchFamily="34" charset="0"/>
              </a:rPr>
              <a:t>Okwera</a:t>
            </a:r>
            <a:r>
              <a:rPr lang="en-US" sz="1000" b="0" dirty="0">
                <a:solidFill>
                  <a:srgbClr val="000000"/>
                </a:solidFill>
                <a:effectLst/>
                <a:latin typeface="Arial" panose="020B0604020202020204" pitchFamily="34" charset="0"/>
                <a:cs typeface="Arial" panose="020B0604020202020204" pitchFamily="34" charset="0"/>
              </a:rPr>
              <a:t> A, et al.  N </a:t>
            </a:r>
            <a:r>
              <a:rPr lang="en-US" sz="1000" b="0" dirty="0" err="1">
                <a:solidFill>
                  <a:srgbClr val="000000"/>
                </a:solidFill>
                <a:effectLst/>
                <a:latin typeface="Arial" panose="020B0604020202020204" pitchFamily="34" charset="0"/>
                <a:cs typeface="Arial" panose="020B0604020202020204" pitchFamily="34" charset="0"/>
              </a:rPr>
              <a:t>Engl</a:t>
            </a:r>
            <a:r>
              <a:rPr lang="en-US" sz="1000" b="0" dirty="0">
                <a:solidFill>
                  <a:srgbClr val="000000"/>
                </a:solidFill>
                <a:effectLst/>
                <a:latin typeface="Arial" panose="020B0604020202020204" pitchFamily="34" charset="0"/>
                <a:cs typeface="Arial" panose="020B0604020202020204" pitchFamily="34" charset="0"/>
              </a:rPr>
              <a:t> J Med. 1997;337:801-8. </a:t>
            </a:r>
          </a:p>
        </p:txBody>
      </p:sp>
      <p:pic>
        <p:nvPicPr>
          <p:cNvPr id="16" name="Audio 15">
            <a:hlinkClick r:id="" action="ppaction://media"/>
            <a:extLst>
              <a:ext uri="{FF2B5EF4-FFF2-40B4-BE49-F238E27FC236}">
                <a16:creationId xmlns:a16="http://schemas.microsoft.com/office/drawing/2014/main" id="{83035EC2-880F-6CE3-5125-E86C35256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799658827"/>
      </p:ext>
    </p:extLst>
  </p:cSld>
  <p:clrMapOvr>
    <a:masterClrMapping/>
  </p:clrMapOvr>
  <p:transition spd="slow" advTm="74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4D6F-B0B1-DD81-626F-22C9924648B5}"/>
              </a:ext>
            </a:extLst>
          </p:cNvPr>
          <p:cNvSpPr>
            <a:spLocks noGrp="1"/>
          </p:cNvSpPr>
          <p:nvPr>
            <p:ph type="title"/>
          </p:nvPr>
        </p:nvSpPr>
        <p:spPr/>
        <p:txBody>
          <a:bodyPr/>
          <a:lstStyle/>
          <a:p>
            <a:r>
              <a:rPr lang="en-US" dirty="0"/>
              <a:t>LTBI Treatment in people with HIV: </a:t>
            </a:r>
            <a:br>
              <a:rPr lang="en-US" dirty="0"/>
            </a:br>
            <a:r>
              <a:rPr lang="en-US" dirty="0"/>
              <a:t>Alternative Regimens</a:t>
            </a:r>
          </a:p>
        </p:txBody>
      </p:sp>
      <p:pic>
        <p:nvPicPr>
          <p:cNvPr id="5" name="Audio 4">
            <a:hlinkClick r:id="" action="ppaction://media"/>
            <a:extLst>
              <a:ext uri="{FF2B5EF4-FFF2-40B4-BE49-F238E27FC236}">
                <a16:creationId xmlns:a16="http://schemas.microsoft.com/office/drawing/2014/main" id="{4BA3F4F5-1642-7089-7D3A-CF1A2D69DC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21315906"/>
      </p:ext>
    </p:extLst>
  </p:cSld>
  <p:clrMapOvr>
    <a:masterClrMapping/>
  </p:clrMapOvr>
  <p:transition spd="slow" advTm="7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D356-302D-87FF-FB28-D4C234995351}"/>
              </a:ext>
            </a:extLst>
          </p:cNvPr>
          <p:cNvSpPr>
            <a:spLocks noGrp="1"/>
          </p:cNvSpPr>
          <p:nvPr>
            <p:ph type="title"/>
          </p:nvPr>
        </p:nvSpPr>
        <p:spPr/>
        <p:txBody>
          <a:bodyPr/>
          <a:lstStyle/>
          <a:p>
            <a:r>
              <a:rPr lang="en-US" dirty="0"/>
              <a:t>Alternative Therapy for LTBI in Persons with HIV</a:t>
            </a:r>
          </a:p>
        </p:txBody>
      </p:sp>
      <p:sp>
        <p:nvSpPr>
          <p:cNvPr id="3" name="Text Placeholder 2">
            <a:extLst>
              <a:ext uri="{FF2B5EF4-FFF2-40B4-BE49-F238E27FC236}">
                <a16:creationId xmlns:a16="http://schemas.microsoft.com/office/drawing/2014/main" id="{619275A7-A617-E3EF-505D-C7C7022B52AA}"/>
              </a:ext>
            </a:extLst>
          </p:cNvPr>
          <p:cNvSpPr>
            <a:spLocks noGrp="1"/>
          </p:cNvSpPr>
          <p:nvPr>
            <p:ph type="body" sz="quarter" idx="14"/>
          </p:nvPr>
        </p:nvSpPr>
        <p:spPr/>
        <p:txBody>
          <a:bodyPr/>
          <a:lstStyle/>
          <a:p>
            <a:r>
              <a:rPr lang="en-US" sz="1050" dirty="0"/>
              <a:t>Source: HHS. Opportunistic Infections Guidelines. </a:t>
            </a:r>
            <a:r>
              <a:rPr lang="en-US" sz="1050" i="1" dirty="0"/>
              <a:t>Mycobacterium tuberculosis </a:t>
            </a:r>
            <a:r>
              <a:rPr lang="en-US" sz="1050" dirty="0"/>
              <a:t>Infection and Disease. Feb 17, 2022.</a:t>
            </a:r>
          </a:p>
        </p:txBody>
      </p:sp>
      <p:sp>
        <p:nvSpPr>
          <p:cNvPr id="6" name="Content Placeholder 5">
            <a:extLst>
              <a:ext uri="{FF2B5EF4-FFF2-40B4-BE49-F238E27FC236}">
                <a16:creationId xmlns:a16="http://schemas.microsoft.com/office/drawing/2014/main" id="{7900DE4C-13C9-855C-9A0A-896FED30749C}"/>
              </a:ext>
            </a:extLst>
          </p:cNvPr>
          <p:cNvSpPr>
            <a:spLocks noGrp="1"/>
          </p:cNvSpPr>
          <p:nvPr>
            <p:ph sz="half" idx="2"/>
          </p:nvPr>
        </p:nvSpPr>
        <p:spPr/>
        <p:txBody>
          <a:bodyPr>
            <a:noAutofit/>
          </a:bodyPr>
          <a:lstStyle/>
          <a:p>
            <a:r>
              <a:rPr lang="en-US" sz="1700" b="1" i="0" kern="1200" dirty="0">
                <a:solidFill>
                  <a:schemeClr val="dk1"/>
                </a:solidFill>
                <a:effectLst/>
                <a:latin typeface="+mn-lt"/>
                <a:ea typeface="+mn-ea"/>
                <a:cs typeface="+mn-cs"/>
              </a:rPr>
              <a:t>6H/9H: Daily Isoniazid* for 6 to 9 Months</a:t>
            </a:r>
            <a:endParaRPr lang="en-US" sz="1700" b="0" i="0" kern="1200" dirty="0">
              <a:solidFill>
                <a:schemeClr val="dk1"/>
              </a:solidFill>
              <a:effectLst/>
            </a:endParaRPr>
          </a:p>
          <a:p>
            <a:pPr lvl="1"/>
            <a:r>
              <a:rPr lang="en-US" sz="1700" dirty="0">
                <a:solidFill>
                  <a:schemeClr val="dk1"/>
                </a:solidFill>
              </a:rPr>
              <a:t>Fewer</a:t>
            </a:r>
            <a:r>
              <a:rPr lang="en-US" sz="1700" b="0" i="0" kern="1200" dirty="0">
                <a:solidFill>
                  <a:schemeClr val="dk1"/>
                </a:solidFill>
                <a:effectLst/>
              </a:rPr>
              <a:t> drug interactions with antiretroviral drugs compared to the </a:t>
            </a:r>
            <a:r>
              <a:rPr lang="en-US" sz="1700" b="0" i="0" kern="1200" dirty="0" err="1">
                <a:solidFill>
                  <a:schemeClr val="dk1"/>
                </a:solidFill>
                <a:effectLst/>
              </a:rPr>
              <a:t>rifamycins</a:t>
            </a:r>
            <a:endParaRPr lang="en-US" sz="1700" dirty="0"/>
          </a:p>
          <a:p>
            <a:pPr>
              <a:spcBef>
                <a:spcPts val="1800"/>
              </a:spcBef>
            </a:pPr>
            <a:r>
              <a:rPr lang="en-US" sz="1700" b="1" dirty="0"/>
              <a:t>4R: Daily Rifampin for 4 Months</a:t>
            </a:r>
          </a:p>
          <a:p>
            <a:pPr lvl="1"/>
            <a:r>
              <a:rPr lang="en-US" sz="1700" dirty="0"/>
              <a:t>When using rifampin for LTBI treatment, either dose adjustment or substitution of antiretroviral medications may be needed</a:t>
            </a:r>
          </a:p>
          <a:p>
            <a:pPr>
              <a:spcBef>
                <a:spcPts val="1800"/>
              </a:spcBef>
            </a:pPr>
            <a:r>
              <a:rPr lang="en-US" sz="1700" b="1" dirty="0"/>
              <a:t>1HP: </a:t>
            </a:r>
            <a:r>
              <a:rPr lang="en-US" sz="1700" b="1" i="0" kern="1200" dirty="0">
                <a:solidFill>
                  <a:schemeClr val="dk1"/>
                </a:solidFill>
                <a:effectLst/>
                <a:latin typeface="+mn-lt"/>
                <a:ea typeface="+mn-ea"/>
                <a:cs typeface="+mn-cs"/>
              </a:rPr>
              <a:t>Daily Isoniazid* plus Rifapentine for 1 Month</a:t>
            </a:r>
            <a:r>
              <a:rPr lang="en-US" sz="1700" b="0" i="0" kern="1200" dirty="0">
                <a:solidFill>
                  <a:schemeClr val="dk1"/>
                </a:solidFill>
                <a:effectLst/>
                <a:latin typeface="+mn-lt"/>
                <a:ea typeface="+mn-ea"/>
                <a:cs typeface="+mn-cs"/>
              </a:rPr>
              <a:t> </a:t>
            </a:r>
            <a:endParaRPr lang="en-US" sz="1700" b="1" dirty="0"/>
          </a:p>
          <a:p>
            <a:pPr lvl="1"/>
            <a:r>
              <a:rPr lang="en-US" sz="1700" b="0" i="0" kern="1200" dirty="0">
                <a:solidFill>
                  <a:schemeClr val="dk1"/>
                </a:solidFill>
                <a:effectLst/>
              </a:rPr>
              <a:t>Rifapentine dosing is weight-based. </a:t>
            </a:r>
          </a:p>
          <a:p>
            <a:pPr lvl="1"/>
            <a:r>
              <a:rPr lang="en-US" sz="1700" b="0" i="0" kern="1200" dirty="0">
                <a:solidFill>
                  <a:schemeClr val="dk1"/>
                </a:solidFill>
                <a:effectLst/>
              </a:rPr>
              <a:t>Recommended </a:t>
            </a:r>
            <a:r>
              <a:rPr lang="en-US" sz="1700" b="0" i="0" u="sng" kern="1200" dirty="0">
                <a:solidFill>
                  <a:schemeClr val="dk1"/>
                </a:solidFill>
                <a:effectLst/>
              </a:rPr>
              <a:t>only</a:t>
            </a:r>
            <a:r>
              <a:rPr lang="en-US" sz="1700" b="0" i="0" kern="1200" dirty="0">
                <a:solidFill>
                  <a:schemeClr val="dk1"/>
                </a:solidFill>
                <a:effectLst/>
              </a:rPr>
              <a:t> with ART regimen consisting of efavirenz combined with either tenofovir disoproxil fumarate-emtricitabine or abacavir-lamivudine</a:t>
            </a:r>
          </a:p>
          <a:p>
            <a:pPr marL="34290" indent="0">
              <a:buNone/>
            </a:pPr>
            <a:endParaRPr lang="en-US" sz="1700" dirty="0"/>
          </a:p>
        </p:txBody>
      </p:sp>
      <p:sp>
        <p:nvSpPr>
          <p:cNvPr id="9" name="Rectangle 8">
            <a:extLst>
              <a:ext uri="{FF2B5EF4-FFF2-40B4-BE49-F238E27FC236}">
                <a16:creationId xmlns:a16="http://schemas.microsoft.com/office/drawing/2014/main" id="{1207B840-3D6F-FF18-06B7-958C7164EF45}"/>
              </a:ext>
            </a:extLst>
          </p:cNvPr>
          <p:cNvSpPr/>
          <p:nvPr/>
        </p:nvSpPr>
        <p:spPr>
          <a:xfrm>
            <a:off x="0" y="4347273"/>
            <a:ext cx="9143999" cy="3657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0" i="0" dirty="0">
                <a:solidFill>
                  <a:schemeClr val="tx1"/>
                </a:solidFill>
                <a:effectLst/>
                <a:latin typeface="Arial" panose="020B0604020202020204" pitchFamily="34" charset="0"/>
                <a:cs typeface="Arial" panose="020B0604020202020204" pitchFamily="34" charset="0"/>
              </a:rPr>
              <a:t>*Pyridoxine is given with isoniazid to prevent isoniazid-related neuropathy</a:t>
            </a:r>
            <a:endParaRPr lang="en-US" sz="1300" dirty="0">
              <a:solidFill>
                <a:schemeClr val="tx1"/>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F376DAC8-31F5-DE64-3521-00C9B1784C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75591422"/>
      </p:ext>
    </p:extLst>
  </p:cSld>
  <p:clrMapOvr>
    <a:masterClrMapping/>
  </p:clrMapOvr>
  <p:transition spd="slow" advTm="519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6EB25-C81F-4E46-AF43-701B1CB07C1C}"/>
              </a:ext>
            </a:extLst>
          </p:cNvPr>
          <p:cNvSpPr>
            <a:spLocks noGrp="1"/>
          </p:cNvSpPr>
          <p:nvPr>
            <p:ph type="title"/>
          </p:nvPr>
        </p:nvSpPr>
        <p:spPr/>
        <p:txBody>
          <a:bodyPr/>
          <a:lstStyle/>
          <a:p>
            <a:r>
              <a:rPr lang="en-US" dirty="0"/>
              <a:t>LTBI: Summary </a:t>
            </a:r>
          </a:p>
        </p:txBody>
      </p:sp>
      <p:sp>
        <p:nvSpPr>
          <p:cNvPr id="3" name="Text Placeholder 2">
            <a:extLst>
              <a:ext uri="{FF2B5EF4-FFF2-40B4-BE49-F238E27FC236}">
                <a16:creationId xmlns:a16="http://schemas.microsoft.com/office/drawing/2014/main" id="{1FC99182-D9C0-C44E-2EC6-CCE27018D6E4}"/>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BD8B565D-8A46-C741-B50E-0D9881D2E192}"/>
              </a:ext>
            </a:extLst>
          </p:cNvPr>
          <p:cNvSpPr>
            <a:spLocks noGrp="1"/>
          </p:cNvSpPr>
          <p:nvPr>
            <p:ph sz="half" idx="2"/>
          </p:nvPr>
        </p:nvSpPr>
        <p:spPr/>
        <p:txBody>
          <a:bodyPr>
            <a:noAutofit/>
          </a:bodyPr>
          <a:lstStyle/>
          <a:p>
            <a:r>
              <a:rPr lang="en-US" sz="1600" dirty="0"/>
              <a:t>All individuals with HIV should be screened for LTBI </a:t>
            </a:r>
            <a:endParaRPr lang="en-US" sz="500" dirty="0"/>
          </a:p>
          <a:p>
            <a:r>
              <a:rPr lang="en-US" sz="1600" dirty="0"/>
              <a:t>LTBI treatment is indicated for those with positive LTBI screening tests and/or recent exposure to active tuberculosis case</a:t>
            </a:r>
            <a:endParaRPr lang="en-US" sz="500" dirty="0"/>
          </a:p>
          <a:p>
            <a:r>
              <a:rPr lang="en-US" sz="1600" dirty="0"/>
              <a:t>Two newly recommended </a:t>
            </a:r>
            <a:r>
              <a:rPr lang="en-US" sz="1600" u="sng" dirty="0"/>
              <a:t>preferred</a:t>
            </a:r>
            <a:r>
              <a:rPr lang="en-US" sz="1600" dirty="0"/>
              <a:t> regimens for LTBI treatment in persons with HIV:</a:t>
            </a:r>
          </a:p>
          <a:p>
            <a:pPr lvl="1"/>
            <a:r>
              <a:rPr lang="en-US" sz="1600" dirty="0"/>
              <a:t>3HP: </a:t>
            </a:r>
            <a:r>
              <a:rPr lang="en-US" sz="1600" dirty="0">
                <a:solidFill>
                  <a:schemeClr val="dk1"/>
                </a:solidFill>
              </a:rPr>
              <a:t>W</a:t>
            </a:r>
            <a:r>
              <a:rPr lang="en-US" sz="1600" i="0" kern="1200" dirty="0">
                <a:solidFill>
                  <a:schemeClr val="dk1"/>
                </a:solidFill>
                <a:effectLst/>
              </a:rPr>
              <a:t>eekly isoniazid plus pyridoxine plus rifapentine for 3 months</a:t>
            </a:r>
            <a:endParaRPr lang="en-US" sz="1600" dirty="0"/>
          </a:p>
          <a:p>
            <a:pPr lvl="1"/>
            <a:r>
              <a:rPr lang="en-US" sz="1600" dirty="0"/>
              <a:t>3HR: Daily isoniazid plus pyridoxine plus rifampin for 3 months</a:t>
            </a:r>
            <a:endParaRPr lang="en-US" sz="500" dirty="0"/>
          </a:p>
          <a:p>
            <a:r>
              <a:rPr lang="en-US" sz="1600" dirty="0"/>
              <a:t>There are 3 alternative LTBI treatment regimens, if preferred regimens are not feasible</a:t>
            </a:r>
            <a:endParaRPr lang="en-US" sz="500" dirty="0"/>
          </a:p>
          <a:p>
            <a:r>
              <a:rPr lang="en-US" sz="1600" dirty="0"/>
              <a:t>When selecting LTBI treatment, consider drug interactions between the </a:t>
            </a:r>
            <a:r>
              <a:rPr lang="en-US" sz="1600"/>
              <a:t>LTBI drugs, </a:t>
            </a:r>
            <a:r>
              <a:rPr lang="en-US" sz="1600" dirty="0"/>
              <a:t>rifapentine </a:t>
            </a:r>
            <a:r>
              <a:rPr lang="en-US" sz="1600"/>
              <a:t>and rifampin, </a:t>
            </a:r>
            <a:r>
              <a:rPr lang="en-US" sz="1600" dirty="0"/>
              <a:t>with antiretroviral medications</a:t>
            </a:r>
          </a:p>
        </p:txBody>
      </p:sp>
      <p:pic>
        <p:nvPicPr>
          <p:cNvPr id="9" name="Audio 8">
            <a:hlinkClick r:id="" action="ppaction://media"/>
            <a:extLst>
              <a:ext uri="{FF2B5EF4-FFF2-40B4-BE49-F238E27FC236}">
                <a16:creationId xmlns:a16="http://schemas.microsoft.com/office/drawing/2014/main" id="{2B750351-C09E-03EE-F57F-7B50D9BE6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312240156"/>
      </p:ext>
    </p:extLst>
  </p:cSld>
  <p:clrMapOvr>
    <a:masterClrMapping/>
  </p:clrMapOvr>
  <p:transition spd="slow" advTm="657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BDA7C6D-8A96-545E-6AD3-7179435705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775658912"/>
      </p:ext>
    </p:extLst>
  </p:cSld>
  <p:clrMapOvr>
    <a:masterClrMapping/>
  </p:clrMapOvr>
  <p:transition spd="slow" advTm="31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1822-2E8A-6179-C02C-7743C6FC04E4}"/>
              </a:ext>
            </a:extLst>
          </p:cNvPr>
          <p:cNvSpPr>
            <a:spLocks noGrp="1"/>
          </p:cNvSpPr>
          <p:nvPr>
            <p:ph type="title"/>
          </p:nvPr>
        </p:nvSpPr>
        <p:spPr/>
        <p:txBody>
          <a:bodyPr/>
          <a:lstStyle/>
          <a:p>
            <a:r>
              <a:rPr lang="en-US" dirty="0"/>
              <a:t>Dr. </a:t>
            </a:r>
            <a:r>
              <a:rPr lang="en-US" dirty="0" err="1"/>
              <a:t>Kalapila</a:t>
            </a:r>
            <a:r>
              <a:rPr lang="en-US" dirty="0"/>
              <a:t> has no financial conflicts of interest or disclosures.</a:t>
            </a:r>
          </a:p>
        </p:txBody>
      </p:sp>
      <p:pic>
        <p:nvPicPr>
          <p:cNvPr id="4" name="Audio 3">
            <a:hlinkClick r:id="" action="ppaction://media"/>
            <a:extLst>
              <a:ext uri="{FF2B5EF4-FFF2-40B4-BE49-F238E27FC236}">
                <a16:creationId xmlns:a16="http://schemas.microsoft.com/office/drawing/2014/main" id="{2A2DC59A-8F18-0108-7F95-A3B052D7E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915186486"/>
      </p:ext>
    </p:extLst>
  </p:cSld>
  <p:clrMapOvr>
    <a:masterClrMapping/>
  </p:clrMapOvr>
  <p:transition spd="slow" advTm="27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B81E-398A-55FE-C909-12A89998EECD}"/>
              </a:ext>
            </a:extLst>
          </p:cNvPr>
          <p:cNvSpPr>
            <a:spLocks noGrp="1"/>
          </p:cNvSpPr>
          <p:nvPr>
            <p:ph type="title"/>
          </p:nvPr>
        </p:nvSpPr>
        <p:spPr/>
        <p:txBody>
          <a:bodyPr/>
          <a:lstStyle/>
          <a:p>
            <a:r>
              <a:rPr lang="en-US" dirty="0"/>
              <a:t>Latent TB Update: Outline</a:t>
            </a:r>
          </a:p>
        </p:txBody>
      </p:sp>
      <p:sp>
        <p:nvSpPr>
          <p:cNvPr id="3" name="Text Placeholder 2">
            <a:extLst>
              <a:ext uri="{FF2B5EF4-FFF2-40B4-BE49-F238E27FC236}">
                <a16:creationId xmlns:a16="http://schemas.microsoft.com/office/drawing/2014/main" id="{C011B9DE-9064-0FAB-952B-325634F61BBE}"/>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EA4FA4D8-6180-E5DB-1BFD-7BAA44FDF9A9}"/>
              </a:ext>
            </a:extLst>
          </p:cNvPr>
          <p:cNvSpPr>
            <a:spLocks noGrp="1"/>
          </p:cNvSpPr>
          <p:nvPr>
            <p:ph sz="half" idx="2"/>
          </p:nvPr>
        </p:nvSpPr>
        <p:spPr/>
        <p:txBody>
          <a:bodyPr/>
          <a:lstStyle/>
          <a:p>
            <a:r>
              <a:rPr lang="en-US" dirty="0"/>
              <a:t>Background</a:t>
            </a:r>
          </a:p>
          <a:p>
            <a:r>
              <a:rPr lang="en-US" dirty="0"/>
              <a:t>New Preferred LTBI Regimens</a:t>
            </a:r>
          </a:p>
          <a:p>
            <a:r>
              <a:rPr lang="en-US" dirty="0"/>
              <a:t>Alternative LTBI Regimens</a:t>
            </a:r>
          </a:p>
          <a:p>
            <a:r>
              <a:rPr lang="en-US" dirty="0"/>
              <a:t>Summary</a:t>
            </a:r>
          </a:p>
        </p:txBody>
      </p:sp>
      <p:pic>
        <p:nvPicPr>
          <p:cNvPr id="7" name="Audio 6">
            <a:hlinkClick r:id="" action="ppaction://media"/>
            <a:extLst>
              <a:ext uri="{FF2B5EF4-FFF2-40B4-BE49-F238E27FC236}">
                <a16:creationId xmlns:a16="http://schemas.microsoft.com/office/drawing/2014/main" id="{DDC8F3AD-9ABF-9277-4036-526765D61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119504445"/>
      </p:ext>
    </p:extLst>
  </p:cSld>
  <p:clrMapOvr>
    <a:masterClrMapping/>
  </p:clrMapOvr>
  <p:transition spd="slow" advTm="4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4D6F-B0B1-DD81-626F-22C9924648B5}"/>
              </a:ext>
            </a:extLst>
          </p:cNvPr>
          <p:cNvSpPr>
            <a:spLocks noGrp="1"/>
          </p:cNvSpPr>
          <p:nvPr>
            <p:ph type="title"/>
          </p:nvPr>
        </p:nvSpPr>
        <p:spPr/>
        <p:txBody>
          <a:bodyPr/>
          <a:lstStyle/>
          <a:p>
            <a:r>
              <a:rPr lang="en-US" dirty="0"/>
              <a:t>LTBI and HIV: Background</a:t>
            </a:r>
          </a:p>
        </p:txBody>
      </p:sp>
      <p:pic>
        <p:nvPicPr>
          <p:cNvPr id="4" name="Audio 3">
            <a:hlinkClick r:id="" action="ppaction://media"/>
            <a:extLst>
              <a:ext uri="{FF2B5EF4-FFF2-40B4-BE49-F238E27FC236}">
                <a16:creationId xmlns:a16="http://schemas.microsoft.com/office/drawing/2014/main" id="{CFFA5E76-3672-9D9D-BCA0-7A8070F70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942363362"/>
      </p:ext>
    </p:extLst>
  </p:cSld>
  <p:clrMapOvr>
    <a:masterClrMapping/>
  </p:clrMapOvr>
  <p:transition spd="slow" advTm="10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sz="2200" dirty="0"/>
              <a:t>When should you screen for LTBI in people with HIV?</a:t>
            </a:r>
          </a:p>
        </p:txBody>
      </p:sp>
      <p:pic>
        <p:nvPicPr>
          <p:cNvPr id="5" name="Audio 4">
            <a:hlinkClick r:id="" action="ppaction://media"/>
            <a:extLst>
              <a:ext uri="{FF2B5EF4-FFF2-40B4-BE49-F238E27FC236}">
                <a16:creationId xmlns:a16="http://schemas.microsoft.com/office/drawing/2014/main" id="{2E34AC36-428E-47E0-441A-4530C13A7B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83906385"/>
      </p:ext>
    </p:extLst>
  </p:cSld>
  <p:clrMapOvr>
    <a:masterClrMapping/>
  </p:clrMapOvr>
  <p:transition spd="slow" advTm="6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F407-EA5F-270C-3E99-3C75052794BB}"/>
              </a:ext>
            </a:extLst>
          </p:cNvPr>
          <p:cNvSpPr>
            <a:spLocks noGrp="1"/>
          </p:cNvSpPr>
          <p:nvPr>
            <p:ph type="title"/>
          </p:nvPr>
        </p:nvSpPr>
        <p:spPr/>
        <p:txBody>
          <a:bodyPr>
            <a:normAutofit/>
          </a:bodyPr>
          <a:lstStyle/>
          <a:p>
            <a:r>
              <a:rPr lang="en-US" dirty="0"/>
              <a:t>When to Screen Persons with HIV for LTBI</a:t>
            </a:r>
          </a:p>
        </p:txBody>
      </p:sp>
      <p:sp>
        <p:nvSpPr>
          <p:cNvPr id="3" name="Text Placeholder 2">
            <a:extLst>
              <a:ext uri="{FF2B5EF4-FFF2-40B4-BE49-F238E27FC236}">
                <a16:creationId xmlns:a16="http://schemas.microsoft.com/office/drawing/2014/main" id="{ECA2E957-502F-C404-20ED-9BF41F550349}"/>
              </a:ext>
            </a:extLst>
          </p:cNvPr>
          <p:cNvSpPr>
            <a:spLocks noGrp="1"/>
          </p:cNvSpPr>
          <p:nvPr>
            <p:ph type="body" sz="quarter" idx="14"/>
          </p:nvPr>
        </p:nvSpPr>
        <p:spPr/>
        <p:txBody>
          <a:bodyPr/>
          <a:lstStyle/>
          <a:p>
            <a:r>
              <a:rPr lang="en-US" dirty="0"/>
              <a:t>Source: HHS. Opportunistic Infections Guidelines. </a:t>
            </a:r>
            <a:r>
              <a:rPr lang="en-US" i="1" dirty="0"/>
              <a:t>Mycobacterium tuberculosis </a:t>
            </a:r>
            <a:r>
              <a:rPr lang="en-US" dirty="0"/>
              <a:t>Infection and Disease. Feb 17, 2022.</a:t>
            </a:r>
          </a:p>
        </p:txBody>
      </p:sp>
      <p:sp>
        <p:nvSpPr>
          <p:cNvPr id="4" name="Content Placeholder 3">
            <a:extLst>
              <a:ext uri="{FF2B5EF4-FFF2-40B4-BE49-F238E27FC236}">
                <a16:creationId xmlns:a16="http://schemas.microsoft.com/office/drawing/2014/main" id="{EA7E407B-406D-FF18-9395-90923B8EF99B}"/>
              </a:ext>
            </a:extLst>
          </p:cNvPr>
          <p:cNvSpPr>
            <a:spLocks noGrp="1"/>
          </p:cNvSpPr>
          <p:nvPr>
            <p:ph sz="half" idx="2"/>
          </p:nvPr>
        </p:nvSpPr>
        <p:spPr/>
        <p:txBody>
          <a:bodyPr>
            <a:normAutofit/>
          </a:bodyPr>
          <a:lstStyle/>
          <a:p>
            <a:r>
              <a:rPr lang="en-US" sz="2000" dirty="0"/>
              <a:t>Screen all persons at the time of HIV diagnosis</a:t>
            </a:r>
          </a:p>
          <a:p>
            <a:r>
              <a:rPr lang="en-US" sz="2000" dirty="0"/>
              <a:t>If LTBI (-) and CD4 count &lt;200, rescreen when CD4 count ≥200</a:t>
            </a:r>
            <a:endParaRPr lang="en-US" sz="2000" baseline="30000" dirty="0"/>
          </a:p>
          <a:p>
            <a:r>
              <a:rPr lang="en-US" sz="2000" dirty="0"/>
              <a:t>Screen annually if h</a:t>
            </a:r>
            <a:r>
              <a:rPr lang="en-US" sz="2000" b="0" i="0" dirty="0">
                <a:solidFill>
                  <a:srgbClr val="000000"/>
                </a:solidFill>
                <a:effectLst/>
              </a:rPr>
              <a:t>igh risk for repeated or ongoing exposure*</a:t>
            </a:r>
            <a:endParaRPr lang="en-US" sz="2000" baseline="30000" dirty="0"/>
          </a:p>
        </p:txBody>
      </p:sp>
      <p:sp>
        <p:nvSpPr>
          <p:cNvPr id="6" name="Rectangle 5">
            <a:extLst>
              <a:ext uri="{FF2B5EF4-FFF2-40B4-BE49-F238E27FC236}">
                <a16:creationId xmlns:a16="http://schemas.microsoft.com/office/drawing/2014/main" id="{8D8ACEF4-F460-0C3A-3338-75300CFA2340}"/>
              </a:ext>
            </a:extLst>
          </p:cNvPr>
          <p:cNvSpPr/>
          <p:nvPr/>
        </p:nvSpPr>
        <p:spPr>
          <a:xfrm>
            <a:off x="323469" y="4124960"/>
            <a:ext cx="8497062" cy="397224"/>
          </a:xfrm>
          <a:prstGeom prst="rect">
            <a:avLst/>
          </a:prstGeom>
          <a:solidFill>
            <a:srgbClr val="49A5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0" i="0" dirty="0">
                <a:solidFill>
                  <a:srgbClr val="000000"/>
                </a:solidFill>
                <a:effectLst/>
                <a:latin typeface="Arial" panose="020B0604020202020204" pitchFamily="34" charset="0"/>
                <a:cs typeface="Arial" panose="020B0604020202020204" pitchFamily="34" charset="0"/>
              </a:rPr>
              <a:t>*(e.g., during incarceration, travel to a high-TB incidence country, homelessness, living in a congregate setting).</a:t>
            </a:r>
            <a:endParaRPr lang="en-US" sz="1300" dirty="0">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C61C97A-0853-874E-858E-57B60F04B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535397622"/>
      </p:ext>
    </p:extLst>
  </p:cSld>
  <p:clrMapOvr>
    <a:masterClrMapping/>
  </p:clrMapOvr>
  <p:transition spd="slow" advTm="898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sz="2200" dirty="0"/>
              <a:t>How to screen for LTBI in people with HIV?</a:t>
            </a:r>
          </a:p>
        </p:txBody>
      </p:sp>
      <p:pic>
        <p:nvPicPr>
          <p:cNvPr id="5" name="Audio 4">
            <a:hlinkClick r:id="" action="ppaction://media"/>
            <a:extLst>
              <a:ext uri="{FF2B5EF4-FFF2-40B4-BE49-F238E27FC236}">
                <a16:creationId xmlns:a16="http://schemas.microsoft.com/office/drawing/2014/main" id="{91189DBE-D683-0E6F-5FB4-2FC803AE69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611377407"/>
      </p:ext>
    </p:extLst>
  </p:cSld>
  <p:clrMapOvr>
    <a:masterClrMapping/>
  </p:clrMapOvr>
  <p:transition spd="slow" advTm="7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A8DC-9705-B7DA-C113-2DDE4D602C9D}"/>
              </a:ext>
            </a:extLst>
          </p:cNvPr>
          <p:cNvSpPr>
            <a:spLocks noGrp="1"/>
          </p:cNvSpPr>
          <p:nvPr>
            <p:ph type="title"/>
          </p:nvPr>
        </p:nvSpPr>
        <p:spPr/>
        <p:txBody>
          <a:bodyPr/>
          <a:lstStyle/>
          <a:p>
            <a:r>
              <a:rPr lang="en-US" dirty="0"/>
              <a:t>Screening for LTBI in Persons with HIV</a:t>
            </a:r>
          </a:p>
        </p:txBody>
      </p:sp>
      <p:sp>
        <p:nvSpPr>
          <p:cNvPr id="3" name="Text Placeholder 2">
            <a:extLst>
              <a:ext uri="{FF2B5EF4-FFF2-40B4-BE49-F238E27FC236}">
                <a16:creationId xmlns:a16="http://schemas.microsoft.com/office/drawing/2014/main" id="{EB7423D9-A5D8-949A-E234-74C25B1C5A0C}"/>
              </a:ext>
            </a:extLst>
          </p:cNvPr>
          <p:cNvSpPr>
            <a:spLocks noGrp="1"/>
          </p:cNvSpPr>
          <p:nvPr>
            <p:ph type="body" sz="quarter" idx="14"/>
          </p:nvPr>
        </p:nvSpPr>
        <p:spPr/>
        <p:txBody>
          <a:bodyPr/>
          <a:lstStyle/>
          <a:p>
            <a:endParaRPr lang="en-US" dirty="0"/>
          </a:p>
        </p:txBody>
      </p:sp>
      <p:sp>
        <p:nvSpPr>
          <p:cNvPr id="4" name="Rectangle 3">
            <a:extLst>
              <a:ext uri="{FF2B5EF4-FFF2-40B4-BE49-F238E27FC236}">
                <a16:creationId xmlns:a16="http://schemas.microsoft.com/office/drawing/2014/main" id="{493F2F4C-34B9-B678-580E-86AD717B97F8}"/>
              </a:ext>
            </a:extLst>
          </p:cNvPr>
          <p:cNvSpPr/>
          <p:nvPr/>
        </p:nvSpPr>
        <p:spPr>
          <a:xfrm>
            <a:off x="294798" y="1900362"/>
            <a:ext cx="4023360" cy="2786934"/>
          </a:xfrm>
          <a:prstGeom prst="rect">
            <a:avLst/>
          </a:prstGeom>
          <a:solidFill>
            <a:srgbClr val="926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000"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a:p>
            <a:pPr algn="ct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FCD1F5F-3027-52BB-0B71-77E9FB78E086}"/>
              </a:ext>
            </a:extLst>
          </p:cNvPr>
          <p:cNvSpPr/>
          <p:nvPr/>
        </p:nvSpPr>
        <p:spPr>
          <a:xfrm>
            <a:off x="4831299" y="1900362"/>
            <a:ext cx="4023360" cy="2786934"/>
          </a:xfrm>
          <a:prstGeom prst="rect">
            <a:avLst/>
          </a:prstGeom>
          <a:solidFill>
            <a:srgbClr val="00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7ABB6F7-2889-2AB9-F21B-1DD861FAA98C}"/>
              </a:ext>
            </a:extLst>
          </p:cNvPr>
          <p:cNvSpPr/>
          <p:nvPr/>
        </p:nvSpPr>
        <p:spPr>
          <a:xfrm>
            <a:off x="294798" y="1182892"/>
            <a:ext cx="4023360" cy="538007"/>
          </a:xfrm>
          <a:prstGeom prst="rect">
            <a:avLst/>
          </a:prstGeom>
          <a:solidFill>
            <a:srgbClr val="7D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Tuberculin Skin Test</a:t>
            </a:r>
            <a:endParaRPr lang="en-US"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727ECD-B72C-2D10-00E3-5406AF66792F}"/>
              </a:ext>
            </a:extLst>
          </p:cNvPr>
          <p:cNvSpPr/>
          <p:nvPr/>
        </p:nvSpPr>
        <p:spPr>
          <a:xfrm>
            <a:off x="4831298" y="1182892"/>
            <a:ext cx="4023360" cy="538007"/>
          </a:xfrm>
          <a:prstGeom prst="rect">
            <a:avLst/>
          </a:prstGeom>
          <a:solidFill>
            <a:srgbClr val="007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Interferon-Gamma </a:t>
            </a:r>
            <a:r>
              <a:rPr lang="en-US" sz="2000" dirty="0">
                <a:latin typeface="Arial" panose="020B0604020202020204" pitchFamily="34" charset="0"/>
                <a:cs typeface="Arial" panose="020B0604020202020204" pitchFamily="34" charset="0"/>
              </a:rPr>
              <a:t>Release Assay</a:t>
            </a:r>
          </a:p>
        </p:txBody>
      </p:sp>
      <p:pic>
        <p:nvPicPr>
          <p:cNvPr id="25" name="Picture 24" descr="Tuberculin_skin_test.jpg">
            <a:extLst>
              <a:ext uri="{FF2B5EF4-FFF2-40B4-BE49-F238E27FC236}">
                <a16:creationId xmlns:a16="http://schemas.microsoft.com/office/drawing/2014/main" id="{EBC0924F-8460-FA1D-46FC-57836F6BC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97" y="2068691"/>
            <a:ext cx="3566160" cy="2387236"/>
          </a:xfrm>
          <a:prstGeom prst="rect">
            <a:avLst/>
          </a:prstGeom>
        </p:spPr>
      </p:pic>
      <p:pic>
        <p:nvPicPr>
          <p:cNvPr id="26" name="Picture 25">
            <a:extLst>
              <a:ext uri="{FF2B5EF4-FFF2-40B4-BE49-F238E27FC236}">
                <a16:creationId xmlns:a16="http://schemas.microsoft.com/office/drawing/2014/main" id="{ECA828DC-B0C9-CE67-73B2-CCCBDFEC34DF}"/>
              </a:ext>
            </a:extLst>
          </p:cNvPr>
          <p:cNvPicPr>
            <a:picLocks noChangeAspect="1"/>
          </p:cNvPicPr>
          <p:nvPr/>
        </p:nvPicPr>
        <p:blipFill>
          <a:blip r:embed="rId5"/>
          <a:stretch>
            <a:fillRect/>
          </a:stretch>
        </p:blipFill>
        <p:spPr>
          <a:xfrm>
            <a:off x="4831620" y="1900363"/>
            <a:ext cx="1889438" cy="1533718"/>
          </a:xfrm>
          <a:prstGeom prst="rect">
            <a:avLst/>
          </a:prstGeom>
        </p:spPr>
      </p:pic>
      <p:pic>
        <p:nvPicPr>
          <p:cNvPr id="27" name="Picture 26">
            <a:extLst>
              <a:ext uri="{FF2B5EF4-FFF2-40B4-BE49-F238E27FC236}">
                <a16:creationId xmlns:a16="http://schemas.microsoft.com/office/drawing/2014/main" id="{E0972688-5B8C-0494-A5BA-A57999D3FDEA}"/>
              </a:ext>
            </a:extLst>
          </p:cNvPr>
          <p:cNvPicPr>
            <a:picLocks noChangeAspect="1"/>
          </p:cNvPicPr>
          <p:nvPr/>
        </p:nvPicPr>
        <p:blipFill>
          <a:blip r:embed="rId6"/>
          <a:stretch>
            <a:fillRect/>
          </a:stretch>
        </p:blipFill>
        <p:spPr>
          <a:xfrm>
            <a:off x="6721058" y="2889299"/>
            <a:ext cx="2138304" cy="1554156"/>
          </a:xfrm>
          <a:prstGeom prst="rect">
            <a:avLst/>
          </a:prstGeom>
        </p:spPr>
      </p:pic>
      <p:sp>
        <p:nvSpPr>
          <p:cNvPr id="8" name="Rectangle 7">
            <a:extLst>
              <a:ext uri="{FF2B5EF4-FFF2-40B4-BE49-F238E27FC236}">
                <a16:creationId xmlns:a16="http://schemas.microsoft.com/office/drawing/2014/main" id="{D9A2FFBC-C8DE-8128-F01A-53682FB1EB38}"/>
              </a:ext>
            </a:extLst>
          </p:cNvPr>
          <p:cNvSpPr/>
          <p:nvPr/>
        </p:nvSpPr>
        <p:spPr>
          <a:xfrm>
            <a:off x="524578" y="4454505"/>
            <a:ext cx="3566160" cy="228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Source: CDC</a:t>
            </a:r>
          </a:p>
        </p:txBody>
      </p:sp>
      <p:sp>
        <p:nvSpPr>
          <p:cNvPr id="9" name="Rectangle 8">
            <a:extLst>
              <a:ext uri="{FF2B5EF4-FFF2-40B4-BE49-F238E27FC236}">
                <a16:creationId xmlns:a16="http://schemas.microsoft.com/office/drawing/2014/main" id="{0F5D55BE-17C1-DDE9-4582-4E675AE3D9BA}"/>
              </a:ext>
            </a:extLst>
          </p:cNvPr>
          <p:cNvSpPr/>
          <p:nvPr/>
        </p:nvSpPr>
        <p:spPr>
          <a:xfrm>
            <a:off x="4832194" y="3434357"/>
            <a:ext cx="1889438" cy="228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Source: Qiagen</a:t>
            </a:r>
          </a:p>
        </p:txBody>
      </p:sp>
      <p:sp>
        <p:nvSpPr>
          <p:cNvPr id="10" name="Rectangle 9">
            <a:extLst>
              <a:ext uri="{FF2B5EF4-FFF2-40B4-BE49-F238E27FC236}">
                <a16:creationId xmlns:a16="http://schemas.microsoft.com/office/drawing/2014/main" id="{FD3C3352-A779-5448-0FE7-D9741AA83E4F}"/>
              </a:ext>
            </a:extLst>
          </p:cNvPr>
          <p:cNvSpPr/>
          <p:nvPr/>
        </p:nvSpPr>
        <p:spPr>
          <a:xfrm>
            <a:off x="6722267" y="4451711"/>
            <a:ext cx="2130552" cy="228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Source: Oxford </a:t>
            </a:r>
            <a:r>
              <a:rPr lang="en-US" sz="1050" dirty="0" err="1">
                <a:latin typeface="Arial" panose="020B0604020202020204" pitchFamily="34" charset="0"/>
                <a:cs typeface="Arial" panose="020B0604020202020204" pitchFamily="34" charset="0"/>
              </a:rPr>
              <a:t>Immunotec</a:t>
            </a:r>
            <a:endParaRPr lang="en-US" sz="1050" dirty="0">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8EA6B9B4-D973-07AF-D0F7-7967E0275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33011776"/>
      </p:ext>
    </p:extLst>
  </p:cSld>
  <p:clrMapOvr>
    <a:masterClrMapping/>
  </p:clrMapOvr>
  <p:transition spd="slow" advTm="843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sz="2200" dirty="0"/>
              <a:t>When should you treat LTBI in people with HIV?</a:t>
            </a:r>
          </a:p>
        </p:txBody>
      </p:sp>
      <p:pic>
        <p:nvPicPr>
          <p:cNvPr id="4" name="Audio 3">
            <a:hlinkClick r:id="" action="ppaction://media"/>
            <a:extLst>
              <a:ext uri="{FF2B5EF4-FFF2-40B4-BE49-F238E27FC236}">
                <a16:creationId xmlns:a16="http://schemas.microsoft.com/office/drawing/2014/main" id="{DB8091A1-3931-CE0E-BA1A-B043951A1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620077890"/>
      </p:ext>
    </p:extLst>
  </p:cSld>
  <p:clrMapOvr>
    <a:masterClrMapping/>
  </p:clrMapOvr>
  <p:transition spd="slow" advTm="80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b06a5aa-8e31-4bdb-9b13-38c58a92ec8a" xsi:nil="true"/>
    <lcf76f155ced4ddcb4097134ff3c332f xmlns="b7aca33b-70f7-4b35-941e-ee6681619fc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7" ma:contentTypeDescription="Create a new document." ma:contentTypeScope="" ma:versionID="6b04e90d94d79223b5d968c1a839709d">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515bedb4d9c13cae191552054c754455"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AF0230-451B-43B8-97AC-822EEFCBF504}">
  <ds:schemaRefs>
    <ds:schemaRef ds:uri="http://schemas.microsoft.com/sharepoint/v3/contenttype/forms"/>
  </ds:schemaRefs>
</ds:datastoreItem>
</file>

<file path=customXml/itemProps2.xml><?xml version="1.0" encoding="utf-8"?>
<ds:datastoreItem xmlns:ds="http://schemas.openxmlformats.org/officeDocument/2006/customXml" ds:itemID="{395A4705-6743-4F63-AA66-E243BA7FD2F3}">
  <ds:schemaRefs>
    <ds:schemaRef ds:uri="http://schemas.microsoft.com/office/2006/metadata/properties"/>
    <ds:schemaRef ds:uri="http://schemas.microsoft.com/office/infopath/2007/PartnerControls"/>
    <ds:schemaRef ds:uri="ab06a5aa-8e31-4bdb-9b13-38c58a92ec8a"/>
    <ds:schemaRef ds:uri="b7aca33b-70f7-4b35-941e-ee6681619fcd"/>
  </ds:schemaRefs>
</ds:datastoreItem>
</file>

<file path=customXml/itemProps3.xml><?xml version="1.0" encoding="utf-8"?>
<ds:datastoreItem xmlns:ds="http://schemas.openxmlformats.org/officeDocument/2006/customXml" ds:itemID="{007967BA-5198-4710-9D6F-833B916477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NCRC.thmx</Template>
  <TotalTime>64183</TotalTime>
  <Words>878</Words>
  <Application>Microsoft Macintosh PowerPoint</Application>
  <PresentationFormat>On-screen Show (16:9)</PresentationFormat>
  <Paragraphs>87</Paragraphs>
  <Slides>18</Slides>
  <Notes>5</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Corbel</vt:lpstr>
      <vt:lpstr>Geneva</vt:lpstr>
      <vt:lpstr>Lucida Grande</vt:lpstr>
      <vt:lpstr>Times New Roman</vt:lpstr>
      <vt:lpstr>NCRC</vt:lpstr>
      <vt:lpstr>Evaluation and Management of Latent Tuberculosis Infection (LTBI): Recent Updates</vt:lpstr>
      <vt:lpstr>Dr. Kalapila has no financial conflicts of interest or disclosures.</vt:lpstr>
      <vt:lpstr>Latent TB Update: Outline</vt:lpstr>
      <vt:lpstr>LTBI and HIV: Background</vt:lpstr>
      <vt:lpstr>When should you screen for LTBI in people with HIV?</vt:lpstr>
      <vt:lpstr>When to Screen Persons with HIV for LTBI</vt:lpstr>
      <vt:lpstr>How to screen for LTBI in people with HIV?</vt:lpstr>
      <vt:lpstr>Screening for LTBI in Persons with HIV</vt:lpstr>
      <vt:lpstr>When should you treat LTBI in people with HIV?</vt:lpstr>
      <vt:lpstr>Indication for Treating LTBI in People with HIV</vt:lpstr>
      <vt:lpstr>LTBI Treatment in people with HIV:  New Preferred Regimens</vt:lpstr>
      <vt:lpstr>Preferred Treatment of LTBI in Persons with HIV</vt:lpstr>
      <vt:lpstr>Preferred Therapy for LTBI in Persons with HIV</vt:lpstr>
      <vt:lpstr>STUDIES SUMMARY</vt:lpstr>
      <vt:lpstr>LTBI Treatment in people with HIV:  Alternative Regimens</vt:lpstr>
      <vt:lpstr>Alternative Therapy for LTBI in Persons with HIV</vt:lpstr>
      <vt:lpstr>LTBI: Summary </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John F. Young</cp:lastModifiedBy>
  <cp:revision>2337</cp:revision>
  <cp:lastPrinted>2008-02-05T14:34:24Z</cp:lastPrinted>
  <dcterms:created xsi:type="dcterms:W3CDTF">2010-11-28T05:36:22Z</dcterms:created>
  <dcterms:modified xsi:type="dcterms:W3CDTF">2022-12-01T00:00:08Z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0x0101005A6C46A81A49D94F9009685E4B23D186</vt:lpwstr>
  </property>
</Properties>
</file>