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355" r:id="rId2"/>
    <p:sldId id="1353" r:id="rId3"/>
    <p:sldId id="1361" r:id="rId4"/>
    <p:sldId id="1362" r:id="rId5"/>
    <p:sldId id="1322" r:id="rId6"/>
    <p:sldId id="1323" r:id="rId7"/>
    <p:sldId id="1354" r:id="rId8"/>
    <p:sldId id="1113"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85993638507050996"/>
        </c:manualLayout>
      </c:layout>
      <c:barChart>
        <c:barDir val="col"/>
        <c:grouping val="clustered"/>
        <c:varyColors val="0"/>
        <c:ser>
          <c:idx val="0"/>
          <c:order val="0"/>
          <c:tx>
            <c:strRef>
              <c:f>Sheet1!$B$1</c:f>
              <c:strCache>
                <c:ptCount val="1"/>
                <c:pt idx="0">
                  <c:v>Bictegravir-TAF-FTC</c:v>
                </c:pt>
              </c:strCache>
            </c:strRef>
          </c:tx>
          <c:spPr>
            <a:gradFill>
              <a:gsLst>
                <a:gs pos="10000">
                  <a:srgbClr val="633B64"/>
                </a:gs>
                <a:gs pos="99000">
                  <a:srgbClr val="AD8CCB"/>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8DAE-9640-BC14-C6DEAE449624}"/>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c:formatCode>
                <c:ptCount val="1"/>
                <c:pt idx="0">
                  <c:v>96</c:v>
                </c:pt>
              </c:numCache>
            </c:numRef>
          </c:val>
          <c:extLst>
            <c:ext xmlns:c16="http://schemas.microsoft.com/office/drawing/2014/chart" uri="{C3380CC4-5D6E-409C-BE32-E72D297353CC}">
              <c16:uniqueId val="{00000000-EF8F-EF4D-A032-59A69911AD1A}"/>
            </c:ext>
          </c:extLst>
        </c:ser>
        <c:ser>
          <c:idx val="1"/>
          <c:order val="1"/>
          <c:tx>
            <c:strRef>
              <c:f>Sheet1!$C$1</c:f>
              <c:strCache>
                <c:ptCount val="1"/>
                <c:pt idx="0">
                  <c:v>Continue baseline ART</c:v>
                </c:pt>
              </c:strCache>
            </c:strRef>
          </c:tx>
          <c:spPr>
            <a:gradFill>
              <a:gsLst>
                <a:gs pos="5000">
                  <a:srgbClr val="4C6973"/>
                </a:gs>
                <a:gs pos="100000">
                  <a:srgbClr val="79A7B8"/>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EF8F-EF4D-A032-59A69911AD1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c:formatCode>
                <c:ptCount val="1"/>
                <c:pt idx="0">
                  <c:v>95</c:v>
                </c:pt>
              </c:numCache>
            </c:numRef>
          </c:val>
          <c:extLst>
            <c:ext xmlns:c16="http://schemas.microsoft.com/office/drawing/2014/chart" uri="{C3380CC4-5D6E-409C-BE32-E72D297353CC}">
              <c16:uniqueId val="{00000002-EF8F-EF4D-A032-59A69911AD1A}"/>
            </c:ext>
          </c:extLst>
        </c:ser>
        <c:dLbls>
          <c:showLegendKey val="0"/>
          <c:showVal val="1"/>
          <c:showCatName val="0"/>
          <c:showSerName val="0"/>
          <c:showPercent val="0"/>
          <c:showBubbleSize val="0"/>
        </c:dLbls>
        <c:gapWidth val="225"/>
        <c:overlap val="-100"/>
        <c:axId val="-1975895736"/>
        <c:axId val="-2091134904"/>
      </c:barChart>
      <c:catAx>
        <c:axId val="-1975895736"/>
        <c:scaling>
          <c:orientation val="minMax"/>
        </c:scaling>
        <c:delete val="1"/>
        <c:axPos val="b"/>
        <c:numFmt formatCode="General" sourceLinked="0"/>
        <c:majorTickMark val="out"/>
        <c:minorTickMark val="none"/>
        <c:tickLblPos val="nextTo"/>
        <c:crossAx val="-2091134904"/>
        <c:crosses val="autoZero"/>
        <c:auto val="1"/>
        <c:lblAlgn val="ctr"/>
        <c:lblOffset val="1"/>
        <c:tickLblSkip val="1"/>
        <c:tickMarkSkip val="1"/>
        <c:noMultiLvlLbl val="0"/>
      </c:catAx>
      <c:valAx>
        <c:axId val="-2091134904"/>
        <c:scaling>
          <c:orientation val="minMax"/>
          <c:max val="100"/>
          <c:min val="0"/>
        </c:scaling>
        <c:delete val="0"/>
        <c:axPos val="l"/>
        <c:title>
          <c:tx>
            <c:rich>
              <a:bodyPr/>
              <a:lstStyle/>
              <a:p>
                <a:pPr>
                  <a:defRPr/>
                </a:pPr>
                <a:r>
                  <a:rPr lang="en-US"/>
                  <a:t>HIV RNA &lt;50 copies/mL (%)</a:t>
                </a:r>
              </a:p>
            </c:rich>
          </c:tx>
          <c:layout>
            <c:manualLayout>
              <c:xMode val="edge"/>
              <c:yMode val="edge"/>
              <c:x val="1.08024691358025E-2"/>
              <c:y val="0.122384733960909"/>
            </c:manualLayout>
          </c:layout>
          <c:overlay val="0"/>
        </c:title>
        <c:numFmt formatCode="0" sourceLinked="0"/>
        <c:majorTickMark val="out"/>
        <c:minorTickMark val="none"/>
        <c:tickLblPos val="nextTo"/>
        <c:spPr>
          <a:ln w="6350">
            <a:solidFill>
              <a:srgbClr val="000000"/>
            </a:solidFill>
          </a:ln>
        </c:spPr>
        <c:crossAx val="-19758957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7037279344145648"/>
          <c:y val="0"/>
          <c:w val="0.76412146681727133"/>
          <c:h val="9.805133617472140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77620496301598663"/>
        </c:manualLayout>
      </c:layout>
      <c:barChart>
        <c:barDir val="col"/>
        <c:grouping val="clustered"/>
        <c:varyColors val="0"/>
        <c:ser>
          <c:idx val="0"/>
          <c:order val="0"/>
          <c:tx>
            <c:strRef>
              <c:f>Sheet1!$B$1</c:f>
              <c:strCache>
                <c:ptCount val="1"/>
                <c:pt idx="0">
                  <c:v>Bictegravir-TAF-FTC</c:v>
                </c:pt>
              </c:strCache>
            </c:strRef>
          </c:tx>
          <c:spPr>
            <a:gradFill>
              <a:gsLst>
                <a:gs pos="10000">
                  <a:srgbClr val="633B64"/>
                </a:gs>
                <a:gs pos="99000">
                  <a:srgbClr val="AD8CCB"/>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8DAE-9640-BC14-C6DEAE449624}"/>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Any NRTI RAM</c:v>
                </c:pt>
                <c:pt idx="1">
                  <c:v>No NRTI RAM</c:v>
                </c:pt>
                <c:pt idx="2">
                  <c:v>M184V/I</c:v>
                </c:pt>
                <c:pt idx="3">
                  <c:v>No M184V/I</c:v>
                </c:pt>
              </c:strCache>
            </c:strRef>
          </c:cat>
          <c:val>
            <c:numRef>
              <c:f>Sheet1!$B$2:$B$5</c:f>
              <c:numCache>
                <c:formatCode>General</c:formatCode>
                <c:ptCount val="4"/>
                <c:pt idx="0" formatCode="0">
                  <c:v>98</c:v>
                </c:pt>
                <c:pt idx="1">
                  <c:v>96</c:v>
                </c:pt>
                <c:pt idx="2">
                  <c:v>97</c:v>
                </c:pt>
                <c:pt idx="3" formatCode="0">
                  <c:v>95</c:v>
                </c:pt>
              </c:numCache>
            </c:numRef>
          </c:val>
          <c:extLst>
            <c:ext xmlns:c16="http://schemas.microsoft.com/office/drawing/2014/chart" uri="{C3380CC4-5D6E-409C-BE32-E72D297353CC}">
              <c16:uniqueId val="{00000000-EF8F-EF4D-A032-59A69911AD1A}"/>
            </c:ext>
          </c:extLst>
        </c:ser>
        <c:ser>
          <c:idx val="1"/>
          <c:order val="1"/>
          <c:tx>
            <c:strRef>
              <c:f>Sheet1!$C$1</c:f>
              <c:strCache>
                <c:ptCount val="1"/>
                <c:pt idx="0">
                  <c:v>Continue baseline ART</c:v>
                </c:pt>
              </c:strCache>
            </c:strRef>
          </c:tx>
          <c:spPr>
            <a:gradFill>
              <a:gsLst>
                <a:gs pos="4000">
                  <a:srgbClr val="4C6973"/>
                </a:gs>
                <a:gs pos="100000">
                  <a:srgbClr val="79A7B8"/>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EF8F-EF4D-A032-59A69911AD1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Any NRTI RAM</c:v>
                </c:pt>
                <c:pt idx="1">
                  <c:v>No NRTI RAM</c:v>
                </c:pt>
                <c:pt idx="2">
                  <c:v>M184V/I</c:v>
                </c:pt>
                <c:pt idx="3">
                  <c:v>No M184V/I</c:v>
                </c:pt>
              </c:strCache>
            </c:strRef>
          </c:cat>
          <c:val>
            <c:numRef>
              <c:f>Sheet1!$C$2:$C$5</c:f>
              <c:numCache>
                <c:formatCode>General</c:formatCode>
                <c:ptCount val="4"/>
                <c:pt idx="0" formatCode="0">
                  <c:v>96</c:v>
                </c:pt>
                <c:pt idx="1">
                  <c:v>95</c:v>
                </c:pt>
                <c:pt idx="2">
                  <c:v>96</c:v>
                </c:pt>
                <c:pt idx="3" formatCode="0">
                  <c:v>95</c:v>
                </c:pt>
              </c:numCache>
            </c:numRef>
          </c:val>
          <c:extLst>
            <c:ext xmlns:c16="http://schemas.microsoft.com/office/drawing/2014/chart" uri="{C3380CC4-5D6E-409C-BE32-E72D297353CC}">
              <c16:uniqueId val="{00000002-EF8F-EF4D-A032-59A69911AD1A}"/>
            </c:ext>
          </c:extLst>
        </c:ser>
        <c:dLbls>
          <c:showLegendKey val="0"/>
          <c:showVal val="1"/>
          <c:showCatName val="0"/>
          <c:showSerName val="0"/>
          <c:showPercent val="0"/>
          <c:showBubbleSize val="0"/>
        </c:dLbls>
        <c:gapWidth val="70"/>
        <c:axId val="-1975895736"/>
        <c:axId val="-2091134904"/>
      </c:barChart>
      <c:catAx>
        <c:axId val="-1975895736"/>
        <c:scaling>
          <c:orientation val="minMax"/>
        </c:scaling>
        <c:delete val="0"/>
        <c:axPos val="b"/>
        <c:numFmt formatCode="General" sourceLinked="0"/>
        <c:majorTickMark val="out"/>
        <c:minorTickMark val="none"/>
        <c:tickLblPos val="nextTo"/>
        <c:crossAx val="-2091134904"/>
        <c:crosses val="autoZero"/>
        <c:auto val="1"/>
        <c:lblAlgn val="ctr"/>
        <c:lblOffset val="1"/>
        <c:tickLblSkip val="1"/>
        <c:tickMarkSkip val="1"/>
        <c:noMultiLvlLbl val="0"/>
      </c:catAx>
      <c:valAx>
        <c:axId val="-2091134904"/>
        <c:scaling>
          <c:orientation val="minMax"/>
          <c:max val="100"/>
          <c:min val="0"/>
        </c:scaling>
        <c:delete val="0"/>
        <c:axPos val="l"/>
        <c:title>
          <c:tx>
            <c:rich>
              <a:bodyPr/>
              <a:lstStyle/>
              <a:p>
                <a:pPr>
                  <a:defRPr/>
                </a:pPr>
                <a:r>
                  <a:rPr lang="en-US" dirty="0"/>
                  <a:t>HIV RNA &lt;50 copies/mL (%)</a:t>
                </a:r>
              </a:p>
            </c:rich>
          </c:tx>
          <c:layout>
            <c:manualLayout>
              <c:xMode val="edge"/>
              <c:yMode val="edge"/>
              <c:x val="1.0802417726630325E-2"/>
              <c:y val="0.10554959039211008"/>
            </c:manualLayout>
          </c:layout>
          <c:overlay val="0"/>
        </c:title>
        <c:numFmt formatCode="0" sourceLinked="0"/>
        <c:majorTickMark val="out"/>
        <c:minorTickMark val="none"/>
        <c:tickLblPos val="nextTo"/>
        <c:spPr>
          <a:ln w="6350">
            <a:solidFill>
              <a:srgbClr val="000000"/>
            </a:solidFill>
          </a:ln>
        </c:spPr>
        <c:crossAx val="-19758957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7037279344145648"/>
          <c:y val="0"/>
          <c:w val="0.76412146681727133"/>
          <c:h val="9.805133617472140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4384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6703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132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1941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5493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4602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2800"/>
              </a:lnSpc>
            </a:pPr>
            <a:r>
              <a:rPr lang="en-US" sz="1700" b="0" dirty="0"/>
              <a:t>Switch to Bictegravir-Tenofovir alafenamide-Emtricitabine for Black Americans</a:t>
            </a:r>
            <a:br>
              <a:rPr lang="en-US" sz="1500" b="0" dirty="0"/>
            </a:br>
            <a:r>
              <a:rPr lang="en-US" dirty="0"/>
              <a:t>BRAAVE2020</a:t>
            </a:r>
          </a:p>
        </p:txBody>
      </p:sp>
    </p:spTree>
    <p:extLst>
      <p:ext uri="{BB962C8B-B14F-4D97-AF65-F5344CB8AC3E}">
        <p14:creationId xmlns:p14="http://schemas.microsoft.com/office/powerpoint/2010/main" val="95550579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167733" y="2185205"/>
            <a:ext cx="454737" cy="736431"/>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3" name="Line 11">
            <a:extLst>
              <a:ext uri="{FF2B5EF4-FFF2-40B4-BE49-F238E27FC236}">
                <a16:creationId xmlns:a16="http://schemas.microsoft.com/office/drawing/2014/main" id="{96D9E0FA-A353-5A4C-8303-34098D5D608F}"/>
              </a:ext>
            </a:extLst>
          </p:cNvPr>
          <p:cNvSpPr>
            <a:spLocks noChangeShapeType="1"/>
          </p:cNvSpPr>
          <p:nvPr/>
        </p:nvSpPr>
        <p:spPr bwMode="auto">
          <a:xfrm rot="20430663">
            <a:off x="5167733" y="2861400"/>
            <a:ext cx="454737" cy="736431"/>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Switch to Bictegravir-TAF-FTC for Black Americans</a:t>
            </a:r>
            <a:br>
              <a:rPr lang="en-US" sz="2000" dirty="0">
                <a:ea typeface="ＭＳ Ｐゴシック" pitchFamily="31" charset="-128"/>
                <a:cs typeface="ＭＳ Ｐゴシック" pitchFamily="31" charset="-128"/>
              </a:rPr>
            </a:br>
            <a:r>
              <a:rPr lang="en-US" sz="2000" dirty="0"/>
              <a:t>BRAAVE2020: Design</a:t>
            </a:r>
          </a:p>
        </p:txBody>
      </p:sp>
      <p:sp>
        <p:nvSpPr>
          <p:cNvPr id="6" name="Content Placeholder 5"/>
          <p:cNvSpPr>
            <a:spLocks noGrp="1"/>
          </p:cNvSpPr>
          <p:nvPr>
            <p:ph type="body" sz="quarter" idx="16"/>
          </p:nvPr>
        </p:nvSpPr>
        <p:spPr/>
        <p:txBody>
          <a:bodyPr/>
          <a:lstStyle/>
          <a:p>
            <a:r>
              <a:rPr lang="en-US" dirty="0"/>
              <a:t>Source: </a:t>
            </a:r>
            <a:r>
              <a:rPr lang="en-US" dirty="0" err="1"/>
              <a:t>Hagins</a:t>
            </a:r>
            <a:r>
              <a:rPr lang="en-US" dirty="0"/>
              <a:t> D, et al. JAIDS. 2021;88:86-95.</a:t>
            </a:r>
            <a:endParaRPr lang="en-US" dirty="0">
              <a:latin typeface="Arial" pitchFamily="31" charset="0"/>
            </a:endParaRPr>
          </a:p>
        </p:txBody>
      </p:sp>
      <p:sp>
        <p:nvSpPr>
          <p:cNvPr id="3" name="Content Placeholder 2">
            <a:extLst>
              <a:ext uri="{FF2B5EF4-FFF2-40B4-BE49-F238E27FC236}">
                <a16:creationId xmlns:a16="http://schemas.microsoft.com/office/drawing/2014/main" id="{84E3709D-4C7E-D94E-B3A3-BBA1FEC761B2}"/>
              </a:ext>
            </a:extLst>
          </p:cNvPr>
          <p:cNvSpPr>
            <a:spLocks noGrp="1"/>
          </p:cNvSpPr>
          <p:nvPr>
            <p:ph sz="half" idx="2"/>
          </p:nvPr>
        </p:nvSpPr>
        <p:spPr>
          <a:xfrm>
            <a:off x="323851" y="1184224"/>
            <a:ext cx="4734062" cy="3504315"/>
          </a:xfrm>
        </p:spPr>
        <p:txBody>
          <a:bodyPr>
            <a:noAutofit/>
          </a:bodyPr>
          <a:lstStyle/>
          <a:p>
            <a:pPr>
              <a:spcBef>
                <a:spcPts val="0"/>
              </a:spcBef>
            </a:pPr>
            <a:r>
              <a:rPr lang="en-US" sz="1400" b="1" dirty="0"/>
              <a:t>Background</a:t>
            </a:r>
          </a:p>
          <a:p>
            <a:pPr lvl="1">
              <a:spcBef>
                <a:spcPts val="0"/>
              </a:spcBef>
            </a:pPr>
            <a:r>
              <a:rPr lang="en-US" sz="1400" dirty="0">
                <a:latin typeface="Arial" pitchFamily="22" charset="0"/>
              </a:rPr>
              <a:t>Randomized, phase 3, multicenter, open-label switch study evaluating the efficacy and safety of switching Black American adults with viral suppression to BIC-TAF-FTC, including individuals with a history of NRTI, NNRTI, and/or PI resistance</a:t>
            </a:r>
            <a:endParaRPr lang="en-US" sz="1400" dirty="0"/>
          </a:p>
          <a:p>
            <a:pPr>
              <a:spcBef>
                <a:spcPts val="1200"/>
              </a:spcBef>
            </a:pPr>
            <a:r>
              <a:rPr lang="en-US" sz="1400" b="1" dirty="0"/>
              <a:t>Inclusion Criteria</a:t>
            </a:r>
          </a:p>
          <a:p>
            <a:pPr lvl="1">
              <a:spcBef>
                <a:spcPts val="0"/>
              </a:spcBef>
            </a:pPr>
            <a:r>
              <a:rPr lang="en-US" sz="1400" dirty="0">
                <a:latin typeface="Arial" pitchFamily="22" charset="0"/>
              </a:rPr>
              <a:t>Age ≥18 years</a:t>
            </a:r>
          </a:p>
          <a:p>
            <a:pPr lvl="1">
              <a:spcBef>
                <a:spcPts val="0"/>
              </a:spcBef>
            </a:pPr>
            <a:r>
              <a:rPr lang="en-US" sz="1400" dirty="0">
                <a:latin typeface="Arial" pitchFamily="22" charset="0"/>
              </a:rPr>
              <a:t>Self-described as Black, African American, or mixed race that includes Black</a:t>
            </a:r>
          </a:p>
          <a:p>
            <a:pPr lvl="1">
              <a:spcBef>
                <a:spcPts val="0"/>
              </a:spcBef>
            </a:pPr>
            <a:r>
              <a:rPr lang="en-US" sz="1400" dirty="0">
                <a:latin typeface="Arial" pitchFamily="22" charset="0"/>
              </a:rPr>
              <a:t>HIV RNA &lt;50 copies/mL for ≥12 months </a:t>
            </a:r>
          </a:p>
          <a:p>
            <a:pPr lvl="1">
              <a:spcBef>
                <a:spcPts val="0"/>
              </a:spcBef>
            </a:pPr>
            <a:r>
              <a:rPr lang="en-US" sz="1400" dirty="0">
                <a:latin typeface="Arial" pitchFamily="22" charset="0"/>
              </a:rPr>
              <a:t>Taking stable antiretroviral regimen that includes 2 NRTIs plus 3</a:t>
            </a:r>
            <a:r>
              <a:rPr lang="en-US" sz="1400" baseline="30000" dirty="0">
                <a:latin typeface="Arial" pitchFamily="22" charset="0"/>
              </a:rPr>
              <a:t>rd</a:t>
            </a:r>
            <a:r>
              <a:rPr lang="en-US" sz="1400" dirty="0">
                <a:latin typeface="Arial" pitchFamily="22" charset="0"/>
              </a:rPr>
              <a:t> agent for ≥6 months</a:t>
            </a:r>
          </a:p>
          <a:p>
            <a:pPr lvl="1">
              <a:spcBef>
                <a:spcPts val="0"/>
              </a:spcBef>
            </a:pPr>
            <a:r>
              <a:rPr lang="en-US" sz="1400" dirty="0">
                <a:latin typeface="Arial" pitchFamily="22" charset="0"/>
              </a:rPr>
              <a:t>eGFR ≥50 mL/min</a:t>
            </a:r>
          </a:p>
          <a:p>
            <a:pPr lvl="1">
              <a:spcBef>
                <a:spcPts val="0"/>
              </a:spcBef>
            </a:pPr>
            <a:r>
              <a:rPr lang="en-US" sz="1400" dirty="0">
                <a:latin typeface="Arial" pitchFamily="22" charset="0"/>
              </a:rPr>
              <a:t>No INSTI resistance; no K65R, T69ins, or ≥3TAMs</a:t>
            </a:r>
          </a:p>
        </p:txBody>
      </p:sp>
      <p:sp>
        <p:nvSpPr>
          <p:cNvPr id="24" name="Rectangle 7"/>
          <p:cNvSpPr>
            <a:spLocks noChangeArrowheads="1"/>
          </p:cNvSpPr>
          <p:nvPr/>
        </p:nvSpPr>
        <p:spPr bwMode="ltGray">
          <a:xfrm>
            <a:off x="5766469" y="1756115"/>
            <a:ext cx="3053679" cy="914400"/>
          </a:xfrm>
          <a:prstGeom prst="rect">
            <a:avLst/>
          </a:prstGeom>
          <a:solidFill>
            <a:srgbClr val="7030A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i="1" dirty="0">
                <a:solidFill>
                  <a:srgbClr val="000000"/>
                </a:solidFill>
                <a:latin typeface="Arial"/>
                <a:cs typeface="Arial"/>
              </a:rPr>
              <a:t>Switch Regimen</a:t>
            </a:r>
          </a:p>
          <a:p>
            <a:pPr algn="ctr">
              <a:spcBef>
                <a:spcPts val="450"/>
              </a:spcBef>
            </a:pPr>
            <a:r>
              <a:rPr lang="en-US" sz="1600" b="1" dirty="0" err="1">
                <a:solidFill>
                  <a:srgbClr val="000000"/>
                </a:solidFill>
                <a:latin typeface="Arial"/>
                <a:cs typeface="Arial"/>
              </a:rPr>
              <a:t>Bictegravir</a:t>
            </a:r>
            <a:r>
              <a:rPr lang="en-US" sz="1600" b="1" dirty="0">
                <a:solidFill>
                  <a:srgbClr val="000000"/>
                </a:solidFill>
                <a:latin typeface="Arial"/>
                <a:cs typeface="Arial"/>
              </a:rPr>
              <a:t>-TAF-FTC</a:t>
            </a:r>
          </a:p>
          <a:p>
            <a:pPr algn="ctr"/>
            <a:r>
              <a:rPr lang="en-US" sz="1400" dirty="0">
                <a:solidFill>
                  <a:srgbClr val="000000"/>
                </a:solidFill>
                <a:latin typeface="Arial"/>
                <a:cs typeface="Arial"/>
              </a:rPr>
              <a:t>(n = 328)</a:t>
            </a:r>
          </a:p>
        </p:txBody>
      </p:sp>
      <p:sp>
        <p:nvSpPr>
          <p:cNvPr id="33" name="Rectangle 7"/>
          <p:cNvSpPr>
            <a:spLocks noChangeArrowheads="1"/>
          </p:cNvSpPr>
          <p:nvPr/>
        </p:nvSpPr>
        <p:spPr bwMode="ltGray">
          <a:xfrm>
            <a:off x="5766469" y="3123484"/>
            <a:ext cx="3053679" cy="914400"/>
          </a:xfrm>
          <a:prstGeom prst="rect">
            <a:avLst/>
          </a:prstGeom>
          <a:solidFill>
            <a:srgbClr val="DBE4E9"/>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400" i="1" dirty="0">
                <a:solidFill>
                  <a:srgbClr val="000000"/>
                </a:solidFill>
                <a:latin typeface="Arial"/>
                <a:cs typeface="Arial"/>
              </a:rPr>
              <a:t>Maintain Regimen</a:t>
            </a:r>
          </a:p>
          <a:p>
            <a:pPr algn="ctr">
              <a:spcBef>
                <a:spcPts val="450"/>
              </a:spcBef>
            </a:pPr>
            <a:r>
              <a:rPr lang="en-US" sz="1600" b="1" dirty="0">
                <a:solidFill>
                  <a:srgbClr val="000000"/>
                </a:solidFill>
                <a:latin typeface="Arial"/>
                <a:cs typeface="Arial"/>
              </a:rPr>
              <a:t>Continue baseline ART</a:t>
            </a:r>
          </a:p>
          <a:p>
            <a:pPr algn="ctr"/>
            <a:r>
              <a:rPr lang="en-US" sz="1400" dirty="0">
                <a:solidFill>
                  <a:srgbClr val="000000"/>
                </a:solidFill>
                <a:latin typeface="Arial"/>
                <a:cs typeface="Arial"/>
              </a:rPr>
              <a:t>(n = 165)</a:t>
            </a:r>
          </a:p>
        </p:txBody>
      </p:sp>
      <p:sp>
        <p:nvSpPr>
          <p:cNvPr id="9" name="TextBox 8">
            <a:extLst>
              <a:ext uri="{FF2B5EF4-FFF2-40B4-BE49-F238E27FC236}">
                <a16:creationId xmlns:a16="http://schemas.microsoft.com/office/drawing/2014/main" id="{0BF62869-3F34-9346-A281-9CCB8F1DE372}"/>
              </a:ext>
            </a:extLst>
          </p:cNvPr>
          <p:cNvSpPr txBox="1"/>
          <p:nvPr/>
        </p:nvSpPr>
        <p:spPr>
          <a:xfrm>
            <a:off x="5732291" y="4413054"/>
            <a:ext cx="3087858" cy="261610"/>
          </a:xfrm>
          <a:prstGeom prst="rect">
            <a:avLst/>
          </a:prstGeom>
          <a:solidFill>
            <a:schemeClr val="bg1">
              <a:lumMod val="95000"/>
            </a:schemeClr>
          </a:solidFill>
        </p:spPr>
        <p:txBody>
          <a:bodyPr wrap="square" rtlCol="0">
            <a:spAutoFit/>
          </a:bodyPr>
          <a:lstStyle/>
          <a:p>
            <a:r>
              <a:rPr lang="en-US" sz="1100" dirty="0">
                <a:latin typeface="Arial"/>
              </a:rPr>
              <a:t>10% of all participants with M184V at baseline</a:t>
            </a:r>
            <a:endParaRPr lang="en-US" sz="1100" dirty="0">
              <a:latin typeface="+mn-lt"/>
            </a:endParaRPr>
          </a:p>
        </p:txBody>
      </p:sp>
      <p:sp>
        <p:nvSpPr>
          <p:cNvPr id="10" name="Oval 9">
            <a:extLst>
              <a:ext uri="{FF2B5EF4-FFF2-40B4-BE49-F238E27FC236}">
                <a16:creationId xmlns:a16="http://schemas.microsoft.com/office/drawing/2014/main" id="{344178A2-859C-974F-8969-9D3C51FE39E2}"/>
              </a:ext>
            </a:extLst>
          </p:cNvPr>
          <p:cNvSpPr>
            <a:spLocks noChangeAspect="1"/>
          </p:cNvSpPr>
          <p:nvPr/>
        </p:nvSpPr>
        <p:spPr>
          <a:xfrm>
            <a:off x="5239545" y="3103402"/>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400"/>
              </a:lnSpc>
            </a:pPr>
            <a:r>
              <a:rPr lang="en-US" sz="1200" b="1" dirty="0">
                <a:latin typeface="Arial"/>
                <a:cs typeface="Arial"/>
              </a:rPr>
              <a:t>1x</a:t>
            </a:r>
          </a:p>
        </p:txBody>
      </p:sp>
      <p:sp>
        <p:nvSpPr>
          <p:cNvPr id="11" name="Oval 10">
            <a:extLst>
              <a:ext uri="{FF2B5EF4-FFF2-40B4-BE49-F238E27FC236}">
                <a16:creationId xmlns:a16="http://schemas.microsoft.com/office/drawing/2014/main" id="{06CE5C6B-BD36-934D-81CA-8A9691EB7256}"/>
              </a:ext>
            </a:extLst>
          </p:cNvPr>
          <p:cNvSpPr>
            <a:spLocks noChangeAspect="1"/>
          </p:cNvSpPr>
          <p:nvPr/>
        </p:nvSpPr>
        <p:spPr>
          <a:xfrm>
            <a:off x="5239545" y="2463186"/>
            <a:ext cx="274319" cy="274319"/>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400"/>
              </a:lnSpc>
            </a:pPr>
            <a:r>
              <a:rPr lang="en-US" sz="1200" b="1" dirty="0">
                <a:latin typeface="Arial"/>
                <a:cs typeface="Arial"/>
              </a:rPr>
              <a:t>2x</a:t>
            </a:r>
          </a:p>
        </p:txBody>
      </p:sp>
    </p:spTree>
    <p:extLst>
      <p:ext uri="{BB962C8B-B14F-4D97-AF65-F5344CB8AC3E}">
        <p14:creationId xmlns:p14="http://schemas.microsoft.com/office/powerpoint/2010/main" val="320842490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Bictegravir-TAF-FTC for Black Americans</a:t>
            </a:r>
            <a:br>
              <a:rPr lang="en-US" sz="2000" dirty="0"/>
            </a:br>
            <a:r>
              <a:rPr lang="en-US" sz="2000" dirty="0"/>
              <a:t>BRAAVE2020: Baseline Characteristics </a:t>
            </a:r>
          </a:p>
        </p:txBody>
      </p:sp>
      <p:sp>
        <p:nvSpPr>
          <p:cNvPr id="6" name="Content Placeholder 5"/>
          <p:cNvSpPr>
            <a:spLocks noGrp="1"/>
          </p:cNvSpPr>
          <p:nvPr>
            <p:ph type="body" sz="quarter" idx="14"/>
          </p:nvPr>
        </p:nvSpPr>
        <p:spPr/>
        <p:txBody>
          <a:bodyPr/>
          <a:lstStyle/>
          <a:p>
            <a:r>
              <a:rPr lang="en-US" dirty="0"/>
              <a:t>Source: </a:t>
            </a:r>
            <a:r>
              <a:rPr lang="en-US" dirty="0" err="1"/>
              <a:t>Hagins</a:t>
            </a:r>
            <a:r>
              <a:rPr lang="en-US" dirty="0"/>
              <a:t> D et al. JAIDS. 2021;88:86-95.</a:t>
            </a:r>
          </a:p>
        </p:txBody>
      </p:sp>
      <p:graphicFrame>
        <p:nvGraphicFramePr>
          <p:cNvPr id="4" name="Group 45">
            <a:extLst>
              <a:ext uri="{FF2B5EF4-FFF2-40B4-BE49-F238E27FC236}">
                <a16:creationId xmlns:a16="http://schemas.microsoft.com/office/drawing/2014/main" id="{A31CD738-9CC8-F20D-2A9F-B7697F783BA3}"/>
              </a:ext>
            </a:extLst>
          </p:cNvPr>
          <p:cNvGraphicFramePr>
            <a:graphicFrameLocks noGrp="1"/>
          </p:cNvGraphicFramePr>
          <p:nvPr>
            <p:extLst>
              <p:ext uri="{D42A27DB-BD31-4B8C-83A1-F6EECF244321}">
                <p14:modId xmlns:p14="http://schemas.microsoft.com/office/powerpoint/2010/main" val="737239018"/>
              </p:ext>
            </p:extLst>
          </p:nvPr>
        </p:nvGraphicFramePr>
        <p:xfrm>
          <a:off x="470391" y="986184"/>
          <a:ext cx="8229603" cy="3756411"/>
        </p:xfrm>
        <a:graphic>
          <a:graphicData uri="http://schemas.openxmlformats.org/drawingml/2006/table">
            <a:tbl>
              <a:tblPr>
                <a:effectLst/>
              </a:tblPr>
              <a:tblGrid>
                <a:gridCol w="3396351">
                  <a:extLst>
                    <a:ext uri="{9D8B030D-6E8A-4147-A177-3AD203B41FA5}">
                      <a16:colId xmlns:a16="http://schemas.microsoft.com/office/drawing/2014/main" val="20000"/>
                    </a:ext>
                  </a:extLst>
                </a:gridCol>
                <a:gridCol w="2416626">
                  <a:extLst>
                    <a:ext uri="{9D8B030D-6E8A-4147-A177-3AD203B41FA5}">
                      <a16:colId xmlns:a16="http://schemas.microsoft.com/office/drawing/2014/main" val="20001"/>
                    </a:ext>
                  </a:extLst>
                </a:gridCol>
                <a:gridCol w="2416626">
                  <a:extLst>
                    <a:ext uri="{9D8B030D-6E8A-4147-A177-3AD203B41FA5}">
                      <a16:colId xmlns:a16="http://schemas.microsoft.com/office/drawing/2014/main" val="20002"/>
                    </a:ext>
                  </a:extLst>
                </a:gridCol>
              </a:tblGrid>
              <a:tr h="404875">
                <a:tc gridSpan="3">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BRAAVE2020 Baseline Participant Demographics &amp; Clinical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17507">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Baseline 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328)</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Continue Baseline ART</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165)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Age, years, median (range)</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49 (18-79)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49 (19-70)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Female sex at birth, n (%)</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101 (31)</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55 (33)</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Cisgender, n (%)</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317 (96)</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159 (96)</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Hispanic or Latino,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61 (22%)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49 (18%)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CD4 cell count, cells/µL, median (IQR)</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747 (570-922)</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758 (494-969)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TAF-FTC NRTI backbone,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224 (68)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107 (65)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409278010"/>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TDF-FTC NRTI backbone,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56 (17)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1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34 (21)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499771829"/>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ABC-3TC NRTI backbone,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44 (13)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24 (15)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663253292"/>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Other NRTI backbone,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 (1)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1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921488147"/>
                  </a:ext>
                </a:extLst>
              </a:tr>
            </a:tbl>
          </a:graphicData>
        </a:graphic>
      </p:graphicFrame>
    </p:spTree>
    <p:extLst>
      <p:ext uri="{BB962C8B-B14F-4D97-AF65-F5344CB8AC3E}">
        <p14:creationId xmlns:p14="http://schemas.microsoft.com/office/powerpoint/2010/main" val="398542097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Bictegravir-TAF-FTC for Black Americans</a:t>
            </a:r>
            <a:br>
              <a:rPr lang="en-US" sz="2000" dirty="0"/>
            </a:br>
            <a:r>
              <a:rPr lang="en-US" sz="2000" dirty="0"/>
              <a:t>BRAAVE2020: Baseline Characteristics </a:t>
            </a:r>
          </a:p>
        </p:txBody>
      </p:sp>
      <p:sp>
        <p:nvSpPr>
          <p:cNvPr id="6" name="Content Placeholder 5"/>
          <p:cNvSpPr>
            <a:spLocks noGrp="1"/>
          </p:cNvSpPr>
          <p:nvPr>
            <p:ph type="body" sz="quarter" idx="14"/>
          </p:nvPr>
        </p:nvSpPr>
        <p:spPr/>
        <p:txBody>
          <a:bodyPr/>
          <a:lstStyle/>
          <a:p>
            <a:r>
              <a:rPr lang="en-US" dirty="0"/>
              <a:t>Source: </a:t>
            </a:r>
            <a:r>
              <a:rPr lang="en-US" dirty="0" err="1"/>
              <a:t>Hagins</a:t>
            </a:r>
            <a:r>
              <a:rPr lang="en-US" dirty="0"/>
              <a:t> D et al. JAIDS. 2021;88:86-95.</a:t>
            </a:r>
          </a:p>
        </p:txBody>
      </p:sp>
      <p:graphicFrame>
        <p:nvGraphicFramePr>
          <p:cNvPr id="4" name="Group 45">
            <a:extLst>
              <a:ext uri="{FF2B5EF4-FFF2-40B4-BE49-F238E27FC236}">
                <a16:creationId xmlns:a16="http://schemas.microsoft.com/office/drawing/2014/main" id="{A31CD738-9CC8-F20D-2A9F-B7697F783BA3}"/>
              </a:ext>
            </a:extLst>
          </p:cNvPr>
          <p:cNvGraphicFramePr>
            <a:graphicFrameLocks noGrp="1"/>
          </p:cNvGraphicFramePr>
          <p:nvPr>
            <p:extLst>
              <p:ext uri="{D42A27DB-BD31-4B8C-83A1-F6EECF244321}">
                <p14:modId xmlns:p14="http://schemas.microsoft.com/office/powerpoint/2010/main" val="3156739559"/>
              </p:ext>
            </p:extLst>
          </p:nvPr>
        </p:nvGraphicFramePr>
        <p:xfrm>
          <a:off x="470391" y="986184"/>
          <a:ext cx="8229603" cy="3832040"/>
        </p:xfrm>
        <a:graphic>
          <a:graphicData uri="http://schemas.openxmlformats.org/drawingml/2006/table">
            <a:tbl>
              <a:tblPr>
                <a:effectLst/>
              </a:tblPr>
              <a:tblGrid>
                <a:gridCol w="3396351">
                  <a:extLst>
                    <a:ext uri="{9D8B030D-6E8A-4147-A177-3AD203B41FA5}">
                      <a16:colId xmlns:a16="http://schemas.microsoft.com/office/drawing/2014/main" val="20000"/>
                    </a:ext>
                  </a:extLst>
                </a:gridCol>
                <a:gridCol w="2416626">
                  <a:extLst>
                    <a:ext uri="{9D8B030D-6E8A-4147-A177-3AD203B41FA5}">
                      <a16:colId xmlns:a16="http://schemas.microsoft.com/office/drawing/2014/main" val="20001"/>
                    </a:ext>
                  </a:extLst>
                </a:gridCol>
                <a:gridCol w="2416626">
                  <a:extLst>
                    <a:ext uri="{9D8B030D-6E8A-4147-A177-3AD203B41FA5}">
                      <a16:colId xmlns:a16="http://schemas.microsoft.com/office/drawing/2014/main" val="20002"/>
                    </a:ext>
                  </a:extLst>
                </a:gridCol>
              </a:tblGrid>
              <a:tr h="260896">
                <a:tc gridSpan="3">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BRAAVE2020 Baseline Participant Demographics &amp; Clinical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0118">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Baseline 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328)</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Continue Baseline ART</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165)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253506">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Baseline 3</a:t>
                      </a:r>
                      <a:r>
                        <a:rPr lang="en-US" sz="1400" b="0" kern="1200" baseline="30000" dirty="0">
                          <a:solidFill>
                            <a:schemeClr val="tx1"/>
                          </a:solidFill>
                          <a:effectLst/>
                          <a:latin typeface="Arial" panose="020B0604020202020204" pitchFamily="34" charset="0"/>
                          <a:ea typeface="+mn-ea"/>
                          <a:cs typeface="Arial" panose="020B0604020202020204" pitchFamily="34" charset="0"/>
                        </a:rPr>
                        <a:t>rd</a:t>
                      </a:r>
                      <a:r>
                        <a:rPr lang="en-US" sz="1400" b="0" kern="1200" dirty="0">
                          <a:solidFill>
                            <a:schemeClr val="tx1"/>
                          </a:solidFill>
                          <a:effectLst/>
                          <a:latin typeface="Arial" panose="020B0604020202020204" pitchFamily="34" charset="0"/>
                          <a:ea typeface="+mn-ea"/>
                          <a:cs typeface="Arial" panose="020B0604020202020204" pitchFamily="34" charset="0"/>
                        </a:rPr>
                        <a:t> agent, n (%)</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INSTI</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18288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202 (61)</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18288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99 (60)</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NNRTI</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18288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100 (30)</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18288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51 (31)</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PI</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30 (9)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14 (9)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CCR5 antagonist</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182880"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0</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 (1)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253506">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Baseline ARV resistance,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409278010"/>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NRTI resistance</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44 (13)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26 (16)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499771829"/>
                  </a:ext>
                </a:extLst>
              </a:tr>
              <a:tr h="253506">
                <a:tc>
                  <a:txBody>
                    <a:bodyPr/>
                    <a:lstStyle/>
                    <a:p>
                      <a:pPr marL="36576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M184V/I</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31 (9)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2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20 (12)</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663253292"/>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NNRTI resistance</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70 (21)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32 (19)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921488147"/>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PI resistance</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36 (11)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2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26 (16)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854841326"/>
                  </a:ext>
                </a:extLst>
              </a:tr>
              <a:tr h="253506">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INSTI resistance</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8 (2)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alpha val="15000"/>
                      </a:schemeClr>
                    </a:solidFill>
                  </a:tcPr>
                </a:tc>
                <a:tc>
                  <a:txBody>
                    <a:bodyPr/>
                    <a:lstStyle/>
                    <a:p>
                      <a:pPr marL="182880"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3(2)</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69414793"/>
                  </a:ext>
                </a:extLst>
              </a:tr>
            </a:tbl>
          </a:graphicData>
        </a:graphic>
      </p:graphicFrame>
    </p:spTree>
    <p:extLst>
      <p:ext uri="{BB962C8B-B14F-4D97-AF65-F5344CB8AC3E}">
        <p14:creationId xmlns:p14="http://schemas.microsoft.com/office/powerpoint/2010/main" val="186871754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Bictegravir-TAF-FTC for Black Americans</a:t>
            </a:r>
            <a:br>
              <a:rPr lang="en-US" sz="2000" dirty="0">
                <a:ea typeface="ＭＳ Ｐゴシック" pitchFamily="31" charset="-128"/>
                <a:cs typeface="ＭＳ Ｐゴシック" pitchFamily="31" charset="-128"/>
              </a:rPr>
            </a:br>
            <a:r>
              <a:rPr lang="en-US" sz="2000" dirty="0"/>
              <a:t>BRAAVE2020: Results</a:t>
            </a:r>
          </a:p>
        </p:txBody>
      </p:sp>
      <p:sp>
        <p:nvSpPr>
          <p:cNvPr id="6" name="Content Placeholder 5"/>
          <p:cNvSpPr>
            <a:spLocks noGrp="1"/>
          </p:cNvSpPr>
          <p:nvPr>
            <p:ph type="body" sz="quarter" idx="15"/>
          </p:nvPr>
        </p:nvSpPr>
        <p:spPr/>
        <p:txBody>
          <a:bodyPr/>
          <a:lstStyle/>
          <a:p>
            <a:r>
              <a:rPr lang="en-US" dirty="0"/>
              <a:t>Week 24 Virologic Response (Intention-to-Treat Analysis)</a:t>
            </a:r>
            <a:endParaRPr lang="en-US" dirty="0">
              <a:latin typeface="Arial" pitchFamily="31" charset="0"/>
            </a:endParaRPr>
          </a:p>
        </p:txBody>
      </p:sp>
      <p:sp>
        <p:nvSpPr>
          <p:cNvPr id="3" name="Text Placeholder 2"/>
          <p:cNvSpPr>
            <a:spLocks noGrp="1"/>
          </p:cNvSpPr>
          <p:nvPr>
            <p:ph type="body" sz="quarter" idx="16"/>
          </p:nvPr>
        </p:nvSpPr>
        <p:spPr/>
        <p:txBody>
          <a:bodyPr/>
          <a:lstStyle/>
          <a:p>
            <a:r>
              <a:rPr lang="en-US" dirty="0"/>
              <a:t>Source: </a:t>
            </a:r>
            <a:r>
              <a:rPr lang="en-US" dirty="0" err="1"/>
              <a:t>Hagins</a:t>
            </a:r>
            <a:r>
              <a:rPr lang="en-US" dirty="0"/>
              <a:t> D et al. JAIDS. 2021;88:86-95.</a:t>
            </a:r>
            <a:endParaRPr lang="en-US" dirty="0">
              <a:latin typeface="Arial" pitchFamily="31" charset="0"/>
            </a:endParaRPr>
          </a:p>
        </p:txBody>
      </p:sp>
      <p:graphicFrame>
        <p:nvGraphicFramePr>
          <p:cNvPr id="8" name="Chart 7"/>
          <p:cNvGraphicFramePr>
            <a:graphicFrameLocks/>
          </p:cNvGraphicFramePr>
          <p:nvPr>
            <p:extLst>
              <p:ext uri="{D42A27DB-BD31-4B8C-83A1-F6EECF244321}">
                <p14:modId xmlns:p14="http://schemas.microsoft.com/office/powerpoint/2010/main" val="1715660650"/>
              </p:ext>
            </p:extLst>
          </p:nvPr>
        </p:nvGraphicFramePr>
        <p:xfrm>
          <a:off x="609600" y="1428750"/>
          <a:ext cx="79248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398427" y="4470126"/>
            <a:ext cx="8215486" cy="276999"/>
          </a:xfrm>
          <a:prstGeom prst="rect">
            <a:avLst/>
          </a:prstGeom>
          <a:solidFill>
            <a:schemeClr val="bg1">
              <a:lumMod val="95000"/>
            </a:schemeClr>
          </a:solidFill>
        </p:spPr>
        <p:txBody>
          <a:bodyPr wrap="square" rtlCol="0">
            <a:spAutoFit/>
          </a:bodyPr>
          <a:lstStyle/>
          <a:p>
            <a:r>
              <a:rPr lang="en-US" sz="1200" dirty="0">
                <a:latin typeface="Arial"/>
              </a:rPr>
              <a:t>Primary outcome of HIV RNA ≥50 copies/mL at 24 weeks: 0.8% BIC-TAF-FTC arm; 1.6% continue baseline ART arm</a:t>
            </a:r>
            <a:endParaRPr lang="en-US" sz="1200" dirty="0">
              <a:latin typeface="+mn-lt"/>
            </a:endParaRPr>
          </a:p>
        </p:txBody>
      </p:sp>
      <p:sp>
        <p:nvSpPr>
          <p:cNvPr id="7" name="TextBox 6"/>
          <p:cNvSpPr txBox="1"/>
          <p:nvPr/>
        </p:nvSpPr>
        <p:spPr>
          <a:xfrm>
            <a:off x="3367567" y="4040058"/>
            <a:ext cx="914400" cy="276999"/>
          </a:xfrm>
          <a:prstGeom prst="rect">
            <a:avLst/>
          </a:prstGeom>
          <a:noFill/>
        </p:spPr>
        <p:txBody>
          <a:bodyPr wrap="square" rtlCol="0" anchor="ctr" anchorCtr="1">
            <a:spAutoFit/>
          </a:bodyPr>
          <a:lstStyle/>
          <a:p>
            <a:r>
              <a:rPr lang="en-US" sz="1200" dirty="0">
                <a:solidFill>
                  <a:srgbClr val="FFFFFF"/>
                </a:solidFill>
                <a:latin typeface="Arial"/>
              </a:rPr>
              <a:t>316/328</a:t>
            </a:r>
          </a:p>
        </p:txBody>
      </p:sp>
      <p:sp>
        <p:nvSpPr>
          <p:cNvPr id="9" name="TextBox 8"/>
          <p:cNvSpPr txBox="1"/>
          <p:nvPr/>
        </p:nvSpPr>
        <p:spPr>
          <a:xfrm>
            <a:off x="5835603" y="4040058"/>
            <a:ext cx="914400" cy="276999"/>
          </a:xfrm>
          <a:prstGeom prst="rect">
            <a:avLst/>
          </a:prstGeom>
          <a:noFill/>
        </p:spPr>
        <p:txBody>
          <a:bodyPr wrap="square" rtlCol="0" anchor="ctr" anchorCtr="1">
            <a:spAutoFit/>
          </a:bodyPr>
          <a:lstStyle/>
          <a:p>
            <a:r>
              <a:rPr lang="en-US" sz="1200" dirty="0">
                <a:solidFill>
                  <a:srgbClr val="FFFFFF"/>
                </a:solidFill>
                <a:latin typeface="Arial"/>
              </a:rPr>
              <a:t>156/165</a:t>
            </a:r>
          </a:p>
        </p:txBody>
      </p:sp>
    </p:spTree>
    <p:extLst>
      <p:ext uri="{BB962C8B-B14F-4D97-AF65-F5344CB8AC3E}">
        <p14:creationId xmlns:p14="http://schemas.microsoft.com/office/powerpoint/2010/main" val="395270538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Bictegravir-TAF-FTC for Black Americans</a:t>
            </a:r>
            <a:br>
              <a:rPr lang="en-US" sz="2000" dirty="0">
                <a:ea typeface="ＭＳ Ｐゴシック" pitchFamily="31" charset="-128"/>
                <a:cs typeface="ＭＳ Ｐゴシック" pitchFamily="31" charset="-128"/>
              </a:rPr>
            </a:br>
            <a:r>
              <a:rPr lang="en-US" sz="2000" dirty="0"/>
              <a:t>BRAAVE2020: Results</a:t>
            </a:r>
          </a:p>
        </p:txBody>
      </p:sp>
      <p:sp>
        <p:nvSpPr>
          <p:cNvPr id="6" name="Content Placeholder 5"/>
          <p:cNvSpPr>
            <a:spLocks noGrp="1"/>
          </p:cNvSpPr>
          <p:nvPr>
            <p:ph type="body" sz="quarter" idx="15"/>
          </p:nvPr>
        </p:nvSpPr>
        <p:spPr/>
        <p:txBody>
          <a:bodyPr/>
          <a:lstStyle/>
          <a:p>
            <a:r>
              <a:rPr lang="en-US" dirty="0"/>
              <a:t>Week 24 Virologic Response by Baseline Resistance (Intention-to-Treat Analysis)</a:t>
            </a:r>
            <a:endParaRPr lang="en-US" dirty="0">
              <a:latin typeface="Arial" pitchFamily="31" charset="0"/>
            </a:endParaRPr>
          </a:p>
        </p:txBody>
      </p:sp>
      <p:sp>
        <p:nvSpPr>
          <p:cNvPr id="3" name="Text Placeholder 2"/>
          <p:cNvSpPr>
            <a:spLocks noGrp="1"/>
          </p:cNvSpPr>
          <p:nvPr>
            <p:ph type="body" sz="quarter" idx="16"/>
          </p:nvPr>
        </p:nvSpPr>
        <p:spPr/>
        <p:txBody>
          <a:bodyPr/>
          <a:lstStyle/>
          <a:p>
            <a:r>
              <a:rPr lang="en-US" dirty="0"/>
              <a:t>Source: </a:t>
            </a:r>
            <a:r>
              <a:rPr lang="en-US" dirty="0" err="1"/>
              <a:t>Hagins</a:t>
            </a:r>
            <a:r>
              <a:rPr lang="en-US" dirty="0"/>
              <a:t> D, et al. JAIDS. 2021;88:86-95.</a:t>
            </a:r>
            <a:endParaRPr lang="en-US" dirty="0">
              <a:latin typeface="Arial" pitchFamily="31" charset="0"/>
            </a:endParaRPr>
          </a:p>
        </p:txBody>
      </p:sp>
      <p:graphicFrame>
        <p:nvGraphicFramePr>
          <p:cNvPr id="8" name="Chart 7"/>
          <p:cNvGraphicFramePr>
            <a:graphicFrameLocks/>
          </p:cNvGraphicFramePr>
          <p:nvPr>
            <p:extLst>
              <p:ext uri="{D42A27DB-BD31-4B8C-83A1-F6EECF244321}">
                <p14:modId xmlns:p14="http://schemas.microsoft.com/office/powerpoint/2010/main" val="1322319022"/>
              </p:ext>
            </p:extLst>
          </p:nvPr>
        </p:nvGraphicFramePr>
        <p:xfrm>
          <a:off x="609600" y="1428750"/>
          <a:ext cx="79248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E583896D-9653-F44E-9801-41F1D05E0FCC}"/>
              </a:ext>
            </a:extLst>
          </p:cNvPr>
          <p:cNvSpPr txBox="1"/>
          <p:nvPr/>
        </p:nvSpPr>
        <p:spPr>
          <a:xfrm>
            <a:off x="609600" y="4470126"/>
            <a:ext cx="7780256" cy="276999"/>
          </a:xfrm>
          <a:prstGeom prst="rect">
            <a:avLst/>
          </a:prstGeom>
          <a:solidFill>
            <a:schemeClr val="bg1">
              <a:lumMod val="95000"/>
            </a:schemeClr>
          </a:solidFill>
        </p:spPr>
        <p:txBody>
          <a:bodyPr wrap="square" rtlCol="0">
            <a:spAutoFit/>
          </a:bodyPr>
          <a:lstStyle/>
          <a:p>
            <a:r>
              <a:rPr lang="en-US" sz="1200" dirty="0">
                <a:latin typeface="Arial"/>
              </a:rPr>
              <a:t>RAM = resistance associated mutation</a:t>
            </a:r>
            <a:endParaRPr lang="en-US" sz="1200" dirty="0">
              <a:latin typeface="+mn-lt"/>
            </a:endParaRPr>
          </a:p>
        </p:txBody>
      </p:sp>
      <p:sp>
        <p:nvSpPr>
          <p:cNvPr id="9" name="TextBox 8">
            <a:extLst>
              <a:ext uri="{FF2B5EF4-FFF2-40B4-BE49-F238E27FC236}">
                <a16:creationId xmlns:a16="http://schemas.microsoft.com/office/drawing/2014/main" id="{95EA420D-EAD5-7F4E-A2A8-426D4E895AD9}"/>
              </a:ext>
            </a:extLst>
          </p:cNvPr>
          <p:cNvSpPr txBox="1"/>
          <p:nvPr/>
        </p:nvSpPr>
        <p:spPr>
          <a:xfrm>
            <a:off x="1964277" y="3842976"/>
            <a:ext cx="640080" cy="182880"/>
          </a:xfrm>
          <a:prstGeom prst="rect">
            <a:avLst/>
          </a:prstGeom>
          <a:noFill/>
        </p:spPr>
        <p:txBody>
          <a:bodyPr wrap="square" rtlCol="0" anchor="ctr" anchorCtr="1">
            <a:spAutoFit/>
          </a:bodyPr>
          <a:lstStyle/>
          <a:p>
            <a:r>
              <a:rPr lang="en-US" sz="1000" dirty="0">
                <a:solidFill>
                  <a:srgbClr val="FFFFFF"/>
                </a:solidFill>
                <a:latin typeface="Arial"/>
              </a:rPr>
              <a:t>43/44</a:t>
            </a:r>
          </a:p>
        </p:txBody>
      </p:sp>
      <p:sp>
        <p:nvSpPr>
          <p:cNvPr id="10" name="TextBox 9">
            <a:extLst>
              <a:ext uri="{FF2B5EF4-FFF2-40B4-BE49-F238E27FC236}">
                <a16:creationId xmlns:a16="http://schemas.microsoft.com/office/drawing/2014/main" id="{B9E84B10-5369-A449-9CAD-C19C519C6D53}"/>
              </a:ext>
            </a:extLst>
          </p:cNvPr>
          <p:cNvSpPr txBox="1"/>
          <p:nvPr/>
        </p:nvSpPr>
        <p:spPr>
          <a:xfrm>
            <a:off x="2580562" y="3842976"/>
            <a:ext cx="640080" cy="182880"/>
          </a:xfrm>
          <a:prstGeom prst="rect">
            <a:avLst/>
          </a:prstGeom>
          <a:noFill/>
        </p:spPr>
        <p:txBody>
          <a:bodyPr wrap="square" rtlCol="0" anchor="ctr" anchorCtr="1">
            <a:spAutoFit/>
          </a:bodyPr>
          <a:lstStyle/>
          <a:p>
            <a:r>
              <a:rPr lang="en-US" sz="1000" dirty="0">
                <a:solidFill>
                  <a:srgbClr val="FFFFFF"/>
                </a:solidFill>
                <a:latin typeface="Arial"/>
              </a:rPr>
              <a:t>25/26</a:t>
            </a:r>
          </a:p>
        </p:txBody>
      </p:sp>
      <p:sp>
        <p:nvSpPr>
          <p:cNvPr id="14" name="TextBox 13">
            <a:extLst>
              <a:ext uri="{FF2B5EF4-FFF2-40B4-BE49-F238E27FC236}">
                <a16:creationId xmlns:a16="http://schemas.microsoft.com/office/drawing/2014/main" id="{79AD7604-B0C3-964E-9B14-12B0BAED521B}"/>
              </a:ext>
            </a:extLst>
          </p:cNvPr>
          <p:cNvSpPr txBox="1"/>
          <p:nvPr/>
        </p:nvSpPr>
        <p:spPr>
          <a:xfrm>
            <a:off x="3639750" y="3842976"/>
            <a:ext cx="640080" cy="182880"/>
          </a:xfrm>
          <a:prstGeom prst="rect">
            <a:avLst/>
          </a:prstGeom>
          <a:noFill/>
        </p:spPr>
        <p:txBody>
          <a:bodyPr wrap="square" rtlCol="0" anchor="ctr" anchorCtr="1">
            <a:spAutoFit/>
          </a:bodyPr>
          <a:lstStyle/>
          <a:p>
            <a:r>
              <a:rPr lang="en-US" sz="1000" dirty="0">
                <a:solidFill>
                  <a:srgbClr val="FFFFFF"/>
                </a:solidFill>
                <a:latin typeface="Arial"/>
              </a:rPr>
              <a:t>258/269</a:t>
            </a:r>
          </a:p>
        </p:txBody>
      </p:sp>
      <p:sp>
        <p:nvSpPr>
          <p:cNvPr id="15" name="TextBox 14">
            <a:extLst>
              <a:ext uri="{FF2B5EF4-FFF2-40B4-BE49-F238E27FC236}">
                <a16:creationId xmlns:a16="http://schemas.microsoft.com/office/drawing/2014/main" id="{5F9AA8A4-0134-4E46-917B-13E5C2EE984E}"/>
              </a:ext>
            </a:extLst>
          </p:cNvPr>
          <p:cNvSpPr txBox="1"/>
          <p:nvPr/>
        </p:nvSpPr>
        <p:spPr>
          <a:xfrm>
            <a:off x="4208900" y="3842976"/>
            <a:ext cx="640080" cy="182880"/>
          </a:xfrm>
          <a:prstGeom prst="rect">
            <a:avLst/>
          </a:prstGeom>
          <a:noFill/>
        </p:spPr>
        <p:txBody>
          <a:bodyPr wrap="square" rtlCol="0" anchor="ctr" anchorCtr="1">
            <a:spAutoFit/>
          </a:bodyPr>
          <a:lstStyle/>
          <a:p>
            <a:r>
              <a:rPr lang="en-US" sz="1000" dirty="0">
                <a:solidFill>
                  <a:srgbClr val="FFFFFF"/>
                </a:solidFill>
                <a:latin typeface="Arial"/>
              </a:rPr>
              <a:t>125/132</a:t>
            </a:r>
          </a:p>
        </p:txBody>
      </p:sp>
      <p:sp>
        <p:nvSpPr>
          <p:cNvPr id="16" name="TextBox 15">
            <a:extLst>
              <a:ext uri="{FF2B5EF4-FFF2-40B4-BE49-F238E27FC236}">
                <a16:creationId xmlns:a16="http://schemas.microsoft.com/office/drawing/2014/main" id="{C85A151F-90EA-6743-98C6-73362E63DC88}"/>
              </a:ext>
            </a:extLst>
          </p:cNvPr>
          <p:cNvSpPr txBox="1"/>
          <p:nvPr/>
        </p:nvSpPr>
        <p:spPr>
          <a:xfrm>
            <a:off x="5264745" y="3842976"/>
            <a:ext cx="640080" cy="182880"/>
          </a:xfrm>
          <a:prstGeom prst="rect">
            <a:avLst/>
          </a:prstGeom>
          <a:noFill/>
        </p:spPr>
        <p:txBody>
          <a:bodyPr wrap="square" rtlCol="0" anchor="ctr" anchorCtr="1">
            <a:spAutoFit/>
          </a:bodyPr>
          <a:lstStyle/>
          <a:p>
            <a:r>
              <a:rPr lang="en-US" sz="1000" dirty="0">
                <a:solidFill>
                  <a:srgbClr val="FFFFFF"/>
                </a:solidFill>
                <a:latin typeface="Arial"/>
              </a:rPr>
              <a:t>30/31</a:t>
            </a:r>
          </a:p>
        </p:txBody>
      </p:sp>
      <p:sp>
        <p:nvSpPr>
          <p:cNvPr id="17" name="TextBox 16">
            <a:extLst>
              <a:ext uri="{FF2B5EF4-FFF2-40B4-BE49-F238E27FC236}">
                <a16:creationId xmlns:a16="http://schemas.microsoft.com/office/drawing/2014/main" id="{3B535C4A-584C-574C-810C-D4CB12561817}"/>
              </a:ext>
            </a:extLst>
          </p:cNvPr>
          <p:cNvSpPr txBox="1"/>
          <p:nvPr/>
        </p:nvSpPr>
        <p:spPr>
          <a:xfrm>
            <a:off x="5821183" y="3842976"/>
            <a:ext cx="640080" cy="182880"/>
          </a:xfrm>
          <a:prstGeom prst="rect">
            <a:avLst/>
          </a:prstGeom>
          <a:noFill/>
        </p:spPr>
        <p:txBody>
          <a:bodyPr wrap="square" rtlCol="0" anchor="ctr" anchorCtr="1">
            <a:spAutoFit/>
          </a:bodyPr>
          <a:lstStyle/>
          <a:p>
            <a:r>
              <a:rPr lang="en-US" sz="1000" dirty="0">
                <a:solidFill>
                  <a:srgbClr val="FFFFFF"/>
                </a:solidFill>
                <a:latin typeface="Arial"/>
              </a:rPr>
              <a:t>19/20</a:t>
            </a:r>
          </a:p>
        </p:txBody>
      </p:sp>
      <p:sp>
        <p:nvSpPr>
          <p:cNvPr id="18" name="TextBox 17">
            <a:extLst>
              <a:ext uri="{FF2B5EF4-FFF2-40B4-BE49-F238E27FC236}">
                <a16:creationId xmlns:a16="http://schemas.microsoft.com/office/drawing/2014/main" id="{135B70F5-D4F0-B146-AEE8-02E19A5533BA}"/>
              </a:ext>
            </a:extLst>
          </p:cNvPr>
          <p:cNvSpPr txBox="1"/>
          <p:nvPr/>
        </p:nvSpPr>
        <p:spPr>
          <a:xfrm>
            <a:off x="6883116" y="3842976"/>
            <a:ext cx="640080" cy="182880"/>
          </a:xfrm>
          <a:prstGeom prst="rect">
            <a:avLst/>
          </a:prstGeom>
          <a:noFill/>
        </p:spPr>
        <p:txBody>
          <a:bodyPr wrap="square" rtlCol="0" anchor="ctr" anchorCtr="1">
            <a:spAutoFit/>
          </a:bodyPr>
          <a:lstStyle/>
          <a:p>
            <a:r>
              <a:rPr lang="en-US" sz="1000" dirty="0">
                <a:solidFill>
                  <a:srgbClr val="FFFFFF"/>
                </a:solidFill>
                <a:latin typeface="Arial"/>
              </a:rPr>
              <a:t>271/282</a:t>
            </a:r>
          </a:p>
        </p:txBody>
      </p:sp>
      <p:sp>
        <p:nvSpPr>
          <p:cNvPr id="19" name="TextBox 18">
            <a:extLst>
              <a:ext uri="{FF2B5EF4-FFF2-40B4-BE49-F238E27FC236}">
                <a16:creationId xmlns:a16="http://schemas.microsoft.com/office/drawing/2014/main" id="{762B128C-4552-9F4B-A2C4-B9CFCD71ECF8}"/>
              </a:ext>
            </a:extLst>
          </p:cNvPr>
          <p:cNvSpPr txBox="1"/>
          <p:nvPr/>
        </p:nvSpPr>
        <p:spPr>
          <a:xfrm>
            <a:off x="7494309" y="3842976"/>
            <a:ext cx="640080" cy="182880"/>
          </a:xfrm>
          <a:prstGeom prst="rect">
            <a:avLst/>
          </a:prstGeom>
          <a:noFill/>
        </p:spPr>
        <p:txBody>
          <a:bodyPr wrap="square" rtlCol="0" anchor="ctr" anchorCtr="1">
            <a:spAutoFit/>
          </a:bodyPr>
          <a:lstStyle/>
          <a:p>
            <a:r>
              <a:rPr lang="en-US" sz="1000" dirty="0">
                <a:solidFill>
                  <a:srgbClr val="FFFFFF"/>
                </a:solidFill>
                <a:latin typeface="Arial"/>
              </a:rPr>
              <a:t>131/138</a:t>
            </a:r>
          </a:p>
        </p:txBody>
      </p:sp>
    </p:spTree>
    <p:extLst>
      <p:ext uri="{BB962C8B-B14F-4D97-AF65-F5344CB8AC3E}">
        <p14:creationId xmlns:p14="http://schemas.microsoft.com/office/powerpoint/2010/main" val="242602949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a:t>
            </a:r>
            <a:r>
              <a:rPr lang="en-US" sz="2000" dirty="0" err="1"/>
              <a:t>Bictegravir</a:t>
            </a:r>
            <a:r>
              <a:rPr lang="en-US" sz="2000" dirty="0"/>
              <a:t>-TAF-FTC for Black Americans</a:t>
            </a:r>
            <a:br>
              <a:rPr lang="en-US" sz="2000" dirty="0">
                <a:ea typeface="ＭＳ Ｐゴシック" pitchFamily="31" charset="-128"/>
                <a:cs typeface="ＭＳ Ｐゴシック" pitchFamily="31" charset="-128"/>
              </a:rPr>
            </a:br>
            <a:r>
              <a:rPr lang="en-US" sz="2000" dirty="0"/>
              <a:t>BRAAVE2020: Conclusions </a:t>
            </a:r>
          </a:p>
        </p:txBody>
      </p:sp>
      <p:sp>
        <p:nvSpPr>
          <p:cNvPr id="6" name="Content Placeholder 5"/>
          <p:cNvSpPr>
            <a:spLocks noGrp="1"/>
          </p:cNvSpPr>
          <p:nvPr>
            <p:ph type="body" sz="quarter" idx="16"/>
          </p:nvPr>
        </p:nvSpPr>
        <p:spPr/>
        <p:txBody>
          <a:bodyPr/>
          <a:lstStyle/>
          <a:p>
            <a:r>
              <a:rPr lang="en-US" dirty="0"/>
              <a:t>Source: </a:t>
            </a:r>
            <a:r>
              <a:rPr lang="en-US" dirty="0" err="1"/>
              <a:t>Hagins</a:t>
            </a:r>
            <a:r>
              <a:rPr lang="en-US" dirty="0"/>
              <a:t> D, et al. JAIDS. 2021;88:86-95.</a:t>
            </a:r>
            <a:endParaRPr lang="en-US" dirty="0">
              <a:latin typeface="Arial" pitchFamily="31" charset="0"/>
            </a:endParaRPr>
          </a:p>
        </p:txBody>
      </p:sp>
      <p:sp>
        <p:nvSpPr>
          <p:cNvPr id="3" name="Content Placeholder 2">
            <a:extLst>
              <a:ext uri="{FF2B5EF4-FFF2-40B4-BE49-F238E27FC236}">
                <a16:creationId xmlns:a16="http://schemas.microsoft.com/office/drawing/2014/main" id="{EA43663A-B9EF-9F2E-F8B5-48BB68E042D0}"/>
              </a:ext>
            </a:extLst>
          </p:cNvPr>
          <p:cNvSpPr>
            <a:spLocks noGrp="1"/>
          </p:cNvSpPr>
          <p:nvPr>
            <p:ph sz="half" idx="2"/>
          </p:nvPr>
        </p:nvSpPr>
        <p:spPr>
          <a:xfrm>
            <a:off x="-18168" y="1910393"/>
            <a:ext cx="9180576" cy="1574460"/>
          </a:xfrm>
        </p:spPr>
        <p:txBody>
          <a:bodyPr/>
          <a:lstStyle/>
          <a:p>
            <a:pPr algn="l"/>
            <a:r>
              <a:rPr lang="en-US" sz="1600" b="1" i="0" dirty="0">
                <a:solidFill>
                  <a:srgbClr val="C00000"/>
                </a:solidFill>
              </a:rPr>
              <a:t>Conclusions</a:t>
            </a:r>
            <a:r>
              <a:rPr lang="en-US" sz="1600" b="0" i="0" dirty="0">
                <a:solidFill>
                  <a:schemeClr val="tx1"/>
                </a:solidFill>
              </a:rPr>
              <a:t>: “</a:t>
            </a:r>
            <a:r>
              <a:rPr lang="en-US" b="0" i="0" dirty="0">
                <a:solidFill>
                  <a:srgbClr val="212121"/>
                </a:solidFill>
                <a:effectLst/>
              </a:rPr>
              <a:t>For Black Americans with HIV, switching to B/F/TAF was noninferior to continuing a variety of regimens, including those with pre-existing NRTI mutations</a:t>
            </a:r>
            <a:r>
              <a:rPr lang="en-US" sz="1600" b="0" i="0" u="none" strike="noStrike" kern="1200" baseline="0" dirty="0">
                <a:solidFill>
                  <a:schemeClr val="tx1"/>
                </a:solidFill>
              </a:rPr>
              <a:t>.</a:t>
            </a:r>
            <a:r>
              <a:rPr lang="en-US" sz="1600" b="0" dirty="0">
                <a:solidFill>
                  <a:schemeClr val="tx1"/>
                </a:solidFill>
              </a:rPr>
              <a:t>”</a:t>
            </a:r>
          </a:p>
        </p:txBody>
      </p:sp>
    </p:spTree>
    <p:extLst>
      <p:ext uri="{BB962C8B-B14F-4D97-AF65-F5344CB8AC3E}">
        <p14:creationId xmlns:p14="http://schemas.microsoft.com/office/powerpoint/2010/main" val="147615847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656</Words>
  <Application>Microsoft Macintosh PowerPoint</Application>
  <PresentationFormat>On-screen Show (16:9)</PresentationFormat>
  <Paragraphs>112</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Corbel</vt:lpstr>
      <vt:lpstr>Geneva</vt:lpstr>
      <vt:lpstr>Lucida Grande</vt:lpstr>
      <vt:lpstr>Symbol</vt:lpstr>
      <vt:lpstr>Times New Roman</vt:lpstr>
      <vt:lpstr>NCRC</vt:lpstr>
      <vt:lpstr>Switch to Bictegravir-Tenofovir alafenamide-Emtricitabine for Black Americans BRAAVE2020</vt:lpstr>
      <vt:lpstr>Switch to Bictegravir-TAF-FTC for Black Americans BRAAVE2020: Design</vt:lpstr>
      <vt:lpstr>Switch to Bictegravir-TAF-FTC for Black Americans BRAAVE2020: Baseline Characteristics </vt:lpstr>
      <vt:lpstr>Switch to Bictegravir-TAF-FTC for Black Americans BRAAVE2020: Baseline Characteristics </vt:lpstr>
      <vt:lpstr>Switch to Bictegravir-TAF-FTC for Black Americans BRAAVE2020: Results</vt:lpstr>
      <vt:lpstr>Switch to Bictegravir-TAF-FTC for Black Americans BRAAVE2020: Results</vt:lpstr>
      <vt:lpstr>Switch to Bictegravir-TAF-FTC for Black Americans BRAAVE2020: Conclusions </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2022-12-17T23:05:00Z</dcterms:modified>
</cp:coreProperties>
</file>