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8"/>
  </p:notesMasterIdLst>
  <p:handoutMasterIdLst>
    <p:handoutMasterId r:id="rId9"/>
  </p:handoutMasterIdLst>
  <p:sldIdLst>
    <p:sldId id="1352" r:id="rId2"/>
    <p:sldId id="1358" r:id="rId3"/>
    <p:sldId id="1356" r:id="rId4"/>
    <p:sldId id="1359" r:id="rId5"/>
    <p:sldId id="1357" r:id="rId6"/>
    <p:sldId id="1113" r:id="rId7"/>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userDrawn="1">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9BD3"/>
    <a:srgbClr val="784180"/>
    <a:srgbClr val="66426F"/>
    <a:srgbClr val="7F7F7F"/>
    <a:srgbClr val="54737F"/>
    <a:srgbClr val="AD8200"/>
    <a:srgbClr val="DBE4E9"/>
    <a:srgbClr val="879A5B"/>
    <a:srgbClr val="3370B1"/>
    <a:srgbClr val="3264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44" autoAdjust="0"/>
    <p:restoredTop sz="94807" autoAdjust="0"/>
  </p:normalViewPr>
  <p:slideViewPr>
    <p:cSldViewPr snapToGrid="0" showGuides="1">
      <p:cViewPr varScale="1">
        <p:scale>
          <a:sx n="154" d="100"/>
          <a:sy n="154" d="100"/>
        </p:scale>
        <p:origin x="216" y="280"/>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385705259064837"/>
          <c:y val="0.10748853112295501"/>
          <c:w val="0.8399065568192865"/>
          <c:h val="0.85993638507050996"/>
        </c:manualLayout>
      </c:layout>
      <c:barChart>
        <c:barDir val="col"/>
        <c:grouping val="clustered"/>
        <c:varyColors val="0"/>
        <c:ser>
          <c:idx val="0"/>
          <c:order val="0"/>
          <c:tx>
            <c:strRef>
              <c:f>Sheet1!$B$1</c:f>
              <c:strCache>
                <c:ptCount val="1"/>
                <c:pt idx="0">
                  <c:v>Bictegravir-TAF-FTC</c:v>
                </c:pt>
              </c:strCache>
            </c:strRef>
          </c:tx>
          <c:spPr>
            <a:gradFill>
              <a:gsLst>
                <a:gs pos="0">
                  <a:srgbClr val="784180"/>
                </a:gs>
                <a:gs pos="99000">
                  <a:srgbClr val="C89BD3"/>
                </a:gs>
              </a:gsLst>
              <a:lin ang="0" scaled="0"/>
            </a:gradFill>
            <a:ln w="12700">
              <a:noFill/>
            </a:ln>
            <a:effectLst/>
            <a:scene3d>
              <a:camera prst="orthographicFront"/>
              <a:lightRig rig="threePt" dir="t"/>
            </a:scene3d>
            <a:sp3d>
              <a:bevelT w="38100" h="38100"/>
            </a:sp3d>
          </c:spPr>
          <c:invertIfNegative val="0"/>
          <c:dLbls>
            <c:spPr>
              <a:solidFill>
                <a:sysClr val="window" lastClr="FFFFFF">
                  <a:alpha val="50000"/>
                </a:sysClr>
              </a:solidFill>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ITT</c:v>
                </c:pt>
              </c:strCache>
            </c:strRef>
          </c:cat>
          <c:val>
            <c:numRef>
              <c:f>Sheet1!$B$2</c:f>
              <c:numCache>
                <c:formatCode>0.0</c:formatCode>
                <c:ptCount val="1"/>
                <c:pt idx="0">
                  <c:v>93.3</c:v>
                </c:pt>
              </c:numCache>
            </c:numRef>
          </c:val>
          <c:extLst>
            <c:ext xmlns:c16="http://schemas.microsoft.com/office/drawing/2014/chart" uri="{C3380CC4-5D6E-409C-BE32-E72D297353CC}">
              <c16:uniqueId val="{00000000-AC09-0442-A2DC-FCF30DF9D5EA}"/>
            </c:ext>
          </c:extLst>
        </c:ser>
        <c:ser>
          <c:idx val="1"/>
          <c:order val="1"/>
          <c:tx>
            <c:strRef>
              <c:f>Sheet1!$C$1</c:f>
              <c:strCache>
                <c:ptCount val="1"/>
                <c:pt idx="0">
                  <c:v>Dolutegravir + TAF-FTC</c:v>
                </c:pt>
              </c:strCache>
            </c:strRef>
          </c:tx>
          <c:spPr>
            <a:gradFill>
              <a:lin ang="0" scaled="0"/>
            </a:gradFill>
            <a:ln w="12700">
              <a:noFill/>
            </a:ln>
            <a:effectLst/>
            <a:scene3d>
              <a:camera prst="orthographicFront"/>
              <a:lightRig rig="threePt" dir="t"/>
            </a:scene3d>
            <a:sp3d>
              <a:bevelT w="38100" h="38100"/>
            </a:sp3d>
          </c:spPr>
          <c:invertIfNegative val="0"/>
          <c:dPt>
            <c:idx val="0"/>
            <c:invertIfNegative val="0"/>
            <c:bubble3D val="0"/>
            <c:spPr>
              <a:gradFill>
                <a:gsLst>
                  <a:gs pos="4000">
                    <a:srgbClr val="4C6973"/>
                  </a:gs>
                  <a:gs pos="100000">
                    <a:srgbClr val="79A7B8"/>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AC09-0442-A2DC-FCF30DF9D5EA}"/>
              </c:ext>
            </c:extLst>
          </c:dPt>
          <c:dLbls>
            <c:spPr>
              <a:solidFill>
                <a:sysClr val="window" lastClr="FFFFFF">
                  <a:alpha val="50000"/>
                </a:sysClr>
              </a:solidFill>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ITT</c:v>
                </c:pt>
              </c:strCache>
            </c:strRef>
          </c:cat>
          <c:val>
            <c:numRef>
              <c:f>Sheet1!$C$2</c:f>
              <c:numCache>
                <c:formatCode>0.0</c:formatCode>
                <c:ptCount val="1"/>
                <c:pt idx="0">
                  <c:v>91.1</c:v>
                </c:pt>
              </c:numCache>
            </c:numRef>
          </c:val>
          <c:extLst>
            <c:ext xmlns:c16="http://schemas.microsoft.com/office/drawing/2014/chart" uri="{C3380CC4-5D6E-409C-BE32-E72D297353CC}">
              <c16:uniqueId val="{00000002-AC09-0442-A2DC-FCF30DF9D5EA}"/>
            </c:ext>
          </c:extLst>
        </c:ser>
        <c:dLbls>
          <c:showLegendKey val="0"/>
          <c:showVal val="1"/>
          <c:showCatName val="0"/>
          <c:showSerName val="0"/>
          <c:showPercent val="0"/>
          <c:showBubbleSize val="0"/>
        </c:dLbls>
        <c:gapWidth val="225"/>
        <c:overlap val="-100"/>
        <c:axId val="-2039695704"/>
        <c:axId val="-2017899448"/>
      </c:barChart>
      <c:catAx>
        <c:axId val="-2039695704"/>
        <c:scaling>
          <c:orientation val="minMax"/>
        </c:scaling>
        <c:delete val="1"/>
        <c:axPos val="b"/>
        <c:numFmt formatCode="General" sourceLinked="0"/>
        <c:majorTickMark val="out"/>
        <c:minorTickMark val="none"/>
        <c:tickLblPos val="nextTo"/>
        <c:crossAx val="-2017899448"/>
        <c:crosses val="autoZero"/>
        <c:auto val="1"/>
        <c:lblAlgn val="ctr"/>
        <c:lblOffset val="1"/>
        <c:tickLblSkip val="1"/>
        <c:tickMarkSkip val="1"/>
        <c:noMultiLvlLbl val="0"/>
      </c:catAx>
      <c:valAx>
        <c:axId val="-2017899448"/>
        <c:scaling>
          <c:orientation val="minMax"/>
          <c:max val="100"/>
          <c:min val="0"/>
        </c:scaling>
        <c:delete val="0"/>
        <c:axPos val="l"/>
        <c:title>
          <c:tx>
            <c:rich>
              <a:bodyPr/>
              <a:lstStyle/>
              <a:p>
                <a:pPr>
                  <a:defRPr/>
                </a:pPr>
                <a:r>
                  <a:rPr lang="en-US"/>
                  <a:t>HIV RNA &lt;50 copies/mL (%)</a:t>
                </a:r>
              </a:p>
            </c:rich>
          </c:tx>
          <c:layout>
            <c:manualLayout>
              <c:xMode val="edge"/>
              <c:yMode val="edge"/>
              <c:x val="1.0802469135802469E-2"/>
              <c:y val="0.13037055263925346"/>
            </c:manualLayout>
          </c:layout>
          <c:overlay val="0"/>
        </c:title>
        <c:numFmt formatCode="0" sourceLinked="0"/>
        <c:majorTickMark val="out"/>
        <c:minorTickMark val="none"/>
        <c:tickLblPos val="nextTo"/>
        <c:spPr>
          <a:ln w="6350">
            <a:solidFill>
              <a:srgbClr val="000000"/>
            </a:solidFill>
          </a:ln>
        </c:spPr>
        <c:crossAx val="-2039695704"/>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15548860211918"/>
          <c:y val="0"/>
          <c:w val="0.7860581316224361"/>
          <c:h val="9.8051336174721407E-2"/>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8355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65873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52216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183488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nSpc>
                <a:spcPts val="2800"/>
              </a:lnSpc>
            </a:pPr>
            <a:r>
              <a:rPr lang="en-US" sz="1700" b="0" dirty="0"/>
              <a:t>Switch to BIC-TAF-FTC or DTG + TAF-FTC in Adults with Virologic Suppression</a:t>
            </a:r>
            <a:br>
              <a:rPr lang="en-US" sz="1500" b="0" dirty="0"/>
            </a:br>
            <a:r>
              <a:rPr lang="en-US" sz="2400" dirty="0"/>
              <a:t>GS-380-4030</a:t>
            </a:r>
            <a:endParaRPr lang="en-US" dirty="0"/>
          </a:p>
        </p:txBody>
      </p:sp>
    </p:spTree>
    <p:extLst>
      <p:ext uri="{BB962C8B-B14F-4D97-AF65-F5344CB8AC3E}">
        <p14:creationId xmlns:p14="http://schemas.microsoft.com/office/powerpoint/2010/main" val="150007227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a:t>Switch to BIC-TAF-FTC or DTG + TAF-FTC in Adults with Virologic Suppression</a:t>
            </a:r>
            <a:br>
              <a:rPr lang="en-US" sz="2000" dirty="0"/>
            </a:br>
            <a:r>
              <a:rPr lang="en-US" sz="2000" dirty="0"/>
              <a:t>GS-380-4030: Design </a:t>
            </a:r>
          </a:p>
        </p:txBody>
      </p:sp>
      <p:sp>
        <p:nvSpPr>
          <p:cNvPr id="6" name="Content Placeholder 5"/>
          <p:cNvSpPr>
            <a:spLocks noGrp="1"/>
          </p:cNvSpPr>
          <p:nvPr>
            <p:ph type="body" sz="quarter" idx="16"/>
          </p:nvPr>
        </p:nvSpPr>
        <p:spPr/>
        <p:txBody>
          <a:bodyPr/>
          <a:lstStyle/>
          <a:p>
            <a:r>
              <a:rPr lang="en-US" dirty="0"/>
              <a:t>Source: Sax PE, et al. Clin Infect Dis. 2021;73:e485-e493.</a:t>
            </a:r>
          </a:p>
        </p:txBody>
      </p:sp>
      <p:sp>
        <p:nvSpPr>
          <p:cNvPr id="3" name="Line 11">
            <a:extLst>
              <a:ext uri="{FF2B5EF4-FFF2-40B4-BE49-F238E27FC236}">
                <a16:creationId xmlns:a16="http://schemas.microsoft.com/office/drawing/2014/main" id="{1959CF72-47FC-A881-B31F-A9312420E75A}"/>
              </a:ext>
            </a:extLst>
          </p:cNvPr>
          <p:cNvSpPr>
            <a:spLocks noChangeShapeType="1"/>
          </p:cNvSpPr>
          <p:nvPr/>
        </p:nvSpPr>
        <p:spPr bwMode="auto">
          <a:xfrm rot="1169337" flipV="1">
            <a:off x="5650180" y="2279333"/>
            <a:ext cx="310375" cy="49297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4" name="Line 11">
            <a:extLst>
              <a:ext uri="{FF2B5EF4-FFF2-40B4-BE49-F238E27FC236}">
                <a16:creationId xmlns:a16="http://schemas.microsoft.com/office/drawing/2014/main" id="{8E80C30C-E09B-ABC3-2ABF-7F8C8DC0A70A}"/>
              </a:ext>
            </a:extLst>
          </p:cNvPr>
          <p:cNvSpPr>
            <a:spLocks noChangeShapeType="1"/>
          </p:cNvSpPr>
          <p:nvPr/>
        </p:nvSpPr>
        <p:spPr bwMode="auto">
          <a:xfrm rot="20430663">
            <a:off x="5650181" y="2925840"/>
            <a:ext cx="310375" cy="49297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5" name="Rectangle 7">
            <a:extLst>
              <a:ext uri="{FF2B5EF4-FFF2-40B4-BE49-F238E27FC236}">
                <a16:creationId xmlns:a16="http://schemas.microsoft.com/office/drawing/2014/main" id="{13B20332-2676-CF98-A134-33BA7336A02D}"/>
              </a:ext>
            </a:extLst>
          </p:cNvPr>
          <p:cNvSpPr>
            <a:spLocks noChangeArrowheads="1"/>
          </p:cNvSpPr>
          <p:nvPr/>
        </p:nvSpPr>
        <p:spPr bwMode="ltGray">
          <a:xfrm>
            <a:off x="6128787" y="1749637"/>
            <a:ext cx="2559748" cy="886964"/>
          </a:xfrm>
          <a:prstGeom prst="rect">
            <a:avLst/>
          </a:prstGeom>
          <a:solidFill>
            <a:srgbClr val="7030A0">
              <a:alpha val="2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spcBef>
                <a:spcPts val="450"/>
              </a:spcBef>
            </a:pPr>
            <a:r>
              <a:rPr lang="en-US" sz="1600" b="1" dirty="0" err="1">
                <a:solidFill>
                  <a:srgbClr val="000000"/>
                </a:solidFill>
                <a:latin typeface="Arial"/>
                <a:cs typeface="Arial"/>
              </a:rPr>
              <a:t>Bictegravir</a:t>
            </a:r>
            <a:r>
              <a:rPr lang="en-US" sz="1600" b="1" dirty="0">
                <a:solidFill>
                  <a:srgbClr val="000000"/>
                </a:solidFill>
                <a:latin typeface="Arial"/>
                <a:cs typeface="Arial"/>
              </a:rPr>
              <a:t>-TAF-FTC</a:t>
            </a:r>
          </a:p>
          <a:p>
            <a:pPr algn="ctr"/>
            <a:r>
              <a:rPr lang="en-US" sz="1100" dirty="0">
                <a:solidFill>
                  <a:srgbClr val="000000"/>
                </a:solidFill>
                <a:latin typeface="Arial"/>
                <a:cs typeface="Arial"/>
              </a:rPr>
              <a:t>(n = 284)</a:t>
            </a:r>
          </a:p>
        </p:txBody>
      </p:sp>
      <p:sp>
        <p:nvSpPr>
          <p:cNvPr id="8" name="Rectangle 7">
            <a:extLst>
              <a:ext uri="{FF2B5EF4-FFF2-40B4-BE49-F238E27FC236}">
                <a16:creationId xmlns:a16="http://schemas.microsoft.com/office/drawing/2014/main" id="{D62D89AC-F5D2-A856-BD18-49CA36553A92}"/>
              </a:ext>
            </a:extLst>
          </p:cNvPr>
          <p:cNvSpPr>
            <a:spLocks noChangeArrowheads="1"/>
          </p:cNvSpPr>
          <p:nvPr/>
        </p:nvSpPr>
        <p:spPr bwMode="ltGray">
          <a:xfrm>
            <a:off x="6128787" y="2982515"/>
            <a:ext cx="2559748" cy="886964"/>
          </a:xfrm>
          <a:prstGeom prst="rect">
            <a:avLst/>
          </a:prstGeom>
          <a:solidFill>
            <a:srgbClr val="54737F">
              <a:alpha val="2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spcBef>
                <a:spcPts val="450"/>
              </a:spcBef>
            </a:pPr>
            <a:r>
              <a:rPr lang="en-US" sz="1600" b="1" dirty="0">
                <a:solidFill>
                  <a:srgbClr val="000000"/>
                </a:solidFill>
                <a:latin typeface="Arial"/>
                <a:cs typeface="Arial"/>
              </a:rPr>
              <a:t>Dolutegravir + TAF-FTC</a:t>
            </a:r>
          </a:p>
          <a:p>
            <a:pPr algn="ctr"/>
            <a:r>
              <a:rPr lang="en-US" sz="1100" dirty="0">
                <a:solidFill>
                  <a:srgbClr val="000000"/>
                </a:solidFill>
                <a:latin typeface="Arial"/>
                <a:cs typeface="Arial"/>
              </a:rPr>
              <a:t>(n = 281)</a:t>
            </a:r>
          </a:p>
        </p:txBody>
      </p:sp>
      <p:sp>
        <p:nvSpPr>
          <p:cNvPr id="7" name="Content Placeholder 6">
            <a:extLst>
              <a:ext uri="{FF2B5EF4-FFF2-40B4-BE49-F238E27FC236}">
                <a16:creationId xmlns:a16="http://schemas.microsoft.com/office/drawing/2014/main" id="{A54866BC-A93F-90FF-BA48-A92FBEE85D4D}"/>
              </a:ext>
            </a:extLst>
          </p:cNvPr>
          <p:cNvSpPr>
            <a:spLocks noGrp="1"/>
          </p:cNvSpPr>
          <p:nvPr>
            <p:ph sz="half" idx="2"/>
          </p:nvPr>
        </p:nvSpPr>
        <p:spPr>
          <a:xfrm>
            <a:off x="323850" y="1184224"/>
            <a:ext cx="5259262" cy="3560304"/>
          </a:xfrm>
        </p:spPr>
        <p:txBody>
          <a:bodyPr>
            <a:normAutofit/>
          </a:bodyPr>
          <a:lstStyle/>
          <a:p>
            <a:pPr>
              <a:spcBef>
                <a:spcPts val="0"/>
              </a:spcBef>
            </a:pPr>
            <a:r>
              <a:rPr lang="en-US" sz="1400" b="1" dirty="0"/>
              <a:t>Background</a:t>
            </a:r>
          </a:p>
          <a:p>
            <a:pPr lvl="1">
              <a:spcBef>
                <a:spcPts val="0"/>
              </a:spcBef>
            </a:pPr>
            <a:r>
              <a:rPr lang="en-US" sz="1400" dirty="0">
                <a:latin typeface="Arial" pitchFamily="22" charset="0"/>
              </a:rPr>
              <a:t>Randomized, double-blind, switch study comparing the efficacy of switching adults with viral suppression (with or without documented or suspected NRTI resistance) taking DTG plus TAF-FTC or TDF-FTC to BIC-TAF-FTC versus DTG plus TAF-FTC</a:t>
            </a:r>
            <a:endParaRPr lang="en-US" sz="1400" dirty="0"/>
          </a:p>
          <a:p>
            <a:pPr>
              <a:spcBef>
                <a:spcPts val="1200"/>
              </a:spcBef>
            </a:pPr>
            <a:r>
              <a:rPr lang="en-US" sz="1400" b="1" dirty="0"/>
              <a:t>Inclusion Criteria</a:t>
            </a:r>
          </a:p>
          <a:p>
            <a:pPr lvl="1">
              <a:spcBef>
                <a:spcPts val="0"/>
              </a:spcBef>
            </a:pPr>
            <a:r>
              <a:rPr lang="en-US" sz="1400" dirty="0">
                <a:latin typeface="Arial" pitchFamily="22" charset="0"/>
              </a:rPr>
              <a:t>Age ≥18 years</a:t>
            </a:r>
          </a:p>
          <a:p>
            <a:pPr lvl="1">
              <a:spcBef>
                <a:spcPts val="0"/>
              </a:spcBef>
            </a:pPr>
            <a:r>
              <a:rPr lang="en-US" sz="1400" dirty="0">
                <a:latin typeface="Arial" pitchFamily="22" charset="0"/>
              </a:rPr>
              <a:t>HIV RNA &lt;50 copies/mL for 3 months if no resistance</a:t>
            </a:r>
          </a:p>
          <a:p>
            <a:pPr lvl="1"/>
            <a:r>
              <a:rPr lang="en-US" sz="1400" dirty="0">
                <a:latin typeface="Arial" pitchFamily="22" charset="0"/>
              </a:rPr>
              <a:t>HIV RNA &lt;50 copies/mL for 6 months if NRTI resistance</a:t>
            </a:r>
          </a:p>
          <a:p>
            <a:pPr lvl="1">
              <a:spcBef>
                <a:spcPts val="0"/>
              </a:spcBef>
            </a:pPr>
            <a:r>
              <a:rPr lang="en-US" sz="1400" dirty="0">
                <a:latin typeface="Arial" pitchFamily="22" charset="0"/>
              </a:rPr>
              <a:t>Taking stable regimen of DTG plus TDF-FTC or TAF-FTC</a:t>
            </a:r>
          </a:p>
          <a:p>
            <a:pPr lvl="1">
              <a:spcBef>
                <a:spcPts val="0"/>
              </a:spcBef>
            </a:pPr>
            <a:r>
              <a:rPr lang="en-US" sz="1400" dirty="0">
                <a:latin typeface="Arial" pitchFamily="22" charset="0"/>
              </a:rPr>
              <a:t>eGFR ≥30 mL/min</a:t>
            </a:r>
          </a:p>
          <a:p>
            <a:pPr lvl="1">
              <a:spcBef>
                <a:spcPts val="0"/>
              </a:spcBef>
            </a:pPr>
            <a:r>
              <a:rPr lang="en-US" sz="1400" dirty="0">
                <a:latin typeface="Arial" pitchFamily="22" charset="0"/>
              </a:rPr>
              <a:t>Chronic HBV and HCV infection permitted</a:t>
            </a:r>
          </a:p>
          <a:p>
            <a:pPr lvl="1"/>
            <a:r>
              <a:rPr lang="en-US" sz="1400" dirty="0">
                <a:latin typeface="Arial" pitchFamily="22" charset="0"/>
              </a:rPr>
              <a:t>Documented or suspected NRTI resistance permitted</a:t>
            </a:r>
          </a:p>
          <a:p>
            <a:pPr lvl="1"/>
            <a:r>
              <a:rPr lang="en-US" sz="1400" dirty="0">
                <a:latin typeface="Arial" pitchFamily="22" charset="0"/>
              </a:rPr>
              <a:t>Excluded if integrase resistance or virologic failure on INSTI</a:t>
            </a:r>
          </a:p>
        </p:txBody>
      </p:sp>
    </p:spTree>
    <p:extLst>
      <p:ext uri="{BB962C8B-B14F-4D97-AF65-F5344CB8AC3E}">
        <p14:creationId xmlns:p14="http://schemas.microsoft.com/office/powerpoint/2010/main" val="177892318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t>Switch to BIC-TAF-FTC or DTG + TAF-FTC in Adults with Virologic Suppression</a:t>
            </a:r>
            <a:br>
              <a:rPr lang="en-US" sz="2000" dirty="0"/>
            </a:br>
            <a:r>
              <a:rPr lang="en-US" sz="2200" dirty="0"/>
              <a:t>GS-380-4030: Baseline Characteristics </a:t>
            </a:r>
          </a:p>
        </p:txBody>
      </p:sp>
      <p:sp>
        <p:nvSpPr>
          <p:cNvPr id="6" name="Content Placeholder 5"/>
          <p:cNvSpPr>
            <a:spLocks noGrp="1"/>
          </p:cNvSpPr>
          <p:nvPr>
            <p:ph type="body" sz="quarter" idx="14"/>
          </p:nvPr>
        </p:nvSpPr>
        <p:spPr/>
        <p:txBody>
          <a:bodyPr/>
          <a:lstStyle/>
          <a:p>
            <a:r>
              <a:rPr lang="en-US" dirty="0"/>
              <a:t>Source: Sax PE, et al. Clin Infect Dis. 2021;73:e485-e493.</a:t>
            </a:r>
          </a:p>
        </p:txBody>
      </p:sp>
      <p:graphicFrame>
        <p:nvGraphicFramePr>
          <p:cNvPr id="4" name="Group 45">
            <a:extLst>
              <a:ext uri="{FF2B5EF4-FFF2-40B4-BE49-F238E27FC236}">
                <a16:creationId xmlns:a16="http://schemas.microsoft.com/office/drawing/2014/main" id="{A31CD738-9CC8-F20D-2A9F-B7697F783BA3}"/>
              </a:ext>
            </a:extLst>
          </p:cNvPr>
          <p:cNvGraphicFramePr>
            <a:graphicFrameLocks noGrp="1"/>
          </p:cNvGraphicFramePr>
          <p:nvPr>
            <p:extLst>
              <p:ext uri="{D42A27DB-BD31-4B8C-83A1-F6EECF244321}">
                <p14:modId xmlns:p14="http://schemas.microsoft.com/office/powerpoint/2010/main" val="3980633555"/>
              </p:ext>
            </p:extLst>
          </p:nvPr>
        </p:nvGraphicFramePr>
        <p:xfrm>
          <a:off x="470391" y="986184"/>
          <a:ext cx="8229603" cy="3756411"/>
        </p:xfrm>
        <a:graphic>
          <a:graphicData uri="http://schemas.openxmlformats.org/drawingml/2006/table">
            <a:tbl>
              <a:tblPr>
                <a:effectLst/>
              </a:tblPr>
              <a:tblGrid>
                <a:gridCol w="3807994">
                  <a:extLst>
                    <a:ext uri="{9D8B030D-6E8A-4147-A177-3AD203B41FA5}">
                      <a16:colId xmlns:a16="http://schemas.microsoft.com/office/drawing/2014/main" val="20000"/>
                    </a:ext>
                  </a:extLst>
                </a:gridCol>
                <a:gridCol w="2323751">
                  <a:extLst>
                    <a:ext uri="{9D8B030D-6E8A-4147-A177-3AD203B41FA5}">
                      <a16:colId xmlns:a16="http://schemas.microsoft.com/office/drawing/2014/main" val="20001"/>
                    </a:ext>
                  </a:extLst>
                </a:gridCol>
                <a:gridCol w="2097858">
                  <a:extLst>
                    <a:ext uri="{9D8B030D-6E8A-4147-A177-3AD203B41FA5}">
                      <a16:colId xmlns:a16="http://schemas.microsoft.com/office/drawing/2014/main" val="20002"/>
                    </a:ext>
                  </a:extLst>
                </a:gridCol>
              </a:tblGrid>
              <a:tr h="404875">
                <a:tc gridSpan="3">
                  <a:txBody>
                    <a:bodyPr/>
                    <a:lstStyle/>
                    <a:p>
                      <a:pPr marL="9144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Study GS-380-4030 Baseline Participant Demographics &amp; Clinical Characteristics</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75000"/>
                        <a:lumOff val="25000"/>
                      </a:schemeClr>
                    </a:solidFill>
                  </a:tcPr>
                </a:tc>
                <a:tc hMerge="1">
                  <a:txBody>
                    <a:bodyPr/>
                    <a:lstStyle/>
                    <a:p>
                      <a:endParaRPr lang="en-US"/>
                    </a:p>
                  </a:txBody>
                  <a:tcPr/>
                </a:tc>
                <a:tc hMerge="1">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endParaRPr kumimoji="0" lang="en-US" sz="1800" b="1" i="0" u="none" strike="noStrike" cap="none" normalizeH="0" baseline="0" dirty="0">
                        <a:ln>
                          <a:noFill/>
                        </a:ln>
                        <a:solidFill>
                          <a:schemeClr val="bg1"/>
                        </a:solidFill>
                        <a:effectLst/>
                        <a:latin typeface="Arial" pitchFamily="-106" charset="0"/>
                        <a:ea typeface="ＭＳ Ｐゴシック" pitchFamily="-106" charset="-128"/>
                        <a:cs typeface="ＭＳ Ｐゴシック" pitchFamily="-106" charset="-128"/>
                      </a:endParaRPr>
                    </a:p>
                  </a:txBody>
                  <a:tcPr anchor="ctr" horzOverflow="overflow">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17507">
                <a:tc>
                  <a:txBody>
                    <a:bodyPr/>
                    <a:lstStyle/>
                    <a:p>
                      <a:pPr marL="9144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Baseline Characteristic</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algn="ctr"/>
                      <a:r>
                        <a:rPr kumimoji="0" lang="en-US" sz="1400" b="1" i="0" u="none" strike="noStrike" cap="none" normalizeH="0" baseline="0" dirty="0">
                          <a:ln>
                            <a:noFill/>
                          </a:ln>
                          <a:solidFill>
                            <a:schemeClr val="bg1"/>
                          </a:solidFill>
                          <a:effectLst/>
                          <a:latin typeface="Arial"/>
                          <a:ea typeface="ＭＳ Ｐゴシック" pitchFamily="-106" charset="-128"/>
                          <a:cs typeface="Arial"/>
                        </a:rPr>
                        <a:t>BIC-TAF-FTC</a:t>
                      </a:r>
                      <a:br>
                        <a:rPr kumimoji="0" lang="en-US" sz="1400" b="1" i="0" u="none" strike="noStrike" cap="none" normalizeH="0" baseline="0" dirty="0">
                          <a:ln>
                            <a:noFill/>
                          </a:ln>
                          <a:solidFill>
                            <a:schemeClr val="bg1"/>
                          </a:solidFill>
                          <a:effectLst/>
                          <a:latin typeface="Arial"/>
                          <a:ea typeface="ＭＳ Ｐゴシック" pitchFamily="-106" charset="-128"/>
                          <a:cs typeface="Arial"/>
                        </a:rPr>
                      </a:br>
                      <a:r>
                        <a:rPr kumimoji="0" lang="en-US" sz="1200" b="0" i="0" u="none" strike="noStrike" cap="none" normalizeH="0" baseline="0" dirty="0">
                          <a:ln>
                            <a:noFill/>
                          </a:ln>
                          <a:solidFill>
                            <a:schemeClr val="bg1"/>
                          </a:solidFill>
                          <a:effectLst/>
                          <a:latin typeface="Arial"/>
                          <a:ea typeface="ＭＳ Ｐゴシック" pitchFamily="-106" charset="-128"/>
                          <a:cs typeface="Arial"/>
                        </a:rPr>
                        <a:t>(n = 284)</a:t>
                      </a:r>
                      <a:endParaRPr lang="en-US" sz="1200" b="0" dirty="0">
                        <a:solidFill>
                          <a:schemeClr val="bg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66426F"/>
                    </a:solidFill>
                  </a:tcPr>
                </a:tc>
                <a:tc>
                  <a:txBody>
                    <a:bodyPr/>
                    <a:lstStyle/>
                    <a:p>
                      <a:pPr marL="0" marR="0" lvl="0" indent="0" algn="ctr"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DTG + TAF-FTC</a:t>
                      </a:r>
                      <a:br>
                        <a:rPr kumimoji="0" lang="en-US" sz="1400" b="1" i="0" u="none" strike="noStrike" cap="none" normalizeH="0" baseline="0" dirty="0">
                          <a:ln>
                            <a:noFill/>
                          </a:ln>
                          <a:solidFill>
                            <a:schemeClr val="bg1"/>
                          </a:solidFill>
                          <a:effectLst/>
                          <a:latin typeface="Arial"/>
                          <a:ea typeface="ＭＳ Ｐゴシック" pitchFamily="-106" charset="-128"/>
                          <a:cs typeface="Arial"/>
                        </a:rPr>
                      </a:br>
                      <a:r>
                        <a:rPr kumimoji="0" lang="en-US" sz="1200" b="0" i="0" u="none" strike="noStrike" cap="none" normalizeH="0" baseline="0" dirty="0">
                          <a:ln>
                            <a:noFill/>
                          </a:ln>
                          <a:solidFill>
                            <a:schemeClr val="bg1"/>
                          </a:solidFill>
                          <a:effectLst/>
                          <a:latin typeface="Arial"/>
                          <a:ea typeface="ＭＳ Ｐゴシック" pitchFamily="-106" charset="-128"/>
                          <a:cs typeface="Arial"/>
                        </a:rPr>
                        <a:t>(n = 281)</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54737F"/>
                    </a:solidFill>
                  </a:tcPr>
                </a:tc>
                <a:extLst>
                  <a:ext uri="{0D108BD9-81ED-4DB2-BD59-A6C34878D82A}">
                    <a16:rowId xmlns:a16="http://schemas.microsoft.com/office/drawing/2014/main" val="10001"/>
                  </a:ext>
                </a:extLst>
              </a:tr>
              <a:tr h="303781">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lang="en-US" sz="1400" b="0" kern="1200" dirty="0">
                          <a:solidFill>
                            <a:schemeClr val="tx1"/>
                          </a:solidFill>
                          <a:effectLst/>
                          <a:latin typeface="Arial" panose="020B0604020202020204" pitchFamily="34" charset="0"/>
                          <a:ea typeface="+mn-ea"/>
                          <a:cs typeface="Arial" panose="020B0604020202020204" pitchFamily="34" charset="0"/>
                        </a:rPr>
                        <a:t>Age, years, median (range)</a:t>
                      </a:r>
                      <a:endPar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F7F7F">
                        <a:alpha val="14902"/>
                      </a:srgb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51 (22-79)</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50 (20-79)</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2"/>
                  </a:ext>
                </a:extLst>
              </a:tr>
              <a:tr h="303781">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lang="en-US" sz="1400" b="0" i="0" kern="1200" dirty="0">
                          <a:solidFill>
                            <a:schemeClr val="tx1"/>
                          </a:solidFill>
                          <a:effectLst/>
                          <a:latin typeface="Arial" panose="020B0604020202020204" pitchFamily="34" charset="0"/>
                          <a:ea typeface="+mn-ea"/>
                          <a:cs typeface="Arial" panose="020B0604020202020204" pitchFamily="34" charset="0"/>
                        </a:rPr>
                        <a:t>Women, n (%)</a:t>
                      </a:r>
                      <a:endPar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F7F7F">
                        <a:alpha val="25000"/>
                      </a:srgbClr>
                    </a:solidFill>
                  </a:tcPr>
                </a:tc>
                <a:tc>
                  <a:txBody>
                    <a:bodyPr/>
                    <a:lstStyle/>
                    <a:p>
                      <a:pPr marL="0" algn="ctr">
                        <a:lnSpc>
                          <a:spcPts val="1800"/>
                        </a:lnSpc>
                        <a:spcBef>
                          <a:spcPct val="67000"/>
                        </a:spcBef>
                        <a:buFont typeface="Symbol" charset="0"/>
                        <a:buNone/>
                        <a:defRPr/>
                      </a:pPr>
                      <a:r>
                        <a:rPr lang="en-US" sz="1400" b="0" i="0" kern="1200" dirty="0">
                          <a:solidFill>
                            <a:schemeClr val="tx1"/>
                          </a:solidFill>
                          <a:effectLst/>
                          <a:latin typeface="Arial" panose="020B0604020202020204" pitchFamily="34" charset="0"/>
                          <a:ea typeface="+mn-ea"/>
                          <a:cs typeface="Arial" panose="020B0604020202020204" pitchFamily="34" charset="0"/>
                        </a:rPr>
                        <a:t>39 (14%)</a:t>
                      </a:r>
                      <a:endParaRPr lang="en-US" sz="1400" b="0" i="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marL="0" algn="ctr">
                        <a:lnSpc>
                          <a:spcPts val="1800"/>
                        </a:lnSpc>
                        <a:spcBef>
                          <a:spcPct val="67000"/>
                        </a:spcBef>
                        <a:buFont typeface="Symbol" charset="0"/>
                        <a:buNone/>
                        <a:defRPr/>
                      </a:pPr>
                      <a:r>
                        <a:rPr lang="en-US" sz="1400" b="0" i="0" kern="1200" dirty="0">
                          <a:solidFill>
                            <a:schemeClr val="tx1"/>
                          </a:solidFill>
                          <a:effectLst/>
                          <a:latin typeface="Arial" panose="020B0604020202020204" pitchFamily="34" charset="0"/>
                          <a:ea typeface="+mn-ea"/>
                          <a:cs typeface="Arial" panose="020B0604020202020204" pitchFamily="34" charset="0"/>
                        </a:rPr>
                        <a:t>41 (15%)</a:t>
                      </a:r>
                      <a:endParaRPr lang="en-US" sz="1400" b="0" i="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10003"/>
                  </a:ext>
                </a:extLst>
              </a:tr>
              <a:tr h="303781">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lang="en-US" sz="1400" b="0" i="0" kern="1200" dirty="0">
                          <a:solidFill>
                            <a:schemeClr val="tx1"/>
                          </a:solidFill>
                          <a:effectLst/>
                          <a:latin typeface="Arial" panose="020B0604020202020204" pitchFamily="34" charset="0"/>
                          <a:ea typeface="+mn-ea"/>
                          <a:cs typeface="Arial" panose="020B0604020202020204" pitchFamily="34" charset="0"/>
                        </a:rPr>
                        <a:t>Black, n (%)</a:t>
                      </a:r>
                      <a:endPar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F7F7F">
                        <a:alpha val="15000"/>
                      </a:srgbClr>
                    </a:solidFill>
                  </a:tcPr>
                </a:tc>
                <a:tc>
                  <a:txBody>
                    <a:bodyPr/>
                    <a:lstStyle/>
                    <a:p>
                      <a:pPr marL="0" algn="ctr">
                        <a:lnSpc>
                          <a:spcPts val="1800"/>
                        </a:lnSpc>
                        <a:spcBef>
                          <a:spcPct val="67000"/>
                        </a:spcBef>
                        <a:buFont typeface="Symbol" charset="0"/>
                        <a:buNone/>
                        <a:defRPr/>
                      </a:pPr>
                      <a:r>
                        <a:rPr lang="en-US" sz="1400" b="0" i="0" kern="1200" dirty="0">
                          <a:solidFill>
                            <a:schemeClr val="tx1"/>
                          </a:solidFill>
                          <a:effectLst/>
                          <a:latin typeface="Arial" panose="020B0604020202020204" pitchFamily="34" charset="0"/>
                          <a:ea typeface="+mn-ea"/>
                          <a:cs typeface="Arial" panose="020B0604020202020204" pitchFamily="34" charset="0"/>
                        </a:rPr>
                        <a:t>68 (24%)</a:t>
                      </a:r>
                      <a:endParaRPr lang="en-US" sz="1400" b="0" i="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marL="0" algn="ctr">
                        <a:lnSpc>
                          <a:spcPts val="1800"/>
                        </a:lnSpc>
                        <a:spcBef>
                          <a:spcPct val="67000"/>
                        </a:spcBef>
                        <a:buFont typeface="Symbol" charset="0"/>
                        <a:buNone/>
                        <a:defRPr/>
                      </a:pPr>
                      <a:r>
                        <a:rPr lang="en-US" sz="1400" b="0" i="0" kern="1200" dirty="0">
                          <a:solidFill>
                            <a:schemeClr val="tx1"/>
                          </a:solidFill>
                          <a:effectLst/>
                          <a:latin typeface="Arial" panose="020B0604020202020204" pitchFamily="34" charset="0"/>
                          <a:ea typeface="+mn-ea"/>
                          <a:cs typeface="Arial" panose="020B0604020202020204" pitchFamily="34" charset="0"/>
                        </a:rPr>
                        <a:t>61 (22%)</a:t>
                      </a:r>
                      <a:endParaRPr lang="en-US" sz="1400" b="0" i="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4"/>
                  </a:ext>
                </a:extLst>
              </a:tr>
              <a:tr h="303781">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Hispanic or Latino, n (%)</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F7F7F">
                        <a:alpha val="25000"/>
                      </a:srgb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61 (22%)</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49 (18%)</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3183164680"/>
                  </a:ext>
                </a:extLst>
              </a:tr>
              <a:tr h="303781">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lang="en-US" sz="1400" b="0" kern="1200" dirty="0">
                          <a:solidFill>
                            <a:schemeClr val="tx1"/>
                          </a:solidFill>
                          <a:effectLst/>
                          <a:latin typeface="Arial" panose="020B0604020202020204" pitchFamily="34" charset="0"/>
                          <a:ea typeface="+mn-ea"/>
                          <a:cs typeface="Arial" panose="020B0604020202020204" pitchFamily="34" charset="0"/>
                        </a:rPr>
                        <a:t>CD4 cell count, cells/µL, median (IQR)</a:t>
                      </a:r>
                      <a:endPar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F7F7F">
                        <a:alpha val="15000"/>
                      </a:srgbClr>
                    </a:solidFill>
                  </a:tcPr>
                </a:tc>
                <a:tc>
                  <a:txBody>
                    <a:bodyPr/>
                    <a:lstStyle/>
                    <a:p>
                      <a:pPr algn="ctr">
                        <a:lnSpc>
                          <a:spcPts val="1800"/>
                        </a:lnSpc>
                        <a:spcBef>
                          <a:spcPct val="67000"/>
                        </a:spcBef>
                        <a:buFont typeface="Symbol" charset="0"/>
                        <a:buNone/>
                        <a:defRPr/>
                      </a:pPr>
                      <a:r>
                        <a:rPr lang="en-US" sz="1400" b="0" kern="1200" dirty="0">
                          <a:solidFill>
                            <a:schemeClr val="tx1"/>
                          </a:solidFill>
                          <a:effectLst/>
                          <a:latin typeface="Arial" panose="020B0604020202020204" pitchFamily="34" charset="0"/>
                          <a:ea typeface="+mn-ea"/>
                          <a:cs typeface="Arial" panose="020B0604020202020204" pitchFamily="34" charset="0"/>
                        </a:rPr>
                        <a:t>659 (486-885)</a:t>
                      </a:r>
                      <a:endParaRPr lang="en-US" sz="14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ts val="1800"/>
                        </a:lnSpc>
                        <a:spcBef>
                          <a:spcPct val="67000"/>
                        </a:spcBef>
                        <a:buFont typeface="Symbol" charset="0"/>
                        <a:buNone/>
                        <a:defRPr/>
                      </a:pPr>
                      <a:r>
                        <a:rPr lang="en-US" sz="1400" b="0" kern="1200" dirty="0">
                          <a:solidFill>
                            <a:schemeClr val="tx1"/>
                          </a:solidFill>
                          <a:effectLst/>
                          <a:latin typeface="Arial" panose="020B0604020202020204" pitchFamily="34" charset="0"/>
                          <a:ea typeface="+mn-ea"/>
                          <a:cs typeface="Arial" panose="020B0604020202020204" pitchFamily="34" charset="0"/>
                        </a:rPr>
                        <a:t>642 (462-791)</a:t>
                      </a:r>
                      <a:endParaRPr lang="en-US" sz="14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6"/>
                  </a:ext>
                </a:extLst>
              </a:tr>
              <a:tr h="303781">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TAF-FTC NRTI backbone, n (%)</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F7F7F">
                        <a:alpha val="25000"/>
                      </a:srgb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194 (68%)</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195 (69%)</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3409278010"/>
                  </a:ext>
                </a:extLst>
              </a:tr>
              <a:tr h="303781">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K65R/E/N or ≥3 TAMs mutation(s), n (%)</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F7F7F">
                        <a:alpha val="15000"/>
                      </a:srgb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16 (6%)</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14 (5%)</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499771829"/>
                  </a:ext>
                </a:extLst>
              </a:tr>
              <a:tr h="303781">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Any other pattern of NRTI mutation(s), n (%)</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F7F7F">
                        <a:alpha val="25000"/>
                      </a:srgb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55 (19%)</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53 (19%)</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1663253292"/>
                  </a:ext>
                </a:extLst>
              </a:tr>
              <a:tr h="303781">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No NRTI mutation, n (%)</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F7F7F">
                        <a:alpha val="15000"/>
                      </a:srgb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213 (75%)</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214 (76%)</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921488147"/>
                  </a:ext>
                </a:extLst>
              </a:tr>
            </a:tbl>
          </a:graphicData>
        </a:graphic>
      </p:graphicFrame>
    </p:spTree>
    <p:extLst>
      <p:ext uri="{BB962C8B-B14F-4D97-AF65-F5344CB8AC3E}">
        <p14:creationId xmlns:p14="http://schemas.microsoft.com/office/powerpoint/2010/main" val="168746669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t>Switch to BIC-TAF-FTC or DTG + TAF-FTC in Adults with Virologic Suppression</a:t>
            </a:r>
            <a:br>
              <a:rPr lang="en-US" sz="2000" dirty="0"/>
            </a:br>
            <a:r>
              <a:rPr lang="en-US" sz="2200" dirty="0"/>
              <a:t>GS-380-4030: Results</a:t>
            </a:r>
          </a:p>
        </p:txBody>
      </p:sp>
      <p:sp>
        <p:nvSpPr>
          <p:cNvPr id="6" name="Content Placeholder 5"/>
          <p:cNvSpPr>
            <a:spLocks noGrp="1"/>
          </p:cNvSpPr>
          <p:nvPr>
            <p:ph type="body" sz="quarter" idx="15"/>
          </p:nvPr>
        </p:nvSpPr>
        <p:spPr/>
        <p:txBody>
          <a:bodyPr/>
          <a:lstStyle/>
          <a:p>
            <a:r>
              <a:rPr lang="en-US" dirty="0"/>
              <a:t>Virologic Outcome at Week 48</a:t>
            </a:r>
          </a:p>
        </p:txBody>
      </p:sp>
      <p:sp>
        <p:nvSpPr>
          <p:cNvPr id="3" name="Text Placeholder 2">
            <a:extLst>
              <a:ext uri="{FF2B5EF4-FFF2-40B4-BE49-F238E27FC236}">
                <a16:creationId xmlns:a16="http://schemas.microsoft.com/office/drawing/2014/main" id="{18E46EF5-B711-F8AF-E4CF-43307EEC4FA5}"/>
              </a:ext>
            </a:extLst>
          </p:cNvPr>
          <p:cNvSpPr>
            <a:spLocks noGrp="1"/>
          </p:cNvSpPr>
          <p:nvPr>
            <p:ph type="body" sz="quarter" idx="16"/>
          </p:nvPr>
        </p:nvSpPr>
        <p:spPr/>
        <p:txBody>
          <a:bodyPr/>
          <a:lstStyle/>
          <a:p>
            <a:r>
              <a:rPr lang="en-US" dirty="0"/>
              <a:t>Source: Sax PE, et al. Clin Infect Dis. 2021;73:e485-e493.</a:t>
            </a:r>
          </a:p>
        </p:txBody>
      </p:sp>
      <p:graphicFrame>
        <p:nvGraphicFramePr>
          <p:cNvPr id="5" name="Chart 4">
            <a:extLst>
              <a:ext uri="{FF2B5EF4-FFF2-40B4-BE49-F238E27FC236}">
                <a16:creationId xmlns:a16="http://schemas.microsoft.com/office/drawing/2014/main" id="{82626EF7-F663-7349-9F06-31AF0CB435EC}"/>
              </a:ext>
            </a:extLst>
          </p:cNvPr>
          <p:cNvGraphicFramePr>
            <a:graphicFrameLocks/>
          </p:cNvGraphicFramePr>
          <p:nvPr>
            <p:extLst>
              <p:ext uri="{D42A27DB-BD31-4B8C-83A1-F6EECF244321}">
                <p14:modId xmlns:p14="http://schemas.microsoft.com/office/powerpoint/2010/main" val="2747607280"/>
              </p:ext>
            </p:extLst>
          </p:nvPr>
        </p:nvGraphicFramePr>
        <p:xfrm>
          <a:off x="457200" y="1440647"/>
          <a:ext cx="8229600" cy="302947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FE42F2FF-F407-3441-BA62-2E5B1B9AE140}"/>
              </a:ext>
            </a:extLst>
          </p:cNvPr>
          <p:cNvSpPr txBox="1"/>
          <p:nvPr/>
        </p:nvSpPr>
        <p:spPr>
          <a:xfrm>
            <a:off x="3239102" y="4348388"/>
            <a:ext cx="914400" cy="242374"/>
          </a:xfrm>
          <a:prstGeom prst="rect">
            <a:avLst/>
          </a:prstGeom>
          <a:noFill/>
        </p:spPr>
        <p:txBody>
          <a:bodyPr wrap="square" rtlCol="0" anchor="ctr" anchorCtr="1">
            <a:spAutoFit/>
          </a:bodyPr>
          <a:lstStyle/>
          <a:p>
            <a:r>
              <a:rPr lang="en-US" sz="975" dirty="0">
                <a:solidFill>
                  <a:srgbClr val="FFFFFF"/>
                </a:solidFill>
                <a:latin typeface="Arial"/>
              </a:rPr>
              <a:t>265/284</a:t>
            </a:r>
          </a:p>
        </p:txBody>
      </p:sp>
      <p:sp>
        <p:nvSpPr>
          <p:cNvPr id="8" name="TextBox 7">
            <a:extLst>
              <a:ext uri="{FF2B5EF4-FFF2-40B4-BE49-F238E27FC236}">
                <a16:creationId xmlns:a16="http://schemas.microsoft.com/office/drawing/2014/main" id="{B780B69D-9CB9-A24A-BA80-8BCC8C041EE6}"/>
              </a:ext>
            </a:extLst>
          </p:cNvPr>
          <p:cNvSpPr txBox="1"/>
          <p:nvPr/>
        </p:nvSpPr>
        <p:spPr>
          <a:xfrm>
            <a:off x="5904899" y="4348388"/>
            <a:ext cx="914400" cy="242374"/>
          </a:xfrm>
          <a:prstGeom prst="rect">
            <a:avLst/>
          </a:prstGeom>
          <a:noFill/>
        </p:spPr>
        <p:txBody>
          <a:bodyPr wrap="square" rtlCol="0" anchor="ctr" anchorCtr="1">
            <a:spAutoFit/>
          </a:bodyPr>
          <a:lstStyle/>
          <a:p>
            <a:r>
              <a:rPr lang="en-US" sz="975" dirty="0">
                <a:solidFill>
                  <a:srgbClr val="FFFFFF"/>
                </a:solidFill>
                <a:latin typeface="Arial"/>
              </a:rPr>
              <a:t>256/281</a:t>
            </a:r>
          </a:p>
        </p:txBody>
      </p:sp>
      <p:sp>
        <p:nvSpPr>
          <p:cNvPr id="9" name="TextBox 8">
            <a:extLst>
              <a:ext uri="{FF2B5EF4-FFF2-40B4-BE49-F238E27FC236}">
                <a16:creationId xmlns:a16="http://schemas.microsoft.com/office/drawing/2014/main" id="{56764580-7CC4-F7A5-9E4F-445812449C40}"/>
              </a:ext>
            </a:extLst>
          </p:cNvPr>
          <p:cNvSpPr txBox="1"/>
          <p:nvPr/>
        </p:nvSpPr>
        <p:spPr>
          <a:xfrm>
            <a:off x="562062" y="4470126"/>
            <a:ext cx="7919208" cy="276999"/>
          </a:xfrm>
          <a:prstGeom prst="rect">
            <a:avLst/>
          </a:prstGeom>
          <a:solidFill>
            <a:schemeClr val="bg1">
              <a:lumMod val="95000"/>
            </a:schemeClr>
          </a:solidFill>
        </p:spPr>
        <p:txBody>
          <a:bodyPr wrap="square" rtlCol="0">
            <a:spAutoFit/>
          </a:bodyPr>
          <a:lstStyle/>
          <a:p>
            <a:r>
              <a:rPr lang="en-US" sz="1200" dirty="0">
                <a:latin typeface="Arial"/>
              </a:rPr>
              <a:t>Primary outcome of HIV RNA ≥50 copies/mL at 48 weeks: 0.4% BIC-TAF-FTC arm; 1.1% DTG + TAF-FTC arm</a:t>
            </a:r>
            <a:endParaRPr lang="en-US" sz="1200" dirty="0">
              <a:latin typeface="+mn-lt"/>
            </a:endParaRPr>
          </a:p>
        </p:txBody>
      </p:sp>
    </p:spTree>
    <p:extLst>
      <p:ext uri="{BB962C8B-B14F-4D97-AF65-F5344CB8AC3E}">
        <p14:creationId xmlns:p14="http://schemas.microsoft.com/office/powerpoint/2010/main" val="72548698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t>Switch to BIC-TAF-FTC or DTG + TAF-FTC in Adults with Virologic Suppression</a:t>
            </a:r>
            <a:br>
              <a:rPr lang="en-US" sz="2000" dirty="0"/>
            </a:br>
            <a:r>
              <a:rPr lang="en-US" sz="2200" dirty="0"/>
              <a:t>GS-380-4030: Conclusions </a:t>
            </a:r>
          </a:p>
        </p:txBody>
      </p:sp>
      <p:sp>
        <p:nvSpPr>
          <p:cNvPr id="6" name="Content Placeholder 5"/>
          <p:cNvSpPr>
            <a:spLocks noGrp="1"/>
          </p:cNvSpPr>
          <p:nvPr>
            <p:ph type="body" sz="quarter" idx="16"/>
          </p:nvPr>
        </p:nvSpPr>
        <p:spPr/>
        <p:txBody>
          <a:bodyPr/>
          <a:lstStyle/>
          <a:p>
            <a:r>
              <a:rPr lang="en-US" dirty="0"/>
              <a:t>Source: Sax PE, et al. Clin Infect Dis. 2021;73:e485-e493.</a:t>
            </a:r>
          </a:p>
        </p:txBody>
      </p:sp>
      <p:sp>
        <p:nvSpPr>
          <p:cNvPr id="3" name="Content Placeholder 2">
            <a:extLst>
              <a:ext uri="{FF2B5EF4-FFF2-40B4-BE49-F238E27FC236}">
                <a16:creationId xmlns:a16="http://schemas.microsoft.com/office/drawing/2014/main" id="{EA43663A-B9EF-9F2E-F8B5-48BB68E042D0}"/>
              </a:ext>
            </a:extLst>
          </p:cNvPr>
          <p:cNvSpPr>
            <a:spLocks noGrp="1"/>
          </p:cNvSpPr>
          <p:nvPr>
            <p:ph sz="half" idx="2"/>
          </p:nvPr>
        </p:nvSpPr>
        <p:spPr>
          <a:xfrm>
            <a:off x="-18168" y="1910393"/>
            <a:ext cx="9180576" cy="1574460"/>
          </a:xfrm>
        </p:spPr>
        <p:txBody>
          <a:bodyPr/>
          <a:lstStyle/>
          <a:p>
            <a:pPr>
              <a:lnSpc>
                <a:spcPts val="2400"/>
              </a:lnSpc>
            </a:pPr>
            <a:r>
              <a:rPr lang="en-US" sz="1600" b="1" i="0" dirty="0">
                <a:solidFill>
                  <a:srgbClr val="C00000"/>
                </a:solidFill>
              </a:rPr>
              <a:t>Interpretation</a:t>
            </a:r>
            <a:r>
              <a:rPr lang="en-US" sz="1600" b="0" i="0" dirty="0">
                <a:solidFill>
                  <a:schemeClr val="tx1"/>
                </a:solidFill>
              </a:rPr>
              <a:t>: </a:t>
            </a:r>
            <a:r>
              <a:rPr lang="en-US" sz="1600" b="0" dirty="0">
                <a:solidFill>
                  <a:schemeClr val="tx1"/>
                </a:solidFill>
              </a:rPr>
              <a:t>“</a:t>
            </a:r>
            <a:r>
              <a:rPr lang="en-US" sz="1600" b="0" kern="1200" dirty="0">
                <a:solidFill>
                  <a:schemeClr val="tx1"/>
                </a:solidFill>
                <a:effectLst/>
                <a:latin typeface="+mn-lt"/>
                <a:ea typeface="+mn-ea"/>
                <a:cs typeface="+mn-cs"/>
              </a:rPr>
              <a:t>The single-tablet regimen B/F/TAF is a safe, effective option for people virologically suppressed on DTG plus either F/TDF or F/TAF, including in individuals with preexisting resistance to NRTIs</a:t>
            </a:r>
            <a:r>
              <a:rPr lang="en-US" sz="1600" b="0" i="0" u="none" strike="noStrike" kern="1200" baseline="0" dirty="0">
                <a:solidFill>
                  <a:schemeClr val="tx1"/>
                </a:solidFill>
              </a:rPr>
              <a:t>.</a:t>
            </a:r>
            <a:r>
              <a:rPr lang="en-US" sz="1600" b="0" dirty="0">
                <a:solidFill>
                  <a:schemeClr val="tx1"/>
                </a:solidFill>
              </a:rPr>
              <a:t>”</a:t>
            </a:r>
          </a:p>
        </p:txBody>
      </p:sp>
    </p:spTree>
    <p:extLst>
      <p:ext uri="{BB962C8B-B14F-4D97-AF65-F5344CB8AC3E}">
        <p14:creationId xmlns:p14="http://schemas.microsoft.com/office/powerpoint/2010/main" val="182893652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4859813"/>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52842</TotalTime>
  <Words>515</Words>
  <Application>Microsoft Macintosh PowerPoint</Application>
  <PresentationFormat>On-screen Show (16:9)</PresentationFormat>
  <Paragraphs>61</Paragraphs>
  <Slides>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Corbel</vt:lpstr>
      <vt:lpstr>Geneva</vt:lpstr>
      <vt:lpstr>Lucida Grande</vt:lpstr>
      <vt:lpstr>Symbol</vt:lpstr>
      <vt:lpstr>Times New Roman</vt:lpstr>
      <vt:lpstr>NCRC</vt:lpstr>
      <vt:lpstr>Switch to BIC-TAF-FTC or DTG + TAF-FTC in Adults with Virologic Suppression GS-380-4030</vt:lpstr>
      <vt:lpstr>Switch to BIC-TAF-FTC or DTG + TAF-FTC in Adults with Virologic Suppression GS-380-4030: Design </vt:lpstr>
      <vt:lpstr>Switch to BIC-TAF-FTC or DTG + TAF-FTC in Adults with Virologic Suppression GS-380-4030: Baseline Characteristics </vt:lpstr>
      <vt:lpstr>Switch to BIC-TAF-FTC or DTG + TAF-FTC in Adults with Virologic Suppression GS-380-4030: Results</vt:lpstr>
      <vt:lpstr>Switch to BIC-TAF-FTC or DTG + TAF-FTC in Adults with Virologic Suppression GS-380-4030: Conclusions </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2305</cp:revision>
  <cp:lastPrinted>2008-02-05T14:34:24Z</cp:lastPrinted>
  <dcterms:created xsi:type="dcterms:W3CDTF">2010-11-28T05:36:22Z</dcterms:created>
  <dcterms:modified xsi:type="dcterms:W3CDTF">2022-12-17T23:03:13Z</dcterms:modified>
</cp:coreProperties>
</file>