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25"/>
  </p:notesMasterIdLst>
  <p:handoutMasterIdLst>
    <p:handoutMasterId r:id="rId26"/>
  </p:handoutMasterIdLst>
  <p:sldIdLst>
    <p:sldId id="1114" r:id="rId5"/>
    <p:sldId id="1119" r:id="rId6"/>
    <p:sldId id="4580" r:id="rId7"/>
    <p:sldId id="4581" r:id="rId8"/>
    <p:sldId id="295" r:id="rId9"/>
    <p:sldId id="304" r:id="rId10"/>
    <p:sldId id="4571" r:id="rId11"/>
    <p:sldId id="4574" r:id="rId12"/>
    <p:sldId id="4583" r:id="rId13"/>
    <p:sldId id="299" r:id="rId14"/>
    <p:sldId id="945" r:id="rId15"/>
    <p:sldId id="1074" r:id="rId16"/>
    <p:sldId id="1075" r:id="rId17"/>
    <p:sldId id="1076" r:id="rId18"/>
    <p:sldId id="4584" r:id="rId19"/>
    <p:sldId id="303" r:id="rId20"/>
    <p:sldId id="4579" r:id="rId21"/>
    <p:sldId id="4585" r:id="rId22"/>
    <p:sldId id="4578" r:id="rId23"/>
    <p:sldId id="1113" r:id="rId24"/>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6500"/>
    <a:srgbClr val="FFCB6C"/>
    <a:srgbClr val="006D95"/>
    <a:srgbClr val="005898"/>
    <a:srgbClr val="35497D"/>
    <a:srgbClr val="3A417D"/>
    <a:srgbClr val="2A5580"/>
    <a:srgbClr val="2B5784"/>
    <a:srgbClr val="29537D"/>
    <a:srgbClr val="5473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74434" autoAdjust="0"/>
  </p:normalViewPr>
  <p:slideViewPr>
    <p:cSldViewPr snapToGrid="0" showGuides="1">
      <p:cViewPr varScale="1">
        <p:scale>
          <a:sx n="128" d="100"/>
          <a:sy n="128" d="100"/>
        </p:scale>
        <p:origin x="2040" y="16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06024594147951"/>
          <c:y val="2.7916666666666666E-2"/>
          <c:w val="0.79823296393506371"/>
          <c:h val="0.78834711286089243"/>
        </c:manualLayout>
      </c:layout>
      <c:lineChart>
        <c:grouping val="stacked"/>
        <c:varyColors val="0"/>
        <c:ser>
          <c:idx val="0"/>
          <c:order val="0"/>
          <c:tx>
            <c:strRef>
              <c:f>Sheet1!$B$1</c:f>
              <c:strCache>
                <c:ptCount val="1"/>
                <c:pt idx="0">
                  <c:v>Time (Weeks)</c:v>
                </c:pt>
              </c:strCache>
            </c:strRef>
          </c:tx>
          <c:spPr>
            <a:ln w="28575"/>
          </c:spPr>
          <c:marker>
            <c:symbol val="circle"/>
            <c:size val="9"/>
            <c:spPr>
              <a:solidFill>
                <a:srgbClr val="00B0F0"/>
              </a:solidFill>
            </c:spPr>
          </c:marker>
          <c:cat>
            <c:numRef>
              <c:f>Sheet1!$A$2:$A$9</c:f>
              <c:numCache>
                <c:formatCode>General</c:formatCode>
                <c:ptCount val="8"/>
                <c:pt idx="0">
                  <c:v>0</c:v>
                </c:pt>
                <c:pt idx="1">
                  <c:v>4</c:v>
                </c:pt>
                <c:pt idx="2">
                  <c:v>8</c:v>
                </c:pt>
                <c:pt idx="3">
                  <c:v>12</c:v>
                </c:pt>
                <c:pt idx="4">
                  <c:v>16</c:v>
                </c:pt>
                <c:pt idx="5">
                  <c:v>20</c:v>
                </c:pt>
                <c:pt idx="6">
                  <c:v>24</c:v>
                </c:pt>
                <c:pt idx="7">
                  <c:v>28</c:v>
                </c:pt>
              </c:numCache>
            </c:numRef>
          </c:cat>
          <c:val>
            <c:numRef>
              <c:f>Sheet1!$B$2:$B$9</c:f>
              <c:numCache>
                <c:formatCode>General</c:formatCode>
                <c:ptCount val="8"/>
                <c:pt idx="0">
                  <c:v>75000</c:v>
                </c:pt>
                <c:pt idx="1">
                  <c:v>3000</c:v>
                </c:pt>
                <c:pt idx="2">
                  <c:v>200</c:v>
                </c:pt>
                <c:pt idx="3">
                  <c:v>35</c:v>
                </c:pt>
                <c:pt idx="4">
                  <c:v>20</c:v>
                </c:pt>
                <c:pt idx="5">
                  <c:v>10</c:v>
                </c:pt>
                <c:pt idx="7">
                  <c:v>10</c:v>
                </c:pt>
              </c:numCache>
            </c:numRef>
          </c:val>
          <c:smooth val="0"/>
          <c:extLst>
            <c:ext xmlns:c16="http://schemas.microsoft.com/office/drawing/2014/chart" uri="{C3380CC4-5D6E-409C-BE32-E72D297353CC}">
              <c16:uniqueId val="{00000000-6E9B-724A-A9B8-5A4998705F25}"/>
            </c:ext>
          </c:extLst>
        </c:ser>
        <c:dLbls>
          <c:showLegendKey val="0"/>
          <c:showVal val="0"/>
          <c:showCatName val="0"/>
          <c:showSerName val="0"/>
          <c:showPercent val="0"/>
          <c:showBubbleSize val="0"/>
        </c:dLbls>
        <c:marker val="1"/>
        <c:smooth val="0"/>
        <c:axId val="1790094680"/>
        <c:axId val="1790650408"/>
      </c:lineChart>
      <c:lineChart>
        <c:grouping val="stacked"/>
        <c:varyColors val="0"/>
        <c:ser>
          <c:idx val="1"/>
          <c:order val="1"/>
          <c:tx>
            <c:v>Undetectable</c:v>
          </c:tx>
          <c:spPr>
            <a:ln w="12700">
              <a:solidFill>
                <a:schemeClr val="tx1">
                  <a:lumMod val="65000"/>
                  <a:lumOff val="35000"/>
                </a:schemeClr>
              </a:solidFill>
              <a:prstDash val="sysDash"/>
            </a:ln>
          </c:spPr>
          <c:marker>
            <c:symbol val="none"/>
          </c:marker>
          <c:cat>
            <c:numRef>
              <c:f>Sheet1!$A$2:$A$9</c:f>
              <c:numCache>
                <c:formatCode>General</c:formatCode>
                <c:ptCount val="8"/>
                <c:pt idx="0">
                  <c:v>0</c:v>
                </c:pt>
                <c:pt idx="1">
                  <c:v>4</c:v>
                </c:pt>
                <c:pt idx="2">
                  <c:v>8</c:v>
                </c:pt>
                <c:pt idx="3">
                  <c:v>12</c:v>
                </c:pt>
                <c:pt idx="4">
                  <c:v>16</c:v>
                </c:pt>
                <c:pt idx="5">
                  <c:v>20</c:v>
                </c:pt>
                <c:pt idx="6">
                  <c:v>24</c:v>
                </c:pt>
                <c:pt idx="7">
                  <c:v>28</c:v>
                </c:pt>
              </c:numCache>
            </c:numRef>
          </c:cat>
          <c:val>
            <c:numRef>
              <c:f>Sheet1!$D$2:$D$9</c:f>
              <c:numCache>
                <c:formatCode>General</c:formatCode>
                <c:ptCount val="8"/>
                <c:pt idx="0">
                  <c:v>20</c:v>
                </c:pt>
                <c:pt idx="1">
                  <c:v>20</c:v>
                </c:pt>
                <c:pt idx="2">
                  <c:v>20</c:v>
                </c:pt>
                <c:pt idx="3">
                  <c:v>20</c:v>
                </c:pt>
                <c:pt idx="4">
                  <c:v>20</c:v>
                </c:pt>
                <c:pt idx="5">
                  <c:v>20</c:v>
                </c:pt>
                <c:pt idx="6">
                  <c:v>20</c:v>
                </c:pt>
                <c:pt idx="7">
                  <c:v>20</c:v>
                </c:pt>
              </c:numCache>
            </c:numRef>
          </c:val>
          <c:smooth val="0"/>
          <c:extLst>
            <c:ext xmlns:c16="http://schemas.microsoft.com/office/drawing/2014/chart" uri="{C3380CC4-5D6E-409C-BE32-E72D297353CC}">
              <c16:uniqueId val="{00000001-6E9B-724A-A9B8-5A4998705F25}"/>
            </c:ext>
          </c:extLst>
        </c:ser>
        <c:dLbls>
          <c:showLegendKey val="0"/>
          <c:showVal val="0"/>
          <c:showCatName val="0"/>
          <c:showSerName val="0"/>
          <c:showPercent val="0"/>
          <c:showBubbleSize val="0"/>
        </c:dLbls>
        <c:marker val="1"/>
        <c:smooth val="0"/>
        <c:axId val="1954800296"/>
        <c:axId val="1790259432"/>
      </c:lineChart>
      <c:catAx>
        <c:axId val="1790094680"/>
        <c:scaling>
          <c:orientation val="minMax"/>
        </c:scaling>
        <c:delete val="0"/>
        <c:axPos val="b"/>
        <c:title>
          <c:tx>
            <c:rich>
              <a:bodyPr/>
              <a:lstStyle/>
              <a:p>
                <a:pPr>
                  <a:defRPr/>
                </a:pPr>
                <a:r>
                  <a:rPr lang="en-US"/>
                  <a:t>Weeks</a:t>
                </a:r>
              </a:p>
            </c:rich>
          </c:tx>
          <c:layout>
            <c:manualLayout>
              <c:xMode val="edge"/>
              <c:yMode val="edge"/>
              <c:x val="0.51955477787498783"/>
              <c:y val="0.9177777777777778"/>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crossAx val="1790650408"/>
        <c:crosses val="autoZero"/>
        <c:auto val="1"/>
        <c:lblAlgn val="ctr"/>
        <c:lblOffset val="100"/>
        <c:tickLblSkip val="1"/>
        <c:tickMarkSkip val="1"/>
        <c:noMultiLvlLbl val="0"/>
      </c:catAx>
      <c:valAx>
        <c:axId val="1790650408"/>
        <c:scaling>
          <c:logBase val="10"/>
          <c:orientation val="minMax"/>
          <c:max val="1000000"/>
          <c:min val="1"/>
        </c:scaling>
        <c:delete val="0"/>
        <c:axPos val="l"/>
        <c:majorGridlines>
          <c:spPr>
            <a:ln>
              <a:noFill/>
            </a:ln>
          </c:spPr>
        </c:majorGridlines>
        <c:title>
          <c:tx>
            <c:rich>
              <a:bodyPr/>
              <a:lstStyle/>
              <a:p>
                <a:pPr>
                  <a:defRPr/>
                </a:pPr>
                <a:r>
                  <a:rPr lang="en-US"/>
                  <a:t>HIV RNA (copies/mL)</a:t>
                </a:r>
              </a:p>
            </c:rich>
          </c:tx>
          <c:layout>
            <c:manualLayout>
              <c:xMode val="edge"/>
              <c:yMode val="edge"/>
              <c:x val="5.90891416350734E-3"/>
              <c:y val="0.14369137017595024"/>
            </c:manualLayout>
          </c:layout>
          <c:overlay val="0"/>
        </c:title>
        <c:numFmt formatCode="#,##0" sourceLinked="0"/>
        <c:majorTickMark val="out"/>
        <c:minorTickMark val="none"/>
        <c:tickLblPos val="nextTo"/>
        <c:spPr>
          <a:ln w="12700" cap="flat" cmpd="sng" algn="ctr">
            <a:solidFill>
              <a:srgbClr val="000000"/>
            </a:solidFill>
            <a:prstDash val="solid"/>
            <a:round/>
            <a:headEnd type="none" w="med" len="med"/>
            <a:tailEnd type="none" w="med" len="med"/>
          </a:ln>
        </c:spPr>
        <c:crossAx val="1790094680"/>
        <c:crosses val="autoZero"/>
        <c:crossBetween val="midCat"/>
        <c:minorUnit val="200"/>
      </c:valAx>
      <c:valAx>
        <c:axId val="1790259432"/>
        <c:scaling>
          <c:logBase val="10"/>
          <c:orientation val="minMax"/>
          <c:max val="100000"/>
          <c:min val="10"/>
        </c:scaling>
        <c:delete val="1"/>
        <c:axPos val="r"/>
        <c:numFmt formatCode="General" sourceLinked="1"/>
        <c:majorTickMark val="out"/>
        <c:minorTickMark val="none"/>
        <c:tickLblPos val="nextTo"/>
        <c:crossAx val="1954800296"/>
        <c:crosses val="max"/>
        <c:crossBetween val="between"/>
        <c:minorUnit val="10"/>
      </c:valAx>
      <c:catAx>
        <c:axId val="1954800296"/>
        <c:scaling>
          <c:orientation val="minMax"/>
        </c:scaling>
        <c:delete val="1"/>
        <c:axPos val="b"/>
        <c:numFmt formatCode="General" sourceLinked="1"/>
        <c:majorTickMark val="out"/>
        <c:minorTickMark val="none"/>
        <c:tickLblPos val="nextTo"/>
        <c:crossAx val="1790259432"/>
        <c:crosses val="autoZero"/>
        <c:auto val="1"/>
        <c:lblAlgn val="ctr"/>
        <c:lblOffset val="100"/>
        <c:noMultiLvlLbl val="0"/>
      </c:catAx>
      <c:spPr>
        <a:solidFill>
          <a:srgbClr val="F2F2F2"/>
        </a:solidFill>
        <a:ln w="12700" cap="flat" cmpd="sng" algn="ctr">
          <a:solidFill>
            <a:srgbClr val="000000"/>
          </a:solidFill>
          <a:prstDash val="solid"/>
          <a:round/>
          <a:headEnd type="none" w="med" len="med"/>
          <a:tailEnd type="none" w="med" len="med"/>
        </a:ln>
      </c:spPr>
    </c:plotArea>
    <c:plotVisOnly val="1"/>
    <c:dispBlanksAs val="zero"/>
    <c:showDLblsOverMax val="0"/>
  </c:chart>
  <c:spPr>
    <a:solidFill>
      <a:srgbClr val="FFFFFF"/>
    </a:solidFill>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80098668222027"/>
          <c:y val="2.7916666666666666E-2"/>
          <c:w val="0.8074922231943229"/>
          <c:h val="0.78834711286089243"/>
        </c:manualLayout>
      </c:layout>
      <c:lineChart>
        <c:grouping val="stacked"/>
        <c:varyColors val="0"/>
        <c:ser>
          <c:idx val="0"/>
          <c:order val="0"/>
          <c:tx>
            <c:strRef>
              <c:f>Sheet1!$B$1</c:f>
              <c:strCache>
                <c:ptCount val="1"/>
                <c:pt idx="0">
                  <c:v>Time (Weeks)</c:v>
                </c:pt>
              </c:strCache>
            </c:strRef>
          </c:tx>
          <c:spPr>
            <a:ln w="28575"/>
          </c:spPr>
          <c:marker>
            <c:symbol val="circle"/>
            <c:size val="8"/>
            <c:spPr>
              <a:solidFill>
                <a:srgbClr val="00B0F0"/>
              </a:solidFill>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Sheet1!$B$2:$B$15</c:f>
              <c:numCache>
                <c:formatCode>General</c:formatCode>
                <c:ptCount val="14"/>
                <c:pt idx="0">
                  <c:v>75000</c:v>
                </c:pt>
                <c:pt idx="1">
                  <c:v>1000</c:v>
                </c:pt>
                <c:pt idx="2">
                  <c:v>300</c:v>
                </c:pt>
                <c:pt idx="3">
                  <c:v>95</c:v>
                </c:pt>
                <c:pt idx="4">
                  <c:v>25</c:v>
                </c:pt>
                <c:pt idx="7">
                  <c:v>25</c:v>
                </c:pt>
                <c:pt idx="9">
                  <c:v>40</c:v>
                </c:pt>
                <c:pt idx="10">
                  <c:v>80</c:v>
                </c:pt>
                <c:pt idx="11">
                  <c:v>160</c:v>
                </c:pt>
                <c:pt idx="12">
                  <c:v>1000</c:v>
                </c:pt>
                <c:pt idx="13">
                  <c:v>6000</c:v>
                </c:pt>
              </c:numCache>
            </c:numRef>
          </c:val>
          <c:smooth val="0"/>
          <c:extLst>
            <c:ext xmlns:c16="http://schemas.microsoft.com/office/drawing/2014/chart" uri="{C3380CC4-5D6E-409C-BE32-E72D297353CC}">
              <c16:uniqueId val="{00000000-CB4C-A94E-A983-BF74DEB1ACBC}"/>
            </c:ext>
          </c:extLst>
        </c:ser>
        <c:dLbls>
          <c:showLegendKey val="0"/>
          <c:showVal val="0"/>
          <c:showCatName val="0"/>
          <c:showSerName val="0"/>
          <c:showPercent val="0"/>
          <c:showBubbleSize val="0"/>
        </c:dLbls>
        <c:marker val="1"/>
        <c:smooth val="0"/>
        <c:axId val="1790094680"/>
        <c:axId val="1790650408"/>
      </c:lineChart>
      <c:lineChart>
        <c:grouping val="stacked"/>
        <c:varyColors val="0"/>
        <c:ser>
          <c:idx val="1"/>
          <c:order val="1"/>
          <c:tx>
            <c:v>Undetectable</c:v>
          </c:tx>
          <c:spPr>
            <a:ln w="12700">
              <a:solidFill>
                <a:schemeClr val="tx1">
                  <a:lumMod val="50000"/>
                  <a:lumOff val="50000"/>
                </a:schemeClr>
              </a:solidFill>
              <a:prstDash val="sysDash"/>
            </a:ln>
          </c:spPr>
          <c:marker>
            <c:symbol val="none"/>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Sheet1!$D$2:$D$15</c:f>
              <c:numCache>
                <c:formatCode>General</c:formatCode>
                <c:ptCount val="14"/>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numCache>
            </c:numRef>
          </c:val>
          <c:smooth val="0"/>
          <c:extLst>
            <c:ext xmlns:c16="http://schemas.microsoft.com/office/drawing/2014/chart" uri="{C3380CC4-5D6E-409C-BE32-E72D297353CC}">
              <c16:uniqueId val="{00000001-CB4C-A94E-A983-BF74DEB1ACBC}"/>
            </c:ext>
          </c:extLst>
        </c:ser>
        <c:ser>
          <c:idx val="2"/>
          <c:order val="2"/>
          <c:spPr>
            <a:ln w="12700">
              <a:solidFill>
                <a:schemeClr val="tx1">
                  <a:lumMod val="50000"/>
                  <a:lumOff val="50000"/>
                </a:schemeClr>
              </a:solidFill>
              <a:prstDash val="sysDash"/>
            </a:ln>
          </c:spPr>
          <c:marker>
            <c:symbol val="none"/>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Sheet1!$E$2:$E$15</c:f>
              <c:numCache>
                <c:formatCode>General</c:formatCode>
                <c:ptCount val="14"/>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numCache>
            </c:numRef>
          </c:val>
          <c:smooth val="0"/>
          <c:extLst>
            <c:ext xmlns:c16="http://schemas.microsoft.com/office/drawing/2014/chart" uri="{C3380CC4-5D6E-409C-BE32-E72D297353CC}">
              <c16:uniqueId val="{00000002-CB4C-A94E-A983-BF74DEB1ACBC}"/>
            </c:ext>
          </c:extLst>
        </c:ser>
        <c:dLbls>
          <c:showLegendKey val="0"/>
          <c:showVal val="0"/>
          <c:showCatName val="0"/>
          <c:showSerName val="0"/>
          <c:showPercent val="0"/>
          <c:showBubbleSize val="0"/>
        </c:dLbls>
        <c:marker val="1"/>
        <c:smooth val="0"/>
        <c:axId val="1954800296"/>
        <c:axId val="1790259432"/>
      </c:lineChart>
      <c:catAx>
        <c:axId val="1790094680"/>
        <c:scaling>
          <c:orientation val="minMax"/>
        </c:scaling>
        <c:delete val="0"/>
        <c:axPos val="b"/>
        <c:title>
          <c:tx>
            <c:rich>
              <a:bodyPr/>
              <a:lstStyle/>
              <a:p>
                <a:pPr>
                  <a:defRPr/>
                </a:pPr>
                <a:r>
                  <a:rPr lang="en-US"/>
                  <a:t>Weeks</a:t>
                </a:r>
              </a:p>
            </c:rich>
          </c:tx>
          <c:layout>
            <c:manualLayout>
              <c:xMode val="edge"/>
              <c:yMode val="edge"/>
              <c:x val="0.51955477787498783"/>
              <c:y val="0.9177777777777778"/>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crossAx val="1790650408"/>
        <c:crosses val="autoZero"/>
        <c:auto val="1"/>
        <c:lblAlgn val="ctr"/>
        <c:lblOffset val="100"/>
        <c:tickLblSkip val="1"/>
        <c:tickMarkSkip val="1"/>
        <c:noMultiLvlLbl val="0"/>
      </c:catAx>
      <c:valAx>
        <c:axId val="1790650408"/>
        <c:scaling>
          <c:logBase val="10"/>
          <c:orientation val="minMax"/>
          <c:max val="1000000"/>
          <c:min val="1"/>
        </c:scaling>
        <c:delete val="0"/>
        <c:axPos val="l"/>
        <c:majorGridlines>
          <c:spPr>
            <a:ln>
              <a:noFill/>
            </a:ln>
          </c:spPr>
        </c:majorGridlines>
        <c:title>
          <c:tx>
            <c:rich>
              <a:bodyPr/>
              <a:lstStyle/>
              <a:p>
                <a:pPr>
                  <a:defRPr/>
                </a:pPr>
                <a:r>
                  <a:rPr lang="en-US"/>
                  <a:t>HIV RNA (copies/mL)</a:t>
                </a:r>
              </a:p>
            </c:rich>
          </c:tx>
          <c:layout>
            <c:manualLayout>
              <c:xMode val="edge"/>
              <c:yMode val="edge"/>
              <c:x val="8.9953339165937587E-3"/>
              <c:y val="0.1695119750656168"/>
            </c:manualLayout>
          </c:layout>
          <c:overlay val="0"/>
        </c:title>
        <c:numFmt formatCode="#,##0" sourceLinked="0"/>
        <c:majorTickMark val="out"/>
        <c:minorTickMark val="none"/>
        <c:tickLblPos val="nextTo"/>
        <c:spPr>
          <a:ln w="12700" cap="flat" cmpd="sng" algn="ctr">
            <a:solidFill>
              <a:srgbClr val="000000"/>
            </a:solidFill>
            <a:prstDash val="solid"/>
            <a:round/>
            <a:headEnd type="none" w="med" len="med"/>
            <a:tailEnd type="none" w="med" len="med"/>
          </a:ln>
        </c:spPr>
        <c:crossAx val="1790094680"/>
        <c:crosses val="autoZero"/>
        <c:crossBetween val="midCat"/>
        <c:minorUnit val="200"/>
      </c:valAx>
      <c:valAx>
        <c:axId val="1790259432"/>
        <c:scaling>
          <c:logBase val="10"/>
          <c:orientation val="minMax"/>
          <c:max val="100000"/>
          <c:min val="10"/>
        </c:scaling>
        <c:delete val="1"/>
        <c:axPos val="r"/>
        <c:numFmt formatCode="General" sourceLinked="1"/>
        <c:majorTickMark val="out"/>
        <c:minorTickMark val="none"/>
        <c:tickLblPos val="nextTo"/>
        <c:crossAx val="1954800296"/>
        <c:crosses val="max"/>
        <c:crossBetween val="between"/>
        <c:minorUnit val="10"/>
      </c:valAx>
      <c:catAx>
        <c:axId val="1954800296"/>
        <c:scaling>
          <c:orientation val="minMax"/>
        </c:scaling>
        <c:delete val="1"/>
        <c:axPos val="b"/>
        <c:numFmt formatCode="General" sourceLinked="1"/>
        <c:majorTickMark val="out"/>
        <c:minorTickMark val="none"/>
        <c:tickLblPos val="nextTo"/>
        <c:crossAx val="1790259432"/>
        <c:crosses val="autoZero"/>
        <c:auto val="1"/>
        <c:lblAlgn val="ctr"/>
        <c:lblOffset val="100"/>
        <c:noMultiLvlLbl val="0"/>
      </c:catAx>
      <c:spPr>
        <a:solidFill>
          <a:srgbClr val="F2F2F2"/>
        </a:solidFill>
        <a:ln w="12700" cap="flat" cmpd="sng" algn="ctr">
          <a:solidFill>
            <a:srgbClr val="000000"/>
          </a:solidFill>
          <a:prstDash val="solid"/>
          <a:round/>
          <a:headEnd type="none" w="med" len="med"/>
          <a:tailEnd type="none" w="med" len="med"/>
        </a:ln>
      </c:spPr>
    </c:plotArea>
    <c:plotVisOnly val="1"/>
    <c:dispBlanksAs val="zero"/>
    <c:showDLblsOverMax val="0"/>
  </c:chart>
  <c:spPr>
    <a:solidFill>
      <a:srgbClr val="FFFFFF"/>
    </a:solidFill>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80098668222027"/>
          <c:y val="2.7916666666666666E-2"/>
          <c:w val="0.8074922231943229"/>
          <c:h val="0.78834711286089243"/>
        </c:manualLayout>
      </c:layout>
      <c:lineChart>
        <c:grouping val="stacked"/>
        <c:varyColors val="0"/>
        <c:ser>
          <c:idx val="0"/>
          <c:order val="0"/>
          <c:tx>
            <c:strRef>
              <c:f>Sheet1!$B$1</c:f>
              <c:strCache>
                <c:ptCount val="1"/>
                <c:pt idx="0">
                  <c:v>Time (Weeks)</c:v>
                </c:pt>
              </c:strCache>
            </c:strRef>
          </c:tx>
          <c:spPr>
            <a:ln w="28575"/>
          </c:spPr>
          <c:marker>
            <c:symbol val="circle"/>
            <c:size val="8"/>
            <c:spPr>
              <a:solidFill>
                <a:srgbClr val="00B0F0"/>
              </a:solidFill>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Sheet1!$B$2:$B$15</c:f>
              <c:numCache>
                <c:formatCode>General</c:formatCode>
                <c:ptCount val="14"/>
                <c:pt idx="0">
                  <c:v>75000</c:v>
                </c:pt>
                <c:pt idx="1">
                  <c:v>1000</c:v>
                </c:pt>
                <c:pt idx="2">
                  <c:v>300</c:v>
                </c:pt>
                <c:pt idx="3">
                  <c:v>95</c:v>
                </c:pt>
                <c:pt idx="4">
                  <c:v>25</c:v>
                </c:pt>
                <c:pt idx="7">
                  <c:v>25</c:v>
                </c:pt>
                <c:pt idx="9">
                  <c:v>90</c:v>
                </c:pt>
                <c:pt idx="10">
                  <c:v>20</c:v>
                </c:pt>
                <c:pt idx="11">
                  <c:v>15</c:v>
                </c:pt>
                <c:pt idx="13">
                  <c:v>15</c:v>
                </c:pt>
              </c:numCache>
            </c:numRef>
          </c:val>
          <c:smooth val="0"/>
          <c:extLst>
            <c:ext xmlns:c16="http://schemas.microsoft.com/office/drawing/2014/chart" uri="{C3380CC4-5D6E-409C-BE32-E72D297353CC}">
              <c16:uniqueId val="{00000000-CB4C-A94E-A983-BF74DEB1ACBC}"/>
            </c:ext>
          </c:extLst>
        </c:ser>
        <c:dLbls>
          <c:showLegendKey val="0"/>
          <c:showVal val="0"/>
          <c:showCatName val="0"/>
          <c:showSerName val="0"/>
          <c:showPercent val="0"/>
          <c:showBubbleSize val="0"/>
        </c:dLbls>
        <c:marker val="1"/>
        <c:smooth val="0"/>
        <c:axId val="1790094680"/>
        <c:axId val="1790650408"/>
      </c:lineChart>
      <c:lineChart>
        <c:grouping val="stacked"/>
        <c:varyColors val="0"/>
        <c:ser>
          <c:idx val="1"/>
          <c:order val="1"/>
          <c:tx>
            <c:v>Undetectable</c:v>
          </c:tx>
          <c:spPr>
            <a:ln w="12700">
              <a:solidFill>
                <a:srgbClr val="404040"/>
              </a:solidFill>
              <a:prstDash val="sysDash"/>
            </a:ln>
          </c:spPr>
          <c:marker>
            <c:symbol val="none"/>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Sheet1!$D$2:$D$15</c:f>
              <c:numCache>
                <c:formatCode>General</c:formatCode>
                <c:ptCount val="14"/>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numCache>
            </c:numRef>
          </c:val>
          <c:smooth val="0"/>
          <c:extLst>
            <c:ext xmlns:c16="http://schemas.microsoft.com/office/drawing/2014/chart" uri="{C3380CC4-5D6E-409C-BE32-E72D297353CC}">
              <c16:uniqueId val="{00000001-CB4C-A94E-A983-BF74DEB1ACBC}"/>
            </c:ext>
          </c:extLst>
        </c:ser>
        <c:dLbls>
          <c:showLegendKey val="0"/>
          <c:showVal val="0"/>
          <c:showCatName val="0"/>
          <c:showSerName val="0"/>
          <c:showPercent val="0"/>
          <c:showBubbleSize val="0"/>
        </c:dLbls>
        <c:marker val="1"/>
        <c:smooth val="0"/>
        <c:axId val="1954800296"/>
        <c:axId val="1790259432"/>
      </c:lineChart>
      <c:catAx>
        <c:axId val="1790094680"/>
        <c:scaling>
          <c:orientation val="minMax"/>
        </c:scaling>
        <c:delete val="0"/>
        <c:axPos val="b"/>
        <c:title>
          <c:tx>
            <c:rich>
              <a:bodyPr/>
              <a:lstStyle/>
              <a:p>
                <a:pPr>
                  <a:defRPr/>
                </a:pPr>
                <a:r>
                  <a:rPr lang="en-US"/>
                  <a:t>Weeks</a:t>
                </a:r>
              </a:p>
            </c:rich>
          </c:tx>
          <c:layout>
            <c:manualLayout>
              <c:xMode val="edge"/>
              <c:yMode val="edge"/>
              <c:x val="0.51955477787498783"/>
              <c:y val="0.9177777777777778"/>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crossAx val="1790650408"/>
        <c:crosses val="autoZero"/>
        <c:auto val="1"/>
        <c:lblAlgn val="ctr"/>
        <c:lblOffset val="100"/>
        <c:tickLblSkip val="1"/>
        <c:tickMarkSkip val="1"/>
        <c:noMultiLvlLbl val="0"/>
      </c:catAx>
      <c:valAx>
        <c:axId val="1790650408"/>
        <c:scaling>
          <c:logBase val="10"/>
          <c:orientation val="minMax"/>
          <c:max val="1000000"/>
          <c:min val="1"/>
        </c:scaling>
        <c:delete val="0"/>
        <c:axPos val="l"/>
        <c:majorGridlines>
          <c:spPr>
            <a:ln>
              <a:noFill/>
            </a:ln>
          </c:spPr>
        </c:majorGridlines>
        <c:title>
          <c:tx>
            <c:rich>
              <a:bodyPr/>
              <a:lstStyle/>
              <a:p>
                <a:pPr>
                  <a:defRPr/>
                </a:pPr>
                <a:r>
                  <a:rPr lang="en-US"/>
                  <a:t>HIV RNA (copies/mL)</a:t>
                </a:r>
              </a:p>
            </c:rich>
          </c:tx>
          <c:layout>
            <c:manualLayout>
              <c:xMode val="edge"/>
              <c:yMode val="edge"/>
              <c:x val="1.51681734227666E-2"/>
              <c:y val="0.17645641951006125"/>
            </c:manualLayout>
          </c:layout>
          <c:overlay val="0"/>
        </c:title>
        <c:numFmt formatCode="#,##0" sourceLinked="0"/>
        <c:majorTickMark val="out"/>
        <c:minorTickMark val="none"/>
        <c:tickLblPos val="nextTo"/>
        <c:spPr>
          <a:ln w="12700" cap="flat" cmpd="sng" algn="ctr">
            <a:solidFill>
              <a:srgbClr val="000000"/>
            </a:solidFill>
            <a:prstDash val="solid"/>
            <a:round/>
            <a:headEnd type="none" w="med" len="med"/>
            <a:tailEnd type="none" w="med" len="med"/>
          </a:ln>
        </c:spPr>
        <c:crossAx val="1790094680"/>
        <c:crosses val="autoZero"/>
        <c:crossBetween val="midCat"/>
        <c:minorUnit val="200"/>
      </c:valAx>
      <c:valAx>
        <c:axId val="1790259432"/>
        <c:scaling>
          <c:logBase val="10"/>
          <c:orientation val="minMax"/>
          <c:max val="100000"/>
          <c:min val="10"/>
        </c:scaling>
        <c:delete val="1"/>
        <c:axPos val="r"/>
        <c:numFmt formatCode="General" sourceLinked="1"/>
        <c:majorTickMark val="out"/>
        <c:minorTickMark val="none"/>
        <c:tickLblPos val="nextTo"/>
        <c:crossAx val="1954800296"/>
        <c:crosses val="max"/>
        <c:crossBetween val="between"/>
        <c:minorUnit val="10"/>
      </c:valAx>
      <c:catAx>
        <c:axId val="1954800296"/>
        <c:scaling>
          <c:orientation val="minMax"/>
        </c:scaling>
        <c:delete val="1"/>
        <c:axPos val="b"/>
        <c:numFmt formatCode="General" sourceLinked="1"/>
        <c:majorTickMark val="out"/>
        <c:minorTickMark val="none"/>
        <c:tickLblPos val="nextTo"/>
        <c:crossAx val="1790259432"/>
        <c:crosses val="autoZero"/>
        <c:auto val="1"/>
        <c:lblAlgn val="ctr"/>
        <c:lblOffset val="100"/>
        <c:noMultiLvlLbl val="0"/>
      </c:catAx>
      <c:spPr>
        <a:solidFill>
          <a:srgbClr val="F2F2F2"/>
        </a:solidFill>
        <a:ln w="12700" cap="flat" cmpd="sng" algn="ctr">
          <a:solidFill>
            <a:srgbClr val="000000"/>
          </a:solidFill>
          <a:prstDash val="solid"/>
          <a:round/>
          <a:headEnd type="none" w="med" len="med"/>
          <a:tailEnd type="none" w="med" len="med"/>
        </a:ln>
      </c:spPr>
    </c:plotArea>
    <c:plotVisOnly val="1"/>
    <c:dispBlanksAs val="zero"/>
    <c:showDLblsOverMax val="0"/>
  </c:chart>
  <c:spPr>
    <a:solidFill>
      <a:srgbClr val="FFFFFF"/>
    </a:solidFill>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62814717604743"/>
          <c:y val="2.7916666666666666E-2"/>
          <c:w val="0.81366506270049577"/>
          <c:h val="0.78834711286089243"/>
        </c:manualLayout>
      </c:layout>
      <c:lineChart>
        <c:grouping val="stacked"/>
        <c:varyColors val="0"/>
        <c:ser>
          <c:idx val="0"/>
          <c:order val="0"/>
          <c:tx>
            <c:strRef>
              <c:f>Sheet1!$B$1</c:f>
              <c:strCache>
                <c:ptCount val="1"/>
                <c:pt idx="0">
                  <c:v>Time (Weeks)</c:v>
                </c:pt>
              </c:strCache>
            </c:strRef>
          </c:tx>
          <c:spPr>
            <a:ln w="28575"/>
          </c:spPr>
          <c:marker>
            <c:symbol val="circle"/>
            <c:size val="8"/>
            <c:spPr>
              <a:solidFill>
                <a:srgbClr val="00B0F0"/>
              </a:solidFill>
            </c:spPr>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Sheet1!$B$2:$B$15</c:f>
              <c:numCache>
                <c:formatCode>General</c:formatCode>
                <c:ptCount val="14"/>
                <c:pt idx="0">
                  <c:v>75000</c:v>
                </c:pt>
                <c:pt idx="1">
                  <c:v>1000</c:v>
                </c:pt>
                <c:pt idx="2">
                  <c:v>300</c:v>
                </c:pt>
                <c:pt idx="3">
                  <c:v>95</c:v>
                </c:pt>
                <c:pt idx="4">
                  <c:v>10</c:v>
                </c:pt>
                <c:pt idx="7">
                  <c:v>10</c:v>
                </c:pt>
                <c:pt idx="9">
                  <c:v>10</c:v>
                </c:pt>
                <c:pt idx="10">
                  <c:v>80</c:v>
                </c:pt>
                <c:pt idx="11">
                  <c:v>160</c:v>
                </c:pt>
                <c:pt idx="12">
                  <c:v>140</c:v>
                </c:pt>
              </c:numCache>
            </c:numRef>
          </c:val>
          <c:smooth val="0"/>
          <c:extLst>
            <c:ext xmlns:c16="http://schemas.microsoft.com/office/drawing/2014/chart" uri="{C3380CC4-5D6E-409C-BE32-E72D297353CC}">
              <c16:uniqueId val="{00000000-8032-2949-AE93-4FA7C9806B9D}"/>
            </c:ext>
          </c:extLst>
        </c:ser>
        <c:dLbls>
          <c:showLegendKey val="0"/>
          <c:showVal val="0"/>
          <c:showCatName val="0"/>
          <c:showSerName val="0"/>
          <c:showPercent val="0"/>
          <c:showBubbleSize val="0"/>
        </c:dLbls>
        <c:marker val="1"/>
        <c:smooth val="0"/>
        <c:axId val="1790094680"/>
        <c:axId val="1790650408"/>
      </c:lineChart>
      <c:lineChart>
        <c:grouping val="stacked"/>
        <c:varyColors val="0"/>
        <c:ser>
          <c:idx val="1"/>
          <c:order val="1"/>
          <c:tx>
            <c:v>Undetectable</c:v>
          </c:tx>
          <c:spPr>
            <a:ln w="12700">
              <a:solidFill>
                <a:schemeClr val="tx1">
                  <a:lumMod val="65000"/>
                  <a:lumOff val="35000"/>
                </a:schemeClr>
              </a:solidFill>
              <a:prstDash val="sysDash"/>
            </a:ln>
          </c:spPr>
          <c:marker>
            <c:symbol val="none"/>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Sheet1!$D$2:$D$15</c:f>
              <c:numCache>
                <c:formatCode>General</c:formatCode>
                <c:ptCount val="14"/>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numCache>
            </c:numRef>
          </c:val>
          <c:smooth val="0"/>
          <c:extLst>
            <c:ext xmlns:c16="http://schemas.microsoft.com/office/drawing/2014/chart" uri="{C3380CC4-5D6E-409C-BE32-E72D297353CC}">
              <c16:uniqueId val="{00000001-8032-2949-AE93-4FA7C9806B9D}"/>
            </c:ext>
          </c:extLst>
        </c:ser>
        <c:ser>
          <c:idx val="2"/>
          <c:order val="2"/>
          <c:spPr>
            <a:ln w="12700">
              <a:solidFill>
                <a:schemeClr val="tx1">
                  <a:lumMod val="65000"/>
                  <a:lumOff val="35000"/>
                </a:schemeClr>
              </a:solidFill>
              <a:prstDash val="sysDash"/>
            </a:ln>
          </c:spPr>
          <c:marker>
            <c:symbol val="none"/>
          </c:marker>
          <c:cat>
            <c:numRef>
              <c:f>Sheet1!$A$2:$A$15</c:f>
              <c:numCache>
                <c:formatCode>General</c:formatCode>
                <c:ptCount val="14"/>
                <c:pt idx="0">
                  <c:v>0</c:v>
                </c:pt>
                <c:pt idx="1">
                  <c:v>4</c:v>
                </c:pt>
                <c:pt idx="2">
                  <c:v>8</c:v>
                </c:pt>
                <c:pt idx="3">
                  <c:v>12</c:v>
                </c:pt>
                <c:pt idx="4">
                  <c:v>16</c:v>
                </c:pt>
                <c:pt idx="5">
                  <c:v>20</c:v>
                </c:pt>
                <c:pt idx="6">
                  <c:v>24</c:v>
                </c:pt>
                <c:pt idx="7">
                  <c:v>28</c:v>
                </c:pt>
                <c:pt idx="8">
                  <c:v>32</c:v>
                </c:pt>
                <c:pt idx="9">
                  <c:v>36</c:v>
                </c:pt>
                <c:pt idx="10">
                  <c:v>40</c:v>
                </c:pt>
                <c:pt idx="11">
                  <c:v>44</c:v>
                </c:pt>
                <c:pt idx="12">
                  <c:v>48</c:v>
                </c:pt>
                <c:pt idx="13">
                  <c:v>52</c:v>
                </c:pt>
              </c:numCache>
            </c:numRef>
          </c:cat>
          <c:val>
            <c:numRef>
              <c:f>Sheet1!$E$2:$E$15</c:f>
              <c:numCache>
                <c:formatCode>General</c:formatCode>
                <c:ptCount val="14"/>
                <c:pt idx="0">
                  <c:v>200</c:v>
                </c:pt>
                <c:pt idx="1">
                  <c:v>200</c:v>
                </c:pt>
                <c:pt idx="2">
                  <c:v>200</c:v>
                </c:pt>
                <c:pt idx="3">
                  <c:v>200</c:v>
                </c:pt>
                <c:pt idx="4">
                  <c:v>200</c:v>
                </c:pt>
                <c:pt idx="5">
                  <c:v>200</c:v>
                </c:pt>
                <c:pt idx="6">
                  <c:v>200</c:v>
                </c:pt>
                <c:pt idx="7">
                  <c:v>200</c:v>
                </c:pt>
                <c:pt idx="8">
                  <c:v>200</c:v>
                </c:pt>
                <c:pt idx="9">
                  <c:v>200</c:v>
                </c:pt>
                <c:pt idx="10">
                  <c:v>200</c:v>
                </c:pt>
                <c:pt idx="11">
                  <c:v>200</c:v>
                </c:pt>
                <c:pt idx="12">
                  <c:v>200</c:v>
                </c:pt>
                <c:pt idx="13">
                  <c:v>200</c:v>
                </c:pt>
              </c:numCache>
            </c:numRef>
          </c:val>
          <c:smooth val="0"/>
          <c:extLst>
            <c:ext xmlns:c16="http://schemas.microsoft.com/office/drawing/2014/chart" uri="{C3380CC4-5D6E-409C-BE32-E72D297353CC}">
              <c16:uniqueId val="{00000002-8032-2949-AE93-4FA7C9806B9D}"/>
            </c:ext>
          </c:extLst>
        </c:ser>
        <c:dLbls>
          <c:showLegendKey val="0"/>
          <c:showVal val="0"/>
          <c:showCatName val="0"/>
          <c:showSerName val="0"/>
          <c:showPercent val="0"/>
          <c:showBubbleSize val="0"/>
        </c:dLbls>
        <c:marker val="1"/>
        <c:smooth val="0"/>
        <c:axId val="1954800296"/>
        <c:axId val="1790259432"/>
      </c:lineChart>
      <c:catAx>
        <c:axId val="1790094680"/>
        <c:scaling>
          <c:orientation val="minMax"/>
        </c:scaling>
        <c:delete val="0"/>
        <c:axPos val="b"/>
        <c:title>
          <c:tx>
            <c:rich>
              <a:bodyPr/>
              <a:lstStyle/>
              <a:p>
                <a:pPr>
                  <a:defRPr/>
                </a:pPr>
                <a:r>
                  <a:rPr lang="en-US"/>
                  <a:t>Weeks</a:t>
                </a:r>
              </a:p>
            </c:rich>
          </c:tx>
          <c:layout>
            <c:manualLayout>
              <c:xMode val="edge"/>
              <c:yMode val="edge"/>
              <c:x val="0.51955477787498783"/>
              <c:y val="0.9177777777777778"/>
            </c:manualLayout>
          </c:layout>
          <c:overlay val="0"/>
        </c:title>
        <c:numFmt formatCode="General" sourceLinked="1"/>
        <c:majorTickMark val="out"/>
        <c:minorTickMark val="none"/>
        <c:tickLblPos val="nextTo"/>
        <c:spPr>
          <a:ln w="12700" cap="flat" cmpd="sng" algn="ctr">
            <a:solidFill>
              <a:srgbClr val="000000"/>
            </a:solidFill>
            <a:prstDash val="solid"/>
            <a:round/>
            <a:headEnd type="none" w="med" len="med"/>
            <a:tailEnd type="none" w="med" len="med"/>
          </a:ln>
        </c:spPr>
        <c:crossAx val="1790650408"/>
        <c:crosses val="autoZero"/>
        <c:auto val="1"/>
        <c:lblAlgn val="ctr"/>
        <c:lblOffset val="100"/>
        <c:tickLblSkip val="1"/>
        <c:tickMarkSkip val="1"/>
        <c:noMultiLvlLbl val="0"/>
      </c:catAx>
      <c:valAx>
        <c:axId val="1790650408"/>
        <c:scaling>
          <c:logBase val="10"/>
          <c:orientation val="minMax"/>
          <c:max val="1000000"/>
          <c:min val="1"/>
        </c:scaling>
        <c:delete val="0"/>
        <c:axPos val="l"/>
        <c:majorGridlines>
          <c:spPr>
            <a:ln>
              <a:noFill/>
            </a:ln>
          </c:spPr>
        </c:majorGridlines>
        <c:title>
          <c:tx>
            <c:rich>
              <a:bodyPr/>
              <a:lstStyle/>
              <a:p>
                <a:pPr>
                  <a:defRPr/>
                </a:pPr>
                <a:r>
                  <a:rPr lang="en-US"/>
                  <a:t>HIV RNA (copies/mL)</a:t>
                </a:r>
              </a:p>
            </c:rich>
          </c:tx>
          <c:layout>
            <c:manualLayout>
              <c:xMode val="edge"/>
              <c:yMode val="edge"/>
              <c:x val="2.2884222805482649E-2"/>
              <c:y val="0.1695119750656168"/>
            </c:manualLayout>
          </c:layout>
          <c:overlay val="0"/>
        </c:title>
        <c:numFmt formatCode="#,##0" sourceLinked="0"/>
        <c:majorTickMark val="out"/>
        <c:minorTickMark val="none"/>
        <c:tickLblPos val="nextTo"/>
        <c:spPr>
          <a:ln w="12700" cap="flat" cmpd="sng" algn="ctr">
            <a:solidFill>
              <a:srgbClr val="000000"/>
            </a:solidFill>
            <a:prstDash val="solid"/>
            <a:round/>
            <a:headEnd type="none" w="med" len="med"/>
            <a:tailEnd type="none" w="med" len="med"/>
          </a:ln>
        </c:spPr>
        <c:crossAx val="1790094680"/>
        <c:crosses val="autoZero"/>
        <c:crossBetween val="midCat"/>
        <c:minorUnit val="200"/>
      </c:valAx>
      <c:valAx>
        <c:axId val="1790259432"/>
        <c:scaling>
          <c:logBase val="10"/>
          <c:orientation val="minMax"/>
          <c:max val="100000"/>
          <c:min val="10"/>
        </c:scaling>
        <c:delete val="1"/>
        <c:axPos val="r"/>
        <c:numFmt formatCode="General" sourceLinked="1"/>
        <c:majorTickMark val="out"/>
        <c:minorTickMark val="none"/>
        <c:tickLblPos val="nextTo"/>
        <c:crossAx val="1954800296"/>
        <c:crosses val="max"/>
        <c:crossBetween val="between"/>
        <c:minorUnit val="10"/>
      </c:valAx>
      <c:catAx>
        <c:axId val="1954800296"/>
        <c:scaling>
          <c:orientation val="minMax"/>
        </c:scaling>
        <c:delete val="1"/>
        <c:axPos val="b"/>
        <c:numFmt formatCode="General" sourceLinked="1"/>
        <c:majorTickMark val="out"/>
        <c:minorTickMark val="none"/>
        <c:tickLblPos val="nextTo"/>
        <c:crossAx val="1790259432"/>
        <c:crosses val="autoZero"/>
        <c:auto val="1"/>
        <c:lblAlgn val="ctr"/>
        <c:lblOffset val="100"/>
        <c:noMultiLvlLbl val="0"/>
      </c:catAx>
      <c:spPr>
        <a:solidFill>
          <a:srgbClr val="F2F2F2"/>
        </a:solidFill>
        <a:ln w="12700" cap="flat" cmpd="sng" algn="ctr">
          <a:solidFill>
            <a:srgbClr val="000000"/>
          </a:solidFill>
          <a:prstDash val="solid"/>
          <a:round/>
          <a:headEnd type="none" w="med" len="med"/>
          <a:tailEnd type="none" w="med" len="med"/>
        </a:ln>
      </c:spPr>
    </c:plotArea>
    <c:plotVisOnly val="1"/>
    <c:dispBlanksAs val="zero"/>
    <c:showDLblsOverMax val="0"/>
  </c:chart>
  <c:spPr>
    <a:solidFill>
      <a:srgbClr val="FFFFFF"/>
    </a:solidFill>
  </c:spPr>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B27E4-DF73-3B46-B08C-131E23F708E4}" type="doc">
      <dgm:prSet loTypeId="urn:microsoft.com/office/officeart/2005/8/layout/process1" loCatId="" qsTypeId="urn:microsoft.com/office/officeart/2005/8/quickstyle/simple5" qsCatId="simple" csTypeId="urn:microsoft.com/office/officeart/2005/8/colors/colorful4" csCatId="colorful" phldr="1"/>
      <dgm:spPr/>
    </dgm:pt>
    <dgm:pt modelId="{6B37D16B-3815-9247-983D-5615EC397967}">
      <dgm:prSet phldrT="[Text]"/>
      <dgm:spPr>
        <a:gradFill rotWithShape="0">
          <a:gsLst>
            <a:gs pos="0">
              <a:schemeClr val="accent1">
                <a:lumMod val="75000"/>
              </a:schemeClr>
            </a:gs>
            <a:gs pos="80000">
              <a:schemeClr val="accent1"/>
            </a:gs>
            <a:gs pos="100000">
              <a:schemeClr val="accent1"/>
            </a:gs>
          </a:gsLst>
        </a:gradFill>
      </dgm:spPr>
      <dgm:t>
        <a:bodyPr/>
        <a:lstStyle/>
        <a:p>
          <a:pPr>
            <a:lnSpc>
              <a:spcPts val="2200"/>
            </a:lnSpc>
          </a:pPr>
          <a:r>
            <a:rPr lang="en-US" dirty="0">
              <a:latin typeface="Arial" panose="020B0604020202020204" pitchFamily="34" charset="0"/>
              <a:cs typeface="Arial" panose="020B0604020202020204" pitchFamily="34" charset="0"/>
            </a:rPr>
            <a:t>Any prior use of CAB-LA </a:t>
          </a:r>
          <a:r>
            <a:rPr lang="en-US" dirty="0" err="1">
              <a:latin typeface="Arial" panose="020B0604020202020204" pitchFamily="34" charset="0"/>
              <a:cs typeface="Arial" panose="020B0604020202020204" pitchFamily="34" charset="0"/>
            </a:rPr>
            <a:t>PrEP</a:t>
          </a:r>
          <a:endParaRPr lang="en-US" dirty="0">
            <a:latin typeface="Arial" panose="020B0604020202020204" pitchFamily="34" charset="0"/>
            <a:cs typeface="Arial" panose="020B0604020202020204" pitchFamily="34" charset="0"/>
          </a:endParaRPr>
        </a:p>
      </dgm:t>
    </dgm:pt>
    <dgm:pt modelId="{2E10625D-FDAC-2546-B87D-EB45A4A487D3}" type="parTrans" cxnId="{044C6C47-C258-9748-817E-0F88771E306B}">
      <dgm:prSet/>
      <dgm:spPr/>
      <dgm:t>
        <a:bodyPr/>
        <a:lstStyle/>
        <a:p>
          <a:endParaRPr lang="en-US"/>
        </a:p>
      </dgm:t>
    </dgm:pt>
    <dgm:pt modelId="{F9C459DA-1494-3240-ACEA-BEB921C039F4}" type="sibTrans" cxnId="{044C6C47-C258-9748-817E-0F88771E306B}">
      <dgm:prSet/>
      <dgm:spPr>
        <a:solidFill>
          <a:schemeClr val="tx1">
            <a:lumMod val="50000"/>
            <a:lumOff val="50000"/>
          </a:schemeClr>
        </a:solidFill>
      </dgm:spPr>
      <dgm:t>
        <a:bodyPr/>
        <a:lstStyle/>
        <a:p>
          <a:endParaRPr lang="en-US"/>
        </a:p>
      </dgm:t>
    </dgm:pt>
    <dgm:pt modelId="{FCD9AADE-3002-3E4D-B712-21FC73A80E90}">
      <dgm:prSet phldrT="[Text]"/>
      <dgm:spPr/>
      <dgm:t>
        <a:bodyPr/>
        <a:lstStyle/>
        <a:p>
          <a:pPr>
            <a:lnSpc>
              <a:spcPts val="2200"/>
            </a:lnSpc>
          </a:pPr>
          <a:r>
            <a:rPr lang="en-US" dirty="0">
              <a:latin typeface="Arial" panose="020B0604020202020204" pitchFamily="34" charset="0"/>
              <a:cs typeface="Arial" panose="020B0604020202020204" pitchFamily="34" charset="0"/>
            </a:rPr>
            <a:t>Diagnosis of HIV</a:t>
          </a:r>
        </a:p>
      </dgm:t>
    </dgm:pt>
    <dgm:pt modelId="{98B13C73-31A6-3749-9F2C-69F822D71B19}" type="parTrans" cxnId="{657C2DFC-D6FC-6547-BD5A-4F503F4A742C}">
      <dgm:prSet/>
      <dgm:spPr/>
      <dgm:t>
        <a:bodyPr/>
        <a:lstStyle/>
        <a:p>
          <a:endParaRPr lang="en-US"/>
        </a:p>
      </dgm:t>
    </dgm:pt>
    <dgm:pt modelId="{EA8E72C8-6C15-FE48-8468-436036E49565}" type="sibTrans" cxnId="{657C2DFC-D6FC-6547-BD5A-4F503F4A742C}">
      <dgm:prSet/>
      <dgm:spPr>
        <a:solidFill>
          <a:schemeClr val="tx1">
            <a:lumMod val="50000"/>
            <a:lumOff val="50000"/>
          </a:schemeClr>
        </a:solidFill>
      </dgm:spPr>
      <dgm:t>
        <a:bodyPr/>
        <a:lstStyle/>
        <a:p>
          <a:endParaRPr lang="en-US"/>
        </a:p>
      </dgm:t>
    </dgm:pt>
    <dgm:pt modelId="{3BFA9E88-284B-9646-9CC1-930FCD312532}">
      <dgm:prSet phldrT="[Text]"/>
      <dgm:spPr/>
      <dgm:t>
        <a:bodyPr/>
        <a:lstStyle/>
        <a:p>
          <a:pPr>
            <a:lnSpc>
              <a:spcPts val="2200"/>
            </a:lnSpc>
          </a:pPr>
          <a:r>
            <a:rPr lang="en-US" dirty="0">
              <a:latin typeface="Arial" panose="020B0604020202020204" pitchFamily="34" charset="0"/>
              <a:cs typeface="Arial" panose="020B0604020202020204" pitchFamily="34" charset="0"/>
            </a:rPr>
            <a:t>Integrase genotype resistance assay</a:t>
          </a:r>
        </a:p>
      </dgm:t>
    </dgm:pt>
    <dgm:pt modelId="{9B2C8740-D6C6-4046-B213-0983EBCB4BAB}" type="parTrans" cxnId="{B1E6A704-17AF-C64B-83BA-8C0B95FC395D}">
      <dgm:prSet/>
      <dgm:spPr/>
      <dgm:t>
        <a:bodyPr/>
        <a:lstStyle/>
        <a:p>
          <a:endParaRPr lang="en-US"/>
        </a:p>
      </dgm:t>
    </dgm:pt>
    <dgm:pt modelId="{2D7B20F8-60CE-7F42-8992-50BBCA197241}" type="sibTrans" cxnId="{B1E6A704-17AF-C64B-83BA-8C0B95FC395D}">
      <dgm:prSet/>
      <dgm:spPr/>
      <dgm:t>
        <a:bodyPr/>
        <a:lstStyle/>
        <a:p>
          <a:endParaRPr lang="en-US"/>
        </a:p>
      </dgm:t>
    </dgm:pt>
    <dgm:pt modelId="{AD809044-8081-7745-876C-ED9F59034984}" type="pres">
      <dgm:prSet presAssocID="{736B27E4-DF73-3B46-B08C-131E23F708E4}" presName="Name0" presStyleCnt="0">
        <dgm:presLayoutVars>
          <dgm:dir/>
          <dgm:resizeHandles val="exact"/>
        </dgm:presLayoutVars>
      </dgm:prSet>
      <dgm:spPr/>
    </dgm:pt>
    <dgm:pt modelId="{4AE19DA7-282F-2A44-8D9C-030F0FE5C4FC}" type="pres">
      <dgm:prSet presAssocID="{6B37D16B-3815-9247-983D-5615EC397967}" presName="node" presStyleLbl="node1" presStyleIdx="0" presStyleCnt="3">
        <dgm:presLayoutVars>
          <dgm:bulletEnabled val="1"/>
        </dgm:presLayoutVars>
      </dgm:prSet>
      <dgm:spPr/>
    </dgm:pt>
    <dgm:pt modelId="{71ED1EAC-395C-0B42-B4E9-4127813ED293}" type="pres">
      <dgm:prSet presAssocID="{F9C459DA-1494-3240-ACEA-BEB921C039F4}" presName="sibTrans" presStyleLbl="sibTrans2D1" presStyleIdx="0" presStyleCnt="2"/>
      <dgm:spPr/>
    </dgm:pt>
    <dgm:pt modelId="{8DF9ADAC-0A2D-0642-A07A-F49733123ADD}" type="pres">
      <dgm:prSet presAssocID="{F9C459DA-1494-3240-ACEA-BEB921C039F4}" presName="connectorText" presStyleLbl="sibTrans2D1" presStyleIdx="0" presStyleCnt="2"/>
      <dgm:spPr/>
    </dgm:pt>
    <dgm:pt modelId="{24212A1C-D7B9-474B-B956-00233E196B86}" type="pres">
      <dgm:prSet presAssocID="{FCD9AADE-3002-3E4D-B712-21FC73A80E90}" presName="node" presStyleLbl="node1" presStyleIdx="1" presStyleCnt="3">
        <dgm:presLayoutVars>
          <dgm:bulletEnabled val="1"/>
        </dgm:presLayoutVars>
      </dgm:prSet>
      <dgm:spPr/>
    </dgm:pt>
    <dgm:pt modelId="{D88FDF66-73AB-4D49-AE2C-F3331606DD60}" type="pres">
      <dgm:prSet presAssocID="{EA8E72C8-6C15-FE48-8468-436036E49565}" presName="sibTrans" presStyleLbl="sibTrans2D1" presStyleIdx="1" presStyleCnt="2"/>
      <dgm:spPr/>
    </dgm:pt>
    <dgm:pt modelId="{7FF0C437-3463-0447-A494-681A05DA00CA}" type="pres">
      <dgm:prSet presAssocID="{EA8E72C8-6C15-FE48-8468-436036E49565}" presName="connectorText" presStyleLbl="sibTrans2D1" presStyleIdx="1" presStyleCnt="2"/>
      <dgm:spPr/>
    </dgm:pt>
    <dgm:pt modelId="{EFC24F0E-7F4E-FD4E-AD0B-DA6681E84C29}" type="pres">
      <dgm:prSet presAssocID="{3BFA9E88-284B-9646-9CC1-930FCD312532}" presName="node" presStyleLbl="node1" presStyleIdx="2" presStyleCnt="3">
        <dgm:presLayoutVars>
          <dgm:bulletEnabled val="1"/>
        </dgm:presLayoutVars>
      </dgm:prSet>
      <dgm:spPr/>
    </dgm:pt>
  </dgm:ptLst>
  <dgm:cxnLst>
    <dgm:cxn modelId="{E61C7D00-DAC9-D34F-BD0C-77990CECFCEF}" type="presOf" srcId="{F9C459DA-1494-3240-ACEA-BEB921C039F4}" destId="{71ED1EAC-395C-0B42-B4E9-4127813ED293}" srcOrd="0" destOrd="0" presId="urn:microsoft.com/office/officeart/2005/8/layout/process1"/>
    <dgm:cxn modelId="{B1E6A704-17AF-C64B-83BA-8C0B95FC395D}" srcId="{736B27E4-DF73-3B46-B08C-131E23F708E4}" destId="{3BFA9E88-284B-9646-9CC1-930FCD312532}" srcOrd="2" destOrd="0" parTransId="{9B2C8740-D6C6-4046-B213-0983EBCB4BAB}" sibTransId="{2D7B20F8-60CE-7F42-8992-50BBCA197241}"/>
    <dgm:cxn modelId="{AEB4D909-19E4-E64A-B351-CB77B0B8819A}" type="presOf" srcId="{3BFA9E88-284B-9646-9CC1-930FCD312532}" destId="{EFC24F0E-7F4E-FD4E-AD0B-DA6681E84C29}" srcOrd="0" destOrd="0" presId="urn:microsoft.com/office/officeart/2005/8/layout/process1"/>
    <dgm:cxn modelId="{A089A41F-EDD8-694E-8449-E787078A651D}" type="presOf" srcId="{FCD9AADE-3002-3E4D-B712-21FC73A80E90}" destId="{24212A1C-D7B9-474B-B956-00233E196B86}" srcOrd="0" destOrd="0" presId="urn:microsoft.com/office/officeart/2005/8/layout/process1"/>
    <dgm:cxn modelId="{5526093D-D885-A24E-9369-0517CA9F8AA3}" type="presOf" srcId="{6B37D16B-3815-9247-983D-5615EC397967}" destId="{4AE19DA7-282F-2A44-8D9C-030F0FE5C4FC}" srcOrd="0" destOrd="0" presId="urn:microsoft.com/office/officeart/2005/8/layout/process1"/>
    <dgm:cxn modelId="{044C6C47-C258-9748-817E-0F88771E306B}" srcId="{736B27E4-DF73-3B46-B08C-131E23F708E4}" destId="{6B37D16B-3815-9247-983D-5615EC397967}" srcOrd="0" destOrd="0" parTransId="{2E10625D-FDAC-2546-B87D-EB45A4A487D3}" sibTransId="{F9C459DA-1494-3240-ACEA-BEB921C039F4}"/>
    <dgm:cxn modelId="{51AF2559-6D5E-1F41-B947-276E7484CC10}" type="presOf" srcId="{736B27E4-DF73-3B46-B08C-131E23F708E4}" destId="{AD809044-8081-7745-876C-ED9F59034984}" srcOrd="0" destOrd="0" presId="urn:microsoft.com/office/officeart/2005/8/layout/process1"/>
    <dgm:cxn modelId="{8EBAC76C-E275-7540-A40F-109A233E6CCD}" type="presOf" srcId="{F9C459DA-1494-3240-ACEA-BEB921C039F4}" destId="{8DF9ADAC-0A2D-0642-A07A-F49733123ADD}" srcOrd="1" destOrd="0" presId="urn:microsoft.com/office/officeart/2005/8/layout/process1"/>
    <dgm:cxn modelId="{C71B4983-C826-1349-A2C5-626D74BB1255}" type="presOf" srcId="{EA8E72C8-6C15-FE48-8468-436036E49565}" destId="{D88FDF66-73AB-4D49-AE2C-F3331606DD60}" srcOrd="0" destOrd="0" presId="urn:microsoft.com/office/officeart/2005/8/layout/process1"/>
    <dgm:cxn modelId="{34CCF3AB-C188-2C44-86EE-39081815EEAD}" type="presOf" srcId="{EA8E72C8-6C15-FE48-8468-436036E49565}" destId="{7FF0C437-3463-0447-A494-681A05DA00CA}" srcOrd="1" destOrd="0" presId="urn:microsoft.com/office/officeart/2005/8/layout/process1"/>
    <dgm:cxn modelId="{657C2DFC-D6FC-6547-BD5A-4F503F4A742C}" srcId="{736B27E4-DF73-3B46-B08C-131E23F708E4}" destId="{FCD9AADE-3002-3E4D-B712-21FC73A80E90}" srcOrd="1" destOrd="0" parTransId="{98B13C73-31A6-3749-9F2C-69F822D71B19}" sibTransId="{EA8E72C8-6C15-FE48-8468-436036E49565}"/>
    <dgm:cxn modelId="{F1D48798-F5D4-F74E-8CAC-09DE1F795479}" type="presParOf" srcId="{AD809044-8081-7745-876C-ED9F59034984}" destId="{4AE19DA7-282F-2A44-8D9C-030F0FE5C4FC}" srcOrd="0" destOrd="0" presId="urn:microsoft.com/office/officeart/2005/8/layout/process1"/>
    <dgm:cxn modelId="{C949A160-AA5F-B149-95EC-3966A7D3DCD1}" type="presParOf" srcId="{AD809044-8081-7745-876C-ED9F59034984}" destId="{71ED1EAC-395C-0B42-B4E9-4127813ED293}" srcOrd="1" destOrd="0" presId="urn:microsoft.com/office/officeart/2005/8/layout/process1"/>
    <dgm:cxn modelId="{1284A9FF-343E-394B-ACEC-2CA316142809}" type="presParOf" srcId="{71ED1EAC-395C-0B42-B4E9-4127813ED293}" destId="{8DF9ADAC-0A2D-0642-A07A-F49733123ADD}" srcOrd="0" destOrd="0" presId="urn:microsoft.com/office/officeart/2005/8/layout/process1"/>
    <dgm:cxn modelId="{C9169A65-F600-5D45-9255-58AC68842551}" type="presParOf" srcId="{AD809044-8081-7745-876C-ED9F59034984}" destId="{24212A1C-D7B9-474B-B956-00233E196B86}" srcOrd="2" destOrd="0" presId="urn:microsoft.com/office/officeart/2005/8/layout/process1"/>
    <dgm:cxn modelId="{83639B2F-9A1B-B845-AA71-0285EFDC4233}" type="presParOf" srcId="{AD809044-8081-7745-876C-ED9F59034984}" destId="{D88FDF66-73AB-4D49-AE2C-F3331606DD60}" srcOrd="3" destOrd="0" presId="urn:microsoft.com/office/officeart/2005/8/layout/process1"/>
    <dgm:cxn modelId="{BF3268CC-C8BD-7B46-B2E1-337DCE80635E}" type="presParOf" srcId="{D88FDF66-73AB-4D49-AE2C-F3331606DD60}" destId="{7FF0C437-3463-0447-A494-681A05DA00CA}" srcOrd="0" destOrd="0" presId="urn:microsoft.com/office/officeart/2005/8/layout/process1"/>
    <dgm:cxn modelId="{B15CAA1B-0897-B14A-BB7B-5083F78478C8}" type="presParOf" srcId="{AD809044-8081-7745-876C-ED9F59034984}" destId="{EFC24F0E-7F4E-FD4E-AD0B-DA6681E84C2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001720-8377-074F-A4DD-9EAE0554AE7F}" type="doc">
      <dgm:prSet loTypeId="urn:microsoft.com/office/officeart/2005/8/layout/hierarchy2" loCatId="" qsTypeId="urn:microsoft.com/office/officeart/2005/8/quickstyle/simple5" qsCatId="simple" csTypeId="urn:microsoft.com/office/officeart/2005/8/colors/colorful5" csCatId="colorful" phldr="1"/>
      <dgm:spPr/>
      <dgm:t>
        <a:bodyPr/>
        <a:lstStyle/>
        <a:p>
          <a:endParaRPr lang="en-US"/>
        </a:p>
      </dgm:t>
    </dgm:pt>
    <dgm:pt modelId="{675974B0-75CC-0743-BB13-871A1166D873}">
      <dgm:prSet phldrT="[Text]" custT="1"/>
      <dgm:spPr>
        <a:gradFill rotWithShape="0">
          <a:gsLst>
            <a:gs pos="0">
              <a:schemeClr val="accent1">
                <a:lumMod val="75000"/>
              </a:schemeClr>
            </a:gs>
            <a:gs pos="80000">
              <a:schemeClr val="accent1"/>
            </a:gs>
            <a:gs pos="100000">
              <a:schemeClr val="accent1"/>
            </a:gs>
          </a:gsLst>
        </a:gradFill>
      </dgm:spPr>
      <dgm:t>
        <a:bodyPr/>
        <a:lstStyle/>
        <a:p>
          <a:r>
            <a:rPr lang="en-US" sz="1600" dirty="0">
              <a:latin typeface="Arial" panose="020B0604020202020204" pitchFamily="34" charset="0"/>
              <a:cs typeface="Arial" panose="020B0604020202020204" pitchFamily="34" charset="0"/>
            </a:rPr>
            <a:t>Any prior use of CAB-LA </a:t>
          </a:r>
          <a:r>
            <a:rPr lang="en-US" sz="1600" dirty="0" err="1">
              <a:latin typeface="Arial" panose="020B0604020202020204" pitchFamily="34" charset="0"/>
              <a:cs typeface="Arial" panose="020B0604020202020204" pitchFamily="34" charset="0"/>
            </a:rPr>
            <a:t>PrEP</a:t>
          </a:r>
          <a:endParaRPr lang="en-US" sz="1600" dirty="0">
            <a:latin typeface="Arial" panose="020B0604020202020204" pitchFamily="34" charset="0"/>
            <a:cs typeface="Arial" panose="020B0604020202020204" pitchFamily="34" charset="0"/>
          </a:endParaRPr>
        </a:p>
      </dgm:t>
    </dgm:pt>
    <dgm:pt modelId="{2A11B616-BE50-0141-A0D9-45A71668A054}" type="parTrans" cxnId="{C82AAC9A-7060-2D42-ACF7-9F5E01F16D05}">
      <dgm:prSet/>
      <dgm:spPr/>
      <dgm:t>
        <a:bodyPr/>
        <a:lstStyle/>
        <a:p>
          <a:endParaRPr lang="en-US"/>
        </a:p>
      </dgm:t>
    </dgm:pt>
    <dgm:pt modelId="{91E02207-533E-B44B-89AA-13B64B95682D}" type="sibTrans" cxnId="{C82AAC9A-7060-2D42-ACF7-9F5E01F16D05}">
      <dgm:prSet/>
      <dgm:spPr/>
      <dgm:t>
        <a:bodyPr/>
        <a:lstStyle/>
        <a:p>
          <a:endParaRPr lang="en-US"/>
        </a:p>
      </dgm:t>
    </dgm:pt>
    <dgm:pt modelId="{B4A77DD4-4CC0-5C4C-AE95-E0679DBFA574}">
      <dgm:prSet phldrT="[Text]" custT="1"/>
      <dgm:spPr>
        <a:gradFill rotWithShape="0">
          <a:gsLst>
            <a:gs pos="0">
              <a:srgbClr val="2E6B58"/>
            </a:gs>
            <a:gs pos="80000">
              <a:srgbClr val="3F8E75"/>
            </a:gs>
            <a:gs pos="100000">
              <a:srgbClr val="3F8E75"/>
            </a:gs>
          </a:gsLst>
        </a:gradFill>
      </dgm:spPr>
      <dgm:t>
        <a:bodyPr/>
        <a:lstStyle/>
        <a:p>
          <a:r>
            <a:rPr lang="en-US" sz="1600" dirty="0">
              <a:latin typeface="Arial" panose="020B0604020202020204" pitchFamily="34" charset="0"/>
              <a:cs typeface="Arial" panose="020B0604020202020204" pitchFamily="34" charset="0"/>
            </a:rPr>
            <a:t>Diagnosis of HIV</a:t>
          </a:r>
        </a:p>
      </dgm:t>
    </dgm:pt>
    <dgm:pt modelId="{979427A3-518C-6D41-A63A-A7105ADCAC19}" type="parTrans" cxnId="{ED6377A1-8EA0-7C43-BDA6-37E217F68320}">
      <dgm:prSet/>
      <dgm:spPr>
        <a:ln w="50800">
          <a:solidFill>
            <a:schemeClr val="tx1">
              <a:lumMod val="65000"/>
              <a:lumOff val="35000"/>
            </a:schemeClr>
          </a:solidFill>
          <a:tailEnd type="triangle" w="lg" len="lg"/>
        </a:ln>
      </dgm:spPr>
      <dgm:t>
        <a:bodyPr/>
        <a:lstStyle/>
        <a:p>
          <a:endParaRPr lang="en-US"/>
        </a:p>
      </dgm:t>
    </dgm:pt>
    <dgm:pt modelId="{B4049BD9-3711-2643-9F5B-00571D637F39}" type="sibTrans" cxnId="{ED6377A1-8EA0-7C43-BDA6-37E217F68320}">
      <dgm:prSet/>
      <dgm:spPr/>
      <dgm:t>
        <a:bodyPr/>
        <a:lstStyle/>
        <a:p>
          <a:endParaRPr lang="en-US"/>
        </a:p>
      </dgm:t>
    </dgm:pt>
    <dgm:pt modelId="{9F39CD84-408A-F745-B519-A3EB4AA18918}">
      <dgm:prSet phldrT="[Text]" custT="1"/>
      <dgm:spPr>
        <a:gradFill rotWithShape="0">
          <a:gsLst>
            <a:gs pos="0">
              <a:schemeClr val="accent5">
                <a:lumMod val="75000"/>
              </a:schemeClr>
            </a:gs>
            <a:gs pos="80000">
              <a:schemeClr val="accent5"/>
            </a:gs>
            <a:gs pos="100000">
              <a:schemeClr val="accent5"/>
            </a:gs>
          </a:gsLst>
        </a:gradFill>
      </dgm:spPr>
      <dgm:t>
        <a:bodyPr/>
        <a:lstStyle/>
        <a:p>
          <a:r>
            <a:rPr lang="en-US" sz="1600" dirty="0">
              <a:latin typeface="Arial" panose="020B0604020202020204" pitchFamily="34" charset="0"/>
              <a:cs typeface="Arial" panose="020B0604020202020204" pitchFamily="34" charset="0"/>
            </a:rPr>
            <a:t>Start INSTI regimen after genotype</a:t>
          </a:r>
        </a:p>
      </dgm:t>
    </dgm:pt>
    <dgm:pt modelId="{45FE4FF7-BECB-1744-BEBF-654891F7D40C}" type="parTrans" cxnId="{DDD3011D-B691-A241-8E88-79C8DB866C50}">
      <dgm:prSet/>
      <dgm:spPr>
        <a:ln w="50800">
          <a:solidFill>
            <a:schemeClr val="tx1">
              <a:lumMod val="65000"/>
              <a:lumOff val="35000"/>
            </a:schemeClr>
          </a:solidFill>
          <a:tailEnd type="triangle" w="lg" len="lg"/>
        </a:ln>
      </dgm:spPr>
      <dgm:t>
        <a:bodyPr/>
        <a:lstStyle/>
        <a:p>
          <a:endParaRPr lang="en-US"/>
        </a:p>
      </dgm:t>
    </dgm:pt>
    <dgm:pt modelId="{A5AF6693-60ED-2042-B7C9-9FB960DE0733}" type="sibTrans" cxnId="{DDD3011D-B691-A241-8E88-79C8DB866C50}">
      <dgm:prSet/>
      <dgm:spPr/>
      <dgm:t>
        <a:bodyPr/>
        <a:lstStyle/>
        <a:p>
          <a:endParaRPr lang="en-US"/>
        </a:p>
      </dgm:t>
    </dgm:pt>
    <dgm:pt modelId="{9594A18C-B426-3E42-9FE2-4F4CF8B5B4D5}">
      <dgm:prSet phldrT="[Text]" custT="1"/>
      <dgm:spPr>
        <a:gradFill rotWithShape="0">
          <a:gsLst>
            <a:gs pos="0">
              <a:schemeClr val="accent6">
                <a:lumMod val="75000"/>
              </a:schemeClr>
            </a:gs>
            <a:gs pos="80000">
              <a:schemeClr val="accent6"/>
            </a:gs>
            <a:gs pos="100000">
              <a:schemeClr val="accent6"/>
            </a:gs>
          </a:gsLst>
        </a:gradFill>
      </dgm:spPr>
      <dgm:t>
        <a:bodyPr/>
        <a:lstStyle/>
        <a:p>
          <a:r>
            <a:rPr lang="en-US" sz="1600" dirty="0">
              <a:latin typeface="Arial" panose="020B0604020202020204" pitchFamily="34" charset="0"/>
              <a:cs typeface="Arial" panose="020B0604020202020204" pitchFamily="34" charset="0"/>
            </a:rPr>
            <a:t>Start boosted PI regimen, pending genotype</a:t>
          </a:r>
        </a:p>
      </dgm:t>
    </dgm:pt>
    <dgm:pt modelId="{9E89FD80-5229-674D-BA49-BBCEACF12C9B}" type="parTrans" cxnId="{ABFF9BDE-A6BB-E744-B7EE-54E5331707C8}">
      <dgm:prSet/>
      <dgm:spPr>
        <a:ln w="50800">
          <a:solidFill>
            <a:schemeClr val="tx1">
              <a:lumMod val="65000"/>
              <a:lumOff val="35000"/>
            </a:schemeClr>
          </a:solidFill>
          <a:tailEnd type="triangle" w="lg" len="lg"/>
        </a:ln>
      </dgm:spPr>
      <dgm:t>
        <a:bodyPr/>
        <a:lstStyle/>
        <a:p>
          <a:endParaRPr lang="en-US"/>
        </a:p>
      </dgm:t>
    </dgm:pt>
    <dgm:pt modelId="{96262E69-DB29-9D40-BFF4-ECE65ADA9FEA}" type="sibTrans" cxnId="{ABFF9BDE-A6BB-E744-B7EE-54E5331707C8}">
      <dgm:prSet/>
      <dgm:spPr/>
      <dgm:t>
        <a:bodyPr/>
        <a:lstStyle/>
        <a:p>
          <a:endParaRPr lang="en-US"/>
        </a:p>
      </dgm:t>
    </dgm:pt>
    <dgm:pt modelId="{64D612CD-73AA-1242-BCEC-3208D1DFC2DD}" type="pres">
      <dgm:prSet presAssocID="{65001720-8377-074F-A4DD-9EAE0554AE7F}" presName="diagram" presStyleCnt="0">
        <dgm:presLayoutVars>
          <dgm:chPref val="1"/>
          <dgm:dir/>
          <dgm:animOne val="branch"/>
          <dgm:animLvl val="lvl"/>
          <dgm:resizeHandles val="exact"/>
        </dgm:presLayoutVars>
      </dgm:prSet>
      <dgm:spPr/>
    </dgm:pt>
    <dgm:pt modelId="{CCA2B25F-7CDE-644D-8E49-1543283467AC}" type="pres">
      <dgm:prSet presAssocID="{675974B0-75CC-0743-BB13-871A1166D873}" presName="root1" presStyleCnt="0"/>
      <dgm:spPr/>
    </dgm:pt>
    <dgm:pt modelId="{01C8181B-61EA-7542-BA3B-11FC8C604941}" type="pres">
      <dgm:prSet presAssocID="{675974B0-75CC-0743-BB13-871A1166D873}" presName="LevelOneTextNode" presStyleLbl="node0" presStyleIdx="0" presStyleCnt="1">
        <dgm:presLayoutVars>
          <dgm:chPref val="3"/>
        </dgm:presLayoutVars>
      </dgm:prSet>
      <dgm:spPr/>
    </dgm:pt>
    <dgm:pt modelId="{A594476F-39B4-C440-8E6D-507C95C748ED}" type="pres">
      <dgm:prSet presAssocID="{675974B0-75CC-0743-BB13-871A1166D873}" presName="level2hierChild" presStyleCnt="0"/>
      <dgm:spPr/>
    </dgm:pt>
    <dgm:pt modelId="{42768DC5-AEF6-9E4C-BF9A-C7BA541CA2F6}" type="pres">
      <dgm:prSet presAssocID="{979427A3-518C-6D41-A63A-A7105ADCAC19}" presName="conn2-1" presStyleLbl="parChTrans1D2" presStyleIdx="0" presStyleCnt="1"/>
      <dgm:spPr/>
    </dgm:pt>
    <dgm:pt modelId="{16FC4CE5-B79D-724B-824C-3BA40CCA5AB2}" type="pres">
      <dgm:prSet presAssocID="{979427A3-518C-6D41-A63A-A7105ADCAC19}" presName="connTx" presStyleLbl="parChTrans1D2" presStyleIdx="0" presStyleCnt="1"/>
      <dgm:spPr/>
    </dgm:pt>
    <dgm:pt modelId="{7AACA125-BACA-904E-AFF8-19CE003F0308}" type="pres">
      <dgm:prSet presAssocID="{B4A77DD4-4CC0-5C4C-AE95-E0679DBFA574}" presName="root2" presStyleCnt="0"/>
      <dgm:spPr/>
    </dgm:pt>
    <dgm:pt modelId="{4DE20423-A16A-1446-8E7A-E10C14020612}" type="pres">
      <dgm:prSet presAssocID="{B4A77DD4-4CC0-5C4C-AE95-E0679DBFA574}" presName="LevelTwoTextNode" presStyleLbl="node2" presStyleIdx="0" presStyleCnt="1">
        <dgm:presLayoutVars>
          <dgm:chPref val="3"/>
        </dgm:presLayoutVars>
      </dgm:prSet>
      <dgm:spPr/>
    </dgm:pt>
    <dgm:pt modelId="{A10F4F85-F580-204F-8832-587CB35946F3}" type="pres">
      <dgm:prSet presAssocID="{B4A77DD4-4CC0-5C4C-AE95-E0679DBFA574}" presName="level3hierChild" presStyleCnt="0"/>
      <dgm:spPr/>
    </dgm:pt>
    <dgm:pt modelId="{36F9DA56-8521-724A-AA4F-80887AB16E1B}" type="pres">
      <dgm:prSet presAssocID="{45FE4FF7-BECB-1744-BEBF-654891F7D40C}" presName="conn2-1" presStyleLbl="parChTrans1D3" presStyleIdx="0" presStyleCnt="2"/>
      <dgm:spPr/>
    </dgm:pt>
    <dgm:pt modelId="{DCB705CC-F146-A441-92BA-C59003C74AE1}" type="pres">
      <dgm:prSet presAssocID="{45FE4FF7-BECB-1744-BEBF-654891F7D40C}" presName="connTx" presStyleLbl="parChTrans1D3" presStyleIdx="0" presStyleCnt="2"/>
      <dgm:spPr/>
    </dgm:pt>
    <dgm:pt modelId="{52A48FE3-50C2-334C-87C7-CB1775252FC8}" type="pres">
      <dgm:prSet presAssocID="{9F39CD84-408A-F745-B519-A3EB4AA18918}" presName="root2" presStyleCnt="0"/>
      <dgm:spPr/>
    </dgm:pt>
    <dgm:pt modelId="{A0CCAFD3-B9B4-044F-AF6B-932DA77F5ED7}" type="pres">
      <dgm:prSet presAssocID="{9F39CD84-408A-F745-B519-A3EB4AA18918}" presName="LevelTwoTextNode" presStyleLbl="node3" presStyleIdx="0" presStyleCnt="2" custScaleX="140813">
        <dgm:presLayoutVars>
          <dgm:chPref val="3"/>
        </dgm:presLayoutVars>
      </dgm:prSet>
      <dgm:spPr/>
    </dgm:pt>
    <dgm:pt modelId="{521F42DF-BF47-EC43-A62B-767DBC82FB7D}" type="pres">
      <dgm:prSet presAssocID="{9F39CD84-408A-F745-B519-A3EB4AA18918}" presName="level3hierChild" presStyleCnt="0"/>
      <dgm:spPr/>
    </dgm:pt>
    <dgm:pt modelId="{D3DD869B-8549-7741-943C-882A154E763F}" type="pres">
      <dgm:prSet presAssocID="{9E89FD80-5229-674D-BA49-BBCEACF12C9B}" presName="conn2-1" presStyleLbl="parChTrans1D3" presStyleIdx="1" presStyleCnt="2"/>
      <dgm:spPr/>
    </dgm:pt>
    <dgm:pt modelId="{141A33A3-6BFB-8049-8949-8BB2C52F1166}" type="pres">
      <dgm:prSet presAssocID="{9E89FD80-5229-674D-BA49-BBCEACF12C9B}" presName="connTx" presStyleLbl="parChTrans1D3" presStyleIdx="1" presStyleCnt="2"/>
      <dgm:spPr/>
    </dgm:pt>
    <dgm:pt modelId="{74EB5B0A-F03F-F04C-AF2F-EF37AA68C2D2}" type="pres">
      <dgm:prSet presAssocID="{9594A18C-B426-3E42-9FE2-4F4CF8B5B4D5}" presName="root2" presStyleCnt="0"/>
      <dgm:spPr/>
    </dgm:pt>
    <dgm:pt modelId="{1CB5C90A-8248-6D42-9988-0000A00330C0}" type="pres">
      <dgm:prSet presAssocID="{9594A18C-B426-3E42-9FE2-4F4CF8B5B4D5}" presName="LevelTwoTextNode" presStyleLbl="node3" presStyleIdx="1" presStyleCnt="2" custScaleX="140813">
        <dgm:presLayoutVars>
          <dgm:chPref val="3"/>
        </dgm:presLayoutVars>
      </dgm:prSet>
      <dgm:spPr/>
    </dgm:pt>
    <dgm:pt modelId="{0A86FDDF-42E4-A94A-BDB9-76A688369723}" type="pres">
      <dgm:prSet presAssocID="{9594A18C-B426-3E42-9FE2-4F4CF8B5B4D5}" presName="level3hierChild" presStyleCnt="0"/>
      <dgm:spPr/>
    </dgm:pt>
  </dgm:ptLst>
  <dgm:cxnLst>
    <dgm:cxn modelId="{EB4CB210-6F62-7046-B421-4BA7864788B2}" type="presOf" srcId="{B4A77DD4-4CC0-5C4C-AE95-E0679DBFA574}" destId="{4DE20423-A16A-1446-8E7A-E10C14020612}" srcOrd="0" destOrd="0" presId="urn:microsoft.com/office/officeart/2005/8/layout/hierarchy2"/>
    <dgm:cxn modelId="{50F20318-4D09-CE49-AA55-C8C4F216B0EF}" type="presOf" srcId="{979427A3-518C-6D41-A63A-A7105ADCAC19}" destId="{16FC4CE5-B79D-724B-824C-3BA40CCA5AB2}" srcOrd="1" destOrd="0" presId="urn:microsoft.com/office/officeart/2005/8/layout/hierarchy2"/>
    <dgm:cxn modelId="{DDD3011D-B691-A241-8E88-79C8DB866C50}" srcId="{B4A77DD4-4CC0-5C4C-AE95-E0679DBFA574}" destId="{9F39CD84-408A-F745-B519-A3EB4AA18918}" srcOrd="0" destOrd="0" parTransId="{45FE4FF7-BECB-1744-BEBF-654891F7D40C}" sibTransId="{A5AF6693-60ED-2042-B7C9-9FB960DE0733}"/>
    <dgm:cxn modelId="{78144C1E-796E-2C44-A818-7052E74BB831}" type="presOf" srcId="{45FE4FF7-BECB-1744-BEBF-654891F7D40C}" destId="{DCB705CC-F146-A441-92BA-C59003C74AE1}" srcOrd="1" destOrd="0" presId="urn:microsoft.com/office/officeart/2005/8/layout/hierarchy2"/>
    <dgm:cxn modelId="{5B84A62D-4909-DB44-BABE-080D6C07D0B8}" type="presOf" srcId="{9E89FD80-5229-674D-BA49-BBCEACF12C9B}" destId="{D3DD869B-8549-7741-943C-882A154E763F}" srcOrd="0" destOrd="0" presId="urn:microsoft.com/office/officeart/2005/8/layout/hierarchy2"/>
    <dgm:cxn modelId="{D3E73F33-1C0C-8B46-B7A0-2D288A77A447}" type="presOf" srcId="{9F39CD84-408A-F745-B519-A3EB4AA18918}" destId="{A0CCAFD3-B9B4-044F-AF6B-932DA77F5ED7}" srcOrd="0" destOrd="0" presId="urn:microsoft.com/office/officeart/2005/8/layout/hierarchy2"/>
    <dgm:cxn modelId="{84FE3A89-A702-5E47-ADC4-6E53FF544911}" type="presOf" srcId="{675974B0-75CC-0743-BB13-871A1166D873}" destId="{01C8181B-61EA-7542-BA3B-11FC8C604941}" srcOrd="0" destOrd="0" presId="urn:microsoft.com/office/officeart/2005/8/layout/hierarchy2"/>
    <dgm:cxn modelId="{C82AAC9A-7060-2D42-ACF7-9F5E01F16D05}" srcId="{65001720-8377-074F-A4DD-9EAE0554AE7F}" destId="{675974B0-75CC-0743-BB13-871A1166D873}" srcOrd="0" destOrd="0" parTransId="{2A11B616-BE50-0141-A0D9-45A71668A054}" sibTransId="{91E02207-533E-B44B-89AA-13B64B95682D}"/>
    <dgm:cxn modelId="{743E6C9B-3A25-F54D-AF9F-EDED73100C76}" type="presOf" srcId="{979427A3-518C-6D41-A63A-A7105ADCAC19}" destId="{42768DC5-AEF6-9E4C-BF9A-C7BA541CA2F6}" srcOrd="0" destOrd="0" presId="urn:microsoft.com/office/officeart/2005/8/layout/hierarchy2"/>
    <dgm:cxn modelId="{ED6377A1-8EA0-7C43-BDA6-37E217F68320}" srcId="{675974B0-75CC-0743-BB13-871A1166D873}" destId="{B4A77DD4-4CC0-5C4C-AE95-E0679DBFA574}" srcOrd="0" destOrd="0" parTransId="{979427A3-518C-6D41-A63A-A7105ADCAC19}" sibTransId="{B4049BD9-3711-2643-9F5B-00571D637F39}"/>
    <dgm:cxn modelId="{C685E3AE-C638-DD46-9451-4A87C9364683}" type="presOf" srcId="{65001720-8377-074F-A4DD-9EAE0554AE7F}" destId="{64D612CD-73AA-1242-BCEC-3208D1DFC2DD}" srcOrd="0" destOrd="0" presId="urn:microsoft.com/office/officeart/2005/8/layout/hierarchy2"/>
    <dgm:cxn modelId="{AAB62AB3-C870-574E-A91C-FC26727C3C22}" type="presOf" srcId="{45FE4FF7-BECB-1744-BEBF-654891F7D40C}" destId="{36F9DA56-8521-724A-AA4F-80887AB16E1B}" srcOrd="0" destOrd="0" presId="urn:microsoft.com/office/officeart/2005/8/layout/hierarchy2"/>
    <dgm:cxn modelId="{ABFF9BDE-A6BB-E744-B7EE-54E5331707C8}" srcId="{B4A77DD4-4CC0-5C4C-AE95-E0679DBFA574}" destId="{9594A18C-B426-3E42-9FE2-4F4CF8B5B4D5}" srcOrd="1" destOrd="0" parTransId="{9E89FD80-5229-674D-BA49-BBCEACF12C9B}" sibTransId="{96262E69-DB29-9D40-BFF4-ECE65ADA9FEA}"/>
    <dgm:cxn modelId="{7510DEF2-5FBB-8543-AA8C-B260C7F5D0D8}" type="presOf" srcId="{9E89FD80-5229-674D-BA49-BBCEACF12C9B}" destId="{141A33A3-6BFB-8049-8949-8BB2C52F1166}" srcOrd="1" destOrd="0" presId="urn:microsoft.com/office/officeart/2005/8/layout/hierarchy2"/>
    <dgm:cxn modelId="{9E1B22F6-6E63-F442-B01B-8EC4FDC0874B}" type="presOf" srcId="{9594A18C-B426-3E42-9FE2-4F4CF8B5B4D5}" destId="{1CB5C90A-8248-6D42-9988-0000A00330C0}" srcOrd="0" destOrd="0" presId="urn:microsoft.com/office/officeart/2005/8/layout/hierarchy2"/>
    <dgm:cxn modelId="{138D978B-AF32-7D40-AA46-4FECA4D33A78}" type="presParOf" srcId="{64D612CD-73AA-1242-BCEC-3208D1DFC2DD}" destId="{CCA2B25F-7CDE-644D-8E49-1543283467AC}" srcOrd="0" destOrd="0" presId="urn:microsoft.com/office/officeart/2005/8/layout/hierarchy2"/>
    <dgm:cxn modelId="{F4BE6DC8-8C2F-ED46-AE78-47F8686AA785}" type="presParOf" srcId="{CCA2B25F-7CDE-644D-8E49-1543283467AC}" destId="{01C8181B-61EA-7542-BA3B-11FC8C604941}" srcOrd="0" destOrd="0" presId="urn:microsoft.com/office/officeart/2005/8/layout/hierarchy2"/>
    <dgm:cxn modelId="{45738C59-72E4-6A4D-85E7-78F3DE75AF64}" type="presParOf" srcId="{CCA2B25F-7CDE-644D-8E49-1543283467AC}" destId="{A594476F-39B4-C440-8E6D-507C95C748ED}" srcOrd="1" destOrd="0" presId="urn:microsoft.com/office/officeart/2005/8/layout/hierarchy2"/>
    <dgm:cxn modelId="{6D50DAEC-049A-3242-B061-66688EC29F0B}" type="presParOf" srcId="{A594476F-39B4-C440-8E6D-507C95C748ED}" destId="{42768DC5-AEF6-9E4C-BF9A-C7BA541CA2F6}" srcOrd="0" destOrd="0" presId="urn:microsoft.com/office/officeart/2005/8/layout/hierarchy2"/>
    <dgm:cxn modelId="{36433E75-41DB-A24A-ABE9-6DAB58A82D0A}" type="presParOf" srcId="{42768DC5-AEF6-9E4C-BF9A-C7BA541CA2F6}" destId="{16FC4CE5-B79D-724B-824C-3BA40CCA5AB2}" srcOrd="0" destOrd="0" presId="urn:microsoft.com/office/officeart/2005/8/layout/hierarchy2"/>
    <dgm:cxn modelId="{F9300A04-70D2-D84B-BA54-2F1321A718F1}" type="presParOf" srcId="{A594476F-39B4-C440-8E6D-507C95C748ED}" destId="{7AACA125-BACA-904E-AFF8-19CE003F0308}" srcOrd="1" destOrd="0" presId="urn:microsoft.com/office/officeart/2005/8/layout/hierarchy2"/>
    <dgm:cxn modelId="{187C7709-D4CD-9B4D-9875-FB42857EC748}" type="presParOf" srcId="{7AACA125-BACA-904E-AFF8-19CE003F0308}" destId="{4DE20423-A16A-1446-8E7A-E10C14020612}" srcOrd="0" destOrd="0" presId="urn:microsoft.com/office/officeart/2005/8/layout/hierarchy2"/>
    <dgm:cxn modelId="{5F36724B-D330-394D-B7AC-9F9691445EA9}" type="presParOf" srcId="{7AACA125-BACA-904E-AFF8-19CE003F0308}" destId="{A10F4F85-F580-204F-8832-587CB35946F3}" srcOrd="1" destOrd="0" presId="urn:microsoft.com/office/officeart/2005/8/layout/hierarchy2"/>
    <dgm:cxn modelId="{D6565482-00EB-FF44-A96B-BCE280842519}" type="presParOf" srcId="{A10F4F85-F580-204F-8832-587CB35946F3}" destId="{36F9DA56-8521-724A-AA4F-80887AB16E1B}" srcOrd="0" destOrd="0" presId="urn:microsoft.com/office/officeart/2005/8/layout/hierarchy2"/>
    <dgm:cxn modelId="{54DACE08-09F7-384D-8FE3-526D5069178E}" type="presParOf" srcId="{36F9DA56-8521-724A-AA4F-80887AB16E1B}" destId="{DCB705CC-F146-A441-92BA-C59003C74AE1}" srcOrd="0" destOrd="0" presId="urn:microsoft.com/office/officeart/2005/8/layout/hierarchy2"/>
    <dgm:cxn modelId="{CD95BB05-5035-F64C-BB59-4CD4680BC0B4}" type="presParOf" srcId="{A10F4F85-F580-204F-8832-587CB35946F3}" destId="{52A48FE3-50C2-334C-87C7-CB1775252FC8}" srcOrd="1" destOrd="0" presId="urn:microsoft.com/office/officeart/2005/8/layout/hierarchy2"/>
    <dgm:cxn modelId="{9A05CB02-F3BE-C243-95B2-7FB800CD6E24}" type="presParOf" srcId="{52A48FE3-50C2-334C-87C7-CB1775252FC8}" destId="{A0CCAFD3-B9B4-044F-AF6B-932DA77F5ED7}" srcOrd="0" destOrd="0" presId="urn:microsoft.com/office/officeart/2005/8/layout/hierarchy2"/>
    <dgm:cxn modelId="{A5917AFA-2596-9945-B0C2-178FFA219BD1}" type="presParOf" srcId="{52A48FE3-50C2-334C-87C7-CB1775252FC8}" destId="{521F42DF-BF47-EC43-A62B-767DBC82FB7D}" srcOrd="1" destOrd="0" presId="urn:microsoft.com/office/officeart/2005/8/layout/hierarchy2"/>
    <dgm:cxn modelId="{500D75C6-15E1-8442-A856-4AC1D24AC17C}" type="presParOf" srcId="{A10F4F85-F580-204F-8832-587CB35946F3}" destId="{D3DD869B-8549-7741-943C-882A154E763F}" srcOrd="2" destOrd="0" presId="urn:microsoft.com/office/officeart/2005/8/layout/hierarchy2"/>
    <dgm:cxn modelId="{DF1C5AA5-A8A4-4148-87E8-4E75729E99E7}" type="presParOf" srcId="{D3DD869B-8549-7741-943C-882A154E763F}" destId="{141A33A3-6BFB-8049-8949-8BB2C52F1166}" srcOrd="0" destOrd="0" presId="urn:microsoft.com/office/officeart/2005/8/layout/hierarchy2"/>
    <dgm:cxn modelId="{9AE64145-5D73-C148-B670-E1D302F138DB}" type="presParOf" srcId="{A10F4F85-F580-204F-8832-587CB35946F3}" destId="{74EB5B0A-F03F-F04C-AF2F-EF37AA68C2D2}" srcOrd="3" destOrd="0" presId="urn:microsoft.com/office/officeart/2005/8/layout/hierarchy2"/>
    <dgm:cxn modelId="{44F736CA-D50C-AB41-B954-F5A67CBE1648}" type="presParOf" srcId="{74EB5B0A-F03F-F04C-AF2F-EF37AA68C2D2}" destId="{1CB5C90A-8248-6D42-9988-0000A00330C0}" srcOrd="0" destOrd="0" presId="urn:microsoft.com/office/officeart/2005/8/layout/hierarchy2"/>
    <dgm:cxn modelId="{06413FB8-1648-F84A-AC03-E7966321F5A0}" type="presParOf" srcId="{74EB5B0A-F03F-F04C-AF2F-EF37AA68C2D2}" destId="{0A86FDDF-42E4-A94A-BDB9-76A688369723}"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26C7C1-5954-3846-9E19-99D9B48AE3D4}" type="doc">
      <dgm:prSet loTypeId="urn:microsoft.com/office/officeart/2005/8/layout/hList3" loCatId="" qsTypeId="urn:microsoft.com/office/officeart/2005/8/quickstyle/simple1" qsCatId="simple" csTypeId="urn:microsoft.com/office/officeart/2005/8/colors/accent1_5" csCatId="accent1" phldr="1"/>
      <dgm:spPr/>
      <dgm:t>
        <a:bodyPr/>
        <a:lstStyle/>
        <a:p>
          <a:endParaRPr lang="en-US"/>
        </a:p>
      </dgm:t>
    </dgm:pt>
    <dgm:pt modelId="{B6C25635-1A86-1C41-8C79-09A7D7C04649}">
      <dgm:prSet phldrT="[Text]" custT="1"/>
      <dgm:spPr>
        <a:solidFill>
          <a:schemeClr val="tx1">
            <a:lumMod val="65000"/>
            <a:lumOff val="35000"/>
          </a:schemeClr>
        </a:solidFill>
      </dgm:spPr>
      <dgm:t>
        <a:bodyPr/>
        <a:lstStyle/>
        <a:p>
          <a:r>
            <a:rPr lang="en-US" sz="2100" b="0" i="0" dirty="0">
              <a:effectLst/>
              <a:latin typeface="Arial" panose="020B0604020202020204" pitchFamily="34" charset="0"/>
              <a:cs typeface="Arial" panose="020B0604020202020204" pitchFamily="34" charset="0"/>
            </a:rPr>
            <a:t>The Panel now recommends drug-resistance testing for people with virologic failure and HIV- RNA levels </a:t>
          </a:r>
          <a:r>
            <a:rPr lang="en-US" sz="2100" b="1" i="0" dirty="0">
              <a:effectLst/>
              <a:latin typeface="Arial" panose="020B0604020202020204" pitchFamily="34" charset="0"/>
              <a:cs typeface="Arial" panose="020B0604020202020204" pitchFamily="34" charset="0"/>
            </a:rPr>
            <a:t>&gt;200 copies/mL</a:t>
          </a:r>
          <a:endParaRPr lang="en-US" sz="2100" b="1" dirty="0">
            <a:latin typeface="Arial" panose="020B0604020202020204" pitchFamily="34" charset="0"/>
            <a:cs typeface="Arial" panose="020B0604020202020204" pitchFamily="34" charset="0"/>
          </a:endParaRPr>
        </a:p>
      </dgm:t>
    </dgm:pt>
    <dgm:pt modelId="{2FFF07FC-00F6-694F-BA96-683A8A819982}" type="parTrans" cxnId="{32B5C559-2E08-9348-A08E-01D1FE9FCAA7}">
      <dgm:prSet/>
      <dgm:spPr/>
      <dgm:t>
        <a:bodyPr/>
        <a:lstStyle/>
        <a:p>
          <a:endParaRPr lang="en-US">
            <a:latin typeface="Arial" panose="020B0604020202020204" pitchFamily="34" charset="0"/>
            <a:cs typeface="Arial" panose="020B0604020202020204" pitchFamily="34" charset="0"/>
          </a:endParaRPr>
        </a:p>
      </dgm:t>
    </dgm:pt>
    <dgm:pt modelId="{B6A877DF-C5A0-224D-95E1-3155BEB8CB05}" type="sibTrans" cxnId="{32B5C559-2E08-9348-A08E-01D1FE9FCAA7}">
      <dgm:prSet/>
      <dgm:spPr/>
      <dgm:t>
        <a:bodyPr/>
        <a:lstStyle/>
        <a:p>
          <a:endParaRPr lang="en-US">
            <a:latin typeface="Arial" panose="020B0604020202020204" pitchFamily="34" charset="0"/>
            <a:cs typeface="Arial" panose="020B0604020202020204" pitchFamily="34" charset="0"/>
          </a:endParaRPr>
        </a:p>
      </dgm:t>
    </dgm:pt>
    <dgm:pt modelId="{51967B2D-AFE1-5841-925E-A8C9793ECDFF}">
      <dgm:prSet phldrT="[Text]" custT="1"/>
      <dgm:spPr>
        <a:solidFill>
          <a:srgbClr val="35497D">
            <a:alpha val="89804"/>
          </a:srgbClr>
        </a:solidFill>
      </dgm:spPr>
      <dgm:t>
        <a:bodyPr/>
        <a:lstStyle/>
        <a:p>
          <a:pPr>
            <a:lnSpc>
              <a:spcPts val="3240"/>
            </a:lnSpc>
          </a:pPr>
          <a:r>
            <a:rPr lang="en-US" sz="2200" dirty="0">
              <a:latin typeface="Arial" panose="020B0604020202020204" pitchFamily="34" charset="0"/>
              <a:cs typeface="Arial" panose="020B0604020202020204" pitchFamily="34" charset="0"/>
            </a:rPr>
            <a:t>&gt;1,000 copies/mL (AI)</a:t>
          </a:r>
        </a:p>
      </dgm:t>
    </dgm:pt>
    <dgm:pt modelId="{CC29250B-3627-134D-89B3-C3F70087D031}" type="parTrans" cxnId="{2E25222D-EE88-A942-B362-3C0A5FC26E08}">
      <dgm:prSet/>
      <dgm:spPr/>
      <dgm:t>
        <a:bodyPr/>
        <a:lstStyle/>
        <a:p>
          <a:endParaRPr lang="en-US">
            <a:latin typeface="Arial" panose="020B0604020202020204" pitchFamily="34" charset="0"/>
            <a:cs typeface="Arial" panose="020B0604020202020204" pitchFamily="34" charset="0"/>
          </a:endParaRPr>
        </a:p>
      </dgm:t>
    </dgm:pt>
    <dgm:pt modelId="{4E0BDC01-6284-534B-8A41-3E422DECF96E}" type="sibTrans" cxnId="{2E25222D-EE88-A942-B362-3C0A5FC26E08}">
      <dgm:prSet/>
      <dgm:spPr/>
      <dgm:t>
        <a:bodyPr/>
        <a:lstStyle/>
        <a:p>
          <a:endParaRPr lang="en-US">
            <a:latin typeface="Arial" panose="020B0604020202020204" pitchFamily="34" charset="0"/>
            <a:cs typeface="Arial" panose="020B0604020202020204" pitchFamily="34" charset="0"/>
          </a:endParaRPr>
        </a:p>
      </dgm:t>
    </dgm:pt>
    <dgm:pt modelId="{C7CA9997-4B31-6D49-813F-C96598A7D5F9}">
      <dgm:prSet phldrT="[Text]" custT="1"/>
      <dgm:spPr>
        <a:solidFill>
          <a:srgbClr val="005898">
            <a:alpha val="81961"/>
          </a:srgbClr>
        </a:solidFill>
      </dgm:spPr>
      <dgm:t>
        <a:bodyPr/>
        <a:lstStyle/>
        <a:p>
          <a:pPr>
            <a:lnSpc>
              <a:spcPts val="3240"/>
            </a:lnSpc>
          </a:pPr>
          <a:r>
            <a:rPr lang="en-US" sz="2200" dirty="0">
              <a:latin typeface="Arial" panose="020B0604020202020204" pitchFamily="34" charset="0"/>
              <a:cs typeface="Arial" panose="020B0604020202020204" pitchFamily="34" charset="0"/>
            </a:rPr>
            <a:t>501-1,000 copies/mL (AII)</a:t>
          </a:r>
        </a:p>
      </dgm:t>
    </dgm:pt>
    <dgm:pt modelId="{7AFA8A85-29D4-AE41-ADAA-E7853F08D47E}" type="parTrans" cxnId="{3281A3D3-D07E-6F49-9A84-5AEB19249943}">
      <dgm:prSet/>
      <dgm:spPr/>
      <dgm:t>
        <a:bodyPr/>
        <a:lstStyle/>
        <a:p>
          <a:endParaRPr lang="en-US">
            <a:latin typeface="Arial" panose="020B0604020202020204" pitchFamily="34" charset="0"/>
            <a:cs typeface="Arial" panose="020B0604020202020204" pitchFamily="34" charset="0"/>
          </a:endParaRPr>
        </a:p>
      </dgm:t>
    </dgm:pt>
    <dgm:pt modelId="{204A4019-AE47-4F4A-AAF2-990DA8A22FA7}" type="sibTrans" cxnId="{3281A3D3-D07E-6F49-9A84-5AEB19249943}">
      <dgm:prSet/>
      <dgm:spPr/>
      <dgm:t>
        <a:bodyPr/>
        <a:lstStyle/>
        <a:p>
          <a:endParaRPr lang="en-US">
            <a:latin typeface="Arial" panose="020B0604020202020204" pitchFamily="34" charset="0"/>
            <a:cs typeface="Arial" panose="020B0604020202020204" pitchFamily="34" charset="0"/>
          </a:endParaRPr>
        </a:p>
      </dgm:t>
    </dgm:pt>
    <dgm:pt modelId="{C9DC7161-B72C-1341-A1BD-D72CC975C60C}">
      <dgm:prSet phldrT="[Text]" custT="1"/>
      <dgm:spPr>
        <a:solidFill>
          <a:srgbClr val="006D95">
            <a:alpha val="83000"/>
          </a:srgbClr>
        </a:solidFill>
      </dgm:spPr>
      <dgm:t>
        <a:bodyPr/>
        <a:lstStyle/>
        <a:p>
          <a:pPr>
            <a:lnSpc>
              <a:spcPts val="3240"/>
            </a:lnSpc>
          </a:pPr>
          <a:r>
            <a:rPr lang="en-US" sz="2200" dirty="0">
              <a:latin typeface="Arial" panose="020B0604020202020204" pitchFamily="34" charset="0"/>
              <a:cs typeface="Arial" panose="020B0604020202020204" pitchFamily="34" charset="0"/>
            </a:rPr>
            <a:t>201-500 copies/mL (CIII)</a:t>
          </a:r>
        </a:p>
      </dgm:t>
    </dgm:pt>
    <dgm:pt modelId="{ED709ED2-27AE-5941-A9F2-EFA9BA95111D}" type="parTrans" cxnId="{7FE141C0-3ED9-0148-8766-8AA3A11EC201}">
      <dgm:prSet/>
      <dgm:spPr/>
      <dgm:t>
        <a:bodyPr/>
        <a:lstStyle/>
        <a:p>
          <a:endParaRPr lang="en-US">
            <a:latin typeface="Arial" panose="020B0604020202020204" pitchFamily="34" charset="0"/>
            <a:cs typeface="Arial" panose="020B0604020202020204" pitchFamily="34" charset="0"/>
          </a:endParaRPr>
        </a:p>
      </dgm:t>
    </dgm:pt>
    <dgm:pt modelId="{CCE55FE4-50A8-9E48-B0A8-934AA0CE5F28}" type="sibTrans" cxnId="{7FE141C0-3ED9-0148-8766-8AA3A11EC201}">
      <dgm:prSet/>
      <dgm:spPr/>
      <dgm:t>
        <a:bodyPr/>
        <a:lstStyle/>
        <a:p>
          <a:endParaRPr lang="en-US">
            <a:latin typeface="Arial" panose="020B0604020202020204" pitchFamily="34" charset="0"/>
            <a:cs typeface="Arial" panose="020B0604020202020204" pitchFamily="34" charset="0"/>
          </a:endParaRPr>
        </a:p>
      </dgm:t>
    </dgm:pt>
    <dgm:pt modelId="{EDEEA110-C929-184D-A123-5184362013B4}" type="pres">
      <dgm:prSet presAssocID="{4426C7C1-5954-3846-9E19-99D9B48AE3D4}" presName="composite" presStyleCnt="0">
        <dgm:presLayoutVars>
          <dgm:chMax val="1"/>
          <dgm:dir/>
          <dgm:resizeHandles val="exact"/>
        </dgm:presLayoutVars>
      </dgm:prSet>
      <dgm:spPr/>
    </dgm:pt>
    <dgm:pt modelId="{7DB321DC-B23D-B14F-8740-3929C40F307A}" type="pres">
      <dgm:prSet presAssocID="{B6C25635-1A86-1C41-8C79-09A7D7C04649}" presName="roof" presStyleLbl="dkBgShp" presStyleIdx="0" presStyleCnt="2" custLinFactNeighborX="-2896" custLinFactNeighborY="-50710"/>
      <dgm:spPr/>
    </dgm:pt>
    <dgm:pt modelId="{D165D3F7-AD04-FA4B-B87F-D9617AD9294D}" type="pres">
      <dgm:prSet presAssocID="{B6C25635-1A86-1C41-8C79-09A7D7C04649}" presName="pillars" presStyleCnt="0"/>
      <dgm:spPr/>
    </dgm:pt>
    <dgm:pt modelId="{A6BEDE85-6680-E64B-B32F-72AC836147C7}" type="pres">
      <dgm:prSet presAssocID="{B6C25635-1A86-1C41-8C79-09A7D7C04649}" presName="pillar1" presStyleLbl="node1" presStyleIdx="0" presStyleCnt="3">
        <dgm:presLayoutVars>
          <dgm:bulletEnabled val="1"/>
        </dgm:presLayoutVars>
      </dgm:prSet>
      <dgm:spPr/>
    </dgm:pt>
    <dgm:pt modelId="{3B7D8C9A-B8E7-D945-B21C-EC6F6DD8BD9C}" type="pres">
      <dgm:prSet presAssocID="{C7CA9997-4B31-6D49-813F-C96598A7D5F9}" presName="pillarX" presStyleLbl="node1" presStyleIdx="1" presStyleCnt="3">
        <dgm:presLayoutVars>
          <dgm:bulletEnabled val="1"/>
        </dgm:presLayoutVars>
      </dgm:prSet>
      <dgm:spPr/>
    </dgm:pt>
    <dgm:pt modelId="{52C7E72D-378B-DE47-BB10-76CAB7245607}" type="pres">
      <dgm:prSet presAssocID="{C9DC7161-B72C-1341-A1BD-D72CC975C60C}" presName="pillarX" presStyleLbl="node1" presStyleIdx="2" presStyleCnt="3">
        <dgm:presLayoutVars>
          <dgm:bulletEnabled val="1"/>
        </dgm:presLayoutVars>
      </dgm:prSet>
      <dgm:spPr/>
    </dgm:pt>
    <dgm:pt modelId="{02BEF72D-4E57-8143-B039-0A7EBB287B5A}" type="pres">
      <dgm:prSet presAssocID="{B6C25635-1A86-1C41-8C79-09A7D7C04649}" presName="base" presStyleLbl="dkBgShp" presStyleIdx="1" presStyleCnt="2"/>
      <dgm:spPr/>
    </dgm:pt>
  </dgm:ptLst>
  <dgm:cxnLst>
    <dgm:cxn modelId="{2E25222D-EE88-A942-B362-3C0A5FC26E08}" srcId="{B6C25635-1A86-1C41-8C79-09A7D7C04649}" destId="{51967B2D-AFE1-5841-925E-A8C9793ECDFF}" srcOrd="0" destOrd="0" parTransId="{CC29250B-3627-134D-89B3-C3F70087D031}" sibTransId="{4E0BDC01-6284-534B-8A41-3E422DECF96E}"/>
    <dgm:cxn modelId="{32B5C559-2E08-9348-A08E-01D1FE9FCAA7}" srcId="{4426C7C1-5954-3846-9E19-99D9B48AE3D4}" destId="{B6C25635-1A86-1C41-8C79-09A7D7C04649}" srcOrd="0" destOrd="0" parTransId="{2FFF07FC-00F6-694F-BA96-683A8A819982}" sibTransId="{B6A877DF-C5A0-224D-95E1-3155BEB8CB05}"/>
    <dgm:cxn modelId="{335BCA60-BBAE-2445-8063-D2729FFAC4A1}" type="presOf" srcId="{C9DC7161-B72C-1341-A1BD-D72CC975C60C}" destId="{52C7E72D-378B-DE47-BB10-76CAB7245607}" srcOrd="0" destOrd="0" presId="urn:microsoft.com/office/officeart/2005/8/layout/hList3"/>
    <dgm:cxn modelId="{E0D2A170-B86A-264F-A747-D70595CE33B6}" type="presOf" srcId="{B6C25635-1A86-1C41-8C79-09A7D7C04649}" destId="{7DB321DC-B23D-B14F-8740-3929C40F307A}" srcOrd="0" destOrd="0" presId="urn:microsoft.com/office/officeart/2005/8/layout/hList3"/>
    <dgm:cxn modelId="{7FE141C0-3ED9-0148-8766-8AA3A11EC201}" srcId="{B6C25635-1A86-1C41-8C79-09A7D7C04649}" destId="{C9DC7161-B72C-1341-A1BD-D72CC975C60C}" srcOrd="2" destOrd="0" parTransId="{ED709ED2-27AE-5941-A9F2-EFA9BA95111D}" sibTransId="{CCE55FE4-50A8-9E48-B0A8-934AA0CE5F28}"/>
    <dgm:cxn modelId="{3281A3D3-D07E-6F49-9A84-5AEB19249943}" srcId="{B6C25635-1A86-1C41-8C79-09A7D7C04649}" destId="{C7CA9997-4B31-6D49-813F-C96598A7D5F9}" srcOrd="1" destOrd="0" parTransId="{7AFA8A85-29D4-AE41-ADAA-E7853F08D47E}" sibTransId="{204A4019-AE47-4F4A-AAF2-990DA8A22FA7}"/>
    <dgm:cxn modelId="{911E82DC-55AA-B743-A7B2-C94ED7036823}" type="presOf" srcId="{C7CA9997-4B31-6D49-813F-C96598A7D5F9}" destId="{3B7D8C9A-B8E7-D945-B21C-EC6F6DD8BD9C}" srcOrd="0" destOrd="0" presId="urn:microsoft.com/office/officeart/2005/8/layout/hList3"/>
    <dgm:cxn modelId="{2C384EE4-5D0A-A644-B1C0-80CE4A2DBB1D}" type="presOf" srcId="{51967B2D-AFE1-5841-925E-A8C9793ECDFF}" destId="{A6BEDE85-6680-E64B-B32F-72AC836147C7}" srcOrd="0" destOrd="0" presId="urn:microsoft.com/office/officeart/2005/8/layout/hList3"/>
    <dgm:cxn modelId="{899CEAFB-AD6B-E447-BAA8-BC09C0D2B6C3}" type="presOf" srcId="{4426C7C1-5954-3846-9E19-99D9B48AE3D4}" destId="{EDEEA110-C929-184D-A123-5184362013B4}" srcOrd="0" destOrd="0" presId="urn:microsoft.com/office/officeart/2005/8/layout/hList3"/>
    <dgm:cxn modelId="{E0CFCC12-49B0-BE4E-8BC1-330EF8CBA488}" type="presParOf" srcId="{EDEEA110-C929-184D-A123-5184362013B4}" destId="{7DB321DC-B23D-B14F-8740-3929C40F307A}" srcOrd="0" destOrd="0" presId="urn:microsoft.com/office/officeart/2005/8/layout/hList3"/>
    <dgm:cxn modelId="{74E65E04-D98D-C94E-80DE-0D130EEB6EBB}" type="presParOf" srcId="{EDEEA110-C929-184D-A123-5184362013B4}" destId="{D165D3F7-AD04-FA4B-B87F-D9617AD9294D}" srcOrd="1" destOrd="0" presId="urn:microsoft.com/office/officeart/2005/8/layout/hList3"/>
    <dgm:cxn modelId="{2C9DD2D3-7B50-B942-92EC-F61AAE16D2E3}" type="presParOf" srcId="{D165D3F7-AD04-FA4B-B87F-D9617AD9294D}" destId="{A6BEDE85-6680-E64B-B32F-72AC836147C7}" srcOrd="0" destOrd="0" presId="urn:microsoft.com/office/officeart/2005/8/layout/hList3"/>
    <dgm:cxn modelId="{5D6C7CEF-5CFD-4541-87AB-CC43852E8696}" type="presParOf" srcId="{D165D3F7-AD04-FA4B-B87F-D9617AD9294D}" destId="{3B7D8C9A-B8E7-D945-B21C-EC6F6DD8BD9C}" srcOrd="1" destOrd="0" presId="urn:microsoft.com/office/officeart/2005/8/layout/hList3"/>
    <dgm:cxn modelId="{1123BCB6-ECED-4741-ACB9-27B481FD82BC}" type="presParOf" srcId="{D165D3F7-AD04-FA4B-B87F-D9617AD9294D}" destId="{52C7E72D-378B-DE47-BB10-76CAB7245607}" srcOrd="2" destOrd="0" presId="urn:microsoft.com/office/officeart/2005/8/layout/hList3"/>
    <dgm:cxn modelId="{B0F2F4B9-5800-4046-A6F6-BB2CFE74E89E}" type="presParOf" srcId="{EDEEA110-C929-184D-A123-5184362013B4}" destId="{02BEF72D-4E57-8143-B039-0A7EBB287B5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EAB923-1ABD-7A42-AA06-E407D9C7B749}" type="doc">
      <dgm:prSet loTypeId="urn:microsoft.com/office/officeart/2005/8/layout/default" loCatId="" qsTypeId="urn:microsoft.com/office/officeart/2005/8/quickstyle/simple2" qsCatId="simple" csTypeId="urn:microsoft.com/office/officeart/2005/8/colors/accent2_2" csCatId="accent2" phldr="1"/>
      <dgm:spPr/>
      <dgm:t>
        <a:bodyPr/>
        <a:lstStyle/>
        <a:p>
          <a:endParaRPr lang="en-US"/>
        </a:p>
      </dgm:t>
    </dgm:pt>
    <dgm:pt modelId="{ACB5B056-A34C-A448-82A5-D1254C9575DF}">
      <dgm:prSet phldrT="[Text]" custT="1"/>
      <dgm:spPr>
        <a:solidFill>
          <a:srgbClr val="006D95"/>
        </a:solidFill>
      </dgm:spPr>
      <dgm:t>
        <a:bodyPr/>
        <a:lstStyle/>
        <a:p>
          <a:pPr marL="182880" algn="l">
            <a:lnSpc>
              <a:spcPts val="2800"/>
            </a:lnSpc>
          </a:pPr>
          <a:r>
            <a:rPr lang="en-US" sz="2400" b="0" i="0" dirty="0">
              <a:effectLst/>
              <a:latin typeface="Arial" panose="020B0604020202020204" pitchFamily="34" charset="0"/>
              <a:cs typeface="Arial" panose="020B0604020202020204" pitchFamily="34" charset="0"/>
            </a:rPr>
            <a:t>The panel recommends </a:t>
          </a:r>
          <a:r>
            <a:rPr lang="en-US" sz="2400" b="1" i="0" dirty="0">
              <a:effectLst/>
              <a:latin typeface="Arial" panose="020B0604020202020204" pitchFamily="34" charset="0"/>
              <a:cs typeface="Arial" panose="020B0604020202020204" pitchFamily="34" charset="0"/>
            </a:rPr>
            <a:t>against</a:t>
          </a:r>
          <a:r>
            <a:rPr lang="en-US" sz="2400" b="0" i="0" dirty="0">
              <a:effectLst/>
              <a:latin typeface="Arial" panose="020B0604020202020204" pitchFamily="34" charset="0"/>
              <a:cs typeface="Arial" panose="020B0604020202020204" pitchFamily="34" charset="0"/>
            </a:rPr>
            <a:t> long-acting, intramuscular CAB and RPV in people who have detectable viral load due to suboptimal adherence to ART and who have ongoing challenges with retention in HIV care, except in a clinical trial </a:t>
          </a:r>
          <a:r>
            <a:rPr lang="en-US" sz="2400" b="1" i="0" dirty="0">
              <a:effectLst/>
              <a:latin typeface="Arial" panose="020B0604020202020204" pitchFamily="34" charset="0"/>
              <a:cs typeface="Arial" panose="020B0604020202020204" pitchFamily="34" charset="0"/>
            </a:rPr>
            <a:t>(AIII)</a:t>
          </a:r>
        </a:p>
      </dgm:t>
    </dgm:pt>
    <dgm:pt modelId="{25799BC0-C753-7449-8F66-D72D4913B787}" type="parTrans" cxnId="{8DC7F9AE-3C6C-8844-B3C6-5816708CF17B}">
      <dgm:prSet/>
      <dgm:spPr/>
      <dgm:t>
        <a:bodyPr/>
        <a:lstStyle/>
        <a:p>
          <a:endParaRPr lang="en-US" sz="3600">
            <a:solidFill>
              <a:schemeClr val="bg1"/>
            </a:solidFill>
            <a:latin typeface="+mn-lt"/>
          </a:endParaRPr>
        </a:p>
      </dgm:t>
    </dgm:pt>
    <dgm:pt modelId="{1CCADB25-5FB2-174E-8B85-711234D19EF4}" type="sibTrans" cxnId="{8DC7F9AE-3C6C-8844-B3C6-5816708CF17B}">
      <dgm:prSet/>
      <dgm:spPr/>
      <dgm:t>
        <a:bodyPr/>
        <a:lstStyle/>
        <a:p>
          <a:endParaRPr lang="en-US" sz="3600">
            <a:solidFill>
              <a:schemeClr val="bg1"/>
            </a:solidFill>
            <a:latin typeface="+mn-lt"/>
          </a:endParaRPr>
        </a:p>
      </dgm:t>
    </dgm:pt>
    <dgm:pt modelId="{4D8F91CF-B0FE-4C42-A8AE-F5600B2F6EF7}" type="pres">
      <dgm:prSet presAssocID="{1BEAB923-1ABD-7A42-AA06-E407D9C7B749}" presName="diagram" presStyleCnt="0">
        <dgm:presLayoutVars>
          <dgm:dir/>
          <dgm:resizeHandles val="exact"/>
        </dgm:presLayoutVars>
      </dgm:prSet>
      <dgm:spPr/>
    </dgm:pt>
    <dgm:pt modelId="{0DC0F43B-5925-9644-9D7F-FB6EF4831A96}" type="pres">
      <dgm:prSet presAssocID="{ACB5B056-A34C-A448-82A5-D1254C9575DF}" presName="node" presStyleLbl="node1" presStyleIdx="0" presStyleCnt="1" custScaleX="131330" custScaleY="90396">
        <dgm:presLayoutVars>
          <dgm:bulletEnabled val="1"/>
        </dgm:presLayoutVars>
      </dgm:prSet>
      <dgm:spPr/>
    </dgm:pt>
  </dgm:ptLst>
  <dgm:cxnLst>
    <dgm:cxn modelId="{9FE63887-5EEF-2C48-8240-183270DCE57E}" type="presOf" srcId="{1BEAB923-1ABD-7A42-AA06-E407D9C7B749}" destId="{4D8F91CF-B0FE-4C42-A8AE-F5600B2F6EF7}" srcOrd="0" destOrd="0" presId="urn:microsoft.com/office/officeart/2005/8/layout/default"/>
    <dgm:cxn modelId="{7AAAB790-3D45-5C4E-BF0D-FC2513DBAA7A}" type="presOf" srcId="{ACB5B056-A34C-A448-82A5-D1254C9575DF}" destId="{0DC0F43B-5925-9644-9D7F-FB6EF4831A96}" srcOrd="0" destOrd="0" presId="urn:microsoft.com/office/officeart/2005/8/layout/default"/>
    <dgm:cxn modelId="{8DC7F9AE-3C6C-8844-B3C6-5816708CF17B}" srcId="{1BEAB923-1ABD-7A42-AA06-E407D9C7B749}" destId="{ACB5B056-A34C-A448-82A5-D1254C9575DF}" srcOrd="0" destOrd="0" parTransId="{25799BC0-C753-7449-8F66-D72D4913B787}" sibTransId="{1CCADB25-5FB2-174E-8B85-711234D19EF4}"/>
    <dgm:cxn modelId="{8A9F9AA4-18EB-7642-848D-17ED0E2194DA}" type="presParOf" srcId="{4D8F91CF-B0FE-4C42-A8AE-F5600B2F6EF7}" destId="{0DC0F43B-5925-9644-9D7F-FB6EF4831A96}" srcOrd="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6B27E4-DF73-3B46-B08C-131E23F708E4}" type="doc">
      <dgm:prSet loTypeId="urn:microsoft.com/office/officeart/2005/8/layout/process1" loCatId="" qsTypeId="urn:microsoft.com/office/officeart/2005/8/quickstyle/simple5" qsCatId="simple" csTypeId="urn:microsoft.com/office/officeart/2005/8/colors/colorful4" csCatId="colorful" phldr="1"/>
      <dgm:spPr/>
    </dgm:pt>
    <dgm:pt modelId="{6B37D16B-3815-9247-983D-5615EC397967}">
      <dgm:prSet phldrT="[Text]"/>
      <dgm:spPr>
        <a:gradFill rotWithShape="0">
          <a:gsLst>
            <a:gs pos="0">
              <a:schemeClr val="accent1">
                <a:lumMod val="75000"/>
              </a:schemeClr>
            </a:gs>
            <a:gs pos="80000">
              <a:schemeClr val="accent1"/>
            </a:gs>
            <a:gs pos="100000">
              <a:schemeClr val="accent1"/>
            </a:gs>
          </a:gsLst>
        </a:gradFill>
      </dgm:spPr>
      <dgm:t>
        <a:bodyPr/>
        <a:lstStyle/>
        <a:p>
          <a:r>
            <a:rPr lang="en-US" dirty="0"/>
            <a:t>Any prior use of IM CAB/RPV</a:t>
          </a:r>
        </a:p>
      </dgm:t>
    </dgm:pt>
    <dgm:pt modelId="{2E10625D-FDAC-2546-B87D-EB45A4A487D3}" type="parTrans" cxnId="{044C6C47-C258-9748-817E-0F88771E306B}">
      <dgm:prSet/>
      <dgm:spPr/>
      <dgm:t>
        <a:bodyPr/>
        <a:lstStyle/>
        <a:p>
          <a:endParaRPr lang="en-US"/>
        </a:p>
      </dgm:t>
    </dgm:pt>
    <dgm:pt modelId="{F9C459DA-1494-3240-ACEA-BEB921C039F4}" type="sibTrans" cxnId="{044C6C47-C258-9748-817E-0F88771E306B}">
      <dgm:prSet/>
      <dgm:spPr>
        <a:gradFill rotWithShape="0">
          <a:gsLst>
            <a:gs pos="0">
              <a:schemeClr val="accent1">
                <a:lumMod val="75000"/>
              </a:schemeClr>
            </a:gs>
            <a:gs pos="80000">
              <a:schemeClr val="accent1"/>
            </a:gs>
            <a:gs pos="100000">
              <a:schemeClr val="accent1"/>
            </a:gs>
          </a:gsLst>
        </a:gradFill>
      </dgm:spPr>
      <dgm:t>
        <a:bodyPr/>
        <a:lstStyle/>
        <a:p>
          <a:endParaRPr lang="en-US"/>
        </a:p>
      </dgm:t>
    </dgm:pt>
    <dgm:pt modelId="{FCD9AADE-3002-3E4D-B712-21FC73A80E90}">
      <dgm:prSet phldrT="[Text]"/>
      <dgm:spPr/>
      <dgm:t>
        <a:bodyPr/>
        <a:lstStyle/>
        <a:p>
          <a:r>
            <a:rPr lang="en-US" dirty="0"/>
            <a:t>Virologic failure</a:t>
          </a:r>
        </a:p>
      </dgm:t>
    </dgm:pt>
    <dgm:pt modelId="{98B13C73-31A6-3749-9F2C-69F822D71B19}" type="parTrans" cxnId="{657C2DFC-D6FC-6547-BD5A-4F503F4A742C}">
      <dgm:prSet/>
      <dgm:spPr/>
      <dgm:t>
        <a:bodyPr/>
        <a:lstStyle/>
        <a:p>
          <a:endParaRPr lang="en-US"/>
        </a:p>
      </dgm:t>
    </dgm:pt>
    <dgm:pt modelId="{EA8E72C8-6C15-FE48-8468-436036E49565}" type="sibTrans" cxnId="{657C2DFC-D6FC-6547-BD5A-4F503F4A742C}">
      <dgm:prSet/>
      <dgm:spPr/>
      <dgm:t>
        <a:bodyPr/>
        <a:lstStyle/>
        <a:p>
          <a:endParaRPr lang="en-US"/>
        </a:p>
      </dgm:t>
    </dgm:pt>
    <dgm:pt modelId="{3BFA9E88-284B-9646-9CC1-930FCD312532}">
      <dgm:prSet phldrT="[Text]"/>
      <dgm:spPr/>
      <dgm:t>
        <a:bodyPr/>
        <a:lstStyle/>
        <a:p>
          <a:r>
            <a:rPr lang="en-US" dirty="0"/>
            <a:t>Resistance testing, including integrase</a:t>
          </a:r>
        </a:p>
      </dgm:t>
    </dgm:pt>
    <dgm:pt modelId="{9B2C8740-D6C6-4046-B213-0983EBCB4BAB}" type="parTrans" cxnId="{B1E6A704-17AF-C64B-83BA-8C0B95FC395D}">
      <dgm:prSet/>
      <dgm:spPr/>
      <dgm:t>
        <a:bodyPr/>
        <a:lstStyle/>
        <a:p>
          <a:endParaRPr lang="en-US"/>
        </a:p>
      </dgm:t>
    </dgm:pt>
    <dgm:pt modelId="{2D7B20F8-60CE-7F42-8992-50BBCA197241}" type="sibTrans" cxnId="{B1E6A704-17AF-C64B-83BA-8C0B95FC395D}">
      <dgm:prSet/>
      <dgm:spPr/>
      <dgm:t>
        <a:bodyPr/>
        <a:lstStyle/>
        <a:p>
          <a:endParaRPr lang="en-US"/>
        </a:p>
      </dgm:t>
    </dgm:pt>
    <dgm:pt modelId="{AD809044-8081-7745-876C-ED9F59034984}" type="pres">
      <dgm:prSet presAssocID="{736B27E4-DF73-3B46-B08C-131E23F708E4}" presName="Name0" presStyleCnt="0">
        <dgm:presLayoutVars>
          <dgm:dir/>
          <dgm:resizeHandles val="exact"/>
        </dgm:presLayoutVars>
      </dgm:prSet>
      <dgm:spPr/>
    </dgm:pt>
    <dgm:pt modelId="{4AE19DA7-282F-2A44-8D9C-030F0FE5C4FC}" type="pres">
      <dgm:prSet presAssocID="{6B37D16B-3815-9247-983D-5615EC397967}" presName="node" presStyleLbl="node1" presStyleIdx="0" presStyleCnt="3">
        <dgm:presLayoutVars>
          <dgm:bulletEnabled val="1"/>
        </dgm:presLayoutVars>
      </dgm:prSet>
      <dgm:spPr/>
    </dgm:pt>
    <dgm:pt modelId="{71ED1EAC-395C-0B42-B4E9-4127813ED293}" type="pres">
      <dgm:prSet presAssocID="{F9C459DA-1494-3240-ACEA-BEB921C039F4}" presName="sibTrans" presStyleLbl="sibTrans2D1" presStyleIdx="0" presStyleCnt="2"/>
      <dgm:spPr/>
    </dgm:pt>
    <dgm:pt modelId="{8DF9ADAC-0A2D-0642-A07A-F49733123ADD}" type="pres">
      <dgm:prSet presAssocID="{F9C459DA-1494-3240-ACEA-BEB921C039F4}" presName="connectorText" presStyleLbl="sibTrans2D1" presStyleIdx="0" presStyleCnt="2"/>
      <dgm:spPr/>
    </dgm:pt>
    <dgm:pt modelId="{24212A1C-D7B9-474B-B956-00233E196B86}" type="pres">
      <dgm:prSet presAssocID="{FCD9AADE-3002-3E4D-B712-21FC73A80E90}" presName="node" presStyleLbl="node1" presStyleIdx="1" presStyleCnt="3">
        <dgm:presLayoutVars>
          <dgm:bulletEnabled val="1"/>
        </dgm:presLayoutVars>
      </dgm:prSet>
      <dgm:spPr/>
    </dgm:pt>
    <dgm:pt modelId="{D88FDF66-73AB-4D49-AE2C-F3331606DD60}" type="pres">
      <dgm:prSet presAssocID="{EA8E72C8-6C15-FE48-8468-436036E49565}" presName="sibTrans" presStyleLbl="sibTrans2D1" presStyleIdx="1" presStyleCnt="2"/>
      <dgm:spPr/>
    </dgm:pt>
    <dgm:pt modelId="{7FF0C437-3463-0447-A494-681A05DA00CA}" type="pres">
      <dgm:prSet presAssocID="{EA8E72C8-6C15-FE48-8468-436036E49565}" presName="connectorText" presStyleLbl="sibTrans2D1" presStyleIdx="1" presStyleCnt="2"/>
      <dgm:spPr/>
    </dgm:pt>
    <dgm:pt modelId="{EFC24F0E-7F4E-FD4E-AD0B-DA6681E84C29}" type="pres">
      <dgm:prSet presAssocID="{3BFA9E88-284B-9646-9CC1-930FCD312532}" presName="node" presStyleLbl="node1" presStyleIdx="2" presStyleCnt="3">
        <dgm:presLayoutVars>
          <dgm:bulletEnabled val="1"/>
        </dgm:presLayoutVars>
      </dgm:prSet>
      <dgm:spPr/>
    </dgm:pt>
  </dgm:ptLst>
  <dgm:cxnLst>
    <dgm:cxn modelId="{E61C7D00-DAC9-D34F-BD0C-77990CECFCEF}" type="presOf" srcId="{F9C459DA-1494-3240-ACEA-BEB921C039F4}" destId="{71ED1EAC-395C-0B42-B4E9-4127813ED293}" srcOrd="0" destOrd="0" presId="urn:microsoft.com/office/officeart/2005/8/layout/process1"/>
    <dgm:cxn modelId="{B1E6A704-17AF-C64B-83BA-8C0B95FC395D}" srcId="{736B27E4-DF73-3B46-B08C-131E23F708E4}" destId="{3BFA9E88-284B-9646-9CC1-930FCD312532}" srcOrd="2" destOrd="0" parTransId="{9B2C8740-D6C6-4046-B213-0983EBCB4BAB}" sibTransId="{2D7B20F8-60CE-7F42-8992-50BBCA197241}"/>
    <dgm:cxn modelId="{AEB4D909-19E4-E64A-B351-CB77B0B8819A}" type="presOf" srcId="{3BFA9E88-284B-9646-9CC1-930FCD312532}" destId="{EFC24F0E-7F4E-FD4E-AD0B-DA6681E84C29}" srcOrd="0" destOrd="0" presId="urn:microsoft.com/office/officeart/2005/8/layout/process1"/>
    <dgm:cxn modelId="{A089A41F-EDD8-694E-8449-E787078A651D}" type="presOf" srcId="{FCD9AADE-3002-3E4D-B712-21FC73A80E90}" destId="{24212A1C-D7B9-474B-B956-00233E196B86}" srcOrd="0" destOrd="0" presId="urn:microsoft.com/office/officeart/2005/8/layout/process1"/>
    <dgm:cxn modelId="{5526093D-D885-A24E-9369-0517CA9F8AA3}" type="presOf" srcId="{6B37D16B-3815-9247-983D-5615EC397967}" destId="{4AE19DA7-282F-2A44-8D9C-030F0FE5C4FC}" srcOrd="0" destOrd="0" presId="urn:microsoft.com/office/officeart/2005/8/layout/process1"/>
    <dgm:cxn modelId="{044C6C47-C258-9748-817E-0F88771E306B}" srcId="{736B27E4-DF73-3B46-B08C-131E23F708E4}" destId="{6B37D16B-3815-9247-983D-5615EC397967}" srcOrd="0" destOrd="0" parTransId="{2E10625D-FDAC-2546-B87D-EB45A4A487D3}" sibTransId="{F9C459DA-1494-3240-ACEA-BEB921C039F4}"/>
    <dgm:cxn modelId="{51AF2559-6D5E-1F41-B947-276E7484CC10}" type="presOf" srcId="{736B27E4-DF73-3B46-B08C-131E23F708E4}" destId="{AD809044-8081-7745-876C-ED9F59034984}" srcOrd="0" destOrd="0" presId="urn:microsoft.com/office/officeart/2005/8/layout/process1"/>
    <dgm:cxn modelId="{8EBAC76C-E275-7540-A40F-109A233E6CCD}" type="presOf" srcId="{F9C459DA-1494-3240-ACEA-BEB921C039F4}" destId="{8DF9ADAC-0A2D-0642-A07A-F49733123ADD}" srcOrd="1" destOrd="0" presId="urn:microsoft.com/office/officeart/2005/8/layout/process1"/>
    <dgm:cxn modelId="{C71B4983-C826-1349-A2C5-626D74BB1255}" type="presOf" srcId="{EA8E72C8-6C15-FE48-8468-436036E49565}" destId="{D88FDF66-73AB-4D49-AE2C-F3331606DD60}" srcOrd="0" destOrd="0" presId="urn:microsoft.com/office/officeart/2005/8/layout/process1"/>
    <dgm:cxn modelId="{34CCF3AB-C188-2C44-86EE-39081815EEAD}" type="presOf" srcId="{EA8E72C8-6C15-FE48-8468-436036E49565}" destId="{7FF0C437-3463-0447-A494-681A05DA00CA}" srcOrd="1" destOrd="0" presId="urn:microsoft.com/office/officeart/2005/8/layout/process1"/>
    <dgm:cxn modelId="{657C2DFC-D6FC-6547-BD5A-4F503F4A742C}" srcId="{736B27E4-DF73-3B46-B08C-131E23F708E4}" destId="{FCD9AADE-3002-3E4D-B712-21FC73A80E90}" srcOrd="1" destOrd="0" parTransId="{98B13C73-31A6-3749-9F2C-69F822D71B19}" sibTransId="{EA8E72C8-6C15-FE48-8468-436036E49565}"/>
    <dgm:cxn modelId="{F1D48798-F5D4-F74E-8CAC-09DE1F795479}" type="presParOf" srcId="{AD809044-8081-7745-876C-ED9F59034984}" destId="{4AE19DA7-282F-2A44-8D9C-030F0FE5C4FC}" srcOrd="0" destOrd="0" presId="urn:microsoft.com/office/officeart/2005/8/layout/process1"/>
    <dgm:cxn modelId="{C949A160-AA5F-B149-95EC-3966A7D3DCD1}" type="presParOf" srcId="{AD809044-8081-7745-876C-ED9F59034984}" destId="{71ED1EAC-395C-0B42-B4E9-4127813ED293}" srcOrd="1" destOrd="0" presId="urn:microsoft.com/office/officeart/2005/8/layout/process1"/>
    <dgm:cxn modelId="{1284A9FF-343E-394B-ACEC-2CA316142809}" type="presParOf" srcId="{71ED1EAC-395C-0B42-B4E9-4127813ED293}" destId="{8DF9ADAC-0A2D-0642-A07A-F49733123ADD}" srcOrd="0" destOrd="0" presId="urn:microsoft.com/office/officeart/2005/8/layout/process1"/>
    <dgm:cxn modelId="{C9169A65-F600-5D45-9255-58AC68842551}" type="presParOf" srcId="{AD809044-8081-7745-876C-ED9F59034984}" destId="{24212A1C-D7B9-474B-B956-00233E196B86}" srcOrd="2" destOrd="0" presId="urn:microsoft.com/office/officeart/2005/8/layout/process1"/>
    <dgm:cxn modelId="{83639B2F-9A1B-B845-AA71-0285EFDC4233}" type="presParOf" srcId="{AD809044-8081-7745-876C-ED9F59034984}" destId="{D88FDF66-73AB-4D49-AE2C-F3331606DD60}" srcOrd="3" destOrd="0" presId="urn:microsoft.com/office/officeart/2005/8/layout/process1"/>
    <dgm:cxn modelId="{BF3268CC-C8BD-7B46-B2E1-337DCE80635E}" type="presParOf" srcId="{D88FDF66-73AB-4D49-AE2C-F3331606DD60}" destId="{7FF0C437-3463-0447-A494-681A05DA00CA}" srcOrd="0" destOrd="0" presId="urn:microsoft.com/office/officeart/2005/8/layout/process1"/>
    <dgm:cxn modelId="{B15CAA1B-0897-B14A-BB7B-5083F78478C8}" type="presParOf" srcId="{AD809044-8081-7745-876C-ED9F59034984}" destId="{EFC24F0E-7F4E-FD4E-AD0B-DA6681E84C2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9DA7-282F-2A44-8D9C-030F0FE5C4FC}">
      <dsp:nvSpPr>
        <dsp:cNvPr id="0" name=""/>
        <dsp:cNvSpPr/>
      </dsp:nvSpPr>
      <dsp:spPr>
        <a:xfrm>
          <a:off x="7308" y="1748988"/>
          <a:ext cx="2184483" cy="1310689"/>
        </a:xfrm>
        <a:prstGeom prst="roundRect">
          <a:avLst>
            <a:gd name="adj" fmla="val 10000"/>
          </a:avLst>
        </a:prstGeom>
        <a:gradFill rotWithShape="0">
          <a:gsLst>
            <a:gs pos="0">
              <a:schemeClr val="accent1">
                <a:lumMod val="75000"/>
              </a:schemeClr>
            </a:gs>
            <a:gs pos="80000">
              <a:schemeClr val="accent1"/>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ct val="35000"/>
            </a:spcAft>
            <a:buNone/>
          </a:pPr>
          <a:r>
            <a:rPr lang="en-US" sz="2000" kern="1200" dirty="0">
              <a:latin typeface="Arial" panose="020B0604020202020204" pitchFamily="34" charset="0"/>
              <a:cs typeface="Arial" panose="020B0604020202020204" pitchFamily="34" charset="0"/>
            </a:rPr>
            <a:t>Any prior use of CAB-LA </a:t>
          </a:r>
          <a:r>
            <a:rPr lang="en-US" sz="2000" kern="1200" dirty="0" err="1">
              <a:latin typeface="Arial" panose="020B0604020202020204" pitchFamily="34" charset="0"/>
              <a:cs typeface="Arial" panose="020B0604020202020204" pitchFamily="34" charset="0"/>
            </a:rPr>
            <a:t>PrEP</a:t>
          </a:r>
          <a:endParaRPr lang="en-US" sz="2000" kern="1200" dirty="0">
            <a:latin typeface="Arial" panose="020B0604020202020204" pitchFamily="34" charset="0"/>
            <a:cs typeface="Arial" panose="020B0604020202020204" pitchFamily="34" charset="0"/>
          </a:endParaRPr>
        </a:p>
      </dsp:txBody>
      <dsp:txXfrm>
        <a:off x="45697" y="1787377"/>
        <a:ext cx="2107705" cy="1233911"/>
      </dsp:txXfrm>
    </dsp:sp>
    <dsp:sp modelId="{71ED1EAC-395C-0B42-B4E9-4127813ED293}">
      <dsp:nvSpPr>
        <dsp:cNvPr id="0" name=""/>
        <dsp:cNvSpPr/>
      </dsp:nvSpPr>
      <dsp:spPr>
        <a:xfrm>
          <a:off x="2410240" y="2133457"/>
          <a:ext cx="463110" cy="541751"/>
        </a:xfrm>
        <a:prstGeom prst="rightArrow">
          <a:avLst>
            <a:gd name="adj1" fmla="val 60000"/>
            <a:gd name="adj2" fmla="val 50000"/>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410240" y="2241807"/>
        <a:ext cx="324177" cy="325051"/>
      </dsp:txXfrm>
    </dsp:sp>
    <dsp:sp modelId="{24212A1C-D7B9-474B-B956-00233E196B86}">
      <dsp:nvSpPr>
        <dsp:cNvPr id="0" name=""/>
        <dsp:cNvSpPr/>
      </dsp:nvSpPr>
      <dsp:spPr>
        <a:xfrm>
          <a:off x="3065584" y="1748988"/>
          <a:ext cx="2184483" cy="1310689"/>
        </a:xfrm>
        <a:prstGeom prst="roundRect">
          <a:avLst>
            <a:gd name="adj" fmla="val 10000"/>
          </a:avLst>
        </a:prstGeom>
        <a:gradFill rotWithShape="0">
          <a:gsLst>
            <a:gs pos="0">
              <a:schemeClr val="accent4">
                <a:hueOff val="-7275816"/>
                <a:satOff val="4464"/>
                <a:lumOff val="2353"/>
                <a:alphaOff val="0"/>
                <a:shade val="51000"/>
                <a:satMod val="130000"/>
              </a:schemeClr>
            </a:gs>
            <a:gs pos="80000">
              <a:schemeClr val="accent4">
                <a:hueOff val="-7275816"/>
                <a:satOff val="4464"/>
                <a:lumOff val="2353"/>
                <a:alphaOff val="0"/>
                <a:shade val="93000"/>
                <a:satMod val="130000"/>
              </a:schemeClr>
            </a:gs>
            <a:gs pos="100000">
              <a:schemeClr val="accent4">
                <a:hueOff val="-7275816"/>
                <a:satOff val="4464"/>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ct val="35000"/>
            </a:spcAft>
            <a:buNone/>
          </a:pPr>
          <a:r>
            <a:rPr lang="en-US" sz="2000" kern="1200" dirty="0">
              <a:latin typeface="Arial" panose="020B0604020202020204" pitchFamily="34" charset="0"/>
              <a:cs typeface="Arial" panose="020B0604020202020204" pitchFamily="34" charset="0"/>
            </a:rPr>
            <a:t>Diagnosis of HIV</a:t>
          </a:r>
        </a:p>
      </dsp:txBody>
      <dsp:txXfrm>
        <a:off x="3103973" y="1787377"/>
        <a:ext cx="2107705" cy="1233911"/>
      </dsp:txXfrm>
    </dsp:sp>
    <dsp:sp modelId="{D88FDF66-73AB-4D49-AE2C-F3331606DD60}">
      <dsp:nvSpPr>
        <dsp:cNvPr id="0" name=""/>
        <dsp:cNvSpPr/>
      </dsp:nvSpPr>
      <dsp:spPr>
        <a:xfrm>
          <a:off x="5468516" y="2133457"/>
          <a:ext cx="463110" cy="541751"/>
        </a:xfrm>
        <a:prstGeom prst="rightArrow">
          <a:avLst>
            <a:gd name="adj1" fmla="val 60000"/>
            <a:gd name="adj2" fmla="val 50000"/>
          </a:avLst>
        </a:prstGeom>
        <a:solidFill>
          <a:schemeClr val="tx1">
            <a:lumMod val="50000"/>
            <a:lumOff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68516" y="2241807"/>
        <a:ext cx="324177" cy="325051"/>
      </dsp:txXfrm>
    </dsp:sp>
    <dsp:sp modelId="{EFC24F0E-7F4E-FD4E-AD0B-DA6681E84C29}">
      <dsp:nvSpPr>
        <dsp:cNvPr id="0" name=""/>
        <dsp:cNvSpPr/>
      </dsp:nvSpPr>
      <dsp:spPr>
        <a:xfrm>
          <a:off x="6123861" y="1748988"/>
          <a:ext cx="2184483" cy="1310689"/>
        </a:xfrm>
        <a:prstGeom prst="roundRect">
          <a:avLst>
            <a:gd name="adj" fmla="val 10000"/>
          </a:avLst>
        </a:prstGeom>
        <a:gradFill rotWithShape="0">
          <a:gsLst>
            <a:gs pos="0">
              <a:schemeClr val="accent4">
                <a:hueOff val="-14551632"/>
                <a:satOff val="8928"/>
                <a:lumOff val="4706"/>
                <a:alphaOff val="0"/>
                <a:shade val="51000"/>
                <a:satMod val="130000"/>
              </a:schemeClr>
            </a:gs>
            <a:gs pos="80000">
              <a:schemeClr val="accent4">
                <a:hueOff val="-14551632"/>
                <a:satOff val="8928"/>
                <a:lumOff val="4706"/>
                <a:alphaOff val="0"/>
                <a:shade val="93000"/>
                <a:satMod val="130000"/>
              </a:schemeClr>
            </a:gs>
            <a:gs pos="100000">
              <a:schemeClr val="accent4">
                <a:hueOff val="-14551632"/>
                <a:satOff val="8928"/>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ts val="2200"/>
            </a:lnSpc>
            <a:spcBef>
              <a:spcPct val="0"/>
            </a:spcBef>
            <a:spcAft>
              <a:spcPct val="35000"/>
            </a:spcAft>
            <a:buNone/>
          </a:pPr>
          <a:r>
            <a:rPr lang="en-US" sz="2000" kern="1200" dirty="0">
              <a:latin typeface="Arial" panose="020B0604020202020204" pitchFamily="34" charset="0"/>
              <a:cs typeface="Arial" panose="020B0604020202020204" pitchFamily="34" charset="0"/>
            </a:rPr>
            <a:t>Integrase genotype resistance assay</a:t>
          </a:r>
        </a:p>
      </dsp:txBody>
      <dsp:txXfrm>
        <a:off x="6162250" y="1787377"/>
        <a:ext cx="2107705" cy="1233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8181B-61EA-7542-BA3B-11FC8C604941}">
      <dsp:nvSpPr>
        <dsp:cNvPr id="0" name=""/>
        <dsp:cNvSpPr/>
      </dsp:nvSpPr>
      <dsp:spPr>
        <a:xfrm>
          <a:off x="969" y="2059194"/>
          <a:ext cx="1715388" cy="857694"/>
        </a:xfrm>
        <a:prstGeom prst="roundRect">
          <a:avLst>
            <a:gd name="adj" fmla="val 10000"/>
          </a:avLst>
        </a:prstGeom>
        <a:gradFill rotWithShape="0">
          <a:gsLst>
            <a:gs pos="0">
              <a:schemeClr val="accent1">
                <a:lumMod val="75000"/>
              </a:schemeClr>
            </a:gs>
            <a:gs pos="80000">
              <a:schemeClr val="accent1"/>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Any prior use of CAB-LA </a:t>
          </a:r>
          <a:r>
            <a:rPr lang="en-US" sz="1600" kern="1200" dirty="0" err="1">
              <a:latin typeface="Arial" panose="020B0604020202020204" pitchFamily="34" charset="0"/>
              <a:cs typeface="Arial" panose="020B0604020202020204" pitchFamily="34" charset="0"/>
            </a:rPr>
            <a:t>PrEP</a:t>
          </a:r>
          <a:endParaRPr lang="en-US" sz="1600" kern="1200" dirty="0">
            <a:latin typeface="Arial" panose="020B0604020202020204" pitchFamily="34" charset="0"/>
            <a:cs typeface="Arial" panose="020B0604020202020204" pitchFamily="34" charset="0"/>
          </a:endParaRPr>
        </a:p>
      </dsp:txBody>
      <dsp:txXfrm>
        <a:off x="26090" y="2084315"/>
        <a:ext cx="1665146" cy="807452"/>
      </dsp:txXfrm>
    </dsp:sp>
    <dsp:sp modelId="{42768DC5-AEF6-9E4C-BF9A-C7BA541CA2F6}">
      <dsp:nvSpPr>
        <dsp:cNvPr id="0" name=""/>
        <dsp:cNvSpPr/>
      </dsp:nvSpPr>
      <dsp:spPr>
        <a:xfrm>
          <a:off x="1716358" y="2472529"/>
          <a:ext cx="686155" cy="31025"/>
        </a:xfrm>
        <a:custGeom>
          <a:avLst/>
          <a:gdLst/>
          <a:ahLst/>
          <a:cxnLst/>
          <a:rect l="0" t="0" r="0" b="0"/>
          <a:pathLst>
            <a:path>
              <a:moveTo>
                <a:pt x="0" y="15512"/>
              </a:moveTo>
              <a:lnTo>
                <a:pt x="686155" y="15512"/>
              </a:lnTo>
            </a:path>
          </a:pathLst>
        </a:custGeom>
        <a:noFill/>
        <a:ln w="50800" cap="flat" cmpd="sng" algn="ctr">
          <a:solidFill>
            <a:schemeClr val="tx1">
              <a:lumMod val="65000"/>
              <a:lumOff val="35000"/>
            </a:schemeClr>
          </a:solidFill>
          <a:prstDash val="solid"/>
          <a:tail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42282" y="2470888"/>
        <a:ext cx="34307" cy="34307"/>
      </dsp:txXfrm>
    </dsp:sp>
    <dsp:sp modelId="{4DE20423-A16A-1446-8E7A-E10C14020612}">
      <dsp:nvSpPr>
        <dsp:cNvPr id="0" name=""/>
        <dsp:cNvSpPr/>
      </dsp:nvSpPr>
      <dsp:spPr>
        <a:xfrm>
          <a:off x="2402513" y="2059194"/>
          <a:ext cx="1715388" cy="857694"/>
        </a:xfrm>
        <a:prstGeom prst="roundRect">
          <a:avLst>
            <a:gd name="adj" fmla="val 10000"/>
          </a:avLst>
        </a:prstGeom>
        <a:gradFill rotWithShape="0">
          <a:gsLst>
            <a:gs pos="0">
              <a:srgbClr val="2E6B58"/>
            </a:gs>
            <a:gs pos="80000">
              <a:srgbClr val="3F8E75"/>
            </a:gs>
            <a:gs pos="100000">
              <a:srgbClr val="3F8E75"/>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Diagnosis of HIV</a:t>
          </a:r>
        </a:p>
      </dsp:txBody>
      <dsp:txXfrm>
        <a:off x="2427634" y="2084315"/>
        <a:ext cx="1665146" cy="807452"/>
      </dsp:txXfrm>
    </dsp:sp>
    <dsp:sp modelId="{36F9DA56-8521-724A-AA4F-80887AB16E1B}">
      <dsp:nvSpPr>
        <dsp:cNvPr id="0" name=""/>
        <dsp:cNvSpPr/>
      </dsp:nvSpPr>
      <dsp:spPr>
        <a:xfrm rot="19457599">
          <a:off x="4038478" y="2225942"/>
          <a:ext cx="845002" cy="31025"/>
        </a:xfrm>
        <a:custGeom>
          <a:avLst/>
          <a:gdLst/>
          <a:ahLst/>
          <a:cxnLst/>
          <a:rect l="0" t="0" r="0" b="0"/>
          <a:pathLst>
            <a:path>
              <a:moveTo>
                <a:pt x="0" y="15512"/>
              </a:moveTo>
              <a:lnTo>
                <a:pt x="845002" y="15512"/>
              </a:lnTo>
            </a:path>
          </a:pathLst>
        </a:custGeom>
        <a:noFill/>
        <a:ln w="50800" cap="flat" cmpd="sng" algn="ctr">
          <a:solidFill>
            <a:schemeClr val="tx1">
              <a:lumMod val="65000"/>
              <a:lumOff val="35000"/>
            </a:schemeClr>
          </a:solidFill>
          <a:prstDash val="solid"/>
          <a:tail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9854" y="2220329"/>
        <a:ext cx="42250" cy="42250"/>
      </dsp:txXfrm>
    </dsp:sp>
    <dsp:sp modelId="{A0CCAFD3-B9B4-044F-AF6B-932DA77F5ED7}">
      <dsp:nvSpPr>
        <dsp:cNvPr id="0" name=""/>
        <dsp:cNvSpPr/>
      </dsp:nvSpPr>
      <dsp:spPr>
        <a:xfrm>
          <a:off x="4804057" y="1566020"/>
          <a:ext cx="2415489" cy="857694"/>
        </a:xfrm>
        <a:prstGeom prst="roundRect">
          <a:avLst>
            <a:gd name="adj" fmla="val 10000"/>
          </a:avLst>
        </a:prstGeom>
        <a:gradFill rotWithShape="0">
          <a:gsLst>
            <a:gs pos="0">
              <a:schemeClr val="accent5">
                <a:lumMod val="75000"/>
              </a:schemeClr>
            </a:gs>
            <a:gs pos="80000">
              <a:schemeClr val="accent5"/>
            </a:gs>
            <a:gs pos="100000">
              <a:schemeClr val="accent5"/>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Start INSTI regimen after genotype</a:t>
          </a:r>
        </a:p>
      </dsp:txBody>
      <dsp:txXfrm>
        <a:off x="4829178" y="1591141"/>
        <a:ext cx="2365247" cy="807452"/>
      </dsp:txXfrm>
    </dsp:sp>
    <dsp:sp modelId="{D3DD869B-8549-7741-943C-882A154E763F}">
      <dsp:nvSpPr>
        <dsp:cNvPr id="0" name=""/>
        <dsp:cNvSpPr/>
      </dsp:nvSpPr>
      <dsp:spPr>
        <a:xfrm rot="2142401">
          <a:off x="4038478" y="2719116"/>
          <a:ext cx="845002" cy="31025"/>
        </a:xfrm>
        <a:custGeom>
          <a:avLst/>
          <a:gdLst/>
          <a:ahLst/>
          <a:cxnLst/>
          <a:rect l="0" t="0" r="0" b="0"/>
          <a:pathLst>
            <a:path>
              <a:moveTo>
                <a:pt x="0" y="15512"/>
              </a:moveTo>
              <a:lnTo>
                <a:pt x="845002" y="15512"/>
              </a:lnTo>
            </a:path>
          </a:pathLst>
        </a:custGeom>
        <a:noFill/>
        <a:ln w="50800" cap="flat" cmpd="sng" algn="ctr">
          <a:solidFill>
            <a:schemeClr val="tx1">
              <a:lumMod val="65000"/>
              <a:lumOff val="35000"/>
            </a:schemeClr>
          </a:solidFill>
          <a:prstDash val="solid"/>
          <a:tailEnd type="triangle"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39854" y="2713504"/>
        <a:ext cx="42250" cy="42250"/>
      </dsp:txXfrm>
    </dsp:sp>
    <dsp:sp modelId="{1CB5C90A-8248-6D42-9988-0000A00330C0}">
      <dsp:nvSpPr>
        <dsp:cNvPr id="0" name=""/>
        <dsp:cNvSpPr/>
      </dsp:nvSpPr>
      <dsp:spPr>
        <a:xfrm>
          <a:off x="4804057" y="2552369"/>
          <a:ext cx="2415489" cy="857694"/>
        </a:xfrm>
        <a:prstGeom prst="roundRect">
          <a:avLst>
            <a:gd name="adj" fmla="val 10000"/>
          </a:avLst>
        </a:prstGeom>
        <a:gradFill rotWithShape="0">
          <a:gsLst>
            <a:gs pos="0">
              <a:schemeClr val="accent6">
                <a:lumMod val="75000"/>
              </a:schemeClr>
            </a:gs>
            <a:gs pos="80000">
              <a:schemeClr val="accent6"/>
            </a:gs>
            <a:gs pos="100000">
              <a:schemeClr val="accent6"/>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Start boosted PI regimen, pending genotype</a:t>
          </a:r>
        </a:p>
      </dsp:txBody>
      <dsp:txXfrm>
        <a:off x="4829178" y="2577490"/>
        <a:ext cx="2365247" cy="807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321DC-B23D-B14F-8740-3929C40F307A}">
      <dsp:nvSpPr>
        <dsp:cNvPr id="0" name=""/>
        <dsp:cNvSpPr/>
      </dsp:nvSpPr>
      <dsp:spPr>
        <a:xfrm>
          <a:off x="0" y="0"/>
          <a:ext cx="8497061" cy="928005"/>
        </a:xfrm>
        <a:prstGeom prst="rect">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effectLst/>
              <a:latin typeface="Arial" panose="020B0604020202020204" pitchFamily="34" charset="0"/>
              <a:cs typeface="Arial" panose="020B0604020202020204" pitchFamily="34" charset="0"/>
            </a:rPr>
            <a:t>The Panel now recommends drug-resistance testing for people with virologic failure and HIV- RNA levels </a:t>
          </a:r>
          <a:r>
            <a:rPr lang="en-US" sz="2100" b="1" i="0" kern="1200" dirty="0">
              <a:effectLst/>
              <a:latin typeface="Arial" panose="020B0604020202020204" pitchFamily="34" charset="0"/>
              <a:cs typeface="Arial" panose="020B0604020202020204" pitchFamily="34" charset="0"/>
            </a:rPr>
            <a:t>&gt;200 copies/mL</a:t>
          </a:r>
          <a:endParaRPr lang="en-US" sz="2100" b="1" kern="1200" dirty="0">
            <a:latin typeface="Arial" panose="020B0604020202020204" pitchFamily="34" charset="0"/>
            <a:cs typeface="Arial" panose="020B0604020202020204" pitchFamily="34" charset="0"/>
          </a:endParaRPr>
        </a:p>
      </dsp:txBody>
      <dsp:txXfrm>
        <a:off x="0" y="0"/>
        <a:ext cx="8497061" cy="928005"/>
      </dsp:txXfrm>
    </dsp:sp>
    <dsp:sp modelId="{A6BEDE85-6680-E64B-B32F-72AC836147C7}">
      <dsp:nvSpPr>
        <dsp:cNvPr id="0" name=""/>
        <dsp:cNvSpPr/>
      </dsp:nvSpPr>
      <dsp:spPr>
        <a:xfrm>
          <a:off x="4148" y="928005"/>
          <a:ext cx="2829587" cy="1948811"/>
        </a:xfrm>
        <a:prstGeom prst="rect">
          <a:avLst/>
        </a:prstGeom>
        <a:solidFill>
          <a:srgbClr val="35497D">
            <a:alpha val="89804"/>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3240"/>
            </a:lnSpc>
            <a:spcBef>
              <a:spcPct val="0"/>
            </a:spcBef>
            <a:spcAft>
              <a:spcPct val="35000"/>
            </a:spcAft>
            <a:buNone/>
          </a:pPr>
          <a:r>
            <a:rPr lang="en-US" sz="2200" kern="1200" dirty="0">
              <a:latin typeface="Arial" panose="020B0604020202020204" pitchFamily="34" charset="0"/>
              <a:cs typeface="Arial" panose="020B0604020202020204" pitchFamily="34" charset="0"/>
            </a:rPr>
            <a:t>&gt;1,000 copies/mL (AI)</a:t>
          </a:r>
        </a:p>
      </dsp:txBody>
      <dsp:txXfrm>
        <a:off x="4148" y="928005"/>
        <a:ext cx="2829587" cy="1948811"/>
      </dsp:txXfrm>
    </dsp:sp>
    <dsp:sp modelId="{3B7D8C9A-B8E7-D945-B21C-EC6F6DD8BD9C}">
      <dsp:nvSpPr>
        <dsp:cNvPr id="0" name=""/>
        <dsp:cNvSpPr/>
      </dsp:nvSpPr>
      <dsp:spPr>
        <a:xfrm>
          <a:off x="2833736" y="928005"/>
          <a:ext cx="2829587" cy="1948811"/>
        </a:xfrm>
        <a:prstGeom prst="rect">
          <a:avLst/>
        </a:prstGeom>
        <a:solidFill>
          <a:srgbClr val="005898">
            <a:alpha val="81961"/>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3240"/>
            </a:lnSpc>
            <a:spcBef>
              <a:spcPct val="0"/>
            </a:spcBef>
            <a:spcAft>
              <a:spcPct val="35000"/>
            </a:spcAft>
            <a:buNone/>
          </a:pPr>
          <a:r>
            <a:rPr lang="en-US" sz="2200" kern="1200" dirty="0">
              <a:latin typeface="Arial" panose="020B0604020202020204" pitchFamily="34" charset="0"/>
              <a:cs typeface="Arial" panose="020B0604020202020204" pitchFamily="34" charset="0"/>
            </a:rPr>
            <a:t>501-1,000 copies/mL (AII)</a:t>
          </a:r>
        </a:p>
      </dsp:txBody>
      <dsp:txXfrm>
        <a:off x="2833736" y="928005"/>
        <a:ext cx="2829587" cy="1948811"/>
      </dsp:txXfrm>
    </dsp:sp>
    <dsp:sp modelId="{52C7E72D-378B-DE47-BB10-76CAB7245607}">
      <dsp:nvSpPr>
        <dsp:cNvPr id="0" name=""/>
        <dsp:cNvSpPr/>
      </dsp:nvSpPr>
      <dsp:spPr>
        <a:xfrm>
          <a:off x="5663324" y="928005"/>
          <a:ext cx="2829587" cy="1948811"/>
        </a:xfrm>
        <a:prstGeom prst="rect">
          <a:avLst/>
        </a:prstGeom>
        <a:solidFill>
          <a:srgbClr val="006D95">
            <a:alpha val="8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ts val="3240"/>
            </a:lnSpc>
            <a:spcBef>
              <a:spcPct val="0"/>
            </a:spcBef>
            <a:spcAft>
              <a:spcPct val="35000"/>
            </a:spcAft>
            <a:buNone/>
          </a:pPr>
          <a:r>
            <a:rPr lang="en-US" sz="2200" kern="1200" dirty="0">
              <a:latin typeface="Arial" panose="020B0604020202020204" pitchFamily="34" charset="0"/>
              <a:cs typeface="Arial" panose="020B0604020202020204" pitchFamily="34" charset="0"/>
            </a:rPr>
            <a:t>201-500 copies/mL (CIII)</a:t>
          </a:r>
        </a:p>
      </dsp:txBody>
      <dsp:txXfrm>
        <a:off x="5663324" y="928005"/>
        <a:ext cx="2829587" cy="1948811"/>
      </dsp:txXfrm>
    </dsp:sp>
    <dsp:sp modelId="{02BEF72D-4E57-8143-B039-0A7EBB287B5A}">
      <dsp:nvSpPr>
        <dsp:cNvPr id="0" name=""/>
        <dsp:cNvSpPr/>
      </dsp:nvSpPr>
      <dsp:spPr>
        <a:xfrm>
          <a:off x="0" y="2876817"/>
          <a:ext cx="8497061" cy="216534"/>
        </a:xfrm>
        <a:prstGeom prst="rect">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0F43B-5925-9644-9D7F-FB6EF4831A96}">
      <dsp:nvSpPr>
        <dsp:cNvPr id="0" name=""/>
        <dsp:cNvSpPr/>
      </dsp:nvSpPr>
      <dsp:spPr>
        <a:xfrm>
          <a:off x="42027" y="596"/>
          <a:ext cx="7436056" cy="3070995"/>
        </a:xfrm>
        <a:prstGeom prst="rect">
          <a:avLst/>
        </a:prstGeom>
        <a:solidFill>
          <a:srgbClr val="006D9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182880" lvl="0" indent="0" algn="l" defTabSz="1066800">
            <a:lnSpc>
              <a:spcPts val="2800"/>
            </a:lnSpc>
            <a:spcBef>
              <a:spcPct val="0"/>
            </a:spcBef>
            <a:spcAft>
              <a:spcPct val="35000"/>
            </a:spcAft>
            <a:buNone/>
          </a:pPr>
          <a:r>
            <a:rPr lang="en-US" sz="2400" b="0" i="0" kern="1200" dirty="0">
              <a:effectLst/>
              <a:latin typeface="Arial" panose="020B0604020202020204" pitchFamily="34" charset="0"/>
              <a:cs typeface="Arial" panose="020B0604020202020204" pitchFamily="34" charset="0"/>
            </a:rPr>
            <a:t>The panel recommends </a:t>
          </a:r>
          <a:r>
            <a:rPr lang="en-US" sz="2400" b="1" i="0" kern="1200" dirty="0">
              <a:effectLst/>
              <a:latin typeface="Arial" panose="020B0604020202020204" pitchFamily="34" charset="0"/>
              <a:cs typeface="Arial" panose="020B0604020202020204" pitchFamily="34" charset="0"/>
            </a:rPr>
            <a:t>against</a:t>
          </a:r>
          <a:r>
            <a:rPr lang="en-US" sz="2400" b="0" i="0" kern="1200" dirty="0">
              <a:effectLst/>
              <a:latin typeface="Arial" panose="020B0604020202020204" pitchFamily="34" charset="0"/>
              <a:cs typeface="Arial" panose="020B0604020202020204" pitchFamily="34" charset="0"/>
            </a:rPr>
            <a:t> long-acting, intramuscular CAB and RPV in people who have detectable viral load due to suboptimal adherence to ART and who have ongoing challenges with retention in HIV care, except in a clinical trial </a:t>
          </a:r>
          <a:r>
            <a:rPr lang="en-US" sz="2400" b="1" i="0" kern="1200" dirty="0">
              <a:effectLst/>
              <a:latin typeface="Arial" panose="020B0604020202020204" pitchFamily="34" charset="0"/>
              <a:cs typeface="Arial" panose="020B0604020202020204" pitchFamily="34" charset="0"/>
            </a:rPr>
            <a:t>(AIII)</a:t>
          </a:r>
        </a:p>
      </dsp:txBody>
      <dsp:txXfrm>
        <a:off x="42027" y="596"/>
        <a:ext cx="7436056" cy="3070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19DA7-282F-2A44-8D9C-030F0FE5C4FC}">
      <dsp:nvSpPr>
        <dsp:cNvPr id="0" name=""/>
        <dsp:cNvSpPr/>
      </dsp:nvSpPr>
      <dsp:spPr>
        <a:xfrm>
          <a:off x="6606" y="1895698"/>
          <a:ext cx="1974477" cy="1184686"/>
        </a:xfrm>
        <a:prstGeom prst="roundRect">
          <a:avLst>
            <a:gd name="adj" fmla="val 10000"/>
          </a:avLst>
        </a:prstGeom>
        <a:gradFill rotWithShape="0">
          <a:gsLst>
            <a:gs pos="0">
              <a:schemeClr val="accent1">
                <a:lumMod val="75000"/>
              </a:schemeClr>
            </a:gs>
            <a:gs pos="80000">
              <a:schemeClr val="accent1"/>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Any prior use of IM CAB/RPV</a:t>
          </a:r>
        </a:p>
      </dsp:txBody>
      <dsp:txXfrm>
        <a:off x="41304" y="1930396"/>
        <a:ext cx="1905081" cy="1115290"/>
      </dsp:txXfrm>
    </dsp:sp>
    <dsp:sp modelId="{71ED1EAC-395C-0B42-B4E9-4127813ED293}">
      <dsp:nvSpPr>
        <dsp:cNvPr id="0" name=""/>
        <dsp:cNvSpPr/>
      </dsp:nvSpPr>
      <dsp:spPr>
        <a:xfrm>
          <a:off x="2178531" y="2243206"/>
          <a:ext cx="418589" cy="489670"/>
        </a:xfrm>
        <a:prstGeom prst="rightArrow">
          <a:avLst>
            <a:gd name="adj1" fmla="val 60000"/>
            <a:gd name="adj2" fmla="val 50000"/>
          </a:avLst>
        </a:prstGeom>
        <a:gradFill rotWithShape="0">
          <a:gsLst>
            <a:gs pos="0">
              <a:schemeClr val="accent1">
                <a:lumMod val="75000"/>
              </a:schemeClr>
            </a:gs>
            <a:gs pos="80000">
              <a:schemeClr val="accent1"/>
            </a:gs>
            <a:gs pos="100000">
              <a:schemeClr val="accent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178531" y="2341140"/>
        <a:ext cx="293012" cy="293802"/>
      </dsp:txXfrm>
    </dsp:sp>
    <dsp:sp modelId="{24212A1C-D7B9-474B-B956-00233E196B86}">
      <dsp:nvSpPr>
        <dsp:cNvPr id="0" name=""/>
        <dsp:cNvSpPr/>
      </dsp:nvSpPr>
      <dsp:spPr>
        <a:xfrm>
          <a:off x="2770874" y="1895698"/>
          <a:ext cx="1974477" cy="1184686"/>
        </a:xfrm>
        <a:prstGeom prst="roundRect">
          <a:avLst>
            <a:gd name="adj" fmla="val 10000"/>
          </a:avLst>
        </a:prstGeom>
        <a:gradFill rotWithShape="0">
          <a:gsLst>
            <a:gs pos="0">
              <a:schemeClr val="accent4">
                <a:hueOff val="-7275816"/>
                <a:satOff val="4464"/>
                <a:lumOff val="2353"/>
                <a:alphaOff val="0"/>
                <a:shade val="51000"/>
                <a:satMod val="130000"/>
              </a:schemeClr>
            </a:gs>
            <a:gs pos="80000">
              <a:schemeClr val="accent4">
                <a:hueOff val="-7275816"/>
                <a:satOff val="4464"/>
                <a:lumOff val="2353"/>
                <a:alphaOff val="0"/>
                <a:shade val="93000"/>
                <a:satMod val="130000"/>
              </a:schemeClr>
            </a:gs>
            <a:gs pos="100000">
              <a:schemeClr val="accent4">
                <a:hueOff val="-7275816"/>
                <a:satOff val="4464"/>
                <a:lumOff val="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Virologic failure</a:t>
          </a:r>
        </a:p>
      </dsp:txBody>
      <dsp:txXfrm>
        <a:off x="2805572" y="1930396"/>
        <a:ext cx="1905081" cy="1115290"/>
      </dsp:txXfrm>
    </dsp:sp>
    <dsp:sp modelId="{D88FDF66-73AB-4D49-AE2C-F3331606DD60}">
      <dsp:nvSpPr>
        <dsp:cNvPr id="0" name=""/>
        <dsp:cNvSpPr/>
      </dsp:nvSpPr>
      <dsp:spPr>
        <a:xfrm>
          <a:off x="4942799" y="2243206"/>
          <a:ext cx="418589" cy="489670"/>
        </a:xfrm>
        <a:prstGeom prst="rightArrow">
          <a:avLst>
            <a:gd name="adj1" fmla="val 60000"/>
            <a:gd name="adj2" fmla="val 50000"/>
          </a:avLst>
        </a:prstGeom>
        <a:gradFill rotWithShape="0">
          <a:gsLst>
            <a:gs pos="0">
              <a:schemeClr val="accent4">
                <a:hueOff val="-14551632"/>
                <a:satOff val="8928"/>
                <a:lumOff val="4706"/>
                <a:alphaOff val="0"/>
                <a:shade val="51000"/>
                <a:satMod val="130000"/>
              </a:schemeClr>
            </a:gs>
            <a:gs pos="80000">
              <a:schemeClr val="accent4">
                <a:hueOff val="-14551632"/>
                <a:satOff val="8928"/>
                <a:lumOff val="4706"/>
                <a:alphaOff val="0"/>
                <a:shade val="93000"/>
                <a:satMod val="130000"/>
              </a:schemeClr>
            </a:gs>
            <a:gs pos="100000">
              <a:schemeClr val="accent4">
                <a:hueOff val="-14551632"/>
                <a:satOff val="8928"/>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942799" y="2341140"/>
        <a:ext cx="293012" cy="293802"/>
      </dsp:txXfrm>
    </dsp:sp>
    <dsp:sp modelId="{EFC24F0E-7F4E-FD4E-AD0B-DA6681E84C29}">
      <dsp:nvSpPr>
        <dsp:cNvPr id="0" name=""/>
        <dsp:cNvSpPr/>
      </dsp:nvSpPr>
      <dsp:spPr>
        <a:xfrm>
          <a:off x="5535142" y="1895698"/>
          <a:ext cx="1974477" cy="1184686"/>
        </a:xfrm>
        <a:prstGeom prst="roundRect">
          <a:avLst>
            <a:gd name="adj" fmla="val 10000"/>
          </a:avLst>
        </a:prstGeom>
        <a:gradFill rotWithShape="0">
          <a:gsLst>
            <a:gs pos="0">
              <a:schemeClr val="accent4">
                <a:hueOff val="-14551632"/>
                <a:satOff val="8928"/>
                <a:lumOff val="4706"/>
                <a:alphaOff val="0"/>
                <a:shade val="51000"/>
                <a:satMod val="130000"/>
              </a:schemeClr>
            </a:gs>
            <a:gs pos="80000">
              <a:schemeClr val="accent4">
                <a:hueOff val="-14551632"/>
                <a:satOff val="8928"/>
                <a:lumOff val="4706"/>
                <a:alphaOff val="0"/>
                <a:shade val="93000"/>
                <a:satMod val="130000"/>
              </a:schemeClr>
            </a:gs>
            <a:gs pos="100000">
              <a:schemeClr val="accent4">
                <a:hueOff val="-14551632"/>
                <a:satOff val="8928"/>
                <a:lumOff val="4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Resistance testing, including integrase</a:t>
          </a:r>
        </a:p>
      </dsp:txBody>
      <dsp:txXfrm>
        <a:off x="5569840" y="1930396"/>
        <a:ext cx="1905081" cy="11152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0.182</cdr:x>
      <cdr:y>0.10332</cdr:y>
    </cdr:from>
    <cdr:to>
      <cdr:x>0.23756</cdr:x>
      <cdr:y>0.13792</cdr:y>
    </cdr:to>
    <cdr:sp macro="" textlink="">
      <cdr:nvSpPr>
        <cdr:cNvPr id="2" name="Left Arrow 1">
          <a:extLst xmlns:a="http://schemas.openxmlformats.org/drawingml/2006/main">
            <a:ext uri="{FF2B5EF4-FFF2-40B4-BE49-F238E27FC236}">
              <a16:creationId xmlns:a16="http://schemas.microsoft.com/office/drawing/2014/main" id="{74E5E566-15A7-A932-868D-B1A7423EC419}"/>
            </a:ext>
          </a:extLst>
        </cdr:cNvPr>
        <cdr:cNvSpPr/>
      </cdr:nvSpPr>
      <cdr:spPr>
        <a:xfrm xmlns:a="http://schemas.openxmlformats.org/drawingml/2006/main" rot="19615794">
          <a:off x="1497771" y="330680"/>
          <a:ext cx="457237" cy="110734"/>
        </a:xfrm>
        <a:prstGeom xmlns:a="http://schemas.openxmlformats.org/drawingml/2006/main" prst="leftArrow">
          <a:avLst/>
        </a:prstGeom>
        <a:solidFill xmlns:a="http://schemas.openxmlformats.org/drawingml/2006/main">
          <a:schemeClr val="tx1">
            <a:lumMod val="65000"/>
            <a:lumOff val="35000"/>
          </a:schemeClr>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200" dirty="0">
            <a:solidFill>
              <a:srgbClr val="718E25">
                <a:lumMod val="60000"/>
                <a:lumOff val="40000"/>
              </a:srgb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0.16944</cdr:x>
      <cdr:y>0.11068</cdr:y>
    </cdr:from>
    <cdr:to>
      <cdr:x>0.225</cdr:x>
      <cdr:y>0.14341</cdr:y>
    </cdr:to>
    <cdr:sp macro="" textlink="">
      <cdr:nvSpPr>
        <cdr:cNvPr id="4" name="Left Arrow 3"/>
        <cdr:cNvSpPr/>
      </cdr:nvSpPr>
      <cdr:spPr>
        <a:xfrm xmlns:a="http://schemas.openxmlformats.org/drawingml/2006/main" rot="19615794">
          <a:off x="1394421" y="404832"/>
          <a:ext cx="457237" cy="119713"/>
        </a:xfrm>
        <a:prstGeom xmlns:a="http://schemas.openxmlformats.org/drawingml/2006/main" prst="leftArrow">
          <a:avLst/>
        </a:prstGeom>
        <a:solidFill xmlns:a="http://schemas.openxmlformats.org/drawingml/2006/main">
          <a:schemeClr val="tx1">
            <a:lumMod val="65000"/>
            <a:lumOff val="35000"/>
          </a:schemeClr>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200" dirty="0">
            <a:solidFill>
              <a:srgbClr val="718E25">
                <a:lumMod val="60000"/>
                <a:lumOff val="40000"/>
              </a:srgb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0.17178</cdr:x>
      <cdr:y>0.11308</cdr:y>
    </cdr:from>
    <cdr:to>
      <cdr:x>0.22734</cdr:x>
      <cdr:y>0.14581</cdr:y>
    </cdr:to>
    <cdr:sp macro="" textlink="">
      <cdr:nvSpPr>
        <cdr:cNvPr id="2" name="Left Arrow 1">
          <a:extLst xmlns:a="http://schemas.openxmlformats.org/drawingml/2006/main">
            <a:ext uri="{FF2B5EF4-FFF2-40B4-BE49-F238E27FC236}">
              <a16:creationId xmlns:a16="http://schemas.microsoft.com/office/drawing/2014/main" id="{EA7722DE-881A-055A-6111-8B70B14411B2}"/>
            </a:ext>
          </a:extLst>
        </cdr:cNvPr>
        <cdr:cNvSpPr/>
      </cdr:nvSpPr>
      <cdr:spPr>
        <a:xfrm xmlns:a="http://schemas.openxmlformats.org/drawingml/2006/main" rot="19615794">
          <a:off x="1413691" y="413592"/>
          <a:ext cx="457237" cy="119713"/>
        </a:xfrm>
        <a:prstGeom xmlns:a="http://schemas.openxmlformats.org/drawingml/2006/main" prst="leftArrow">
          <a:avLst/>
        </a:prstGeom>
        <a:solidFill xmlns:a="http://schemas.openxmlformats.org/drawingml/2006/main">
          <a:schemeClr val="tx1">
            <a:lumMod val="65000"/>
            <a:lumOff val="35000"/>
          </a:schemeClr>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200" dirty="0">
            <a:solidFill>
              <a:srgbClr val="718E25">
                <a:lumMod val="60000"/>
                <a:lumOff val="40000"/>
              </a:srgbClr>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0.16852</cdr:x>
      <cdr:y>0.09931</cdr:y>
    </cdr:from>
    <cdr:to>
      <cdr:x>0.22408</cdr:x>
      <cdr:y>0.13204</cdr:y>
    </cdr:to>
    <cdr:sp macro="" textlink="">
      <cdr:nvSpPr>
        <cdr:cNvPr id="4" name="Left Arrow 3"/>
        <cdr:cNvSpPr/>
      </cdr:nvSpPr>
      <cdr:spPr>
        <a:xfrm xmlns:a="http://schemas.openxmlformats.org/drawingml/2006/main" rot="19615794">
          <a:off x="1386863" y="326905"/>
          <a:ext cx="457237" cy="107742"/>
        </a:xfrm>
        <a:prstGeom xmlns:a="http://schemas.openxmlformats.org/drawingml/2006/main" prst="leftArrow">
          <a:avLst/>
        </a:prstGeom>
        <a:solidFill xmlns:a="http://schemas.openxmlformats.org/drawingml/2006/main">
          <a:schemeClr val="tx1"/>
        </a:solidFill>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sz="1200" dirty="0">
            <a:solidFill>
              <a:srgbClr val="718E25">
                <a:lumMod val="60000"/>
                <a:lumOff val="40000"/>
              </a:srgb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0608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0" i="0" dirty="0">
              <a:effectLst/>
            </a:endParaRPr>
          </a:p>
        </p:txBody>
      </p:sp>
    </p:spTree>
    <p:extLst>
      <p:ext uri="{BB962C8B-B14F-4D97-AF65-F5344CB8AC3E}">
        <p14:creationId xmlns:p14="http://schemas.microsoft.com/office/powerpoint/2010/main" val="1406658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106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37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605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875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42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2513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7761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0688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170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8140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394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3019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033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57302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428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956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204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0965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2581664290"/>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B1CDD72-3EE1-8AA0-00ED-B78E18652EA4}"/>
              </a:ext>
            </a:extLst>
          </p:cNvPr>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Grant U1OHA32104 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36" name="Picture 35" descr="AETC_Program-color-outline-01.png">
            <a:extLst>
              <a:ext uri="{FF2B5EF4-FFF2-40B4-BE49-F238E27FC236}">
                <a16:creationId xmlns:a16="http://schemas.microsoft.com/office/drawing/2014/main" id="{6202D818-35D1-91A8-E4DD-A3CB781613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37" name="Logo Stacked V2">
            <a:extLst>
              <a:ext uri="{FF2B5EF4-FFF2-40B4-BE49-F238E27FC236}">
                <a16:creationId xmlns:a16="http://schemas.microsoft.com/office/drawing/2014/main" id="{990F1EDC-1DB5-EBAE-3CE9-595A75C1A799}"/>
              </a:ext>
            </a:extLst>
          </p:cNvPr>
          <p:cNvGrpSpPr>
            <a:grpSpLocks noChangeAspect="1"/>
          </p:cNvGrpSpPr>
          <p:nvPr userDrawn="1"/>
        </p:nvGrpSpPr>
        <p:grpSpPr>
          <a:xfrm>
            <a:off x="3376350" y="3803044"/>
            <a:ext cx="2404630" cy="563949"/>
            <a:chOff x="680865" y="3439338"/>
            <a:chExt cx="4686473" cy="1068091"/>
          </a:xfrm>
        </p:grpSpPr>
        <p:pic>
          <p:nvPicPr>
            <p:cNvPr id="38" name="Logomark V2">
              <a:extLst>
                <a:ext uri="{FF2B5EF4-FFF2-40B4-BE49-F238E27FC236}">
                  <a16:creationId xmlns:a16="http://schemas.microsoft.com/office/drawing/2014/main" id="{07BDD23E-5F22-C206-9F80-90C6C3A66D81}"/>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CCE1F43E-2566-50AA-5486-2053503615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E45FEB8F-00F7-E411-3898-5A10D08B92E9}"/>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2" name="Freeform 6">
                <a:extLst>
                  <a:ext uri="{FF2B5EF4-FFF2-40B4-BE49-F238E27FC236}">
                    <a16:creationId xmlns:a16="http://schemas.microsoft.com/office/drawing/2014/main" id="{66E950A7-3025-7E3E-0DFD-6B21938568F4}"/>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3" name="Freeform 7">
                <a:extLst>
                  <a:ext uri="{FF2B5EF4-FFF2-40B4-BE49-F238E27FC236}">
                    <a16:creationId xmlns:a16="http://schemas.microsoft.com/office/drawing/2014/main" id="{9B586105-F97C-6C36-ACF1-F4D52CBD776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4" name="Freeform 8">
                <a:extLst>
                  <a:ext uri="{FF2B5EF4-FFF2-40B4-BE49-F238E27FC236}">
                    <a16:creationId xmlns:a16="http://schemas.microsoft.com/office/drawing/2014/main" id="{2BAD9CA9-B631-EF8E-8937-661F8971D008}"/>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5" name="Freeform 9">
                <a:extLst>
                  <a:ext uri="{FF2B5EF4-FFF2-40B4-BE49-F238E27FC236}">
                    <a16:creationId xmlns:a16="http://schemas.microsoft.com/office/drawing/2014/main" id="{9DFD11F3-2C52-A621-91F1-D4E15310F69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6" name="Freeform 10">
                <a:extLst>
                  <a:ext uri="{FF2B5EF4-FFF2-40B4-BE49-F238E27FC236}">
                    <a16:creationId xmlns:a16="http://schemas.microsoft.com/office/drawing/2014/main" id="{3924B121-EC30-DFD4-AD09-8FC41C09BC6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11">
                <a:extLst>
                  <a:ext uri="{FF2B5EF4-FFF2-40B4-BE49-F238E27FC236}">
                    <a16:creationId xmlns:a16="http://schemas.microsoft.com/office/drawing/2014/main" id="{62406ADA-3FA8-9CC1-B18F-BC30C917595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12">
                <a:extLst>
                  <a:ext uri="{FF2B5EF4-FFF2-40B4-BE49-F238E27FC236}">
                    <a16:creationId xmlns:a16="http://schemas.microsoft.com/office/drawing/2014/main" id="{1425549B-3664-9AB8-9C60-AD8E95A25AA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13">
                <a:extLst>
                  <a:ext uri="{FF2B5EF4-FFF2-40B4-BE49-F238E27FC236}">
                    <a16:creationId xmlns:a16="http://schemas.microsoft.com/office/drawing/2014/main" id="{AB1D8A4F-ED74-7839-A0A7-CF68F186BBCC}"/>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14">
                <a:extLst>
                  <a:ext uri="{FF2B5EF4-FFF2-40B4-BE49-F238E27FC236}">
                    <a16:creationId xmlns:a16="http://schemas.microsoft.com/office/drawing/2014/main" id="{B262DC15-9597-7F8E-97B1-16E5B75D8634}"/>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5">
                <a:extLst>
                  <a:ext uri="{FF2B5EF4-FFF2-40B4-BE49-F238E27FC236}">
                    <a16:creationId xmlns:a16="http://schemas.microsoft.com/office/drawing/2014/main" id="{2A26241E-09CE-874D-43CA-0DF0CFBF18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6">
                <a:extLst>
                  <a:ext uri="{FF2B5EF4-FFF2-40B4-BE49-F238E27FC236}">
                    <a16:creationId xmlns:a16="http://schemas.microsoft.com/office/drawing/2014/main" id="{681BD4B9-30CF-DE01-6E04-AD8ED9262B6F}"/>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7">
                <a:extLst>
                  <a:ext uri="{FF2B5EF4-FFF2-40B4-BE49-F238E27FC236}">
                    <a16:creationId xmlns:a16="http://schemas.microsoft.com/office/drawing/2014/main" id="{82F92E4E-A653-1D89-649E-587F6988DBE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8">
                <a:extLst>
                  <a:ext uri="{FF2B5EF4-FFF2-40B4-BE49-F238E27FC236}">
                    <a16:creationId xmlns:a16="http://schemas.microsoft.com/office/drawing/2014/main" id="{40601294-9288-9E71-1F85-4A844AA41FEF}"/>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9">
                <a:extLst>
                  <a:ext uri="{FF2B5EF4-FFF2-40B4-BE49-F238E27FC236}">
                    <a16:creationId xmlns:a16="http://schemas.microsoft.com/office/drawing/2014/main" id="{9FCA86EF-097A-99EE-C2E3-3F369BF2427C}"/>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20">
                <a:extLst>
                  <a:ext uri="{FF2B5EF4-FFF2-40B4-BE49-F238E27FC236}">
                    <a16:creationId xmlns:a16="http://schemas.microsoft.com/office/drawing/2014/main" id="{1245B472-3F8D-CD02-5C33-78218BC644FE}"/>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21">
                <a:extLst>
                  <a:ext uri="{FF2B5EF4-FFF2-40B4-BE49-F238E27FC236}">
                    <a16:creationId xmlns:a16="http://schemas.microsoft.com/office/drawing/2014/main" id="{D613E3F1-5960-2008-58FA-3064B61154CF}"/>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22">
                <a:extLst>
                  <a:ext uri="{FF2B5EF4-FFF2-40B4-BE49-F238E27FC236}">
                    <a16:creationId xmlns:a16="http://schemas.microsoft.com/office/drawing/2014/main" id="{47994C3E-A589-0E76-98F1-F60F3CCEB4B4}"/>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23">
                <a:extLst>
                  <a:ext uri="{FF2B5EF4-FFF2-40B4-BE49-F238E27FC236}">
                    <a16:creationId xmlns:a16="http://schemas.microsoft.com/office/drawing/2014/main" id="{EE8D9322-3A33-C472-2D29-CCAB5E7DC167}"/>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24">
                <a:extLst>
                  <a:ext uri="{FF2B5EF4-FFF2-40B4-BE49-F238E27FC236}">
                    <a16:creationId xmlns:a16="http://schemas.microsoft.com/office/drawing/2014/main" id="{3DBD9D93-D472-BBEC-20F3-02492DED13E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5">
                <a:extLst>
                  <a:ext uri="{FF2B5EF4-FFF2-40B4-BE49-F238E27FC236}">
                    <a16:creationId xmlns:a16="http://schemas.microsoft.com/office/drawing/2014/main" id="{5CE505BE-78A4-3604-B3FD-FDCCFFD9FD9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62" name="Picture 61">
            <a:extLst>
              <a:ext uri="{FF2B5EF4-FFF2-40B4-BE49-F238E27FC236}">
                <a16:creationId xmlns:a16="http://schemas.microsoft.com/office/drawing/2014/main" id="{BA06E011-44F5-F2BB-6D3B-01C49F9F03E6}"/>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chemeClr val="bg2"/>
              </a:buClr>
              <a:buSzPct val="110000"/>
              <a:buFont typeface="Arial"/>
              <a:buChar char="•"/>
              <a:defRPr sz="1800" baseline="0">
                <a:solidFill>
                  <a:srgbClr val="000000"/>
                </a:solidFill>
              </a:defRPr>
            </a:lvl1pPr>
            <a:lvl2pPr marL="462915" marR="0" indent="-171450" algn="l" defTabSz="685800" rtl="0" eaLnBrk="1" fontAlgn="auto" latinLnBrk="0" hangingPunct="1">
              <a:lnSpc>
                <a:spcPct val="100000"/>
              </a:lnSpc>
              <a:spcBef>
                <a:spcPts val="300"/>
              </a:spcBef>
              <a:spcAft>
                <a:spcPts val="0"/>
              </a:spcAft>
              <a:buClr>
                <a:schemeClr val="bg2"/>
              </a:buClr>
              <a:buSzPct val="85000"/>
              <a:buFont typeface="Lucida Grande"/>
              <a:buChar char="-"/>
              <a:tabLst/>
              <a:defRPr sz="1650" baseline="0">
                <a:solidFill>
                  <a:srgbClr val="000000"/>
                </a:solidFill>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p:txBody>
      </p:sp>
      <p:cxnSp>
        <p:nvCxnSpPr>
          <p:cNvPr id="32" name="Straight Connector 31"/>
          <p:cNvCxnSpPr/>
          <p:nvPr/>
        </p:nvCxnSpPr>
        <p:spPr>
          <a:xfrm>
            <a:off x="2"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9F34515A-E8A4-2D4C-ABEC-B30F18A16272}"/>
              </a:ext>
            </a:extLst>
          </p:cNvPr>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445493" y="4766007"/>
            <a:ext cx="678942" cy="363474"/>
          </a:xfrm>
          <a:prstGeom prst="rect">
            <a:avLst/>
          </a:prstGeom>
        </p:spPr>
      </p:pic>
    </p:spTree>
    <p:extLst>
      <p:ext uri="{BB962C8B-B14F-4D97-AF65-F5344CB8AC3E}">
        <p14:creationId xmlns:p14="http://schemas.microsoft.com/office/powerpoint/2010/main" val="1559509421"/>
      </p:ext>
    </p:extLst>
  </p:cSld>
  <p:clrMapOvr>
    <a:masterClrMapping/>
  </p:clrMapOvr>
  <p:transition spd="slow"/>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Graphic Blu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7200" y="4766007"/>
            <a:ext cx="838200" cy="366542"/>
          </a:xfrm>
          <a:prstGeom prst="rect">
            <a:avLst/>
          </a:prstGeom>
        </p:spPr>
      </p:pic>
      <p:pic>
        <p:nvPicPr>
          <p:cNvPr id="10" name="Picture 9" descr="background.jpg"/>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0" y="936278"/>
            <a:ext cx="9162288" cy="42130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8" name="Straight Connector 7"/>
          <p:cNvCxnSpPr/>
          <p:nvPr/>
        </p:nvCxnSpPr>
        <p:spPr>
          <a:xfrm>
            <a:off x="2" y="920736"/>
            <a:ext cx="9162862" cy="0"/>
          </a:xfrm>
          <a:prstGeom prst="line">
            <a:avLst/>
          </a:prstGeom>
          <a:ln w="19050">
            <a:solidFill>
              <a:srgbClr val="CE372B"/>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1" baseline="0">
                <a:solidFill>
                  <a:schemeClr val="bg1"/>
                </a:solidFill>
                <a:latin typeface="Arial"/>
                <a:cs typeface="Arial"/>
              </a:defRPr>
            </a:lvl1pPr>
          </a:lstStyle>
          <a:p>
            <a:pPr lvl="0"/>
            <a:r>
              <a:rPr lang="en-US" dirty="0"/>
              <a:t>Click to Add Source</a:t>
            </a:r>
          </a:p>
        </p:txBody>
      </p:sp>
      <p:sp>
        <p:nvSpPr>
          <p:cNvPr id="9" name="Content Placeholder 3"/>
          <p:cNvSpPr>
            <a:spLocks noGrp="1"/>
          </p:cNvSpPr>
          <p:nvPr>
            <p:ph sz="half" idx="2" hasCustomPrompt="1"/>
          </p:nvPr>
        </p:nvSpPr>
        <p:spPr>
          <a:xfrm>
            <a:off x="323850" y="1135604"/>
            <a:ext cx="8497063" cy="3600450"/>
          </a:xfrm>
          <a:prstGeom prst="rect">
            <a:avLst/>
          </a:prstGeom>
        </p:spPr>
        <p:txBody>
          <a:bodyPr anchor="t" anchorCtr="0">
            <a:normAutofit/>
          </a:bodyPr>
          <a:lstStyle>
            <a:lvl1pPr marL="205740" indent="-171450">
              <a:lnSpc>
                <a:spcPct val="100000"/>
              </a:lnSpc>
              <a:spcBef>
                <a:spcPts val="1200"/>
              </a:spcBef>
              <a:buClr>
                <a:schemeClr val="bg1"/>
              </a:buClr>
              <a:buSzPct val="110000"/>
              <a:buFont typeface="Arial"/>
              <a:buChar char="•"/>
              <a:defRPr sz="1800" baseline="0">
                <a:solidFill>
                  <a:schemeClr val="bg1"/>
                </a:solidFill>
              </a:defRPr>
            </a:lvl1pPr>
            <a:lvl2pPr marL="462915" marR="0" indent="-171450" algn="l" defTabSz="685800" rtl="0" eaLnBrk="1" fontAlgn="auto" latinLnBrk="0" hangingPunct="1">
              <a:lnSpc>
                <a:spcPct val="100000"/>
              </a:lnSpc>
              <a:spcBef>
                <a:spcPts val="300"/>
              </a:spcBef>
              <a:spcAft>
                <a:spcPts val="0"/>
              </a:spcAft>
              <a:buClr>
                <a:schemeClr val="bg1"/>
              </a:buClr>
              <a:buSzPct val="85000"/>
              <a:buFont typeface="Arial" panose="020B0604020202020204" pitchFamily="34" charset="0"/>
              <a:buChar char="•"/>
              <a:tabLst/>
              <a:defRPr sz="1650" baseline="0">
                <a:solidFill>
                  <a:schemeClr val="bg1"/>
                </a:solidFill>
              </a:defRPr>
            </a:lvl2pPr>
            <a:lvl3pPr marL="720090" indent="-102870">
              <a:lnSpc>
                <a:spcPct val="100000"/>
              </a:lnSpc>
              <a:spcBef>
                <a:spcPts val="300"/>
              </a:spcBef>
              <a:buClr>
                <a:schemeClr val="bg1"/>
              </a:buClr>
              <a:buSzPct val="70000"/>
              <a:buFont typeface="Arial" panose="020B0604020202020204" pitchFamily="34" charset="0"/>
              <a:buChar char="•"/>
              <a:defRPr sz="1500">
                <a:solidFill>
                  <a:schemeClr val="bg1"/>
                </a:solidFill>
              </a:defRPr>
            </a:lvl3pPr>
            <a:lvl4pPr marL="1200150" indent="-171450">
              <a:buClr>
                <a:schemeClr val="bg1"/>
              </a:buClr>
              <a:buFont typeface="Arial" panose="020B0604020202020204" pitchFamily="34" charset="0"/>
              <a:buChar char="•"/>
              <a:defRPr sz="1350">
                <a:solidFill>
                  <a:schemeClr val="bg1"/>
                </a:solidFill>
              </a:defRPr>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2nd level</a:t>
            </a:r>
          </a:p>
          <a:p>
            <a:pPr lvl="2"/>
            <a:r>
              <a:rPr lang="en-US" dirty="0"/>
              <a:t>3rd level</a:t>
            </a:r>
          </a:p>
          <a:p>
            <a:pPr lvl="3"/>
            <a:r>
              <a:rPr lang="en-US" dirty="0"/>
              <a:t>4th level</a:t>
            </a:r>
          </a:p>
          <a:p>
            <a:pPr lvl="0"/>
            <a:endParaRPr lang="en-US" dirty="0"/>
          </a:p>
        </p:txBody>
      </p:sp>
      <p:pic>
        <p:nvPicPr>
          <p:cNvPr id="12" name="Picture 11">
            <a:extLst>
              <a:ext uri="{FF2B5EF4-FFF2-40B4-BE49-F238E27FC236}">
                <a16:creationId xmlns:a16="http://schemas.microsoft.com/office/drawing/2014/main" id="{1DA4A951-EAE4-8845-9F08-00F0AB866A1D}"/>
              </a:ext>
            </a:extLst>
          </p:cNvPr>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8442198" y="4764120"/>
            <a:ext cx="678942" cy="362654"/>
          </a:xfrm>
          <a:prstGeom prst="rect">
            <a:avLst/>
          </a:prstGeom>
        </p:spPr>
      </p:pic>
    </p:spTree>
    <p:extLst>
      <p:ext uri="{BB962C8B-B14F-4D97-AF65-F5344CB8AC3E}">
        <p14:creationId xmlns:p14="http://schemas.microsoft.com/office/powerpoint/2010/main" val="1823953065"/>
      </p:ext>
    </p:extLst>
  </p:cSld>
  <p:clrMapOvr>
    <a:masterClrMapping/>
  </p:clrMapOvr>
  <p:transition spd="slow"/>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695" r:id="rId2"/>
    <p:sldLayoutId id="2147483696" r:id="rId3"/>
    <p:sldLayoutId id="2147483714" r:id="rId4"/>
    <p:sldLayoutId id="2147483699" r:id="rId5"/>
    <p:sldLayoutId id="2147483733" r:id="rId6"/>
    <p:sldLayoutId id="2147483700" r:id="rId7"/>
    <p:sldLayoutId id="2147483738" r:id="rId8"/>
    <p:sldLayoutId id="2147483740" r:id="rId9"/>
    <p:sldLayoutId id="2147483739" r:id="rId10"/>
    <p:sldLayoutId id="2147483698" r:id="rId11"/>
    <p:sldLayoutId id="2147483752" r:id="rId12"/>
    <p:sldLayoutId id="2147483755" r:id="rId13"/>
    <p:sldLayoutId id="2147483754" r:id="rId14"/>
    <p:sldLayoutId id="2147483756" r:id="rId15"/>
    <p:sldLayoutId id="2147483735" r:id="rId16"/>
    <p:sldLayoutId id="2147483707" r:id="rId17"/>
    <p:sldLayoutId id="2147483732" r:id="rId18"/>
    <p:sldLayoutId id="2147483727" r:id="rId19"/>
    <p:sldLayoutId id="2147483694" r:id="rId20"/>
    <p:sldLayoutId id="2147483703" r:id="rId21"/>
    <p:sldLayoutId id="2147483706" r:id="rId22"/>
    <p:sldLayoutId id="2147483758" r:id="rId23"/>
    <p:sldLayoutId id="2147483759" r:id="rId24"/>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a:xfrm>
            <a:off x="438219" y="1385382"/>
            <a:ext cx="8229600" cy="1005093"/>
          </a:xfrm>
        </p:spPr>
        <p:txBody>
          <a:bodyPr>
            <a:normAutofit/>
          </a:bodyPr>
          <a:lstStyle/>
          <a:p>
            <a:r>
              <a:rPr lang="en-US" sz="2000" i="1" dirty="0">
                <a:latin typeface="Arial" panose="020B0604020202020204" pitchFamily="34" charset="0"/>
                <a:cs typeface="Arial" panose="020B0604020202020204" pitchFamily="34" charset="0"/>
              </a:rPr>
              <a:t>HHS Adult and Adolescent Antiretroviral Treatment Guidelines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September 2022 Updates</a:t>
            </a:r>
            <a:endParaRPr lang="en-US" sz="2400" dirty="0"/>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lIns="91440" tIns="45720" rIns="91440" bIns="45720" anchor="ctr">
            <a:noAutofit/>
          </a:bodyPr>
          <a:lstStyle/>
          <a:p>
            <a:r>
              <a:rPr lang="en-US" dirty="0"/>
              <a:t>Last Updated: October 27, 2022</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a:xfrm>
            <a:off x="438219" y="2571750"/>
            <a:ext cx="8229600" cy="1284898"/>
          </a:xfrm>
        </p:spPr>
        <p:txBody>
          <a:bodyPr/>
          <a:lstStyle/>
          <a:p>
            <a:r>
              <a:rPr lang="en-US" sz="1600" dirty="0"/>
              <a:t>Brian R. Wood, MD</a:t>
            </a:r>
            <a:br>
              <a:rPr lang="en-US" sz="1600" dirty="0"/>
            </a:br>
            <a:r>
              <a:rPr lang="en-US" sz="1600" dirty="0"/>
              <a:t>Associate Editor, National HIV Curriculum</a:t>
            </a:r>
            <a:br>
              <a:rPr lang="en-US" sz="1600" dirty="0"/>
            </a:br>
            <a:r>
              <a:rPr lang="en-US" sz="1600" dirty="0"/>
              <a:t>Associate Professor of Medicine</a:t>
            </a:r>
            <a:br>
              <a:rPr lang="en-US" sz="1600" dirty="0"/>
            </a:br>
            <a:r>
              <a:rPr lang="en-US" sz="1600" dirty="0"/>
              <a:t>Division of Allergy and Infectious Diseases</a:t>
            </a:r>
          </a:p>
          <a:p>
            <a:r>
              <a:rPr lang="en-US" sz="1600" dirty="0"/>
              <a:t>University of Washington</a:t>
            </a:r>
          </a:p>
        </p:txBody>
      </p:sp>
    </p:spTree>
    <p:extLst>
      <p:ext uri="{BB962C8B-B14F-4D97-AF65-F5344CB8AC3E}">
        <p14:creationId xmlns:p14="http://schemas.microsoft.com/office/powerpoint/2010/main" val="1510167498"/>
      </p:ext>
    </p:extLst>
  </p:cSld>
  <p:clrMapOvr>
    <a:masterClrMapping/>
  </p:clrMapOvr>
  <p:transition spd="slow" advTm="24992"/>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20FE-A4DC-9AD9-E12F-763F8F2900CC}"/>
              </a:ext>
            </a:extLst>
          </p:cNvPr>
          <p:cNvSpPr>
            <a:spLocks noGrp="1"/>
          </p:cNvSpPr>
          <p:nvPr>
            <p:ph type="title"/>
          </p:nvPr>
        </p:nvSpPr>
        <p:spPr/>
        <p:txBody>
          <a:bodyPr>
            <a:normAutofit fontScale="90000"/>
          </a:bodyPr>
          <a:lstStyle/>
          <a:p>
            <a:r>
              <a:rPr lang="en-US" dirty="0"/>
              <a:t>Indication for Drug-Resistance Testing Based on HIV RNA Level</a:t>
            </a:r>
          </a:p>
        </p:txBody>
      </p:sp>
      <p:sp>
        <p:nvSpPr>
          <p:cNvPr id="3" name="Text Placeholder 2">
            <a:extLst>
              <a:ext uri="{FF2B5EF4-FFF2-40B4-BE49-F238E27FC236}">
                <a16:creationId xmlns:a16="http://schemas.microsoft.com/office/drawing/2014/main" id="{20EDE657-21F8-80B5-0957-2A1BEFEA826A}"/>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8" name="Diagram 7">
            <a:extLst>
              <a:ext uri="{FF2B5EF4-FFF2-40B4-BE49-F238E27FC236}">
                <a16:creationId xmlns:a16="http://schemas.microsoft.com/office/drawing/2014/main" id="{D24478EE-1E47-AA6C-ABC2-6A7E400D7C0D}"/>
              </a:ext>
            </a:extLst>
          </p:cNvPr>
          <p:cNvGraphicFramePr/>
          <p:nvPr>
            <p:extLst>
              <p:ext uri="{D42A27DB-BD31-4B8C-83A1-F6EECF244321}">
                <p14:modId xmlns:p14="http://schemas.microsoft.com/office/powerpoint/2010/main" val="285433627"/>
              </p:ext>
            </p:extLst>
          </p:nvPr>
        </p:nvGraphicFramePr>
        <p:xfrm>
          <a:off x="323851" y="1330368"/>
          <a:ext cx="8497061" cy="309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1572957"/>
      </p:ext>
    </p:extLst>
  </p:cSld>
  <p:clrMapOvr>
    <a:masterClrMapping/>
  </p:clrMapOvr>
  <p:transition spd="slow" advTm="9300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Viral Suppression</a:t>
            </a:r>
          </a:p>
        </p:txBody>
      </p:sp>
      <p:sp>
        <p:nvSpPr>
          <p:cNvPr id="12" name="Content Placeholder 11"/>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5" name="Content Placeholder 25"/>
          <p:cNvGraphicFramePr>
            <a:graphicFrameLocks/>
          </p:cNvGraphicFramePr>
          <p:nvPr>
            <p:extLst>
              <p:ext uri="{D42A27DB-BD31-4B8C-83A1-F6EECF244321}">
                <p14:modId xmlns:p14="http://schemas.microsoft.com/office/powerpoint/2010/main" val="596210385"/>
              </p:ext>
            </p:extLst>
          </p:nvPr>
        </p:nvGraphicFramePr>
        <p:xfrm>
          <a:off x="470993" y="1146513"/>
          <a:ext cx="8229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398527" y="1250805"/>
            <a:ext cx="2187266" cy="276999"/>
          </a:xfrm>
          <a:prstGeom prst="rect">
            <a:avLst/>
          </a:prstGeom>
          <a:noFill/>
        </p:spPr>
        <p:txBody>
          <a:bodyPr wrap="none" rtlCol="0">
            <a:spAutoFit/>
          </a:bodyPr>
          <a:lstStyle/>
          <a:p>
            <a:pPr algn="ctr"/>
            <a:r>
              <a:rPr lang="en-US" sz="1200" dirty="0">
                <a:latin typeface="Arial"/>
                <a:cs typeface="Arial"/>
              </a:rPr>
              <a:t>Antiretroviral Therapy Started</a:t>
            </a:r>
          </a:p>
        </p:txBody>
      </p:sp>
      <p:sp>
        <p:nvSpPr>
          <p:cNvPr id="14" name="TextBox 13"/>
          <p:cNvSpPr txBox="1"/>
          <p:nvPr/>
        </p:nvSpPr>
        <p:spPr>
          <a:xfrm>
            <a:off x="8135006" y="3075857"/>
            <a:ext cx="327630" cy="307777"/>
          </a:xfrm>
          <a:prstGeom prst="rect">
            <a:avLst/>
          </a:prstGeom>
          <a:solidFill>
            <a:srgbClr val="F2F2F2"/>
          </a:solidFill>
        </p:spPr>
        <p:txBody>
          <a:bodyPr wrap="square" lIns="0" rIns="0" rtlCol="0">
            <a:spAutoFit/>
          </a:bodyPr>
          <a:lstStyle/>
          <a:p>
            <a:pPr algn="ctr"/>
            <a:r>
              <a:rPr lang="en-US" sz="1400" dirty="0">
                <a:solidFill>
                  <a:srgbClr val="595959"/>
                </a:solidFill>
                <a:latin typeface="Arial"/>
                <a:cs typeface="Arial"/>
              </a:rPr>
              <a:t>20</a:t>
            </a:r>
          </a:p>
        </p:txBody>
      </p:sp>
      <p:sp>
        <p:nvSpPr>
          <p:cNvPr id="4" name="Rectangle 3">
            <a:extLst>
              <a:ext uri="{FF2B5EF4-FFF2-40B4-BE49-F238E27FC236}">
                <a16:creationId xmlns:a16="http://schemas.microsoft.com/office/drawing/2014/main" id="{A74201F1-CC5E-D962-5252-4E885E2968A8}"/>
              </a:ext>
            </a:extLst>
          </p:cNvPr>
          <p:cNvSpPr/>
          <p:nvPr/>
        </p:nvSpPr>
        <p:spPr>
          <a:xfrm>
            <a:off x="0" y="4487916"/>
            <a:ext cx="91440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latin typeface="Arial" panose="020B0604020202020204" pitchFamily="34" charset="0"/>
                <a:cs typeface="Arial" panose="020B0604020202020204" pitchFamily="34" charset="0"/>
              </a:rPr>
              <a:t>HIV RNA below lower limit of detection (e.g., &lt;20 copies/mL)</a:t>
            </a:r>
          </a:p>
        </p:txBody>
      </p:sp>
    </p:spTree>
    <p:extLst>
      <p:ext uri="{BB962C8B-B14F-4D97-AF65-F5344CB8AC3E}">
        <p14:creationId xmlns:p14="http://schemas.microsoft.com/office/powerpoint/2010/main" val="3828987603"/>
      </p:ext>
    </p:extLst>
  </p:cSld>
  <p:clrMapOvr>
    <a:masterClrMapping/>
  </p:clrMapOvr>
  <p:transition spd="slow" advTm="3829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Virologic Failure</a:t>
            </a:r>
          </a:p>
        </p:txBody>
      </p:sp>
      <p:sp>
        <p:nvSpPr>
          <p:cNvPr id="10" name="Content Placeholder 9"/>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11" name="Content Placeholder 25">
            <a:extLst>
              <a:ext uri="{FF2B5EF4-FFF2-40B4-BE49-F238E27FC236}">
                <a16:creationId xmlns:a16="http://schemas.microsoft.com/office/drawing/2014/main" id="{AD171F7F-7553-7547-9700-DDDDC82A3A72}"/>
              </a:ext>
            </a:extLst>
          </p:cNvPr>
          <p:cNvGraphicFramePr>
            <a:graphicFrameLocks/>
          </p:cNvGraphicFramePr>
          <p:nvPr>
            <p:extLst>
              <p:ext uri="{D42A27DB-BD31-4B8C-83A1-F6EECF244321}">
                <p14:modId xmlns:p14="http://schemas.microsoft.com/office/powerpoint/2010/main" val="2380123837"/>
              </p:ext>
            </p:extLst>
          </p:nvPr>
        </p:nvGraphicFramePr>
        <p:xfrm>
          <a:off x="476903" y="1057275"/>
          <a:ext cx="8229600" cy="338328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04BE29C8-0D16-B941-8B68-0EFAFD5E258D}"/>
              </a:ext>
            </a:extLst>
          </p:cNvPr>
          <p:cNvSpPr txBox="1"/>
          <p:nvPr/>
        </p:nvSpPr>
        <p:spPr>
          <a:xfrm>
            <a:off x="2265680" y="1200151"/>
            <a:ext cx="2518575"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Antiretroviral Therapy Started</a:t>
            </a:r>
          </a:p>
        </p:txBody>
      </p:sp>
      <p:sp>
        <p:nvSpPr>
          <p:cNvPr id="16" name="TextBox 15">
            <a:extLst>
              <a:ext uri="{FF2B5EF4-FFF2-40B4-BE49-F238E27FC236}">
                <a16:creationId xmlns:a16="http://schemas.microsoft.com/office/drawing/2014/main" id="{99D22EA6-5AAD-A044-9DC8-A7119E3F9C3D}"/>
              </a:ext>
            </a:extLst>
          </p:cNvPr>
          <p:cNvSpPr txBox="1"/>
          <p:nvPr/>
        </p:nvSpPr>
        <p:spPr>
          <a:xfrm>
            <a:off x="8205077" y="2907695"/>
            <a:ext cx="226032" cy="307777"/>
          </a:xfrm>
          <a:prstGeom prst="rect">
            <a:avLst/>
          </a:prstGeom>
          <a:solidFill>
            <a:srgbClr val="F2F2F2"/>
          </a:solidFill>
        </p:spPr>
        <p:txBody>
          <a:bodyPr wrap="square" lIns="0" rIns="0" rtlCol="0">
            <a:sp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50</a:t>
            </a:r>
          </a:p>
        </p:txBody>
      </p:sp>
      <p:sp>
        <p:nvSpPr>
          <p:cNvPr id="17" name="TextBox 16">
            <a:extLst>
              <a:ext uri="{FF2B5EF4-FFF2-40B4-BE49-F238E27FC236}">
                <a16:creationId xmlns:a16="http://schemas.microsoft.com/office/drawing/2014/main" id="{18859615-17E3-F241-8BB4-0AD248D7407D}"/>
              </a:ext>
            </a:extLst>
          </p:cNvPr>
          <p:cNvSpPr txBox="1"/>
          <p:nvPr/>
        </p:nvSpPr>
        <p:spPr>
          <a:xfrm>
            <a:off x="8138949" y="2618053"/>
            <a:ext cx="340153" cy="307777"/>
          </a:xfrm>
          <a:prstGeom prst="rect">
            <a:avLst/>
          </a:prstGeom>
          <a:solidFill>
            <a:srgbClr val="F2F2F2"/>
          </a:solidFill>
        </p:spPr>
        <p:txBody>
          <a:bodyPr wrap="square" lIns="0" rIns="0" rtlCol="0">
            <a:spAutoFit/>
          </a:bodyPr>
          <a:lstStyle/>
          <a:p>
            <a:pPr algn="ctr"/>
            <a:r>
              <a:rPr lang="en-US" sz="1400" dirty="0">
                <a:solidFill>
                  <a:schemeClr val="tx1">
                    <a:lumMod val="65000"/>
                    <a:lumOff val="35000"/>
                  </a:schemeClr>
                </a:solidFill>
                <a:latin typeface="Arial" panose="020B0604020202020204" pitchFamily="34" charset="0"/>
                <a:cs typeface="Arial" panose="020B0604020202020204" pitchFamily="34" charset="0"/>
              </a:rPr>
              <a:t>200</a:t>
            </a:r>
          </a:p>
        </p:txBody>
      </p:sp>
      <p:sp>
        <p:nvSpPr>
          <p:cNvPr id="14" name="Oval 13">
            <a:extLst>
              <a:ext uri="{FF2B5EF4-FFF2-40B4-BE49-F238E27FC236}">
                <a16:creationId xmlns:a16="http://schemas.microsoft.com/office/drawing/2014/main" id="{7BB3D14D-BFBE-F041-8BF4-EC60F6E986DB}"/>
              </a:ext>
            </a:extLst>
          </p:cNvPr>
          <p:cNvSpPr/>
          <p:nvPr/>
        </p:nvSpPr>
        <p:spPr>
          <a:xfrm>
            <a:off x="7618628" y="2353268"/>
            <a:ext cx="274320" cy="274320"/>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4AF0B4B5-BA7A-E741-92B8-ECBA922372E7}"/>
              </a:ext>
            </a:extLst>
          </p:cNvPr>
          <p:cNvSpPr/>
          <p:nvPr/>
        </p:nvSpPr>
        <p:spPr>
          <a:xfrm>
            <a:off x="8118305" y="2014299"/>
            <a:ext cx="274320" cy="274320"/>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609258-7E44-A6FA-80B6-412584E56B20}"/>
              </a:ext>
            </a:extLst>
          </p:cNvPr>
          <p:cNvSpPr/>
          <p:nvPr/>
        </p:nvSpPr>
        <p:spPr>
          <a:xfrm>
            <a:off x="0" y="4487916"/>
            <a:ext cx="91440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Inability to achieve or maintain suppression of viral replication to HIV RNA level &lt;200 copies/mL</a:t>
            </a:r>
          </a:p>
        </p:txBody>
      </p:sp>
    </p:spTree>
    <p:extLst>
      <p:ext uri="{BB962C8B-B14F-4D97-AF65-F5344CB8AC3E}">
        <p14:creationId xmlns:p14="http://schemas.microsoft.com/office/powerpoint/2010/main" val="3054479205"/>
      </p:ext>
    </p:extLst>
  </p:cSld>
  <p:clrMapOvr>
    <a:masterClrMapping/>
  </p:clrMapOvr>
  <p:transition spd="slow" advTm="3182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Virologic Blip</a:t>
            </a:r>
          </a:p>
        </p:txBody>
      </p:sp>
      <p:sp>
        <p:nvSpPr>
          <p:cNvPr id="10" name="Content Placeholder 9"/>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11" name="Content Placeholder 25">
            <a:extLst>
              <a:ext uri="{FF2B5EF4-FFF2-40B4-BE49-F238E27FC236}">
                <a16:creationId xmlns:a16="http://schemas.microsoft.com/office/drawing/2014/main" id="{AD171F7F-7553-7547-9700-DDDDC82A3A72}"/>
              </a:ext>
            </a:extLst>
          </p:cNvPr>
          <p:cNvGraphicFramePr>
            <a:graphicFrameLocks/>
          </p:cNvGraphicFramePr>
          <p:nvPr>
            <p:extLst>
              <p:ext uri="{D42A27DB-BD31-4B8C-83A1-F6EECF244321}">
                <p14:modId xmlns:p14="http://schemas.microsoft.com/office/powerpoint/2010/main" val="619512205"/>
              </p:ext>
            </p:extLst>
          </p:nvPr>
        </p:nvGraphicFramePr>
        <p:xfrm>
          <a:off x="457200" y="1088805"/>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04BE29C8-0D16-B941-8B68-0EFAFD5E258D}"/>
              </a:ext>
            </a:extLst>
          </p:cNvPr>
          <p:cNvSpPr txBox="1"/>
          <p:nvPr/>
        </p:nvSpPr>
        <p:spPr>
          <a:xfrm>
            <a:off x="2384734" y="1252702"/>
            <a:ext cx="2187266" cy="276999"/>
          </a:xfrm>
          <a:prstGeom prst="rect">
            <a:avLst/>
          </a:prstGeom>
          <a:noFill/>
        </p:spPr>
        <p:txBody>
          <a:bodyPr wrap="none" rtlCol="0">
            <a:spAutoFit/>
          </a:bodyPr>
          <a:lstStyle/>
          <a:p>
            <a:pPr algn="ctr"/>
            <a:r>
              <a:rPr lang="en-US" sz="1200" dirty="0">
                <a:latin typeface="Arial"/>
                <a:cs typeface="Arial"/>
              </a:rPr>
              <a:t>Antiretroviral Therapy Started</a:t>
            </a:r>
          </a:p>
        </p:txBody>
      </p:sp>
      <p:sp>
        <p:nvSpPr>
          <p:cNvPr id="16" name="TextBox 15">
            <a:extLst>
              <a:ext uri="{FF2B5EF4-FFF2-40B4-BE49-F238E27FC236}">
                <a16:creationId xmlns:a16="http://schemas.microsoft.com/office/drawing/2014/main" id="{99D22EA6-5AAD-A044-9DC8-A7119E3F9C3D}"/>
              </a:ext>
            </a:extLst>
          </p:cNvPr>
          <p:cNvSpPr txBox="1"/>
          <p:nvPr/>
        </p:nvSpPr>
        <p:spPr>
          <a:xfrm>
            <a:off x="8186606" y="2897200"/>
            <a:ext cx="274320" cy="307777"/>
          </a:xfrm>
          <a:prstGeom prst="rect">
            <a:avLst/>
          </a:prstGeom>
          <a:solidFill>
            <a:srgbClr val="F2F2F2"/>
          </a:solidFill>
        </p:spPr>
        <p:txBody>
          <a:bodyPr wrap="square" lIns="0" rIns="0" rtlCol="0">
            <a:spAutoFit/>
          </a:bodyPr>
          <a:lstStyle/>
          <a:p>
            <a:pPr algn="ctr"/>
            <a:r>
              <a:rPr lang="en-US" sz="1400" dirty="0">
                <a:solidFill>
                  <a:schemeClr val="tx1">
                    <a:lumMod val="65000"/>
                    <a:lumOff val="35000"/>
                  </a:schemeClr>
                </a:solidFill>
                <a:latin typeface="Arial"/>
                <a:cs typeface="Arial"/>
              </a:rPr>
              <a:t>50</a:t>
            </a:r>
          </a:p>
        </p:txBody>
      </p:sp>
      <p:sp>
        <p:nvSpPr>
          <p:cNvPr id="14" name="Oval 13">
            <a:extLst>
              <a:ext uri="{FF2B5EF4-FFF2-40B4-BE49-F238E27FC236}">
                <a16:creationId xmlns:a16="http://schemas.microsoft.com/office/drawing/2014/main" id="{7BB3D14D-BFBE-F041-8BF4-EC60F6E986DB}"/>
              </a:ext>
            </a:extLst>
          </p:cNvPr>
          <p:cNvSpPr/>
          <p:nvPr/>
        </p:nvSpPr>
        <p:spPr>
          <a:xfrm>
            <a:off x="6126054" y="2801020"/>
            <a:ext cx="274320" cy="274320"/>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3" name="Rectangle 2">
            <a:extLst>
              <a:ext uri="{FF2B5EF4-FFF2-40B4-BE49-F238E27FC236}">
                <a16:creationId xmlns:a16="http://schemas.microsoft.com/office/drawing/2014/main" id="{2D422DFD-77D1-AF1D-0603-9EE09C12993C}"/>
              </a:ext>
            </a:extLst>
          </p:cNvPr>
          <p:cNvSpPr/>
          <p:nvPr/>
        </p:nvSpPr>
        <p:spPr>
          <a:xfrm>
            <a:off x="0" y="4487916"/>
            <a:ext cx="91440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lvl="0" algn="ctr"/>
            <a:r>
              <a:rPr lang="en-US" sz="1400" dirty="0">
                <a:latin typeface="Arial" panose="020B0604020202020204" pitchFamily="34" charset="0"/>
                <a:cs typeface="Arial" panose="020B0604020202020204" pitchFamily="34" charset="0"/>
              </a:rPr>
              <a:t>After viral suppression, isolated detectable HIV RNA level, followed by a return to virologic suppression</a:t>
            </a:r>
          </a:p>
        </p:txBody>
      </p:sp>
    </p:spTree>
    <p:extLst>
      <p:ext uri="{BB962C8B-B14F-4D97-AF65-F5344CB8AC3E}">
        <p14:creationId xmlns:p14="http://schemas.microsoft.com/office/powerpoint/2010/main" val="2085784469"/>
      </p:ext>
    </p:extLst>
  </p:cSld>
  <p:clrMapOvr>
    <a:masterClrMapping/>
  </p:clrMapOvr>
  <p:transition spd="slow" advTm="1953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Low-Level Viremia</a:t>
            </a:r>
          </a:p>
        </p:txBody>
      </p:sp>
      <p:sp>
        <p:nvSpPr>
          <p:cNvPr id="10" name="Content Placeholder 9"/>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19" name="Content Placeholder 25">
            <a:extLst>
              <a:ext uri="{FF2B5EF4-FFF2-40B4-BE49-F238E27FC236}">
                <a16:creationId xmlns:a16="http://schemas.microsoft.com/office/drawing/2014/main" id="{AF1EF09D-D247-A24F-B42E-72D1F7AAF30C}"/>
              </a:ext>
            </a:extLst>
          </p:cNvPr>
          <p:cNvGraphicFramePr>
            <a:graphicFrameLocks/>
          </p:cNvGraphicFramePr>
          <p:nvPr>
            <p:extLst>
              <p:ext uri="{D42A27DB-BD31-4B8C-83A1-F6EECF244321}">
                <p14:modId xmlns:p14="http://schemas.microsoft.com/office/powerpoint/2010/main" val="2158932224"/>
              </p:ext>
            </p:extLst>
          </p:nvPr>
        </p:nvGraphicFramePr>
        <p:xfrm>
          <a:off x="457200" y="1057275"/>
          <a:ext cx="82296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3DD7E694-C06D-5B48-BD58-A10B3EAE6440}"/>
              </a:ext>
            </a:extLst>
          </p:cNvPr>
          <p:cNvSpPr txBox="1"/>
          <p:nvPr/>
        </p:nvSpPr>
        <p:spPr>
          <a:xfrm>
            <a:off x="2244659" y="1179129"/>
            <a:ext cx="2518575" cy="30777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Antiretroviral Therapy Started</a:t>
            </a:r>
          </a:p>
        </p:txBody>
      </p:sp>
      <p:sp>
        <p:nvSpPr>
          <p:cNvPr id="22" name="TextBox 21">
            <a:extLst>
              <a:ext uri="{FF2B5EF4-FFF2-40B4-BE49-F238E27FC236}">
                <a16:creationId xmlns:a16="http://schemas.microsoft.com/office/drawing/2014/main" id="{88CDB582-1F64-814A-888E-08AE6DA69500}"/>
              </a:ext>
            </a:extLst>
          </p:cNvPr>
          <p:cNvSpPr txBox="1"/>
          <p:nvPr/>
        </p:nvSpPr>
        <p:spPr>
          <a:xfrm>
            <a:off x="8122487" y="2563034"/>
            <a:ext cx="340153" cy="307777"/>
          </a:xfrm>
          <a:prstGeom prst="rect">
            <a:avLst/>
          </a:prstGeom>
          <a:solidFill>
            <a:srgbClr val="F2F2F2"/>
          </a:solidFill>
        </p:spPr>
        <p:txBody>
          <a:bodyPr wrap="square" lIns="0" rIns="0" rtlCol="0">
            <a:spAutoFit/>
          </a:bodyPr>
          <a:lstStyle/>
          <a:p>
            <a:pPr algn="ctr"/>
            <a:r>
              <a:rPr lang="en-US" sz="1400" dirty="0">
                <a:solidFill>
                  <a:srgbClr val="595959"/>
                </a:solidFill>
                <a:latin typeface="Arial" panose="020B0604020202020204" pitchFamily="34" charset="0"/>
                <a:cs typeface="Arial" panose="020B0604020202020204" pitchFamily="34" charset="0"/>
              </a:rPr>
              <a:t>200</a:t>
            </a:r>
          </a:p>
        </p:txBody>
      </p:sp>
      <p:sp>
        <p:nvSpPr>
          <p:cNvPr id="23" name="Oval 22">
            <a:extLst>
              <a:ext uri="{FF2B5EF4-FFF2-40B4-BE49-F238E27FC236}">
                <a16:creationId xmlns:a16="http://schemas.microsoft.com/office/drawing/2014/main" id="{8406288B-8257-464F-B689-0791295A9CF8}"/>
              </a:ext>
            </a:extLst>
          </p:cNvPr>
          <p:cNvSpPr/>
          <p:nvPr/>
        </p:nvSpPr>
        <p:spPr>
          <a:xfrm>
            <a:off x="6586691" y="2795966"/>
            <a:ext cx="274320" cy="274320"/>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24" name="Oval 23">
            <a:extLst>
              <a:ext uri="{FF2B5EF4-FFF2-40B4-BE49-F238E27FC236}">
                <a16:creationId xmlns:a16="http://schemas.microsoft.com/office/drawing/2014/main" id="{067DA920-0B09-9049-9170-C5FC14117630}"/>
              </a:ext>
            </a:extLst>
          </p:cNvPr>
          <p:cNvSpPr/>
          <p:nvPr/>
        </p:nvSpPr>
        <p:spPr>
          <a:xfrm>
            <a:off x="7105258" y="2651801"/>
            <a:ext cx="274320" cy="274320"/>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3" name="Rectangle 2">
            <a:extLst>
              <a:ext uri="{FF2B5EF4-FFF2-40B4-BE49-F238E27FC236}">
                <a16:creationId xmlns:a16="http://schemas.microsoft.com/office/drawing/2014/main" id="{3278BB00-1377-7218-BC2D-A938EC5AF817}"/>
              </a:ext>
            </a:extLst>
          </p:cNvPr>
          <p:cNvSpPr/>
          <p:nvPr/>
        </p:nvSpPr>
        <p:spPr>
          <a:xfrm>
            <a:off x="0" y="4487916"/>
            <a:ext cx="9144000"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dirty="0">
                <a:latin typeface="Arial" panose="020B0604020202020204" pitchFamily="34" charset="0"/>
                <a:cs typeface="Arial" panose="020B0604020202020204" pitchFamily="34" charset="0"/>
              </a:rPr>
              <a:t>Low-level viremia: persistent HIV RNA level quantifiable below 200 copies/mL</a:t>
            </a:r>
          </a:p>
        </p:txBody>
      </p:sp>
      <p:sp>
        <p:nvSpPr>
          <p:cNvPr id="4" name="Oval 3">
            <a:extLst>
              <a:ext uri="{FF2B5EF4-FFF2-40B4-BE49-F238E27FC236}">
                <a16:creationId xmlns:a16="http://schemas.microsoft.com/office/drawing/2014/main" id="{AF79E579-CC12-6773-9FE9-7A723D00D29D}"/>
              </a:ext>
            </a:extLst>
          </p:cNvPr>
          <p:cNvSpPr/>
          <p:nvPr/>
        </p:nvSpPr>
        <p:spPr>
          <a:xfrm>
            <a:off x="7583479" y="2678077"/>
            <a:ext cx="274320" cy="274320"/>
          </a:xfrm>
          <a:prstGeom prst="ellipse">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825"/>
          </a:p>
        </p:txBody>
      </p:sp>
      <p:sp>
        <p:nvSpPr>
          <p:cNvPr id="5" name="TextBox 4">
            <a:extLst>
              <a:ext uri="{FF2B5EF4-FFF2-40B4-BE49-F238E27FC236}">
                <a16:creationId xmlns:a16="http://schemas.microsoft.com/office/drawing/2014/main" id="{15D9174A-74A8-0614-12B5-E6E2208615EF}"/>
              </a:ext>
            </a:extLst>
          </p:cNvPr>
          <p:cNvSpPr txBox="1"/>
          <p:nvPr/>
        </p:nvSpPr>
        <p:spPr>
          <a:xfrm>
            <a:off x="8122487" y="3004469"/>
            <a:ext cx="340153" cy="307777"/>
          </a:xfrm>
          <a:prstGeom prst="rect">
            <a:avLst/>
          </a:prstGeom>
          <a:solidFill>
            <a:srgbClr val="F2F2F2"/>
          </a:solidFill>
        </p:spPr>
        <p:txBody>
          <a:bodyPr wrap="square" lIns="0" rIns="0" rtlCol="0">
            <a:spAutoFit/>
          </a:bodyPr>
          <a:lstStyle/>
          <a:p>
            <a:pPr algn="ctr"/>
            <a:r>
              <a:rPr lang="en-US" sz="1400" dirty="0">
                <a:solidFill>
                  <a:srgbClr val="595959"/>
                </a:solidFill>
                <a:latin typeface="Arial" panose="020B0604020202020204" pitchFamily="34" charset="0"/>
                <a:cs typeface="Arial" panose="020B0604020202020204" pitchFamily="34" charset="0"/>
              </a:rPr>
              <a:t>20</a:t>
            </a:r>
          </a:p>
        </p:txBody>
      </p:sp>
    </p:spTree>
    <p:extLst>
      <p:ext uri="{BB962C8B-B14F-4D97-AF65-F5344CB8AC3E}">
        <p14:creationId xmlns:p14="http://schemas.microsoft.com/office/powerpoint/2010/main" val="2288325838"/>
      </p:ext>
    </p:extLst>
  </p:cSld>
  <p:clrMapOvr>
    <a:masterClrMapping/>
  </p:clrMapOvr>
  <p:transition spd="slow" advTm="3633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800A-4C46-4E41-F81E-DD88A636AA84}"/>
              </a:ext>
            </a:extLst>
          </p:cNvPr>
          <p:cNvSpPr>
            <a:spLocks noGrp="1"/>
          </p:cNvSpPr>
          <p:nvPr>
            <p:ph type="title"/>
          </p:nvPr>
        </p:nvSpPr>
        <p:spPr/>
        <p:txBody>
          <a:bodyPr/>
          <a:lstStyle/>
          <a:p>
            <a:r>
              <a:rPr lang="en-US" dirty="0"/>
              <a:t>Long-acting cabotegravir/</a:t>
            </a:r>
            <a:r>
              <a:rPr lang="en-US" dirty="0" err="1"/>
              <a:t>rilpivirine</a:t>
            </a:r>
            <a:r>
              <a:rPr lang="en-US" dirty="0"/>
              <a:t> considerations if significant adherence or retention in care challenges</a:t>
            </a:r>
          </a:p>
        </p:txBody>
      </p:sp>
    </p:spTree>
    <p:extLst>
      <p:ext uri="{BB962C8B-B14F-4D97-AF65-F5344CB8AC3E}">
        <p14:creationId xmlns:p14="http://schemas.microsoft.com/office/powerpoint/2010/main" val="3779299972"/>
      </p:ext>
    </p:extLst>
  </p:cSld>
  <p:clrMapOvr>
    <a:masterClrMapping/>
  </p:clrMapOvr>
  <p:transition spd="slow" advTm="2795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8299-0B01-97C1-3B95-AF8FC8AC4451}"/>
              </a:ext>
            </a:extLst>
          </p:cNvPr>
          <p:cNvSpPr>
            <a:spLocks noGrp="1"/>
          </p:cNvSpPr>
          <p:nvPr>
            <p:ph type="title"/>
          </p:nvPr>
        </p:nvSpPr>
        <p:spPr/>
        <p:txBody>
          <a:bodyPr>
            <a:normAutofit fontScale="90000"/>
          </a:bodyPr>
          <a:lstStyle/>
          <a:p>
            <a:r>
              <a:rPr lang="en-US" dirty="0"/>
              <a:t>Long-acting cabotegravir/</a:t>
            </a:r>
            <a:r>
              <a:rPr lang="en-US" dirty="0" err="1"/>
              <a:t>rilpivirine</a:t>
            </a:r>
            <a:r>
              <a:rPr lang="en-US" dirty="0"/>
              <a:t> considerations if significant adherence or retention in care challenges</a:t>
            </a:r>
          </a:p>
        </p:txBody>
      </p:sp>
      <p:sp>
        <p:nvSpPr>
          <p:cNvPr id="3" name="Text Placeholder 2">
            <a:extLst>
              <a:ext uri="{FF2B5EF4-FFF2-40B4-BE49-F238E27FC236}">
                <a16:creationId xmlns:a16="http://schemas.microsoft.com/office/drawing/2014/main" id="{A57FCFF5-B91F-EA12-75D8-7322EF5FB960}"/>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5" name="Diagram 4">
            <a:extLst>
              <a:ext uri="{FF2B5EF4-FFF2-40B4-BE49-F238E27FC236}">
                <a16:creationId xmlns:a16="http://schemas.microsoft.com/office/drawing/2014/main" id="{171B1171-E1D1-68E0-ED61-9508CC8424C2}"/>
              </a:ext>
            </a:extLst>
          </p:cNvPr>
          <p:cNvGraphicFramePr/>
          <p:nvPr>
            <p:extLst>
              <p:ext uri="{D42A27DB-BD31-4B8C-83A1-F6EECF244321}">
                <p14:modId xmlns:p14="http://schemas.microsoft.com/office/powerpoint/2010/main" val="734913290"/>
              </p:ext>
            </p:extLst>
          </p:nvPr>
        </p:nvGraphicFramePr>
        <p:xfrm>
          <a:off x="811944" y="1340949"/>
          <a:ext cx="7520112" cy="3072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015216"/>
      </p:ext>
    </p:extLst>
  </p:cSld>
  <p:clrMapOvr>
    <a:masterClrMapping/>
  </p:clrMapOvr>
  <p:transition spd="slow" advTm="25525"/>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580004-CC30-FB57-2D84-A8A4C65C5480}"/>
              </a:ext>
            </a:extLst>
          </p:cNvPr>
          <p:cNvSpPr>
            <a:spLocks noGrp="1"/>
          </p:cNvSpPr>
          <p:nvPr>
            <p:ph type="title"/>
          </p:nvPr>
        </p:nvSpPr>
        <p:spPr>
          <a:xfrm>
            <a:off x="323469" y="94679"/>
            <a:ext cx="8497062" cy="818388"/>
          </a:xfrm>
        </p:spPr>
        <p:txBody>
          <a:bodyPr>
            <a:normAutofit/>
          </a:bodyPr>
          <a:lstStyle/>
          <a:p>
            <a:r>
              <a:rPr lang="en-US" sz="2200" dirty="0"/>
              <a:t>Long-acting cabotegravir/</a:t>
            </a:r>
            <a:r>
              <a:rPr lang="en-US" sz="2200" dirty="0" err="1"/>
              <a:t>rilpivirine</a:t>
            </a:r>
            <a:r>
              <a:rPr lang="en-US" sz="2200" dirty="0"/>
              <a:t> considerations if significant adherence or retention in care challenges</a:t>
            </a:r>
          </a:p>
        </p:txBody>
      </p:sp>
      <p:sp>
        <p:nvSpPr>
          <p:cNvPr id="5" name="Text Placeholder 4">
            <a:extLst>
              <a:ext uri="{FF2B5EF4-FFF2-40B4-BE49-F238E27FC236}">
                <a16:creationId xmlns:a16="http://schemas.microsoft.com/office/drawing/2014/main" id="{15B2A89F-A34A-3191-81E5-D7FB2E5867A6}"/>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6" name="Diagram 5">
            <a:extLst>
              <a:ext uri="{FF2B5EF4-FFF2-40B4-BE49-F238E27FC236}">
                <a16:creationId xmlns:a16="http://schemas.microsoft.com/office/drawing/2014/main" id="{3F2C0D04-6D51-902B-C6DA-2205864D8C87}"/>
              </a:ext>
            </a:extLst>
          </p:cNvPr>
          <p:cNvGraphicFramePr/>
          <p:nvPr/>
        </p:nvGraphicFramePr>
        <p:xfrm>
          <a:off x="873691" y="0"/>
          <a:ext cx="7516226" cy="4976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856088"/>
      </p:ext>
    </p:extLst>
  </p:cSld>
  <p:clrMapOvr>
    <a:masterClrMapping/>
  </p:clrMapOvr>
  <p:transition spd="slow" advTm="40917"/>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800A-4C46-4E41-F81E-DD88A636AA84}"/>
              </a:ext>
            </a:extLst>
          </p:cNvPr>
          <p:cNvSpPr>
            <a:spLocks noGrp="1"/>
          </p:cNvSpPr>
          <p:nvPr>
            <p:ph type="title"/>
          </p:nvPr>
        </p:nvSpPr>
        <p:spPr/>
        <p:txBody>
          <a:bodyPr/>
          <a:lstStyle/>
          <a:p>
            <a:r>
              <a:rPr lang="en-US" dirty="0"/>
              <a:t>Tecovirimat and Antiretroviral Drug Interactions </a:t>
            </a:r>
          </a:p>
        </p:txBody>
      </p:sp>
    </p:spTree>
    <p:extLst>
      <p:ext uri="{BB962C8B-B14F-4D97-AF65-F5344CB8AC3E}">
        <p14:creationId xmlns:p14="http://schemas.microsoft.com/office/powerpoint/2010/main" val="4279900653"/>
      </p:ext>
    </p:extLst>
  </p:cSld>
  <p:clrMapOvr>
    <a:masterClrMapping/>
  </p:clrMapOvr>
  <p:transition spd="slow" advTm="24458"/>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EAC63-E758-1E95-BA54-3A9609FFBE9B}"/>
              </a:ext>
            </a:extLst>
          </p:cNvPr>
          <p:cNvSpPr>
            <a:spLocks noGrp="1"/>
          </p:cNvSpPr>
          <p:nvPr>
            <p:ph type="title"/>
          </p:nvPr>
        </p:nvSpPr>
        <p:spPr/>
        <p:txBody>
          <a:bodyPr>
            <a:normAutofit/>
          </a:bodyPr>
          <a:lstStyle/>
          <a:p>
            <a:r>
              <a:rPr lang="en-US" sz="2100" dirty="0"/>
              <a:t>Updated Drug-Drug Interaction Tables</a:t>
            </a:r>
          </a:p>
        </p:txBody>
      </p:sp>
      <p:sp>
        <p:nvSpPr>
          <p:cNvPr id="3" name="Text Placeholder 2">
            <a:extLst>
              <a:ext uri="{FF2B5EF4-FFF2-40B4-BE49-F238E27FC236}">
                <a16:creationId xmlns:a16="http://schemas.microsoft.com/office/drawing/2014/main" id="{1CEC9E24-CD51-8505-0BFC-3260FE970643}"/>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5" name="Group 65">
            <a:extLst>
              <a:ext uri="{FF2B5EF4-FFF2-40B4-BE49-F238E27FC236}">
                <a16:creationId xmlns:a16="http://schemas.microsoft.com/office/drawing/2014/main" id="{A3129EEF-9C94-3B5F-3B32-CCFAD61DC19E}"/>
              </a:ext>
            </a:extLst>
          </p:cNvPr>
          <p:cNvGraphicFramePr>
            <a:graphicFrameLocks noGrp="1"/>
          </p:cNvGraphicFramePr>
          <p:nvPr>
            <p:extLst>
              <p:ext uri="{D42A27DB-BD31-4B8C-83A1-F6EECF244321}">
                <p14:modId xmlns:p14="http://schemas.microsoft.com/office/powerpoint/2010/main" val="2601597783"/>
              </p:ext>
            </p:extLst>
          </p:nvPr>
        </p:nvGraphicFramePr>
        <p:xfrm>
          <a:off x="261506" y="1084210"/>
          <a:ext cx="8591550" cy="2298849"/>
        </p:xfrm>
        <a:graphic>
          <a:graphicData uri="http://schemas.openxmlformats.org/drawingml/2006/table">
            <a:tbl>
              <a:tblPr>
                <a:effectLst/>
              </a:tblPr>
              <a:tblGrid>
                <a:gridCol w="1833449">
                  <a:extLst>
                    <a:ext uri="{9D8B030D-6E8A-4147-A177-3AD203B41FA5}">
                      <a16:colId xmlns:a16="http://schemas.microsoft.com/office/drawing/2014/main" val="20000"/>
                    </a:ext>
                  </a:extLst>
                </a:gridCol>
                <a:gridCol w="6758101">
                  <a:extLst>
                    <a:ext uri="{9D8B030D-6E8A-4147-A177-3AD203B41FA5}">
                      <a16:colId xmlns:a16="http://schemas.microsoft.com/office/drawing/2014/main" val="20002"/>
                    </a:ext>
                  </a:extLst>
                </a:gridCol>
              </a:tblGrid>
              <a:tr h="654739">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8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Antiretroviral</a:t>
                      </a:r>
                    </a:p>
                  </a:txBody>
                  <a:tcPr marL="91416" marR="91416" marT="54850" marB="54850" anchor="ctr" horzOverflow="overflow">
                    <a:lnL w="12700" cap="flat" cmpd="sng" algn="ctr">
                      <a:solidFill>
                        <a:schemeClr val="bg1">
                          <a:lumMod val="75000"/>
                        </a:schemeClr>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1"/>
                    </a:solidFill>
                  </a:tcPr>
                </a:tc>
                <a:tc>
                  <a:txBody>
                    <a:bodyPr/>
                    <a:lstStyle/>
                    <a:p>
                      <a:pPr marL="36576" marR="0" lvl="0" indent="0" algn="l" defTabSz="457200" rtl="0" eaLnBrk="0" fontAlgn="base" latinLnBrk="0" hangingPunct="0">
                        <a:lnSpc>
                          <a:spcPts val="2880"/>
                        </a:lnSpc>
                        <a:spcBef>
                          <a:spcPts val="0"/>
                        </a:spcBef>
                        <a:spcAft>
                          <a:spcPct val="0"/>
                        </a:spcAft>
                        <a:buClr>
                          <a:srgbClr val="7592A4"/>
                        </a:buClr>
                        <a:buSzTx/>
                        <a:buFont typeface="Arial" pitchFamily="-108" charset="0"/>
                        <a:buNone/>
                        <a:tabLst/>
                      </a:pPr>
                      <a:r>
                        <a:rPr kumimoji="0" lang="en-US" sz="1800" b="1" i="0" u="none" strike="noStrike" cap="none" normalizeH="0" baseline="0" dirty="0" err="1">
                          <a:ln>
                            <a:noFill/>
                          </a:ln>
                          <a:solidFill>
                            <a:srgbClr val="FFFFFF"/>
                          </a:solidFill>
                          <a:effectLst/>
                          <a:latin typeface="Arial" panose="020B0604020202020204" pitchFamily="34" charset="0"/>
                          <a:ea typeface="ＭＳ Ｐゴシック" pitchFamily="-108" charset="-128"/>
                          <a:cs typeface="Arial" panose="020B0604020202020204" pitchFamily="34" charset="0"/>
                        </a:rPr>
                        <a:t>Orthopoxvirus</a:t>
                      </a:r>
                      <a:r>
                        <a:rPr kumimoji="0" lang="en-US" sz="18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(Smallpox, Monkeypox) Antiviral Tecovirimat</a:t>
                      </a:r>
                    </a:p>
                  </a:txBody>
                  <a:tcPr marL="91416" marR="91416" marT="54850" marB="54850" anchor="ctr" horzOverflow="overflow">
                    <a:lnL w="190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654739">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500" b="0" kern="1200" spc="-30" dirty="0" err="1">
                          <a:solidFill>
                            <a:srgbClr val="000000"/>
                          </a:solidFill>
                          <a:latin typeface="Arial" panose="020B0604020202020204" pitchFamily="34" charset="0"/>
                          <a:ea typeface="+mn-ea"/>
                          <a:cs typeface="Arial" panose="020B0604020202020204" pitchFamily="34" charset="0"/>
                        </a:rPr>
                        <a:t>Doravirine</a:t>
                      </a:r>
                      <a:r>
                        <a:rPr lang="en-US" sz="1500" b="0" kern="1200" spc="-30" dirty="0">
                          <a:solidFill>
                            <a:srgbClr val="000000"/>
                          </a:solidFill>
                          <a:latin typeface="Arial" panose="020B0604020202020204" pitchFamily="34" charset="0"/>
                          <a:ea typeface="+mn-ea"/>
                          <a:cs typeface="Arial" panose="020B0604020202020204" pitchFamily="34" charset="0"/>
                        </a:rPr>
                        <a:t>, </a:t>
                      </a:r>
                      <a:r>
                        <a:rPr lang="en-US" sz="1500" b="0" kern="1200" spc="-30" dirty="0" err="1">
                          <a:solidFill>
                            <a:srgbClr val="000000"/>
                          </a:solidFill>
                          <a:latin typeface="Arial" panose="020B0604020202020204" pitchFamily="34" charset="0"/>
                          <a:ea typeface="+mn-ea"/>
                          <a:cs typeface="Arial" panose="020B0604020202020204" pitchFamily="34" charset="0"/>
                        </a:rPr>
                        <a:t>Rilpivirine</a:t>
                      </a:r>
                      <a:r>
                        <a:rPr lang="en-US" sz="1500" b="0" kern="1200" spc="-30" dirty="0">
                          <a:solidFill>
                            <a:srgbClr val="000000"/>
                          </a:solidFill>
                          <a:latin typeface="Arial" panose="020B0604020202020204" pitchFamily="34" charset="0"/>
                          <a:ea typeface="+mn-ea"/>
                          <a:cs typeface="Arial" panose="020B0604020202020204" pitchFamily="34" charset="0"/>
                        </a:rPr>
                        <a:t> (oral)</a:t>
                      </a:r>
                    </a:p>
                  </a:txBody>
                  <a:tcPr marL="91416" marR="91416" marT="61706" marB="61706" anchor="ctr" horzOverflow="overflow">
                    <a:lnL w="12700" cap="flat" cmpd="sng" algn="ctr">
                      <a:solidFill>
                        <a:schemeClr val="bg1">
                          <a:lumMod val="75000"/>
                        </a:schemeClr>
                      </a:solid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1E2EE"/>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Decreased </a:t>
                      </a:r>
                      <a:r>
                        <a:rPr lang="en-US" sz="1500" kern="1200" spc="-30" dirty="0" err="1">
                          <a:solidFill>
                            <a:srgbClr val="000000"/>
                          </a:solidFill>
                          <a:latin typeface="Arial" panose="020B0604020202020204" pitchFamily="34" charset="0"/>
                          <a:ea typeface="+mn-ea"/>
                          <a:cs typeface="Arial" panose="020B0604020202020204" pitchFamily="34" charset="0"/>
                        </a:rPr>
                        <a:t>doravirine</a:t>
                      </a:r>
                      <a:r>
                        <a:rPr lang="en-US" sz="1500" kern="1200" spc="-30" dirty="0">
                          <a:solidFill>
                            <a:srgbClr val="000000"/>
                          </a:solidFill>
                          <a:latin typeface="Arial" panose="020B0604020202020204" pitchFamily="34" charset="0"/>
                          <a:ea typeface="+mn-ea"/>
                          <a:cs typeface="Arial" panose="020B0604020202020204" pitchFamily="34" charset="0"/>
                        </a:rPr>
                        <a:t> or </a:t>
                      </a:r>
                      <a:r>
                        <a:rPr lang="en-US" sz="1500" kern="1200" spc="-30" dirty="0" err="1">
                          <a:solidFill>
                            <a:srgbClr val="000000"/>
                          </a:solidFill>
                          <a:latin typeface="Arial" panose="020B0604020202020204" pitchFamily="34" charset="0"/>
                          <a:ea typeface="+mn-ea"/>
                          <a:cs typeface="Arial" panose="020B0604020202020204" pitchFamily="34" charset="0"/>
                        </a:rPr>
                        <a:t>rilpivirine</a:t>
                      </a:r>
                      <a:r>
                        <a:rPr lang="en-US" sz="1500" kern="1200" spc="-30" dirty="0">
                          <a:solidFill>
                            <a:srgbClr val="000000"/>
                          </a:solidFill>
                          <a:latin typeface="Arial" panose="020B0604020202020204" pitchFamily="34" charset="0"/>
                          <a:ea typeface="+mn-ea"/>
                          <a:cs typeface="Arial" panose="020B0604020202020204" pitchFamily="34" charset="0"/>
                        </a:rPr>
                        <a:t> concentration (likely not clinically significant)</a:t>
                      </a:r>
                    </a:p>
                  </a:txBody>
                  <a:tcPr marT="61706" marB="61706" anchor="ctr" horzOverflow="overflow">
                    <a:lnL w="190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832802">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500" kern="1200" spc="-30" baseline="0" dirty="0" err="1">
                          <a:solidFill>
                            <a:schemeClr val="tx1"/>
                          </a:solidFill>
                          <a:latin typeface="Arial" panose="020B0604020202020204" pitchFamily="34" charset="0"/>
                          <a:ea typeface="+mn-ea"/>
                          <a:cs typeface="Arial" panose="020B0604020202020204" pitchFamily="34" charset="0"/>
                        </a:rPr>
                        <a:t>Rilpivirine</a:t>
                      </a:r>
                      <a:r>
                        <a:rPr lang="en-US" sz="1500" kern="1200" spc="-30" baseline="0" dirty="0">
                          <a:solidFill>
                            <a:schemeClr val="tx1"/>
                          </a:solidFill>
                          <a:latin typeface="Arial" panose="020B0604020202020204" pitchFamily="34" charset="0"/>
                          <a:ea typeface="+mn-ea"/>
                          <a:cs typeface="Arial" panose="020B0604020202020204" pitchFamily="34" charset="0"/>
                        </a:rPr>
                        <a:t> (IM)</a:t>
                      </a:r>
                    </a:p>
                  </a:txBody>
                  <a:tcPr marL="91416" marR="91416" marT="61706" marB="61706" anchor="ctr" horzOverflow="overflow">
                    <a:lnL w="12700" cap="flat" cmpd="sng" algn="ctr">
                      <a:solidFill>
                        <a:schemeClr val="bg1">
                          <a:lumMod val="75000"/>
                        </a:schemeClr>
                      </a:solidFill>
                      <a:prstDash val="solid"/>
                      <a:round/>
                      <a:headEnd type="none" w="med" len="med"/>
                      <a:tailEnd type="none" w="med" len="med"/>
                    </a:lnL>
                    <a:lnR w="190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500" kern="1200" spc="-30" dirty="0">
                          <a:solidFill>
                            <a:srgbClr val="000000"/>
                          </a:solidFill>
                          <a:latin typeface="Arial" panose="020B0604020202020204" pitchFamily="34" charset="0"/>
                          <a:ea typeface="+mn-ea"/>
                          <a:cs typeface="Arial" panose="020B0604020202020204" pitchFamily="34" charset="0"/>
                        </a:rPr>
                        <a:t>Decreased </a:t>
                      </a:r>
                      <a:r>
                        <a:rPr lang="en-US" sz="1500" kern="1200" spc="-30" dirty="0" err="1">
                          <a:solidFill>
                            <a:srgbClr val="000000"/>
                          </a:solidFill>
                          <a:latin typeface="Arial" panose="020B0604020202020204" pitchFamily="34" charset="0"/>
                          <a:ea typeface="+mn-ea"/>
                          <a:cs typeface="Arial" panose="020B0604020202020204" pitchFamily="34" charset="0"/>
                        </a:rPr>
                        <a:t>rilpivirine</a:t>
                      </a:r>
                      <a:r>
                        <a:rPr lang="en-US" sz="1500" kern="1200" spc="-30" dirty="0">
                          <a:solidFill>
                            <a:srgbClr val="000000"/>
                          </a:solidFill>
                          <a:latin typeface="Arial" panose="020B0604020202020204" pitchFamily="34" charset="0"/>
                          <a:ea typeface="+mn-ea"/>
                          <a:cs typeface="Arial" panose="020B0604020202020204" pitchFamily="34" charset="0"/>
                        </a:rPr>
                        <a:t> concentration; likely not clinically significant, but do not initiate IM cabotegravir/</a:t>
                      </a:r>
                      <a:r>
                        <a:rPr lang="en-US" sz="1500" kern="1200" spc="-30" dirty="0" err="1">
                          <a:solidFill>
                            <a:srgbClr val="000000"/>
                          </a:solidFill>
                          <a:latin typeface="Arial" panose="020B0604020202020204" pitchFamily="34" charset="0"/>
                          <a:ea typeface="+mn-ea"/>
                          <a:cs typeface="Arial" panose="020B0604020202020204" pitchFamily="34" charset="0"/>
                        </a:rPr>
                        <a:t>rilpivirine</a:t>
                      </a:r>
                      <a:r>
                        <a:rPr lang="en-US" sz="1500" kern="1200" spc="-30" dirty="0">
                          <a:solidFill>
                            <a:srgbClr val="000000"/>
                          </a:solidFill>
                          <a:latin typeface="Arial" panose="020B0604020202020204" pitchFamily="34" charset="0"/>
                          <a:ea typeface="+mn-ea"/>
                          <a:cs typeface="Arial" panose="020B0604020202020204" pitchFamily="34" charset="0"/>
                        </a:rPr>
                        <a:t> within 2 weeks of tecovirimat treatment</a:t>
                      </a:r>
                    </a:p>
                  </a:txBody>
                  <a:tcPr marT="61706" marB="61706" anchor="ctr" horzOverflow="overflow">
                    <a:lnL w="190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50665668"/>
      </p:ext>
    </p:extLst>
  </p:cSld>
  <p:clrMapOvr>
    <a:masterClrMapping/>
  </p:clrMapOvr>
  <p:transition spd="slow" advTm="9140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Wood has no financial conflicts of interest or disclosures.</a:t>
            </a:r>
          </a:p>
        </p:txBody>
      </p:sp>
    </p:spTree>
    <p:extLst>
      <p:ext uri="{BB962C8B-B14F-4D97-AF65-F5344CB8AC3E}">
        <p14:creationId xmlns:p14="http://schemas.microsoft.com/office/powerpoint/2010/main" val="2328250722"/>
      </p:ext>
    </p:extLst>
  </p:cSld>
  <p:clrMapOvr>
    <a:masterClrMapping/>
  </p:clrMapOvr>
  <p:transition spd="slow" advTm="194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859813"/>
      </p:ext>
    </p:extLst>
  </p:cSld>
  <p:clrMapOvr>
    <a:masterClrMapping/>
  </p:clrMapOvr>
  <p:transition spd="slow" advTm="3925"/>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E94F-0569-5BEE-465E-1DFB2D0C9096}"/>
              </a:ext>
            </a:extLst>
          </p:cNvPr>
          <p:cNvSpPr>
            <a:spLocks noGrp="1"/>
          </p:cNvSpPr>
          <p:nvPr>
            <p:ph type="title"/>
          </p:nvPr>
        </p:nvSpPr>
        <p:spPr/>
        <p:txBody>
          <a:bodyPr/>
          <a:lstStyle/>
          <a:p>
            <a:r>
              <a:rPr lang="en-US" dirty="0"/>
              <a:t>Outline</a:t>
            </a:r>
          </a:p>
        </p:txBody>
      </p:sp>
      <p:sp>
        <p:nvSpPr>
          <p:cNvPr id="4" name="Content Placeholder 3">
            <a:extLst>
              <a:ext uri="{FF2B5EF4-FFF2-40B4-BE49-F238E27FC236}">
                <a16:creationId xmlns:a16="http://schemas.microsoft.com/office/drawing/2014/main" id="{9E7F6AF5-046A-9634-E1BD-7A05FC50D709}"/>
              </a:ext>
            </a:extLst>
          </p:cNvPr>
          <p:cNvSpPr>
            <a:spLocks noGrp="1"/>
          </p:cNvSpPr>
          <p:nvPr>
            <p:ph sz="half" idx="2"/>
          </p:nvPr>
        </p:nvSpPr>
        <p:spPr/>
        <p:txBody>
          <a:bodyPr/>
          <a:lstStyle/>
          <a:p>
            <a:r>
              <a:rPr lang="en-US" dirty="0"/>
              <a:t>Selecting ART after HIV diagnosis in the setting of prior cabotegravir </a:t>
            </a:r>
            <a:r>
              <a:rPr lang="en-US" dirty="0" err="1"/>
              <a:t>PrEP</a:t>
            </a:r>
            <a:endParaRPr lang="en-US" dirty="0"/>
          </a:p>
          <a:p>
            <a:r>
              <a:rPr lang="en-US" dirty="0"/>
              <a:t>New virologic threshold for drug resistance testing</a:t>
            </a:r>
          </a:p>
          <a:p>
            <a:r>
              <a:rPr lang="en-US" dirty="0"/>
              <a:t>Long-acting cabotegravir/</a:t>
            </a:r>
            <a:r>
              <a:rPr lang="en-US" dirty="0" err="1"/>
              <a:t>rilpivirine</a:t>
            </a:r>
            <a:r>
              <a:rPr lang="en-US" dirty="0"/>
              <a:t> considerations if significant adherence or retention in care challenges</a:t>
            </a:r>
          </a:p>
          <a:p>
            <a:r>
              <a:rPr lang="en-US" dirty="0"/>
              <a:t>Drug-drug interactions with tecovirimat</a:t>
            </a:r>
          </a:p>
        </p:txBody>
      </p:sp>
    </p:spTree>
    <p:extLst>
      <p:ext uri="{BB962C8B-B14F-4D97-AF65-F5344CB8AC3E}">
        <p14:creationId xmlns:p14="http://schemas.microsoft.com/office/powerpoint/2010/main" val="2691534804"/>
      </p:ext>
    </p:extLst>
  </p:cSld>
  <p:clrMapOvr>
    <a:masterClrMapping/>
  </p:clrMapOvr>
  <p:transition spd="slow" advTm="3838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800A-4C46-4E41-F81E-DD88A636AA84}"/>
              </a:ext>
            </a:extLst>
          </p:cNvPr>
          <p:cNvSpPr>
            <a:spLocks noGrp="1"/>
          </p:cNvSpPr>
          <p:nvPr>
            <p:ph type="title"/>
          </p:nvPr>
        </p:nvSpPr>
        <p:spPr/>
        <p:txBody>
          <a:bodyPr>
            <a:normAutofit fontScale="90000"/>
          </a:bodyPr>
          <a:lstStyle/>
          <a:p>
            <a:r>
              <a:rPr lang="en-US" dirty="0"/>
              <a:t>Selection of Antiretroviral Therapy for Persons Diagnosed with HIV who Received Long-Acting Cabotegravir for </a:t>
            </a:r>
            <a:r>
              <a:rPr lang="en-US" dirty="0" err="1"/>
              <a:t>PrEP</a:t>
            </a:r>
            <a:r>
              <a:rPr lang="en-US" dirty="0"/>
              <a:t> </a:t>
            </a:r>
          </a:p>
        </p:txBody>
      </p:sp>
    </p:spTree>
    <p:extLst>
      <p:ext uri="{BB962C8B-B14F-4D97-AF65-F5344CB8AC3E}">
        <p14:creationId xmlns:p14="http://schemas.microsoft.com/office/powerpoint/2010/main" val="4035940978"/>
      </p:ext>
    </p:extLst>
  </p:cSld>
  <p:clrMapOvr>
    <a:masterClrMapping/>
  </p:clrMapOvr>
  <p:transition spd="slow" advTm="3217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580004-CC30-FB57-2D84-A8A4C65C5480}"/>
              </a:ext>
            </a:extLst>
          </p:cNvPr>
          <p:cNvSpPr>
            <a:spLocks noGrp="1"/>
          </p:cNvSpPr>
          <p:nvPr>
            <p:ph type="title"/>
          </p:nvPr>
        </p:nvSpPr>
        <p:spPr/>
        <p:txBody>
          <a:bodyPr>
            <a:normAutofit/>
          </a:bodyPr>
          <a:lstStyle/>
          <a:p>
            <a:r>
              <a:rPr lang="en-US" sz="2100" dirty="0"/>
              <a:t>Selection of ART for individuals who acquire HIV after having received long-acting cabotegravir (CAB-LA) for </a:t>
            </a:r>
            <a:r>
              <a:rPr lang="en-US" sz="2100" dirty="0" err="1"/>
              <a:t>PrEP</a:t>
            </a:r>
            <a:endParaRPr lang="en-US" sz="2100" dirty="0"/>
          </a:p>
        </p:txBody>
      </p:sp>
      <p:sp>
        <p:nvSpPr>
          <p:cNvPr id="5" name="Text Placeholder 4">
            <a:extLst>
              <a:ext uri="{FF2B5EF4-FFF2-40B4-BE49-F238E27FC236}">
                <a16:creationId xmlns:a16="http://schemas.microsoft.com/office/drawing/2014/main" id="{15B2A89F-A34A-3191-81E5-D7FB2E5867A6}"/>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6" name="Diagram 5">
            <a:extLst>
              <a:ext uri="{FF2B5EF4-FFF2-40B4-BE49-F238E27FC236}">
                <a16:creationId xmlns:a16="http://schemas.microsoft.com/office/drawing/2014/main" id="{3F2C0D04-6D51-902B-C6DA-2205864D8C87}"/>
              </a:ext>
            </a:extLst>
          </p:cNvPr>
          <p:cNvGraphicFramePr/>
          <p:nvPr>
            <p:extLst>
              <p:ext uri="{D42A27DB-BD31-4B8C-83A1-F6EECF244321}">
                <p14:modId xmlns:p14="http://schemas.microsoft.com/office/powerpoint/2010/main" val="1442195702"/>
              </p:ext>
            </p:extLst>
          </p:nvPr>
        </p:nvGraphicFramePr>
        <p:xfrm>
          <a:off x="504497" y="167417"/>
          <a:ext cx="8315653" cy="480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872100"/>
      </p:ext>
    </p:extLst>
  </p:cSld>
  <p:clrMapOvr>
    <a:masterClrMapping/>
  </p:clrMapOvr>
  <p:transition spd="slow" advTm="9088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580004-CC30-FB57-2D84-A8A4C65C5480}"/>
              </a:ext>
            </a:extLst>
          </p:cNvPr>
          <p:cNvSpPr>
            <a:spLocks noGrp="1"/>
          </p:cNvSpPr>
          <p:nvPr>
            <p:ph type="title"/>
          </p:nvPr>
        </p:nvSpPr>
        <p:spPr/>
        <p:txBody>
          <a:bodyPr>
            <a:normAutofit/>
          </a:bodyPr>
          <a:lstStyle/>
          <a:p>
            <a:r>
              <a:rPr lang="en-US" sz="2100" dirty="0"/>
              <a:t>Selection of ART for individuals who acquire HIV after having received long-acting cabotegravir (CAB-LA) for </a:t>
            </a:r>
            <a:r>
              <a:rPr lang="en-US" sz="2100" dirty="0" err="1"/>
              <a:t>PrEP</a:t>
            </a:r>
            <a:endParaRPr lang="en-US" sz="2100" dirty="0"/>
          </a:p>
        </p:txBody>
      </p:sp>
      <p:sp>
        <p:nvSpPr>
          <p:cNvPr id="5" name="Text Placeholder 4">
            <a:extLst>
              <a:ext uri="{FF2B5EF4-FFF2-40B4-BE49-F238E27FC236}">
                <a16:creationId xmlns:a16="http://schemas.microsoft.com/office/drawing/2014/main" id="{15B2A89F-A34A-3191-81E5-D7FB2E5867A6}"/>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8" name="Diagram 7">
            <a:extLst>
              <a:ext uri="{FF2B5EF4-FFF2-40B4-BE49-F238E27FC236}">
                <a16:creationId xmlns:a16="http://schemas.microsoft.com/office/drawing/2014/main" id="{59342676-4FF1-6328-40EE-6B598A709658}"/>
              </a:ext>
            </a:extLst>
          </p:cNvPr>
          <p:cNvGraphicFramePr/>
          <p:nvPr>
            <p:extLst>
              <p:ext uri="{D42A27DB-BD31-4B8C-83A1-F6EECF244321}">
                <p14:modId xmlns:p14="http://schemas.microsoft.com/office/powerpoint/2010/main" val="3650589543"/>
              </p:ext>
            </p:extLst>
          </p:nvPr>
        </p:nvGraphicFramePr>
        <p:xfrm>
          <a:off x="961742" y="167416"/>
          <a:ext cx="7220517" cy="4976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2246485"/>
      </p:ext>
    </p:extLst>
  </p:cSld>
  <p:clrMapOvr>
    <a:masterClrMapping/>
  </p:clrMapOvr>
  <p:transition spd="slow" advTm="8003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nvGraphicFramePr>
        <p:xfrm>
          <a:off x="252514" y="1023484"/>
          <a:ext cx="8662886" cy="3566164"/>
        </p:xfrm>
        <a:graphic>
          <a:graphicData uri="http://schemas.openxmlformats.org/drawingml/2006/table">
            <a:tbl>
              <a:tblPr>
                <a:effectLst/>
              </a:tblPr>
              <a:tblGrid>
                <a:gridCol w="6015064">
                  <a:extLst>
                    <a:ext uri="{9D8B030D-6E8A-4147-A177-3AD203B41FA5}">
                      <a16:colId xmlns:a16="http://schemas.microsoft.com/office/drawing/2014/main" val="20000"/>
                    </a:ext>
                  </a:extLst>
                </a:gridCol>
                <a:gridCol w="2647822">
                  <a:extLst>
                    <a:ext uri="{9D8B030D-6E8A-4147-A177-3AD203B41FA5}">
                      <a16:colId xmlns:a16="http://schemas.microsoft.com/office/drawing/2014/main" val="20002"/>
                    </a:ext>
                  </a:extLst>
                </a:gridCol>
              </a:tblGrid>
              <a:tr h="509452">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+ 2 NRTIs</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tc>
                  <a:txBody>
                    <a:bodyPr/>
                    <a:lstStyle/>
                    <a:p>
                      <a:pPr marL="36576" marR="0" lvl="0" indent="0" algn="l" defTabSz="457200" rtl="0" eaLnBrk="0" fontAlgn="base" latinLnBrk="0" hangingPunct="0">
                        <a:lnSpc>
                          <a:spcPts val="2880"/>
                        </a:lnSpc>
                        <a:spcBef>
                          <a:spcPts val="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Abbreviation</a:t>
                      </a:r>
                    </a:p>
                  </a:txBody>
                  <a:tcPr marL="91416" marR="91416" marT="54850" marB="54850"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5796"/>
                    </a:solidFill>
                  </a:tcPr>
                </a:tc>
                <a:extLst>
                  <a:ext uri="{0D108BD9-81ED-4DB2-BD59-A6C34878D82A}">
                    <a16:rowId xmlns:a16="http://schemas.microsoft.com/office/drawing/2014/main" val="10001"/>
                  </a:ext>
                </a:extLst>
              </a:tr>
              <a:tr h="50945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err="1">
                          <a:solidFill>
                            <a:srgbClr val="000000"/>
                          </a:solidFill>
                          <a:latin typeface="Arial" panose="020B0604020202020204" pitchFamily="34" charset="0"/>
                          <a:ea typeface="+mn-ea"/>
                          <a:cs typeface="Arial" panose="020B0604020202020204" pitchFamily="34" charset="0"/>
                        </a:rPr>
                        <a:t>Bictegravir</a:t>
                      </a:r>
                      <a:r>
                        <a:rPr lang="en-US" sz="1400" b="0" kern="1200" dirty="0">
                          <a:solidFill>
                            <a:srgbClr val="000000"/>
                          </a:solidFill>
                          <a:latin typeface="Arial" panose="020B0604020202020204" pitchFamily="34" charset="0"/>
                          <a:ea typeface="+mn-ea"/>
                          <a:cs typeface="Arial" panose="020B0604020202020204" pitchFamily="34" charset="0"/>
                        </a:rPr>
                        <a:t>-tenofovir alafenamide-emtricitabine</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BIC-TAF-FTC</a:t>
                      </a: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r h="509452">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a:t>
                      </a:r>
                      <a:r>
                        <a:rPr lang="en-US" sz="1400" b="0" kern="1200" baseline="0" dirty="0">
                          <a:solidFill>
                            <a:srgbClr val="000000"/>
                          </a:solidFill>
                          <a:latin typeface="Arial" panose="020B0604020202020204" pitchFamily="34" charset="0"/>
                          <a:ea typeface="+mn-ea"/>
                          <a:cs typeface="Arial" panose="020B0604020202020204" pitchFamily="34" charset="0"/>
                        </a:rPr>
                        <a:t>-abacavir-lamivudine</a:t>
                      </a:r>
                      <a:r>
                        <a:rPr lang="en-US" sz="1400" b="0" kern="1200" spc="-30" baseline="0" dirty="0">
                          <a:solidFill>
                            <a:srgbClr val="000000"/>
                          </a:solidFill>
                          <a:latin typeface="Arial" panose="020B0604020202020204" pitchFamily="34" charset="0"/>
                          <a:ea typeface="+mn-ea"/>
                          <a:cs typeface="Arial" panose="020B0604020202020204" pitchFamily="34" charset="0"/>
                        </a:rPr>
                        <a:t> </a:t>
                      </a:r>
                      <a:r>
                        <a:rPr lang="en-US" sz="1200" b="0" kern="1200" spc="-30" baseline="0" dirty="0">
                          <a:solidFill>
                            <a:schemeClr val="tx1">
                              <a:lumMod val="65000"/>
                              <a:lumOff val="35000"/>
                            </a:schemeClr>
                          </a:solidFill>
                          <a:latin typeface="Arial" panose="020B0604020202020204" pitchFamily="34" charset="0"/>
                          <a:ea typeface="+mn-ea"/>
                          <a:cs typeface="Arial" panose="020B0604020202020204" pitchFamily="34" charset="0"/>
                        </a:rPr>
                        <a:t>(only </a:t>
                      </a:r>
                      <a:r>
                        <a:rPr lang="en-US" sz="1200" kern="1200" spc="-30" baseline="0" dirty="0">
                          <a:solidFill>
                            <a:schemeClr val="tx1">
                              <a:lumMod val="65000"/>
                              <a:lumOff val="35000"/>
                            </a:schemeClr>
                          </a:solidFill>
                          <a:latin typeface="Arial" panose="020B0604020202020204" pitchFamily="34" charset="0"/>
                          <a:ea typeface="+mn-ea"/>
                          <a:cs typeface="Arial" panose="020B0604020202020204" pitchFamily="34" charset="0"/>
                        </a:rPr>
                        <a:t>if HLA-B*5701 negative and no HBV</a:t>
                      </a:r>
                      <a:r>
                        <a:rPr lang="en-US" sz="1200" b="0" kern="1200" spc="-30" baseline="0" dirty="0">
                          <a:solidFill>
                            <a:schemeClr val="tx1">
                              <a:lumMod val="65000"/>
                              <a:lumOff val="35000"/>
                            </a:schemeClr>
                          </a:solidFill>
                          <a:latin typeface="Arial" panose="020B0604020202020204" pitchFamily="34" charset="0"/>
                          <a:ea typeface="+mn-ea"/>
                          <a:cs typeface="Arial" panose="020B0604020202020204" pitchFamily="34" charset="0"/>
                        </a:rPr>
                        <a:t>)</a:t>
                      </a:r>
                      <a:endParaRPr lang="en-US" sz="1200" kern="1200" spc="-3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chemeClr val="bg1"/>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DTG-ABC-3TC</a:t>
                      </a: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0945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a:t>
                      </a:r>
                      <a:r>
                        <a:rPr lang="en-US" sz="1400" b="0" kern="1200" baseline="0" dirty="0">
                          <a:solidFill>
                            <a:srgbClr val="000000"/>
                          </a:solidFill>
                          <a:latin typeface="Arial" panose="020B0604020202020204" pitchFamily="34" charset="0"/>
                          <a:ea typeface="+mn-ea"/>
                          <a:cs typeface="Arial" panose="020B0604020202020204" pitchFamily="34" charset="0"/>
                        </a:rPr>
                        <a:t> </a:t>
                      </a:r>
                      <a:r>
                        <a:rPr lang="en-US" sz="1400" b="0" kern="1200" dirty="0">
                          <a:solidFill>
                            <a:srgbClr val="000000"/>
                          </a:solidFill>
                          <a:latin typeface="Arial" panose="020B0604020202020204" pitchFamily="34" charset="0"/>
                          <a:ea typeface="+mn-ea"/>
                          <a:cs typeface="Arial" panose="020B0604020202020204" pitchFamily="34" charset="0"/>
                        </a:rPr>
                        <a:t>+ tenofovir alafenamide-emtricitabine</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ysDash"/>
                      <a:round/>
                      <a:headEnd type="none" w="med" len="med"/>
                      <a:tailEnd type="none" w="med" len="med"/>
                    </a:lnB>
                    <a:lnTlToBr>
                      <a:noFill/>
                    </a:lnTlToBr>
                    <a:lnBlToTr>
                      <a:noFill/>
                    </a:lnBlToTr>
                    <a:solidFill>
                      <a:srgbClr val="E1E2EE"/>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DTG + TAF-FTC</a:t>
                      </a: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28575" cap="flat" cmpd="sng" algn="ctr">
                      <a:solidFill>
                        <a:srgbClr val="FFFFFF"/>
                      </a:solidFill>
                      <a:prstDash val="solid"/>
                      <a:round/>
                      <a:headEnd type="none" w="med" len="med"/>
                      <a:tailEnd type="none" w="med" len="med"/>
                    </a:lnT>
                    <a:lnB w="9525" cap="flat" cmpd="sng" algn="ctr">
                      <a:solidFill>
                        <a:srgbClr val="FFFFFF"/>
                      </a:solidFill>
                      <a:prstDash val="sysDash"/>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4"/>
                  </a:ext>
                </a:extLst>
              </a:tr>
              <a:tr h="509452">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a:t>
                      </a:r>
                      <a:r>
                        <a:rPr lang="en-US" sz="1400" b="0" kern="1200" baseline="0" dirty="0">
                          <a:solidFill>
                            <a:srgbClr val="000000"/>
                          </a:solidFill>
                          <a:latin typeface="Arial" panose="020B0604020202020204" pitchFamily="34" charset="0"/>
                          <a:ea typeface="+mn-ea"/>
                          <a:cs typeface="Arial" panose="020B0604020202020204" pitchFamily="34" charset="0"/>
                        </a:rPr>
                        <a:t> </a:t>
                      </a:r>
                      <a:r>
                        <a:rPr lang="en-US" sz="1400" b="0" kern="1200" dirty="0">
                          <a:solidFill>
                            <a:srgbClr val="000000"/>
                          </a:solidFill>
                          <a:latin typeface="Arial" panose="020B0604020202020204" pitchFamily="34" charset="0"/>
                          <a:ea typeface="+mn-ea"/>
                          <a:cs typeface="Arial" panose="020B0604020202020204" pitchFamily="34" charset="0"/>
                        </a:rPr>
                        <a:t>+ [tenofovir DF-emtricitabine </a:t>
                      </a:r>
                      <a:r>
                        <a:rPr lang="en-US" sz="1400" b="0" i="1" kern="1200" dirty="0">
                          <a:solidFill>
                            <a:srgbClr val="000000"/>
                          </a:solidFill>
                          <a:latin typeface="Arial" panose="020B0604020202020204" pitchFamily="34" charset="0"/>
                          <a:ea typeface="+mn-ea"/>
                          <a:cs typeface="Arial" panose="020B0604020202020204" pitchFamily="34" charset="0"/>
                        </a:rPr>
                        <a:t>or</a:t>
                      </a:r>
                      <a:r>
                        <a:rPr lang="en-US" sz="1400" b="0" kern="1200" dirty="0">
                          <a:solidFill>
                            <a:srgbClr val="000000"/>
                          </a:solidFill>
                          <a:latin typeface="Arial" panose="020B0604020202020204" pitchFamily="34" charset="0"/>
                          <a:ea typeface="+mn-ea"/>
                          <a:cs typeface="Arial" panose="020B0604020202020204" pitchFamily="34" charset="0"/>
                        </a:rPr>
                        <a:t> tenofovir DF-lamivudine] </a:t>
                      </a:r>
                      <a:endParaRPr lang="en-US" sz="14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9525" cap="flat" cmpd="sng" algn="ctr">
                      <a:solidFill>
                        <a:srgbClr val="FFFFFF"/>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DTG + [TDF-FTC </a:t>
                      </a:r>
                      <a:r>
                        <a:rPr lang="en-US" sz="1400" i="1" kern="1200" spc="-30" dirty="0">
                          <a:solidFill>
                            <a:srgbClr val="000000"/>
                          </a:solidFill>
                          <a:latin typeface="Arial" panose="020B0604020202020204" pitchFamily="34" charset="0"/>
                          <a:ea typeface="+mn-ea"/>
                          <a:cs typeface="Arial" panose="020B0604020202020204" pitchFamily="34" charset="0"/>
                        </a:rPr>
                        <a:t>or</a:t>
                      </a:r>
                      <a:r>
                        <a:rPr lang="en-US" sz="1400" kern="1200" spc="-30" dirty="0">
                          <a:solidFill>
                            <a:srgbClr val="000000"/>
                          </a:solidFill>
                          <a:latin typeface="Arial" panose="020B0604020202020204" pitchFamily="34" charset="0"/>
                          <a:ea typeface="+mn-ea"/>
                          <a:cs typeface="Arial" panose="020B0604020202020204" pitchFamily="34" charset="0"/>
                        </a:rPr>
                        <a:t> TDF-3TC]</a:t>
                      </a: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9525" cap="flat" cmpd="sng" algn="ctr">
                      <a:solidFill>
                        <a:srgbClr val="FFFFFF"/>
                      </a:solidFill>
                      <a:prstDash val="sysDash"/>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09452">
                <a:tc>
                  <a:txBody>
                    <a:bodyPr/>
                    <a:lstStyle/>
                    <a:p>
                      <a:pPr marL="36576" marR="0" lvl="0" indent="0" algn="l" defTabSz="457200" rtl="0" eaLnBrk="1" fontAlgn="auto" latinLnBrk="0" hangingPunct="1">
                        <a:lnSpc>
                          <a:spcPts val="288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+ 1 NRTI</a:t>
                      </a: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a:noFill/>
                    </a:lnTlToBr>
                    <a:lnBlToTr>
                      <a:noFill/>
                    </a:lnBlToTr>
                    <a:solidFill>
                      <a:srgbClr val="077892"/>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Abbreviation</a:t>
                      </a:r>
                      <a:endParaRPr lang="en-US" sz="1600" kern="1200" spc="-30" dirty="0">
                        <a:solidFill>
                          <a:schemeClr val="bg1"/>
                        </a:solidFill>
                        <a:latin typeface="Arial" panose="020B0604020202020204" pitchFamily="34" charset="0"/>
                        <a:ea typeface="+mn-ea"/>
                        <a:cs typeface="Arial" panose="020B0604020202020204" pitchFamily="34" charset="0"/>
                      </a:endParaRP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a:noFill/>
                    </a:lnTlToBr>
                    <a:lnBlToTr>
                      <a:noFill/>
                    </a:lnBlToTr>
                    <a:solidFill>
                      <a:srgbClr val="077892"/>
                    </a:solidFill>
                  </a:tcPr>
                </a:tc>
                <a:extLst>
                  <a:ext uri="{0D108BD9-81ED-4DB2-BD59-A6C34878D82A}">
                    <a16:rowId xmlns:a16="http://schemas.microsoft.com/office/drawing/2014/main" val="2297025589"/>
                  </a:ext>
                </a:extLst>
              </a:tr>
              <a:tr h="509452">
                <a:tc>
                  <a:txBody>
                    <a:bodyPr/>
                    <a:lstStyle/>
                    <a:p>
                      <a:pPr marL="45720" marR="0" lvl="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Dolutegravir-lamivudine </a:t>
                      </a:r>
                      <a:r>
                        <a:rPr lang="en-US" sz="1200" b="0" kern="1200" spc="-30" baseline="0" dirty="0">
                          <a:solidFill>
                            <a:schemeClr val="tx1">
                              <a:lumMod val="65000"/>
                              <a:lumOff val="35000"/>
                            </a:schemeClr>
                          </a:solidFill>
                          <a:latin typeface="Arial" panose="020B0604020202020204" pitchFamily="34" charset="0"/>
                          <a:ea typeface="+mn-ea"/>
                          <a:cs typeface="Arial" panose="020B0604020202020204" pitchFamily="34" charset="0"/>
                        </a:rPr>
                        <a:t>(except: HIV RNA &gt;500,000 copies/mL, HBV, no genotype)</a:t>
                      </a:r>
                      <a:endParaRPr lang="en-US" sz="1200" kern="1200" spc="-30" baseline="0" dirty="0">
                        <a:solidFill>
                          <a:schemeClr val="tx1">
                            <a:lumMod val="65000"/>
                            <a:lumOff val="35000"/>
                          </a:schemeClr>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a:noFill/>
                    </a:lnTlToBr>
                    <a:lnBlToTr>
                      <a:noFill/>
                    </a:lnBlToTr>
                    <a:solidFill>
                      <a:srgbClr val="E1E2EE"/>
                    </a:solidFill>
                  </a:tcPr>
                </a:tc>
                <a:tc>
                  <a:txBody>
                    <a:bodyPr/>
                    <a:lstStyle/>
                    <a:p>
                      <a:pPr marL="0" marR="0" lvl="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DTG-3TC</a:t>
                      </a: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9525" cap="flat" cmpd="sng" algn="ctr">
                      <a:solidFill>
                        <a:srgbClr val="7F7F7F"/>
                      </a:solidFill>
                      <a:prstDash val="solid"/>
                      <a:round/>
                      <a:headEnd type="none" w="med" len="med"/>
                      <a:tailEnd type="none" w="med" len="med"/>
                    </a:lnT>
                    <a:lnB w="9525" cap="flat" cmpd="sng" algn="ctr">
                      <a:solidFill>
                        <a:srgbClr val="7F7F7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948682538"/>
                  </a:ext>
                </a:extLst>
              </a:tr>
            </a:tbl>
          </a:graphicData>
        </a:graphic>
      </p:graphicFrame>
      <p:sp>
        <p:nvSpPr>
          <p:cNvPr id="39" name="Title 38"/>
          <p:cNvSpPr>
            <a:spLocks noGrp="1"/>
          </p:cNvSpPr>
          <p:nvPr>
            <p:ph type="title"/>
          </p:nvPr>
        </p:nvSpPr>
        <p:spPr/>
        <p:txBody>
          <a:bodyPr>
            <a:normAutofit/>
          </a:bodyPr>
          <a:lstStyle/>
          <a:p>
            <a:r>
              <a:rPr lang="en-US" sz="2200" dirty="0"/>
              <a:t>HHS Recommended Initial Regimens for Most People with HIV</a:t>
            </a:r>
            <a:br>
              <a:rPr lang="en-US" sz="2200" dirty="0"/>
            </a:br>
            <a:r>
              <a:rPr lang="en-US" sz="2200" dirty="0"/>
              <a:t>For people who do not have a history of using CAB-LA </a:t>
            </a:r>
            <a:r>
              <a:rPr lang="en-US" sz="2200" dirty="0" err="1"/>
              <a:t>PrEP</a:t>
            </a:r>
            <a:endParaRPr lang="en-US" sz="2200" dirty="0"/>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Sept 21, 2022. </a:t>
            </a:r>
          </a:p>
        </p:txBody>
      </p:sp>
    </p:spTree>
    <p:extLst>
      <p:ext uri="{BB962C8B-B14F-4D97-AF65-F5344CB8AC3E}">
        <p14:creationId xmlns:p14="http://schemas.microsoft.com/office/powerpoint/2010/main" val="1020182680"/>
      </p:ext>
    </p:extLst>
  </p:cSld>
  <p:clrMapOvr>
    <a:masterClrMapping/>
  </p:clrMapOvr>
  <p:transition spd="slow" advTm="5546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oup 65"/>
          <p:cNvGraphicFramePr>
            <a:graphicFrameLocks noGrp="1"/>
          </p:cNvGraphicFramePr>
          <p:nvPr>
            <p:extLst>
              <p:ext uri="{D42A27DB-BD31-4B8C-83A1-F6EECF244321}">
                <p14:modId xmlns:p14="http://schemas.microsoft.com/office/powerpoint/2010/main" val="2715442157"/>
              </p:ext>
            </p:extLst>
          </p:nvPr>
        </p:nvGraphicFramePr>
        <p:xfrm>
          <a:off x="284044" y="1160117"/>
          <a:ext cx="8593172" cy="1635635"/>
        </p:xfrm>
        <a:graphic>
          <a:graphicData uri="http://schemas.openxmlformats.org/drawingml/2006/table">
            <a:tbl>
              <a:tblPr>
                <a:effectLst/>
              </a:tblPr>
              <a:tblGrid>
                <a:gridCol w="5634815">
                  <a:extLst>
                    <a:ext uri="{9D8B030D-6E8A-4147-A177-3AD203B41FA5}">
                      <a16:colId xmlns:a16="http://schemas.microsoft.com/office/drawing/2014/main" val="20000"/>
                    </a:ext>
                  </a:extLst>
                </a:gridCol>
                <a:gridCol w="2958357">
                  <a:extLst>
                    <a:ext uri="{9D8B030D-6E8A-4147-A177-3AD203B41FA5}">
                      <a16:colId xmlns:a16="http://schemas.microsoft.com/office/drawing/2014/main" val="20002"/>
                    </a:ext>
                  </a:extLst>
                </a:gridCol>
              </a:tblGrid>
              <a:tr h="632306">
                <a:tc>
                  <a:txBody>
                    <a:bodyPr/>
                    <a:lstStyle/>
                    <a:p>
                      <a:pPr marL="36576" marR="0" lvl="0" indent="0" algn="l" defTabSz="457200" rtl="0" eaLnBrk="0" fontAlgn="base" latinLnBrk="0" hangingPunct="0">
                        <a:lnSpc>
                          <a:spcPts val="2880"/>
                        </a:lnSpc>
                        <a:spcBef>
                          <a:spcPct val="20000"/>
                        </a:spcBef>
                        <a:spcAft>
                          <a:spcPct val="0"/>
                        </a:spcAft>
                        <a:buClr>
                          <a:srgbClr val="7592A4"/>
                        </a:buClr>
                        <a:buSzTx/>
                        <a:buFont typeface="Arial" pitchFamily="-108" charset="0"/>
                        <a:buNone/>
                        <a:tabLst/>
                        <a:defRPr/>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Boosted PI + 2 NRTIs</a:t>
                      </a:r>
                    </a:p>
                  </a:txBody>
                  <a:tcPr marL="91416" marR="91416" marT="54850" marB="54850"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solidFill>
                  </a:tcPr>
                </a:tc>
                <a:tc>
                  <a:txBody>
                    <a:bodyPr/>
                    <a:lstStyle/>
                    <a:p>
                      <a:pPr marL="36576" marR="0" lvl="0" indent="0" algn="l" defTabSz="457200" rtl="0" eaLnBrk="0" fontAlgn="base" latinLnBrk="0" hangingPunct="0">
                        <a:lnSpc>
                          <a:spcPts val="2880"/>
                        </a:lnSpc>
                        <a:spcBef>
                          <a:spcPts val="0"/>
                        </a:spcBef>
                        <a:spcAft>
                          <a:spcPct val="0"/>
                        </a:spcAft>
                        <a:buClr>
                          <a:srgbClr val="7592A4"/>
                        </a:buClr>
                        <a:buSzTx/>
                        <a:buFont typeface="Arial" pitchFamily="-108" charset="0"/>
                        <a:buNone/>
                        <a:tabLst/>
                      </a:pPr>
                      <a:r>
                        <a:rPr kumimoji="0" lang="en-US" sz="16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Abbreviation</a:t>
                      </a:r>
                    </a:p>
                  </a:txBody>
                  <a:tcPr marL="91416" marR="91416" marT="54850" marB="54850"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19050" cap="flat" cmpd="sng" algn="ctr">
                      <a:solidFill>
                        <a:prstClr val="white"/>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4"/>
                    </a:solidFill>
                  </a:tcPr>
                </a:tc>
                <a:extLst>
                  <a:ext uri="{0D108BD9-81ED-4DB2-BD59-A6C34878D82A}">
                    <a16:rowId xmlns:a16="http://schemas.microsoft.com/office/drawing/2014/main" val="10001"/>
                  </a:ext>
                </a:extLst>
              </a:tr>
              <a:tr h="1003329">
                <a:tc>
                  <a:txBody>
                    <a:bodyPr/>
                    <a:lstStyle/>
                    <a:p>
                      <a:pPr marL="45720" marR="0" indent="0" algn="l" defTabSz="457200" rtl="0" eaLnBrk="1" fontAlgn="auto" latinLnBrk="0" hangingPunct="1">
                        <a:lnSpc>
                          <a:spcPts val="2880"/>
                        </a:lnSpc>
                        <a:spcBef>
                          <a:spcPts val="0"/>
                        </a:spcBef>
                        <a:spcAft>
                          <a:spcPts val="0"/>
                        </a:spcAft>
                        <a:buClrTx/>
                        <a:buSzTx/>
                        <a:buFontTx/>
                        <a:buNone/>
                        <a:tabLst/>
                        <a:defRPr/>
                      </a:pPr>
                      <a:r>
                        <a:rPr lang="en-US" sz="1400" b="0" kern="1200" dirty="0">
                          <a:solidFill>
                            <a:srgbClr val="000000"/>
                          </a:solidFill>
                          <a:latin typeface="Arial" panose="020B0604020202020204" pitchFamily="34" charset="0"/>
                          <a:ea typeface="+mn-ea"/>
                          <a:cs typeface="Arial" panose="020B0604020202020204" pitchFamily="34" charset="0"/>
                        </a:rPr>
                        <a:t>Boosted darunavir + (tenofovir alafenamide or tenofovir DF) + (emtricitabine or lamivudine) </a:t>
                      </a:r>
                      <a:r>
                        <a:rPr lang="en-US" sz="1200" b="0" kern="1200" spc="-30" baseline="0" dirty="0">
                          <a:solidFill>
                            <a:schemeClr val="tx1">
                              <a:lumMod val="65000"/>
                              <a:lumOff val="35000"/>
                            </a:schemeClr>
                          </a:solidFill>
                          <a:latin typeface="Arial" panose="020B0604020202020204" pitchFamily="34" charset="0"/>
                          <a:ea typeface="+mn-ea"/>
                          <a:cs typeface="Arial" panose="020B0604020202020204" pitchFamily="34" charset="0"/>
                        </a:rPr>
                        <a:t>(pending genotype resistance results)</a:t>
                      </a:r>
                      <a:endParaRPr lang="en-US" sz="1200" b="0" kern="1200" spc="-30" dirty="0">
                        <a:solidFill>
                          <a:srgbClr val="000000"/>
                        </a:solidFill>
                        <a:latin typeface="Arial" panose="020B0604020202020204" pitchFamily="34" charset="0"/>
                        <a:ea typeface="+mn-ea"/>
                        <a:cs typeface="Arial" panose="020B0604020202020204" pitchFamily="34" charset="0"/>
                      </a:endParaRPr>
                    </a:p>
                  </a:txBody>
                  <a:tcPr marL="91416" marR="91416" marT="61706" marB="61706" anchor="ctr" horzOverflow="overflow">
                    <a:lnL w="9525" cap="flat" cmpd="sng" algn="ctr">
                      <a:solidFill>
                        <a:prstClr val="white">
                          <a:lumMod val="85000"/>
                        </a:prstClr>
                      </a:solidFill>
                      <a:prstDash val="solid"/>
                      <a:round/>
                      <a:headEnd type="none" w="med" len="med"/>
                      <a:tailEnd type="none" w="med" len="med"/>
                    </a:lnL>
                    <a:lnR w="19050" cap="flat" cmpd="sng" algn="ctr">
                      <a:solidFill>
                        <a:prstClr val="white"/>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tc>
                  <a:txBody>
                    <a:bodyPr/>
                    <a:lstStyle/>
                    <a:p>
                      <a:pPr marL="0" marR="0" indent="0" algn="l" defTabSz="457200" rtl="0" eaLnBrk="1" fontAlgn="auto" latinLnBrk="0" hangingPunct="1">
                        <a:lnSpc>
                          <a:spcPts val="2880"/>
                        </a:lnSpc>
                        <a:spcBef>
                          <a:spcPts val="0"/>
                        </a:spcBef>
                        <a:spcAft>
                          <a:spcPts val="0"/>
                        </a:spcAft>
                        <a:buClrTx/>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(DRV/</a:t>
                      </a:r>
                      <a:r>
                        <a:rPr lang="en-US" sz="1400" kern="1200" spc="-30" dirty="0" err="1">
                          <a:solidFill>
                            <a:srgbClr val="000000"/>
                          </a:solidFill>
                          <a:latin typeface="Arial" panose="020B0604020202020204" pitchFamily="34" charset="0"/>
                          <a:ea typeface="+mn-ea"/>
                          <a:cs typeface="Arial" panose="020B0604020202020204" pitchFamily="34" charset="0"/>
                        </a:rPr>
                        <a:t>cobi</a:t>
                      </a:r>
                      <a:r>
                        <a:rPr lang="en-US" sz="1400" kern="1200" spc="-30" dirty="0">
                          <a:solidFill>
                            <a:srgbClr val="000000"/>
                          </a:solidFill>
                          <a:latin typeface="Arial" panose="020B0604020202020204" pitchFamily="34" charset="0"/>
                          <a:ea typeface="+mn-ea"/>
                          <a:cs typeface="Arial" panose="020B0604020202020204" pitchFamily="34" charset="0"/>
                        </a:rPr>
                        <a:t> or DRV + </a:t>
                      </a:r>
                      <a:r>
                        <a:rPr lang="en-US" sz="1400" kern="1200" spc="-30" dirty="0" err="1">
                          <a:solidFill>
                            <a:srgbClr val="000000"/>
                          </a:solidFill>
                          <a:latin typeface="Arial" panose="020B0604020202020204" pitchFamily="34" charset="0"/>
                          <a:ea typeface="+mn-ea"/>
                          <a:cs typeface="Arial" panose="020B0604020202020204" pitchFamily="34" charset="0"/>
                        </a:rPr>
                        <a:t>rtv</a:t>
                      </a:r>
                      <a:r>
                        <a:rPr lang="en-US" sz="1400" kern="1200" spc="-30" dirty="0">
                          <a:solidFill>
                            <a:srgbClr val="000000"/>
                          </a:solidFill>
                          <a:latin typeface="Arial" panose="020B0604020202020204" pitchFamily="34" charset="0"/>
                          <a:ea typeface="+mn-ea"/>
                          <a:cs typeface="Arial" panose="020B0604020202020204" pitchFamily="34" charset="0"/>
                        </a:rPr>
                        <a:t>) + </a:t>
                      </a:r>
                      <a:br>
                        <a:rPr lang="en-US" sz="1400" kern="1200" spc="-30" dirty="0">
                          <a:solidFill>
                            <a:srgbClr val="000000"/>
                          </a:solidFill>
                          <a:latin typeface="Arial" panose="020B0604020202020204" pitchFamily="34" charset="0"/>
                          <a:ea typeface="+mn-ea"/>
                          <a:cs typeface="Arial" panose="020B0604020202020204" pitchFamily="34" charset="0"/>
                        </a:rPr>
                      </a:br>
                      <a:r>
                        <a:rPr lang="en-US" sz="1400" kern="1200" spc="-30" dirty="0">
                          <a:solidFill>
                            <a:srgbClr val="000000"/>
                          </a:solidFill>
                          <a:latin typeface="Arial" panose="020B0604020202020204" pitchFamily="34" charset="0"/>
                          <a:ea typeface="+mn-ea"/>
                          <a:cs typeface="Arial" panose="020B0604020202020204" pitchFamily="34" charset="0"/>
                        </a:rPr>
                        <a:t>(TAF or TDF) + (FTC or 3TC)</a:t>
                      </a:r>
                    </a:p>
                  </a:txBody>
                  <a:tcPr marT="61706" marB="61706" anchor="ctr" horzOverflow="overflow">
                    <a:lnL w="19050" cap="flat" cmpd="sng" algn="ctr">
                      <a:solidFill>
                        <a:prstClr val="white"/>
                      </a:solidFill>
                      <a:prstDash val="solid"/>
                      <a:round/>
                      <a:headEnd type="none" w="med" len="med"/>
                      <a:tailEnd type="none" w="med" len="med"/>
                    </a:lnL>
                    <a:lnR w="9525" cap="flat" cmpd="sng" algn="ctr">
                      <a:solidFill>
                        <a:prstClr val="white">
                          <a:lumMod val="85000"/>
                        </a:prst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E1E2EE"/>
                    </a:solidFill>
                  </a:tcPr>
                </a:tc>
                <a:extLst>
                  <a:ext uri="{0D108BD9-81ED-4DB2-BD59-A6C34878D82A}">
                    <a16:rowId xmlns:a16="http://schemas.microsoft.com/office/drawing/2014/main" val="10002"/>
                  </a:ext>
                </a:extLst>
              </a:tr>
            </a:tbl>
          </a:graphicData>
        </a:graphic>
      </p:graphicFrame>
      <p:sp>
        <p:nvSpPr>
          <p:cNvPr id="39" name="Title 38"/>
          <p:cNvSpPr>
            <a:spLocks noGrp="1"/>
          </p:cNvSpPr>
          <p:nvPr>
            <p:ph type="title"/>
          </p:nvPr>
        </p:nvSpPr>
        <p:spPr/>
        <p:txBody>
          <a:bodyPr>
            <a:normAutofit/>
          </a:bodyPr>
          <a:lstStyle/>
          <a:p>
            <a:r>
              <a:rPr lang="en-US" sz="2200" dirty="0"/>
              <a:t>HHS Recommended Initial Regimens for Most People with HIV</a:t>
            </a:r>
            <a:br>
              <a:rPr lang="en-US" sz="2200" dirty="0"/>
            </a:br>
            <a:r>
              <a:rPr lang="en-US" sz="2200" dirty="0"/>
              <a:t>For people who have a history of using CAB-LA </a:t>
            </a:r>
            <a:r>
              <a:rPr lang="en-US" sz="2200" dirty="0" err="1"/>
              <a:t>PrEP</a:t>
            </a:r>
            <a:endParaRPr lang="en-US" sz="2200" dirty="0"/>
          </a:p>
        </p:txBody>
      </p:sp>
      <p:sp>
        <p:nvSpPr>
          <p:cNvPr id="3" name="Content Placeholder 2"/>
          <p:cNvSpPr>
            <a:spLocks noGrp="1"/>
          </p:cNvSpPr>
          <p:nvPr>
            <p:ph type="body" sz="quarter" idx="14"/>
          </p:nvPr>
        </p:nvSpPr>
        <p:spPr/>
        <p:txBody>
          <a:bodyPr/>
          <a:lstStyle/>
          <a:p>
            <a:r>
              <a:rPr lang="en-US" dirty="0"/>
              <a:t>Source: HHS Guidelines for Use of Antiretroviral Agents in Adults and Adolescents with HIV. Sept 21, 2022. </a:t>
            </a:r>
          </a:p>
        </p:txBody>
      </p:sp>
    </p:spTree>
    <p:extLst>
      <p:ext uri="{BB962C8B-B14F-4D97-AF65-F5344CB8AC3E}">
        <p14:creationId xmlns:p14="http://schemas.microsoft.com/office/powerpoint/2010/main" val="1860497946"/>
      </p:ext>
    </p:extLst>
  </p:cSld>
  <p:clrMapOvr>
    <a:masterClrMapping/>
  </p:clrMapOvr>
  <p:transition spd="slow" advTm="50218"/>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800A-4C46-4E41-F81E-DD88A636AA84}"/>
              </a:ext>
            </a:extLst>
          </p:cNvPr>
          <p:cNvSpPr>
            <a:spLocks noGrp="1"/>
          </p:cNvSpPr>
          <p:nvPr>
            <p:ph type="title"/>
          </p:nvPr>
        </p:nvSpPr>
        <p:spPr/>
        <p:txBody>
          <a:bodyPr/>
          <a:lstStyle/>
          <a:p>
            <a:r>
              <a:rPr lang="en-US" dirty="0"/>
              <a:t>New Virologic Threshold for Drug Resistance Testing</a:t>
            </a:r>
          </a:p>
        </p:txBody>
      </p:sp>
    </p:spTree>
    <p:extLst>
      <p:ext uri="{BB962C8B-B14F-4D97-AF65-F5344CB8AC3E}">
        <p14:creationId xmlns:p14="http://schemas.microsoft.com/office/powerpoint/2010/main" val="1833133337"/>
      </p:ext>
    </p:extLst>
  </p:cSld>
  <p:clrMapOvr>
    <a:masterClrMapping/>
  </p:clrMapOvr>
  <p:transition spd="slow" advTm="13290"/>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7" ma:contentTypeDescription="Create a new document." ma:contentTypeScope="" ma:versionID="6b04e90d94d79223b5d968c1a839709d">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515bedb4d9c13cae191552054c754455"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D54641-E39B-48B6-A0DD-80CACC0EB829}">
  <ds:schemaRefs>
    <ds:schemaRef ds:uri="http://schemas.microsoft.com/sharepoint/v3/contenttype/forms"/>
  </ds:schemaRefs>
</ds:datastoreItem>
</file>

<file path=customXml/itemProps2.xml><?xml version="1.0" encoding="utf-8"?>
<ds:datastoreItem xmlns:ds="http://schemas.openxmlformats.org/officeDocument/2006/customXml" ds:itemID="{2CD13208-CB07-4EEE-A1AF-48EDA6AF0E38}">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3.xml><?xml version="1.0" encoding="utf-8"?>
<ds:datastoreItem xmlns:ds="http://schemas.openxmlformats.org/officeDocument/2006/customXml" ds:itemID="{BCBCA1E3-0453-4A38-9C38-D58929CC6C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NCRC.thmx</Template>
  <TotalTime>53122</TotalTime>
  <Words>932</Words>
  <Application>Microsoft Macintosh PowerPoint</Application>
  <PresentationFormat>On-screen Show (16:9)</PresentationFormat>
  <Paragraphs>99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Corbel</vt:lpstr>
      <vt:lpstr>Geneva</vt:lpstr>
      <vt:lpstr>Lucida Grande</vt:lpstr>
      <vt:lpstr>Times New Roman</vt:lpstr>
      <vt:lpstr>NCRC</vt:lpstr>
      <vt:lpstr>HHS Adult and Adolescent Antiretroviral Treatment Guidelines September 2022 Updates</vt:lpstr>
      <vt:lpstr>Dr. Wood has no financial conflicts of interest or disclosures.</vt:lpstr>
      <vt:lpstr>Outline</vt:lpstr>
      <vt:lpstr>Selection of Antiretroviral Therapy for Persons Diagnosed with HIV who Received Long-Acting Cabotegravir for PrEP </vt:lpstr>
      <vt:lpstr>Selection of ART for individuals who acquire HIV after having received long-acting cabotegravir (CAB-LA) for PrEP</vt:lpstr>
      <vt:lpstr>Selection of ART for individuals who acquire HIV after having received long-acting cabotegravir (CAB-LA) for PrEP</vt:lpstr>
      <vt:lpstr>HHS Recommended Initial Regimens for Most People with HIV For people who do not have a history of using CAB-LA PrEP</vt:lpstr>
      <vt:lpstr>HHS Recommended Initial Regimens for Most People with HIV For people who have a history of using CAB-LA PrEP</vt:lpstr>
      <vt:lpstr>New Virologic Threshold for Drug Resistance Testing</vt:lpstr>
      <vt:lpstr>Indication for Drug-Resistance Testing Based on HIV RNA Level</vt:lpstr>
      <vt:lpstr>Optimal Viral Suppression</vt:lpstr>
      <vt:lpstr>Virologic Failure</vt:lpstr>
      <vt:lpstr>Virologic Blip</vt:lpstr>
      <vt:lpstr>Low-Level Viremia</vt:lpstr>
      <vt:lpstr>Long-acting cabotegravir/rilpivirine considerations if significant adherence or retention in care challenges</vt:lpstr>
      <vt:lpstr>Long-acting cabotegravir/rilpivirine considerations if significant adherence or retention in care challenges</vt:lpstr>
      <vt:lpstr>Long-acting cabotegravir/rilpivirine considerations if significant adherence or retention in care challenges</vt:lpstr>
      <vt:lpstr>Tecovirimat and Antiretroviral Drug Interactions </vt:lpstr>
      <vt:lpstr>Updated Drug-Drug Interaction Tables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2298</cp:revision>
  <cp:lastPrinted>2008-02-05T14:34:24Z</cp:lastPrinted>
  <dcterms:created xsi:type="dcterms:W3CDTF">2010-11-28T05:36:22Z</dcterms:created>
  <dcterms:modified xsi:type="dcterms:W3CDTF">2022-11-22T18:06:55Z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