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4"/>
  </p:sldMasterIdLst>
  <p:notesMasterIdLst>
    <p:notesMasterId r:id="rId26"/>
  </p:notesMasterIdLst>
  <p:handoutMasterIdLst>
    <p:handoutMasterId r:id="rId27"/>
  </p:handoutMasterIdLst>
  <p:sldIdLst>
    <p:sldId id="1140" r:id="rId5"/>
    <p:sldId id="1607" r:id="rId6"/>
    <p:sldId id="1139" r:id="rId7"/>
    <p:sldId id="1610" r:id="rId8"/>
    <p:sldId id="1286" r:id="rId9"/>
    <p:sldId id="1363" r:id="rId10"/>
    <p:sldId id="1617" r:id="rId11"/>
    <p:sldId id="1618" r:id="rId12"/>
    <p:sldId id="1579" r:id="rId13"/>
    <p:sldId id="1143" r:id="rId14"/>
    <p:sldId id="1157" r:id="rId15"/>
    <p:sldId id="1175" r:id="rId16"/>
    <p:sldId id="1619" r:id="rId17"/>
    <p:sldId id="1149" r:id="rId18"/>
    <p:sldId id="1615" r:id="rId19"/>
    <p:sldId id="1614" r:id="rId20"/>
    <p:sldId id="1620" r:id="rId21"/>
    <p:sldId id="1582" r:id="rId22"/>
    <p:sldId id="1616" r:id="rId23"/>
    <p:sldId id="1159" r:id="rId24"/>
    <p:sldId id="1609" r:id="rId25"/>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B0C1"/>
    <a:srgbClr val="AB8100"/>
    <a:srgbClr val="39F0C7"/>
    <a:srgbClr val="648896"/>
    <a:srgbClr val="967DA5"/>
    <a:srgbClr val="9464AD"/>
    <a:srgbClr val="A980B9"/>
    <a:srgbClr val="5792C2"/>
    <a:srgbClr val="90AA62"/>
    <a:srgbClr val="6F9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6" autoAdjust="0"/>
    <p:restoredTop sz="90146" autoAdjust="0"/>
  </p:normalViewPr>
  <p:slideViewPr>
    <p:cSldViewPr snapToGrid="0" showGuides="1">
      <p:cViewPr varScale="1">
        <p:scale>
          <a:sx n="157" d="100"/>
          <a:sy n="157" d="100"/>
        </p:scale>
        <p:origin x="704" y="160"/>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89688441722562"/>
          <c:y val="0.11943591426071699"/>
          <c:w val="0.872866846505298"/>
          <c:h val="0.67984067307336904"/>
        </c:manualLayout>
      </c:layout>
      <c:barChart>
        <c:barDir val="col"/>
        <c:grouping val="clustered"/>
        <c:varyColors val="0"/>
        <c:ser>
          <c:idx val="0"/>
          <c:order val="0"/>
          <c:tx>
            <c:strRef>
              <c:f>Sheet1!$B$1</c:f>
              <c:strCache>
                <c:ptCount val="1"/>
                <c:pt idx="0">
                  <c:v>Dolutegravir + Lamivudine</c:v>
                </c:pt>
              </c:strCache>
            </c:strRef>
          </c:tx>
          <c:spPr>
            <a:solidFill>
              <a:srgbClr val="5792C2"/>
            </a:solidFill>
            <a:ln w="12700" cmpd="sng">
              <a:noFill/>
            </a:ln>
            <a:effectLst/>
            <a:scene3d>
              <a:camera prst="orthographicFront"/>
              <a:lightRig rig="threePt" dir="t"/>
            </a:scene3d>
            <a:sp3d>
              <a:bevelT/>
            </a:sp3d>
          </c:spPr>
          <c:invertIfNegative val="0"/>
          <c:dLbls>
            <c:numFmt formatCode="0" sourceLinked="0"/>
            <c:spPr>
              <a:solidFill>
                <a:schemeClr val="bg1">
                  <a:alpha val="50000"/>
                </a:schemeClr>
              </a:solidFill>
            </c:spPr>
            <c:txPr>
              <a:bodyPr wrap="square" lIns="38100" tIns="19050" rIns="38100" bIns="19050" anchor="ctr">
                <a:spAutoFit/>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≤100,000</c:v>
                </c:pt>
                <c:pt idx="2">
                  <c:v>&gt;100,000</c:v>
                </c:pt>
              </c:strCache>
            </c:strRef>
          </c:cat>
          <c:val>
            <c:numRef>
              <c:f>Sheet1!$B$2:$B$4</c:f>
              <c:numCache>
                <c:formatCode>0</c:formatCode>
                <c:ptCount val="3"/>
                <c:pt idx="0" formatCode="0.00">
                  <c:v>91.48</c:v>
                </c:pt>
                <c:pt idx="1">
                  <c:v>91</c:v>
                </c:pt>
                <c:pt idx="2">
                  <c:v>92</c:v>
                </c:pt>
              </c:numCache>
            </c:numRef>
          </c:val>
          <c:extLst>
            <c:ext xmlns:c16="http://schemas.microsoft.com/office/drawing/2014/chart" uri="{C3380CC4-5D6E-409C-BE32-E72D297353CC}">
              <c16:uniqueId val="{00000002-C2D8-AD4C-AA27-7067E7986AD9}"/>
            </c:ext>
          </c:extLst>
        </c:ser>
        <c:ser>
          <c:idx val="1"/>
          <c:order val="1"/>
          <c:tx>
            <c:strRef>
              <c:f>Sheet1!$C$1</c:f>
              <c:strCache>
                <c:ptCount val="1"/>
                <c:pt idx="0">
                  <c:v>Dolutegravir + Tenofovir DF-Emtricitabine</c:v>
                </c:pt>
              </c:strCache>
            </c:strRef>
          </c:tx>
          <c:spPr>
            <a:solidFill>
              <a:srgbClr val="90AA62"/>
            </a:solidFill>
            <a:ln w="12700">
              <a:noFill/>
            </a:ln>
            <a:effectLst/>
            <a:scene3d>
              <a:camera prst="orthographicFront"/>
              <a:lightRig rig="threePt" dir="t"/>
            </a:scene3d>
            <a:sp3d>
              <a:bevelT/>
            </a:sp3d>
          </c:spPr>
          <c:invertIfNegative val="0"/>
          <c:dLbls>
            <c:numFmt formatCode="0" sourceLinked="0"/>
            <c:spPr>
              <a:solidFill>
                <a:schemeClr val="bg1">
                  <a:alpha val="50000"/>
                </a:schemeClr>
              </a:solidFill>
            </c:spPr>
            <c:txPr>
              <a:bodyPr wrap="square" lIns="38100" tIns="19050" rIns="38100" bIns="19050" anchor="ctr">
                <a:spAutoFit/>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≤100,000</c:v>
                </c:pt>
                <c:pt idx="2">
                  <c:v>&gt;100,000</c:v>
                </c:pt>
              </c:strCache>
            </c:strRef>
          </c:cat>
          <c:val>
            <c:numRef>
              <c:f>Sheet1!$C$2:$C$4</c:f>
              <c:numCache>
                <c:formatCode>0</c:formatCode>
                <c:ptCount val="3"/>
                <c:pt idx="0" formatCode="0.0">
                  <c:v>93.3</c:v>
                </c:pt>
                <c:pt idx="1">
                  <c:v>94</c:v>
                </c:pt>
                <c:pt idx="2">
                  <c:v>90</c:v>
                </c:pt>
              </c:numCache>
            </c:numRef>
          </c:val>
          <c:extLst>
            <c:ext xmlns:c16="http://schemas.microsoft.com/office/drawing/2014/chart" uri="{C3380CC4-5D6E-409C-BE32-E72D297353CC}">
              <c16:uniqueId val="{00000005-C2D8-AD4C-AA27-7067E7986AD9}"/>
            </c:ext>
          </c:extLst>
        </c:ser>
        <c:dLbls>
          <c:showLegendKey val="0"/>
          <c:showVal val="1"/>
          <c:showCatName val="0"/>
          <c:showSerName val="0"/>
          <c:showPercent val="0"/>
          <c:showBubbleSize val="0"/>
        </c:dLbls>
        <c:gapWidth val="100"/>
        <c:axId val="275749888"/>
        <c:axId val="275759872"/>
      </c:barChart>
      <c:catAx>
        <c:axId val="275749888"/>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75759872"/>
        <c:crosses val="autoZero"/>
        <c:auto val="1"/>
        <c:lblAlgn val="ctr"/>
        <c:lblOffset val="1"/>
        <c:tickLblSkip val="1"/>
        <c:tickMarkSkip val="1"/>
        <c:noMultiLvlLbl val="0"/>
      </c:catAx>
      <c:valAx>
        <c:axId val="275759872"/>
        <c:scaling>
          <c:orientation val="minMax"/>
          <c:max val="100"/>
          <c:min val="0"/>
        </c:scaling>
        <c:delete val="0"/>
        <c:axPos val="l"/>
        <c:title>
          <c:tx>
            <c:rich>
              <a:bodyPr/>
              <a:lstStyle/>
              <a:p>
                <a:pPr>
                  <a:defRPr/>
                </a:pPr>
                <a:r>
                  <a:rPr lang="en-US"/>
                  <a:t>HIV RNA &lt;50 copies/mL (%)</a:t>
                </a:r>
              </a:p>
            </c:rich>
          </c:tx>
          <c:layout>
            <c:manualLayout>
              <c:xMode val="edge"/>
              <c:yMode val="edge"/>
              <c:x val="3.0863163381173093E-4"/>
              <c:y val="7.5175476374255978E-2"/>
            </c:manualLayout>
          </c:layout>
          <c:overlay val="0"/>
        </c:title>
        <c:numFmt formatCode="0" sourceLinked="0"/>
        <c:majorTickMark val="out"/>
        <c:minorTickMark val="none"/>
        <c:tickLblPos val="nextTo"/>
        <c:spPr>
          <a:ln w="6350" cmpd="sng">
            <a:solidFill>
              <a:srgbClr val="000000"/>
            </a:solidFill>
          </a:ln>
        </c:spPr>
        <c:crossAx val="27574988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0490069060516374"/>
          <c:y val="0"/>
          <c:w val="0.86701420301185761"/>
          <c:h val="0.11586162327241253"/>
        </c:manualLayout>
      </c:layout>
      <c:overlay val="0"/>
      <c:spPr>
        <a:noFill/>
      </c:spPr>
      <c:txPr>
        <a:bodyPr/>
        <a:lstStyle/>
        <a:p>
          <a:pPr>
            <a:defRPr sz="14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73399440400899"/>
          <c:y val="0.11943591426071699"/>
          <c:w val="0.83802968433701797"/>
          <c:h val="0.67984067307336904"/>
        </c:manualLayout>
      </c:layout>
      <c:barChart>
        <c:barDir val="col"/>
        <c:grouping val="clustered"/>
        <c:varyColors val="0"/>
        <c:ser>
          <c:idx val="0"/>
          <c:order val="0"/>
          <c:tx>
            <c:strRef>
              <c:f>Sheet1!$B$1</c:f>
              <c:strCache>
                <c:ptCount val="1"/>
                <c:pt idx="0">
                  <c:v>Dolutegravir + Lamivudine</c:v>
                </c:pt>
              </c:strCache>
            </c:strRef>
          </c:tx>
          <c:spPr>
            <a:solidFill>
              <a:srgbClr val="5792C2"/>
            </a:solidFill>
            <a:ln w="12700" cmpd="sng">
              <a:noFill/>
            </a:ln>
            <a:effectLst/>
            <a:scene3d>
              <a:camera prst="orthographicFront"/>
              <a:lightRig rig="threePt" dir="t"/>
            </a:scene3d>
            <a:sp3d>
              <a:bevelT/>
            </a:sp3d>
          </c:spPr>
          <c:invertIfNegative val="0"/>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&gt;200</c:v>
                </c:pt>
                <c:pt idx="2">
                  <c:v>≤200</c:v>
                </c:pt>
              </c:strCache>
            </c:strRef>
          </c:cat>
          <c:val>
            <c:numRef>
              <c:f>Sheet1!$B$2:$B$4</c:f>
              <c:numCache>
                <c:formatCode>0</c:formatCode>
                <c:ptCount val="3"/>
                <c:pt idx="0" formatCode="0.00">
                  <c:v>91.48</c:v>
                </c:pt>
                <c:pt idx="1">
                  <c:v>93</c:v>
                </c:pt>
                <c:pt idx="2">
                  <c:v>79</c:v>
                </c:pt>
              </c:numCache>
            </c:numRef>
          </c:val>
          <c:extLst>
            <c:ext xmlns:c16="http://schemas.microsoft.com/office/drawing/2014/chart" uri="{C3380CC4-5D6E-409C-BE32-E72D297353CC}">
              <c16:uniqueId val="{00000000-8371-A54C-9A93-993F4C0056CB}"/>
            </c:ext>
          </c:extLst>
        </c:ser>
        <c:ser>
          <c:idx val="1"/>
          <c:order val="1"/>
          <c:tx>
            <c:strRef>
              <c:f>Sheet1!$C$1</c:f>
              <c:strCache>
                <c:ptCount val="1"/>
                <c:pt idx="0">
                  <c:v>Dolutegravir + Tenofovir DF-Emtricitabine</c:v>
                </c:pt>
              </c:strCache>
            </c:strRef>
          </c:tx>
          <c:spPr>
            <a:solidFill>
              <a:srgbClr val="90AA62"/>
            </a:solidFill>
            <a:ln w="12700">
              <a:noFill/>
            </a:ln>
            <a:effectLst/>
            <a:scene3d>
              <a:camera prst="orthographicFront"/>
              <a:lightRig rig="threePt" dir="t"/>
            </a:scene3d>
            <a:sp3d>
              <a:bevelT/>
            </a:sp3d>
          </c:spPr>
          <c:invertIfNegative val="0"/>
          <c:dLbls>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Pooled Data </c:v>
                </c:pt>
                <c:pt idx="1">
                  <c:v>&gt;200</c:v>
                </c:pt>
                <c:pt idx="2">
                  <c:v>≤200</c:v>
                </c:pt>
              </c:strCache>
            </c:strRef>
          </c:cat>
          <c:val>
            <c:numRef>
              <c:f>Sheet1!$C$2:$C$4</c:f>
              <c:numCache>
                <c:formatCode>0</c:formatCode>
                <c:ptCount val="3"/>
                <c:pt idx="0" formatCode="0.0">
                  <c:v>93.3</c:v>
                </c:pt>
                <c:pt idx="1">
                  <c:v>93</c:v>
                </c:pt>
                <c:pt idx="2">
                  <c:v>93</c:v>
                </c:pt>
              </c:numCache>
            </c:numRef>
          </c:val>
          <c:extLst>
            <c:ext xmlns:c16="http://schemas.microsoft.com/office/drawing/2014/chart" uri="{C3380CC4-5D6E-409C-BE32-E72D297353CC}">
              <c16:uniqueId val="{00000001-8371-A54C-9A93-993F4C0056CB}"/>
            </c:ext>
          </c:extLst>
        </c:ser>
        <c:dLbls>
          <c:showLegendKey val="0"/>
          <c:showVal val="1"/>
          <c:showCatName val="0"/>
          <c:showSerName val="0"/>
          <c:showPercent val="0"/>
          <c:showBubbleSize val="0"/>
        </c:dLbls>
        <c:gapWidth val="85"/>
        <c:axId val="-1977983176"/>
        <c:axId val="-1977656568"/>
      </c:barChart>
      <c:catAx>
        <c:axId val="-1977983176"/>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1977656568"/>
        <c:crosses val="autoZero"/>
        <c:auto val="1"/>
        <c:lblAlgn val="ctr"/>
        <c:lblOffset val="1"/>
        <c:tickLblSkip val="1"/>
        <c:tickMarkSkip val="1"/>
        <c:noMultiLvlLbl val="0"/>
      </c:catAx>
      <c:valAx>
        <c:axId val="-1977656568"/>
        <c:scaling>
          <c:orientation val="minMax"/>
          <c:max val="100"/>
          <c:min val="0"/>
        </c:scaling>
        <c:delete val="0"/>
        <c:axPos val="l"/>
        <c:title>
          <c:tx>
            <c:rich>
              <a:bodyPr/>
              <a:lstStyle/>
              <a:p>
                <a:pPr>
                  <a:defRPr/>
                </a:pPr>
                <a:r>
                  <a:rPr lang="en-US"/>
                  <a:t>HIV RNA &lt;50 copies/mL (%)</a:t>
                </a:r>
              </a:p>
            </c:rich>
          </c:tx>
          <c:layout>
            <c:manualLayout>
              <c:xMode val="edge"/>
              <c:yMode val="edge"/>
              <c:x val="4.410177894429863E-3"/>
              <c:y val="8.798453144745795E-2"/>
            </c:manualLayout>
          </c:layout>
          <c:overlay val="0"/>
        </c:title>
        <c:numFmt formatCode="0" sourceLinked="0"/>
        <c:majorTickMark val="out"/>
        <c:minorTickMark val="none"/>
        <c:tickLblPos val="nextTo"/>
        <c:spPr>
          <a:ln w="6350" cmpd="sng">
            <a:solidFill>
              <a:srgbClr val="000000"/>
            </a:solidFill>
          </a:ln>
        </c:spPr>
        <c:crossAx val="-197798317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4272579100181901"/>
          <c:y val="3.3163302314110597E-2"/>
          <c:w val="0.82918914879978001"/>
          <c:h val="7.5120850359212704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3265286283659"/>
          <c:y val="4.9991494118790704E-2"/>
          <c:w val="0.87043708078156889"/>
          <c:h val="0.84187779478954017"/>
        </c:manualLayout>
      </c:layout>
      <c:barChart>
        <c:barDir val="col"/>
        <c:grouping val="clustered"/>
        <c:varyColors val="0"/>
        <c:ser>
          <c:idx val="0"/>
          <c:order val="0"/>
          <c:tx>
            <c:strRef>
              <c:f>Sheet1!$B$1</c:f>
              <c:strCache>
                <c:ptCount val="1"/>
                <c:pt idx="0">
                  <c:v>Dolutegravir-Lamivudine</c:v>
                </c:pt>
              </c:strCache>
            </c:strRef>
          </c:tx>
          <c:spPr>
            <a:solidFill>
              <a:srgbClr val="967DA5"/>
            </a:solidFill>
            <a:ln w="12700" cmpd="sng">
              <a:noFill/>
            </a:ln>
            <a:effectLst/>
            <a:scene3d>
              <a:camera prst="orthographicFront"/>
              <a:lightRig rig="threePt" dir="t"/>
            </a:scene3d>
            <a:sp3d>
              <a:bevelT/>
            </a:sp3d>
          </c:spPr>
          <c:invertIfNegative val="0"/>
          <c:dLbls>
            <c:dLbl>
              <c:idx val="0"/>
              <c:tx>
                <c:rich>
                  <a:bodyPr/>
                  <a:lstStyle/>
                  <a:p>
                    <a:r>
                      <a:rPr lang="en-US"/>
                      <a:t>≤1</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F76-9A40-84AC-AFECF5DDE409}"/>
                </c:ext>
              </c:extLst>
            </c:dLbl>
            <c:dLbl>
              <c:idx val="1"/>
              <c:layout>
                <c:manualLayout>
                  <c:x val="1.5432098765432098E-3"/>
                  <c:y val="0.1025189559638378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6A-6E4C-8F06-0375AC2AA609}"/>
                </c:ext>
              </c:extLst>
            </c:dLbl>
            <c:dLbl>
              <c:idx val="2"/>
              <c:layout>
                <c:manualLayout>
                  <c:x val="-1.1316741696017772E-16"/>
                  <c:y val="-1.19185622630504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76-9A40-84AC-AFECF5DDE409}"/>
                </c:ext>
              </c:extLst>
            </c:dLbl>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HIV-1 RNA ≥50 copies/mL</c:v>
                </c:pt>
                <c:pt idx="1">
                  <c:v>HIV-1 RNA &lt;50 copies/mL</c:v>
                </c:pt>
                <c:pt idx="2">
                  <c:v>No Virologic Data</c:v>
                </c:pt>
              </c:strCache>
            </c:strRef>
          </c:cat>
          <c:val>
            <c:numRef>
              <c:f>Sheet1!$B$2:$B$4</c:f>
              <c:numCache>
                <c:formatCode>0</c:formatCode>
                <c:ptCount val="3"/>
                <c:pt idx="0">
                  <c:v>0</c:v>
                </c:pt>
                <c:pt idx="1">
                  <c:v>86</c:v>
                </c:pt>
                <c:pt idx="2">
                  <c:v>14</c:v>
                </c:pt>
              </c:numCache>
            </c:numRef>
          </c:val>
          <c:extLst>
            <c:ext xmlns:c16="http://schemas.microsoft.com/office/drawing/2014/chart" uri="{C3380CC4-5D6E-409C-BE32-E72D297353CC}">
              <c16:uniqueId val="{00000000-C76A-6E4C-8F06-0375AC2AA609}"/>
            </c:ext>
          </c:extLst>
        </c:ser>
        <c:ser>
          <c:idx val="1"/>
          <c:order val="1"/>
          <c:tx>
            <c:strRef>
              <c:f>Sheet1!$C$1</c:f>
              <c:strCache>
                <c:ptCount val="1"/>
                <c:pt idx="0">
                  <c:v>TAF-Based Regimen</c:v>
                </c:pt>
              </c:strCache>
            </c:strRef>
          </c:tx>
          <c:spPr>
            <a:solidFill>
              <a:srgbClr val="648896"/>
            </a:solidFill>
            <a:ln w="12700">
              <a:noFill/>
            </a:ln>
            <a:effectLst/>
            <a:scene3d>
              <a:camera prst="orthographicFront"/>
              <a:lightRig rig="threePt" dir="t"/>
            </a:scene3d>
            <a:sp3d>
              <a:bevelT/>
            </a:sp3d>
          </c:spPr>
          <c:invertIfNegative val="0"/>
          <c:dLbls>
            <c:dLbl>
              <c:idx val="1"/>
              <c:layout>
                <c:manualLayout>
                  <c:x val="-3.0864197530865328E-3"/>
                  <c:y val="0.1072944006999125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6A-6E4C-8F06-0375AC2AA609}"/>
                </c:ext>
              </c:extLst>
            </c:dLbl>
            <c:dLbl>
              <c:idx val="2"/>
              <c:layout>
                <c:manualLayout>
                  <c:x val="3.0864197530864196E-3"/>
                  <c:y val="-1.12156119373967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76-9A40-84AC-AFECF5DDE409}"/>
                </c:ext>
              </c:extLst>
            </c:dLbl>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HIV-1 RNA ≥50 copies/mL</c:v>
                </c:pt>
                <c:pt idx="1">
                  <c:v>HIV-1 RNA &lt;50 copies/mL</c:v>
                </c:pt>
                <c:pt idx="2">
                  <c:v>No Virologic Data</c:v>
                </c:pt>
              </c:strCache>
            </c:strRef>
          </c:cat>
          <c:val>
            <c:numRef>
              <c:f>Sheet1!$C$2:$C$4</c:f>
              <c:numCache>
                <c:formatCode>0</c:formatCode>
                <c:ptCount val="3"/>
                <c:pt idx="0">
                  <c:v>1</c:v>
                </c:pt>
                <c:pt idx="1">
                  <c:v>82</c:v>
                </c:pt>
                <c:pt idx="2">
                  <c:v>17</c:v>
                </c:pt>
              </c:numCache>
            </c:numRef>
          </c:val>
          <c:extLst>
            <c:ext xmlns:c16="http://schemas.microsoft.com/office/drawing/2014/chart" uri="{C3380CC4-5D6E-409C-BE32-E72D297353CC}">
              <c16:uniqueId val="{00000001-C76A-6E4C-8F06-0375AC2AA609}"/>
            </c:ext>
          </c:extLst>
        </c:ser>
        <c:dLbls>
          <c:showLegendKey val="0"/>
          <c:showVal val="1"/>
          <c:showCatName val="0"/>
          <c:showSerName val="0"/>
          <c:showPercent val="0"/>
          <c:showBubbleSize val="0"/>
        </c:dLbls>
        <c:gapWidth val="150"/>
        <c:axId val="-1977983176"/>
        <c:axId val="-1977656568"/>
      </c:barChart>
      <c:catAx>
        <c:axId val="-1977983176"/>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1977656568"/>
        <c:crosses val="autoZero"/>
        <c:auto val="1"/>
        <c:lblAlgn val="ctr"/>
        <c:lblOffset val="1"/>
        <c:tickLblSkip val="1"/>
        <c:tickMarkSkip val="1"/>
        <c:noMultiLvlLbl val="0"/>
      </c:catAx>
      <c:valAx>
        <c:axId val="-1977656568"/>
        <c:scaling>
          <c:orientation val="minMax"/>
          <c:max val="100"/>
          <c:min val="0"/>
        </c:scaling>
        <c:delete val="0"/>
        <c:axPos val="l"/>
        <c:title>
          <c:tx>
            <c:rich>
              <a:bodyPr/>
              <a:lstStyle/>
              <a:p>
                <a:pPr>
                  <a:defRPr/>
                </a:pPr>
                <a:r>
                  <a:rPr lang="en-US" dirty="0"/>
                  <a:t>Participants</a:t>
                </a:r>
                <a:r>
                  <a:rPr lang="en-US" baseline="0" dirty="0"/>
                  <a:t> </a:t>
                </a:r>
                <a:r>
                  <a:rPr lang="en-US" dirty="0"/>
                  <a:t>(%)</a:t>
                </a:r>
              </a:p>
            </c:rich>
          </c:tx>
          <c:layout>
            <c:manualLayout>
              <c:xMode val="edge"/>
              <c:yMode val="edge"/>
              <c:x val="1.323758141343443E-3"/>
              <c:y val="0.23844749441042087"/>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7798317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67821959755030636"/>
          <c:y val="7.1743462622727711E-2"/>
          <c:w val="0.28597926995236705"/>
          <c:h val="0.22172584329736561"/>
        </c:manualLayout>
      </c:layout>
      <c:overlay val="0"/>
      <c:spPr>
        <a:solidFill>
          <a:sysClr val="window" lastClr="FFFFFF"/>
        </a:solidFill>
        <a:ln>
          <a:solidFill>
            <a:sysClr val="window" lastClr="FFFFFF">
              <a:lumMod val="50000"/>
            </a:sysClr>
          </a:solidFill>
        </a:ln>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3265286283659"/>
          <c:y val="4.9991494118790704E-2"/>
          <c:w val="0.87043708078156889"/>
          <c:h val="0.84187779478954017"/>
        </c:manualLayout>
      </c:layout>
      <c:barChart>
        <c:barDir val="col"/>
        <c:grouping val="clustered"/>
        <c:varyColors val="0"/>
        <c:ser>
          <c:idx val="0"/>
          <c:order val="0"/>
          <c:tx>
            <c:strRef>
              <c:f>Sheet1!$B$1</c:f>
              <c:strCache>
                <c:ptCount val="1"/>
                <c:pt idx="0">
                  <c:v>Dolutegravir-Lamivudine</c:v>
                </c:pt>
              </c:strCache>
            </c:strRef>
          </c:tx>
          <c:spPr>
            <a:solidFill>
              <a:srgbClr val="967DA5"/>
            </a:solidFill>
            <a:ln w="12700" cmpd="sng">
              <a:noFill/>
            </a:ln>
            <a:effectLst/>
            <a:scene3d>
              <a:camera prst="orthographicFront"/>
              <a:lightRig rig="threePt" dir="t"/>
            </a:scene3d>
            <a:sp3d>
              <a:bevelT/>
            </a:sp3d>
          </c:spPr>
          <c:invertIfNegative val="0"/>
          <c:dLbls>
            <c:dLbl>
              <c:idx val="0"/>
              <c:tx>
                <c:rich>
                  <a:bodyPr/>
                  <a:lstStyle/>
                  <a:p>
                    <a:r>
                      <a:rPr lang="en-US"/>
                      <a:t>≤1</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F76-9A40-84AC-AFECF5DDE409}"/>
                </c:ext>
              </c:extLst>
            </c:dLbl>
            <c:dLbl>
              <c:idx val="1"/>
              <c:layout>
                <c:manualLayout>
                  <c:x val="1.5432098765432098E-3"/>
                  <c:y val="0.1025189559638378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6A-6E4C-8F06-0375AC2AA609}"/>
                </c:ext>
              </c:extLst>
            </c:dLbl>
            <c:dLbl>
              <c:idx val="2"/>
              <c:layout>
                <c:manualLayout>
                  <c:x val="-1.1316741696017772E-16"/>
                  <c:y val="-1.19185622630504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76-9A40-84AC-AFECF5DDE409}"/>
                </c:ext>
              </c:extLst>
            </c:dLbl>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HIV-1 RNA ≥50 copies/mL</c:v>
                </c:pt>
                <c:pt idx="1">
                  <c:v>HIV-1 RNA &lt;50 copies/mL</c:v>
                </c:pt>
                <c:pt idx="2">
                  <c:v>No Virologic Data</c:v>
                </c:pt>
              </c:strCache>
            </c:strRef>
          </c:cat>
          <c:val>
            <c:numRef>
              <c:f>Sheet1!$B$2:$B$4</c:f>
              <c:numCache>
                <c:formatCode>0</c:formatCode>
                <c:ptCount val="3"/>
                <c:pt idx="0">
                  <c:v>0</c:v>
                </c:pt>
                <c:pt idx="1">
                  <c:v>94</c:v>
                </c:pt>
                <c:pt idx="2">
                  <c:v>5</c:v>
                </c:pt>
              </c:numCache>
            </c:numRef>
          </c:val>
          <c:extLst>
            <c:ext xmlns:c16="http://schemas.microsoft.com/office/drawing/2014/chart" uri="{C3380CC4-5D6E-409C-BE32-E72D297353CC}">
              <c16:uniqueId val="{00000000-C76A-6E4C-8F06-0375AC2AA609}"/>
            </c:ext>
          </c:extLst>
        </c:ser>
        <c:ser>
          <c:idx val="1"/>
          <c:order val="1"/>
          <c:tx>
            <c:strRef>
              <c:f>Sheet1!$C$1</c:f>
              <c:strCache>
                <c:ptCount val="1"/>
                <c:pt idx="0">
                  <c:v>Current ART</c:v>
                </c:pt>
              </c:strCache>
            </c:strRef>
          </c:tx>
          <c:spPr>
            <a:solidFill>
              <a:srgbClr val="648896"/>
            </a:solidFill>
            <a:ln w="12700">
              <a:noFill/>
            </a:ln>
            <a:effectLst/>
            <a:scene3d>
              <a:camera prst="orthographicFront"/>
              <a:lightRig rig="threePt" dir="t"/>
            </a:scene3d>
            <a:sp3d>
              <a:bevelT/>
            </a:sp3d>
          </c:spPr>
          <c:invertIfNegative val="0"/>
          <c:dLbls>
            <c:dLbl>
              <c:idx val="1"/>
              <c:layout>
                <c:manualLayout>
                  <c:x val="-3.0864197530865328E-3"/>
                  <c:y val="0.1072944006999125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6A-6E4C-8F06-0375AC2AA609}"/>
                </c:ext>
              </c:extLst>
            </c:dLbl>
            <c:dLbl>
              <c:idx val="2"/>
              <c:layout>
                <c:manualLayout>
                  <c:x val="3.0864197530864196E-3"/>
                  <c:y val="-1.12156119373967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76-9A40-84AC-AFECF5DDE409}"/>
                </c:ext>
              </c:extLst>
            </c:dLbl>
            <c:numFmt formatCode="0" sourceLinked="0"/>
            <c:spPr>
              <a:solidFill>
                <a:schemeClr val="bg1">
                  <a:alpha val="50000"/>
                </a:scheme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HIV-1 RNA ≥50 copies/mL</c:v>
                </c:pt>
                <c:pt idx="1">
                  <c:v>HIV-1 RNA &lt;50 copies/mL</c:v>
                </c:pt>
                <c:pt idx="2">
                  <c:v>No Virologic Data</c:v>
                </c:pt>
              </c:strCache>
            </c:strRef>
          </c:cat>
          <c:val>
            <c:numRef>
              <c:f>Sheet1!$C$2:$C$4</c:f>
              <c:numCache>
                <c:formatCode>0</c:formatCode>
                <c:ptCount val="3"/>
                <c:pt idx="0">
                  <c:v>1</c:v>
                </c:pt>
                <c:pt idx="1">
                  <c:v>93</c:v>
                </c:pt>
                <c:pt idx="2">
                  <c:v>6</c:v>
                </c:pt>
              </c:numCache>
            </c:numRef>
          </c:val>
          <c:extLst>
            <c:ext xmlns:c16="http://schemas.microsoft.com/office/drawing/2014/chart" uri="{C3380CC4-5D6E-409C-BE32-E72D297353CC}">
              <c16:uniqueId val="{00000001-C76A-6E4C-8F06-0375AC2AA609}"/>
            </c:ext>
          </c:extLst>
        </c:ser>
        <c:dLbls>
          <c:showLegendKey val="0"/>
          <c:showVal val="1"/>
          <c:showCatName val="0"/>
          <c:showSerName val="0"/>
          <c:showPercent val="0"/>
          <c:showBubbleSize val="0"/>
        </c:dLbls>
        <c:gapWidth val="150"/>
        <c:axId val="-1977983176"/>
        <c:axId val="-1977656568"/>
      </c:barChart>
      <c:catAx>
        <c:axId val="-1977983176"/>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1977656568"/>
        <c:crosses val="autoZero"/>
        <c:auto val="1"/>
        <c:lblAlgn val="ctr"/>
        <c:lblOffset val="1"/>
        <c:tickLblSkip val="1"/>
        <c:tickMarkSkip val="1"/>
        <c:noMultiLvlLbl val="0"/>
      </c:catAx>
      <c:valAx>
        <c:axId val="-1977656568"/>
        <c:scaling>
          <c:orientation val="minMax"/>
          <c:max val="100"/>
          <c:min val="0"/>
        </c:scaling>
        <c:delete val="0"/>
        <c:axPos val="l"/>
        <c:title>
          <c:tx>
            <c:rich>
              <a:bodyPr/>
              <a:lstStyle/>
              <a:p>
                <a:pPr>
                  <a:defRPr/>
                </a:pPr>
                <a:r>
                  <a:rPr lang="en-US" dirty="0"/>
                  <a:t>Participants</a:t>
                </a:r>
                <a:r>
                  <a:rPr lang="en-US" baseline="0" dirty="0"/>
                  <a:t> </a:t>
                </a:r>
                <a:r>
                  <a:rPr lang="en-US" dirty="0"/>
                  <a:t>(%)</a:t>
                </a:r>
              </a:p>
            </c:rich>
          </c:tx>
          <c:layout>
            <c:manualLayout>
              <c:xMode val="edge"/>
              <c:yMode val="edge"/>
              <c:x val="1.323758141343443E-3"/>
              <c:y val="0.23844749441042087"/>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7798317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67821959755030636"/>
          <c:y val="7.1743462622727711E-2"/>
          <c:w val="0.28597926995236705"/>
          <c:h val="0.22172584329736561"/>
        </c:manualLayout>
      </c:layout>
      <c:overlay val="0"/>
      <c:spPr>
        <a:solidFill>
          <a:sysClr val="window" lastClr="FFFFFF"/>
        </a:solidFill>
        <a:ln>
          <a:solidFill>
            <a:sysClr val="window" lastClr="FFFFFF">
              <a:lumMod val="50000"/>
            </a:sysClr>
          </a:solidFill>
        </a:ln>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6235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0505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9975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5058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Tree>
    <p:extLst>
      <p:ext uri="{BB962C8B-B14F-4D97-AF65-F5344CB8AC3E}">
        <p14:creationId xmlns:p14="http://schemas.microsoft.com/office/powerpoint/2010/main" val="1705623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9190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431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787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67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8307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3684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776"/>
              </a:spcBef>
            </a:pPr>
            <a:endParaRPr lang="en-US" dirty="0"/>
          </a:p>
        </p:txBody>
      </p:sp>
    </p:spTree>
    <p:extLst>
      <p:ext uri="{BB962C8B-B14F-4D97-AF65-F5344CB8AC3E}">
        <p14:creationId xmlns:p14="http://schemas.microsoft.com/office/powerpoint/2010/main" val="1052794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0068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4298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3334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udy-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B243D4E2-247F-A841-4463-2BB564117BAF}"/>
              </a:ext>
            </a:extLst>
          </p:cNvPr>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U1OHA32104 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3" name="Picture 2" descr="AETC_Program-color-outline-01.png">
            <a:extLst>
              <a:ext uri="{FF2B5EF4-FFF2-40B4-BE49-F238E27FC236}">
                <a16:creationId xmlns:a16="http://schemas.microsoft.com/office/drawing/2014/main" id="{5D6832C7-D92B-47BD-1429-DD6CDB0567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4" name="Logo Stacked V2">
            <a:extLst>
              <a:ext uri="{FF2B5EF4-FFF2-40B4-BE49-F238E27FC236}">
                <a16:creationId xmlns:a16="http://schemas.microsoft.com/office/drawing/2014/main" id="{E959C999-8FB4-AC6B-D5F1-82358D2695CD}"/>
              </a:ext>
            </a:extLst>
          </p:cNvPr>
          <p:cNvGrpSpPr>
            <a:grpSpLocks noChangeAspect="1"/>
          </p:cNvGrpSpPr>
          <p:nvPr userDrawn="1"/>
        </p:nvGrpSpPr>
        <p:grpSpPr>
          <a:xfrm>
            <a:off x="3376350" y="3803044"/>
            <a:ext cx="2404630" cy="563949"/>
            <a:chOff x="680865" y="3439338"/>
            <a:chExt cx="4686473" cy="1068091"/>
          </a:xfrm>
        </p:grpSpPr>
        <p:pic>
          <p:nvPicPr>
            <p:cNvPr id="5" name="Logomark V2">
              <a:extLst>
                <a:ext uri="{FF2B5EF4-FFF2-40B4-BE49-F238E27FC236}">
                  <a16:creationId xmlns:a16="http://schemas.microsoft.com/office/drawing/2014/main" id="{43C9D2B4-9017-5503-AE0F-1E86B81DF0C9}"/>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6" name="Nat HIV Cur logo type stacked">
              <a:extLst>
                <a:ext uri="{FF2B5EF4-FFF2-40B4-BE49-F238E27FC236}">
                  <a16:creationId xmlns:a16="http://schemas.microsoft.com/office/drawing/2014/main" id="{79AAA010-074D-57A5-2BB7-34C0FCA9616E}"/>
                </a:ext>
              </a:extLst>
            </p:cNvPr>
            <p:cNvGrpSpPr>
              <a:grpSpLocks noChangeAspect="1"/>
            </p:cNvGrpSpPr>
            <p:nvPr/>
          </p:nvGrpSpPr>
          <p:grpSpPr bwMode="auto">
            <a:xfrm>
              <a:off x="1898650" y="3455065"/>
              <a:ext cx="3468688" cy="1036638"/>
              <a:chOff x="1196" y="1585"/>
              <a:chExt cx="2185" cy="653"/>
            </a:xfrm>
          </p:grpSpPr>
          <p:sp>
            <p:nvSpPr>
              <p:cNvPr id="7" name="Freeform 5">
                <a:extLst>
                  <a:ext uri="{FF2B5EF4-FFF2-40B4-BE49-F238E27FC236}">
                    <a16:creationId xmlns:a16="http://schemas.microsoft.com/office/drawing/2014/main" id="{8182A7FF-98ED-DF1C-B875-BA8707C5B1D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6">
                <a:extLst>
                  <a:ext uri="{FF2B5EF4-FFF2-40B4-BE49-F238E27FC236}">
                    <a16:creationId xmlns:a16="http://schemas.microsoft.com/office/drawing/2014/main" id="{51BB702F-C7BB-022F-D3DD-B7300F98D28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7">
                <a:extLst>
                  <a:ext uri="{FF2B5EF4-FFF2-40B4-BE49-F238E27FC236}">
                    <a16:creationId xmlns:a16="http://schemas.microsoft.com/office/drawing/2014/main" id="{160D58A7-1C8E-754F-11B3-317209D98BB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8">
                <a:extLst>
                  <a:ext uri="{FF2B5EF4-FFF2-40B4-BE49-F238E27FC236}">
                    <a16:creationId xmlns:a16="http://schemas.microsoft.com/office/drawing/2014/main" id="{05F728AC-929B-7959-5D26-16F988F695CA}"/>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9">
                <a:extLst>
                  <a:ext uri="{FF2B5EF4-FFF2-40B4-BE49-F238E27FC236}">
                    <a16:creationId xmlns:a16="http://schemas.microsoft.com/office/drawing/2014/main" id="{67A8028F-4BCD-8BC9-4C35-33901A9EAC6B}"/>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10">
                <a:extLst>
                  <a:ext uri="{FF2B5EF4-FFF2-40B4-BE49-F238E27FC236}">
                    <a16:creationId xmlns:a16="http://schemas.microsoft.com/office/drawing/2014/main" id="{7C366605-7D3A-6145-C758-96414DB5A36B}"/>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11">
                <a:extLst>
                  <a:ext uri="{FF2B5EF4-FFF2-40B4-BE49-F238E27FC236}">
                    <a16:creationId xmlns:a16="http://schemas.microsoft.com/office/drawing/2014/main" id="{673FEFD2-0F27-F487-8937-B93D3B911DD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5" name="Freeform 12">
                <a:extLst>
                  <a:ext uri="{FF2B5EF4-FFF2-40B4-BE49-F238E27FC236}">
                    <a16:creationId xmlns:a16="http://schemas.microsoft.com/office/drawing/2014/main" id="{C0652405-AE64-AD97-2C31-DD6B88D6FD03}"/>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6" name="Freeform 13">
                <a:extLst>
                  <a:ext uri="{FF2B5EF4-FFF2-40B4-BE49-F238E27FC236}">
                    <a16:creationId xmlns:a16="http://schemas.microsoft.com/office/drawing/2014/main" id="{904122CB-DEAE-50B3-4DD0-2862177BB70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4">
                <a:extLst>
                  <a:ext uri="{FF2B5EF4-FFF2-40B4-BE49-F238E27FC236}">
                    <a16:creationId xmlns:a16="http://schemas.microsoft.com/office/drawing/2014/main" id="{51E8BB0A-060B-7151-FC32-BDEEB2AA7C42}"/>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5">
                <a:extLst>
                  <a:ext uri="{FF2B5EF4-FFF2-40B4-BE49-F238E27FC236}">
                    <a16:creationId xmlns:a16="http://schemas.microsoft.com/office/drawing/2014/main" id="{6086CB45-4DCA-4D4A-2234-FA990D4154E4}"/>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16">
                <a:extLst>
                  <a:ext uri="{FF2B5EF4-FFF2-40B4-BE49-F238E27FC236}">
                    <a16:creationId xmlns:a16="http://schemas.microsoft.com/office/drawing/2014/main" id="{23FA88C8-1C10-FA7A-DE82-EA33F8B681B6}"/>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17">
                <a:extLst>
                  <a:ext uri="{FF2B5EF4-FFF2-40B4-BE49-F238E27FC236}">
                    <a16:creationId xmlns:a16="http://schemas.microsoft.com/office/drawing/2014/main" id="{70200634-2517-2950-A0AC-154544C9D204}"/>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1" name="Freeform 18">
                <a:extLst>
                  <a:ext uri="{FF2B5EF4-FFF2-40B4-BE49-F238E27FC236}">
                    <a16:creationId xmlns:a16="http://schemas.microsoft.com/office/drawing/2014/main" id="{810BA6A1-5000-6DEF-8AD2-428E33BC2886}"/>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2" name="Freeform 19">
                <a:extLst>
                  <a:ext uri="{FF2B5EF4-FFF2-40B4-BE49-F238E27FC236}">
                    <a16:creationId xmlns:a16="http://schemas.microsoft.com/office/drawing/2014/main" id="{8B740DAC-70A5-CF31-12F2-6FF85AD4F534}"/>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3" name="Freeform 20">
                <a:extLst>
                  <a:ext uri="{FF2B5EF4-FFF2-40B4-BE49-F238E27FC236}">
                    <a16:creationId xmlns:a16="http://schemas.microsoft.com/office/drawing/2014/main" id="{9FCBB043-E193-6211-319A-7309AE7DF43E}"/>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 name="Freeform 21">
                <a:extLst>
                  <a:ext uri="{FF2B5EF4-FFF2-40B4-BE49-F238E27FC236}">
                    <a16:creationId xmlns:a16="http://schemas.microsoft.com/office/drawing/2014/main" id="{F3C3F979-0EC3-3CF1-09DD-6AD734105953}"/>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5" name="Freeform 22">
                <a:extLst>
                  <a:ext uri="{FF2B5EF4-FFF2-40B4-BE49-F238E27FC236}">
                    <a16:creationId xmlns:a16="http://schemas.microsoft.com/office/drawing/2014/main" id="{5600BBB6-BA27-12F1-ABDD-CC07FB67DBAD}"/>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23">
                <a:extLst>
                  <a:ext uri="{FF2B5EF4-FFF2-40B4-BE49-F238E27FC236}">
                    <a16:creationId xmlns:a16="http://schemas.microsoft.com/office/drawing/2014/main" id="{EE116953-AA9E-A9EE-D665-0C86D832E912}"/>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4">
                <a:extLst>
                  <a:ext uri="{FF2B5EF4-FFF2-40B4-BE49-F238E27FC236}">
                    <a16:creationId xmlns:a16="http://schemas.microsoft.com/office/drawing/2014/main" id="{C89516CA-E1CD-B224-6660-921DBCCAA52B}"/>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5">
                <a:extLst>
                  <a:ext uri="{FF2B5EF4-FFF2-40B4-BE49-F238E27FC236}">
                    <a16:creationId xmlns:a16="http://schemas.microsoft.com/office/drawing/2014/main" id="{02FC9E30-5683-AB7A-73C9-E7B80C884DDA}"/>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29" name="Picture 28">
            <a:extLst>
              <a:ext uri="{FF2B5EF4-FFF2-40B4-BE49-F238E27FC236}">
                <a16:creationId xmlns:a16="http://schemas.microsoft.com/office/drawing/2014/main" id="{74EC2E85-89FD-DE91-69E2-837CC5ECE07C}"/>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3358114518"/>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57"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20CA-E4F4-E14F-8AB8-A2C3792AC8E1}"/>
              </a:ext>
            </a:extLst>
          </p:cNvPr>
          <p:cNvSpPr>
            <a:spLocks noGrp="1"/>
          </p:cNvSpPr>
          <p:nvPr>
            <p:ph type="ctrTitle"/>
          </p:nvPr>
        </p:nvSpPr>
        <p:spPr>
          <a:xfrm>
            <a:off x="438219" y="1315943"/>
            <a:ext cx="8229600" cy="895857"/>
          </a:xfrm>
        </p:spPr>
        <p:txBody>
          <a:bodyPr>
            <a:normAutofit/>
          </a:bodyPr>
          <a:lstStyle/>
          <a:p>
            <a:r>
              <a:rPr lang="en-US" sz="3200" dirty="0"/>
              <a:t>Dolutegravir-Lamivudine</a:t>
            </a:r>
          </a:p>
        </p:txBody>
      </p:sp>
      <p:sp>
        <p:nvSpPr>
          <p:cNvPr id="3" name="Text Placeholder 2">
            <a:extLst>
              <a:ext uri="{FF2B5EF4-FFF2-40B4-BE49-F238E27FC236}">
                <a16:creationId xmlns:a16="http://schemas.microsoft.com/office/drawing/2014/main" id="{307C179B-3B15-EC4B-84B3-CE0B57B790A8}"/>
              </a:ext>
            </a:extLst>
          </p:cNvPr>
          <p:cNvSpPr>
            <a:spLocks noGrp="1"/>
          </p:cNvSpPr>
          <p:nvPr>
            <p:ph type="body" sz="quarter" idx="14"/>
          </p:nvPr>
        </p:nvSpPr>
        <p:spPr/>
        <p:txBody>
          <a:bodyPr/>
          <a:lstStyle/>
          <a:p>
            <a:r>
              <a:rPr lang="en-US" dirty="0"/>
              <a:t>Last Updated: </a:t>
            </a:r>
            <a:r>
              <a:rPr lang="en-US"/>
              <a:t>October 12, </a:t>
            </a:r>
            <a:r>
              <a:rPr lang="en-US" dirty="0"/>
              <a:t>2022</a:t>
            </a:r>
          </a:p>
        </p:txBody>
      </p:sp>
      <p:sp>
        <p:nvSpPr>
          <p:cNvPr id="4" name="Text Placeholder 3">
            <a:extLst>
              <a:ext uri="{FF2B5EF4-FFF2-40B4-BE49-F238E27FC236}">
                <a16:creationId xmlns:a16="http://schemas.microsoft.com/office/drawing/2014/main" id="{A5838460-C658-8A43-9241-D6B5E6D5D89B}"/>
              </a:ext>
            </a:extLst>
          </p:cNvPr>
          <p:cNvSpPr>
            <a:spLocks noGrp="1"/>
          </p:cNvSpPr>
          <p:nvPr>
            <p:ph type="body" sz="quarter" idx="18"/>
          </p:nvPr>
        </p:nvSpPr>
        <p:spPr/>
        <p:txBody>
          <a:bodyPr/>
          <a:lstStyle/>
          <a:p>
            <a:r>
              <a:rPr lang="en-US" sz="1600" dirty="0"/>
              <a:t>Jehan Budak, MD</a:t>
            </a:r>
          </a:p>
          <a:p>
            <a:r>
              <a:rPr lang="en-US" sz="1600" dirty="0"/>
              <a:t>Associate Editor, National HIV Curriculum</a:t>
            </a:r>
          </a:p>
          <a:p>
            <a:r>
              <a:rPr lang="en-US" sz="1600" dirty="0"/>
              <a:t>Assistant Professor of Medicine</a:t>
            </a:r>
          </a:p>
          <a:p>
            <a:r>
              <a:rPr lang="en-US" sz="1600" dirty="0"/>
              <a:t>Division of Allergy and Infectious Diseases</a:t>
            </a:r>
          </a:p>
          <a:p>
            <a:r>
              <a:rPr lang="en-US" sz="1600" dirty="0"/>
              <a:t>University of Washington	</a:t>
            </a:r>
          </a:p>
        </p:txBody>
      </p:sp>
    </p:spTree>
    <p:extLst>
      <p:ext uri="{BB962C8B-B14F-4D97-AF65-F5344CB8AC3E}">
        <p14:creationId xmlns:p14="http://schemas.microsoft.com/office/powerpoint/2010/main" val="691916715"/>
      </p:ext>
    </p:extLst>
  </p:cSld>
  <p:clrMapOvr>
    <a:masterClrMapping/>
  </p:clrMapOvr>
  <p:transition spd="slow" advTm="1258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lstStyle/>
          <a:p>
            <a:r>
              <a:rPr lang="en-US" dirty="0"/>
              <a:t>Dolutegravir-Lamivudine: Key Studies</a:t>
            </a:r>
          </a:p>
        </p:txBody>
      </p:sp>
      <p:sp>
        <p:nvSpPr>
          <p:cNvPr id="6" name="Text Placeholder 5">
            <a:extLst>
              <a:ext uri="{FF2B5EF4-FFF2-40B4-BE49-F238E27FC236}">
                <a16:creationId xmlns:a16="http://schemas.microsoft.com/office/drawing/2014/main" id="{E8FC5D19-1BF4-3246-B223-9D819431728C}"/>
              </a:ext>
            </a:extLst>
          </p:cNvPr>
          <p:cNvSpPr>
            <a:spLocks noGrp="1"/>
          </p:cNvSpPr>
          <p:nvPr>
            <p:ph type="body" sz="quarter" idx="14"/>
          </p:nvPr>
        </p:nvSpPr>
        <p:spPr/>
        <p:txBody>
          <a:bodyPr/>
          <a:lstStyle/>
          <a:p>
            <a:endParaRPr lang="en-US"/>
          </a:p>
        </p:txBody>
      </p:sp>
      <p:sp>
        <p:nvSpPr>
          <p:cNvPr id="5" name="Content Placeholder 4">
            <a:extLst>
              <a:ext uri="{FF2B5EF4-FFF2-40B4-BE49-F238E27FC236}">
                <a16:creationId xmlns:a16="http://schemas.microsoft.com/office/drawing/2014/main" id="{338B0BF8-9370-D740-A027-B33ECC05CD18}"/>
              </a:ext>
            </a:extLst>
          </p:cNvPr>
          <p:cNvSpPr>
            <a:spLocks noGrp="1"/>
          </p:cNvSpPr>
          <p:nvPr>
            <p:ph sz="half" idx="2"/>
          </p:nvPr>
        </p:nvSpPr>
        <p:spPr/>
        <p:txBody>
          <a:bodyPr>
            <a:normAutofit/>
          </a:bodyPr>
          <a:lstStyle/>
          <a:p>
            <a:pPr>
              <a:lnSpc>
                <a:spcPts val="3000"/>
              </a:lnSpc>
            </a:pPr>
            <a:r>
              <a:rPr lang="en-US" b="1" dirty="0"/>
              <a:t>Treatment Naïve</a:t>
            </a:r>
          </a:p>
          <a:p>
            <a:pPr lvl="1">
              <a:lnSpc>
                <a:spcPts val="3000"/>
              </a:lnSpc>
            </a:pPr>
            <a:r>
              <a:rPr lang="en-US" sz="2000" dirty="0"/>
              <a:t>GEMINI 1 and 2</a:t>
            </a:r>
          </a:p>
          <a:p>
            <a:pPr>
              <a:lnSpc>
                <a:spcPts val="3000"/>
              </a:lnSpc>
              <a:spcBef>
                <a:spcPts val="2400"/>
              </a:spcBef>
            </a:pPr>
            <a:r>
              <a:rPr lang="en-US" b="1" dirty="0"/>
              <a:t>Treatment Experienced</a:t>
            </a:r>
          </a:p>
          <a:p>
            <a:pPr lvl="1">
              <a:lnSpc>
                <a:spcPts val="3000"/>
              </a:lnSpc>
            </a:pPr>
            <a:r>
              <a:rPr lang="en-US" sz="2000" dirty="0"/>
              <a:t>TANGO</a:t>
            </a:r>
          </a:p>
          <a:p>
            <a:pPr lvl="1">
              <a:lnSpc>
                <a:spcPts val="3000"/>
              </a:lnSpc>
            </a:pPr>
            <a:r>
              <a:rPr lang="en-US" sz="2000" dirty="0"/>
              <a:t>SALSA</a:t>
            </a:r>
          </a:p>
        </p:txBody>
      </p:sp>
    </p:spTree>
    <p:extLst>
      <p:ext uri="{BB962C8B-B14F-4D97-AF65-F5344CB8AC3E}">
        <p14:creationId xmlns:p14="http://schemas.microsoft.com/office/powerpoint/2010/main" val="1298663435"/>
      </p:ext>
    </p:extLst>
  </p:cSld>
  <p:clrMapOvr>
    <a:masterClrMapping/>
  </p:clrMapOvr>
  <p:transition spd="slow" advTm="7872"/>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22">
            <a:extLst>
              <a:ext uri="{FF2B5EF4-FFF2-40B4-BE49-F238E27FC236}">
                <a16:creationId xmlns:a16="http://schemas.microsoft.com/office/drawing/2014/main" id="{DD8D48EE-274E-0D48-96A1-DCEB60353EA5}"/>
              </a:ext>
            </a:extLst>
          </p:cNvPr>
          <p:cNvSpPr>
            <a:spLocks noChangeAspect="1" noChangeShapeType="1"/>
          </p:cNvSpPr>
          <p:nvPr/>
        </p:nvSpPr>
        <p:spPr bwMode="auto">
          <a:xfrm rot="1169337" flipV="1">
            <a:off x="4950626" y="2332368"/>
            <a:ext cx="380020" cy="60850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8" name="Line 22">
            <a:extLst>
              <a:ext uri="{FF2B5EF4-FFF2-40B4-BE49-F238E27FC236}">
                <a16:creationId xmlns:a16="http://schemas.microsoft.com/office/drawing/2014/main" id="{34AF9AE4-9AF3-DB4C-9956-8E6C672713C8}"/>
              </a:ext>
            </a:extLst>
          </p:cNvPr>
          <p:cNvSpPr>
            <a:spLocks noChangeAspect="1" noChangeShapeType="1"/>
          </p:cNvSpPr>
          <p:nvPr/>
        </p:nvSpPr>
        <p:spPr bwMode="auto">
          <a:xfrm rot="20430663">
            <a:off x="5068614" y="3063566"/>
            <a:ext cx="284750" cy="45595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4" name="Title 3"/>
          <p:cNvSpPr>
            <a:spLocks noGrp="1"/>
          </p:cNvSpPr>
          <p:nvPr>
            <p:ph type="title"/>
          </p:nvPr>
        </p:nvSpPr>
        <p:spPr/>
        <p:txBody>
          <a:bodyPr/>
          <a:lstStyle/>
          <a:p>
            <a:r>
              <a:rPr lang="en-US" sz="2100" i="1" dirty="0">
                <a:ea typeface="ＭＳ Ｐゴシック" pitchFamily="22" charset="-128"/>
                <a:cs typeface="ＭＳ Ｐゴシック" pitchFamily="22" charset="-128"/>
              </a:rPr>
              <a:t>DTG + 3TC versus DTG + TDF-FTC as Initial ART</a:t>
            </a:r>
            <a:br>
              <a:rPr lang="en-US" dirty="0">
                <a:ea typeface="ＭＳ Ｐゴシック" pitchFamily="22" charset="-128"/>
                <a:cs typeface="ＭＳ Ｐゴシック" pitchFamily="22" charset="-128"/>
              </a:rPr>
            </a:br>
            <a:r>
              <a:rPr lang="en-US" dirty="0">
                <a:ea typeface="ＭＳ Ｐゴシック" pitchFamily="31" charset="-128"/>
                <a:cs typeface="ＭＳ Ｐゴシック" pitchFamily="31" charset="-128"/>
              </a:rPr>
              <a:t>GEMINI 1 and GEMINI 2: Background</a:t>
            </a:r>
            <a:endParaRPr lang="en-US" dirty="0"/>
          </a:p>
        </p:txBody>
      </p:sp>
      <p:sp>
        <p:nvSpPr>
          <p:cNvPr id="6" name="Content Placeholder 5"/>
          <p:cNvSpPr>
            <a:spLocks noGrp="1"/>
          </p:cNvSpPr>
          <p:nvPr>
            <p:ph type="body" sz="quarter" idx="16"/>
          </p:nvPr>
        </p:nvSpPr>
        <p:spPr/>
        <p:txBody>
          <a:bodyPr/>
          <a:lstStyle/>
          <a:p>
            <a:r>
              <a:rPr lang="en-US" dirty="0"/>
              <a:t>Source: Cahn P, et al. Lancet. 2019;393:143-55.</a:t>
            </a:r>
          </a:p>
        </p:txBody>
      </p:sp>
      <p:sp>
        <p:nvSpPr>
          <p:cNvPr id="3" name="Content Placeholder 2">
            <a:extLst>
              <a:ext uri="{FF2B5EF4-FFF2-40B4-BE49-F238E27FC236}">
                <a16:creationId xmlns:a16="http://schemas.microsoft.com/office/drawing/2014/main" id="{C11E1750-588F-194D-B769-943D8C1B18B5}"/>
              </a:ext>
            </a:extLst>
          </p:cNvPr>
          <p:cNvSpPr>
            <a:spLocks noGrp="1"/>
          </p:cNvSpPr>
          <p:nvPr>
            <p:ph sz="half" idx="2"/>
          </p:nvPr>
        </p:nvSpPr>
        <p:spPr>
          <a:xfrm>
            <a:off x="323850" y="1183315"/>
            <a:ext cx="4729932" cy="3504315"/>
          </a:xfrm>
        </p:spPr>
        <p:txBody>
          <a:bodyPr>
            <a:normAutofit/>
          </a:bodyPr>
          <a:lstStyle/>
          <a:p>
            <a:pPr>
              <a:lnSpc>
                <a:spcPts val="2000"/>
              </a:lnSpc>
            </a:pPr>
            <a:r>
              <a:rPr lang="en-US" b="1" dirty="0"/>
              <a:t>Background</a:t>
            </a:r>
          </a:p>
          <a:p>
            <a:pPr lvl="1">
              <a:lnSpc>
                <a:spcPts val="2000"/>
              </a:lnSpc>
            </a:pPr>
            <a:r>
              <a:rPr lang="en-US" dirty="0"/>
              <a:t>Two double-blind, multinational, noninferiority, randomized, controlled trials that compared initial ART of dolutegravir plus lamivudine (DTG + 3TC) versus dolutegravir plus tenofovir-DF-emtricitabine (DTG + TDF-FTC)</a:t>
            </a:r>
          </a:p>
          <a:p>
            <a:pPr>
              <a:lnSpc>
                <a:spcPts val="2000"/>
              </a:lnSpc>
              <a:spcBef>
                <a:spcPts val="1600"/>
              </a:spcBef>
            </a:pPr>
            <a:r>
              <a:rPr lang="en-US" b="1" dirty="0"/>
              <a:t>Enrollment Criteria</a:t>
            </a:r>
          </a:p>
          <a:p>
            <a:pPr lvl="1">
              <a:lnSpc>
                <a:spcPts val="2000"/>
              </a:lnSpc>
            </a:pPr>
            <a:r>
              <a:rPr lang="en-US" dirty="0"/>
              <a:t>Treatment-naïve adults</a:t>
            </a:r>
          </a:p>
          <a:p>
            <a:pPr lvl="1">
              <a:lnSpc>
                <a:spcPts val="2000"/>
              </a:lnSpc>
            </a:pPr>
            <a:r>
              <a:rPr lang="en-US" dirty="0"/>
              <a:t>HIV RNA 1,000-500,000 copies/mL</a:t>
            </a:r>
          </a:p>
          <a:p>
            <a:pPr lvl="1">
              <a:lnSpc>
                <a:spcPts val="2000"/>
              </a:lnSpc>
            </a:pPr>
            <a:r>
              <a:rPr lang="en-US" dirty="0"/>
              <a:t>No NRTI, INSTI, or major PI mutations</a:t>
            </a:r>
          </a:p>
          <a:p>
            <a:pPr lvl="1">
              <a:lnSpc>
                <a:spcPts val="2000"/>
              </a:lnSpc>
            </a:pPr>
            <a:r>
              <a:rPr lang="en-US" dirty="0"/>
              <a:t>No chronic HBV</a:t>
            </a:r>
          </a:p>
          <a:p>
            <a:pPr lvl="1">
              <a:lnSpc>
                <a:spcPts val="2000"/>
              </a:lnSpc>
            </a:pPr>
            <a:r>
              <a:rPr lang="en-US" dirty="0"/>
              <a:t>Not pregnant or breastfeeding</a:t>
            </a:r>
          </a:p>
        </p:txBody>
      </p:sp>
      <p:sp>
        <p:nvSpPr>
          <p:cNvPr id="15" name="Rectangle 7">
            <a:extLst>
              <a:ext uri="{FF2B5EF4-FFF2-40B4-BE49-F238E27FC236}">
                <a16:creationId xmlns:a16="http://schemas.microsoft.com/office/drawing/2014/main" id="{5F85366D-D7B1-AB4C-8705-C6770F50098D}"/>
              </a:ext>
            </a:extLst>
          </p:cNvPr>
          <p:cNvSpPr>
            <a:spLocks noChangeArrowheads="1"/>
          </p:cNvSpPr>
          <p:nvPr/>
        </p:nvSpPr>
        <p:spPr bwMode="invGray">
          <a:xfrm>
            <a:off x="5506065" y="1718184"/>
            <a:ext cx="3293806" cy="1005840"/>
          </a:xfrm>
          <a:prstGeom prst="rect">
            <a:avLst/>
          </a:prstGeom>
          <a:solidFill>
            <a:srgbClr val="5792C2">
              <a:alpha val="16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2000" b="1" dirty="0">
                <a:solidFill>
                  <a:srgbClr val="000000"/>
                </a:solidFill>
                <a:latin typeface="Arial"/>
                <a:cs typeface="Arial"/>
              </a:rPr>
              <a:t>Dolutegravir-lamivudine</a:t>
            </a:r>
            <a:br>
              <a:rPr lang="en-US" sz="2000" b="1" dirty="0">
                <a:solidFill>
                  <a:srgbClr val="000000"/>
                </a:solidFill>
                <a:latin typeface="Arial"/>
                <a:cs typeface="Arial"/>
              </a:rPr>
            </a:br>
            <a:r>
              <a:rPr lang="en-US" sz="2000" dirty="0">
                <a:solidFill>
                  <a:srgbClr val="000000"/>
                </a:solidFill>
                <a:latin typeface="Arial"/>
                <a:cs typeface="Arial"/>
              </a:rPr>
              <a:t>(Dual ART)</a:t>
            </a:r>
            <a:br>
              <a:rPr lang="en-US" sz="2000" dirty="0">
                <a:solidFill>
                  <a:srgbClr val="000000"/>
                </a:solidFill>
                <a:latin typeface="Arial"/>
                <a:cs typeface="Arial"/>
              </a:rPr>
            </a:br>
            <a:r>
              <a:rPr lang="en-US" sz="1600" dirty="0">
                <a:solidFill>
                  <a:srgbClr val="000000"/>
                </a:solidFill>
                <a:latin typeface="Arial"/>
                <a:cs typeface="Arial"/>
              </a:rPr>
              <a:t>n = 716</a:t>
            </a:r>
          </a:p>
        </p:txBody>
      </p:sp>
      <p:sp>
        <p:nvSpPr>
          <p:cNvPr id="17" name="Rectangle 21">
            <a:extLst>
              <a:ext uri="{FF2B5EF4-FFF2-40B4-BE49-F238E27FC236}">
                <a16:creationId xmlns:a16="http://schemas.microsoft.com/office/drawing/2014/main" id="{DB547E58-443F-9A46-9EBF-C5A806A78C16}"/>
              </a:ext>
            </a:extLst>
          </p:cNvPr>
          <p:cNvSpPr>
            <a:spLocks noChangeArrowheads="1"/>
          </p:cNvSpPr>
          <p:nvPr/>
        </p:nvSpPr>
        <p:spPr bwMode="invGray">
          <a:xfrm>
            <a:off x="5506065" y="3288888"/>
            <a:ext cx="3293806" cy="1005840"/>
          </a:xfrm>
          <a:prstGeom prst="rect">
            <a:avLst/>
          </a:prstGeom>
          <a:solidFill>
            <a:srgbClr val="90AA62">
              <a:alpha val="26707"/>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2000" b="1" dirty="0">
                <a:solidFill>
                  <a:srgbClr val="000000"/>
                </a:solidFill>
                <a:latin typeface="Arial"/>
                <a:cs typeface="Arial"/>
              </a:rPr>
              <a:t>Dolutegravir + TDF-FTC </a:t>
            </a:r>
            <a:br>
              <a:rPr lang="en-US" sz="2000" b="1" dirty="0">
                <a:solidFill>
                  <a:srgbClr val="000000"/>
                </a:solidFill>
                <a:latin typeface="Arial"/>
                <a:cs typeface="Arial"/>
              </a:rPr>
            </a:br>
            <a:r>
              <a:rPr lang="en-US" sz="2000" dirty="0">
                <a:solidFill>
                  <a:srgbClr val="000000"/>
                </a:solidFill>
                <a:latin typeface="Arial"/>
                <a:cs typeface="Arial"/>
              </a:rPr>
              <a:t>(Triple ART)</a:t>
            </a:r>
            <a:br>
              <a:rPr lang="en-US" sz="2100" dirty="0">
                <a:solidFill>
                  <a:srgbClr val="000000"/>
                </a:solidFill>
                <a:latin typeface="Arial"/>
                <a:cs typeface="Arial"/>
              </a:rPr>
            </a:br>
            <a:r>
              <a:rPr lang="en-US" sz="1600" dirty="0">
                <a:solidFill>
                  <a:srgbClr val="000000"/>
                </a:solidFill>
                <a:latin typeface="Arial"/>
                <a:cs typeface="Arial"/>
              </a:rPr>
              <a:t>n = 717</a:t>
            </a:r>
          </a:p>
        </p:txBody>
      </p:sp>
    </p:spTree>
    <p:extLst>
      <p:ext uri="{BB962C8B-B14F-4D97-AF65-F5344CB8AC3E}">
        <p14:creationId xmlns:p14="http://schemas.microsoft.com/office/powerpoint/2010/main" val="1659028968"/>
      </p:ext>
    </p:extLst>
  </p:cSld>
  <p:clrMapOvr>
    <a:masterClrMapping/>
  </p:clrMapOvr>
  <p:transition spd="slow" advTm="29205"/>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100" dirty="0">
                <a:ea typeface="ＭＳ Ｐゴシック" pitchFamily="22" charset="-128"/>
                <a:cs typeface="ＭＳ Ｐゴシック" pitchFamily="22" charset="-128"/>
              </a:rPr>
              <a:t>DTG + 3TC versus DTG + TDF-FTC as Initial ART</a:t>
            </a:r>
            <a:br>
              <a:rPr lang="en-US" sz="1800" dirty="0">
                <a:ea typeface="ＭＳ Ｐゴシック" pitchFamily="22" charset="-128"/>
                <a:cs typeface="ＭＳ Ｐゴシック" pitchFamily="22" charset="-128"/>
              </a:rPr>
            </a:br>
            <a:r>
              <a:rPr lang="en-US" dirty="0">
                <a:ea typeface="ＭＳ Ｐゴシック" pitchFamily="31" charset="-128"/>
                <a:cs typeface="ＭＳ Ｐゴシック" pitchFamily="31" charset="-128"/>
              </a:rPr>
              <a:t>GEMINI 1 and GEMINI 2: Results by Baseline HIV RNA Level</a:t>
            </a:r>
            <a:endParaRPr lang="en-US" dirty="0"/>
          </a:p>
        </p:txBody>
      </p:sp>
      <p:sp>
        <p:nvSpPr>
          <p:cNvPr id="6" name="Content Placeholder 5"/>
          <p:cNvSpPr>
            <a:spLocks noGrp="1"/>
          </p:cNvSpPr>
          <p:nvPr>
            <p:ph type="body" sz="quarter" idx="15"/>
          </p:nvPr>
        </p:nvSpPr>
        <p:spPr/>
        <p:txBody>
          <a:bodyPr/>
          <a:lstStyle/>
          <a:p>
            <a:r>
              <a:rPr lang="en-US" dirty="0"/>
              <a:t>Week 48 Virologic Response (Intention-to-Treat Analysis)</a:t>
            </a:r>
          </a:p>
        </p:txBody>
      </p:sp>
      <p:graphicFrame>
        <p:nvGraphicFramePr>
          <p:cNvPr id="14" name="Chart 13"/>
          <p:cNvGraphicFramePr>
            <a:graphicFrameLocks/>
          </p:cNvGraphicFramePr>
          <p:nvPr>
            <p:extLst>
              <p:ext uri="{D42A27DB-BD31-4B8C-83A1-F6EECF244321}">
                <p14:modId xmlns:p14="http://schemas.microsoft.com/office/powerpoint/2010/main" val="1574303611"/>
              </p:ext>
            </p:extLst>
          </p:nvPr>
        </p:nvGraphicFramePr>
        <p:xfrm>
          <a:off x="483774" y="1371601"/>
          <a:ext cx="8229600" cy="342898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6"/>
          </p:nvPr>
        </p:nvSpPr>
        <p:spPr/>
        <p:txBody>
          <a:bodyPr/>
          <a:lstStyle/>
          <a:p>
            <a:r>
              <a:rPr lang="en-US" dirty="0"/>
              <a:t>Source: Cahn P, et al. Lancet. 2019;393:143-55.</a:t>
            </a:r>
          </a:p>
        </p:txBody>
      </p:sp>
      <p:sp>
        <p:nvSpPr>
          <p:cNvPr id="15" name="Rectangle 14"/>
          <p:cNvSpPr/>
          <p:nvPr/>
        </p:nvSpPr>
        <p:spPr>
          <a:xfrm>
            <a:off x="2491103" y="3798015"/>
            <a:ext cx="87611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669/717</a:t>
            </a:r>
          </a:p>
        </p:txBody>
      </p:sp>
      <p:sp>
        <p:nvSpPr>
          <p:cNvPr id="16" name="Rectangle 15"/>
          <p:cNvSpPr/>
          <p:nvPr/>
        </p:nvSpPr>
        <p:spPr>
          <a:xfrm>
            <a:off x="4014064" y="3798015"/>
            <a:ext cx="87611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526/576</a:t>
            </a:r>
          </a:p>
        </p:txBody>
      </p:sp>
      <p:sp>
        <p:nvSpPr>
          <p:cNvPr id="17" name="Rectangle 16"/>
          <p:cNvSpPr/>
          <p:nvPr/>
        </p:nvSpPr>
        <p:spPr>
          <a:xfrm>
            <a:off x="4868793" y="3798015"/>
            <a:ext cx="87611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531/564</a:t>
            </a:r>
          </a:p>
        </p:txBody>
      </p:sp>
      <p:sp>
        <p:nvSpPr>
          <p:cNvPr id="18" name="Rectangle 17"/>
          <p:cNvSpPr/>
          <p:nvPr/>
        </p:nvSpPr>
        <p:spPr>
          <a:xfrm>
            <a:off x="6450669" y="3798015"/>
            <a:ext cx="87611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129/140</a:t>
            </a:r>
          </a:p>
        </p:txBody>
      </p:sp>
      <p:sp>
        <p:nvSpPr>
          <p:cNvPr id="19" name="Rectangle 18"/>
          <p:cNvSpPr/>
          <p:nvPr/>
        </p:nvSpPr>
        <p:spPr>
          <a:xfrm>
            <a:off x="7279159" y="3798015"/>
            <a:ext cx="87611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138/153</a:t>
            </a:r>
          </a:p>
        </p:txBody>
      </p:sp>
      <p:sp>
        <p:nvSpPr>
          <p:cNvPr id="20" name="Rectangle 19"/>
          <p:cNvSpPr/>
          <p:nvPr/>
        </p:nvSpPr>
        <p:spPr>
          <a:xfrm>
            <a:off x="1645920" y="3798015"/>
            <a:ext cx="876115" cy="2857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655/716</a:t>
            </a:r>
          </a:p>
        </p:txBody>
      </p:sp>
      <p:sp>
        <p:nvSpPr>
          <p:cNvPr id="12" name="TextBox 11"/>
          <p:cNvSpPr txBox="1"/>
          <p:nvPr/>
        </p:nvSpPr>
        <p:spPr>
          <a:xfrm>
            <a:off x="4171951" y="4461939"/>
            <a:ext cx="4046220" cy="307777"/>
          </a:xfrm>
          <a:prstGeom prst="rect">
            <a:avLst/>
          </a:prstGeom>
          <a:noFill/>
          <a:ln>
            <a:noFill/>
          </a:ln>
        </p:spPr>
        <p:txBody>
          <a:bodyPr wrap="square" rtlCol="0">
            <a:spAutoFit/>
          </a:bodyPr>
          <a:lstStyle/>
          <a:p>
            <a:pPr algn="ctr"/>
            <a:r>
              <a:rPr lang="en-US" sz="1400" b="1" dirty="0">
                <a:latin typeface="Arial" panose="020B0604020202020204" pitchFamily="34" charset="0"/>
                <a:cs typeface="Arial" panose="020B0604020202020204" pitchFamily="34" charset="0"/>
              </a:rPr>
              <a:t>Baseline HIV RNA copies/mL</a:t>
            </a:r>
          </a:p>
        </p:txBody>
      </p:sp>
      <p:cxnSp>
        <p:nvCxnSpPr>
          <p:cNvPr id="5" name="Straight Connector 4"/>
          <p:cNvCxnSpPr/>
          <p:nvPr/>
        </p:nvCxnSpPr>
        <p:spPr>
          <a:xfrm flipH="1">
            <a:off x="4186541" y="4450415"/>
            <a:ext cx="404622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307293"/>
      </p:ext>
    </p:extLst>
  </p:cSld>
  <p:clrMapOvr>
    <a:masterClrMapping/>
  </p:clrMapOvr>
  <p:transition spd="slow" advTm="34922"/>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100" dirty="0">
                <a:ea typeface="ＭＳ Ｐゴシック" pitchFamily="22" charset="-128"/>
                <a:cs typeface="ＭＳ Ｐゴシック" pitchFamily="22" charset="-128"/>
              </a:rPr>
              <a:t>DTG + 3TC versus DTG + TDF-FTC as Initial ART</a:t>
            </a:r>
            <a:br>
              <a:rPr lang="en-US" sz="1800" dirty="0">
                <a:ea typeface="ＭＳ Ｐゴシック" pitchFamily="22" charset="-128"/>
                <a:cs typeface="ＭＳ Ｐゴシック" pitchFamily="22" charset="-128"/>
              </a:rPr>
            </a:br>
            <a:r>
              <a:rPr lang="en-US" dirty="0">
                <a:ea typeface="ＭＳ Ｐゴシック" pitchFamily="31" charset="-128"/>
                <a:cs typeface="ＭＳ Ｐゴシック" pitchFamily="31" charset="-128"/>
              </a:rPr>
              <a:t>GEMINI 1 and GEMINI 2: Results by Baseline HIV CD4 Cell Count</a:t>
            </a:r>
            <a:endParaRPr lang="en-US" dirty="0"/>
          </a:p>
        </p:txBody>
      </p:sp>
      <p:sp>
        <p:nvSpPr>
          <p:cNvPr id="6" name="Content Placeholder 5"/>
          <p:cNvSpPr>
            <a:spLocks noGrp="1"/>
          </p:cNvSpPr>
          <p:nvPr>
            <p:ph type="body" sz="quarter" idx="15"/>
          </p:nvPr>
        </p:nvSpPr>
        <p:spPr/>
        <p:txBody>
          <a:bodyPr/>
          <a:lstStyle/>
          <a:p>
            <a:r>
              <a:rPr lang="en-US" dirty="0"/>
              <a:t>Week 48 Virologic Response (Intention-to-Treat Analysis)</a:t>
            </a:r>
          </a:p>
        </p:txBody>
      </p:sp>
      <p:sp>
        <p:nvSpPr>
          <p:cNvPr id="4" name="Text Placeholder 3"/>
          <p:cNvSpPr>
            <a:spLocks noGrp="1"/>
          </p:cNvSpPr>
          <p:nvPr>
            <p:ph type="body" sz="quarter" idx="16"/>
          </p:nvPr>
        </p:nvSpPr>
        <p:spPr/>
        <p:txBody>
          <a:bodyPr/>
          <a:lstStyle/>
          <a:p>
            <a:r>
              <a:rPr lang="en-US" dirty="0"/>
              <a:t>Source: Cahn P, et al. Lancet. 2019;393:143-55.</a:t>
            </a:r>
          </a:p>
        </p:txBody>
      </p:sp>
      <p:graphicFrame>
        <p:nvGraphicFramePr>
          <p:cNvPr id="3" name="Chart 2">
            <a:extLst>
              <a:ext uri="{FF2B5EF4-FFF2-40B4-BE49-F238E27FC236}">
                <a16:creationId xmlns:a16="http://schemas.microsoft.com/office/drawing/2014/main" id="{4B9C097C-ACCD-72CD-E538-03953A9853EA}"/>
              </a:ext>
            </a:extLst>
          </p:cNvPr>
          <p:cNvGraphicFramePr>
            <a:graphicFrameLocks/>
          </p:cNvGraphicFramePr>
          <p:nvPr>
            <p:extLst>
              <p:ext uri="{D42A27DB-BD31-4B8C-83A1-F6EECF244321}">
                <p14:modId xmlns:p14="http://schemas.microsoft.com/office/powerpoint/2010/main" val="2428957309"/>
              </p:ext>
            </p:extLst>
          </p:nvPr>
        </p:nvGraphicFramePr>
        <p:xfrm>
          <a:off x="456072" y="1400177"/>
          <a:ext cx="8229600"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1">
            <a:extLst>
              <a:ext uri="{FF2B5EF4-FFF2-40B4-BE49-F238E27FC236}">
                <a16:creationId xmlns:a16="http://schemas.microsoft.com/office/drawing/2014/main" id="{96F2F3CB-39F5-93EA-090F-9B1517687428}"/>
              </a:ext>
            </a:extLst>
          </p:cNvPr>
          <p:cNvSpPr txBox="1"/>
          <p:nvPr/>
        </p:nvSpPr>
        <p:spPr>
          <a:xfrm>
            <a:off x="4004309" y="4362460"/>
            <a:ext cx="4267200" cy="307777"/>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latin typeface="Arial" panose="020B0604020202020204" pitchFamily="34" charset="0"/>
                <a:cs typeface="Arial" panose="020B0604020202020204" pitchFamily="34" charset="0"/>
              </a:rPr>
              <a:t>Baseline CD4 Count (cells/mm</a:t>
            </a:r>
            <a:r>
              <a:rPr lang="en-US" sz="1400" b="1" baseline="30000" dirty="0">
                <a:latin typeface="Arial" panose="020B0604020202020204" pitchFamily="34" charset="0"/>
                <a:cs typeface="Arial" panose="020B0604020202020204" pitchFamily="34" charset="0"/>
              </a:rPr>
              <a:t>3</a:t>
            </a:r>
            <a:r>
              <a:rPr lang="en-US" sz="1400" b="1" dirty="0">
                <a:latin typeface="Arial" panose="020B0604020202020204" pitchFamily="34" charset="0"/>
                <a:cs typeface="Arial" panose="020B0604020202020204" pitchFamily="34" charset="0"/>
              </a:rPr>
              <a:t>)</a:t>
            </a:r>
          </a:p>
        </p:txBody>
      </p:sp>
      <p:cxnSp>
        <p:nvCxnSpPr>
          <p:cNvPr id="8" name="Straight Connector 7">
            <a:extLst>
              <a:ext uri="{FF2B5EF4-FFF2-40B4-BE49-F238E27FC236}">
                <a16:creationId xmlns:a16="http://schemas.microsoft.com/office/drawing/2014/main" id="{9B557309-59CD-0420-C63A-D09C7D1B96AE}"/>
              </a:ext>
            </a:extLst>
          </p:cNvPr>
          <p:cNvCxnSpPr/>
          <p:nvPr/>
        </p:nvCxnSpPr>
        <p:spPr>
          <a:xfrm flipH="1">
            <a:off x="4004309" y="4365724"/>
            <a:ext cx="438912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D848B504-2A59-C55F-EC70-4FCED7E0838E}"/>
              </a:ext>
            </a:extLst>
          </p:cNvPr>
          <p:cNvSpPr/>
          <p:nvPr/>
        </p:nvSpPr>
        <p:spPr>
          <a:xfrm>
            <a:off x="2741786" y="3599262"/>
            <a:ext cx="714546"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669/717</a:t>
            </a:r>
          </a:p>
        </p:txBody>
      </p:sp>
      <p:sp>
        <p:nvSpPr>
          <p:cNvPr id="10" name="Rectangle 9">
            <a:extLst>
              <a:ext uri="{FF2B5EF4-FFF2-40B4-BE49-F238E27FC236}">
                <a16:creationId xmlns:a16="http://schemas.microsoft.com/office/drawing/2014/main" id="{5D00B8BD-1248-1D38-CE0D-DC2DF7B6C744}"/>
              </a:ext>
            </a:extLst>
          </p:cNvPr>
          <p:cNvSpPr/>
          <p:nvPr/>
        </p:nvSpPr>
        <p:spPr>
          <a:xfrm>
            <a:off x="4264516" y="3599262"/>
            <a:ext cx="714546"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605/653</a:t>
            </a:r>
          </a:p>
        </p:txBody>
      </p:sp>
      <p:sp>
        <p:nvSpPr>
          <p:cNvPr id="11" name="Rectangle 10">
            <a:extLst>
              <a:ext uri="{FF2B5EF4-FFF2-40B4-BE49-F238E27FC236}">
                <a16:creationId xmlns:a16="http://schemas.microsoft.com/office/drawing/2014/main" id="{8272FEAB-5B39-5E97-14B4-C988220249EE}"/>
              </a:ext>
            </a:extLst>
          </p:cNvPr>
          <p:cNvSpPr/>
          <p:nvPr/>
        </p:nvSpPr>
        <p:spPr>
          <a:xfrm>
            <a:off x="5055861" y="3599262"/>
            <a:ext cx="714546"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618/662</a:t>
            </a:r>
          </a:p>
        </p:txBody>
      </p:sp>
      <p:sp>
        <p:nvSpPr>
          <p:cNvPr id="13" name="Rectangle 12">
            <a:extLst>
              <a:ext uri="{FF2B5EF4-FFF2-40B4-BE49-F238E27FC236}">
                <a16:creationId xmlns:a16="http://schemas.microsoft.com/office/drawing/2014/main" id="{185BF22F-F710-F756-D516-9F21B75B2857}"/>
              </a:ext>
            </a:extLst>
          </p:cNvPr>
          <p:cNvSpPr/>
          <p:nvPr/>
        </p:nvSpPr>
        <p:spPr>
          <a:xfrm>
            <a:off x="6577057" y="3599262"/>
            <a:ext cx="714546"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50/63</a:t>
            </a:r>
          </a:p>
        </p:txBody>
      </p:sp>
      <p:sp>
        <p:nvSpPr>
          <p:cNvPr id="21" name="Rectangle 20">
            <a:extLst>
              <a:ext uri="{FF2B5EF4-FFF2-40B4-BE49-F238E27FC236}">
                <a16:creationId xmlns:a16="http://schemas.microsoft.com/office/drawing/2014/main" id="{EFABA69A-DC00-B2D4-699E-707D6F6DD7A8}"/>
              </a:ext>
            </a:extLst>
          </p:cNvPr>
          <p:cNvSpPr/>
          <p:nvPr/>
        </p:nvSpPr>
        <p:spPr>
          <a:xfrm>
            <a:off x="7380302" y="3599262"/>
            <a:ext cx="714546"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51/55</a:t>
            </a:r>
          </a:p>
        </p:txBody>
      </p:sp>
      <p:sp>
        <p:nvSpPr>
          <p:cNvPr id="22" name="Rectangle 21">
            <a:extLst>
              <a:ext uri="{FF2B5EF4-FFF2-40B4-BE49-F238E27FC236}">
                <a16:creationId xmlns:a16="http://schemas.microsoft.com/office/drawing/2014/main" id="{D6344CC8-21F2-0523-F906-5FDC9FD86D73}"/>
              </a:ext>
            </a:extLst>
          </p:cNvPr>
          <p:cNvSpPr/>
          <p:nvPr/>
        </p:nvSpPr>
        <p:spPr>
          <a:xfrm>
            <a:off x="1936930" y="3599262"/>
            <a:ext cx="714546"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bg1"/>
                </a:solidFill>
                <a:latin typeface="Arial" panose="020B0604020202020204" pitchFamily="34" charset="0"/>
                <a:cs typeface="Arial" panose="020B0604020202020204" pitchFamily="34" charset="0"/>
              </a:rPr>
              <a:t>655/716</a:t>
            </a:r>
          </a:p>
        </p:txBody>
      </p:sp>
    </p:spTree>
    <p:extLst>
      <p:ext uri="{BB962C8B-B14F-4D97-AF65-F5344CB8AC3E}">
        <p14:creationId xmlns:p14="http://schemas.microsoft.com/office/powerpoint/2010/main" val="963716697"/>
      </p:ext>
    </p:extLst>
  </p:cSld>
  <p:clrMapOvr>
    <a:masterClrMapping/>
  </p:clrMapOvr>
  <p:transition spd="slow" advTm="58506"/>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1">
            <a:extLst>
              <a:ext uri="{FF2B5EF4-FFF2-40B4-BE49-F238E27FC236}">
                <a16:creationId xmlns:a16="http://schemas.microsoft.com/office/drawing/2014/main" id="{C4160808-45EE-2942-A0C1-F60EEBF67451}"/>
              </a:ext>
            </a:extLst>
          </p:cNvPr>
          <p:cNvSpPr>
            <a:spLocks noChangeShapeType="1"/>
          </p:cNvSpPr>
          <p:nvPr/>
        </p:nvSpPr>
        <p:spPr bwMode="auto">
          <a:xfrm rot="1169337" flipV="1">
            <a:off x="4947039" y="2266762"/>
            <a:ext cx="454469" cy="721846"/>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7" name="Line 11">
            <a:extLst>
              <a:ext uri="{FF2B5EF4-FFF2-40B4-BE49-F238E27FC236}">
                <a16:creationId xmlns:a16="http://schemas.microsoft.com/office/drawing/2014/main" id="{36FC5E6E-4686-744F-982F-A355B0443165}"/>
              </a:ext>
            </a:extLst>
          </p:cNvPr>
          <p:cNvSpPr>
            <a:spLocks noChangeShapeType="1"/>
          </p:cNvSpPr>
          <p:nvPr/>
        </p:nvSpPr>
        <p:spPr bwMode="auto">
          <a:xfrm rot="20430663">
            <a:off x="4936423" y="2890347"/>
            <a:ext cx="463056" cy="73548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Switch to DTG-3TC versus Continued TAF-Based Baseline Regimen</a:t>
            </a:r>
            <a:br>
              <a:rPr lang="en-US" sz="2000" dirty="0"/>
            </a:br>
            <a:r>
              <a:rPr lang="en-US" sz="2000" dirty="0"/>
              <a:t>TANGO: Design</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6"/>
          </p:nvPr>
        </p:nvSpPr>
        <p:spPr/>
        <p:txBody>
          <a:bodyPr/>
          <a:lstStyle/>
          <a:p>
            <a:r>
              <a:rPr lang="en-US" dirty="0"/>
              <a:t>Source: </a:t>
            </a:r>
            <a:r>
              <a:rPr lang="en-US" dirty="0" err="1"/>
              <a:t>Osiyemi</a:t>
            </a:r>
            <a:r>
              <a:rPr lang="en-US" dirty="0"/>
              <a:t> O, et al. Clin Infect Dis. 2022;75:975-86.</a:t>
            </a:r>
            <a:endParaRPr lang="en-US" sz="800" dirty="0"/>
          </a:p>
        </p:txBody>
      </p:sp>
      <p:sp>
        <p:nvSpPr>
          <p:cNvPr id="3" name="Content Placeholder 2">
            <a:extLst>
              <a:ext uri="{FF2B5EF4-FFF2-40B4-BE49-F238E27FC236}">
                <a16:creationId xmlns:a16="http://schemas.microsoft.com/office/drawing/2014/main" id="{4FD67C1F-FBF1-6243-BA67-0453E4C3CDFA}"/>
              </a:ext>
            </a:extLst>
          </p:cNvPr>
          <p:cNvSpPr>
            <a:spLocks noGrp="1"/>
          </p:cNvSpPr>
          <p:nvPr>
            <p:ph sz="half" idx="2"/>
          </p:nvPr>
        </p:nvSpPr>
        <p:spPr>
          <a:xfrm>
            <a:off x="323851" y="1184224"/>
            <a:ext cx="4724800" cy="3504315"/>
          </a:xfrm>
        </p:spPr>
        <p:txBody>
          <a:bodyPr>
            <a:noAutofit/>
          </a:bodyPr>
          <a:lstStyle/>
          <a:p>
            <a:r>
              <a:rPr lang="en-US" sz="1300" b="1" dirty="0"/>
              <a:t>Design</a:t>
            </a:r>
          </a:p>
          <a:p>
            <a:pPr lvl="1">
              <a:spcBef>
                <a:spcPts val="300"/>
              </a:spcBef>
            </a:pPr>
            <a:r>
              <a:rPr lang="en-US" sz="1300" dirty="0"/>
              <a:t>Open-label, non-inferiority trial</a:t>
            </a:r>
          </a:p>
          <a:p>
            <a:pPr lvl="1">
              <a:spcBef>
                <a:spcPts val="300"/>
              </a:spcBef>
            </a:pPr>
            <a:r>
              <a:rPr lang="en-US" sz="1300" dirty="0"/>
              <a:t>Adults with suppressed HIV RNA while taking a 3- or 4-drug tenofovir alafenamide (TAF)-based regimen, randomized to switch to fixed-dose dolutegravir-lamivudine (DTG-3TC) or continue the baseline regimen</a:t>
            </a:r>
          </a:p>
          <a:p>
            <a:pPr>
              <a:spcBef>
                <a:spcPts val="1000"/>
              </a:spcBef>
            </a:pPr>
            <a:r>
              <a:rPr lang="en-US" sz="1300" b="1" dirty="0"/>
              <a:t>Inclusion Criteria</a:t>
            </a:r>
            <a:endParaRPr lang="en-US" sz="1300" b="1" u="sng" dirty="0"/>
          </a:p>
          <a:p>
            <a:pPr lvl="1">
              <a:spcBef>
                <a:spcPts val="300"/>
              </a:spcBef>
            </a:pPr>
            <a:r>
              <a:rPr lang="en-US" sz="1300" dirty="0"/>
              <a:t>Adults with suppressed HIV RNA &gt; 6 months</a:t>
            </a:r>
          </a:p>
          <a:p>
            <a:pPr lvl="1">
              <a:spcBef>
                <a:spcPts val="300"/>
              </a:spcBef>
            </a:pPr>
            <a:r>
              <a:rPr lang="en-US" sz="1300" dirty="0"/>
              <a:t>No history of virologic failure</a:t>
            </a:r>
          </a:p>
          <a:p>
            <a:pPr lvl="1">
              <a:spcBef>
                <a:spcPts val="300"/>
              </a:spcBef>
            </a:pPr>
            <a:r>
              <a:rPr lang="en-US" sz="1300" dirty="0"/>
              <a:t>No major NRTI mutation or any INSTI-RAM</a:t>
            </a:r>
          </a:p>
          <a:p>
            <a:pPr lvl="1">
              <a:spcBef>
                <a:spcPts val="300"/>
              </a:spcBef>
            </a:pPr>
            <a:r>
              <a:rPr lang="en-US" sz="1300" dirty="0"/>
              <a:t>No Hepatitis B or C</a:t>
            </a:r>
          </a:p>
          <a:p>
            <a:pPr>
              <a:spcBef>
                <a:spcPts val="1000"/>
              </a:spcBef>
            </a:pPr>
            <a:r>
              <a:rPr lang="en-US" sz="1300" b="1" dirty="0"/>
              <a:t>Regimens</a:t>
            </a:r>
          </a:p>
          <a:p>
            <a:pPr lvl="1">
              <a:spcBef>
                <a:spcPts val="300"/>
              </a:spcBef>
            </a:pPr>
            <a:r>
              <a:rPr lang="en-US" sz="1300" dirty="0"/>
              <a:t>Dolutegravir-lamivudine (50/300mg) daily</a:t>
            </a:r>
          </a:p>
          <a:p>
            <a:pPr lvl="1">
              <a:spcBef>
                <a:spcPts val="300"/>
              </a:spcBef>
            </a:pPr>
            <a:r>
              <a:rPr lang="en-US" sz="1300" dirty="0"/>
              <a:t>TAF-based 3- or 4-drug baseline regimen</a:t>
            </a:r>
          </a:p>
        </p:txBody>
      </p:sp>
      <p:sp>
        <p:nvSpPr>
          <p:cNvPr id="8" name="Rectangle 7">
            <a:extLst>
              <a:ext uri="{FF2B5EF4-FFF2-40B4-BE49-F238E27FC236}">
                <a16:creationId xmlns:a16="http://schemas.microsoft.com/office/drawing/2014/main" id="{AD6ED14F-BC15-29C4-6901-DE1C72229488}"/>
              </a:ext>
            </a:extLst>
          </p:cNvPr>
          <p:cNvSpPr>
            <a:spLocks noChangeArrowheads="1"/>
          </p:cNvSpPr>
          <p:nvPr/>
        </p:nvSpPr>
        <p:spPr bwMode="ltGray">
          <a:xfrm>
            <a:off x="5564576" y="1685391"/>
            <a:ext cx="3291840" cy="1097280"/>
          </a:xfrm>
          <a:prstGeom prst="rect">
            <a:avLst/>
          </a:prstGeom>
          <a:solidFill>
            <a:srgbClr val="967DA5">
              <a:alpha val="20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400" i="1" dirty="0">
                <a:solidFill>
                  <a:srgbClr val="000000"/>
                </a:solidFill>
                <a:latin typeface="Arial"/>
                <a:cs typeface="Arial"/>
              </a:rPr>
              <a:t>Switch Group</a:t>
            </a:r>
          </a:p>
          <a:p>
            <a:pPr algn="ctr">
              <a:spcBef>
                <a:spcPts val="600"/>
              </a:spcBef>
            </a:pPr>
            <a:r>
              <a:rPr lang="en-US" sz="1800" b="1" dirty="0">
                <a:solidFill>
                  <a:srgbClr val="000000"/>
                </a:solidFill>
                <a:latin typeface="Arial"/>
                <a:cs typeface="Arial"/>
              </a:rPr>
              <a:t>Dolutegravir-Lamivudine</a:t>
            </a:r>
          </a:p>
          <a:p>
            <a:pPr algn="ctr"/>
            <a:r>
              <a:rPr lang="en-US" sz="1400" dirty="0">
                <a:solidFill>
                  <a:srgbClr val="000000"/>
                </a:solidFill>
                <a:latin typeface="Arial"/>
                <a:cs typeface="Arial"/>
              </a:rPr>
              <a:t>(n = 369)</a:t>
            </a:r>
          </a:p>
        </p:txBody>
      </p:sp>
      <p:sp>
        <p:nvSpPr>
          <p:cNvPr id="9" name="Rectangle 7">
            <a:extLst>
              <a:ext uri="{FF2B5EF4-FFF2-40B4-BE49-F238E27FC236}">
                <a16:creationId xmlns:a16="http://schemas.microsoft.com/office/drawing/2014/main" id="{E82B9AC7-63DA-3BBA-0A74-3969253D2005}"/>
              </a:ext>
            </a:extLst>
          </p:cNvPr>
          <p:cNvSpPr>
            <a:spLocks noChangeArrowheads="1"/>
          </p:cNvSpPr>
          <p:nvPr/>
        </p:nvSpPr>
        <p:spPr bwMode="ltGray">
          <a:xfrm>
            <a:off x="5564576" y="3164181"/>
            <a:ext cx="3291840" cy="1097280"/>
          </a:xfrm>
          <a:prstGeom prst="rect">
            <a:avLst/>
          </a:prstGeom>
          <a:solidFill>
            <a:srgbClr val="648896">
              <a:alpha val="20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spcBef>
                <a:spcPts val="600"/>
              </a:spcBef>
            </a:pPr>
            <a:r>
              <a:rPr lang="en-US" sz="1400" i="1" dirty="0">
                <a:solidFill>
                  <a:srgbClr val="000000"/>
                </a:solidFill>
                <a:latin typeface="Arial"/>
                <a:cs typeface="Arial"/>
              </a:rPr>
              <a:t>Continue Baseline Regimen Group </a:t>
            </a:r>
            <a:endParaRPr lang="en-US" sz="1400" b="1" i="1" dirty="0">
              <a:solidFill>
                <a:srgbClr val="000000"/>
              </a:solidFill>
              <a:latin typeface="Arial"/>
              <a:cs typeface="Arial"/>
            </a:endParaRPr>
          </a:p>
          <a:p>
            <a:pPr algn="ctr">
              <a:spcBef>
                <a:spcPts val="600"/>
              </a:spcBef>
            </a:pPr>
            <a:r>
              <a:rPr lang="en-US" sz="1800" b="1" dirty="0">
                <a:solidFill>
                  <a:srgbClr val="000000"/>
                </a:solidFill>
                <a:latin typeface="Arial"/>
                <a:cs typeface="Arial"/>
              </a:rPr>
              <a:t>TAF-Based Regimen</a:t>
            </a:r>
          </a:p>
          <a:p>
            <a:pPr algn="ctr"/>
            <a:r>
              <a:rPr lang="en-US" sz="1400" dirty="0">
                <a:solidFill>
                  <a:srgbClr val="000000"/>
                </a:solidFill>
                <a:latin typeface="Arial"/>
                <a:cs typeface="Arial"/>
              </a:rPr>
              <a:t>(n = 372)</a:t>
            </a:r>
          </a:p>
        </p:txBody>
      </p:sp>
    </p:spTree>
    <p:extLst>
      <p:ext uri="{BB962C8B-B14F-4D97-AF65-F5344CB8AC3E}">
        <p14:creationId xmlns:p14="http://schemas.microsoft.com/office/powerpoint/2010/main" val="4015195931"/>
      </p:ext>
    </p:extLst>
  </p:cSld>
  <p:clrMapOvr>
    <a:masterClrMapping/>
  </p:clrMapOvr>
  <p:transition spd="slow" advTm="39338"/>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Switch to DTG-3TC versus Continued TAF-Based Baseline Regimen</a:t>
            </a:r>
            <a:br>
              <a:rPr lang="en-US" sz="2000" dirty="0"/>
            </a:br>
            <a:r>
              <a:rPr lang="en-US" sz="2000" dirty="0"/>
              <a:t>TANGO: 144 Week Results</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5"/>
          </p:nvPr>
        </p:nvSpPr>
        <p:spPr/>
        <p:txBody>
          <a:bodyPr/>
          <a:lstStyle/>
          <a:p>
            <a:r>
              <a:rPr lang="en-US" sz="1600" dirty="0"/>
              <a:t>Week 144 Virologic Response (ITT-Exposed)</a:t>
            </a:r>
          </a:p>
        </p:txBody>
      </p:sp>
      <p:sp>
        <p:nvSpPr>
          <p:cNvPr id="8" name="Text Placeholder 7">
            <a:extLst>
              <a:ext uri="{FF2B5EF4-FFF2-40B4-BE49-F238E27FC236}">
                <a16:creationId xmlns:a16="http://schemas.microsoft.com/office/drawing/2014/main" id="{5BA81FB9-2107-998C-2A4C-D957C1F84965}"/>
              </a:ext>
            </a:extLst>
          </p:cNvPr>
          <p:cNvSpPr>
            <a:spLocks noGrp="1"/>
          </p:cNvSpPr>
          <p:nvPr>
            <p:ph type="body" sz="quarter" idx="16"/>
          </p:nvPr>
        </p:nvSpPr>
        <p:spPr/>
        <p:txBody>
          <a:bodyPr/>
          <a:lstStyle/>
          <a:p>
            <a:r>
              <a:rPr lang="en-US" dirty="0"/>
              <a:t>Source: </a:t>
            </a:r>
            <a:r>
              <a:rPr lang="en-US" dirty="0" err="1"/>
              <a:t>Osiyemi</a:t>
            </a:r>
            <a:r>
              <a:rPr lang="en-US" dirty="0"/>
              <a:t> O, et al. Clin Infect Dis. 2022;75:975-86.</a:t>
            </a:r>
            <a:endParaRPr lang="en-US" sz="100" dirty="0"/>
          </a:p>
        </p:txBody>
      </p:sp>
      <p:graphicFrame>
        <p:nvGraphicFramePr>
          <p:cNvPr id="3" name="Chart 2">
            <a:extLst>
              <a:ext uri="{FF2B5EF4-FFF2-40B4-BE49-F238E27FC236}">
                <a16:creationId xmlns:a16="http://schemas.microsoft.com/office/drawing/2014/main" id="{E46C6355-F99B-AFE4-67B1-9B5FE2F4CCA5}"/>
              </a:ext>
            </a:extLst>
          </p:cNvPr>
          <p:cNvGraphicFramePr>
            <a:graphicFrameLocks/>
          </p:cNvGraphicFramePr>
          <p:nvPr>
            <p:extLst>
              <p:ext uri="{D42A27DB-BD31-4B8C-83A1-F6EECF244321}">
                <p14:modId xmlns:p14="http://schemas.microsoft.com/office/powerpoint/2010/main" val="2619245766"/>
              </p:ext>
            </p:extLst>
          </p:nvPr>
        </p:nvGraphicFramePr>
        <p:xfrm>
          <a:off x="456072" y="1400177"/>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3078499"/>
      </p:ext>
    </p:extLst>
  </p:cSld>
  <p:clrMapOvr>
    <a:masterClrMapping/>
  </p:clrMapOvr>
  <p:transition spd="slow" advTm="17696"/>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1">
            <a:extLst>
              <a:ext uri="{FF2B5EF4-FFF2-40B4-BE49-F238E27FC236}">
                <a16:creationId xmlns:a16="http://schemas.microsoft.com/office/drawing/2014/main" id="{C4160808-45EE-2942-A0C1-F60EEBF67451}"/>
              </a:ext>
            </a:extLst>
          </p:cNvPr>
          <p:cNvSpPr>
            <a:spLocks noChangeShapeType="1"/>
          </p:cNvSpPr>
          <p:nvPr/>
        </p:nvSpPr>
        <p:spPr bwMode="auto">
          <a:xfrm rot="1169337" flipV="1">
            <a:off x="5017357" y="2266762"/>
            <a:ext cx="454469" cy="721846"/>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7" name="Line 11">
            <a:extLst>
              <a:ext uri="{FF2B5EF4-FFF2-40B4-BE49-F238E27FC236}">
                <a16:creationId xmlns:a16="http://schemas.microsoft.com/office/drawing/2014/main" id="{36FC5E6E-4686-744F-982F-A355B0443165}"/>
              </a:ext>
            </a:extLst>
          </p:cNvPr>
          <p:cNvSpPr>
            <a:spLocks noChangeShapeType="1"/>
          </p:cNvSpPr>
          <p:nvPr/>
        </p:nvSpPr>
        <p:spPr bwMode="auto">
          <a:xfrm rot="20430663">
            <a:off x="5006741" y="2890347"/>
            <a:ext cx="463056" cy="73548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Switch to DTG-3TC versus Continued 3- or 4-Drug Regimen</a:t>
            </a:r>
            <a:br>
              <a:rPr lang="en-US" sz="2000" dirty="0"/>
            </a:br>
            <a:r>
              <a:rPr lang="en-US" sz="2000" dirty="0"/>
              <a:t>SALSA: Design</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6"/>
          </p:nvPr>
        </p:nvSpPr>
        <p:spPr/>
        <p:txBody>
          <a:bodyPr/>
          <a:lstStyle/>
          <a:p>
            <a:r>
              <a:rPr lang="en-US" dirty="0"/>
              <a:t>Source: </a:t>
            </a:r>
            <a:r>
              <a:rPr lang="en-US" dirty="0" err="1"/>
              <a:t>Llibre</a:t>
            </a:r>
            <a:r>
              <a:rPr lang="en-US" dirty="0"/>
              <a:t> JM, et al. Clin Infect Dis. 2022; Mar 2. Online ahead of print. </a:t>
            </a:r>
            <a:endParaRPr lang="en-US" sz="800" dirty="0"/>
          </a:p>
        </p:txBody>
      </p:sp>
      <p:sp>
        <p:nvSpPr>
          <p:cNvPr id="3" name="Content Placeholder 2">
            <a:extLst>
              <a:ext uri="{FF2B5EF4-FFF2-40B4-BE49-F238E27FC236}">
                <a16:creationId xmlns:a16="http://schemas.microsoft.com/office/drawing/2014/main" id="{4FD67C1F-FBF1-6243-BA67-0453E4C3CDFA}"/>
              </a:ext>
            </a:extLst>
          </p:cNvPr>
          <p:cNvSpPr>
            <a:spLocks noGrp="1"/>
          </p:cNvSpPr>
          <p:nvPr>
            <p:ph sz="half" idx="2"/>
          </p:nvPr>
        </p:nvSpPr>
        <p:spPr>
          <a:xfrm>
            <a:off x="323851" y="1184224"/>
            <a:ext cx="4724800" cy="3535260"/>
          </a:xfrm>
        </p:spPr>
        <p:txBody>
          <a:bodyPr>
            <a:noAutofit/>
          </a:bodyPr>
          <a:lstStyle/>
          <a:p>
            <a:pPr>
              <a:lnSpc>
                <a:spcPts val="1600"/>
              </a:lnSpc>
            </a:pPr>
            <a:r>
              <a:rPr lang="en-US" sz="1500" b="1" dirty="0"/>
              <a:t>Design</a:t>
            </a:r>
          </a:p>
          <a:p>
            <a:pPr lvl="1">
              <a:lnSpc>
                <a:spcPts val="1600"/>
              </a:lnSpc>
              <a:spcBef>
                <a:spcPts val="300"/>
              </a:spcBef>
            </a:pPr>
            <a:r>
              <a:rPr lang="en-US" sz="1500" dirty="0"/>
              <a:t>Open-label, non-inferiority trial</a:t>
            </a:r>
          </a:p>
          <a:p>
            <a:pPr lvl="1">
              <a:lnSpc>
                <a:spcPts val="1600"/>
              </a:lnSpc>
              <a:spcBef>
                <a:spcPts val="300"/>
              </a:spcBef>
            </a:pPr>
            <a:r>
              <a:rPr lang="en-US" sz="1500" dirty="0"/>
              <a:t>Adults with suppressed HIV RNA while taking a 3- or 4-drug regimen, randomized to switch to fixed-dose dolutegravir-lamivudine (DTG-3TC) or continue baseline regimen</a:t>
            </a:r>
          </a:p>
          <a:p>
            <a:pPr>
              <a:lnSpc>
                <a:spcPts val="1600"/>
              </a:lnSpc>
              <a:spcBef>
                <a:spcPts val="800"/>
              </a:spcBef>
            </a:pPr>
            <a:r>
              <a:rPr lang="en-US" sz="1500" b="1" dirty="0"/>
              <a:t>Inclusion Criteria</a:t>
            </a:r>
            <a:endParaRPr lang="en-US" sz="1500" b="1" u="sng" dirty="0"/>
          </a:p>
          <a:p>
            <a:pPr lvl="1">
              <a:lnSpc>
                <a:spcPts val="1600"/>
              </a:lnSpc>
              <a:spcBef>
                <a:spcPts val="300"/>
              </a:spcBef>
            </a:pPr>
            <a:r>
              <a:rPr lang="en-US" sz="1500" dirty="0"/>
              <a:t>Adults with suppressed HIV RNA ≥ 6 months</a:t>
            </a:r>
          </a:p>
          <a:p>
            <a:pPr lvl="1">
              <a:lnSpc>
                <a:spcPts val="1600"/>
              </a:lnSpc>
              <a:spcBef>
                <a:spcPts val="300"/>
              </a:spcBef>
            </a:pPr>
            <a:r>
              <a:rPr lang="en-US" sz="1500" dirty="0"/>
              <a:t>No history of virologic failure</a:t>
            </a:r>
          </a:p>
          <a:p>
            <a:pPr lvl="1">
              <a:lnSpc>
                <a:spcPts val="1600"/>
              </a:lnSpc>
              <a:spcBef>
                <a:spcPts val="300"/>
              </a:spcBef>
            </a:pPr>
            <a:r>
              <a:rPr lang="en-US" sz="1500" dirty="0"/>
              <a:t>No major NRTI mutation or any INSTI-RAM</a:t>
            </a:r>
          </a:p>
          <a:p>
            <a:pPr lvl="1">
              <a:lnSpc>
                <a:spcPts val="1600"/>
              </a:lnSpc>
              <a:spcBef>
                <a:spcPts val="300"/>
              </a:spcBef>
            </a:pPr>
            <a:r>
              <a:rPr lang="en-US" sz="1500" dirty="0"/>
              <a:t>No Hepatitis B or C</a:t>
            </a:r>
          </a:p>
          <a:p>
            <a:pPr>
              <a:lnSpc>
                <a:spcPts val="1600"/>
              </a:lnSpc>
              <a:spcBef>
                <a:spcPts val="800"/>
              </a:spcBef>
            </a:pPr>
            <a:r>
              <a:rPr lang="en-US" sz="1500" b="1" dirty="0"/>
              <a:t>Regimens</a:t>
            </a:r>
          </a:p>
          <a:p>
            <a:pPr lvl="1">
              <a:lnSpc>
                <a:spcPts val="1600"/>
              </a:lnSpc>
              <a:spcBef>
                <a:spcPts val="300"/>
              </a:spcBef>
            </a:pPr>
            <a:r>
              <a:rPr lang="en-US" sz="1500" dirty="0"/>
              <a:t>Dolutegravir-lamivudine (50/300mg) daily</a:t>
            </a:r>
          </a:p>
          <a:p>
            <a:pPr lvl="1">
              <a:lnSpc>
                <a:spcPts val="1600"/>
              </a:lnSpc>
              <a:spcBef>
                <a:spcPts val="300"/>
              </a:spcBef>
            </a:pPr>
            <a:r>
              <a:rPr lang="en-US" sz="1500" dirty="0"/>
              <a:t>3- or 4-drug baseline regimen</a:t>
            </a:r>
          </a:p>
        </p:txBody>
      </p:sp>
      <p:sp>
        <p:nvSpPr>
          <p:cNvPr id="13" name="Rectangle 12">
            <a:extLst>
              <a:ext uri="{FF2B5EF4-FFF2-40B4-BE49-F238E27FC236}">
                <a16:creationId xmlns:a16="http://schemas.microsoft.com/office/drawing/2014/main" id="{F2B3620D-E6E6-2C0C-5EF3-C16479C06B94}"/>
              </a:ext>
            </a:extLst>
          </p:cNvPr>
          <p:cNvSpPr>
            <a:spLocks noChangeArrowheads="1"/>
          </p:cNvSpPr>
          <p:nvPr/>
        </p:nvSpPr>
        <p:spPr bwMode="ltGray">
          <a:xfrm>
            <a:off x="5645322" y="1546846"/>
            <a:ext cx="3237677" cy="1091179"/>
          </a:xfrm>
          <a:prstGeom prst="rect">
            <a:avLst/>
          </a:prstGeom>
          <a:solidFill>
            <a:srgbClr val="967DA5">
              <a:alpha val="20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400" i="1" dirty="0">
                <a:solidFill>
                  <a:srgbClr val="000000"/>
                </a:solidFill>
                <a:latin typeface="Arial"/>
                <a:cs typeface="Arial"/>
              </a:rPr>
              <a:t>Switch Group</a:t>
            </a:r>
            <a:br>
              <a:rPr lang="en-US" sz="1400" i="1" dirty="0">
                <a:solidFill>
                  <a:srgbClr val="000000"/>
                </a:solidFill>
                <a:latin typeface="Arial"/>
                <a:cs typeface="Arial"/>
              </a:rPr>
            </a:br>
            <a:r>
              <a:rPr lang="en-US" sz="1800" b="1" dirty="0">
                <a:solidFill>
                  <a:srgbClr val="000000"/>
                </a:solidFill>
                <a:latin typeface="Arial"/>
                <a:cs typeface="Arial"/>
              </a:rPr>
              <a:t>Dolutegravir-Lamivudine</a:t>
            </a:r>
          </a:p>
          <a:p>
            <a:pPr algn="ctr"/>
            <a:r>
              <a:rPr lang="en-US" sz="1400" dirty="0">
                <a:solidFill>
                  <a:srgbClr val="000000"/>
                </a:solidFill>
                <a:latin typeface="Arial"/>
                <a:cs typeface="Arial"/>
              </a:rPr>
              <a:t>(n = 246)</a:t>
            </a:r>
          </a:p>
        </p:txBody>
      </p:sp>
      <p:sp>
        <p:nvSpPr>
          <p:cNvPr id="14" name="Rectangle 7">
            <a:extLst>
              <a:ext uri="{FF2B5EF4-FFF2-40B4-BE49-F238E27FC236}">
                <a16:creationId xmlns:a16="http://schemas.microsoft.com/office/drawing/2014/main" id="{48858EE9-33C4-F296-4420-D488AA4EC455}"/>
              </a:ext>
            </a:extLst>
          </p:cNvPr>
          <p:cNvSpPr>
            <a:spLocks noChangeArrowheads="1"/>
          </p:cNvSpPr>
          <p:nvPr/>
        </p:nvSpPr>
        <p:spPr bwMode="ltGray">
          <a:xfrm>
            <a:off x="5645322" y="3181240"/>
            <a:ext cx="3237677" cy="1091179"/>
          </a:xfrm>
          <a:prstGeom prst="rect">
            <a:avLst/>
          </a:prstGeom>
          <a:solidFill>
            <a:srgbClr val="648896">
              <a:alpha val="20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spcBef>
                <a:spcPts val="600"/>
              </a:spcBef>
            </a:pPr>
            <a:r>
              <a:rPr lang="en-US" sz="1400" i="1" dirty="0">
                <a:solidFill>
                  <a:srgbClr val="000000"/>
                </a:solidFill>
                <a:latin typeface="Arial"/>
                <a:cs typeface="Arial"/>
              </a:rPr>
              <a:t>Continue Baseline Regimen Group </a:t>
            </a:r>
            <a:br>
              <a:rPr lang="en-US" sz="1400" b="1" i="1" dirty="0">
                <a:solidFill>
                  <a:srgbClr val="000000"/>
                </a:solidFill>
                <a:latin typeface="Arial"/>
                <a:cs typeface="Arial"/>
              </a:rPr>
            </a:br>
            <a:r>
              <a:rPr lang="en-US" sz="1800" b="1" dirty="0">
                <a:solidFill>
                  <a:srgbClr val="000000"/>
                </a:solidFill>
                <a:latin typeface="Arial"/>
                <a:cs typeface="Arial"/>
              </a:rPr>
              <a:t>3- or 4-Drug Regimen</a:t>
            </a:r>
          </a:p>
          <a:p>
            <a:pPr algn="ctr"/>
            <a:r>
              <a:rPr lang="en-US" sz="1400" dirty="0">
                <a:solidFill>
                  <a:srgbClr val="000000"/>
                </a:solidFill>
                <a:latin typeface="Arial"/>
                <a:cs typeface="Arial"/>
              </a:rPr>
              <a:t>(n = 247)</a:t>
            </a:r>
          </a:p>
        </p:txBody>
      </p:sp>
    </p:spTree>
    <p:extLst>
      <p:ext uri="{BB962C8B-B14F-4D97-AF65-F5344CB8AC3E}">
        <p14:creationId xmlns:p14="http://schemas.microsoft.com/office/powerpoint/2010/main" val="1206176938"/>
      </p:ext>
    </p:extLst>
  </p:cSld>
  <p:clrMapOvr>
    <a:masterClrMapping/>
  </p:clrMapOvr>
  <p:transition spd="slow" advTm="31616"/>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Switch to DTG-3TC versus Continued 3- or 4-Drug Regimen</a:t>
            </a:r>
            <a:br>
              <a:rPr lang="en-US" sz="2000" dirty="0"/>
            </a:br>
            <a:r>
              <a:rPr lang="en-US" sz="2000" dirty="0"/>
              <a:t>SALSA: 48 Week Results</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5"/>
          </p:nvPr>
        </p:nvSpPr>
        <p:spPr/>
        <p:txBody>
          <a:bodyPr/>
          <a:lstStyle/>
          <a:p>
            <a:r>
              <a:rPr lang="en-US" sz="1600" dirty="0"/>
              <a:t>Week 48 Virologic Response ITT-Exposed (Snapshot Analysis)</a:t>
            </a:r>
          </a:p>
        </p:txBody>
      </p:sp>
      <p:sp>
        <p:nvSpPr>
          <p:cNvPr id="8" name="Text Placeholder 7">
            <a:extLst>
              <a:ext uri="{FF2B5EF4-FFF2-40B4-BE49-F238E27FC236}">
                <a16:creationId xmlns:a16="http://schemas.microsoft.com/office/drawing/2014/main" id="{5BA81FB9-2107-998C-2A4C-D957C1F84965}"/>
              </a:ext>
            </a:extLst>
          </p:cNvPr>
          <p:cNvSpPr>
            <a:spLocks noGrp="1"/>
          </p:cNvSpPr>
          <p:nvPr>
            <p:ph type="body" sz="quarter" idx="16"/>
          </p:nvPr>
        </p:nvSpPr>
        <p:spPr/>
        <p:txBody>
          <a:bodyPr/>
          <a:lstStyle/>
          <a:p>
            <a:r>
              <a:rPr lang="en-US" dirty="0"/>
              <a:t>Source: </a:t>
            </a:r>
            <a:r>
              <a:rPr lang="en-US" dirty="0" err="1"/>
              <a:t>Llibre</a:t>
            </a:r>
            <a:r>
              <a:rPr lang="en-US" dirty="0"/>
              <a:t> JM, et al. Clin Infect Dis. 2022; Mar 2. Online ahead of print. </a:t>
            </a:r>
            <a:endParaRPr lang="en-US" sz="800" dirty="0"/>
          </a:p>
        </p:txBody>
      </p:sp>
      <p:graphicFrame>
        <p:nvGraphicFramePr>
          <p:cNvPr id="3" name="Chart 2">
            <a:extLst>
              <a:ext uri="{FF2B5EF4-FFF2-40B4-BE49-F238E27FC236}">
                <a16:creationId xmlns:a16="http://schemas.microsoft.com/office/drawing/2014/main" id="{E46C6355-F99B-AFE4-67B1-9B5FE2F4CCA5}"/>
              </a:ext>
            </a:extLst>
          </p:cNvPr>
          <p:cNvGraphicFramePr>
            <a:graphicFrameLocks/>
          </p:cNvGraphicFramePr>
          <p:nvPr/>
        </p:nvGraphicFramePr>
        <p:xfrm>
          <a:off x="456072" y="1400177"/>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361086"/>
      </p:ext>
    </p:extLst>
  </p:cSld>
  <p:clrMapOvr>
    <a:masterClrMapping/>
  </p:clrMapOvr>
  <p:transition spd="slow" advTm="2688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lstStyle/>
          <a:p>
            <a:r>
              <a:rPr lang="en-US" dirty="0"/>
              <a:t>Summary of Dolutegravir + Lamivudine Trials</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4"/>
          </p:nvPr>
        </p:nvSpPr>
        <p:spPr>
          <a:xfrm>
            <a:off x="323850" y="4558041"/>
            <a:ext cx="7357838" cy="528310"/>
          </a:xfrm>
        </p:spPr>
        <p:txBody>
          <a:bodyPr/>
          <a:lstStyle/>
          <a:p>
            <a:r>
              <a:rPr lang="en-US" sz="900" u="sng" dirty="0"/>
              <a:t>Source </a:t>
            </a:r>
          </a:p>
          <a:p>
            <a:r>
              <a:rPr lang="en-US" sz="900" baseline="30000" dirty="0"/>
              <a:t>1</a:t>
            </a:r>
            <a:r>
              <a:rPr lang="en-US" sz="900" dirty="0"/>
              <a:t>Cahn P, et al. Lancet. 2019; 393:143-55.</a:t>
            </a:r>
            <a:br>
              <a:rPr lang="en-US" sz="900" dirty="0"/>
            </a:br>
            <a:r>
              <a:rPr lang="en-US" sz="900" dirty="0" err="1"/>
              <a:t>Osiyemi</a:t>
            </a:r>
            <a:r>
              <a:rPr lang="en-US" sz="900" dirty="0"/>
              <a:t> O, et al. Clin Infect Dis. 2022;75:975-86.</a:t>
            </a:r>
            <a:br>
              <a:rPr lang="en-US" sz="900" dirty="0"/>
            </a:br>
            <a:r>
              <a:rPr lang="en-US" sz="900" baseline="30000" dirty="0"/>
              <a:t>3</a:t>
            </a:r>
            <a:r>
              <a:rPr lang="en-US" sz="900" dirty="0"/>
              <a:t>Llibre JM, et al. Clin Infect Dis. 2022; Mar 2. Online ahead of print. </a:t>
            </a:r>
          </a:p>
        </p:txBody>
      </p:sp>
      <p:graphicFrame>
        <p:nvGraphicFramePr>
          <p:cNvPr id="7" name="Content Placeholder 3">
            <a:extLst>
              <a:ext uri="{FF2B5EF4-FFF2-40B4-BE49-F238E27FC236}">
                <a16:creationId xmlns:a16="http://schemas.microsoft.com/office/drawing/2014/main" id="{104B4B4C-B8D1-8542-AAE3-22EA070B6096}"/>
              </a:ext>
            </a:extLst>
          </p:cNvPr>
          <p:cNvGraphicFramePr>
            <a:graphicFrameLocks/>
          </p:cNvGraphicFramePr>
          <p:nvPr>
            <p:extLst>
              <p:ext uri="{D42A27DB-BD31-4B8C-83A1-F6EECF244321}">
                <p14:modId xmlns:p14="http://schemas.microsoft.com/office/powerpoint/2010/main" val="343582047"/>
              </p:ext>
            </p:extLst>
          </p:nvPr>
        </p:nvGraphicFramePr>
        <p:xfrm>
          <a:off x="235603" y="1057705"/>
          <a:ext cx="8686800" cy="3474719"/>
        </p:xfrm>
        <a:graphic>
          <a:graphicData uri="http://schemas.openxmlformats.org/drawingml/2006/table">
            <a:tbl>
              <a:tblPr firstRow="1" bandRow="1">
                <a:tableStyleId>{5C22544A-7EE6-4342-B048-85BDC9FD1C3A}</a:tableStyleId>
              </a:tblPr>
              <a:tblGrid>
                <a:gridCol w="2049346">
                  <a:extLst>
                    <a:ext uri="{9D8B030D-6E8A-4147-A177-3AD203B41FA5}">
                      <a16:colId xmlns:a16="http://schemas.microsoft.com/office/drawing/2014/main" val="1255732186"/>
                    </a:ext>
                  </a:extLst>
                </a:gridCol>
                <a:gridCol w="1896370">
                  <a:extLst>
                    <a:ext uri="{9D8B030D-6E8A-4147-A177-3AD203B41FA5}">
                      <a16:colId xmlns:a16="http://schemas.microsoft.com/office/drawing/2014/main" val="3627334942"/>
                    </a:ext>
                  </a:extLst>
                </a:gridCol>
                <a:gridCol w="4741084">
                  <a:extLst>
                    <a:ext uri="{9D8B030D-6E8A-4147-A177-3AD203B41FA5}">
                      <a16:colId xmlns:a16="http://schemas.microsoft.com/office/drawing/2014/main" val="1181763524"/>
                    </a:ext>
                  </a:extLst>
                </a:gridCol>
              </a:tblGrid>
              <a:tr h="794915">
                <a:tc>
                  <a:txBody>
                    <a:bodyPr/>
                    <a:lstStyle/>
                    <a:p>
                      <a:pPr marL="91440"/>
                      <a:r>
                        <a:rPr lang="en-US" sz="1800" b="1" dirty="0">
                          <a:latin typeface="Arial" panose="020B0604020202020204" pitchFamily="34" charset="0"/>
                          <a:cs typeface="Arial" panose="020B0604020202020204" pitchFamily="34" charset="0"/>
                        </a:rPr>
                        <a:t>Study</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4AC"/>
                    </a:solidFill>
                  </a:tcPr>
                </a:tc>
                <a:tc>
                  <a:txBody>
                    <a:bodyPr/>
                    <a:lstStyle/>
                    <a:p>
                      <a:pPr marL="91440"/>
                      <a:r>
                        <a:rPr lang="en-US" sz="1800" dirty="0">
                          <a:latin typeface="Arial" panose="020B0604020202020204" pitchFamily="34" charset="0"/>
                          <a:cs typeface="Arial" panose="020B0604020202020204" pitchFamily="34" charset="0"/>
                        </a:rPr>
                        <a:t>Population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48896"/>
                    </a:solidFill>
                  </a:tcPr>
                </a:tc>
                <a:tc>
                  <a:txBody>
                    <a:bodyPr/>
                    <a:lstStyle/>
                    <a:p>
                      <a:pPr marL="91440"/>
                      <a:r>
                        <a:rPr lang="en-US" sz="1800" dirty="0">
                          <a:latin typeface="Arial" panose="020B0604020202020204" pitchFamily="34" charset="0"/>
                          <a:cs typeface="Arial" panose="020B0604020202020204" pitchFamily="34" charset="0"/>
                        </a:rPr>
                        <a:t>Outcome</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2884853871"/>
                  </a:ext>
                </a:extLst>
              </a:tr>
              <a:tr h="893268">
                <a:tc>
                  <a:txBody>
                    <a:bodyPr/>
                    <a:lstStyle/>
                    <a:p>
                      <a:pPr marL="91440"/>
                      <a:r>
                        <a:rPr lang="en-US" sz="1500" dirty="0">
                          <a:latin typeface="Arial" panose="020B0604020202020204" pitchFamily="34" charset="0"/>
                          <a:cs typeface="Arial" panose="020B0604020202020204" pitchFamily="34" charset="0"/>
                        </a:rPr>
                        <a:t>GEMINI 1 and 2</a:t>
                      </a:r>
                      <a:r>
                        <a:rPr lang="en-US" sz="1400" baseline="30000" dirty="0">
                          <a:latin typeface="Arial" panose="020B0604020202020204" pitchFamily="34" charset="0"/>
                          <a:cs typeface="Arial" panose="020B0604020202020204" pitchFamily="34"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4AC">
                        <a:alpha val="30000"/>
                      </a:srgbClr>
                    </a:solidFill>
                  </a:tcPr>
                </a:tc>
                <a:tc>
                  <a:txBody>
                    <a:bodyPr/>
                    <a:lstStyle/>
                    <a:p>
                      <a:pPr marL="91440"/>
                      <a:r>
                        <a:rPr lang="en-US" sz="1500" kern="1200" dirty="0">
                          <a:solidFill>
                            <a:schemeClr val="dk1"/>
                          </a:solidFill>
                          <a:latin typeface="Arial" panose="020B0604020202020204" pitchFamily="34" charset="0"/>
                          <a:ea typeface="+mn-ea"/>
                          <a:cs typeface="Arial" panose="020B0604020202020204" pitchFamily="34" charset="0"/>
                        </a:rPr>
                        <a:t>Treatment-Naïve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48896">
                        <a:alpha val="30000"/>
                      </a:srgbClr>
                    </a:solidFill>
                  </a:tcPr>
                </a:tc>
                <a:tc>
                  <a:txBody>
                    <a:bodyPr/>
                    <a:lstStyle/>
                    <a:p>
                      <a:pPr marL="91440"/>
                      <a:r>
                        <a:rPr lang="en-US" sz="1500" dirty="0">
                          <a:latin typeface="Arial" panose="020B0604020202020204" pitchFamily="34" charset="0"/>
                          <a:cs typeface="Arial" panose="020B0604020202020204" pitchFamily="34" charset="0"/>
                        </a:rPr>
                        <a:t>DTG-3TC is non-inferior to Dolutegravir + 2 NRTIs, in PWH with HIV RNA &lt;500,000 copies/mL and CD4 cell count &gt;200 cells/mm</a:t>
                      </a:r>
                      <a:r>
                        <a:rPr lang="en-US" sz="1500" baseline="30000" dirty="0">
                          <a:latin typeface="Arial" panose="020B0604020202020204" pitchFamily="34" charset="0"/>
                          <a:cs typeface="Arial" panose="020B0604020202020204" pitchFamily="34" charset="0"/>
                        </a:rPr>
                        <a:t>3</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alpha val="30000"/>
                      </a:schemeClr>
                    </a:solidFill>
                  </a:tcPr>
                </a:tc>
                <a:extLst>
                  <a:ext uri="{0D108BD9-81ED-4DB2-BD59-A6C34878D82A}">
                    <a16:rowId xmlns:a16="http://schemas.microsoft.com/office/drawing/2014/main" val="4138718727"/>
                  </a:ext>
                </a:extLst>
              </a:tr>
              <a:tr h="893268">
                <a:tc>
                  <a:txBody>
                    <a:bodyPr/>
                    <a:lstStyle/>
                    <a:p>
                      <a:pPr marL="91440"/>
                      <a:r>
                        <a:rPr lang="en-US" sz="1500" dirty="0">
                          <a:latin typeface="Arial" panose="020B0604020202020204" pitchFamily="34" charset="0"/>
                          <a:cs typeface="Arial" panose="020B0604020202020204" pitchFamily="34" charset="0"/>
                        </a:rPr>
                        <a:t>TANGO</a:t>
                      </a:r>
                      <a:r>
                        <a:rPr lang="en-US" sz="1500" baseline="30000" dirty="0">
                          <a:latin typeface="Arial" panose="020B0604020202020204" pitchFamily="34" charset="0"/>
                          <a:cs typeface="Arial" panose="020B0604020202020204" pitchFamily="34"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4AC">
                        <a:alpha val="15000"/>
                      </a:srgbClr>
                    </a:solidFill>
                  </a:tcPr>
                </a:tc>
                <a:tc>
                  <a:txBody>
                    <a:bodyPr/>
                    <a:lstStyle/>
                    <a:p>
                      <a:pPr marL="91440"/>
                      <a:r>
                        <a:rPr lang="en-US" sz="1500" dirty="0">
                          <a:latin typeface="Arial" panose="020B0604020202020204" pitchFamily="34" charset="0"/>
                          <a:cs typeface="Arial" panose="020B0604020202020204" pitchFamily="34" charset="0"/>
                        </a:rPr>
                        <a:t>Treatment-Experienced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48896">
                        <a:alpha val="15000"/>
                      </a:srgbClr>
                    </a:solidFill>
                  </a:tcPr>
                </a:tc>
                <a:tc>
                  <a:txBody>
                    <a:bodyPr/>
                    <a:lstStyle/>
                    <a:p>
                      <a:pPr marL="91440" lvl="0"/>
                      <a:r>
                        <a:rPr lang="en-US" sz="1500" dirty="0">
                          <a:latin typeface="Arial" panose="020B0604020202020204" pitchFamily="34" charset="0"/>
                          <a:cs typeface="Arial" panose="020B0604020202020204" pitchFamily="34" charset="0"/>
                        </a:rPr>
                        <a:t>DTG-3TC is non-inferior to 3- or 4-drug TAF-based regimen</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alpha val="13000"/>
                      </a:schemeClr>
                    </a:solidFill>
                  </a:tcPr>
                </a:tc>
                <a:extLst>
                  <a:ext uri="{0D108BD9-81ED-4DB2-BD59-A6C34878D82A}">
                    <a16:rowId xmlns:a16="http://schemas.microsoft.com/office/drawing/2014/main" val="4018744106"/>
                  </a:ext>
                </a:extLst>
              </a:tr>
              <a:tr h="893268">
                <a:tc>
                  <a:txBody>
                    <a:bodyPr/>
                    <a:lstStyle/>
                    <a:p>
                      <a:pPr marL="91440"/>
                      <a:r>
                        <a:rPr lang="en-US" sz="1500" dirty="0">
                          <a:latin typeface="Arial" panose="020B0604020202020204" pitchFamily="34" charset="0"/>
                          <a:cs typeface="Arial" panose="020B0604020202020204" pitchFamily="34" charset="0"/>
                        </a:rPr>
                        <a:t>SALSA</a:t>
                      </a:r>
                      <a:r>
                        <a:rPr lang="en-US" sz="1500" baseline="30000" dirty="0">
                          <a:latin typeface="Arial" panose="020B0604020202020204" pitchFamily="34" charset="0"/>
                          <a:cs typeface="Arial" panose="020B0604020202020204" pitchFamily="34"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70C0">
                        <a:alpha val="30000"/>
                      </a:srgbClr>
                    </a:solidFill>
                  </a:tcPr>
                </a:tc>
                <a:tc>
                  <a:txBody>
                    <a:bodyPr/>
                    <a:lstStyle/>
                    <a:p>
                      <a:pPr marL="91440"/>
                      <a:r>
                        <a:rPr lang="en-US" sz="1500" dirty="0">
                          <a:latin typeface="Arial" panose="020B0604020202020204" pitchFamily="34" charset="0"/>
                          <a:cs typeface="Arial" panose="020B0604020202020204" pitchFamily="34" charset="0"/>
                        </a:rPr>
                        <a:t>Treatment-Experienced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648896">
                        <a:alpha val="25000"/>
                      </a:srgbClr>
                    </a:solid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500" dirty="0">
                          <a:latin typeface="Arial" panose="020B0604020202020204" pitchFamily="34" charset="0"/>
                          <a:cs typeface="Arial" panose="020B0604020202020204" pitchFamily="34" charset="0"/>
                        </a:rPr>
                        <a:t>DTG-3TC is non-inferior to 3- or 4-drug baseline regimen</a:t>
                      </a:r>
                    </a:p>
                  </a:txBody>
                  <a:tcPr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alpha val="30000"/>
                      </a:schemeClr>
                    </a:solidFill>
                  </a:tcPr>
                </a:tc>
                <a:extLst>
                  <a:ext uri="{0D108BD9-81ED-4DB2-BD59-A6C34878D82A}">
                    <a16:rowId xmlns:a16="http://schemas.microsoft.com/office/drawing/2014/main" val="3736719768"/>
                  </a:ext>
                </a:extLst>
              </a:tr>
            </a:tbl>
          </a:graphicData>
        </a:graphic>
      </p:graphicFrame>
    </p:spTree>
    <p:extLst>
      <p:ext uri="{BB962C8B-B14F-4D97-AF65-F5344CB8AC3E}">
        <p14:creationId xmlns:p14="http://schemas.microsoft.com/office/powerpoint/2010/main" val="3108108594"/>
      </p:ext>
    </p:extLst>
  </p:cSld>
  <p:clrMapOvr>
    <a:masterClrMapping/>
  </p:clrMapOvr>
  <p:transition spd="slow" advTm="9205"/>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B712-913E-2B4A-B3C3-0AB6D42F7387}"/>
              </a:ext>
            </a:extLst>
          </p:cNvPr>
          <p:cNvSpPr>
            <a:spLocks noGrp="1"/>
          </p:cNvSpPr>
          <p:nvPr>
            <p:ph type="title"/>
          </p:nvPr>
        </p:nvSpPr>
        <p:spPr/>
        <p:txBody>
          <a:bodyPr>
            <a:normAutofit/>
          </a:bodyPr>
          <a:lstStyle/>
          <a:p>
            <a:r>
              <a:rPr lang="en-US" dirty="0"/>
              <a:t>Dolutegravir-Lamivudine: Treatment-Emergent Resistance</a:t>
            </a:r>
          </a:p>
        </p:txBody>
      </p:sp>
      <p:sp>
        <p:nvSpPr>
          <p:cNvPr id="3" name="Text Placeholder 2">
            <a:extLst>
              <a:ext uri="{FF2B5EF4-FFF2-40B4-BE49-F238E27FC236}">
                <a16:creationId xmlns:a16="http://schemas.microsoft.com/office/drawing/2014/main" id="{8D44F7FB-452C-B042-BDC9-DA88AD83A1D2}"/>
              </a:ext>
            </a:extLst>
          </p:cNvPr>
          <p:cNvSpPr>
            <a:spLocks noGrp="1"/>
          </p:cNvSpPr>
          <p:nvPr>
            <p:ph type="body" sz="quarter" idx="14"/>
          </p:nvPr>
        </p:nvSpPr>
        <p:spPr>
          <a:xfrm>
            <a:off x="323850" y="4245429"/>
            <a:ext cx="7357838" cy="840922"/>
          </a:xfrm>
        </p:spPr>
        <p:txBody>
          <a:bodyPr/>
          <a:lstStyle/>
          <a:p>
            <a:r>
              <a:rPr lang="en-US" u="sng" dirty="0"/>
              <a:t>Source</a:t>
            </a:r>
            <a:br>
              <a:rPr lang="en-US" dirty="0"/>
            </a:br>
            <a:r>
              <a:rPr lang="en-US" baseline="30000" dirty="0"/>
              <a:t>1</a:t>
            </a:r>
            <a:r>
              <a:rPr lang="en-US" dirty="0"/>
              <a:t>Cahn P, et al. Lancet. 2019; 393:143-55.</a:t>
            </a:r>
            <a:br>
              <a:rPr lang="en-US" dirty="0"/>
            </a:br>
            <a:r>
              <a:rPr lang="en-US" baseline="30000" dirty="0"/>
              <a:t>2</a:t>
            </a:r>
            <a:r>
              <a:rPr lang="en-US" dirty="0"/>
              <a:t>Osiyemi O, et al. Clin Infect Dis. 2022;75:975-86.. </a:t>
            </a:r>
            <a:br>
              <a:rPr lang="en-US" dirty="0"/>
            </a:br>
            <a:r>
              <a:rPr lang="en-US" baseline="30000" dirty="0"/>
              <a:t>3</a:t>
            </a:r>
            <a:r>
              <a:rPr lang="en-US" dirty="0"/>
              <a:t>Llibre JM, et al. Clin Infect Dis. 2022; Mar 2. Online ahead of print. </a:t>
            </a:r>
          </a:p>
        </p:txBody>
      </p:sp>
      <p:sp>
        <p:nvSpPr>
          <p:cNvPr id="4" name="Content Placeholder 3">
            <a:extLst>
              <a:ext uri="{FF2B5EF4-FFF2-40B4-BE49-F238E27FC236}">
                <a16:creationId xmlns:a16="http://schemas.microsoft.com/office/drawing/2014/main" id="{4C7ECED9-992E-8141-8AE2-C44F0637837E}"/>
              </a:ext>
            </a:extLst>
          </p:cNvPr>
          <p:cNvSpPr>
            <a:spLocks noGrp="1"/>
          </p:cNvSpPr>
          <p:nvPr>
            <p:ph sz="half" idx="2"/>
          </p:nvPr>
        </p:nvSpPr>
        <p:spPr>
          <a:xfrm>
            <a:off x="323850" y="1135604"/>
            <a:ext cx="8515350" cy="2517469"/>
          </a:xfrm>
        </p:spPr>
        <p:txBody>
          <a:bodyPr>
            <a:normAutofit/>
          </a:bodyPr>
          <a:lstStyle/>
          <a:p>
            <a:pPr>
              <a:spcBef>
                <a:spcPts val="1800"/>
              </a:spcBef>
            </a:pPr>
            <a:r>
              <a:rPr lang="en-US" dirty="0"/>
              <a:t>In GEMINI-1 and 2, TANGO, and SALSA, rare virologic failure occurred and no treatment emergent resistance was seen</a:t>
            </a:r>
            <a:r>
              <a:rPr lang="en-US" baseline="30000" dirty="0"/>
              <a:t>1-3 </a:t>
            </a:r>
          </a:p>
          <a:p>
            <a:pPr>
              <a:spcBef>
                <a:spcPts val="1800"/>
              </a:spcBef>
            </a:pPr>
            <a:endParaRPr lang="en-US" baseline="30000" dirty="0">
              <a:highlight>
                <a:srgbClr val="FFFF00"/>
              </a:highlight>
            </a:endParaRPr>
          </a:p>
        </p:txBody>
      </p:sp>
    </p:spTree>
    <p:extLst>
      <p:ext uri="{BB962C8B-B14F-4D97-AF65-F5344CB8AC3E}">
        <p14:creationId xmlns:p14="http://schemas.microsoft.com/office/powerpoint/2010/main" val="1484244787"/>
      </p:ext>
    </p:extLst>
  </p:cSld>
  <p:clrMapOvr>
    <a:masterClrMapping/>
  </p:clrMapOvr>
  <p:transition spd="slow" advTm="1137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1822-2E8A-6179-C02C-7743C6FC04E4}"/>
              </a:ext>
            </a:extLst>
          </p:cNvPr>
          <p:cNvSpPr>
            <a:spLocks noGrp="1"/>
          </p:cNvSpPr>
          <p:nvPr>
            <p:ph type="title"/>
          </p:nvPr>
        </p:nvSpPr>
        <p:spPr/>
        <p:txBody>
          <a:bodyPr/>
          <a:lstStyle/>
          <a:p>
            <a:r>
              <a:rPr lang="en-US" dirty="0"/>
              <a:t>Dr. Budak has no financial conflicts of interest or disclosures.</a:t>
            </a:r>
          </a:p>
        </p:txBody>
      </p:sp>
    </p:spTree>
    <p:extLst>
      <p:ext uri="{BB962C8B-B14F-4D97-AF65-F5344CB8AC3E}">
        <p14:creationId xmlns:p14="http://schemas.microsoft.com/office/powerpoint/2010/main" val="1915186486"/>
      </p:ext>
    </p:extLst>
  </p:cSld>
  <p:clrMapOvr>
    <a:masterClrMapping/>
  </p:clrMapOvr>
  <p:transition spd="slow" advTm="1877"/>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lstStyle/>
          <a:p>
            <a:r>
              <a:rPr lang="en-US" dirty="0"/>
              <a:t>Dolutegravir-Lamivudine: Summary</a:t>
            </a:r>
          </a:p>
        </p:txBody>
      </p:sp>
      <p:sp>
        <p:nvSpPr>
          <p:cNvPr id="3" name="Text Placeholder 2">
            <a:extLst>
              <a:ext uri="{FF2B5EF4-FFF2-40B4-BE49-F238E27FC236}">
                <a16:creationId xmlns:a16="http://schemas.microsoft.com/office/drawing/2014/main" id="{9690579C-52CE-BD4E-9241-F4E001E3C7F3}"/>
              </a:ext>
            </a:extLst>
          </p:cNvPr>
          <p:cNvSpPr>
            <a:spLocks noGrp="1"/>
          </p:cNvSpPr>
          <p:nvPr>
            <p:ph type="body" sz="quarter" idx="14"/>
          </p:nvPr>
        </p:nvSpPr>
        <p:spPr/>
        <p:txBody>
          <a:bodyPr/>
          <a:lstStyle/>
          <a:p>
            <a:endParaRPr lang="en-US"/>
          </a:p>
        </p:txBody>
      </p:sp>
      <p:sp>
        <p:nvSpPr>
          <p:cNvPr id="5" name="Content Placeholder 4">
            <a:extLst>
              <a:ext uri="{FF2B5EF4-FFF2-40B4-BE49-F238E27FC236}">
                <a16:creationId xmlns:a16="http://schemas.microsoft.com/office/drawing/2014/main" id="{338B0BF8-9370-D740-A027-B33ECC05CD18}"/>
              </a:ext>
            </a:extLst>
          </p:cNvPr>
          <p:cNvSpPr>
            <a:spLocks noGrp="1"/>
          </p:cNvSpPr>
          <p:nvPr>
            <p:ph sz="half" idx="2"/>
          </p:nvPr>
        </p:nvSpPr>
        <p:spPr/>
        <p:txBody>
          <a:bodyPr>
            <a:normAutofit fontScale="92500" lnSpcReduction="10000"/>
          </a:bodyPr>
          <a:lstStyle/>
          <a:p>
            <a:pPr>
              <a:spcBef>
                <a:spcPts val="1800"/>
              </a:spcBef>
            </a:pPr>
            <a:r>
              <a:rPr lang="en-US" dirty="0"/>
              <a:t>Oral, once-daily pill available as a fixed dose combination</a:t>
            </a:r>
          </a:p>
          <a:p>
            <a:pPr>
              <a:spcBef>
                <a:spcPts val="1800"/>
              </a:spcBef>
            </a:pPr>
            <a:r>
              <a:rPr lang="en-US" dirty="0"/>
              <a:t>Well-tolerated with few drug-drug interactions</a:t>
            </a:r>
          </a:p>
          <a:p>
            <a:pPr>
              <a:spcBef>
                <a:spcPts val="1800"/>
              </a:spcBef>
            </a:pPr>
            <a:r>
              <a:rPr lang="en-US" dirty="0"/>
              <a:t>Exercise caution when administering a medication that decreases concentrations of dolutegravir</a:t>
            </a:r>
          </a:p>
          <a:p>
            <a:pPr>
              <a:spcBef>
                <a:spcPts val="1800"/>
              </a:spcBef>
            </a:pPr>
            <a:r>
              <a:rPr lang="en-US" dirty="0"/>
              <a:t>Two-drug option for treatment-naïve PWH, without hepatitis B, with a CD4 cell count &gt;200 cells/mm</a:t>
            </a:r>
            <a:r>
              <a:rPr lang="en-US" baseline="30000" dirty="0"/>
              <a:t>3</a:t>
            </a:r>
            <a:r>
              <a:rPr lang="en-US" dirty="0"/>
              <a:t> and HIV RNA &lt;500,000 copies/mL </a:t>
            </a:r>
          </a:p>
          <a:p>
            <a:pPr>
              <a:spcBef>
                <a:spcPts val="1800"/>
              </a:spcBef>
            </a:pPr>
            <a:r>
              <a:rPr lang="en-US" dirty="0"/>
              <a:t>Two-drug option treatment-experienced virally suppressed PWH, without hepatitis B, with no prior history of virologic failure and no major NRTI mutations or any INSTI RAMs </a:t>
            </a:r>
          </a:p>
        </p:txBody>
      </p:sp>
    </p:spTree>
    <p:extLst>
      <p:ext uri="{BB962C8B-B14F-4D97-AF65-F5344CB8AC3E}">
        <p14:creationId xmlns:p14="http://schemas.microsoft.com/office/powerpoint/2010/main" val="4070910798"/>
      </p:ext>
    </p:extLst>
  </p:cSld>
  <p:clrMapOvr>
    <a:masterClrMapping/>
  </p:clrMapOvr>
  <p:transition spd="slow" advTm="122646"/>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65891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lstStyle/>
          <a:p>
            <a:r>
              <a:rPr lang="en-US" dirty="0"/>
              <a:t>Dolutegravir-Lamivudine: Basics</a:t>
            </a:r>
          </a:p>
        </p:txBody>
      </p:sp>
      <p:sp>
        <p:nvSpPr>
          <p:cNvPr id="3" name="Text Placeholder 2">
            <a:extLst>
              <a:ext uri="{FF2B5EF4-FFF2-40B4-BE49-F238E27FC236}">
                <a16:creationId xmlns:a16="http://schemas.microsoft.com/office/drawing/2014/main" id="{E02E21BD-9B21-4845-855B-20B41E7935FA}"/>
              </a:ext>
            </a:extLst>
          </p:cNvPr>
          <p:cNvSpPr>
            <a:spLocks noGrp="1"/>
          </p:cNvSpPr>
          <p:nvPr>
            <p:ph type="body" sz="quarter" idx="14"/>
          </p:nvPr>
        </p:nvSpPr>
        <p:spPr/>
        <p:txBody>
          <a:bodyPr/>
          <a:lstStyle/>
          <a:p>
            <a:endParaRPr lang="en-US"/>
          </a:p>
        </p:txBody>
      </p:sp>
      <p:sp>
        <p:nvSpPr>
          <p:cNvPr id="5" name="Content Placeholder 4">
            <a:extLst>
              <a:ext uri="{FF2B5EF4-FFF2-40B4-BE49-F238E27FC236}">
                <a16:creationId xmlns:a16="http://schemas.microsoft.com/office/drawing/2014/main" id="{338B0BF8-9370-D740-A027-B33ECC05CD18}"/>
              </a:ext>
            </a:extLst>
          </p:cNvPr>
          <p:cNvSpPr>
            <a:spLocks noGrp="1"/>
          </p:cNvSpPr>
          <p:nvPr>
            <p:ph sz="half" idx="2"/>
          </p:nvPr>
        </p:nvSpPr>
        <p:spPr/>
        <p:txBody>
          <a:bodyPr>
            <a:normAutofit fontScale="70000" lnSpcReduction="20000"/>
          </a:bodyPr>
          <a:lstStyle/>
          <a:p>
            <a:r>
              <a:rPr lang="en-US" sz="2200" b="1" dirty="0"/>
              <a:t>Medication</a:t>
            </a:r>
          </a:p>
          <a:p>
            <a:pPr lvl="1"/>
            <a:r>
              <a:rPr lang="en-US" sz="1900" dirty="0"/>
              <a:t>Oral, once daily, fixed dose combination of dolutegravir (integrase strand transfer inhibitor) and lamivudine (nucleoside reverse transcriptase inhibitor)</a:t>
            </a:r>
          </a:p>
          <a:p>
            <a:r>
              <a:rPr lang="en-US" sz="2200" b="1" dirty="0"/>
              <a:t>Administration</a:t>
            </a:r>
          </a:p>
          <a:p>
            <a:pPr lvl="1"/>
            <a:r>
              <a:rPr lang="en-US" sz="1900" dirty="0"/>
              <a:t>Few drug-drug interactions and no food requirements</a:t>
            </a:r>
          </a:p>
          <a:p>
            <a:pPr lvl="1"/>
            <a:r>
              <a:rPr lang="en-US" sz="1900" dirty="0"/>
              <a:t>Must rule out hepatitis B to avoid lamivudine monotherapy</a:t>
            </a:r>
          </a:p>
          <a:p>
            <a:r>
              <a:rPr lang="en-US" sz="2200" b="1" dirty="0"/>
              <a:t>With Renal Impairment</a:t>
            </a:r>
          </a:p>
          <a:p>
            <a:pPr lvl="1"/>
            <a:r>
              <a:rPr lang="en-US" sz="1900" dirty="0"/>
              <a:t>Not recommended in patients with renal impairment</a:t>
            </a:r>
          </a:p>
          <a:p>
            <a:r>
              <a:rPr lang="en-US" sz="2200" b="1" dirty="0"/>
              <a:t>With Hepatic Impairment</a:t>
            </a:r>
          </a:p>
          <a:p>
            <a:pPr lvl="1"/>
            <a:r>
              <a:rPr lang="en-US" sz="1900" dirty="0"/>
              <a:t>Not recommended in patients with severe hepatic impairment (Child-Pugh C)</a:t>
            </a:r>
          </a:p>
          <a:p>
            <a:r>
              <a:rPr lang="en-US" sz="2200" b="1" dirty="0"/>
              <a:t>Pregnancy</a:t>
            </a:r>
          </a:p>
          <a:p>
            <a:pPr lvl="1"/>
            <a:r>
              <a:rPr lang="en-US" sz="1900" dirty="0"/>
              <a:t>Insufficient data for use in pregnancy</a:t>
            </a:r>
          </a:p>
          <a:p>
            <a:r>
              <a:rPr lang="en-US" sz="2200" b="1" dirty="0"/>
              <a:t>Common Adverse Effects </a:t>
            </a:r>
            <a:r>
              <a:rPr lang="en-US" sz="2200" dirty="0"/>
              <a:t>(≥2%)</a:t>
            </a:r>
          </a:p>
          <a:p>
            <a:pPr lvl="1"/>
            <a:r>
              <a:rPr lang="en-US" sz="1900" dirty="0"/>
              <a:t>Headache, nausea, diarrhea, insomnia, fatigue, anxiety, and dizziness</a:t>
            </a:r>
          </a:p>
          <a:p>
            <a:endParaRPr lang="en-US" dirty="0"/>
          </a:p>
          <a:p>
            <a:pPr marL="34290" indent="0">
              <a:buNone/>
            </a:pPr>
            <a:endParaRPr lang="en-US" dirty="0"/>
          </a:p>
          <a:p>
            <a:pPr marL="34290" indent="0">
              <a:buNone/>
            </a:pPr>
            <a:endParaRPr lang="en-US" dirty="0"/>
          </a:p>
          <a:p>
            <a:pPr marL="34290" indent="0">
              <a:buNone/>
            </a:pPr>
            <a:endParaRPr lang="en-US" dirty="0"/>
          </a:p>
        </p:txBody>
      </p:sp>
    </p:spTree>
    <p:extLst>
      <p:ext uri="{BB962C8B-B14F-4D97-AF65-F5344CB8AC3E}">
        <p14:creationId xmlns:p14="http://schemas.microsoft.com/office/powerpoint/2010/main" val="744152710"/>
      </p:ext>
    </p:extLst>
  </p:cSld>
  <p:clrMapOvr>
    <a:masterClrMapping/>
  </p:clrMapOvr>
  <p:transition spd="slow" advTm="5536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41C92-50D8-AA55-5051-B150AFBE0523}"/>
              </a:ext>
            </a:extLst>
          </p:cNvPr>
          <p:cNvSpPr/>
          <p:nvPr/>
        </p:nvSpPr>
        <p:spPr>
          <a:xfrm>
            <a:off x="0" y="1176795"/>
            <a:ext cx="9144000" cy="28070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t>
            </a:r>
          </a:p>
        </p:txBody>
      </p:sp>
      <p:sp>
        <p:nvSpPr>
          <p:cNvPr id="27" name="Rectangle 3">
            <a:extLst>
              <a:ext uri="{FF2B5EF4-FFF2-40B4-BE49-F238E27FC236}">
                <a16:creationId xmlns:a16="http://schemas.microsoft.com/office/drawing/2014/main" id="{0D0CF64C-FDE6-EC49-9E32-90E72954D4A2}"/>
              </a:ext>
            </a:extLst>
          </p:cNvPr>
          <p:cNvSpPr>
            <a:spLocks noChangeArrowheads="1"/>
          </p:cNvSpPr>
          <p:nvPr/>
        </p:nvSpPr>
        <p:spPr bwMode="auto">
          <a:xfrm>
            <a:off x="0" y="3857204"/>
            <a:ext cx="9162288" cy="365760"/>
          </a:xfrm>
          <a:prstGeom prst="rect">
            <a:avLst/>
          </a:prstGeom>
          <a:solidFill>
            <a:schemeClr val="bg1">
              <a:lumMod val="85000"/>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2400"/>
              </a:lnSpc>
            </a:pPr>
            <a:r>
              <a:rPr lang="en-US" sz="2000" dirty="0">
                <a:solidFill>
                  <a:srgbClr val="000000"/>
                </a:solidFill>
                <a:latin typeface="Arial" pitchFamily="-107" charset="0"/>
                <a:ea typeface="Arial" pitchFamily="-107" charset="0"/>
                <a:cs typeface="Arial" pitchFamily="-107" charset="0"/>
              </a:rPr>
              <a:t>Dose: 1 tablet once daily with or without food</a:t>
            </a:r>
          </a:p>
        </p:txBody>
      </p:sp>
      <p:sp>
        <p:nvSpPr>
          <p:cNvPr id="3" name="Rectangle 3">
            <a:extLst>
              <a:ext uri="{FF2B5EF4-FFF2-40B4-BE49-F238E27FC236}">
                <a16:creationId xmlns:a16="http://schemas.microsoft.com/office/drawing/2014/main" id="{4B61A036-FB15-CF04-609E-87112E87F83D}"/>
              </a:ext>
            </a:extLst>
          </p:cNvPr>
          <p:cNvSpPr>
            <a:spLocks noChangeArrowheads="1"/>
          </p:cNvSpPr>
          <p:nvPr/>
        </p:nvSpPr>
        <p:spPr bwMode="auto">
          <a:xfrm>
            <a:off x="-45720" y="1168086"/>
            <a:ext cx="9235440" cy="609600"/>
          </a:xfrm>
          <a:prstGeom prst="rect">
            <a:avLst/>
          </a:prstGeom>
          <a:solidFill>
            <a:schemeClr val="bg1">
              <a:lumMod val="65000"/>
              <a:alpha val="60000"/>
            </a:schemeClr>
          </a:solid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800"/>
              </a:lnSpc>
            </a:pPr>
            <a:r>
              <a:rPr lang="en-US" dirty="0">
                <a:solidFill>
                  <a:srgbClr val="000000"/>
                </a:solidFill>
                <a:latin typeface="Arial" pitchFamily="-107" charset="0"/>
                <a:ea typeface="Arial" pitchFamily="-107" charset="0"/>
                <a:cs typeface="Arial" pitchFamily="-107" charset="0"/>
              </a:rPr>
              <a:t>Dolutegravir-Lamivudine</a:t>
            </a:r>
          </a:p>
        </p:txBody>
      </p:sp>
      <p:sp>
        <p:nvSpPr>
          <p:cNvPr id="2" name="Bent Arrow 1">
            <a:extLst>
              <a:ext uri="{FF2B5EF4-FFF2-40B4-BE49-F238E27FC236}">
                <a16:creationId xmlns:a16="http://schemas.microsoft.com/office/drawing/2014/main" id="{A40C1BBA-EC9C-B17D-A3DB-4A16A5CA5C6F}"/>
              </a:ext>
            </a:extLst>
          </p:cNvPr>
          <p:cNvSpPr/>
          <p:nvPr/>
        </p:nvSpPr>
        <p:spPr>
          <a:xfrm flipV="1">
            <a:off x="3314877" y="2914366"/>
            <a:ext cx="457200" cy="463296"/>
          </a:xfrm>
          <a:prstGeom prst="bentArrow">
            <a:avLst/>
          </a:prstGeom>
          <a:solidFill>
            <a:srgbClr val="C2C2C2"/>
          </a:solidFill>
          <a:ln>
            <a:solidFill>
              <a:srgbClr val="676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a:extLst>
              <a:ext uri="{FF2B5EF4-FFF2-40B4-BE49-F238E27FC236}">
                <a16:creationId xmlns:a16="http://schemas.microsoft.com/office/drawing/2014/main" id="{99F453C3-2FB5-C260-290D-866E1EFE3EAD}"/>
              </a:ext>
            </a:extLst>
          </p:cNvPr>
          <p:cNvSpPr/>
          <p:nvPr/>
        </p:nvSpPr>
        <p:spPr>
          <a:xfrm>
            <a:off x="3736001" y="3114662"/>
            <a:ext cx="1225296" cy="2986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6C6C6C"/>
                </a:solidFill>
                <a:latin typeface="Arial" panose="020B0604020202020204" pitchFamily="34" charset="0"/>
                <a:cs typeface="Arial" panose="020B0604020202020204" pitchFamily="34" charset="0"/>
              </a:rPr>
              <a:t>INSTI</a:t>
            </a:r>
          </a:p>
        </p:txBody>
      </p:sp>
      <p:sp>
        <p:nvSpPr>
          <p:cNvPr id="8" name="Rounded Rectangle 7">
            <a:extLst>
              <a:ext uri="{FF2B5EF4-FFF2-40B4-BE49-F238E27FC236}">
                <a16:creationId xmlns:a16="http://schemas.microsoft.com/office/drawing/2014/main" id="{53B7B07D-8B9C-E959-FA3C-934476D589F9}"/>
              </a:ext>
            </a:extLst>
          </p:cNvPr>
          <p:cNvSpPr/>
          <p:nvPr/>
        </p:nvSpPr>
        <p:spPr>
          <a:xfrm>
            <a:off x="5832594" y="3114662"/>
            <a:ext cx="1225296" cy="2986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6C6C6C"/>
                </a:solidFill>
                <a:latin typeface="Arial" panose="020B0604020202020204" pitchFamily="34" charset="0"/>
                <a:cs typeface="Arial" panose="020B0604020202020204" pitchFamily="34" charset="0"/>
              </a:rPr>
              <a:t>NRTI</a:t>
            </a:r>
          </a:p>
        </p:txBody>
      </p:sp>
      <p:sp>
        <p:nvSpPr>
          <p:cNvPr id="9" name="Bent Arrow 8">
            <a:extLst>
              <a:ext uri="{FF2B5EF4-FFF2-40B4-BE49-F238E27FC236}">
                <a16:creationId xmlns:a16="http://schemas.microsoft.com/office/drawing/2014/main" id="{5CA21143-725D-D06A-3447-5F4D1DCEF26F}"/>
              </a:ext>
            </a:extLst>
          </p:cNvPr>
          <p:cNvSpPr/>
          <p:nvPr/>
        </p:nvSpPr>
        <p:spPr>
          <a:xfrm flipV="1">
            <a:off x="5345793" y="2914366"/>
            <a:ext cx="457200" cy="463296"/>
          </a:xfrm>
          <a:prstGeom prst="bentArrow">
            <a:avLst/>
          </a:prstGeom>
          <a:solidFill>
            <a:srgbClr val="C2C2C2"/>
          </a:solidFill>
          <a:ln>
            <a:solidFill>
              <a:srgbClr val="67676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Rounded Rectangle 9">
            <a:extLst>
              <a:ext uri="{FF2B5EF4-FFF2-40B4-BE49-F238E27FC236}">
                <a16:creationId xmlns:a16="http://schemas.microsoft.com/office/drawing/2014/main" id="{38B57A0E-3AA1-8BCE-562C-63C478812211}"/>
              </a:ext>
            </a:extLst>
          </p:cNvPr>
          <p:cNvSpPr/>
          <p:nvPr/>
        </p:nvSpPr>
        <p:spPr>
          <a:xfrm>
            <a:off x="3001929" y="2482766"/>
            <a:ext cx="1225296" cy="39928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676767"/>
                </a:solidFill>
                <a:latin typeface="Arial" panose="020B0604020202020204" pitchFamily="34" charset="0"/>
                <a:cs typeface="Arial" panose="020B0604020202020204" pitchFamily="34" charset="0"/>
              </a:rPr>
              <a:t>50 mg</a:t>
            </a:r>
          </a:p>
        </p:txBody>
      </p:sp>
      <p:sp>
        <p:nvSpPr>
          <p:cNvPr id="11" name="Rounded Rectangle 10">
            <a:extLst>
              <a:ext uri="{FF2B5EF4-FFF2-40B4-BE49-F238E27FC236}">
                <a16:creationId xmlns:a16="http://schemas.microsoft.com/office/drawing/2014/main" id="{2A3F49B5-DE3E-5A05-6E67-434016557EF9}"/>
              </a:ext>
            </a:extLst>
          </p:cNvPr>
          <p:cNvSpPr/>
          <p:nvPr/>
        </p:nvSpPr>
        <p:spPr>
          <a:xfrm>
            <a:off x="4876800" y="2482766"/>
            <a:ext cx="1524000" cy="39928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676767"/>
                </a:solidFill>
                <a:latin typeface="Arial" panose="020B0604020202020204" pitchFamily="34" charset="0"/>
                <a:cs typeface="Arial" panose="020B0604020202020204" pitchFamily="34" charset="0"/>
              </a:rPr>
              <a:t>300 mg</a:t>
            </a:r>
          </a:p>
        </p:txBody>
      </p:sp>
      <p:sp>
        <p:nvSpPr>
          <p:cNvPr id="12" name="Rectangle 3">
            <a:extLst>
              <a:ext uri="{FF2B5EF4-FFF2-40B4-BE49-F238E27FC236}">
                <a16:creationId xmlns:a16="http://schemas.microsoft.com/office/drawing/2014/main" id="{5D17B228-E7C8-DA05-4FA5-A0261A5DE69C}"/>
              </a:ext>
            </a:extLst>
          </p:cNvPr>
          <p:cNvSpPr>
            <a:spLocks noChangeArrowheads="1"/>
          </p:cNvSpPr>
          <p:nvPr/>
        </p:nvSpPr>
        <p:spPr bwMode="auto">
          <a:xfrm>
            <a:off x="2626823" y="1792703"/>
            <a:ext cx="1801091" cy="822959"/>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800"/>
              </a:lnSpc>
            </a:pPr>
            <a:r>
              <a:rPr lang="en-US" sz="2000" dirty="0">
                <a:solidFill>
                  <a:srgbClr val="000000"/>
                </a:solidFill>
                <a:latin typeface="Arial" pitchFamily="-107" charset="0"/>
                <a:ea typeface="Arial" pitchFamily="-107" charset="0"/>
                <a:cs typeface="Arial" pitchFamily="-107" charset="0"/>
              </a:rPr>
              <a:t>Dolutegravir</a:t>
            </a:r>
          </a:p>
        </p:txBody>
      </p:sp>
      <p:sp>
        <p:nvSpPr>
          <p:cNvPr id="4" name="Rectangle 3">
            <a:extLst>
              <a:ext uri="{FF2B5EF4-FFF2-40B4-BE49-F238E27FC236}">
                <a16:creationId xmlns:a16="http://schemas.microsoft.com/office/drawing/2014/main" id="{1F47FF80-596C-E4E7-1345-82FC3D7DE6ED}"/>
              </a:ext>
            </a:extLst>
          </p:cNvPr>
          <p:cNvSpPr>
            <a:spLocks noChangeArrowheads="1"/>
          </p:cNvSpPr>
          <p:nvPr/>
        </p:nvSpPr>
        <p:spPr bwMode="auto">
          <a:xfrm>
            <a:off x="4716087" y="1792703"/>
            <a:ext cx="1897149" cy="822959"/>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2800"/>
              </a:lnSpc>
            </a:pPr>
            <a:r>
              <a:rPr lang="en-US" sz="2000" dirty="0">
                <a:solidFill>
                  <a:srgbClr val="000000"/>
                </a:solidFill>
                <a:latin typeface="Arial" pitchFamily="-107" charset="0"/>
                <a:ea typeface="Arial" pitchFamily="-107" charset="0"/>
                <a:cs typeface="Arial" pitchFamily="-107" charset="0"/>
              </a:rPr>
              <a:t>Lamivudine</a:t>
            </a:r>
          </a:p>
        </p:txBody>
      </p:sp>
    </p:spTree>
    <p:extLst>
      <p:ext uri="{BB962C8B-B14F-4D97-AF65-F5344CB8AC3E}">
        <p14:creationId xmlns:p14="http://schemas.microsoft.com/office/powerpoint/2010/main" val="1861901355"/>
      </p:ext>
    </p:extLst>
  </p:cSld>
  <p:clrMapOvr>
    <a:masterClrMapping/>
  </p:clrMapOvr>
  <mc:AlternateContent xmlns:mc="http://schemas.openxmlformats.org/markup-compatibility/2006" xmlns:p14="http://schemas.microsoft.com/office/powerpoint/2010/main">
    <mc:Choice Requires="p14">
      <p:transition p14:dur="0" advTm="9728"/>
    </mc:Choice>
    <mc:Fallback xmlns="">
      <p:transition advTm="972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Dolutegravir-Lamivudine</a:t>
            </a:r>
            <a:br>
              <a:rPr lang="en-US" dirty="0"/>
            </a:br>
            <a:r>
              <a:rPr lang="en-US" b="1" dirty="0"/>
              <a:t>Initial</a:t>
            </a:r>
            <a:r>
              <a:rPr lang="en-US" dirty="0"/>
              <a:t> Antiretroviral Therapy</a:t>
            </a:r>
          </a:p>
        </p:txBody>
      </p:sp>
      <p:cxnSp>
        <p:nvCxnSpPr>
          <p:cNvPr id="17" name="Straight Connector 16"/>
          <p:cNvCxnSpPr>
            <a:cxnSpLocks/>
          </p:cNvCxnSpPr>
          <p:nvPr/>
        </p:nvCxnSpPr>
        <p:spPr>
          <a:xfrm flipV="1">
            <a:off x="441071" y="3022309"/>
            <a:ext cx="8316194" cy="19370"/>
          </a:xfrm>
          <a:prstGeom prst="line">
            <a:avLst/>
          </a:prstGeom>
          <a:ln w="76200" cap="rnd" cmpd="sng">
            <a:solidFill>
              <a:schemeClr val="tx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21407" y="1048147"/>
            <a:ext cx="8316194" cy="777038"/>
          </a:xfrm>
          <a:prstGeom prst="rect">
            <a:avLst/>
          </a:prstGeom>
          <a:solidFill>
            <a:srgbClr val="507A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b="1" dirty="0">
                <a:latin typeface="Arial" panose="020B0604020202020204" pitchFamily="34" charset="0"/>
                <a:cs typeface="Arial" panose="020B0604020202020204" pitchFamily="34" charset="0"/>
              </a:rPr>
              <a:t>Initial Antiretroviral Therapy</a:t>
            </a:r>
            <a:br>
              <a:rPr lang="en-US" sz="1800" b="1"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Dolutegravir-Lamivudine (2-Drug Regimen) </a:t>
            </a:r>
          </a:p>
        </p:txBody>
      </p:sp>
      <p:sp>
        <p:nvSpPr>
          <p:cNvPr id="30" name="Rounded Rectangle 29"/>
          <p:cNvSpPr/>
          <p:nvPr/>
        </p:nvSpPr>
        <p:spPr>
          <a:xfrm>
            <a:off x="432442" y="2167796"/>
            <a:ext cx="838915" cy="280607"/>
          </a:xfrm>
          <a:prstGeom prst="roundRect">
            <a:avLst/>
          </a:prstGeom>
          <a:solidFill>
            <a:srgbClr val="71B0C1"/>
          </a:solidFill>
          <a:ln w="19050" cmpd="sng">
            <a:solidFill>
              <a:srgbClr val="507A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p>
        </p:txBody>
      </p:sp>
      <p:sp>
        <p:nvSpPr>
          <p:cNvPr id="31" name="Rounded Rectangle 30"/>
          <p:cNvSpPr/>
          <p:nvPr/>
        </p:nvSpPr>
        <p:spPr>
          <a:xfrm>
            <a:off x="432442" y="2482363"/>
            <a:ext cx="838915" cy="280607"/>
          </a:xfrm>
          <a:prstGeom prst="roundRect">
            <a:avLst/>
          </a:prstGeom>
          <a:solidFill>
            <a:srgbClr val="71B0C1"/>
          </a:solidFill>
          <a:ln w="19050" cmpd="sng">
            <a:solidFill>
              <a:srgbClr val="507A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p>
        </p:txBody>
      </p:sp>
      <p:sp>
        <p:nvSpPr>
          <p:cNvPr id="9" name="Rectangle 13">
            <a:extLst>
              <a:ext uri="{FF2B5EF4-FFF2-40B4-BE49-F238E27FC236}">
                <a16:creationId xmlns:a16="http://schemas.microsoft.com/office/drawing/2014/main" id="{0C36D77B-AD08-E045-91A4-A8D298C50899}"/>
              </a:ext>
            </a:extLst>
          </p:cNvPr>
          <p:cNvSpPr>
            <a:spLocks noChangeArrowheads="1"/>
          </p:cNvSpPr>
          <p:nvPr/>
        </p:nvSpPr>
        <p:spPr bwMode="auto">
          <a:xfrm>
            <a:off x="432442" y="3568067"/>
            <a:ext cx="4592142" cy="1352846"/>
          </a:xfrm>
          <a:prstGeom prst="rect">
            <a:avLst/>
          </a:prstGeom>
          <a:solidFill>
            <a:srgbClr val="87AABC">
              <a:alpha val="20000"/>
            </a:srgbClr>
          </a:solidFill>
          <a:ln w="12700" cmpd="sng">
            <a:solidFill>
              <a:srgbClr val="003A78"/>
            </a:solidFill>
            <a:miter lim="800000"/>
            <a:headEnd/>
            <a:tailEnd/>
          </a:ln>
        </p:spPr>
        <p:txBody>
          <a:bodyPr lIns="93596" tIns="47591" rIns="93596" bIns="47591" anchor="ctr">
            <a:prstTxWarp prst="textNoShape">
              <a:avLst/>
            </a:prstTxWarp>
          </a:bodyPr>
          <a:lstStyle/>
          <a:p>
            <a:pPr defTabSz="933217">
              <a:lnSpc>
                <a:spcPts val="1700"/>
              </a:lnSpc>
              <a:spcBef>
                <a:spcPts val="800"/>
              </a:spcBef>
            </a:pPr>
            <a:r>
              <a:rPr lang="en-US" sz="1600" b="1" dirty="0">
                <a:latin typeface="Arial" pitchFamily="31" charset="0"/>
              </a:rPr>
              <a:t>Baseline Requirements</a:t>
            </a:r>
          </a:p>
          <a:p>
            <a:pPr marL="137126" indent="-137126" defTabSz="933217">
              <a:lnSpc>
                <a:spcPts val="1600"/>
              </a:lnSpc>
              <a:spcBef>
                <a:spcPts val="800"/>
              </a:spcBef>
              <a:buClr>
                <a:srgbClr val="558692"/>
              </a:buClr>
              <a:buFont typeface="Arial"/>
              <a:buChar char="•"/>
            </a:pPr>
            <a:r>
              <a:rPr lang="en-US" sz="1600" dirty="0">
                <a:latin typeface="Arial" pitchFamily="31" charset="0"/>
              </a:rPr>
              <a:t>HIV RNA &lt;500,000 copies/mL</a:t>
            </a:r>
          </a:p>
          <a:p>
            <a:pPr marL="137126" indent="-137126" defTabSz="933217">
              <a:lnSpc>
                <a:spcPts val="1600"/>
              </a:lnSpc>
              <a:spcBef>
                <a:spcPts val="800"/>
              </a:spcBef>
              <a:buClr>
                <a:srgbClr val="558692"/>
              </a:buClr>
              <a:buFont typeface="Arial"/>
              <a:buChar char="•"/>
            </a:pPr>
            <a:r>
              <a:rPr lang="en-US" sz="1600" dirty="0">
                <a:latin typeface="Arial" pitchFamily="31" charset="0"/>
              </a:rPr>
              <a:t>HBsAg negative</a:t>
            </a:r>
          </a:p>
          <a:p>
            <a:pPr marL="137126" indent="-137126" defTabSz="933217">
              <a:lnSpc>
                <a:spcPts val="1600"/>
              </a:lnSpc>
              <a:spcBef>
                <a:spcPts val="800"/>
              </a:spcBef>
              <a:buClr>
                <a:srgbClr val="558692"/>
              </a:buClr>
              <a:buFont typeface="Arial"/>
              <a:buChar char="•"/>
            </a:pPr>
            <a:r>
              <a:rPr lang="en-US" sz="1600" dirty="0">
                <a:latin typeface="Arial" pitchFamily="31" charset="0"/>
              </a:rPr>
              <a:t>Results from genotype known</a:t>
            </a:r>
          </a:p>
        </p:txBody>
      </p:sp>
      <p:sp>
        <p:nvSpPr>
          <p:cNvPr id="7" name="Rectangle 13">
            <a:extLst>
              <a:ext uri="{FF2B5EF4-FFF2-40B4-BE49-F238E27FC236}">
                <a16:creationId xmlns:a16="http://schemas.microsoft.com/office/drawing/2014/main" id="{6F11436A-0C40-B162-1F32-9361E310CAEB}"/>
              </a:ext>
            </a:extLst>
          </p:cNvPr>
          <p:cNvSpPr>
            <a:spLocks noChangeArrowheads="1"/>
          </p:cNvSpPr>
          <p:nvPr/>
        </p:nvSpPr>
        <p:spPr bwMode="auto">
          <a:xfrm>
            <a:off x="401743" y="3065816"/>
            <a:ext cx="899730" cy="353938"/>
          </a:xfrm>
          <a:prstGeom prst="rect">
            <a:avLst/>
          </a:prstGeom>
          <a:noFill/>
          <a:ln w="12700">
            <a:noFill/>
            <a:miter lim="800000"/>
            <a:headEnd/>
            <a:tailEnd/>
          </a:ln>
        </p:spPr>
        <p:txBody>
          <a:bodyPr lIns="93596" tIns="47591" rIns="93596" bIns="47591" anchor="ctr">
            <a:prstTxWarp prst="textNoShape">
              <a:avLst/>
            </a:prstTxWarp>
          </a:bodyPr>
          <a:lstStyle/>
          <a:p>
            <a:pPr defTabSz="933217">
              <a:lnSpc>
                <a:spcPct val="90000"/>
              </a:lnSpc>
              <a:spcBef>
                <a:spcPct val="50000"/>
              </a:spcBef>
            </a:pPr>
            <a:r>
              <a:rPr lang="en-US" sz="1800" dirty="0">
                <a:latin typeface="Arial" pitchFamily="31" charset="0"/>
              </a:rPr>
              <a:t>Time</a:t>
            </a:r>
          </a:p>
        </p:txBody>
      </p:sp>
    </p:spTree>
    <p:extLst>
      <p:ext uri="{BB962C8B-B14F-4D97-AF65-F5344CB8AC3E}">
        <p14:creationId xmlns:p14="http://schemas.microsoft.com/office/powerpoint/2010/main" val="257842017"/>
      </p:ext>
    </p:extLst>
  </p:cSld>
  <p:clrMapOvr>
    <a:masterClrMapping/>
  </p:clrMapOvr>
  <p:transition spd="slow" advTm="25226"/>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Dolutegravir-Lamivudine</a:t>
            </a:r>
            <a:br>
              <a:rPr lang="en-US" dirty="0"/>
            </a:br>
            <a:r>
              <a:rPr lang="en-US" b="1" dirty="0"/>
              <a:t>Maintenance</a:t>
            </a:r>
            <a:r>
              <a:rPr lang="en-US" dirty="0"/>
              <a:t> Antiretroviral Therapy</a:t>
            </a:r>
          </a:p>
        </p:txBody>
      </p:sp>
      <p:sp>
        <p:nvSpPr>
          <p:cNvPr id="16" name="Rectangle 15"/>
          <p:cNvSpPr>
            <a:spLocks noChangeArrowheads="1"/>
          </p:cNvSpPr>
          <p:nvPr/>
        </p:nvSpPr>
        <p:spPr bwMode="auto">
          <a:xfrm>
            <a:off x="432442" y="1048147"/>
            <a:ext cx="3885630" cy="777038"/>
          </a:xfrm>
          <a:prstGeom prst="rect">
            <a:avLst/>
          </a:prstGeom>
          <a:solidFill>
            <a:srgbClr val="AB8100"/>
          </a:solidFill>
          <a:ln w="12700">
            <a:noFill/>
            <a:miter lim="800000"/>
            <a:headEnd/>
            <a:tailEnd/>
          </a:ln>
        </p:spPr>
        <p:txBody>
          <a:bodyPr lIns="93596" tIns="47591" rIns="93596" bIns="47591" anchor="ctr">
            <a:prstTxWarp prst="textNoShape">
              <a:avLst/>
            </a:prstTxWarp>
          </a:bodyPr>
          <a:lstStyle/>
          <a:p>
            <a:pPr defTabSz="933217">
              <a:lnSpc>
                <a:spcPct val="90000"/>
              </a:lnSpc>
              <a:spcBef>
                <a:spcPct val="50000"/>
              </a:spcBef>
            </a:pPr>
            <a:r>
              <a:rPr lang="en-US" sz="1800" b="1" dirty="0">
                <a:solidFill>
                  <a:schemeClr val="bg1"/>
                </a:solidFill>
                <a:latin typeface="Arial" pitchFamily="31" charset="0"/>
              </a:rPr>
              <a:t>Initial Antiretroviral Therapy</a:t>
            </a:r>
            <a:br>
              <a:rPr lang="en-US" sz="1800" b="1" dirty="0">
                <a:solidFill>
                  <a:schemeClr val="bg1"/>
                </a:solidFill>
                <a:latin typeface="Arial" pitchFamily="31" charset="0"/>
              </a:rPr>
            </a:br>
            <a:r>
              <a:rPr lang="en-US" sz="1800" dirty="0">
                <a:solidFill>
                  <a:schemeClr val="bg1"/>
                </a:solidFill>
                <a:latin typeface="Arial" pitchFamily="31" charset="0"/>
              </a:rPr>
              <a:t>3-Drug Regimen</a:t>
            </a:r>
          </a:p>
        </p:txBody>
      </p:sp>
      <p:cxnSp>
        <p:nvCxnSpPr>
          <p:cNvPr id="17" name="Straight Connector 16"/>
          <p:cNvCxnSpPr>
            <a:cxnSpLocks/>
          </p:cNvCxnSpPr>
          <p:nvPr/>
        </p:nvCxnSpPr>
        <p:spPr>
          <a:xfrm>
            <a:off x="450914" y="3050889"/>
            <a:ext cx="8482618" cy="0"/>
          </a:xfrm>
          <a:prstGeom prst="line">
            <a:avLst/>
          </a:prstGeom>
          <a:ln w="76200" cap="rnd" cmpd="sng">
            <a:solidFill>
              <a:schemeClr val="tx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325667" y="1048147"/>
            <a:ext cx="4607865" cy="777038"/>
          </a:xfrm>
          <a:prstGeom prst="rect">
            <a:avLst/>
          </a:prstGeom>
          <a:solidFill>
            <a:srgbClr val="507A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b="1" dirty="0"/>
              <a:t>Maintenance Antiretroviral Therapy</a:t>
            </a:r>
            <a:br>
              <a:rPr lang="en-US" sz="1800" b="1" dirty="0"/>
            </a:br>
            <a:r>
              <a:rPr lang="en-US" sz="1800" dirty="0"/>
              <a:t>Dolutegravir-Lamivudine (2-Drug Regimen)</a:t>
            </a:r>
          </a:p>
        </p:txBody>
      </p:sp>
      <p:sp>
        <p:nvSpPr>
          <p:cNvPr id="20" name="Rectangle 13"/>
          <p:cNvSpPr>
            <a:spLocks noChangeArrowheads="1"/>
          </p:cNvSpPr>
          <p:nvPr/>
        </p:nvSpPr>
        <p:spPr bwMode="auto">
          <a:xfrm>
            <a:off x="4419640" y="3247666"/>
            <a:ext cx="4513892" cy="1579765"/>
          </a:xfrm>
          <a:prstGeom prst="rect">
            <a:avLst/>
          </a:prstGeom>
          <a:solidFill>
            <a:srgbClr val="87AABC">
              <a:alpha val="20000"/>
            </a:srgbClr>
          </a:solidFill>
          <a:ln w="12700" cmpd="sng">
            <a:solidFill>
              <a:srgbClr val="003A78"/>
            </a:solidFill>
            <a:miter lim="800000"/>
            <a:headEnd/>
            <a:tailEnd/>
          </a:ln>
        </p:spPr>
        <p:txBody>
          <a:bodyPr lIns="93596" tIns="137160" rIns="93596" bIns="47591" anchor="ctr">
            <a:prstTxWarp prst="textNoShape">
              <a:avLst/>
            </a:prstTxWarp>
          </a:bodyPr>
          <a:lstStyle/>
          <a:p>
            <a:pPr defTabSz="933217">
              <a:lnSpc>
                <a:spcPts val="1600"/>
              </a:lnSpc>
              <a:spcBef>
                <a:spcPts val="600"/>
              </a:spcBef>
            </a:pPr>
            <a:r>
              <a:rPr lang="en-US" sz="1600" b="1" dirty="0">
                <a:latin typeface="Arial" pitchFamily="31" charset="0"/>
              </a:rPr>
              <a:t>Requirements Prior to Switching</a:t>
            </a:r>
          </a:p>
          <a:p>
            <a:pPr marL="137126" indent="-137126" defTabSz="933217">
              <a:lnSpc>
                <a:spcPts val="1600"/>
              </a:lnSpc>
              <a:spcBef>
                <a:spcPts val="600"/>
              </a:spcBef>
              <a:buClr>
                <a:srgbClr val="648896"/>
              </a:buClr>
              <a:buFont typeface="Arial"/>
              <a:buChar char="•"/>
            </a:pPr>
            <a:r>
              <a:rPr lang="en-US" sz="1600" dirty="0">
                <a:latin typeface="Arial" pitchFamily="31" charset="0"/>
              </a:rPr>
              <a:t>HIV RNA &lt;50 copies/mL for ≥6 months</a:t>
            </a:r>
          </a:p>
          <a:p>
            <a:pPr marL="137126" indent="-137126" defTabSz="933217">
              <a:lnSpc>
                <a:spcPts val="1600"/>
              </a:lnSpc>
              <a:spcBef>
                <a:spcPts val="600"/>
              </a:spcBef>
              <a:buClr>
                <a:srgbClr val="648896"/>
              </a:buClr>
              <a:buFont typeface="Arial"/>
              <a:buChar char="•"/>
            </a:pPr>
            <a:r>
              <a:rPr lang="en-US" sz="1600" dirty="0">
                <a:latin typeface="Arial" pitchFamily="31" charset="0"/>
              </a:rPr>
              <a:t>HBsAg negative </a:t>
            </a:r>
          </a:p>
          <a:p>
            <a:pPr marL="137126" indent="-137126" defTabSz="933217">
              <a:lnSpc>
                <a:spcPts val="1600"/>
              </a:lnSpc>
              <a:spcBef>
                <a:spcPts val="600"/>
              </a:spcBef>
              <a:buClr>
                <a:srgbClr val="648896"/>
              </a:buClr>
              <a:buFont typeface="Arial"/>
              <a:buChar char="•"/>
            </a:pPr>
            <a:r>
              <a:rPr lang="en-US" sz="1600" dirty="0">
                <a:latin typeface="Arial" pitchFamily="31" charset="0"/>
              </a:rPr>
              <a:t>No prior virologic failure</a:t>
            </a:r>
          </a:p>
          <a:p>
            <a:pPr marL="137126" indent="-137126" defTabSz="933217">
              <a:lnSpc>
                <a:spcPts val="1600"/>
              </a:lnSpc>
              <a:spcBef>
                <a:spcPts val="600"/>
              </a:spcBef>
              <a:buClr>
                <a:srgbClr val="648896"/>
              </a:buClr>
              <a:buFont typeface="Arial"/>
              <a:buChar char="•"/>
            </a:pPr>
            <a:r>
              <a:rPr lang="en-US" sz="1600" dirty="0">
                <a:latin typeface="Arial" pitchFamily="31" charset="0"/>
              </a:rPr>
              <a:t>No resistance to either maintenance drug</a:t>
            </a:r>
          </a:p>
        </p:txBody>
      </p:sp>
      <p:sp>
        <p:nvSpPr>
          <p:cNvPr id="21" name="Rounded Rectangle 20"/>
          <p:cNvSpPr/>
          <p:nvPr/>
        </p:nvSpPr>
        <p:spPr>
          <a:xfrm>
            <a:off x="441082" y="1952771"/>
            <a:ext cx="838915" cy="280607"/>
          </a:xfrm>
          <a:prstGeom prst="roundRect">
            <a:avLst/>
          </a:prstGeom>
          <a:solidFill>
            <a:srgbClr val="AB8100"/>
          </a:solidFill>
          <a:ln w="19050" cmpd="sng">
            <a:solidFill>
              <a:srgbClr val="858C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p>
        </p:txBody>
      </p:sp>
      <p:sp>
        <p:nvSpPr>
          <p:cNvPr id="28" name="Rounded Rectangle 27"/>
          <p:cNvSpPr/>
          <p:nvPr/>
        </p:nvSpPr>
        <p:spPr>
          <a:xfrm>
            <a:off x="441082" y="2280142"/>
            <a:ext cx="838915" cy="280607"/>
          </a:xfrm>
          <a:prstGeom prst="roundRect">
            <a:avLst/>
          </a:prstGeom>
          <a:solidFill>
            <a:srgbClr val="AB8100"/>
          </a:solidFill>
          <a:ln w="19050" cmpd="sng">
            <a:solidFill>
              <a:srgbClr val="858C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p>
        </p:txBody>
      </p:sp>
      <p:sp>
        <p:nvSpPr>
          <p:cNvPr id="29" name="Rounded Rectangle 28"/>
          <p:cNvSpPr/>
          <p:nvPr/>
        </p:nvSpPr>
        <p:spPr>
          <a:xfrm>
            <a:off x="441082" y="2613182"/>
            <a:ext cx="838915" cy="280607"/>
          </a:xfrm>
          <a:prstGeom prst="roundRect">
            <a:avLst/>
          </a:prstGeom>
          <a:solidFill>
            <a:srgbClr val="AB8100"/>
          </a:solidFill>
          <a:ln w="19050" cmpd="sng">
            <a:solidFill>
              <a:srgbClr val="858C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p>
        </p:txBody>
      </p:sp>
      <p:sp>
        <p:nvSpPr>
          <p:cNvPr id="13" name="Rounded Rectangle 12">
            <a:extLst>
              <a:ext uri="{FF2B5EF4-FFF2-40B4-BE49-F238E27FC236}">
                <a16:creationId xmlns:a16="http://schemas.microsoft.com/office/drawing/2014/main" id="{4F79A9D5-3AC4-7A4D-80AE-0EB812B8CD78}"/>
              </a:ext>
            </a:extLst>
          </p:cNvPr>
          <p:cNvSpPr/>
          <p:nvPr/>
        </p:nvSpPr>
        <p:spPr>
          <a:xfrm>
            <a:off x="4389707" y="2138300"/>
            <a:ext cx="838915" cy="280607"/>
          </a:xfrm>
          <a:prstGeom prst="roundRect">
            <a:avLst/>
          </a:prstGeom>
          <a:solidFill>
            <a:srgbClr val="71B0C1"/>
          </a:solidFill>
          <a:ln w="19050" cmpd="sng">
            <a:solidFill>
              <a:srgbClr val="507A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p>
        </p:txBody>
      </p:sp>
      <p:sp>
        <p:nvSpPr>
          <p:cNvPr id="14" name="Rounded Rectangle 13">
            <a:extLst>
              <a:ext uri="{FF2B5EF4-FFF2-40B4-BE49-F238E27FC236}">
                <a16:creationId xmlns:a16="http://schemas.microsoft.com/office/drawing/2014/main" id="{663F34A5-2344-8D40-B0A1-4540287471F6}"/>
              </a:ext>
            </a:extLst>
          </p:cNvPr>
          <p:cNvSpPr/>
          <p:nvPr/>
        </p:nvSpPr>
        <p:spPr>
          <a:xfrm>
            <a:off x="4389707" y="2452867"/>
            <a:ext cx="838915" cy="280607"/>
          </a:xfrm>
          <a:prstGeom prst="roundRect">
            <a:avLst/>
          </a:prstGeom>
          <a:solidFill>
            <a:srgbClr val="71B0C1"/>
          </a:solidFill>
          <a:ln w="19050" cmpd="sng">
            <a:solidFill>
              <a:srgbClr val="507A8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99" dirty="0"/>
          </a:p>
        </p:txBody>
      </p:sp>
      <p:sp>
        <p:nvSpPr>
          <p:cNvPr id="5" name="Rectangle 13">
            <a:extLst>
              <a:ext uri="{FF2B5EF4-FFF2-40B4-BE49-F238E27FC236}">
                <a16:creationId xmlns:a16="http://schemas.microsoft.com/office/drawing/2014/main" id="{6F65B53F-4B2A-D978-6CB2-FAC2B7496DB8}"/>
              </a:ext>
            </a:extLst>
          </p:cNvPr>
          <p:cNvSpPr>
            <a:spLocks noChangeArrowheads="1"/>
          </p:cNvSpPr>
          <p:nvPr/>
        </p:nvSpPr>
        <p:spPr bwMode="auto">
          <a:xfrm>
            <a:off x="401743" y="3065816"/>
            <a:ext cx="899730" cy="353938"/>
          </a:xfrm>
          <a:prstGeom prst="rect">
            <a:avLst/>
          </a:prstGeom>
          <a:noFill/>
          <a:ln w="12700">
            <a:noFill/>
            <a:miter lim="800000"/>
            <a:headEnd/>
            <a:tailEnd/>
          </a:ln>
        </p:spPr>
        <p:txBody>
          <a:bodyPr lIns="93596" tIns="47591" rIns="93596" bIns="47591" anchor="ctr">
            <a:prstTxWarp prst="textNoShape">
              <a:avLst/>
            </a:prstTxWarp>
          </a:bodyPr>
          <a:lstStyle/>
          <a:p>
            <a:pPr defTabSz="933217">
              <a:lnSpc>
                <a:spcPct val="90000"/>
              </a:lnSpc>
              <a:spcBef>
                <a:spcPct val="50000"/>
              </a:spcBef>
            </a:pPr>
            <a:r>
              <a:rPr lang="en-US" sz="1800" dirty="0">
                <a:latin typeface="Arial" pitchFamily="31" charset="0"/>
              </a:rPr>
              <a:t>Time</a:t>
            </a:r>
          </a:p>
        </p:txBody>
      </p:sp>
    </p:spTree>
    <p:extLst>
      <p:ext uri="{BB962C8B-B14F-4D97-AF65-F5344CB8AC3E}">
        <p14:creationId xmlns:p14="http://schemas.microsoft.com/office/powerpoint/2010/main" val="94791846"/>
      </p:ext>
    </p:extLst>
  </p:cSld>
  <p:clrMapOvr>
    <a:masterClrMapping/>
  </p:clrMapOvr>
  <p:transition spd="slow" advTm="20469"/>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lstStyle/>
          <a:p>
            <a:r>
              <a:rPr lang="en-US" dirty="0"/>
              <a:t>Dolutegravir-Lamivudine: Caution in Hepatitis B</a:t>
            </a:r>
          </a:p>
        </p:txBody>
      </p:sp>
      <p:sp>
        <p:nvSpPr>
          <p:cNvPr id="3" name="Text Placeholder 2">
            <a:extLst>
              <a:ext uri="{FF2B5EF4-FFF2-40B4-BE49-F238E27FC236}">
                <a16:creationId xmlns:a16="http://schemas.microsoft.com/office/drawing/2014/main" id="{E02E21BD-9B21-4845-855B-20B41E7935FA}"/>
              </a:ext>
            </a:extLst>
          </p:cNvPr>
          <p:cNvSpPr>
            <a:spLocks noGrp="1"/>
          </p:cNvSpPr>
          <p:nvPr>
            <p:ph type="body" sz="quarter" idx="14"/>
          </p:nvPr>
        </p:nvSpPr>
        <p:spPr/>
        <p:txBody>
          <a:bodyPr/>
          <a:lstStyle/>
          <a:p>
            <a:endParaRPr lang="en-US"/>
          </a:p>
        </p:txBody>
      </p:sp>
      <p:sp>
        <p:nvSpPr>
          <p:cNvPr id="5" name="Content Placeholder 4">
            <a:extLst>
              <a:ext uri="{FF2B5EF4-FFF2-40B4-BE49-F238E27FC236}">
                <a16:creationId xmlns:a16="http://schemas.microsoft.com/office/drawing/2014/main" id="{338B0BF8-9370-D740-A027-B33ECC05CD18}"/>
              </a:ext>
            </a:extLst>
          </p:cNvPr>
          <p:cNvSpPr>
            <a:spLocks noGrp="1"/>
          </p:cNvSpPr>
          <p:nvPr>
            <p:ph sz="half" idx="2"/>
          </p:nvPr>
        </p:nvSpPr>
        <p:spPr/>
        <p:txBody>
          <a:bodyPr>
            <a:normAutofit/>
          </a:bodyPr>
          <a:lstStyle/>
          <a:p>
            <a:pPr marL="34290" indent="0">
              <a:buNone/>
            </a:pPr>
            <a:r>
              <a:rPr lang="en-US" sz="2400" b="1" dirty="0"/>
              <a:t>Prior to prescribing DTG-3TC</a:t>
            </a:r>
            <a:r>
              <a:rPr lang="en-US" sz="2400" dirty="0"/>
              <a:t>:</a:t>
            </a:r>
          </a:p>
          <a:p>
            <a:r>
              <a:rPr lang="en-US" dirty="0"/>
              <a:t>Evaluate for active hepatitis B </a:t>
            </a:r>
          </a:p>
          <a:p>
            <a:pPr lvl="1"/>
            <a:r>
              <a:rPr lang="en-US" dirty="0"/>
              <a:t>If chronic hepatitis B is identified:</a:t>
            </a:r>
          </a:p>
          <a:p>
            <a:pPr lvl="2"/>
            <a:r>
              <a:rPr lang="en-US" dirty="0"/>
              <a:t>Avoid 3TC HBV monotherapy due to possible emergence of lamivudine-resistant HBV</a:t>
            </a:r>
          </a:p>
          <a:p>
            <a:pPr lvl="2"/>
            <a:r>
              <a:rPr lang="en-US" dirty="0"/>
              <a:t>DTG-3TC should only be used if another HBV-active agent is used</a:t>
            </a:r>
          </a:p>
          <a:p>
            <a:pPr lvl="2"/>
            <a:r>
              <a:rPr lang="en-US" dirty="0"/>
              <a:t>Discontinuation of DTG-3TC may lead to acute exacerbation</a:t>
            </a:r>
          </a:p>
          <a:p>
            <a:r>
              <a:rPr lang="en-US" dirty="0"/>
              <a:t>Evaluate for immunity against hepatitis B</a:t>
            </a:r>
          </a:p>
          <a:p>
            <a:pPr lvl="1"/>
            <a:r>
              <a:rPr lang="en-US" dirty="0"/>
              <a:t>If not immune, vaccinate against hepatitis B</a:t>
            </a:r>
          </a:p>
          <a:p>
            <a:pPr lvl="2"/>
            <a:endParaRPr lang="en-US" dirty="0"/>
          </a:p>
          <a:p>
            <a:pPr marL="34290" indent="0">
              <a:buNone/>
            </a:pPr>
            <a:endParaRPr lang="en-US" dirty="0"/>
          </a:p>
          <a:p>
            <a:pPr marL="34290" indent="0">
              <a:buNone/>
            </a:pPr>
            <a:endParaRPr lang="en-US" dirty="0"/>
          </a:p>
          <a:p>
            <a:pPr marL="34290" indent="0">
              <a:buNone/>
            </a:pPr>
            <a:endParaRPr lang="en-US" dirty="0"/>
          </a:p>
        </p:txBody>
      </p:sp>
    </p:spTree>
    <p:extLst>
      <p:ext uri="{BB962C8B-B14F-4D97-AF65-F5344CB8AC3E}">
        <p14:creationId xmlns:p14="http://schemas.microsoft.com/office/powerpoint/2010/main" val="1083092882"/>
      </p:ext>
    </p:extLst>
  </p:cSld>
  <p:clrMapOvr>
    <a:masterClrMapping/>
  </p:clrMapOvr>
  <p:transition spd="slow" advTm="39968"/>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lstStyle/>
          <a:p>
            <a:r>
              <a:rPr lang="en-US" dirty="0"/>
              <a:t>Dolutegravir-Lamivudine: Key Drug Interactions</a:t>
            </a:r>
          </a:p>
        </p:txBody>
      </p:sp>
      <p:sp>
        <p:nvSpPr>
          <p:cNvPr id="3" name="Text Placeholder 2">
            <a:extLst>
              <a:ext uri="{FF2B5EF4-FFF2-40B4-BE49-F238E27FC236}">
                <a16:creationId xmlns:a16="http://schemas.microsoft.com/office/drawing/2014/main" id="{E02E21BD-9B21-4845-855B-20B41E7935FA}"/>
              </a:ext>
            </a:extLst>
          </p:cNvPr>
          <p:cNvSpPr>
            <a:spLocks noGrp="1"/>
          </p:cNvSpPr>
          <p:nvPr>
            <p:ph type="body" sz="quarter" idx="14"/>
          </p:nvPr>
        </p:nvSpPr>
        <p:spPr/>
        <p:txBody>
          <a:bodyPr/>
          <a:lstStyle/>
          <a:p>
            <a:endParaRPr lang="en-US"/>
          </a:p>
        </p:txBody>
      </p:sp>
      <p:sp>
        <p:nvSpPr>
          <p:cNvPr id="5" name="Content Placeholder 4">
            <a:extLst>
              <a:ext uri="{FF2B5EF4-FFF2-40B4-BE49-F238E27FC236}">
                <a16:creationId xmlns:a16="http://schemas.microsoft.com/office/drawing/2014/main" id="{338B0BF8-9370-D740-A027-B33ECC05CD18}"/>
              </a:ext>
            </a:extLst>
          </p:cNvPr>
          <p:cNvSpPr>
            <a:spLocks noGrp="1"/>
          </p:cNvSpPr>
          <p:nvPr>
            <p:ph sz="half" idx="2"/>
          </p:nvPr>
        </p:nvSpPr>
        <p:spPr/>
        <p:txBody>
          <a:bodyPr>
            <a:normAutofit/>
          </a:bodyPr>
          <a:lstStyle/>
          <a:p>
            <a:r>
              <a:rPr lang="en-US" dirty="0"/>
              <a:t>Contraindicated with </a:t>
            </a:r>
            <a:r>
              <a:rPr lang="en-US" dirty="0" err="1"/>
              <a:t>dofetilide</a:t>
            </a:r>
            <a:endParaRPr lang="en-US" dirty="0"/>
          </a:p>
          <a:p>
            <a:r>
              <a:rPr lang="en-US" dirty="0"/>
              <a:t>Dolutegravir concentrations typically decrease with:</a:t>
            </a:r>
          </a:p>
          <a:p>
            <a:pPr lvl="1"/>
            <a:r>
              <a:rPr lang="en-US" dirty="0"/>
              <a:t>Rifampin</a:t>
            </a:r>
          </a:p>
          <a:p>
            <a:pPr lvl="1"/>
            <a:r>
              <a:rPr lang="en-US" dirty="0"/>
              <a:t>Polyvalent cations</a:t>
            </a:r>
          </a:p>
          <a:p>
            <a:pPr lvl="1"/>
            <a:r>
              <a:rPr lang="en-US" dirty="0"/>
              <a:t>Some anticonvulsants</a:t>
            </a:r>
          </a:p>
          <a:p>
            <a:pPr lvl="1"/>
            <a:r>
              <a:rPr lang="en-US" dirty="0"/>
              <a:t>St. John’s wort (</a:t>
            </a:r>
            <a:r>
              <a:rPr lang="en-US" i="1" dirty="0"/>
              <a:t>Hypericum</a:t>
            </a:r>
            <a:r>
              <a:rPr lang="en-US" dirty="0"/>
              <a:t> </a:t>
            </a:r>
            <a:r>
              <a:rPr lang="en-US" i="1" dirty="0" err="1"/>
              <a:t>perforatum</a:t>
            </a:r>
            <a:r>
              <a:rPr lang="en-US" dirty="0"/>
              <a:t>)</a:t>
            </a:r>
          </a:p>
          <a:p>
            <a:pPr marL="34290" indent="0">
              <a:buNone/>
            </a:pPr>
            <a:endParaRPr lang="en-US" dirty="0"/>
          </a:p>
        </p:txBody>
      </p:sp>
    </p:spTree>
    <p:extLst>
      <p:ext uri="{BB962C8B-B14F-4D97-AF65-F5344CB8AC3E}">
        <p14:creationId xmlns:p14="http://schemas.microsoft.com/office/powerpoint/2010/main" val="3957755592"/>
      </p:ext>
    </p:extLst>
  </p:cSld>
  <p:clrMapOvr>
    <a:masterClrMapping/>
  </p:clrMapOvr>
  <p:transition spd="slow" advTm="35253"/>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7FD31-0E62-1D44-9E7B-7B2100FC375C}"/>
              </a:ext>
            </a:extLst>
          </p:cNvPr>
          <p:cNvSpPr>
            <a:spLocks noGrp="1"/>
          </p:cNvSpPr>
          <p:nvPr>
            <p:ph type="title"/>
          </p:nvPr>
        </p:nvSpPr>
        <p:spPr/>
        <p:txBody>
          <a:bodyPr/>
          <a:lstStyle/>
          <a:p>
            <a:r>
              <a:rPr lang="en-US" dirty="0"/>
              <a:t>Dolutegravir-Lamivudine: Key Studies</a:t>
            </a:r>
          </a:p>
        </p:txBody>
      </p:sp>
    </p:spTree>
    <p:extLst>
      <p:ext uri="{BB962C8B-B14F-4D97-AF65-F5344CB8AC3E}">
        <p14:creationId xmlns:p14="http://schemas.microsoft.com/office/powerpoint/2010/main" val="3885684718"/>
      </p:ext>
    </p:extLst>
  </p:cSld>
  <p:clrMapOvr>
    <a:masterClrMapping/>
  </p:clrMapOvr>
  <p:transition spd="slow" advTm="4736"/>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6" ma:contentTypeDescription="Create a new document." ma:contentTypeScope="" ma:versionID="ef8fa8eeefc21b89177794e1303e7a7a">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f372d9f95e1e9a5b6001f500014b4871"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SharedWithUsers xmlns="f0143cca-387b-4f25-9ae9-1df784fffe76">
      <UserInfo>
        <DisplayName>John F. Young</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66B1DD-E785-4BB1-A872-0559E8E927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2AE3D1-943A-453C-B07D-156A88944B16}">
  <ds:schemaRefs>
    <ds:schemaRef ds:uri="http://schemas.microsoft.com/office/2006/metadata/properties"/>
    <ds:schemaRef ds:uri="http://schemas.microsoft.com/office/infopath/2007/PartnerControls"/>
    <ds:schemaRef ds:uri="ab06a5aa-8e31-4bdb-9b13-38c58a92ec8a"/>
    <ds:schemaRef ds:uri="b7aca33b-70f7-4b35-941e-ee6681619fcd"/>
    <ds:schemaRef ds:uri="f0143cca-387b-4f25-9ae9-1df784fffe76"/>
  </ds:schemaRefs>
</ds:datastoreItem>
</file>

<file path=customXml/itemProps3.xml><?xml version="1.0" encoding="utf-8"?>
<ds:datastoreItem xmlns:ds="http://schemas.openxmlformats.org/officeDocument/2006/customXml" ds:itemID="{8C6552F1-DC9F-4AC3-B44E-27575A6333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NCRC.thmx</Template>
  <TotalTime>60740</TotalTime>
  <Words>1207</Words>
  <Application>Microsoft Macintosh PowerPoint</Application>
  <PresentationFormat>On-screen Show (16:9)</PresentationFormat>
  <Paragraphs>186</Paragraphs>
  <Slides>21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Corbel</vt:lpstr>
      <vt:lpstr>Geneva</vt:lpstr>
      <vt:lpstr>Lucida Grande</vt:lpstr>
      <vt:lpstr>Times New Roman</vt:lpstr>
      <vt:lpstr>NCRC</vt:lpstr>
      <vt:lpstr>Dolutegravir-Lamivudine</vt:lpstr>
      <vt:lpstr>Dr. Budak has no financial conflicts of interest or disclosures.</vt:lpstr>
      <vt:lpstr>Dolutegravir-Lamivudine: Basics</vt:lpstr>
      <vt:lpstr>PowerPoint Presentation</vt:lpstr>
      <vt:lpstr>Dolutegravir-Lamivudine Initial Antiretroviral Therapy</vt:lpstr>
      <vt:lpstr>Dolutegravir-Lamivudine Maintenance Antiretroviral Therapy</vt:lpstr>
      <vt:lpstr>Dolutegravir-Lamivudine: Caution in Hepatitis B</vt:lpstr>
      <vt:lpstr>Dolutegravir-Lamivudine: Key Drug Interactions</vt:lpstr>
      <vt:lpstr>Dolutegravir-Lamivudine: Key Studies</vt:lpstr>
      <vt:lpstr>Dolutegravir-Lamivudine: Key Studies</vt:lpstr>
      <vt:lpstr>DTG + 3TC versus DTG + TDF-FTC as Initial ART GEMINI 1 and GEMINI 2: Background</vt:lpstr>
      <vt:lpstr>DTG + 3TC versus DTG + TDF-FTC as Initial ART GEMINI 1 and GEMINI 2: Results by Baseline HIV RNA Level</vt:lpstr>
      <vt:lpstr>DTG + 3TC versus DTG + TDF-FTC as Initial ART GEMINI 1 and GEMINI 2: Results by Baseline HIV CD4 Cell Count</vt:lpstr>
      <vt:lpstr>Switch to DTG-3TC versus Continued TAF-Based Baseline Regimen TANGO: Design</vt:lpstr>
      <vt:lpstr>Switch to DTG-3TC versus Continued TAF-Based Baseline Regimen TANGO: 144 Week Results</vt:lpstr>
      <vt:lpstr>Switch to DTG-3TC versus Continued 3- or 4-Drug Regimen SALSA: Design</vt:lpstr>
      <vt:lpstr>Switch to DTG-3TC versus Continued 3- or 4-Drug Regimen SALSA: 48 Week Results</vt:lpstr>
      <vt:lpstr>Summary of Dolutegravir + Lamivudine Trials</vt:lpstr>
      <vt:lpstr>Dolutegravir-Lamivudine: Treatment-Emergent Resistance</vt:lpstr>
      <vt:lpstr>Dolutegravir-Lamivudine: 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2313</cp:revision>
  <cp:lastPrinted>2008-02-05T14:34:24Z</cp:lastPrinted>
  <dcterms:created xsi:type="dcterms:W3CDTF">2010-11-28T05:36:22Z</dcterms:created>
  <dcterms:modified xsi:type="dcterms:W3CDTF">2022-11-01T16:33:19Z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y fmtid="{D5CDD505-2E9C-101B-9397-08002B2CF9AE}" pid="3" name="MediaServiceImageTags">
    <vt:lpwstr/>
  </property>
</Properties>
</file>