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33"/>
  </p:notesMasterIdLst>
  <p:handoutMasterIdLst>
    <p:handoutMasterId r:id="rId34"/>
  </p:handoutMasterIdLst>
  <p:sldIdLst>
    <p:sldId id="1114" r:id="rId5"/>
    <p:sldId id="1119" r:id="rId6"/>
    <p:sldId id="1548" r:id="rId7"/>
    <p:sldId id="1315" r:id="rId8"/>
    <p:sldId id="1198" r:id="rId9"/>
    <p:sldId id="966" r:id="rId10"/>
    <p:sldId id="1577" r:id="rId11"/>
    <p:sldId id="1549" r:id="rId12"/>
    <p:sldId id="1321" r:id="rId13"/>
    <p:sldId id="1122" r:id="rId14"/>
    <p:sldId id="1123" r:id="rId15"/>
    <p:sldId id="1124" r:id="rId16"/>
    <p:sldId id="1125" r:id="rId17"/>
    <p:sldId id="1126" r:id="rId18"/>
    <p:sldId id="1127" r:id="rId19"/>
    <p:sldId id="1578" r:id="rId20"/>
    <p:sldId id="1130" r:id="rId21"/>
    <p:sldId id="1131" r:id="rId22"/>
    <p:sldId id="1132" r:id="rId23"/>
    <p:sldId id="1133" r:id="rId24"/>
    <p:sldId id="1134" r:id="rId25"/>
    <p:sldId id="1135" r:id="rId26"/>
    <p:sldId id="1136" r:id="rId27"/>
    <p:sldId id="1137" r:id="rId28"/>
    <p:sldId id="1322" r:id="rId29"/>
    <p:sldId id="1320" r:id="rId30"/>
    <p:sldId id="1312" r:id="rId31"/>
    <p:sldId id="1113" r:id="rId32"/>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737F"/>
    <a:srgbClr val="8B5E92"/>
    <a:srgbClr val="92A668"/>
    <a:srgbClr val="2973AB"/>
    <a:srgbClr val="738C4C"/>
    <a:srgbClr val="246393"/>
    <a:srgbClr val="005693"/>
    <a:srgbClr val="5A8031"/>
    <a:srgbClr val="794F8D"/>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74368" autoAdjust="0"/>
  </p:normalViewPr>
  <p:slideViewPr>
    <p:cSldViewPr snapToGrid="0" showGuides="1">
      <p:cViewPr varScale="1">
        <p:scale>
          <a:sx n="127" d="100"/>
          <a:sy n="127" d="100"/>
        </p:scale>
        <p:origin x="2080" y="18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996816370176"/>
          <c:y val="0.10552588241959021"/>
          <c:w val="0.87077075435015105"/>
          <c:h val="0.73556393950717514"/>
        </c:manualLayout>
      </c:layout>
      <c:barChart>
        <c:barDir val="col"/>
        <c:grouping val="clustered"/>
        <c:varyColors val="0"/>
        <c:ser>
          <c:idx val="0"/>
          <c:order val="0"/>
          <c:tx>
            <c:strRef>
              <c:f>Sheet1!$B$1</c:f>
              <c:strCache>
                <c:ptCount val="1"/>
                <c:pt idx="0">
                  <c:v>DRV-COBI-TAF-FTC</c:v>
                </c:pt>
              </c:strCache>
            </c:strRef>
          </c:tx>
          <c:spPr>
            <a:solidFill>
              <a:srgbClr val="2973AB"/>
            </a:solidFill>
            <a:ln w="12700" cmpd="sng">
              <a:noFill/>
            </a:ln>
            <a:effectLst/>
            <a:scene3d>
              <a:camera prst="orthographicFront"/>
              <a:lightRig rig="threePt" dir="t"/>
            </a:scene3d>
            <a:sp3d>
              <a:bevelT/>
            </a:sp3d>
          </c:spPr>
          <c:invertIfNegative val="0"/>
          <c:dLbls>
            <c:dLbl>
              <c:idx val="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A0C-624F-9188-ABCFE88471DE}"/>
                </c:ext>
              </c:extLst>
            </c:dLbl>
            <c:spPr>
              <a:solidFill>
                <a:schemeClr val="bg1">
                  <a:alpha val="50000"/>
                </a:scheme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≤100,000 copies/mL</c:v>
                </c:pt>
                <c:pt idx="2">
                  <c:v>&gt;100,000 copies/mL</c:v>
                </c:pt>
              </c:strCache>
            </c:strRef>
          </c:cat>
          <c:val>
            <c:numRef>
              <c:f>Sheet1!$B$2:$B$4</c:f>
              <c:numCache>
                <c:formatCode>0.0</c:formatCode>
                <c:ptCount val="3"/>
                <c:pt idx="0">
                  <c:v>91.4</c:v>
                </c:pt>
                <c:pt idx="1">
                  <c:v>91.7</c:v>
                </c:pt>
                <c:pt idx="2">
                  <c:v>89.8</c:v>
                </c:pt>
              </c:numCache>
            </c:numRef>
          </c:val>
          <c:extLst>
            <c:ext xmlns:c16="http://schemas.microsoft.com/office/drawing/2014/chart" uri="{C3380CC4-5D6E-409C-BE32-E72D297353CC}">
              <c16:uniqueId val="{00000000-361D-9945-94BE-7674C9F30BF0}"/>
            </c:ext>
          </c:extLst>
        </c:ser>
        <c:ser>
          <c:idx val="1"/>
          <c:order val="1"/>
          <c:tx>
            <c:strRef>
              <c:f>Sheet1!$C$1</c:f>
              <c:strCache>
                <c:ptCount val="1"/>
                <c:pt idx="0">
                  <c:v>DRV-COBI + TDF-FTC</c:v>
                </c:pt>
              </c:strCache>
            </c:strRef>
          </c:tx>
          <c:spPr>
            <a:solidFill>
              <a:srgbClr val="92A668"/>
            </a:solidFill>
            <a:ln w="12700" cmpd="sng">
              <a:noFill/>
            </a:ln>
            <a:effectLst/>
            <a:scene3d>
              <a:camera prst="orthographicFront"/>
              <a:lightRig rig="threePt" dir="t"/>
            </a:scene3d>
            <a:sp3d>
              <a:bevelT/>
            </a:sp3d>
          </c:spPr>
          <c:invertIfNegative val="0"/>
          <c:dLbls>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≤100,000 copies/mL</c:v>
                </c:pt>
                <c:pt idx="2">
                  <c:v>&gt;100,000 copies/mL</c:v>
                </c:pt>
              </c:strCache>
            </c:strRef>
          </c:cat>
          <c:val>
            <c:numRef>
              <c:f>Sheet1!$C$2:$C$4</c:f>
              <c:numCache>
                <c:formatCode>0.0</c:formatCode>
                <c:ptCount val="3"/>
                <c:pt idx="0">
                  <c:v>88.4</c:v>
                </c:pt>
                <c:pt idx="1">
                  <c:v>90.4</c:v>
                </c:pt>
                <c:pt idx="2">
                  <c:v>80</c:v>
                </c:pt>
              </c:numCache>
            </c:numRef>
          </c:val>
          <c:extLst>
            <c:ext xmlns:c16="http://schemas.microsoft.com/office/drawing/2014/chart" uri="{C3380CC4-5D6E-409C-BE32-E72D297353CC}">
              <c16:uniqueId val="{00000001-361D-9945-94BE-7674C9F30BF0}"/>
            </c:ext>
          </c:extLst>
        </c:ser>
        <c:dLbls>
          <c:showLegendKey val="0"/>
          <c:showVal val="1"/>
          <c:showCatName val="0"/>
          <c:showSerName val="0"/>
          <c:showPercent val="0"/>
          <c:showBubbleSize val="0"/>
        </c:dLbls>
        <c:gapWidth val="135"/>
        <c:axId val="-1976721864"/>
        <c:axId val="-1976715800"/>
      </c:barChart>
      <c:catAx>
        <c:axId val="-1976721864"/>
        <c:scaling>
          <c:orientation val="minMax"/>
        </c:scaling>
        <c:delete val="0"/>
        <c:axPos val="b"/>
        <c:title>
          <c:tx>
            <c:rich>
              <a:bodyPr/>
              <a:lstStyle/>
              <a:p>
                <a:pPr>
                  <a:defRPr/>
                </a:pPr>
                <a:r>
                  <a:rPr lang="en-US"/>
                  <a:t>Baseline HIV RNA  </a:t>
                </a:r>
              </a:p>
            </c:rich>
          </c:tx>
          <c:layout>
            <c:manualLayout>
              <c:xMode val="edge"/>
              <c:yMode val="edge"/>
              <c:x val="0.430944392647228"/>
              <c:y val="0.93027192209524401"/>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6715800"/>
        <c:crosses val="autoZero"/>
        <c:auto val="1"/>
        <c:lblAlgn val="ctr"/>
        <c:lblOffset val="1"/>
        <c:tickLblSkip val="1"/>
        <c:tickMarkSkip val="1"/>
        <c:noMultiLvlLbl val="0"/>
      </c:catAx>
      <c:valAx>
        <c:axId val="-1976715800"/>
        <c:scaling>
          <c:orientation val="minMax"/>
          <c:max val="100"/>
          <c:min val="0"/>
        </c:scaling>
        <c:delete val="0"/>
        <c:axPos val="l"/>
        <c:title>
          <c:tx>
            <c:rich>
              <a:bodyPr/>
              <a:lstStyle/>
              <a:p>
                <a:pPr>
                  <a:defRPr/>
                </a:pPr>
                <a:r>
                  <a:rPr lang="en-US" dirty="0"/>
                  <a:t>HIV RNA &lt;50 copies/mL (%)</a:t>
                </a:r>
              </a:p>
            </c:rich>
          </c:tx>
          <c:layout>
            <c:manualLayout>
              <c:xMode val="edge"/>
              <c:yMode val="edge"/>
              <c:x val="2.5268223728863847E-2"/>
              <c:y val="0.1361726988073859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672186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695904158058905"/>
          <c:y val="1.0632654080692635E-2"/>
          <c:w val="0.51959185300848232"/>
          <c:h val="6.80325208515834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151137357830272"/>
          <c:y val="0.123050449966951"/>
          <c:w val="0.85225223583163223"/>
          <c:h val="0.78741308881279004"/>
        </c:manualLayout>
      </c:layout>
      <c:barChart>
        <c:barDir val="col"/>
        <c:grouping val="clustered"/>
        <c:varyColors val="0"/>
        <c:ser>
          <c:idx val="0"/>
          <c:order val="0"/>
          <c:tx>
            <c:strRef>
              <c:f>Sheet1!$B$1</c:f>
              <c:strCache>
                <c:ptCount val="1"/>
                <c:pt idx="0">
                  <c:v>DRV-COBI-TAF-FTC</c:v>
                </c:pt>
              </c:strCache>
            </c:strRef>
          </c:tx>
          <c:spPr>
            <a:solidFill>
              <a:srgbClr val="2973AB"/>
            </a:solidFill>
            <a:ln w="12700">
              <a:noFill/>
            </a:ln>
            <a:effectLst/>
            <a:scene3d>
              <a:camera prst="orthographicFront"/>
              <a:lightRig rig="threePt" dir="t"/>
            </a:scene3d>
            <a:sp3d>
              <a:bevelT/>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Sheet1!$B$2:$B$4</c:f>
              <c:numCache>
                <c:formatCode>0.0</c:formatCode>
                <c:ptCount val="3"/>
                <c:pt idx="0">
                  <c:v>4.8</c:v>
                </c:pt>
                <c:pt idx="1">
                  <c:v>-5.9</c:v>
                </c:pt>
                <c:pt idx="2">
                  <c:v>5.3</c:v>
                </c:pt>
              </c:numCache>
            </c:numRef>
          </c:val>
          <c:extLst>
            <c:ext xmlns:c16="http://schemas.microsoft.com/office/drawing/2014/chart" uri="{C3380CC4-5D6E-409C-BE32-E72D297353CC}">
              <c16:uniqueId val="{00000000-C908-4E41-9BAA-81D661D2A451}"/>
            </c:ext>
          </c:extLst>
        </c:ser>
        <c:ser>
          <c:idx val="1"/>
          <c:order val="1"/>
          <c:tx>
            <c:strRef>
              <c:f>Sheet1!$C$1</c:f>
              <c:strCache>
                <c:ptCount val="1"/>
                <c:pt idx="0">
                  <c:v>DRV-COBI + TDF-FTC</c:v>
                </c:pt>
              </c:strCache>
            </c:strRef>
          </c:tx>
          <c:spPr>
            <a:solidFill>
              <a:srgbClr val="92A668"/>
            </a:solidFill>
            <a:ln w="12700">
              <a:noFill/>
            </a:ln>
            <a:effectLst/>
            <a:scene3d>
              <a:camera prst="orthographicFront"/>
              <a:lightRig rig="threePt" dir="t"/>
            </a:scene3d>
            <a:sp3d>
              <a:bevelT/>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Sheet1!$C$2:$C$4</c:f>
              <c:numCache>
                <c:formatCode>0.0</c:formatCode>
                <c:ptCount val="3"/>
                <c:pt idx="0">
                  <c:v>8.2000000000000011</c:v>
                </c:pt>
                <c:pt idx="1">
                  <c:v>-9.3000000000000007</c:v>
                </c:pt>
                <c:pt idx="2">
                  <c:v>2.9</c:v>
                </c:pt>
              </c:numCache>
            </c:numRef>
          </c:val>
          <c:extLst>
            <c:ext xmlns:c16="http://schemas.microsoft.com/office/drawing/2014/chart" uri="{C3380CC4-5D6E-409C-BE32-E72D297353CC}">
              <c16:uniqueId val="{00000001-C908-4E41-9BAA-81D661D2A451}"/>
            </c:ext>
          </c:extLst>
        </c:ser>
        <c:dLbls>
          <c:showLegendKey val="0"/>
          <c:showVal val="1"/>
          <c:showCatName val="0"/>
          <c:showSerName val="0"/>
          <c:showPercent val="0"/>
          <c:showBubbleSize val="0"/>
        </c:dLbls>
        <c:gapWidth val="150"/>
        <c:axId val="-1976678440"/>
        <c:axId val="-1976675096"/>
      </c:barChart>
      <c:catAx>
        <c:axId val="-1976678440"/>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a:effectLst/>
        </c:spPr>
        <c:crossAx val="-1976675096"/>
        <c:crosses val="autoZero"/>
        <c:auto val="1"/>
        <c:lblAlgn val="ctr"/>
        <c:lblOffset val="1"/>
        <c:tickLblSkip val="1"/>
        <c:tickMarkSkip val="1"/>
        <c:noMultiLvlLbl val="0"/>
      </c:catAx>
      <c:valAx>
        <c:axId val="-1976675096"/>
        <c:scaling>
          <c:orientation val="minMax"/>
          <c:max val="15"/>
          <c:min val="-15"/>
        </c:scaling>
        <c:delete val="0"/>
        <c:axPos val="l"/>
        <c:title>
          <c:tx>
            <c:rich>
              <a:bodyPr/>
              <a:lstStyle/>
              <a:p>
                <a:pPr>
                  <a:defRPr sz="1200"/>
                </a:pPr>
                <a:r>
                  <a:rPr lang="en-US" sz="1200"/>
                  <a:t> Mean Change from Baseline</a:t>
                </a:r>
              </a:p>
            </c:rich>
          </c:tx>
          <c:layout>
            <c:manualLayout>
              <c:xMode val="edge"/>
              <c:yMode val="edge"/>
              <c:x val="9.0816078545737332E-3"/>
              <c:y val="0.11577026829979586"/>
            </c:manualLayout>
          </c:layout>
          <c:overlay val="0"/>
        </c:title>
        <c:numFmt formatCode="0" sourceLinked="0"/>
        <c:majorTickMark val="out"/>
        <c:minorTickMark val="none"/>
        <c:tickLblPos val="low"/>
        <c:spPr>
          <a:ln w="6350" cmpd="sng">
            <a:solidFill>
              <a:srgbClr val="000000"/>
            </a:solidFill>
          </a:ln>
        </c:spPr>
        <c:crossAx val="-1976678440"/>
        <c:crosses val="autoZero"/>
        <c:crossBetween val="between"/>
        <c:majorUnit val="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0548860211917953"/>
          <c:y val="1.8543358318437099E-2"/>
          <c:w val="0.56517509964032275"/>
          <c:h val="7.5120850359212704E-2"/>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002989209682121"/>
          <c:y val="0.100355910039572"/>
          <c:w val="0.83373371731311374"/>
          <c:h val="0.82498172182519702"/>
        </c:manualLayout>
      </c:layout>
      <c:barChart>
        <c:barDir val="col"/>
        <c:grouping val="clustered"/>
        <c:varyColors val="0"/>
        <c:ser>
          <c:idx val="0"/>
          <c:order val="0"/>
          <c:tx>
            <c:strRef>
              <c:f>Sheet1!$B$1</c:f>
              <c:strCache>
                <c:ptCount val="1"/>
                <c:pt idx="0">
                  <c:v>DRV-COBI-TAF-FTC</c:v>
                </c:pt>
              </c:strCache>
            </c:strRef>
          </c:tx>
          <c:spPr>
            <a:solidFill>
              <a:srgbClr val="2973AB"/>
            </a:solidFill>
            <a:ln w="12700">
              <a:noFill/>
            </a:ln>
            <a:effectLst/>
            <a:scene3d>
              <a:camera prst="orthographicFront"/>
              <a:lightRig rig="threePt" dir="t"/>
            </a:scene3d>
            <a:sp3d>
              <a:bevelT/>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Sheet1!$B$2:$B$4</c:f>
              <c:numCache>
                <c:formatCode>0.0</c:formatCode>
                <c:ptCount val="3"/>
                <c:pt idx="0">
                  <c:v>0.21</c:v>
                </c:pt>
                <c:pt idx="1">
                  <c:v>-0.68</c:v>
                </c:pt>
                <c:pt idx="2">
                  <c:v>-0.26</c:v>
                </c:pt>
              </c:numCache>
            </c:numRef>
          </c:val>
          <c:extLst>
            <c:ext xmlns:c16="http://schemas.microsoft.com/office/drawing/2014/chart" uri="{C3380CC4-5D6E-409C-BE32-E72D297353CC}">
              <c16:uniqueId val="{00000000-63F9-9E45-90D7-3E939B140C8A}"/>
            </c:ext>
          </c:extLst>
        </c:ser>
        <c:ser>
          <c:idx val="1"/>
          <c:order val="1"/>
          <c:tx>
            <c:strRef>
              <c:f>Sheet1!$C$1</c:f>
              <c:strCache>
                <c:ptCount val="1"/>
                <c:pt idx="0">
                  <c:v>DRV-COBI + TDF-FTC</c:v>
                </c:pt>
              </c:strCache>
            </c:strRef>
          </c:tx>
          <c:spPr>
            <a:solidFill>
              <a:srgbClr val="92A668"/>
            </a:solidFill>
            <a:ln w="12700">
              <a:noFill/>
            </a:ln>
            <a:effectLst/>
            <a:scene3d>
              <a:camera prst="orthographicFront"/>
              <a:lightRig rig="threePt" dir="t"/>
            </a:scene3d>
            <a:sp3d>
              <a:bevelT/>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Sheet1!$C$2:$C$4</c:f>
              <c:numCache>
                <c:formatCode>0.0</c:formatCode>
                <c:ptCount val="3"/>
                <c:pt idx="0">
                  <c:v>-2.73</c:v>
                </c:pt>
                <c:pt idx="1">
                  <c:v>-2.38</c:v>
                </c:pt>
                <c:pt idx="2">
                  <c:v>-2.97</c:v>
                </c:pt>
              </c:numCache>
            </c:numRef>
          </c:val>
          <c:extLst>
            <c:ext xmlns:c16="http://schemas.microsoft.com/office/drawing/2014/chart" uri="{C3380CC4-5D6E-409C-BE32-E72D297353CC}">
              <c16:uniqueId val="{00000001-63F9-9E45-90D7-3E939B140C8A}"/>
            </c:ext>
          </c:extLst>
        </c:ser>
        <c:dLbls>
          <c:showLegendKey val="0"/>
          <c:showVal val="1"/>
          <c:showCatName val="0"/>
          <c:showSerName val="0"/>
          <c:showPercent val="0"/>
          <c:showBubbleSize val="0"/>
        </c:dLbls>
        <c:gapWidth val="125"/>
        <c:axId val="-1994213496"/>
        <c:axId val="-1993935928"/>
      </c:barChart>
      <c:catAx>
        <c:axId val="-1994213496"/>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c:spPr>
        <c:crossAx val="-1993935928"/>
        <c:crossesAt val="0"/>
        <c:auto val="1"/>
        <c:lblAlgn val="ctr"/>
        <c:lblOffset val="1"/>
        <c:tickMarkSkip val="1"/>
        <c:noMultiLvlLbl val="0"/>
      </c:catAx>
      <c:valAx>
        <c:axId val="-1993935928"/>
        <c:scaling>
          <c:orientation val="minMax"/>
          <c:max val="5"/>
          <c:min val="-5"/>
        </c:scaling>
        <c:delete val="0"/>
        <c:axPos val="l"/>
        <c:title>
          <c:tx>
            <c:rich>
              <a:bodyPr/>
              <a:lstStyle/>
              <a:p>
                <a:pPr>
                  <a:defRPr/>
                </a:pPr>
                <a:r>
                  <a:rPr lang="en-US"/>
                  <a:t> Change from Baseline (%)</a:t>
                </a:r>
              </a:p>
            </c:rich>
          </c:tx>
          <c:layout>
            <c:manualLayout>
              <c:xMode val="edge"/>
              <c:yMode val="edge"/>
              <c:x val="4.5010693107805965E-3"/>
              <c:y val="9.0122420359219815E-2"/>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94213496"/>
        <c:crosses val="autoZero"/>
        <c:crossBetween val="between"/>
        <c:majorUnit val="2.5"/>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919230582288297"/>
          <c:y val="2.6860135181420502E-3"/>
          <c:w val="0.61366093127248"/>
          <c:h val="6.69244777179763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04816102084364"/>
          <c:w val="0.84453618644891604"/>
          <c:h val="0.82399315925724304"/>
        </c:manualLayout>
      </c:layout>
      <c:barChart>
        <c:barDir val="col"/>
        <c:grouping val="clustered"/>
        <c:varyColors val="0"/>
        <c:ser>
          <c:idx val="0"/>
          <c:order val="0"/>
          <c:tx>
            <c:strRef>
              <c:f>Sheet1!$B$1</c:f>
              <c:strCache>
                <c:ptCount val="1"/>
                <c:pt idx="0">
                  <c:v>Switch to DRV-COBI-TAF-FTC</c:v>
                </c:pt>
              </c:strCache>
            </c:strRef>
          </c:tx>
          <c:spPr>
            <a:solidFill>
              <a:srgbClr val="8B5E92">
                <a:alpha val="75294"/>
              </a:srgbClr>
            </a:solidFill>
            <a:ln w="12700" cmpd="sng">
              <a:noFill/>
            </a:ln>
            <a:effectLst/>
            <a:scene3d>
              <a:camera prst="orthographicFront"/>
              <a:lightRig rig="threePt" dir="t"/>
            </a:scene3d>
            <a:sp3d>
              <a:bevelT/>
            </a:sp3d>
          </c:spPr>
          <c:invertIfNegative val="0"/>
          <c:dPt>
            <c:idx val="0"/>
            <c:invertIfNegative val="0"/>
            <c:bubble3D val="0"/>
            <c:spPr>
              <a:solidFill>
                <a:srgbClr val="8B5E92"/>
              </a:solidFill>
              <a:ln w="12700" cmpd="sng">
                <a:noFill/>
              </a:ln>
              <a:effectLst/>
              <a:scene3d>
                <a:camera prst="orthographicFront"/>
                <a:lightRig rig="threePt" dir="t"/>
              </a:scene3d>
              <a:sp3d>
                <a:bevelT/>
              </a:sp3d>
            </c:spPr>
            <c:extLst>
              <c:ext xmlns:c16="http://schemas.microsoft.com/office/drawing/2014/chart" uri="{C3380CC4-5D6E-409C-BE32-E72D297353CC}">
                <c16:uniqueId val="{00000000-ECC1-2144-B6F1-0BFFB3698E79}"/>
              </c:ext>
            </c:extLst>
          </c:dPt>
          <c:dLbls>
            <c:dLbl>
              <c:idx val="0"/>
              <c:layout>
                <c:manualLayout>
                  <c:x val="-6.17283950617284E-3"/>
                  <c:y val="9.94154793446958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C1-2144-B6F1-0BFFB3698E79}"/>
                </c:ext>
              </c:extLst>
            </c:dLbl>
            <c:spPr>
              <a:solidFill>
                <a:schemeClr val="bg1">
                  <a:alpha val="50000"/>
                </a:schemeClr>
              </a:solid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0.0</c:formatCode>
                <c:ptCount val="1"/>
                <c:pt idx="0">
                  <c:v>94.9</c:v>
                </c:pt>
              </c:numCache>
            </c:numRef>
          </c:val>
          <c:extLst>
            <c:ext xmlns:c16="http://schemas.microsoft.com/office/drawing/2014/chart" uri="{C3380CC4-5D6E-409C-BE32-E72D297353CC}">
              <c16:uniqueId val="{00000000-361D-9945-94BE-7674C9F30BF0}"/>
            </c:ext>
          </c:extLst>
        </c:ser>
        <c:ser>
          <c:idx val="1"/>
          <c:order val="1"/>
          <c:tx>
            <c:strRef>
              <c:f>Sheet1!$C$1</c:f>
              <c:strCache>
                <c:ptCount val="1"/>
                <c:pt idx="0">
                  <c:v>Continue Boosted PI + TDF-FTC</c:v>
                </c:pt>
              </c:strCache>
            </c:strRef>
          </c:tx>
          <c:spPr>
            <a:solidFill>
              <a:srgbClr val="648896"/>
            </a:solidFill>
            <a:ln w="12700" cmpd="sng">
              <a:noFill/>
            </a:ln>
            <a:effectLst/>
            <a:scene3d>
              <a:camera prst="orthographicFront"/>
              <a:lightRig rig="threePt" dir="t"/>
            </a:scene3d>
            <a:sp3d>
              <a:bevelT/>
            </a:sp3d>
          </c:spPr>
          <c:invertIfNegative val="0"/>
          <c:dPt>
            <c:idx val="0"/>
            <c:invertIfNegative val="0"/>
            <c:bubble3D val="0"/>
            <c:spPr>
              <a:solidFill>
                <a:srgbClr val="54737F"/>
              </a:solidFill>
              <a:ln w="12700" cmpd="sng">
                <a:noFill/>
              </a:ln>
              <a:effectLst/>
              <a:scene3d>
                <a:camera prst="orthographicFront"/>
                <a:lightRig rig="threePt" dir="t"/>
              </a:scene3d>
              <a:sp3d>
                <a:bevelT/>
              </a:sp3d>
            </c:spPr>
            <c:extLst>
              <c:ext xmlns:c16="http://schemas.microsoft.com/office/drawing/2014/chart" uri="{C3380CC4-5D6E-409C-BE32-E72D297353CC}">
                <c16:uniqueId val="{00000000-DCDB-1644-BEF2-CE7B7368A826}"/>
              </c:ext>
            </c:extLst>
          </c:dPt>
          <c:dLbls>
            <c:dLbl>
              <c:idx val="0"/>
              <c:layout>
                <c:manualLayout>
                  <c:x val="1.5432098765431001E-3"/>
                  <c:y val="9.06435252848697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DB-1644-BEF2-CE7B7368A826}"/>
                </c:ext>
              </c:extLst>
            </c:dLbl>
            <c:spPr>
              <a:solidFill>
                <a:schemeClr val="bg1">
                  <a:alpha val="50000"/>
                </a:schemeClr>
              </a:solid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Sheet1!$C$2</c:f>
              <c:numCache>
                <c:formatCode>0.0</c:formatCode>
                <c:ptCount val="1"/>
                <c:pt idx="0">
                  <c:v>93.7</c:v>
                </c:pt>
              </c:numCache>
            </c:numRef>
          </c:val>
          <c:extLst>
            <c:ext xmlns:c16="http://schemas.microsoft.com/office/drawing/2014/chart" uri="{C3380CC4-5D6E-409C-BE32-E72D297353CC}">
              <c16:uniqueId val="{00000001-361D-9945-94BE-7674C9F30BF0}"/>
            </c:ext>
          </c:extLst>
        </c:ser>
        <c:dLbls>
          <c:showLegendKey val="0"/>
          <c:showVal val="1"/>
          <c:showCatName val="0"/>
          <c:showSerName val="0"/>
          <c:showPercent val="0"/>
          <c:showBubbleSize val="0"/>
        </c:dLbls>
        <c:gapWidth val="172"/>
        <c:overlap val="-100"/>
        <c:axId val="-1994376312"/>
        <c:axId val="-1994379816"/>
      </c:barChart>
      <c:catAx>
        <c:axId val="-1994376312"/>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94379816"/>
        <c:crosses val="autoZero"/>
        <c:auto val="1"/>
        <c:lblAlgn val="ctr"/>
        <c:lblOffset val="1"/>
        <c:tickLblSkip val="1"/>
        <c:tickMarkSkip val="1"/>
        <c:noMultiLvlLbl val="0"/>
      </c:catAx>
      <c:valAx>
        <c:axId val="-1994379816"/>
        <c:scaling>
          <c:orientation val="minMax"/>
          <c:max val="100"/>
          <c:min val="0"/>
        </c:scaling>
        <c:delete val="0"/>
        <c:axPos val="l"/>
        <c:title>
          <c:tx>
            <c:rich>
              <a:bodyPr/>
              <a:lstStyle/>
              <a:p>
                <a:pPr>
                  <a:defRPr/>
                </a:pPr>
                <a:r>
                  <a:rPr lang="en-US" dirty="0"/>
                  <a:t>HIV RNA &lt;50 copies/mL (%)</a:t>
                </a:r>
              </a:p>
            </c:rich>
          </c:tx>
          <c:layout>
            <c:manualLayout>
              <c:xMode val="edge"/>
              <c:yMode val="edge"/>
              <c:x val="1.4914449253165389E-2"/>
              <c:y val="0.11463757064150765"/>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9437631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2621621449861142"/>
          <c:y val="1.8543358318437099E-2"/>
          <c:w val="0.83547972228518519"/>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50791256720328"/>
          <c:y val="0.104816102084364"/>
          <c:w val="0.84868446728552061"/>
          <c:h val="0.80644925113759103"/>
        </c:manualLayout>
      </c:layout>
      <c:barChart>
        <c:barDir val="col"/>
        <c:grouping val="clustered"/>
        <c:varyColors val="0"/>
        <c:ser>
          <c:idx val="0"/>
          <c:order val="0"/>
          <c:tx>
            <c:strRef>
              <c:f>Sheet1!$B$1</c:f>
              <c:strCache>
                <c:ptCount val="1"/>
                <c:pt idx="0">
                  <c:v>DRV-COBI-TAF-FTC</c:v>
                </c:pt>
              </c:strCache>
            </c:strRef>
          </c:tx>
          <c:spPr>
            <a:solidFill>
              <a:srgbClr val="8B5E92"/>
            </a:solidFill>
            <a:ln w="12700">
              <a:noFill/>
            </a:ln>
            <a:effectLst/>
            <a:scene3d>
              <a:camera prst="orthographicFront"/>
              <a:lightRig rig="threePt" dir="t"/>
            </a:scene3d>
            <a:sp3d>
              <a:bevelT/>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Sheet1!$B$2:$B$4</c:f>
              <c:numCache>
                <c:formatCode>0.0</c:formatCode>
                <c:ptCount val="3"/>
                <c:pt idx="0">
                  <c:v>1.3</c:v>
                </c:pt>
                <c:pt idx="1">
                  <c:v>-1.9</c:v>
                </c:pt>
                <c:pt idx="2">
                  <c:v>-0.4</c:v>
                </c:pt>
              </c:numCache>
            </c:numRef>
          </c:val>
          <c:extLst>
            <c:ext xmlns:c16="http://schemas.microsoft.com/office/drawing/2014/chart" uri="{C3380CC4-5D6E-409C-BE32-E72D297353CC}">
              <c16:uniqueId val="{00000000-C908-4E41-9BAA-81D661D2A451}"/>
            </c:ext>
          </c:extLst>
        </c:ser>
        <c:ser>
          <c:idx val="1"/>
          <c:order val="1"/>
          <c:tx>
            <c:strRef>
              <c:f>Sheet1!$C$1</c:f>
              <c:strCache>
                <c:ptCount val="1"/>
                <c:pt idx="0">
                  <c:v>Continue Boosted PI + TDF-FTC</c:v>
                </c:pt>
              </c:strCache>
            </c:strRef>
          </c:tx>
          <c:spPr>
            <a:solidFill>
              <a:srgbClr val="54737F"/>
            </a:solidFill>
            <a:ln w="12700">
              <a:noFill/>
            </a:ln>
            <a:effectLst/>
            <a:scene3d>
              <a:camera prst="orthographicFront"/>
              <a:lightRig rig="threePt" dir="t"/>
            </a:scene3d>
            <a:sp3d>
              <a:bevelT/>
            </a:sp3d>
          </c:spPr>
          <c:invertIfNegative val="0"/>
          <c:dLbls>
            <c:spPr>
              <a:no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Change in Serum Cr</c:v>
                </c:pt>
                <c:pt idx="1">
                  <c:v>Change in eGFR (Cr)</c:v>
                </c:pt>
                <c:pt idx="2">
                  <c:v>Change in eGFR (Cyst)</c:v>
                </c:pt>
              </c:strCache>
            </c:strRef>
          </c:cat>
          <c:val>
            <c:numRef>
              <c:f>Sheet1!$C$2:$C$4</c:f>
              <c:numCache>
                <c:formatCode>0.0</c:formatCode>
                <c:ptCount val="3"/>
                <c:pt idx="0">
                  <c:v>0.6</c:v>
                </c:pt>
                <c:pt idx="1">
                  <c:v>-0.9</c:v>
                </c:pt>
                <c:pt idx="2">
                  <c:v>-1.9</c:v>
                </c:pt>
              </c:numCache>
            </c:numRef>
          </c:val>
          <c:extLst>
            <c:ext xmlns:c16="http://schemas.microsoft.com/office/drawing/2014/chart" uri="{C3380CC4-5D6E-409C-BE32-E72D297353CC}">
              <c16:uniqueId val="{00000001-C908-4E41-9BAA-81D661D2A451}"/>
            </c:ext>
          </c:extLst>
        </c:ser>
        <c:dLbls>
          <c:showLegendKey val="0"/>
          <c:showVal val="1"/>
          <c:showCatName val="0"/>
          <c:showSerName val="0"/>
          <c:showPercent val="0"/>
          <c:showBubbleSize val="0"/>
        </c:dLbls>
        <c:gapWidth val="150"/>
        <c:axId val="-2101217432"/>
        <c:axId val="-2067545464"/>
      </c:barChart>
      <c:catAx>
        <c:axId val="-2101217432"/>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c:spPr>
        <c:crossAx val="-2067545464"/>
        <c:crosses val="autoZero"/>
        <c:auto val="1"/>
        <c:lblAlgn val="ctr"/>
        <c:lblOffset val="1"/>
        <c:tickLblSkip val="1"/>
        <c:tickMarkSkip val="1"/>
        <c:noMultiLvlLbl val="0"/>
      </c:catAx>
      <c:valAx>
        <c:axId val="-2067545464"/>
        <c:scaling>
          <c:orientation val="minMax"/>
          <c:max val="3"/>
          <c:min val="-3"/>
        </c:scaling>
        <c:delete val="0"/>
        <c:axPos val="l"/>
        <c:title>
          <c:tx>
            <c:rich>
              <a:bodyPr/>
              <a:lstStyle/>
              <a:p>
                <a:pPr>
                  <a:defRPr sz="1200"/>
                </a:pPr>
                <a:r>
                  <a:rPr lang="en-US" sz="1200"/>
                  <a:t> Mean Change from Baseline</a:t>
                </a:r>
              </a:p>
            </c:rich>
          </c:tx>
          <c:layout>
            <c:manualLayout>
              <c:xMode val="edge"/>
              <c:yMode val="edge"/>
              <c:x val="1.6637213672154615E-2"/>
              <c:y val="0.13518692902319043"/>
            </c:manualLayout>
          </c:layout>
          <c:overlay val="0"/>
        </c:title>
        <c:numFmt formatCode="0.0" sourceLinked="0"/>
        <c:majorTickMark val="out"/>
        <c:minorTickMark val="none"/>
        <c:tickLblPos val="low"/>
        <c:spPr>
          <a:ln w="6350" cmpd="sng">
            <a:solidFill>
              <a:srgbClr val="000000"/>
            </a:solidFill>
          </a:ln>
        </c:spPr>
        <c:txPr>
          <a:bodyPr/>
          <a:lstStyle/>
          <a:p>
            <a:pPr>
              <a:defRPr sz="1200"/>
            </a:pPr>
            <a:endParaRPr lang="en-US"/>
          </a:p>
        </c:txPr>
        <c:crossAx val="-2101217432"/>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7585897248954999"/>
          <c:y val="1.8543358318437099E-2"/>
          <c:w val="0.68554547001069299"/>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856169982376265"/>
          <c:y val="0.100355910039572"/>
          <c:w val="0.85217722182353939"/>
          <c:h val="0.72913691203721498"/>
        </c:manualLayout>
      </c:layout>
      <c:barChart>
        <c:barDir val="col"/>
        <c:grouping val="clustered"/>
        <c:varyColors val="0"/>
        <c:ser>
          <c:idx val="0"/>
          <c:order val="0"/>
          <c:tx>
            <c:strRef>
              <c:f>Sheet1!$B$1</c:f>
              <c:strCache>
                <c:ptCount val="1"/>
                <c:pt idx="0">
                  <c:v>Switch to DRV-COBI-TAF-FTC</c:v>
                </c:pt>
              </c:strCache>
            </c:strRef>
          </c:tx>
          <c:spPr>
            <a:solidFill>
              <a:srgbClr val="8B5E92"/>
            </a:solidFill>
            <a:ln w="12700">
              <a:noFill/>
            </a:ln>
            <a:effectLst/>
            <a:scene3d>
              <a:camera prst="orthographicFront"/>
              <a:lightRig rig="threePt" dir="t"/>
            </a:scene3d>
            <a:sp3d>
              <a:bevelT/>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Sheet1!$B$2:$B$4</c:f>
              <c:numCache>
                <c:formatCode>0.0</c:formatCode>
                <c:ptCount val="3"/>
                <c:pt idx="0">
                  <c:v>1.43</c:v>
                </c:pt>
                <c:pt idx="1">
                  <c:v>1.49</c:v>
                </c:pt>
                <c:pt idx="2">
                  <c:v>0.66</c:v>
                </c:pt>
              </c:numCache>
            </c:numRef>
          </c:val>
          <c:extLst>
            <c:ext xmlns:c16="http://schemas.microsoft.com/office/drawing/2014/chart" uri="{C3380CC4-5D6E-409C-BE32-E72D297353CC}">
              <c16:uniqueId val="{00000000-63F9-9E45-90D7-3E939B140C8A}"/>
            </c:ext>
          </c:extLst>
        </c:ser>
        <c:ser>
          <c:idx val="1"/>
          <c:order val="1"/>
          <c:tx>
            <c:strRef>
              <c:f>Sheet1!$C$1</c:f>
              <c:strCache>
                <c:ptCount val="1"/>
                <c:pt idx="0">
                  <c:v>Continue Boosted PI + TDF-FTC</c:v>
                </c:pt>
              </c:strCache>
            </c:strRef>
          </c:tx>
          <c:spPr>
            <a:solidFill>
              <a:srgbClr val="54737F"/>
            </a:solidFill>
            <a:ln w="12700">
              <a:noFill/>
            </a:ln>
            <a:effectLst/>
            <a:scene3d>
              <a:camera prst="orthographicFront"/>
              <a:lightRig rig="threePt" dir="t"/>
            </a:scene3d>
            <a:sp3d>
              <a:bevelT/>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Hip</c:v>
                </c:pt>
                <c:pt idx="1">
                  <c:v>Lumbar spine</c:v>
                </c:pt>
                <c:pt idx="2">
                  <c:v>Femoral neck</c:v>
                </c:pt>
              </c:strCache>
            </c:strRef>
          </c:cat>
          <c:val>
            <c:numRef>
              <c:f>Sheet1!$C$2:$C$4</c:f>
              <c:numCache>
                <c:formatCode>0.0</c:formatCode>
                <c:ptCount val="3"/>
                <c:pt idx="0">
                  <c:v>-0.26</c:v>
                </c:pt>
                <c:pt idx="1">
                  <c:v>-0.63</c:v>
                </c:pt>
                <c:pt idx="2">
                  <c:v>-0.54</c:v>
                </c:pt>
              </c:numCache>
            </c:numRef>
          </c:val>
          <c:extLst>
            <c:ext xmlns:c16="http://schemas.microsoft.com/office/drawing/2014/chart" uri="{C3380CC4-5D6E-409C-BE32-E72D297353CC}">
              <c16:uniqueId val="{00000001-63F9-9E45-90D7-3E939B140C8A}"/>
            </c:ext>
          </c:extLst>
        </c:ser>
        <c:dLbls>
          <c:showLegendKey val="0"/>
          <c:showVal val="1"/>
          <c:showCatName val="0"/>
          <c:showSerName val="0"/>
          <c:showPercent val="0"/>
          <c:showBubbleSize val="0"/>
        </c:dLbls>
        <c:gapWidth val="125"/>
        <c:axId val="-2044306232"/>
        <c:axId val="-2044160536"/>
      </c:barChart>
      <c:catAx>
        <c:axId val="-2044306232"/>
        <c:scaling>
          <c:orientation val="minMax"/>
        </c:scaling>
        <c:delete val="0"/>
        <c:axPos val="b"/>
        <c:numFmt formatCode="General" sourceLinked="0"/>
        <c:majorTickMark val="out"/>
        <c:minorTickMark val="none"/>
        <c:tickLblPos val="low"/>
        <c:spPr>
          <a:ln w="6350" cap="flat" cmpd="sng" algn="ctr">
            <a:solidFill>
              <a:srgbClr val="000000"/>
            </a:solidFill>
            <a:prstDash val="solid"/>
            <a:round/>
            <a:headEnd type="none" w="med" len="med"/>
            <a:tailEnd type="none" w="med" len="med"/>
          </a:ln>
        </c:spPr>
        <c:crossAx val="-2044160536"/>
        <c:crossesAt val="0"/>
        <c:auto val="1"/>
        <c:lblAlgn val="ctr"/>
        <c:lblOffset val="1"/>
        <c:tickMarkSkip val="1"/>
        <c:noMultiLvlLbl val="0"/>
      </c:catAx>
      <c:valAx>
        <c:axId val="-2044160536"/>
        <c:scaling>
          <c:orientation val="minMax"/>
          <c:max val="5"/>
          <c:min val="-5"/>
        </c:scaling>
        <c:delete val="0"/>
        <c:axPos val="l"/>
        <c:title>
          <c:tx>
            <c:rich>
              <a:bodyPr/>
              <a:lstStyle/>
              <a:p>
                <a:pPr>
                  <a:defRPr/>
                </a:pPr>
                <a:r>
                  <a:rPr lang="en-US"/>
                  <a:t> Change from Baseline (%)</a:t>
                </a:r>
              </a:p>
            </c:rich>
          </c:tx>
          <c:layout>
            <c:manualLayout>
              <c:xMode val="edge"/>
              <c:yMode val="edge"/>
              <c:x val="5.9952275380551895E-3"/>
              <c:y val="0.11219393276507936"/>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2044306232"/>
        <c:crosses val="autoZero"/>
        <c:crossBetween val="between"/>
        <c:majorUnit val="2.5"/>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25644100363924932"/>
          <c:y val="1.90391073978174E-2"/>
          <c:w val="0.73275659455744568"/>
          <c:h val="6.69244777179763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8140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1246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701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213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288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4063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Substudy</a:t>
            </a:r>
            <a:r>
              <a:rPr lang="en-US" dirty="0"/>
              <a:t> – 209 pts study drug, 108 control</a:t>
            </a:r>
          </a:p>
        </p:txBody>
      </p:sp>
    </p:spTree>
    <p:extLst>
      <p:ext uri="{BB962C8B-B14F-4D97-AF65-F5344CB8AC3E}">
        <p14:creationId xmlns:p14="http://schemas.microsoft.com/office/powerpoint/2010/main" val="2062944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478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Tree>
    <p:extLst>
      <p:ext uri="{BB962C8B-B14F-4D97-AF65-F5344CB8AC3E}">
        <p14:creationId xmlns:p14="http://schemas.microsoft.com/office/powerpoint/2010/main" val="220435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4302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128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957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394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359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707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49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14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0796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953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endParaRPr>
          </a:p>
          <a:p>
            <a:endParaRPr lang="en-US" dirty="0"/>
          </a:p>
        </p:txBody>
      </p:sp>
    </p:spTree>
    <p:extLst>
      <p:ext uri="{BB962C8B-B14F-4D97-AF65-F5344CB8AC3E}">
        <p14:creationId xmlns:p14="http://schemas.microsoft.com/office/powerpoint/2010/main" val="347776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2581664290"/>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695" r:id="rId2"/>
    <p:sldLayoutId id="2147483696" r:id="rId3"/>
    <p:sldLayoutId id="2147483714" r:id="rId4"/>
    <p:sldLayoutId id="2147483699" r:id="rId5"/>
    <p:sldLayoutId id="2147483733" r:id="rId6"/>
    <p:sldLayoutId id="2147483700" r:id="rId7"/>
    <p:sldLayoutId id="2147483738" r:id="rId8"/>
    <p:sldLayoutId id="2147483740" r:id="rId9"/>
    <p:sldLayoutId id="2147483739" r:id="rId10"/>
    <p:sldLayoutId id="2147483698" r:id="rId11"/>
    <p:sldLayoutId id="2147483752" r:id="rId12"/>
    <p:sldLayoutId id="2147483755" r:id="rId13"/>
    <p:sldLayoutId id="2147483754" r:id="rId14"/>
    <p:sldLayoutId id="2147483756" r:id="rId15"/>
    <p:sldLayoutId id="2147483735" r:id="rId16"/>
    <p:sldLayoutId id="2147483707" r:id="rId17"/>
    <p:sldLayoutId id="2147483732" r:id="rId18"/>
    <p:sldLayoutId id="2147483727" r:id="rId19"/>
    <p:sldLayoutId id="2147483694" r:id="rId20"/>
    <p:sldLayoutId id="2147483703" r:id="rId21"/>
    <p:sldLayoutId id="2147483706" r:id="rId22"/>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normAutofit/>
          </a:bodyPr>
          <a:lstStyle/>
          <a:p>
            <a:r>
              <a:rPr lang="en-US" sz="2400" dirty="0"/>
              <a:t>Darunavir-Cobicistat-Tenofovir Alafenamide-Emtricitabine</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lIns="91440" tIns="45720" rIns="91440" bIns="45720" anchor="ctr">
            <a:noAutofit/>
          </a:bodyPr>
          <a:lstStyle/>
          <a:p>
            <a:r>
              <a:rPr lang="en-US" dirty="0"/>
              <a:t>Last Updated: October 4, 2022</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err="1"/>
              <a:t>Aley</a:t>
            </a:r>
            <a:r>
              <a:rPr lang="en-US" dirty="0"/>
              <a:t> </a:t>
            </a:r>
            <a:r>
              <a:rPr lang="en-US" dirty="0" err="1"/>
              <a:t>Kalapila</a:t>
            </a:r>
            <a:r>
              <a:rPr lang="en-US" dirty="0"/>
              <a:t>, MD, PhD</a:t>
            </a:r>
            <a:br>
              <a:rPr lang="en-US" dirty="0"/>
            </a:br>
            <a:r>
              <a:rPr lang="en-US" dirty="0"/>
              <a:t>Associate Editor, National HIV Curriculum</a:t>
            </a:r>
            <a:br>
              <a:rPr lang="en-US" dirty="0"/>
            </a:br>
            <a:r>
              <a:rPr lang="en-US" dirty="0"/>
              <a:t>Associate Professor of Medicine</a:t>
            </a:r>
            <a:br>
              <a:rPr lang="en-US" dirty="0"/>
            </a:br>
            <a:r>
              <a:rPr lang="en-US" dirty="0"/>
              <a:t>Division of Infectious Diseases</a:t>
            </a:r>
          </a:p>
          <a:p>
            <a:r>
              <a:rPr lang="en-US" dirty="0"/>
              <a:t>Emory University School of Medicine &amp; Grady Health System</a:t>
            </a:r>
          </a:p>
        </p:txBody>
      </p:sp>
    </p:spTree>
    <p:extLst>
      <p:ext uri="{BB962C8B-B14F-4D97-AF65-F5344CB8AC3E}">
        <p14:creationId xmlns:p14="http://schemas.microsoft.com/office/powerpoint/2010/main" val="1510167498"/>
      </p:ext>
    </p:extLst>
  </p:cSld>
  <p:clrMapOvr>
    <a:masterClrMapping/>
  </p:clrMapOvr>
  <p:transition spd="slow" advTm="1829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766428" y="2352883"/>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766428" y="2810083"/>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Design</a:t>
            </a:r>
          </a:p>
        </p:txBody>
      </p:sp>
      <p:sp>
        <p:nvSpPr>
          <p:cNvPr id="6" name="Content Placeholder 5"/>
          <p:cNvSpPr>
            <a:spLocks noGrp="1"/>
          </p:cNvSpPr>
          <p:nvPr>
            <p:ph type="body" sz="quarter" idx="16"/>
          </p:nvPr>
        </p:nvSpPr>
        <p:spPr/>
        <p:txBody>
          <a:bodyPr/>
          <a:lstStyle/>
          <a:p>
            <a:r>
              <a:rPr lang="en-US" dirty="0"/>
              <a:t>Source: </a:t>
            </a:r>
            <a:r>
              <a:rPr lang="en-US" dirty="0" err="1"/>
              <a:t>Eron</a:t>
            </a:r>
            <a:r>
              <a:rPr lang="en-US" dirty="0"/>
              <a:t> JJ, et al. AIDS. 2018;32:1431-42.</a:t>
            </a:r>
            <a:endParaRPr lang="en-US" dirty="0">
              <a:latin typeface="Arial" pitchFamily="31" charset="0"/>
            </a:endParaRPr>
          </a:p>
        </p:txBody>
      </p:sp>
      <p:sp>
        <p:nvSpPr>
          <p:cNvPr id="3" name="Content Placeholder 2">
            <a:extLst>
              <a:ext uri="{FF2B5EF4-FFF2-40B4-BE49-F238E27FC236}">
                <a16:creationId xmlns:a16="http://schemas.microsoft.com/office/drawing/2014/main" id="{D365B10D-D266-0052-A932-D10415B7C973}"/>
              </a:ext>
            </a:extLst>
          </p:cNvPr>
          <p:cNvSpPr>
            <a:spLocks noGrp="1"/>
          </p:cNvSpPr>
          <p:nvPr>
            <p:ph sz="half" idx="2"/>
          </p:nvPr>
        </p:nvSpPr>
        <p:spPr>
          <a:xfrm>
            <a:off x="323850" y="1120920"/>
            <a:ext cx="5359497" cy="3401844"/>
          </a:xfrm>
        </p:spPr>
        <p:txBody>
          <a:bodyPr>
            <a:normAutofit fontScale="85000" lnSpcReduction="10000"/>
          </a:bodyPr>
          <a:lstStyle/>
          <a:p>
            <a:pPr>
              <a:lnSpc>
                <a:spcPts val="1700"/>
              </a:lnSpc>
            </a:pPr>
            <a:r>
              <a:rPr lang="en-US" b="1" dirty="0">
                <a:latin typeface="Arial"/>
                <a:cs typeface="Arial"/>
              </a:rPr>
              <a:t>Background</a:t>
            </a:r>
            <a:r>
              <a:rPr lang="en-US" dirty="0">
                <a:latin typeface="Arial"/>
                <a:cs typeface="Arial"/>
              </a:rPr>
              <a:t>: </a:t>
            </a:r>
            <a:r>
              <a:rPr lang="en-US" dirty="0">
                <a:latin typeface="Arial" pitchFamily="22" charset="0"/>
              </a:rPr>
              <a:t>Randomized, double-blind, active-controlled, international, phase 3 study evaluating the efficacy and safety of the single-tablet regimen  DRV-COBI-TAF-FTC compared with DRV-COBI + TDF-FTC for treatment-naïve individuals</a:t>
            </a:r>
          </a:p>
          <a:p>
            <a:pPr>
              <a:lnSpc>
                <a:spcPts val="1700"/>
              </a:lnSpc>
            </a:pPr>
            <a:r>
              <a:rPr lang="en-US" b="1" dirty="0">
                <a:latin typeface="Arial"/>
                <a:cs typeface="Arial"/>
              </a:rPr>
              <a:t>Inclusion Criteria (n = 725)</a:t>
            </a:r>
          </a:p>
          <a:p>
            <a:pPr lvl="1">
              <a:lnSpc>
                <a:spcPts val="1700"/>
              </a:lnSpc>
            </a:pPr>
            <a:r>
              <a:rPr lang="en-US" dirty="0">
                <a:latin typeface="Arial" pitchFamily="22" charset="0"/>
              </a:rPr>
              <a:t>Age ≥18 years</a:t>
            </a:r>
          </a:p>
          <a:p>
            <a:pPr lvl="1">
              <a:lnSpc>
                <a:spcPts val="1700"/>
              </a:lnSpc>
            </a:pPr>
            <a:r>
              <a:rPr lang="en-US" dirty="0">
                <a:latin typeface="Arial" pitchFamily="22" charset="0"/>
              </a:rPr>
              <a:t>Antiretroviral naïve</a:t>
            </a:r>
          </a:p>
          <a:p>
            <a:pPr lvl="1">
              <a:lnSpc>
                <a:spcPts val="1700"/>
              </a:lnSpc>
            </a:pPr>
            <a:r>
              <a:rPr lang="en-US" dirty="0">
                <a:latin typeface="Arial" pitchFamily="22" charset="0"/>
              </a:rPr>
              <a:t>CD4 count &gt;50 cells/mm</a:t>
            </a:r>
            <a:r>
              <a:rPr lang="en-US" baseline="30000" dirty="0">
                <a:latin typeface="Arial" pitchFamily="22" charset="0"/>
              </a:rPr>
              <a:t>3</a:t>
            </a:r>
          </a:p>
          <a:p>
            <a:pPr lvl="1">
              <a:lnSpc>
                <a:spcPts val="1700"/>
              </a:lnSpc>
            </a:pPr>
            <a:r>
              <a:rPr lang="en-US" dirty="0">
                <a:latin typeface="Arial" pitchFamily="22" charset="0"/>
              </a:rPr>
              <a:t>HIV RNA ≥1,000 copies/mL</a:t>
            </a:r>
          </a:p>
          <a:p>
            <a:pPr lvl="1">
              <a:lnSpc>
                <a:spcPts val="1700"/>
              </a:lnSpc>
            </a:pPr>
            <a:r>
              <a:rPr lang="en-US" dirty="0">
                <a:latin typeface="Arial" pitchFamily="22" charset="0"/>
              </a:rPr>
              <a:t>eGFR ≥70 mL/min</a:t>
            </a:r>
          </a:p>
          <a:p>
            <a:pPr lvl="1">
              <a:lnSpc>
                <a:spcPts val="1700"/>
              </a:lnSpc>
            </a:pPr>
            <a:r>
              <a:rPr lang="en-US" dirty="0">
                <a:latin typeface="Arial" pitchFamily="22" charset="0"/>
              </a:rPr>
              <a:t>Genotypic sensitivity to DRV, TDF, and FTC</a:t>
            </a:r>
          </a:p>
          <a:p>
            <a:pPr lvl="1">
              <a:lnSpc>
                <a:spcPts val="1700"/>
              </a:lnSpc>
            </a:pPr>
            <a:r>
              <a:rPr lang="en-US" dirty="0">
                <a:latin typeface="Arial" pitchFamily="22" charset="0"/>
              </a:rPr>
              <a:t>No hepatitis B or C</a:t>
            </a:r>
          </a:p>
          <a:p>
            <a:pPr lvl="1">
              <a:lnSpc>
                <a:spcPts val="1700"/>
              </a:lnSpc>
            </a:pPr>
            <a:r>
              <a:rPr lang="en-US" dirty="0">
                <a:latin typeface="Arial" pitchFamily="22" charset="0"/>
              </a:rPr>
              <a:t>Not pregnant</a:t>
            </a:r>
          </a:p>
          <a:p>
            <a:pPr lvl="1">
              <a:lnSpc>
                <a:spcPts val="1700"/>
              </a:lnSpc>
            </a:pPr>
            <a:r>
              <a:rPr lang="en-US" dirty="0">
                <a:latin typeface="Arial" pitchFamily="22" charset="0"/>
              </a:rPr>
              <a:t>No AIDS-defining condition within 30 days</a:t>
            </a:r>
          </a:p>
        </p:txBody>
      </p:sp>
      <p:sp>
        <p:nvSpPr>
          <p:cNvPr id="24" name="Rectangle 7"/>
          <p:cNvSpPr>
            <a:spLocks noChangeArrowheads="1"/>
          </p:cNvSpPr>
          <p:nvPr/>
        </p:nvSpPr>
        <p:spPr bwMode="ltGray">
          <a:xfrm>
            <a:off x="6198789" y="1801480"/>
            <a:ext cx="2432074" cy="818384"/>
          </a:xfrm>
          <a:prstGeom prst="rect">
            <a:avLst/>
          </a:prstGeom>
          <a:solidFill>
            <a:srgbClr val="2973AB">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a:solidFill>
                  <a:srgbClr val="000000"/>
                </a:solidFill>
                <a:latin typeface="Arial"/>
                <a:cs typeface="Arial"/>
              </a:rPr>
              <a:t>DRV-COBI-TAF-FTC + </a:t>
            </a:r>
            <a:br>
              <a:rPr lang="en-US" sz="1350" b="1" dirty="0">
                <a:solidFill>
                  <a:srgbClr val="000000"/>
                </a:solidFill>
                <a:latin typeface="Arial"/>
                <a:cs typeface="Arial"/>
              </a:rPr>
            </a:br>
            <a:r>
              <a:rPr lang="en-US" sz="1350" b="1" dirty="0">
                <a:solidFill>
                  <a:srgbClr val="000000"/>
                </a:solidFill>
                <a:latin typeface="Arial"/>
                <a:cs typeface="Arial"/>
              </a:rPr>
              <a:t>2 placebo tabs </a:t>
            </a:r>
          </a:p>
          <a:p>
            <a:pPr algn="ctr"/>
            <a:r>
              <a:rPr lang="en-US" sz="1050" dirty="0">
                <a:solidFill>
                  <a:srgbClr val="000000"/>
                </a:solidFill>
                <a:latin typeface="Arial"/>
                <a:cs typeface="Arial"/>
              </a:rPr>
              <a:t>(n = 362)</a:t>
            </a:r>
          </a:p>
        </p:txBody>
      </p:sp>
      <p:sp>
        <p:nvSpPr>
          <p:cNvPr id="33" name="Rectangle 7"/>
          <p:cNvSpPr>
            <a:spLocks noChangeArrowheads="1"/>
          </p:cNvSpPr>
          <p:nvPr/>
        </p:nvSpPr>
        <p:spPr bwMode="ltGray">
          <a:xfrm>
            <a:off x="6198789" y="3078762"/>
            <a:ext cx="2432074" cy="818384"/>
          </a:xfrm>
          <a:prstGeom prst="rect">
            <a:avLst/>
          </a:prstGeom>
          <a:solidFill>
            <a:srgbClr val="92A668">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b="1" dirty="0">
                <a:solidFill>
                  <a:srgbClr val="000000"/>
                </a:solidFill>
                <a:latin typeface="Arial"/>
                <a:cs typeface="Arial"/>
              </a:rPr>
              <a:t>DRV-COBI + TDF-FTC + placebo tab</a:t>
            </a:r>
          </a:p>
          <a:p>
            <a:pPr algn="ctr"/>
            <a:r>
              <a:rPr lang="en-US" sz="1050" dirty="0">
                <a:solidFill>
                  <a:srgbClr val="000000"/>
                </a:solidFill>
                <a:latin typeface="Arial"/>
                <a:cs typeface="Arial"/>
              </a:rPr>
              <a:t>(n = 363)</a:t>
            </a:r>
          </a:p>
        </p:txBody>
      </p:sp>
      <p:sp>
        <p:nvSpPr>
          <p:cNvPr id="11" name="Oval 10"/>
          <p:cNvSpPr>
            <a:spLocks noChangeAspect="1"/>
          </p:cNvSpPr>
          <p:nvPr/>
        </p:nvSpPr>
        <p:spPr>
          <a:xfrm>
            <a:off x="5812057" y="2946707"/>
            <a:ext cx="205740" cy="2057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825"/>
              </a:lnSpc>
            </a:pPr>
            <a:r>
              <a:rPr lang="en-US" sz="900" b="1" dirty="0">
                <a:latin typeface="Arial"/>
                <a:cs typeface="Arial"/>
              </a:rPr>
              <a:t>1x</a:t>
            </a:r>
          </a:p>
        </p:txBody>
      </p:sp>
      <p:sp>
        <p:nvSpPr>
          <p:cNvPr id="14" name="Oval 13"/>
          <p:cNvSpPr>
            <a:spLocks noChangeAspect="1"/>
          </p:cNvSpPr>
          <p:nvPr/>
        </p:nvSpPr>
        <p:spPr>
          <a:xfrm>
            <a:off x="5812057" y="2502835"/>
            <a:ext cx="205739" cy="20573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825"/>
              </a:lnSpc>
            </a:pPr>
            <a:r>
              <a:rPr lang="en-US" sz="900" b="1" dirty="0">
                <a:latin typeface="Arial"/>
                <a:cs typeface="Arial"/>
              </a:rPr>
              <a:t>1x</a:t>
            </a:r>
          </a:p>
        </p:txBody>
      </p:sp>
    </p:spTree>
    <p:extLst>
      <p:ext uri="{BB962C8B-B14F-4D97-AF65-F5344CB8AC3E}">
        <p14:creationId xmlns:p14="http://schemas.microsoft.com/office/powerpoint/2010/main" val="134365806"/>
      </p:ext>
    </p:extLst>
  </p:cSld>
  <p:clrMapOvr>
    <a:masterClrMapping/>
  </p:clrMapOvr>
  <p:transition spd="slow" advTm="5552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by FDA Snapshot Analysis, ITT</a:t>
            </a:r>
          </a:p>
        </p:txBody>
      </p:sp>
      <p:sp>
        <p:nvSpPr>
          <p:cNvPr id="3" name="Text Placeholder 2">
            <a:extLst>
              <a:ext uri="{FF2B5EF4-FFF2-40B4-BE49-F238E27FC236}">
                <a16:creationId xmlns:a16="http://schemas.microsoft.com/office/drawing/2014/main" id="{6DE3F0A8-C02F-6D8F-228F-64DCA54CBCD0}"/>
              </a:ext>
            </a:extLst>
          </p:cNvPr>
          <p:cNvSpPr>
            <a:spLocks noGrp="1"/>
          </p:cNvSpPr>
          <p:nvPr>
            <p:ph type="body" sz="quarter" idx="16"/>
          </p:nvPr>
        </p:nvSpPr>
        <p:spPr/>
        <p:txBody>
          <a:bodyPr/>
          <a:lstStyle/>
          <a:p>
            <a:r>
              <a:rPr lang="en-US" dirty="0"/>
              <a:t>Source: </a:t>
            </a:r>
            <a:r>
              <a:rPr lang="en-US" dirty="0" err="1"/>
              <a:t>Eron</a:t>
            </a:r>
            <a:r>
              <a:rPr lang="en-US" dirty="0"/>
              <a:t> JJ, et al. AIDS. 2018;32:1431-42.</a:t>
            </a:r>
          </a:p>
        </p:txBody>
      </p:sp>
      <p:graphicFrame>
        <p:nvGraphicFramePr>
          <p:cNvPr id="6" name="Chart 5"/>
          <p:cNvGraphicFramePr>
            <a:graphicFrameLocks/>
          </p:cNvGraphicFramePr>
          <p:nvPr>
            <p:extLst>
              <p:ext uri="{D42A27DB-BD31-4B8C-83A1-F6EECF244321}">
                <p14:modId xmlns:p14="http://schemas.microsoft.com/office/powerpoint/2010/main" val="3141394637"/>
              </p:ext>
            </p:extLst>
          </p:nvPr>
        </p:nvGraphicFramePr>
        <p:xfrm>
          <a:off x="453296" y="1384939"/>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48130" y="4026967"/>
            <a:ext cx="822751" cy="242374"/>
          </a:xfrm>
          <a:prstGeom prst="rect">
            <a:avLst/>
          </a:prstGeom>
          <a:noFill/>
        </p:spPr>
        <p:txBody>
          <a:bodyPr wrap="square" rtlCol="0" anchor="ctr" anchorCtr="1">
            <a:spAutoFit/>
          </a:bodyPr>
          <a:lstStyle/>
          <a:p>
            <a:r>
              <a:rPr lang="en-US" sz="975" dirty="0">
                <a:solidFill>
                  <a:srgbClr val="FFFFFF"/>
                </a:solidFill>
                <a:latin typeface="Arial"/>
              </a:rPr>
              <a:t>331/362</a:t>
            </a:r>
          </a:p>
        </p:txBody>
      </p:sp>
      <p:sp>
        <p:nvSpPr>
          <p:cNvPr id="10" name="TextBox 9"/>
          <p:cNvSpPr txBox="1"/>
          <p:nvPr/>
        </p:nvSpPr>
        <p:spPr>
          <a:xfrm>
            <a:off x="2572407" y="4043020"/>
            <a:ext cx="802147" cy="242374"/>
          </a:xfrm>
          <a:prstGeom prst="rect">
            <a:avLst/>
          </a:prstGeom>
          <a:noFill/>
        </p:spPr>
        <p:txBody>
          <a:bodyPr wrap="square" rtlCol="0" anchor="ctr" anchorCtr="1">
            <a:spAutoFit/>
          </a:bodyPr>
          <a:lstStyle/>
          <a:p>
            <a:r>
              <a:rPr lang="en-US" sz="975" dirty="0">
                <a:solidFill>
                  <a:srgbClr val="FFFFFF"/>
                </a:solidFill>
                <a:latin typeface="Arial"/>
              </a:rPr>
              <a:t>321/363</a:t>
            </a:r>
          </a:p>
        </p:txBody>
      </p:sp>
      <p:sp>
        <p:nvSpPr>
          <p:cNvPr id="11" name="TextBox 10"/>
          <p:cNvSpPr txBox="1"/>
          <p:nvPr/>
        </p:nvSpPr>
        <p:spPr>
          <a:xfrm>
            <a:off x="4304761" y="4038042"/>
            <a:ext cx="685312" cy="242374"/>
          </a:xfrm>
          <a:prstGeom prst="rect">
            <a:avLst/>
          </a:prstGeom>
          <a:noFill/>
        </p:spPr>
        <p:txBody>
          <a:bodyPr wrap="square" rtlCol="0" anchor="ctr" anchorCtr="1">
            <a:spAutoFit/>
          </a:bodyPr>
          <a:lstStyle/>
          <a:p>
            <a:r>
              <a:rPr lang="en-US" sz="975" dirty="0">
                <a:solidFill>
                  <a:srgbClr val="FFFFFF"/>
                </a:solidFill>
                <a:latin typeface="Arial"/>
              </a:rPr>
              <a:t>278/303</a:t>
            </a:r>
          </a:p>
        </p:txBody>
      </p:sp>
      <p:sp>
        <p:nvSpPr>
          <p:cNvPr id="12" name="TextBox 11"/>
          <p:cNvSpPr txBox="1"/>
          <p:nvPr/>
        </p:nvSpPr>
        <p:spPr>
          <a:xfrm>
            <a:off x="5005153" y="4038042"/>
            <a:ext cx="685312" cy="242374"/>
          </a:xfrm>
          <a:prstGeom prst="rect">
            <a:avLst/>
          </a:prstGeom>
          <a:noFill/>
        </p:spPr>
        <p:txBody>
          <a:bodyPr wrap="square" rtlCol="0" anchor="ctr" anchorCtr="1">
            <a:spAutoFit/>
          </a:bodyPr>
          <a:lstStyle/>
          <a:p>
            <a:r>
              <a:rPr lang="en-US" sz="975" dirty="0">
                <a:solidFill>
                  <a:srgbClr val="FFFFFF"/>
                </a:solidFill>
                <a:latin typeface="Arial"/>
              </a:rPr>
              <a:t>265/293</a:t>
            </a:r>
          </a:p>
        </p:txBody>
      </p:sp>
      <p:sp>
        <p:nvSpPr>
          <p:cNvPr id="13" name="TextBox 12">
            <a:extLst>
              <a:ext uri="{FF2B5EF4-FFF2-40B4-BE49-F238E27FC236}">
                <a16:creationId xmlns:a16="http://schemas.microsoft.com/office/drawing/2014/main" id="{94E8DB5A-DB19-A14E-BF06-7D4A14479832}"/>
              </a:ext>
            </a:extLst>
          </p:cNvPr>
          <p:cNvSpPr txBox="1"/>
          <p:nvPr/>
        </p:nvSpPr>
        <p:spPr>
          <a:xfrm>
            <a:off x="6772335" y="4026600"/>
            <a:ext cx="608075" cy="242374"/>
          </a:xfrm>
          <a:prstGeom prst="rect">
            <a:avLst/>
          </a:prstGeom>
          <a:noFill/>
        </p:spPr>
        <p:txBody>
          <a:bodyPr wrap="square" rtlCol="0" anchor="ctr" anchorCtr="1">
            <a:spAutoFit/>
          </a:bodyPr>
          <a:lstStyle/>
          <a:p>
            <a:r>
              <a:rPr lang="en-US" sz="975" dirty="0">
                <a:solidFill>
                  <a:srgbClr val="FFFFFF"/>
                </a:solidFill>
                <a:latin typeface="Arial"/>
              </a:rPr>
              <a:t>53/59</a:t>
            </a:r>
          </a:p>
        </p:txBody>
      </p:sp>
      <p:sp>
        <p:nvSpPr>
          <p:cNvPr id="14" name="TextBox 13">
            <a:extLst>
              <a:ext uri="{FF2B5EF4-FFF2-40B4-BE49-F238E27FC236}">
                <a16:creationId xmlns:a16="http://schemas.microsoft.com/office/drawing/2014/main" id="{F3496555-D176-FE4F-89F1-E9266520EF17}"/>
              </a:ext>
            </a:extLst>
          </p:cNvPr>
          <p:cNvSpPr txBox="1"/>
          <p:nvPr/>
        </p:nvSpPr>
        <p:spPr>
          <a:xfrm>
            <a:off x="7460159" y="4024770"/>
            <a:ext cx="608075" cy="242374"/>
          </a:xfrm>
          <a:prstGeom prst="rect">
            <a:avLst/>
          </a:prstGeom>
          <a:noFill/>
        </p:spPr>
        <p:txBody>
          <a:bodyPr wrap="square" rtlCol="0" anchor="ctr" anchorCtr="1">
            <a:spAutoFit/>
          </a:bodyPr>
          <a:lstStyle/>
          <a:p>
            <a:r>
              <a:rPr lang="en-US" sz="975" dirty="0">
                <a:solidFill>
                  <a:srgbClr val="FFFFFF"/>
                </a:solidFill>
                <a:latin typeface="Arial"/>
              </a:rPr>
              <a:t>56/70</a:t>
            </a:r>
          </a:p>
        </p:txBody>
      </p:sp>
    </p:spTree>
    <p:extLst>
      <p:ext uri="{BB962C8B-B14F-4D97-AF65-F5344CB8AC3E}">
        <p14:creationId xmlns:p14="http://schemas.microsoft.com/office/powerpoint/2010/main" val="1561268423"/>
      </p:ext>
    </p:extLst>
  </p:cSld>
  <p:clrMapOvr>
    <a:masterClrMapping/>
  </p:clrMapOvr>
  <p:transition spd="slow" advTm="2299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AMBER</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Serum Creatinine and Estimated GFR</a:t>
            </a:r>
          </a:p>
        </p:txBody>
      </p:sp>
      <p:sp>
        <p:nvSpPr>
          <p:cNvPr id="7" name="Content Placeholder 6"/>
          <p:cNvSpPr>
            <a:spLocks noGrp="1"/>
          </p:cNvSpPr>
          <p:nvPr>
            <p:ph type="body" sz="quarter" idx="16"/>
          </p:nvPr>
        </p:nvSpPr>
        <p:spPr/>
        <p:txBody>
          <a:bodyPr/>
          <a:lstStyle/>
          <a:p>
            <a:r>
              <a:rPr lang="en-US" dirty="0"/>
              <a:t>Source: </a:t>
            </a:r>
            <a:r>
              <a:rPr lang="en-US" dirty="0" err="1"/>
              <a:t>Eron</a:t>
            </a:r>
            <a:r>
              <a:rPr lang="en-US" dirty="0"/>
              <a:t> JJ, et al. AIDS. 2018;32:1431-42.</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990077337"/>
              </p:ext>
            </p:extLst>
          </p:nvPr>
        </p:nvGraphicFramePr>
        <p:xfrm>
          <a:off x="459594" y="1395496"/>
          <a:ext cx="8229600" cy="28346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39917" y="4414888"/>
            <a:ext cx="7041931" cy="400110"/>
          </a:xfrm>
          <a:prstGeom prst="rect">
            <a:avLst/>
          </a:prstGeom>
          <a:solidFill>
            <a:schemeClr val="bg1">
              <a:lumMod val="95000"/>
            </a:schemeClr>
          </a:solidFill>
        </p:spPr>
        <p:txBody>
          <a:bodyPr wrap="square" lIns="91440" rtlCol="0">
            <a:spAutoFit/>
          </a:bodyPr>
          <a:lstStyle/>
          <a:p>
            <a:pPr>
              <a:lnSpc>
                <a:spcPts val="1200"/>
              </a:lnSpc>
            </a:pPr>
            <a:r>
              <a:rPr lang="en-US" sz="1000" dirty="0">
                <a:latin typeface="Arial"/>
              </a:rPr>
              <a:t>Abbreviations: Cr = creatinine (measured in µmol/L); eGFR = estimated glomerular filtration rate (measured in mL/min/1.73m</a:t>
            </a:r>
            <a:r>
              <a:rPr lang="en-US" sz="1000" baseline="30000" dirty="0">
                <a:latin typeface="Arial"/>
              </a:rPr>
              <a:t>2</a:t>
            </a:r>
            <a:r>
              <a:rPr lang="en-US" sz="1000" dirty="0">
                <a:latin typeface="Arial"/>
              </a:rPr>
              <a:t>, calculated using CKD-EPI); Cyst = cystatin C</a:t>
            </a:r>
          </a:p>
        </p:txBody>
      </p:sp>
    </p:spTree>
    <p:extLst>
      <p:ext uri="{BB962C8B-B14F-4D97-AF65-F5344CB8AC3E}">
        <p14:creationId xmlns:p14="http://schemas.microsoft.com/office/powerpoint/2010/main" val="535200943"/>
      </p:ext>
    </p:extLst>
  </p:cSld>
  <p:clrMapOvr>
    <a:masterClrMapping/>
  </p:clrMapOvr>
  <p:transition spd="slow" advTm="5544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Urinary Markers of Tubular Dysfunction </a:t>
            </a:r>
          </a:p>
        </p:txBody>
      </p:sp>
      <p:sp>
        <p:nvSpPr>
          <p:cNvPr id="7" name="Content Placeholder 6"/>
          <p:cNvSpPr>
            <a:spLocks noGrp="1"/>
          </p:cNvSpPr>
          <p:nvPr>
            <p:ph type="body" sz="quarter" idx="16"/>
          </p:nvPr>
        </p:nvSpPr>
        <p:spPr/>
        <p:txBody>
          <a:bodyPr/>
          <a:lstStyle/>
          <a:p>
            <a:r>
              <a:rPr lang="en-US" dirty="0"/>
              <a:t>Source: </a:t>
            </a:r>
            <a:r>
              <a:rPr lang="en-US" dirty="0" err="1"/>
              <a:t>Eron</a:t>
            </a:r>
            <a:r>
              <a:rPr lang="en-US" dirty="0"/>
              <a:t> JJ, et al. AIDS. 2018;32:1431-42.</a:t>
            </a:r>
            <a:endParaRPr lang="en-US" dirty="0">
              <a:latin typeface="Arial" pitchFamily="31" charset="0"/>
            </a:endParaRPr>
          </a:p>
        </p:txBody>
      </p:sp>
      <p:sp>
        <p:nvSpPr>
          <p:cNvPr id="3" name="TextBox 2"/>
          <p:cNvSpPr txBox="1"/>
          <p:nvPr/>
        </p:nvSpPr>
        <p:spPr>
          <a:xfrm>
            <a:off x="914399" y="4374283"/>
            <a:ext cx="7315199" cy="435697"/>
          </a:xfrm>
          <a:prstGeom prst="rect">
            <a:avLst/>
          </a:prstGeom>
          <a:solidFill>
            <a:schemeClr val="bg1">
              <a:lumMod val="95000"/>
            </a:schemeClr>
          </a:solidFill>
        </p:spPr>
        <p:txBody>
          <a:bodyPr wrap="square" lIns="182880" rtlCol="0">
            <a:spAutoFit/>
          </a:bodyPr>
          <a:lstStyle/>
          <a:p>
            <a:pPr>
              <a:lnSpc>
                <a:spcPts val="1350"/>
              </a:lnSpc>
            </a:pPr>
            <a:r>
              <a:rPr lang="en-US" sz="1000" dirty="0">
                <a:latin typeface="Arial" panose="020B0604020202020204" pitchFamily="34" charset="0"/>
                <a:cs typeface="Arial" panose="020B0604020202020204" pitchFamily="34" charset="0"/>
              </a:rPr>
              <a:t>UPCR = urine protein to creatinine ratio; UACR = urine albumin to creatinine ratio</a:t>
            </a:r>
          </a:p>
          <a:p>
            <a:pPr>
              <a:lnSpc>
                <a:spcPts val="1350"/>
              </a:lnSpc>
            </a:pPr>
            <a:r>
              <a:rPr lang="en-US" sz="1000" dirty="0" err="1">
                <a:latin typeface="Arial" panose="020B0604020202020204" pitchFamily="34" charset="0"/>
                <a:cs typeface="Arial" panose="020B0604020202020204" pitchFamily="34" charset="0"/>
              </a:rPr>
              <a:t>RBP:Cr</a:t>
            </a:r>
            <a:r>
              <a:rPr lang="en-US" sz="1000" dirty="0">
                <a:latin typeface="Arial" panose="020B0604020202020204" pitchFamily="34" charset="0"/>
                <a:cs typeface="Arial" panose="020B0604020202020204" pitchFamily="34" charset="0"/>
              </a:rPr>
              <a:t> = retinol binding protein to creatinine ratio; </a:t>
            </a:r>
            <a:r>
              <a:rPr lang="en-US" sz="1000" spc="-23" dirty="0">
                <a:solidFill>
                  <a:srgbClr val="000000"/>
                </a:solidFill>
                <a:latin typeface="Arial" panose="020B0604020202020204" pitchFamily="34" charset="0"/>
                <a:cs typeface="Arial" panose="020B0604020202020204" pitchFamily="34" charset="0"/>
              </a:rPr>
              <a:t>β</a:t>
            </a:r>
            <a:r>
              <a:rPr lang="en-US" sz="1000" dirty="0">
                <a:latin typeface="Arial" panose="020B0604020202020204" pitchFamily="34" charset="0"/>
                <a:cs typeface="Arial" panose="020B0604020202020204" pitchFamily="34" charset="0"/>
              </a:rPr>
              <a:t>2M:Cr = beta-2-microglobulin to creatinine ratio</a:t>
            </a:r>
          </a:p>
        </p:txBody>
      </p:sp>
      <p:graphicFrame>
        <p:nvGraphicFramePr>
          <p:cNvPr id="8" name="Group 65">
            <a:extLst>
              <a:ext uri="{FF2B5EF4-FFF2-40B4-BE49-F238E27FC236}">
                <a16:creationId xmlns:a16="http://schemas.microsoft.com/office/drawing/2014/main" id="{614089D7-D4CD-204B-8BAC-602D64DA0B0B}"/>
              </a:ext>
            </a:extLst>
          </p:cNvPr>
          <p:cNvGraphicFramePr>
            <a:graphicFrameLocks noGrp="1"/>
          </p:cNvGraphicFramePr>
          <p:nvPr>
            <p:extLst>
              <p:ext uri="{D42A27DB-BD31-4B8C-83A1-F6EECF244321}">
                <p14:modId xmlns:p14="http://schemas.microsoft.com/office/powerpoint/2010/main" val="2628722724"/>
              </p:ext>
            </p:extLst>
          </p:nvPr>
        </p:nvGraphicFramePr>
        <p:xfrm>
          <a:off x="914400" y="1372477"/>
          <a:ext cx="7315200" cy="2926079"/>
        </p:xfrm>
        <a:graphic>
          <a:graphicData uri="http://schemas.openxmlformats.org/drawingml/2006/table">
            <a:tbl>
              <a:tblPr>
                <a:effectLst/>
              </a:tblPr>
              <a:tblGrid>
                <a:gridCol w="2617364">
                  <a:extLst>
                    <a:ext uri="{9D8B030D-6E8A-4147-A177-3AD203B41FA5}">
                      <a16:colId xmlns:a16="http://schemas.microsoft.com/office/drawing/2014/main" val="20000"/>
                    </a:ext>
                  </a:extLst>
                </a:gridCol>
                <a:gridCol w="2348918">
                  <a:extLst>
                    <a:ext uri="{9D8B030D-6E8A-4147-A177-3AD203B41FA5}">
                      <a16:colId xmlns:a16="http://schemas.microsoft.com/office/drawing/2014/main" val="20001"/>
                    </a:ext>
                  </a:extLst>
                </a:gridCol>
                <a:gridCol w="2348918">
                  <a:extLst>
                    <a:ext uri="{9D8B030D-6E8A-4147-A177-3AD203B41FA5}">
                      <a16:colId xmlns:a16="http://schemas.microsoft.com/office/drawing/2014/main" val="20002"/>
                    </a:ext>
                  </a:extLst>
                </a:gridCol>
              </a:tblGrid>
              <a:tr h="5343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Mean Change in Markers of Proximal Tubulopathy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0223">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DRV-COBI-TAF-FTC </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2973AB"/>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DRV-COBI + 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363)</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2A668"/>
                    </a:solidFill>
                  </a:tcPr>
                </a:tc>
                <a:extLst>
                  <a:ext uri="{0D108BD9-81ED-4DB2-BD59-A6C34878D82A}">
                    <a16:rowId xmlns:a16="http://schemas.microsoft.com/office/drawing/2014/main" val="10001"/>
                  </a:ext>
                </a:extLst>
              </a:tr>
              <a:tr h="38036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UPCR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-22.42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-10.34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2"/>
                  </a:ext>
                </a:extLst>
              </a:tr>
              <a:tr h="38036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UACR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40000"/>
                      </a:srgbClr>
                    </a:solidFill>
                  </a:tcPr>
                </a:tc>
                <a:extLst>
                  <a:ext uri="{0D108BD9-81ED-4DB2-BD59-A6C34878D82A}">
                    <a16:rowId xmlns:a16="http://schemas.microsoft.com/office/drawing/2014/main" val="10003"/>
                  </a:ext>
                </a:extLst>
              </a:tr>
              <a:tr h="38036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err="1">
                          <a:solidFill>
                            <a:srgbClr val="000000"/>
                          </a:solidFill>
                          <a:latin typeface="Arial" panose="020B0604020202020204" pitchFamily="34" charset="0"/>
                          <a:ea typeface="+mn-ea"/>
                          <a:cs typeface="Arial" panose="020B0604020202020204" pitchFamily="34" charset="0"/>
                        </a:rPr>
                        <a:t>RBP:Cr</a:t>
                      </a:r>
                      <a:r>
                        <a:rPr lang="en-US" sz="1400" kern="1200" spc="-30" dirty="0">
                          <a:solidFill>
                            <a:srgbClr val="000000"/>
                          </a:solidFill>
                          <a:latin typeface="Arial" panose="020B0604020202020204" pitchFamily="34" charset="0"/>
                          <a:ea typeface="+mn-ea"/>
                          <a:cs typeface="Arial" panose="020B0604020202020204" pitchFamily="34" charset="0"/>
                        </a:rPr>
                        <a:t> (μg/g)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16.84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401.12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4"/>
                  </a:ext>
                </a:extLst>
              </a:tr>
              <a:tr h="380369">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β2M:Cr (μg/g)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-100.58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837.63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8076029"/>
      </p:ext>
    </p:extLst>
  </p:cSld>
  <p:clrMapOvr>
    <a:masterClrMapping/>
  </p:clrMapOvr>
  <p:transition spd="slow" advTm="4233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Percentage Change in Bone Mineral Density*</a:t>
            </a:r>
          </a:p>
        </p:txBody>
      </p:sp>
      <p:sp>
        <p:nvSpPr>
          <p:cNvPr id="7" name="Content Placeholder 6"/>
          <p:cNvSpPr>
            <a:spLocks noGrp="1"/>
          </p:cNvSpPr>
          <p:nvPr>
            <p:ph type="body" sz="quarter" idx="16"/>
          </p:nvPr>
        </p:nvSpPr>
        <p:spPr/>
        <p:txBody>
          <a:bodyPr/>
          <a:lstStyle/>
          <a:p>
            <a:r>
              <a:rPr lang="en-US" dirty="0"/>
              <a:t>Source: </a:t>
            </a:r>
            <a:r>
              <a:rPr lang="en-US" dirty="0" err="1"/>
              <a:t>Eron</a:t>
            </a:r>
            <a:r>
              <a:rPr lang="en-US" dirty="0"/>
              <a:t> JJ, et al. AIDS. 2018;32:1431-42.</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616493448"/>
              </p:ext>
            </p:extLst>
          </p:nvPr>
        </p:nvGraphicFramePr>
        <p:xfrm>
          <a:off x="436880" y="1445197"/>
          <a:ext cx="8229600" cy="30175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3A64EF8-A7BE-F342-B097-D61070E9FA9E}"/>
              </a:ext>
            </a:extLst>
          </p:cNvPr>
          <p:cNvSpPr txBox="1"/>
          <p:nvPr/>
        </p:nvSpPr>
        <p:spPr>
          <a:xfrm>
            <a:off x="441181" y="4535161"/>
            <a:ext cx="6858000" cy="246221"/>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*This is from a bone mineral density </a:t>
            </a:r>
            <a:r>
              <a:rPr lang="en-US" sz="1050" dirty="0" err="1">
                <a:latin typeface="Arial"/>
              </a:rPr>
              <a:t>substudy</a:t>
            </a:r>
            <a:r>
              <a:rPr lang="en-US" sz="1050" dirty="0">
                <a:latin typeface="Arial"/>
              </a:rPr>
              <a:t> (n = 113 participants in TAF arm, 99 in control arm)</a:t>
            </a:r>
          </a:p>
        </p:txBody>
      </p:sp>
    </p:spTree>
    <p:extLst>
      <p:ext uri="{BB962C8B-B14F-4D97-AF65-F5344CB8AC3E}">
        <p14:creationId xmlns:p14="http://schemas.microsoft.com/office/powerpoint/2010/main" val="4025217210"/>
      </p:ext>
    </p:extLst>
  </p:cSld>
  <p:clrMapOvr>
    <a:masterClrMapping/>
  </p:clrMapOvr>
  <p:transition spd="slow" advTm="3037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DRV-COBI + TDF-FTC as Initial ART</a:t>
            </a:r>
            <a:br>
              <a:rPr lang="en-US" sz="2000" dirty="0">
                <a:ea typeface="ＭＳ Ｐゴシック" pitchFamily="31" charset="-128"/>
                <a:cs typeface="ＭＳ Ｐゴシック" pitchFamily="31" charset="-128"/>
              </a:rPr>
            </a:br>
            <a:r>
              <a:rPr lang="en-US" sz="2000" dirty="0"/>
              <a:t>AMBER: Results</a:t>
            </a:r>
          </a:p>
        </p:txBody>
      </p:sp>
      <p:sp>
        <p:nvSpPr>
          <p:cNvPr id="5" name="Content Placeholder 4"/>
          <p:cNvSpPr>
            <a:spLocks noGrp="1"/>
          </p:cNvSpPr>
          <p:nvPr>
            <p:ph type="body" sz="quarter" idx="14"/>
          </p:nvPr>
        </p:nvSpPr>
        <p:spPr>
          <a:xfrm>
            <a:off x="434413" y="4857751"/>
            <a:ext cx="5518379" cy="240029"/>
          </a:xfrm>
        </p:spPr>
        <p:txBody>
          <a:bodyPr/>
          <a:lstStyle/>
          <a:p>
            <a:r>
              <a:rPr lang="en-US" dirty="0"/>
              <a:t>Source: </a:t>
            </a:r>
            <a:r>
              <a:rPr lang="en-US" dirty="0" err="1"/>
              <a:t>Eron</a:t>
            </a:r>
            <a:r>
              <a:rPr lang="en-US" dirty="0"/>
              <a:t> JJ, et al. AIDS. 2018;32:1431-42.</a:t>
            </a:r>
            <a:endParaRPr lang="en-US" dirty="0">
              <a:latin typeface="Arial" pitchFamily="31"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4050029169"/>
              </p:ext>
            </p:extLst>
          </p:nvPr>
        </p:nvGraphicFramePr>
        <p:xfrm>
          <a:off x="928467" y="1027013"/>
          <a:ext cx="7315201" cy="3291840"/>
        </p:xfrm>
        <a:graphic>
          <a:graphicData uri="http://schemas.openxmlformats.org/drawingml/2006/table">
            <a:tbl>
              <a:tblPr>
                <a:effectLst/>
              </a:tblPr>
              <a:tblGrid>
                <a:gridCol w="2617365">
                  <a:extLst>
                    <a:ext uri="{9D8B030D-6E8A-4147-A177-3AD203B41FA5}">
                      <a16:colId xmlns:a16="http://schemas.microsoft.com/office/drawing/2014/main" val="20000"/>
                    </a:ext>
                  </a:extLst>
                </a:gridCol>
                <a:gridCol w="2348918">
                  <a:extLst>
                    <a:ext uri="{9D8B030D-6E8A-4147-A177-3AD203B41FA5}">
                      <a16:colId xmlns:a16="http://schemas.microsoft.com/office/drawing/2014/main" val="20001"/>
                    </a:ext>
                  </a:extLst>
                </a:gridCol>
                <a:gridCol w="2348918">
                  <a:extLst>
                    <a:ext uri="{9D8B030D-6E8A-4147-A177-3AD203B41FA5}">
                      <a16:colId xmlns:a16="http://schemas.microsoft.com/office/drawing/2014/main" val="20002"/>
                    </a:ext>
                  </a:extLst>
                </a:gridCol>
              </a:tblGrid>
              <a:tr h="54804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Median Change in Fasting Lipid Parameters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3339">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DRV-COBI-TAF-FTC </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2973AB"/>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DRV-COBI + TDF-FTC</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363)</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2A668"/>
                    </a:solidFill>
                  </a:tcPr>
                </a:tc>
                <a:extLst>
                  <a:ext uri="{0D108BD9-81ED-4DB2-BD59-A6C34878D82A}">
                    <a16:rowId xmlns:a16="http://schemas.microsoft.com/office/drawing/2014/main" val="10001"/>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 (</a:t>
                      </a:r>
                      <a:r>
                        <a:rPr lang="en-US" sz="1400" kern="1200" spc="-30" baseline="0" dirty="0">
                          <a:solidFill>
                            <a:srgbClr val="000000"/>
                          </a:solidFill>
                          <a:latin typeface="Arial" panose="020B0604020202020204" pitchFamily="34" charset="0"/>
                          <a:ea typeface="+mn-ea"/>
                          <a:cs typeface="Arial" panose="020B0604020202020204" pitchFamily="34" charset="0"/>
                        </a:rPr>
                        <a:t>mg/</a:t>
                      </a:r>
                      <a:r>
                        <a:rPr lang="en-US" sz="1400" kern="1200" spc="-30" baseline="0" dirty="0" err="1">
                          <a:solidFill>
                            <a:srgbClr val="000000"/>
                          </a:solidFill>
                          <a:latin typeface="Arial" panose="020B0604020202020204" pitchFamily="34" charset="0"/>
                          <a:ea typeface="+mn-ea"/>
                          <a:cs typeface="Arial" panose="020B0604020202020204" pitchFamily="34" charset="0"/>
                        </a:rPr>
                        <a:t>dL</a:t>
                      </a:r>
                      <a:r>
                        <a:rPr lang="en-US" sz="1400" kern="1200" spc="-30" baseline="0" dirty="0">
                          <a:solidFill>
                            <a:srgbClr val="000000"/>
                          </a:solidFill>
                          <a:latin typeface="Arial" panose="020B0604020202020204" pitchFamily="34" charset="0"/>
                          <a:ea typeface="+mn-ea"/>
                          <a:cs typeface="Arial" panose="020B0604020202020204" pitchFamily="34" charset="0"/>
                        </a:rPr>
                        <a:t>)</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2"/>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LDL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17.4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40000"/>
                      </a:srgbClr>
                    </a:solidFill>
                  </a:tcPr>
                </a:tc>
                <a:extLst>
                  <a:ext uri="{0D108BD9-81ED-4DB2-BD59-A6C34878D82A}">
                    <a16:rowId xmlns:a16="http://schemas.microsoft.com/office/drawing/2014/main" val="10003"/>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4"/>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a:t>
                      </a:r>
                      <a:r>
                        <a:rPr lang="en-US" sz="1400" kern="1200" spc="-30" baseline="0" dirty="0">
                          <a:solidFill>
                            <a:srgbClr val="000000"/>
                          </a:solidFill>
                          <a:latin typeface="Arial" panose="020B0604020202020204" pitchFamily="34" charset="0"/>
                          <a:ea typeface="+mn-ea"/>
                          <a:cs typeface="Arial" panose="020B0604020202020204" pitchFamily="34" charset="0"/>
                        </a:rPr>
                        <a:t>:HDL ratio</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0.08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40000"/>
                      </a:srgbClr>
                    </a:solidFill>
                  </a:tcPr>
                </a:tc>
                <a:extLst>
                  <a:ext uri="{0D108BD9-81ED-4DB2-BD59-A6C34878D82A}">
                    <a16:rowId xmlns:a16="http://schemas.microsoft.com/office/drawing/2014/main" val="10005"/>
                  </a:ext>
                </a:extLst>
              </a:tr>
              <a:tr h="39009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Triglycerides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2973AB">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2A668">
                        <a:alpha val="25000"/>
                      </a:srgbClr>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D260B716-2EC4-D149-A13E-84C14C600D5B}"/>
              </a:ext>
            </a:extLst>
          </p:cNvPr>
          <p:cNvSpPr txBox="1"/>
          <p:nvPr/>
        </p:nvSpPr>
        <p:spPr>
          <a:xfrm>
            <a:off x="935500" y="4409963"/>
            <a:ext cx="7315201" cy="246221"/>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TC = total cholesterol; LDL = low density lipoprotein; HDL = high density lipoprotein </a:t>
            </a:r>
          </a:p>
        </p:txBody>
      </p:sp>
    </p:spTree>
    <p:extLst>
      <p:ext uri="{BB962C8B-B14F-4D97-AF65-F5344CB8AC3E}">
        <p14:creationId xmlns:p14="http://schemas.microsoft.com/office/powerpoint/2010/main" val="2230105881"/>
      </p:ext>
    </p:extLst>
  </p:cSld>
  <p:clrMapOvr>
    <a:masterClrMapping/>
  </p:clrMapOvr>
  <p:transition spd="slow" advTm="27765"/>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5ED7-0655-3842-9FE5-9D37D25290A5}"/>
              </a:ext>
            </a:extLst>
          </p:cNvPr>
          <p:cNvSpPr>
            <a:spLocks noGrp="1"/>
          </p:cNvSpPr>
          <p:nvPr>
            <p:ph type="title"/>
          </p:nvPr>
        </p:nvSpPr>
        <p:spPr/>
        <p:txBody>
          <a:bodyPr lIns="91440" tIns="45720" rIns="91440" bIns="45720" anchor="ctr" anchorCtr="0">
            <a:normAutofit/>
          </a:bodyPr>
          <a:lstStyle/>
          <a:p>
            <a:r>
              <a:rPr lang="en-US" sz="2000" dirty="0"/>
              <a:t>Darunavir-Cobicistat-Tenofovir alafenamide-Emtricitabine</a:t>
            </a:r>
            <a:br>
              <a:rPr lang="en-US" sz="2000" dirty="0"/>
            </a:br>
            <a:r>
              <a:rPr lang="en-US" sz="2000" dirty="0"/>
              <a:t>Summary of Key Studies</a:t>
            </a:r>
          </a:p>
        </p:txBody>
      </p:sp>
      <p:sp>
        <p:nvSpPr>
          <p:cNvPr id="6" name="Text Placeholder 5">
            <a:extLst>
              <a:ext uri="{FF2B5EF4-FFF2-40B4-BE49-F238E27FC236}">
                <a16:creationId xmlns:a16="http://schemas.microsoft.com/office/drawing/2014/main" id="{69634D02-E6A4-A04B-AD60-3F366369E7DA}"/>
              </a:ext>
            </a:extLst>
          </p:cNvPr>
          <p:cNvSpPr>
            <a:spLocks noGrp="1"/>
          </p:cNvSpPr>
          <p:nvPr>
            <p:ph type="body" sz="quarter" idx="14"/>
          </p:nvPr>
        </p:nvSpPr>
        <p:spPr/>
        <p:txBody>
          <a:bodyPr vert="horz" lIns="91440" tIns="45720" rIns="91440" bIns="45720" anchor="ctr"/>
          <a:lstStyle/>
          <a:p>
            <a:r>
              <a:rPr lang="en-US" sz="1000" baseline="30000" dirty="0"/>
              <a:t>1</a:t>
            </a:r>
            <a:r>
              <a:rPr lang="en-US" sz="1000" dirty="0"/>
              <a:t>Eron JJ, et al. AIDS. 2018;32:1431-42.</a:t>
            </a:r>
            <a:br>
              <a:rPr lang="nb-NO" sz="1000" dirty="0"/>
            </a:br>
            <a:endParaRPr lang="en-US" sz="1000" dirty="0"/>
          </a:p>
        </p:txBody>
      </p:sp>
      <p:sp>
        <p:nvSpPr>
          <p:cNvPr id="4" name="Content Placeholder 3">
            <a:extLst>
              <a:ext uri="{FF2B5EF4-FFF2-40B4-BE49-F238E27FC236}">
                <a16:creationId xmlns:a16="http://schemas.microsoft.com/office/drawing/2014/main" id="{10967ED9-B84E-9245-960F-147D67B98375}"/>
              </a:ext>
            </a:extLst>
          </p:cNvPr>
          <p:cNvSpPr>
            <a:spLocks noGrp="1"/>
          </p:cNvSpPr>
          <p:nvPr>
            <p:ph sz="half" idx="2"/>
          </p:nvPr>
        </p:nvSpPr>
        <p:spPr/>
        <p:txBody>
          <a:bodyPr lIns="91440" tIns="45720" rIns="91440" bIns="45720" anchor="t" anchorCtr="0">
            <a:normAutofit/>
          </a:bodyPr>
          <a:lstStyle/>
          <a:p>
            <a:pPr>
              <a:spcBef>
                <a:spcPts val="1800"/>
              </a:spcBef>
            </a:pPr>
            <a:r>
              <a:rPr lang="en-US" b="1" dirty="0">
                <a:latin typeface="Arial"/>
                <a:cs typeface="Arial"/>
              </a:rPr>
              <a:t>Trials in Treatment Naïve Adults</a:t>
            </a:r>
            <a:endParaRPr lang="en-US" b="1" dirty="0">
              <a:latin typeface="Arial" panose="020B0604020202020204" pitchFamily="34" charset="0"/>
              <a:cs typeface="Arial" panose="020B0604020202020204" pitchFamily="34" charset="0"/>
            </a:endParaRPr>
          </a:p>
          <a:p>
            <a:pPr lvl="1"/>
            <a:r>
              <a:rPr lang="en-US" dirty="0">
                <a:latin typeface="Arial"/>
                <a:cs typeface="Arial"/>
              </a:rPr>
              <a:t>AMBER: DRV-COBI-TAF-FTC versus DRV-COBI + TDF-FTC</a:t>
            </a:r>
          </a:p>
          <a:p>
            <a:pPr lvl="2"/>
            <a:r>
              <a:rPr lang="en-US" sz="1800" dirty="0">
                <a:solidFill>
                  <a:srgbClr val="0070C0"/>
                </a:solidFill>
                <a:ea typeface="+mn-lt"/>
                <a:cs typeface="+mn-lt"/>
              </a:rPr>
              <a:t>DRV-COBI-TAF-FTC achieved a high virologic suppression rate and was non-inferior to DRV-COBI + TDF-FTC</a:t>
            </a:r>
            <a:endParaRPr lang="en-US" sz="1800" dirty="0">
              <a:solidFill>
                <a:srgbClr val="0070C0"/>
              </a:solidFill>
              <a:cs typeface="Arial"/>
            </a:endParaRPr>
          </a:p>
        </p:txBody>
      </p:sp>
    </p:spTree>
    <p:extLst>
      <p:ext uri="{BB962C8B-B14F-4D97-AF65-F5344CB8AC3E}">
        <p14:creationId xmlns:p14="http://schemas.microsoft.com/office/powerpoint/2010/main" val="1232867688"/>
      </p:ext>
    </p:extLst>
  </p:cSld>
  <p:clrMapOvr>
    <a:masterClrMapping/>
  </p:clrMapOvr>
  <p:transition spd="slow" advTm="2644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6099370" y="2447566"/>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6099370" y="2904766"/>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Boosted PI + TDF-FTC</a:t>
            </a:r>
            <a:br>
              <a:rPr lang="en-US" sz="2000" dirty="0">
                <a:ea typeface="ＭＳ Ｐゴシック" pitchFamily="31" charset="-128"/>
                <a:cs typeface="ＭＳ Ｐゴシック" pitchFamily="31" charset="-128"/>
              </a:rPr>
            </a:br>
            <a:r>
              <a:rPr lang="en-US" sz="2000" dirty="0"/>
              <a:t>EMERALD: Design</a:t>
            </a:r>
          </a:p>
        </p:txBody>
      </p:sp>
      <p:sp>
        <p:nvSpPr>
          <p:cNvPr id="9" name="Text Placeholder 8">
            <a:extLst>
              <a:ext uri="{FF2B5EF4-FFF2-40B4-BE49-F238E27FC236}">
                <a16:creationId xmlns:a16="http://schemas.microsoft.com/office/drawing/2014/main" id="{E31D73DA-D9C6-058C-AAFD-AC0B9BE8DA95}"/>
              </a:ext>
            </a:extLst>
          </p:cNvPr>
          <p:cNvSpPr>
            <a:spLocks noGrp="1"/>
          </p:cNvSpPr>
          <p:nvPr>
            <p:ph type="body" sz="quarter" idx="16"/>
          </p:nvPr>
        </p:nvSpPr>
        <p:spPr/>
        <p:txBody>
          <a:bodyPr/>
          <a:lstStyle/>
          <a:p>
            <a:r>
              <a:rPr lang="en-US" dirty="0"/>
              <a:t>Source: Orkin C, et al. Lancet HIV. 2018;5:e23-e34. </a:t>
            </a:r>
            <a:endParaRPr lang="en-US" dirty="0">
              <a:latin typeface="Arial" pitchFamily="31" charset="0"/>
            </a:endParaRPr>
          </a:p>
        </p:txBody>
      </p:sp>
      <p:sp>
        <p:nvSpPr>
          <p:cNvPr id="4" name="Content Placeholder 3">
            <a:extLst>
              <a:ext uri="{FF2B5EF4-FFF2-40B4-BE49-F238E27FC236}">
                <a16:creationId xmlns:a16="http://schemas.microsoft.com/office/drawing/2014/main" id="{47CEFE09-E62A-4743-3CD6-825B539460C3}"/>
              </a:ext>
            </a:extLst>
          </p:cNvPr>
          <p:cNvSpPr>
            <a:spLocks noGrp="1"/>
          </p:cNvSpPr>
          <p:nvPr>
            <p:ph sz="half" idx="2"/>
          </p:nvPr>
        </p:nvSpPr>
        <p:spPr>
          <a:xfrm>
            <a:off x="323850" y="1184225"/>
            <a:ext cx="5711190" cy="3337732"/>
          </a:xfrm>
        </p:spPr>
        <p:txBody>
          <a:bodyPr>
            <a:normAutofit/>
          </a:bodyPr>
          <a:lstStyle/>
          <a:p>
            <a:pPr>
              <a:lnSpc>
                <a:spcPts val="1700"/>
              </a:lnSpc>
            </a:pPr>
            <a:r>
              <a:rPr lang="en-US" sz="1400" b="1" dirty="0">
                <a:latin typeface="Arial"/>
                <a:cs typeface="Arial"/>
              </a:rPr>
              <a:t>Background</a:t>
            </a:r>
            <a:r>
              <a:rPr lang="en-US" sz="1400" dirty="0">
                <a:latin typeface="Arial"/>
                <a:cs typeface="Arial"/>
              </a:rPr>
              <a:t>: </a:t>
            </a:r>
            <a:r>
              <a:rPr lang="en-US" sz="1400" dirty="0">
                <a:latin typeface="Arial"/>
              </a:rPr>
              <a:t>Randomized, open-label, active-controlled, international, phase 3 study evaluating the efficacy and safety of switching to the single-tablet regimen DRV-COBI-TAF-FTC versus continuing a boosted PI + TDF-FTC</a:t>
            </a:r>
            <a:endParaRPr lang="en-US" sz="1400" dirty="0">
              <a:latin typeface="Arial" pitchFamily="22" charset="0"/>
            </a:endParaRPr>
          </a:p>
          <a:p>
            <a:pPr>
              <a:lnSpc>
                <a:spcPts val="1700"/>
              </a:lnSpc>
            </a:pPr>
            <a:r>
              <a:rPr lang="en-US" sz="1400" b="1" dirty="0">
                <a:latin typeface="Arial"/>
                <a:cs typeface="Arial"/>
              </a:rPr>
              <a:t>Inclusion Criteria (n = 1,141)</a:t>
            </a:r>
          </a:p>
          <a:p>
            <a:pPr lvl="1">
              <a:lnSpc>
                <a:spcPts val="1700"/>
              </a:lnSpc>
            </a:pPr>
            <a:r>
              <a:rPr lang="en-US" sz="1400" dirty="0">
                <a:latin typeface="Arial" pitchFamily="22" charset="0"/>
              </a:rPr>
              <a:t>Age ≥18 years</a:t>
            </a:r>
          </a:p>
          <a:p>
            <a:pPr lvl="1">
              <a:lnSpc>
                <a:spcPts val="1700"/>
              </a:lnSpc>
            </a:pPr>
            <a:r>
              <a:rPr lang="en-US" sz="1400" dirty="0">
                <a:latin typeface="Arial" pitchFamily="22" charset="0"/>
              </a:rPr>
              <a:t>Antiretroviral experienced</a:t>
            </a:r>
          </a:p>
          <a:p>
            <a:pPr lvl="1">
              <a:lnSpc>
                <a:spcPts val="1700"/>
              </a:lnSpc>
            </a:pPr>
            <a:r>
              <a:rPr lang="en-US" sz="1400" dirty="0">
                <a:latin typeface="Arial" pitchFamily="22" charset="0"/>
              </a:rPr>
              <a:t>HIV RNA ≤50 copies/mL for &gt;2 months*</a:t>
            </a:r>
          </a:p>
          <a:p>
            <a:pPr lvl="1">
              <a:lnSpc>
                <a:spcPts val="1700"/>
              </a:lnSpc>
            </a:pPr>
            <a:r>
              <a:rPr lang="en-US" sz="1400" dirty="0">
                <a:latin typeface="Arial"/>
              </a:rPr>
              <a:t>Taking a PI plus ritonavir or cobicistat</a:t>
            </a:r>
          </a:p>
          <a:p>
            <a:pPr lvl="1">
              <a:lnSpc>
                <a:spcPts val="1700"/>
              </a:lnSpc>
            </a:pPr>
            <a:r>
              <a:rPr lang="en-US" sz="1400" dirty="0">
                <a:latin typeface="Arial"/>
              </a:rPr>
              <a:t>Regimen stable for ≥6 months</a:t>
            </a:r>
          </a:p>
          <a:p>
            <a:pPr lvl="1">
              <a:lnSpc>
                <a:spcPts val="1700"/>
              </a:lnSpc>
            </a:pPr>
            <a:r>
              <a:rPr lang="en-US" sz="1400" dirty="0">
                <a:latin typeface="Arial" pitchFamily="22" charset="0"/>
              </a:rPr>
              <a:t>eGFR ≥50 mL/min</a:t>
            </a:r>
          </a:p>
          <a:p>
            <a:pPr lvl="1">
              <a:lnSpc>
                <a:spcPts val="1700"/>
              </a:lnSpc>
            </a:pPr>
            <a:r>
              <a:rPr lang="en-US" sz="1400" dirty="0">
                <a:latin typeface="Arial"/>
              </a:rPr>
              <a:t>No prior virologic failure on a DRV-based regimen</a:t>
            </a:r>
          </a:p>
          <a:p>
            <a:pPr lvl="1">
              <a:lnSpc>
                <a:spcPts val="1700"/>
              </a:lnSpc>
            </a:pPr>
            <a:r>
              <a:rPr lang="en-US" sz="1400" dirty="0">
                <a:latin typeface="Arial"/>
              </a:rPr>
              <a:t>Virologic failure on non-DRV-based regimen allowed</a:t>
            </a:r>
          </a:p>
          <a:p>
            <a:pPr lvl="1">
              <a:lnSpc>
                <a:spcPts val="1700"/>
              </a:lnSpc>
            </a:pPr>
            <a:r>
              <a:rPr lang="en-US" sz="1400" dirty="0">
                <a:latin typeface="Arial"/>
              </a:rPr>
              <a:t>Not pregnant or breastfeeding</a:t>
            </a:r>
            <a:endParaRPr lang="en-US" sz="1400" dirty="0"/>
          </a:p>
        </p:txBody>
      </p:sp>
      <p:sp>
        <p:nvSpPr>
          <p:cNvPr id="24" name="Rectangle 7"/>
          <p:cNvSpPr>
            <a:spLocks noChangeArrowheads="1"/>
          </p:cNvSpPr>
          <p:nvPr/>
        </p:nvSpPr>
        <p:spPr bwMode="ltGray">
          <a:xfrm>
            <a:off x="6506935" y="1897907"/>
            <a:ext cx="1992522" cy="818384"/>
          </a:xfrm>
          <a:prstGeom prst="rect">
            <a:avLst/>
          </a:prstGeom>
          <a:solidFill>
            <a:srgbClr val="8B5E92">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i="1" dirty="0">
                <a:solidFill>
                  <a:srgbClr val="000000"/>
                </a:solidFill>
                <a:latin typeface="Arial"/>
                <a:cs typeface="Arial"/>
              </a:rPr>
              <a:t>Switch Group</a:t>
            </a:r>
            <a:br>
              <a:rPr lang="en-US" sz="1350" i="1" dirty="0">
                <a:solidFill>
                  <a:srgbClr val="000000"/>
                </a:solidFill>
                <a:latin typeface="Arial"/>
                <a:cs typeface="Arial"/>
              </a:rPr>
            </a:br>
            <a:r>
              <a:rPr lang="en-US" sz="1350" b="1" dirty="0">
                <a:solidFill>
                  <a:srgbClr val="000000"/>
                </a:solidFill>
                <a:latin typeface="Arial"/>
                <a:cs typeface="Arial"/>
              </a:rPr>
              <a:t>DRV-COBI-TAF-FTC </a:t>
            </a:r>
          </a:p>
          <a:p>
            <a:pPr algn="ctr"/>
            <a:r>
              <a:rPr lang="en-US" sz="1050" dirty="0">
                <a:solidFill>
                  <a:srgbClr val="000000"/>
                </a:solidFill>
                <a:latin typeface="Arial"/>
                <a:cs typeface="Arial"/>
              </a:rPr>
              <a:t>(n = 763)</a:t>
            </a:r>
          </a:p>
        </p:txBody>
      </p:sp>
      <p:sp>
        <p:nvSpPr>
          <p:cNvPr id="33" name="Rectangle 7"/>
          <p:cNvSpPr>
            <a:spLocks noChangeArrowheads="1"/>
          </p:cNvSpPr>
          <p:nvPr/>
        </p:nvSpPr>
        <p:spPr bwMode="ltGray">
          <a:xfrm>
            <a:off x="6506935" y="3112478"/>
            <a:ext cx="1992522" cy="818384"/>
          </a:xfrm>
          <a:prstGeom prst="rect">
            <a:avLst/>
          </a:prstGeom>
          <a:solidFill>
            <a:srgbClr val="54737F">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i="1" dirty="0">
                <a:solidFill>
                  <a:srgbClr val="000000"/>
                </a:solidFill>
                <a:latin typeface="Arial"/>
                <a:cs typeface="Arial"/>
              </a:rPr>
              <a:t>Continue Group </a:t>
            </a:r>
            <a:br>
              <a:rPr lang="en-US" sz="1350" b="1" dirty="0">
                <a:solidFill>
                  <a:srgbClr val="000000"/>
                </a:solidFill>
                <a:latin typeface="Arial"/>
                <a:cs typeface="Arial"/>
              </a:rPr>
            </a:br>
            <a:r>
              <a:rPr lang="en-US" sz="1350" b="1" dirty="0">
                <a:solidFill>
                  <a:srgbClr val="000000"/>
                </a:solidFill>
                <a:latin typeface="Arial"/>
                <a:cs typeface="Arial"/>
              </a:rPr>
              <a:t>Boosted PI + TDF-FTC</a:t>
            </a:r>
          </a:p>
          <a:p>
            <a:pPr algn="ctr"/>
            <a:r>
              <a:rPr lang="en-US" sz="1050" dirty="0">
                <a:solidFill>
                  <a:srgbClr val="000000"/>
                </a:solidFill>
                <a:latin typeface="Arial"/>
                <a:cs typeface="Arial"/>
              </a:rPr>
              <a:t>(n = 378)</a:t>
            </a:r>
          </a:p>
        </p:txBody>
      </p:sp>
      <p:sp>
        <p:nvSpPr>
          <p:cNvPr id="11" name="Oval 10"/>
          <p:cNvSpPr>
            <a:spLocks noChangeAspect="1"/>
          </p:cNvSpPr>
          <p:nvPr/>
        </p:nvSpPr>
        <p:spPr>
          <a:xfrm>
            <a:off x="6144999" y="3041391"/>
            <a:ext cx="205740" cy="2057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825" b="1" dirty="0">
                <a:latin typeface="Arial"/>
                <a:cs typeface="Arial"/>
              </a:rPr>
              <a:t>1x</a:t>
            </a:r>
          </a:p>
        </p:txBody>
      </p:sp>
      <p:sp>
        <p:nvSpPr>
          <p:cNvPr id="14" name="Oval 13"/>
          <p:cNvSpPr>
            <a:spLocks noChangeAspect="1"/>
          </p:cNvSpPr>
          <p:nvPr/>
        </p:nvSpPr>
        <p:spPr>
          <a:xfrm>
            <a:off x="6144999" y="2597518"/>
            <a:ext cx="205739" cy="20573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900"/>
              </a:lnSpc>
            </a:pPr>
            <a:r>
              <a:rPr lang="en-US" sz="825" b="1" dirty="0">
                <a:latin typeface="Arial"/>
                <a:cs typeface="Arial"/>
              </a:rPr>
              <a:t>2x</a:t>
            </a:r>
          </a:p>
        </p:txBody>
      </p:sp>
      <p:sp>
        <p:nvSpPr>
          <p:cNvPr id="7" name="Content Placeholder 5">
            <a:extLst>
              <a:ext uri="{FF2B5EF4-FFF2-40B4-BE49-F238E27FC236}">
                <a16:creationId xmlns:a16="http://schemas.microsoft.com/office/drawing/2014/main" id="{D399A1EB-3904-DE71-AA67-8367F7C5E2A9}"/>
              </a:ext>
            </a:extLst>
          </p:cNvPr>
          <p:cNvSpPr>
            <a:spLocks noGrp="1"/>
          </p:cNvSpPr>
          <p:nvPr/>
        </p:nvSpPr>
        <p:spPr>
          <a:xfrm>
            <a:off x="3855200" y="4844012"/>
            <a:ext cx="7357838" cy="240029"/>
          </a:xfrm>
          <a:prstGeom prst="rect">
            <a:avLst/>
          </a:prstGeom>
        </p:spPr>
        <p:txBody>
          <a:bodyPr vert="horz" anchor="ctr"/>
          <a:lstStyle>
            <a:lvl1pPr marL="0" indent="0" algn="l" defTabSz="685800" rtl="0" eaLnBrk="1" latinLnBrk="0" hangingPunct="1">
              <a:spcBef>
                <a:spcPts val="0"/>
              </a:spcBef>
              <a:buFont typeface="Arial" pitchFamily="34" charset="0"/>
              <a:buNone/>
              <a:defRPr sz="1050" b="1" kern="1200" baseline="0">
                <a:solidFill>
                  <a:srgbClr val="285078"/>
                </a:solidFill>
                <a:latin typeface="Arial"/>
                <a:ea typeface="+mn-ea"/>
                <a:cs typeface="Arial"/>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US" sz="800" dirty="0">
              <a:latin typeface="Arial" pitchFamily="31" charset="0"/>
            </a:endParaRPr>
          </a:p>
        </p:txBody>
      </p:sp>
      <p:sp>
        <p:nvSpPr>
          <p:cNvPr id="8" name="TextBox 7">
            <a:extLst>
              <a:ext uri="{FF2B5EF4-FFF2-40B4-BE49-F238E27FC236}">
                <a16:creationId xmlns:a16="http://schemas.microsoft.com/office/drawing/2014/main" id="{0364AA6A-E166-9870-8306-27ECB27AFDA1}"/>
              </a:ext>
            </a:extLst>
          </p:cNvPr>
          <p:cNvSpPr txBox="1"/>
          <p:nvPr/>
        </p:nvSpPr>
        <p:spPr>
          <a:xfrm>
            <a:off x="323850" y="4579820"/>
            <a:ext cx="5702176" cy="246221"/>
          </a:xfrm>
          <a:prstGeom prst="rect">
            <a:avLst/>
          </a:prstGeom>
          <a:solidFill>
            <a:schemeClr val="bg1">
              <a:lumMod val="95000"/>
            </a:schemeClr>
          </a:solidFill>
        </p:spPr>
        <p:txBody>
          <a:bodyPr wrap="square" rtlCol="0">
            <a:spAutoFit/>
          </a:bodyPr>
          <a:lstStyle/>
          <a:p>
            <a:r>
              <a:rPr lang="en-US" sz="1000" dirty="0">
                <a:latin typeface="Arial"/>
              </a:rPr>
              <a:t>*</a:t>
            </a:r>
            <a:r>
              <a:rPr lang="en-US" sz="1000" dirty="0">
                <a:solidFill>
                  <a:srgbClr val="000000"/>
                </a:solidFill>
                <a:latin typeface="Arial" pitchFamily="22" charset="0"/>
              </a:rPr>
              <a:t>One HIV RNA 50-200 copies/mL within prior 12 months allowed</a:t>
            </a:r>
            <a:endParaRPr lang="en-US" sz="1000" dirty="0">
              <a:latin typeface="Arial"/>
            </a:endParaRPr>
          </a:p>
        </p:txBody>
      </p:sp>
    </p:spTree>
    <p:extLst>
      <p:ext uri="{BB962C8B-B14F-4D97-AF65-F5344CB8AC3E}">
        <p14:creationId xmlns:p14="http://schemas.microsoft.com/office/powerpoint/2010/main" val="4185575211"/>
      </p:ext>
    </p:extLst>
  </p:cSld>
  <p:clrMapOvr>
    <a:masterClrMapping/>
  </p:clrMapOvr>
  <p:transition spd="slow" advTm="6588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Baseline Characteristics</a:t>
            </a:r>
          </a:p>
        </p:txBody>
      </p:sp>
      <p:sp>
        <p:nvSpPr>
          <p:cNvPr id="6" name="Content Placeholder 5"/>
          <p:cNvSpPr>
            <a:spLocks noGrp="1"/>
          </p:cNvSpPr>
          <p:nvPr>
            <p:ph type="body" sz="quarter" idx="14"/>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13" name="Group 65">
            <a:extLst>
              <a:ext uri="{FF2B5EF4-FFF2-40B4-BE49-F238E27FC236}">
                <a16:creationId xmlns:a16="http://schemas.microsoft.com/office/drawing/2014/main" id="{B0703356-5D41-BB42-8145-177D327A9373}"/>
              </a:ext>
            </a:extLst>
          </p:cNvPr>
          <p:cNvGraphicFramePr>
            <a:graphicFrameLocks noGrp="1"/>
          </p:cNvGraphicFramePr>
          <p:nvPr>
            <p:extLst>
              <p:ext uri="{D42A27DB-BD31-4B8C-83A1-F6EECF244321}">
                <p14:modId xmlns:p14="http://schemas.microsoft.com/office/powerpoint/2010/main" val="1575326110"/>
              </p:ext>
            </p:extLst>
          </p:nvPr>
        </p:nvGraphicFramePr>
        <p:xfrm>
          <a:off x="914620" y="1028700"/>
          <a:ext cx="7315200" cy="3657603"/>
        </p:xfrm>
        <a:graphic>
          <a:graphicData uri="http://schemas.openxmlformats.org/drawingml/2006/table">
            <a:tbl>
              <a:tblPr>
                <a:effectLst/>
              </a:tblPr>
              <a:tblGrid>
                <a:gridCol w="3033130">
                  <a:extLst>
                    <a:ext uri="{9D8B030D-6E8A-4147-A177-3AD203B41FA5}">
                      <a16:colId xmlns:a16="http://schemas.microsoft.com/office/drawing/2014/main" val="20000"/>
                    </a:ext>
                  </a:extLst>
                </a:gridCol>
                <a:gridCol w="2141035">
                  <a:extLst>
                    <a:ext uri="{9D8B030D-6E8A-4147-A177-3AD203B41FA5}">
                      <a16:colId xmlns:a16="http://schemas.microsoft.com/office/drawing/2014/main" val="20001"/>
                    </a:ext>
                  </a:extLst>
                </a:gridCol>
                <a:gridCol w="2141035">
                  <a:extLst>
                    <a:ext uri="{9D8B030D-6E8A-4147-A177-3AD203B41FA5}">
                      <a16:colId xmlns:a16="http://schemas.microsoft.com/office/drawing/2014/main" val="20002"/>
                    </a:ext>
                  </a:extLst>
                </a:gridCol>
              </a:tblGrid>
              <a:tr h="36880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EMERALD Study: Baseline Characteristics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1291">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DRV-COBI-TAF-FTC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a:solidFill>
                            <a:schemeClr val="bg1"/>
                          </a:solidFill>
                          <a:latin typeface="Arial" panose="020B0604020202020204" pitchFamily="34" charset="0"/>
                          <a:cs typeface="Arial" panose="020B0604020202020204" pitchFamily="34" charset="0"/>
                        </a:rPr>
                        <a:t>Switch Group</a:t>
                      </a:r>
                      <a:r>
                        <a:rPr lang="en-US" sz="1200" b="1" dirty="0">
                          <a:solidFill>
                            <a:schemeClr val="bg1"/>
                          </a:solidFill>
                          <a:latin typeface="Arial" panose="020B0604020202020204" pitchFamily="34" charset="0"/>
                          <a:cs typeface="Arial" panose="020B0604020202020204" pitchFamily="34" charset="0"/>
                        </a:rPr>
                        <a:t> </a:t>
                      </a: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r>
                        <a:rPr kumimoji="0" lang="en-US" sz="12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Continue Group</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CD4 Count (cells/mL)</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624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Time since HIV diagnosis (years)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Time since first ART (years)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Previous use of &gt;5 ARV’s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Previous virologic failure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2061304719"/>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Boosted darunavir at screening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319226059"/>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Boosted atazanavir at screening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970783715"/>
                  </a:ext>
                </a:extLst>
              </a:tr>
              <a:tr h="329689">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Boosted lopinavir at screening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3893338266"/>
                  </a:ext>
                </a:extLst>
              </a:tr>
            </a:tbl>
          </a:graphicData>
        </a:graphic>
      </p:graphicFrame>
    </p:spTree>
    <p:extLst>
      <p:ext uri="{BB962C8B-B14F-4D97-AF65-F5344CB8AC3E}">
        <p14:creationId xmlns:p14="http://schemas.microsoft.com/office/powerpoint/2010/main" val="3317478690"/>
      </p:ext>
    </p:extLst>
  </p:cSld>
  <p:clrMapOvr>
    <a:masterClrMapping/>
  </p:clrMapOvr>
  <p:transition spd="slow" advTm="1459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by FDA Snapshot Analysis, ITT</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686922135"/>
              </p:ext>
            </p:extLst>
          </p:nvPr>
        </p:nvGraphicFramePr>
        <p:xfrm>
          <a:off x="448148" y="1371601"/>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106934" y="4191401"/>
            <a:ext cx="800100" cy="253916"/>
          </a:xfrm>
          <a:prstGeom prst="rect">
            <a:avLst/>
          </a:prstGeom>
          <a:noFill/>
        </p:spPr>
        <p:txBody>
          <a:bodyPr wrap="square" rtlCol="0" anchor="ctr" anchorCtr="1">
            <a:spAutoFit/>
          </a:bodyPr>
          <a:lstStyle/>
          <a:p>
            <a:r>
              <a:rPr lang="en-US" sz="1050" dirty="0">
                <a:solidFill>
                  <a:srgbClr val="FFFFFF"/>
                </a:solidFill>
                <a:latin typeface="Arial"/>
              </a:rPr>
              <a:t>724/763</a:t>
            </a:r>
          </a:p>
        </p:txBody>
      </p:sp>
      <p:sp>
        <p:nvSpPr>
          <p:cNvPr id="10" name="TextBox 9"/>
          <p:cNvSpPr txBox="1"/>
          <p:nvPr/>
        </p:nvSpPr>
        <p:spPr>
          <a:xfrm>
            <a:off x="6046200" y="4191401"/>
            <a:ext cx="800100" cy="253916"/>
          </a:xfrm>
          <a:prstGeom prst="rect">
            <a:avLst/>
          </a:prstGeom>
          <a:noFill/>
        </p:spPr>
        <p:txBody>
          <a:bodyPr wrap="square" rtlCol="0" anchor="ctr" anchorCtr="1">
            <a:spAutoFit/>
          </a:bodyPr>
          <a:lstStyle/>
          <a:p>
            <a:r>
              <a:rPr lang="en-US" sz="1050" dirty="0">
                <a:solidFill>
                  <a:srgbClr val="FFFFFF"/>
                </a:solidFill>
                <a:latin typeface="Arial"/>
              </a:rPr>
              <a:t>354/378</a:t>
            </a:r>
          </a:p>
        </p:txBody>
      </p:sp>
    </p:spTree>
    <p:extLst>
      <p:ext uri="{BB962C8B-B14F-4D97-AF65-F5344CB8AC3E}">
        <p14:creationId xmlns:p14="http://schemas.microsoft.com/office/powerpoint/2010/main" val="241332163"/>
      </p:ext>
    </p:extLst>
  </p:cSld>
  <p:clrMapOvr>
    <a:masterClrMapping/>
  </p:clrMapOvr>
  <p:transition spd="slow" advTm="1660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069-0313-E648-BFAF-20F3E21E1842}"/>
              </a:ext>
            </a:extLst>
          </p:cNvPr>
          <p:cNvSpPr>
            <a:spLocks noGrp="1"/>
          </p:cNvSpPr>
          <p:nvPr>
            <p:ph type="title"/>
          </p:nvPr>
        </p:nvSpPr>
        <p:spPr/>
        <p:txBody>
          <a:bodyPr/>
          <a:lstStyle/>
          <a:p>
            <a:r>
              <a:rPr lang="en-US" dirty="0"/>
              <a:t>Dr. </a:t>
            </a:r>
            <a:r>
              <a:rPr lang="en-US" dirty="0" err="1"/>
              <a:t>Kalapila</a:t>
            </a:r>
            <a:r>
              <a:rPr lang="en-US" dirty="0"/>
              <a:t> has no financial conflicts of interest or disclosures.</a:t>
            </a:r>
          </a:p>
        </p:txBody>
      </p:sp>
    </p:spTree>
    <p:extLst>
      <p:ext uri="{BB962C8B-B14F-4D97-AF65-F5344CB8AC3E}">
        <p14:creationId xmlns:p14="http://schemas.microsoft.com/office/powerpoint/2010/main" val="2328250722"/>
      </p:ext>
    </p:extLst>
  </p:cSld>
  <p:clrMapOvr>
    <a:masterClrMapping/>
  </p:clrMapOvr>
  <p:transition spd="slow" advTm="458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Outcomes</a:t>
            </a:r>
          </a:p>
        </p:txBody>
      </p:sp>
      <p:sp>
        <p:nvSpPr>
          <p:cNvPr id="3" name="Text Placeholder 2">
            <a:extLst>
              <a:ext uri="{FF2B5EF4-FFF2-40B4-BE49-F238E27FC236}">
                <a16:creationId xmlns:a16="http://schemas.microsoft.com/office/drawing/2014/main" id="{25B01B68-AA46-6A49-57BA-E965F9A4AED4}"/>
              </a:ext>
            </a:extLst>
          </p:cNvPr>
          <p:cNvSpPr>
            <a:spLocks noGrp="1"/>
          </p:cNvSpPr>
          <p:nvPr>
            <p:ph type="body" sz="quarter" idx="16"/>
          </p:nvPr>
        </p:nvSpPr>
        <p:spPr/>
        <p:txBody>
          <a:bodyPr/>
          <a:lstStyle/>
          <a:p>
            <a:r>
              <a:rPr lang="en-US" dirty="0"/>
              <a:t>Source: Orkin C, et al. Lancet HIV. 2018;5:e23-e34. </a:t>
            </a:r>
            <a:endParaRPr lang="en-US" dirty="0">
              <a:latin typeface="Arial" pitchFamily="31" charset="0"/>
            </a:endParaRPr>
          </a:p>
        </p:txBody>
      </p:sp>
      <p:sp>
        <p:nvSpPr>
          <p:cNvPr id="9" name="TextBox 8"/>
          <p:cNvSpPr txBox="1"/>
          <p:nvPr/>
        </p:nvSpPr>
        <p:spPr>
          <a:xfrm>
            <a:off x="3746181" y="3826549"/>
            <a:ext cx="800100" cy="253916"/>
          </a:xfrm>
          <a:prstGeom prst="rect">
            <a:avLst/>
          </a:prstGeom>
          <a:noFill/>
        </p:spPr>
        <p:txBody>
          <a:bodyPr wrap="square" rtlCol="0" anchor="ctr" anchorCtr="1">
            <a:spAutoFit/>
          </a:bodyPr>
          <a:lstStyle/>
          <a:p>
            <a:r>
              <a:rPr lang="en-US" sz="1050" dirty="0">
                <a:solidFill>
                  <a:srgbClr val="FFFFFF"/>
                </a:solidFill>
                <a:latin typeface="Arial"/>
              </a:rPr>
              <a:t>724/763</a:t>
            </a:r>
          </a:p>
        </p:txBody>
      </p:sp>
      <p:sp>
        <p:nvSpPr>
          <p:cNvPr id="10" name="TextBox 9"/>
          <p:cNvSpPr txBox="1"/>
          <p:nvPr/>
        </p:nvSpPr>
        <p:spPr>
          <a:xfrm>
            <a:off x="5257800" y="3826549"/>
            <a:ext cx="800100" cy="253916"/>
          </a:xfrm>
          <a:prstGeom prst="rect">
            <a:avLst/>
          </a:prstGeom>
          <a:noFill/>
        </p:spPr>
        <p:txBody>
          <a:bodyPr wrap="square" rtlCol="0" anchor="ctr" anchorCtr="1">
            <a:spAutoFit/>
          </a:bodyPr>
          <a:lstStyle/>
          <a:p>
            <a:r>
              <a:rPr lang="en-US" sz="1050" dirty="0">
                <a:solidFill>
                  <a:srgbClr val="FFFFFF"/>
                </a:solidFill>
                <a:latin typeface="Arial"/>
              </a:rPr>
              <a:t>354/378</a:t>
            </a:r>
          </a:p>
        </p:txBody>
      </p:sp>
      <p:graphicFrame>
        <p:nvGraphicFramePr>
          <p:cNvPr id="11" name="Group 65">
            <a:extLst>
              <a:ext uri="{FF2B5EF4-FFF2-40B4-BE49-F238E27FC236}">
                <a16:creationId xmlns:a16="http://schemas.microsoft.com/office/drawing/2014/main" id="{AEA035C3-FADF-BF44-8BEB-3CE97AB010AB}"/>
              </a:ext>
            </a:extLst>
          </p:cNvPr>
          <p:cNvGraphicFramePr>
            <a:graphicFrameLocks noGrp="1"/>
          </p:cNvGraphicFramePr>
          <p:nvPr>
            <p:extLst>
              <p:ext uri="{D42A27DB-BD31-4B8C-83A1-F6EECF244321}">
                <p14:modId xmlns:p14="http://schemas.microsoft.com/office/powerpoint/2010/main" val="785663646"/>
              </p:ext>
            </p:extLst>
          </p:nvPr>
        </p:nvGraphicFramePr>
        <p:xfrm>
          <a:off x="640080" y="1365580"/>
          <a:ext cx="7863839" cy="3032553"/>
        </p:xfrm>
        <a:graphic>
          <a:graphicData uri="http://schemas.openxmlformats.org/drawingml/2006/table">
            <a:tbl>
              <a:tblPr>
                <a:effectLst/>
              </a:tblPr>
              <a:tblGrid>
                <a:gridCol w="3472479">
                  <a:extLst>
                    <a:ext uri="{9D8B030D-6E8A-4147-A177-3AD203B41FA5}">
                      <a16:colId xmlns:a16="http://schemas.microsoft.com/office/drawing/2014/main" val="20000"/>
                    </a:ext>
                  </a:extLst>
                </a:gridCol>
                <a:gridCol w="2195680">
                  <a:extLst>
                    <a:ext uri="{9D8B030D-6E8A-4147-A177-3AD203B41FA5}">
                      <a16:colId xmlns:a16="http://schemas.microsoft.com/office/drawing/2014/main" val="20001"/>
                    </a:ext>
                  </a:extLst>
                </a:gridCol>
                <a:gridCol w="2195680">
                  <a:extLst>
                    <a:ext uri="{9D8B030D-6E8A-4147-A177-3AD203B41FA5}">
                      <a16:colId xmlns:a16="http://schemas.microsoft.com/office/drawing/2014/main" val="20002"/>
                    </a:ext>
                  </a:extLst>
                </a:gridCol>
              </a:tblGrid>
              <a:tr h="45339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EMERALD Study Virologic Outcomes</a:t>
                      </a:r>
                      <a:endParaRPr lang="en-US" sz="12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0415">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DRV-COBI-TAF-FTC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Arial" panose="020B0604020202020204" pitchFamily="34" charset="0"/>
                          <a:cs typeface="Arial" panose="020B0604020202020204" pitchFamily="34" charset="0"/>
                        </a:rPr>
                        <a:t>Switch Group</a:t>
                      </a:r>
                      <a:r>
                        <a:rPr lang="en-US" sz="1400" b="1" dirty="0">
                          <a:solidFill>
                            <a:schemeClr val="bg1"/>
                          </a:solidFill>
                          <a:latin typeface="Arial" panose="020B0604020202020204" pitchFamily="34" charset="0"/>
                          <a:cs typeface="Arial" panose="020B0604020202020204" pitchFamily="34" charset="0"/>
                        </a:rPr>
                        <a:t> </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4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Continue Group</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Virologic rebound rate through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HIV RNA </a:t>
                      </a:r>
                      <a:r>
                        <a:rPr lang="en-US" sz="1400" u="none" kern="1200" spc="-30" dirty="0">
                          <a:solidFill>
                            <a:srgbClr val="000000"/>
                          </a:solidFill>
                          <a:latin typeface="Arial" panose="020B0604020202020204" pitchFamily="34" charset="0"/>
                          <a:ea typeface="+mn-ea"/>
                          <a:cs typeface="Arial" panose="020B0604020202020204" pitchFamily="34" charset="0"/>
                        </a:rPr>
                        <a:t>&lt;</a:t>
                      </a:r>
                      <a:r>
                        <a:rPr lang="en-US" sz="1400" kern="1200" spc="-30" dirty="0">
                          <a:solidFill>
                            <a:srgbClr val="000000"/>
                          </a:solidFill>
                          <a:latin typeface="Arial" panose="020B0604020202020204" pitchFamily="34" charset="0"/>
                          <a:ea typeface="+mn-ea"/>
                          <a:cs typeface="Arial" panose="020B0604020202020204" pitchFamily="34" charset="0"/>
                        </a:rPr>
                        <a:t>50 copies/mL at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94.9%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93.7%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HIV RNA </a:t>
                      </a:r>
                      <a:r>
                        <a:rPr lang="en-US" sz="1400" u="sng" kern="1200" spc="-30" dirty="0">
                          <a:solidFill>
                            <a:srgbClr val="000000"/>
                          </a:solidFill>
                          <a:latin typeface="Arial" panose="020B0604020202020204" pitchFamily="34" charset="0"/>
                          <a:ea typeface="+mn-ea"/>
                          <a:cs typeface="Arial" panose="020B0604020202020204" pitchFamily="34" charset="0"/>
                        </a:rPr>
                        <a:t>&gt;</a:t>
                      </a:r>
                      <a:r>
                        <a:rPr lang="en-US" sz="1400" kern="1200" spc="-30" dirty="0">
                          <a:solidFill>
                            <a:srgbClr val="000000"/>
                          </a:solidFill>
                          <a:latin typeface="Arial" panose="020B0604020202020204" pitchFamily="34" charset="0"/>
                          <a:ea typeface="+mn-ea"/>
                          <a:cs typeface="Arial" panose="020B0604020202020204" pitchFamily="34" charset="0"/>
                        </a:rPr>
                        <a:t>50 copies/mL at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447187">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No virologic data at 48 weeks</a:t>
                      </a:r>
                    </a:p>
                  </a:txBody>
                  <a:tcPr marL="6858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bl>
          </a:graphicData>
        </a:graphic>
      </p:graphicFrame>
      <p:sp>
        <p:nvSpPr>
          <p:cNvPr id="12" name="TextBox 11">
            <a:extLst>
              <a:ext uri="{FF2B5EF4-FFF2-40B4-BE49-F238E27FC236}">
                <a16:creationId xmlns:a16="http://schemas.microsoft.com/office/drawing/2014/main" id="{3FF1254A-1BF5-3B4D-A6D2-F65F0AD4A9AB}"/>
              </a:ext>
            </a:extLst>
          </p:cNvPr>
          <p:cNvSpPr txBox="1"/>
          <p:nvPr/>
        </p:nvSpPr>
        <p:spPr>
          <a:xfrm>
            <a:off x="640079" y="4455417"/>
            <a:ext cx="7863839" cy="253916"/>
          </a:xfrm>
          <a:prstGeom prst="rect">
            <a:avLst/>
          </a:prstGeom>
          <a:solidFill>
            <a:schemeClr val="bg1">
              <a:lumMod val="95000"/>
            </a:schemeClr>
          </a:solidFill>
        </p:spPr>
        <p:txBody>
          <a:bodyPr wrap="square" lIns="342900" rtlCol="0">
            <a:spAutoFit/>
          </a:bodyPr>
          <a:lstStyle/>
          <a:p>
            <a:r>
              <a:rPr lang="en-US" sz="1050" spc="-23" dirty="0">
                <a:solidFill>
                  <a:srgbClr val="000000"/>
                </a:solidFill>
                <a:latin typeface="+mn-lt"/>
                <a:cs typeface="Arial"/>
              </a:rPr>
              <a:t>*HIV RNA ≥50 copies/mL or premature discontinuation with last HIV RNA ≥50copies/mL</a:t>
            </a:r>
            <a:endParaRPr lang="en-US" sz="1050" dirty="0">
              <a:latin typeface="+mn-lt"/>
            </a:endParaRPr>
          </a:p>
        </p:txBody>
      </p:sp>
    </p:spTree>
    <p:extLst>
      <p:ext uri="{BB962C8B-B14F-4D97-AF65-F5344CB8AC3E}">
        <p14:creationId xmlns:p14="http://schemas.microsoft.com/office/powerpoint/2010/main" val="637352085"/>
      </p:ext>
    </p:extLst>
  </p:cSld>
  <p:clrMapOvr>
    <a:masterClrMapping/>
  </p:clrMapOvr>
  <p:transition spd="slow" advTm="23968"/>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EMERALD</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Serum Creatinine and Estimated GFR</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3059406038"/>
              </p:ext>
            </p:extLst>
          </p:nvPr>
        </p:nvGraphicFramePr>
        <p:xfrm>
          <a:off x="416560" y="1314481"/>
          <a:ext cx="8404352" cy="284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43000" y="4286250"/>
            <a:ext cx="6858000" cy="553998"/>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Cr = creatinine (measured in µ</a:t>
            </a:r>
            <a:r>
              <a:rPr lang="en-US" sz="1050" dirty="0" err="1">
                <a:latin typeface="Arial"/>
              </a:rPr>
              <a:t>mol</a:t>
            </a:r>
            <a:r>
              <a:rPr lang="en-US" sz="1050" dirty="0">
                <a:latin typeface="Arial"/>
              </a:rPr>
              <a:t>/L)</a:t>
            </a:r>
          </a:p>
          <a:p>
            <a:pPr>
              <a:lnSpc>
                <a:spcPts val="1200"/>
              </a:lnSpc>
            </a:pPr>
            <a:r>
              <a:rPr lang="en-US" sz="1050" dirty="0">
                <a:latin typeface="Arial"/>
              </a:rPr>
              <a:t>eGFR = estimated glomerular filtration rate (measured in mL/min/1.73 m</a:t>
            </a:r>
            <a:r>
              <a:rPr lang="en-US" sz="1050" baseline="30000" dirty="0">
                <a:latin typeface="Arial"/>
              </a:rPr>
              <a:t>2</a:t>
            </a:r>
            <a:r>
              <a:rPr lang="en-US" sz="1050" dirty="0">
                <a:latin typeface="Arial"/>
              </a:rPr>
              <a:t>, calculated using CKD-EPI)</a:t>
            </a:r>
          </a:p>
          <a:p>
            <a:pPr>
              <a:lnSpc>
                <a:spcPts val="1200"/>
              </a:lnSpc>
            </a:pPr>
            <a:r>
              <a:rPr lang="en-US" sz="1050" dirty="0">
                <a:latin typeface="Arial"/>
              </a:rPr>
              <a:t>Cyst = cystatin C</a:t>
            </a:r>
          </a:p>
        </p:txBody>
      </p:sp>
    </p:spTree>
    <p:extLst>
      <p:ext uri="{BB962C8B-B14F-4D97-AF65-F5344CB8AC3E}">
        <p14:creationId xmlns:p14="http://schemas.microsoft.com/office/powerpoint/2010/main" val="2219323499"/>
      </p:ext>
    </p:extLst>
  </p:cSld>
  <p:clrMapOvr>
    <a:masterClrMapping/>
  </p:clrMapOvr>
  <p:transition spd="slow" advTm="5105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Urinary Markers of Tubular Dysfunction </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sp>
        <p:nvSpPr>
          <p:cNvPr id="3" name="TextBox 2"/>
          <p:cNvSpPr txBox="1"/>
          <p:nvPr/>
        </p:nvSpPr>
        <p:spPr>
          <a:xfrm>
            <a:off x="929377" y="4379420"/>
            <a:ext cx="7315201" cy="400110"/>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UPCR = urine protein to creatinine ratio; UACR = urine albumin to creatinine ratio</a:t>
            </a:r>
          </a:p>
          <a:p>
            <a:pPr>
              <a:lnSpc>
                <a:spcPts val="1200"/>
              </a:lnSpc>
            </a:pPr>
            <a:r>
              <a:rPr lang="en-US" sz="1050" dirty="0" err="1">
                <a:latin typeface="Arial"/>
              </a:rPr>
              <a:t>RBP:Cr</a:t>
            </a:r>
            <a:r>
              <a:rPr lang="en-US" sz="1050" dirty="0">
                <a:latin typeface="Arial"/>
              </a:rPr>
              <a:t> = retinol binding protein to creatinine ratio; </a:t>
            </a:r>
            <a:r>
              <a:rPr lang="en-US" sz="1050" spc="-23" dirty="0">
                <a:solidFill>
                  <a:srgbClr val="000000"/>
                </a:solidFill>
                <a:cs typeface="Arial"/>
              </a:rPr>
              <a:t>β</a:t>
            </a:r>
            <a:r>
              <a:rPr lang="en-US" sz="1050" dirty="0">
                <a:latin typeface="Arial"/>
              </a:rPr>
              <a:t>2M:Cr = beta-2-microglobulin to creatinine ratio</a:t>
            </a:r>
          </a:p>
        </p:txBody>
      </p:sp>
      <p:graphicFrame>
        <p:nvGraphicFramePr>
          <p:cNvPr id="8" name="Group 65">
            <a:extLst>
              <a:ext uri="{FF2B5EF4-FFF2-40B4-BE49-F238E27FC236}">
                <a16:creationId xmlns:a16="http://schemas.microsoft.com/office/drawing/2014/main" id="{614089D7-D4CD-204B-8BAC-602D64DA0B0B}"/>
              </a:ext>
            </a:extLst>
          </p:cNvPr>
          <p:cNvGraphicFramePr>
            <a:graphicFrameLocks noGrp="1"/>
          </p:cNvGraphicFramePr>
          <p:nvPr>
            <p:extLst>
              <p:ext uri="{D42A27DB-BD31-4B8C-83A1-F6EECF244321}">
                <p14:modId xmlns:p14="http://schemas.microsoft.com/office/powerpoint/2010/main" val="912756104"/>
              </p:ext>
            </p:extLst>
          </p:nvPr>
        </p:nvGraphicFramePr>
        <p:xfrm>
          <a:off x="929378" y="1386546"/>
          <a:ext cx="7315200" cy="2926081"/>
        </p:xfrm>
        <a:graphic>
          <a:graphicData uri="http://schemas.openxmlformats.org/drawingml/2006/table">
            <a:tbl>
              <a:tblPr>
                <a:effectLst/>
              </a:tblPr>
              <a:tblGrid>
                <a:gridCol w="2236204">
                  <a:extLst>
                    <a:ext uri="{9D8B030D-6E8A-4147-A177-3AD203B41FA5}">
                      <a16:colId xmlns:a16="http://schemas.microsoft.com/office/drawing/2014/main" val="20000"/>
                    </a:ext>
                  </a:extLst>
                </a:gridCol>
                <a:gridCol w="2539498">
                  <a:extLst>
                    <a:ext uri="{9D8B030D-6E8A-4147-A177-3AD203B41FA5}">
                      <a16:colId xmlns:a16="http://schemas.microsoft.com/office/drawing/2014/main" val="20001"/>
                    </a:ext>
                  </a:extLst>
                </a:gridCol>
                <a:gridCol w="2539498">
                  <a:extLst>
                    <a:ext uri="{9D8B030D-6E8A-4147-A177-3AD203B41FA5}">
                      <a16:colId xmlns:a16="http://schemas.microsoft.com/office/drawing/2014/main" val="20002"/>
                    </a:ext>
                  </a:extLst>
                </a:gridCol>
              </a:tblGrid>
              <a:tr h="36576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Mean Change in Markers of Proximal Tubulopathy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0221">
                <a:tc>
                  <a:txBody>
                    <a:bodyPr/>
                    <a:lstStyle/>
                    <a:p>
                      <a:pPr marL="0" indent="0" algn="l"/>
                      <a:endPar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DRV-COBI-FTC-TAF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Arial" panose="020B0604020202020204" pitchFamily="34" charset="0"/>
                          <a:cs typeface="Arial" panose="020B0604020202020204" pitchFamily="34" charset="0"/>
                        </a:rPr>
                        <a:t>Switch Group</a:t>
                      </a:r>
                      <a:endParaRPr lang="en-US" sz="1400" b="1" dirty="0">
                        <a:solidFill>
                          <a:schemeClr val="bg1"/>
                        </a:solidFill>
                        <a:latin typeface="Arial" panose="020B0604020202020204" pitchFamily="34" charset="0"/>
                        <a:cs typeface="Arial" panose="020B0604020202020204" pitchFamily="34" charset="0"/>
                      </a:endParaRPr>
                    </a:p>
                    <a:p>
                      <a:pPr marL="0" indent="0" algn="ct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r>
                        <a:rPr kumimoji="0" lang="en-US" sz="14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Continue Group</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UPCR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-6.43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UACR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err="1">
                          <a:solidFill>
                            <a:srgbClr val="000000"/>
                          </a:solidFill>
                          <a:latin typeface="Arial" panose="020B0604020202020204" pitchFamily="34" charset="0"/>
                          <a:ea typeface="+mn-ea"/>
                          <a:cs typeface="Arial" panose="020B0604020202020204" pitchFamily="34" charset="0"/>
                        </a:rPr>
                        <a:t>RBP:Cr</a:t>
                      </a:r>
                      <a:r>
                        <a:rPr lang="en-US" sz="1400" kern="1200" spc="-30" dirty="0">
                          <a:solidFill>
                            <a:srgbClr val="000000"/>
                          </a:solidFill>
                          <a:latin typeface="Arial" panose="020B0604020202020204" pitchFamily="34" charset="0"/>
                          <a:ea typeface="+mn-ea"/>
                          <a:cs typeface="Arial" panose="020B0604020202020204" pitchFamily="34" charset="0"/>
                        </a:rPr>
                        <a:t>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-630.5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1037.1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422525">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β2M:Cr (mg/g)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-1454.7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1371.3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283235"/>
      </p:ext>
    </p:extLst>
  </p:cSld>
  <p:clrMapOvr>
    <a:masterClrMapping/>
  </p:clrMapOvr>
  <p:transition spd="slow" advTm="60256"/>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Change in Bone Mineral Density </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23893349"/>
              </p:ext>
            </p:extLst>
          </p:nvPr>
        </p:nvGraphicFramePr>
        <p:xfrm>
          <a:off x="318914" y="1371601"/>
          <a:ext cx="8296766" cy="3371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CCAEA88-68C8-8B48-AC8F-08C7934D3B59}"/>
              </a:ext>
            </a:extLst>
          </p:cNvPr>
          <p:cNvSpPr txBox="1"/>
          <p:nvPr/>
        </p:nvSpPr>
        <p:spPr>
          <a:xfrm>
            <a:off x="1471448" y="4541335"/>
            <a:ext cx="7032386" cy="246221"/>
          </a:xfrm>
          <a:prstGeom prst="rect">
            <a:avLst/>
          </a:prstGeom>
          <a:solidFill>
            <a:schemeClr val="bg1">
              <a:lumMod val="95000"/>
            </a:schemeClr>
          </a:solidFill>
        </p:spPr>
        <p:txBody>
          <a:bodyPr wrap="square" lIns="91440" rtlCol="0">
            <a:spAutoFit/>
          </a:bodyPr>
          <a:lstStyle/>
          <a:p>
            <a:pPr>
              <a:lnSpc>
                <a:spcPts val="1200"/>
              </a:lnSpc>
            </a:pPr>
            <a:r>
              <a:rPr lang="en-US" sz="1050" dirty="0">
                <a:latin typeface="Arial"/>
              </a:rPr>
              <a:t>This is from a bone mineral density </a:t>
            </a:r>
            <a:r>
              <a:rPr lang="en-US" sz="1050" dirty="0" err="1">
                <a:latin typeface="Arial"/>
              </a:rPr>
              <a:t>substudy</a:t>
            </a:r>
            <a:r>
              <a:rPr lang="en-US" sz="1050" dirty="0">
                <a:latin typeface="Arial"/>
              </a:rPr>
              <a:t> (n = 209 participants in switch arm, 108 in control arm)</a:t>
            </a:r>
          </a:p>
        </p:txBody>
      </p:sp>
    </p:spTree>
    <p:extLst>
      <p:ext uri="{BB962C8B-B14F-4D97-AF65-F5344CB8AC3E}">
        <p14:creationId xmlns:p14="http://schemas.microsoft.com/office/powerpoint/2010/main" val="3605266774"/>
      </p:ext>
    </p:extLst>
  </p:cSld>
  <p:clrMapOvr>
    <a:masterClrMapping/>
  </p:clrMapOvr>
  <p:transition spd="slow" advTm="1266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DRV-COBI-TAF-FTC vs Continue a Boosted PI + TDF-FTC</a:t>
            </a:r>
            <a:br>
              <a:rPr lang="en-US" sz="2000" dirty="0">
                <a:ea typeface="ＭＳ Ｐゴシック" pitchFamily="31" charset="-128"/>
                <a:cs typeface="ＭＳ Ｐゴシック" pitchFamily="31" charset="-128"/>
              </a:rPr>
            </a:br>
            <a:r>
              <a:rPr lang="en-US" sz="2000" dirty="0"/>
              <a:t>EMERALD: Results</a:t>
            </a:r>
          </a:p>
        </p:txBody>
      </p:sp>
      <p:sp>
        <p:nvSpPr>
          <p:cNvPr id="5" name="Content Placeholder 4"/>
          <p:cNvSpPr>
            <a:spLocks noGrp="1"/>
          </p:cNvSpPr>
          <p:nvPr>
            <p:ph type="body" sz="quarter" idx="14"/>
          </p:nvPr>
        </p:nvSpPr>
        <p:spPr>
          <a:xfrm>
            <a:off x="446769" y="4857751"/>
            <a:ext cx="5518379" cy="240029"/>
          </a:xfrm>
        </p:spPr>
        <p:txBody>
          <a:bodyPr/>
          <a:lstStyle/>
          <a:p>
            <a:r>
              <a:rPr lang="en-US" dirty="0"/>
              <a:t>Source: </a:t>
            </a:r>
            <a:r>
              <a:rPr lang="en-US" dirty="0" err="1"/>
              <a:t>Orkin</a:t>
            </a:r>
            <a:r>
              <a:rPr lang="en-US" dirty="0"/>
              <a:t> C, et al. Lancet HIV. 2018;5:e23-e34. </a:t>
            </a:r>
            <a:endParaRPr lang="en-US" dirty="0">
              <a:latin typeface="Arial" pitchFamily="31"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90188998"/>
              </p:ext>
            </p:extLst>
          </p:nvPr>
        </p:nvGraphicFramePr>
        <p:xfrm>
          <a:off x="916158" y="1028701"/>
          <a:ext cx="7315200" cy="3383281"/>
        </p:xfrm>
        <a:graphic>
          <a:graphicData uri="http://schemas.openxmlformats.org/drawingml/2006/table">
            <a:tbl>
              <a:tblPr>
                <a:effectLst/>
              </a:tblPr>
              <a:tblGrid>
                <a:gridCol w="2617364">
                  <a:extLst>
                    <a:ext uri="{9D8B030D-6E8A-4147-A177-3AD203B41FA5}">
                      <a16:colId xmlns:a16="http://schemas.microsoft.com/office/drawing/2014/main" val="20000"/>
                    </a:ext>
                  </a:extLst>
                </a:gridCol>
                <a:gridCol w="2348918">
                  <a:extLst>
                    <a:ext uri="{9D8B030D-6E8A-4147-A177-3AD203B41FA5}">
                      <a16:colId xmlns:a16="http://schemas.microsoft.com/office/drawing/2014/main" val="20001"/>
                    </a:ext>
                  </a:extLst>
                </a:gridCol>
                <a:gridCol w="2348918">
                  <a:extLst>
                    <a:ext uri="{9D8B030D-6E8A-4147-A177-3AD203B41FA5}">
                      <a16:colId xmlns:a16="http://schemas.microsoft.com/office/drawing/2014/main" val="20002"/>
                    </a:ext>
                  </a:extLst>
                </a:gridCol>
              </a:tblGrid>
              <a:tr h="52499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Median Change in Fasting Lipid Parameters at Week 48</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9974">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DRV-COBI-FTC-TAF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latin typeface="Arial" panose="020B0604020202020204" pitchFamily="34" charset="0"/>
                          <a:cs typeface="Arial" panose="020B0604020202020204" pitchFamily="34" charset="0"/>
                        </a:rPr>
                        <a:t>Switch Group</a:t>
                      </a:r>
                      <a:r>
                        <a:rPr lang="en-US" sz="1400" b="1" dirty="0">
                          <a:solidFill>
                            <a:schemeClr val="bg1"/>
                          </a:solidFill>
                          <a:latin typeface="Arial" panose="020B0604020202020204" pitchFamily="34" charset="0"/>
                          <a:cs typeface="Arial" panose="020B0604020202020204" pitchFamily="34" charset="0"/>
                        </a:rPr>
                        <a:t> </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763)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B5E92"/>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TDF-FTC </a:t>
                      </a:r>
                      <a:r>
                        <a:rPr kumimoji="0" lang="en-US" sz="1400" b="1" i="1"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Control Group</a:t>
                      </a:r>
                      <a:b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378)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 (</a:t>
                      </a:r>
                      <a:r>
                        <a:rPr lang="en-US" sz="1400" kern="1200" spc="-30" baseline="0" dirty="0">
                          <a:solidFill>
                            <a:srgbClr val="000000"/>
                          </a:solidFill>
                          <a:latin typeface="Arial" panose="020B0604020202020204" pitchFamily="34" charset="0"/>
                          <a:ea typeface="+mn-ea"/>
                          <a:cs typeface="Arial" panose="020B0604020202020204" pitchFamily="34" charset="0"/>
                        </a:rPr>
                        <a:t>mg/</a:t>
                      </a:r>
                      <a:r>
                        <a:rPr lang="en-US" sz="1400" kern="1200" spc="-30" baseline="0" dirty="0" err="1">
                          <a:solidFill>
                            <a:srgbClr val="000000"/>
                          </a:solidFill>
                          <a:latin typeface="Arial" panose="020B0604020202020204" pitchFamily="34" charset="0"/>
                          <a:ea typeface="+mn-ea"/>
                          <a:cs typeface="Arial" panose="020B0604020202020204" pitchFamily="34" charset="0"/>
                        </a:rPr>
                        <a:t>dL</a:t>
                      </a:r>
                      <a:r>
                        <a:rPr lang="en-US" sz="1400" kern="1200" spc="-30" baseline="0" dirty="0">
                          <a:solidFill>
                            <a:srgbClr val="000000"/>
                          </a:solidFill>
                          <a:latin typeface="Arial" panose="020B0604020202020204" pitchFamily="34" charset="0"/>
                          <a:ea typeface="+mn-ea"/>
                          <a:cs typeface="Arial" panose="020B0604020202020204" pitchFamily="34" charset="0"/>
                        </a:rPr>
                        <a:t>)</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2"/>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LDL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3"/>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HDL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4"/>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TC</a:t>
                      </a:r>
                      <a:r>
                        <a:rPr lang="en-US" sz="1400" kern="1200" spc="-30" baseline="0" dirty="0">
                          <a:solidFill>
                            <a:srgbClr val="000000"/>
                          </a:solidFill>
                          <a:latin typeface="Arial" panose="020B0604020202020204" pitchFamily="34" charset="0"/>
                          <a:ea typeface="+mn-ea"/>
                          <a:cs typeface="Arial" panose="020B0604020202020204" pitchFamily="34" charset="0"/>
                        </a:rPr>
                        <a:t>:HDL ratio</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4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4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0.1</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40000"/>
                      </a:srgbClr>
                    </a:solidFill>
                  </a:tcPr>
                </a:tc>
                <a:extLst>
                  <a:ext uri="{0D108BD9-81ED-4DB2-BD59-A6C34878D82A}">
                    <a16:rowId xmlns:a16="http://schemas.microsoft.com/office/drawing/2014/main" val="10005"/>
                  </a:ext>
                </a:extLst>
              </a:tr>
              <a:tr h="419663">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Triglycerides (mg/</a:t>
                      </a:r>
                      <a:r>
                        <a:rPr lang="en-US" sz="1400" kern="1200" spc="-30" dirty="0" err="1">
                          <a:solidFill>
                            <a:srgbClr val="000000"/>
                          </a:solidFill>
                          <a:latin typeface="Arial" panose="020B0604020202020204" pitchFamily="34" charset="0"/>
                          <a:ea typeface="+mn-ea"/>
                          <a:cs typeface="Arial" panose="020B0604020202020204" pitchFamily="34" charset="0"/>
                        </a:rPr>
                        <a:t>dL</a:t>
                      </a:r>
                      <a:r>
                        <a:rPr lang="en-US" sz="1400" kern="1200" spc="-30" dirty="0">
                          <a:solidFill>
                            <a:srgbClr val="000000"/>
                          </a:solidFill>
                          <a:latin typeface="Arial" panose="020B0604020202020204" pitchFamily="34" charset="0"/>
                          <a:ea typeface="+mn-ea"/>
                          <a:cs typeface="Arial" panose="020B0604020202020204" pitchFamily="34" charset="0"/>
                        </a:rPr>
                        <a:t>)</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B5E92">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D260B716-2EC4-D149-A13E-84C14C600D5B}"/>
              </a:ext>
            </a:extLst>
          </p:cNvPr>
          <p:cNvSpPr txBox="1"/>
          <p:nvPr/>
        </p:nvSpPr>
        <p:spPr>
          <a:xfrm>
            <a:off x="916157" y="4463163"/>
            <a:ext cx="7315199" cy="246221"/>
          </a:xfrm>
          <a:prstGeom prst="rect">
            <a:avLst/>
          </a:prstGeom>
          <a:solidFill>
            <a:schemeClr val="bg1">
              <a:lumMod val="95000"/>
            </a:schemeClr>
          </a:solidFill>
        </p:spPr>
        <p:txBody>
          <a:bodyPr wrap="square" lIns="342900" rtlCol="0">
            <a:spAutoFit/>
          </a:bodyPr>
          <a:lstStyle/>
          <a:p>
            <a:pPr>
              <a:lnSpc>
                <a:spcPts val="1200"/>
              </a:lnSpc>
            </a:pPr>
            <a:r>
              <a:rPr lang="en-US" sz="1050" dirty="0">
                <a:latin typeface="Arial"/>
              </a:rPr>
              <a:t>TC = total cholesterol; LDL = low density lipoprotein; HDL = high density lipoprotein </a:t>
            </a:r>
          </a:p>
        </p:txBody>
      </p:sp>
    </p:spTree>
    <p:extLst>
      <p:ext uri="{BB962C8B-B14F-4D97-AF65-F5344CB8AC3E}">
        <p14:creationId xmlns:p14="http://schemas.microsoft.com/office/powerpoint/2010/main" val="2164677438"/>
      </p:ext>
    </p:extLst>
  </p:cSld>
  <p:clrMapOvr>
    <a:masterClrMapping/>
  </p:clrMapOvr>
  <p:transition spd="slow" advTm="19498"/>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5ED7-0655-3842-9FE5-9D37D25290A5}"/>
              </a:ext>
            </a:extLst>
          </p:cNvPr>
          <p:cNvSpPr>
            <a:spLocks noGrp="1"/>
          </p:cNvSpPr>
          <p:nvPr>
            <p:ph type="title"/>
          </p:nvPr>
        </p:nvSpPr>
        <p:spPr/>
        <p:txBody>
          <a:bodyPr lIns="91440" tIns="45720" rIns="91440" bIns="45720" anchor="ctr" anchorCtr="0">
            <a:normAutofit/>
          </a:bodyPr>
          <a:lstStyle/>
          <a:p>
            <a:r>
              <a:rPr lang="en-US" sz="2000" dirty="0"/>
              <a:t>Darunavir-Cobicistat-Tenofovir alafenamide-Emtricitabine</a:t>
            </a:r>
            <a:br>
              <a:rPr lang="en-US" sz="2000" dirty="0"/>
            </a:br>
            <a:r>
              <a:rPr lang="en-US" sz="2000" dirty="0"/>
              <a:t>Summary of Key Studies</a:t>
            </a:r>
          </a:p>
        </p:txBody>
      </p:sp>
      <p:sp>
        <p:nvSpPr>
          <p:cNvPr id="6" name="Text Placeholder 5">
            <a:extLst>
              <a:ext uri="{FF2B5EF4-FFF2-40B4-BE49-F238E27FC236}">
                <a16:creationId xmlns:a16="http://schemas.microsoft.com/office/drawing/2014/main" id="{69634D02-E6A4-A04B-AD60-3F366369E7DA}"/>
              </a:ext>
            </a:extLst>
          </p:cNvPr>
          <p:cNvSpPr>
            <a:spLocks noGrp="1"/>
          </p:cNvSpPr>
          <p:nvPr>
            <p:ph type="body" sz="quarter" idx="14"/>
          </p:nvPr>
        </p:nvSpPr>
        <p:spPr>
          <a:xfrm>
            <a:off x="323850" y="4736055"/>
            <a:ext cx="7357838" cy="350296"/>
          </a:xfrm>
        </p:spPr>
        <p:txBody>
          <a:bodyPr vert="horz" lIns="91440" tIns="45720" rIns="91440" bIns="45720" anchor="ctr"/>
          <a:lstStyle/>
          <a:p>
            <a:r>
              <a:rPr lang="en-US" sz="1000" baseline="30000" dirty="0"/>
              <a:t>1</a:t>
            </a:r>
            <a:r>
              <a:rPr lang="en-US" sz="1000" dirty="0"/>
              <a:t>Eron JJ, et al. AIDS. 2018;32:1431-42.</a:t>
            </a:r>
            <a:br>
              <a:rPr lang="nb-NO" sz="1000" dirty="0"/>
            </a:br>
            <a:r>
              <a:rPr lang="en-US" sz="1000" baseline="30000" dirty="0"/>
              <a:t>2</a:t>
            </a:r>
            <a:r>
              <a:rPr lang="en-US" sz="1000" dirty="0"/>
              <a:t>Orkin C, et al. Lancet HIV. 2018;5:e23-e34.</a:t>
            </a:r>
          </a:p>
        </p:txBody>
      </p:sp>
      <p:sp>
        <p:nvSpPr>
          <p:cNvPr id="4" name="Content Placeholder 3">
            <a:extLst>
              <a:ext uri="{FF2B5EF4-FFF2-40B4-BE49-F238E27FC236}">
                <a16:creationId xmlns:a16="http://schemas.microsoft.com/office/drawing/2014/main" id="{10967ED9-B84E-9245-960F-147D67B98375}"/>
              </a:ext>
            </a:extLst>
          </p:cNvPr>
          <p:cNvSpPr>
            <a:spLocks noGrp="1"/>
          </p:cNvSpPr>
          <p:nvPr>
            <p:ph sz="half" idx="2"/>
          </p:nvPr>
        </p:nvSpPr>
        <p:spPr/>
        <p:txBody>
          <a:bodyPr lIns="91440" tIns="45720" rIns="91440" bIns="45720" anchor="t" anchorCtr="0">
            <a:normAutofit/>
          </a:bodyPr>
          <a:lstStyle/>
          <a:p>
            <a:pPr>
              <a:spcBef>
                <a:spcPts val="1800"/>
              </a:spcBef>
            </a:pPr>
            <a:r>
              <a:rPr lang="en-US" b="1" dirty="0">
                <a:latin typeface="Arial"/>
                <a:cs typeface="Arial"/>
              </a:rPr>
              <a:t>Trials in Treatment Naïve Adults</a:t>
            </a:r>
            <a:endParaRPr lang="en-US" b="1" dirty="0">
              <a:latin typeface="Arial" panose="020B0604020202020204" pitchFamily="34" charset="0"/>
              <a:cs typeface="Arial" panose="020B0604020202020204" pitchFamily="34" charset="0"/>
            </a:endParaRPr>
          </a:p>
          <a:p>
            <a:pPr lvl="1"/>
            <a:r>
              <a:rPr lang="en-US" baseline="60000" dirty="0">
                <a:solidFill>
                  <a:srgbClr val="0070C0"/>
                </a:solidFill>
                <a:latin typeface="Arial"/>
                <a:cs typeface="Arial"/>
              </a:rPr>
              <a:t>1</a:t>
            </a:r>
            <a:r>
              <a:rPr lang="en-US" dirty="0">
                <a:latin typeface="Arial"/>
                <a:cs typeface="Arial"/>
              </a:rPr>
              <a:t>AMBER: DRV-COBI-TAF-FTC versus DRV-COBI + TDF-FTC</a:t>
            </a:r>
          </a:p>
          <a:p>
            <a:pPr lvl="2"/>
            <a:r>
              <a:rPr lang="en-US" sz="1800" dirty="0">
                <a:solidFill>
                  <a:srgbClr val="0070C0"/>
                </a:solidFill>
                <a:ea typeface="+mn-lt"/>
                <a:cs typeface="+mn-lt"/>
              </a:rPr>
              <a:t>DRV-COBI-TAF-FTC achieved a high virologic suppression rate and was non-inferior to DRV-COBI + TDF-FTC</a:t>
            </a:r>
            <a:endParaRPr lang="en-US" sz="1600" b="1" dirty="0">
              <a:latin typeface="Arial"/>
              <a:cs typeface="Arial"/>
            </a:endParaRPr>
          </a:p>
          <a:p>
            <a:pPr>
              <a:spcBef>
                <a:spcPts val="1800"/>
              </a:spcBef>
            </a:pPr>
            <a:r>
              <a:rPr lang="en-US" b="1" dirty="0">
                <a:latin typeface="Arial"/>
                <a:cs typeface="Arial"/>
              </a:rPr>
              <a:t>Trials In Adults with Virologic Suppression</a:t>
            </a:r>
            <a:endParaRPr lang="en-US" b="1" dirty="0">
              <a:latin typeface="Arial" panose="020B0604020202020204" pitchFamily="34" charset="0"/>
              <a:cs typeface="Arial" panose="020B0604020202020204" pitchFamily="34" charset="0"/>
            </a:endParaRPr>
          </a:p>
          <a:p>
            <a:pPr lvl="1"/>
            <a:r>
              <a:rPr lang="en-US" baseline="60000" dirty="0">
                <a:solidFill>
                  <a:srgbClr val="0070C0"/>
                </a:solidFill>
                <a:latin typeface="Arial"/>
                <a:cs typeface="Arial"/>
              </a:rPr>
              <a:t>2</a:t>
            </a:r>
            <a:r>
              <a:rPr lang="en-US" dirty="0">
                <a:latin typeface="Arial"/>
                <a:cs typeface="Arial"/>
              </a:rPr>
              <a:t>EMERALD: Switch to DRV-COBI-TAF-FTC or stay on PI + TDF-FTC</a:t>
            </a:r>
          </a:p>
          <a:p>
            <a:pPr lvl="2">
              <a:buClr>
                <a:srgbClr val="0070C0"/>
              </a:buClr>
            </a:pPr>
            <a:r>
              <a:rPr lang="en-US" sz="1800" dirty="0">
                <a:solidFill>
                  <a:srgbClr val="0070C0"/>
                </a:solidFill>
                <a:latin typeface="Arial"/>
                <a:cs typeface="Arial"/>
              </a:rPr>
              <a:t>DRV-COBI-TAF-FTC is safe and efficacious as a potential switch option for the treatment of HIV-1 infection in adults with viral suppression, if a single tablet regimen is needed</a:t>
            </a:r>
            <a:endParaRPr lang="en-US" sz="1800" dirty="0"/>
          </a:p>
        </p:txBody>
      </p:sp>
    </p:spTree>
    <p:extLst>
      <p:ext uri="{BB962C8B-B14F-4D97-AF65-F5344CB8AC3E}">
        <p14:creationId xmlns:p14="http://schemas.microsoft.com/office/powerpoint/2010/main" val="3200986070"/>
      </p:ext>
    </p:extLst>
  </p:cSld>
  <p:clrMapOvr>
    <a:masterClrMapping/>
  </p:clrMapOvr>
  <p:transition spd="slow" advTm="25536"/>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Darunavir-Cobicistat-Tenofovir Alafenamide-Emtricitabine</a:t>
            </a:r>
            <a:br>
              <a:rPr lang="en-US" sz="2000" i="1" dirty="0">
                <a:ea typeface="ＭＳ Ｐゴシック" pitchFamily="-108" charset="-128"/>
              </a:rPr>
            </a:br>
            <a:r>
              <a:rPr lang="en-US" sz="2000" dirty="0">
                <a:ea typeface="ＭＳ Ｐゴシック" pitchFamily="-108" charset="-128"/>
              </a:rPr>
              <a:t>Adverse Effects</a:t>
            </a:r>
            <a:endParaRPr lang="en-US" sz="2000" dirty="0"/>
          </a:p>
        </p:txBody>
      </p:sp>
      <p:sp>
        <p:nvSpPr>
          <p:cNvPr id="6" name="Text Placeholder 5">
            <a:extLst>
              <a:ext uri="{FF2B5EF4-FFF2-40B4-BE49-F238E27FC236}">
                <a16:creationId xmlns:a16="http://schemas.microsoft.com/office/drawing/2014/main" id="{F344B78F-D4CE-2C17-8DE3-6A97C9A45288}"/>
              </a:ext>
            </a:extLst>
          </p:cNvPr>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lIns="91440" tIns="45720" rIns="91440" bIns="45720" anchor="t" anchorCtr="0">
            <a:normAutofit/>
          </a:bodyPr>
          <a:lstStyle/>
          <a:p>
            <a:r>
              <a:rPr lang="en-US" sz="1650" b="1" dirty="0"/>
              <a:t>Gastrointestinal</a:t>
            </a:r>
          </a:p>
          <a:p>
            <a:pPr lvl="1"/>
            <a:r>
              <a:rPr lang="en-US" sz="1500" dirty="0"/>
              <a:t>Diarrhea (9%) and nausea (6%) in persons taking </a:t>
            </a:r>
            <a:r>
              <a:rPr lang="en-US" sz="1400" dirty="0"/>
              <a:t>taking darunavir with cobicistat</a:t>
            </a:r>
            <a:endParaRPr lang="en-US" sz="1500" dirty="0"/>
          </a:p>
          <a:p>
            <a:r>
              <a:rPr lang="en-US" sz="1650" b="1" dirty="0"/>
              <a:t>Hepatotoxicity</a:t>
            </a:r>
          </a:p>
          <a:p>
            <a:pPr lvl="1"/>
            <a:r>
              <a:rPr lang="en-US" sz="1600" dirty="0"/>
              <a:t>Risk increased with pre-existing liver dysfunction, including chronic HBV or HCV</a:t>
            </a:r>
            <a:endParaRPr lang="en-US" sz="1500" b="1" dirty="0"/>
          </a:p>
          <a:p>
            <a:r>
              <a:rPr lang="en-US" sz="1650" b="1" dirty="0"/>
              <a:t>Skin Reactions	</a:t>
            </a:r>
          </a:p>
          <a:p>
            <a:pPr lvl="1"/>
            <a:r>
              <a:rPr lang="en-US" sz="1600" dirty="0"/>
              <a:t>Darunavir contains a sulfonamide moiety</a:t>
            </a:r>
          </a:p>
          <a:p>
            <a:pPr lvl="1"/>
            <a:r>
              <a:rPr lang="en-US" sz="1600" dirty="0"/>
              <a:t>Rash in approximately 8%</a:t>
            </a:r>
          </a:p>
          <a:p>
            <a:pPr lvl="1"/>
            <a:r>
              <a:rPr lang="en-US" sz="1600" dirty="0"/>
              <a:t>Stevens-Johnson syndrome in 0.1% of persons taking darunavir with cobicistat</a:t>
            </a:r>
          </a:p>
          <a:p>
            <a:r>
              <a:rPr lang="en-US" sz="1600" b="1" dirty="0"/>
              <a:t>Prior Sulfonamide Allergy</a:t>
            </a:r>
          </a:p>
          <a:p>
            <a:pPr lvl="1"/>
            <a:r>
              <a:rPr lang="en-US" sz="1600" dirty="0"/>
              <a:t>Incidence and severity of rash similar with or without a history of sulfonamide allergy</a:t>
            </a:r>
          </a:p>
          <a:p>
            <a:pPr lvl="1"/>
            <a:r>
              <a:rPr lang="en-US" sz="1600" dirty="0"/>
              <a:t>History of sulfonamide allergy not a contraindication but monitoring recommended</a:t>
            </a:r>
          </a:p>
        </p:txBody>
      </p:sp>
    </p:spTree>
    <p:extLst>
      <p:ext uri="{BB962C8B-B14F-4D97-AF65-F5344CB8AC3E}">
        <p14:creationId xmlns:p14="http://schemas.microsoft.com/office/powerpoint/2010/main" val="3376834385"/>
      </p:ext>
    </p:extLst>
  </p:cSld>
  <p:clrMapOvr>
    <a:masterClrMapping/>
  </p:clrMapOvr>
  <p:transition spd="slow" advTm="5729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BBFE-7E27-9C4C-960F-72436FDC62EB}"/>
              </a:ext>
            </a:extLst>
          </p:cNvPr>
          <p:cNvSpPr>
            <a:spLocks noGrp="1"/>
          </p:cNvSpPr>
          <p:nvPr>
            <p:ph type="title"/>
          </p:nvPr>
        </p:nvSpPr>
        <p:spPr/>
        <p:txBody>
          <a:bodyPr>
            <a:normAutofit/>
          </a:bodyPr>
          <a:lstStyle/>
          <a:p>
            <a:r>
              <a:rPr lang="en-US" sz="2000" dirty="0"/>
              <a:t>Darunavir-Cobicistat-Tenofovir Alafenamide-Emtricitabine</a:t>
            </a:r>
            <a:br>
              <a:rPr lang="en-US" sz="2000" dirty="0"/>
            </a:br>
            <a:r>
              <a:rPr lang="en-US" sz="2000" dirty="0"/>
              <a:t>Editor’s Summary</a:t>
            </a:r>
            <a:endParaRPr lang="en-US" sz="2000" dirty="0">
              <a:solidFill>
                <a:schemeClr val="accent2">
                  <a:lumMod val="20000"/>
                  <a:lumOff val="80000"/>
                </a:schemeClr>
              </a:solidFill>
            </a:endParaRPr>
          </a:p>
        </p:txBody>
      </p:sp>
      <p:sp>
        <p:nvSpPr>
          <p:cNvPr id="4" name="Content Placeholder 3">
            <a:extLst>
              <a:ext uri="{FF2B5EF4-FFF2-40B4-BE49-F238E27FC236}">
                <a16:creationId xmlns:a16="http://schemas.microsoft.com/office/drawing/2014/main" id="{32FE147D-DE6A-4046-9A2D-7CADC3E53861}"/>
              </a:ext>
            </a:extLst>
          </p:cNvPr>
          <p:cNvSpPr>
            <a:spLocks noGrp="1"/>
          </p:cNvSpPr>
          <p:nvPr>
            <p:ph sz="half" idx="2"/>
          </p:nvPr>
        </p:nvSpPr>
        <p:spPr>
          <a:xfrm>
            <a:off x="323850" y="1163739"/>
            <a:ext cx="8515350" cy="3134991"/>
          </a:xfrm>
        </p:spPr>
        <p:txBody>
          <a:bodyPr lIns="91440" tIns="45720" rIns="91440" bIns="45720" anchor="t" anchorCtr="0">
            <a:noAutofit/>
          </a:bodyPr>
          <a:lstStyle/>
          <a:p>
            <a:pPr>
              <a:spcBef>
                <a:spcPts val="1400"/>
              </a:spcBef>
            </a:pPr>
            <a:r>
              <a:rPr lang="en-US" sz="1800" dirty="0"/>
              <a:t>Oral, once-daily single tablet combination antiretroviral therapy with a high genetic barrier to resistance</a:t>
            </a:r>
            <a:endParaRPr lang="en-US" sz="800" dirty="0"/>
          </a:p>
          <a:p>
            <a:pPr>
              <a:spcBef>
                <a:spcPts val="1400"/>
              </a:spcBef>
            </a:pPr>
            <a:r>
              <a:rPr lang="en-US" sz="1800" dirty="0"/>
              <a:t>It is a large pill which, some individuals may find difficult to swallow</a:t>
            </a:r>
            <a:endParaRPr lang="en-US" sz="900" dirty="0"/>
          </a:p>
          <a:p>
            <a:pPr>
              <a:spcBef>
                <a:spcPts val="1400"/>
              </a:spcBef>
            </a:pPr>
            <a:r>
              <a:rPr lang="en-US" sz="1800" dirty="0"/>
              <a:t>It should not be used in patients with severe renal or severe hepatic impairment</a:t>
            </a:r>
            <a:endParaRPr lang="en-US" sz="800" dirty="0"/>
          </a:p>
          <a:p>
            <a:pPr>
              <a:spcBef>
                <a:spcPts val="1400"/>
              </a:spcBef>
            </a:pPr>
            <a:r>
              <a:rPr lang="en-US" sz="1800" dirty="0"/>
              <a:t>The medication is mostly associated with gastrointestinal adverse effects, such as diarrhea and nausea</a:t>
            </a:r>
            <a:endParaRPr lang="en-US" sz="800" dirty="0"/>
          </a:p>
          <a:p>
            <a:pPr>
              <a:spcBef>
                <a:spcPts val="1400"/>
              </a:spcBef>
            </a:pPr>
            <a:r>
              <a:rPr lang="en-US" sz="1800" dirty="0"/>
              <a:t>As an inhibitor of CYP3A, COBI can cause problematic interactions with drugs metabolized by CYP3A or drugs that induce or inhibit CYP3A</a:t>
            </a:r>
          </a:p>
        </p:txBody>
      </p:sp>
      <p:sp>
        <p:nvSpPr>
          <p:cNvPr id="3" name="TextBox 2">
            <a:extLst>
              <a:ext uri="{FF2B5EF4-FFF2-40B4-BE49-F238E27FC236}">
                <a16:creationId xmlns:a16="http://schemas.microsoft.com/office/drawing/2014/main" id="{11484FD0-4378-967D-FCD1-D7A78545EB35}"/>
              </a:ext>
            </a:extLst>
          </p:cNvPr>
          <p:cNvSpPr txBox="1"/>
          <p:nvPr/>
        </p:nvSpPr>
        <p:spPr>
          <a:xfrm>
            <a:off x="9537700" y="5384800"/>
            <a:ext cx="184731" cy="461665"/>
          </a:xfrm>
          <a:prstGeom prst="rect">
            <a:avLst/>
          </a:prstGeom>
          <a:noFill/>
        </p:spPr>
        <p:txBody>
          <a:bodyPr wrap="none" rtlCol="0">
            <a:spAutoFit/>
          </a:bodyPr>
          <a:lstStyle/>
          <a:p>
            <a:endParaRPr lang="en-US" dirty="0">
              <a:latin typeface="Arial"/>
            </a:endParaRPr>
          </a:p>
        </p:txBody>
      </p:sp>
      <p:sp>
        <p:nvSpPr>
          <p:cNvPr id="6" name="TextBox 5">
            <a:extLst>
              <a:ext uri="{FF2B5EF4-FFF2-40B4-BE49-F238E27FC236}">
                <a16:creationId xmlns:a16="http://schemas.microsoft.com/office/drawing/2014/main" id="{D2BA9115-DD35-9AA3-2857-C1E5BD4CD2FE}"/>
              </a:ext>
            </a:extLst>
          </p:cNvPr>
          <p:cNvSpPr txBox="1"/>
          <p:nvPr/>
        </p:nvSpPr>
        <p:spPr>
          <a:xfrm>
            <a:off x="10820400" y="5384800"/>
            <a:ext cx="184731" cy="461665"/>
          </a:xfrm>
          <a:prstGeom prst="rect">
            <a:avLst/>
          </a:prstGeom>
          <a:noFill/>
        </p:spPr>
        <p:txBody>
          <a:bodyPr wrap="none" rtlCol="0">
            <a:spAutoFit/>
          </a:bodyPr>
          <a:lstStyle/>
          <a:p>
            <a:endParaRPr lang="en-US" dirty="0">
              <a:latin typeface="Arial"/>
            </a:endParaRPr>
          </a:p>
        </p:txBody>
      </p:sp>
    </p:spTree>
    <p:extLst>
      <p:ext uri="{BB962C8B-B14F-4D97-AF65-F5344CB8AC3E}">
        <p14:creationId xmlns:p14="http://schemas.microsoft.com/office/powerpoint/2010/main" val="2216711448"/>
      </p:ext>
    </p:extLst>
  </p:cSld>
  <p:clrMapOvr>
    <a:masterClrMapping/>
  </p:clrMapOvr>
  <p:transition spd="slow" advTm="115893"/>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advTm="586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DBE29C-00D4-0DF6-B6CE-4A8B5D4DFA64}"/>
              </a:ext>
            </a:extLst>
          </p:cNvPr>
          <p:cNvSpPr/>
          <p:nvPr/>
        </p:nvSpPr>
        <p:spPr>
          <a:xfrm>
            <a:off x="0" y="1017765"/>
            <a:ext cx="9144000" cy="3085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27574431-49AB-3349-9E3C-3C6C7C1AA06E}"/>
              </a:ext>
            </a:extLst>
          </p:cNvPr>
          <p:cNvSpPr>
            <a:spLocks noChangeArrowheads="1"/>
          </p:cNvSpPr>
          <p:nvPr/>
        </p:nvSpPr>
        <p:spPr bwMode="auto">
          <a:xfrm>
            <a:off x="-43926" y="1010427"/>
            <a:ext cx="9235440" cy="609600"/>
          </a:xfrm>
          <a:prstGeom prst="rect">
            <a:avLst/>
          </a:prstGeom>
          <a:solidFill>
            <a:srgbClr val="CDA66B">
              <a:alpha val="72277"/>
            </a:srgbClr>
          </a:solid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sz="1900" dirty="0">
                <a:solidFill>
                  <a:srgbClr val="000000"/>
                </a:solidFill>
                <a:latin typeface="Arial" pitchFamily="-107" charset="0"/>
                <a:ea typeface="Arial" pitchFamily="-107" charset="0"/>
                <a:cs typeface="Arial" pitchFamily="-107" charset="0"/>
              </a:rPr>
              <a:t>Darunavir-Cobicistat-Tenofovir alafenamide-Emtricitabine (DRV-COBI-TAF-FTC)</a:t>
            </a:r>
          </a:p>
        </p:txBody>
      </p:sp>
      <p:sp>
        <p:nvSpPr>
          <p:cNvPr id="16" name="Rectangle 3">
            <a:extLst>
              <a:ext uri="{FF2B5EF4-FFF2-40B4-BE49-F238E27FC236}">
                <a16:creationId xmlns:a16="http://schemas.microsoft.com/office/drawing/2014/main" id="{AA6EED15-58C2-854B-9A73-2311DB82595C}"/>
              </a:ext>
            </a:extLst>
          </p:cNvPr>
          <p:cNvSpPr>
            <a:spLocks noChangeArrowheads="1"/>
          </p:cNvSpPr>
          <p:nvPr/>
        </p:nvSpPr>
        <p:spPr bwMode="auto">
          <a:xfrm>
            <a:off x="0" y="3753287"/>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1600" dirty="0">
                <a:solidFill>
                  <a:srgbClr val="000000"/>
                </a:solidFill>
                <a:latin typeface="Arial"/>
                <a:ea typeface="Arial" pitchFamily="-107" charset="0"/>
                <a:cs typeface="Arial"/>
              </a:rPr>
              <a:t>Dosing: Once daily with food</a:t>
            </a:r>
            <a:endParaRPr lang="en-US" sz="1600" dirty="0">
              <a:solidFill>
                <a:srgbClr val="000000"/>
              </a:solidFill>
              <a:latin typeface="Arial" pitchFamily="-107" charset="0"/>
              <a:ea typeface="Arial" pitchFamily="-107" charset="0"/>
              <a:cs typeface="Arial" pitchFamily="-107" charset="0"/>
            </a:endParaRPr>
          </a:p>
        </p:txBody>
      </p:sp>
      <p:sp>
        <p:nvSpPr>
          <p:cNvPr id="17" name="Rectangle 3">
            <a:extLst>
              <a:ext uri="{FF2B5EF4-FFF2-40B4-BE49-F238E27FC236}">
                <a16:creationId xmlns:a16="http://schemas.microsoft.com/office/drawing/2014/main" id="{74BD9C59-7724-0A93-AA06-BC1A608286D6}"/>
              </a:ext>
            </a:extLst>
          </p:cNvPr>
          <p:cNvSpPr>
            <a:spLocks noChangeArrowheads="1"/>
          </p:cNvSpPr>
          <p:nvPr/>
        </p:nvSpPr>
        <p:spPr bwMode="auto">
          <a:xfrm>
            <a:off x="131211" y="1795929"/>
            <a:ext cx="2079404"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Darunavir</a:t>
            </a:r>
          </a:p>
        </p:txBody>
      </p:sp>
      <p:sp>
        <p:nvSpPr>
          <p:cNvPr id="18" name="Rectangle 3">
            <a:extLst>
              <a:ext uri="{FF2B5EF4-FFF2-40B4-BE49-F238E27FC236}">
                <a16:creationId xmlns:a16="http://schemas.microsoft.com/office/drawing/2014/main" id="{27121080-1909-5381-11B2-DB906476CA01}"/>
              </a:ext>
            </a:extLst>
          </p:cNvPr>
          <p:cNvSpPr>
            <a:spLocks noChangeArrowheads="1"/>
          </p:cNvSpPr>
          <p:nvPr/>
        </p:nvSpPr>
        <p:spPr bwMode="auto">
          <a:xfrm>
            <a:off x="6852799" y="1795929"/>
            <a:ext cx="1730223"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Emtricitabine</a:t>
            </a:r>
          </a:p>
        </p:txBody>
      </p:sp>
      <p:sp>
        <p:nvSpPr>
          <p:cNvPr id="19" name="Rectangle 3">
            <a:extLst>
              <a:ext uri="{FF2B5EF4-FFF2-40B4-BE49-F238E27FC236}">
                <a16:creationId xmlns:a16="http://schemas.microsoft.com/office/drawing/2014/main" id="{E567722A-98C2-943E-F36B-DF2076BD9871}"/>
              </a:ext>
            </a:extLst>
          </p:cNvPr>
          <p:cNvSpPr>
            <a:spLocks noChangeArrowheads="1"/>
          </p:cNvSpPr>
          <p:nvPr/>
        </p:nvSpPr>
        <p:spPr bwMode="auto">
          <a:xfrm>
            <a:off x="3963829" y="1795929"/>
            <a:ext cx="2713828"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Tenofovir alafenamide</a:t>
            </a:r>
          </a:p>
        </p:txBody>
      </p:sp>
      <p:sp>
        <p:nvSpPr>
          <p:cNvPr id="2" name="Bent Arrow 1">
            <a:extLst>
              <a:ext uri="{FF2B5EF4-FFF2-40B4-BE49-F238E27FC236}">
                <a16:creationId xmlns:a16="http://schemas.microsoft.com/office/drawing/2014/main" id="{5CB1C600-4D97-85F1-892E-D6A2C6581D9E}"/>
              </a:ext>
            </a:extLst>
          </p:cNvPr>
          <p:cNvSpPr/>
          <p:nvPr/>
        </p:nvSpPr>
        <p:spPr>
          <a:xfrm flipV="1">
            <a:off x="2969242" y="2539922"/>
            <a:ext cx="342900" cy="347472"/>
          </a:xfrm>
          <a:prstGeom prst="bentArrow">
            <a:avLst/>
          </a:prstGeom>
          <a:solidFill>
            <a:srgbClr val="CDA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C113F002-A0C7-91DD-81AA-7812C7B6B4FA}"/>
              </a:ext>
            </a:extLst>
          </p:cNvPr>
          <p:cNvSpPr/>
          <p:nvPr/>
        </p:nvSpPr>
        <p:spPr>
          <a:xfrm>
            <a:off x="3312526" y="2650248"/>
            <a:ext cx="1241075"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Booster</a:t>
            </a:r>
          </a:p>
        </p:txBody>
      </p:sp>
      <p:sp>
        <p:nvSpPr>
          <p:cNvPr id="11" name="Rounded Rectangle 10">
            <a:extLst>
              <a:ext uri="{FF2B5EF4-FFF2-40B4-BE49-F238E27FC236}">
                <a16:creationId xmlns:a16="http://schemas.microsoft.com/office/drawing/2014/main" id="{2E973302-9C99-922E-F614-F566AA28F232}"/>
              </a:ext>
            </a:extLst>
          </p:cNvPr>
          <p:cNvSpPr/>
          <p:nvPr/>
        </p:nvSpPr>
        <p:spPr>
          <a:xfrm>
            <a:off x="5561399" y="2650248"/>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NRTI</a:t>
            </a:r>
          </a:p>
        </p:txBody>
      </p:sp>
      <p:sp>
        <p:nvSpPr>
          <p:cNvPr id="20" name="Bent Arrow 19">
            <a:extLst>
              <a:ext uri="{FF2B5EF4-FFF2-40B4-BE49-F238E27FC236}">
                <a16:creationId xmlns:a16="http://schemas.microsoft.com/office/drawing/2014/main" id="{DF07750F-52A8-F475-8BC9-03A84EDA0DE0}"/>
              </a:ext>
            </a:extLst>
          </p:cNvPr>
          <p:cNvSpPr/>
          <p:nvPr/>
        </p:nvSpPr>
        <p:spPr>
          <a:xfrm flipV="1">
            <a:off x="5177387" y="2539922"/>
            <a:ext cx="342900" cy="347472"/>
          </a:xfrm>
          <a:prstGeom prst="bentArrow">
            <a:avLst/>
          </a:prstGeom>
          <a:solidFill>
            <a:srgbClr val="CDA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589AA083-B747-FBB1-4E27-B371346A2490}"/>
              </a:ext>
            </a:extLst>
          </p:cNvPr>
          <p:cNvSpPr/>
          <p:nvPr/>
        </p:nvSpPr>
        <p:spPr>
          <a:xfrm>
            <a:off x="7808323" y="2650248"/>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NRTI</a:t>
            </a:r>
          </a:p>
        </p:txBody>
      </p:sp>
      <p:sp>
        <p:nvSpPr>
          <p:cNvPr id="22" name="Bent Arrow 21">
            <a:extLst>
              <a:ext uri="{FF2B5EF4-FFF2-40B4-BE49-F238E27FC236}">
                <a16:creationId xmlns:a16="http://schemas.microsoft.com/office/drawing/2014/main" id="{EC8372DA-672D-A1CA-B981-6692F9B5E8EF}"/>
              </a:ext>
            </a:extLst>
          </p:cNvPr>
          <p:cNvSpPr/>
          <p:nvPr/>
        </p:nvSpPr>
        <p:spPr>
          <a:xfrm flipV="1">
            <a:off x="7478701" y="2539922"/>
            <a:ext cx="342900" cy="347472"/>
          </a:xfrm>
          <a:prstGeom prst="bentArrow">
            <a:avLst/>
          </a:prstGeom>
          <a:solidFill>
            <a:srgbClr val="CDA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3" name="Bent Arrow 22">
            <a:extLst>
              <a:ext uri="{FF2B5EF4-FFF2-40B4-BE49-F238E27FC236}">
                <a16:creationId xmlns:a16="http://schemas.microsoft.com/office/drawing/2014/main" id="{F6C8C1D6-56E4-1598-355A-E9141F0949B6}"/>
              </a:ext>
            </a:extLst>
          </p:cNvPr>
          <p:cNvSpPr/>
          <p:nvPr/>
        </p:nvSpPr>
        <p:spPr>
          <a:xfrm flipV="1">
            <a:off x="1132930" y="2539922"/>
            <a:ext cx="342900" cy="347472"/>
          </a:xfrm>
          <a:prstGeom prst="bentArrow">
            <a:avLst/>
          </a:prstGeom>
          <a:solidFill>
            <a:srgbClr val="CDA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70CF5F7E-4ECE-3E24-9BE5-F8CFC27BA522}"/>
              </a:ext>
            </a:extLst>
          </p:cNvPr>
          <p:cNvSpPr/>
          <p:nvPr/>
        </p:nvSpPr>
        <p:spPr>
          <a:xfrm>
            <a:off x="1493436" y="2650248"/>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latin typeface="Arial" panose="020B0604020202020204" pitchFamily="34" charset="0"/>
                <a:cs typeface="Arial" panose="020B0604020202020204" pitchFamily="34" charset="0"/>
              </a:rPr>
              <a:t>PI</a:t>
            </a:r>
          </a:p>
        </p:txBody>
      </p:sp>
      <p:sp>
        <p:nvSpPr>
          <p:cNvPr id="25" name="Rounded Rectangle 24">
            <a:extLst>
              <a:ext uri="{FF2B5EF4-FFF2-40B4-BE49-F238E27FC236}">
                <a16:creationId xmlns:a16="http://schemas.microsoft.com/office/drawing/2014/main" id="{2709074E-1F2E-AC8F-7B11-8254927035D0}"/>
              </a:ext>
            </a:extLst>
          </p:cNvPr>
          <p:cNvSpPr/>
          <p:nvPr/>
        </p:nvSpPr>
        <p:spPr>
          <a:xfrm>
            <a:off x="4821933" y="2218237"/>
            <a:ext cx="975763"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A28355"/>
                </a:solidFill>
                <a:latin typeface="Arial" panose="020B0604020202020204" pitchFamily="34" charset="0"/>
                <a:cs typeface="Arial" panose="020B0604020202020204" pitchFamily="34" charset="0"/>
              </a:rPr>
              <a:t>10 mg</a:t>
            </a:r>
          </a:p>
        </p:txBody>
      </p:sp>
      <p:sp>
        <p:nvSpPr>
          <p:cNvPr id="26" name="Rounded Rectangle 25">
            <a:extLst>
              <a:ext uri="{FF2B5EF4-FFF2-40B4-BE49-F238E27FC236}">
                <a16:creationId xmlns:a16="http://schemas.microsoft.com/office/drawing/2014/main" id="{55158817-075C-534A-FAE7-09B43C4A89ED}"/>
              </a:ext>
            </a:extLst>
          </p:cNvPr>
          <p:cNvSpPr/>
          <p:nvPr/>
        </p:nvSpPr>
        <p:spPr>
          <a:xfrm>
            <a:off x="7101515" y="2218237"/>
            <a:ext cx="1280825"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A28355"/>
                </a:solidFill>
                <a:latin typeface="Arial" panose="020B0604020202020204" pitchFamily="34" charset="0"/>
                <a:cs typeface="Arial" panose="020B0604020202020204" pitchFamily="34" charset="0"/>
              </a:rPr>
              <a:t>200 mg</a:t>
            </a:r>
          </a:p>
        </p:txBody>
      </p:sp>
      <p:sp>
        <p:nvSpPr>
          <p:cNvPr id="27" name="Rounded Rectangle 26">
            <a:extLst>
              <a:ext uri="{FF2B5EF4-FFF2-40B4-BE49-F238E27FC236}">
                <a16:creationId xmlns:a16="http://schemas.microsoft.com/office/drawing/2014/main" id="{93C1B8FD-5214-4B80-AA5C-948DA10C0803}"/>
              </a:ext>
            </a:extLst>
          </p:cNvPr>
          <p:cNvSpPr/>
          <p:nvPr/>
        </p:nvSpPr>
        <p:spPr>
          <a:xfrm>
            <a:off x="625354" y="2218237"/>
            <a:ext cx="113442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A28355"/>
                </a:solidFill>
                <a:latin typeface="Arial" panose="020B0604020202020204" pitchFamily="34" charset="0"/>
                <a:cs typeface="Arial" panose="020B0604020202020204" pitchFamily="34" charset="0"/>
              </a:rPr>
              <a:t>800 mg</a:t>
            </a:r>
          </a:p>
        </p:txBody>
      </p:sp>
      <p:sp>
        <p:nvSpPr>
          <p:cNvPr id="28" name="Rounded Rectangle 27">
            <a:extLst>
              <a:ext uri="{FF2B5EF4-FFF2-40B4-BE49-F238E27FC236}">
                <a16:creationId xmlns:a16="http://schemas.microsoft.com/office/drawing/2014/main" id="{C8B1AAFD-E067-02C3-EA03-7594938E9D77}"/>
              </a:ext>
            </a:extLst>
          </p:cNvPr>
          <p:cNvSpPr/>
          <p:nvPr/>
        </p:nvSpPr>
        <p:spPr>
          <a:xfrm>
            <a:off x="2433714" y="2218237"/>
            <a:ext cx="1323041"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A28355"/>
                </a:solidFill>
                <a:latin typeface="Arial" panose="020B0604020202020204" pitchFamily="34" charset="0"/>
                <a:cs typeface="Arial" panose="020B0604020202020204" pitchFamily="34" charset="0"/>
              </a:rPr>
              <a:t>150 mg</a:t>
            </a:r>
          </a:p>
        </p:txBody>
      </p:sp>
      <p:sp>
        <p:nvSpPr>
          <p:cNvPr id="29" name="Rectangle 3">
            <a:extLst>
              <a:ext uri="{FF2B5EF4-FFF2-40B4-BE49-F238E27FC236}">
                <a16:creationId xmlns:a16="http://schemas.microsoft.com/office/drawing/2014/main" id="{94171EFC-DC0C-659C-D73A-435FB004D29E}"/>
              </a:ext>
            </a:extLst>
          </p:cNvPr>
          <p:cNvSpPr>
            <a:spLocks noChangeArrowheads="1"/>
          </p:cNvSpPr>
          <p:nvPr/>
        </p:nvSpPr>
        <p:spPr bwMode="auto">
          <a:xfrm>
            <a:off x="1973080" y="1795929"/>
            <a:ext cx="2079404" cy="460668"/>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sz="2000" dirty="0">
                <a:solidFill>
                  <a:srgbClr val="000000"/>
                </a:solidFill>
                <a:latin typeface="Arial" pitchFamily="-107" charset="0"/>
                <a:ea typeface="Arial" pitchFamily="-107" charset="0"/>
                <a:cs typeface="Arial" pitchFamily="-107" charset="0"/>
              </a:rPr>
              <a:t>Cobicistat</a:t>
            </a:r>
          </a:p>
        </p:txBody>
      </p:sp>
    </p:spTree>
    <p:extLst>
      <p:ext uri="{BB962C8B-B14F-4D97-AF65-F5344CB8AC3E}">
        <p14:creationId xmlns:p14="http://schemas.microsoft.com/office/powerpoint/2010/main" val="2386121760"/>
      </p:ext>
    </p:extLst>
  </p:cSld>
  <p:clrMapOvr>
    <a:masterClrMapping/>
  </p:clrMapOvr>
  <p:transition spd="slow" advTm="28298">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Darunavir-Cobicistat-Tenofovir Alafenamide-Emtricitabine</a:t>
            </a:r>
            <a:br>
              <a:rPr lang="en-US" sz="2000" i="1" dirty="0">
                <a:ea typeface="ＭＳ Ｐゴシック" pitchFamily="-108" charset="-128"/>
              </a:rPr>
            </a:br>
            <a:r>
              <a:rPr lang="en-US" sz="2000" dirty="0">
                <a:ea typeface="ＭＳ Ｐゴシック" pitchFamily="-108" charset="-128"/>
              </a:rPr>
              <a:t>Single-Tablet Regimen</a:t>
            </a:r>
            <a:endParaRPr lang="en-US" sz="2000" dirty="0"/>
          </a:p>
        </p:txBody>
      </p:sp>
      <p:sp>
        <p:nvSpPr>
          <p:cNvPr id="3" name="Text Placeholder 2">
            <a:extLst>
              <a:ext uri="{FF2B5EF4-FFF2-40B4-BE49-F238E27FC236}">
                <a16:creationId xmlns:a16="http://schemas.microsoft.com/office/drawing/2014/main" id="{06C5D8A1-A6C8-D5C6-CE6E-E2DEA9DA0659}"/>
              </a:ext>
            </a:extLst>
          </p:cNvPr>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a:xfrm>
            <a:off x="253510" y="1065264"/>
            <a:ext cx="8515350" cy="3600450"/>
          </a:xfrm>
        </p:spPr>
        <p:txBody>
          <a:bodyPr>
            <a:noAutofit/>
          </a:bodyPr>
          <a:lstStyle/>
          <a:p>
            <a:r>
              <a:rPr lang="en-US" sz="1700" b="1" dirty="0"/>
              <a:t>Indication: </a:t>
            </a:r>
            <a:r>
              <a:rPr lang="en-US" sz="1700" dirty="0"/>
              <a:t>Complete regimen for treatment of HIV-1 in persons weighing ≥40 kg:</a:t>
            </a:r>
          </a:p>
          <a:p>
            <a:pPr lvl="1"/>
            <a:r>
              <a:rPr lang="en-US" sz="1700" dirty="0"/>
              <a:t>No prior antiretroviral treatment history, </a:t>
            </a:r>
            <a:r>
              <a:rPr lang="en-US" sz="1700" i="1" dirty="0"/>
              <a:t>or</a:t>
            </a:r>
          </a:p>
          <a:p>
            <a:pPr lvl="1"/>
            <a:r>
              <a:rPr lang="en-US" sz="1700" dirty="0"/>
              <a:t>Virologically suppressed (HIV-1 RNA &lt; 50 copies/mL) on a stable ART for ≥6 months and have no known resistance to darunavir or tenofovir </a:t>
            </a:r>
          </a:p>
          <a:p>
            <a:pPr>
              <a:spcBef>
                <a:spcPts val="1800"/>
              </a:spcBef>
            </a:pPr>
            <a:r>
              <a:rPr lang="en-US" sz="1700" b="1" dirty="0"/>
              <a:t>Testing Prior to Initiation</a:t>
            </a:r>
            <a:endParaRPr lang="en-US" sz="1700" dirty="0"/>
          </a:p>
          <a:p>
            <a:pPr lvl="1"/>
            <a:r>
              <a:rPr lang="en-US" sz="1700" dirty="0"/>
              <a:t>Renal function</a:t>
            </a:r>
          </a:p>
          <a:p>
            <a:pPr lvl="1"/>
            <a:r>
              <a:rPr lang="en-US" sz="1700" dirty="0"/>
              <a:t>Serologic testing for hepatitis B (HBV) virus infection</a:t>
            </a:r>
            <a:endParaRPr lang="en-US" sz="1700" b="1" dirty="0"/>
          </a:p>
          <a:p>
            <a:pPr>
              <a:spcBef>
                <a:spcPts val="1800"/>
              </a:spcBef>
            </a:pPr>
            <a:r>
              <a:rPr lang="en-US" sz="1700" b="1" dirty="0"/>
              <a:t>With Renal or Hepatic Impairment</a:t>
            </a:r>
          </a:p>
          <a:p>
            <a:pPr lvl="1"/>
            <a:r>
              <a:rPr lang="en-US" sz="1700" dirty="0"/>
              <a:t>Not recommended if estimated </a:t>
            </a:r>
            <a:r>
              <a:rPr lang="en-US" sz="1700" dirty="0" err="1"/>
              <a:t>CrCl</a:t>
            </a:r>
            <a:r>
              <a:rPr lang="en-US" sz="1700" dirty="0"/>
              <a:t> &lt;30 mL/min</a:t>
            </a:r>
          </a:p>
          <a:p>
            <a:pPr lvl="1"/>
            <a:r>
              <a:rPr lang="en-US" sz="1700" dirty="0"/>
              <a:t>Not recommended with severe hepatic impairment (Child-Pugh C)</a:t>
            </a:r>
          </a:p>
        </p:txBody>
      </p:sp>
    </p:spTree>
    <p:extLst>
      <p:ext uri="{BB962C8B-B14F-4D97-AF65-F5344CB8AC3E}">
        <p14:creationId xmlns:p14="http://schemas.microsoft.com/office/powerpoint/2010/main" val="2943227424"/>
      </p:ext>
    </p:extLst>
  </p:cSld>
  <p:clrMapOvr>
    <a:masterClrMapping/>
  </p:clrMapOvr>
  <p:transition spd="slow" advTm="13116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29DD-A020-9648-901F-41107B9632E9}"/>
              </a:ext>
            </a:extLst>
          </p:cNvPr>
          <p:cNvSpPr>
            <a:spLocks noGrp="1"/>
          </p:cNvSpPr>
          <p:nvPr>
            <p:ph type="title"/>
          </p:nvPr>
        </p:nvSpPr>
        <p:spPr/>
        <p:txBody>
          <a:bodyPr>
            <a:normAutofit fontScale="90000"/>
          </a:bodyPr>
          <a:lstStyle/>
          <a:p>
            <a:r>
              <a:rPr lang="en-US" dirty="0"/>
              <a:t>Darunavir-Cobicistat-Tenofovir Alafenamide-Emtricitabine </a:t>
            </a:r>
            <a:br>
              <a:rPr lang="en-US" dirty="0"/>
            </a:br>
            <a:r>
              <a:rPr lang="en-US" dirty="0"/>
              <a:t>Mechanism of Action</a:t>
            </a:r>
          </a:p>
        </p:txBody>
      </p:sp>
    </p:spTree>
    <p:extLst>
      <p:ext uri="{BB962C8B-B14F-4D97-AF65-F5344CB8AC3E}">
        <p14:creationId xmlns:p14="http://schemas.microsoft.com/office/powerpoint/2010/main" val="4088698014"/>
      </p:ext>
    </p:extLst>
  </p:cSld>
  <p:clrMapOvr>
    <a:masterClrMapping/>
  </p:clrMapOvr>
  <p:transition spd="slow" advTm="1239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Nucleoside Reverse Transcriptase Inhibitors (NRTIs): Mechanism of Action</a:t>
            </a:r>
          </a:p>
        </p:txBody>
      </p:sp>
      <p:sp>
        <p:nvSpPr>
          <p:cNvPr id="77" name="Text Placeholder 76">
            <a:extLst>
              <a:ext uri="{FF2B5EF4-FFF2-40B4-BE49-F238E27FC236}">
                <a16:creationId xmlns:a16="http://schemas.microsoft.com/office/drawing/2014/main" id="{69087E21-B442-9843-9957-20B7D6B2D166}"/>
              </a:ext>
            </a:extLst>
          </p:cNvPr>
          <p:cNvSpPr>
            <a:spLocks noGrp="1"/>
          </p:cNvSpPr>
          <p:nvPr>
            <p:ph type="body" sz="quarter" idx="14"/>
          </p:nvPr>
        </p:nvSpPr>
        <p:spPr/>
        <p:txBody>
          <a:bodyPr/>
          <a:lstStyle/>
          <a:p>
            <a:r>
              <a:rPr lang="en-US" dirty="0"/>
              <a:t>Illustration: David H. Spach, MD</a:t>
            </a:r>
          </a:p>
        </p:txBody>
      </p:sp>
      <p:sp>
        <p:nvSpPr>
          <p:cNvPr id="4" name="AutoShape 50"/>
          <p:cNvSpPr>
            <a:spLocks noChangeAspect="1" noChangeArrowheads="1"/>
          </p:cNvSpPr>
          <p:nvPr/>
        </p:nvSpPr>
        <p:spPr bwMode="auto">
          <a:xfrm>
            <a:off x="1901428" y="1531096"/>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5" name="AutoShape 51"/>
          <p:cNvSpPr>
            <a:spLocks noChangeAspect="1" noChangeArrowheads="1"/>
          </p:cNvSpPr>
          <p:nvPr/>
        </p:nvSpPr>
        <p:spPr bwMode="auto">
          <a:xfrm>
            <a:off x="1659412" y="1682660"/>
            <a:ext cx="155972" cy="155972"/>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6" name="AutoShape 12"/>
          <p:cNvSpPr>
            <a:spLocks noChangeAspect="1" noChangeArrowheads="1"/>
          </p:cNvSpPr>
          <p:nvPr/>
        </p:nvSpPr>
        <p:spPr bwMode="auto">
          <a:xfrm>
            <a:off x="2114550" y="1771650"/>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7" name="AutoShape 8"/>
          <p:cNvSpPr>
            <a:spLocks noChangeAspect="1" noChangeArrowheads="1"/>
          </p:cNvSpPr>
          <p:nvPr/>
        </p:nvSpPr>
        <p:spPr bwMode="auto">
          <a:xfrm>
            <a:off x="1831850" y="1999488"/>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 name="Footer Placeholder 3"/>
          <p:cNvSpPr txBox="1">
            <a:spLocks/>
          </p:cNvSpPr>
          <p:nvPr/>
        </p:nvSpPr>
        <p:spPr>
          <a:xfrm>
            <a:off x="1257300" y="3232404"/>
            <a:ext cx="857250"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350" b="1" dirty="0">
                <a:solidFill>
                  <a:srgbClr val="000000"/>
                </a:solidFill>
                <a:latin typeface="Arial"/>
                <a:cs typeface="Arial"/>
              </a:rPr>
              <a:t>HIV DNA</a:t>
            </a:r>
          </a:p>
        </p:txBody>
      </p:sp>
      <p:sp>
        <p:nvSpPr>
          <p:cNvPr id="9" name="Footer Placeholder 3"/>
          <p:cNvSpPr txBox="1">
            <a:spLocks/>
          </p:cNvSpPr>
          <p:nvPr/>
        </p:nvSpPr>
        <p:spPr>
          <a:xfrm>
            <a:off x="7118348" y="3374136"/>
            <a:ext cx="843534" cy="544068"/>
          </a:xfrm>
          <a:prstGeom prst="rect">
            <a:avLst/>
          </a:prstGeom>
          <a:solidFill>
            <a:schemeClr val="bg1"/>
          </a:solidFill>
        </p:spPr>
        <p:txBody>
          <a:bodyPr vert="horz" lIns="68580" tIns="34290" rIns="68580" bIns="34290" rtlCol="0" anchor="ctr"/>
          <a:lstStyle/>
          <a:p>
            <a:pPr algn="ctr" defTabSz="685800" eaLnBrk="1" fontAlgn="auto" hangingPunct="1">
              <a:spcBef>
                <a:spcPts val="0"/>
              </a:spcBef>
              <a:spcAft>
                <a:spcPts val="0"/>
              </a:spcAft>
              <a:defRPr/>
            </a:pPr>
            <a:r>
              <a:rPr lang="en-US" sz="1350" b="1" dirty="0">
                <a:solidFill>
                  <a:srgbClr val="000000"/>
                </a:solidFill>
                <a:latin typeface="Arial"/>
                <a:cs typeface="Arial"/>
              </a:rPr>
              <a:t>HIV RNA</a:t>
            </a:r>
          </a:p>
        </p:txBody>
      </p:sp>
      <p:grpSp>
        <p:nvGrpSpPr>
          <p:cNvPr id="10" name="Group 171"/>
          <p:cNvGrpSpPr/>
          <p:nvPr/>
        </p:nvGrpSpPr>
        <p:grpSpPr>
          <a:xfrm>
            <a:off x="1987822" y="3316938"/>
            <a:ext cx="5155928" cy="402432"/>
            <a:chOff x="1126429" y="4837112"/>
            <a:chExt cx="6874571" cy="536576"/>
          </a:xfrm>
        </p:grpSpPr>
        <p:grpSp>
          <p:nvGrpSpPr>
            <p:cNvPr id="11" name="Group 92"/>
            <p:cNvGrpSpPr/>
            <p:nvPr/>
          </p:nvGrpSpPr>
          <p:grpSpPr>
            <a:xfrm>
              <a:off x="1367699" y="5012270"/>
              <a:ext cx="6441691" cy="268894"/>
              <a:chOff x="571503" y="3488270"/>
              <a:chExt cx="6441691" cy="268894"/>
            </a:xfrm>
          </p:grpSpPr>
          <p:cxnSp>
            <p:nvCxnSpPr>
              <p:cNvPr id="49" name="Straight Connector 48"/>
              <p:cNvCxnSpPr/>
              <p:nvPr/>
            </p:nvCxnSpPr>
            <p:spPr>
              <a:xfrm rot="5400000">
                <a:off x="6911817"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6617903"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6323989"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6030075"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5742200" y="364520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5448285"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5154371"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4860457"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4566543"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4272629"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3978715" y="3655787"/>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3684801"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3405410"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a:off x="3111495"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a:off x="2817581"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2523667"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2229753"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1935839"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1641925"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1348011"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1059542"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765628"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471714" y="3588059"/>
                <a:ext cx="201166" cy="1588"/>
              </a:xfrm>
              <a:prstGeom prst="line">
                <a:avLst/>
              </a:prstGeom>
              <a:ln w="25400" cap="flat" cmpd="dbl"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2" name="Line 29"/>
            <p:cNvSpPr>
              <a:spLocks noChangeShapeType="1"/>
            </p:cNvSpPr>
            <p:nvPr/>
          </p:nvSpPr>
          <p:spPr bwMode="auto">
            <a:xfrm>
              <a:off x="1126452" y="4927600"/>
              <a:ext cx="3675776" cy="0"/>
            </a:xfrm>
            <a:prstGeom prst="line">
              <a:avLst/>
            </a:prstGeom>
            <a:noFill/>
            <a:ln w="19050" cap="flat" cmpd="sng" algn="ctr">
              <a:solidFill>
                <a:schemeClr val="tx1"/>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3" name="Line 29"/>
            <p:cNvSpPr>
              <a:spLocks noChangeShapeType="1"/>
            </p:cNvSpPr>
            <p:nvPr/>
          </p:nvSpPr>
          <p:spPr bwMode="auto">
            <a:xfrm>
              <a:off x="1126429" y="5275263"/>
              <a:ext cx="6874571" cy="0"/>
            </a:xfrm>
            <a:prstGeom prst="line">
              <a:avLst/>
            </a:prstGeom>
            <a:noFill/>
            <a:ln w="19050" cap="flat" cmpd="sng" algn="ctr">
              <a:solidFill>
                <a:schemeClr val="tx1"/>
              </a:solidFill>
              <a:prstDash val="solid"/>
              <a:round/>
              <a:headEnd type="none" w="med" len="med"/>
              <a:tailEnd type="none" w="med" len="med"/>
            </a:ln>
            <a:effectLst/>
          </p:spPr>
          <p:txBody>
            <a:bodyPr wrap="none" anchor="ctr">
              <a:prstTxWarp prst="textNoShape">
                <a:avLst/>
              </a:prstTxWarp>
            </a:bodyPr>
            <a:lstStyle/>
            <a:p>
              <a:endParaRPr lang="en-US" sz="1800"/>
            </a:p>
          </p:txBody>
        </p:sp>
        <p:sp>
          <p:nvSpPr>
            <p:cNvPr id="14" name="AutoShape 6"/>
            <p:cNvSpPr>
              <a:spLocks noChangeAspect="1" noChangeArrowheads="1"/>
            </p:cNvSpPr>
            <p:nvPr/>
          </p:nvSpPr>
          <p:spPr bwMode="auto">
            <a:xfrm>
              <a:off x="2145084"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5" name="AutoShape 7"/>
            <p:cNvSpPr>
              <a:spLocks noChangeAspect="1" noChangeArrowheads="1"/>
            </p:cNvSpPr>
            <p:nvPr/>
          </p:nvSpPr>
          <p:spPr bwMode="auto">
            <a:xfrm>
              <a:off x="2437551" y="5165725"/>
              <a:ext cx="207963" cy="207963"/>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16" name="AutoShape 8"/>
            <p:cNvSpPr>
              <a:spLocks noChangeAspect="1" noChangeArrowheads="1"/>
            </p:cNvSpPr>
            <p:nvPr/>
          </p:nvSpPr>
          <p:spPr bwMode="auto">
            <a:xfrm>
              <a:off x="2730018" y="5165725"/>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7" name="AutoShape 9"/>
            <p:cNvSpPr>
              <a:spLocks noChangeAspect="1" noChangeArrowheads="1"/>
            </p:cNvSpPr>
            <p:nvPr/>
          </p:nvSpPr>
          <p:spPr bwMode="auto">
            <a:xfrm>
              <a:off x="3607416" y="5165725"/>
              <a:ext cx="207962"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8" name="AutoShape 10"/>
            <p:cNvSpPr>
              <a:spLocks noChangeAspect="1" noChangeArrowheads="1"/>
            </p:cNvSpPr>
            <p:nvPr/>
          </p:nvSpPr>
          <p:spPr bwMode="auto">
            <a:xfrm>
              <a:off x="4192349" y="5165725"/>
              <a:ext cx="207963"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9" name="AutoShape 11"/>
            <p:cNvSpPr>
              <a:spLocks noChangeAspect="1" noChangeArrowheads="1"/>
            </p:cNvSpPr>
            <p:nvPr/>
          </p:nvSpPr>
          <p:spPr bwMode="auto">
            <a:xfrm>
              <a:off x="3899882" y="5165725"/>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0" name="AutoShape 12"/>
            <p:cNvSpPr>
              <a:spLocks noChangeAspect="1" noChangeArrowheads="1"/>
            </p:cNvSpPr>
            <p:nvPr/>
          </p:nvSpPr>
          <p:spPr bwMode="auto">
            <a:xfrm>
              <a:off x="3022484" y="5165725"/>
              <a:ext cx="207962"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1" name="AutoShape 13"/>
            <p:cNvSpPr>
              <a:spLocks noChangeAspect="1" noChangeArrowheads="1"/>
            </p:cNvSpPr>
            <p:nvPr/>
          </p:nvSpPr>
          <p:spPr bwMode="auto">
            <a:xfrm>
              <a:off x="3314950" y="5165725"/>
              <a:ext cx="207962"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2" name="AutoShape 14"/>
            <p:cNvSpPr>
              <a:spLocks noChangeAspect="1" noChangeArrowheads="1"/>
            </p:cNvSpPr>
            <p:nvPr/>
          </p:nvSpPr>
          <p:spPr bwMode="auto">
            <a:xfrm>
              <a:off x="4777283" y="5165725"/>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3" name="AutoShape 15"/>
            <p:cNvSpPr>
              <a:spLocks noChangeAspect="1" noChangeArrowheads="1"/>
            </p:cNvSpPr>
            <p:nvPr/>
          </p:nvSpPr>
          <p:spPr bwMode="auto">
            <a:xfrm>
              <a:off x="4484816"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4" name="AutoShape 25"/>
            <p:cNvSpPr>
              <a:spLocks noChangeAspect="1" noChangeArrowheads="1"/>
            </p:cNvSpPr>
            <p:nvPr/>
          </p:nvSpPr>
          <p:spPr bwMode="auto">
            <a:xfrm>
              <a:off x="5362217" y="5165725"/>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5" name="AutoShape 26"/>
            <p:cNvSpPr>
              <a:spLocks noChangeAspect="1" noChangeArrowheads="1"/>
            </p:cNvSpPr>
            <p:nvPr/>
          </p:nvSpPr>
          <p:spPr bwMode="auto">
            <a:xfrm>
              <a:off x="5069750"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6" name="AutoShape 30"/>
            <p:cNvSpPr>
              <a:spLocks noChangeAspect="1" noChangeArrowheads="1"/>
            </p:cNvSpPr>
            <p:nvPr/>
          </p:nvSpPr>
          <p:spPr bwMode="auto">
            <a:xfrm>
              <a:off x="5654684" y="5149850"/>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7" name="AutoShape 31"/>
            <p:cNvSpPr>
              <a:spLocks noChangeAspect="1" noChangeArrowheads="1"/>
            </p:cNvSpPr>
            <p:nvPr/>
          </p:nvSpPr>
          <p:spPr bwMode="auto">
            <a:xfrm>
              <a:off x="5947151" y="5149850"/>
              <a:ext cx="207962" cy="207963"/>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28" name="AutoShape 32"/>
            <p:cNvSpPr>
              <a:spLocks noChangeAspect="1" noChangeArrowheads="1"/>
            </p:cNvSpPr>
            <p:nvPr/>
          </p:nvSpPr>
          <p:spPr bwMode="auto">
            <a:xfrm>
              <a:off x="6239617" y="5149850"/>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29" name="AutoShape 33"/>
            <p:cNvSpPr>
              <a:spLocks noChangeAspect="1" noChangeArrowheads="1"/>
            </p:cNvSpPr>
            <p:nvPr/>
          </p:nvSpPr>
          <p:spPr bwMode="auto">
            <a:xfrm>
              <a:off x="7117015" y="5149850"/>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0" name="AutoShape 34"/>
            <p:cNvSpPr>
              <a:spLocks noChangeAspect="1" noChangeArrowheads="1"/>
            </p:cNvSpPr>
            <p:nvPr/>
          </p:nvSpPr>
          <p:spPr bwMode="auto">
            <a:xfrm>
              <a:off x="7701949" y="5149850"/>
              <a:ext cx="207963"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1" name="AutoShape 35"/>
            <p:cNvSpPr>
              <a:spLocks noChangeAspect="1" noChangeArrowheads="1"/>
            </p:cNvSpPr>
            <p:nvPr/>
          </p:nvSpPr>
          <p:spPr bwMode="auto">
            <a:xfrm>
              <a:off x="7409482" y="5149850"/>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2" name="AutoShape 36"/>
            <p:cNvSpPr>
              <a:spLocks noChangeAspect="1" noChangeArrowheads="1"/>
            </p:cNvSpPr>
            <p:nvPr/>
          </p:nvSpPr>
          <p:spPr bwMode="auto">
            <a:xfrm>
              <a:off x="6532083" y="5149850"/>
              <a:ext cx="207962"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3" name="AutoShape 37"/>
            <p:cNvSpPr>
              <a:spLocks noChangeAspect="1" noChangeArrowheads="1"/>
            </p:cNvSpPr>
            <p:nvPr/>
          </p:nvSpPr>
          <p:spPr bwMode="auto">
            <a:xfrm>
              <a:off x="6824549" y="5149850"/>
              <a:ext cx="207962"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4" name="AutoShape 50"/>
            <p:cNvSpPr>
              <a:spLocks noChangeAspect="1" noChangeArrowheads="1"/>
            </p:cNvSpPr>
            <p:nvPr/>
          </p:nvSpPr>
          <p:spPr bwMode="auto">
            <a:xfrm>
              <a:off x="1267683" y="5165725"/>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5" name="AutoShape 51"/>
            <p:cNvSpPr>
              <a:spLocks noChangeAspect="1" noChangeArrowheads="1"/>
            </p:cNvSpPr>
            <p:nvPr/>
          </p:nvSpPr>
          <p:spPr bwMode="auto">
            <a:xfrm>
              <a:off x="1560150" y="5165725"/>
              <a:ext cx="207963" cy="207963"/>
            </a:xfrm>
            <a:prstGeom prst="pentagon">
              <a:avLst/>
            </a:prstGeom>
            <a:solidFill>
              <a:srgbClr val="0000FF"/>
            </a:solidFill>
            <a:ln w="12700">
              <a:solidFill>
                <a:schemeClr val="tx1"/>
              </a:solidFill>
              <a:miter lim="800000"/>
              <a:headEnd/>
              <a:tailEnd/>
            </a:ln>
            <a:effectLst/>
          </p:spPr>
          <p:txBody>
            <a:bodyPr wrap="none" lIns="67037" tIns="33518" rIns="67037" bIns="33518" anchor="ctr">
              <a:prstTxWarp prst="textNoShape">
                <a:avLst/>
              </a:prstTxWarp>
            </a:bodyPr>
            <a:lstStyle/>
            <a:p>
              <a:pPr algn="ctr" defTabSz="670322"/>
              <a:endParaRPr lang="en-US" sz="1725">
                <a:solidFill>
                  <a:schemeClr val="bg1"/>
                </a:solidFill>
              </a:endParaRPr>
            </a:p>
          </p:txBody>
        </p:sp>
        <p:sp>
          <p:nvSpPr>
            <p:cNvPr id="36" name="AutoShape 52"/>
            <p:cNvSpPr>
              <a:spLocks noChangeAspect="1" noChangeArrowheads="1"/>
            </p:cNvSpPr>
            <p:nvPr/>
          </p:nvSpPr>
          <p:spPr bwMode="auto">
            <a:xfrm>
              <a:off x="1852617" y="5165725"/>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7" name="AutoShape 82"/>
            <p:cNvSpPr>
              <a:spLocks noChangeAspect="1" noChangeArrowheads="1"/>
            </p:cNvSpPr>
            <p:nvPr/>
          </p:nvSpPr>
          <p:spPr bwMode="auto">
            <a:xfrm flipV="1">
              <a:off x="2437551" y="4837112"/>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38" name="AutoShape 83"/>
            <p:cNvSpPr>
              <a:spLocks noChangeAspect="1" noChangeArrowheads="1"/>
            </p:cNvSpPr>
            <p:nvPr/>
          </p:nvSpPr>
          <p:spPr bwMode="auto">
            <a:xfrm flipV="1">
              <a:off x="2730018" y="4837112"/>
              <a:ext cx="207962" cy="207963"/>
            </a:xfrm>
            <a:prstGeom prst="pentagon">
              <a:avLst/>
            </a:prstGeom>
            <a:solidFill>
              <a:srgbClr val="0000FF"/>
            </a:solidFill>
            <a:ln w="12700">
              <a:solidFill>
                <a:schemeClr val="tx1"/>
              </a:solidFill>
              <a:miter lim="800000"/>
              <a:headEnd/>
              <a:tailEnd/>
            </a:ln>
            <a:effectLst/>
          </p:spPr>
          <p:txBody>
            <a:bodyPr rot="10800000" wrap="none" lIns="67037" tIns="33518" rIns="67037" bIns="33518" anchor="ctr">
              <a:prstTxWarp prst="textNoShape">
                <a:avLst/>
              </a:prstTxWarp>
            </a:bodyPr>
            <a:lstStyle/>
            <a:p>
              <a:pPr algn="ctr" defTabSz="670322"/>
              <a:endParaRPr lang="en-US" sz="1725">
                <a:solidFill>
                  <a:schemeClr val="bg1"/>
                </a:solidFill>
              </a:endParaRPr>
            </a:p>
          </p:txBody>
        </p:sp>
        <p:sp>
          <p:nvSpPr>
            <p:cNvPr id="39" name="AutoShape 84"/>
            <p:cNvSpPr>
              <a:spLocks noChangeAspect="1" noChangeArrowheads="1"/>
            </p:cNvSpPr>
            <p:nvPr/>
          </p:nvSpPr>
          <p:spPr bwMode="auto">
            <a:xfrm flipV="1">
              <a:off x="3022484" y="4837112"/>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0" name="AutoShape 85"/>
            <p:cNvSpPr>
              <a:spLocks noChangeAspect="1" noChangeArrowheads="1"/>
            </p:cNvSpPr>
            <p:nvPr/>
          </p:nvSpPr>
          <p:spPr bwMode="auto">
            <a:xfrm flipV="1">
              <a:off x="3899882" y="4837112"/>
              <a:ext cx="207963" cy="207963"/>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1" name="AutoShape 86"/>
            <p:cNvSpPr>
              <a:spLocks noChangeAspect="1" noChangeArrowheads="1"/>
            </p:cNvSpPr>
            <p:nvPr/>
          </p:nvSpPr>
          <p:spPr bwMode="auto">
            <a:xfrm flipV="1">
              <a:off x="4484816" y="4837112"/>
              <a:ext cx="207963"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2" name="AutoShape 87"/>
            <p:cNvSpPr>
              <a:spLocks noChangeAspect="1" noChangeArrowheads="1"/>
            </p:cNvSpPr>
            <p:nvPr/>
          </p:nvSpPr>
          <p:spPr bwMode="auto">
            <a:xfrm flipV="1">
              <a:off x="4192349" y="4837112"/>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3" name="AutoShape 88"/>
            <p:cNvSpPr>
              <a:spLocks noChangeAspect="1" noChangeArrowheads="1"/>
            </p:cNvSpPr>
            <p:nvPr/>
          </p:nvSpPr>
          <p:spPr bwMode="auto">
            <a:xfrm flipV="1">
              <a:off x="3314950" y="4837112"/>
              <a:ext cx="207962" cy="207963"/>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4" name="AutoShape 89"/>
            <p:cNvSpPr>
              <a:spLocks noChangeAspect="1" noChangeArrowheads="1"/>
            </p:cNvSpPr>
            <p:nvPr/>
          </p:nvSpPr>
          <p:spPr bwMode="auto">
            <a:xfrm flipV="1">
              <a:off x="3607416" y="4837112"/>
              <a:ext cx="207962"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5" name="AutoShape 105"/>
            <p:cNvSpPr>
              <a:spLocks noChangeAspect="1" noChangeArrowheads="1"/>
            </p:cNvSpPr>
            <p:nvPr/>
          </p:nvSpPr>
          <p:spPr bwMode="auto">
            <a:xfrm flipV="1">
              <a:off x="1560150" y="4837112"/>
              <a:ext cx="207963" cy="207963"/>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6" name="AutoShape 106"/>
            <p:cNvSpPr>
              <a:spLocks noChangeAspect="1" noChangeArrowheads="1"/>
            </p:cNvSpPr>
            <p:nvPr/>
          </p:nvSpPr>
          <p:spPr bwMode="auto">
            <a:xfrm flipV="1">
              <a:off x="1852617" y="4837112"/>
              <a:ext cx="207963" cy="207963"/>
            </a:xfrm>
            <a:prstGeom prst="pentagon">
              <a:avLst/>
            </a:prstGeom>
            <a:solidFill>
              <a:srgbClr val="0000FF"/>
            </a:solidFill>
            <a:ln w="12700">
              <a:solidFill>
                <a:schemeClr val="tx1"/>
              </a:solidFill>
              <a:miter lim="800000"/>
              <a:headEnd/>
              <a:tailEnd/>
            </a:ln>
            <a:effectLst/>
          </p:spPr>
          <p:txBody>
            <a:bodyPr rot="10800000" wrap="none" lIns="67037" tIns="33518" rIns="67037" bIns="33518" anchor="ctr">
              <a:prstTxWarp prst="textNoShape">
                <a:avLst/>
              </a:prstTxWarp>
            </a:bodyPr>
            <a:lstStyle/>
            <a:p>
              <a:pPr algn="ctr" defTabSz="670322"/>
              <a:endParaRPr lang="en-US" sz="1725">
                <a:solidFill>
                  <a:schemeClr val="bg1"/>
                </a:solidFill>
              </a:endParaRPr>
            </a:p>
          </p:txBody>
        </p:sp>
        <p:sp>
          <p:nvSpPr>
            <p:cNvPr id="47" name="AutoShape 107"/>
            <p:cNvSpPr>
              <a:spLocks noChangeAspect="1" noChangeArrowheads="1"/>
            </p:cNvSpPr>
            <p:nvPr/>
          </p:nvSpPr>
          <p:spPr bwMode="auto">
            <a:xfrm flipV="1">
              <a:off x="2145084" y="4837112"/>
              <a:ext cx="207963"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48" name="AutoShape 108"/>
            <p:cNvSpPr>
              <a:spLocks noChangeAspect="1" noChangeArrowheads="1"/>
            </p:cNvSpPr>
            <p:nvPr/>
          </p:nvSpPr>
          <p:spPr bwMode="auto">
            <a:xfrm flipV="1">
              <a:off x="1267684" y="4837112"/>
              <a:ext cx="207962" cy="207963"/>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grpSp>
      <p:sp>
        <p:nvSpPr>
          <p:cNvPr id="72" name="Footer Placeholder 3"/>
          <p:cNvSpPr txBox="1">
            <a:spLocks/>
          </p:cNvSpPr>
          <p:nvPr/>
        </p:nvSpPr>
        <p:spPr>
          <a:xfrm>
            <a:off x="907812" y="1028700"/>
            <a:ext cx="2199849"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600" b="1" dirty="0">
                <a:solidFill>
                  <a:srgbClr val="000000"/>
                </a:solidFill>
                <a:latin typeface="Arial"/>
                <a:cs typeface="Arial"/>
              </a:rPr>
              <a:t>Human Nucleotides</a:t>
            </a:r>
          </a:p>
        </p:txBody>
      </p:sp>
      <p:grpSp>
        <p:nvGrpSpPr>
          <p:cNvPr id="73" name="Group 257"/>
          <p:cNvGrpSpPr/>
          <p:nvPr/>
        </p:nvGrpSpPr>
        <p:grpSpPr>
          <a:xfrm>
            <a:off x="3589897" y="2187398"/>
            <a:ext cx="2725224" cy="2643259"/>
            <a:chOff x="3112077" y="2819400"/>
            <a:chExt cx="3898323" cy="3835404"/>
          </a:xfrm>
        </p:grpSpPr>
        <p:sp>
          <p:nvSpPr>
            <p:cNvPr id="74" name="Freeform 73"/>
            <p:cNvSpPr/>
            <p:nvPr/>
          </p:nvSpPr>
          <p:spPr>
            <a:xfrm>
              <a:off x="3112077" y="2819400"/>
              <a:ext cx="3898323" cy="3824261"/>
            </a:xfrm>
            <a:custGeom>
              <a:avLst/>
              <a:gdLst>
                <a:gd name="connsiteX0" fmla="*/ 1110192 w 4400550"/>
                <a:gd name="connsiteY0" fmla="*/ 92075 h 4316942"/>
                <a:gd name="connsiteX1" fmla="*/ 970492 w 4400550"/>
                <a:gd name="connsiteY1" fmla="*/ 15875 h 4316942"/>
                <a:gd name="connsiteX2" fmla="*/ 735542 w 4400550"/>
                <a:gd name="connsiteY2" fmla="*/ 34925 h 4316942"/>
                <a:gd name="connsiteX3" fmla="*/ 418042 w 4400550"/>
                <a:gd name="connsiteY3" fmla="*/ 225425 h 4316942"/>
                <a:gd name="connsiteX4" fmla="*/ 106892 w 4400550"/>
                <a:gd name="connsiteY4" fmla="*/ 682625 h 4316942"/>
                <a:gd name="connsiteX5" fmla="*/ 11642 w 4400550"/>
                <a:gd name="connsiteY5" fmla="*/ 1400175 h 4316942"/>
                <a:gd name="connsiteX6" fmla="*/ 176742 w 4400550"/>
                <a:gd name="connsiteY6" fmla="*/ 2282825 h 4316942"/>
                <a:gd name="connsiteX7" fmla="*/ 348192 w 4400550"/>
                <a:gd name="connsiteY7" fmla="*/ 2708275 h 4316942"/>
                <a:gd name="connsiteX8" fmla="*/ 437092 w 4400550"/>
                <a:gd name="connsiteY8" fmla="*/ 2994025 h 4316942"/>
                <a:gd name="connsiteX9" fmla="*/ 449792 w 4400550"/>
                <a:gd name="connsiteY9" fmla="*/ 3324225 h 4316942"/>
                <a:gd name="connsiteX10" fmla="*/ 418042 w 4400550"/>
                <a:gd name="connsiteY10" fmla="*/ 3590925 h 4316942"/>
                <a:gd name="connsiteX11" fmla="*/ 443442 w 4400550"/>
                <a:gd name="connsiteY11" fmla="*/ 3832225 h 4316942"/>
                <a:gd name="connsiteX12" fmla="*/ 646642 w 4400550"/>
                <a:gd name="connsiteY12" fmla="*/ 4054475 h 4316942"/>
                <a:gd name="connsiteX13" fmla="*/ 976842 w 4400550"/>
                <a:gd name="connsiteY13" fmla="*/ 4238625 h 4316942"/>
                <a:gd name="connsiteX14" fmla="*/ 1535642 w 4400550"/>
                <a:gd name="connsiteY14" fmla="*/ 4308475 h 4316942"/>
                <a:gd name="connsiteX15" fmla="*/ 1891242 w 4400550"/>
                <a:gd name="connsiteY15" fmla="*/ 4187825 h 4316942"/>
                <a:gd name="connsiteX16" fmla="*/ 2157942 w 4400550"/>
                <a:gd name="connsiteY16" fmla="*/ 4175125 h 4316942"/>
                <a:gd name="connsiteX17" fmla="*/ 2500842 w 4400550"/>
                <a:gd name="connsiteY17" fmla="*/ 4257675 h 4316942"/>
                <a:gd name="connsiteX18" fmla="*/ 2951692 w 4400550"/>
                <a:gd name="connsiteY18" fmla="*/ 4175125 h 4316942"/>
                <a:gd name="connsiteX19" fmla="*/ 3377142 w 4400550"/>
                <a:gd name="connsiteY19" fmla="*/ 4187825 h 4316942"/>
                <a:gd name="connsiteX20" fmla="*/ 3764492 w 4400550"/>
                <a:gd name="connsiteY20" fmla="*/ 4194175 h 4316942"/>
                <a:gd name="connsiteX21" fmla="*/ 4101042 w 4400550"/>
                <a:gd name="connsiteY21" fmla="*/ 3978275 h 4316942"/>
                <a:gd name="connsiteX22" fmla="*/ 4355042 w 4400550"/>
                <a:gd name="connsiteY22" fmla="*/ 3540125 h 4316942"/>
                <a:gd name="connsiteX23" fmla="*/ 4374092 w 4400550"/>
                <a:gd name="connsiteY23" fmla="*/ 3279775 h 4316942"/>
                <a:gd name="connsiteX24" fmla="*/ 4234392 w 4400550"/>
                <a:gd name="connsiteY24" fmla="*/ 3165475 h 4316942"/>
                <a:gd name="connsiteX25" fmla="*/ 4253442 w 4400550"/>
                <a:gd name="connsiteY25" fmla="*/ 2905125 h 4316942"/>
                <a:gd name="connsiteX26" fmla="*/ 3891492 w 4400550"/>
                <a:gd name="connsiteY26" fmla="*/ 2435225 h 4316942"/>
                <a:gd name="connsiteX27" fmla="*/ 3561292 w 4400550"/>
                <a:gd name="connsiteY27" fmla="*/ 2105025 h 4316942"/>
                <a:gd name="connsiteX28" fmla="*/ 3415242 w 4400550"/>
                <a:gd name="connsiteY28" fmla="*/ 1812925 h 4316942"/>
                <a:gd name="connsiteX29" fmla="*/ 3358092 w 4400550"/>
                <a:gd name="connsiteY29" fmla="*/ 1355725 h 4316942"/>
                <a:gd name="connsiteX30" fmla="*/ 3300942 w 4400550"/>
                <a:gd name="connsiteY30" fmla="*/ 1006475 h 4316942"/>
                <a:gd name="connsiteX31" fmla="*/ 3053292 w 4400550"/>
                <a:gd name="connsiteY31" fmla="*/ 898525 h 4316942"/>
                <a:gd name="connsiteX32" fmla="*/ 2754842 w 4400550"/>
                <a:gd name="connsiteY32" fmla="*/ 955675 h 4316942"/>
                <a:gd name="connsiteX33" fmla="*/ 2589742 w 4400550"/>
                <a:gd name="connsiteY33" fmla="*/ 1317625 h 4316942"/>
                <a:gd name="connsiteX34" fmla="*/ 2538942 w 4400550"/>
                <a:gd name="connsiteY34" fmla="*/ 1889125 h 4316942"/>
                <a:gd name="connsiteX35" fmla="*/ 2386542 w 4400550"/>
                <a:gd name="connsiteY35" fmla="*/ 2092325 h 4316942"/>
                <a:gd name="connsiteX36" fmla="*/ 2164292 w 4400550"/>
                <a:gd name="connsiteY36" fmla="*/ 2155825 h 4316942"/>
                <a:gd name="connsiteX37" fmla="*/ 1891242 w 4400550"/>
                <a:gd name="connsiteY37" fmla="*/ 2092325 h 4316942"/>
                <a:gd name="connsiteX38" fmla="*/ 1592792 w 4400550"/>
                <a:gd name="connsiteY38" fmla="*/ 2085975 h 4316942"/>
                <a:gd name="connsiteX39" fmla="*/ 1376892 w 4400550"/>
                <a:gd name="connsiteY39" fmla="*/ 1984375 h 4316942"/>
                <a:gd name="connsiteX40" fmla="*/ 1192742 w 4400550"/>
                <a:gd name="connsiteY40" fmla="*/ 1755775 h 4316942"/>
                <a:gd name="connsiteX41" fmla="*/ 1173692 w 4400550"/>
                <a:gd name="connsiteY41" fmla="*/ 1495425 h 4316942"/>
                <a:gd name="connsiteX42" fmla="*/ 1256242 w 4400550"/>
                <a:gd name="connsiteY42" fmla="*/ 1101725 h 4316942"/>
                <a:gd name="connsiteX43" fmla="*/ 1256242 w 4400550"/>
                <a:gd name="connsiteY43" fmla="*/ 847725 h 4316942"/>
                <a:gd name="connsiteX44" fmla="*/ 1205442 w 4400550"/>
                <a:gd name="connsiteY44" fmla="*/ 720725 h 4316942"/>
                <a:gd name="connsiteX45" fmla="*/ 1199092 w 4400550"/>
                <a:gd name="connsiteY45" fmla="*/ 396875 h 4316942"/>
                <a:gd name="connsiteX46" fmla="*/ 1167342 w 4400550"/>
                <a:gd name="connsiteY46" fmla="*/ 187325 h 4316942"/>
                <a:gd name="connsiteX47" fmla="*/ 1110192 w 4400550"/>
                <a:gd name="connsiteY47" fmla="*/ 92075 h 431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00550" h="4316942">
                  <a:moveTo>
                    <a:pt x="1110192" y="92075"/>
                  </a:moveTo>
                  <a:cubicBezTo>
                    <a:pt x="1077384" y="63500"/>
                    <a:pt x="1032934" y="25400"/>
                    <a:pt x="970492" y="15875"/>
                  </a:cubicBezTo>
                  <a:cubicBezTo>
                    <a:pt x="908050" y="6350"/>
                    <a:pt x="827617" y="0"/>
                    <a:pt x="735542" y="34925"/>
                  </a:cubicBezTo>
                  <a:cubicBezTo>
                    <a:pt x="643467" y="69850"/>
                    <a:pt x="522817" y="117475"/>
                    <a:pt x="418042" y="225425"/>
                  </a:cubicBezTo>
                  <a:cubicBezTo>
                    <a:pt x="313267" y="333375"/>
                    <a:pt x="174625" y="486833"/>
                    <a:pt x="106892" y="682625"/>
                  </a:cubicBezTo>
                  <a:cubicBezTo>
                    <a:pt x="39159" y="878417"/>
                    <a:pt x="0" y="1133475"/>
                    <a:pt x="11642" y="1400175"/>
                  </a:cubicBezTo>
                  <a:cubicBezTo>
                    <a:pt x="23284" y="1666875"/>
                    <a:pt x="120650" y="2064808"/>
                    <a:pt x="176742" y="2282825"/>
                  </a:cubicBezTo>
                  <a:cubicBezTo>
                    <a:pt x="232834" y="2500842"/>
                    <a:pt x="304800" y="2589742"/>
                    <a:pt x="348192" y="2708275"/>
                  </a:cubicBezTo>
                  <a:cubicBezTo>
                    <a:pt x="391584" y="2826808"/>
                    <a:pt x="420159" y="2891367"/>
                    <a:pt x="437092" y="2994025"/>
                  </a:cubicBezTo>
                  <a:cubicBezTo>
                    <a:pt x="454025" y="3096683"/>
                    <a:pt x="452967" y="3224742"/>
                    <a:pt x="449792" y="3324225"/>
                  </a:cubicBezTo>
                  <a:cubicBezTo>
                    <a:pt x="446617" y="3423708"/>
                    <a:pt x="419100" y="3506258"/>
                    <a:pt x="418042" y="3590925"/>
                  </a:cubicBezTo>
                  <a:cubicBezTo>
                    <a:pt x="416984" y="3675592"/>
                    <a:pt x="405342" y="3754967"/>
                    <a:pt x="443442" y="3832225"/>
                  </a:cubicBezTo>
                  <a:cubicBezTo>
                    <a:pt x="481542" y="3909483"/>
                    <a:pt x="557742" y="3986742"/>
                    <a:pt x="646642" y="4054475"/>
                  </a:cubicBezTo>
                  <a:cubicBezTo>
                    <a:pt x="735542" y="4122208"/>
                    <a:pt x="828675" y="4196292"/>
                    <a:pt x="976842" y="4238625"/>
                  </a:cubicBezTo>
                  <a:cubicBezTo>
                    <a:pt x="1125009" y="4280958"/>
                    <a:pt x="1383242" y="4316942"/>
                    <a:pt x="1535642" y="4308475"/>
                  </a:cubicBezTo>
                  <a:cubicBezTo>
                    <a:pt x="1688042" y="4300008"/>
                    <a:pt x="1787525" y="4210050"/>
                    <a:pt x="1891242" y="4187825"/>
                  </a:cubicBezTo>
                  <a:cubicBezTo>
                    <a:pt x="1994959" y="4165600"/>
                    <a:pt x="2056342" y="4163483"/>
                    <a:pt x="2157942" y="4175125"/>
                  </a:cubicBezTo>
                  <a:cubicBezTo>
                    <a:pt x="2259542" y="4186767"/>
                    <a:pt x="2368550" y="4257675"/>
                    <a:pt x="2500842" y="4257675"/>
                  </a:cubicBezTo>
                  <a:cubicBezTo>
                    <a:pt x="2633134" y="4257675"/>
                    <a:pt x="2805642" y="4186767"/>
                    <a:pt x="2951692" y="4175125"/>
                  </a:cubicBezTo>
                  <a:cubicBezTo>
                    <a:pt x="3097742" y="4163483"/>
                    <a:pt x="3377142" y="4187825"/>
                    <a:pt x="3377142" y="4187825"/>
                  </a:cubicBezTo>
                  <a:cubicBezTo>
                    <a:pt x="3512609" y="4191000"/>
                    <a:pt x="3643842" y="4229100"/>
                    <a:pt x="3764492" y="4194175"/>
                  </a:cubicBezTo>
                  <a:cubicBezTo>
                    <a:pt x="3885142" y="4159250"/>
                    <a:pt x="4002617" y="4087283"/>
                    <a:pt x="4101042" y="3978275"/>
                  </a:cubicBezTo>
                  <a:cubicBezTo>
                    <a:pt x="4199467" y="3869267"/>
                    <a:pt x="4309534" y="3656542"/>
                    <a:pt x="4355042" y="3540125"/>
                  </a:cubicBezTo>
                  <a:cubicBezTo>
                    <a:pt x="4400550" y="3423708"/>
                    <a:pt x="4394200" y="3342217"/>
                    <a:pt x="4374092" y="3279775"/>
                  </a:cubicBezTo>
                  <a:cubicBezTo>
                    <a:pt x="4353984" y="3217333"/>
                    <a:pt x="4254500" y="3227917"/>
                    <a:pt x="4234392" y="3165475"/>
                  </a:cubicBezTo>
                  <a:cubicBezTo>
                    <a:pt x="4214284" y="3103033"/>
                    <a:pt x="4310592" y="3026833"/>
                    <a:pt x="4253442" y="2905125"/>
                  </a:cubicBezTo>
                  <a:cubicBezTo>
                    <a:pt x="4196292" y="2783417"/>
                    <a:pt x="4006850" y="2568575"/>
                    <a:pt x="3891492" y="2435225"/>
                  </a:cubicBezTo>
                  <a:cubicBezTo>
                    <a:pt x="3776134" y="2301875"/>
                    <a:pt x="3640667" y="2208742"/>
                    <a:pt x="3561292" y="2105025"/>
                  </a:cubicBezTo>
                  <a:cubicBezTo>
                    <a:pt x="3481917" y="2001308"/>
                    <a:pt x="3449109" y="1937808"/>
                    <a:pt x="3415242" y="1812925"/>
                  </a:cubicBezTo>
                  <a:cubicBezTo>
                    <a:pt x="3381375" y="1688042"/>
                    <a:pt x="3377142" y="1490133"/>
                    <a:pt x="3358092" y="1355725"/>
                  </a:cubicBezTo>
                  <a:cubicBezTo>
                    <a:pt x="3339042" y="1221317"/>
                    <a:pt x="3351742" y="1082675"/>
                    <a:pt x="3300942" y="1006475"/>
                  </a:cubicBezTo>
                  <a:cubicBezTo>
                    <a:pt x="3250142" y="930275"/>
                    <a:pt x="3144309" y="906992"/>
                    <a:pt x="3053292" y="898525"/>
                  </a:cubicBezTo>
                  <a:cubicBezTo>
                    <a:pt x="2962275" y="890058"/>
                    <a:pt x="2832100" y="885825"/>
                    <a:pt x="2754842" y="955675"/>
                  </a:cubicBezTo>
                  <a:cubicBezTo>
                    <a:pt x="2677584" y="1025525"/>
                    <a:pt x="2625725" y="1162050"/>
                    <a:pt x="2589742" y="1317625"/>
                  </a:cubicBezTo>
                  <a:cubicBezTo>
                    <a:pt x="2553759" y="1473200"/>
                    <a:pt x="2572809" y="1760008"/>
                    <a:pt x="2538942" y="1889125"/>
                  </a:cubicBezTo>
                  <a:cubicBezTo>
                    <a:pt x="2505075" y="2018242"/>
                    <a:pt x="2448984" y="2047875"/>
                    <a:pt x="2386542" y="2092325"/>
                  </a:cubicBezTo>
                  <a:cubicBezTo>
                    <a:pt x="2324100" y="2136775"/>
                    <a:pt x="2246842" y="2155825"/>
                    <a:pt x="2164292" y="2155825"/>
                  </a:cubicBezTo>
                  <a:cubicBezTo>
                    <a:pt x="2081742" y="2155825"/>
                    <a:pt x="1986492" y="2103967"/>
                    <a:pt x="1891242" y="2092325"/>
                  </a:cubicBezTo>
                  <a:cubicBezTo>
                    <a:pt x="1795992" y="2080683"/>
                    <a:pt x="1678517" y="2103967"/>
                    <a:pt x="1592792" y="2085975"/>
                  </a:cubicBezTo>
                  <a:cubicBezTo>
                    <a:pt x="1507067" y="2067983"/>
                    <a:pt x="1443567" y="2039408"/>
                    <a:pt x="1376892" y="1984375"/>
                  </a:cubicBezTo>
                  <a:cubicBezTo>
                    <a:pt x="1310217" y="1929342"/>
                    <a:pt x="1226609" y="1837267"/>
                    <a:pt x="1192742" y="1755775"/>
                  </a:cubicBezTo>
                  <a:cubicBezTo>
                    <a:pt x="1158875" y="1674283"/>
                    <a:pt x="1163109" y="1604433"/>
                    <a:pt x="1173692" y="1495425"/>
                  </a:cubicBezTo>
                  <a:cubicBezTo>
                    <a:pt x="1184275" y="1386417"/>
                    <a:pt x="1242484" y="1209675"/>
                    <a:pt x="1256242" y="1101725"/>
                  </a:cubicBezTo>
                  <a:cubicBezTo>
                    <a:pt x="1270000" y="993775"/>
                    <a:pt x="1264709" y="911225"/>
                    <a:pt x="1256242" y="847725"/>
                  </a:cubicBezTo>
                  <a:cubicBezTo>
                    <a:pt x="1247775" y="784225"/>
                    <a:pt x="1214967" y="795867"/>
                    <a:pt x="1205442" y="720725"/>
                  </a:cubicBezTo>
                  <a:cubicBezTo>
                    <a:pt x="1195917" y="645583"/>
                    <a:pt x="1205442" y="485775"/>
                    <a:pt x="1199092" y="396875"/>
                  </a:cubicBezTo>
                  <a:cubicBezTo>
                    <a:pt x="1192742" y="307975"/>
                    <a:pt x="1184275" y="240242"/>
                    <a:pt x="1167342" y="187325"/>
                  </a:cubicBezTo>
                  <a:cubicBezTo>
                    <a:pt x="1150409" y="134408"/>
                    <a:pt x="1143000" y="120650"/>
                    <a:pt x="1110192" y="92075"/>
                  </a:cubicBezTo>
                  <a:close/>
                </a:path>
              </a:pathLst>
            </a:custGeom>
            <a:gradFill flip="none" rotWithShape="1">
              <a:gsLst>
                <a:gs pos="93000">
                  <a:srgbClr val="AC5901">
                    <a:alpha val="30000"/>
                  </a:srgbClr>
                </a:gs>
                <a:gs pos="51000">
                  <a:srgbClr val="723900">
                    <a:alpha val="30000"/>
                  </a:srgbClr>
                </a:gs>
              </a:gsLst>
              <a:lin ang="10800000" scaled="0"/>
              <a:tileRect/>
            </a:gradFill>
            <a:ln w="1270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5" name="Freeform 74"/>
            <p:cNvSpPr>
              <a:spLocks/>
            </p:cNvSpPr>
            <p:nvPr/>
          </p:nvSpPr>
          <p:spPr>
            <a:xfrm>
              <a:off x="3254839" y="4801143"/>
              <a:ext cx="3717625" cy="1853661"/>
            </a:xfrm>
            <a:custGeom>
              <a:avLst/>
              <a:gdLst>
                <a:gd name="connsiteX0" fmla="*/ 15875 w 4183592"/>
                <a:gd name="connsiteY0" fmla="*/ 91017 h 2015067"/>
                <a:gd name="connsiteX1" fmla="*/ 161925 w 4183592"/>
                <a:gd name="connsiteY1" fmla="*/ 427567 h 2015067"/>
                <a:gd name="connsiteX2" fmla="*/ 257175 w 4183592"/>
                <a:gd name="connsiteY2" fmla="*/ 738717 h 2015067"/>
                <a:gd name="connsiteX3" fmla="*/ 263525 w 4183592"/>
                <a:gd name="connsiteY3" fmla="*/ 1119717 h 2015067"/>
                <a:gd name="connsiteX4" fmla="*/ 231775 w 4183592"/>
                <a:gd name="connsiteY4" fmla="*/ 1348317 h 2015067"/>
                <a:gd name="connsiteX5" fmla="*/ 365125 w 4183592"/>
                <a:gd name="connsiteY5" fmla="*/ 1646767 h 2015067"/>
                <a:gd name="connsiteX6" fmla="*/ 695325 w 4183592"/>
                <a:gd name="connsiteY6" fmla="*/ 1907117 h 2015067"/>
                <a:gd name="connsiteX7" fmla="*/ 1196975 w 4183592"/>
                <a:gd name="connsiteY7" fmla="*/ 2008717 h 2015067"/>
                <a:gd name="connsiteX8" fmla="*/ 1597025 w 4183592"/>
                <a:gd name="connsiteY8" fmla="*/ 1945217 h 2015067"/>
                <a:gd name="connsiteX9" fmla="*/ 1806575 w 4183592"/>
                <a:gd name="connsiteY9" fmla="*/ 1830917 h 2015067"/>
                <a:gd name="connsiteX10" fmla="*/ 2162175 w 4183592"/>
                <a:gd name="connsiteY10" fmla="*/ 1888067 h 2015067"/>
                <a:gd name="connsiteX11" fmla="*/ 2492375 w 4183592"/>
                <a:gd name="connsiteY11" fmla="*/ 1907117 h 2015067"/>
                <a:gd name="connsiteX12" fmla="*/ 2867025 w 4183592"/>
                <a:gd name="connsiteY12" fmla="*/ 1843617 h 2015067"/>
                <a:gd name="connsiteX13" fmla="*/ 3171825 w 4183592"/>
                <a:gd name="connsiteY13" fmla="*/ 1875367 h 2015067"/>
                <a:gd name="connsiteX14" fmla="*/ 3413125 w 4183592"/>
                <a:gd name="connsiteY14" fmla="*/ 1900767 h 2015067"/>
                <a:gd name="connsiteX15" fmla="*/ 3806825 w 4183592"/>
                <a:gd name="connsiteY15" fmla="*/ 1742017 h 2015067"/>
                <a:gd name="connsiteX16" fmla="*/ 4035425 w 4183592"/>
                <a:gd name="connsiteY16" fmla="*/ 1468967 h 2015067"/>
                <a:gd name="connsiteX17" fmla="*/ 4162425 w 4183592"/>
                <a:gd name="connsiteY17" fmla="*/ 1164167 h 2015067"/>
                <a:gd name="connsiteX18" fmla="*/ 4162425 w 4183592"/>
                <a:gd name="connsiteY18" fmla="*/ 1011767 h 2015067"/>
                <a:gd name="connsiteX19" fmla="*/ 4060825 w 4183592"/>
                <a:gd name="connsiteY19" fmla="*/ 897467 h 2015067"/>
                <a:gd name="connsiteX20" fmla="*/ 3851275 w 4183592"/>
                <a:gd name="connsiteY20" fmla="*/ 941917 h 2015067"/>
                <a:gd name="connsiteX21" fmla="*/ 3559175 w 4183592"/>
                <a:gd name="connsiteY21" fmla="*/ 1037167 h 2015067"/>
                <a:gd name="connsiteX22" fmla="*/ 3375025 w 4183592"/>
                <a:gd name="connsiteY22" fmla="*/ 1056217 h 2015067"/>
                <a:gd name="connsiteX23" fmla="*/ 3095625 w 4183592"/>
                <a:gd name="connsiteY23" fmla="*/ 1011767 h 2015067"/>
                <a:gd name="connsiteX24" fmla="*/ 2784475 w 4183592"/>
                <a:gd name="connsiteY24" fmla="*/ 929217 h 2015067"/>
                <a:gd name="connsiteX25" fmla="*/ 2466975 w 4183592"/>
                <a:gd name="connsiteY25" fmla="*/ 821267 h 2015067"/>
                <a:gd name="connsiteX26" fmla="*/ 2219325 w 4183592"/>
                <a:gd name="connsiteY26" fmla="*/ 719667 h 2015067"/>
                <a:gd name="connsiteX27" fmla="*/ 1831975 w 4183592"/>
                <a:gd name="connsiteY27" fmla="*/ 732367 h 2015067"/>
                <a:gd name="connsiteX28" fmla="*/ 1577975 w 4183592"/>
                <a:gd name="connsiteY28" fmla="*/ 681567 h 2015067"/>
                <a:gd name="connsiteX29" fmla="*/ 1222375 w 4183592"/>
                <a:gd name="connsiteY29" fmla="*/ 497417 h 2015067"/>
                <a:gd name="connsiteX30" fmla="*/ 879475 w 4183592"/>
                <a:gd name="connsiteY30" fmla="*/ 268817 h 2015067"/>
                <a:gd name="connsiteX31" fmla="*/ 574675 w 4183592"/>
                <a:gd name="connsiteY31" fmla="*/ 116417 h 2015067"/>
                <a:gd name="connsiteX32" fmla="*/ 320675 w 4183592"/>
                <a:gd name="connsiteY32" fmla="*/ 33867 h 2015067"/>
                <a:gd name="connsiteX33" fmla="*/ 161925 w 4183592"/>
                <a:gd name="connsiteY33" fmla="*/ 2117 h 2015067"/>
                <a:gd name="connsiteX34" fmla="*/ 66675 w 4183592"/>
                <a:gd name="connsiteY34" fmla="*/ 21167 h 2015067"/>
                <a:gd name="connsiteX35" fmla="*/ 15875 w 4183592"/>
                <a:gd name="connsiteY35" fmla="*/ 91017 h 2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83592" h="2015067">
                  <a:moveTo>
                    <a:pt x="15875" y="91017"/>
                  </a:moveTo>
                  <a:cubicBezTo>
                    <a:pt x="31750" y="158750"/>
                    <a:pt x="121708" y="319617"/>
                    <a:pt x="161925" y="427567"/>
                  </a:cubicBezTo>
                  <a:cubicBezTo>
                    <a:pt x="202142" y="535517"/>
                    <a:pt x="240242" y="623359"/>
                    <a:pt x="257175" y="738717"/>
                  </a:cubicBezTo>
                  <a:cubicBezTo>
                    <a:pt x="274108" y="854075"/>
                    <a:pt x="267758" y="1018117"/>
                    <a:pt x="263525" y="1119717"/>
                  </a:cubicBezTo>
                  <a:cubicBezTo>
                    <a:pt x="259292" y="1221317"/>
                    <a:pt x="214842" y="1260475"/>
                    <a:pt x="231775" y="1348317"/>
                  </a:cubicBezTo>
                  <a:cubicBezTo>
                    <a:pt x="248708" y="1436159"/>
                    <a:pt x="287867" y="1553634"/>
                    <a:pt x="365125" y="1646767"/>
                  </a:cubicBezTo>
                  <a:cubicBezTo>
                    <a:pt x="442383" y="1739900"/>
                    <a:pt x="556683" y="1846792"/>
                    <a:pt x="695325" y="1907117"/>
                  </a:cubicBezTo>
                  <a:cubicBezTo>
                    <a:pt x="833967" y="1967442"/>
                    <a:pt x="1046692" y="2002367"/>
                    <a:pt x="1196975" y="2008717"/>
                  </a:cubicBezTo>
                  <a:cubicBezTo>
                    <a:pt x="1347258" y="2015067"/>
                    <a:pt x="1495425" y="1974850"/>
                    <a:pt x="1597025" y="1945217"/>
                  </a:cubicBezTo>
                  <a:cubicBezTo>
                    <a:pt x="1698625" y="1915584"/>
                    <a:pt x="1712383" y="1840442"/>
                    <a:pt x="1806575" y="1830917"/>
                  </a:cubicBezTo>
                  <a:cubicBezTo>
                    <a:pt x="1900767" y="1821392"/>
                    <a:pt x="2047875" y="1875367"/>
                    <a:pt x="2162175" y="1888067"/>
                  </a:cubicBezTo>
                  <a:cubicBezTo>
                    <a:pt x="2276475" y="1900767"/>
                    <a:pt x="2374900" y="1914525"/>
                    <a:pt x="2492375" y="1907117"/>
                  </a:cubicBezTo>
                  <a:cubicBezTo>
                    <a:pt x="2609850" y="1899709"/>
                    <a:pt x="2753783" y="1848909"/>
                    <a:pt x="2867025" y="1843617"/>
                  </a:cubicBezTo>
                  <a:cubicBezTo>
                    <a:pt x="2980267" y="1838325"/>
                    <a:pt x="3171825" y="1875367"/>
                    <a:pt x="3171825" y="1875367"/>
                  </a:cubicBezTo>
                  <a:cubicBezTo>
                    <a:pt x="3262842" y="1884892"/>
                    <a:pt x="3307292" y="1922992"/>
                    <a:pt x="3413125" y="1900767"/>
                  </a:cubicBezTo>
                  <a:cubicBezTo>
                    <a:pt x="3518958" y="1878542"/>
                    <a:pt x="3703108" y="1813984"/>
                    <a:pt x="3806825" y="1742017"/>
                  </a:cubicBezTo>
                  <a:cubicBezTo>
                    <a:pt x="3910542" y="1670050"/>
                    <a:pt x="3976158" y="1565275"/>
                    <a:pt x="4035425" y="1468967"/>
                  </a:cubicBezTo>
                  <a:cubicBezTo>
                    <a:pt x="4094692" y="1372659"/>
                    <a:pt x="4141258" y="1240367"/>
                    <a:pt x="4162425" y="1164167"/>
                  </a:cubicBezTo>
                  <a:cubicBezTo>
                    <a:pt x="4183592" y="1087967"/>
                    <a:pt x="4179358" y="1056217"/>
                    <a:pt x="4162425" y="1011767"/>
                  </a:cubicBezTo>
                  <a:cubicBezTo>
                    <a:pt x="4145492" y="967317"/>
                    <a:pt x="4112683" y="909109"/>
                    <a:pt x="4060825" y="897467"/>
                  </a:cubicBezTo>
                  <a:cubicBezTo>
                    <a:pt x="4008967" y="885825"/>
                    <a:pt x="3934883" y="918634"/>
                    <a:pt x="3851275" y="941917"/>
                  </a:cubicBezTo>
                  <a:cubicBezTo>
                    <a:pt x="3767667" y="965200"/>
                    <a:pt x="3638550" y="1018117"/>
                    <a:pt x="3559175" y="1037167"/>
                  </a:cubicBezTo>
                  <a:cubicBezTo>
                    <a:pt x="3479800" y="1056217"/>
                    <a:pt x="3452283" y="1060450"/>
                    <a:pt x="3375025" y="1056217"/>
                  </a:cubicBezTo>
                  <a:cubicBezTo>
                    <a:pt x="3297767" y="1051984"/>
                    <a:pt x="3194050" y="1032934"/>
                    <a:pt x="3095625" y="1011767"/>
                  </a:cubicBezTo>
                  <a:cubicBezTo>
                    <a:pt x="2997200" y="990600"/>
                    <a:pt x="2889250" y="960967"/>
                    <a:pt x="2784475" y="929217"/>
                  </a:cubicBezTo>
                  <a:cubicBezTo>
                    <a:pt x="2679700" y="897467"/>
                    <a:pt x="2561167" y="856192"/>
                    <a:pt x="2466975" y="821267"/>
                  </a:cubicBezTo>
                  <a:cubicBezTo>
                    <a:pt x="2372783" y="786342"/>
                    <a:pt x="2325158" y="734484"/>
                    <a:pt x="2219325" y="719667"/>
                  </a:cubicBezTo>
                  <a:cubicBezTo>
                    <a:pt x="2113492" y="704850"/>
                    <a:pt x="1938867" y="738717"/>
                    <a:pt x="1831975" y="732367"/>
                  </a:cubicBezTo>
                  <a:cubicBezTo>
                    <a:pt x="1725083" y="726017"/>
                    <a:pt x="1679575" y="720725"/>
                    <a:pt x="1577975" y="681567"/>
                  </a:cubicBezTo>
                  <a:cubicBezTo>
                    <a:pt x="1476375" y="642409"/>
                    <a:pt x="1338792" y="566209"/>
                    <a:pt x="1222375" y="497417"/>
                  </a:cubicBezTo>
                  <a:cubicBezTo>
                    <a:pt x="1105958" y="428625"/>
                    <a:pt x="987425" y="332317"/>
                    <a:pt x="879475" y="268817"/>
                  </a:cubicBezTo>
                  <a:cubicBezTo>
                    <a:pt x="771525" y="205317"/>
                    <a:pt x="667808" y="155575"/>
                    <a:pt x="574675" y="116417"/>
                  </a:cubicBezTo>
                  <a:cubicBezTo>
                    <a:pt x="481542" y="77259"/>
                    <a:pt x="389467" y="52917"/>
                    <a:pt x="320675" y="33867"/>
                  </a:cubicBezTo>
                  <a:cubicBezTo>
                    <a:pt x="251883" y="14817"/>
                    <a:pt x="204258" y="4234"/>
                    <a:pt x="161925" y="2117"/>
                  </a:cubicBezTo>
                  <a:cubicBezTo>
                    <a:pt x="119592" y="0"/>
                    <a:pt x="92075" y="4234"/>
                    <a:pt x="66675" y="21167"/>
                  </a:cubicBezTo>
                  <a:cubicBezTo>
                    <a:pt x="41275" y="38100"/>
                    <a:pt x="0" y="23284"/>
                    <a:pt x="15875" y="91017"/>
                  </a:cubicBezTo>
                  <a:close/>
                </a:path>
              </a:pathLst>
            </a:custGeom>
            <a:gradFill flip="none" rotWithShape="1">
              <a:gsLst>
                <a:gs pos="0">
                  <a:srgbClr val="D16B00">
                    <a:alpha val="25000"/>
                  </a:srgbClr>
                </a:gs>
                <a:gs pos="58000">
                  <a:srgbClr val="964D01">
                    <a:alpha val="25000"/>
                  </a:srgbClr>
                </a:gs>
              </a:gsLst>
              <a:lin ang="5940000" scaled="0"/>
              <a:tileRect/>
            </a:gradFill>
            <a:ln w="127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6" name="Footer Placeholder 3"/>
            <p:cNvSpPr txBox="1">
              <a:spLocks/>
            </p:cNvSpPr>
            <p:nvPr/>
          </p:nvSpPr>
          <p:spPr>
            <a:xfrm>
              <a:off x="3505200" y="5181600"/>
              <a:ext cx="3429000" cy="725424"/>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500" b="1" dirty="0">
                  <a:solidFill>
                    <a:schemeClr val="tx1">
                      <a:lumMod val="65000"/>
                      <a:lumOff val="35000"/>
                    </a:schemeClr>
                  </a:solidFill>
                  <a:latin typeface="Arial"/>
                  <a:cs typeface="Arial"/>
                </a:rPr>
                <a:t>Reverse Transcriptase</a:t>
              </a:r>
              <a:endParaRPr lang="en-US" sz="1050" b="1" dirty="0">
                <a:solidFill>
                  <a:schemeClr val="tx1">
                    <a:lumMod val="65000"/>
                    <a:lumOff val="35000"/>
                  </a:schemeClr>
                </a:solidFill>
                <a:latin typeface="Arial"/>
                <a:cs typeface="Arial"/>
              </a:endParaRPr>
            </a:p>
          </p:txBody>
        </p:sp>
      </p:grpSp>
      <p:sp>
        <p:nvSpPr>
          <p:cNvPr id="80" name="Diamond 79"/>
          <p:cNvSpPr/>
          <p:nvPr/>
        </p:nvSpPr>
        <p:spPr>
          <a:xfrm>
            <a:off x="4675307" y="3267786"/>
            <a:ext cx="242316" cy="242316"/>
          </a:xfrm>
          <a:prstGeom prst="diamond">
            <a:avLst/>
          </a:prstGeom>
          <a:gradFill flip="none" rotWithShape="1">
            <a:gsLst>
              <a:gs pos="39000">
                <a:schemeClr val="accent6">
                  <a:lumMod val="75000"/>
                </a:schemeClr>
              </a:gs>
              <a:gs pos="8000">
                <a:schemeClr val="bg1"/>
              </a:gs>
              <a:gs pos="22000">
                <a:schemeClr val="tx1">
                  <a:alpha val="47000"/>
                </a:schemeClr>
              </a:gs>
            </a:gsLst>
            <a:path path="circle">
              <a:fillToRect l="50000" t="50000" r="50000" b="50000"/>
            </a:path>
            <a:tileRect/>
          </a:gradFill>
          <a:ln>
            <a:noFill/>
          </a:ln>
          <a:effectLst>
            <a:glow rad="177800">
              <a:srgbClr val="FFFF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1" name="AutoShape 34"/>
          <p:cNvSpPr>
            <a:spLocks noChangeAspect="1" noChangeArrowheads="1"/>
          </p:cNvSpPr>
          <p:nvPr/>
        </p:nvSpPr>
        <p:spPr bwMode="auto">
          <a:xfrm rot="1138964">
            <a:off x="4464777" y="1507027"/>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2" name="AutoShape 35"/>
          <p:cNvSpPr>
            <a:spLocks noChangeAspect="1" noChangeArrowheads="1"/>
          </p:cNvSpPr>
          <p:nvPr/>
        </p:nvSpPr>
        <p:spPr bwMode="auto">
          <a:xfrm rot="21146800">
            <a:off x="3908499" y="1495475"/>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3" name="AutoShape 37"/>
          <p:cNvSpPr>
            <a:spLocks noChangeAspect="1" noChangeArrowheads="1"/>
          </p:cNvSpPr>
          <p:nvPr/>
        </p:nvSpPr>
        <p:spPr bwMode="auto">
          <a:xfrm rot="20696328">
            <a:off x="3859360" y="1789237"/>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4" name="Diamond 83"/>
          <p:cNvSpPr/>
          <p:nvPr/>
        </p:nvSpPr>
        <p:spPr>
          <a:xfrm>
            <a:off x="4870474" y="1257300"/>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5" name="Diamond 84"/>
          <p:cNvSpPr/>
          <p:nvPr/>
        </p:nvSpPr>
        <p:spPr>
          <a:xfrm>
            <a:off x="4800623" y="1884932"/>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6" name="AutoShape 34"/>
          <p:cNvSpPr>
            <a:spLocks noChangeAspect="1" noChangeArrowheads="1"/>
          </p:cNvSpPr>
          <p:nvPr/>
        </p:nvSpPr>
        <p:spPr bwMode="auto">
          <a:xfrm rot="1138964">
            <a:off x="3862900" y="1278427"/>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7" name="AutoShape 35"/>
          <p:cNvSpPr>
            <a:spLocks noChangeAspect="1" noChangeArrowheads="1"/>
          </p:cNvSpPr>
          <p:nvPr/>
        </p:nvSpPr>
        <p:spPr bwMode="auto">
          <a:xfrm rot="21146800">
            <a:off x="4533477" y="1834703"/>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8" name="AutoShape 33"/>
          <p:cNvSpPr>
            <a:spLocks noChangeAspect="1" noChangeArrowheads="1"/>
          </p:cNvSpPr>
          <p:nvPr/>
        </p:nvSpPr>
        <p:spPr bwMode="auto">
          <a:xfrm rot="4703334">
            <a:off x="4255924" y="1271401"/>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89" name="AutoShape 37"/>
          <p:cNvSpPr>
            <a:spLocks noChangeAspect="1" noChangeArrowheads="1"/>
          </p:cNvSpPr>
          <p:nvPr/>
        </p:nvSpPr>
        <p:spPr bwMode="auto">
          <a:xfrm rot="20696328">
            <a:off x="4223842" y="1874653"/>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0" name="AutoShape 34"/>
          <p:cNvSpPr>
            <a:spLocks noChangeAspect="1" noChangeArrowheads="1"/>
          </p:cNvSpPr>
          <p:nvPr/>
        </p:nvSpPr>
        <p:spPr bwMode="auto">
          <a:xfrm rot="1138964">
            <a:off x="4094031" y="2127950"/>
            <a:ext cx="155972" cy="155972"/>
          </a:xfrm>
          <a:prstGeom prst="pentagon">
            <a:avLst/>
          </a:prstGeom>
          <a:solidFill>
            <a:srgbClr val="FF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1" name="AutoShape 35"/>
          <p:cNvSpPr>
            <a:spLocks noChangeAspect="1" noChangeArrowheads="1"/>
          </p:cNvSpPr>
          <p:nvPr/>
        </p:nvSpPr>
        <p:spPr bwMode="auto">
          <a:xfrm rot="21146800">
            <a:off x="4365700" y="2120453"/>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2" name="AutoShape 37"/>
          <p:cNvSpPr>
            <a:spLocks noChangeAspect="1" noChangeArrowheads="1"/>
          </p:cNvSpPr>
          <p:nvPr/>
        </p:nvSpPr>
        <p:spPr bwMode="auto">
          <a:xfrm rot="20696328">
            <a:off x="4754066" y="2189286"/>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3" name="AutoShape 33"/>
          <p:cNvSpPr>
            <a:spLocks noChangeAspect="1" noChangeArrowheads="1"/>
          </p:cNvSpPr>
          <p:nvPr/>
        </p:nvSpPr>
        <p:spPr bwMode="auto">
          <a:xfrm rot="4703334">
            <a:off x="3786001" y="2115928"/>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4" name="AutoShape 37"/>
          <p:cNvSpPr>
            <a:spLocks noChangeAspect="1" noChangeArrowheads="1"/>
          </p:cNvSpPr>
          <p:nvPr/>
        </p:nvSpPr>
        <p:spPr bwMode="auto">
          <a:xfrm rot="4849485">
            <a:off x="4563887" y="1211588"/>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5" name="AutoShape 33"/>
          <p:cNvSpPr>
            <a:spLocks noChangeAspect="1" noChangeArrowheads="1"/>
          </p:cNvSpPr>
          <p:nvPr/>
        </p:nvSpPr>
        <p:spPr bwMode="auto">
          <a:xfrm rot="15726027">
            <a:off x="5280503" y="1210129"/>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6" name="AutoShape 35"/>
          <p:cNvSpPr>
            <a:spLocks noChangeAspect="1" noChangeArrowheads="1"/>
          </p:cNvSpPr>
          <p:nvPr/>
        </p:nvSpPr>
        <p:spPr bwMode="auto">
          <a:xfrm rot="5299957">
            <a:off x="4872711" y="1602437"/>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7" name="AutoShape 33"/>
          <p:cNvSpPr>
            <a:spLocks noChangeAspect="1" noChangeArrowheads="1"/>
          </p:cNvSpPr>
          <p:nvPr/>
        </p:nvSpPr>
        <p:spPr bwMode="auto">
          <a:xfrm rot="15726027">
            <a:off x="5109052" y="1781629"/>
            <a:ext cx="155972" cy="155972"/>
          </a:xfrm>
          <a:prstGeom prst="pentagon">
            <a:avLst/>
          </a:prstGeom>
          <a:solidFill>
            <a:srgbClr val="0000FF"/>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8" name="AutoShape 35"/>
          <p:cNvSpPr>
            <a:spLocks noChangeAspect="1" noChangeArrowheads="1"/>
          </p:cNvSpPr>
          <p:nvPr/>
        </p:nvSpPr>
        <p:spPr bwMode="auto">
          <a:xfrm rot="5299957">
            <a:off x="5112316" y="2208864"/>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99" name="AutoShape 35"/>
          <p:cNvSpPr>
            <a:spLocks noChangeAspect="1" noChangeArrowheads="1"/>
          </p:cNvSpPr>
          <p:nvPr/>
        </p:nvSpPr>
        <p:spPr bwMode="auto">
          <a:xfrm rot="5299957">
            <a:off x="5329911" y="1488137"/>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0" name="AutoShape 35"/>
          <p:cNvSpPr>
            <a:spLocks noChangeAspect="1" noChangeArrowheads="1"/>
          </p:cNvSpPr>
          <p:nvPr/>
        </p:nvSpPr>
        <p:spPr bwMode="auto">
          <a:xfrm rot="21146800">
            <a:off x="4511251" y="2409875"/>
            <a:ext cx="155972" cy="155972"/>
          </a:xfrm>
          <a:prstGeom prst="pentagon">
            <a:avLst/>
          </a:prstGeom>
          <a:solidFill>
            <a:srgbClr val="339966"/>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1" name="Diamond 100"/>
          <p:cNvSpPr/>
          <p:nvPr/>
        </p:nvSpPr>
        <p:spPr>
          <a:xfrm>
            <a:off x="4170958" y="1543050"/>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2" name="AutoShape 37"/>
          <p:cNvSpPr>
            <a:spLocks noChangeAspect="1" noChangeArrowheads="1"/>
          </p:cNvSpPr>
          <p:nvPr/>
        </p:nvSpPr>
        <p:spPr bwMode="auto">
          <a:xfrm rot="20696328">
            <a:off x="3973659" y="2405183"/>
            <a:ext cx="155972" cy="155972"/>
          </a:xfrm>
          <a:prstGeom prst="pentagon">
            <a:avLst/>
          </a:prstGeom>
          <a:solidFill>
            <a:srgbClr val="FF9900"/>
          </a:solidFill>
          <a:ln w="12700">
            <a:solidFill>
              <a:schemeClr val="tx1"/>
            </a:solidFill>
            <a:miter lim="800000"/>
            <a:headEnd/>
            <a:tailEnd/>
          </a:ln>
          <a:effectLst/>
        </p:spPr>
        <p:txBody>
          <a:bodyPr wrap="none" anchor="ctr">
            <a:prstTxWarp prst="textNoShape">
              <a:avLst/>
            </a:prstTxWarp>
          </a:bodyPr>
          <a:lstStyle/>
          <a:p>
            <a:endParaRPr lang="en-US" sz="1800"/>
          </a:p>
        </p:txBody>
      </p:sp>
      <p:sp>
        <p:nvSpPr>
          <p:cNvPr id="103" name="Diamond 102"/>
          <p:cNvSpPr/>
          <p:nvPr/>
        </p:nvSpPr>
        <p:spPr>
          <a:xfrm>
            <a:off x="5361047" y="1884932"/>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4" name="Diamond 103"/>
          <p:cNvSpPr/>
          <p:nvPr/>
        </p:nvSpPr>
        <p:spPr>
          <a:xfrm>
            <a:off x="6453709" y="1591710"/>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5" name="Diamond 104"/>
          <p:cNvSpPr/>
          <p:nvPr/>
        </p:nvSpPr>
        <p:spPr>
          <a:xfrm>
            <a:off x="6739459" y="1591710"/>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6" name="Diamond 105"/>
          <p:cNvSpPr/>
          <p:nvPr/>
        </p:nvSpPr>
        <p:spPr>
          <a:xfrm>
            <a:off x="6453709" y="1918608"/>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7" name="Diamond 106"/>
          <p:cNvSpPr/>
          <p:nvPr/>
        </p:nvSpPr>
        <p:spPr>
          <a:xfrm>
            <a:off x="6739459" y="1918608"/>
            <a:ext cx="242316" cy="242316"/>
          </a:xfrm>
          <a:prstGeom prst="diamond">
            <a:avLst/>
          </a:prstGeom>
          <a:pattFill prst="narHorz">
            <a:fgClr>
              <a:schemeClr val="bg1">
                <a:lumMod val="75000"/>
              </a:schemeClr>
            </a:fgClr>
            <a:bgClr>
              <a:schemeClr val="tx1"/>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8" name="Footer Placeholder 3"/>
          <p:cNvSpPr txBox="1">
            <a:spLocks/>
          </p:cNvSpPr>
          <p:nvPr/>
        </p:nvSpPr>
        <p:spPr>
          <a:xfrm>
            <a:off x="5776831" y="1028700"/>
            <a:ext cx="1904857" cy="544068"/>
          </a:xfrm>
          <a:prstGeom prst="rect">
            <a:avLst/>
          </a:prstGeom>
          <a:noFill/>
        </p:spPr>
        <p:txBody>
          <a:bodyPr vert="horz" lIns="68580" tIns="34290" rIns="68580" bIns="34290" rtlCol="0" anchor="ctr"/>
          <a:lstStyle/>
          <a:p>
            <a:pPr algn="ctr" defTabSz="685800" eaLnBrk="1" fontAlgn="auto" hangingPunct="1">
              <a:spcBef>
                <a:spcPts val="0"/>
              </a:spcBef>
              <a:spcAft>
                <a:spcPts val="0"/>
              </a:spcAft>
              <a:defRPr/>
            </a:pPr>
            <a:r>
              <a:rPr lang="en-US" sz="1600" b="1" dirty="0">
                <a:solidFill>
                  <a:srgbClr val="000000"/>
                </a:solidFill>
                <a:latin typeface="Arial"/>
                <a:cs typeface="Arial"/>
              </a:rPr>
              <a:t>NTRIs</a:t>
            </a:r>
          </a:p>
        </p:txBody>
      </p:sp>
      <p:cxnSp>
        <p:nvCxnSpPr>
          <p:cNvPr id="109" name="Straight Connector 108"/>
          <p:cNvCxnSpPr/>
          <p:nvPr/>
        </p:nvCxnSpPr>
        <p:spPr>
          <a:xfrm rot="5400000">
            <a:off x="4855035" y="3357158"/>
            <a:ext cx="269748" cy="1191"/>
          </a:xfrm>
          <a:prstGeom prst="line">
            <a:avLst/>
          </a:prstGeom>
          <a:ln w="412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a:off x="4922306" y="3357158"/>
            <a:ext cx="269748" cy="1191"/>
          </a:xfrm>
          <a:prstGeom prst="line">
            <a:avLst/>
          </a:prstGeom>
          <a:ln w="412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7" name="Arc 775"/>
          <p:cNvSpPr>
            <a:spLocks noChangeAspect="1"/>
          </p:cNvSpPr>
          <p:nvPr/>
        </p:nvSpPr>
        <p:spPr bwMode="auto">
          <a:xfrm rot="374944" flipH="1">
            <a:off x="4638651" y="2705069"/>
            <a:ext cx="330532" cy="455135"/>
          </a:xfrm>
          <a:custGeom>
            <a:avLst/>
            <a:gdLst>
              <a:gd name="G0" fmla="+- 0 0 0"/>
              <a:gd name="G1" fmla="+- 20298 0 0"/>
              <a:gd name="G2" fmla="+- 21600 0 0"/>
              <a:gd name="T0" fmla="*/ 7383 w 21600"/>
              <a:gd name="T1" fmla="*/ 0 h 34208"/>
              <a:gd name="T2" fmla="*/ 16524 w 21600"/>
              <a:gd name="T3" fmla="*/ 34208 h 34208"/>
              <a:gd name="T4" fmla="*/ 0 w 21600"/>
              <a:gd name="T5" fmla="*/ 20298 h 34208"/>
            </a:gdLst>
            <a:ahLst/>
            <a:cxnLst>
              <a:cxn ang="0">
                <a:pos x="T0" y="T1"/>
              </a:cxn>
              <a:cxn ang="0">
                <a:pos x="T2" y="T3"/>
              </a:cxn>
              <a:cxn ang="0">
                <a:pos x="T4" y="T5"/>
              </a:cxn>
            </a:cxnLst>
            <a:rect l="0" t="0" r="r" b="b"/>
            <a:pathLst>
              <a:path w="21600" h="34208" fill="none" extrusionOk="0">
                <a:moveTo>
                  <a:pt x="7383" y="-1"/>
                </a:moveTo>
                <a:cubicBezTo>
                  <a:pt x="15918" y="3103"/>
                  <a:pt x="21600" y="11215"/>
                  <a:pt x="21600" y="20298"/>
                </a:cubicBezTo>
                <a:cubicBezTo>
                  <a:pt x="21600" y="25387"/>
                  <a:pt x="19802" y="30314"/>
                  <a:pt x="16524" y="34208"/>
                </a:cubicBezTo>
              </a:path>
              <a:path w="21600" h="34208" stroke="0" extrusionOk="0">
                <a:moveTo>
                  <a:pt x="7383" y="-1"/>
                </a:moveTo>
                <a:cubicBezTo>
                  <a:pt x="15918" y="3103"/>
                  <a:pt x="21600" y="11215"/>
                  <a:pt x="21600" y="20298"/>
                </a:cubicBezTo>
                <a:cubicBezTo>
                  <a:pt x="21600" y="25387"/>
                  <a:pt x="19802" y="30314"/>
                  <a:pt x="16524" y="34208"/>
                </a:cubicBezTo>
                <a:lnTo>
                  <a:pt x="0" y="20298"/>
                </a:lnTo>
                <a:close/>
              </a:path>
            </a:pathLst>
          </a:custGeom>
          <a:noFill/>
          <a:ln w="57150" cmpd="sng">
            <a:solidFill>
              <a:schemeClr val="tx1">
                <a:lumMod val="65000"/>
                <a:lumOff val="35000"/>
              </a:schemeClr>
            </a:solidFill>
            <a:round/>
            <a:headEn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9" name="Footer Placeholder 3">
            <a:extLst>
              <a:ext uri="{FF2B5EF4-FFF2-40B4-BE49-F238E27FC236}">
                <a16:creationId xmlns:a16="http://schemas.microsoft.com/office/drawing/2014/main" id="{1FB50925-382C-BBCA-D353-89087FA6BF44}"/>
              </a:ext>
            </a:extLst>
          </p:cNvPr>
          <p:cNvSpPr txBox="1">
            <a:spLocks/>
          </p:cNvSpPr>
          <p:nvPr/>
        </p:nvSpPr>
        <p:spPr>
          <a:xfrm>
            <a:off x="5144200" y="3218517"/>
            <a:ext cx="1979090" cy="276063"/>
          </a:xfrm>
          <a:prstGeom prst="rect">
            <a:avLst/>
          </a:prstGeom>
          <a:solidFill>
            <a:srgbClr val="B32327"/>
          </a:solid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a:cs typeface="Arial"/>
              </a:rPr>
              <a:t>Chain Termination</a:t>
            </a:r>
            <a:endParaRPr kumimoji="0" lang="en-US" sz="1400" b="1" i="0" u="none" strike="noStrike" kern="1200" cap="none" spc="0" normalizeH="0" baseline="0" noProof="0" dirty="0">
              <a:ln>
                <a:noFill/>
              </a:ln>
              <a:solidFill>
                <a:schemeClr val="bg1"/>
              </a:solidFill>
              <a:effectLst/>
              <a:uLnTx/>
              <a:uFillTx/>
              <a:latin typeface="Arial"/>
              <a:cs typeface="Arial"/>
            </a:endParaRPr>
          </a:p>
        </p:txBody>
      </p:sp>
      <p:sp>
        <p:nvSpPr>
          <p:cNvPr id="78" name="Diamond 77"/>
          <p:cNvSpPr/>
          <p:nvPr/>
        </p:nvSpPr>
        <p:spPr>
          <a:xfrm>
            <a:off x="4823602" y="2599959"/>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1" name="Footer Placeholder 3">
            <a:extLst>
              <a:ext uri="{FF2B5EF4-FFF2-40B4-BE49-F238E27FC236}">
                <a16:creationId xmlns:a16="http://schemas.microsoft.com/office/drawing/2014/main" id="{BF98304D-849B-3CCB-3005-3C3545E9A285}"/>
              </a:ext>
            </a:extLst>
          </p:cNvPr>
          <p:cNvSpPr txBox="1">
            <a:spLocks/>
          </p:cNvSpPr>
          <p:nvPr/>
        </p:nvSpPr>
        <p:spPr>
          <a:xfrm>
            <a:off x="6944503" y="1514969"/>
            <a:ext cx="1979090" cy="374025"/>
          </a:xfrm>
          <a:prstGeom prst="rect">
            <a:avLst/>
          </a:prstGeom>
          <a:noFill/>
        </p:spPr>
        <p:txBody>
          <a:bodyPr vert="horz" lIns="68580" tIns="34290" rIns="68580" bIns="34290" rtlCol="0" anchor="ctr"/>
          <a:lstStyle/>
          <a:p>
            <a:pPr defTabSz="685800" eaLnBrk="1" fontAlgn="auto" hangingPunct="1">
              <a:spcBef>
                <a:spcPts val="0"/>
              </a:spcBef>
              <a:spcAft>
                <a:spcPts val="0"/>
              </a:spcAft>
              <a:defRPr/>
            </a:pPr>
            <a:r>
              <a:rPr lang="en-US" sz="1350" dirty="0">
                <a:solidFill>
                  <a:srgbClr val="000000"/>
                </a:solidFill>
                <a:latin typeface="Arial"/>
                <a:cs typeface="Arial"/>
              </a:rPr>
              <a:t>Tenofovir alafenamide</a:t>
            </a:r>
          </a:p>
        </p:txBody>
      </p:sp>
      <p:sp>
        <p:nvSpPr>
          <p:cNvPr id="122" name="Diamond 121">
            <a:extLst>
              <a:ext uri="{FF2B5EF4-FFF2-40B4-BE49-F238E27FC236}">
                <a16:creationId xmlns:a16="http://schemas.microsoft.com/office/drawing/2014/main" id="{8959C6B4-01BC-FDE8-6374-BA2AD3D61B8B}"/>
              </a:ext>
            </a:extLst>
          </p:cNvPr>
          <p:cNvSpPr/>
          <p:nvPr/>
        </p:nvSpPr>
        <p:spPr>
          <a:xfrm>
            <a:off x="4670881" y="3263499"/>
            <a:ext cx="242316" cy="242316"/>
          </a:xfrm>
          <a:prstGeom prst="diamond">
            <a:avLst/>
          </a:prstGeom>
          <a:pattFill prst="sphere">
            <a:fgClr>
              <a:srgbClr val="6CCAF0"/>
            </a:fgClr>
            <a:bgClr>
              <a:srgbClr val="0070C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3" name="Footer Placeholder 3">
            <a:extLst>
              <a:ext uri="{FF2B5EF4-FFF2-40B4-BE49-F238E27FC236}">
                <a16:creationId xmlns:a16="http://schemas.microsoft.com/office/drawing/2014/main" id="{58B41C42-C061-BAC3-273B-95370E86DBD5}"/>
              </a:ext>
            </a:extLst>
          </p:cNvPr>
          <p:cNvSpPr txBox="1">
            <a:spLocks/>
          </p:cNvSpPr>
          <p:nvPr/>
        </p:nvSpPr>
        <p:spPr>
          <a:xfrm>
            <a:off x="6944503" y="1852426"/>
            <a:ext cx="1979090" cy="374025"/>
          </a:xfrm>
          <a:prstGeom prst="rect">
            <a:avLst/>
          </a:prstGeom>
          <a:noFill/>
        </p:spPr>
        <p:txBody>
          <a:bodyPr vert="horz" lIns="68580" tIns="34290" rIns="68580" bIns="34290" rtlCol="0" anchor="ctr"/>
          <a:lstStyle/>
          <a:p>
            <a:pPr defTabSz="685800" eaLnBrk="1" fontAlgn="auto" hangingPunct="1">
              <a:spcBef>
                <a:spcPts val="0"/>
              </a:spcBef>
              <a:spcAft>
                <a:spcPts val="0"/>
              </a:spcAft>
              <a:defRPr/>
            </a:pPr>
            <a:r>
              <a:rPr lang="en-US" sz="1350" dirty="0">
                <a:solidFill>
                  <a:srgbClr val="000000"/>
                </a:solidFill>
                <a:latin typeface="Arial"/>
                <a:cs typeface="Arial"/>
              </a:rPr>
              <a:t>Emtricitabine</a:t>
            </a:r>
          </a:p>
        </p:txBody>
      </p:sp>
    </p:spTree>
    <p:extLst>
      <p:ext uri="{BB962C8B-B14F-4D97-AF65-F5344CB8AC3E}">
        <p14:creationId xmlns:p14="http://schemas.microsoft.com/office/powerpoint/2010/main" val="4210824166"/>
      </p:ext>
    </p:extLst>
  </p:cSld>
  <p:clrMapOvr>
    <a:masterClrMapping/>
  </p:clrMapOvr>
  <p:transition spd="slow" advTm="3306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F96A2B3-A506-7349-0D11-A15961A60473}"/>
              </a:ext>
            </a:extLst>
          </p:cNvPr>
          <p:cNvSpPr>
            <a:spLocks noGrp="1"/>
          </p:cNvSpPr>
          <p:nvPr>
            <p:ph type="title"/>
          </p:nvPr>
        </p:nvSpPr>
        <p:spPr/>
        <p:txBody>
          <a:bodyPr/>
          <a:lstStyle/>
          <a:p>
            <a:r>
              <a:rPr lang="en-US" dirty="0"/>
              <a:t>HIV Protease and Polypeptide Cleavage</a:t>
            </a:r>
          </a:p>
        </p:txBody>
      </p:sp>
      <p:sp>
        <p:nvSpPr>
          <p:cNvPr id="3" name="Text Placeholder 2">
            <a:extLst>
              <a:ext uri="{FF2B5EF4-FFF2-40B4-BE49-F238E27FC236}">
                <a16:creationId xmlns:a16="http://schemas.microsoft.com/office/drawing/2014/main" id="{B88DDEB5-3E52-3734-3EB0-7153189614C9}"/>
              </a:ext>
            </a:extLst>
          </p:cNvPr>
          <p:cNvSpPr>
            <a:spLocks noGrp="1"/>
          </p:cNvSpPr>
          <p:nvPr>
            <p:ph type="body" sz="quarter" idx="14"/>
          </p:nvPr>
        </p:nvSpPr>
        <p:spPr/>
        <p:txBody>
          <a:bodyPr/>
          <a:lstStyle/>
          <a:p>
            <a:r>
              <a:rPr lang="en-US" dirty="0"/>
              <a:t>Illustration: </a:t>
            </a:r>
            <a:r>
              <a:rPr lang="en-US" i="1" dirty="0"/>
              <a:t>Cognition Studio, Inc.</a:t>
            </a:r>
            <a:r>
              <a:rPr lang="en-US" dirty="0"/>
              <a:t> and David H. Spach, MD</a:t>
            </a:r>
          </a:p>
        </p:txBody>
      </p:sp>
      <p:pic>
        <p:nvPicPr>
          <p:cNvPr id="8" name="Picture 7">
            <a:extLst>
              <a:ext uri="{FF2B5EF4-FFF2-40B4-BE49-F238E27FC236}">
                <a16:creationId xmlns:a16="http://schemas.microsoft.com/office/drawing/2014/main" id="{42B51DD4-F9C8-C357-DB28-95C4B1DF30D2}"/>
              </a:ext>
            </a:extLst>
          </p:cNvPr>
          <p:cNvPicPr>
            <a:picLocks noChangeAspect="1"/>
          </p:cNvPicPr>
          <p:nvPr/>
        </p:nvPicPr>
        <p:blipFill>
          <a:blip r:embed="rId2"/>
          <a:stretch>
            <a:fillRect/>
          </a:stretch>
        </p:blipFill>
        <p:spPr>
          <a:xfrm>
            <a:off x="2580935" y="1144154"/>
            <a:ext cx="1359779" cy="3569422"/>
          </a:xfrm>
          <a:prstGeom prst="rect">
            <a:avLst/>
          </a:prstGeom>
        </p:spPr>
      </p:pic>
      <p:pic>
        <p:nvPicPr>
          <p:cNvPr id="16" name="Picture 15">
            <a:extLst>
              <a:ext uri="{FF2B5EF4-FFF2-40B4-BE49-F238E27FC236}">
                <a16:creationId xmlns:a16="http://schemas.microsoft.com/office/drawing/2014/main" id="{B82DB171-C57F-C5BF-18D4-52153E4E6B35}"/>
              </a:ext>
            </a:extLst>
          </p:cNvPr>
          <p:cNvPicPr>
            <a:picLocks noChangeAspect="1"/>
          </p:cNvPicPr>
          <p:nvPr/>
        </p:nvPicPr>
        <p:blipFill>
          <a:blip r:embed="rId3"/>
          <a:stretch>
            <a:fillRect/>
          </a:stretch>
        </p:blipFill>
        <p:spPr>
          <a:xfrm rot="21191906">
            <a:off x="5346871" y="1253548"/>
            <a:ext cx="1071001" cy="1935002"/>
          </a:xfrm>
          <a:prstGeom prst="rect">
            <a:avLst/>
          </a:prstGeom>
        </p:spPr>
      </p:pic>
      <p:pic>
        <p:nvPicPr>
          <p:cNvPr id="18" name="Picture 17">
            <a:extLst>
              <a:ext uri="{FF2B5EF4-FFF2-40B4-BE49-F238E27FC236}">
                <a16:creationId xmlns:a16="http://schemas.microsoft.com/office/drawing/2014/main" id="{269FDC04-1331-0D20-3567-AF18A4C2303F}"/>
              </a:ext>
            </a:extLst>
          </p:cNvPr>
          <p:cNvPicPr>
            <a:picLocks noChangeAspect="1"/>
          </p:cNvPicPr>
          <p:nvPr/>
        </p:nvPicPr>
        <p:blipFill>
          <a:blip r:embed="rId4"/>
          <a:stretch>
            <a:fillRect/>
          </a:stretch>
        </p:blipFill>
        <p:spPr>
          <a:xfrm rot="337557">
            <a:off x="5524798" y="3474140"/>
            <a:ext cx="960194" cy="1157617"/>
          </a:xfrm>
          <a:prstGeom prst="rect">
            <a:avLst/>
          </a:prstGeom>
        </p:spPr>
      </p:pic>
      <p:sp>
        <p:nvSpPr>
          <p:cNvPr id="21" name="Right Arrow 20">
            <a:extLst>
              <a:ext uri="{FF2B5EF4-FFF2-40B4-BE49-F238E27FC236}">
                <a16:creationId xmlns:a16="http://schemas.microsoft.com/office/drawing/2014/main" id="{2ECD4D41-22ED-7525-C27C-7C595A45BFBD}"/>
              </a:ext>
            </a:extLst>
          </p:cNvPr>
          <p:cNvSpPr/>
          <p:nvPr/>
        </p:nvSpPr>
        <p:spPr>
          <a:xfrm>
            <a:off x="3983224" y="2666257"/>
            <a:ext cx="1177552" cy="421574"/>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078">
            <a:extLst>
              <a:ext uri="{FF2B5EF4-FFF2-40B4-BE49-F238E27FC236}">
                <a16:creationId xmlns:a16="http://schemas.microsoft.com/office/drawing/2014/main" id="{122A9352-61D5-2704-E465-9E5B13666F20}"/>
              </a:ext>
            </a:extLst>
          </p:cNvPr>
          <p:cNvSpPr>
            <a:spLocks noChangeArrowheads="1"/>
          </p:cNvSpPr>
          <p:nvPr/>
        </p:nvSpPr>
        <p:spPr bwMode="auto">
          <a:xfrm>
            <a:off x="2722462" y="1047638"/>
            <a:ext cx="1076724" cy="249534"/>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300" dirty="0">
                <a:solidFill>
                  <a:schemeClr val="tx1"/>
                </a:solidFill>
                <a:latin typeface="Arial" pitchFamily="31" charset="0"/>
              </a:rPr>
              <a:t>HIV Gag</a:t>
            </a:r>
          </a:p>
        </p:txBody>
      </p:sp>
      <p:cxnSp>
        <p:nvCxnSpPr>
          <p:cNvPr id="14" name="Straight Connector 13">
            <a:extLst>
              <a:ext uri="{FF2B5EF4-FFF2-40B4-BE49-F238E27FC236}">
                <a16:creationId xmlns:a16="http://schemas.microsoft.com/office/drawing/2014/main" id="{1B1E9DEA-491E-1B2C-E96A-48C21293E8DE}"/>
              </a:ext>
            </a:extLst>
          </p:cNvPr>
          <p:cNvCxnSpPr>
            <a:cxnSpLocks/>
          </p:cNvCxnSpPr>
          <p:nvPr/>
        </p:nvCxnSpPr>
        <p:spPr>
          <a:xfrm>
            <a:off x="5860379" y="3375150"/>
            <a:ext cx="365760" cy="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11DCABF-10B7-53E7-685D-B0249A526041}"/>
              </a:ext>
            </a:extLst>
          </p:cNvPr>
          <p:cNvSpPr/>
          <p:nvPr/>
        </p:nvSpPr>
        <p:spPr>
          <a:xfrm>
            <a:off x="3176280" y="3259707"/>
            <a:ext cx="120267" cy="111826"/>
          </a:xfrm>
          <a:prstGeom prst="ellipse">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250E0F7-6953-E9C7-2AD3-EE5F3DADD7F6}"/>
              </a:ext>
            </a:extLst>
          </p:cNvPr>
          <p:cNvCxnSpPr>
            <a:cxnSpLocks/>
          </p:cNvCxnSpPr>
          <p:nvPr/>
        </p:nvCxnSpPr>
        <p:spPr>
          <a:xfrm>
            <a:off x="5862324" y="3323299"/>
            <a:ext cx="365760" cy="0"/>
          </a:xfrm>
          <a:prstGeom prst="line">
            <a:avLst/>
          </a:prstGeom>
          <a:ln w="158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078">
            <a:extLst>
              <a:ext uri="{FF2B5EF4-FFF2-40B4-BE49-F238E27FC236}">
                <a16:creationId xmlns:a16="http://schemas.microsoft.com/office/drawing/2014/main" id="{78A3683E-DF45-08F8-D7FE-95A6A650287A}"/>
              </a:ext>
            </a:extLst>
          </p:cNvPr>
          <p:cNvSpPr>
            <a:spLocks noChangeArrowheads="1"/>
          </p:cNvSpPr>
          <p:nvPr/>
        </p:nvSpPr>
        <p:spPr bwMode="auto">
          <a:xfrm>
            <a:off x="5309718" y="1047638"/>
            <a:ext cx="1076724" cy="249534"/>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300" dirty="0">
                <a:solidFill>
                  <a:schemeClr val="tx1"/>
                </a:solidFill>
                <a:latin typeface="Arial" pitchFamily="31" charset="0"/>
              </a:rPr>
              <a:t>HIV Gag</a:t>
            </a:r>
          </a:p>
        </p:txBody>
      </p:sp>
      <p:sp>
        <p:nvSpPr>
          <p:cNvPr id="24" name="Rectangle 1078">
            <a:extLst>
              <a:ext uri="{FF2B5EF4-FFF2-40B4-BE49-F238E27FC236}">
                <a16:creationId xmlns:a16="http://schemas.microsoft.com/office/drawing/2014/main" id="{DF6E8CA6-850A-D055-DA7D-E684D99975E6}"/>
              </a:ext>
            </a:extLst>
          </p:cNvPr>
          <p:cNvSpPr>
            <a:spLocks noChangeArrowheads="1"/>
          </p:cNvSpPr>
          <p:nvPr/>
        </p:nvSpPr>
        <p:spPr bwMode="auto">
          <a:xfrm>
            <a:off x="1826407" y="3134940"/>
            <a:ext cx="1076724" cy="249534"/>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300" dirty="0">
                <a:solidFill>
                  <a:schemeClr val="tx1"/>
                </a:solidFill>
                <a:latin typeface="Arial" pitchFamily="31" charset="0"/>
              </a:rPr>
              <a:t>HIV Protease</a:t>
            </a:r>
          </a:p>
        </p:txBody>
      </p:sp>
      <p:pic>
        <p:nvPicPr>
          <p:cNvPr id="7" name="Picture 6">
            <a:extLst>
              <a:ext uri="{FF2B5EF4-FFF2-40B4-BE49-F238E27FC236}">
                <a16:creationId xmlns:a16="http://schemas.microsoft.com/office/drawing/2014/main" id="{804974AA-854A-32CA-7935-19889D427D7D}"/>
              </a:ext>
            </a:extLst>
          </p:cNvPr>
          <p:cNvPicPr>
            <a:picLocks noChangeAspect="1"/>
          </p:cNvPicPr>
          <p:nvPr/>
        </p:nvPicPr>
        <p:blipFill>
          <a:blip r:embed="rId5"/>
          <a:stretch>
            <a:fillRect/>
          </a:stretch>
        </p:blipFill>
        <p:spPr>
          <a:xfrm rot="2857400">
            <a:off x="2813979" y="3170186"/>
            <a:ext cx="621168" cy="772263"/>
          </a:xfrm>
          <a:prstGeom prst="rect">
            <a:avLst/>
          </a:prstGeom>
        </p:spPr>
      </p:pic>
      <p:pic>
        <p:nvPicPr>
          <p:cNvPr id="6" name="Picture 5">
            <a:extLst>
              <a:ext uri="{FF2B5EF4-FFF2-40B4-BE49-F238E27FC236}">
                <a16:creationId xmlns:a16="http://schemas.microsoft.com/office/drawing/2014/main" id="{3FDFE2DB-6D67-EE56-DB6B-818A7C1B544E}"/>
              </a:ext>
            </a:extLst>
          </p:cNvPr>
          <p:cNvPicPr>
            <a:picLocks noChangeAspect="1"/>
          </p:cNvPicPr>
          <p:nvPr/>
        </p:nvPicPr>
        <p:blipFill>
          <a:blip r:embed="rId4"/>
          <a:stretch>
            <a:fillRect/>
          </a:stretch>
        </p:blipFill>
        <p:spPr>
          <a:xfrm>
            <a:off x="2728858" y="3300964"/>
            <a:ext cx="1017897" cy="1227184"/>
          </a:xfrm>
          <a:prstGeom prst="rect">
            <a:avLst/>
          </a:prstGeom>
        </p:spPr>
      </p:pic>
      <p:pic>
        <p:nvPicPr>
          <p:cNvPr id="25" name="Picture 24">
            <a:extLst>
              <a:ext uri="{FF2B5EF4-FFF2-40B4-BE49-F238E27FC236}">
                <a16:creationId xmlns:a16="http://schemas.microsoft.com/office/drawing/2014/main" id="{48AE9913-C6D2-2618-5943-4463174E1EE3}"/>
              </a:ext>
            </a:extLst>
          </p:cNvPr>
          <p:cNvPicPr>
            <a:picLocks noChangeAspect="1"/>
          </p:cNvPicPr>
          <p:nvPr/>
        </p:nvPicPr>
        <p:blipFill>
          <a:blip r:embed="rId6"/>
          <a:stretch>
            <a:fillRect/>
          </a:stretch>
        </p:blipFill>
        <p:spPr>
          <a:xfrm rot="2908819">
            <a:off x="1198452" y="3162050"/>
            <a:ext cx="762000" cy="520700"/>
          </a:xfrm>
          <a:prstGeom prst="rect">
            <a:avLst/>
          </a:prstGeom>
        </p:spPr>
      </p:pic>
      <p:pic>
        <p:nvPicPr>
          <p:cNvPr id="26" name="Picture 25">
            <a:extLst>
              <a:ext uri="{FF2B5EF4-FFF2-40B4-BE49-F238E27FC236}">
                <a16:creationId xmlns:a16="http://schemas.microsoft.com/office/drawing/2014/main" id="{2BE89BA8-9E17-F5D2-6641-3236864E061E}"/>
              </a:ext>
            </a:extLst>
          </p:cNvPr>
          <p:cNvPicPr>
            <a:picLocks noChangeAspect="1"/>
          </p:cNvPicPr>
          <p:nvPr/>
        </p:nvPicPr>
        <p:blipFill>
          <a:blip r:embed="rId6"/>
          <a:stretch>
            <a:fillRect/>
          </a:stretch>
        </p:blipFill>
        <p:spPr>
          <a:xfrm rot="3912396">
            <a:off x="5175900" y="3202281"/>
            <a:ext cx="762000" cy="520700"/>
          </a:xfrm>
          <a:prstGeom prst="rect">
            <a:avLst/>
          </a:prstGeom>
        </p:spPr>
      </p:pic>
    </p:spTree>
    <p:extLst>
      <p:ext uri="{BB962C8B-B14F-4D97-AF65-F5344CB8AC3E}">
        <p14:creationId xmlns:p14="http://schemas.microsoft.com/office/powerpoint/2010/main" val="1830817217"/>
      </p:ext>
    </p:extLst>
  </p:cSld>
  <p:clrMapOvr>
    <a:masterClrMapping/>
  </p:clrMapOvr>
  <mc:AlternateContent xmlns:mc="http://schemas.openxmlformats.org/markup-compatibility/2006" xmlns:p14="http://schemas.microsoft.com/office/powerpoint/2010/main">
    <mc:Choice Requires="p14">
      <p:transition spd="slow" p14:dur="1750" advTm="26581">
        <p:circle/>
      </p:transition>
    </mc:Choice>
    <mc:Fallback xmlns="">
      <p:transition spd="slow" advTm="26581">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A31E-1086-E53C-B69B-01D18EC627DA}"/>
              </a:ext>
            </a:extLst>
          </p:cNvPr>
          <p:cNvSpPr>
            <a:spLocks noGrp="1"/>
          </p:cNvSpPr>
          <p:nvPr>
            <p:ph type="title"/>
          </p:nvPr>
        </p:nvSpPr>
        <p:spPr/>
        <p:txBody>
          <a:bodyPr>
            <a:normAutofit/>
          </a:bodyPr>
          <a:lstStyle/>
          <a:p>
            <a:r>
              <a:rPr lang="en-US" sz="2000" dirty="0"/>
              <a:t>Protease Inhibitors: Mechanism of Action</a:t>
            </a:r>
          </a:p>
        </p:txBody>
      </p:sp>
      <p:sp>
        <p:nvSpPr>
          <p:cNvPr id="3" name="Text Placeholder 2">
            <a:extLst>
              <a:ext uri="{FF2B5EF4-FFF2-40B4-BE49-F238E27FC236}">
                <a16:creationId xmlns:a16="http://schemas.microsoft.com/office/drawing/2014/main" id="{6BC60B29-7CDA-D9E0-E459-11C3CF1C87F3}"/>
              </a:ext>
            </a:extLst>
          </p:cNvPr>
          <p:cNvSpPr>
            <a:spLocks noGrp="1"/>
          </p:cNvSpPr>
          <p:nvPr>
            <p:ph type="body" sz="quarter" idx="14"/>
          </p:nvPr>
        </p:nvSpPr>
        <p:spPr/>
        <p:txBody>
          <a:bodyPr/>
          <a:lstStyle/>
          <a:p>
            <a:r>
              <a:rPr lang="en-US" dirty="0"/>
              <a:t>Illustration: </a:t>
            </a:r>
            <a:r>
              <a:rPr lang="en-US" i="1" dirty="0"/>
              <a:t>Cognition Studio, Inc.</a:t>
            </a:r>
            <a:r>
              <a:rPr lang="en-US" dirty="0"/>
              <a:t> and David H. Spach, MD</a:t>
            </a:r>
          </a:p>
        </p:txBody>
      </p:sp>
      <p:pic>
        <p:nvPicPr>
          <p:cNvPr id="5" name="Picture 4" descr="Protease_200.jpg">
            <a:extLst>
              <a:ext uri="{FF2B5EF4-FFF2-40B4-BE49-F238E27FC236}">
                <a16:creationId xmlns:a16="http://schemas.microsoft.com/office/drawing/2014/main" id="{4CF861A1-1469-20EC-13F1-2DB1656BC34C}"/>
              </a:ext>
            </a:extLst>
          </p:cNvPr>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2778921" y="1250705"/>
            <a:ext cx="3629868" cy="3168134"/>
          </a:xfrm>
          <a:prstGeom prst="rect">
            <a:avLst/>
          </a:prstGeom>
        </p:spPr>
      </p:pic>
      <p:sp>
        <p:nvSpPr>
          <p:cNvPr id="6" name="Rectangle 1078">
            <a:extLst>
              <a:ext uri="{FF2B5EF4-FFF2-40B4-BE49-F238E27FC236}">
                <a16:creationId xmlns:a16="http://schemas.microsoft.com/office/drawing/2014/main" id="{3C9CB1E5-D6B9-DA8E-7B59-B28EAFA85335}"/>
              </a:ext>
            </a:extLst>
          </p:cNvPr>
          <p:cNvSpPr>
            <a:spLocks noChangeArrowheads="1"/>
          </p:cNvSpPr>
          <p:nvPr/>
        </p:nvSpPr>
        <p:spPr bwMode="auto">
          <a:xfrm>
            <a:off x="1784174" y="2740686"/>
            <a:ext cx="1076724" cy="188171"/>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300" dirty="0">
                <a:solidFill>
                  <a:schemeClr val="tx1"/>
                </a:solidFill>
                <a:latin typeface="Arial" pitchFamily="31" charset="0"/>
              </a:rPr>
              <a:t>Active Site</a:t>
            </a:r>
          </a:p>
        </p:txBody>
      </p:sp>
      <p:sp>
        <p:nvSpPr>
          <p:cNvPr id="7" name="Rectangle 1078">
            <a:extLst>
              <a:ext uri="{FF2B5EF4-FFF2-40B4-BE49-F238E27FC236}">
                <a16:creationId xmlns:a16="http://schemas.microsoft.com/office/drawing/2014/main" id="{3F9E36EF-2B13-245A-E4DA-B544D95954D3}"/>
              </a:ext>
            </a:extLst>
          </p:cNvPr>
          <p:cNvSpPr>
            <a:spLocks noChangeArrowheads="1"/>
          </p:cNvSpPr>
          <p:nvPr/>
        </p:nvSpPr>
        <p:spPr bwMode="auto">
          <a:xfrm>
            <a:off x="3675796" y="4418839"/>
            <a:ext cx="1821766" cy="240029"/>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1800" dirty="0">
                <a:solidFill>
                  <a:srgbClr val="0070C0"/>
                </a:solidFill>
                <a:latin typeface="Arial" pitchFamily="31" charset="0"/>
              </a:rPr>
              <a:t>HIV Protease</a:t>
            </a:r>
          </a:p>
        </p:txBody>
      </p:sp>
      <p:cxnSp>
        <p:nvCxnSpPr>
          <p:cNvPr id="8" name="Straight Arrow Connector 7">
            <a:extLst>
              <a:ext uri="{FF2B5EF4-FFF2-40B4-BE49-F238E27FC236}">
                <a16:creationId xmlns:a16="http://schemas.microsoft.com/office/drawing/2014/main" id="{497070E2-A4B6-355D-0A3C-F26FB8C890E0}"/>
              </a:ext>
            </a:extLst>
          </p:cNvPr>
          <p:cNvCxnSpPr>
            <a:cxnSpLocks/>
          </p:cNvCxnSpPr>
          <p:nvPr/>
        </p:nvCxnSpPr>
        <p:spPr>
          <a:xfrm flipH="1">
            <a:off x="2778921" y="2834771"/>
            <a:ext cx="1624267" cy="0"/>
          </a:xfrm>
          <a:prstGeom prst="straightConnector1">
            <a:avLst/>
          </a:prstGeom>
          <a:ln w="9525">
            <a:solidFill>
              <a:schemeClr val="tx1"/>
            </a:solidFill>
            <a:miter lim="800000"/>
            <a:headEnd type="none"/>
            <a:tailEnd type="none"/>
          </a:ln>
          <a:effectLst>
            <a:glow rad="25400">
              <a:schemeClr val="bg1">
                <a:alpha val="50000"/>
              </a:schemeClr>
            </a:glow>
          </a:effectLst>
        </p:spPr>
        <p:style>
          <a:lnRef idx="1">
            <a:schemeClr val="accent1"/>
          </a:lnRef>
          <a:fillRef idx="0">
            <a:schemeClr val="accent1"/>
          </a:fillRef>
          <a:effectRef idx="0">
            <a:schemeClr val="accent1"/>
          </a:effectRef>
          <a:fontRef idx="minor">
            <a:schemeClr val="tx1"/>
          </a:fontRef>
        </p:style>
      </p:cxnSp>
      <p:sp>
        <p:nvSpPr>
          <p:cNvPr id="10" name="Diamond 9">
            <a:extLst>
              <a:ext uri="{FF2B5EF4-FFF2-40B4-BE49-F238E27FC236}">
                <a16:creationId xmlns:a16="http://schemas.microsoft.com/office/drawing/2014/main" id="{FEB08857-4CC8-DC4F-FBCF-B707654064CC}"/>
              </a:ext>
            </a:extLst>
          </p:cNvPr>
          <p:cNvSpPr/>
          <p:nvPr/>
        </p:nvSpPr>
        <p:spPr>
          <a:xfrm>
            <a:off x="4449198" y="2654537"/>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Diamond 11">
            <a:extLst>
              <a:ext uri="{FF2B5EF4-FFF2-40B4-BE49-F238E27FC236}">
                <a16:creationId xmlns:a16="http://schemas.microsoft.com/office/drawing/2014/main" id="{F0FF3B66-6D3D-2978-1258-C4610CCC2A1D}"/>
              </a:ext>
            </a:extLst>
          </p:cNvPr>
          <p:cNvSpPr/>
          <p:nvPr/>
        </p:nvSpPr>
        <p:spPr>
          <a:xfrm>
            <a:off x="4864125" y="2275370"/>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Diamond 12">
            <a:extLst>
              <a:ext uri="{FF2B5EF4-FFF2-40B4-BE49-F238E27FC236}">
                <a16:creationId xmlns:a16="http://schemas.microsoft.com/office/drawing/2014/main" id="{ECDEF16B-10F3-7316-9F80-6A3AE953A263}"/>
              </a:ext>
            </a:extLst>
          </p:cNvPr>
          <p:cNvSpPr/>
          <p:nvPr/>
        </p:nvSpPr>
        <p:spPr>
          <a:xfrm>
            <a:off x="5449007" y="1958357"/>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Diamond 13">
            <a:extLst>
              <a:ext uri="{FF2B5EF4-FFF2-40B4-BE49-F238E27FC236}">
                <a16:creationId xmlns:a16="http://schemas.microsoft.com/office/drawing/2014/main" id="{7647123E-61C2-6425-D17A-36FD2F687536}"/>
              </a:ext>
            </a:extLst>
          </p:cNvPr>
          <p:cNvSpPr/>
          <p:nvPr/>
        </p:nvSpPr>
        <p:spPr>
          <a:xfrm>
            <a:off x="5994082" y="1678187"/>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Diamond 16">
            <a:extLst>
              <a:ext uri="{FF2B5EF4-FFF2-40B4-BE49-F238E27FC236}">
                <a16:creationId xmlns:a16="http://schemas.microsoft.com/office/drawing/2014/main" id="{9F3692B8-93E1-5CEC-BB0A-4D41549B4269}"/>
              </a:ext>
            </a:extLst>
          </p:cNvPr>
          <p:cNvSpPr/>
          <p:nvPr/>
        </p:nvSpPr>
        <p:spPr>
          <a:xfrm>
            <a:off x="6564189" y="1509852"/>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Diamond 17">
            <a:extLst>
              <a:ext uri="{FF2B5EF4-FFF2-40B4-BE49-F238E27FC236}">
                <a16:creationId xmlns:a16="http://schemas.microsoft.com/office/drawing/2014/main" id="{802E8BB4-7D9B-F299-3462-65B286D47530}"/>
              </a:ext>
            </a:extLst>
          </p:cNvPr>
          <p:cNvSpPr/>
          <p:nvPr/>
        </p:nvSpPr>
        <p:spPr>
          <a:xfrm>
            <a:off x="7112044" y="1745865"/>
            <a:ext cx="274320" cy="274320"/>
          </a:xfrm>
          <a:prstGeom prst="diamond">
            <a:avLst/>
          </a:prstGeom>
          <a:pattFill prst="sphere">
            <a:fgClr>
              <a:schemeClr val="tx1">
                <a:lumMod val="65000"/>
                <a:lumOff val="35000"/>
              </a:schemeClr>
            </a:fgClr>
            <a:bgClr>
              <a:srgbClr val="FF0000"/>
            </a:bgClr>
          </a:patt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078">
            <a:extLst>
              <a:ext uri="{FF2B5EF4-FFF2-40B4-BE49-F238E27FC236}">
                <a16:creationId xmlns:a16="http://schemas.microsoft.com/office/drawing/2014/main" id="{5C66BA24-1789-6E1D-3C73-D6F7CA3BFCD1}"/>
              </a:ext>
            </a:extLst>
          </p:cNvPr>
          <p:cNvSpPr>
            <a:spLocks noChangeArrowheads="1"/>
          </p:cNvSpPr>
          <p:nvPr/>
        </p:nvSpPr>
        <p:spPr bwMode="auto">
          <a:xfrm>
            <a:off x="6681209" y="2095517"/>
            <a:ext cx="1250880" cy="390369"/>
          </a:xfrm>
          <a:prstGeom prst="rect">
            <a:avLst/>
          </a:prstGeom>
          <a:noFill/>
          <a:ln w="12700">
            <a:noFill/>
            <a:miter lim="800000"/>
            <a:headEnd/>
            <a:tailEnd/>
          </a:ln>
        </p:spPr>
        <p:txBody>
          <a:bodyPr wrap="none" lIns="89383" tIns="44691" rIns="89383" bIns="44691" anchor="ctr">
            <a:prstTxWarp prst="textNoShape">
              <a:avLst/>
            </a:prstTxWarp>
          </a:bodyPr>
          <a:lstStyle/>
          <a:p>
            <a:pPr algn="ctr" defTabSz="893763"/>
            <a:r>
              <a:rPr lang="en-US" sz="2000" dirty="0">
                <a:solidFill>
                  <a:schemeClr val="tx1"/>
                </a:solidFill>
                <a:latin typeface="Arial" pitchFamily="31" charset="0"/>
              </a:rPr>
              <a:t>Darunavir</a:t>
            </a:r>
          </a:p>
        </p:txBody>
      </p:sp>
    </p:spTree>
    <p:extLst>
      <p:ext uri="{BB962C8B-B14F-4D97-AF65-F5344CB8AC3E}">
        <p14:creationId xmlns:p14="http://schemas.microsoft.com/office/powerpoint/2010/main" val="1580804938"/>
      </p:ext>
    </p:extLst>
  </p:cSld>
  <p:clrMapOvr>
    <a:masterClrMapping/>
  </p:clrMapOvr>
  <p:transition spd="slow" advTm="3427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96A5-B713-E046-A41B-4E9EB7EC8C65}"/>
              </a:ext>
            </a:extLst>
          </p:cNvPr>
          <p:cNvSpPr>
            <a:spLocks noGrp="1"/>
          </p:cNvSpPr>
          <p:nvPr>
            <p:ph type="title"/>
          </p:nvPr>
        </p:nvSpPr>
        <p:spPr/>
        <p:txBody>
          <a:bodyPr>
            <a:normAutofit/>
          </a:bodyPr>
          <a:lstStyle/>
          <a:p>
            <a:pPr fontAlgn="auto">
              <a:spcAft>
                <a:spcPts val="0"/>
              </a:spcAft>
            </a:pPr>
            <a:r>
              <a:rPr lang="en-US" dirty="0"/>
              <a:t>Key Clinical Trials</a:t>
            </a:r>
          </a:p>
        </p:txBody>
      </p:sp>
      <p:sp>
        <p:nvSpPr>
          <p:cNvPr id="3" name="Title 7">
            <a:extLst>
              <a:ext uri="{FF2B5EF4-FFF2-40B4-BE49-F238E27FC236}">
                <a16:creationId xmlns:a16="http://schemas.microsoft.com/office/drawing/2014/main" id="{7303BA22-B2F6-E94C-B8A3-D38F76776533}"/>
              </a:ext>
            </a:extLst>
          </p:cNvPr>
          <p:cNvSpPr txBox="1">
            <a:spLocks/>
          </p:cNvSpPr>
          <p:nvPr/>
        </p:nvSpPr>
        <p:spPr>
          <a:xfrm>
            <a:off x="468168" y="2293907"/>
            <a:ext cx="8223499" cy="1137666"/>
          </a:xfrm>
          <a:prstGeom prst="rect">
            <a:avLst/>
          </a:prstGeom>
        </p:spPr>
        <p:txBody>
          <a:bodyPr lIns="91440" tIns="45720" rIns="91440" bIns="45720" anchor="ctr">
            <a:normAutofit/>
          </a:bodyPr>
          <a:lstStyle>
            <a:lvl1pPr algn="ctr" defTabSz="685800" rtl="0" eaLnBrk="1" latinLnBrk="0" hangingPunct="1">
              <a:spcBef>
                <a:spcPct val="0"/>
              </a:spcBef>
              <a:buNone/>
              <a:defRPr sz="2400" b="1" kern="1200" cap="none">
                <a:solidFill>
                  <a:srgbClr val="003A78"/>
                </a:solidFill>
                <a:latin typeface="+mj-lt"/>
                <a:ea typeface="+mj-ea"/>
                <a:cs typeface="+mj-cs"/>
              </a:defRPr>
            </a:lvl1pPr>
          </a:lstStyle>
          <a:p>
            <a:pPr fontAlgn="auto">
              <a:spcAft>
                <a:spcPts val="0"/>
              </a:spcAft>
            </a:pPr>
            <a:endParaRPr lang="en-US" dirty="0"/>
          </a:p>
        </p:txBody>
      </p:sp>
    </p:spTree>
    <p:extLst>
      <p:ext uri="{BB962C8B-B14F-4D97-AF65-F5344CB8AC3E}">
        <p14:creationId xmlns:p14="http://schemas.microsoft.com/office/powerpoint/2010/main" val="3150544547"/>
      </p:ext>
    </p:extLst>
  </p:cSld>
  <p:clrMapOvr>
    <a:masterClrMapping/>
  </p:clrMapOvr>
  <p:transition spd="slow" advTm="11648"/>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6" ma:contentTypeDescription="Create a new document." ma:contentTypeScope="" ma:versionID="ef8fa8eeefc21b89177794e1303e7a7a">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f372d9f95e1e9a5b6001f500014b4871"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648AF-A31A-4468-8C76-8BF5468D5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4FCA20-F9A7-4DA7-B054-46524A44EB7D}">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3.xml><?xml version="1.0" encoding="utf-8"?>
<ds:datastoreItem xmlns:ds="http://schemas.openxmlformats.org/officeDocument/2006/customXml" ds:itemID="{E568A3FD-5DB8-4DBD-A3EC-5E690CA25D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NCRC.thmx</Template>
  <TotalTime>52693</TotalTime>
  <Words>1994</Words>
  <Application>Microsoft Macintosh PowerPoint</Application>
  <PresentationFormat>On-screen Show (16:9)</PresentationFormat>
  <Paragraphs>306</Paragraphs>
  <Slides>28</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Corbel</vt:lpstr>
      <vt:lpstr>Geneva</vt:lpstr>
      <vt:lpstr>Lucida Grande</vt:lpstr>
      <vt:lpstr>Times New Roman</vt:lpstr>
      <vt:lpstr>NCRC</vt:lpstr>
      <vt:lpstr>Darunavir-Cobicistat-Tenofovir Alafenamide-Emtricitabine</vt:lpstr>
      <vt:lpstr>Dr. Kalapila has no financial conflicts of interest or disclosures.</vt:lpstr>
      <vt:lpstr>PowerPoint Presentation</vt:lpstr>
      <vt:lpstr>Darunavir-Cobicistat-Tenofovir Alafenamide-Emtricitabine Single-Tablet Regimen</vt:lpstr>
      <vt:lpstr>Darunavir-Cobicistat-Tenofovir Alafenamide-Emtricitabine  Mechanism of Action</vt:lpstr>
      <vt:lpstr>Nucleoside Reverse Transcriptase Inhibitors (NRTIs): Mechanism of Action</vt:lpstr>
      <vt:lpstr>HIV Protease and Polypeptide Cleavage</vt:lpstr>
      <vt:lpstr>Protease Inhibitors: Mechanism of Action</vt:lpstr>
      <vt:lpstr>Key Clinical Trials</vt:lpstr>
      <vt:lpstr>DRV-COBI-TAF-FTC vs DRV-COBI + TDF-FTC as Initial ART AMBER: Design</vt:lpstr>
      <vt:lpstr>DRV-COBI-TAF-FTC vs DRV-COBI + TDF-FTC as Initial ART AMBER: Results</vt:lpstr>
      <vt:lpstr>DRV-COBI-TAF-FTC vs DRV-COBI + TDF-FTC as Initial ART AMBER: Results</vt:lpstr>
      <vt:lpstr>DRV-COBI-TAF-FTC vs DRV-COBI + TDF-FTC as Initial ART AMBER: Results</vt:lpstr>
      <vt:lpstr>DRV-COBI-TAF-FTC vs DRV-COBI + TDF-FTC as Initial ART AMBER: Results</vt:lpstr>
      <vt:lpstr>DRV-COBI-TAF-FTC vs DRV-COBI + TDF-FTC as Initial ART AMBER: Results</vt:lpstr>
      <vt:lpstr>Darunavir-Cobicistat-Tenofovir alafenamide-Emtricitabine Summary of Key Studies</vt:lpstr>
      <vt:lpstr>DRV-COBI-TAF-FTC vs Continue Boosted PI + TDF-FTC EMERALD: Design</vt:lpstr>
      <vt:lpstr>DRV-COBI-TAF-FTC vs Continue a Boosted PI + TDF-FTC EMERALD: Baseline Characteristics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Results</vt:lpstr>
      <vt:lpstr>DRV-COBI-TAF-FTC vs Continue a Boosted PI + TDF-FTC EMERALD: Results</vt:lpstr>
      <vt:lpstr>Darunavir-Cobicistat-Tenofovir alafenamide-Emtricitabine Summary of Key Studies</vt:lpstr>
      <vt:lpstr>Darunavir-Cobicistat-Tenofovir Alafenamide-Emtricitabine Adverse Effects</vt:lpstr>
      <vt:lpstr>Darunavir-Cobicistat-Tenofovir Alafenamide-Emtricitabine Editor’s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2283</cp:revision>
  <cp:lastPrinted>2008-02-05T14:34:24Z</cp:lastPrinted>
  <dcterms:created xsi:type="dcterms:W3CDTF">2010-11-28T05:36:22Z</dcterms:created>
  <dcterms:modified xsi:type="dcterms:W3CDTF">2022-10-24T22:08:41Z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