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3.xml" ContentType="application/vnd.openxmlformats-officedocument.themeOverride+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6"/>
  </p:notesMasterIdLst>
  <p:handoutMasterIdLst>
    <p:handoutMasterId r:id="rId27"/>
  </p:handoutMasterIdLst>
  <p:sldIdLst>
    <p:sldId id="1140" r:id="rId2"/>
    <p:sldId id="1607" r:id="rId3"/>
    <p:sldId id="1139" r:id="rId4"/>
    <p:sldId id="1610" r:id="rId5"/>
    <p:sldId id="1575" r:id="rId6"/>
    <p:sldId id="1579" r:id="rId7"/>
    <p:sldId id="1143" r:id="rId8"/>
    <p:sldId id="1147" r:id="rId9"/>
    <p:sldId id="1156" r:id="rId10"/>
    <p:sldId id="1600" r:id="rId11"/>
    <p:sldId id="1153" r:id="rId12"/>
    <p:sldId id="1149" r:id="rId13"/>
    <p:sldId id="1157" r:id="rId14"/>
    <p:sldId id="1158" r:id="rId15"/>
    <p:sldId id="1582" r:id="rId16"/>
    <p:sldId id="1584" r:id="rId17"/>
    <p:sldId id="1601" r:id="rId18"/>
    <p:sldId id="1602" r:id="rId19"/>
    <p:sldId id="1591" r:id="rId20"/>
    <p:sldId id="1612" r:id="rId21"/>
    <p:sldId id="1590" r:id="rId22"/>
    <p:sldId id="1606" r:id="rId23"/>
    <p:sldId id="1159" r:id="rId24"/>
    <p:sldId id="1613" r:id="rId2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A01"/>
    <a:srgbClr val="ECEB02"/>
    <a:srgbClr val="F6E1C1"/>
    <a:srgbClr val="F6D9CA"/>
    <a:srgbClr val="F6BB77"/>
    <a:srgbClr val="D09F67"/>
    <a:srgbClr val="C79760"/>
    <a:srgbClr val="DFDE00"/>
    <a:srgbClr val="E7E600"/>
    <a:srgbClr val="D3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autoAdjust="0"/>
    <p:restoredTop sz="94966" autoAdjust="0"/>
  </p:normalViewPr>
  <p:slideViewPr>
    <p:cSldViewPr snapToGrid="0" showGuides="1">
      <p:cViewPr varScale="1">
        <p:scale>
          <a:sx n="162" d="100"/>
          <a:sy n="162" d="100"/>
        </p:scale>
        <p:origin x="1024"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10104035908554"/>
          <c:y val="0.10748853112295501"/>
          <c:w val="0.84866258225873936"/>
          <c:h val="0.71586865484054096"/>
        </c:manualLayout>
      </c:layout>
      <c:barChart>
        <c:barDir val="col"/>
        <c:grouping val="clustered"/>
        <c:varyColors val="0"/>
        <c:ser>
          <c:idx val="0"/>
          <c:order val="0"/>
          <c:tx>
            <c:strRef>
              <c:f>Sheet1!$B$1</c:f>
              <c:strCache>
                <c:ptCount val="1"/>
                <c:pt idx="0">
                  <c:v>Doravirine + 2 NRTIs</c:v>
                </c:pt>
              </c:strCache>
            </c:strRef>
          </c:tx>
          <c:spPr>
            <a:gradFill>
              <a:gsLst>
                <a:gs pos="0">
                  <a:srgbClr val="004B7F"/>
                </a:gs>
                <a:gs pos="99000">
                  <a:srgbClr val="419AE1"/>
                </a:gs>
              </a:gsLst>
              <a:lin ang="270000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B4A-7B4C-A10B-A62DDE9508E9}"/>
              </c:ext>
            </c:extLst>
          </c:dPt>
          <c:dPt>
            <c:idx val="1"/>
            <c:invertIfNegative val="0"/>
            <c:bubble3D val="0"/>
            <c:extLst>
              <c:ext xmlns:c16="http://schemas.microsoft.com/office/drawing/2014/chart" uri="{C3380CC4-5D6E-409C-BE32-E72D297353CC}">
                <c16:uniqueId val="{00000001-2B4A-7B4C-A10B-A62DDE9508E9}"/>
              </c:ext>
            </c:extLst>
          </c:dPt>
          <c:dPt>
            <c:idx val="2"/>
            <c:invertIfNegative val="0"/>
            <c:bubble3D val="0"/>
            <c:extLst>
              <c:ext xmlns:c16="http://schemas.microsoft.com/office/drawing/2014/chart" uri="{C3380CC4-5D6E-409C-BE32-E72D297353CC}">
                <c16:uniqueId val="{00000002-2B4A-7B4C-A10B-A62DDE9508E9}"/>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0.0</c:formatCode>
                <c:ptCount val="3"/>
                <c:pt idx="0">
                  <c:v>83.8</c:v>
                </c:pt>
                <c:pt idx="1">
                  <c:v>89.8</c:v>
                </c:pt>
                <c:pt idx="2">
                  <c:v>81</c:v>
                </c:pt>
              </c:numCache>
            </c:numRef>
          </c:val>
          <c:extLst>
            <c:ext xmlns:c16="http://schemas.microsoft.com/office/drawing/2014/chart" uri="{C3380CC4-5D6E-409C-BE32-E72D297353CC}">
              <c16:uniqueId val="{00000003-2B4A-7B4C-A10B-A62DDE9508E9}"/>
            </c:ext>
          </c:extLst>
        </c:ser>
        <c:ser>
          <c:idx val="1"/>
          <c:order val="1"/>
          <c:tx>
            <c:strRef>
              <c:f>Sheet1!$C$1</c:f>
              <c:strCache>
                <c:ptCount val="1"/>
                <c:pt idx="0">
                  <c:v>Darunavir + Ritonavir + 2 NRTIs</c:v>
                </c:pt>
              </c:strCache>
            </c:strRef>
          </c:tx>
          <c:spPr>
            <a:gradFill>
              <a:gsLst>
                <a:gs pos="0">
                  <a:srgbClr val="597F30"/>
                </a:gs>
                <a:gs pos="98000">
                  <a:srgbClr val="9EC875"/>
                </a:gs>
              </a:gsLst>
              <a:lin ang="270000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4-2B4A-7B4C-A10B-A62DDE9508E9}"/>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0.0</c:formatCode>
                <c:ptCount val="3"/>
                <c:pt idx="0">
                  <c:v>79.900000000000006</c:v>
                </c:pt>
                <c:pt idx="1">
                  <c:v>89</c:v>
                </c:pt>
                <c:pt idx="2">
                  <c:v>76.400000000000006</c:v>
                </c:pt>
              </c:numCache>
            </c:numRef>
          </c:val>
          <c:extLst>
            <c:ext xmlns:c16="http://schemas.microsoft.com/office/drawing/2014/chart" uri="{C3380CC4-5D6E-409C-BE32-E72D297353CC}">
              <c16:uniqueId val="{00000005-2B4A-7B4C-A10B-A62DDE9508E9}"/>
            </c:ext>
          </c:extLst>
        </c:ser>
        <c:dLbls>
          <c:showLegendKey val="0"/>
          <c:showVal val="1"/>
          <c:showCatName val="0"/>
          <c:showSerName val="0"/>
          <c:showPercent val="0"/>
          <c:showBubbleSize val="0"/>
        </c:dLbls>
        <c:gapWidth val="110"/>
        <c:axId val="-2064332328"/>
        <c:axId val="-2064048680"/>
      </c:barChart>
      <c:catAx>
        <c:axId val="-2064332328"/>
        <c:scaling>
          <c:orientation val="minMax"/>
        </c:scaling>
        <c:delete val="0"/>
        <c:axPos val="b"/>
        <c:title>
          <c:tx>
            <c:rich>
              <a:bodyPr/>
              <a:lstStyle/>
              <a:p>
                <a:pPr>
                  <a:defRPr/>
                </a:pPr>
                <a:r>
                  <a:rPr lang="en-US"/>
                  <a:t>Baseline HIV RNA </a:t>
                </a:r>
              </a:p>
            </c:rich>
          </c:tx>
          <c:layout>
            <c:manualLayout>
              <c:xMode val="edge"/>
              <c:yMode val="edge"/>
              <c:x val="0.59387814294952257"/>
              <c:y val="0.91970720720720722"/>
            </c:manualLayout>
          </c:layout>
          <c:overlay val="0"/>
        </c:title>
        <c:numFmt formatCode="General" sourceLinked="0"/>
        <c:majorTickMark val="out"/>
        <c:minorTickMark val="none"/>
        <c:tickLblPos val="nextTo"/>
        <c:spPr>
          <a:ln w="6350" cmpd="sng">
            <a:solidFill>
              <a:srgbClr val="000000"/>
            </a:solidFill>
          </a:ln>
        </c:spPr>
        <c:crossAx val="-2064048680"/>
        <c:crosses val="autoZero"/>
        <c:auto val="1"/>
        <c:lblAlgn val="ctr"/>
        <c:lblOffset val="1"/>
        <c:tickLblSkip val="1"/>
        <c:tickMarkSkip val="1"/>
        <c:noMultiLvlLbl val="0"/>
      </c:catAx>
      <c:valAx>
        <c:axId val="-2064048680"/>
        <c:scaling>
          <c:orientation val="minMax"/>
          <c:max val="100"/>
          <c:min val="0"/>
        </c:scaling>
        <c:delete val="0"/>
        <c:axPos val="l"/>
        <c:title>
          <c:tx>
            <c:rich>
              <a:bodyPr/>
              <a:lstStyle/>
              <a:p>
                <a:pPr>
                  <a:defRPr/>
                </a:pPr>
                <a:r>
                  <a:rPr lang="en-US"/>
                  <a:t>HIV RNA &lt;50 copies/mL (%)</a:t>
                </a:r>
              </a:p>
            </c:rich>
          </c:tx>
          <c:layout>
            <c:manualLayout>
              <c:xMode val="edge"/>
              <c:yMode val="edge"/>
              <c:x val="1.9894014606869792E-2"/>
              <c:y val="9.0822810999976356E-2"/>
            </c:manualLayout>
          </c:layout>
          <c:overlay val="0"/>
        </c:title>
        <c:numFmt formatCode="0" sourceLinked="0"/>
        <c:majorTickMark val="out"/>
        <c:minorTickMark val="none"/>
        <c:tickLblPos val="nextTo"/>
        <c:spPr>
          <a:ln w="6350" cmpd="sng">
            <a:solidFill>
              <a:srgbClr val="000000"/>
            </a:solidFill>
          </a:ln>
        </c:spPr>
        <c:crossAx val="-20643323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814958252501045"/>
          <c:y val="6.1461067366579197E-3"/>
          <c:w val="0.60271810453041208"/>
          <c:h val="9.53333793802089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80574152829"/>
          <c:y val="0.10748853112295501"/>
          <c:w val="0.87503719454854234"/>
          <c:h val="0.71586865484054096"/>
        </c:manualLayout>
      </c:layout>
      <c:barChart>
        <c:barDir val="col"/>
        <c:grouping val="clustered"/>
        <c:varyColors val="0"/>
        <c:ser>
          <c:idx val="0"/>
          <c:order val="0"/>
          <c:tx>
            <c:strRef>
              <c:f>Sheet1!$B$1</c:f>
              <c:strCache>
                <c:ptCount val="1"/>
                <c:pt idx="0">
                  <c:v>Doravirine-Tenofovir DF-Lamivudine</c:v>
                </c:pt>
              </c:strCache>
            </c:strRef>
          </c:tx>
          <c:spPr>
            <a:gradFill>
              <a:gsLst>
                <a:gs pos="0">
                  <a:srgbClr val="004B7F"/>
                </a:gs>
                <a:gs pos="99000">
                  <a:srgbClr val="0084E1"/>
                </a:gs>
              </a:gsLst>
              <a:lin ang="270000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60FE-CA44-A73D-5BBEB52C6581}"/>
              </c:ext>
            </c:extLst>
          </c:dPt>
          <c:dPt>
            <c:idx val="1"/>
            <c:invertIfNegative val="0"/>
            <c:bubble3D val="0"/>
            <c:extLst>
              <c:ext xmlns:c16="http://schemas.microsoft.com/office/drawing/2014/chart" uri="{C3380CC4-5D6E-409C-BE32-E72D297353CC}">
                <c16:uniqueId val="{00000001-60FE-CA44-A73D-5BBEB52C6581}"/>
              </c:ext>
            </c:extLst>
          </c:dPt>
          <c:dPt>
            <c:idx val="2"/>
            <c:invertIfNegative val="0"/>
            <c:bubble3D val="0"/>
            <c:extLst>
              <c:ext xmlns:c16="http://schemas.microsoft.com/office/drawing/2014/chart" uri="{C3380CC4-5D6E-409C-BE32-E72D297353CC}">
                <c16:uniqueId val="{00000002-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0.0</c:formatCode>
                <c:ptCount val="3"/>
                <c:pt idx="0">
                  <c:v>88.7</c:v>
                </c:pt>
                <c:pt idx="1">
                  <c:v>90.6</c:v>
                </c:pt>
                <c:pt idx="2">
                  <c:v>81.2</c:v>
                </c:pt>
              </c:numCache>
            </c:numRef>
          </c:val>
          <c:extLst>
            <c:ext xmlns:c16="http://schemas.microsoft.com/office/drawing/2014/chart" uri="{C3380CC4-5D6E-409C-BE32-E72D297353CC}">
              <c16:uniqueId val="{00000003-60FE-CA44-A73D-5BBEB52C6581}"/>
            </c:ext>
          </c:extLst>
        </c:ser>
        <c:ser>
          <c:idx val="1"/>
          <c:order val="1"/>
          <c:tx>
            <c:strRef>
              <c:f>Sheet1!$C$1</c:f>
              <c:strCache>
                <c:ptCount val="1"/>
                <c:pt idx="0">
                  <c:v>Efavirenz-Tenofovir DF-Emtricitabine</c:v>
                </c:pt>
              </c:strCache>
            </c:strRef>
          </c:tx>
          <c:spPr>
            <a:gradFill>
              <a:gsLst>
                <a:gs pos="0">
                  <a:srgbClr val="597F30"/>
                </a:gs>
                <a:gs pos="98000">
                  <a:srgbClr val="9EC875"/>
                </a:gs>
              </a:gsLst>
              <a:lin ang="270000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4-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0.0</c:formatCode>
                <c:ptCount val="3"/>
                <c:pt idx="0">
                  <c:v>88.8</c:v>
                </c:pt>
                <c:pt idx="1">
                  <c:v>91.1</c:v>
                </c:pt>
                <c:pt idx="2">
                  <c:v>80.8</c:v>
                </c:pt>
              </c:numCache>
            </c:numRef>
          </c:val>
          <c:extLst>
            <c:ext xmlns:c16="http://schemas.microsoft.com/office/drawing/2014/chart" uri="{C3380CC4-5D6E-409C-BE32-E72D297353CC}">
              <c16:uniqueId val="{00000005-60FE-CA44-A73D-5BBEB52C6581}"/>
            </c:ext>
          </c:extLst>
        </c:ser>
        <c:dLbls>
          <c:showLegendKey val="0"/>
          <c:showVal val="1"/>
          <c:showCatName val="0"/>
          <c:showSerName val="0"/>
          <c:showPercent val="0"/>
          <c:showBubbleSize val="0"/>
        </c:dLbls>
        <c:gapWidth val="110"/>
        <c:axId val="-1977320936"/>
        <c:axId val="-1976976648"/>
      </c:barChart>
      <c:catAx>
        <c:axId val="-1977320936"/>
        <c:scaling>
          <c:orientation val="minMax"/>
        </c:scaling>
        <c:delete val="0"/>
        <c:axPos val="b"/>
        <c:title>
          <c:tx>
            <c:rich>
              <a:bodyPr/>
              <a:lstStyle/>
              <a:p>
                <a:pPr>
                  <a:defRPr/>
                </a:pPr>
                <a:r>
                  <a:rPr lang="en-US"/>
                  <a:t>Baseline HIV RNA </a:t>
                </a:r>
              </a:p>
            </c:rich>
          </c:tx>
          <c:layout>
            <c:manualLayout>
              <c:xMode val="edge"/>
              <c:yMode val="edge"/>
              <c:x val="0.59387819578108303"/>
              <c:y val="0.92880623474697199"/>
            </c:manualLayout>
          </c:layout>
          <c:overlay val="0"/>
        </c:title>
        <c:numFmt formatCode="General" sourceLinked="0"/>
        <c:majorTickMark val="out"/>
        <c:minorTickMark val="none"/>
        <c:tickLblPos val="nextTo"/>
        <c:spPr>
          <a:ln w="6350" cmpd="sng">
            <a:solidFill>
              <a:srgbClr val="000000"/>
            </a:solidFill>
          </a:ln>
        </c:spPr>
        <c:crossAx val="-1976976648"/>
        <c:crosses val="autoZero"/>
        <c:auto val="1"/>
        <c:lblAlgn val="ctr"/>
        <c:lblOffset val="1"/>
        <c:tickLblSkip val="1"/>
        <c:tickMarkSkip val="1"/>
        <c:noMultiLvlLbl val="0"/>
      </c:catAx>
      <c:valAx>
        <c:axId val="-1976976648"/>
        <c:scaling>
          <c:orientation val="minMax"/>
          <c:max val="100"/>
          <c:min val="0"/>
        </c:scaling>
        <c:delete val="0"/>
        <c:axPos val="l"/>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HIV RNA &lt;50 copies/mL (%)</a:t>
                </a:r>
              </a:p>
            </c:rich>
          </c:tx>
          <c:layout>
            <c:manualLayout>
              <c:xMode val="edge"/>
              <c:yMode val="edge"/>
              <c:x val="1.0860223354433637E-2"/>
              <c:y val="0.1102365082654141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320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821980808548662"/>
          <c:y val="1.49179233951688E-2"/>
          <c:w val="0.78601683813587486"/>
          <c:h val="7.1941601049868797E-2"/>
        </c:manualLayout>
      </c:layout>
      <c:overlay val="0"/>
      <c:spPr>
        <a:noFill/>
      </c:spPr>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49645183241"/>
          <c:y val="0.10748853112295501"/>
          <c:w val="0.87982147501832497"/>
          <c:h val="0.78604411290693899"/>
        </c:manualLayout>
      </c:layout>
      <c:barChart>
        <c:barDir val="col"/>
        <c:grouping val="clustered"/>
        <c:varyColors val="0"/>
        <c:ser>
          <c:idx val="0"/>
          <c:order val="0"/>
          <c:tx>
            <c:strRef>
              <c:f>Sheet1!$B$1</c:f>
              <c:strCache>
                <c:ptCount val="1"/>
                <c:pt idx="0">
                  <c:v>Doravirine-Tenofovir DF-Lamivudine</c:v>
                </c:pt>
              </c:strCache>
            </c:strRef>
          </c:tx>
          <c:spPr>
            <a:solidFill>
              <a:srgbClr val="6E4B7D"/>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5653-1040-98DD-652CDB9DB5E6}"/>
              </c:ext>
            </c:extLst>
          </c:dPt>
          <c:dPt>
            <c:idx val="1"/>
            <c:invertIfNegative val="0"/>
            <c:bubble3D val="0"/>
            <c:extLst>
              <c:ext xmlns:c16="http://schemas.microsoft.com/office/drawing/2014/chart" uri="{C3380CC4-5D6E-409C-BE32-E72D297353CC}">
                <c16:uniqueId val="{00000001-5653-1040-98DD-652CDB9DB5E6}"/>
              </c:ext>
            </c:extLst>
          </c:dPt>
          <c:dPt>
            <c:idx val="2"/>
            <c:invertIfNegative val="0"/>
            <c:bubble3D val="0"/>
            <c:extLst>
              <c:ext xmlns:c16="http://schemas.microsoft.com/office/drawing/2014/chart" uri="{C3380CC4-5D6E-409C-BE32-E72D297353CC}">
                <c16:uniqueId val="{00000002-5653-1040-98DD-652CDB9DB5E6}"/>
              </c:ext>
            </c:extLst>
          </c:dPt>
          <c:dLbls>
            <c:dLbl>
              <c:idx val="0"/>
              <c:layout>
                <c:manualLayout>
                  <c:x val="0"/>
                  <c:y val="0.102339181286549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53-1040-98DD-652CDB9DB5E6}"/>
                </c:ext>
              </c:extLst>
            </c:dLbl>
            <c:spPr>
              <a:solidFill>
                <a:sysClr val="window" lastClr="FFFFFF">
                  <a:alpha val="50000"/>
                </a:sys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Sheet1!$B$2:$B$3</c:f>
              <c:numCache>
                <c:formatCode>0.0</c:formatCode>
                <c:ptCount val="2"/>
                <c:pt idx="0">
                  <c:v>90.8</c:v>
                </c:pt>
                <c:pt idx="1">
                  <c:v>1.6</c:v>
                </c:pt>
              </c:numCache>
            </c:numRef>
          </c:val>
          <c:extLst>
            <c:ext xmlns:c16="http://schemas.microsoft.com/office/drawing/2014/chart" uri="{C3380CC4-5D6E-409C-BE32-E72D297353CC}">
              <c16:uniqueId val="{00000003-5653-1040-98DD-652CDB9DB5E6}"/>
            </c:ext>
          </c:extLst>
        </c:ser>
        <c:ser>
          <c:idx val="1"/>
          <c:order val="1"/>
          <c:tx>
            <c:strRef>
              <c:f>Sheet1!$C$1</c:f>
              <c:strCache>
                <c:ptCount val="1"/>
                <c:pt idx="0">
                  <c:v>Baseline Regimen</c:v>
                </c:pt>
              </c:strCache>
            </c:strRef>
          </c:tx>
          <c:spPr>
            <a:solidFill>
              <a:srgbClr val="54737F"/>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4-5653-1040-98DD-652CDB9DB5E6}"/>
              </c:ext>
            </c:extLst>
          </c:dPt>
          <c:dLbls>
            <c:dLbl>
              <c:idx val="0"/>
              <c:layout>
                <c:manualLayout>
                  <c:x val="0"/>
                  <c:y val="0.10818713450292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3-1040-98DD-652CDB9DB5E6}"/>
                </c:ext>
              </c:extLst>
            </c:dLbl>
            <c:spPr>
              <a:solidFill>
                <a:sysClr val="window" lastClr="FFFFFF">
                  <a:alpha val="50000"/>
                </a:sys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Sheet1!$C$2:$C$3</c:f>
              <c:numCache>
                <c:formatCode>0.0</c:formatCode>
                <c:ptCount val="2"/>
                <c:pt idx="0">
                  <c:v>94.6</c:v>
                </c:pt>
                <c:pt idx="1">
                  <c:v>1.8</c:v>
                </c:pt>
              </c:numCache>
            </c:numRef>
          </c:val>
          <c:extLst>
            <c:ext xmlns:c16="http://schemas.microsoft.com/office/drawing/2014/chart" uri="{C3380CC4-5D6E-409C-BE32-E72D297353CC}">
              <c16:uniqueId val="{00000005-5653-1040-98DD-652CDB9DB5E6}"/>
            </c:ext>
          </c:extLst>
        </c:ser>
        <c:dLbls>
          <c:showLegendKey val="0"/>
          <c:showVal val="1"/>
          <c:showCatName val="0"/>
          <c:showSerName val="0"/>
          <c:showPercent val="0"/>
          <c:showBubbleSize val="0"/>
        </c:dLbls>
        <c:gapWidth val="110"/>
        <c:axId val="-2083811848"/>
        <c:axId val="-2083819496"/>
      </c:barChart>
      <c:catAx>
        <c:axId val="-2083811848"/>
        <c:scaling>
          <c:orientation val="minMax"/>
        </c:scaling>
        <c:delete val="0"/>
        <c:axPos val="b"/>
        <c:numFmt formatCode="General" sourceLinked="0"/>
        <c:majorTickMark val="out"/>
        <c:minorTickMark val="none"/>
        <c:tickLblPos val="nextTo"/>
        <c:spPr>
          <a:ln w="6350" cmpd="sng">
            <a:solidFill>
              <a:srgbClr val="000000"/>
            </a:solidFill>
          </a:ln>
        </c:spPr>
        <c:crossAx val="-2083819496"/>
        <c:crosses val="autoZero"/>
        <c:auto val="1"/>
        <c:lblAlgn val="ctr"/>
        <c:lblOffset val="1"/>
        <c:tickLblSkip val="1"/>
        <c:tickMarkSkip val="1"/>
        <c:noMultiLvlLbl val="0"/>
      </c:catAx>
      <c:valAx>
        <c:axId val="-2083819496"/>
        <c:scaling>
          <c:orientation val="minMax"/>
          <c:max val="100"/>
          <c:min val="0"/>
        </c:scaling>
        <c:delete val="0"/>
        <c:axPos val="l"/>
        <c:title>
          <c:tx>
            <c:rich>
              <a:bodyPr/>
              <a:lstStyle/>
              <a:p>
                <a:pPr>
                  <a:defRPr/>
                </a:pPr>
                <a:r>
                  <a:rPr lang="en-US"/>
                  <a:t>Response (%)</a:t>
                </a:r>
              </a:p>
            </c:rich>
          </c:tx>
          <c:layout>
            <c:manualLayout>
              <c:xMode val="edge"/>
              <c:yMode val="edge"/>
              <c:x val="3.3366437303445177E-3"/>
              <c:y val="0.27017436407717438"/>
            </c:manualLayout>
          </c:layout>
          <c:overlay val="0"/>
        </c:title>
        <c:numFmt formatCode="0" sourceLinked="0"/>
        <c:majorTickMark val="out"/>
        <c:minorTickMark val="none"/>
        <c:tickLblPos val="nextTo"/>
        <c:spPr>
          <a:ln w="6350" cmpd="sng">
            <a:solidFill>
              <a:srgbClr val="000000"/>
            </a:solidFill>
          </a:ln>
        </c:spPr>
        <c:crossAx val="-20838118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6950060296517"/>
          <c:y val="0"/>
          <c:w val="0.60241611690430585"/>
          <c:h val="8.94854261638348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23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296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3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33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306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70562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123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30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4315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0372BA0-21F4-4204-D8BB-50BEC21B59D6}"/>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C3EA915C-22C8-8411-63FE-32764A97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30D85A78-54A4-4902-94D2-359AF2E292FE}"/>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A0E7E09B-6339-B65B-907C-E0DA2726B9B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8C6AE54E-16B7-C8DC-06E1-C321C92E502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B8ACD41E-76BF-7680-E4CA-0F04B8A436B1}"/>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F52B37D7-3E6D-1B5D-F8DA-247A055B248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DA421F4D-A773-6CED-81D6-70585999F9F3}"/>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5A625916-3CDC-733F-29D1-A007C99FAFEC}"/>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380710DF-B47A-E7E3-0906-EA225B6063A0}"/>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71964D74-248A-F756-BD42-94C1542E34C8}"/>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51F2655E-C826-A385-0B89-A9836586F87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A8F5A9FC-D4B9-3D1A-0462-62E2599C217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17A366DC-0BC6-5BA9-CB1B-531E3CF3120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66DA688-14C5-3376-AB9D-F43BB6E4D4E9}"/>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DC1EA693-8E13-F0E1-8F0F-8473CCD60F19}"/>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FCDDA6F7-35F8-AD6D-51E4-BCE98B2461C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653FD75F-A6B7-3E6A-C89E-46103E7AF347}"/>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D55C0E2B-EE0F-ABCE-1F04-C8F17D7B668E}"/>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EA8EE-3293-EDC4-D31E-18B34ADEA2F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53FCF936-81EB-C05C-4BCB-B88997D5B47D}"/>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8E087BA2-7557-5D5D-7497-2D9B0FEB3965}"/>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27D997FE-C65C-7FC2-484D-3A788C8C8AB6}"/>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5DD88217-49CC-CF40-4769-C028BAF6EC88}"/>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B0C17504-3AB0-9DA5-6B55-35C4C9738D8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C26D5DC3-CBCC-69D7-F1FF-353479E21752}"/>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70C98F41-19EC-15DB-4489-5960E17C6B70}"/>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335811451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20CA-E4F4-E14F-8AB8-A2C3792AC8E1}"/>
              </a:ext>
            </a:extLst>
          </p:cNvPr>
          <p:cNvSpPr>
            <a:spLocks noGrp="1"/>
          </p:cNvSpPr>
          <p:nvPr>
            <p:ph type="ctrTitle"/>
          </p:nvPr>
        </p:nvSpPr>
        <p:spPr>
          <a:xfrm>
            <a:off x="438219" y="1315943"/>
            <a:ext cx="8229600" cy="895857"/>
          </a:xfrm>
        </p:spPr>
        <p:txBody>
          <a:bodyPr>
            <a:normAutofit/>
          </a:bodyPr>
          <a:lstStyle/>
          <a:p>
            <a:r>
              <a:rPr lang="en-US" sz="3200" dirty="0" err="1"/>
              <a:t>Doravirine</a:t>
            </a:r>
            <a:endParaRPr lang="en-US" sz="3200" dirty="0"/>
          </a:p>
        </p:txBody>
      </p:sp>
      <p:sp>
        <p:nvSpPr>
          <p:cNvPr id="3" name="Text Placeholder 2">
            <a:extLst>
              <a:ext uri="{FF2B5EF4-FFF2-40B4-BE49-F238E27FC236}">
                <a16:creationId xmlns:a16="http://schemas.microsoft.com/office/drawing/2014/main" id="{307C179B-3B15-EC4B-84B3-CE0B57B790A8}"/>
              </a:ext>
            </a:extLst>
          </p:cNvPr>
          <p:cNvSpPr>
            <a:spLocks noGrp="1"/>
          </p:cNvSpPr>
          <p:nvPr>
            <p:ph type="body" sz="quarter" idx="14"/>
          </p:nvPr>
        </p:nvSpPr>
        <p:spPr/>
        <p:txBody>
          <a:bodyPr/>
          <a:lstStyle/>
          <a:p>
            <a:r>
              <a:rPr lang="en-US" dirty="0"/>
              <a:t>Last Updated</a:t>
            </a:r>
            <a:r>
              <a:rPr lang="en-US"/>
              <a:t>: August 25, </a:t>
            </a:r>
            <a:r>
              <a:rPr lang="en-US" dirty="0"/>
              <a:t>2022</a:t>
            </a:r>
          </a:p>
        </p:txBody>
      </p:sp>
      <p:sp>
        <p:nvSpPr>
          <p:cNvPr id="4" name="Text Placeholder 3">
            <a:extLst>
              <a:ext uri="{FF2B5EF4-FFF2-40B4-BE49-F238E27FC236}">
                <a16:creationId xmlns:a16="http://schemas.microsoft.com/office/drawing/2014/main" id="{A5838460-C658-8A43-9241-D6B5E6D5D89B}"/>
              </a:ext>
            </a:extLst>
          </p:cNvPr>
          <p:cNvSpPr>
            <a:spLocks noGrp="1"/>
          </p:cNvSpPr>
          <p:nvPr>
            <p:ph type="body" sz="quarter" idx="18"/>
          </p:nvPr>
        </p:nvSpPr>
        <p:spPr/>
        <p:txBody>
          <a:bodyPr/>
          <a:lstStyle/>
          <a:p>
            <a:r>
              <a:rPr lang="en-US" sz="1600" dirty="0"/>
              <a:t>Jehan Budak, MD</a:t>
            </a:r>
          </a:p>
          <a:p>
            <a:r>
              <a:rPr lang="en-US" sz="1600" dirty="0"/>
              <a:t>Associate Editor, National HIV Curriculum</a:t>
            </a:r>
          </a:p>
          <a:p>
            <a:r>
              <a:rPr lang="en-US" sz="1600" dirty="0"/>
              <a:t>Assistant Professor of Medicine</a:t>
            </a:r>
          </a:p>
          <a:p>
            <a:r>
              <a:rPr lang="en-US" sz="1600" dirty="0"/>
              <a:t>Division of Allergy and Infectious Diseases</a:t>
            </a:r>
          </a:p>
          <a:p>
            <a:r>
              <a:rPr lang="en-US" sz="1600" dirty="0"/>
              <a:t>University of Washington	</a:t>
            </a:r>
          </a:p>
        </p:txBody>
      </p:sp>
    </p:spTree>
    <p:extLst>
      <p:ext uri="{BB962C8B-B14F-4D97-AF65-F5344CB8AC3E}">
        <p14:creationId xmlns:p14="http://schemas.microsoft.com/office/powerpoint/2010/main" val="6919167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a:extLst>
              <a:ext uri="{FF2B5EF4-FFF2-40B4-BE49-F238E27FC236}">
                <a16:creationId xmlns:a16="http://schemas.microsoft.com/office/drawing/2014/main" id="{2D389583-A2E2-9F41-A762-7619F530B0DF}"/>
              </a:ext>
            </a:extLst>
          </p:cNvPr>
          <p:cNvSpPr>
            <a:spLocks noChangeShapeType="1"/>
          </p:cNvSpPr>
          <p:nvPr/>
        </p:nvSpPr>
        <p:spPr bwMode="auto">
          <a:xfrm rot="1169337" flipV="1">
            <a:off x="5072255" y="2182029"/>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8" name="Line 11">
            <a:extLst>
              <a:ext uri="{FF2B5EF4-FFF2-40B4-BE49-F238E27FC236}">
                <a16:creationId xmlns:a16="http://schemas.microsoft.com/office/drawing/2014/main" id="{4B7ECC49-B178-C24A-8F8F-73224E7E1270}"/>
              </a:ext>
            </a:extLst>
          </p:cNvPr>
          <p:cNvSpPr>
            <a:spLocks noChangeShapeType="1"/>
          </p:cNvSpPr>
          <p:nvPr/>
        </p:nvSpPr>
        <p:spPr bwMode="auto">
          <a:xfrm rot="20430663">
            <a:off x="5072255" y="2952372"/>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1" name="Title 10">
            <a:extLst>
              <a:ext uri="{FF2B5EF4-FFF2-40B4-BE49-F238E27FC236}">
                <a16:creationId xmlns:a16="http://schemas.microsoft.com/office/drawing/2014/main" id="{EA2AF385-AE8F-EC44-BAF1-ECFFD1BA21C0}"/>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Design</a:t>
            </a:r>
          </a:p>
        </p:txBody>
      </p:sp>
      <p:sp>
        <p:nvSpPr>
          <p:cNvPr id="12" name="Text Placeholder 11">
            <a:extLst>
              <a:ext uri="{FF2B5EF4-FFF2-40B4-BE49-F238E27FC236}">
                <a16:creationId xmlns:a16="http://schemas.microsoft.com/office/drawing/2014/main" id="{AB651C66-B6B2-444B-96EC-142462752F8C}"/>
              </a:ext>
            </a:extLst>
          </p:cNvPr>
          <p:cNvSpPr>
            <a:spLocks noGrp="1"/>
          </p:cNvSpPr>
          <p:nvPr>
            <p:ph type="body" sz="quarter" idx="16"/>
          </p:nvPr>
        </p:nvSpPr>
        <p:spPr/>
        <p:txBody>
          <a:bodyPr/>
          <a:lstStyle/>
          <a:p>
            <a:r>
              <a:rPr lang="en-US" dirty="0"/>
              <a:t>Source: Orkin C, et al. Clin Infect Dis. 2019;68:535-44.</a:t>
            </a:r>
          </a:p>
        </p:txBody>
      </p:sp>
      <p:sp>
        <p:nvSpPr>
          <p:cNvPr id="4" name="Content Placeholder 3">
            <a:extLst>
              <a:ext uri="{FF2B5EF4-FFF2-40B4-BE49-F238E27FC236}">
                <a16:creationId xmlns:a16="http://schemas.microsoft.com/office/drawing/2014/main" id="{3BB615FD-0878-8A47-819B-B4B51A5E1872}"/>
              </a:ext>
            </a:extLst>
          </p:cNvPr>
          <p:cNvSpPr>
            <a:spLocks noGrp="1"/>
          </p:cNvSpPr>
          <p:nvPr>
            <p:ph sz="half" idx="2"/>
          </p:nvPr>
        </p:nvSpPr>
        <p:spPr>
          <a:xfrm>
            <a:off x="323851" y="1184224"/>
            <a:ext cx="4713816" cy="3504315"/>
          </a:xfrm>
        </p:spPr>
        <p:txBody>
          <a:bodyPr>
            <a:noAutofit/>
          </a:bodyPr>
          <a:lstStyle/>
          <a:p>
            <a:pPr>
              <a:lnSpc>
                <a:spcPts val="1800"/>
              </a:lnSpc>
            </a:pPr>
            <a:r>
              <a:rPr lang="en-US" sz="1500" b="1" dirty="0"/>
              <a:t>Design</a:t>
            </a:r>
          </a:p>
          <a:p>
            <a:pPr lvl="1">
              <a:lnSpc>
                <a:spcPts val="1800"/>
              </a:lnSpc>
              <a:spcBef>
                <a:spcPts val="300"/>
              </a:spcBef>
            </a:pPr>
            <a:r>
              <a:rPr lang="en-US" sz="1500" dirty="0"/>
              <a:t>Randomized, double-blind, phase 3 study comparing fixed dose </a:t>
            </a:r>
            <a:r>
              <a:rPr lang="en-US" sz="1500" dirty="0" err="1"/>
              <a:t>doravirine</a:t>
            </a:r>
            <a:r>
              <a:rPr lang="en-US" sz="1500" dirty="0"/>
              <a:t>-tenofovir DF-lamivudine with fixed dose efavirenz-tenofovir DF-emtricitabine as initial antiretroviral therapy</a:t>
            </a:r>
            <a:endParaRPr lang="en-US" sz="1500" b="1" dirty="0"/>
          </a:p>
          <a:p>
            <a:pPr>
              <a:lnSpc>
                <a:spcPts val="1800"/>
              </a:lnSpc>
              <a:spcBef>
                <a:spcPts val="1200"/>
              </a:spcBef>
            </a:pPr>
            <a:r>
              <a:rPr lang="en-US" sz="1500" b="1" dirty="0"/>
              <a:t>Inclusion Criteria</a:t>
            </a:r>
            <a:endParaRPr lang="en-US" sz="1500" b="1" u="sng" dirty="0"/>
          </a:p>
          <a:p>
            <a:pPr lvl="1">
              <a:lnSpc>
                <a:spcPts val="1800"/>
              </a:lnSpc>
              <a:spcBef>
                <a:spcPts val="300"/>
              </a:spcBef>
            </a:pPr>
            <a:r>
              <a:rPr lang="en-US" sz="1500" dirty="0"/>
              <a:t>Antiretroviral-naïve adults</a:t>
            </a:r>
          </a:p>
          <a:p>
            <a:pPr lvl="1">
              <a:lnSpc>
                <a:spcPts val="1800"/>
              </a:lnSpc>
              <a:spcBef>
                <a:spcPts val="300"/>
              </a:spcBef>
            </a:pPr>
            <a:r>
              <a:rPr lang="en-US" sz="1500" dirty="0"/>
              <a:t>HIV RNA ≥1,000 copies/mL</a:t>
            </a:r>
          </a:p>
          <a:p>
            <a:pPr lvl="1">
              <a:lnSpc>
                <a:spcPts val="1800"/>
              </a:lnSpc>
              <a:spcBef>
                <a:spcPts val="300"/>
              </a:spcBef>
            </a:pPr>
            <a:r>
              <a:rPr lang="en-US" sz="1500" dirty="0"/>
              <a:t>No resistance to any study drug</a:t>
            </a:r>
          </a:p>
          <a:p>
            <a:pPr>
              <a:lnSpc>
                <a:spcPts val="1800"/>
              </a:lnSpc>
              <a:spcBef>
                <a:spcPts val="1200"/>
              </a:spcBef>
            </a:pPr>
            <a:r>
              <a:rPr lang="en-US" sz="1500" b="1" dirty="0"/>
              <a:t>Regimens</a:t>
            </a:r>
          </a:p>
          <a:p>
            <a:pPr lvl="1">
              <a:lnSpc>
                <a:spcPts val="1800"/>
              </a:lnSpc>
              <a:spcBef>
                <a:spcPts val="300"/>
              </a:spcBef>
            </a:pPr>
            <a:r>
              <a:rPr lang="en-US" sz="1500" dirty="0"/>
              <a:t>Doravirine-TDF-3TC (100/300/300 mg) daily</a:t>
            </a:r>
          </a:p>
          <a:p>
            <a:pPr lvl="1">
              <a:lnSpc>
                <a:spcPts val="1800"/>
              </a:lnSpc>
              <a:spcBef>
                <a:spcPts val="300"/>
              </a:spcBef>
            </a:pPr>
            <a:r>
              <a:rPr lang="en-US" sz="1500" dirty="0"/>
              <a:t>Efavirenz-TDF-FTC (600/300/200 mg) daily</a:t>
            </a:r>
          </a:p>
        </p:txBody>
      </p:sp>
      <p:sp>
        <p:nvSpPr>
          <p:cNvPr id="9" name="Rectangle 8">
            <a:extLst>
              <a:ext uri="{FF2B5EF4-FFF2-40B4-BE49-F238E27FC236}">
                <a16:creationId xmlns:a16="http://schemas.microsoft.com/office/drawing/2014/main" id="{C2431456-74C7-1143-8897-5E11EB3A9522}"/>
              </a:ext>
            </a:extLst>
          </p:cNvPr>
          <p:cNvSpPr>
            <a:spLocks noChangeArrowheads="1"/>
          </p:cNvSpPr>
          <p:nvPr/>
        </p:nvSpPr>
        <p:spPr bwMode="ltGray">
          <a:xfrm>
            <a:off x="5684650" y="1546846"/>
            <a:ext cx="2931811" cy="1091179"/>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Doravirine-TDF-3TC</a:t>
            </a:r>
          </a:p>
          <a:p>
            <a:pPr algn="ctr"/>
            <a:r>
              <a:rPr lang="en-US" sz="1400" dirty="0">
                <a:solidFill>
                  <a:srgbClr val="000000"/>
                </a:solidFill>
                <a:latin typeface="Arial"/>
                <a:cs typeface="Arial"/>
              </a:rPr>
              <a:t>(n = 364)</a:t>
            </a:r>
          </a:p>
        </p:txBody>
      </p:sp>
      <p:sp>
        <p:nvSpPr>
          <p:cNvPr id="10" name="Rectangle 7">
            <a:extLst>
              <a:ext uri="{FF2B5EF4-FFF2-40B4-BE49-F238E27FC236}">
                <a16:creationId xmlns:a16="http://schemas.microsoft.com/office/drawing/2014/main" id="{BC4DB1BA-D78D-2D4C-8E47-6D15E12B73DA}"/>
              </a:ext>
            </a:extLst>
          </p:cNvPr>
          <p:cNvSpPr>
            <a:spLocks noChangeArrowheads="1"/>
          </p:cNvSpPr>
          <p:nvPr/>
        </p:nvSpPr>
        <p:spPr bwMode="ltGray">
          <a:xfrm>
            <a:off x="5684650" y="3181240"/>
            <a:ext cx="2931811" cy="1091179"/>
          </a:xfrm>
          <a:prstGeom prst="rect">
            <a:avLst/>
          </a:prstGeom>
          <a:solidFill>
            <a:srgbClr val="92D05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Efavirenz-TDF-FTC</a:t>
            </a:r>
          </a:p>
          <a:p>
            <a:pPr algn="ctr"/>
            <a:r>
              <a:rPr lang="en-US" sz="1400" dirty="0">
                <a:solidFill>
                  <a:srgbClr val="000000"/>
                </a:solidFill>
                <a:latin typeface="Arial"/>
                <a:cs typeface="Arial"/>
              </a:rPr>
              <a:t>(n = 364)</a:t>
            </a:r>
          </a:p>
        </p:txBody>
      </p:sp>
    </p:spTree>
    <p:extLst>
      <p:ext uri="{BB962C8B-B14F-4D97-AF65-F5344CB8AC3E}">
        <p14:creationId xmlns:p14="http://schemas.microsoft.com/office/powerpoint/2010/main" val="8782095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48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48 Virologic Response (Observed Failure)</a:t>
            </a:r>
          </a:p>
        </p:txBody>
      </p:sp>
      <p:sp>
        <p:nvSpPr>
          <p:cNvPr id="3" name="Text Placeholder 2">
            <a:extLst>
              <a:ext uri="{FF2B5EF4-FFF2-40B4-BE49-F238E27FC236}">
                <a16:creationId xmlns:a16="http://schemas.microsoft.com/office/drawing/2014/main" id="{0A1F6608-A17F-034D-94D7-9371AEEE734A}"/>
              </a:ext>
            </a:extLst>
          </p:cNvPr>
          <p:cNvSpPr>
            <a:spLocks noGrp="1"/>
          </p:cNvSpPr>
          <p:nvPr>
            <p:ph type="body" sz="quarter" idx="16"/>
          </p:nvPr>
        </p:nvSpPr>
        <p:spPr/>
        <p:txBody>
          <a:bodyPr/>
          <a:lstStyle/>
          <a:p>
            <a:r>
              <a:rPr lang="en-US" dirty="0"/>
              <a:t>Source: Orkin C, et al. Clin Infect Dis. 2019;68:535-44.</a:t>
            </a:r>
          </a:p>
        </p:txBody>
      </p:sp>
      <p:graphicFrame>
        <p:nvGraphicFramePr>
          <p:cNvPr id="10" name="Chart 9">
            <a:extLst>
              <a:ext uri="{FF2B5EF4-FFF2-40B4-BE49-F238E27FC236}">
                <a16:creationId xmlns:a16="http://schemas.microsoft.com/office/drawing/2014/main" id="{FE7DE1F1-36C5-2C47-A5DC-F9AF156D4252}"/>
              </a:ext>
            </a:extLst>
          </p:cNvPr>
          <p:cNvGraphicFramePr>
            <a:graphicFrameLocks/>
          </p:cNvGraphicFramePr>
          <p:nvPr/>
        </p:nvGraphicFramePr>
        <p:xfrm>
          <a:off x="297180" y="1402753"/>
          <a:ext cx="8549640" cy="338328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069AE91C-24CB-4A4B-BD27-F6D08F6AFEEC}"/>
              </a:ext>
            </a:extLst>
          </p:cNvPr>
          <p:cNvCxnSpPr/>
          <p:nvPr/>
        </p:nvCxnSpPr>
        <p:spPr>
          <a:xfrm>
            <a:off x="4215142" y="4513384"/>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7519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5122529"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5111913"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800" dirty="0"/>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1" y="1184224"/>
            <a:ext cx="4724800" cy="3504315"/>
          </a:xfrm>
        </p:spPr>
        <p:txBody>
          <a:bodyPr>
            <a:noAutofit/>
          </a:bodyPr>
          <a:lstStyle/>
          <a:p>
            <a:r>
              <a:rPr lang="en-US" sz="1500" b="1" dirty="0"/>
              <a:t>Design</a:t>
            </a:r>
          </a:p>
          <a:p>
            <a:pPr lvl="1">
              <a:spcBef>
                <a:spcPts val="300"/>
              </a:spcBef>
            </a:pPr>
            <a:r>
              <a:rPr lang="en-US" sz="1500" dirty="0"/>
              <a:t>Open-label, non-inferiority trial</a:t>
            </a:r>
          </a:p>
          <a:p>
            <a:pPr lvl="1">
              <a:spcBef>
                <a:spcPts val="300"/>
              </a:spcBef>
            </a:pPr>
            <a:r>
              <a:rPr lang="en-US" sz="1500" dirty="0"/>
              <a:t>Adults with suppressed HIV RNA while taking 2 NRTIs plus anchor drug, randomized (2:1) to immediately switch to fixed-dose </a:t>
            </a:r>
            <a:r>
              <a:rPr lang="en-US" sz="1500" dirty="0" err="1"/>
              <a:t>doravirine</a:t>
            </a:r>
            <a:r>
              <a:rPr lang="en-US" sz="1500" dirty="0"/>
              <a:t>-tenofovir-DF-lamivudine or continue the baseline regimen with delayed switch at 24 weeks</a:t>
            </a:r>
          </a:p>
          <a:p>
            <a:pPr>
              <a:spcBef>
                <a:spcPts val="600"/>
              </a:spcBef>
            </a:pPr>
            <a:r>
              <a:rPr lang="en-US" sz="1500" b="1" dirty="0"/>
              <a:t>Inclusion Criteria</a:t>
            </a:r>
            <a:endParaRPr lang="en-US" sz="1500" b="1" u="sng" dirty="0"/>
          </a:p>
          <a:p>
            <a:pPr lvl="1">
              <a:spcBef>
                <a:spcPts val="300"/>
              </a:spcBef>
            </a:pPr>
            <a:r>
              <a:rPr lang="en-US" sz="1500" dirty="0"/>
              <a:t>Adults with suppressed HIV RNA ≥6 months</a:t>
            </a:r>
          </a:p>
          <a:p>
            <a:pPr lvl="1">
              <a:spcBef>
                <a:spcPts val="300"/>
              </a:spcBef>
            </a:pPr>
            <a:r>
              <a:rPr lang="en-US" sz="1500" dirty="0"/>
              <a:t>No history of virologic failure</a:t>
            </a:r>
          </a:p>
          <a:p>
            <a:pPr>
              <a:spcBef>
                <a:spcPts val="600"/>
              </a:spcBef>
            </a:pPr>
            <a:r>
              <a:rPr lang="en-US" sz="1500" b="1" dirty="0"/>
              <a:t>Baseline Regimen</a:t>
            </a:r>
          </a:p>
          <a:p>
            <a:pPr lvl="1">
              <a:spcBef>
                <a:spcPts val="300"/>
              </a:spcBef>
            </a:pPr>
            <a:r>
              <a:rPr lang="en-US" sz="1500" dirty="0"/>
              <a:t>2 NRTIs + (boosted protease inhibitor, boosted elvitegravir, or NNRTI)</a:t>
            </a:r>
          </a:p>
        </p:txBody>
      </p:sp>
      <p:sp>
        <p:nvSpPr>
          <p:cNvPr id="8" name="Rectangle 7">
            <a:extLst>
              <a:ext uri="{FF2B5EF4-FFF2-40B4-BE49-F238E27FC236}">
                <a16:creationId xmlns:a16="http://schemas.microsoft.com/office/drawing/2014/main" id="{8E862CD9-12BB-984B-AC08-9E4C53FC6906}"/>
              </a:ext>
            </a:extLst>
          </p:cNvPr>
          <p:cNvSpPr>
            <a:spLocks noChangeArrowheads="1"/>
          </p:cNvSpPr>
          <p:nvPr/>
        </p:nvSpPr>
        <p:spPr bwMode="ltGray">
          <a:xfrm>
            <a:off x="5710422" y="1598417"/>
            <a:ext cx="3265135" cy="1188720"/>
          </a:xfrm>
          <a:prstGeom prst="rect">
            <a:avLst/>
          </a:prstGeom>
          <a:solidFill>
            <a:srgbClr val="7030A0">
              <a:alpha val="15000"/>
            </a:srgbClr>
          </a:solidFill>
          <a:ln w="9525"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600" i="1" dirty="0">
                <a:solidFill>
                  <a:srgbClr val="000000"/>
                </a:solidFill>
                <a:latin typeface="Arial"/>
                <a:cs typeface="Arial"/>
              </a:rPr>
              <a:t>Immediate Switch</a:t>
            </a:r>
            <a:endParaRPr lang="en-US" sz="1600" b="1" i="1" dirty="0">
              <a:solidFill>
                <a:srgbClr val="000000"/>
              </a:solidFill>
              <a:latin typeface="Arial"/>
              <a:cs typeface="Arial"/>
            </a:endParaRPr>
          </a:p>
          <a:p>
            <a:pPr algn="ctr">
              <a:spcBef>
                <a:spcPts val="600"/>
              </a:spcBef>
            </a:pPr>
            <a:r>
              <a:rPr lang="en-US" sz="1600" b="1" dirty="0">
                <a:solidFill>
                  <a:srgbClr val="000000"/>
                </a:solidFill>
                <a:latin typeface="Arial"/>
                <a:cs typeface="Arial"/>
              </a:rPr>
              <a:t>Doravirine-TDF-3TC</a:t>
            </a:r>
            <a:br>
              <a:rPr lang="en-US" sz="1800" b="1" dirty="0">
                <a:solidFill>
                  <a:srgbClr val="000000"/>
                </a:solidFill>
                <a:latin typeface="Arial"/>
                <a:cs typeface="Arial"/>
              </a:rPr>
            </a:br>
            <a:r>
              <a:rPr lang="en-US" sz="1400" dirty="0">
                <a:solidFill>
                  <a:srgbClr val="000000"/>
                </a:solidFill>
                <a:latin typeface="Arial"/>
                <a:cs typeface="Arial"/>
              </a:rPr>
              <a:t>(n = 447)</a:t>
            </a:r>
          </a:p>
        </p:txBody>
      </p:sp>
      <p:sp>
        <p:nvSpPr>
          <p:cNvPr id="9" name="Rectangle 7">
            <a:extLst>
              <a:ext uri="{FF2B5EF4-FFF2-40B4-BE49-F238E27FC236}">
                <a16:creationId xmlns:a16="http://schemas.microsoft.com/office/drawing/2014/main" id="{55EF0054-7B72-1249-B85F-072AE56AA16E}"/>
              </a:ext>
            </a:extLst>
          </p:cNvPr>
          <p:cNvSpPr>
            <a:spLocks noChangeArrowheads="1"/>
          </p:cNvSpPr>
          <p:nvPr/>
        </p:nvSpPr>
        <p:spPr bwMode="ltGray">
          <a:xfrm>
            <a:off x="5710422" y="3153171"/>
            <a:ext cx="3265135" cy="1188720"/>
          </a:xfrm>
          <a:prstGeom prst="rect">
            <a:avLst/>
          </a:prstGeom>
          <a:solidFill>
            <a:srgbClr val="54737F">
              <a:alpha val="20000"/>
            </a:srgbClr>
          </a:solidFill>
          <a:ln w="9525" cap="flat" cmpd="sng" algn="ctr">
            <a:solidFill>
              <a:srgbClr val="000000"/>
            </a:solidFill>
            <a:prstDash val="solid"/>
            <a:miter lim="800000"/>
            <a:headEnd type="none" w="med" len="med"/>
            <a:tailEnd type="none" w="med" len="med"/>
          </a:ln>
          <a:effectLst/>
        </p:spPr>
        <p:txBody>
          <a:bodyPr wrap="none" lIns="91440" tIns="45714" rIns="91440" bIns="45714" anchor="ctr" anchorCtr="1">
            <a:prstTxWarp prst="textNoShape">
              <a:avLst/>
            </a:prstTxWarp>
          </a:bodyPr>
          <a:lstStyle/>
          <a:p>
            <a:pPr algn="ctr"/>
            <a:r>
              <a:rPr lang="en-US" sz="1600" i="1" dirty="0">
                <a:solidFill>
                  <a:srgbClr val="000000"/>
                </a:solidFill>
                <a:latin typeface="Arial"/>
                <a:cs typeface="Arial"/>
              </a:rPr>
              <a:t>Delayed Switch</a:t>
            </a:r>
          </a:p>
          <a:p>
            <a:pPr algn="ctr">
              <a:spcBef>
                <a:spcPts val="600"/>
              </a:spcBef>
            </a:pPr>
            <a:r>
              <a:rPr lang="en-US" sz="1600" b="1" dirty="0">
                <a:solidFill>
                  <a:srgbClr val="000000"/>
                </a:solidFill>
                <a:latin typeface="Arial"/>
                <a:cs typeface="Arial"/>
              </a:rPr>
              <a:t>Baseline Regimen to Week 24, </a:t>
            </a:r>
            <a:br>
              <a:rPr lang="en-US" sz="1600" b="1" dirty="0">
                <a:solidFill>
                  <a:srgbClr val="000000"/>
                </a:solidFill>
                <a:latin typeface="Arial"/>
                <a:cs typeface="Arial"/>
              </a:rPr>
            </a:br>
            <a:r>
              <a:rPr lang="en-US" sz="1600" b="1" dirty="0">
                <a:solidFill>
                  <a:srgbClr val="000000"/>
                </a:solidFill>
                <a:latin typeface="Arial"/>
                <a:cs typeface="Arial"/>
              </a:rPr>
              <a:t>then Doravirine-TDF-3TC</a:t>
            </a:r>
          </a:p>
          <a:p>
            <a:pPr algn="ctr"/>
            <a:r>
              <a:rPr lang="en-US" sz="1400" dirty="0">
                <a:solidFill>
                  <a:srgbClr val="000000"/>
                </a:solidFill>
                <a:latin typeface="Arial"/>
                <a:cs typeface="Arial"/>
              </a:rPr>
              <a:t>(n = 223)</a:t>
            </a:r>
          </a:p>
        </p:txBody>
      </p:sp>
      <p:sp>
        <p:nvSpPr>
          <p:cNvPr id="10" name="Oval 9">
            <a:extLst>
              <a:ext uri="{FF2B5EF4-FFF2-40B4-BE49-F238E27FC236}">
                <a16:creationId xmlns:a16="http://schemas.microsoft.com/office/drawing/2014/main" id="{DAF48B90-57E8-6041-BAB6-957A2C818574}"/>
              </a:ext>
            </a:extLst>
          </p:cNvPr>
          <p:cNvSpPr>
            <a:spLocks noChangeAspect="1"/>
          </p:cNvSpPr>
          <p:nvPr/>
        </p:nvSpPr>
        <p:spPr>
          <a:xfrm>
            <a:off x="5207796" y="312645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1x</a:t>
            </a:r>
          </a:p>
        </p:txBody>
      </p:sp>
      <p:sp>
        <p:nvSpPr>
          <p:cNvPr id="11" name="Oval 10">
            <a:extLst>
              <a:ext uri="{FF2B5EF4-FFF2-40B4-BE49-F238E27FC236}">
                <a16:creationId xmlns:a16="http://schemas.microsoft.com/office/drawing/2014/main" id="{1D2E21D2-94B6-2B4F-AABF-36FEDB03C2A6}"/>
              </a:ext>
            </a:extLst>
          </p:cNvPr>
          <p:cNvSpPr>
            <a:spLocks noChangeAspect="1"/>
          </p:cNvSpPr>
          <p:nvPr/>
        </p:nvSpPr>
        <p:spPr>
          <a:xfrm>
            <a:off x="5207796" y="2486936"/>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2x</a:t>
            </a:r>
          </a:p>
        </p:txBody>
      </p:sp>
    </p:spTree>
    <p:extLst>
      <p:ext uri="{BB962C8B-B14F-4D97-AF65-F5344CB8AC3E}">
        <p14:creationId xmlns:p14="http://schemas.microsoft.com/office/powerpoint/2010/main" val="401519593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Baseline Antiretroviral Regimens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4"/>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800" dirty="0"/>
          </a:p>
        </p:txBody>
      </p:sp>
      <p:graphicFrame>
        <p:nvGraphicFramePr>
          <p:cNvPr id="21" name="Group 45">
            <a:extLst>
              <a:ext uri="{FF2B5EF4-FFF2-40B4-BE49-F238E27FC236}">
                <a16:creationId xmlns:a16="http://schemas.microsoft.com/office/drawing/2014/main" id="{9F8E5D4D-EF80-C34D-A27D-ACB4A5A912B0}"/>
              </a:ext>
            </a:extLst>
          </p:cNvPr>
          <p:cNvGraphicFramePr>
            <a:graphicFrameLocks noGrp="1"/>
          </p:cNvGraphicFramePr>
          <p:nvPr/>
        </p:nvGraphicFramePr>
        <p:xfrm>
          <a:off x="423328" y="977274"/>
          <a:ext cx="8321039" cy="3538730"/>
        </p:xfrm>
        <a:graphic>
          <a:graphicData uri="http://schemas.openxmlformats.org/drawingml/2006/table">
            <a:tbl>
              <a:tblPr>
                <a:effectLst/>
              </a:tblPr>
              <a:tblGrid>
                <a:gridCol w="2924971">
                  <a:extLst>
                    <a:ext uri="{9D8B030D-6E8A-4147-A177-3AD203B41FA5}">
                      <a16:colId xmlns:a16="http://schemas.microsoft.com/office/drawing/2014/main" val="20000"/>
                    </a:ext>
                  </a:extLst>
                </a:gridCol>
                <a:gridCol w="2698034">
                  <a:extLst>
                    <a:ext uri="{9D8B030D-6E8A-4147-A177-3AD203B41FA5}">
                      <a16:colId xmlns:a16="http://schemas.microsoft.com/office/drawing/2014/main" val="20001"/>
                    </a:ext>
                  </a:extLst>
                </a:gridCol>
                <a:gridCol w="2698034">
                  <a:extLst>
                    <a:ext uri="{9D8B030D-6E8A-4147-A177-3AD203B41FA5}">
                      <a16:colId xmlns:a16="http://schemas.microsoft.com/office/drawing/2014/main" val="20002"/>
                    </a:ext>
                  </a:extLst>
                </a:gridCol>
              </a:tblGrid>
              <a:tr h="305063">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DRIVE SHIFT Baseline Antiretroviral Regimens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8100">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Anchor Agent,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a:ea typeface="ＭＳ Ｐゴシック" pitchFamily="-106" charset="-128"/>
                          <a:cs typeface="Arial"/>
                        </a:rPr>
                        <a:t>Immediate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447)</a:t>
                      </a:r>
                      <a:endParaRPr lang="en-US" sz="1200" b="0" dirty="0">
                        <a:solidFill>
                          <a:schemeClr val="bg1"/>
                        </a:solidFill>
                        <a:latin typeface="Arial"/>
                        <a:cs typeface="Arial"/>
                      </a:endParaRPr>
                    </a:p>
                  </a:txBody>
                  <a:tcPr marL="182880" marR="18288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Delayed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223)</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Boosted PI</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316 (70.7)</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156 (70.0)</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2"/>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Darunavir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166 (37.1)</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82 (36.8)</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3"/>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Atazanavir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96 (21.5)</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43 (19.3)</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5"/>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Lopinavir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54 (12.1)</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31 (13.9)</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6"/>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err="1">
                          <a:solidFill>
                            <a:schemeClr val="tx1"/>
                          </a:solidFill>
                          <a:effectLst/>
                          <a:latin typeface="Arial"/>
                          <a:ea typeface="+mn-ea"/>
                          <a:cs typeface="Arial"/>
                        </a:rPr>
                        <a:t>Elvitegravir-cobicistat</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25 (5.6)</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12 (5.4)</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7"/>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NNRTI</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106 (23.7)</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55 (24.7)</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539961200"/>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Efavirenz</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78 (17.4)</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36 (16.1)</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3979619591"/>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Nevirapine</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17 (3.8)</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12 (5.4)</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703692590"/>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Rilpivirine</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11 (2.5)</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7 (3.1)</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3055267361"/>
                  </a:ext>
                </a:extLst>
              </a:tr>
            </a:tbl>
          </a:graphicData>
        </a:graphic>
      </p:graphicFrame>
      <p:sp>
        <p:nvSpPr>
          <p:cNvPr id="22" name="TextBox 21">
            <a:extLst>
              <a:ext uri="{FF2B5EF4-FFF2-40B4-BE49-F238E27FC236}">
                <a16:creationId xmlns:a16="http://schemas.microsoft.com/office/drawing/2014/main" id="{FDF6BEAC-E473-884B-92C0-52C564DA712E}"/>
              </a:ext>
            </a:extLst>
          </p:cNvPr>
          <p:cNvSpPr txBox="1"/>
          <p:nvPr/>
        </p:nvSpPr>
        <p:spPr>
          <a:xfrm>
            <a:off x="423325" y="4550228"/>
            <a:ext cx="8321039" cy="259110"/>
          </a:xfrm>
          <a:prstGeom prst="rect">
            <a:avLst/>
          </a:prstGeom>
          <a:solidFill>
            <a:schemeClr val="bg1">
              <a:lumMod val="95000"/>
            </a:schemeClr>
          </a:solidFill>
        </p:spPr>
        <p:txBody>
          <a:bodyPr wrap="square" rtlCol="0">
            <a:spAutoFit/>
          </a:bodyPr>
          <a:lstStyle/>
          <a:p>
            <a:pPr>
              <a:lnSpc>
                <a:spcPts val="1400"/>
              </a:lnSpc>
            </a:pPr>
            <a:r>
              <a:rPr lang="en-US" sz="1100" dirty="0">
                <a:latin typeface="Arial"/>
              </a:rPr>
              <a:t>*Most common NRTI backbone in both arms: TDF/FTC (73.8% in immediate switch, 69.1% in delayed switch)</a:t>
            </a:r>
          </a:p>
        </p:txBody>
      </p:sp>
    </p:spTree>
    <p:extLst>
      <p:ext uri="{BB962C8B-B14F-4D97-AF65-F5344CB8AC3E}">
        <p14:creationId xmlns:p14="http://schemas.microsoft.com/office/powerpoint/2010/main" val="123804652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 </a:t>
            </a:r>
            <a:br>
              <a:rPr lang="en-US" sz="2000" dirty="0"/>
            </a:br>
            <a:r>
              <a:rPr lang="en-US" sz="2000" dirty="0"/>
              <a:t>DRIVE SHIFT: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400" dirty="0"/>
              <a:t>Week 48 Doravirine-TDF-3TC vs Week 24 Baseline Regimen (FDA snapshot)</a:t>
            </a:r>
          </a:p>
        </p:txBody>
      </p:sp>
      <p:sp>
        <p:nvSpPr>
          <p:cNvPr id="3" name="Text Placeholder 2">
            <a:extLst>
              <a:ext uri="{FF2B5EF4-FFF2-40B4-BE49-F238E27FC236}">
                <a16:creationId xmlns:a16="http://schemas.microsoft.com/office/drawing/2014/main" id="{22864715-10F2-A34F-8863-7D5844447667}"/>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400" dirty="0"/>
          </a:p>
        </p:txBody>
      </p:sp>
      <p:graphicFrame>
        <p:nvGraphicFramePr>
          <p:cNvPr id="7" name="Chart 6">
            <a:extLst>
              <a:ext uri="{FF2B5EF4-FFF2-40B4-BE49-F238E27FC236}">
                <a16:creationId xmlns:a16="http://schemas.microsoft.com/office/drawing/2014/main" id="{0ED8DFE1-4253-D749-8806-BCBCCD677800}"/>
              </a:ext>
            </a:extLst>
          </p:cNvPr>
          <p:cNvGraphicFramePr>
            <a:graphicFrameLocks/>
          </p:cNvGraphicFramePr>
          <p:nvPr/>
        </p:nvGraphicFramePr>
        <p:xfrm>
          <a:off x="342900" y="1398184"/>
          <a:ext cx="8458200" cy="3340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868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Summary of Phase 3 </a:t>
            </a:r>
            <a:r>
              <a:rPr lang="en-US" dirty="0" err="1"/>
              <a:t>Doravirine</a:t>
            </a:r>
            <a:r>
              <a:rPr lang="en-US" dirty="0"/>
              <a:t> Trials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4"/>
          </p:nvPr>
        </p:nvSpPr>
        <p:spPr>
          <a:xfrm>
            <a:off x="323850" y="4558041"/>
            <a:ext cx="7357838" cy="528310"/>
          </a:xfrm>
        </p:spPr>
        <p:txBody>
          <a:bodyPr/>
          <a:lstStyle/>
          <a:p>
            <a:r>
              <a:rPr lang="en-US" sz="900" baseline="30000" dirty="0"/>
              <a:t>1</a:t>
            </a:r>
            <a:r>
              <a:rPr lang="en-US" sz="900" dirty="0"/>
              <a:t>Molina J-M, et al. Lancet HIV. 2018;5:e211-20.</a:t>
            </a:r>
            <a:br>
              <a:rPr lang="en-US" sz="900" dirty="0"/>
            </a:br>
            <a:r>
              <a:rPr lang="en-US" sz="900" baseline="30000" dirty="0"/>
              <a:t>2</a:t>
            </a:r>
            <a:r>
              <a:rPr lang="en-US" sz="900" dirty="0"/>
              <a:t>Orkin C, et al. Clin Infect Dis. 2019:68:535-44.</a:t>
            </a:r>
            <a:br>
              <a:rPr lang="en-US" sz="900" dirty="0"/>
            </a:br>
            <a:r>
              <a:rPr lang="en-US" sz="900" baseline="30000" dirty="0"/>
              <a:t>3</a:t>
            </a:r>
            <a:r>
              <a:rPr lang="en-US" sz="900" dirty="0"/>
              <a:t>Johnson M, et al. J </a:t>
            </a:r>
            <a:r>
              <a:rPr lang="en-US" sz="900" dirty="0" err="1"/>
              <a:t>Acquir</a:t>
            </a:r>
            <a:r>
              <a:rPr lang="en-US" sz="900" dirty="0"/>
              <a:t> </a:t>
            </a:r>
            <a:r>
              <a:rPr lang="en-US" sz="900" dirty="0" err="1"/>
              <a:t>Immun</a:t>
            </a:r>
            <a:r>
              <a:rPr lang="en-US" sz="900" dirty="0"/>
              <a:t> </a:t>
            </a:r>
            <a:r>
              <a:rPr lang="en-US" sz="900" dirty="0" err="1"/>
              <a:t>Defic</a:t>
            </a:r>
            <a:r>
              <a:rPr lang="en-US" sz="900" dirty="0"/>
              <a:t> </a:t>
            </a:r>
            <a:r>
              <a:rPr lang="en-US" sz="900" dirty="0" err="1"/>
              <a:t>Syndr</a:t>
            </a:r>
            <a:r>
              <a:rPr lang="en-US" sz="900" dirty="0"/>
              <a:t>. 2019;81:463-72.</a:t>
            </a:r>
          </a:p>
        </p:txBody>
      </p:sp>
      <p:graphicFrame>
        <p:nvGraphicFramePr>
          <p:cNvPr id="7" name="Content Placeholder 3">
            <a:extLst>
              <a:ext uri="{FF2B5EF4-FFF2-40B4-BE49-F238E27FC236}">
                <a16:creationId xmlns:a16="http://schemas.microsoft.com/office/drawing/2014/main" id="{104B4B4C-B8D1-8542-AAE3-22EA070B6096}"/>
              </a:ext>
            </a:extLst>
          </p:cNvPr>
          <p:cNvGraphicFramePr>
            <a:graphicFrameLocks/>
          </p:cNvGraphicFramePr>
          <p:nvPr>
            <p:extLst>
              <p:ext uri="{D42A27DB-BD31-4B8C-83A1-F6EECF244321}">
                <p14:modId xmlns:p14="http://schemas.microsoft.com/office/powerpoint/2010/main" val="375138377"/>
              </p:ext>
            </p:extLst>
          </p:nvPr>
        </p:nvGraphicFramePr>
        <p:xfrm>
          <a:off x="235604" y="1012003"/>
          <a:ext cx="8672793" cy="3431346"/>
        </p:xfrm>
        <a:graphic>
          <a:graphicData uri="http://schemas.openxmlformats.org/drawingml/2006/table">
            <a:tbl>
              <a:tblPr firstRow="1" bandRow="1">
                <a:tableStyleId>{5C22544A-7EE6-4342-B048-85BDC9FD1C3A}</a:tableStyleId>
              </a:tblPr>
              <a:tblGrid>
                <a:gridCol w="2046042">
                  <a:extLst>
                    <a:ext uri="{9D8B030D-6E8A-4147-A177-3AD203B41FA5}">
                      <a16:colId xmlns:a16="http://schemas.microsoft.com/office/drawing/2014/main" val="1255732186"/>
                    </a:ext>
                  </a:extLst>
                </a:gridCol>
                <a:gridCol w="1893312">
                  <a:extLst>
                    <a:ext uri="{9D8B030D-6E8A-4147-A177-3AD203B41FA5}">
                      <a16:colId xmlns:a16="http://schemas.microsoft.com/office/drawing/2014/main" val="3627334942"/>
                    </a:ext>
                  </a:extLst>
                </a:gridCol>
                <a:gridCol w="4733439">
                  <a:extLst>
                    <a:ext uri="{9D8B030D-6E8A-4147-A177-3AD203B41FA5}">
                      <a16:colId xmlns:a16="http://schemas.microsoft.com/office/drawing/2014/main" val="1181763524"/>
                    </a:ext>
                  </a:extLst>
                </a:gridCol>
              </a:tblGrid>
              <a:tr h="784992">
                <a:tc>
                  <a:txBody>
                    <a:bodyPr/>
                    <a:lstStyle/>
                    <a:p>
                      <a:pPr marL="91440"/>
                      <a:r>
                        <a:rPr lang="en-US" sz="1800" b="1" dirty="0">
                          <a:latin typeface="Arial" panose="020B0604020202020204" pitchFamily="34" charset="0"/>
                          <a:cs typeface="Arial" panose="020B0604020202020204" pitchFamily="34" charset="0"/>
                        </a:rPr>
                        <a:t>Study</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marL="91440"/>
                      <a:r>
                        <a:rPr lang="en-US" sz="1800" dirty="0">
                          <a:latin typeface="Arial" panose="020B0604020202020204" pitchFamily="34" charset="0"/>
                          <a:cs typeface="Arial" panose="020B0604020202020204" pitchFamily="34" charset="0"/>
                        </a:rPr>
                        <a:t>Population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6B7F"/>
                    </a:solidFill>
                  </a:tcPr>
                </a:tc>
                <a:tc>
                  <a:txBody>
                    <a:bodyPr/>
                    <a:lstStyle/>
                    <a:p>
                      <a:pPr marL="91440"/>
                      <a:r>
                        <a:rPr lang="en-US" sz="1800" dirty="0">
                          <a:latin typeface="Arial" panose="020B0604020202020204" pitchFamily="34" charset="0"/>
                          <a:cs typeface="Arial" panose="020B0604020202020204" pitchFamily="34" charset="0"/>
                        </a:rPr>
                        <a:t>Outcome</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84853871"/>
                  </a:ext>
                </a:extLst>
              </a:tr>
              <a:tr h="882118">
                <a:tc>
                  <a:txBody>
                    <a:bodyPr/>
                    <a:lstStyle/>
                    <a:p>
                      <a:pPr marL="91440"/>
                      <a:r>
                        <a:rPr lang="en-US" sz="1500" dirty="0">
                          <a:latin typeface="Arial" panose="020B0604020202020204" pitchFamily="34" charset="0"/>
                          <a:cs typeface="Arial" panose="020B0604020202020204" pitchFamily="34" charset="0"/>
                        </a:rPr>
                        <a:t>DRIVE-FORWARD</a:t>
                      </a:r>
                      <a:r>
                        <a:rPr lang="en-US" sz="1500" baseline="30000" dirty="0">
                          <a:latin typeface="Arial" panose="020B0604020202020204" pitchFamily="34" charset="0"/>
                          <a:cs typeface="Arial" panose="020B0604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30000"/>
                      </a:srgbClr>
                    </a:solidFill>
                  </a:tcPr>
                </a:tc>
                <a:tc>
                  <a:txBody>
                    <a:bodyPr/>
                    <a:lstStyle/>
                    <a:p>
                      <a:pPr marL="91440"/>
                      <a:r>
                        <a:rPr lang="en-US" sz="1500" kern="1200" dirty="0">
                          <a:solidFill>
                            <a:schemeClr val="dk1"/>
                          </a:solidFill>
                          <a:latin typeface="Arial" panose="020B0604020202020204" pitchFamily="34" charset="0"/>
                          <a:ea typeface="+mn-ea"/>
                          <a:cs typeface="Arial" panose="020B0604020202020204" pitchFamily="34" charset="0"/>
                        </a:rPr>
                        <a:t>Treatment-Naïve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6B7F">
                        <a:alpha val="30000"/>
                      </a:srgbClr>
                    </a:solidFill>
                  </a:tcPr>
                </a:tc>
                <a:tc>
                  <a:txBody>
                    <a:bodyPr/>
                    <a:lstStyle/>
                    <a:p>
                      <a:pPr marL="91440"/>
                      <a:r>
                        <a:rPr lang="en-US" sz="1500" dirty="0" err="1">
                          <a:latin typeface="Arial" panose="020B0604020202020204" pitchFamily="34" charset="0"/>
                          <a:cs typeface="Arial" panose="020B0604020202020204" pitchFamily="34" charset="0"/>
                        </a:rPr>
                        <a:t>Doravirine</a:t>
                      </a:r>
                      <a:r>
                        <a:rPr lang="en-US" sz="1500" dirty="0">
                          <a:latin typeface="Arial" panose="020B0604020202020204" pitchFamily="34" charset="0"/>
                          <a:cs typeface="Arial" panose="020B0604020202020204" pitchFamily="34" charset="0"/>
                        </a:rPr>
                        <a:t> + 2 NRTIs is non-inferior to </a:t>
                      </a:r>
                    </a:p>
                    <a:p>
                      <a:pPr marL="91440"/>
                      <a:r>
                        <a:rPr lang="en-US" sz="1500" dirty="0">
                          <a:latin typeface="Arial" panose="020B0604020202020204" pitchFamily="34" charset="0"/>
                          <a:cs typeface="Arial" panose="020B0604020202020204" pitchFamily="34" charset="0"/>
                        </a:rPr>
                        <a:t>Darunavir + Ritonavir + 2 NRTIs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30000"/>
                      </a:schemeClr>
                    </a:solidFill>
                  </a:tcPr>
                </a:tc>
                <a:extLst>
                  <a:ext uri="{0D108BD9-81ED-4DB2-BD59-A6C34878D82A}">
                    <a16:rowId xmlns:a16="http://schemas.microsoft.com/office/drawing/2014/main" val="4138718727"/>
                  </a:ext>
                </a:extLst>
              </a:tr>
              <a:tr h="882118">
                <a:tc>
                  <a:txBody>
                    <a:bodyPr/>
                    <a:lstStyle/>
                    <a:p>
                      <a:pPr marL="91440"/>
                      <a:r>
                        <a:rPr lang="en-US" sz="1500" dirty="0">
                          <a:latin typeface="Arial" panose="020B0604020202020204" pitchFamily="34" charset="0"/>
                          <a:cs typeface="Arial" panose="020B0604020202020204" pitchFamily="34" charset="0"/>
                        </a:rPr>
                        <a:t>DRIVE-AHEAD</a:t>
                      </a:r>
                      <a:r>
                        <a:rPr lang="en-US" sz="1500" baseline="30000" dirty="0">
                          <a:latin typeface="Arial" panose="020B0604020202020204" pitchFamily="34" charset="0"/>
                          <a:cs typeface="Arial" panose="020B0604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5000"/>
                      </a:srgbClr>
                    </a:solidFill>
                  </a:tcPr>
                </a:tc>
                <a:tc>
                  <a:txBody>
                    <a:bodyPr/>
                    <a:lstStyle/>
                    <a:p>
                      <a:pPr marL="91440"/>
                      <a:r>
                        <a:rPr lang="en-US" sz="1500" dirty="0">
                          <a:latin typeface="Arial" panose="020B0604020202020204" pitchFamily="34" charset="0"/>
                          <a:cs typeface="Arial" panose="020B0604020202020204" pitchFamily="34" charset="0"/>
                        </a:rPr>
                        <a:t>Treatment-Naïve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6B7F">
                        <a:alpha val="15000"/>
                      </a:srgbClr>
                    </a:solidFill>
                  </a:tcPr>
                </a:tc>
                <a:tc>
                  <a:txBody>
                    <a:bodyPr/>
                    <a:lstStyle/>
                    <a:p>
                      <a:pPr marL="91440" lvl="0"/>
                      <a:r>
                        <a:rPr lang="en-US" sz="1500" dirty="0">
                          <a:latin typeface="Arial" panose="020B0604020202020204" pitchFamily="34" charset="0"/>
                          <a:cs typeface="Arial" panose="020B0604020202020204" pitchFamily="34" charset="0"/>
                        </a:rPr>
                        <a:t>Doravirine-TDF-3TC is non-inferior to </a:t>
                      </a:r>
                    </a:p>
                    <a:p>
                      <a:pPr marL="91440" lvl="0"/>
                      <a:r>
                        <a:rPr lang="en-US" sz="1500" dirty="0">
                          <a:latin typeface="Arial" panose="020B0604020202020204" pitchFamily="34" charset="0"/>
                          <a:cs typeface="Arial" panose="020B0604020202020204" pitchFamily="34" charset="0"/>
                        </a:rPr>
                        <a:t>Efavirenz-TDF-FTC</a:t>
                      </a:r>
                      <a:endParaRPr lang="en-US" sz="15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13000"/>
                      </a:schemeClr>
                    </a:solidFill>
                  </a:tcPr>
                </a:tc>
                <a:extLst>
                  <a:ext uri="{0D108BD9-81ED-4DB2-BD59-A6C34878D82A}">
                    <a16:rowId xmlns:a16="http://schemas.microsoft.com/office/drawing/2014/main" val="4018744106"/>
                  </a:ext>
                </a:extLst>
              </a:tr>
              <a:tr h="882118">
                <a:tc>
                  <a:txBody>
                    <a:bodyPr/>
                    <a:lstStyle/>
                    <a:p>
                      <a:pPr marL="91440"/>
                      <a:r>
                        <a:rPr lang="en-US" sz="1500" dirty="0">
                          <a:latin typeface="Arial" panose="020B0604020202020204" pitchFamily="34" charset="0"/>
                          <a:cs typeface="Arial" panose="020B0604020202020204" pitchFamily="34" charset="0"/>
                        </a:rPr>
                        <a:t>DRIVE-SHIFT</a:t>
                      </a:r>
                      <a:r>
                        <a:rPr lang="en-US" sz="1500" baseline="30000" dirty="0">
                          <a:latin typeface="Arial" panose="020B0604020202020204" pitchFamily="34" charset="0"/>
                          <a:cs typeface="Arial" panose="020B0604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alpha val="30000"/>
                      </a:srgbClr>
                    </a:solidFill>
                  </a:tcPr>
                </a:tc>
                <a:tc>
                  <a:txBody>
                    <a:bodyPr/>
                    <a:lstStyle/>
                    <a:p>
                      <a:pPr marL="91440"/>
                      <a:r>
                        <a:rPr lang="en-US" sz="1500" dirty="0">
                          <a:latin typeface="Arial" panose="020B0604020202020204" pitchFamily="34" charset="0"/>
                          <a:cs typeface="Arial" panose="020B0604020202020204" pitchFamily="34" charset="0"/>
                        </a:rPr>
                        <a:t>Treatment-Experienced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36B7F">
                        <a:alpha val="25000"/>
                      </a:srgbClr>
                    </a:solid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Immediate or delayed switch to Doravirine-TDF-3TC is non-inferior to baseline ART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30000"/>
                      </a:schemeClr>
                    </a:solidFill>
                  </a:tcPr>
                </a:tc>
                <a:extLst>
                  <a:ext uri="{0D108BD9-81ED-4DB2-BD59-A6C34878D82A}">
                    <a16:rowId xmlns:a16="http://schemas.microsoft.com/office/drawing/2014/main" val="3736719768"/>
                  </a:ext>
                </a:extLst>
              </a:tr>
            </a:tbl>
          </a:graphicData>
        </a:graphic>
      </p:graphicFrame>
    </p:spTree>
    <p:extLst>
      <p:ext uri="{BB962C8B-B14F-4D97-AF65-F5344CB8AC3E}">
        <p14:creationId xmlns:p14="http://schemas.microsoft.com/office/powerpoint/2010/main" val="3108108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B853-F179-5B43-A92E-7EF087155FB8}"/>
              </a:ext>
            </a:extLst>
          </p:cNvPr>
          <p:cNvSpPr>
            <a:spLocks noGrp="1"/>
          </p:cNvSpPr>
          <p:nvPr>
            <p:ph type="title"/>
          </p:nvPr>
        </p:nvSpPr>
        <p:spPr/>
        <p:txBody>
          <a:bodyPr/>
          <a:lstStyle/>
          <a:p>
            <a:r>
              <a:rPr lang="en-US" dirty="0" err="1"/>
              <a:t>Doravirine</a:t>
            </a:r>
            <a:r>
              <a:rPr lang="en-US" dirty="0"/>
              <a:t> is Weight Neutral</a:t>
            </a:r>
          </a:p>
        </p:txBody>
      </p:sp>
      <p:sp>
        <p:nvSpPr>
          <p:cNvPr id="3" name="Text Placeholder 2">
            <a:extLst>
              <a:ext uri="{FF2B5EF4-FFF2-40B4-BE49-F238E27FC236}">
                <a16:creationId xmlns:a16="http://schemas.microsoft.com/office/drawing/2014/main" id="{450D26DA-7A4A-7848-B906-DEDEF38D148E}"/>
              </a:ext>
            </a:extLst>
          </p:cNvPr>
          <p:cNvSpPr>
            <a:spLocks noGrp="1"/>
          </p:cNvSpPr>
          <p:nvPr>
            <p:ph type="body" sz="quarter" idx="14"/>
          </p:nvPr>
        </p:nvSpPr>
        <p:spPr>
          <a:xfrm>
            <a:off x="323850" y="4282550"/>
            <a:ext cx="7357838" cy="803801"/>
          </a:xfrm>
        </p:spPr>
        <p:txBody>
          <a:bodyPr/>
          <a:lstStyle/>
          <a:p>
            <a:r>
              <a:rPr lang="en-US" u="sng" dirty="0"/>
              <a:t>Source</a:t>
            </a:r>
            <a:br>
              <a:rPr lang="en-US" baseline="30000" dirty="0"/>
            </a:br>
            <a:r>
              <a:rPr lang="en-US" baseline="30000" dirty="0"/>
              <a:t>1</a:t>
            </a:r>
            <a:r>
              <a:rPr lang="en-US" dirty="0"/>
              <a:t>Orkin C, et al. AIDS. 2021;35:91-9. </a:t>
            </a:r>
            <a:br>
              <a:rPr lang="en-US" dirty="0"/>
            </a:br>
            <a:r>
              <a:rPr lang="en-US" baseline="30000" dirty="0"/>
              <a:t>2</a:t>
            </a:r>
            <a:r>
              <a:rPr lang="en-US" dirty="0"/>
              <a:t>DO IT</a:t>
            </a:r>
            <a:r>
              <a:rPr lang="en-US" baseline="30000" dirty="0"/>
              <a:t>: </a:t>
            </a:r>
            <a:r>
              <a:rPr lang="en-US" dirty="0"/>
              <a:t>https://</a:t>
            </a:r>
            <a:r>
              <a:rPr lang="en-US" dirty="0" err="1"/>
              <a:t>clinicaltrials.gov</a:t>
            </a:r>
            <a:r>
              <a:rPr lang="en-US" dirty="0"/>
              <a:t>/ct2/show/NCT04636437</a:t>
            </a:r>
            <a:br>
              <a:rPr lang="en-US" dirty="0"/>
            </a:br>
            <a:r>
              <a:rPr lang="en-US" baseline="30000" dirty="0"/>
              <a:t>3</a:t>
            </a:r>
            <a:r>
              <a:rPr lang="en-US" dirty="0"/>
              <a:t>DeLiTE: https://</a:t>
            </a:r>
            <a:r>
              <a:rPr lang="en-US" dirty="0" err="1"/>
              <a:t>clinicaltrials.gov</a:t>
            </a:r>
            <a:r>
              <a:rPr lang="en-US" dirty="0"/>
              <a:t>/ct2/show/NCT04665375</a:t>
            </a:r>
          </a:p>
        </p:txBody>
      </p:sp>
      <p:sp>
        <p:nvSpPr>
          <p:cNvPr id="4" name="Content Placeholder 3">
            <a:extLst>
              <a:ext uri="{FF2B5EF4-FFF2-40B4-BE49-F238E27FC236}">
                <a16:creationId xmlns:a16="http://schemas.microsoft.com/office/drawing/2014/main" id="{35EF9A08-8ADC-794B-8EEB-E913F1AA57DF}"/>
              </a:ext>
            </a:extLst>
          </p:cNvPr>
          <p:cNvSpPr>
            <a:spLocks noGrp="1"/>
          </p:cNvSpPr>
          <p:nvPr>
            <p:ph sz="half" idx="2"/>
          </p:nvPr>
        </p:nvSpPr>
        <p:spPr>
          <a:xfrm>
            <a:off x="323850" y="1135604"/>
            <a:ext cx="8515350" cy="3079780"/>
          </a:xfrm>
        </p:spPr>
        <p:txBody>
          <a:bodyPr>
            <a:normAutofit/>
          </a:bodyPr>
          <a:lstStyle/>
          <a:p>
            <a:r>
              <a:rPr lang="en-US" dirty="0"/>
              <a:t>Weight gain over 96 weeks was low with </a:t>
            </a:r>
            <a:r>
              <a:rPr lang="en-US" dirty="0" err="1"/>
              <a:t>doravirine</a:t>
            </a:r>
            <a:r>
              <a:rPr lang="en-US" dirty="0"/>
              <a:t> use</a:t>
            </a:r>
            <a:r>
              <a:rPr lang="en-US" baseline="30000" dirty="0"/>
              <a:t>1</a:t>
            </a:r>
          </a:p>
          <a:p>
            <a:pPr>
              <a:spcBef>
                <a:spcPts val="2400"/>
              </a:spcBef>
            </a:pPr>
            <a:r>
              <a:rPr lang="en-US" dirty="0"/>
              <a:t>Two clinical trials looking into switch to </a:t>
            </a:r>
            <a:r>
              <a:rPr lang="en-US" dirty="0" err="1"/>
              <a:t>doravirine</a:t>
            </a:r>
            <a:r>
              <a:rPr lang="en-US" dirty="0"/>
              <a:t> after weight gain</a:t>
            </a:r>
          </a:p>
          <a:p>
            <a:pPr lvl="1"/>
            <a:r>
              <a:rPr lang="en-US" baseline="30000" dirty="0"/>
              <a:t>2</a:t>
            </a:r>
            <a:r>
              <a:rPr lang="en-US" dirty="0"/>
              <a:t>Do IT (A5391): </a:t>
            </a:r>
            <a:r>
              <a:rPr lang="en-US" sz="1200" dirty="0" err="1">
                <a:solidFill>
                  <a:srgbClr val="0070C0"/>
                </a:solidFill>
              </a:rPr>
              <a:t>Doravirine</a:t>
            </a:r>
            <a:r>
              <a:rPr lang="en-US" sz="1200" dirty="0">
                <a:solidFill>
                  <a:srgbClr val="0070C0"/>
                </a:solidFill>
              </a:rPr>
              <a:t> for Persons With Excessive Weight Gain on INSTIs and TAF</a:t>
            </a:r>
          </a:p>
          <a:p>
            <a:pPr lvl="1"/>
            <a:r>
              <a:rPr lang="en-US" baseline="30000" dirty="0"/>
              <a:t>3</a:t>
            </a:r>
            <a:r>
              <a:rPr lang="en-US" dirty="0"/>
              <a:t>DeLiTE: </a:t>
            </a:r>
            <a:r>
              <a:rPr lang="en-US" sz="1300" dirty="0">
                <a:solidFill>
                  <a:srgbClr val="0070C0"/>
                </a:solidFill>
              </a:rPr>
              <a:t>Can INSTI-associated Weight Gain be Halted or Reversed With a Switch to DOR/3TC/TDF?</a:t>
            </a:r>
            <a:endParaRPr lang="en-US" baseline="30000" dirty="0">
              <a:solidFill>
                <a:srgbClr val="0070C0"/>
              </a:solidFill>
            </a:endParaRPr>
          </a:p>
          <a:p>
            <a:pPr>
              <a:spcBef>
                <a:spcPts val="2400"/>
              </a:spcBef>
            </a:pPr>
            <a:r>
              <a:rPr lang="en-US" dirty="0"/>
              <a:t>Consider </a:t>
            </a:r>
            <a:r>
              <a:rPr lang="en-US" dirty="0" err="1"/>
              <a:t>doravirine</a:t>
            </a:r>
            <a:r>
              <a:rPr lang="en-US" dirty="0"/>
              <a:t> in persons who have experienced or are hesitant about the potential of antiretroviral-related weight gain</a:t>
            </a:r>
          </a:p>
        </p:txBody>
      </p:sp>
    </p:spTree>
    <p:extLst>
      <p:ext uri="{BB962C8B-B14F-4D97-AF65-F5344CB8AC3E}">
        <p14:creationId xmlns:p14="http://schemas.microsoft.com/office/powerpoint/2010/main" val="3076858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FD31-0E62-1D44-9E7B-7B2100FC375C}"/>
              </a:ext>
            </a:extLst>
          </p:cNvPr>
          <p:cNvSpPr>
            <a:spLocks noGrp="1"/>
          </p:cNvSpPr>
          <p:nvPr>
            <p:ph type="title"/>
          </p:nvPr>
        </p:nvSpPr>
        <p:spPr/>
        <p:txBody>
          <a:bodyPr/>
          <a:lstStyle/>
          <a:p>
            <a:r>
              <a:rPr lang="en-US" dirty="0" err="1"/>
              <a:t>Doravirine</a:t>
            </a:r>
            <a:r>
              <a:rPr lang="en-US" dirty="0"/>
              <a:t>: Resistance</a:t>
            </a:r>
          </a:p>
        </p:txBody>
      </p:sp>
    </p:spTree>
    <p:extLst>
      <p:ext uri="{BB962C8B-B14F-4D97-AF65-F5344CB8AC3E}">
        <p14:creationId xmlns:p14="http://schemas.microsoft.com/office/powerpoint/2010/main" val="72852423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C2722275-9892-694E-9846-D70E78021E3C}"/>
              </a:ext>
            </a:extLst>
          </p:cNvPr>
          <p:cNvSpPr/>
          <p:nvPr/>
        </p:nvSpPr>
        <p:spPr>
          <a:xfrm rot="499261">
            <a:off x="2840868" y="1320756"/>
            <a:ext cx="1702522" cy="2319291"/>
          </a:xfrm>
          <a:custGeom>
            <a:avLst/>
            <a:gdLst>
              <a:gd name="connsiteX0" fmla="*/ 850900 w 889000"/>
              <a:gd name="connsiteY0" fmla="*/ 0 h 1562100"/>
              <a:gd name="connsiteX1" fmla="*/ 863600 w 889000"/>
              <a:gd name="connsiteY1" fmla="*/ 596900 h 1562100"/>
              <a:gd name="connsiteX2" fmla="*/ 698500 w 889000"/>
              <a:gd name="connsiteY2" fmla="*/ 1041400 h 1562100"/>
              <a:gd name="connsiteX3" fmla="*/ 330200 w 889000"/>
              <a:gd name="connsiteY3" fmla="*/ 1435100 h 1562100"/>
              <a:gd name="connsiteX4" fmla="*/ 0 w 889000"/>
              <a:gd name="connsiteY4" fmla="*/ 1562100 h 1562100"/>
              <a:gd name="connsiteX0" fmla="*/ 893866 w 901893"/>
              <a:gd name="connsiteY0" fmla="*/ 0 h 1588446"/>
              <a:gd name="connsiteX1" fmla="*/ 863600 w 901893"/>
              <a:gd name="connsiteY1" fmla="*/ 623246 h 1588446"/>
              <a:gd name="connsiteX2" fmla="*/ 698500 w 901893"/>
              <a:gd name="connsiteY2" fmla="*/ 1067746 h 1588446"/>
              <a:gd name="connsiteX3" fmla="*/ 330200 w 901893"/>
              <a:gd name="connsiteY3" fmla="*/ 1461446 h 1588446"/>
              <a:gd name="connsiteX4" fmla="*/ 0 w 901893"/>
              <a:gd name="connsiteY4" fmla="*/ 1588446 h 1588446"/>
              <a:gd name="connsiteX0" fmla="*/ 904607 w 911090"/>
              <a:gd name="connsiteY0" fmla="*/ 0 h 2220752"/>
              <a:gd name="connsiteX1" fmla="*/ 863600 w 911090"/>
              <a:gd name="connsiteY1" fmla="*/ 1255552 h 2220752"/>
              <a:gd name="connsiteX2" fmla="*/ 698500 w 911090"/>
              <a:gd name="connsiteY2" fmla="*/ 1700052 h 2220752"/>
              <a:gd name="connsiteX3" fmla="*/ 330200 w 911090"/>
              <a:gd name="connsiteY3" fmla="*/ 2093752 h 2220752"/>
              <a:gd name="connsiteX4" fmla="*/ 0 w 911090"/>
              <a:gd name="connsiteY4" fmla="*/ 2220752 h 2220752"/>
              <a:gd name="connsiteX0" fmla="*/ 904607 w 908651"/>
              <a:gd name="connsiteY0" fmla="*/ 0 h 2220752"/>
              <a:gd name="connsiteX1" fmla="*/ 836746 w 908651"/>
              <a:gd name="connsiteY1" fmla="*/ 1248966 h 2220752"/>
              <a:gd name="connsiteX2" fmla="*/ 698500 w 908651"/>
              <a:gd name="connsiteY2" fmla="*/ 1700052 h 2220752"/>
              <a:gd name="connsiteX3" fmla="*/ 330200 w 908651"/>
              <a:gd name="connsiteY3" fmla="*/ 2093752 h 2220752"/>
              <a:gd name="connsiteX4" fmla="*/ 0 w 908651"/>
              <a:gd name="connsiteY4" fmla="*/ 2220752 h 2220752"/>
              <a:gd name="connsiteX0" fmla="*/ 867012 w 871056"/>
              <a:gd name="connsiteY0" fmla="*/ 0 h 2187820"/>
              <a:gd name="connsiteX1" fmla="*/ 799151 w 871056"/>
              <a:gd name="connsiteY1" fmla="*/ 1248966 h 2187820"/>
              <a:gd name="connsiteX2" fmla="*/ 660905 w 871056"/>
              <a:gd name="connsiteY2" fmla="*/ 1700052 h 2187820"/>
              <a:gd name="connsiteX3" fmla="*/ 292605 w 871056"/>
              <a:gd name="connsiteY3" fmla="*/ 2093752 h 2187820"/>
              <a:gd name="connsiteX4" fmla="*/ 0 w 871056"/>
              <a:gd name="connsiteY4" fmla="*/ 2187820 h 2187820"/>
              <a:gd name="connsiteX0" fmla="*/ 867012 w 875368"/>
              <a:gd name="connsiteY0" fmla="*/ 0 h 2187820"/>
              <a:gd name="connsiteX1" fmla="*/ 836747 w 875368"/>
              <a:gd name="connsiteY1" fmla="*/ 1248966 h 2187820"/>
              <a:gd name="connsiteX2" fmla="*/ 660905 w 875368"/>
              <a:gd name="connsiteY2" fmla="*/ 1700052 h 2187820"/>
              <a:gd name="connsiteX3" fmla="*/ 292605 w 875368"/>
              <a:gd name="connsiteY3" fmla="*/ 2093752 h 2187820"/>
              <a:gd name="connsiteX4" fmla="*/ 0 w 875368"/>
              <a:gd name="connsiteY4" fmla="*/ 2187820 h 2187820"/>
              <a:gd name="connsiteX0" fmla="*/ 845530 w 859886"/>
              <a:gd name="connsiteY0" fmla="*/ 0 h 2187820"/>
              <a:gd name="connsiteX1" fmla="*/ 836747 w 859886"/>
              <a:gd name="connsiteY1" fmla="*/ 1248966 h 2187820"/>
              <a:gd name="connsiteX2" fmla="*/ 660905 w 859886"/>
              <a:gd name="connsiteY2" fmla="*/ 1700052 h 2187820"/>
              <a:gd name="connsiteX3" fmla="*/ 292605 w 859886"/>
              <a:gd name="connsiteY3" fmla="*/ 2093752 h 2187820"/>
              <a:gd name="connsiteX4" fmla="*/ 0 w 859886"/>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59886"/>
              <a:gd name="connsiteY0" fmla="*/ 0 h 2187820"/>
              <a:gd name="connsiteX1" fmla="*/ 836747 w 859886"/>
              <a:gd name="connsiteY1" fmla="*/ 1248966 h 2187820"/>
              <a:gd name="connsiteX2" fmla="*/ 660905 w 859886"/>
              <a:gd name="connsiteY2" fmla="*/ 1739572 h 2187820"/>
              <a:gd name="connsiteX3" fmla="*/ 292605 w 859886"/>
              <a:gd name="connsiteY3" fmla="*/ 2093752 h 2187820"/>
              <a:gd name="connsiteX4" fmla="*/ 0 w 859886"/>
              <a:gd name="connsiteY4" fmla="*/ 2187820 h 2187820"/>
              <a:gd name="connsiteX0" fmla="*/ 845530 w 869089"/>
              <a:gd name="connsiteY0" fmla="*/ 0 h 2187820"/>
              <a:gd name="connsiteX1" fmla="*/ 852859 w 869089"/>
              <a:gd name="connsiteY1" fmla="*/ 1255552 h 2187820"/>
              <a:gd name="connsiteX2" fmla="*/ 660905 w 869089"/>
              <a:gd name="connsiteY2" fmla="*/ 1739572 h 2187820"/>
              <a:gd name="connsiteX3" fmla="*/ 292605 w 869089"/>
              <a:gd name="connsiteY3" fmla="*/ 2093752 h 2187820"/>
              <a:gd name="connsiteX4" fmla="*/ 0 w 869089"/>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292605 w 855954"/>
              <a:gd name="connsiteY3" fmla="*/ 2093752 h 2187820"/>
              <a:gd name="connsiteX4" fmla="*/ 0 w 855954"/>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335571 w 855954"/>
              <a:gd name="connsiteY3" fmla="*/ 2073993 h 2187820"/>
              <a:gd name="connsiteX4" fmla="*/ 0 w 855954"/>
              <a:gd name="connsiteY4" fmla="*/ 2187820 h 2187820"/>
              <a:gd name="connsiteX0" fmla="*/ 845530 w 865967"/>
              <a:gd name="connsiteY0" fmla="*/ 0 h 2187820"/>
              <a:gd name="connsiteX1" fmla="*/ 852859 w 865967"/>
              <a:gd name="connsiteY1" fmla="*/ 1255552 h 2187820"/>
              <a:gd name="connsiteX2" fmla="*/ 703871 w 865967"/>
              <a:gd name="connsiteY2" fmla="*/ 1765918 h 2187820"/>
              <a:gd name="connsiteX3" fmla="*/ 335571 w 865967"/>
              <a:gd name="connsiteY3" fmla="*/ 2073993 h 2187820"/>
              <a:gd name="connsiteX4" fmla="*/ 0 w 865967"/>
              <a:gd name="connsiteY4" fmla="*/ 2187820 h 2187820"/>
              <a:gd name="connsiteX0" fmla="*/ 845530 w 893050"/>
              <a:gd name="connsiteY0" fmla="*/ 0 h 2187820"/>
              <a:gd name="connsiteX1" fmla="*/ 852859 w 893050"/>
              <a:gd name="connsiteY1" fmla="*/ 1255552 h 2187820"/>
              <a:gd name="connsiteX2" fmla="*/ 335571 w 893050"/>
              <a:gd name="connsiteY2" fmla="*/ 2073993 h 2187820"/>
              <a:gd name="connsiteX3" fmla="*/ 0 w 893050"/>
              <a:gd name="connsiteY3" fmla="*/ 2187820 h 2187820"/>
              <a:gd name="connsiteX0" fmla="*/ 845530 w 917874"/>
              <a:gd name="connsiteY0" fmla="*/ 0 h 2187820"/>
              <a:gd name="connsiteX1" fmla="*/ 852859 w 917874"/>
              <a:gd name="connsiteY1" fmla="*/ 1255552 h 2187820"/>
              <a:gd name="connsiteX2" fmla="*/ 0 w 917874"/>
              <a:gd name="connsiteY2" fmla="*/ 2187820 h 2187820"/>
              <a:gd name="connsiteX0" fmla="*/ 845530 w 874280"/>
              <a:gd name="connsiteY0" fmla="*/ 0 h 2187820"/>
              <a:gd name="connsiteX1" fmla="*/ 783040 w 874280"/>
              <a:gd name="connsiteY1" fmla="*/ 1301658 h 2187820"/>
              <a:gd name="connsiteX2" fmla="*/ 0 w 874280"/>
              <a:gd name="connsiteY2" fmla="*/ 2187820 h 2187820"/>
              <a:gd name="connsiteX0" fmla="*/ 850901 w 877395"/>
              <a:gd name="connsiteY0" fmla="*/ 0 h 2444695"/>
              <a:gd name="connsiteX1" fmla="*/ 783040 w 877395"/>
              <a:gd name="connsiteY1" fmla="*/ 1558533 h 2444695"/>
              <a:gd name="connsiteX2" fmla="*/ 0 w 877395"/>
              <a:gd name="connsiteY2" fmla="*/ 2444695 h 2444695"/>
              <a:gd name="connsiteX0" fmla="*/ 888496 w 917265"/>
              <a:gd name="connsiteY0" fmla="*/ 0 h 2438108"/>
              <a:gd name="connsiteX1" fmla="*/ 820635 w 917265"/>
              <a:gd name="connsiteY1" fmla="*/ 1558533 h 2438108"/>
              <a:gd name="connsiteX2" fmla="*/ 0 w 917265"/>
              <a:gd name="connsiteY2" fmla="*/ 2438108 h 2438108"/>
              <a:gd name="connsiteX0" fmla="*/ 947574 w 980015"/>
              <a:gd name="connsiteY0" fmla="*/ 0 h 2372243"/>
              <a:gd name="connsiteX1" fmla="*/ 879713 w 980015"/>
              <a:gd name="connsiteY1" fmla="*/ 1558533 h 2372243"/>
              <a:gd name="connsiteX2" fmla="*/ 0 w 980015"/>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52945 w 978096"/>
              <a:gd name="connsiteY0" fmla="*/ 0 h 2378830"/>
              <a:gd name="connsiteX1" fmla="*/ 868972 w 978096"/>
              <a:gd name="connsiteY1" fmla="*/ 1565120 h 2378830"/>
              <a:gd name="connsiteX2" fmla="*/ 0 w 978096"/>
              <a:gd name="connsiteY2" fmla="*/ 2378830 h 2378830"/>
              <a:gd name="connsiteX0" fmla="*/ 952945 w 971705"/>
              <a:gd name="connsiteY0" fmla="*/ 0 h 2378830"/>
              <a:gd name="connsiteX1" fmla="*/ 868972 w 971705"/>
              <a:gd name="connsiteY1" fmla="*/ 1565120 h 2378830"/>
              <a:gd name="connsiteX2" fmla="*/ 0 w 971705"/>
              <a:gd name="connsiteY2" fmla="*/ 2378830 h 2378830"/>
              <a:gd name="connsiteX0" fmla="*/ 903635 w 950645"/>
              <a:gd name="connsiteY0" fmla="*/ 0 h 2357439"/>
              <a:gd name="connsiteX1" fmla="*/ 868972 w 950645"/>
              <a:gd name="connsiteY1" fmla="*/ 1543729 h 2357439"/>
              <a:gd name="connsiteX2" fmla="*/ 0 w 950645"/>
              <a:gd name="connsiteY2" fmla="*/ 2357439 h 2357439"/>
              <a:gd name="connsiteX0" fmla="*/ 927270 w 974280"/>
              <a:gd name="connsiteY0" fmla="*/ 0 h 2255151"/>
              <a:gd name="connsiteX1" fmla="*/ 892607 w 974280"/>
              <a:gd name="connsiteY1" fmla="*/ 1543729 h 2255151"/>
              <a:gd name="connsiteX2" fmla="*/ 0 w 974280"/>
              <a:gd name="connsiteY2" fmla="*/ 2255151 h 2255151"/>
              <a:gd name="connsiteX0" fmla="*/ 927270 w 1019896"/>
              <a:gd name="connsiteY0" fmla="*/ 0 h 2255151"/>
              <a:gd name="connsiteX1" fmla="*/ 955369 w 1019896"/>
              <a:gd name="connsiteY1" fmla="*/ 1542581 h 2255151"/>
              <a:gd name="connsiteX2" fmla="*/ 0 w 1019896"/>
              <a:gd name="connsiteY2" fmla="*/ 2255151 h 2255151"/>
              <a:gd name="connsiteX0" fmla="*/ 982973 w 1075599"/>
              <a:gd name="connsiteY0" fmla="*/ 0 h 2180952"/>
              <a:gd name="connsiteX1" fmla="*/ 1011072 w 1075599"/>
              <a:gd name="connsiteY1" fmla="*/ 1542581 h 2180952"/>
              <a:gd name="connsiteX2" fmla="*/ 0 w 1075599"/>
              <a:gd name="connsiteY2" fmla="*/ 2180952 h 2180952"/>
              <a:gd name="connsiteX0" fmla="*/ 1101433 w 1194059"/>
              <a:gd name="connsiteY0" fmla="*/ 0 h 2178089"/>
              <a:gd name="connsiteX1" fmla="*/ 1129532 w 1194059"/>
              <a:gd name="connsiteY1" fmla="*/ 1542581 h 2178089"/>
              <a:gd name="connsiteX2" fmla="*/ 0 w 1194059"/>
              <a:gd name="connsiteY2" fmla="*/ 2178089 h 2178089"/>
              <a:gd name="connsiteX0" fmla="*/ 1227500 w 1320126"/>
              <a:gd name="connsiteY0" fmla="*/ 0 h 2181282"/>
              <a:gd name="connsiteX1" fmla="*/ 1255599 w 1320126"/>
              <a:gd name="connsiteY1" fmla="*/ 1542581 h 2181282"/>
              <a:gd name="connsiteX2" fmla="*/ 0 w 1320126"/>
              <a:gd name="connsiteY2" fmla="*/ 2181282 h 2181282"/>
            </a:gdLst>
            <a:ahLst/>
            <a:cxnLst>
              <a:cxn ang="0">
                <a:pos x="connsiteX0" y="connsiteY0"/>
              </a:cxn>
              <a:cxn ang="0">
                <a:pos x="connsiteX1" y="connsiteY1"/>
              </a:cxn>
              <a:cxn ang="0">
                <a:pos x="connsiteX2" y="connsiteY2"/>
              </a:cxn>
            </a:cxnLst>
            <a:rect l="l" t="t" r="r" b="b"/>
            <a:pathLst>
              <a:path w="1320126" h="2181282">
                <a:moveTo>
                  <a:pt x="1227500" y="0"/>
                </a:moveTo>
                <a:cubicBezTo>
                  <a:pt x="1230438" y="191906"/>
                  <a:pt x="1414423" y="1146109"/>
                  <a:pt x="1255599" y="1542581"/>
                </a:cubicBezTo>
                <a:cubicBezTo>
                  <a:pt x="1096775" y="1939053"/>
                  <a:pt x="204533" y="2006820"/>
                  <a:pt x="0" y="2181282"/>
                </a:cubicBezTo>
              </a:path>
            </a:pathLst>
          </a:custGeom>
          <a:ln w="101600" cap="flat" cmpd="sng" algn="ctr">
            <a:solidFill>
              <a:schemeClr val="bg1">
                <a:lumMod val="50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C9C7321-1A03-B945-A055-61002DF0DC9B}"/>
              </a:ext>
            </a:extLst>
          </p:cNvPr>
          <p:cNvSpPr>
            <a:spLocks noGrp="1"/>
          </p:cNvSpPr>
          <p:nvPr>
            <p:ph type="title"/>
          </p:nvPr>
        </p:nvSpPr>
        <p:spPr/>
        <p:txBody>
          <a:bodyPr/>
          <a:lstStyle/>
          <a:p>
            <a:r>
              <a:rPr lang="en-US" dirty="0" err="1"/>
              <a:t>Doravirine</a:t>
            </a:r>
            <a:r>
              <a:rPr lang="en-US" dirty="0"/>
              <a:t> </a:t>
            </a:r>
            <a:r>
              <a:rPr lang="en-US" i="1" dirty="0"/>
              <a:t>In Vitro </a:t>
            </a:r>
            <a:r>
              <a:rPr lang="en-US" dirty="0"/>
              <a:t>Resistance Pathways with HIV Subtype B</a:t>
            </a:r>
          </a:p>
        </p:txBody>
      </p:sp>
      <p:sp>
        <p:nvSpPr>
          <p:cNvPr id="3" name="Text Placeholder 2">
            <a:extLst>
              <a:ext uri="{FF2B5EF4-FFF2-40B4-BE49-F238E27FC236}">
                <a16:creationId xmlns:a16="http://schemas.microsoft.com/office/drawing/2014/main" id="{A87E1BFB-7AE4-8748-AC93-013362348C7C}"/>
              </a:ext>
            </a:extLst>
          </p:cNvPr>
          <p:cNvSpPr>
            <a:spLocks noGrp="1"/>
          </p:cNvSpPr>
          <p:nvPr>
            <p:ph type="body" sz="quarter" idx="14"/>
          </p:nvPr>
        </p:nvSpPr>
        <p:spPr/>
        <p:txBody>
          <a:bodyPr/>
          <a:lstStyle/>
          <a:p>
            <a:r>
              <a:rPr lang="en-US" dirty="0"/>
              <a:t>Source: Feng M, et al. </a:t>
            </a:r>
            <a:r>
              <a:rPr lang="en-US" dirty="0" err="1"/>
              <a:t>Antimicrob</a:t>
            </a:r>
            <a:r>
              <a:rPr lang="en-US" dirty="0"/>
              <a:t> Agents Chemother. 2015;59:590-8. </a:t>
            </a:r>
          </a:p>
        </p:txBody>
      </p:sp>
      <p:sp>
        <p:nvSpPr>
          <p:cNvPr id="4" name="Freeform 3">
            <a:extLst>
              <a:ext uri="{FF2B5EF4-FFF2-40B4-BE49-F238E27FC236}">
                <a16:creationId xmlns:a16="http://schemas.microsoft.com/office/drawing/2014/main" id="{B99F5296-6C13-AA4D-9334-931E5BB08B79}"/>
              </a:ext>
            </a:extLst>
          </p:cNvPr>
          <p:cNvSpPr/>
          <p:nvPr/>
        </p:nvSpPr>
        <p:spPr>
          <a:xfrm rot="21079309" flipH="1">
            <a:off x="4625371" y="1315048"/>
            <a:ext cx="3334441" cy="2667626"/>
          </a:xfrm>
          <a:custGeom>
            <a:avLst/>
            <a:gdLst>
              <a:gd name="connsiteX0" fmla="*/ 850900 w 889000"/>
              <a:gd name="connsiteY0" fmla="*/ 0 h 1562100"/>
              <a:gd name="connsiteX1" fmla="*/ 863600 w 889000"/>
              <a:gd name="connsiteY1" fmla="*/ 596900 h 1562100"/>
              <a:gd name="connsiteX2" fmla="*/ 698500 w 889000"/>
              <a:gd name="connsiteY2" fmla="*/ 1041400 h 1562100"/>
              <a:gd name="connsiteX3" fmla="*/ 330200 w 889000"/>
              <a:gd name="connsiteY3" fmla="*/ 1435100 h 1562100"/>
              <a:gd name="connsiteX4" fmla="*/ 0 w 889000"/>
              <a:gd name="connsiteY4" fmla="*/ 1562100 h 1562100"/>
              <a:gd name="connsiteX0" fmla="*/ 893866 w 901893"/>
              <a:gd name="connsiteY0" fmla="*/ 0 h 1588446"/>
              <a:gd name="connsiteX1" fmla="*/ 863600 w 901893"/>
              <a:gd name="connsiteY1" fmla="*/ 623246 h 1588446"/>
              <a:gd name="connsiteX2" fmla="*/ 698500 w 901893"/>
              <a:gd name="connsiteY2" fmla="*/ 1067746 h 1588446"/>
              <a:gd name="connsiteX3" fmla="*/ 330200 w 901893"/>
              <a:gd name="connsiteY3" fmla="*/ 1461446 h 1588446"/>
              <a:gd name="connsiteX4" fmla="*/ 0 w 901893"/>
              <a:gd name="connsiteY4" fmla="*/ 1588446 h 1588446"/>
              <a:gd name="connsiteX0" fmla="*/ 904607 w 911090"/>
              <a:gd name="connsiteY0" fmla="*/ 0 h 2220752"/>
              <a:gd name="connsiteX1" fmla="*/ 863600 w 911090"/>
              <a:gd name="connsiteY1" fmla="*/ 1255552 h 2220752"/>
              <a:gd name="connsiteX2" fmla="*/ 698500 w 911090"/>
              <a:gd name="connsiteY2" fmla="*/ 1700052 h 2220752"/>
              <a:gd name="connsiteX3" fmla="*/ 330200 w 911090"/>
              <a:gd name="connsiteY3" fmla="*/ 2093752 h 2220752"/>
              <a:gd name="connsiteX4" fmla="*/ 0 w 911090"/>
              <a:gd name="connsiteY4" fmla="*/ 2220752 h 2220752"/>
              <a:gd name="connsiteX0" fmla="*/ 904607 w 908651"/>
              <a:gd name="connsiteY0" fmla="*/ 0 h 2220752"/>
              <a:gd name="connsiteX1" fmla="*/ 836746 w 908651"/>
              <a:gd name="connsiteY1" fmla="*/ 1248966 h 2220752"/>
              <a:gd name="connsiteX2" fmla="*/ 698500 w 908651"/>
              <a:gd name="connsiteY2" fmla="*/ 1700052 h 2220752"/>
              <a:gd name="connsiteX3" fmla="*/ 330200 w 908651"/>
              <a:gd name="connsiteY3" fmla="*/ 2093752 h 2220752"/>
              <a:gd name="connsiteX4" fmla="*/ 0 w 908651"/>
              <a:gd name="connsiteY4" fmla="*/ 2220752 h 2220752"/>
              <a:gd name="connsiteX0" fmla="*/ 867012 w 871056"/>
              <a:gd name="connsiteY0" fmla="*/ 0 h 2187820"/>
              <a:gd name="connsiteX1" fmla="*/ 799151 w 871056"/>
              <a:gd name="connsiteY1" fmla="*/ 1248966 h 2187820"/>
              <a:gd name="connsiteX2" fmla="*/ 660905 w 871056"/>
              <a:gd name="connsiteY2" fmla="*/ 1700052 h 2187820"/>
              <a:gd name="connsiteX3" fmla="*/ 292605 w 871056"/>
              <a:gd name="connsiteY3" fmla="*/ 2093752 h 2187820"/>
              <a:gd name="connsiteX4" fmla="*/ 0 w 871056"/>
              <a:gd name="connsiteY4" fmla="*/ 2187820 h 2187820"/>
              <a:gd name="connsiteX0" fmla="*/ 867012 w 875368"/>
              <a:gd name="connsiteY0" fmla="*/ 0 h 2187820"/>
              <a:gd name="connsiteX1" fmla="*/ 836747 w 875368"/>
              <a:gd name="connsiteY1" fmla="*/ 1248966 h 2187820"/>
              <a:gd name="connsiteX2" fmla="*/ 660905 w 875368"/>
              <a:gd name="connsiteY2" fmla="*/ 1700052 h 2187820"/>
              <a:gd name="connsiteX3" fmla="*/ 292605 w 875368"/>
              <a:gd name="connsiteY3" fmla="*/ 2093752 h 2187820"/>
              <a:gd name="connsiteX4" fmla="*/ 0 w 875368"/>
              <a:gd name="connsiteY4" fmla="*/ 2187820 h 2187820"/>
              <a:gd name="connsiteX0" fmla="*/ 845530 w 859886"/>
              <a:gd name="connsiteY0" fmla="*/ 0 h 2187820"/>
              <a:gd name="connsiteX1" fmla="*/ 836747 w 859886"/>
              <a:gd name="connsiteY1" fmla="*/ 1248966 h 2187820"/>
              <a:gd name="connsiteX2" fmla="*/ 660905 w 859886"/>
              <a:gd name="connsiteY2" fmla="*/ 1700052 h 2187820"/>
              <a:gd name="connsiteX3" fmla="*/ 292605 w 859886"/>
              <a:gd name="connsiteY3" fmla="*/ 2093752 h 2187820"/>
              <a:gd name="connsiteX4" fmla="*/ 0 w 859886"/>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59886"/>
              <a:gd name="connsiteY0" fmla="*/ 0 h 2187820"/>
              <a:gd name="connsiteX1" fmla="*/ 836747 w 859886"/>
              <a:gd name="connsiteY1" fmla="*/ 1248966 h 2187820"/>
              <a:gd name="connsiteX2" fmla="*/ 660905 w 859886"/>
              <a:gd name="connsiteY2" fmla="*/ 1739572 h 2187820"/>
              <a:gd name="connsiteX3" fmla="*/ 292605 w 859886"/>
              <a:gd name="connsiteY3" fmla="*/ 2093752 h 2187820"/>
              <a:gd name="connsiteX4" fmla="*/ 0 w 859886"/>
              <a:gd name="connsiteY4" fmla="*/ 2187820 h 2187820"/>
              <a:gd name="connsiteX0" fmla="*/ 845530 w 869089"/>
              <a:gd name="connsiteY0" fmla="*/ 0 h 2187820"/>
              <a:gd name="connsiteX1" fmla="*/ 852859 w 869089"/>
              <a:gd name="connsiteY1" fmla="*/ 1255552 h 2187820"/>
              <a:gd name="connsiteX2" fmla="*/ 660905 w 869089"/>
              <a:gd name="connsiteY2" fmla="*/ 1739572 h 2187820"/>
              <a:gd name="connsiteX3" fmla="*/ 292605 w 869089"/>
              <a:gd name="connsiteY3" fmla="*/ 2093752 h 2187820"/>
              <a:gd name="connsiteX4" fmla="*/ 0 w 869089"/>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292605 w 855954"/>
              <a:gd name="connsiteY3" fmla="*/ 2093752 h 2187820"/>
              <a:gd name="connsiteX4" fmla="*/ 0 w 855954"/>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335571 w 855954"/>
              <a:gd name="connsiteY3" fmla="*/ 2073993 h 2187820"/>
              <a:gd name="connsiteX4" fmla="*/ 0 w 855954"/>
              <a:gd name="connsiteY4" fmla="*/ 2187820 h 2187820"/>
              <a:gd name="connsiteX0" fmla="*/ 845530 w 865967"/>
              <a:gd name="connsiteY0" fmla="*/ 0 h 2187820"/>
              <a:gd name="connsiteX1" fmla="*/ 852859 w 865967"/>
              <a:gd name="connsiteY1" fmla="*/ 1255552 h 2187820"/>
              <a:gd name="connsiteX2" fmla="*/ 703871 w 865967"/>
              <a:gd name="connsiteY2" fmla="*/ 1765918 h 2187820"/>
              <a:gd name="connsiteX3" fmla="*/ 335571 w 865967"/>
              <a:gd name="connsiteY3" fmla="*/ 2073993 h 2187820"/>
              <a:gd name="connsiteX4" fmla="*/ 0 w 865967"/>
              <a:gd name="connsiteY4" fmla="*/ 2187820 h 2187820"/>
              <a:gd name="connsiteX0" fmla="*/ 845530 w 893050"/>
              <a:gd name="connsiteY0" fmla="*/ 0 h 2187820"/>
              <a:gd name="connsiteX1" fmla="*/ 852859 w 893050"/>
              <a:gd name="connsiteY1" fmla="*/ 1255552 h 2187820"/>
              <a:gd name="connsiteX2" fmla="*/ 335571 w 893050"/>
              <a:gd name="connsiteY2" fmla="*/ 2073993 h 2187820"/>
              <a:gd name="connsiteX3" fmla="*/ 0 w 893050"/>
              <a:gd name="connsiteY3" fmla="*/ 2187820 h 2187820"/>
              <a:gd name="connsiteX0" fmla="*/ 845530 w 917874"/>
              <a:gd name="connsiteY0" fmla="*/ 0 h 2187820"/>
              <a:gd name="connsiteX1" fmla="*/ 852859 w 917874"/>
              <a:gd name="connsiteY1" fmla="*/ 1255552 h 2187820"/>
              <a:gd name="connsiteX2" fmla="*/ 0 w 917874"/>
              <a:gd name="connsiteY2" fmla="*/ 2187820 h 2187820"/>
              <a:gd name="connsiteX0" fmla="*/ 845530 w 874280"/>
              <a:gd name="connsiteY0" fmla="*/ 0 h 2187820"/>
              <a:gd name="connsiteX1" fmla="*/ 783040 w 874280"/>
              <a:gd name="connsiteY1" fmla="*/ 1301658 h 2187820"/>
              <a:gd name="connsiteX2" fmla="*/ 0 w 874280"/>
              <a:gd name="connsiteY2" fmla="*/ 2187820 h 2187820"/>
              <a:gd name="connsiteX0" fmla="*/ 850901 w 877395"/>
              <a:gd name="connsiteY0" fmla="*/ 0 h 2444695"/>
              <a:gd name="connsiteX1" fmla="*/ 783040 w 877395"/>
              <a:gd name="connsiteY1" fmla="*/ 1558533 h 2444695"/>
              <a:gd name="connsiteX2" fmla="*/ 0 w 877395"/>
              <a:gd name="connsiteY2" fmla="*/ 2444695 h 2444695"/>
              <a:gd name="connsiteX0" fmla="*/ 888496 w 917265"/>
              <a:gd name="connsiteY0" fmla="*/ 0 h 2438108"/>
              <a:gd name="connsiteX1" fmla="*/ 820635 w 917265"/>
              <a:gd name="connsiteY1" fmla="*/ 1558533 h 2438108"/>
              <a:gd name="connsiteX2" fmla="*/ 0 w 917265"/>
              <a:gd name="connsiteY2" fmla="*/ 2438108 h 2438108"/>
              <a:gd name="connsiteX0" fmla="*/ 947574 w 980015"/>
              <a:gd name="connsiteY0" fmla="*/ 0 h 2372243"/>
              <a:gd name="connsiteX1" fmla="*/ 879713 w 980015"/>
              <a:gd name="connsiteY1" fmla="*/ 1558533 h 2372243"/>
              <a:gd name="connsiteX2" fmla="*/ 0 w 980015"/>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52945 w 978096"/>
              <a:gd name="connsiteY0" fmla="*/ 0 h 2378830"/>
              <a:gd name="connsiteX1" fmla="*/ 868972 w 978096"/>
              <a:gd name="connsiteY1" fmla="*/ 1565120 h 2378830"/>
              <a:gd name="connsiteX2" fmla="*/ 0 w 978096"/>
              <a:gd name="connsiteY2" fmla="*/ 2378830 h 2378830"/>
              <a:gd name="connsiteX0" fmla="*/ 952945 w 971705"/>
              <a:gd name="connsiteY0" fmla="*/ 0 h 2378830"/>
              <a:gd name="connsiteX1" fmla="*/ 868972 w 971705"/>
              <a:gd name="connsiteY1" fmla="*/ 1565120 h 2378830"/>
              <a:gd name="connsiteX2" fmla="*/ 0 w 971705"/>
              <a:gd name="connsiteY2" fmla="*/ 2378830 h 2378830"/>
              <a:gd name="connsiteX0" fmla="*/ 2180600 w 2199360"/>
              <a:gd name="connsiteY0" fmla="*/ 0 h 2773399"/>
              <a:gd name="connsiteX1" fmla="*/ 2096627 w 2199360"/>
              <a:gd name="connsiteY1" fmla="*/ 1565120 h 2773399"/>
              <a:gd name="connsiteX2" fmla="*/ 0 w 2199360"/>
              <a:gd name="connsiteY2" fmla="*/ 2773399 h 2773399"/>
              <a:gd name="connsiteX0" fmla="*/ 2180600 w 2199360"/>
              <a:gd name="connsiteY0" fmla="*/ 0 h 2773399"/>
              <a:gd name="connsiteX1" fmla="*/ 2096627 w 2199360"/>
              <a:gd name="connsiteY1" fmla="*/ 1565120 h 2773399"/>
              <a:gd name="connsiteX2" fmla="*/ 0 w 2199360"/>
              <a:gd name="connsiteY2" fmla="*/ 2773399 h 2773399"/>
              <a:gd name="connsiteX0" fmla="*/ 2167470 w 2186230"/>
              <a:gd name="connsiteY0" fmla="*/ 0 h 2688296"/>
              <a:gd name="connsiteX1" fmla="*/ 2083497 w 2186230"/>
              <a:gd name="connsiteY1" fmla="*/ 1565120 h 2688296"/>
              <a:gd name="connsiteX2" fmla="*/ 0 w 2186230"/>
              <a:gd name="connsiteY2" fmla="*/ 2688296 h 2688296"/>
              <a:gd name="connsiteX0" fmla="*/ 2370985 w 2389745"/>
              <a:gd name="connsiteY0" fmla="*/ 0 h 2672823"/>
              <a:gd name="connsiteX1" fmla="*/ 2287012 w 2389745"/>
              <a:gd name="connsiteY1" fmla="*/ 1565120 h 2672823"/>
              <a:gd name="connsiteX2" fmla="*/ 0 w 2389745"/>
              <a:gd name="connsiteY2" fmla="*/ 2672823 h 2672823"/>
              <a:gd name="connsiteX0" fmla="*/ 2535110 w 2553870"/>
              <a:gd name="connsiteY0" fmla="*/ 0 h 2610929"/>
              <a:gd name="connsiteX1" fmla="*/ 2451137 w 2553870"/>
              <a:gd name="connsiteY1" fmla="*/ 1565120 h 2610929"/>
              <a:gd name="connsiteX2" fmla="*/ 0 w 2553870"/>
              <a:gd name="connsiteY2" fmla="*/ 2610929 h 2610929"/>
              <a:gd name="connsiteX0" fmla="*/ 2535110 w 2553870"/>
              <a:gd name="connsiteY0" fmla="*/ 0 h 2615122"/>
              <a:gd name="connsiteX1" fmla="*/ 2451137 w 2553870"/>
              <a:gd name="connsiteY1" fmla="*/ 1565120 h 2615122"/>
              <a:gd name="connsiteX2" fmla="*/ 0 w 2553870"/>
              <a:gd name="connsiteY2" fmla="*/ 2610929 h 2615122"/>
              <a:gd name="connsiteX0" fmla="*/ 2607326 w 2626086"/>
              <a:gd name="connsiteY0" fmla="*/ 0 h 2568971"/>
              <a:gd name="connsiteX1" fmla="*/ 2523353 w 2626086"/>
              <a:gd name="connsiteY1" fmla="*/ 1565120 h 2568971"/>
              <a:gd name="connsiteX2" fmla="*/ 0 w 2626086"/>
              <a:gd name="connsiteY2" fmla="*/ 2564509 h 2568971"/>
              <a:gd name="connsiteX0" fmla="*/ 2607326 w 2626086"/>
              <a:gd name="connsiteY0" fmla="*/ 0 h 2593236"/>
              <a:gd name="connsiteX1" fmla="*/ 2523353 w 2626086"/>
              <a:gd name="connsiteY1" fmla="*/ 1565120 h 2593236"/>
              <a:gd name="connsiteX2" fmla="*/ 0 w 2626086"/>
              <a:gd name="connsiteY2" fmla="*/ 2564509 h 2593236"/>
              <a:gd name="connsiteX0" fmla="*/ 2607326 w 2626086"/>
              <a:gd name="connsiteY0" fmla="*/ 0 h 2623699"/>
              <a:gd name="connsiteX1" fmla="*/ 2523353 w 2626086"/>
              <a:gd name="connsiteY1" fmla="*/ 1565120 h 2623699"/>
              <a:gd name="connsiteX2" fmla="*/ 0 w 2626086"/>
              <a:gd name="connsiteY2" fmla="*/ 2564509 h 2623699"/>
              <a:gd name="connsiteX0" fmla="*/ 2653281 w 2672041"/>
              <a:gd name="connsiteY0" fmla="*/ 0 h 2682558"/>
              <a:gd name="connsiteX1" fmla="*/ 2569308 w 2672041"/>
              <a:gd name="connsiteY1" fmla="*/ 1565120 h 2682558"/>
              <a:gd name="connsiteX2" fmla="*/ 0 w 2672041"/>
              <a:gd name="connsiteY2" fmla="*/ 2626402 h 2682558"/>
              <a:gd name="connsiteX0" fmla="*/ 2653281 w 2672041"/>
              <a:gd name="connsiteY0" fmla="*/ 0 h 2641571"/>
              <a:gd name="connsiteX1" fmla="*/ 2569308 w 2672041"/>
              <a:gd name="connsiteY1" fmla="*/ 1565120 h 2641571"/>
              <a:gd name="connsiteX2" fmla="*/ 0 w 2672041"/>
              <a:gd name="connsiteY2" fmla="*/ 2626402 h 2641571"/>
              <a:gd name="connsiteX0" fmla="*/ 2639893 w 2658653"/>
              <a:gd name="connsiteY0" fmla="*/ 0 h 2632025"/>
              <a:gd name="connsiteX1" fmla="*/ 2555920 w 2658653"/>
              <a:gd name="connsiteY1" fmla="*/ 1565120 h 2632025"/>
              <a:gd name="connsiteX2" fmla="*/ 0 w 2658653"/>
              <a:gd name="connsiteY2" fmla="*/ 2616693 h 2632025"/>
              <a:gd name="connsiteX0" fmla="*/ 2639893 w 2658653"/>
              <a:gd name="connsiteY0" fmla="*/ 0 h 2616693"/>
              <a:gd name="connsiteX1" fmla="*/ 2555920 w 2658653"/>
              <a:gd name="connsiteY1" fmla="*/ 1565120 h 2616693"/>
              <a:gd name="connsiteX2" fmla="*/ 0 w 2658653"/>
              <a:gd name="connsiteY2" fmla="*/ 2616693 h 2616693"/>
              <a:gd name="connsiteX0" fmla="*/ 2619596 w 2648864"/>
              <a:gd name="connsiteY0" fmla="*/ 0 h 2610588"/>
              <a:gd name="connsiteX1" fmla="*/ 2555920 w 2648864"/>
              <a:gd name="connsiteY1" fmla="*/ 1559015 h 2610588"/>
              <a:gd name="connsiteX2" fmla="*/ 0 w 2648864"/>
              <a:gd name="connsiteY2" fmla="*/ 2610588 h 2610588"/>
              <a:gd name="connsiteX0" fmla="*/ 2619596 w 2648864"/>
              <a:gd name="connsiteY0" fmla="*/ 0 h 2610588"/>
              <a:gd name="connsiteX1" fmla="*/ 2555920 w 2648864"/>
              <a:gd name="connsiteY1" fmla="*/ 1559015 h 2610588"/>
              <a:gd name="connsiteX2" fmla="*/ 0 w 2648864"/>
              <a:gd name="connsiteY2" fmla="*/ 2610588 h 2610588"/>
              <a:gd name="connsiteX0" fmla="*/ 2619596 w 2639377"/>
              <a:gd name="connsiteY0" fmla="*/ 0 h 2610588"/>
              <a:gd name="connsiteX1" fmla="*/ 2537767 w 2639377"/>
              <a:gd name="connsiteY1" fmla="*/ 1551972 h 2610588"/>
              <a:gd name="connsiteX2" fmla="*/ 0 w 2639377"/>
              <a:gd name="connsiteY2" fmla="*/ 2610588 h 2610588"/>
              <a:gd name="connsiteX0" fmla="*/ 2619596 w 2658938"/>
              <a:gd name="connsiteY0" fmla="*/ 0 h 2610588"/>
              <a:gd name="connsiteX1" fmla="*/ 2572939 w 2658938"/>
              <a:gd name="connsiteY1" fmla="*/ 1556463 h 2610588"/>
              <a:gd name="connsiteX2" fmla="*/ 0 w 2658938"/>
              <a:gd name="connsiteY2" fmla="*/ 2610588 h 2610588"/>
              <a:gd name="connsiteX0" fmla="*/ 2619596 w 2658938"/>
              <a:gd name="connsiteY0" fmla="*/ 0 h 2610588"/>
              <a:gd name="connsiteX1" fmla="*/ 2572939 w 2658938"/>
              <a:gd name="connsiteY1" fmla="*/ 1556463 h 2610588"/>
              <a:gd name="connsiteX2" fmla="*/ 0 w 2658938"/>
              <a:gd name="connsiteY2" fmla="*/ 2610588 h 2610588"/>
              <a:gd name="connsiteX0" fmla="*/ 2619596 w 2689036"/>
              <a:gd name="connsiteY0" fmla="*/ 0 h 2610588"/>
              <a:gd name="connsiteX1" fmla="*/ 2572939 w 2689036"/>
              <a:gd name="connsiteY1" fmla="*/ 1556463 h 2610588"/>
              <a:gd name="connsiteX2" fmla="*/ 0 w 2689036"/>
              <a:gd name="connsiteY2" fmla="*/ 2610588 h 2610588"/>
              <a:gd name="connsiteX0" fmla="*/ 2650492 w 2813768"/>
              <a:gd name="connsiteY0" fmla="*/ 0 h 2532224"/>
              <a:gd name="connsiteX1" fmla="*/ 2603835 w 2813768"/>
              <a:gd name="connsiteY1" fmla="*/ 1556463 h 2532224"/>
              <a:gd name="connsiteX2" fmla="*/ 0 w 2813768"/>
              <a:gd name="connsiteY2" fmla="*/ 2532224 h 2532224"/>
              <a:gd name="connsiteX0" fmla="*/ 2642276 w 2810762"/>
              <a:gd name="connsiteY0" fmla="*/ 0 h 2565168"/>
              <a:gd name="connsiteX1" fmla="*/ 2603835 w 2810762"/>
              <a:gd name="connsiteY1" fmla="*/ 1589407 h 2565168"/>
              <a:gd name="connsiteX2" fmla="*/ 0 w 2810762"/>
              <a:gd name="connsiteY2" fmla="*/ 2565168 h 2565168"/>
              <a:gd name="connsiteX0" fmla="*/ 2642276 w 2778011"/>
              <a:gd name="connsiteY0" fmla="*/ 0 h 2565168"/>
              <a:gd name="connsiteX1" fmla="*/ 2556463 w 2778011"/>
              <a:gd name="connsiteY1" fmla="*/ 1591628 h 2565168"/>
              <a:gd name="connsiteX2" fmla="*/ 0 w 2778011"/>
              <a:gd name="connsiteY2" fmla="*/ 2565168 h 2565168"/>
              <a:gd name="connsiteX0" fmla="*/ 2642276 w 2760856"/>
              <a:gd name="connsiteY0" fmla="*/ 0 h 2565168"/>
              <a:gd name="connsiteX1" fmla="*/ 2530367 w 2760856"/>
              <a:gd name="connsiteY1" fmla="*/ 1590658 h 2565168"/>
              <a:gd name="connsiteX2" fmla="*/ 0 w 2760856"/>
              <a:gd name="connsiteY2" fmla="*/ 2565168 h 2565168"/>
              <a:gd name="connsiteX0" fmla="*/ 2642276 w 2747401"/>
              <a:gd name="connsiteY0" fmla="*/ 0 h 2565168"/>
              <a:gd name="connsiteX1" fmla="*/ 2509092 w 2747401"/>
              <a:gd name="connsiteY1" fmla="*/ 1593848 h 2565168"/>
              <a:gd name="connsiteX2" fmla="*/ 0 w 2747401"/>
              <a:gd name="connsiteY2" fmla="*/ 2565168 h 2565168"/>
              <a:gd name="connsiteX0" fmla="*/ 2642276 w 2760568"/>
              <a:gd name="connsiteY0" fmla="*/ 0 h 2565168"/>
              <a:gd name="connsiteX1" fmla="*/ 2509092 w 2760568"/>
              <a:gd name="connsiteY1" fmla="*/ 1593848 h 2565168"/>
              <a:gd name="connsiteX2" fmla="*/ 0 w 2760568"/>
              <a:gd name="connsiteY2" fmla="*/ 2565168 h 2565168"/>
              <a:gd name="connsiteX0" fmla="*/ 2642276 w 2709607"/>
              <a:gd name="connsiteY0" fmla="*/ 0 h 2565168"/>
              <a:gd name="connsiteX1" fmla="*/ 2509092 w 2709607"/>
              <a:gd name="connsiteY1" fmla="*/ 1593848 h 2565168"/>
              <a:gd name="connsiteX2" fmla="*/ 0 w 2709607"/>
              <a:gd name="connsiteY2" fmla="*/ 2565168 h 2565168"/>
              <a:gd name="connsiteX0" fmla="*/ 2737019 w 2848858"/>
              <a:gd name="connsiteY0" fmla="*/ 0 h 2569610"/>
              <a:gd name="connsiteX1" fmla="*/ 2603835 w 2848858"/>
              <a:gd name="connsiteY1" fmla="*/ 1593848 h 2569610"/>
              <a:gd name="connsiteX2" fmla="*/ 0 w 2848858"/>
              <a:gd name="connsiteY2" fmla="*/ 2569610 h 2569610"/>
            </a:gdLst>
            <a:ahLst/>
            <a:cxnLst>
              <a:cxn ang="0">
                <a:pos x="connsiteX0" y="connsiteY0"/>
              </a:cxn>
              <a:cxn ang="0">
                <a:pos x="connsiteX1" y="connsiteY1"/>
              </a:cxn>
              <a:cxn ang="0">
                <a:pos x="connsiteX2" y="connsiteY2"/>
              </a:cxn>
            </a:cxnLst>
            <a:rect l="l" t="t" r="r" b="b"/>
            <a:pathLst>
              <a:path w="2848858" h="2569610">
                <a:moveTo>
                  <a:pt x="2737019" y="0"/>
                </a:moveTo>
                <a:cubicBezTo>
                  <a:pt x="2739957" y="191906"/>
                  <a:pt x="3060005" y="1165580"/>
                  <a:pt x="2603835" y="1593848"/>
                </a:cubicBezTo>
                <a:cubicBezTo>
                  <a:pt x="2147665" y="2022116"/>
                  <a:pt x="384830" y="2547152"/>
                  <a:pt x="0" y="2569610"/>
                </a:cubicBezTo>
              </a:path>
            </a:pathLst>
          </a:custGeom>
          <a:ln w="101600" cap="flat" cmpd="sng" algn="ctr">
            <a:solidFill>
              <a:schemeClr val="bg1">
                <a:lumMod val="50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1" name="Picture 20" descr="virion1.png">
            <a:extLst>
              <a:ext uri="{FF2B5EF4-FFF2-40B4-BE49-F238E27FC236}">
                <a16:creationId xmlns:a16="http://schemas.microsoft.com/office/drawing/2014/main" id="{AD5BAF9C-D8E6-DF43-92AD-AC0FC37142DA}"/>
              </a:ext>
            </a:extLst>
          </p:cNvPr>
          <p:cNvPicPr>
            <a:picLocks noChangeAspect="1"/>
          </p:cNvPicPr>
          <p:nvPr/>
        </p:nvPicPr>
        <p:blipFill>
          <a:blip r:embed="rId3">
            <a:duotone>
              <a:prstClr val="black"/>
              <a:srgbClr val="FFC000">
                <a:tint val="45000"/>
                <a:satMod val="400000"/>
              </a:srgbClr>
            </a:duotone>
            <a:extLst>
              <a:ext uri="{BEBA8EAE-BF5A-486C-A8C5-ECC9F3942E4B}">
                <a14:imgProps xmlns:a14="http://schemas.microsoft.com/office/drawing/2010/main">
                  <a14:imgLayer r:embed="rId4">
                    <a14:imgEffect>
                      <a14:artisticMarker/>
                    </a14:imgEffect>
                    <a14:imgEffect>
                      <a14:saturation sat="391000"/>
                    </a14:imgEffect>
                    <a14:imgEffect>
                      <a14:brightnessContrast bright="40000"/>
                    </a14:imgEffect>
                  </a14:imgLayer>
                </a14:imgProps>
              </a:ext>
            </a:extLst>
          </a:blip>
          <a:stretch>
            <a:fillRect/>
          </a:stretch>
        </p:blipFill>
        <p:spPr>
          <a:xfrm>
            <a:off x="5828262" y="3218247"/>
            <a:ext cx="635915" cy="640080"/>
          </a:xfrm>
          <a:prstGeom prst="rect">
            <a:avLst/>
          </a:prstGeom>
          <a:effectLst>
            <a:outerShdw blurRad="50800" dist="50800" dir="2700000">
              <a:srgbClr val="000000">
                <a:alpha val="50000"/>
              </a:srgbClr>
            </a:outerShdw>
          </a:effectLst>
        </p:spPr>
      </p:pic>
      <p:sp>
        <p:nvSpPr>
          <p:cNvPr id="22" name="Rounded Rectangle 21">
            <a:extLst>
              <a:ext uri="{FF2B5EF4-FFF2-40B4-BE49-F238E27FC236}">
                <a16:creationId xmlns:a16="http://schemas.microsoft.com/office/drawing/2014/main" id="{4B42B002-9B77-B94B-A82A-C7C92634E3D4}"/>
              </a:ext>
            </a:extLst>
          </p:cNvPr>
          <p:cNvSpPr>
            <a:spLocks/>
          </p:cNvSpPr>
          <p:nvPr/>
        </p:nvSpPr>
        <p:spPr>
          <a:xfrm>
            <a:off x="6769745" y="3523876"/>
            <a:ext cx="685732" cy="274320"/>
          </a:xfrm>
          <a:prstGeom prst="roundRect">
            <a:avLst/>
          </a:prstGeom>
          <a:solidFill>
            <a:schemeClr val="bg1"/>
          </a:solid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latin typeface="Arial" panose="020B0604020202020204" pitchFamily="34" charset="0"/>
                <a:cs typeface="Arial" panose="020B0604020202020204" pitchFamily="34" charset="0"/>
              </a:rPr>
              <a:t>F227</a:t>
            </a:r>
            <a:r>
              <a:rPr lang="en-US" sz="1400" b="1" dirty="0">
                <a:solidFill>
                  <a:srgbClr val="800000"/>
                </a:solidFill>
                <a:latin typeface="Arial" panose="020B0604020202020204" pitchFamily="34" charset="0"/>
                <a:cs typeface="Arial" panose="020B0604020202020204" pitchFamily="34" charset="0"/>
              </a:rPr>
              <a:t>L</a:t>
            </a:r>
          </a:p>
        </p:txBody>
      </p:sp>
      <p:sp>
        <p:nvSpPr>
          <p:cNvPr id="23" name="Rounded Rectangle 22">
            <a:extLst>
              <a:ext uri="{FF2B5EF4-FFF2-40B4-BE49-F238E27FC236}">
                <a16:creationId xmlns:a16="http://schemas.microsoft.com/office/drawing/2014/main" id="{8011F4E3-F37C-6645-893E-F2C4F99AE942}"/>
              </a:ext>
            </a:extLst>
          </p:cNvPr>
          <p:cNvSpPr>
            <a:spLocks/>
          </p:cNvSpPr>
          <p:nvPr/>
        </p:nvSpPr>
        <p:spPr>
          <a:xfrm>
            <a:off x="3464694" y="3193031"/>
            <a:ext cx="685732" cy="274320"/>
          </a:xfrm>
          <a:prstGeom prst="roundRect">
            <a:avLst/>
          </a:prstGeom>
          <a:solidFill>
            <a:schemeClr val="bg1"/>
          </a:solid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latin typeface="Arial" panose="020B0604020202020204" pitchFamily="34" charset="0"/>
                <a:cs typeface="Arial" panose="020B0604020202020204" pitchFamily="34" charset="0"/>
              </a:rPr>
              <a:t>F227</a:t>
            </a:r>
            <a:r>
              <a:rPr lang="en-US" sz="1400" b="1" dirty="0">
                <a:solidFill>
                  <a:srgbClr val="800000"/>
                </a:solidFill>
                <a:latin typeface="Arial" panose="020B0604020202020204" pitchFamily="34" charset="0"/>
                <a:cs typeface="Arial" panose="020B0604020202020204" pitchFamily="34" charset="0"/>
              </a:rPr>
              <a:t>L</a:t>
            </a:r>
          </a:p>
        </p:txBody>
      </p:sp>
      <p:pic>
        <p:nvPicPr>
          <p:cNvPr id="24" name="Picture 23" descr="virion1.png">
            <a:extLst>
              <a:ext uri="{FF2B5EF4-FFF2-40B4-BE49-F238E27FC236}">
                <a16:creationId xmlns:a16="http://schemas.microsoft.com/office/drawing/2014/main" id="{29290D9E-5705-F945-8C9A-A14D1BACAF81}"/>
              </a:ext>
            </a:extLst>
          </p:cNvPr>
          <p:cNvPicPr>
            <a:picLocks noChangeAspect="1"/>
          </p:cNvPicPr>
          <p:nvPr/>
        </p:nvPicPr>
        <p:blipFill>
          <a:blip r:embed="rId5">
            <a:duotone>
              <a:prstClr val="black"/>
              <a:srgbClr val="7030A0">
                <a:tint val="45000"/>
                <a:satMod val="400000"/>
              </a:srgbClr>
            </a:duotone>
            <a:extLst>
              <a:ext uri="{BEBA8EAE-BF5A-486C-A8C5-ECC9F3942E4B}">
                <a14:imgProps xmlns:a14="http://schemas.microsoft.com/office/drawing/2010/main">
                  <a14:imgLayer r:embed="rId4">
                    <a14:imgEffect>
                      <a14:artisticMarker/>
                    </a14:imgEffect>
                    <a14:imgEffect>
                      <a14:sharpenSoften amount="50000"/>
                    </a14:imgEffect>
                    <a14:imgEffect>
                      <a14:saturation sat="400000"/>
                    </a14:imgEffect>
                    <a14:imgEffect>
                      <a14:brightnessContrast bright="20000" contrast="40000"/>
                    </a14:imgEffect>
                  </a14:imgLayer>
                </a14:imgProps>
              </a:ext>
            </a:extLst>
          </a:blip>
          <a:stretch>
            <a:fillRect/>
          </a:stretch>
        </p:blipFill>
        <p:spPr>
          <a:xfrm>
            <a:off x="2051286" y="3203006"/>
            <a:ext cx="635915" cy="640080"/>
          </a:xfrm>
          <a:prstGeom prst="rect">
            <a:avLst/>
          </a:prstGeom>
          <a:effectLst>
            <a:outerShdw blurRad="50800" dist="50800" dir="2700000">
              <a:srgbClr val="000000">
                <a:alpha val="50000"/>
              </a:srgbClr>
            </a:outerShdw>
          </a:effectLst>
        </p:spPr>
      </p:pic>
      <p:sp>
        <p:nvSpPr>
          <p:cNvPr id="17" name="Rounded Rectangle 16">
            <a:extLst>
              <a:ext uri="{FF2B5EF4-FFF2-40B4-BE49-F238E27FC236}">
                <a16:creationId xmlns:a16="http://schemas.microsoft.com/office/drawing/2014/main" id="{9229AAF1-64E7-B941-9F9C-3A022E0A9E7C}"/>
              </a:ext>
            </a:extLst>
          </p:cNvPr>
          <p:cNvSpPr>
            <a:spLocks/>
          </p:cNvSpPr>
          <p:nvPr/>
        </p:nvSpPr>
        <p:spPr>
          <a:xfrm>
            <a:off x="1866323" y="3904973"/>
            <a:ext cx="1005840" cy="230347"/>
          </a:xfrm>
          <a:prstGeom prst="round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V106</a:t>
            </a:r>
            <a:r>
              <a:rPr lang="en-US" sz="900" dirty="0">
                <a:solidFill>
                  <a:srgbClr val="800000"/>
                </a:solidFill>
                <a:latin typeface="Arial" panose="020B0604020202020204" pitchFamily="34" charset="0"/>
                <a:cs typeface="Arial" panose="020B0604020202020204" pitchFamily="34" charset="0"/>
              </a:rPr>
              <a:t>A</a:t>
            </a:r>
            <a:r>
              <a:rPr lang="en-US" sz="900" dirty="0">
                <a:solidFill>
                  <a:schemeClr val="tx1"/>
                </a:solidFill>
                <a:latin typeface="Arial" panose="020B0604020202020204" pitchFamily="34" charset="0"/>
                <a:cs typeface="Arial" panose="020B0604020202020204" pitchFamily="34" charset="0"/>
              </a:rPr>
              <a:t>/F227</a:t>
            </a:r>
            <a:r>
              <a:rPr lang="en-US" sz="900" dirty="0">
                <a:solidFill>
                  <a:srgbClr val="800000"/>
                </a:solidFill>
                <a:latin typeface="Arial" panose="020B0604020202020204" pitchFamily="34" charset="0"/>
                <a:cs typeface="Arial" panose="020B0604020202020204" pitchFamily="34" charset="0"/>
              </a:rPr>
              <a:t>L</a:t>
            </a:r>
          </a:p>
        </p:txBody>
      </p:sp>
      <p:sp>
        <p:nvSpPr>
          <p:cNvPr id="18" name="Rounded Rectangle 17">
            <a:extLst>
              <a:ext uri="{FF2B5EF4-FFF2-40B4-BE49-F238E27FC236}">
                <a16:creationId xmlns:a16="http://schemas.microsoft.com/office/drawing/2014/main" id="{5A8D956E-95A9-F64B-8C40-33BC30192E80}"/>
              </a:ext>
            </a:extLst>
          </p:cNvPr>
          <p:cNvSpPr>
            <a:spLocks/>
          </p:cNvSpPr>
          <p:nvPr/>
        </p:nvSpPr>
        <p:spPr>
          <a:xfrm>
            <a:off x="5655609" y="3903688"/>
            <a:ext cx="1005840" cy="230347"/>
          </a:xfrm>
          <a:prstGeom prst="round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V106</a:t>
            </a:r>
            <a:r>
              <a:rPr lang="en-US" sz="900" dirty="0">
                <a:solidFill>
                  <a:srgbClr val="800000"/>
                </a:solidFill>
                <a:latin typeface="Arial" panose="020B0604020202020204" pitchFamily="34" charset="0"/>
                <a:cs typeface="Arial" panose="020B0604020202020204" pitchFamily="34" charset="0"/>
              </a:rPr>
              <a:t>A/</a:t>
            </a:r>
            <a:r>
              <a:rPr lang="en-US" sz="900" dirty="0">
                <a:solidFill>
                  <a:schemeClr val="tx1"/>
                </a:solidFill>
                <a:latin typeface="Arial" panose="020B0604020202020204" pitchFamily="34" charset="0"/>
                <a:cs typeface="Arial" panose="020B0604020202020204" pitchFamily="34" charset="0"/>
              </a:rPr>
              <a:t>L234</a:t>
            </a:r>
            <a:r>
              <a:rPr lang="en-US" sz="900" dirty="0">
                <a:solidFill>
                  <a:srgbClr val="800000"/>
                </a:solidFill>
                <a:latin typeface="Arial" panose="020B0604020202020204" pitchFamily="34" charset="0"/>
                <a:cs typeface="Arial" panose="020B0604020202020204" pitchFamily="34" charset="0"/>
              </a:rPr>
              <a:t>I</a:t>
            </a:r>
          </a:p>
        </p:txBody>
      </p:sp>
      <p:sp>
        <p:nvSpPr>
          <p:cNvPr id="19" name="Rounded Rectangle 18">
            <a:extLst>
              <a:ext uri="{FF2B5EF4-FFF2-40B4-BE49-F238E27FC236}">
                <a16:creationId xmlns:a16="http://schemas.microsoft.com/office/drawing/2014/main" id="{B766F6BB-0F87-8D43-8449-D99CF796EF94}"/>
              </a:ext>
            </a:extLst>
          </p:cNvPr>
          <p:cNvSpPr>
            <a:spLocks/>
          </p:cNvSpPr>
          <p:nvPr/>
        </p:nvSpPr>
        <p:spPr>
          <a:xfrm>
            <a:off x="4423842" y="3077109"/>
            <a:ext cx="365760" cy="125897"/>
          </a:xfrm>
          <a:prstGeom prst="round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a:solidFill>
                  <a:srgbClr val="000000"/>
                </a:solidFill>
                <a:latin typeface="Arial" panose="020B0604020202020204" pitchFamily="34" charset="0"/>
                <a:cs typeface="Arial" panose="020B0604020202020204" pitchFamily="34" charset="0"/>
              </a:rPr>
              <a:t>V106</a:t>
            </a:r>
            <a:r>
              <a:rPr lang="en-US" sz="900" dirty="0">
                <a:solidFill>
                  <a:srgbClr val="800000"/>
                </a:solidFill>
                <a:latin typeface="Arial" panose="020B0604020202020204" pitchFamily="34" charset="0"/>
                <a:cs typeface="Arial" panose="020B0604020202020204" pitchFamily="34" charset="0"/>
              </a:rPr>
              <a:t>A</a:t>
            </a:r>
          </a:p>
        </p:txBody>
      </p:sp>
      <p:pic>
        <p:nvPicPr>
          <p:cNvPr id="26" name="Picture 25" descr="virion1.png">
            <a:extLst>
              <a:ext uri="{FF2B5EF4-FFF2-40B4-BE49-F238E27FC236}">
                <a16:creationId xmlns:a16="http://schemas.microsoft.com/office/drawing/2014/main" id="{657B17D3-8C23-C84D-95AF-53958211BB3D}"/>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Marker/>
                    </a14:imgEffect>
                    <a14:imgEffect>
                      <a14:saturation sat="391000"/>
                    </a14:imgEffect>
                    <a14:imgEffect>
                      <a14:brightnessContrast bright="40000"/>
                    </a14:imgEffect>
                  </a14:imgLayer>
                </a14:imgProps>
              </a:ext>
            </a:extLst>
          </a:blip>
          <a:stretch>
            <a:fillRect/>
          </a:stretch>
        </p:blipFill>
        <p:spPr>
          <a:xfrm>
            <a:off x="8161341" y="3427330"/>
            <a:ext cx="635915" cy="640080"/>
          </a:xfrm>
          <a:prstGeom prst="rect">
            <a:avLst/>
          </a:prstGeom>
          <a:effectLst>
            <a:outerShdw blurRad="50800" dist="50800" dir="2700000">
              <a:srgbClr val="000000">
                <a:alpha val="50000"/>
              </a:srgbClr>
            </a:outerShdw>
          </a:effectLst>
        </p:spPr>
      </p:pic>
      <p:sp>
        <p:nvSpPr>
          <p:cNvPr id="27" name="Rounded Rectangle 26">
            <a:extLst>
              <a:ext uri="{FF2B5EF4-FFF2-40B4-BE49-F238E27FC236}">
                <a16:creationId xmlns:a16="http://schemas.microsoft.com/office/drawing/2014/main" id="{5FAD50B5-D648-4049-BDF5-29C387332A03}"/>
              </a:ext>
            </a:extLst>
          </p:cNvPr>
          <p:cNvSpPr>
            <a:spLocks/>
          </p:cNvSpPr>
          <p:nvPr/>
        </p:nvSpPr>
        <p:spPr>
          <a:xfrm>
            <a:off x="7828983" y="4134035"/>
            <a:ext cx="1300629" cy="230347"/>
          </a:xfrm>
          <a:prstGeom prst="round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V106</a:t>
            </a:r>
            <a:r>
              <a:rPr lang="en-US" sz="900" dirty="0">
                <a:solidFill>
                  <a:srgbClr val="800000"/>
                </a:solidFill>
                <a:latin typeface="Arial" panose="020B0604020202020204" pitchFamily="34" charset="0"/>
                <a:cs typeface="Arial" panose="020B0604020202020204" pitchFamily="34" charset="0"/>
              </a:rPr>
              <a:t>A</a:t>
            </a:r>
            <a:r>
              <a:rPr lang="en-US" sz="900" dirty="0">
                <a:solidFill>
                  <a:schemeClr val="tx1"/>
                </a:solidFill>
                <a:latin typeface="Arial" panose="020B0604020202020204" pitchFamily="34" charset="0"/>
                <a:cs typeface="Arial" panose="020B0604020202020204" pitchFamily="34" charset="0"/>
              </a:rPr>
              <a:t>/L234</a:t>
            </a:r>
            <a:r>
              <a:rPr lang="en-US" sz="900" dirty="0">
                <a:solidFill>
                  <a:srgbClr val="800000"/>
                </a:solidFill>
                <a:latin typeface="Arial" panose="020B0604020202020204" pitchFamily="34" charset="0"/>
                <a:cs typeface="Arial" panose="020B0604020202020204" pitchFamily="34" charset="0"/>
              </a:rPr>
              <a:t>I</a:t>
            </a:r>
            <a:r>
              <a:rPr lang="en-US" sz="900" dirty="0">
                <a:solidFill>
                  <a:schemeClr val="tx1"/>
                </a:solidFill>
                <a:latin typeface="Arial" panose="020B0604020202020204" pitchFamily="34" charset="0"/>
                <a:cs typeface="Arial" panose="020B0604020202020204" pitchFamily="34" charset="0"/>
              </a:rPr>
              <a:t>/F227</a:t>
            </a:r>
            <a:r>
              <a:rPr lang="en-US" sz="900" dirty="0">
                <a:solidFill>
                  <a:srgbClr val="800000"/>
                </a:solidFill>
                <a:latin typeface="Arial" panose="020B0604020202020204" pitchFamily="34" charset="0"/>
                <a:cs typeface="Arial" panose="020B0604020202020204" pitchFamily="34" charset="0"/>
              </a:rPr>
              <a:t>L</a:t>
            </a:r>
          </a:p>
        </p:txBody>
      </p:sp>
      <p:sp>
        <p:nvSpPr>
          <p:cNvPr id="28" name="Rounded Rectangle 27">
            <a:extLst>
              <a:ext uri="{FF2B5EF4-FFF2-40B4-BE49-F238E27FC236}">
                <a16:creationId xmlns:a16="http://schemas.microsoft.com/office/drawing/2014/main" id="{61F3D13F-554C-1946-B5D6-B4CD827B0179}"/>
              </a:ext>
            </a:extLst>
          </p:cNvPr>
          <p:cNvSpPr>
            <a:spLocks/>
          </p:cNvSpPr>
          <p:nvPr/>
        </p:nvSpPr>
        <p:spPr>
          <a:xfrm>
            <a:off x="4914725" y="3193031"/>
            <a:ext cx="685732" cy="274320"/>
          </a:xfrm>
          <a:prstGeom prst="roundRect">
            <a:avLst/>
          </a:prstGeom>
          <a:solidFill>
            <a:schemeClr val="bg1"/>
          </a:solid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latin typeface="Arial" panose="020B0604020202020204" pitchFamily="34" charset="0"/>
                <a:cs typeface="Arial" panose="020B0604020202020204" pitchFamily="34" charset="0"/>
              </a:rPr>
              <a:t>L234</a:t>
            </a:r>
            <a:r>
              <a:rPr lang="en-US" sz="1400" b="1" dirty="0">
                <a:solidFill>
                  <a:srgbClr val="800000"/>
                </a:solidFill>
                <a:latin typeface="Arial" panose="020B0604020202020204" pitchFamily="34" charset="0"/>
                <a:cs typeface="Arial" panose="020B0604020202020204" pitchFamily="34" charset="0"/>
              </a:rPr>
              <a:t>I</a:t>
            </a:r>
          </a:p>
        </p:txBody>
      </p:sp>
      <p:sp>
        <p:nvSpPr>
          <p:cNvPr id="25" name="Freeform 24">
            <a:extLst>
              <a:ext uri="{FF2B5EF4-FFF2-40B4-BE49-F238E27FC236}">
                <a16:creationId xmlns:a16="http://schemas.microsoft.com/office/drawing/2014/main" id="{F01DE467-9C76-F949-9E54-DF1D231962AC}"/>
              </a:ext>
            </a:extLst>
          </p:cNvPr>
          <p:cNvSpPr/>
          <p:nvPr/>
        </p:nvSpPr>
        <p:spPr>
          <a:xfrm rot="20575804" flipH="1">
            <a:off x="4392950" y="1525161"/>
            <a:ext cx="412461" cy="1348057"/>
          </a:xfrm>
          <a:custGeom>
            <a:avLst/>
            <a:gdLst>
              <a:gd name="connsiteX0" fmla="*/ 850900 w 889000"/>
              <a:gd name="connsiteY0" fmla="*/ 0 h 1562100"/>
              <a:gd name="connsiteX1" fmla="*/ 863600 w 889000"/>
              <a:gd name="connsiteY1" fmla="*/ 596900 h 1562100"/>
              <a:gd name="connsiteX2" fmla="*/ 698500 w 889000"/>
              <a:gd name="connsiteY2" fmla="*/ 1041400 h 1562100"/>
              <a:gd name="connsiteX3" fmla="*/ 330200 w 889000"/>
              <a:gd name="connsiteY3" fmla="*/ 1435100 h 1562100"/>
              <a:gd name="connsiteX4" fmla="*/ 0 w 889000"/>
              <a:gd name="connsiteY4" fmla="*/ 1562100 h 1562100"/>
              <a:gd name="connsiteX0" fmla="*/ 893866 w 901893"/>
              <a:gd name="connsiteY0" fmla="*/ 0 h 1588446"/>
              <a:gd name="connsiteX1" fmla="*/ 863600 w 901893"/>
              <a:gd name="connsiteY1" fmla="*/ 623246 h 1588446"/>
              <a:gd name="connsiteX2" fmla="*/ 698500 w 901893"/>
              <a:gd name="connsiteY2" fmla="*/ 1067746 h 1588446"/>
              <a:gd name="connsiteX3" fmla="*/ 330200 w 901893"/>
              <a:gd name="connsiteY3" fmla="*/ 1461446 h 1588446"/>
              <a:gd name="connsiteX4" fmla="*/ 0 w 901893"/>
              <a:gd name="connsiteY4" fmla="*/ 1588446 h 1588446"/>
              <a:gd name="connsiteX0" fmla="*/ 904607 w 911090"/>
              <a:gd name="connsiteY0" fmla="*/ 0 h 2220752"/>
              <a:gd name="connsiteX1" fmla="*/ 863600 w 911090"/>
              <a:gd name="connsiteY1" fmla="*/ 1255552 h 2220752"/>
              <a:gd name="connsiteX2" fmla="*/ 698500 w 911090"/>
              <a:gd name="connsiteY2" fmla="*/ 1700052 h 2220752"/>
              <a:gd name="connsiteX3" fmla="*/ 330200 w 911090"/>
              <a:gd name="connsiteY3" fmla="*/ 2093752 h 2220752"/>
              <a:gd name="connsiteX4" fmla="*/ 0 w 911090"/>
              <a:gd name="connsiteY4" fmla="*/ 2220752 h 2220752"/>
              <a:gd name="connsiteX0" fmla="*/ 904607 w 908651"/>
              <a:gd name="connsiteY0" fmla="*/ 0 h 2220752"/>
              <a:gd name="connsiteX1" fmla="*/ 836746 w 908651"/>
              <a:gd name="connsiteY1" fmla="*/ 1248966 h 2220752"/>
              <a:gd name="connsiteX2" fmla="*/ 698500 w 908651"/>
              <a:gd name="connsiteY2" fmla="*/ 1700052 h 2220752"/>
              <a:gd name="connsiteX3" fmla="*/ 330200 w 908651"/>
              <a:gd name="connsiteY3" fmla="*/ 2093752 h 2220752"/>
              <a:gd name="connsiteX4" fmla="*/ 0 w 908651"/>
              <a:gd name="connsiteY4" fmla="*/ 2220752 h 2220752"/>
              <a:gd name="connsiteX0" fmla="*/ 867012 w 871056"/>
              <a:gd name="connsiteY0" fmla="*/ 0 h 2187820"/>
              <a:gd name="connsiteX1" fmla="*/ 799151 w 871056"/>
              <a:gd name="connsiteY1" fmla="*/ 1248966 h 2187820"/>
              <a:gd name="connsiteX2" fmla="*/ 660905 w 871056"/>
              <a:gd name="connsiteY2" fmla="*/ 1700052 h 2187820"/>
              <a:gd name="connsiteX3" fmla="*/ 292605 w 871056"/>
              <a:gd name="connsiteY3" fmla="*/ 2093752 h 2187820"/>
              <a:gd name="connsiteX4" fmla="*/ 0 w 871056"/>
              <a:gd name="connsiteY4" fmla="*/ 2187820 h 2187820"/>
              <a:gd name="connsiteX0" fmla="*/ 867012 w 875368"/>
              <a:gd name="connsiteY0" fmla="*/ 0 h 2187820"/>
              <a:gd name="connsiteX1" fmla="*/ 836747 w 875368"/>
              <a:gd name="connsiteY1" fmla="*/ 1248966 h 2187820"/>
              <a:gd name="connsiteX2" fmla="*/ 660905 w 875368"/>
              <a:gd name="connsiteY2" fmla="*/ 1700052 h 2187820"/>
              <a:gd name="connsiteX3" fmla="*/ 292605 w 875368"/>
              <a:gd name="connsiteY3" fmla="*/ 2093752 h 2187820"/>
              <a:gd name="connsiteX4" fmla="*/ 0 w 875368"/>
              <a:gd name="connsiteY4" fmla="*/ 2187820 h 2187820"/>
              <a:gd name="connsiteX0" fmla="*/ 845530 w 859886"/>
              <a:gd name="connsiteY0" fmla="*/ 0 h 2187820"/>
              <a:gd name="connsiteX1" fmla="*/ 836747 w 859886"/>
              <a:gd name="connsiteY1" fmla="*/ 1248966 h 2187820"/>
              <a:gd name="connsiteX2" fmla="*/ 660905 w 859886"/>
              <a:gd name="connsiteY2" fmla="*/ 1700052 h 2187820"/>
              <a:gd name="connsiteX3" fmla="*/ 292605 w 859886"/>
              <a:gd name="connsiteY3" fmla="*/ 2093752 h 2187820"/>
              <a:gd name="connsiteX4" fmla="*/ 0 w 859886"/>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60522"/>
              <a:gd name="connsiteY0" fmla="*/ 0 h 2187820"/>
              <a:gd name="connsiteX1" fmla="*/ 836747 w 860522"/>
              <a:gd name="connsiteY1" fmla="*/ 1248966 h 2187820"/>
              <a:gd name="connsiteX2" fmla="*/ 650164 w 860522"/>
              <a:gd name="connsiteY2" fmla="*/ 1719812 h 2187820"/>
              <a:gd name="connsiteX3" fmla="*/ 292605 w 860522"/>
              <a:gd name="connsiteY3" fmla="*/ 2093752 h 2187820"/>
              <a:gd name="connsiteX4" fmla="*/ 0 w 860522"/>
              <a:gd name="connsiteY4" fmla="*/ 2187820 h 2187820"/>
              <a:gd name="connsiteX0" fmla="*/ 845530 w 859886"/>
              <a:gd name="connsiteY0" fmla="*/ 0 h 2187820"/>
              <a:gd name="connsiteX1" fmla="*/ 836747 w 859886"/>
              <a:gd name="connsiteY1" fmla="*/ 1248966 h 2187820"/>
              <a:gd name="connsiteX2" fmla="*/ 660905 w 859886"/>
              <a:gd name="connsiteY2" fmla="*/ 1739572 h 2187820"/>
              <a:gd name="connsiteX3" fmla="*/ 292605 w 859886"/>
              <a:gd name="connsiteY3" fmla="*/ 2093752 h 2187820"/>
              <a:gd name="connsiteX4" fmla="*/ 0 w 859886"/>
              <a:gd name="connsiteY4" fmla="*/ 2187820 h 2187820"/>
              <a:gd name="connsiteX0" fmla="*/ 845530 w 869089"/>
              <a:gd name="connsiteY0" fmla="*/ 0 h 2187820"/>
              <a:gd name="connsiteX1" fmla="*/ 852859 w 869089"/>
              <a:gd name="connsiteY1" fmla="*/ 1255552 h 2187820"/>
              <a:gd name="connsiteX2" fmla="*/ 660905 w 869089"/>
              <a:gd name="connsiteY2" fmla="*/ 1739572 h 2187820"/>
              <a:gd name="connsiteX3" fmla="*/ 292605 w 869089"/>
              <a:gd name="connsiteY3" fmla="*/ 2093752 h 2187820"/>
              <a:gd name="connsiteX4" fmla="*/ 0 w 869089"/>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292605 w 855954"/>
              <a:gd name="connsiteY3" fmla="*/ 2093752 h 2187820"/>
              <a:gd name="connsiteX4" fmla="*/ 0 w 855954"/>
              <a:gd name="connsiteY4" fmla="*/ 2187820 h 2187820"/>
              <a:gd name="connsiteX0" fmla="*/ 845530 w 855954"/>
              <a:gd name="connsiteY0" fmla="*/ 0 h 2187820"/>
              <a:gd name="connsiteX1" fmla="*/ 852859 w 855954"/>
              <a:gd name="connsiteY1" fmla="*/ 1255552 h 2187820"/>
              <a:gd name="connsiteX2" fmla="*/ 660905 w 855954"/>
              <a:gd name="connsiteY2" fmla="*/ 1739572 h 2187820"/>
              <a:gd name="connsiteX3" fmla="*/ 335571 w 855954"/>
              <a:gd name="connsiteY3" fmla="*/ 2073993 h 2187820"/>
              <a:gd name="connsiteX4" fmla="*/ 0 w 855954"/>
              <a:gd name="connsiteY4" fmla="*/ 2187820 h 2187820"/>
              <a:gd name="connsiteX0" fmla="*/ 845530 w 865967"/>
              <a:gd name="connsiteY0" fmla="*/ 0 h 2187820"/>
              <a:gd name="connsiteX1" fmla="*/ 852859 w 865967"/>
              <a:gd name="connsiteY1" fmla="*/ 1255552 h 2187820"/>
              <a:gd name="connsiteX2" fmla="*/ 703871 w 865967"/>
              <a:gd name="connsiteY2" fmla="*/ 1765918 h 2187820"/>
              <a:gd name="connsiteX3" fmla="*/ 335571 w 865967"/>
              <a:gd name="connsiteY3" fmla="*/ 2073993 h 2187820"/>
              <a:gd name="connsiteX4" fmla="*/ 0 w 865967"/>
              <a:gd name="connsiteY4" fmla="*/ 2187820 h 2187820"/>
              <a:gd name="connsiteX0" fmla="*/ 845530 w 893050"/>
              <a:gd name="connsiteY0" fmla="*/ 0 h 2187820"/>
              <a:gd name="connsiteX1" fmla="*/ 852859 w 893050"/>
              <a:gd name="connsiteY1" fmla="*/ 1255552 h 2187820"/>
              <a:gd name="connsiteX2" fmla="*/ 335571 w 893050"/>
              <a:gd name="connsiteY2" fmla="*/ 2073993 h 2187820"/>
              <a:gd name="connsiteX3" fmla="*/ 0 w 893050"/>
              <a:gd name="connsiteY3" fmla="*/ 2187820 h 2187820"/>
              <a:gd name="connsiteX0" fmla="*/ 845530 w 917874"/>
              <a:gd name="connsiteY0" fmla="*/ 0 h 2187820"/>
              <a:gd name="connsiteX1" fmla="*/ 852859 w 917874"/>
              <a:gd name="connsiteY1" fmla="*/ 1255552 h 2187820"/>
              <a:gd name="connsiteX2" fmla="*/ 0 w 917874"/>
              <a:gd name="connsiteY2" fmla="*/ 2187820 h 2187820"/>
              <a:gd name="connsiteX0" fmla="*/ 845530 w 874280"/>
              <a:gd name="connsiteY0" fmla="*/ 0 h 2187820"/>
              <a:gd name="connsiteX1" fmla="*/ 783040 w 874280"/>
              <a:gd name="connsiteY1" fmla="*/ 1301658 h 2187820"/>
              <a:gd name="connsiteX2" fmla="*/ 0 w 874280"/>
              <a:gd name="connsiteY2" fmla="*/ 2187820 h 2187820"/>
              <a:gd name="connsiteX0" fmla="*/ 850901 w 877395"/>
              <a:gd name="connsiteY0" fmla="*/ 0 h 2444695"/>
              <a:gd name="connsiteX1" fmla="*/ 783040 w 877395"/>
              <a:gd name="connsiteY1" fmla="*/ 1558533 h 2444695"/>
              <a:gd name="connsiteX2" fmla="*/ 0 w 877395"/>
              <a:gd name="connsiteY2" fmla="*/ 2444695 h 2444695"/>
              <a:gd name="connsiteX0" fmla="*/ 888496 w 917265"/>
              <a:gd name="connsiteY0" fmla="*/ 0 h 2438108"/>
              <a:gd name="connsiteX1" fmla="*/ 820635 w 917265"/>
              <a:gd name="connsiteY1" fmla="*/ 1558533 h 2438108"/>
              <a:gd name="connsiteX2" fmla="*/ 0 w 917265"/>
              <a:gd name="connsiteY2" fmla="*/ 2438108 h 2438108"/>
              <a:gd name="connsiteX0" fmla="*/ 947574 w 980015"/>
              <a:gd name="connsiteY0" fmla="*/ 0 h 2372243"/>
              <a:gd name="connsiteX1" fmla="*/ 879713 w 980015"/>
              <a:gd name="connsiteY1" fmla="*/ 1558533 h 2372243"/>
              <a:gd name="connsiteX2" fmla="*/ 0 w 980015"/>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36833 w 968599"/>
              <a:gd name="connsiteY0" fmla="*/ 0 h 2372243"/>
              <a:gd name="connsiteX1" fmla="*/ 868972 w 968599"/>
              <a:gd name="connsiteY1" fmla="*/ 1558533 h 2372243"/>
              <a:gd name="connsiteX2" fmla="*/ 0 w 968599"/>
              <a:gd name="connsiteY2" fmla="*/ 2372243 h 2372243"/>
              <a:gd name="connsiteX0" fmla="*/ 952945 w 978096"/>
              <a:gd name="connsiteY0" fmla="*/ 0 h 2378830"/>
              <a:gd name="connsiteX1" fmla="*/ 868972 w 978096"/>
              <a:gd name="connsiteY1" fmla="*/ 1565120 h 2378830"/>
              <a:gd name="connsiteX2" fmla="*/ 0 w 978096"/>
              <a:gd name="connsiteY2" fmla="*/ 2378830 h 2378830"/>
              <a:gd name="connsiteX0" fmla="*/ 952945 w 971705"/>
              <a:gd name="connsiteY0" fmla="*/ 0 h 2378830"/>
              <a:gd name="connsiteX1" fmla="*/ 868972 w 971705"/>
              <a:gd name="connsiteY1" fmla="*/ 1565120 h 2378830"/>
              <a:gd name="connsiteX2" fmla="*/ 0 w 971705"/>
              <a:gd name="connsiteY2" fmla="*/ 2378830 h 2378830"/>
              <a:gd name="connsiteX0" fmla="*/ 2180600 w 2199360"/>
              <a:gd name="connsiteY0" fmla="*/ 0 h 2773399"/>
              <a:gd name="connsiteX1" fmla="*/ 2096627 w 2199360"/>
              <a:gd name="connsiteY1" fmla="*/ 1565120 h 2773399"/>
              <a:gd name="connsiteX2" fmla="*/ 0 w 2199360"/>
              <a:gd name="connsiteY2" fmla="*/ 2773399 h 2773399"/>
              <a:gd name="connsiteX0" fmla="*/ 2180600 w 2199360"/>
              <a:gd name="connsiteY0" fmla="*/ 0 h 2773399"/>
              <a:gd name="connsiteX1" fmla="*/ 2096627 w 2199360"/>
              <a:gd name="connsiteY1" fmla="*/ 1565120 h 2773399"/>
              <a:gd name="connsiteX2" fmla="*/ 0 w 2199360"/>
              <a:gd name="connsiteY2" fmla="*/ 2773399 h 2773399"/>
              <a:gd name="connsiteX0" fmla="*/ 2167470 w 2186230"/>
              <a:gd name="connsiteY0" fmla="*/ 0 h 2688296"/>
              <a:gd name="connsiteX1" fmla="*/ 2083497 w 2186230"/>
              <a:gd name="connsiteY1" fmla="*/ 1565120 h 2688296"/>
              <a:gd name="connsiteX2" fmla="*/ 0 w 2186230"/>
              <a:gd name="connsiteY2" fmla="*/ 2688296 h 2688296"/>
              <a:gd name="connsiteX0" fmla="*/ 2370985 w 2389745"/>
              <a:gd name="connsiteY0" fmla="*/ 0 h 2672823"/>
              <a:gd name="connsiteX1" fmla="*/ 2287012 w 2389745"/>
              <a:gd name="connsiteY1" fmla="*/ 1565120 h 2672823"/>
              <a:gd name="connsiteX2" fmla="*/ 0 w 2389745"/>
              <a:gd name="connsiteY2" fmla="*/ 2672823 h 2672823"/>
              <a:gd name="connsiteX0" fmla="*/ 2535110 w 2553870"/>
              <a:gd name="connsiteY0" fmla="*/ 0 h 2610929"/>
              <a:gd name="connsiteX1" fmla="*/ 2451137 w 2553870"/>
              <a:gd name="connsiteY1" fmla="*/ 1565120 h 2610929"/>
              <a:gd name="connsiteX2" fmla="*/ 0 w 2553870"/>
              <a:gd name="connsiteY2" fmla="*/ 2610929 h 2610929"/>
              <a:gd name="connsiteX0" fmla="*/ 2535110 w 2553870"/>
              <a:gd name="connsiteY0" fmla="*/ 0 h 2615122"/>
              <a:gd name="connsiteX1" fmla="*/ 2451137 w 2553870"/>
              <a:gd name="connsiteY1" fmla="*/ 1565120 h 2615122"/>
              <a:gd name="connsiteX2" fmla="*/ 0 w 2553870"/>
              <a:gd name="connsiteY2" fmla="*/ 2610929 h 2615122"/>
              <a:gd name="connsiteX0" fmla="*/ 2607326 w 2626086"/>
              <a:gd name="connsiteY0" fmla="*/ 0 h 2568971"/>
              <a:gd name="connsiteX1" fmla="*/ 2523353 w 2626086"/>
              <a:gd name="connsiteY1" fmla="*/ 1565120 h 2568971"/>
              <a:gd name="connsiteX2" fmla="*/ 0 w 2626086"/>
              <a:gd name="connsiteY2" fmla="*/ 2564509 h 2568971"/>
              <a:gd name="connsiteX0" fmla="*/ 2607326 w 2626086"/>
              <a:gd name="connsiteY0" fmla="*/ 0 h 2593236"/>
              <a:gd name="connsiteX1" fmla="*/ 2523353 w 2626086"/>
              <a:gd name="connsiteY1" fmla="*/ 1565120 h 2593236"/>
              <a:gd name="connsiteX2" fmla="*/ 0 w 2626086"/>
              <a:gd name="connsiteY2" fmla="*/ 2564509 h 2593236"/>
              <a:gd name="connsiteX0" fmla="*/ 2607326 w 2626086"/>
              <a:gd name="connsiteY0" fmla="*/ 0 h 2623699"/>
              <a:gd name="connsiteX1" fmla="*/ 2523353 w 2626086"/>
              <a:gd name="connsiteY1" fmla="*/ 1565120 h 2623699"/>
              <a:gd name="connsiteX2" fmla="*/ 0 w 2626086"/>
              <a:gd name="connsiteY2" fmla="*/ 2564509 h 2623699"/>
              <a:gd name="connsiteX0" fmla="*/ 2653281 w 2672041"/>
              <a:gd name="connsiteY0" fmla="*/ 0 h 2682558"/>
              <a:gd name="connsiteX1" fmla="*/ 2569308 w 2672041"/>
              <a:gd name="connsiteY1" fmla="*/ 1565120 h 2682558"/>
              <a:gd name="connsiteX2" fmla="*/ 0 w 2672041"/>
              <a:gd name="connsiteY2" fmla="*/ 2626402 h 2682558"/>
              <a:gd name="connsiteX0" fmla="*/ 2653281 w 2672041"/>
              <a:gd name="connsiteY0" fmla="*/ 0 h 2641571"/>
              <a:gd name="connsiteX1" fmla="*/ 2569308 w 2672041"/>
              <a:gd name="connsiteY1" fmla="*/ 1565120 h 2641571"/>
              <a:gd name="connsiteX2" fmla="*/ 0 w 2672041"/>
              <a:gd name="connsiteY2" fmla="*/ 2626402 h 2641571"/>
              <a:gd name="connsiteX0" fmla="*/ 2639893 w 2658653"/>
              <a:gd name="connsiteY0" fmla="*/ 0 h 2632025"/>
              <a:gd name="connsiteX1" fmla="*/ 2555920 w 2658653"/>
              <a:gd name="connsiteY1" fmla="*/ 1565120 h 2632025"/>
              <a:gd name="connsiteX2" fmla="*/ 0 w 2658653"/>
              <a:gd name="connsiteY2" fmla="*/ 2616693 h 2632025"/>
              <a:gd name="connsiteX0" fmla="*/ 2639893 w 2658653"/>
              <a:gd name="connsiteY0" fmla="*/ 0 h 2616693"/>
              <a:gd name="connsiteX1" fmla="*/ 2555920 w 2658653"/>
              <a:gd name="connsiteY1" fmla="*/ 1565120 h 2616693"/>
              <a:gd name="connsiteX2" fmla="*/ 0 w 2658653"/>
              <a:gd name="connsiteY2" fmla="*/ 2616693 h 2616693"/>
              <a:gd name="connsiteX0" fmla="*/ 2619596 w 2648864"/>
              <a:gd name="connsiteY0" fmla="*/ 0 h 2610588"/>
              <a:gd name="connsiteX1" fmla="*/ 2555920 w 2648864"/>
              <a:gd name="connsiteY1" fmla="*/ 1559015 h 2610588"/>
              <a:gd name="connsiteX2" fmla="*/ 0 w 2648864"/>
              <a:gd name="connsiteY2" fmla="*/ 2610588 h 2610588"/>
              <a:gd name="connsiteX0" fmla="*/ 2619596 w 2648864"/>
              <a:gd name="connsiteY0" fmla="*/ 0 h 2610588"/>
              <a:gd name="connsiteX1" fmla="*/ 2555920 w 2648864"/>
              <a:gd name="connsiteY1" fmla="*/ 1559015 h 2610588"/>
              <a:gd name="connsiteX2" fmla="*/ 0 w 2648864"/>
              <a:gd name="connsiteY2" fmla="*/ 2610588 h 2610588"/>
              <a:gd name="connsiteX0" fmla="*/ 2619596 w 2639377"/>
              <a:gd name="connsiteY0" fmla="*/ 0 h 2610588"/>
              <a:gd name="connsiteX1" fmla="*/ 2537767 w 2639377"/>
              <a:gd name="connsiteY1" fmla="*/ 1551972 h 2610588"/>
              <a:gd name="connsiteX2" fmla="*/ 0 w 2639377"/>
              <a:gd name="connsiteY2" fmla="*/ 2610588 h 2610588"/>
              <a:gd name="connsiteX0" fmla="*/ 2619596 w 2658938"/>
              <a:gd name="connsiteY0" fmla="*/ 0 h 2610588"/>
              <a:gd name="connsiteX1" fmla="*/ 2572939 w 2658938"/>
              <a:gd name="connsiteY1" fmla="*/ 1556463 h 2610588"/>
              <a:gd name="connsiteX2" fmla="*/ 0 w 2658938"/>
              <a:gd name="connsiteY2" fmla="*/ 2610588 h 2610588"/>
              <a:gd name="connsiteX0" fmla="*/ 2619596 w 2658938"/>
              <a:gd name="connsiteY0" fmla="*/ 0 h 2610588"/>
              <a:gd name="connsiteX1" fmla="*/ 2572939 w 2658938"/>
              <a:gd name="connsiteY1" fmla="*/ 1556463 h 2610588"/>
              <a:gd name="connsiteX2" fmla="*/ 0 w 2658938"/>
              <a:gd name="connsiteY2" fmla="*/ 2610588 h 2610588"/>
              <a:gd name="connsiteX0" fmla="*/ 2619596 w 2689036"/>
              <a:gd name="connsiteY0" fmla="*/ 0 h 2610588"/>
              <a:gd name="connsiteX1" fmla="*/ 2572939 w 2689036"/>
              <a:gd name="connsiteY1" fmla="*/ 1556463 h 2610588"/>
              <a:gd name="connsiteX2" fmla="*/ 0 w 2689036"/>
              <a:gd name="connsiteY2" fmla="*/ 2610588 h 2610588"/>
              <a:gd name="connsiteX0" fmla="*/ 2650492 w 2813768"/>
              <a:gd name="connsiteY0" fmla="*/ 0 h 2532224"/>
              <a:gd name="connsiteX1" fmla="*/ 2603835 w 2813768"/>
              <a:gd name="connsiteY1" fmla="*/ 1556463 h 2532224"/>
              <a:gd name="connsiteX2" fmla="*/ 0 w 2813768"/>
              <a:gd name="connsiteY2" fmla="*/ 2532224 h 2532224"/>
              <a:gd name="connsiteX0" fmla="*/ 2642276 w 2810762"/>
              <a:gd name="connsiteY0" fmla="*/ 0 h 2565168"/>
              <a:gd name="connsiteX1" fmla="*/ 2603835 w 2810762"/>
              <a:gd name="connsiteY1" fmla="*/ 1589407 h 2565168"/>
              <a:gd name="connsiteX2" fmla="*/ 0 w 2810762"/>
              <a:gd name="connsiteY2" fmla="*/ 2565168 h 2565168"/>
              <a:gd name="connsiteX0" fmla="*/ 2642276 w 2778011"/>
              <a:gd name="connsiteY0" fmla="*/ 0 h 2565168"/>
              <a:gd name="connsiteX1" fmla="*/ 2556463 w 2778011"/>
              <a:gd name="connsiteY1" fmla="*/ 1591628 h 2565168"/>
              <a:gd name="connsiteX2" fmla="*/ 0 w 2778011"/>
              <a:gd name="connsiteY2" fmla="*/ 2565168 h 2565168"/>
              <a:gd name="connsiteX0" fmla="*/ 2642276 w 2760856"/>
              <a:gd name="connsiteY0" fmla="*/ 0 h 2565168"/>
              <a:gd name="connsiteX1" fmla="*/ 2530367 w 2760856"/>
              <a:gd name="connsiteY1" fmla="*/ 1590658 h 2565168"/>
              <a:gd name="connsiteX2" fmla="*/ 0 w 2760856"/>
              <a:gd name="connsiteY2" fmla="*/ 2565168 h 2565168"/>
              <a:gd name="connsiteX0" fmla="*/ 2642276 w 2747401"/>
              <a:gd name="connsiteY0" fmla="*/ 0 h 2565168"/>
              <a:gd name="connsiteX1" fmla="*/ 2509092 w 2747401"/>
              <a:gd name="connsiteY1" fmla="*/ 1593848 h 2565168"/>
              <a:gd name="connsiteX2" fmla="*/ 0 w 2747401"/>
              <a:gd name="connsiteY2" fmla="*/ 2565168 h 2565168"/>
              <a:gd name="connsiteX0" fmla="*/ 2642276 w 2760568"/>
              <a:gd name="connsiteY0" fmla="*/ 0 h 2565168"/>
              <a:gd name="connsiteX1" fmla="*/ 2509092 w 2760568"/>
              <a:gd name="connsiteY1" fmla="*/ 1593848 h 2565168"/>
              <a:gd name="connsiteX2" fmla="*/ 0 w 2760568"/>
              <a:gd name="connsiteY2" fmla="*/ 2565168 h 2565168"/>
              <a:gd name="connsiteX0" fmla="*/ 2642276 w 2709607"/>
              <a:gd name="connsiteY0" fmla="*/ 0 h 2565168"/>
              <a:gd name="connsiteX1" fmla="*/ 2509092 w 2709607"/>
              <a:gd name="connsiteY1" fmla="*/ 1593848 h 2565168"/>
              <a:gd name="connsiteX2" fmla="*/ 0 w 2709607"/>
              <a:gd name="connsiteY2" fmla="*/ 2565168 h 2565168"/>
              <a:gd name="connsiteX0" fmla="*/ 2737019 w 2848858"/>
              <a:gd name="connsiteY0" fmla="*/ 0 h 2569610"/>
              <a:gd name="connsiteX1" fmla="*/ 2603835 w 2848858"/>
              <a:gd name="connsiteY1" fmla="*/ 1593848 h 2569610"/>
              <a:gd name="connsiteX2" fmla="*/ 0 w 2848858"/>
              <a:gd name="connsiteY2" fmla="*/ 2569610 h 2569610"/>
              <a:gd name="connsiteX0" fmla="*/ 2737019 w 2737019"/>
              <a:gd name="connsiteY0" fmla="*/ 0 h 2569610"/>
              <a:gd name="connsiteX1" fmla="*/ 0 w 2737019"/>
              <a:gd name="connsiteY1" fmla="*/ 2569610 h 2569610"/>
              <a:gd name="connsiteX0" fmla="*/ 0 w 352396"/>
              <a:gd name="connsiteY0" fmla="*/ 0 h 2627701"/>
              <a:gd name="connsiteX1" fmla="*/ 352396 w 352396"/>
              <a:gd name="connsiteY1" fmla="*/ 2627701 h 2627701"/>
            </a:gdLst>
            <a:ahLst/>
            <a:cxnLst>
              <a:cxn ang="0">
                <a:pos x="connsiteX0" y="connsiteY0"/>
              </a:cxn>
              <a:cxn ang="0">
                <a:pos x="connsiteX1" y="connsiteY1"/>
              </a:cxn>
            </a:cxnLst>
            <a:rect l="l" t="t" r="r" b="b"/>
            <a:pathLst>
              <a:path w="352396" h="2627701">
                <a:moveTo>
                  <a:pt x="0" y="0"/>
                </a:moveTo>
                <a:lnTo>
                  <a:pt x="352396" y="2627701"/>
                </a:lnTo>
              </a:path>
            </a:pathLst>
          </a:custGeom>
          <a:ln w="101600" cap="flat" cmpd="sng" algn="ctr">
            <a:solidFill>
              <a:schemeClr val="bg1">
                <a:lumMod val="50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CC696B4D-E117-A648-B278-EA561FF06AE8}"/>
              </a:ext>
            </a:extLst>
          </p:cNvPr>
          <p:cNvSpPr>
            <a:spLocks/>
          </p:cNvSpPr>
          <p:nvPr/>
        </p:nvSpPr>
        <p:spPr>
          <a:xfrm>
            <a:off x="3952567" y="1714947"/>
            <a:ext cx="1234394" cy="260562"/>
          </a:xfrm>
          <a:prstGeom prst="roundRect">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en-US" sz="1600" dirty="0" err="1">
                <a:solidFill>
                  <a:schemeClr val="bg1"/>
                </a:solidFill>
                <a:latin typeface="Arial" panose="020B0604020202020204" pitchFamily="34" charset="0"/>
                <a:cs typeface="Arial" panose="020B0604020202020204" pitchFamily="34" charset="0"/>
              </a:rPr>
              <a:t>Doravirine</a:t>
            </a:r>
            <a:endParaRPr lang="en-US" sz="1600" dirty="0">
              <a:solidFill>
                <a:schemeClr val="bg1"/>
              </a:solidFill>
              <a:latin typeface="Arial" panose="020B0604020202020204" pitchFamily="34" charset="0"/>
              <a:cs typeface="Arial" panose="020B0604020202020204" pitchFamily="34" charset="0"/>
            </a:endParaRPr>
          </a:p>
        </p:txBody>
      </p:sp>
      <p:pic>
        <p:nvPicPr>
          <p:cNvPr id="7" name="Picture 6" descr="virion1.png">
            <a:extLst>
              <a:ext uri="{FF2B5EF4-FFF2-40B4-BE49-F238E27FC236}">
                <a16:creationId xmlns:a16="http://schemas.microsoft.com/office/drawing/2014/main" id="{DC6D0F61-87BA-F942-95E7-0B139291D829}"/>
              </a:ext>
            </a:extLst>
          </p:cNvPr>
          <p:cNvPicPr>
            <a:picLocks noChangeAspect="1"/>
          </p:cNvPicPr>
          <p:nvPr/>
        </p:nvPicPr>
        <p:blipFill>
          <a:blip r:embed="rId6">
            <a:grayscl/>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4251807" y="1008484"/>
            <a:ext cx="635915" cy="640080"/>
          </a:xfrm>
          <a:prstGeom prst="rect">
            <a:avLst/>
          </a:prstGeom>
          <a:effectLst>
            <a:outerShdw blurRad="50800" dist="50800" dir="2700000">
              <a:srgbClr val="000000">
                <a:alpha val="50000"/>
              </a:srgbClr>
            </a:outerShdw>
          </a:effectLst>
        </p:spPr>
      </p:pic>
      <p:pic>
        <p:nvPicPr>
          <p:cNvPr id="8" name="Picture 7" descr="virion1.png">
            <a:extLst>
              <a:ext uri="{FF2B5EF4-FFF2-40B4-BE49-F238E27FC236}">
                <a16:creationId xmlns:a16="http://schemas.microsoft.com/office/drawing/2014/main" id="{12AEAAFB-FE05-2E4D-AED3-73EF8ECBD684}"/>
              </a:ext>
            </a:extLst>
          </p:cNvPr>
          <p:cNvPicPr>
            <a:picLocks noChangeAspect="1"/>
          </p:cNvPicPr>
          <p:nvPr/>
        </p:nvPicPr>
        <p:blipFill>
          <a:blip r:embed="rId8">
            <a:duotone>
              <a:prstClr val="black"/>
              <a:srgbClr val="00B0F0">
                <a:tint val="45000"/>
                <a:satMod val="400000"/>
              </a:srgbClr>
            </a:duotone>
            <a:extLst>
              <a:ext uri="{BEBA8EAE-BF5A-486C-A8C5-ECC9F3942E4B}">
                <a14:imgProps xmlns:a14="http://schemas.microsoft.com/office/drawing/2010/main">
                  <a14:imgLayer r:embed="rId4">
                    <a14:imgEffect>
                      <a14:artisticMarker/>
                    </a14:imgEffect>
                    <a14:imgEffect>
                      <a14:saturation sat="391000"/>
                    </a14:imgEffect>
                    <a14:imgEffect>
                      <a14:brightnessContrast bright="40000" contrast="-40000"/>
                    </a14:imgEffect>
                  </a14:imgLayer>
                </a14:imgProps>
              </a:ext>
            </a:extLst>
          </a:blip>
          <a:stretch>
            <a:fillRect/>
          </a:stretch>
        </p:blipFill>
        <p:spPr>
          <a:xfrm rot="524091">
            <a:off x="4254043" y="2391935"/>
            <a:ext cx="635915" cy="640080"/>
          </a:xfrm>
          <a:prstGeom prst="rect">
            <a:avLst/>
          </a:prstGeom>
          <a:effectLst>
            <a:outerShdw blurRad="50800" dist="50800" dir="2700000">
              <a:srgbClr val="000000">
                <a:alpha val="50000"/>
              </a:srgbClr>
            </a:outerShdw>
          </a:effectLst>
        </p:spPr>
      </p:pic>
      <p:sp>
        <p:nvSpPr>
          <p:cNvPr id="12" name="Rounded Rectangle 11">
            <a:extLst>
              <a:ext uri="{FF2B5EF4-FFF2-40B4-BE49-F238E27FC236}">
                <a16:creationId xmlns:a16="http://schemas.microsoft.com/office/drawing/2014/main" id="{8A86FADF-3F76-C140-9DA8-47534AB88009}"/>
              </a:ext>
            </a:extLst>
          </p:cNvPr>
          <p:cNvSpPr>
            <a:spLocks/>
          </p:cNvSpPr>
          <p:nvPr/>
        </p:nvSpPr>
        <p:spPr>
          <a:xfrm>
            <a:off x="4227202" y="2055586"/>
            <a:ext cx="685732" cy="274320"/>
          </a:xfrm>
          <a:prstGeom prst="roundRect">
            <a:avLst/>
          </a:prstGeom>
          <a:solidFill>
            <a:schemeClr val="bg1"/>
          </a:solid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latin typeface="Arial" panose="020B0604020202020204" pitchFamily="34" charset="0"/>
                <a:cs typeface="Arial" panose="020B0604020202020204" pitchFamily="34" charset="0"/>
              </a:rPr>
              <a:t>V106</a:t>
            </a:r>
            <a:r>
              <a:rPr lang="en-US" sz="1400" b="1" dirty="0">
                <a:solidFill>
                  <a:srgbClr val="8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82506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B712-913E-2B4A-B3C3-0AB6D42F7387}"/>
              </a:ext>
            </a:extLst>
          </p:cNvPr>
          <p:cNvSpPr>
            <a:spLocks noGrp="1"/>
          </p:cNvSpPr>
          <p:nvPr>
            <p:ph type="title"/>
          </p:nvPr>
        </p:nvSpPr>
        <p:spPr/>
        <p:txBody>
          <a:bodyPr>
            <a:normAutofit fontScale="90000"/>
          </a:bodyPr>
          <a:lstStyle/>
          <a:p>
            <a:r>
              <a:rPr lang="en-US" dirty="0" err="1"/>
              <a:t>Doravirine</a:t>
            </a:r>
            <a:r>
              <a:rPr lang="en-US" dirty="0"/>
              <a:t>: Development of Drug Resistance with Virologic Failure</a:t>
            </a:r>
          </a:p>
        </p:txBody>
      </p:sp>
      <p:sp>
        <p:nvSpPr>
          <p:cNvPr id="3" name="Text Placeholder 2">
            <a:extLst>
              <a:ext uri="{FF2B5EF4-FFF2-40B4-BE49-F238E27FC236}">
                <a16:creationId xmlns:a16="http://schemas.microsoft.com/office/drawing/2014/main" id="{8D44F7FB-452C-B042-BDC9-DA88AD83A1D2}"/>
              </a:ext>
            </a:extLst>
          </p:cNvPr>
          <p:cNvSpPr>
            <a:spLocks noGrp="1"/>
          </p:cNvSpPr>
          <p:nvPr>
            <p:ph type="body" sz="quarter" idx="14"/>
          </p:nvPr>
        </p:nvSpPr>
        <p:spPr>
          <a:xfrm>
            <a:off x="323850" y="4245429"/>
            <a:ext cx="7357838" cy="840922"/>
          </a:xfrm>
        </p:spPr>
        <p:txBody>
          <a:bodyPr/>
          <a:lstStyle/>
          <a:p>
            <a:r>
              <a:rPr lang="en-US" u="sng" dirty="0"/>
              <a:t>Source</a:t>
            </a:r>
            <a:br>
              <a:rPr lang="en-US" dirty="0"/>
            </a:br>
            <a:r>
              <a:rPr lang="en-US" baseline="30000" dirty="0"/>
              <a:t>1</a:t>
            </a:r>
            <a:r>
              <a:rPr lang="en-US" dirty="0"/>
              <a:t>Asante-Appiah E, et al. </a:t>
            </a:r>
            <a:r>
              <a:rPr lang="en-US" dirty="0" err="1"/>
              <a:t>Antimicrob</a:t>
            </a:r>
            <a:r>
              <a:rPr lang="en-US" dirty="0"/>
              <a:t> Agents Chemother. 2021;65:e0121621.</a:t>
            </a:r>
            <a:br>
              <a:rPr lang="en-US" dirty="0"/>
            </a:br>
            <a:r>
              <a:rPr lang="en-US" baseline="30000" dirty="0"/>
              <a:t>2</a:t>
            </a:r>
            <a:r>
              <a:rPr lang="en-US" dirty="0"/>
              <a:t>Martin EA, et al. J </a:t>
            </a:r>
            <a:r>
              <a:rPr lang="en-US" dirty="0" err="1"/>
              <a:t>Acquir</a:t>
            </a:r>
            <a:r>
              <a:rPr lang="en-US" dirty="0"/>
              <a:t> Immune </a:t>
            </a:r>
            <a:r>
              <a:rPr lang="en-US" dirty="0" err="1"/>
              <a:t>Defic</a:t>
            </a:r>
            <a:r>
              <a:rPr lang="en-US" dirty="0"/>
              <a:t> </a:t>
            </a:r>
            <a:r>
              <a:rPr lang="en-US" dirty="0" err="1"/>
              <a:t>Syndr</a:t>
            </a:r>
            <a:r>
              <a:rPr lang="en-US" dirty="0"/>
              <a:t>. 2020;85:635-42. </a:t>
            </a:r>
            <a:br>
              <a:rPr lang="en-US" dirty="0"/>
            </a:br>
            <a:r>
              <a:rPr lang="en-US" baseline="30000" dirty="0"/>
              <a:t>3</a:t>
            </a:r>
            <a:r>
              <a:rPr lang="en-US" dirty="0"/>
              <a:t>Johnson M, et al. J </a:t>
            </a:r>
            <a:r>
              <a:rPr lang="en-US" dirty="0" err="1"/>
              <a:t>Acquir</a:t>
            </a:r>
            <a:r>
              <a:rPr lang="en-US" dirty="0"/>
              <a:t> Immune </a:t>
            </a:r>
            <a:r>
              <a:rPr lang="en-US" dirty="0" err="1"/>
              <a:t>Defic</a:t>
            </a:r>
            <a:r>
              <a:rPr lang="en-US" dirty="0"/>
              <a:t> </a:t>
            </a:r>
            <a:r>
              <a:rPr lang="en-US" dirty="0" err="1"/>
              <a:t>Syndr</a:t>
            </a:r>
            <a:r>
              <a:rPr lang="en-US" dirty="0"/>
              <a:t>. 2019;81:463-72. </a:t>
            </a:r>
          </a:p>
        </p:txBody>
      </p:sp>
      <p:sp>
        <p:nvSpPr>
          <p:cNvPr id="4" name="Content Placeholder 3">
            <a:extLst>
              <a:ext uri="{FF2B5EF4-FFF2-40B4-BE49-F238E27FC236}">
                <a16:creationId xmlns:a16="http://schemas.microsoft.com/office/drawing/2014/main" id="{4C7ECED9-992E-8141-8AE2-C44F0637837E}"/>
              </a:ext>
            </a:extLst>
          </p:cNvPr>
          <p:cNvSpPr>
            <a:spLocks noGrp="1"/>
          </p:cNvSpPr>
          <p:nvPr>
            <p:ph sz="half" idx="2"/>
          </p:nvPr>
        </p:nvSpPr>
        <p:spPr>
          <a:xfrm>
            <a:off x="323850" y="1135604"/>
            <a:ext cx="8515350" cy="2517469"/>
          </a:xfrm>
        </p:spPr>
        <p:txBody>
          <a:bodyPr>
            <a:normAutofit/>
          </a:bodyPr>
          <a:lstStyle/>
          <a:p>
            <a:pPr>
              <a:spcBef>
                <a:spcPts val="1800"/>
              </a:spcBef>
            </a:pPr>
            <a:r>
              <a:rPr lang="en-US" dirty="0"/>
              <a:t>Available data suggest </a:t>
            </a:r>
            <a:r>
              <a:rPr lang="en-US" dirty="0" err="1"/>
              <a:t>doravirine</a:t>
            </a:r>
            <a:r>
              <a:rPr lang="en-US" dirty="0"/>
              <a:t> has high genetic barrier to resistance</a:t>
            </a:r>
            <a:r>
              <a:rPr lang="en-US" baseline="30000" dirty="0"/>
              <a:t>1</a:t>
            </a:r>
          </a:p>
          <a:p>
            <a:pPr>
              <a:spcBef>
                <a:spcPts val="1800"/>
              </a:spcBef>
            </a:pPr>
            <a:r>
              <a:rPr lang="en-US" dirty="0"/>
              <a:t>In four </a:t>
            </a:r>
            <a:r>
              <a:rPr lang="en-US" dirty="0" err="1"/>
              <a:t>doravirine</a:t>
            </a:r>
            <a:r>
              <a:rPr lang="en-US" dirty="0"/>
              <a:t> clinical trials &lt;1% of participants experienced treatment failure with </a:t>
            </a:r>
            <a:r>
              <a:rPr lang="en-US" dirty="0" err="1"/>
              <a:t>doravirine</a:t>
            </a:r>
            <a:r>
              <a:rPr lang="en-US" dirty="0"/>
              <a:t> resistance</a:t>
            </a:r>
            <a:r>
              <a:rPr lang="en-US" baseline="30000" dirty="0"/>
              <a:t>1</a:t>
            </a:r>
          </a:p>
          <a:p>
            <a:pPr>
              <a:spcBef>
                <a:spcPts val="1800"/>
              </a:spcBef>
            </a:pPr>
            <a:r>
              <a:rPr lang="en-US" dirty="0"/>
              <a:t>With virologic failure on </a:t>
            </a:r>
            <a:r>
              <a:rPr lang="en-US" dirty="0" err="1"/>
              <a:t>doravirine</a:t>
            </a:r>
            <a:r>
              <a:rPr lang="en-US" dirty="0"/>
              <a:t> in clinical trials, the most prevalent treatment-emergent mutations were at positions 106 (V106A/I/M) and 227 (F227C/L)</a:t>
            </a:r>
            <a:r>
              <a:rPr lang="en-US" baseline="30000" dirty="0"/>
              <a:t>2,3</a:t>
            </a:r>
            <a:endParaRPr lang="en-US" dirty="0">
              <a:highlight>
                <a:srgbClr val="FFFF00"/>
              </a:highlight>
            </a:endParaRPr>
          </a:p>
          <a:p>
            <a:pPr>
              <a:spcBef>
                <a:spcPts val="1800"/>
              </a:spcBef>
            </a:pPr>
            <a:endParaRPr lang="en-US" baseline="30000" dirty="0">
              <a:highlight>
                <a:srgbClr val="FFFF00"/>
              </a:highlight>
            </a:endParaRPr>
          </a:p>
        </p:txBody>
      </p:sp>
    </p:spTree>
    <p:extLst>
      <p:ext uri="{BB962C8B-B14F-4D97-AF65-F5344CB8AC3E}">
        <p14:creationId xmlns:p14="http://schemas.microsoft.com/office/powerpoint/2010/main" val="11101580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Budak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4"/>
          </p:nvPr>
        </p:nvSpPr>
        <p:spPr/>
        <p:txBody>
          <a:bodyPr/>
          <a:lstStyle/>
          <a:p>
            <a:r>
              <a:rPr lang="en-US" dirty="0"/>
              <a:t>Source: Stanford Resistance Database</a:t>
            </a:r>
          </a:p>
        </p:txBody>
      </p:sp>
      <p:graphicFrame>
        <p:nvGraphicFramePr>
          <p:cNvPr id="5" name="Group 45">
            <a:extLst>
              <a:ext uri="{FF2B5EF4-FFF2-40B4-BE49-F238E27FC236}">
                <a16:creationId xmlns:a16="http://schemas.microsoft.com/office/drawing/2014/main" id="{EA33E313-6B45-C144-B805-304302653C80}"/>
              </a:ext>
            </a:extLst>
          </p:cNvPr>
          <p:cNvGraphicFramePr>
            <a:graphicFrameLocks noGrp="1"/>
          </p:cNvGraphicFramePr>
          <p:nvPr>
            <p:extLst>
              <p:ext uri="{D42A27DB-BD31-4B8C-83A1-F6EECF244321}">
                <p14:modId xmlns:p14="http://schemas.microsoft.com/office/powerpoint/2010/main" val="2772527245"/>
              </p:ext>
            </p:extLst>
          </p:nvPr>
        </p:nvGraphicFramePr>
        <p:xfrm>
          <a:off x="279326" y="1023619"/>
          <a:ext cx="8595362" cy="3657602"/>
        </p:xfrm>
        <a:graphic>
          <a:graphicData uri="http://schemas.openxmlformats.org/drawingml/2006/table">
            <a:tbl>
              <a:tblPr>
                <a:effectLst/>
              </a:tblPr>
              <a:tblGrid>
                <a:gridCol w="1535014">
                  <a:extLst>
                    <a:ext uri="{9D8B030D-6E8A-4147-A177-3AD203B41FA5}">
                      <a16:colId xmlns:a16="http://schemas.microsoft.com/office/drawing/2014/main" val="20000"/>
                    </a:ext>
                  </a:extLst>
                </a:gridCol>
                <a:gridCol w="1765087">
                  <a:extLst>
                    <a:ext uri="{9D8B030D-6E8A-4147-A177-3AD203B41FA5}">
                      <a16:colId xmlns:a16="http://schemas.microsoft.com/office/drawing/2014/main" val="20001"/>
                    </a:ext>
                  </a:extLst>
                </a:gridCol>
                <a:gridCol w="1765087">
                  <a:extLst>
                    <a:ext uri="{9D8B030D-6E8A-4147-A177-3AD203B41FA5}">
                      <a16:colId xmlns:a16="http://schemas.microsoft.com/office/drawing/2014/main" val="662987204"/>
                    </a:ext>
                  </a:extLst>
                </a:gridCol>
                <a:gridCol w="1765087">
                  <a:extLst>
                    <a:ext uri="{9D8B030D-6E8A-4147-A177-3AD203B41FA5}">
                      <a16:colId xmlns:a16="http://schemas.microsoft.com/office/drawing/2014/main" val="3534329481"/>
                    </a:ext>
                  </a:extLst>
                </a:gridCol>
                <a:gridCol w="1765087">
                  <a:extLst>
                    <a:ext uri="{9D8B030D-6E8A-4147-A177-3AD203B41FA5}">
                      <a16:colId xmlns:a16="http://schemas.microsoft.com/office/drawing/2014/main" val="20002"/>
                    </a:ext>
                  </a:extLst>
                </a:gridCol>
              </a:tblGrid>
              <a:tr h="522651">
                <a:tc gridSpan="5">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Impact of Most Common Resistance Mutations that Develop with </a:t>
                      </a:r>
                      <a:r>
                        <a:rPr kumimoji="0" lang="en-US" sz="1400" b="1" i="0" u="none" strike="noStrike" cap="none" normalizeH="0" baseline="0" dirty="0" err="1">
                          <a:ln>
                            <a:noFill/>
                          </a:ln>
                          <a:solidFill>
                            <a:schemeClr val="bg1"/>
                          </a:solidFill>
                          <a:effectLst/>
                          <a:latin typeface="Arial" panose="020B0604020202020204" pitchFamily="34" charset="0"/>
                          <a:ea typeface="ＭＳ Ｐゴシック" pitchFamily="-106" charset="-128"/>
                          <a:cs typeface="Arial" panose="020B0604020202020204" pitchFamily="34" charset="0"/>
                        </a:rPr>
                        <a:t>Doravirine</a:t>
                      </a: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 Virologic Failure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2835">
                <a:tc rowSpan="2">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NNRTI</a:t>
                      </a: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4">
                  <a:txBody>
                    <a:bodyPr/>
                    <a:lstStyle/>
                    <a:p>
                      <a:pPr algn="ctr">
                        <a:spcBef>
                          <a:spcPts val="0"/>
                        </a:spcBef>
                      </a:pPr>
                      <a:r>
                        <a:rPr lang="en-US" sz="1400" b="1" dirty="0">
                          <a:solidFill>
                            <a:schemeClr val="bg1"/>
                          </a:solidFill>
                          <a:latin typeface="Arial" panose="020B0604020202020204" pitchFamily="34" charset="0"/>
                          <a:cs typeface="Arial" panose="020B0604020202020204" pitchFamily="34" charset="0"/>
                        </a:rPr>
                        <a:t>Resistance Associated Mutation</a:t>
                      </a: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algn="ctr">
                        <a:spcBef>
                          <a:spcPts val="0"/>
                        </a:spcBef>
                      </a:pPr>
                      <a:endParaRPr lang="en-US" sz="14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endPar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3234481577"/>
                  </a:ext>
                </a:extLst>
              </a:tr>
              <a:tr h="571512">
                <a:tc vMerge="1">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NNRTI</a:t>
                      </a: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V106A</a:t>
                      </a:r>
                      <a:endParaRPr lang="en-US" sz="14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V106I</a:t>
                      </a:r>
                      <a:endParaRPr lang="en-US" sz="14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V106M</a:t>
                      </a:r>
                      <a:endParaRPr lang="en-US" sz="14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F227C</a:t>
                      </a:r>
                      <a:endPar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1"/>
                  </a:ext>
                </a:extLst>
              </a:tr>
              <a:tr h="5226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Doravirine</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High-Level</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0000">
                        <a:alpha val="4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Low level</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EA01">
                        <a:alpha val="5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Intermediate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alpha val="65000"/>
                      </a:srgbClr>
                    </a:solidFill>
                  </a:tcPr>
                </a:tc>
                <a:tc>
                  <a:txBody>
                    <a:bodyPr/>
                    <a:lstStyle/>
                    <a:p>
                      <a:pPr algn="ctr">
                        <a:lnSpc>
                          <a:spcPct val="80000"/>
                        </a:lnSpc>
                        <a:spcBef>
                          <a:spcPts val="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High-Level</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0000">
                        <a:alpha val="40000"/>
                      </a:srgbClr>
                    </a:solidFill>
                  </a:tcPr>
                </a:tc>
                <a:extLst>
                  <a:ext uri="{0D108BD9-81ED-4DB2-BD59-A6C34878D82A}">
                    <a16:rowId xmlns:a16="http://schemas.microsoft.com/office/drawing/2014/main" val="10002"/>
                  </a:ext>
                </a:extLst>
              </a:tr>
              <a:tr h="5226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defRPr/>
                      </a:pPr>
                      <a:r>
                        <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Efavirenz</a:t>
                      </a:r>
                      <a:endParaRPr kumimoji="0" lang="en-US" sz="1400" b="1" i="0" u="none" strike="noStrike" cap="none" normalizeH="0" baseline="3000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Intermediate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alpha val="6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50">
                        <a:alpha val="40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 typeface="Symbol" charset="0"/>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High-Level</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0000">
                        <a:alpha val="4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Intermediate</a:t>
                      </a: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alpha val="65000"/>
                      </a:srgbClr>
                    </a:solidFill>
                  </a:tcPr>
                </a:tc>
                <a:extLst>
                  <a:ext uri="{0D108BD9-81ED-4DB2-BD59-A6C34878D82A}">
                    <a16:rowId xmlns:a16="http://schemas.microsoft.com/office/drawing/2014/main" val="1539961200"/>
                  </a:ext>
                </a:extLst>
              </a:tr>
              <a:tr h="5226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Etravirine</a:t>
                      </a: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50">
                        <a:alpha val="40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 typeface="Symbol" charset="0"/>
                        <a:buNone/>
                        <a:tabLst/>
                        <a:defRPr/>
                      </a:pPr>
                      <a:r>
                        <a:rPr lang="en-US" sz="1400" b="0" dirty="0">
                          <a:solidFill>
                            <a:schemeClr val="tx1"/>
                          </a:solidFill>
                          <a:latin typeface="Arial" panose="020B0604020202020204" pitchFamily="34" charset="0"/>
                          <a:cs typeface="Arial" panose="020B0604020202020204" pitchFamily="34" charset="0"/>
                        </a:rPr>
                        <a:t>Low level</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B02">
                        <a:alpha val="50196"/>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50">
                        <a:alpha val="4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50">
                        <a:alpha val="40000"/>
                      </a:srgbClr>
                    </a:solidFill>
                  </a:tcPr>
                </a:tc>
                <a:extLst>
                  <a:ext uri="{0D108BD9-81ED-4DB2-BD59-A6C34878D82A}">
                    <a16:rowId xmlns:a16="http://schemas.microsoft.com/office/drawing/2014/main" val="3979619591"/>
                  </a:ext>
                </a:extLst>
              </a:tr>
              <a:tr h="5226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err="1">
                          <a:ln>
                            <a:noFill/>
                          </a:ln>
                          <a:solidFill>
                            <a:schemeClr val="tx1"/>
                          </a:solidFill>
                          <a:effectLst/>
                          <a:latin typeface="Arial" panose="020B0604020202020204" pitchFamily="34" charset="0"/>
                          <a:ea typeface="ＭＳ Ｐゴシック" pitchFamily="-106" charset="-128"/>
                          <a:cs typeface="Arial" panose="020B0604020202020204" pitchFamily="34" charset="0"/>
                        </a:rPr>
                        <a:t>Rilpivirine</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40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 typeface="Symbol" charset="0"/>
                        <a:buNone/>
                        <a:tabLst/>
                        <a:defRPr/>
                      </a:pPr>
                      <a:r>
                        <a:rPr lang="en-US" sz="1400" b="0" dirty="0">
                          <a:solidFill>
                            <a:schemeClr val="tx1"/>
                          </a:solidFill>
                          <a:latin typeface="Arial" panose="020B0604020202020204" pitchFamily="34" charset="0"/>
                          <a:cs typeface="Arial" panose="020B0604020202020204" pitchFamily="34" charset="0"/>
                        </a:rPr>
                        <a:t>Low level</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CEB02">
                        <a:alpha val="5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4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Susceptible</a:t>
                      </a:r>
                    </a:p>
                  </a:txBody>
                  <a:tcPr marL="182880" marR="18288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40000"/>
                      </a:srgbClr>
                    </a:solidFill>
                  </a:tcPr>
                </a:tc>
                <a:extLst>
                  <a:ext uri="{0D108BD9-81ED-4DB2-BD59-A6C34878D82A}">
                    <a16:rowId xmlns:a16="http://schemas.microsoft.com/office/drawing/2014/main" val="703692590"/>
                  </a:ext>
                </a:extLst>
              </a:tr>
            </a:tbl>
          </a:graphicData>
        </a:graphic>
      </p:graphicFrame>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Impact of </a:t>
            </a:r>
            <a:r>
              <a:rPr lang="en-US" sz="2000" dirty="0" err="1"/>
              <a:t>Doravirine</a:t>
            </a:r>
            <a:r>
              <a:rPr lang="en-US" sz="2000" dirty="0"/>
              <a:t> Resistance</a:t>
            </a:r>
          </a:p>
        </p:txBody>
      </p:sp>
    </p:spTree>
    <p:extLst>
      <p:ext uri="{BB962C8B-B14F-4D97-AF65-F5344CB8AC3E}">
        <p14:creationId xmlns:p14="http://schemas.microsoft.com/office/powerpoint/2010/main" val="21824669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7A4F-784F-2E46-96E0-CACC56511CEA}"/>
              </a:ext>
            </a:extLst>
          </p:cNvPr>
          <p:cNvSpPr>
            <a:spLocks noGrp="1"/>
          </p:cNvSpPr>
          <p:nvPr>
            <p:ph type="title"/>
          </p:nvPr>
        </p:nvSpPr>
        <p:spPr/>
        <p:txBody>
          <a:bodyPr>
            <a:normAutofit fontScale="90000"/>
          </a:bodyPr>
          <a:lstStyle/>
          <a:p>
            <a:r>
              <a:rPr lang="en-US" dirty="0" err="1"/>
              <a:t>Doravirine</a:t>
            </a:r>
            <a:r>
              <a:rPr lang="en-US" dirty="0"/>
              <a:t> Activity with Prior NNRTI Virologic Failure Resistance</a:t>
            </a:r>
          </a:p>
        </p:txBody>
      </p:sp>
      <p:sp>
        <p:nvSpPr>
          <p:cNvPr id="3" name="Text Placeholder 2">
            <a:extLst>
              <a:ext uri="{FF2B5EF4-FFF2-40B4-BE49-F238E27FC236}">
                <a16:creationId xmlns:a16="http://schemas.microsoft.com/office/drawing/2014/main" id="{E63C71F2-9626-CA4D-A169-A32108DDAEB2}"/>
              </a:ext>
            </a:extLst>
          </p:cNvPr>
          <p:cNvSpPr>
            <a:spLocks noGrp="1"/>
          </p:cNvSpPr>
          <p:nvPr>
            <p:ph type="body" sz="quarter" idx="14"/>
          </p:nvPr>
        </p:nvSpPr>
        <p:spPr>
          <a:xfrm>
            <a:off x="323850" y="4347029"/>
            <a:ext cx="7357838" cy="739322"/>
          </a:xfrm>
        </p:spPr>
        <p:txBody>
          <a:bodyPr/>
          <a:lstStyle/>
          <a:p>
            <a:r>
              <a:rPr lang="en-US" u="sng" dirty="0"/>
              <a:t>Source</a:t>
            </a:r>
            <a:br>
              <a:rPr lang="en-US" dirty="0"/>
            </a:br>
            <a:r>
              <a:rPr lang="en-US" dirty="0"/>
              <a:t>Martin EA, et al. J </a:t>
            </a:r>
            <a:r>
              <a:rPr lang="en-US" dirty="0" err="1"/>
              <a:t>Acquir</a:t>
            </a:r>
            <a:r>
              <a:rPr lang="en-US" dirty="0"/>
              <a:t> Immune </a:t>
            </a:r>
            <a:r>
              <a:rPr lang="en-US" dirty="0" err="1"/>
              <a:t>Defic</a:t>
            </a:r>
            <a:r>
              <a:rPr lang="en-US" dirty="0"/>
              <a:t> </a:t>
            </a:r>
            <a:r>
              <a:rPr lang="en-US" dirty="0" err="1"/>
              <a:t>Syndr</a:t>
            </a:r>
            <a:r>
              <a:rPr lang="en-US" dirty="0"/>
              <a:t>. 2020;85:635-42.</a:t>
            </a:r>
            <a:br>
              <a:rPr lang="en-US" dirty="0"/>
            </a:br>
            <a:r>
              <a:rPr lang="en-US" dirty="0"/>
              <a:t>Asante-Appiah E, et al. </a:t>
            </a:r>
            <a:r>
              <a:rPr lang="en-US" dirty="0" err="1"/>
              <a:t>Antimicrob</a:t>
            </a:r>
            <a:r>
              <a:rPr lang="en-US" dirty="0"/>
              <a:t> Agents Chemother. 2021;65:e0121621</a:t>
            </a:r>
            <a:br>
              <a:rPr lang="en-US" dirty="0"/>
            </a:br>
            <a:r>
              <a:rPr lang="en-US" dirty="0"/>
              <a:t>Wong A, et al. J </a:t>
            </a:r>
            <a:r>
              <a:rPr lang="en-US" dirty="0" err="1"/>
              <a:t>Acquir</a:t>
            </a:r>
            <a:r>
              <a:rPr lang="en-US" dirty="0"/>
              <a:t> Immune </a:t>
            </a:r>
            <a:r>
              <a:rPr lang="en-US" dirty="0" err="1"/>
              <a:t>Defic</a:t>
            </a:r>
            <a:r>
              <a:rPr lang="en-US" dirty="0"/>
              <a:t> </a:t>
            </a:r>
            <a:r>
              <a:rPr lang="en-US" dirty="0" err="1"/>
              <a:t>Syndr</a:t>
            </a:r>
            <a:r>
              <a:rPr lang="en-US" dirty="0"/>
              <a:t>. 2019;82:e47-e49.</a:t>
            </a:r>
          </a:p>
        </p:txBody>
      </p:sp>
      <p:sp>
        <p:nvSpPr>
          <p:cNvPr id="4" name="Content Placeholder 3">
            <a:extLst>
              <a:ext uri="{FF2B5EF4-FFF2-40B4-BE49-F238E27FC236}">
                <a16:creationId xmlns:a16="http://schemas.microsoft.com/office/drawing/2014/main" id="{D89E15F7-6709-5343-BD38-75C175CC03AB}"/>
              </a:ext>
            </a:extLst>
          </p:cNvPr>
          <p:cNvSpPr>
            <a:spLocks noGrp="1"/>
          </p:cNvSpPr>
          <p:nvPr>
            <p:ph sz="half" idx="2"/>
          </p:nvPr>
        </p:nvSpPr>
        <p:spPr>
          <a:xfrm>
            <a:off x="323850" y="1135604"/>
            <a:ext cx="8515350" cy="2737656"/>
          </a:xfrm>
        </p:spPr>
        <p:txBody>
          <a:bodyPr>
            <a:normAutofit/>
          </a:bodyPr>
          <a:lstStyle/>
          <a:p>
            <a:pPr>
              <a:spcBef>
                <a:spcPts val="1800"/>
              </a:spcBef>
            </a:pPr>
            <a:r>
              <a:rPr lang="en-US" dirty="0"/>
              <a:t>Common mutations K103N and G190A have no impact on </a:t>
            </a:r>
            <a:r>
              <a:rPr lang="en-US" dirty="0" err="1"/>
              <a:t>doravirine</a:t>
            </a:r>
            <a:endParaRPr lang="en-US" dirty="0"/>
          </a:p>
          <a:p>
            <a:pPr>
              <a:spcBef>
                <a:spcPts val="1800"/>
              </a:spcBef>
            </a:pPr>
            <a:r>
              <a:rPr lang="en-US" dirty="0"/>
              <a:t>DRIVE BEYOND study showed good virologic response with doravirine-TDF-3TC in 10 persons with baseline K103N or G190A</a:t>
            </a:r>
          </a:p>
          <a:p>
            <a:pPr>
              <a:spcBef>
                <a:spcPts val="1800"/>
              </a:spcBef>
            </a:pPr>
            <a:r>
              <a:rPr lang="en-US" dirty="0"/>
              <a:t>Single mutations with V106A, Y188L, G190E, or M230L confer high-level resistance to </a:t>
            </a:r>
            <a:r>
              <a:rPr lang="en-US" dirty="0" err="1"/>
              <a:t>doravirine</a:t>
            </a:r>
            <a:endParaRPr lang="en-US" dirty="0"/>
          </a:p>
          <a:p>
            <a:pPr>
              <a:spcBef>
                <a:spcPts val="1800"/>
              </a:spcBef>
            </a:pPr>
            <a:r>
              <a:rPr lang="en-US" dirty="0"/>
              <a:t>Avoid </a:t>
            </a:r>
            <a:r>
              <a:rPr lang="en-US" dirty="0" err="1"/>
              <a:t>doravirine</a:t>
            </a:r>
            <a:r>
              <a:rPr lang="en-US" dirty="0"/>
              <a:t> with mutations that confer intermediate or high-level resistance</a:t>
            </a:r>
          </a:p>
        </p:txBody>
      </p:sp>
    </p:spTree>
    <p:extLst>
      <p:ext uri="{BB962C8B-B14F-4D97-AF65-F5344CB8AC3E}">
        <p14:creationId xmlns:p14="http://schemas.microsoft.com/office/powerpoint/2010/main" val="221819854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8304-2681-554A-B385-6608F797C26B}"/>
              </a:ext>
            </a:extLst>
          </p:cNvPr>
          <p:cNvSpPr>
            <a:spLocks noGrp="1"/>
          </p:cNvSpPr>
          <p:nvPr>
            <p:ph type="title"/>
          </p:nvPr>
        </p:nvSpPr>
        <p:spPr/>
        <p:txBody>
          <a:bodyPr/>
          <a:lstStyle/>
          <a:p>
            <a:r>
              <a:rPr lang="en-US" dirty="0"/>
              <a:t>Impact of NNRTI RAMs on </a:t>
            </a:r>
            <a:r>
              <a:rPr lang="en-US" dirty="0" err="1"/>
              <a:t>Doravirine</a:t>
            </a:r>
            <a:endParaRPr lang="en-US" dirty="0"/>
          </a:p>
        </p:txBody>
      </p:sp>
      <p:sp>
        <p:nvSpPr>
          <p:cNvPr id="3" name="Text Placeholder 2">
            <a:extLst>
              <a:ext uri="{FF2B5EF4-FFF2-40B4-BE49-F238E27FC236}">
                <a16:creationId xmlns:a16="http://schemas.microsoft.com/office/drawing/2014/main" id="{538E3471-40F2-E148-B23D-09D1D90CC74B}"/>
              </a:ext>
            </a:extLst>
          </p:cNvPr>
          <p:cNvSpPr>
            <a:spLocks noGrp="1"/>
          </p:cNvSpPr>
          <p:nvPr>
            <p:ph type="body" sz="quarter" idx="14"/>
          </p:nvPr>
        </p:nvSpPr>
        <p:spPr/>
        <p:txBody>
          <a:bodyPr/>
          <a:lstStyle/>
          <a:p>
            <a:r>
              <a:rPr lang="en-US" dirty="0"/>
              <a:t>Source: </a:t>
            </a:r>
            <a:r>
              <a:rPr lang="en-US"/>
              <a:t>Stanford Resistance Database</a:t>
            </a:r>
          </a:p>
        </p:txBody>
      </p:sp>
      <p:sp>
        <p:nvSpPr>
          <p:cNvPr id="4" name="Rectangle 3">
            <a:extLst>
              <a:ext uri="{FF2B5EF4-FFF2-40B4-BE49-F238E27FC236}">
                <a16:creationId xmlns:a16="http://schemas.microsoft.com/office/drawing/2014/main" id="{B659133C-D1BC-124A-B9C3-D5673AA79500}"/>
              </a:ext>
            </a:extLst>
          </p:cNvPr>
          <p:cNvSpPr/>
          <p:nvPr/>
        </p:nvSpPr>
        <p:spPr>
          <a:xfrm>
            <a:off x="923988" y="1120903"/>
            <a:ext cx="7315200" cy="276097"/>
          </a:xfrm>
          <a:prstGeom prst="rect">
            <a:avLst/>
          </a:prstGeom>
          <a:solidFill>
            <a:srgbClr val="00B050">
              <a:alpha val="15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No Impact on </a:t>
            </a:r>
            <a:r>
              <a:rPr lang="en-US" sz="1400" dirty="0" err="1">
                <a:solidFill>
                  <a:schemeClr val="tx1"/>
                </a:solidFill>
                <a:latin typeface="Arial" panose="020B0604020202020204" pitchFamily="34" charset="0"/>
                <a:cs typeface="Arial" panose="020B0604020202020204" pitchFamily="34" charset="0"/>
              </a:rPr>
              <a:t>Doravirine</a:t>
            </a:r>
            <a:endParaRPr lang="en-US"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3AF1F3C-9C30-0D42-824D-82E3EB136D03}"/>
              </a:ext>
            </a:extLst>
          </p:cNvPr>
          <p:cNvSpPr/>
          <p:nvPr/>
        </p:nvSpPr>
        <p:spPr>
          <a:xfrm>
            <a:off x="923988" y="1394883"/>
            <a:ext cx="7315200" cy="433916"/>
          </a:xfrm>
          <a:prstGeom prst="rect">
            <a:avLst/>
          </a:prstGeom>
          <a:solidFill>
            <a:srgbClr val="00B050">
              <a:alpha val="4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dirty="0">
                <a:solidFill>
                  <a:schemeClr val="tx1"/>
                </a:solidFill>
                <a:latin typeface="Arial" panose="020B0604020202020204" pitchFamily="34" charset="0"/>
                <a:cs typeface="Arial" panose="020B0604020202020204" pitchFamily="34" charset="0"/>
              </a:rPr>
              <a:t>K103N; G190A</a:t>
            </a:r>
            <a:endParaRPr lang="en-US" sz="1500" baseline="300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9D149ED-6D47-7744-8F40-2B239DDC8118}"/>
              </a:ext>
            </a:extLst>
          </p:cNvPr>
          <p:cNvSpPr/>
          <p:nvPr/>
        </p:nvSpPr>
        <p:spPr>
          <a:xfrm>
            <a:off x="4581588" y="2069168"/>
            <a:ext cx="3657600" cy="276097"/>
          </a:xfrm>
          <a:prstGeom prst="rect">
            <a:avLst/>
          </a:prstGeom>
          <a:solidFill>
            <a:srgbClr val="FFFF00">
              <a:alpha val="2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Low-level </a:t>
            </a:r>
            <a:r>
              <a:rPr lang="en-US" sz="1400" dirty="0" err="1">
                <a:solidFill>
                  <a:schemeClr val="tx1"/>
                </a:solidFill>
                <a:latin typeface="Arial" panose="020B0604020202020204" pitchFamily="34" charset="0"/>
                <a:cs typeface="Arial" panose="020B0604020202020204" pitchFamily="34" charset="0"/>
              </a:rPr>
              <a:t>Doravirine</a:t>
            </a:r>
            <a:r>
              <a:rPr lang="en-US" sz="1400" dirty="0">
                <a:solidFill>
                  <a:schemeClr val="tx1"/>
                </a:solidFill>
                <a:latin typeface="Arial" panose="020B0604020202020204" pitchFamily="34" charset="0"/>
                <a:cs typeface="Arial" panose="020B0604020202020204" pitchFamily="34" charset="0"/>
              </a:rPr>
              <a:t> Resistance</a:t>
            </a:r>
          </a:p>
        </p:txBody>
      </p:sp>
      <p:sp>
        <p:nvSpPr>
          <p:cNvPr id="7" name="Rectangle 6">
            <a:extLst>
              <a:ext uri="{FF2B5EF4-FFF2-40B4-BE49-F238E27FC236}">
                <a16:creationId xmlns:a16="http://schemas.microsoft.com/office/drawing/2014/main" id="{A47A7FC6-F076-5B4C-A87F-2338E582C328}"/>
              </a:ext>
            </a:extLst>
          </p:cNvPr>
          <p:cNvSpPr/>
          <p:nvPr/>
        </p:nvSpPr>
        <p:spPr>
          <a:xfrm>
            <a:off x="4581588" y="2343148"/>
            <a:ext cx="3657600" cy="425450"/>
          </a:xfrm>
          <a:prstGeom prst="rect">
            <a:avLst/>
          </a:prstGeom>
          <a:solidFill>
            <a:srgbClr val="FFFF0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dirty="0">
                <a:solidFill>
                  <a:schemeClr val="tx1"/>
                </a:solidFill>
                <a:latin typeface="Arial" panose="020B0604020202020204" pitchFamily="34" charset="0"/>
                <a:cs typeface="Arial" panose="020B0604020202020204" pitchFamily="34" charset="0"/>
              </a:rPr>
              <a:t>K101E; Y181C; K103N + Y181C; H221Y</a:t>
            </a:r>
          </a:p>
        </p:txBody>
      </p:sp>
      <p:sp>
        <p:nvSpPr>
          <p:cNvPr id="10" name="Rectangle 9">
            <a:extLst>
              <a:ext uri="{FF2B5EF4-FFF2-40B4-BE49-F238E27FC236}">
                <a16:creationId xmlns:a16="http://schemas.microsoft.com/office/drawing/2014/main" id="{8FC1045A-C121-1041-8279-9EB3687D63DA}"/>
              </a:ext>
            </a:extLst>
          </p:cNvPr>
          <p:cNvSpPr/>
          <p:nvPr/>
        </p:nvSpPr>
        <p:spPr>
          <a:xfrm>
            <a:off x="923988" y="3020480"/>
            <a:ext cx="7315200" cy="276097"/>
          </a:xfrm>
          <a:prstGeom prst="rect">
            <a:avLst/>
          </a:prstGeom>
          <a:solidFill>
            <a:srgbClr val="FF8520">
              <a:alpha val="15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Intermediate-level </a:t>
            </a:r>
            <a:r>
              <a:rPr lang="en-US" sz="1400" dirty="0" err="1">
                <a:solidFill>
                  <a:schemeClr val="tx1"/>
                </a:solidFill>
                <a:latin typeface="Arial" panose="020B0604020202020204" pitchFamily="34" charset="0"/>
                <a:cs typeface="Arial" panose="020B0604020202020204" pitchFamily="34" charset="0"/>
              </a:rPr>
              <a:t>Doravirine</a:t>
            </a:r>
            <a:r>
              <a:rPr lang="en-US" sz="1400" dirty="0">
                <a:solidFill>
                  <a:schemeClr val="tx1"/>
                </a:solidFill>
                <a:latin typeface="Arial" panose="020B0604020202020204" pitchFamily="34" charset="0"/>
                <a:cs typeface="Arial" panose="020B0604020202020204" pitchFamily="34" charset="0"/>
              </a:rPr>
              <a:t> Resistance</a:t>
            </a:r>
          </a:p>
        </p:txBody>
      </p:sp>
      <p:sp>
        <p:nvSpPr>
          <p:cNvPr id="11" name="Rectangle 10">
            <a:extLst>
              <a:ext uri="{FF2B5EF4-FFF2-40B4-BE49-F238E27FC236}">
                <a16:creationId xmlns:a16="http://schemas.microsoft.com/office/drawing/2014/main" id="{DEEE682D-4232-1942-B47E-510EE710838F}"/>
              </a:ext>
            </a:extLst>
          </p:cNvPr>
          <p:cNvSpPr/>
          <p:nvPr/>
        </p:nvSpPr>
        <p:spPr>
          <a:xfrm>
            <a:off x="923988" y="3294460"/>
            <a:ext cx="7315200" cy="425450"/>
          </a:xfrm>
          <a:prstGeom prst="rect">
            <a:avLst/>
          </a:prstGeom>
          <a:solidFill>
            <a:srgbClr val="FF8520">
              <a:alpha val="4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dirty="0">
                <a:solidFill>
                  <a:schemeClr val="tx1"/>
                </a:solidFill>
                <a:latin typeface="Arial" panose="020B0604020202020204" pitchFamily="34" charset="0"/>
                <a:cs typeface="Arial" panose="020B0604020202020204" pitchFamily="34" charset="0"/>
              </a:rPr>
              <a:t>L100I + K103N; V106M; P225H; F227L; Y318F</a:t>
            </a:r>
          </a:p>
        </p:txBody>
      </p:sp>
      <p:sp>
        <p:nvSpPr>
          <p:cNvPr id="12" name="Rectangle 11">
            <a:extLst>
              <a:ext uri="{FF2B5EF4-FFF2-40B4-BE49-F238E27FC236}">
                <a16:creationId xmlns:a16="http://schemas.microsoft.com/office/drawing/2014/main" id="{457D4C8C-61C3-814D-8E7F-475146B7087F}"/>
              </a:ext>
            </a:extLst>
          </p:cNvPr>
          <p:cNvSpPr/>
          <p:nvPr/>
        </p:nvSpPr>
        <p:spPr>
          <a:xfrm>
            <a:off x="923988" y="3927475"/>
            <a:ext cx="7315200" cy="276097"/>
          </a:xfrm>
          <a:prstGeom prst="rect">
            <a:avLst/>
          </a:prstGeom>
          <a:solidFill>
            <a:srgbClr val="C00000">
              <a:alpha val="1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High-level </a:t>
            </a:r>
            <a:r>
              <a:rPr lang="en-US" sz="1400" dirty="0" err="1">
                <a:solidFill>
                  <a:schemeClr val="tx1"/>
                </a:solidFill>
                <a:latin typeface="Arial" panose="020B0604020202020204" pitchFamily="34" charset="0"/>
                <a:cs typeface="Arial" panose="020B0604020202020204" pitchFamily="34" charset="0"/>
              </a:rPr>
              <a:t>Doravirine</a:t>
            </a:r>
            <a:r>
              <a:rPr lang="en-US" sz="1400" dirty="0">
                <a:solidFill>
                  <a:schemeClr val="tx1"/>
                </a:solidFill>
                <a:latin typeface="Arial" panose="020B0604020202020204" pitchFamily="34" charset="0"/>
                <a:cs typeface="Arial" panose="020B0604020202020204" pitchFamily="34" charset="0"/>
              </a:rPr>
              <a:t> Resistance </a:t>
            </a:r>
          </a:p>
        </p:txBody>
      </p:sp>
      <p:sp>
        <p:nvSpPr>
          <p:cNvPr id="13" name="Rectangle 12">
            <a:extLst>
              <a:ext uri="{FF2B5EF4-FFF2-40B4-BE49-F238E27FC236}">
                <a16:creationId xmlns:a16="http://schemas.microsoft.com/office/drawing/2014/main" id="{10DF8480-6118-6541-A23A-470567535E9F}"/>
              </a:ext>
            </a:extLst>
          </p:cNvPr>
          <p:cNvSpPr/>
          <p:nvPr/>
        </p:nvSpPr>
        <p:spPr>
          <a:xfrm>
            <a:off x="923988" y="4200396"/>
            <a:ext cx="7315200" cy="425450"/>
          </a:xfrm>
          <a:prstGeom prst="rect">
            <a:avLst/>
          </a:prstGeom>
          <a:solidFill>
            <a:srgbClr val="C00000">
              <a:alpha val="35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dirty="0">
                <a:solidFill>
                  <a:schemeClr val="tx1"/>
                </a:solidFill>
                <a:latin typeface="Arial" panose="020B0604020202020204" pitchFamily="34" charset="0"/>
                <a:cs typeface="Arial" panose="020B0604020202020204" pitchFamily="34" charset="0"/>
              </a:rPr>
              <a:t>V106A; Y188L; G190E; M230L</a:t>
            </a:r>
          </a:p>
        </p:txBody>
      </p:sp>
      <p:sp>
        <p:nvSpPr>
          <p:cNvPr id="19" name="Rectangle 18">
            <a:extLst>
              <a:ext uri="{FF2B5EF4-FFF2-40B4-BE49-F238E27FC236}">
                <a16:creationId xmlns:a16="http://schemas.microsoft.com/office/drawing/2014/main" id="{DA013C5D-61FC-AD42-8CD8-B0D51A7D78D3}"/>
              </a:ext>
            </a:extLst>
          </p:cNvPr>
          <p:cNvSpPr/>
          <p:nvPr/>
        </p:nvSpPr>
        <p:spPr>
          <a:xfrm>
            <a:off x="923988" y="2069168"/>
            <a:ext cx="3657600" cy="276097"/>
          </a:xfrm>
          <a:prstGeom prst="rect">
            <a:avLst/>
          </a:prstGeom>
          <a:solidFill>
            <a:srgbClr val="D3FF0D">
              <a:alpha val="2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Potential Low-level </a:t>
            </a:r>
            <a:r>
              <a:rPr lang="en-US" sz="1400" dirty="0" err="1">
                <a:solidFill>
                  <a:schemeClr val="tx1"/>
                </a:solidFill>
                <a:latin typeface="Arial" panose="020B0604020202020204" pitchFamily="34" charset="0"/>
                <a:cs typeface="Arial" panose="020B0604020202020204" pitchFamily="34" charset="0"/>
              </a:rPr>
              <a:t>Doravirine</a:t>
            </a:r>
            <a:r>
              <a:rPr lang="en-US" sz="1400" dirty="0">
                <a:solidFill>
                  <a:schemeClr val="tx1"/>
                </a:solidFill>
                <a:latin typeface="Arial" panose="020B0604020202020204" pitchFamily="34" charset="0"/>
                <a:cs typeface="Arial" panose="020B0604020202020204" pitchFamily="34" charset="0"/>
              </a:rPr>
              <a:t> Resistance</a:t>
            </a:r>
          </a:p>
        </p:txBody>
      </p:sp>
      <p:sp>
        <p:nvSpPr>
          <p:cNvPr id="20" name="Rectangle 19">
            <a:extLst>
              <a:ext uri="{FF2B5EF4-FFF2-40B4-BE49-F238E27FC236}">
                <a16:creationId xmlns:a16="http://schemas.microsoft.com/office/drawing/2014/main" id="{22C895D1-611E-804C-BC19-4DE175053526}"/>
              </a:ext>
            </a:extLst>
          </p:cNvPr>
          <p:cNvSpPr/>
          <p:nvPr/>
        </p:nvSpPr>
        <p:spPr>
          <a:xfrm>
            <a:off x="923988" y="2343148"/>
            <a:ext cx="3657600" cy="425450"/>
          </a:xfrm>
          <a:prstGeom prst="rect">
            <a:avLst/>
          </a:prstGeom>
          <a:solidFill>
            <a:srgbClr val="D3FF0D">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 dirty="0">
                <a:solidFill>
                  <a:schemeClr val="tx1"/>
                </a:solidFill>
                <a:latin typeface="Arial" panose="020B0604020202020204" pitchFamily="34" charset="0"/>
                <a:cs typeface="Arial" panose="020B0604020202020204" pitchFamily="34" charset="0"/>
              </a:rPr>
              <a:t>K101P; E138K; Y181C</a:t>
            </a:r>
          </a:p>
        </p:txBody>
      </p:sp>
    </p:spTree>
    <p:extLst>
      <p:ext uri="{BB962C8B-B14F-4D97-AF65-F5344CB8AC3E}">
        <p14:creationId xmlns:p14="http://schemas.microsoft.com/office/powerpoint/2010/main" val="39381227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err="1"/>
              <a:t>Doravirine</a:t>
            </a:r>
            <a:r>
              <a:rPr lang="en-US" dirty="0"/>
              <a:t>: Summary</a:t>
            </a:r>
          </a:p>
        </p:txBody>
      </p:sp>
      <p:sp>
        <p:nvSpPr>
          <p:cNvPr id="3" name="Text Placeholder 2">
            <a:extLst>
              <a:ext uri="{FF2B5EF4-FFF2-40B4-BE49-F238E27FC236}">
                <a16:creationId xmlns:a16="http://schemas.microsoft.com/office/drawing/2014/main" id="{9690579C-52CE-BD4E-9241-F4E001E3C7F3}"/>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a:bodyPr>
          <a:lstStyle/>
          <a:p>
            <a:pPr>
              <a:spcBef>
                <a:spcPts val="1800"/>
              </a:spcBef>
            </a:pPr>
            <a:r>
              <a:rPr lang="en-US" dirty="0"/>
              <a:t>Oral, once-daily NNRTI available alone or in a fixed dose combination</a:t>
            </a:r>
          </a:p>
          <a:p>
            <a:pPr>
              <a:spcBef>
                <a:spcPts val="1800"/>
              </a:spcBef>
            </a:pPr>
            <a:r>
              <a:rPr lang="en-US" dirty="0"/>
              <a:t>Typically used in treatment experienced or to address ART weight gain</a:t>
            </a:r>
          </a:p>
          <a:p>
            <a:pPr>
              <a:spcBef>
                <a:spcPts val="1800"/>
              </a:spcBef>
            </a:pPr>
            <a:r>
              <a:rPr lang="en-US" dirty="0"/>
              <a:t>Most common treatment emergent mutations were V106I and F227L</a:t>
            </a:r>
          </a:p>
          <a:p>
            <a:pPr>
              <a:spcBef>
                <a:spcPts val="1800"/>
              </a:spcBef>
            </a:pPr>
            <a:r>
              <a:rPr lang="en-US" dirty="0"/>
              <a:t>Retains full activity with a K103N and G190A mutations</a:t>
            </a:r>
          </a:p>
          <a:p>
            <a:pPr>
              <a:spcBef>
                <a:spcPts val="1800"/>
              </a:spcBef>
            </a:pPr>
            <a:r>
              <a:rPr lang="en-US" dirty="0"/>
              <a:t>Well-tolerated with few drug-drug interactions</a:t>
            </a:r>
          </a:p>
          <a:p>
            <a:pPr>
              <a:spcBef>
                <a:spcPts val="1800"/>
              </a:spcBef>
            </a:pPr>
            <a:r>
              <a:rPr lang="en-US" dirty="0"/>
              <a:t>Can take with or without food and can take with proton pump inhibitors</a:t>
            </a:r>
          </a:p>
        </p:txBody>
      </p:sp>
    </p:spTree>
    <p:extLst>
      <p:ext uri="{BB962C8B-B14F-4D97-AF65-F5344CB8AC3E}">
        <p14:creationId xmlns:p14="http://schemas.microsoft.com/office/powerpoint/2010/main" val="407091079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EB08-0491-414B-C82D-7ABF90D5CF5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5560F20-C0D4-4390-9CF0-0C474174AE70}"/>
              </a:ext>
            </a:extLst>
          </p:cNvPr>
          <p:cNvSpPr>
            <a:spLocks noGrp="1"/>
          </p:cNvSpPr>
          <p:nvPr>
            <p:ph type="body" sz="quarter" idx="14"/>
          </p:nvPr>
        </p:nvSpPr>
        <p:spPr/>
        <p:txBody>
          <a:bodyPr/>
          <a:lstStyle/>
          <a:p>
            <a:endParaRPr lang="en-US"/>
          </a:p>
        </p:txBody>
      </p:sp>
      <p:pic>
        <p:nvPicPr>
          <p:cNvPr id="6" name="Content Placeholder 5" descr="Graphical user interface, application, Word&#10;&#10;Description automatically generated">
            <a:extLst>
              <a:ext uri="{FF2B5EF4-FFF2-40B4-BE49-F238E27FC236}">
                <a16:creationId xmlns:a16="http://schemas.microsoft.com/office/drawing/2014/main" id="{388309CD-B8A4-97B2-F34F-F7431E142530}"/>
              </a:ext>
            </a:extLst>
          </p:cNvPr>
          <p:cNvPicPr>
            <a:picLocks noGrp="1" noChangeAspect="1"/>
          </p:cNvPicPr>
          <p:nvPr>
            <p:ph sz="half" idx="2"/>
          </p:nvPr>
        </p:nvPicPr>
        <p:blipFill>
          <a:blip r:embed="rId2"/>
          <a:stretch>
            <a:fillRect/>
          </a:stretch>
        </p:blipFill>
        <p:spPr>
          <a:xfrm>
            <a:off x="-7710" y="-4337"/>
            <a:ext cx="9151710" cy="5147837"/>
          </a:xfrm>
        </p:spPr>
      </p:pic>
    </p:spTree>
    <p:extLst>
      <p:ext uri="{BB962C8B-B14F-4D97-AF65-F5344CB8AC3E}">
        <p14:creationId xmlns:p14="http://schemas.microsoft.com/office/powerpoint/2010/main" val="40866896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err="1"/>
              <a:t>Doravirine</a:t>
            </a:r>
            <a:r>
              <a:rPr lang="en-US" dirty="0"/>
              <a:t> Basics</a:t>
            </a:r>
          </a:p>
        </p:txBody>
      </p:sp>
      <p:sp>
        <p:nvSpPr>
          <p:cNvPr id="3" name="Text Placeholder 2">
            <a:extLst>
              <a:ext uri="{FF2B5EF4-FFF2-40B4-BE49-F238E27FC236}">
                <a16:creationId xmlns:a16="http://schemas.microsoft.com/office/drawing/2014/main" id="{E02E21BD-9B21-4845-855B-20B41E7935FA}"/>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fontScale="85000" lnSpcReduction="20000"/>
          </a:bodyPr>
          <a:lstStyle/>
          <a:p>
            <a:r>
              <a:rPr lang="en-US" b="1" dirty="0"/>
              <a:t>Medication</a:t>
            </a:r>
          </a:p>
          <a:p>
            <a:pPr lvl="1"/>
            <a:r>
              <a:rPr lang="en-US" dirty="0"/>
              <a:t>Oral, once daily, non-nucleoside reverse transcriptase inhibitor (NNRTI)</a:t>
            </a:r>
          </a:p>
          <a:p>
            <a:r>
              <a:rPr lang="en-US" b="1" dirty="0"/>
              <a:t>Administration</a:t>
            </a:r>
          </a:p>
          <a:p>
            <a:pPr lvl="1"/>
            <a:r>
              <a:rPr lang="en-US" dirty="0"/>
              <a:t>Few drug-drug interactions, can give with proton pump inhibitors, and no food requirements</a:t>
            </a:r>
          </a:p>
          <a:p>
            <a:r>
              <a:rPr lang="en-US" b="1" dirty="0"/>
              <a:t>With Renal Impairment</a:t>
            </a:r>
          </a:p>
          <a:p>
            <a:pPr lvl="1"/>
            <a:r>
              <a:rPr lang="en-US" dirty="0"/>
              <a:t>No adjustment with mild, moderate, or severe renal impairment</a:t>
            </a:r>
          </a:p>
          <a:p>
            <a:r>
              <a:rPr lang="en-US" b="1" dirty="0"/>
              <a:t>With Hepatic Impairment</a:t>
            </a:r>
          </a:p>
          <a:p>
            <a:pPr lvl="1"/>
            <a:r>
              <a:rPr lang="en-US" dirty="0"/>
              <a:t>No dose adjustment for Child-Pugh A or B; insufficient data for C</a:t>
            </a:r>
          </a:p>
          <a:p>
            <a:r>
              <a:rPr lang="en-US" b="1" dirty="0"/>
              <a:t>Pregnancy</a:t>
            </a:r>
          </a:p>
          <a:p>
            <a:pPr lvl="1"/>
            <a:r>
              <a:rPr lang="en-US" dirty="0"/>
              <a:t>Insufficient data for use in pregnancy</a:t>
            </a:r>
          </a:p>
          <a:p>
            <a:r>
              <a:rPr lang="en-US" b="1" dirty="0"/>
              <a:t>Common Adverse Effects </a:t>
            </a:r>
            <a:r>
              <a:rPr lang="en-US" dirty="0"/>
              <a:t>(≥5%)</a:t>
            </a:r>
          </a:p>
          <a:p>
            <a:pPr lvl="1"/>
            <a:r>
              <a:rPr lang="en-US" dirty="0"/>
              <a:t>Nausea, dizziness, headache, fatigue, diarrhea, abdominal pain, abnormal dreams</a:t>
            </a:r>
          </a:p>
          <a:p>
            <a:endParaRPr lang="en-US" dirty="0"/>
          </a:p>
          <a:p>
            <a:pPr marL="34290" indent="0">
              <a:buNone/>
            </a:pPr>
            <a:endParaRPr lang="en-US" dirty="0"/>
          </a:p>
          <a:p>
            <a:pPr marL="34290" indent="0">
              <a:buNone/>
            </a:pPr>
            <a:endParaRPr lang="en-US" dirty="0"/>
          </a:p>
          <a:p>
            <a:pPr marL="34290" indent="0">
              <a:buNone/>
            </a:pPr>
            <a:endParaRPr lang="en-US" dirty="0"/>
          </a:p>
        </p:txBody>
      </p:sp>
    </p:spTree>
    <p:extLst>
      <p:ext uri="{BB962C8B-B14F-4D97-AF65-F5344CB8AC3E}">
        <p14:creationId xmlns:p14="http://schemas.microsoft.com/office/powerpoint/2010/main" val="74415271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41C92-50D8-AA55-5051-B150AFBE0523}"/>
              </a:ext>
            </a:extLst>
          </p:cNvPr>
          <p:cNvSpPr/>
          <p:nvPr/>
        </p:nvSpPr>
        <p:spPr>
          <a:xfrm>
            <a:off x="0" y="1176795"/>
            <a:ext cx="9144000" cy="280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F61EA81-DDDE-F94A-9676-D8A26B7A8266}"/>
              </a:ext>
            </a:extLst>
          </p:cNvPr>
          <p:cNvSpPr/>
          <p:nvPr/>
        </p:nvSpPr>
        <p:spPr>
          <a:xfrm>
            <a:off x="4906344" y="2655736"/>
            <a:ext cx="1157686" cy="3816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latin typeface="Arial" panose="020B0604020202020204" pitchFamily="34" charset="0"/>
                <a:cs typeface="Arial" panose="020B0604020202020204" pitchFamily="34" charset="0"/>
              </a:rPr>
              <a:t>NNRTI</a:t>
            </a:r>
          </a:p>
        </p:txBody>
      </p:sp>
      <p:sp>
        <p:nvSpPr>
          <p:cNvPr id="12" name="Bent Arrow 11">
            <a:extLst>
              <a:ext uri="{FF2B5EF4-FFF2-40B4-BE49-F238E27FC236}">
                <a16:creationId xmlns:a16="http://schemas.microsoft.com/office/drawing/2014/main" id="{996648EF-2CA5-9149-BA80-B672EB944423}"/>
              </a:ext>
            </a:extLst>
          </p:cNvPr>
          <p:cNvSpPr/>
          <p:nvPr/>
        </p:nvSpPr>
        <p:spPr>
          <a:xfrm flipV="1">
            <a:off x="4506176" y="2578343"/>
            <a:ext cx="431972" cy="363687"/>
          </a:xfrm>
          <a:prstGeom prst="ben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a:extLst>
              <a:ext uri="{FF2B5EF4-FFF2-40B4-BE49-F238E27FC236}">
                <a16:creationId xmlns:a16="http://schemas.microsoft.com/office/drawing/2014/main" id="{3242813F-05A8-9D45-838F-A1B0497B0D17}"/>
              </a:ext>
            </a:extLst>
          </p:cNvPr>
          <p:cNvSpPr/>
          <p:nvPr/>
        </p:nvSpPr>
        <p:spPr>
          <a:xfrm>
            <a:off x="3986110" y="2217782"/>
            <a:ext cx="1157686" cy="31343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65000"/>
                    <a:lumOff val="35000"/>
                  </a:schemeClr>
                </a:solidFill>
                <a:latin typeface="Arial" panose="020B0604020202020204" pitchFamily="34" charset="0"/>
                <a:cs typeface="Arial" panose="020B0604020202020204" pitchFamily="34" charset="0"/>
              </a:rPr>
              <a:t>100 mg</a:t>
            </a:r>
          </a:p>
        </p:txBody>
      </p:sp>
      <p:sp>
        <p:nvSpPr>
          <p:cNvPr id="27" name="Rectangle 3">
            <a:extLst>
              <a:ext uri="{FF2B5EF4-FFF2-40B4-BE49-F238E27FC236}">
                <a16:creationId xmlns:a16="http://schemas.microsoft.com/office/drawing/2014/main" id="{0D0CF64C-FDE6-EC49-9E32-90E72954D4A2}"/>
              </a:ext>
            </a:extLst>
          </p:cNvPr>
          <p:cNvSpPr>
            <a:spLocks noChangeArrowheads="1"/>
          </p:cNvSpPr>
          <p:nvPr/>
        </p:nvSpPr>
        <p:spPr bwMode="auto">
          <a:xfrm>
            <a:off x="0" y="3635535"/>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1 tablet once daily with or without food</a:t>
            </a:r>
          </a:p>
        </p:txBody>
      </p:sp>
      <p:sp>
        <p:nvSpPr>
          <p:cNvPr id="3" name="Rectangle 3">
            <a:extLst>
              <a:ext uri="{FF2B5EF4-FFF2-40B4-BE49-F238E27FC236}">
                <a16:creationId xmlns:a16="http://schemas.microsoft.com/office/drawing/2014/main" id="{4B61A036-FB15-CF04-609E-87112E87F83D}"/>
              </a:ext>
            </a:extLst>
          </p:cNvPr>
          <p:cNvSpPr>
            <a:spLocks noChangeArrowheads="1"/>
          </p:cNvSpPr>
          <p:nvPr/>
        </p:nvSpPr>
        <p:spPr bwMode="auto">
          <a:xfrm>
            <a:off x="-45720" y="1168086"/>
            <a:ext cx="9235440" cy="609600"/>
          </a:xfrm>
          <a:prstGeom prst="rect">
            <a:avLst/>
          </a:prstGeom>
          <a:solidFill>
            <a:schemeClr val="bg1">
              <a:lumMod val="50000"/>
              <a:alpha val="60000"/>
            </a:scheme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err="1">
                <a:solidFill>
                  <a:srgbClr val="000000"/>
                </a:solidFill>
                <a:latin typeface="Arial" pitchFamily="-107" charset="0"/>
                <a:ea typeface="Arial" pitchFamily="-107" charset="0"/>
                <a:cs typeface="Arial" pitchFamily="-107" charset="0"/>
              </a:rPr>
              <a:t>Doravirine</a:t>
            </a:r>
            <a:endParaRPr lang="en-US" dirty="0">
              <a:solidFill>
                <a:srgbClr val="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86190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Doravirine</a:t>
            </a:r>
            <a:r>
              <a:rPr lang="en-US" dirty="0"/>
              <a:t>: NNRTI Mechanism of Action</a:t>
            </a:r>
          </a:p>
        </p:txBody>
      </p:sp>
      <p:sp>
        <p:nvSpPr>
          <p:cNvPr id="3" name="Text Placeholder 2"/>
          <p:cNvSpPr>
            <a:spLocks noGrp="1"/>
          </p:cNvSpPr>
          <p:nvPr>
            <p:ph type="body" sz="quarter" idx="14"/>
          </p:nvPr>
        </p:nvSpPr>
        <p:spPr/>
        <p:txBody>
          <a:bodyPr/>
          <a:lstStyle/>
          <a:p>
            <a:r>
              <a:rPr lang="en-US" b="0" dirty="0"/>
              <a:t>Illustration: </a:t>
            </a:r>
            <a:r>
              <a:rPr lang="en-US" b="0" i="1" dirty="0"/>
              <a:t>Cognition Studio, Inc.</a:t>
            </a:r>
            <a:r>
              <a:rPr lang="en-US" b="0" dirty="0"/>
              <a:t> and David H. Spach, MD</a:t>
            </a:r>
          </a:p>
        </p:txBody>
      </p:sp>
      <p:pic>
        <p:nvPicPr>
          <p:cNvPr id="4" name="Picture 3" descr="RT_Reduced_12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77668" y="1164229"/>
            <a:ext cx="3200135" cy="3140705"/>
          </a:xfrm>
          <a:prstGeom prst="rect">
            <a:avLst/>
          </a:prstGeom>
        </p:spPr>
      </p:pic>
      <p:sp>
        <p:nvSpPr>
          <p:cNvPr id="6" name="Footer Placeholder 3"/>
          <p:cNvSpPr txBox="1">
            <a:spLocks/>
          </p:cNvSpPr>
          <p:nvPr/>
        </p:nvSpPr>
        <p:spPr>
          <a:xfrm>
            <a:off x="5925402" y="2609878"/>
            <a:ext cx="2263333" cy="514346"/>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600" dirty="0">
                <a:latin typeface="Arial"/>
                <a:cs typeface="Arial"/>
              </a:rPr>
              <a:t>NNRTI Binding Pocket</a:t>
            </a:r>
          </a:p>
        </p:txBody>
      </p:sp>
      <p:sp>
        <p:nvSpPr>
          <p:cNvPr id="11" name="Octagon 25"/>
          <p:cNvSpPr>
            <a:spLocks noChangeAspect="1"/>
          </p:cNvSpPr>
          <p:nvPr/>
        </p:nvSpPr>
        <p:spPr>
          <a:xfrm>
            <a:off x="4347411" y="2871572"/>
            <a:ext cx="274320" cy="125458"/>
          </a:xfrm>
          <a:custGeom>
            <a:avLst/>
            <a:gdLst/>
            <a:ahLst/>
            <a:cxnLst/>
            <a:rect l="l" t="t" r="r" b="b"/>
            <a:pathLst>
              <a:path w="365760" h="167277">
                <a:moveTo>
                  <a:pt x="180371" y="10"/>
                </a:moveTo>
                <a:cubicBezTo>
                  <a:pt x="241856" y="-149"/>
                  <a:pt x="303614" y="1788"/>
                  <a:pt x="365760" y="6609"/>
                </a:cubicBezTo>
                <a:lnTo>
                  <a:pt x="365760" y="60150"/>
                </a:lnTo>
                <a:lnTo>
                  <a:pt x="258633" y="167277"/>
                </a:lnTo>
                <a:lnTo>
                  <a:pt x="107127" y="167277"/>
                </a:lnTo>
                <a:lnTo>
                  <a:pt x="0" y="60150"/>
                </a:lnTo>
                <a:lnTo>
                  <a:pt x="0" y="6862"/>
                </a:lnTo>
                <a:cubicBezTo>
                  <a:pt x="59938" y="2343"/>
                  <a:pt x="120023" y="167"/>
                  <a:pt x="180371" y="10"/>
                </a:cubicBezTo>
                <a:close/>
              </a:path>
            </a:pathLst>
          </a:custGeom>
          <a:gradFill flip="none" rotWithShape="1">
            <a:gsLst>
              <a:gs pos="0">
                <a:srgbClr val="FFFF00">
                  <a:alpha val="80000"/>
                </a:srgbClr>
              </a:gs>
              <a:gs pos="52000">
                <a:srgbClr val="FFC000">
                  <a:alpha val="80000"/>
                </a:srgbClr>
              </a:gs>
            </a:gsLst>
            <a:path path="circle">
              <a:fillToRect l="50000" t="50000" r="50000" b="50000"/>
            </a:path>
            <a:tileRect/>
          </a:gradFill>
          <a:ln>
            <a:noFill/>
          </a:ln>
          <a:effectLst>
            <a:glow rad="254000">
              <a:srgbClr val="FFFF00">
                <a:alpha val="40000"/>
              </a:srgbClr>
            </a:glow>
            <a:outerShdw blurRad="40000" dist="23000" dir="5400000" rotWithShape="0">
              <a:srgbClr val="0000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a:cs typeface="Arial"/>
            </a:endParaRPr>
          </a:p>
        </p:txBody>
      </p:sp>
      <p:sp>
        <p:nvSpPr>
          <p:cNvPr id="14" name="Freeform 13"/>
          <p:cNvSpPr/>
          <p:nvPr/>
        </p:nvSpPr>
        <p:spPr>
          <a:xfrm>
            <a:off x="4032745" y="2622340"/>
            <a:ext cx="360161" cy="85840"/>
          </a:xfrm>
          <a:custGeom>
            <a:avLst/>
            <a:gdLst>
              <a:gd name="connsiteX0" fmla="*/ 0 w 379493"/>
              <a:gd name="connsiteY0" fmla="*/ 0 h 78904"/>
              <a:gd name="connsiteX1" fmla="*/ 90177 w 379493"/>
              <a:gd name="connsiteY1" fmla="*/ 45088 h 78904"/>
              <a:gd name="connsiteX2" fmla="*/ 221684 w 379493"/>
              <a:gd name="connsiteY2" fmla="*/ 67632 h 78904"/>
              <a:gd name="connsiteX3" fmla="*/ 379493 w 379493"/>
              <a:gd name="connsiteY3" fmla="*/ 78904 h 78904"/>
              <a:gd name="connsiteX4" fmla="*/ 379493 w 379493"/>
              <a:gd name="connsiteY4" fmla="*/ 78904 h 78904"/>
              <a:gd name="connsiteX0" fmla="*/ 0 w 409117"/>
              <a:gd name="connsiteY0" fmla="*/ 0 h 114453"/>
              <a:gd name="connsiteX1" fmla="*/ 119801 w 409117"/>
              <a:gd name="connsiteY1" fmla="*/ 80637 h 114453"/>
              <a:gd name="connsiteX2" fmla="*/ 251308 w 409117"/>
              <a:gd name="connsiteY2" fmla="*/ 103181 h 114453"/>
              <a:gd name="connsiteX3" fmla="*/ 409117 w 409117"/>
              <a:gd name="connsiteY3" fmla="*/ 114453 h 114453"/>
              <a:gd name="connsiteX4" fmla="*/ 409117 w 409117"/>
              <a:gd name="connsiteY4" fmla="*/ 114453 h 114453"/>
              <a:gd name="connsiteX0" fmla="*/ 0 w 409117"/>
              <a:gd name="connsiteY0" fmla="*/ 0 h 114453"/>
              <a:gd name="connsiteX1" fmla="*/ 119801 w 409117"/>
              <a:gd name="connsiteY1" fmla="*/ 80637 h 114453"/>
              <a:gd name="connsiteX2" fmla="*/ 251308 w 409117"/>
              <a:gd name="connsiteY2" fmla="*/ 103181 h 114453"/>
              <a:gd name="connsiteX3" fmla="*/ 409117 w 409117"/>
              <a:gd name="connsiteY3" fmla="*/ 114453 h 114453"/>
              <a:gd name="connsiteX4" fmla="*/ 409117 w 409117"/>
              <a:gd name="connsiteY4" fmla="*/ 114453 h 114453"/>
              <a:gd name="connsiteX0" fmla="*/ 0 w 409117"/>
              <a:gd name="connsiteY0" fmla="*/ 0 h 114453"/>
              <a:gd name="connsiteX1" fmla="*/ 119801 w 409117"/>
              <a:gd name="connsiteY1" fmla="*/ 80637 h 114453"/>
              <a:gd name="connsiteX2" fmla="*/ 251308 w 409117"/>
              <a:gd name="connsiteY2" fmla="*/ 103181 h 114453"/>
              <a:gd name="connsiteX3" fmla="*/ 409117 w 409117"/>
              <a:gd name="connsiteY3" fmla="*/ 114453 h 114453"/>
              <a:gd name="connsiteX4" fmla="*/ 409117 w 409117"/>
              <a:gd name="connsiteY4" fmla="*/ 114453 h 114453"/>
              <a:gd name="connsiteX0" fmla="*/ 0 w 409117"/>
              <a:gd name="connsiteY0" fmla="*/ 0 h 114453"/>
              <a:gd name="connsiteX1" fmla="*/ 119801 w 409117"/>
              <a:gd name="connsiteY1" fmla="*/ 80637 h 114453"/>
              <a:gd name="connsiteX2" fmla="*/ 409117 w 409117"/>
              <a:gd name="connsiteY2" fmla="*/ 114453 h 114453"/>
              <a:gd name="connsiteX3" fmla="*/ 409117 w 409117"/>
              <a:gd name="connsiteY3" fmla="*/ 114453 h 114453"/>
              <a:gd name="connsiteX0" fmla="*/ 0 w 462440"/>
              <a:gd name="connsiteY0" fmla="*/ 0 h 114453"/>
              <a:gd name="connsiteX1" fmla="*/ 119801 w 462440"/>
              <a:gd name="connsiteY1" fmla="*/ 80637 h 114453"/>
              <a:gd name="connsiteX2" fmla="*/ 409117 w 462440"/>
              <a:gd name="connsiteY2" fmla="*/ 114453 h 114453"/>
              <a:gd name="connsiteX3" fmla="*/ 462440 w 462440"/>
              <a:gd name="connsiteY3" fmla="*/ 114453 h 114453"/>
              <a:gd name="connsiteX0" fmla="*/ 0 w 462440"/>
              <a:gd name="connsiteY0" fmla="*/ 0 h 114453"/>
              <a:gd name="connsiteX1" fmla="*/ 119801 w 462440"/>
              <a:gd name="connsiteY1" fmla="*/ 80637 h 114453"/>
              <a:gd name="connsiteX2" fmla="*/ 462440 w 462440"/>
              <a:gd name="connsiteY2" fmla="*/ 114453 h 114453"/>
              <a:gd name="connsiteX0" fmla="*/ 0 w 462440"/>
              <a:gd name="connsiteY0" fmla="*/ 0 h 114453"/>
              <a:gd name="connsiteX1" fmla="*/ 177074 w 462440"/>
              <a:gd name="connsiteY1" fmla="*/ 82612 h 114453"/>
              <a:gd name="connsiteX2" fmla="*/ 462440 w 462440"/>
              <a:gd name="connsiteY2" fmla="*/ 114453 h 114453"/>
              <a:gd name="connsiteX0" fmla="*/ 0 w 462440"/>
              <a:gd name="connsiteY0" fmla="*/ 0 h 114453"/>
              <a:gd name="connsiteX1" fmla="*/ 462440 w 462440"/>
              <a:gd name="connsiteY1" fmla="*/ 114453 h 114453"/>
              <a:gd name="connsiteX0" fmla="*/ 0 w 462440"/>
              <a:gd name="connsiteY0" fmla="*/ 0 h 114453"/>
              <a:gd name="connsiteX1" fmla="*/ 462440 w 462440"/>
              <a:gd name="connsiteY1" fmla="*/ 114453 h 114453"/>
              <a:gd name="connsiteX0" fmla="*/ 0 w 462440"/>
              <a:gd name="connsiteY0" fmla="*/ 0 h 114699"/>
              <a:gd name="connsiteX1" fmla="*/ 462440 w 462440"/>
              <a:gd name="connsiteY1" fmla="*/ 114453 h 114699"/>
              <a:gd name="connsiteX0" fmla="*/ 0 w 462440"/>
              <a:gd name="connsiteY0" fmla="*/ 0 h 114917"/>
              <a:gd name="connsiteX1" fmla="*/ 462440 w 462440"/>
              <a:gd name="connsiteY1" fmla="*/ 114453 h 114917"/>
              <a:gd name="connsiteX0" fmla="*/ 0 w 462440"/>
              <a:gd name="connsiteY0" fmla="*/ 0 h 114899"/>
              <a:gd name="connsiteX1" fmla="*/ 462440 w 462440"/>
              <a:gd name="connsiteY1" fmla="*/ 114453 h 114899"/>
              <a:gd name="connsiteX0" fmla="*/ 0 w 462440"/>
              <a:gd name="connsiteY0" fmla="*/ 0 h 114453"/>
              <a:gd name="connsiteX1" fmla="*/ 462440 w 462440"/>
              <a:gd name="connsiteY1" fmla="*/ 114453 h 114453"/>
              <a:gd name="connsiteX0" fmla="*/ 0 w 472315"/>
              <a:gd name="connsiteY0" fmla="*/ 0 h 112478"/>
              <a:gd name="connsiteX1" fmla="*/ 472315 w 472315"/>
              <a:gd name="connsiteY1" fmla="*/ 112478 h 112478"/>
              <a:gd name="connsiteX0" fmla="*/ 0 w 480215"/>
              <a:gd name="connsiteY0" fmla="*/ 0 h 114453"/>
              <a:gd name="connsiteX1" fmla="*/ 480215 w 480215"/>
              <a:gd name="connsiteY1" fmla="*/ 114453 h 114453"/>
              <a:gd name="connsiteX0" fmla="*/ 0 w 480215"/>
              <a:gd name="connsiteY0" fmla="*/ 0 h 114453"/>
              <a:gd name="connsiteX1" fmla="*/ 480215 w 480215"/>
              <a:gd name="connsiteY1" fmla="*/ 114453 h 114453"/>
            </a:gdLst>
            <a:ahLst/>
            <a:cxnLst>
              <a:cxn ang="0">
                <a:pos x="connsiteX0" y="connsiteY0"/>
              </a:cxn>
              <a:cxn ang="0">
                <a:pos x="connsiteX1" y="connsiteY1"/>
              </a:cxn>
            </a:cxnLst>
            <a:rect l="l" t="t" r="r" b="b"/>
            <a:pathLst>
              <a:path w="480215" h="114453">
                <a:moveTo>
                  <a:pt x="0" y="0"/>
                </a:moveTo>
                <a:cubicBezTo>
                  <a:pt x="146247" y="77650"/>
                  <a:pt x="189797" y="94077"/>
                  <a:pt x="480215" y="114453"/>
                </a:cubicBezTo>
              </a:path>
            </a:pathLst>
          </a:custGeom>
          <a:ln w="19050" cap="rnd" cmpd="sng">
            <a:solidFill>
              <a:srgbClr val="00CCFF"/>
            </a:solidFill>
          </a:ln>
          <a:effectLst>
            <a:glow rad="50800">
              <a:srgbClr val="00CCFF">
                <a:alpha val="5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a:cs typeface="Arial"/>
            </a:endParaRPr>
          </a:p>
        </p:txBody>
      </p:sp>
      <p:sp>
        <p:nvSpPr>
          <p:cNvPr id="15" name="Footer Placeholder 3"/>
          <p:cNvSpPr txBox="1">
            <a:spLocks/>
          </p:cNvSpPr>
          <p:nvPr/>
        </p:nvSpPr>
        <p:spPr>
          <a:xfrm>
            <a:off x="429106" y="2387047"/>
            <a:ext cx="2432310" cy="514346"/>
          </a:xfrm>
          <a:prstGeom prst="rect">
            <a:avLst/>
          </a:prstGeom>
          <a:noFill/>
        </p:spPr>
        <p:txBody>
          <a:bodyPr vert="horz" lIns="68580" tIns="34290" rIns="68580" bIns="34290" rtlCol="0" anchor="ctr"/>
          <a:lstStyle/>
          <a:p>
            <a:pPr algn="r" defTabSz="685800" eaLnBrk="1" fontAlgn="auto" hangingPunct="1">
              <a:lnSpc>
                <a:spcPts val="1600"/>
              </a:lnSpc>
              <a:spcBef>
                <a:spcPts val="0"/>
              </a:spcBef>
              <a:spcAft>
                <a:spcPts val="0"/>
              </a:spcAft>
              <a:defRPr/>
            </a:pPr>
            <a:r>
              <a:rPr lang="en-US" sz="1400" dirty="0">
                <a:latin typeface="Arial"/>
                <a:cs typeface="Arial"/>
              </a:rPr>
              <a:t>Polymerase Active Site</a:t>
            </a:r>
          </a:p>
        </p:txBody>
      </p:sp>
      <p:cxnSp>
        <p:nvCxnSpPr>
          <p:cNvPr id="16" name="Straight Arrow Connector 15"/>
          <p:cNvCxnSpPr/>
          <p:nvPr/>
        </p:nvCxnSpPr>
        <p:spPr>
          <a:xfrm flipH="1">
            <a:off x="2816865" y="2657251"/>
            <a:ext cx="1268730" cy="0"/>
          </a:xfrm>
          <a:prstGeom prst="straightConnector1">
            <a:avLst/>
          </a:prstGeom>
          <a:ln w="12700">
            <a:solidFill>
              <a:schemeClr val="tx1"/>
            </a:solidFill>
            <a:miter lim="800000"/>
            <a:headEnd type="none"/>
            <a:tailEnd type="none"/>
          </a:ln>
          <a:effectLst>
            <a:glow rad="25400">
              <a:schemeClr val="bg1">
                <a:alpha val="50000"/>
              </a:schemeClr>
            </a:glow>
          </a:effectLst>
        </p:spPr>
        <p:style>
          <a:lnRef idx="1">
            <a:schemeClr val="accent1"/>
          </a:lnRef>
          <a:fillRef idx="0">
            <a:schemeClr val="accent1"/>
          </a:fillRef>
          <a:effectRef idx="0">
            <a:schemeClr val="accent1"/>
          </a:effectRef>
          <a:fontRef idx="minor">
            <a:schemeClr val="tx1"/>
          </a:fontRef>
        </p:style>
      </p:cxnSp>
      <p:sp>
        <p:nvSpPr>
          <p:cNvPr id="18" name="Octagon 23"/>
          <p:cNvSpPr>
            <a:spLocks noChangeAspect="1"/>
          </p:cNvSpPr>
          <p:nvPr/>
        </p:nvSpPr>
        <p:spPr>
          <a:xfrm>
            <a:off x="4349143" y="2765724"/>
            <a:ext cx="274320" cy="216152"/>
          </a:xfrm>
          <a:custGeom>
            <a:avLst/>
            <a:gdLst/>
            <a:ahLst/>
            <a:cxnLst/>
            <a:rect l="l" t="t" r="r" b="b"/>
            <a:pathLst>
              <a:path w="365760" h="204750">
                <a:moveTo>
                  <a:pt x="107127" y="0"/>
                </a:moveTo>
                <a:lnTo>
                  <a:pt x="258633" y="0"/>
                </a:lnTo>
                <a:lnTo>
                  <a:pt x="365760" y="107127"/>
                </a:lnTo>
                <a:lnTo>
                  <a:pt x="365760" y="198283"/>
                </a:lnTo>
                <a:cubicBezTo>
                  <a:pt x="242575" y="207216"/>
                  <a:pt x="121036" y="206673"/>
                  <a:pt x="0" y="198029"/>
                </a:cubicBezTo>
                <a:lnTo>
                  <a:pt x="0" y="107127"/>
                </a:lnTo>
                <a:close/>
              </a:path>
            </a:pathLst>
          </a:custGeom>
          <a:gradFill flip="none" rotWithShape="1">
            <a:gsLst>
              <a:gs pos="25000">
                <a:srgbClr val="FFFF00"/>
              </a:gs>
              <a:gs pos="70000">
                <a:srgbClr val="FFC000"/>
              </a:gs>
              <a:gs pos="15000">
                <a:schemeClr val="bg1"/>
              </a:gs>
            </a:gsLst>
            <a:path path="circle">
              <a:fillToRect l="50000" t="50000" r="50000" b="50000"/>
            </a:path>
            <a:tileRect/>
          </a:gradFill>
          <a:ln>
            <a:noFill/>
          </a:ln>
          <a:effectLst>
            <a:glow rad="254000">
              <a:srgbClr val="FFFF00">
                <a:alpha val="34000"/>
              </a:srgbClr>
            </a:glow>
            <a:outerShdw blurRad="62230" dir="5400000" rotWithShape="0">
              <a:srgbClr val="FFFF00">
                <a:alpha val="82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a:cs typeface="Arial"/>
            </a:endParaRPr>
          </a:p>
        </p:txBody>
      </p:sp>
      <p:sp>
        <p:nvSpPr>
          <p:cNvPr id="20" name="Hexagon 19">
            <a:extLst>
              <a:ext uri="{FF2B5EF4-FFF2-40B4-BE49-F238E27FC236}">
                <a16:creationId xmlns:a16="http://schemas.microsoft.com/office/drawing/2014/main" id="{87139DFF-AFC6-2540-A3D9-41AC4E653701}"/>
              </a:ext>
            </a:extLst>
          </p:cNvPr>
          <p:cNvSpPr>
            <a:spLocks noChangeAspect="1"/>
          </p:cNvSpPr>
          <p:nvPr/>
        </p:nvSpPr>
        <p:spPr>
          <a:xfrm>
            <a:off x="4378779" y="2787252"/>
            <a:ext cx="237028" cy="187205"/>
          </a:xfrm>
          <a:prstGeom prst="hexagon">
            <a:avLst/>
          </a:prstGeom>
          <a:pattFill prst="sphere">
            <a:fgClr>
              <a:srgbClr val="985289"/>
            </a:fgClr>
            <a:bgClr>
              <a:srgbClr val="F4AFF3"/>
            </a:bgClr>
          </a:patt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Hexagon 23">
            <a:extLst>
              <a:ext uri="{FF2B5EF4-FFF2-40B4-BE49-F238E27FC236}">
                <a16:creationId xmlns:a16="http://schemas.microsoft.com/office/drawing/2014/main" id="{468FD3A6-4F0F-5C48-BFD7-310C492B73E1}"/>
              </a:ext>
            </a:extLst>
          </p:cNvPr>
          <p:cNvSpPr>
            <a:spLocks noChangeAspect="1"/>
          </p:cNvSpPr>
          <p:nvPr/>
        </p:nvSpPr>
        <p:spPr>
          <a:xfrm>
            <a:off x="4601435" y="1765342"/>
            <a:ext cx="237028" cy="187205"/>
          </a:xfrm>
          <a:prstGeom prst="hexagon">
            <a:avLst/>
          </a:prstGeom>
          <a:pattFill prst="sphere">
            <a:fgClr>
              <a:srgbClr val="985289"/>
            </a:fgClr>
            <a:bgClr>
              <a:srgbClr val="F4AFF3"/>
            </a:bgClr>
          </a:patt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Hexagon 24">
            <a:extLst>
              <a:ext uri="{FF2B5EF4-FFF2-40B4-BE49-F238E27FC236}">
                <a16:creationId xmlns:a16="http://schemas.microsoft.com/office/drawing/2014/main" id="{55C6725C-9FD8-3441-AAD9-8F39329905ED}"/>
              </a:ext>
            </a:extLst>
          </p:cNvPr>
          <p:cNvSpPr>
            <a:spLocks noChangeAspect="1"/>
          </p:cNvSpPr>
          <p:nvPr/>
        </p:nvSpPr>
        <p:spPr>
          <a:xfrm>
            <a:off x="4438413" y="2241343"/>
            <a:ext cx="237028" cy="187205"/>
          </a:xfrm>
          <a:prstGeom prst="hexagon">
            <a:avLst/>
          </a:prstGeom>
          <a:pattFill prst="sphere">
            <a:fgClr>
              <a:srgbClr val="985289"/>
            </a:fgClr>
            <a:bgClr>
              <a:srgbClr val="F4AFF3"/>
            </a:bgClr>
          </a:patt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Hexagon 25">
            <a:extLst>
              <a:ext uri="{FF2B5EF4-FFF2-40B4-BE49-F238E27FC236}">
                <a16:creationId xmlns:a16="http://schemas.microsoft.com/office/drawing/2014/main" id="{20A53BA2-B9F0-0B4B-9D9F-6BC22F4ED9A0}"/>
              </a:ext>
            </a:extLst>
          </p:cNvPr>
          <p:cNvSpPr>
            <a:spLocks noChangeAspect="1"/>
          </p:cNvSpPr>
          <p:nvPr/>
        </p:nvSpPr>
        <p:spPr>
          <a:xfrm>
            <a:off x="4838463" y="1384093"/>
            <a:ext cx="237028" cy="187205"/>
          </a:xfrm>
          <a:prstGeom prst="hexagon">
            <a:avLst/>
          </a:prstGeom>
          <a:pattFill prst="sphere">
            <a:fgClr>
              <a:srgbClr val="985289"/>
            </a:fgClr>
            <a:bgClr>
              <a:srgbClr val="F4AFF3"/>
            </a:bgClr>
          </a:patt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ooter Placeholder 3">
            <a:extLst>
              <a:ext uri="{FF2B5EF4-FFF2-40B4-BE49-F238E27FC236}">
                <a16:creationId xmlns:a16="http://schemas.microsoft.com/office/drawing/2014/main" id="{7CE6E5E8-CD02-904A-89A9-DEAF465E2ECB}"/>
              </a:ext>
            </a:extLst>
          </p:cNvPr>
          <p:cNvSpPr txBox="1">
            <a:spLocks/>
          </p:cNvSpPr>
          <p:nvPr/>
        </p:nvSpPr>
        <p:spPr>
          <a:xfrm>
            <a:off x="3193666" y="4187212"/>
            <a:ext cx="2774251"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dirty="0">
                <a:solidFill>
                  <a:srgbClr val="9E7700"/>
                </a:solidFill>
                <a:latin typeface="Arial"/>
                <a:cs typeface="Arial"/>
              </a:rPr>
              <a:t>HIV Reverse Transcriptase</a:t>
            </a:r>
          </a:p>
        </p:txBody>
      </p:sp>
      <p:cxnSp>
        <p:nvCxnSpPr>
          <p:cNvPr id="29" name="Straight Arrow Connector 28">
            <a:extLst>
              <a:ext uri="{FF2B5EF4-FFF2-40B4-BE49-F238E27FC236}">
                <a16:creationId xmlns:a16="http://schemas.microsoft.com/office/drawing/2014/main" id="{1AC54EA3-A3B1-554C-932D-30F63441FBE1}"/>
              </a:ext>
            </a:extLst>
          </p:cNvPr>
          <p:cNvCxnSpPr>
            <a:cxnSpLocks/>
          </p:cNvCxnSpPr>
          <p:nvPr/>
        </p:nvCxnSpPr>
        <p:spPr>
          <a:xfrm>
            <a:off x="4696691" y="2868012"/>
            <a:ext cx="1264461" cy="0"/>
          </a:xfrm>
          <a:prstGeom prst="straightConnector1">
            <a:avLst/>
          </a:prstGeom>
          <a:ln w="12700">
            <a:solidFill>
              <a:schemeClr val="tx1"/>
            </a:solidFill>
            <a:miter lim="800000"/>
            <a:headEnd type="none"/>
            <a:tailEnd type="none"/>
          </a:ln>
          <a:effectLst>
            <a:glow rad="25400">
              <a:schemeClr val="bg1">
                <a:alpha val="50000"/>
              </a:schemeClr>
            </a:glow>
          </a:effectLst>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6C7C3AD9-AEC7-6840-BA63-1383AE712DB9}"/>
              </a:ext>
            </a:extLst>
          </p:cNvPr>
          <p:cNvSpPr txBox="1">
            <a:spLocks/>
          </p:cNvSpPr>
          <p:nvPr/>
        </p:nvSpPr>
        <p:spPr>
          <a:xfrm>
            <a:off x="5063359" y="1072083"/>
            <a:ext cx="1898010" cy="443474"/>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2000" dirty="0" err="1">
                <a:solidFill>
                  <a:srgbClr val="D145B8"/>
                </a:solidFill>
                <a:latin typeface="Arial"/>
                <a:cs typeface="Arial"/>
              </a:rPr>
              <a:t>Doravirine</a:t>
            </a:r>
            <a:endParaRPr lang="en-US" sz="2000" dirty="0">
              <a:solidFill>
                <a:srgbClr val="D145B8"/>
              </a:solidFill>
              <a:latin typeface="Arial"/>
              <a:cs typeface="Arial"/>
            </a:endParaRPr>
          </a:p>
        </p:txBody>
      </p:sp>
    </p:spTree>
    <p:extLst>
      <p:ext uri="{BB962C8B-B14F-4D97-AF65-F5344CB8AC3E}">
        <p14:creationId xmlns:p14="http://schemas.microsoft.com/office/powerpoint/2010/main" val="125496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FD31-0E62-1D44-9E7B-7B2100FC375C}"/>
              </a:ext>
            </a:extLst>
          </p:cNvPr>
          <p:cNvSpPr>
            <a:spLocks noGrp="1"/>
          </p:cNvSpPr>
          <p:nvPr>
            <p:ph type="title"/>
          </p:nvPr>
        </p:nvSpPr>
        <p:spPr/>
        <p:txBody>
          <a:bodyPr/>
          <a:lstStyle/>
          <a:p>
            <a:r>
              <a:rPr lang="en-US" dirty="0" err="1"/>
              <a:t>Doravirine</a:t>
            </a:r>
            <a:r>
              <a:rPr lang="en-US" dirty="0"/>
              <a:t>: Key Studies</a:t>
            </a:r>
          </a:p>
        </p:txBody>
      </p:sp>
    </p:spTree>
    <p:extLst>
      <p:ext uri="{BB962C8B-B14F-4D97-AF65-F5344CB8AC3E}">
        <p14:creationId xmlns:p14="http://schemas.microsoft.com/office/powerpoint/2010/main" val="38856847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Key </a:t>
            </a:r>
            <a:r>
              <a:rPr lang="en-US" dirty="0" err="1"/>
              <a:t>Doravirine</a:t>
            </a:r>
            <a:r>
              <a:rPr lang="en-US" dirty="0"/>
              <a:t> Studies</a:t>
            </a:r>
          </a:p>
        </p:txBody>
      </p:sp>
      <p:sp>
        <p:nvSpPr>
          <p:cNvPr id="6" name="Text Placeholder 5">
            <a:extLst>
              <a:ext uri="{FF2B5EF4-FFF2-40B4-BE49-F238E27FC236}">
                <a16:creationId xmlns:a16="http://schemas.microsoft.com/office/drawing/2014/main" id="{E8FC5D19-1BF4-3246-B223-9D819431728C}"/>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lstStyle/>
          <a:p>
            <a:pPr>
              <a:lnSpc>
                <a:spcPts val="3000"/>
              </a:lnSpc>
            </a:pPr>
            <a:r>
              <a:rPr lang="en-US" dirty="0"/>
              <a:t>DRIVE FORWARD</a:t>
            </a:r>
          </a:p>
          <a:p>
            <a:pPr>
              <a:lnSpc>
                <a:spcPts val="3000"/>
              </a:lnSpc>
            </a:pPr>
            <a:r>
              <a:rPr lang="en-US" dirty="0"/>
              <a:t>DRIVE AHEAD</a:t>
            </a:r>
          </a:p>
          <a:p>
            <a:pPr>
              <a:lnSpc>
                <a:spcPts val="3000"/>
              </a:lnSpc>
            </a:pPr>
            <a:r>
              <a:rPr lang="en-US" dirty="0"/>
              <a:t>DRIVE SHIFT</a:t>
            </a:r>
          </a:p>
        </p:txBody>
      </p:sp>
    </p:spTree>
    <p:extLst>
      <p:ext uri="{BB962C8B-B14F-4D97-AF65-F5344CB8AC3E}">
        <p14:creationId xmlns:p14="http://schemas.microsoft.com/office/powerpoint/2010/main" val="129866343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78862213-CC5D-9645-8762-A54C32492659}"/>
              </a:ext>
            </a:extLst>
          </p:cNvPr>
          <p:cNvSpPr>
            <a:spLocks noChangeShapeType="1"/>
          </p:cNvSpPr>
          <p:nvPr/>
        </p:nvSpPr>
        <p:spPr bwMode="auto">
          <a:xfrm rot="1169337" flipV="1">
            <a:off x="5126258" y="2257617"/>
            <a:ext cx="393230" cy="72441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dirty="0">
              <a:latin typeface="Arial"/>
              <a:cs typeface="Arial"/>
            </a:endParaRPr>
          </a:p>
        </p:txBody>
      </p:sp>
      <p:sp>
        <p:nvSpPr>
          <p:cNvPr id="9" name="Line 11">
            <a:extLst>
              <a:ext uri="{FF2B5EF4-FFF2-40B4-BE49-F238E27FC236}">
                <a16:creationId xmlns:a16="http://schemas.microsoft.com/office/drawing/2014/main" id="{F3BC5E75-99CE-344D-BA7D-877025BFA46A}"/>
              </a:ext>
            </a:extLst>
          </p:cNvPr>
          <p:cNvSpPr>
            <a:spLocks noChangeShapeType="1"/>
          </p:cNvSpPr>
          <p:nvPr/>
        </p:nvSpPr>
        <p:spPr bwMode="auto">
          <a:xfrm rot="20430663">
            <a:off x="5121484" y="2857695"/>
            <a:ext cx="386873" cy="74238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err="1"/>
              <a:t>Doravirine</a:t>
            </a:r>
            <a:r>
              <a:rPr lang="en-US" sz="2000" dirty="0"/>
              <a:t> + 2 NRTIs vs. Darunavir + Ritonavir + 2 NRTIs</a:t>
            </a:r>
            <a:br>
              <a:rPr lang="en-US" sz="2000" dirty="0"/>
            </a:br>
            <a:r>
              <a:rPr lang="en-US" sz="2000" dirty="0"/>
              <a:t>DRIVE FORWARD: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Molina J-M, et al. Lancet HIV. 2018;5:e211-20.</a:t>
            </a:r>
          </a:p>
        </p:txBody>
      </p:sp>
      <p:sp>
        <p:nvSpPr>
          <p:cNvPr id="3" name="Content Placeholder 2">
            <a:extLst>
              <a:ext uri="{FF2B5EF4-FFF2-40B4-BE49-F238E27FC236}">
                <a16:creationId xmlns:a16="http://schemas.microsoft.com/office/drawing/2014/main" id="{0CDB72E0-F7C3-514F-B1EF-43410B692935}"/>
              </a:ext>
            </a:extLst>
          </p:cNvPr>
          <p:cNvSpPr>
            <a:spLocks noGrp="1"/>
          </p:cNvSpPr>
          <p:nvPr>
            <p:ph sz="half" idx="2"/>
          </p:nvPr>
        </p:nvSpPr>
        <p:spPr>
          <a:xfrm>
            <a:off x="323850" y="1184224"/>
            <a:ext cx="4927419" cy="3504315"/>
          </a:xfrm>
        </p:spPr>
        <p:txBody>
          <a:bodyPr>
            <a:noAutofit/>
          </a:bodyPr>
          <a:lstStyle/>
          <a:p>
            <a:r>
              <a:rPr lang="en-US" sz="1500" b="1" dirty="0"/>
              <a:t>Design</a:t>
            </a:r>
          </a:p>
          <a:p>
            <a:pPr lvl="1">
              <a:spcBef>
                <a:spcPts val="300"/>
              </a:spcBef>
            </a:pPr>
            <a:r>
              <a:rPr lang="en-US" sz="1500" dirty="0"/>
              <a:t>Randomized, double-blind, phase 3 study comparing </a:t>
            </a:r>
            <a:r>
              <a:rPr lang="en-US" sz="1500" dirty="0" err="1"/>
              <a:t>doravirine</a:t>
            </a:r>
            <a:r>
              <a:rPr lang="en-US" sz="1500" dirty="0"/>
              <a:t> plus 2 NRTIs with darunavir, boosted with ritonavir, in combination with 2 NRTIs as initial antiretroviral therapy</a:t>
            </a:r>
            <a:endParaRPr lang="en-US" sz="1500" b="1" dirty="0"/>
          </a:p>
          <a:p>
            <a:pPr>
              <a:spcBef>
                <a:spcPts val="1200"/>
              </a:spcBef>
            </a:pPr>
            <a:r>
              <a:rPr lang="en-US" sz="1500" b="1" dirty="0"/>
              <a:t>Inclusion Criteria</a:t>
            </a:r>
            <a:endParaRPr lang="en-US" sz="1500" b="1" u="sng" dirty="0"/>
          </a:p>
          <a:p>
            <a:pPr lvl="1">
              <a:spcBef>
                <a:spcPts val="300"/>
              </a:spcBef>
            </a:pPr>
            <a:r>
              <a:rPr lang="en-US" sz="1500" dirty="0"/>
              <a:t>Antiretroviral-naïve adults</a:t>
            </a:r>
          </a:p>
          <a:p>
            <a:pPr lvl="1">
              <a:spcBef>
                <a:spcPts val="300"/>
              </a:spcBef>
            </a:pPr>
            <a:r>
              <a:rPr lang="en-US" sz="1500" dirty="0"/>
              <a:t>HIV RNA ≥1,000 copies/mL</a:t>
            </a:r>
          </a:p>
          <a:p>
            <a:pPr lvl="1">
              <a:spcBef>
                <a:spcPts val="300"/>
              </a:spcBef>
            </a:pPr>
            <a:r>
              <a:rPr lang="en-US" sz="1500" dirty="0"/>
              <a:t>No resistance to any study drug</a:t>
            </a:r>
          </a:p>
          <a:p>
            <a:pPr>
              <a:spcBef>
                <a:spcPts val="1200"/>
              </a:spcBef>
            </a:pPr>
            <a:r>
              <a:rPr lang="en-US" sz="1500" b="1" dirty="0"/>
              <a:t>Regimens </a:t>
            </a:r>
            <a:r>
              <a:rPr lang="en-US" sz="1500" dirty="0"/>
              <a:t>(all once daily)</a:t>
            </a:r>
          </a:p>
          <a:p>
            <a:pPr lvl="1">
              <a:spcBef>
                <a:spcPts val="300"/>
              </a:spcBef>
            </a:pPr>
            <a:r>
              <a:rPr lang="en-US" sz="1500" dirty="0" err="1"/>
              <a:t>Doravirine</a:t>
            </a:r>
            <a:r>
              <a:rPr lang="en-US" sz="1500" dirty="0"/>
              <a:t> (100 mg) + 2 NRTIs</a:t>
            </a:r>
          </a:p>
          <a:p>
            <a:pPr lvl="1">
              <a:spcBef>
                <a:spcPts val="300"/>
              </a:spcBef>
            </a:pPr>
            <a:r>
              <a:rPr lang="en-US" sz="1500" dirty="0"/>
              <a:t>Darunavir (800 mg) + Ritonavir (100 mg) + 2 NRTIs</a:t>
            </a:r>
          </a:p>
        </p:txBody>
      </p:sp>
      <p:sp>
        <p:nvSpPr>
          <p:cNvPr id="7" name="Rectangle 7">
            <a:extLst>
              <a:ext uri="{FF2B5EF4-FFF2-40B4-BE49-F238E27FC236}">
                <a16:creationId xmlns:a16="http://schemas.microsoft.com/office/drawing/2014/main" id="{E4F30840-7B28-9940-BC90-1AC791578AA1}"/>
              </a:ext>
            </a:extLst>
          </p:cNvPr>
          <p:cNvSpPr>
            <a:spLocks noChangeArrowheads="1"/>
          </p:cNvSpPr>
          <p:nvPr/>
        </p:nvSpPr>
        <p:spPr bwMode="ltGray">
          <a:xfrm>
            <a:off x="5636505" y="1651370"/>
            <a:ext cx="3365195" cy="1091179"/>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500" b="1" dirty="0" err="1">
                <a:solidFill>
                  <a:srgbClr val="000000"/>
                </a:solidFill>
                <a:latin typeface="Arial"/>
                <a:cs typeface="Arial"/>
              </a:rPr>
              <a:t>Doravirine</a:t>
            </a:r>
            <a:r>
              <a:rPr lang="en-US" sz="1500" b="1" dirty="0">
                <a:solidFill>
                  <a:srgbClr val="000000"/>
                </a:solidFill>
                <a:latin typeface="Arial"/>
                <a:cs typeface="Arial"/>
              </a:rPr>
              <a:t> + 2 NRTIs</a:t>
            </a:r>
          </a:p>
          <a:p>
            <a:pPr algn="ctr"/>
            <a:r>
              <a:rPr lang="en-US" sz="1400" dirty="0">
                <a:solidFill>
                  <a:srgbClr val="000000"/>
                </a:solidFill>
                <a:latin typeface="Arial"/>
                <a:cs typeface="Arial"/>
              </a:rPr>
              <a:t>(n = 385)</a:t>
            </a:r>
          </a:p>
        </p:txBody>
      </p:sp>
      <p:sp>
        <p:nvSpPr>
          <p:cNvPr id="8" name="Rectangle 7">
            <a:extLst>
              <a:ext uri="{FF2B5EF4-FFF2-40B4-BE49-F238E27FC236}">
                <a16:creationId xmlns:a16="http://schemas.microsoft.com/office/drawing/2014/main" id="{9FD51358-5C78-114C-8B57-CDEACBB54982}"/>
              </a:ext>
            </a:extLst>
          </p:cNvPr>
          <p:cNvSpPr>
            <a:spLocks noChangeArrowheads="1"/>
          </p:cNvSpPr>
          <p:nvPr/>
        </p:nvSpPr>
        <p:spPr bwMode="ltGray">
          <a:xfrm>
            <a:off x="5629066" y="3130974"/>
            <a:ext cx="3365195" cy="1097280"/>
          </a:xfrm>
          <a:prstGeom prst="rect">
            <a:avLst/>
          </a:prstGeom>
          <a:solidFill>
            <a:srgbClr val="92D050">
              <a:alpha val="25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500" b="1" dirty="0">
                <a:solidFill>
                  <a:srgbClr val="000000"/>
                </a:solidFill>
                <a:latin typeface="Arial"/>
                <a:cs typeface="Arial"/>
              </a:rPr>
              <a:t>Darunavir + Ritonavir + 2 NRTIs</a:t>
            </a:r>
          </a:p>
          <a:p>
            <a:pPr algn="ctr"/>
            <a:r>
              <a:rPr lang="en-US" sz="1400" dirty="0">
                <a:solidFill>
                  <a:srgbClr val="000000"/>
                </a:solidFill>
                <a:latin typeface="Arial"/>
                <a:cs typeface="Arial"/>
              </a:rPr>
              <a:t>(n = 384)</a:t>
            </a:r>
          </a:p>
        </p:txBody>
      </p:sp>
    </p:spTree>
    <p:extLst>
      <p:ext uri="{BB962C8B-B14F-4D97-AF65-F5344CB8AC3E}">
        <p14:creationId xmlns:p14="http://schemas.microsoft.com/office/powerpoint/2010/main" val="93128616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err="1"/>
              <a:t>Doravirine</a:t>
            </a:r>
            <a:r>
              <a:rPr lang="en-US" sz="2000" dirty="0"/>
              <a:t> + 2 NRTIs vs. Darunavir + Ritonavir + 2 NRTIs</a:t>
            </a:r>
            <a:br>
              <a:rPr lang="en-US" sz="2000" dirty="0"/>
            </a:br>
            <a:r>
              <a:rPr lang="en-US" sz="2000" dirty="0"/>
              <a:t>DRIVE FORWARD: 48 Week Results</a:t>
            </a:r>
          </a:p>
        </p:txBody>
      </p:sp>
      <p:sp>
        <p:nvSpPr>
          <p:cNvPr id="3" name="Text Placeholder 2">
            <a:extLst>
              <a:ext uri="{FF2B5EF4-FFF2-40B4-BE49-F238E27FC236}">
                <a16:creationId xmlns:a16="http://schemas.microsoft.com/office/drawing/2014/main" id="{BA7B2B56-5861-CC44-86A9-DB4931A87196}"/>
              </a:ext>
            </a:extLst>
          </p:cNvPr>
          <p:cNvSpPr>
            <a:spLocks noGrp="1"/>
          </p:cNvSpPr>
          <p:nvPr>
            <p:ph type="body" sz="quarter" idx="15"/>
          </p:nvPr>
        </p:nvSpPr>
        <p:spPr/>
        <p:txBody>
          <a:bodyPr/>
          <a:lstStyle/>
          <a:p>
            <a:r>
              <a:rPr lang="en-US" sz="1600" dirty="0"/>
              <a:t>Week 48 Virologic Response (Intention-to-Treat Analysis)</a:t>
            </a:r>
          </a:p>
        </p:txBody>
      </p:sp>
      <p:sp>
        <p:nvSpPr>
          <p:cNvPr id="4" name="Text Placeholder 3">
            <a:extLst>
              <a:ext uri="{FF2B5EF4-FFF2-40B4-BE49-F238E27FC236}">
                <a16:creationId xmlns:a16="http://schemas.microsoft.com/office/drawing/2014/main" id="{B2052083-5F7B-854E-BB0F-A2096CFA56EB}"/>
              </a:ext>
            </a:extLst>
          </p:cNvPr>
          <p:cNvSpPr>
            <a:spLocks noGrp="1"/>
          </p:cNvSpPr>
          <p:nvPr>
            <p:ph type="body" sz="quarter" idx="16"/>
          </p:nvPr>
        </p:nvSpPr>
        <p:spPr/>
        <p:txBody>
          <a:bodyPr/>
          <a:lstStyle/>
          <a:p>
            <a:r>
              <a:rPr lang="en-US" dirty="0"/>
              <a:t>Source: Molina J-M, et al. Lancet HIV. 2018;5:e211-20.</a:t>
            </a:r>
          </a:p>
        </p:txBody>
      </p:sp>
      <p:graphicFrame>
        <p:nvGraphicFramePr>
          <p:cNvPr id="7" name="Chart 6">
            <a:extLst>
              <a:ext uri="{FF2B5EF4-FFF2-40B4-BE49-F238E27FC236}">
                <a16:creationId xmlns:a16="http://schemas.microsoft.com/office/drawing/2014/main" id="{E465DDD5-1DDB-8A4C-B882-9B1AC8DC18B8}"/>
              </a:ext>
            </a:extLst>
          </p:cNvPr>
          <p:cNvGraphicFramePr>
            <a:graphicFrameLocks/>
          </p:cNvGraphicFramePr>
          <p:nvPr/>
        </p:nvGraphicFramePr>
        <p:xfrm>
          <a:off x="372530" y="1425816"/>
          <a:ext cx="841248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5">
            <a:extLst>
              <a:ext uri="{FF2B5EF4-FFF2-40B4-BE49-F238E27FC236}">
                <a16:creationId xmlns:a16="http://schemas.microsoft.com/office/drawing/2014/main" id="{FC72236F-4C3E-8543-AF09-9E3AB7F238DB}"/>
              </a:ext>
            </a:extLst>
          </p:cNvPr>
          <p:cNvSpPr txBox="1">
            <a:spLocks/>
          </p:cNvSpPr>
          <p:nvPr/>
        </p:nvSpPr>
        <p:spPr>
          <a:xfrm>
            <a:off x="565577" y="-393159"/>
            <a:ext cx="8503916" cy="45719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fontAlgn="auto">
              <a:spcAft>
                <a:spcPts val="0"/>
              </a:spcAft>
              <a:buNone/>
            </a:pPr>
            <a:endParaRPr lang="en-US" sz="1800" dirty="0"/>
          </a:p>
        </p:txBody>
      </p:sp>
      <p:cxnSp>
        <p:nvCxnSpPr>
          <p:cNvPr id="9" name="Straight Connector 8">
            <a:extLst>
              <a:ext uri="{FF2B5EF4-FFF2-40B4-BE49-F238E27FC236}">
                <a16:creationId xmlns:a16="http://schemas.microsoft.com/office/drawing/2014/main" id="{41CBA7AF-14EF-934A-838A-72A1E0E2951B}"/>
              </a:ext>
            </a:extLst>
          </p:cNvPr>
          <p:cNvCxnSpPr/>
          <p:nvPr/>
        </p:nvCxnSpPr>
        <p:spPr>
          <a:xfrm>
            <a:off x="4146705" y="4513381"/>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26350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48ACA0-EFC4-46F4-BA91-1354FB4D8246}"/>
</file>

<file path=customXml/itemProps2.xml><?xml version="1.0" encoding="utf-8"?>
<ds:datastoreItem xmlns:ds="http://schemas.openxmlformats.org/officeDocument/2006/customXml" ds:itemID="{A7F79C75-0C19-47EC-AB66-972C13304968}"/>
</file>

<file path=customXml/itemProps3.xml><?xml version="1.0" encoding="utf-8"?>
<ds:datastoreItem xmlns:ds="http://schemas.openxmlformats.org/officeDocument/2006/customXml" ds:itemID="{4CFC9261-7BF8-46E2-B0A7-5727DD170E6A}"/>
</file>

<file path=docProps/app.xml><?xml version="1.0" encoding="utf-8"?>
<Properties xmlns="http://schemas.openxmlformats.org/officeDocument/2006/extended-properties" xmlns:vt="http://schemas.openxmlformats.org/officeDocument/2006/docPropsVTypes">
  <Template>NCRC.thmx</Template>
  <TotalTime>51550</TotalTime>
  <Words>1481</Words>
  <Application>Microsoft Macintosh PowerPoint</Application>
  <PresentationFormat>On-screen Show (16:9)</PresentationFormat>
  <Paragraphs>227</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Corbel</vt:lpstr>
      <vt:lpstr>Geneva</vt:lpstr>
      <vt:lpstr>Lucida Grande</vt:lpstr>
      <vt:lpstr>Symbol</vt:lpstr>
      <vt:lpstr>Times New Roman</vt:lpstr>
      <vt:lpstr>NCRC</vt:lpstr>
      <vt:lpstr>Doravirine</vt:lpstr>
      <vt:lpstr>Dr. Budak has no financial conflicts of interest or disclosures.</vt:lpstr>
      <vt:lpstr>Doravirine Basics</vt:lpstr>
      <vt:lpstr>PowerPoint Presentation</vt:lpstr>
      <vt:lpstr>Doravirine: NNRTI Mechanism of Action</vt:lpstr>
      <vt:lpstr>Doravirine: Key Studies</vt:lpstr>
      <vt:lpstr>Key Doravirine Studies</vt:lpstr>
      <vt:lpstr>Doravirine + 2 NRTIs vs. Darunavir + Ritonavir + 2 NRTIs DRIVE FORWARD: Design</vt:lpstr>
      <vt:lpstr>Doravirine + 2 NRTIs vs. Darunavir + Ritonavir + 2 NRTIs DRIVE FORWARD: 48 Week Results</vt:lpstr>
      <vt:lpstr>Doravirine-TDF-3TC versus Efavirenz-TDF-FTC as Initial Therapy DRIVE AHEAD: Design</vt:lpstr>
      <vt:lpstr>Doravirine-TDF-3TC versus Efavirenz-TDF-FTC as Initial Therapy DRIVE AHEAD: 48 Week Results</vt:lpstr>
      <vt:lpstr>Switch to Doravirine-TDF-3TC versus Continued Baseline Regimen DRIVE SHIFT: Design</vt:lpstr>
      <vt:lpstr>Switch to Doravirine-TDF-3TC versus Continued Baseline Regimen DRIVE SHIFT: Baseline Antiretroviral Regimens</vt:lpstr>
      <vt:lpstr>Switch to Doravirine-TDF-3TC versus Continued Baseline Regimen  DRIVE SHIFT: Results</vt:lpstr>
      <vt:lpstr>Summary of Phase 3 Doravirine Trials</vt:lpstr>
      <vt:lpstr>Doravirine is Weight Neutral</vt:lpstr>
      <vt:lpstr>Doravirine: Resistance</vt:lpstr>
      <vt:lpstr>Doravirine In Vitro Resistance Pathways with HIV Subtype B</vt:lpstr>
      <vt:lpstr>Doravirine: Development of Drug Resistance with Virologic Failure</vt:lpstr>
      <vt:lpstr>Impact of Doravirine Resistance</vt:lpstr>
      <vt:lpstr>Doravirine Activity with Prior NNRTI Virologic Failure Resistance</vt:lpstr>
      <vt:lpstr>Impact of NNRTI RAMs on Doravirine</vt:lpstr>
      <vt:lpstr>Doravirine: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2260</cp:revision>
  <cp:lastPrinted>2008-02-05T14:34:24Z</cp:lastPrinted>
  <dcterms:created xsi:type="dcterms:W3CDTF">2010-11-28T05:36:22Z</dcterms:created>
  <dcterms:modified xsi:type="dcterms:W3CDTF">2022-10-11T15:50:48Z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