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9"/>
  </p:notesMasterIdLst>
  <p:handoutMasterIdLst>
    <p:handoutMasterId r:id="rId10"/>
  </p:handoutMasterIdLst>
  <p:sldIdLst>
    <p:sldId id="1257" r:id="rId2"/>
    <p:sldId id="1258" r:id="rId3"/>
    <p:sldId id="1247" r:id="rId4"/>
    <p:sldId id="1259" r:id="rId5"/>
    <p:sldId id="1260" r:id="rId6"/>
    <p:sldId id="1249" r:id="rId7"/>
    <p:sldId id="1277" r:id="rId8"/>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807" autoAdjust="0"/>
  </p:normalViewPr>
  <p:slideViewPr>
    <p:cSldViewPr snapToGrid="0" showGuides="1">
      <p:cViewPr varScale="1">
        <p:scale>
          <a:sx n="165" d="100"/>
          <a:sy n="165"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369434723437348"/>
          <c:y val="6.1029194453070874E-2"/>
          <c:w val="0.83682013706620006"/>
          <c:h val="0.83795557257440467"/>
        </c:manualLayout>
      </c:layout>
      <c:barChart>
        <c:barDir val="col"/>
        <c:grouping val="clustered"/>
        <c:varyColors val="0"/>
        <c:ser>
          <c:idx val="0"/>
          <c:order val="0"/>
          <c:tx>
            <c:strRef>
              <c:f>Sheet1!$B$1</c:f>
              <c:strCache>
                <c:ptCount val="1"/>
                <c:pt idx="0">
                  <c:v>IM CAB+RPV q8 weeks</c:v>
                </c:pt>
              </c:strCache>
            </c:strRef>
          </c:tx>
          <c:spPr>
            <a:gradFill>
              <a:gsLst>
                <a:gs pos="0">
                  <a:srgbClr val="1F5E6F"/>
                </a:gs>
                <a:gs pos="100000">
                  <a:srgbClr val="65B1B8"/>
                </a:gs>
              </a:gsLst>
              <a:lin ang="0" scaled="1"/>
            </a:gradFill>
            <a:ln w="12700" cmpd="sng">
              <a:noFill/>
            </a:ln>
            <a:effectLst/>
            <a:scene3d>
              <a:camera prst="orthographicFront"/>
              <a:lightRig rig="threePt" dir="t"/>
            </a:scene3d>
            <a:sp3d>
              <a:bevelT/>
            </a:sp3d>
          </c:spPr>
          <c:invertIfNegative val="0"/>
          <c:dPt>
            <c:idx val="0"/>
            <c:invertIfNegative val="0"/>
            <c:bubble3D val="0"/>
            <c:spPr>
              <a:gradFill>
                <a:gsLst>
                  <a:gs pos="2000">
                    <a:srgbClr val="94691E"/>
                  </a:gs>
                  <a:gs pos="100000">
                    <a:srgbClr val="E7AF2E"/>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0-C2D8-AD4C-AA27-7067E7986AD9}"/>
              </c:ext>
            </c:extLst>
          </c:dPt>
          <c:dPt>
            <c:idx val="1"/>
            <c:invertIfNegative val="0"/>
            <c:bubble3D val="0"/>
            <c:spPr>
              <a:gradFill>
                <a:gsLst>
                  <a:gs pos="14000">
                    <a:srgbClr val="717B78"/>
                  </a:gs>
                  <a:gs pos="100000">
                    <a:srgbClr val="B9C9C4"/>
                  </a:gs>
                </a:gsLst>
                <a:lin ang="0" scaled="1"/>
              </a:gradFill>
              <a:ln w="12700" cmpd="sng">
                <a:noFill/>
              </a:ln>
              <a:effectLst/>
              <a:scene3d>
                <a:camera prst="orthographicFront"/>
                <a:lightRig rig="threePt" dir="t"/>
              </a:scene3d>
              <a:sp3d>
                <a:bevelT/>
              </a:sp3d>
            </c:spPr>
            <c:extLst>
              <c:ext xmlns:c16="http://schemas.microsoft.com/office/drawing/2014/chart" uri="{C3380CC4-5D6E-409C-BE32-E72D297353CC}">
                <c16:uniqueId val="{00000001-C2D8-AD4C-AA27-7067E7986AD9}"/>
              </c:ext>
            </c:extLst>
          </c:dPt>
          <c:dLbls>
            <c:dLbl>
              <c:idx val="0"/>
              <c:layout>
                <c:manualLayout>
                  <c:x val="-3.0864197530863901E-3"/>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D8-AD4C-AA27-7067E7986AD9}"/>
                </c:ext>
              </c:extLst>
            </c:dLbl>
            <c:dLbl>
              <c:idx val="1"/>
              <c:layout>
                <c:manualLayout>
                  <c:x val="0"/>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IM CAB + IM RPV every 8 weeks</c:v>
                </c:pt>
                <c:pt idx="1">
                  <c:v>Oral DTG-RPV daily</c:v>
                </c:pt>
              </c:strCache>
            </c:strRef>
          </c:cat>
          <c:val>
            <c:numRef>
              <c:f>Sheet1!$B$2:$B$3</c:f>
              <c:numCache>
                <c:formatCode>0</c:formatCode>
                <c:ptCount val="2"/>
                <c:pt idx="0">
                  <c:v>98</c:v>
                </c:pt>
                <c:pt idx="1">
                  <c:v>100</c:v>
                </c:pt>
              </c:numCache>
            </c:numRef>
          </c:val>
          <c:extLst>
            <c:ext xmlns:c16="http://schemas.microsoft.com/office/drawing/2014/chart" uri="{C3380CC4-5D6E-409C-BE32-E72D297353CC}">
              <c16:uniqueId val="{00000002-C2D8-AD4C-AA27-7067E7986AD9}"/>
            </c:ext>
          </c:extLst>
        </c:ser>
        <c:dLbls>
          <c:showLegendKey val="0"/>
          <c:showVal val="1"/>
          <c:showCatName val="0"/>
          <c:showSerName val="0"/>
          <c:showPercent val="0"/>
          <c:showBubbleSize val="0"/>
        </c:dLbls>
        <c:gapWidth val="193"/>
        <c:overlap val="-100"/>
        <c:axId val="-2071533368"/>
        <c:axId val="-2071491288"/>
      </c:barChart>
      <c:catAx>
        <c:axId val="-2071533368"/>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2071491288"/>
        <c:crosses val="autoZero"/>
        <c:auto val="1"/>
        <c:lblAlgn val="ctr"/>
        <c:lblOffset val="1"/>
        <c:tickLblSkip val="1"/>
        <c:tickMarkSkip val="1"/>
        <c:noMultiLvlLbl val="0"/>
      </c:catAx>
      <c:valAx>
        <c:axId val="-2071491288"/>
        <c:scaling>
          <c:orientation val="minMax"/>
          <c:max val="100"/>
          <c:min val="0"/>
        </c:scaling>
        <c:delete val="0"/>
        <c:axPos val="l"/>
        <c:title>
          <c:tx>
            <c:rich>
              <a:bodyPr/>
              <a:lstStyle/>
              <a:p>
                <a:pPr>
                  <a:defRPr sz="1300"/>
                </a:pPr>
                <a:r>
                  <a:rPr lang="en-US" sz="1300"/>
                  <a:t>HIV RNA &lt;50 copies/mL (%)</a:t>
                </a:r>
              </a:p>
            </c:rich>
          </c:tx>
          <c:layout>
            <c:manualLayout>
              <c:xMode val="edge"/>
              <c:yMode val="edge"/>
              <c:x val="4.4519782249441038E-3"/>
              <c:y val="9.0074630822662316E-2"/>
            </c:manualLayout>
          </c:layout>
          <c:overlay val="0"/>
        </c:title>
        <c:numFmt formatCode="0" sourceLinked="0"/>
        <c:majorTickMark val="out"/>
        <c:minorTickMark val="none"/>
        <c:tickLblPos val="nextTo"/>
        <c:spPr>
          <a:ln w="6350" cmpd="sng">
            <a:solidFill>
              <a:srgbClr val="000000"/>
            </a:solidFill>
          </a:ln>
        </c:spPr>
        <c:crossAx val="-20715333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02631615183259"/>
          <c:y val="0.19906833807779817"/>
          <c:w val="0.41561324981019265"/>
          <c:h val="0.77834555907421876"/>
        </c:manualLayout>
      </c:layout>
      <c:pieChart>
        <c:varyColors val="1"/>
        <c:ser>
          <c:idx val="0"/>
          <c:order val="0"/>
          <c:tx>
            <c:strRef>
              <c:f>Sheet1!$B$1</c:f>
              <c:strCache>
                <c:ptCount val="1"/>
                <c:pt idx="0">
                  <c:v>Column1</c:v>
                </c:pt>
              </c:strCache>
            </c:strRef>
          </c:tx>
          <c:spPr>
            <a:ln>
              <a:noFill/>
            </a:ln>
          </c:spPr>
          <c:dPt>
            <c:idx val="0"/>
            <c:bubble3D val="0"/>
            <c:spPr>
              <a:gradFill>
                <a:gsLst>
                  <a:gs pos="100000">
                    <a:srgbClr val="875200"/>
                  </a:gs>
                  <a:gs pos="0">
                    <a:srgbClr val="D99B02"/>
                  </a:gs>
                </a:gsLst>
                <a:lin ang="16200000" scaled="0"/>
              </a:gradFill>
              <a:ln w="6350">
                <a:noFill/>
              </a:ln>
              <a:effectLst/>
              <a:scene3d>
                <a:camera prst="orthographicFront"/>
                <a:lightRig rig="threePt" dir="t"/>
              </a:scene3d>
              <a:sp3d>
                <a:bevelT/>
              </a:sp3d>
            </c:spPr>
            <c:extLst>
              <c:ext xmlns:c16="http://schemas.microsoft.com/office/drawing/2014/chart" uri="{C3380CC4-5D6E-409C-BE32-E72D297353CC}">
                <c16:uniqueId val="{00000002-75A6-324E-B989-D778C0D5D492}"/>
              </c:ext>
            </c:extLst>
          </c:dPt>
          <c:dPt>
            <c:idx val="1"/>
            <c:bubble3D val="0"/>
            <c:spPr>
              <a:gradFill>
                <a:gsLst>
                  <a:gs pos="100000">
                    <a:srgbClr val="A1D6F0"/>
                  </a:gs>
                  <a:gs pos="13000">
                    <a:srgbClr val="00B0F0"/>
                  </a:gs>
                </a:gsLst>
                <a:lin ang="16200000" scaled="0"/>
              </a:gradFill>
              <a:ln w="6350">
                <a:noFill/>
              </a:ln>
              <a:effectLst/>
              <a:scene3d>
                <a:camera prst="orthographicFront"/>
                <a:lightRig rig="threePt" dir="t"/>
              </a:scene3d>
              <a:sp3d>
                <a:bevelT/>
              </a:sp3d>
            </c:spPr>
            <c:extLst>
              <c:ext xmlns:c16="http://schemas.microsoft.com/office/drawing/2014/chart" uri="{C3380CC4-5D6E-409C-BE32-E72D297353CC}">
                <c16:uniqueId val="{00000004-75A6-324E-B989-D778C0D5D492}"/>
              </c:ext>
            </c:extLst>
          </c:dPt>
          <c:dPt>
            <c:idx val="2"/>
            <c:bubble3D val="0"/>
            <c:spPr>
              <a:gradFill>
                <a:gsLst>
                  <a:gs pos="47000">
                    <a:srgbClr val="CCCB00"/>
                  </a:gs>
                  <a:gs pos="96000">
                    <a:srgbClr val="FFFF00"/>
                  </a:gs>
                </a:gsLst>
                <a:lin ang="16200000" scaled="0"/>
              </a:gradFill>
              <a:ln w="6350">
                <a:noFill/>
              </a:ln>
              <a:effectLst/>
              <a:scene3d>
                <a:camera prst="orthographicFront"/>
                <a:lightRig rig="threePt" dir="t"/>
              </a:scene3d>
              <a:sp3d>
                <a:bevelT/>
              </a:sp3d>
            </c:spPr>
            <c:extLst>
              <c:ext xmlns:c16="http://schemas.microsoft.com/office/drawing/2014/chart" uri="{C3380CC4-5D6E-409C-BE32-E72D297353CC}">
                <c16:uniqueId val="{00000003-75A6-324E-B989-D778C0D5D492}"/>
              </c:ext>
            </c:extLst>
          </c:dPt>
          <c:dLbls>
            <c:dLbl>
              <c:idx val="0"/>
              <c:layout>
                <c:manualLayout>
                  <c:x val="-6.2325653832256377E-2"/>
                  <c:y val="-0.1011024507996428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A6-324E-B989-D778C0D5D492}"/>
                </c:ext>
              </c:extLst>
            </c:dLbl>
            <c:numFmt formatCode="0%" sourceLinked="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IM CAB + IM RPV</c:v>
                </c:pt>
                <c:pt idx="1">
                  <c:v>Oral CAB + Oral RPV</c:v>
                </c:pt>
                <c:pt idx="2">
                  <c:v>No preference</c:v>
                </c:pt>
              </c:strCache>
            </c:strRef>
          </c:cat>
          <c:val>
            <c:numRef>
              <c:f>Sheet1!$B$2:$B$4</c:f>
              <c:numCache>
                <c:formatCode>0%</c:formatCode>
                <c:ptCount val="3"/>
                <c:pt idx="0">
                  <c:v>0.88</c:v>
                </c:pt>
                <c:pt idx="1">
                  <c:v>0.06</c:v>
                </c:pt>
                <c:pt idx="2">
                  <c:v>7.0000000000000007E-2</c:v>
                </c:pt>
              </c:numCache>
            </c:numRef>
          </c:val>
          <c:extLst>
            <c:ext xmlns:c16="http://schemas.microsoft.com/office/drawing/2014/chart" uri="{C3380CC4-5D6E-409C-BE32-E72D297353CC}">
              <c16:uniqueId val="{00000000-75A6-324E-B989-D778C0D5D49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2776324579800512E-2"/>
          <c:y val="1.4182412717457933E-2"/>
          <c:w val="0.97748078621149637"/>
          <c:h val="0.1877752866538066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4097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Every 2-Month IM CAB plus IM RPV After 5 Years of Oral CAB plus Oral RPV</a:t>
            </a:r>
            <a:br>
              <a:rPr lang="en-US" sz="1800" b="0" dirty="0"/>
            </a:br>
            <a:r>
              <a:rPr lang="en-US" sz="2025" b="0" dirty="0"/>
              <a:t> </a:t>
            </a:r>
            <a:r>
              <a:rPr lang="en-US" dirty="0"/>
              <a:t>POLAR Study</a:t>
            </a:r>
          </a:p>
        </p:txBody>
      </p:sp>
    </p:spTree>
    <p:extLst>
      <p:ext uri="{BB962C8B-B14F-4D97-AF65-F5344CB8AC3E}">
        <p14:creationId xmlns:p14="http://schemas.microsoft.com/office/powerpoint/2010/main" val="17983005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4645343" y="2473524"/>
            <a:ext cx="310375" cy="492977"/>
          </a:xfrm>
          <a:prstGeom prst="line">
            <a:avLst/>
          </a:prstGeom>
          <a:noFill/>
          <a:ln w="1270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4635069" y="2827974"/>
            <a:ext cx="310375" cy="492977"/>
          </a:xfrm>
          <a:prstGeom prst="line">
            <a:avLst/>
          </a:prstGeom>
          <a:noFill/>
          <a:ln w="1270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Autofit/>
          </a:bodyPr>
          <a:lstStyle/>
          <a:p>
            <a:r>
              <a:rPr lang="en-US" sz="2000" dirty="0"/>
              <a:t>Every 2-Month IM CAB + IM RPV after 5 Years of Oral CAB + Oral RPV</a:t>
            </a:r>
            <a:br>
              <a:rPr lang="en-US" sz="2000" dirty="0"/>
            </a:br>
            <a:r>
              <a:rPr lang="en-US" sz="2000" dirty="0"/>
              <a:t>Polar Study: Design</a:t>
            </a:r>
          </a:p>
        </p:txBody>
      </p:sp>
      <p:sp>
        <p:nvSpPr>
          <p:cNvPr id="6" name="Content Placeholder 5"/>
          <p:cNvSpPr>
            <a:spLocks noGrp="1"/>
          </p:cNvSpPr>
          <p:nvPr>
            <p:ph type="body" sz="quarter" idx="16"/>
          </p:nvPr>
        </p:nvSpPr>
        <p:spPr/>
        <p:txBody>
          <a:bodyPr/>
          <a:lstStyle/>
          <a:p>
            <a:r>
              <a:rPr lang="en-US" dirty="0"/>
              <a:t>Source: Mills A, et al. AIDS. 2022;36:195–203.</a:t>
            </a:r>
          </a:p>
        </p:txBody>
      </p:sp>
      <p:sp>
        <p:nvSpPr>
          <p:cNvPr id="5" name="Content Placeholder 4">
            <a:extLst>
              <a:ext uri="{FF2B5EF4-FFF2-40B4-BE49-F238E27FC236}">
                <a16:creationId xmlns:a16="http://schemas.microsoft.com/office/drawing/2014/main" id="{2335754D-CCCA-F16D-9A86-97221092E9D7}"/>
              </a:ext>
            </a:extLst>
          </p:cNvPr>
          <p:cNvSpPr>
            <a:spLocks noGrp="1"/>
          </p:cNvSpPr>
          <p:nvPr>
            <p:ph sz="half" idx="2"/>
          </p:nvPr>
        </p:nvSpPr>
        <p:spPr>
          <a:xfrm>
            <a:off x="323850" y="1185503"/>
            <a:ext cx="4248149" cy="3386497"/>
          </a:xfrm>
        </p:spPr>
        <p:txBody>
          <a:bodyPr>
            <a:normAutofit/>
          </a:bodyPr>
          <a:lstStyle/>
          <a:p>
            <a:pPr>
              <a:lnSpc>
                <a:spcPts val="2100"/>
              </a:lnSpc>
            </a:pPr>
            <a:r>
              <a:rPr lang="en-US" b="1" dirty="0"/>
              <a:t>Background</a:t>
            </a:r>
            <a:endParaRPr lang="en-US" dirty="0"/>
          </a:p>
          <a:p>
            <a:pPr lvl="1">
              <a:lnSpc>
                <a:spcPts val="2100"/>
              </a:lnSpc>
            </a:pPr>
            <a:r>
              <a:rPr lang="en-US" dirty="0"/>
              <a:t>Phase 2b, multicenter, non-randomized, rollover study; LATTE participants who completed 300 weeks of oral CAB + oral RPV and had HIV RNA &lt;50 copies/mL were eligible</a:t>
            </a:r>
          </a:p>
          <a:p>
            <a:pPr>
              <a:lnSpc>
                <a:spcPts val="2100"/>
              </a:lnSpc>
            </a:pPr>
            <a:r>
              <a:rPr lang="en-US" b="1" dirty="0"/>
              <a:t>Design</a:t>
            </a:r>
          </a:p>
          <a:p>
            <a:pPr lvl="1">
              <a:lnSpc>
                <a:spcPts val="2100"/>
              </a:lnSpc>
            </a:pPr>
            <a:r>
              <a:rPr lang="en-US" dirty="0"/>
              <a:t>Eligible participants could elect to switch to every 2-month IM CAB-RPV or switch to dolutegravir (DTG) with RPV as 2-drug oral maintenance ART</a:t>
            </a:r>
          </a:p>
        </p:txBody>
      </p:sp>
      <p:sp>
        <p:nvSpPr>
          <p:cNvPr id="24" name="Rectangle 7"/>
          <p:cNvSpPr>
            <a:spLocks noChangeArrowheads="1"/>
          </p:cNvSpPr>
          <p:nvPr/>
        </p:nvSpPr>
        <p:spPr bwMode="ltGray">
          <a:xfrm>
            <a:off x="5106479" y="1753362"/>
            <a:ext cx="3474720" cy="822960"/>
          </a:xfrm>
          <a:prstGeom prst="rect">
            <a:avLst/>
          </a:prstGeom>
          <a:solidFill>
            <a:srgbClr val="DFB669">
              <a:alpha val="4259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600" b="1" dirty="0">
                <a:solidFill>
                  <a:srgbClr val="000000"/>
                </a:solidFill>
                <a:latin typeface="Arial"/>
                <a:cs typeface="Arial"/>
              </a:rPr>
              <a:t>IM CAB-RPV every 2 months </a:t>
            </a:r>
          </a:p>
          <a:p>
            <a:pPr algn="ctr"/>
            <a:r>
              <a:rPr lang="en-US" sz="1400" dirty="0">
                <a:solidFill>
                  <a:srgbClr val="000000"/>
                </a:solidFill>
                <a:latin typeface="Arial"/>
                <a:cs typeface="Arial"/>
              </a:rPr>
              <a:t>(n = 90)</a:t>
            </a:r>
          </a:p>
        </p:txBody>
      </p:sp>
      <p:sp>
        <p:nvSpPr>
          <p:cNvPr id="20" name="Rectangle 7"/>
          <p:cNvSpPr>
            <a:spLocks noChangeArrowheads="1"/>
          </p:cNvSpPr>
          <p:nvPr/>
        </p:nvSpPr>
        <p:spPr bwMode="ltGray">
          <a:xfrm>
            <a:off x="5106257" y="3211550"/>
            <a:ext cx="3474720" cy="822960"/>
          </a:xfrm>
          <a:prstGeom prst="rect">
            <a:avLst/>
          </a:prstGeom>
          <a:solidFill>
            <a:srgbClr val="CBDCD6">
              <a:alpha val="6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600" b="1" dirty="0">
                <a:solidFill>
                  <a:srgbClr val="000000"/>
                </a:solidFill>
                <a:latin typeface="Arial"/>
                <a:cs typeface="Arial"/>
              </a:rPr>
              <a:t>Oral DTG-RPV</a:t>
            </a:r>
          </a:p>
          <a:p>
            <a:pPr algn="ctr"/>
            <a:r>
              <a:rPr lang="en-US" sz="1400" dirty="0">
                <a:solidFill>
                  <a:srgbClr val="000000"/>
                </a:solidFill>
                <a:latin typeface="Arial"/>
                <a:cs typeface="Arial"/>
              </a:rPr>
              <a:t>(n = 7)</a:t>
            </a:r>
          </a:p>
        </p:txBody>
      </p:sp>
      <p:sp>
        <p:nvSpPr>
          <p:cNvPr id="35" name="TextBox 34"/>
          <p:cNvSpPr txBox="1"/>
          <p:nvPr/>
        </p:nvSpPr>
        <p:spPr>
          <a:xfrm>
            <a:off x="5249877" y="4299631"/>
            <a:ext cx="3272324" cy="276999"/>
          </a:xfrm>
          <a:prstGeom prst="rect">
            <a:avLst/>
          </a:prstGeom>
          <a:noFill/>
        </p:spPr>
        <p:txBody>
          <a:bodyPr wrap="square" rtlCol="0">
            <a:spAutoFit/>
          </a:bodyPr>
          <a:lstStyle/>
          <a:p>
            <a:r>
              <a:rPr lang="en-US" sz="1200" dirty="0">
                <a:latin typeface="Arial"/>
              </a:rPr>
              <a:t>Efficacy assessed after 12 months</a:t>
            </a:r>
          </a:p>
        </p:txBody>
      </p:sp>
    </p:spTree>
    <p:extLst>
      <p:ext uri="{BB962C8B-B14F-4D97-AF65-F5344CB8AC3E}">
        <p14:creationId xmlns:p14="http://schemas.microsoft.com/office/powerpoint/2010/main" val="201207475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Every 2-Month IM CAB + IM RPV after 5 Years of Oral CAB + Oral RPV</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Polar Study: Baseline Characteristics</a:t>
            </a:r>
            <a:endParaRPr lang="en-US" sz="2000" dirty="0"/>
          </a:p>
        </p:txBody>
      </p:sp>
      <p:sp>
        <p:nvSpPr>
          <p:cNvPr id="3" name="Text Placeholder 2"/>
          <p:cNvSpPr>
            <a:spLocks noGrp="1"/>
          </p:cNvSpPr>
          <p:nvPr>
            <p:ph type="body" sz="quarter" idx="14"/>
          </p:nvPr>
        </p:nvSpPr>
        <p:spPr/>
        <p:txBody>
          <a:bodyPr/>
          <a:lstStyle/>
          <a:p>
            <a:r>
              <a:rPr lang="en-US" dirty="0"/>
              <a:t>Source: Mills A, et al. AIDS. 2022;36:195–203.</a:t>
            </a:r>
            <a:endParaRPr lang="en-US" dirty="0">
              <a:latin typeface="Arial" pitchFamily="31" charset="0"/>
            </a:endParaRPr>
          </a:p>
        </p:txBody>
      </p:sp>
      <p:graphicFrame>
        <p:nvGraphicFramePr>
          <p:cNvPr id="24" name="Group 45">
            <a:extLst>
              <a:ext uri="{FF2B5EF4-FFF2-40B4-BE49-F238E27FC236}">
                <a16:creationId xmlns:a16="http://schemas.microsoft.com/office/drawing/2014/main" id="{430E3D6E-8695-5248-AA4E-49C0EC53B9A2}"/>
              </a:ext>
            </a:extLst>
          </p:cNvPr>
          <p:cNvGraphicFramePr>
            <a:graphicFrameLocks noGrp="1"/>
          </p:cNvGraphicFramePr>
          <p:nvPr>
            <p:extLst>
              <p:ext uri="{D42A27DB-BD31-4B8C-83A1-F6EECF244321}">
                <p14:modId xmlns:p14="http://schemas.microsoft.com/office/powerpoint/2010/main" val="1977911389"/>
              </p:ext>
            </p:extLst>
          </p:nvPr>
        </p:nvGraphicFramePr>
        <p:xfrm>
          <a:off x="478696" y="1077056"/>
          <a:ext cx="8229600" cy="3657602"/>
        </p:xfrm>
        <a:graphic>
          <a:graphicData uri="http://schemas.openxmlformats.org/drawingml/2006/table">
            <a:tbl>
              <a:tblPr>
                <a:effectLst/>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10771">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POLAR: Baseline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86517">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IM CAB-RPV Every 8 Weeks</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90)</a:t>
                      </a:r>
                      <a:endParaRPr lang="en-US" sz="11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A3854D"/>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Oral DTG-RPV Daily</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7)</a:t>
                      </a: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717B78"/>
                    </a:solidFill>
                  </a:tcPr>
                </a:tc>
                <a:extLst>
                  <a:ext uri="{0D108BD9-81ED-4DB2-BD59-A6C34878D82A}">
                    <a16:rowId xmlns:a16="http://schemas.microsoft.com/office/drawing/2014/main" val="10001"/>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a:ea typeface="+mn-ea"/>
                          <a:cs typeface="Arial"/>
                        </a:rPr>
                        <a:t>Age, median, years</a:t>
                      </a:r>
                      <a:endParaRPr kumimoji="0" lang="en-US" sz="13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41</a:t>
                      </a:r>
                      <a:endParaRPr lang="en-US" sz="13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20000"/>
                      </a:srgbClr>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53</a:t>
                      </a:r>
                      <a:endParaRPr lang="en-US" sz="13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20000"/>
                      </a:srgbClr>
                    </a:solidFill>
                  </a:tcPr>
                </a:tc>
                <a:extLst>
                  <a:ext uri="{0D108BD9-81ED-4DB2-BD59-A6C34878D82A}">
                    <a16:rowId xmlns:a16="http://schemas.microsoft.com/office/drawing/2014/main" val="10002"/>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a:ea typeface="+mn-ea"/>
                          <a:cs typeface="Arial"/>
                        </a:rPr>
                        <a:t>Age </a:t>
                      </a:r>
                      <a:r>
                        <a:rPr lang="en-US" sz="1300" u="sng" kern="1200" dirty="0">
                          <a:solidFill>
                            <a:schemeClr val="tx1"/>
                          </a:solidFill>
                          <a:effectLst/>
                          <a:latin typeface="Arial"/>
                          <a:ea typeface="+mn-ea"/>
                          <a:cs typeface="Arial"/>
                        </a:rPr>
                        <a:t>&gt;</a:t>
                      </a:r>
                      <a:r>
                        <a:rPr lang="en-US" sz="1300" kern="1200" dirty="0">
                          <a:solidFill>
                            <a:schemeClr val="tx1"/>
                          </a:solidFill>
                          <a:effectLst/>
                          <a:latin typeface="Arial"/>
                          <a:ea typeface="+mn-ea"/>
                          <a:cs typeface="Arial"/>
                        </a:rPr>
                        <a:t>50 years, n (%)</a:t>
                      </a:r>
                      <a:endParaRPr kumimoji="0" lang="en-US" sz="13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16 (18)</a:t>
                      </a:r>
                      <a:endParaRPr lang="en-US" sz="13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30000"/>
                      </a:srgbClr>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4 (57)</a:t>
                      </a:r>
                      <a:endParaRPr lang="en-US" sz="13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30000"/>
                      </a:srgbClr>
                    </a:solidFill>
                  </a:tcPr>
                </a:tc>
                <a:extLst>
                  <a:ext uri="{0D108BD9-81ED-4DB2-BD59-A6C34878D82A}">
                    <a16:rowId xmlns:a16="http://schemas.microsoft.com/office/drawing/2014/main" val="10003"/>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a:ea typeface="ＭＳ Ｐゴシック" pitchFamily="-106" charset="-128"/>
                          <a:cs typeface="Arial"/>
                        </a:rPr>
                        <a:t>Female sex at birth,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2 (2)</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2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20000"/>
                      </a:srgbClr>
                    </a:solidFill>
                  </a:tcPr>
                </a:tc>
                <a:extLst>
                  <a:ext uri="{0D108BD9-81ED-4DB2-BD59-A6C34878D82A}">
                    <a16:rowId xmlns:a16="http://schemas.microsoft.com/office/drawing/2014/main" val="1851382405"/>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a:ea typeface="ＭＳ Ｐゴシック" pitchFamily="-106" charset="-128"/>
                          <a:cs typeface="Arial"/>
                        </a:rPr>
                        <a:t>Female self-reported sex, n (%)</a:t>
                      </a:r>
                      <a:endParaRPr kumimoji="0" lang="en-US" sz="13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3 (3)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3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30000"/>
                      </a:srgbClr>
                    </a:solidFill>
                  </a:tcPr>
                </a:tc>
                <a:extLst>
                  <a:ext uri="{0D108BD9-81ED-4DB2-BD59-A6C34878D82A}">
                    <a16:rowId xmlns:a16="http://schemas.microsoft.com/office/drawing/2014/main" val="1355395041"/>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a:ea typeface="ＭＳ Ｐゴシック" pitchFamily="-106" charset="-128"/>
                          <a:cs typeface="Arial"/>
                        </a:rPr>
                        <a:t>White, n (%)</a:t>
                      </a:r>
                      <a:endParaRPr kumimoji="0" lang="en-US" sz="13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63 (70)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2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4 (57)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20000"/>
                      </a:srgbClr>
                    </a:solidFill>
                  </a:tcPr>
                </a:tc>
                <a:extLst>
                  <a:ext uri="{0D108BD9-81ED-4DB2-BD59-A6C34878D82A}">
                    <a16:rowId xmlns:a16="http://schemas.microsoft.com/office/drawing/2014/main" val="10005"/>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a:ea typeface="+mn-ea"/>
                          <a:cs typeface="Arial"/>
                        </a:rPr>
                        <a:t>Black, n (%)</a:t>
                      </a:r>
                      <a:endParaRPr kumimoji="0" lang="en-US" sz="13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21 (23)</a:t>
                      </a:r>
                      <a:endParaRPr lang="en-US" sz="13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30000"/>
                      </a:srgbClr>
                    </a:solidFill>
                  </a:tcPr>
                </a:tc>
                <a:tc>
                  <a:txBody>
                    <a:bodyPr/>
                    <a:lstStyle/>
                    <a:p>
                      <a:pPr marL="0" algn="ctr">
                        <a:lnSpc>
                          <a:spcPct val="80000"/>
                        </a:lnSpc>
                        <a:spcBef>
                          <a:spcPts val="0"/>
                        </a:spcBef>
                        <a:buFont typeface="Symbol" charset="0"/>
                        <a:buNone/>
                        <a:defRPr/>
                      </a:pPr>
                      <a:r>
                        <a:rPr lang="en-US" sz="1300" b="0" kern="1200" dirty="0">
                          <a:solidFill>
                            <a:schemeClr val="tx1"/>
                          </a:solidFill>
                          <a:effectLst/>
                          <a:latin typeface="Arial"/>
                          <a:ea typeface="+mn-ea"/>
                          <a:cs typeface="Arial"/>
                        </a:rPr>
                        <a:t>3 (43)</a:t>
                      </a:r>
                      <a:endParaRPr lang="en-US" sz="13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30000"/>
                      </a:srgbClr>
                    </a:solidFill>
                  </a:tcPr>
                </a:tc>
                <a:extLst>
                  <a:ext uri="{0D108BD9-81ED-4DB2-BD59-A6C34878D82A}">
                    <a16:rowId xmlns:a16="http://schemas.microsoft.com/office/drawing/2014/main" val="10006"/>
                  </a:ext>
                </a:extLst>
              </a:tr>
              <a:tr h="279106">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a:ea typeface="+mn-ea"/>
                          <a:cs typeface="Arial"/>
                        </a:rPr>
                        <a:t>Other, n (%)</a:t>
                      </a:r>
                      <a:endParaRPr kumimoji="0" lang="en-US" sz="13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6 (7)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2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20000"/>
                      </a:srgbClr>
                    </a:solidFill>
                  </a:tcPr>
                </a:tc>
                <a:extLst>
                  <a:ext uri="{0D108BD9-81ED-4DB2-BD59-A6C34878D82A}">
                    <a16:rowId xmlns:a16="http://schemas.microsoft.com/office/drawing/2014/main" val="10007"/>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a:ea typeface="ＭＳ Ｐゴシック" pitchFamily="-106" charset="-128"/>
                          <a:cs typeface="Arial"/>
                        </a:rPr>
                        <a:t>BMI, median, kg/m2</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3E3"/>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27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3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27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30000"/>
                      </a:srgbClr>
                    </a:solidFill>
                  </a:tcPr>
                </a:tc>
                <a:extLst>
                  <a:ext uri="{0D108BD9-81ED-4DB2-BD59-A6C34878D82A}">
                    <a16:rowId xmlns:a16="http://schemas.microsoft.com/office/drawing/2014/main" val="4179027741"/>
                  </a:ext>
                </a:extLst>
              </a:tr>
              <a:tr h="285151">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a:ea typeface="ＭＳ Ｐゴシック" pitchFamily="-106" charset="-128"/>
                          <a:cs typeface="Arial"/>
                        </a:rPr>
                        <a:t>CD4 T-cell count, median</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851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A4864F">
                        <a:alpha val="20000"/>
                      </a:srgbClr>
                    </a:solidFill>
                  </a:tcPr>
                </a:tc>
                <a:tc>
                  <a:txBody>
                    <a:bodyPr/>
                    <a:lstStyle/>
                    <a:p>
                      <a:pPr marL="0" algn="ctr">
                        <a:lnSpc>
                          <a:spcPct val="80000"/>
                        </a:lnSpc>
                        <a:spcBef>
                          <a:spcPts val="0"/>
                        </a:spcBef>
                        <a:buFont typeface="Symbol" charset="0"/>
                        <a:buNone/>
                        <a:defRPr/>
                      </a:pPr>
                      <a:r>
                        <a:rPr lang="en-US" sz="1300" b="0" dirty="0">
                          <a:solidFill>
                            <a:schemeClr val="tx1"/>
                          </a:solidFill>
                          <a:latin typeface="Arial"/>
                          <a:cs typeface="Arial"/>
                        </a:rPr>
                        <a:t>779</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17B78">
                        <a:alpha val="20000"/>
                      </a:srgbClr>
                    </a:solidFill>
                  </a:tcPr>
                </a:tc>
                <a:extLst>
                  <a:ext uri="{0D108BD9-81ED-4DB2-BD59-A6C34878D82A}">
                    <a16:rowId xmlns:a16="http://schemas.microsoft.com/office/drawing/2014/main" val="3672603213"/>
                  </a:ext>
                </a:extLst>
              </a:tr>
            </a:tbl>
          </a:graphicData>
        </a:graphic>
      </p:graphicFrame>
    </p:spTree>
    <p:extLst>
      <p:ext uri="{BB962C8B-B14F-4D97-AF65-F5344CB8AC3E}">
        <p14:creationId xmlns:p14="http://schemas.microsoft.com/office/powerpoint/2010/main" val="158658542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Every 2-Month IM CAB + IM RPV after 5 Years of Oral CAB + Oral RPV</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Polar Study: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12 Months: Virologic Response by FDA Snapshot Analysis (ITT)</a:t>
            </a:r>
          </a:p>
        </p:txBody>
      </p:sp>
      <p:sp>
        <p:nvSpPr>
          <p:cNvPr id="7" name="Content Placeholder 6"/>
          <p:cNvSpPr>
            <a:spLocks noGrp="1"/>
          </p:cNvSpPr>
          <p:nvPr>
            <p:ph type="body" sz="quarter" idx="16"/>
          </p:nvPr>
        </p:nvSpPr>
        <p:spPr/>
        <p:txBody>
          <a:bodyPr/>
          <a:lstStyle/>
          <a:p>
            <a:r>
              <a:rPr lang="en-US" dirty="0"/>
              <a:t>Source: Mills A, et al. AIDS. 2022;36:195–203.</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524655994"/>
              </p:ext>
            </p:extLst>
          </p:nvPr>
        </p:nvGraphicFramePr>
        <p:xfrm>
          <a:off x="464653" y="1371601"/>
          <a:ext cx="8229600" cy="292608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415690" y="3709740"/>
            <a:ext cx="742950" cy="253916"/>
          </a:xfrm>
          <a:prstGeom prst="rect">
            <a:avLst/>
          </a:prstGeom>
          <a:noFill/>
        </p:spPr>
        <p:txBody>
          <a:bodyPr wrap="square" rtlCol="0" anchor="ctr" anchorCtr="1">
            <a:spAutoFit/>
          </a:bodyPr>
          <a:lstStyle/>
          <a:p>
            <a:r>
              <a:rPr lang="en-US" sz="1050" dirty="0">
                <a:solidFill>
                  <a:srgbClr val="FFFFFF"/>
                </a:solidFill>
                <a:latin typeface="Arial"/>
              </a:rPr>
              <a:t>7/7</a:t>
            </a:r>
          </a:p>
        </p:txBody>
      </p:sp>
      <p:sp>
        <p:nvSpPr>
          <p:cNvPr id="9" name="TextBox 8">
            <a:extLst>
              <a:ext uri="{FF2B5EF4-FFF2-40B4-BE49-F238E27FC236}">
                <a16:creationId xmlns:a16="http://schemas.microsoft.com/office/drawing/2014/main" id="{4B73F1F0-9D02-0348-AFDC-9D72E69B26DC}"/>
              </a:ext>
            </a:extLst>
          </p:cNvPr>
          <p:cNvSpPr txBox="1"/>
          <p:nvPr/>
        </p:nvSpPr>
        <p:spPr>
          <a:xfrm>
            <a:off x="1292379" y="4430217"/>
            <a:ext cx="7224897" cy="438582"/>
          </a:xfrm>
          <a:prstGeom prst="rect">
            <a:avLst/>
          </a:prstGeom>
          <a:solidFill>
            <a:schemeClr val="bg1">
              <a:lumMod val="95000"/>
            </a:schemeClr>
          </a:solidFill>
        </p:spPr>
        <p:txBody>
          <a:bodyPr wrap="square" rtlCol="0">
            <a:spAutoFit/>
          </a:bodyPr>
          <a:lstStyle/>
          <a:p>
            <a:r>
              <a:rPr lang="en-US" sz="1125" dirty="0">
                <a:latin typeface="+mn-lt"/>
              </a:rPr>
              <a:t>*2 participants in IM CAB-RPV arm had no virologic data at month 12 so were counted as failures</a:t>
            </a:r>
          </a:p>
          <a:p>
            <a:r>
              <a:rPr lang="en-US" sz="1125" dirty="0">
                <a:latin typeface="+mn-lt"/>
              </a:rPr>
              <a:t>*No participant in either arm had HIV RNA &gt;50 copies/mL at month 12</a:t>
            </a:r>
          </a:p>
        </p:txBody>
      </p:sp>
      <p:sp>
        <p:nvSpPr>
          <p:cNvPr id="8" name="TextBox 7">
            <a:extLst>
              <a:ext uri="{FF2B5EF4-FFF2-40B4-BE49-F238E27FC236}">
                <a16:creationId xmlns:a16="http://schemas.microsoft.com/office/drawing/2014/main" id="{7C59665D-5C71-CB44-881E-18A1A7A9C81A}"/>
              </a:ext>
            </a:extLst>
          </p:cNvPr>
          <p:cNvSpPr txBox="1"/>
          <p:nvPr/>
        </p:nvSpPr>
        <p:spPr>
          <a:xfrm>
            <a:off x="2937338" y="3709740"/>
            <a:ext cx="742950" cy="253916"/>
          </a:xfrm>
          <a:prstGeom prst="rect">
            <a:avLst/>
          </a:prstGeom>
          <a:noFill/>
        </p:spPr>
        <p:txBody>
          <a:bodyPr wrap="square" rtlCol="0" anchor="ctr" anchorCtr="1">
            <a:spAutoFit/>
          </a:bodyPr>
          <a:lstStyle/>
          <a:p>
            <a:r>
              <a:rPr lang="en-US" sz="1050" dirty="0">
                <a:solidFill>
                  <a:srgbClr val="FFFFFF"/>
                </a:solidFill>
                <a:latin typeface="Arial"/>
              </a:rPr>
              <a:t>88/90</a:t>
            </a:r>
          </a:p>
        </p:txBody>
      </p:sp>
    </p:spTree>
    <p:extLst>
      <p:ext uri="{BB962C8B-B14F-4D97-AF65-F5344CB8AC3E}">
        <p14:creationId xmlns:p14="http://schemas.microsoft.com/office/powerpoint/2010/main" val="263240304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Every 2-Month IM CAB + IM RPV after 5 Years of Oral CAB + Oral RPV</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Polar Study: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12 Months: Participant Reported Treatment Preferences</a:t>
            </a:r>
          </a:p>
        </p:txBody>
      </p:sp>
      <p:sp>
        <p:nvSpPr>
          <p:cNvPr id="7" name="Content Placeholder 6"/>
          <p:cNvSpPr>
            <a:spLocks noGrp="1"/>
          </p:cNvSpPr>
          <p:nvPr>
            <p:ph type="body" sz="quarter" idx="16"/>
          </p:nvPr>
        </p:nvSpPr>
        <p:spPr/>
        <p:txBody>
          <a:bodyPr/>
          <a:lstStyle/>
          <a:p>
            <a:r>
              <a:rPr lang="en-US" dirty="0"/>
              <a:t>Source: Mills A, et al. AIDS. 2022;36:195–203.</a:t>
            </a:r>
            <a:endParaRPr lang="en-US" dirty="0">
              <a:latin typeface="Arial" pitchFamily="31" charset="0"/>
            </a:endParaRPr>
          </a:p>
        </p:txBody>
      </p:sp>
      <p:sp>
        <p:nvSpPr>
          <p:cNvPr id="12" name="TextBox 11"/>
          <p:cNvSpPr txBox="1"/>
          <p:nvPr/>
        </p:nvSpPr>
        <p:spPr>
          <a:xfrm>
            <a:off x="5837384" y="3802206"/>
            <a:ext cx="742950" cy="253916"/>
          </a:xfrm>
          <a:prstGeom prst="rect">
            <a:avLst/>
          </a:prstGeom>
          <a:noFill/>
        </p:spPr>
        <p:txBody>
          <a:bodyPr wrap="square" rtlCol="0" anchor="ctr" anchorCtr="1">
            <a:spAutoFit/>
          </a:bodyPr>
          <a:lstStyle/>
          <a:p>
            <a:r>
              <a:rPr lang="en-US" sz="1050" dirty="0">
                <a:solidFill>
                  <a:srgbClr val="FFFFFF"/>
                </a:solidFill>
                <a:latin typeface="Arial"/>
              </a:rPr>
              <a:t>7/7</a:t>
            </a:r>
          </a:p>
        </p:txBody>
      </p:sp>
      <p:sp>
        <p:nvSpPr>
          <p:cNvPr id="8" name="TextBox 7">
            <a:extLst>
              <a:ext uri="{FF2B5EF4-FFF2-40B4-BE49-F238E27FC236}">
                <a16:creationId xmlns:a16="http://schemas.microsoft.com/office/drawing/2014/main" id="{7C59665D-5C71-CB44-881E-18A1A7A9C81A}"/>
              </a:ext>
            </a:extLst>
          </p:cNvPr>
          <p:cNvSpPr txBox="1"/>
          <p:nvPr/>
        </p:nvSpPr>
        <p:spPr>
          <a:xfrm>
            <a:off x="3244909" y="3802206"/>
            <a:ext cx="742950" cy="253916"/>
          </a:xfrm>
          <a:prstGeom prst="rect">
            <a:avLst/>
          </a:prstGeom>
          <a:noFill/>
        </p:spPr>
        <p:txBody>
          <a:bodyPr wrap="square" rtlCol="0" anchor="ctr" anchorCtr="1">
            <a:spAutoFit/>
          </a:bodyPr>
          <a:lstStyle/>
          <a:p>
            <a:r>
              <a:rPr lang="en-US" sz="1050" dirty="0">
                <a:solidFill>
                  <a:srgbClr val="FFFFFF"/>
                </a:solidFill>
                <a:latin typeface="Arial"/>
              </a:rPr>
              <a:t>88/90</a:t>
            </a:r>
          </a:p>
        </p:txBody>
      </p:sp>
      <p:graphicFrame>
        <p:nvGraphicFramePr>
          <p:cNvPr id="4" name="Chart 3">
            <a:extLst>
              <a:ext uri="{FF2B5EF4-FFF2-40B4-BE49-F238E27FC236}">
                <a16:creationId xmlns:a16="http://schemas.microsoft.com/office/drawing/2014/main" id="{6AC73E58-46BF-594C-8F9B-47CA17243F81}"/>
              </a:ext>
            </a:extLst>
          </p:cNvPr>
          <p:cNvGraphicFramePr/>
          <p:nvPr>
            <p:extLst>
              <p:ext uri="{D42A27DB-BD31-4B8C-83A1-F6EECF244321}">
                <p14:modId xmlns:p14="http://schemas.microsoft.com/office/powerpoint/2010/main" val="1355670494"/>
              </p:ext>
            </p:extLst>
          </p:nvPr>
        </p:nvGraphicFramePr>
        <p:xfrm>
          <a:off x="866853" y="1338938"/>
          <a:ext cx="7408037" cy="3373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049448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Every 2-Month IM CAB + IM RPV After 5 Years Oral CAB + RPV</a:t>
            </a:r>
            <a:br>
              <a:rPr lang="en-US" sz="2000" dirty="0">
                <a:ea typeface="ＭＳ Ｐゴシック" pitchFamily="31" charset="-128"/>
                <a:cs typeface="ＭＳ Ｐゴシック" pitchFamily="31" charset="-128"/>
              </a:rPr>
            </a:br>
            <a:r>
              <a:rPr lang="en-US" sz="2000" dirty="0">
                <a:latin typeface="Arial" pitchFamily="-108" charset="0"/>
                <a:ea typeface="ＭＳ Ｐゴシック" pitchFamily="-108" charset="-128"/>
                <a:cs typeface="ＭＳ Ｐゴシック" pitchFamily="-108" charset="-128"/>
              </a:rPr>
              <a:t>Polar Study: Conclusions</a:t>
            </a:r>
            <a:endParaRPr lang="en-US" sz="2000" dirty="0"/>
          </a:p>
        </p:txBody>
      </p:sp>
      <p:sp>
        <p:nvSpPr>
          <p:cNvPr id="7" name="Content Placeholder 6"/>
          <p:cNvSpPr>
            <a:spLocks noGrp="1"/>
          </p:cNvSpPr>
          <p:nvPr>
            <p:ph type="body" sz="quarter" idx="16"/>
          </p:nvPr>
        </p:nvSpPr>
        <p:spPr/>
        <p:txBody>
          <a:bodyPr/>
          <a:lstStyle/>
          <a:p>
            <a:r>
              <a:rPr lang="en-US" dirty="0"/>
              <a:t>Source: Mills A, et al. AIDS. 2022;36:195–203.</a:t>
            </a:r>
            <a:endParaRPr lang="en-US" dirty="0">
              <a:latin typeface="Arial" pitchFamily="31" charset="0"/>
            </a:endParaRPr>
          </a:p>
        </p:txBody>
      </p:sp>
      <p:sp>
        <p:nvSpPr>
          <p:cNvPr id="3" name="Content Placeholder 2">
            <a:extLst>
              <a:ext uri="{FF2B5EF4-FFF2-40B4-BE49-F238E27FC236}">
                <a16:creationId xmlns:a16="http://schemas.microsoft.com/office/drawing/2014/main" id="{12700AA1-D385-16C7-2328-71A4424087BB}"/>
              </a:ext>
            </a:extLst>
          </p:cNvPr>
          <p:cNvSpPr>
            <a:spLocks noGrp="1"/>
          </p:cNvSpPr>
          <p:nvPr>
            <p:ph sz="half" idx="2"/>
          </p:nvPr>
        </p:nvSpPr>
        <p:spPr>
          <a:xfrm>
            <a:off x="-18168" y="1786409"/>
            <a:ext cx="9180576" cy="1574460"/>
          </a:xfrm>
        </p:spPr>
        <p:txBody>
          <a:bodyPr>
            <a:normAutofit/>
          </a:bodyPr>
          <a:lstStyle/>
          <a:p>
            <a:pPr>
              <a:lnSpc>
                <a:spcPts val="2400"/>
              </a:lnSpc>
            </a:pPr>
            <a:r>
              <a:rPr lang="en-US" b="1" dirty="0">
                <a:solidFill>
                  <a:srgbClr val="C00000"/>
                </a:solidFill>
                <a:cs typeface="Arial"/>
              </a:rPr>
              <a:t>Conclusions</a:t>
            </a:r>
            <a:r>
              <a:rPr lang="en-US" dirty="0">
                <a:solidFill>
                  <a:schemeClr val="tx1"/>
                </a:solidFill>
                <a:cs typeface="Arial"/>
              </a:rPr>
              <a:t>: “Cabotegravir plus </a:t>
            </a:r>
            <a:r>
              <a:rPr lang="en-US" dirty="0" err="1">
                <a:solidFill>
                  <a:schemeClr val="tx1"/>
                </a:solidFill>
              </a:rPr>
              <a:t>rilpivirine</a:t>
            </a:r>
            <a:r>
              <a:rPr lang="en-US" dirty="0">
                <a:solidFill>
                  <a:schemeClr val="tx1"/>
                </a:solidFill>
              </a:rPr>
              <a:t> (CAB + RPV) long-acting maintained virologic suppression in participants who had previously received daily oral CAB + RPV for at least 5 years in LATTE, with a favorable safety profile. Most participants preferred CAB + RPV long-acting to their prior oral CAB + RPV regimen at month 12.”</a:t>
            </a:r>
            <a:endParaRPr lang="en-US" dirty="0">
              <a:solidFill>
                <a:schemeClr val="tx1"/>
              </a:solidFill>
              <a:cs typeface="Arial"/>
            </a:endParaRPr>
          </a:p>
        </p:txBody>
      </p:sp>
    </p:spTree>
    <p:extLst>
      <p:ext uri="{BB962C8B-B14F-4D97-AF65-F5344CB8AC3E}">
        <p14:creationId xmlns:p14="http://schemas.microsoft.com/office/powerpoint/2010/main" val="101656145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51047</TotalTime>
  <Words>511</Words>
  <Application>Microsoft Macintosh PowerPoint</Application>
  <PresentationFormat>On-screen Show (16:9)</PresentationFormat>
  <Paragraphs>61</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Corbel</vt:lpstr>
      <vt:lpstr>Geneva</vt:lpstr>
      <vt:lpstr>Lucida Grande</vt:lpstr>
      <vt:lpstr>Symbol</vt:lpstr>
      <vt:lpstr>Times New Roman</vt:lpstr>
      <vt:lpstr>NCRC</vt:lpstr>
      <vt:lpstr>Every 2-Month IM CAB plus IM RPV After 5 Years of Oral CAB plus Oral RPV  POLAR Study</vt:lpstr>
      <vt:lpstr>Every 2-Month IM CAB + IM RPV after 5 Years of Oral CAB + Oral RPV Polar Study: Design</vt:lpstr>
      <vt:lpstr>Every 2-Month IM CAB + IM RPV after 5 Years of Oral CAB + Oral RPV Polar Study: Baseline Characteristics</vt:lpstr>
      <vt:lpstr>Every 2-Month IM CAB + IM RPV after 5 Years of Oral CAB + Oral RPV Polar Study: Results</vt:lpstr>
      <vt:lpstr>Every 2-Month IM CAB + IM RPV after 5 Years of Oral CAB + Oral RPV Polar Study: Results</vt:lpstr>
      <vt:lpstr>Every 2-Month IM CAB + IM RPV After 5 Years Oral CAB + RPV Polar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2246</cp:revision>
  <cp:lastPrinted>2008-02-05T14:34:24Z</cp:lastPrinted>
  <dcterms:created xsi:type="dcterms:W3CDTF">2010-11-28T05:36:22Z</dcterms:created>
  <dcterms:modified xsi:type="dcterms:W3CDTF">2022-05-26T13:56:14Z</dcterms:modified>
</cp:coreProperties>
</file>