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7"/>
  </p:notesMasterIdLst>
  <p:handoutMasterIdLst>
    <p:handoutMasterId r:id="rId8"/>
  </p:handoutMasterIdLst>
  <p:sldIdLst>
    <p:sldId id="1245" r:id="rId2"/>
    <p:sldId id="1246" r:id="rId3"/>
    <p:sldId id="1252" r:id="rId4"/>
    <p:sldId id="1250" r:id="rId5"/>
    <p:sldId id="1277" r:id="rId6"/>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A7F"/>
    <a:srgbClr val="005E7F"/>
    <a:srgbClr val="595959"/>
    <a:srgbClr val="717B78"/>
    <a:srgbClr val="94691E"/>
    <a:srgbClr val="E7AF2E"/>
    <a:srgbClr val="BA8426"/>
    <a:srgbClr val="CCCB00"/>
    <a:srgbClr val="A1D6F0"/>
    <a:srgbClr val="B592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160" autoAdjust="0"/>
    <p:restoredTop sz="94940" autoAdjust="0"/>
  </p:normalViewPr>
  <p:slideViewPr>
    <p:cSldViewPr snapToGrid="0" showGuides="1">
      <p:cViewPr varScale="1">
        <p:scale>
          <a:sx n="166" d="100"/>
          <a:sy n="166" d="100"/>
        </p:scale>
        <p:origin x="904" y="176"/>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358080574152829"/>
          <c:y val="3.9921023385590303E-2"/>
          <c:w val="0.87503719454854234"/>
          <c:h val="0.66331607197748932"/>
        </c:manualLayout>
      </c:layout>
      <c:barChart>
        <c:barDir val="col"/>
        <c:grouping val="clustered"/>
        <c:varyColors val="0"/>
        <c:ser>
          <c:idx val="0"/>
          <c:order val="0"/>
          <c:tx>
            <c:strRef>
              <c:f>Sheet1!$B$1</c:f>
              <c:strCache>
                <c:ptCount val="1"/>
                <c:pt idx="0">
                  <c:v>Virologic Response</c:v>
                </c:pt>
              </c:strCache>
            </c:strRef>
          </c:tx>
          <c:spPr>
            <a:gradFill>
              <a:gsLst>
                <a:gs pos="0">
                  <a:srgbClr val="004B7F"/>
                </a:gs>
                <a:gs pos="99000">
                  <a:srgbClr val="0084E1"/>
                </a:gs>
              </a:gsLst>
              <a:lin ang="2700000" scaled="1"/>
            </a:gradFill>
            <a:ln w="12700">
              <a:noFill/>
            </a:ln>
            <a:effectLst/>
            <a:scene3d>
              <a:camera prst="orthographicFront"/>
              <a:lightRig rig="threePt" dir="t"/>
            </a:scene3d>
            <a:sp3d>
              <a:bevelT/>
            </a:sp3d>
          </c:spPr>
          <c:invertIfNegative val="0"/>
          <c:dPt>
            <c:idx val="0"/>
            <c:invertIfNegative val="0"/>
            <c:bubble3D val="0"/>
            <c:spPr>
              <a:gradFill flip="none" rotWithShape="1">
                <a:gsLst>
                  <a:gs pos="14000">
                    <a:srgbClr val="9D6001"/>
                  </a:gs>
                  <a:gs pos="99000">
                    <a:srgbClr val="FFC000"/>
                  </a:gs>
                </a:gsLst>
                <a:lin ang="0" scaled="1"/>
                <a:tileRect/>
              </a:gradFill>
              <a:ln w="12700">
                <a:noFill/>
              </a:ln>
              <a:effectLst/>
              <a:scene3d>
                <a:camera prst="orthographicFront"/>
                <a:lightRig rig="threePt" dir="t"/>
              </a:scene3d>
              <a:sp3d>
                <a:bevelT/>
              </a:sp3d>
            </c:spPr>
            <c:extLst>
              <c:ext xmlns:c16="http://schemas.microsoft.com/office/drawing/2014/chart" uri="{C3380CC4-5D6E-409C-BE32-E72D297353CC}">
                <c16:uniqueId val="{00000000-A65F-9F4E-B955-A7A6239F9D0F}"/>
              </c:ext>
            </c:extLst>
          </c:dPt>
          <c:dPt>
            <c:idx val="1"/>
            <c:invertIfNegative val="0"/>
            <c:bubble3D val="0"/>
            <c:spPr>
              <a:gradFill flip="none" rotWithShape="1">
                <a:gsLst>
                  <a:gs pos="23000">
                    <a:srgbClr val="7030A0"/>
                  </a:gs>
                  <a:gs pos="99000">
                    <a:srgbClr val="A679C0"/>
                  </a:gs>
                </a:gsLst>
                <a:lin ang="0" scaled="1"/>
                <a:tileRect/>
              </a:gradFill>
              <a:ln w="12700">
                <a:noFill/>
              </a:ln>
              <a:effectLst/>
              <a:scene3d>
                <a:camera prst="orthographicFront"/>
                <a:lightRig rig="threePt" dir="t"/>
              </a:scene3d>
              <a:sp3d>
                <a:bevelT/>
              </a:sp3d>
            </c:spPr>
            <c:extLst>
              <c:ext xmlns:c16="http://schemas.microsoft.com/office/drawing/2014/chart" uri="{C3380CC4-5D6E-409C-BE32-E72D297353CC}">
                <c16:uniqueId val="{00000001-A65F-9F4E-B955-A7A6239F9D0F}"/>
              </c:ext>
            </c:extLst>
          </c:dPt>
          <c:dPt>
            <c:idx val="2"/>
            <c:invertIfNegative val="0"/>
            <c:bubble3D val="0"/>
            <c:spPr>
              <a:gradFill flip="none" rotWithShape="1">
                <a:gsLst>
                  <a:gs pos="26000">
                    <a:srgbClr val="66923A"/>
                  </a:gs>
                  <a:gs pos="99000">
                    <a:srgbClr val="92D050"/>
                  </a:gs>
                </a:gsLst>
                <a:lin ang="0" scaled="1"/>
                <a:tileRect/>
              </a:gradFill>
              <a:ln w="12700">
                <a:noFill/>
              </a:ln>
              <a:effectLst/>
              <a:scene3d>
                <a:camera prst="orthographicFront"/>
                <a:lightRig rig="threePt" dir="t"/>
              </a:scene3d>
              <a:sp3d>
                <a:bevelT/>
              </a:sp3d>
            </c:spPr>
            <c:extLst>
              <c:ext xmlns:c16="http://schemas.microsoft.com/office/drawing/2014/chart" uri="{C3380CC4-5D6E-409C-BE32-E72D297353CC}">
                <c16:uniqueId val="{00000002-A65F-9F4E-B955-A7A6239F9D0F}"/>
              </c:ext>
            </c:extLst>
          </c:dPt>
          <c:dLbls>
            <c:spPr>
              <a:solidFill>
                <a:sysClr val="window" lastClr="FFFFFF">
                  <a:alpha val="50000"/>
                </a:sysClr>
              </a:solidFill>
            </c:spPr>
            <c:txPr>
              <a:bodyPr/>
              <a:lstStyle/>
              <a:p>
                <a:pPr>
                  <a:defRPr sz="1400"/>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CAB + RPV: Continuation</c:v>
                </c:pt>
                <c:pt idx="1">
                  <c:v>CAB + RPV: Oral Lead-In </c:v>
                </c:pt>
                <c:pt idx="2">
                  <c:v>CAB + RPV: Direct-to-Inject</c:v>
                </c:pt>
              </c:strCache>
            </c:strRef>
          </c:cat>
          <c:val>
            <c:numRef>
              <c:f>Sheet1!$B$2:$B$4</c:f>
              <c:numCache>
                <c:formatCode>0</c:formatCode>
                <c:ptCount val="3"/>
                <c:pt idx="0">
                  <c:v>93</c:v>
                </c:pt>
                <c:pt idx="1">
                  <c:v>93</c:v>
                </c:pt>
                <c:pt idx="2">
                  <c:v>99</c:v>
                </c:pt>
              </c:numCache>
            </c:numRef>
          </c:val>
          <c:extLst>
            <c:ext xmlns:c16="http://schemas.microsoft.com/office/drawing/2014/chart" uri="{C3380CC4-5D6E-409C-BE32-E72D297353CC}">
              <c16:uniqueId val="{00000003-A65F-9F4E-B955-A7A6239F9D0F}"/>
            </c:ext>
          </c:extLst>
        </c:ser>
        <c:dLbls>
          <c:showLegendKey val="0"/>
          <c:showVal val="1"/>
          <c:showCatName val="0"/>
          <c:showSerName val="0"/>
          <c:showPercent val="0"/>
          <c:showBubbleSize val="0"/>
        </c:dLbls>
        <c:gapWidth val="110"/>
        <c:axId val="-1977320936"/>
        <c:axId val="-1976976648"/>
      </c:barChart>
      <c:catAx>
        <c:axId val="-1977320936"/>
        <c:scaling>
          <c:orientation val="minMax"/>
        </c:scaling>
        <c:delete val="0"/>
        <c:axPos val="b"/>
        <c:numFmt formatCode="General" sourceLinked="0"/>
        <c:majorTickMark val="out"/>
        <c:minorTickMark val="none"/>
        <c:tickLblPos val="nextTo"/>
        <c:spPr>
          <a:ln w="6350" cmpd="sng">
            <a:solidFill>
              <a:srgbClr val="000000"/>
            </a:solidFill>
          </a:ln>
        </c:spPr>
        <c:txPr>
          <a:bodyPr/>
          <a:lstStyle/>
          <a:p>
            <a:pPr>
              <a:defRPr sz="1400"/>
            </a:pPr>
            <a:endParaRPr lang="en-US"/>
          </a:p>
        </c:txPr>
        <c:crossAx val="-1976976648"/>
        <c:crosses val="autoZero"/>
        <c:auto val="1"/>
        <c:lblAlgn val="ctr"/>
        <c:lblOffset val="1"/>
        <c:tickLblSkip val="1"/>
        <c:tickMarkSkip val="1"/>
        <c:noMultiLvlLbl val="0"/>
      </c:catAx>
      <c:valAx>
        <c:axId val="-1976976648"/>
        <c:scaling>
          <c:orientation val="minMax"/>
          <c:max val="100"/>
          <c:min val="0"/>
        </c:scaling>
        <c:delete val="0"/>
        <c:axPos val="l"/>
        <c:title>
          <c:tx>
            <c:rich>
              <a:bodyPr/>
              <a:lstStyle/>
              <a:p>
                <a:pPr>
                  <a:defRPr>
                    <a:latin typeface="Arial" panose="020B0604020202020204" pitchFamily="34" charset="0"/>
                    <a:cs typeface="Arial" panose="020B0604020202020204" pitchFamily="34" charset="0"/>
                  </a:defRPr>
                </a:pPr>
                <a:r>
                  <a:rPr lang="en-US">
                    <a:latin typeface="Arial" panose="020B0604020202020204" pitchFamily="34" charset="0"/>
                    <a:cs typeface="Arial" panose="020B0604020202020204" pitchFamily="34" charset="0"/>
                  </a:rPr>
                  <a:t>HIV RNA &lt;50 copies/mL (%)</a:t>
                </a:r>
              </a:p>
            </c:rich>
          </c:tx>
          <c:layout>
            <c:manualLayout>
              <c:xMode val="edge"/>
              <c:yMode val="edge"/>
              <c:x val="1.2305974631278376E-2"/>
              <c:y val="3.1407687214773827E-2"/>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1977320936"/>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24079872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248149"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3" name="TextBox 32">
            <a:extLst>
              <a:ext uri="{FF2B5EF4-FFF2-40B4-BE49-F238E27FC236}">
                <a16:creationId xmlns:a16="http://schemas.microsoft.com/office/drawing/2014/main" id="{6F885FA9-2BA9-4FF2-29F6-C7DDC5CA948F}"/>
              </a:ext>
            </a:extLst>
          </p:cNvPr>
          <p:cNvSpPr txBox="1"/>
          <p:nvPr userDrawn="1"/>
        </p:nvSpPr>
        <p:spPr>
          <a:xfrm>
            <a:off x="-15583" y="3337309"/>
            <a:ext cx="9162288" cy="392864"/>
          </a:xfrm>
          <a:prstGeom prst="rect">
            <a:avLst/>
          </a:prstGeom>
          <a:solidFill>
            <a:schemeClr val="bg1">
              <a:lumMod val="95000"/>
            </a:schemeClr>
          </a:solidFill>
        </p:spPr>
        <p:txBody>
          <a:bodyPr wrap="square" lIns="457200" tIns="91440" rIns="457200" bIns="91440" rtlCol="0" anchor="ctr">
            <a:spAutoFit/>
          </a:bodyPr>
          <a:lstStyle/>
          <a:p>
            <a:pPr algn="ctr">
              <a:lnSpc>
                <a:spcPts val="1800"/>
              </a:lnSpc>
            </a:pPr>
            <a:r>
              <a:rPr lang="en-US" sz="1200" i="1" dirty="0">
                <a:solidFill>
                  <a:schemeClr val="tx1"/>
                </a:solidFill>
                <a:latin typeface="Arial"/>
              </a:rPr>
              <a:t>This project is led by the University of Washington Infectious Diseases Education &amp; Assessment (IDEA) Program.</a:t>
            </a:r>
          </a:p>
        </p:txBody>
      </p:sp>
      <p:pic>
        <p:nvPicPr>
          <p:cNvPr id="34" name="Picture 33" descr="AETC_Program-color-outline-01.png">
            <a:extLst>
              <a:ext uri="{FF2B5EF4-FFF2-40B4-BE49-F238E27FC236}">
                <a16:creationId xmlns:a16="http://schemas.microsoft.com/office/drawing/2014/main" id="{E8A02B94-1411-3194-3DB7-87961485ABC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67269" y="4103831"/>
            <a:ext cx="1672681" cy="548640"/>
          </a:xfrm>
          <a:prstGeom prst="rect">
            <a:avLst/>
          </a:prstGeom>
        </p:spPr>
      </p:pic>
      <p:grpSp>
        <p:nvGrpSpPr>
          <p:cNvPr id="37" name="Logo Stacked V2">
            <a:extLst>
              <a:ext uri="{FF2B5EF4-FFF2-40B4-BE49-F238E27FC236}">
                <a16:creationId xmlns:a16="http://schemas.microsoft.com/office/drawing/2014/main" id="{AF8185BB-998B-41B5-A91A-055AFDD30ED5}"/>
              </a:ext>
            </a:extLst>
          </p:cNvPr>
          <p:cNvGrpSpPr>
            <a:grpSpLocks noChangeAspect="1"/>
          </p:cNvGrpSpPr>
          <p:nvPr userDrawn="1"/>
        </p:nvGrpSpPr>
        <p:grpSpPr>
          <a:xfrm>
            <a:off x="3528189" y="4114095"/>
            <a:ext cx="2105418" cy="493776"/>
            <a:chOff x="680865" y="3439338"/>
            <a:chExt cx="4686473" cy="1068091"/>
          </a:xfrm>
        </p:grpSpPr>
        <p:pic>
          <p:nvPicPr>
            <p:cNvPr id="38" name="Logomark V2">
              <a:extLst>
                <a:ext uri="{FF2B5EF4-FFF2-40B4-BE49-F238E27FC236}">
                  <a16:creationId xmlns:a16="http://schemas.microsoft.com/office/drawing/2014/main" id="{1DC5A2BC-45C2-1EDB-839F-67F444BB0FC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D68723AC-8825-16C8-8A2C-2B4F4A395B82}"/>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EAEB563C-E56A-15A1-F466-C4ADA3B6B2D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2" name="Freeform 6">
                <a:extLst>
                  <a:ext uri="{FF2B5EF4-FFF2-40B4-BE49-F238E27FC236}">
                    <a16:creationId xmlns:a16="http://schemas.microsoft.com/office/drawing/2014/main" id="{CE800958-94F1-F098-7862-D1A5865D0FD3}"/>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3" name="Freeform 7">
                <a:extLst>
                  <a:ext uri="{FF2B5EF4-FFF2-40B4-BE49-F238E27FC236}">
                    <a16:creationId xmlns:a16="http://schemas.microsoft.com/office/drawing/2014/main" id="{6C91F45E-FF3F-54BB-E036-B9FC9C36041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4" name="Freeform 8">
                <a:extLst>
                  <a:ext uri="{FF2B5EF4-FFF2-40B4-BE49-F238E27FC236}">
                    <a16:creationId xmlns:a16="http://schemas.microsoft.com/office/drawing/2014/main" id="{50FE53C0-1DB5-F44E-2162-5E338EF02E4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5" name="Freeform 9">
                <a:extLst>
                  <a:ext uri="{FF2B5EF4-FFF2-40B4-BE49-F238E27FC236}">
                    <a16:creationId xmlns:a16="http://schemas.microsoft.com/office/drawing/2014/main" id="{6AB5C1D4-769D-01D6-82FE-B9957A21DBDD}"/>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6" name="Freeform 10">
                <a:extLst>
                  <a:ext uri="{FF2B5EF4-FFF2-40B4-BE49-F238E27FC236}">
                    <a16:creationId xmlns:a16="http://schemas.microsoft.com/office/drawing/2014/main" id="{3C8241AB-8BD5-FA1B-F8A2-7B2F238DFBA2}"/>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7" name="Freeform 11">
                <a:extLst>
                  <a:ext uri="{FF2B5EF4-FFF2-40B4-BE49-F238E27FC236}">
                    <a16:creationId xmlns:a16="http://schemas.microsoft.com/office/drawing/2014/main" id="{35511351-C617-604F-F4F1-D89DB8C45632}"/>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8" name="Freeform 12">
                <a:extLst>
                  <a:ext uri="{FF2B5EF4-FFF2-40B4-BE49-F238E27FC236}">
                    <a16:creationId xmlns:a16="http://schemas.microsoft.com/office/drawing/2014/main" id="{79E0CDBD-BB28-7658-8F58-7A3B274C7D2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49" name="Freeform 13">
                <a:extLst>
                  <a:ext uri="{FF2B5EF4-FFF2-40B4-BE49-F238E27FC236}">
                    <a16:creationId xmlns:a16="http://schemas.microsoft.com/office/drawing/2014/main" id="{62E050A8-0A88-88AD-887B-0B9596C710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0" name="Freeform 14">
                <a:extLst>
                  <a:ext uri="{FF2B5EF4-FFF2-40B4-BE49-F238E27FC236}">
                    <a16:creationId xmlns:a16="http://schemas.microsoft.com/office/drawing/2014/main" id="{A417AB24-4C6D-51CE-BE61-2A9204B12B0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1" name="Freeform 15">
                <a:extLst>
                  <a:ext uri="{FF2B5EF4-FFF2-40B4-BE49-F238E27FC236}">
                    <a16:creationId xmlns:a16="http://schemas.microsoft.com/office/drawing/2014/main" id="{2659B221-95CD-03BC-1F9E-399A3E5D6FE2}"/>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2" name="Freeform 16">
                <a:extLst>
                  <a:ext uri="{FF2B5EF4-FFF2-40B4-BE49-F238E27FC236}">
                    <a16:creationId xmlns:a16="http://schemas.microsoft.com/office/drawing/2014/main" id="{687448ED-9DB4-57BF-3C81-1BB7C4BFCDF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3" name="Freeform 17">
                <a:extLst>
                  <a:ext uri="{FF2B5EF4-FFF2-40B4-BE49-F238E27FC236}">
                    <a16:creationId xmlns:a16="http://schemas.microsoft.com/office/drawing/2014/main" id="{F7EED90D-FD03-E0AC-4E32-4A3A5884E951}"/>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4" name="Freeform 18">
                <a:extLst>
                  <a:ext uri="{FF2B5EF4-FFF2-40B4-BE49-F238E27FC236}">
                    <a16:creationId xmlns:a16="http://schemas.microsoft.com/office/drawing/2014/main" id="{F699B251-AD2E-29C6-502E-9594333FF0D6}"/>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5" name="Freeform 19">
                <a:extLst>
                  <a:ext uri="{FF2B5EF4-FFF2-40B4-BE49-F238E27FC236}">
                    <a16:creationId xmlns:a16="http://schemas.microsoft.com/office/drawing/2014/main" id="{5613ACD4-9FAE-40D0-093E-04B3A5C02AC8}"/>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6" name="Freeform 20">
                <a:extLst>
                  <a:ext uri="{FF2B5EF4-FFF2-40B4-BE49-F238E27FC236}">
                    <a16:creationId xmlns:a16="http://schemas.microsoft.com/office/drawing/2014/main" id="{BEE475FA-40CF-A057-51D3-C390C6BBD04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7" name="Freeform 21">
                <a:extLst>
                  <a:ext uri="{FF2B5EF4-FFF2-40B4-BE49-F238E27FC236}">
                    <a16:creationId xmlns:a16="http://schemas.microsoft.com/office/drawing/2014/main" id="{9F4B4EFE-3FEF-8709-E32D-7FF7BF667AD5}"/>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8" name="Freeform 22">
                <a:extLst>
                  <a:ext uri="{FF2B5EF4-FFF2-40B4-BE49-F238E27FC236}">
                    <a16:creationId xmlns:a16="http://schemas.microsoft.com/office/drawing/2014/main" id="{EC0272A6-4869-5946-472B-754D150E8632}"/>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59" name="Freeform 23">
                <a:extLst>
                  <a:ext uri="{FF2B5EF4-FFF2-40B4-BE49-F238E27FC236}">
                    <a16:creationId xmlns:a16="http://schemas.microsoft.com/office/drawing/2014/main" id="{8058E306-B00F-2092-A173-229B259B013D}"/>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0" name="Freeform 24">
                <a:extLst>
                  <a:ext uri="{FF2B5EF4-FFF2-40B4-BE49-F238E27FC236}">
                    <a16:creationId xmlns:a16="http://schemas.microsoft.com/office/drawing/2014/main" id="{33A1B624-5252-B3C8-7CB7-D12B7264D3F8}"/>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61" name="Freeform 25">
                <a:extLst>
                  <a:ext uri="{FF2B5EF4-FFF2-40B4-BE49-F238E27FC236}">
                    <a16:creationId xmlns:a16="http://schemas.microsoft.com/office/drawing/2014/main" id="{1F07C121-FC28-4BD1-D7CA-665923E42785}"/>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62" name="Picture 61">
            <a:extLst>
              <a:ext uri="{FF2B5EF4-FFF2-40B4-BE49-F238E27FC236}">
                <a16:creationId xmlns:a16="http://schemas.microsoft.com/office/drawing/2014/main" id="{4D9D7AB6-D610-DD7A-868F-F70E4B85BDC4}"/>
              </a:ext>
            </a:extLst>
          </p:cNvPr>
          <p:cNvPicPr>
            <a:picLocks noChangeAspect="1"/>
          </p:cNvPicPr>
          <p:nvPr userDrawn="1"/>
        </p:nvPicPr>
        <p:blipFill>
          <a:blip r:embed="rId5"/>
          <a:stretch>
            <a:fillRect/>
          </a:stretch>
        </p:blipFill>
        <p:spPr>
          <a:xfrm>
            <a:off x="6442226" y="4089278"/>
            <a:ext cx="2145931" cy="560724"/>
          </a:xfrm>
          <a:prstGeom prst="rect">
            <a:avLst/>
          </a:prstGeom>
        </p:spPr>
      </p:pic>
      <p:sp>
        <p:nvSpPr>
          <p:cNvPr id="63" name="TextBox 62">
            <a:extLst>
              <a:ext uri="{FF2B5EF4-FFF2-40B4-BE49-F238E27FC236}">
                <a16:creationId xmlns:a16="http://schemas.microsoft.com/office/drawing/2014/main" id="{5B1D35EE-DCD8-42A8-0870-4D83E33B3A79}"/>
              </a:ext>
            </a:extLst>
          </p:cNvPr>
          <p:cNvSpPr txBox="1"/>
          <p:nvPr userDrawn="1"/>
        </p:nvSpPr>
        <p:spPr>
          <a:xfrm>
            <a:off x="462066" y="1206396"/>
            <a:ext cx="8221581" cy="2049215"/>
          </a:xfrm>
          <a:prstGeom prst="rect">
            <a:avLst/>
          </a:prstGeom>
          <a:noFill/>
        </p:spPr>
        <p:txBody>
          <a:bodyPr wrap="square" rtlCol="0">
            <a:spAutoFit/>
          </a:bodyPr>
          <a:lstStyle/>
          <a:p>
            <a:pPr>
              <a:lnSpc>
                <a:spcPts val="22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a:t>
            </a:r>
            <a:r>
              <a:rPr lang="en-US" altLang="en-US" sz="1800" dirty="0">
                <a:solidFill>
                  <a:srgbClr val="000000"/>
                </a:solidFill>
                <a:latin typeface="Arial" panose="020B0604020202020204" pitchFamily="34" charset="0"/>
                <a:cs typeface="Arial" panose="020B0604020202020204" pitchFamily="34" charset="0"/>
              </a:rPr>
              <a:t>supported by the Health Resources and Services Administration (HRSA) of the U.S. Department of Health and Human Services (HHS) as part of an award totaling $1,000,000 with 0% financed with non-governmental sources.</a:t>
            </a:r>
            <a:r>
              <a:rPr lang="en-US" sz="1800" dirty="0">
                <a:solidFill>
                  <a:schemeClr val="tx1"/>
                </a:solidFill>
                <a:latin typeface="Arial"/>
              </a:rPr>
              <a:t> The contents are those of the author(s) and do not necessarily represent the official views of, nor an endorsement, by HRSA, HHS, or the U.S. Government. For more information, please visit HRSA.gov.</a:t>
            </a:r>
          </a:p>
          <a:p>
            <a:pPr>
              <a:lnSpc>
                <a:spcPts val="2200"/>
              </a:lnSpc>
            </a:pPr>
            <a:endParaRPr lang="en-US" sz="1800" dirty="0">
              <a:solidFill>
                <a:schemeClr val="tx1"/>
              </a:solidFill>
              <a:latin typeface="Arial"/>
            </a:endParaRPr>
          </a:p>
        </p:txBody>
      </p:sp>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0" rIns="68580" bIns="34290" numCol="1" anchor="ctr" anchorCtr="0" compatLnSpc="1">
            <a:prstTxWarp prst="textNoShape">
              <a:avLst/>
            </a:prstTxWarp>
            <a:normAutofit fontScale="90000"/>
          </a:bodyPr>
          <a:lstStyle/>
          <a:p>
            <a:r>
              <a:rPr lang="en-US" altLang="en-US" sz="1800" b="0" dirty="0"/>
              <a:t>Long-Acting Cabotegravir and </a:t>
            </a:r>
            <a:r>
              <a:rPr lang="en-US" altLang="en-US" sz="1800" b="0" dirty="0" err="1"/>
              <a:t>Rilpivirine</a:t>
            </a:r>
            <a:r>
              <a:rPr lang="en-US" altLang="en-US" sz="1800" b="0" dirty="0"/>
              <a:t> with Oral Lead In versus Direct-to-Inject</a:t>
            </a:r>
            <a:br>
              <a:rPr lang="en-US" altLang="en-US" sz="2025" b="0" dirty="0"/>
            </a:br>
            <a:r>
              <a:rPr lang="en-US" altLang="en-US" sz="2025" b="0" dirty="0"/>
              <a:t> </a:t>
            </a:r>
            <a:r>
              <a:rPr lang="en-US" altLang="en-US" dirty="0"/>
              <a:t> FLAIR Study: Week 124 Extension Phase</a:t>
            </a:r>
          </a:p>
        </p:txBody>
      </p:sp>
    </p:spTree>
    <p:extLst>
      <p:ext uri="{BB962C8B-B14F-4D97-AF65-F5344CB8AC3E}">
        <p14:creationId xmlns:p14="http://schemas.microsoft.com/office/powerpoint/2010/main" val="174757027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Arrow Connector 48">
            <a:extLst>
              <a:ext uri="{FF2B5EF4-FFF2-40B4-BE49-F238E27FC236}">
                <a16:creationId xmlns:a16="http://schemas.microsoft.com/office/drawing/2014/main" id="{EFBA8A99-54A9-D343-94A3-FD13BAC5F9FC}"/>
              </a:ext>
            </a:extLst>
          </p:cNvPr>
          <p:cNvCxnSpPr>
            <a:cxnSpLocks/>
          </p:cNvCxnSpPr>
          <p:nvPr/>
        </p:nvCxnSpPr>
        <p:spPr>
          <a:xfrm flipV="1">
            <a:off x="6421823" y="3202864"/>
            <a:ext cx="365760" cy="365760"/>
          </a:xfrm>
          <a:prstGeom prst="straightConnector1">
            <a:avLst/>
          </a:prstGeom>
          <a:ln w="12700">
            <a:solidFill>
              <a:srgbClr val="000000"/>
            </a:solidFill>
            <a:tailEnd type="arrow" w="med" len="med"/>
          </a:ln>
          <a:effectLst/>
        </p:spPr>
        <p:style>
          <a:lnRef idx="2">
            <a:schemeClr val="accent1"/>
          </a:lnRef>
          <a:fillRef idx="0">
            <a:schemeClr val="accent1"/>
          </a:fillRef>
          <a:effectRef idx="1">
            <a:schemeClr val="accent1"/>
          </a:effectRef>
          <a:fontRef idx="minor">
            <a:schemeClr val="tx1"/>
          </a:fontRef>
        </p:style>
      </p:cxnSp>
      <p:cxnSp>
        <p:nvCxnSpPr>
          <p:cNvPr id="53" name="Straight Arrow Connector 52">
            <a:extLst>
              <a:ext uri="{FF2B5EF4-FFF2-40B4-BE49-F238E27FC236}">
                <a16:creationId xmlns:a16="http://schemas.microsoft.com/office/drawing/2014/main" id="{0750D85B-FAE9-4E48-9C45-D502022EC399}"/>
              </a:ext>
            </a:extLst>
          </p:cNvPr>
          <p:cNvCxnSpPr>
            <a:cxnSpLocks/>
          </p:cNvCxnSpPr>
          <p:nvPr/>
        </p:nvCxnSpPr>
        <p:spPr>
          <a:xfrm>
            <a:off x="6417155" y="3569795"/>
            <a:ext cx="365760" cy="365760"/>
          </a:xfrm>
          <a:prstGeom prst="straightConnector1">
            <a:avLst/>
          </a:prstGeom>
          <a:ln w="12700">
            <a:solidFill>
              <a:srgbClr val="000000"/>
            </a:solidFill>
            <a:tailEnd type="arrow" w="med" len="med"/>
          </a:ln>
          <a:effectLst/>
        </p:spPr>
        <p:style>
          <a:lnRef idx="2">
            <a:schemeClr val="accent1"/>
          </a:lnRef>
          <a:fillRef idx="0">
            <a:schemeClr val="accent1"/>
          </a:fillRef>
          <a:effectRef idx="1">
            <a:schemeClr val="accent1"/>
          </a:effectRef>
          <a:fontRef idx="minor">
            <a:schemeClr val="tx1"/>
          </a:fontRef>
        </p:style>
      </p:cxnSp>
      <p:sp>
        <p:nvSpPr>
          <p:cNvPr id="46083"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normAutofit/>
          </a:bodyPr>
          <a:lstStyle/>
          <a:p>
            <a:r>
              <a:rPr lang="en-US" sz="2000" dirty="0">
                <a:ea typeface="ＭＳ Ｐゴシック" pitchFamily="31" charset="-128"/>
                <a:cs typeface="ＭＳ Ｐゴシック" pitchFamily="31" charset="-128"/>
              </a:rPr>
              <a:t>Long-Acting IM CAB and IM RPV With or Without Oral Lead In </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FLAIR Study (124-Week Extension)</a:t>
            </a:r>
            <a:r>
              <a:rPr lang="en-US" sz="2000" dirty="0"/>
              <a:t>: Design</a:t>
            </a:r>
            <a:endParaRPr lang="en-US" altLang="en-US" sz="2000" dirty="0">
              <a:latin typeface="Arial" panose="020B0604020202020204" pitchFamily="34" charset="0"/>
              <a:ea typeface="MS PGothic" panose="020B0600070205080204" pitchFamily="34" charset="-128"/>
              <a:cs typeface="Arial" panose="020B0604020202020204" pitchFamily="34" charset="0"/>
            </a:endParaRPr>
          </a:p>
        </p:txBody>
      </p:sp>
      <p:sp>
        <p:nvSpPr>
          <p:cNvPr id="46084" name="Text Placeholder 2"/>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a:spcBef>
                <a:spcPct val="0"/>
              </a:spcBef>
            </a:pPr>
            <a:r>
              <a:rPr lang="en-US" altLang="en-US" dirty="0">
                <a:latin typeface="Arial" panose="020B0604020202020204" pitchFamily="34" charset="0"/>
                <a:cs typeface="Arial" panose="020B0604020202020204" pitchFamily="34" charset="0"/>
              </a:rPr>
              <a:t>Source: Orkin C, et al. Lancet HIV. 2021;8:e185-e196.  </a:t>
            </a:r>
          </a:p>
        </p:txBody>
      </p:sp>
      <p:sp>
        <p:nvSpPr>
          <p:cNvPr id="2" name="Content Placeholder 1">
            <a:extLst>
              <a:ext uri="{FF2B5EF4-FFF2-40B4-BE49-F238E27FC236}">
                <a16:creationId xmlns:a16="http://schemas.microsoft.com/office/drawing/2014/main" id="{47B990BF-0365-204F-B0DE-1303D53C9842}"/>
              </a:ext>
            </a:extLst>
          </p:cNvPr>
          <p:cNvSpPr>
            <a:spLocks noGrp="1"/>
          </p:cNvSpPr>
          <p:nvPr>
            <p:ph sz="half" idx="2"/>
          </p:nvPr>
        </p:nvSpPr>
        <p:spPr>
          <a:xfrm>
            <a:off x="323851" y="1184225"/>
            <a:ext cx="4152293" cy="2958406"/>
          </a:xfrm>
        </p:spPr>
        <p:txBody>
          <a:bodyPr>
            <a:normAutofit/>
          </a:bodyPr>
          <a:lstStyle/>
          <a:p>
            <a:pPr>
              <a:spcBef>
                <a:spcPts val="400"/>
              </a:spcBef>
            </a:pPr>
            <a:r>
              <a:rPr lang="en-US" sz="1400" b="1" dirty="0">
                <a:latin typeface="Arial"/>
                <a:cs typeface="Arial"/>
              </a:rPr>
              <a:t>Background</a:t>
            </a:r>
            <a:r>
              <a:rPr lang="en-US" sz="1400" dirty="0">
                <a:latin typeface="Arial"/>
                <a:cs typeface="Arial"/>
              </a:rPr>
              <a:t>: </a:t>
            </a:r>
            <a:r>
              <a:rPr lang="en-US" sz="1400" dirty="0">
                <a:latin typeface="Arial" pitchFamily="22" charset="0"/>
              </a:rPr>
              <a:t>Extension of phase 3, randomized, open-label trial assessing IM CAB + IM RPV compared to DTG-ABC-3TC for treatment-naïve adults</a:t>
            </a:r>
            <a:endParaRPr lang="en-US" sz="1400" u="sng" dirty="0">
              <a:cs typeface="Arial"/>
            </a:endParaRPr>
          </a:p>
          <a:p>
            <a:pPr>
              <a:spcBef>
                <a:spcPts val="1200"/>
              </a:spcBef>
            </a:pPr>
            <a:r>
              <a:rPr lang="en-US" sz="1400" b="1" dirty="0">
                <a:latin typeface="Arial"/>
                <a:cs typeface="Arial"/>
              </a:rPr>
              <a:t>Inclusion Criteria</a:t>
            </a:r>
            <a:r>
              <a:rPr lang="en-US" sz="1400" dirty="0">
                <a:latin typeface="Arial"/>
                <a:cs typeface="Arial"/>
              </a:rPr>
              <a:t>: After 100-week maintenance phase, participants receiving IM CAB + IM RPV every 4 weeks could choose to continue (</a:t>
            </a:r>
            <a:r>
              <a:rPr lang="en-US" sz="1400" i="1" dirty="0">
                <a:latin typeface="Arial"/>
                <a:cs typeface="Arial"/>
              </a:rPr>
              <a:t>Continuation Group</a:t>
            </a:r>
            <a:r>
              <a:rPr lang="en-US" sz="1400" dirty="0">
                <a:latin typeface="Arial"/>
                <a:cs typeface="Arial"/>
              </a:rPr>
              <a:t>) or withdraw; those assigned to oral ART could choose to transition (</a:t>
            </a:r>
            <a:r>
              <a:rPr lang="en-US" sz="1400" i="1" dirty="0">
                <a:latin typeface="Arial"/>
                <a:cs typeface="Arial"/>
              </a:rPr>
              <a:t>Switch Group</a:t>
            </a:r>
            <a:r>
              <a:rPr lang="en-US" sz="1400" dirty="0">
                <a:latin typeface="Arial"/>
                <a:cs typeface="Arial"/>
              </a:rPr>
              <a:t>) to IM CAB + </a:t>
            </a:r>
            <a:r>
              <a:rPr lang="en-US" sz="1400">
                <a:latin typeface="Arial"/>
                <a:cs typeface="Arial"/>
              </a:rPr>
              <a:t>IM RPV </a:t>
            </a:r>
            <a:r>
              <a:rPr lang="en-US" sz="1400" dirty="0">
                <a:latin typeface="Arial"/>
                <a:cs typeface="Arial"/>
              </a:rPr>
              <a:t>after oral lead in or without oral lead in (“direct to inject”)</a:t>
            </a:r>
            <a:endParaRPr lang="en-US" sz="1400" u="sng" dirty="0">
              <a:latin typeface="Arial"/>
              <a:cs typeface="Arial"/>
            </a:endParaRPr>
          </a:p>
        </p:txBody>
      </p:sp>
      <p:sp>
        <p:nvSpPr>
          <p:cNvPr id="28" name="TextBox 27">
            <a:extLst>
              <a:ext uri="{FF2B5EF4-FFF2-40B4-BE49-F238E27FC236}">
                <a16:creationId xmlns:a16="http://schemas.microsoft.com/office/drawing/2014/main" id="{0C4F59EA-3B0A-9244-8DEA-B78159313629}"/>
              </a:ext>
            </a:extLst>
          </p:cNvPr>
          <p:cNvSpPr txBox="1"/>
          <p:nvPr/>
        </p:nvSpPr>
        <p:spPr>
          <a:xfrm>
            <a:off x="322294" y="4277039"/>
            <a:ext cx="8491506" cy="542456"/>
          </a:xfrm>
          <a:prstGeom prst="rect">
            <a:avLst/>
          </a:prstGeom>
          <a:solidFill>
            <a:schemeClr val="bg1">
              <a:lumMod val="95000"/>
            </a:schemeClr>
          </a:solidFill>
          <a:ln>
            <a:noFill/>
          </a:ln>
        </p:spPr>
        <p:txBody>
          <a:bodyPr wrap="square">
            <a:spAutoFit/>
          </a:bodyPr>
          <a:lstStyle/>
          <a:p>
            <a:pPr>
              <a:defRPr/>
            </a:pPr>
            <a:r>
              <a:rPr lang="en-US" sz="975" dirty="0">
                <a:latin typeface="Arial"/>
                <a:cs typeface="Arial"/>
              </a:rPr>
              <a:t>Oral lead in dosing: cabotegravir 30 mg daily and rilpivirine 25 mg daily x 4 weeks</a:t>
            </a:r>
            <a:br>
              <a:rPr lang="en-US" sz="975" dirty="0">
                <a:latin typeface="Arial"/>
                <a:cs typeface="Arial"/>
              </a:rPr>
            </a:br>
            <a:r>
              <a:rPr lang="en-US" sz="975" dirty="0">
                <a:latin typeface="Arial"/>
                <a:cs typeface="Arial"/>
              </a:rPr>
              <a:t>Loading injections: cabotegravir 600 mg IM and 900 mg rilpivirine IM x 1</a:t>
            </a:r>
            <a:br>
              <a:rPr lang="en-US" sz="975" dirty="0">
                <a:latin typeface="Arial"/>
                <a:cs typeface="Arial"/>
              </a:rPr>
            </a:br>
            <a:r>
              <a:rPr lang="en-US" sz="975" dirty="0">
                <a:latin typeface="Arial"/>
                <a:cs typeface="Arial"/>
              </a:rPr>
              <a:t>Maintenance injections: cabotegravir 400 mg IM and 600 mg rilpivirine IM monthly</a:t>
            </a:r>
          </a:p>
        </p:txBody>
      </p:sp>
      <p:sp>
        <p:nvSpPr>
          <p:cNvPr id="40" name="TextBox 39">
            <a:extLst>
              <a:ext uri="{FF2B5EF4-FFF2-40B4-BE49-F238E27FC236}">
                <a16:creationId xmlns:a16="http://schemas.microsoft.com/office/drawing/2014/main" id="{CCA31214-4B3D-374C-9CB2-DF17084FE686}"/>
              </a:ext>
            </a:extLst>
          </p:cNvPr>
          <p:cNvSpPr txBox="1"/>
          <p:nvPr/>
        </p:nvSpPr>
        <p:spPr>
          <a:xfrm>
            <a:off x="4584792" y="1197814"/>
            <a:ext cx="1832573" cy="276999"/>
          </a:xfrm>
          <a:prstGeom prst="rect">
            <a:avLst/>
          </a:prstGeom>
          <a:solidFill>
            <a:schemeClr val="tx1">
              <a:lumMod val="65000"/>
              <a:lumOff val="35000"/>
            </a:schemeClr>
          </a:solidFill>
        </p:spPr>
        <p:txBody>
          <a:bodyPr wrap="square" rtlCol="0">
            <a:spAutoFit/>
          </a:bodyPr>
          <a:lstStyle/>
          <a:p>
            <a:pPr algn="ctr"/>
            <a:r>
              <a:rPr lang="en-US" sz="1200" dirty="0">
                <a:solidFill>
                  <a:schemeClr val="bg1"/>
                </a:solidFill>
                <a:latin typeface="Arial"/>
                <a:cs typeface="Arial"/>
              </a:rPr>
              <a:t>Maintenance Phase</a:t>
            </a:r>
          </a:p>
        </p:txBody>
      </p:sp>
      <p:sp>
        <p:nvSpPr>
          <p:cNvPr id="43" name="Rectangle 21">
            <a:extLst>
              <a:ext uri="{FF2B5EF4-FFF2-40B4-BE49-F238E27FC236}">
                <a16:creationId xmlns:a16="http://schemas.microsoft.com/office/drawing/2014/main" id="{6449F77B-2387-FD45-9942-092DD0114259}"/>
              </a:ext>
            </a:extLst>
          </p:cNvPr>
          <p:cNvSpPr>
            <a:spLocks noChangeArrowheads="1"/>
          </p:cNvSpPr>
          <p:nvPr/>
        </p:nvSpPr>
        <p:spPr bwMode="ltGray">
          <a:xfrm>
            <a:off x="6835605" y="2835705"/>
            <a:ext cx="1880772" cy="662786"/>
          </a:xfrm>
          <a:prstGeom prst="rect">
            <a:avLst/>
          </a:prstGeom>
          <a:solidFill>
            <a:srgbClr val="7030A0">
              <a:alpha val="1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IM CAB + IM RPV After Oral Lead-In</a:t>
            </a:r>
            <a:br>
              <a:rPr lang="en-US" sz="1200" b="1" dirty="0">
                <a:solidFill>
                  <a:srgbClr val="000000"/>
                </a:solidFill>
                <a:latin typeface="Arial"/>
                <a:cs typeface="Arial"/>
              </a:rPr>
            </a:br>
            <a:r>
              <a:rPr lang="en-US" sz="1050" dirty="0">
                <a:solidFill>
                  <a:srgbClr val="000000"/>
                </a:solidFill>
                <a:latin typeface="Arial"/>
                <a:cs typeface="Arial"/>
              </a:rPr>
              <a:t>(n = 121)</a:t>
            </a:r>
          </a:p>
        </p:txBody>
      </p:sp>
      <p:sp>
        <p:nvSpPr>
          <p:cNvPr id="44" name="Rectangle 43">
            <a:extLst>
              <a:ext uri="{FF2B5EF4-FFF2-40B4-BE49-F238E27FC236}">
                <a16:creationId xmlns:a16="http://schemas.microsoft.com/office/drawing/2014/main" id="{1ECF2D38-CDBF-1F4A-8CE9-995E7D56C949}"/>
              </a:ext>
            </a:extLst>
          </p:cNvPr>
          <p:cNvSpPr>
            <a:spLocks noChangeArrowheads="1"/>
          </p:cNvSpPr>
          <p:nvPr/>
        </p:nvSpPr>
        <p:spPr bwMode="ltGray">
          <a:xfrm>
            <a:off x="6835605" y="3572824"/>
            <a:ext cx="1880772" cy="662786"/>
          </a:xfrm>
          <a:prstGeom prst="rect">
            <a:avLst/>
          </a:prstGeom>
          <a:solidFill>
            <a:srgbClr val="92D050">
              <a:alpha val="25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IM CAB + IM RPV </a:t>
            </a:r>
            <a:br>
              <a:rPr lang="en-US" sz="1200" b="1" dirty="0">
                <a:solidFill>
                  <a:srgbClr val="000000"/>
                </a:solidFill>
                <a:latin typeface="Arial"/>
                <a:cs typeface="Arial"/>
              </a:rPr>
            </a:br>
            <a:r>
              <a:rPr lang="en-US" sz="1200" b="1" dirty="0">
                <a:solidFill>
                  <a:srgbClr val="000000"/>
                </a:solidFill>
                <a:latin typeface="Arial"/>
                <a:cs typeface="Arial"/>
              </a:rPr>
              <a:t>Direct-to-Inject</a:t>
            </a:r>
            <a:br>
              <a:rPr lang="en-US" sz="1200" b="1" dirty="0">
                <a:solidFill>
                  <a:srgbClr val="000000"/>
                </a:solidFill>
                <a:latin typeface="Arial"/>
                <a:cs typeface="Arial"/>
              </a:rPr>
            </a:br>
            <a:r>
              <a:rPr lang="en-US" sz="1050" dirty="0">
                <a:solidFill>
                  <a:srgbClr val="000000"/>
                </a:solidFill>
                <a:latin typeface="Arial"/>
                <a:cs typeface="Arial"/>
              </a:rPr>
              <a:t>(n = 111)</a:t>
            </a:r>
          </a:p>
        </p:txBody>
      </p:sp>
      <p:sp>
        <p:nvSpPr>
          <p:cNvPr id="47" name="TextBox 46">
            <a:extLst>
              <a:ext uri="{FF2B5EF4-FFF2-40B4-BE49-F238E27FC236}">
                <a16:creationId xmlns:a16="http://schemas.microsoft.com/office/drawing/2014/main" id="{FBB1E367-E002-FB45-8BCF-E987F0D9ADED}"/>
              </a:ext>
            </a:extLst>
          </p:cNvPr>
          <p:cNvSpPr txBox="1"/>
          <p:nvPr/>
        </p:nvSpPr>
        <p:spPr>
          <a:xfrm>
            <a:off x="6808383" y="1192217"/>
            <a:ext cx="1907995" cy="276999"/>
          </a:xfrm>
          <a:prstGeom prst="rect">
            <a:avLst/>
          </a:prstGeom>
          <a:solidFill>
            <a:schemeClr val="tx1">
              <a:lumMod val="65000"/>
              <a:lumOff val="35000"/>
            </a:schemeClr>
          </a:solidFill>
        </p:spPr>
        <p:txBody>
          <a:bodyPr wrap="square" rtlCol="0">
            <a:spAutoFit/>
          </a:bodyPr>
          <a:lstStyle/>
          <a:p>
            <a:pPr algn="ctr"/>
            <a:r>
              <a:rPr lang="en-US" sz="1200" dirty="0">
                <a:solidFill>
                  <a:schemeClr val="bg1"/>
                </a:solidFill>
                <a:latin typeface="Arial"/>
                <a:cs typeface="Arial"/>
              </a:rPr>
              <a:t>Extension Phase</a:t>
            </a:r>
          </a:p>
        </p:txBody>
      </p:sp>
      <p:sp>
        <p:nvSpPr>
          <p:cNvPr id="48" name="Rectangle 21">
            <a:extLst>
              <a:ext uri="{FF2B5EF4-FFF2-40B4-BE49-F238E27FC236}">
                <a16:creationId xmlns:a16="http://schemas.microsoft.com/office/drawing/2014/main" id="{99E131EA-2C42-C64A-976A-CF37247BCA52}"/>
              </a:ext>
            </a:extLst>
          </p:cNvPr>
          <p:cNvSpPr>
            <a:spLocks noChangeArrowheads="1"/>
          </p:cNvSpPr>
          <p:nvPr/>
        </p:nvSpPr>
        <p:spPr bwMode="ltGray">
          <a:xfrm>
            <a:off x="6835605" y="1761754"/>
            <a:ext cx="1880773" cy="662786"/>
          </a:xfrm>
          <a:prstGeom prst="rect">
            <a:avLst/>
          </a:prstGeom>
          <a:solidFill>
            <a:srgbClr val="D99B02">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IM CAB + IM RPV </a:t>
            </a:r>
            <a:br>
              <a:rPr lang="en-US" sz="1200" b="1" dirty="0">
                <a:solidFill>
                  <a:srgbClr val="000000"/>
                </a:solidFill>
                <a:latin typeface="Arial"/>
                <a:cs typeface="Arial"/>
              </a:rPr>
            </a:br>
            <a:r>
              <a:rPr lang="en-US" sz="1200" b="1" dirty="0">
                <a:solidFill>
                  <a:srgbClr val="000000"/>
                </a:solidFill>
                <a:latin typeface="Arial"/>
                <a:cs typeface="Arial"/>
              </a:rPr>
              <a:t>every 4 weeks</a:t>
            </a:r>
            <a:br>
              <a:rPr lang="en-US" sz="1200" b="1" dirty="0">
                <a:solidFill>
                  <a:srgbClr val="000000"/>
                </a:solidFill>
                <a:latin typeface="Arial"/>
                <a:cs typeface="Arial"/>
              </a:rPr>
            </a:br>
            <a:r>
              <a:rPr lang="en-US" sz="1050" dirty="0">
                <a:solidFill>
                  <a:srgbClr val="000000"/>
                </a:solidFill>
                <a:latin typeface="Arial"/>
                <a:cs typeface="Arial"/>
              </a:rPr>
              <a:t>(n = 243) </a:t>
            </a:r>
          </a:p>
        </p:txBody>
      </p:sp>
      <p:sp>
        <p:nvSpPr>
          <p:cNvPr id="51" name="Rectangle 21">
            <a:extLst>
              <a:ext uri="{FF2B5EF4-FFF2-40B4-BE49-F238E27FC236}">
                <a16:creationId xmlns:a16="http://schemas.microsoft.com/office/drawing/2014/main" id="{9C8AE425-946E-6544-AC76-719B7F35609D}"/>
              </a:ext>
            </a:extLst>
          </p:cNvPr>
          <p:cNvSpPr>
            <a:spLocks noChangeArrowheads="1"/>
          </p:cNvSpPr>
          <p:nvPr/>
        </p:nvSpPr>
        <p:spPr bwMode="ltGray">
          <a:xfrm>
            <a:off x="4584792" y="1761754"/>
            <a:ext cx="1832573" cy="662786"/>
          </a:xfrm>
          <a:prstGeom prst="rect">
            <a:avLst/>
          </a:prstGeom>
          <a:solidFill>
            <a:srgbClr val="D99B02">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IM CAB + IM RPV </a:t>
            </a:r>
            <a:br>
              <a:rPr lang="en-US" sz="1200" b="1" dirty="0">
                <a:solidFill>
                  <a:srgbClr val="000000"/>
                </a:solidFill>
                <a:latin typeface="Arial"/>
                <a:cs typeface="Arial"/>
              </a:rPr>
            </a:br>
            <a:r>
              <a:rPr lang="en-US" sz="1200" b="1" dirty="0">
                <a:solidFill>
                  <a:srgbClr val="000000"/>
                </a:solidFill>
                <a:latin typeface="Arial"/>
                <a:cs typeface="Arial"/>
              </a:rPr>
              <a:t>every 4 weeks</a:t>
            </a:r>
            <a:br>
              <a:rPr lang="en-US" sz="1200" b="1" dirty="0">
                <a:solidFill>
                  <a:srgbClr val="000000"/>
                </a:solidFill>
                <a:latin typeface="Arial"/>
                <a:cs typeface="Arial"/>
              </a:rPr>
            </a:br>
            <a:r>
              <a:rPr lang="en-US" sz="1050" dirty="0">
                <a:solidFill>
                  <a:srgbClr val="000000"/>
                </a:solidFill>
                <a:latin typeface="Arial"/>
                <a:cs typeface="Arial"/>
              </a:rPr>
              <a:t>(n = 283) </a:t>
            </a:r>
          </a:p>
        </p:txBody>
      </p:sp>
      <p:sp>
        <p:nvSpPr>
          <p:cNvPr id="39" name="Rectangle 21">
            <a:extLst>
              <a:ext uri="{FF2B5EF4-FFF2-40B4-BE49-F238E27FC236}">
                <a16:creationId xmlns:a16="http://schemas.microsoft.com/office/drawing/2014/main" id="{54DB49FC-07A9-D74F-9EC6-FC38E616FB59}"/>
              </a:ext>
            </a:extLst>
          </p:cNvPr>
          <p:cNvSpPr>
            <a:spLocks noChangeArrowheads="1"/>
          </p:cNvSpPr>
          <p:nvPr/>
        </p:nvSpPr>
        <p:spPr bwMode="ltGray">
          <a:xfrm>
            <a:off x="4584792" y="3242042"/>
            <a:ext cx="1832573" cy="662786"/>
          </a:xfrm>
          <a:prstGeom prst="rect">
            <a:avLst/>
          </a:prstGeom>
          <a:solidFill>
            <a:srgbClr val="0070C0">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200" b="1" dirty="0">
                <a:solidFill>
                  <a:srgbClr val="000000"/>
                </a:solidFill>
                <a:latin typeface="Arial"/>
                <a:cs typeface="Arial"/>
              </a:rPr>
              <a:t>Oral </a:t>
            </a:r>
            <a:br>
              <a:rPr lang="en-US" sz="1200" b="1" dirty="0">
                <a:solidFill>
                  <a:srgbClr val="000000"/>
                </a:solidFill>
                <a:latin typeface="Arial"/>
                <a:cs typeface="Arial"/>
              </a:rPr>
            </a:br>
            <a:r>
              <a:rPr lang="en-US" sz="1200" b="1" dirty="0">
                <a:solidFill>
                  <a:srgbClr val="000000"/>
                </a:solidFill>
                <a:latin typeface="Arial"/>
                <a:cs typeface="Arial"/>
              </a:rPr>
              <a:t>DTG-ABC-3TC</a:t>
            </a:r>
            <a:br>
              <a:rPr lang="en-US" sz="1200" b="1" dirty="0">
                <a:solidFill>
                  <a:srgbClr val="000000"/>
                </a:solidFill>
                <a:latin typeface="Arial"/>
                <a:cs typeface="Arial"/>
              </a:rPr>
            </a:br>
            <a:r>
              <a:rPr lang="en-US" sz="1050" dirty="0">
                <a:solidFill>
                  <a:srgbClr val="000000"/>
                </a:solidFill>
                <a:latin typeface="Arial"/>
                <a:cs typeface="Arial"/>
              </a:rPr>
              <a:t>(n = 283) </a:t>
            </a:r>
          </a:p>
        </p:txBody>
      </p:sp>
      <p:cxnSp>
        <p:nvCxnSpPr>
          <p:cNvPr id="54" name="Straight Arrow Connector 53">
            <a:extLst>
              <a:ext uri="{FF2B5EF4-FFF2-40B4-BE49-F238E27FC236}">
                <a16:creationId xmlns:a16="http://schemas.microsoft.com/office/drawing/2014/main" id="{FA114C70-9328-5749-BDAA-FA2C3ED0BCC1}"/>
              </a:ext>
            </a:extLst>
          </p:cNvPr>
          <p:cNvCxnSpPr>
            <a:cxnSpLocks/>
          </p:cNvCxnSpPr>
          <p:nvPr/>
        </p:nvCxnSpPr>
        <p:spPr>
          <a:xfrm>
            <a:off x="6417366" y="2086778"/>
            <a:ext cx="409772" cy="0"/>
          </a:xfrm>
          <a:prstGeom prst="straightConnector1">
            <a:avLst/>
          </a:prstGeom>
          <a:ln w="12700">
            <a:solidFill>
              <a:srgbClr val="000000"/>
            </a:solidFill>
            <a:prstDash val="solid"/>
            <a:tailEnd type="arrow" w="med" len="med"/>
          </a:ln>
          <a:effectLst/>
        </p:spPr>
        <p:style>
          <a:lnRef idx="2">
            <a:schemeClr val="accent1"/>
          </a:lnRef>
          <a:fillRef idx="0">
            <a:schemeClr val="accent1"/>
          </a:fillRef>
          <a:effectRef idx="1">
            <a:schemeClr val="accent1"/>
          </a:effectRef>
          <a:fontRef idx="minor">
            <a:schemeClr val="tx1"/>
          </a:fontRef>
        </p:style>
      </p:cxnSp>
      <p:sp>
        <p:nvSpPr>
          <p:cNvPr id="8" name="Arc 7">
            <a:extLst>
              <a:ext uri="{FF2B5EF4-FFF2-40B4-BE49-F238E27FC236}">
                <a16:creationId xmlns:a16="http://schemas.microsoft.com/office/drawing/2014/main" id="{41D15529-9886-3B48-9E5E-A5AC1FFA9041}"/>
              </a:ext>
            </a:extLst>
          </p:cNvPr>
          <p:cNvSpPr/>
          <p:nvPr/>
        </p:nvSpPr>
        <p:spPr>
          <a:xfrm rot="273947">
            <a:off x="6196436" y="2084839"/>
            <a:ext cx="417872" cy="622665"/>
          </a:xfrm>
          <a:prstGeom prst="arc">
            <a:avLst/>
          </a:prstGeom>
          <a:ln w="6350">
            <a:solidFill>
              <a:schemeClr val="tx1">
                <a:lumMod val="65000"/>
                <a:lumOff val="35000"/>
              </a:schemeClr>
            </a:solidFill>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Octagon 8">
            <a:extLst>
              <a:ext uri="{FF2B5EF4-FFF2-40B4-BE49-F238E27FC236}">
                <a16:creationId xmlns:a16="http://schemas.microsoft.com/office/drawing/2014/main" id="{681111EA-C99D-4749-B834-07235812BE39}"/>
              </a:ext>
            </a:extLst>
          </p:cNvPr>
          <p:cNvSpPr/>
          <p:nvPr/>
        </p:nvSpPr>
        <p:spPr>
          <a:xfrm>
            <a:off x="6394709" y="2431544"/>
            <a:ext cx="441213" cy="380332"/>
          </a:xfrm>
          <a:prstGeom prst="octagon">
            <a:avLst/>
          </a:prstGeom>
          <a:solidFill>
            <a:srgbClr val="C30000"/>
          </a:solid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en-US" sz="1000" dirty="0">
                <a:latin typeface="Arial" panose="020B0604020202020204" pitchFamily="34" charset="0"/>
                <a:cs typeface="Arial" panose="020B0604020202020204" pitchFamily="34" charset="0"/>
              </a:rPr>
              <a:t>n = 40</a:t>
            </a:r>
          </a:p>
        </p:txBody>
      </p:sp>
      <p:sp>
        <p:nvSpPr>
          <p:cNvPr id="21" name="TextBox 20">
            <a:extLst>
              <a:ext uri="{FF2B5EF4-FFF2-40B4-BE49-F238E27FC236}">
                <a16:creationId xmlns:a16="http://schemas.microsoft.com/office/drawing/2014/main" id="{D835CD71-F3AB-5DF6-1F2B-ABF2C7AB856B}"/>
              </a:ext>
            </a:extLst>
          </p:cNvPr>
          <p:cNvSpPr txBox="1"/>
          <p:nvPr/>
        </p:nvSpPr>
        <p:spPr>
          <a:xfrm>
            <a:off x="5984663" y="1440702"/>
            <a:ext cx="822960" cy="228600"/>
          </a:xfrm>
          <a:prstGeom prst="rect">
            <a:avLst/>
          </a:prstGeom>
          <a:noFill/>
        </p:spPr>
        <p:txBody>
          <a:bodyPr wrap="square" rtlCol="0">
            <a:spAutoFit/>
          </a:bodyPr>
          <a:lstStyle/>
          <a:p>
            <a:pPr algn="ctr"/>
            <a:r>
              <a:rPr lang="en-US" sz="1050" dirty="0">
                <a:latin typeface="Arial"/>
                <a:cs typeface="Arial"/>
              </a:rPr>
              <a:t>Week 100</a:t>
            </a:r>
          </a:p>
        </p:txBody>
      </p:sp>
      <p:sp>
        <p:nvSpPr>
          <p:cNvPr id="22" name="TextBox 21">
            <a:extLst>
              <a:ext uri="{FF2B5EF4-FFF2-40B4-BE49-F238E27FC236}">
                <a16:creationId xmlns:a16="http://schemas.microsoft.com/office/drawing/2014/main" id="{9AAB6DD6-AC17-BE13-59BE-A909C93155DF}"/>
              </a:ext>
            </a:extLst>
          </p:cNvPr>
          <p:cNvSpPr txBox="1"/>
          <p:nvPr/>
        </p:nvSpPr>
        <p:spPr>
          <a:xfrm>
            <a:off x="8309111" y="1440702"/>
            <a:ext cx="822960" cy="228600"/>
          </a:xfrm>
          <a:prstGeom prst="rect">
            <a:avLst/>
          </a:prstGeom>
          <a:noFill/>
        </p:spPr>
        <p:txBody>
          <a:bodyPr wrap="square" rtlCol="0">
            <a:spAutoFit/>
          </a:bodyPr>
          <a:lstStyle/>
          <a:p>
            <a:pPr algn="ctr"/>
            <a:r>
              <a:rPr lang="en-US" sz="1050" dirty="0">
                <a:latin typeface="Arial"/>
                <a:cs typeface="Arial"/>
              </a:rPr>
              <a:t>Week 124</a:t>
            </a:r>
          </a:p>
        </p:txBody>
      </p:sp>
      <p:sp>
        <p:nvSpPr>
          <p:cNvPr id="23" name="Triangle 22">
            <a:extLst>
              <a:ext uri="{FF2B5EF4-FFF2-40B4-BE49-F238E27FC236}">
                <a16:creationId xmlns:a16="http://schemas.microsoft.com/office/drawing/2014/main" id="{1F52F9C6-75E2-99AE-E962-723585FF5B6A}"/>
              </a:ext>
            </a:extLst>
          </p:cNvPr>
          <p:cNvSpPr/>
          <p:nvPr/>
        </p:nvSpPr>
        <p:spPr>
          <a:xfrm flipV="1">
            <a:off x="6386000" y="1652969"/>
            <a:ext cx="91440" cy="9144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riangle 23">
            <a:extLst>
              <a:ext uri="{FF2B5EF4-FFF2-40B4-BE49-F238E27FC236}">
                <a16:creationId xmlns:a16="http://schemas.microsoft.com/office/drawing/2014/main" id="{EA599EE2-4E58-F1F4-FA24-EA875E1C2C46}"/>
              </a:ext>
            </a:extLst>
          </p:cNvPr>
          <p:cNvSpPr/>
          <p:nvPr/>
        </p:nvSpPr>
        <p:spPr>
          <a:xfrm flipV="1">
            <a:off x="8680717" y="1652969"/>
            <a:ext cx="91440" cy="9144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0746364"/>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257A6-AB6A-3141-B8D7-AD05F9C480A5}"/>
              </a:ext>
            </a:extLst>
          </p:cNvPr>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Long-Acting IM CAB and RPV With or Without Oral Lead In</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FLAIR Study (124-Week Extension)</a:t>
            </a:r>
            <a:r>
              <a:rPr lang="en-US" sz="2000" dirty="0"/>
              <a:t>: Results in Extension Phase</a:t>
            </a:r>
          </a:p>
        </p:txBody>
      </p:sp>
      <p:sp>
        <p:nvSpPr>
          <p:cNvPr id="3" name="Text Placeholder 2">
            <a:extLst>
              <a:ext uri="{FF2B5EF4-FFF2-40B4-BE49-F238E27FC236}">
                <a16:creationId xmlns:a16="http://schemas.microsoft.com/office/drawing/2014/main" id="{9F250E77-6788-294D-A396-724626D898CB}"/>
              </a:ext>
            </a:extLst>
          </p:cNvPr>
          <p:cNvSpPr>
            <a:spLocks noGrp="1"/>
          </p:cNvSpPr>
          <p:nvPr>
            <p:ph type="body" sz="quarter" idx="15"/>
          </p:nvPr>
        </p:nvSpPr>
        <p:spPr/>
        <p:txBody>
          <a:bodyPr/>
          <a:lstStyle/>
          <a:p>
            <a:r>
              <a:rPr lang="en-US" altLang="en-US" dirty="0">
                <a:latin typeface="Arial" panose="020B0604020202020204" pitchFamily="34" charset="0"/>
                <a:cs typeface="Arial" panose="020B0604020202020204" pitchFamily="34" charset="0"/>
              </a:rPr>
              <a:t>Virologic Responses During 24-Week Extension Phase</a:t>
            </a:r>
          </a:p>
        </p:txBody>
      </p:sp>
      <p:sp>
        <p:nvSpPr>
          <p:cNvPr id="12" name="Text Placeholder 11">
            <a:extLst>
              <a:ext uri="{FF2B5EF4-FFF2-40B4-BE49-F238E27FC236}">
                <a16:creationId xmlns:a16="http://schemas.microsoft.com/office/drawing/2014/main" id="{D050318B-CA3E-1B46-B118-750E67646B39}"/>
              </a:ext>
            </a:extLst>
          </p:cNvPr>
          <p:cNvSpPr>
            <a:spLocks noGrp="1"/>
          </p:cNvSpPr>
          <p:nvPr>
            <p:ph type="body" sz="quarter" idx="16"/>
          </p:nvPr>
        </p:nvSpPr>
        <p:spPr/>
        <p:txBody>
          <a:bodyPr/>
          <a:lstStyle/>
          <a:p>
            <a:r>
              <a:rPr lang="en-US" altLang="en-US" dirty="0">
                <a:latin typeface="Arial" panose="020B0604020202020204" pitchFamily="34" charset="0"/>
                <a:cs typeface="Arial" panose="020B0604020202020204" pitchFamily="34" charset="0"/>
              </a:rPr>
              <a:t>Source: Orkin C, et al. Lancet HIV. 2021;8:e185-e196.  </a:t>
            </a:r>
          </a:p>
        </p:txBody>
      </p:sp>
      <p:graphicFrame>
        <p:nvGraphicFramePr>
          <p:cNvPr id="4" name="Chart 3">
            <a:extLst>
              <a:ext uri="{FF2B5EF4-FFF2-40B4-BE49-F238E27FC236}">
                <a16:creationId xmlns:a16="http://schemas.microsoft.com/office/drawing/2014/main" id="{8240A989-9AA4-6247-94AA-BE7A1756F9B8}"/>
              </a:ext>
            </a:extLst>
          </p:cNvPr>
          <p:cNvGraphicFramePr>
            <a:graphicFrameLocks/>
          </p:cNvGraphicFramePr>
          <p:nvPr>
            <p:extLst>
              <p:ext uri="{D42A27DB-BD31-4B8C-83A1-F6EECF244321}">
                <p14:modId xmlns:p14="http://schemas.microsoft.com/office/powerpoint/2010/main" val="3718945790"/>
              </p:ext>
            </p:extLst>
          </p:nvPr>
        </p:nvGraphicFramePr>
        <p:xfrm>
          <a:off x="461010" y="1344469"/>
          <a:ext cx="8229600" cy="338328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229464F9-16A7-654F-8902-D3F0A971CE5B}"/>
              </a:ext>
            </a:extLst>
          </p:cNvPr>
          <p:cNvSpPr/>
          <p:nvPr/>
        </p:nvSpPr>
        <p:spPr>
          <a:xfrm>
            <a:off x="2142629" y="3415602"/>
            <a:ext cx="912260" cy="2741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227/243</a:t>
            </a:r>
          </a:p>
        </p:txBody>
      </p:sp>
      <p:sp>
        <p:nvSpPr>
          <p:cNvPr id="7" name="TextBox 6">
            <a:extLst>
              <a:ext uri="{FF2B5EF4-FFF2-40B4-BE49-F238E27FC236}">
                <a16:creationId xmlns:a16="http://schemas.microsoft.com/office/drawing/2014/main" id="{2CD8E3D6-30E1-DE44-AB35-2DA47B688F90}"/>
              </a:ext>
            </a:extLst>
          </p:cNvPr>
          <p:cNvSpPr txBox="1"/>
          <p:nvPr/>
        </p:nvSpPr>
        <p:spPr>
          <a:xfrm>
            <a:off x="3831772" y="4045514"/>
            <a:ext cx="4920342" cy="261610"/>
          </a:xfrm>
          <a:prstGeom prst="rect">
            <a:avLst/>
          </a:prstGeom>
          <a:solidFill>
            <a:schemeClr val="tx1">
              <a:lumMod val="65000"/>
              <a:lumOff val="35000"/>
            </a:schemeClr>
          </a:solidFill>
        </p:spPr>
        <p:txBody>
          <a:bodyPr wrap="square" rtlCol="0">
            <a:spAutoFit/>
          </a:bodyPr>
          <a:lstStyle/>
          <a:p>
            <a:pPr algn="ctr"/>
            <a:r>
              <a:rPr lang="en-US" sz="1100" dirty="0">
                <a:solidFill>
                  <a:schemeClr val="bg1"/>
                </a:solidFill>
                <a:latin typeface="Arial"/>
                <a:cs typeface="Arial"/>
              </a:rPr>
              <a:t>Switch Group (prior DTG-ABC-3TC)</a:t>
            </a:r>
          </a:p>
        </p:txBody>
      </p:sp>
      <p:sp>
        <p:nvSpPr>
          <p:cNvPr id="8" name="TextBox 7">
            <a:extLst>
              <a:ext uri="{FF2B5EF4-FFF2-40B4-BE49-F238E27FC236}">
                <a16:creationId xmlns:a16="http://schemas.microsoft.com/office/drawing/2014/main" id="{8286FC17-198C-7243-91CA-25B13D1DA368}"/>
              </a:ext>
            </a:extLst>
          </p:cNvPr>
          <p:cNvSpPr txBox="1"/>
          <p:nvPr/>
        </p:nvSpPr>
        <p:spPr>
          <a:xfrm>
            <a:off x="1109599" y="4045514"/>
            <a:ext cx="2680367" cy="261610"/>
          </a:xfrm>
          <a:prstGeom prst="rect">
            <a:avLst/>
          </a:prstGeom>
          <a:solidFill>
            <a:schemeClr val="tx1">
              <a:lumMod val="65000"/>
              <a:lumOff val="35000"/>
            </a:schemeClr>
          </a:solidFill>
        </p:spPr>
        <p:txBody>
          <a:bodyPr wrap="square" rtlCol="0">
            <a:spAutoFit/>
          </a:bodyPr>
          <a:lstStyle/>
          <a:p>
            <a:pPr algn="ctr"/>
            <a:r>
              <a:rPr lang="en-US" sz="1100" dirty="0">
                <a:solidFill>
                  <a:schemeClr val="bg1"/>
                </a:solidFill>
                <a:latin typeface="Arial"/>
                <a:cs typeface="Arial"/>
              </a:rPr>
              <a:t>Continuation Group (IM CAB + IM RPV)</a:t>
            </a:r>
          </a:p>
        </p:txBody>
      </p:sp>
      <p:sp>
        <p:nvSpPr>
          <p:cNvPr id="10" name="Rectangle 9">
            <a:extLst>
              <a:ext uri="{FF2B5EF4-FFF2-40B4-BE49-F238E27FC236}">
                <a16:creationId xmlns:a16="http://schemas.microsoft.com/office/drawing/2014/main" id="{9E4D70A1-7A66-9447-A683-1F73533B1A1C}"/>
              </a:ext>
            </a:extLst>
          </p:cNvPr>
          <p:cNvSpPr/>
          <p:nvPr/>
        </p:nvSpPr>
        <p:spPr>
          <a:xfrm>
            <a:off x="6958793" y="3415602"/>
            <a:ext cx="861460" cy="2741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110/111</a:t>
            </a:r>
          </a:p>
        </p:txBody>
      </p:sp>
      <p:sp>
        <p:nvSpPr>
          <p:cNvPr id="11" name="Rectangle 10">
            <a:extLst>
              <a:ext uri="{FF2B5EF4-FFF2-40B4-BE49-F238E27FC236}">
                <a16:creationId xmlns:a16="http://schemas.microsoft.com/office/drawing/2014/main" id="{4EAB20CD-4939-1C41-90D1-29CE5D8565CA}"/>
              </a:ext>
            </a:extLst>
          </p:cNvPr>
          <p:cNvSpPr/>
          <p:nvPr/>
        </p:nvSpPr>
        <p:spPr>
          <a:xfrm>
            <a:off x="4513076" y="3415602"/>
            <a:ext cx="962820" cy="274134"/>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chemeClr val="bg1"/>
                </a:solidFill>
              </a:rPr>
              <a:t>113/121</a:t>
            </a:r>
          </a:p>
        </p:txBody>
      </p:sp>
      <p:sp>
        <p:nvSpPr>
          <p:cNvPr id="13" name="TextBox 12">
            <a:extLst>
              <a:ext uri="{FF2B5EF4-FFF2-40B4-BE49-F238E27FC236}">
                <a16:creationId xmlns:a16="http://schemas.microsoft.com/office/drawing/2014/main" id="{30529224-C635-0797-A2FD-03FE157D0440}"/>
              </a:ext>
            </a:extLst>
          </p:cNvPr>
          <p:cNvSpPr txBox="1"/>
          <p:nvPr/>
        </p:nvSpPr>
        <p:spPr>
          <a:xfrm>
            <a:off x="200837" y="4398869"/>
            <a:ext cx="8551277" cy="415498"/>
          </a:xfrm>
          <a:prstGeom prst="rect">
            <a:avLst/>
          </a:prstGeom>
          <a:solidFill>
            <a:schemeClr val="bg1">
              <a:lumMod val="95000"/>
            </a:schemeClr>
          </a:solidFill>
        </p:spPr>
        <p:txBody>
          <a:bodyPr wrap="square" rtlCol="0">
            <a:spAutoFit/>
          </a:bodyPr>
          <a:lstStyle/>
          <a:p>
            <a:r>
              <a:rPr lang="en-US" sz="1050" dirty="0">
                <a:latin typeface="Arial" panose="020B0604020202020204" pitchFamily="34" charset="0"/>
                <a:cs typeface="Arial" panose="020B0604020202020204" pitchFamily="34" charset="0"/>
              </a:rPr>
              <a:t>Continuation group: randomized to IM CAB + IM RPV at baseline and at week 100 opted to continue IM CAB + IM RPV until week 124.</a:t>
            </a:r>
          </a:p>
          <a:p>
            <a:r>
              <a:rPr lang="en-US" sz="1050" dirty="0">
                <a:latin typeface="Arial" panose="020B0604020202020204" pitchFamily="34" charset="0"/>
                <a:cs typeface="Arial" panose="020B0604020202020204" pitchFamily="34" charset="0"/>
              </a:rPr>
              <a:t>Switch group: randomized to DTG-ABC-3TC and at week 100 switched to IM CAB + IM RPV with either oral lead in or direct-to-inject strategy</a:t>
            </a:r>
          </a:p>
        </p:txBody>
      </p:sp>
    </p:spTree>
    <p:extLst>
      <p:ext uri="{BB962C8B-B14F-4D97-AF65-F5344CB8AC3E}">
        <p14:creationId xmlns:p14="http://schemas.microsoft.com/office/powerpoint/2010/main" val="31120377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ea typeface="ＭＳ Ｐゴシック" pitchFamily="31" charset="-128"/>
                <a:cs typeface="ＭＳ Ｐゴシック" pitchFamily="31" charset="-128"/>
              </a:rPr>
              <a:t>Long-Acting IM CAB and RPV With or Without Oral Lead In</a:t>
            </a:r>
            <a:br>
              <a:rPr lang="en-US" sz="2000" dirty="0">
                <a:ea typeface="ＭＳ Ｐゴシック" pitchFamily="31" charset="-128"/>
                <a:cs typeface="ＭＳ Ｐゴシック" pitchFamily="31" charset="-128"/>
              </a:rPr>
            </a:br>
            <a:r>
              <a:rPr lang="en-US" sz="2000" dirty="0">
                <a:ea typeface="ＭＳ Ｐゴシック" pitchFamily="31" charset="-128"/>
                <a:cs typeface="ＭＳ Ｐゴシック" pitchFamily="31" charset="-128"/>
              </a:rPr>
              <a:t>FLAIR Study (124-Week Extension)</a:t>
            </a:r>
            <a:r>
              <a:rPr lang="en-US" sz="2000" dirty="0"/>
              <a:t>: Conclusion</a:t>
            </a:r>
          </a:p>
        </p:txBody>
      </p:sp>
      <p:sp>
        <p:nvSpPr>
          <p:cNvPr id="7" name="Content Placeholder 6"/>
          <p:cNvSpPr>
            <a:spLocks noGrp="1"/>
          </p:cNvSpPr>
          <p:nvPr>
            <p:ph type="body" sz="quarter" idx="14"/>
          </p:nvPr>
        </p:nvSpPr>
        <p:spPr/>
        <p:txBody>
          <a:bodyPr/>
          <a:lstStyle/>
          <a:p>
            <a:r>
              <a:rPr lang="en-US" dirty="0"/>
              <a:t>Source: Orkin C, et al. Lancet HIV. 2021;8:e185-e196.  </a:t>
            </a:r>
            <a:endParaRPr lang="en-US" dirty="0">
              <a:latin typeface="Arial" pitchFamily="31" charset="0"/>
            </a:endParaRPr>
          </a:p>
        </p:txBody>
      </p:sp>
      <p:sp>
        <p:nvSpPr>
          <p:cNvPr id="8" name="Rectangle 7">
            <a:extLst>
              <a:ext uri="{FF2B5EF4-FFF2-40B4-BE49-F238E27FC236}">
                <a16:creationId xmlns:a16="http://schemas.microsoft.com/office/drawing/2014/main" id="{E6A4088F-3C8B-0E44-AA30-9014A7979EAE}"/>
              </a:ext>
            </a:extLst>
          </p:cNvPr>
          <p:cNvSpPr/>
          <p:nvPr/>
        </p:nvSpPr>
        <p:spPr>
          <a:xfrm>
            <a:off x="596" y="1647431"/>
            <a:ext cx="9144000" cy="187795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square" lIns="365760" tIns="182880" rIns="365760" bIns="182880" rtlCol="0" anchor="ctr" anchorCtr="1">
            <a:spAutoFit/>
          </a:bodyPr>
          <a:lstStyle/>
          <a:p>
            <a:pPr>
              <a:lnSpc>
                <a:spcPts val="2400"/>
              </a:lnSpc>
            </a:pPr>
            <a:r>
              <a:rPr lang="en-US" sz="1600" b="1" dirty="0">
                <a:solidFill>
                  <a:srgbClr val="C00000"/>
                </a:solidFill>
                <a:latin typeface="Arial" panose="020B0604020202020204" pitchFamily="34" charset="0"/>
                <a:cs typeface="Arial" panose="020B0604020202020204" pitchFamily="34" charset="0"/>
              </a:rPr>
              <a:t>Interpretation</a:t>
            </a:r>
            <a:r>
              <a:rPr lang="en-US" sz="1600" dirty="0">
                <a:solidFill>
                  <a:schemeClr val="tx1"/>
                </a:solidFill>
                <a:latin typeface="Arial" panose="020B0604020202020204" pitchFamily="34" charset="0"/>
                <a:cs typeface="Arial" panose="020B0604020202020204" pitchFamily="34" charset="0"/>
              </a:rPr>
              <a:t>: “After 24 weeks of follow-up, switching to long-acting treatment with or without an oral lead-in phase had similar safety, tolerability, and efficacy, supporting future evaluation of the simpler direct-to-injection approach. The week 124 results for participants randomly assigned originally to the long-acting therapy show long-acting cabotegravir plus </a:t>
            </a:r>
            <a:r>
              <a:rPr lang="en-US" sz="1600" dirty="0" err="1">
                <a:solidFill>
                  <a:schemeClr val="tx1"/>
                </a:solidFill>
                <a:latin typeface="Arial" panose="020B0604020202020204" pitchFamily="34" charset="0"/>
                <a:cs typeface="Arial" panose="020B0604020202020204" pitchFamily="34" charset="0"/>
              </a:rPr>
              <a:t>rilpivirine</a:t>
            </a:r>
            <a:r>
              <a:rPr lang="en-US" sz="1600" dirty="0">
                <a:solidFill>
                  <a:schemeClr val="tx1"/>
                </a:solidFill>
                <a:latin typeface="Arial" panose="020B0604020202020204" pitchFamily="34" charset="0"/>
                <a:cs typeface="Arial" panose="020B0604020202020204" pitchFamily="34" charset="0"/>
              </a:rPr>
              <a:t> remains a durable maintenance therapy with a </a:t>
            </a:r>
            <a:r>
              <a:rPr lang="en-US" sz="1600" dirty="0" err="1">
                <a:solidFill>
                  <a:schemeClr val="tx1"/>
                </a:solidFill>
                <a:latin typeface="Arial" panose="020B0604020202020204" pitchFamily="34" charset="0"/>
                <a:cs typeface="Arial" panose="020B0604020202020204" pitchFamily="34" charset="0"/>
              </a:rPr>
              <a:t>favourable</a:t>
            </a:r>
            <a:r>
              <a:rPr lang="en-US" sz="1600" dirty="0">
                <a:solidFill>
                  <a:schemeClr val="tx1"/>
                </a:solidFill>
                <a:latin typeface="Arial" panose="020B0604020202020204" pitchFamily="34" charset="0"/>
                <a:cs typeface="Arial" panose="020B0604020202020204" pitchFamily="34" charset="0"/>
              </a:rPr>
              <a:t> safety profile.”</a:t>
            </a:r>
          </a:p>
        </p:txBody>
      </p:sp>
    </p:spTree>
    <p:extLst>
      <p:ext uri="{BB962C8B-B14F-4D97-AF65-F5344CB8AC3E}">
        <p14:creationId xmlns:p14="http://schemas.microsoft.com/office/powerpoint/2010/main" val="1448554000"/>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1037306"/>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51067</TotalTime>
  <Words>485</Words>
  <Application>Microsoft Macintosh PowerPoint</Application>
  <PresentationFormat>On-screen Show (16:9)</PresentationFormat>
  <Paragraphs>30</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Corbel</vt:lpstr>
      <vt:lpstr>Geneva</vt:lpstr>
      <vt:lpstr>Lucida Grande</vt:lpstr>
      <vt:lpstr>Times New Roman</vt:lpstr>
      <vt:lpstr>NCRC</vt:lpstr>
      <vt:lpstr>Long-Acting Cabotegravir and Rilpivirine with Oral Lead In versus Direct-to-Inject   FLAIR Study: Week 124 Extension Phase</vt:lpstr>
      <vt:lpstr>Long-Acting IM CAB and IM RPV With or Without Oral Lead In  FLAIR Study (124-Week Extension): Design</vt:lpstr>
      <vt:lpstr>Long-Acting IM CAB and RPV With or Without Oral Lead In FLAIR Study (124-Week Extension): Results in Extension Phase</vt:lpstr>
      <vt:lpstr>Long-Acting IM CAB and RPV With or Without Oral Lead In FLAIR Study (124-Week Extension): Conclusion</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2248</cp:revision>
  <cp:lastPrinted>2008-02-05T14:34:24Z</cp:lastPrinted>
  <dcterms:created xsi:type="dcterms:W3CDTF">2010-11-28T05:36:22Z</dcterms:created>
  <dcterms:modified xsi:type="dcterms:W3CDTF">2022-05-27T14:00:52Z</dcterms:modified>
</cp:coreProperties>
</file>