
<file path=[Content_Types].xml><?xml version="1.0" encoding="utf-8"?>
<Types xmlns="http://schemas.openxmlformats.org/package/2006/content-types">
  <Default Extension="png" ContentType="image/png"/>
  <Default Extension="xlsm" ContentType="application/vnd.ms-excel.sheet.macroEnabled.12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4510" r:id="rId2"/>
    <p:sldId id="4506" r:id="rId3"/>
    <p:sldId id="4507" r:id="rId4"/>
    <p:sldId id="4511" r:id="rId5"/>
    <p:sldId id="4509" r:id="rId6"/>
    <p:sldId id="1092" r:id="rId7"/>
    <p:sldId id="1109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737F"/>
    <a:srgbClr val="326496"/>
    <a:srgbClr val="D8D8D8"/>
    <a:srgbClr val="A77664"/>
    <a:srgbClr val="968968"/>
    <a:srgbClr val="DBE4E9"/>
    <a:srgbClr val="6C6C6C"/>
    <a:srgbClr val="C2C2C2"/>
    <a:srgbClr val="676767"/>
    <a:srgbClr val="E2EA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623" autoAdjust="0"/>
    <p:restoredTop sz="94755" autoAdjust="0"/>
  </p:normalViewPr>
  <p:slideViewPr>
    <p:cSldViewPr snapToGrid="0" showGuides="1">
      <p:cViewPr varScale="1">
        <p:scale>
          <a:sx n="143" d="100"/>
          <a:sy n="143" d="100"/>
        </p:scale>
        <p:origin x="200" y="12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.xlsm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33853407213"/>
          <c:y val="0.10919841725500599"/>
          <c:w val="0.86151149509089098"/>
          <c:h val="0.858501586075513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Boosted DRV + DTG</c:v>
                </c:pt>
              </c:strCache>
            </c:strRef>
          </c:tx>
          <c:spPr>
            <a:solidFill>
              <a:schemeClr val="accent4"/>
            </a:solidFill>
            <a:ln w="6096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numFmt formatCode="0" sourceLinked="0"/>
              <c:spPr>
                <a:solidFill>
                  <a:srgbClr val="FFFFFF">
                    <a:alpha val="50000"/>
                  </a:srgbClr>
                </a:solidFill>
                <a:ln w="12191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8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60DC-7B44-8581-4F8440A13AA9}"/>
                </c:ext>
              </c:extLst>
            </c:dLbl>
            <c:spPr>
              <a:solidFill>
                <a:srgbClr val="FFFFFF">
                  <a:alpha val="50000"/>
                </a:srgbClr>
              </a:solidFill>
              <a:ln w="1219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ITT</c:v>
                </c:pt>
              </c:strCache>
            </c:strRef>
          </c:cat>
          <c:val>
            <c:numRef>
              <c:f>Sheet1!$B$2</c:f>
              <c:numCache>
                <c:formatCode>0.0</c:formatCode>
                <c:ptCount val="1"/>
                <c:pt idx="0">
                  <c:v>86.3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42-7A4D-A017-3591DDFEB7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Boosted DRV + 2 NRTIs</c:v>
                </c:pt>
              </c:strCache>
            </c:strRef>
          </c:tx>
          <c:spPr>
            <a:solidFill>
              <a:srgbClr val="54737F"/>
            </a:solidFill>
            <a:ln w="6096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642-7A4D-A017-3591DDFEB7A5}"/>
              </c:ext>
            </c:extLst>
          </c:dPt>
          <c:dLbls>
            <c:dLbl>
              <c:idx val="0"/>
              <c:numFmt formatCode="0" sourceLinked="0"/>
              <c:spPr>
                <a:solidFill>
                  <a:srgbClr val="FFFFFF">
                    <a:alpha val="50000"/>
                  </a:srgbClr>
                </a:solidFill>
                <a:ln w="12191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8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642-7A4D-A017-3591DDFEB7A5}"/>
                </c:ext>
              </c:extLst>
            </c:dLbl>
            <c:spPr>
              <a:solidFill>
                <a:srgbClr val="FFFFFF">
                  <a:alpha val="50000"/>
                </a:srgbClr>
              </a:solidFill>
              <a:ln w="1219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ITT</c:v>
                </c:pt>
              </c:strCache>
            </c:strRef>
          </c:cat>
          <c:val>
            <c:numRef>
              <c:f>Sheet1!$C$2</c:f>
              <c:numCache>
                <c:formatCode>0.0</c:formatCode>
                <c:ptCount val="1"/>
                <c:pt idx="0">
                  <c:v>87.9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42-7A4D-A017-3591DDFEB7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100"/>
        <c:axId val="-2043870568"/>
        <c:axId val="-2043791928"/>
      </c:barChart>
      <c:catAx>
        <c:axId val="-20438705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2043791928"/>
        <c:crosses val="autoZero"/>
        <c:auto val="1"/>
        <c:lblAlgn val="ctr"/>
        <c:lblOffset val="100"/>
        <c:noMultiLvlLbl val="0"/>
      </c:catAx>
      <c:valAx>
        <c:axId val="-204379192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HIV RNA &lt;50 copies/mL (%)</a:t>
                </a:r>
              </a:p>
            </c:rich>
          </c:tx>
          <c:layout>
            <c:manualLayout>
              <c:xMode val="edge"/>
              <c:yMode val="edge"/>
              <c:x val="1.54320987654321E-3"/>
              <c:y val="0.14678615082861901"/>
            </c:manualLayout>
          </c:layout>
          <c:overlay val="0"/>
          <c:spPr>
            <a:noFill/>
            <a:ln w="12191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4387056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>
          <a:solidFill>
            <a:srgbClr val="00000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7777947895401963"/>
          <c:y val="1.5857392825896776E-3"/>
          <c:w val="0.71851511616603481"/>
          <c:h val="8.5643970047282497E-2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64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439651668673101"/>
          <c:y val="0.112812017986181"/>
          <c:w val="0.83457549573196199"/>
          <c:h val="0.7593385277837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Boosted DRV + DTG</c:v>
                </c:pt>
              </c:strCache>
            </c:strRef>
          </c:tx>
          <c:spPr>
            <a:solidFill>
              <a:srgbClr val="6E4B7D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LDL </c:v>
                </c:pt>
                <c:pt idx="2">
                  <c:v>HDL </c:v>
                </c:pt>
                <c:pt idx="3">
                  <c:v>Triglycerides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20</c:v>
                </c:pt>
                <c:pt idx="1">
                  <c:v>13.3</c:v>
                </c:pt>
                <c:pt idx="2">
                  <c:v>4.9000000000000004</c:v>
                </c:pt>
                <c:pt idx="3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3D-874D-A8A8-D83963A46FA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Boosted DRV + 2 NRTIs</c:v>
                </c:pt>
              </c:strCache>
            </c:strRef>
          </c:tx>
          <c:spPr>
            <a:solidFill>
              <a:srgbClr val="54737F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LDL </c:v>
                </c:pt>
                <c:pt idx="2">
                  <c:v>HDL </c:v>
                </c:pt>
                <c:pt idx="3">
                  <c:v>Triglycerides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-1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3D-874D-A8A8-D83963A46F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-2019890952"/>
        <c:axId val="-2019874376"/>
      </c:barChart>
      <c:catAx>
        <c:axId val="-2019890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800" b="0" i="0"/>
            </a:pPr>
            <a:endParaRPr lang="en-US"/>
          </a:p>
        </c:txPr>
        <c:crossAx val="-201987437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19874376"/>
        <c:scaling>
          <c:orientation val="minMax"/>
          <c:max val="30"/>
          <c:min val="-1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dirty="0"/>
                  <a:t>Absolute</a:t>
                </a:r>
                <a:r>
                  <a:rPr lang="en-US" sz="1600" baseline="0" dirty="0"/>
                  <a:t> change from baseline (median)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2.6356908226499401E-2"/>
              <c:y val="0.166581735787061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19890952"/>
        <c:crosses val="autoZero"/>
        <c:crossBetween val="between"/>
        <c:majorUnit val="10"/>
        <c:minorUnit val="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1235500093750757"/>
          <c:y val="1.7082422976745101E-2"/>
          <c:w val="0.66647250164470262"/>
          <c:h val="7.7236929118762399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8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>
            <a:extLst>
              <a:ext uri="{FF2B5EF4-FFF2-40B4-BE49-F238E27FC236}">
                <a16:creationId xmlns:a16="http://schemas.microsoft.com/office/drawing/2014/main" id="{87781BCB-CAC4-AC48-831E-987115CC90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Notes Placeholder 2">
            <a:extLst>
              <a:ext uri="{FF2B5EF4-FFF2-40B4-BE49-F238E27FC236}">
                <a16:creationId xmlns:a16="http://schemas.microsoft.com/office/drawing/2014/main" id="{6FF0AEB3-7FC1-A245-BD06-64A758720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1775"/>
              </a:spcBef>
            </a:pP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Conducted in Germany (27 sites)</a:t>
            </a:r>
          </a:p>
        </p:txBody>
      </p:sp>
    </p:spTree>
    <p:extLst>
      <p:ext uri="{BB962C8B-B14F-4D97-AF65-F5344CB8AC3E}">
        <p14:creationId xmlns:p14="http://schemas.microsoft.com/office/powerpoint/2010/main" val="224516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>
            <a:extLst>
              <a:ext uri="{FF2B5EF4-FFF2-40B4-BE49-F238E27FC236}">
                <a16:creationId xmlns:a16="http://schemas.microsoft.com/office/drawing/2014/main" id="{34CAB2ED-4855-2840-95FA-CF77F27A2F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Notes Placeholder 2">
            <a:extLst>
              <a:ext uri="{FF2B5EF4-FFF2-40B4-BE49-F238E27FC236}">
                <a16:creationId xmlns:a16="http://schemas.microsoft.com/office/drawing/2014/main" id="{D93B54EC-23E0-9B4A-B992-034EF6177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6109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>
            <a:extLst>
              <a:ext uri="{FF2B5EF4-FFF2-40B4-BE49-F238E27FC236}">
                <a16:creationId xmlns:a16="http://schemas.microsoft.com/office/drawing/2014/main" id="{2DC99639-81E7-FA45-B928-333FB59DE0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Notes Placeholder 2">
            <a:extLst>
              <a:ext uri="{FF2B5EF4-FFF2-40B4-BE49-F238E27FC236}">
                <a16:creationId xmlns:a16="http://schemas.microsoft.com/office/drawing/2014/main" id="{6E2560E5-B4EB-F047-9BB8-CEC052C16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2019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>
            <a:extLst>
              <a:ext uri="{FF2B5EF4-FFF2-40B4-BE49-F238E27FC236}">
                <a16:creationId xmlns:a16="http://schemas.microsoft.com/office/drawing/2014/main" id="{D614FF91-41AD-9C4D-AD9E-02DF2ECB0A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Notes Placeholder 2">
            <a:extLst>
              <a:ext uri="{FF2B5EF4-FFF2-40B4-BE49-F238E27FC236}">
                <a16:creationId xmlns:a16="http://schemas.microsoft.com/office/drawing/2014/main" id="{B2D03E8A-0740-BE43-8459-C78D29159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1182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96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>
                <a:ea typeface="ＭＳ Ｐゴシック" pitchFamily="22" charset="-128"/>
                <a:cs typeface="ＭＳ Ｐゴシック" pitchFamily="22" charset="-128"/>
              </a:rPr>
              <a:t>Dolutegravir + Boosted-Darunavir as Maintenance Therapy</a:t>
            </a:r>
            <a:br>
              <a:rPr lang="en-US" sz="2700" b="0" dirty="0"/>
            </a:br>
            <a:r>
              <a:rPr lang="en-US" dirty="0"/>
              <a:t>DUALIS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D7AF21-07E8-3145-B741-452D0360F1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2595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Line 22">
            <a:extLst>
              <a:ext uri="{FF2B5EF4-FFF2-40B4-BE49-F238E27FC236}">
                <a16:creationId xmlns:a16="http://schemas.microsoft.com/office/drawing/2014/main" id="{A3117642-1227-3E4C-9439-E3BB5D0BE07F}"/>
              </a:ext>
            </a:extLst>
          </p:cNvPr>
          <p:cNvSpPr>
            <a:spLocks noChangeAspect="1" noChangeShapeType="1"/>
          </p:cNvSpPr>
          <p:nvPr/>
        </p:nvSpPr>
        <p:spPr bwMode="auto">
          <a:xfrm rot="1169337" flipV="1">
            <a:off x="4791075" y="2503397"/>
            <a:ext cx="684213" cy="109537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6" name="Line 22">
            <a:extLst>
              <a:ext uri="{FF2B5EF4-FFF2-40B4-BE49-F238E27FC236}">
                <a16:creationId xmlns:a16="http://schemas.microsoft.com/office/drawing/2014/main" id="{EF6EA9FC-08DB-D042-A6E6-AC6DBC65B875}"/>
              </a:ext>
            </a:extLst>
          </p:cNvPr>
          <p:cNvSpPr>
            <a:spLocks noChangeAspect="1" noChangeShapeType="1"/>
          </p:cNvSpPr>
          <p:nvPr/>
        </p:nvSpPr>
        <p:spPr bwMode="auto">
          <a:xfrm rot="-1169337">
            <a:off x="4791075" y="3186212"/>
            <a:ext cx="684213" cy="109537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Title 3">
            <a:extLst>
              <a:ext uri="{FF2B5EF4-FFF2-40B4-BE49-F238E27FC236}">
                <a16:creationId xmlns:a16="http://schemas.microsoft.com/office/drawing/2014/main" id="{8B07AD33-AA74-5D48-BFF1-5F0E1D47552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23850" y="119063"/>
            <a:ext cx="8496300" cy="109061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altLang="en-US" sz="2300" dirty="0">
                <a:latin typeface="Arial" panose="020B0604020202020204" pitchFamily="34" charset="0"/>
                <a:cs typeface="Arial" panose="020B0604020202020204" pitchFamily="34" charset="0"/>
              </a:rPr>
              <a:t>Switch to Boosted DRV + DTG vs Continue Boosted DRV + 2 NRTI’s</a:t>
            </a:r>
            <a:b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DUALIS: Background</a:t>
            </a:r>
          </a:p>
        </p:txBody>
      </p:sp>
      <p:sp>
        <p:nvSpPr>
          <p:cNvPr id="26628" name="Content Placeholder 5">
            <a:extLst>
              <a:ext uri="{FF2B5EF4-FFF2-40B4-BE49-F238E27FC236}">
                <a16:creationId xmlns:a16="http://schemas.microsoft.com/office/drawing/2014/main" id="{5A9EF6DC-E8DE-D542-A611-58E1B6EF357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auto">
          <a:xfrm>
            <a:off x="323850" y="6461125"/>
            <a:ext cx="7358063" cy="32067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Source: Spinner CD, et al. </a:t>
            </a:r>
            <a:r>
              <a:rPr lang="en-US" dirty="0"/>
              <a:t>Open Forum Infect Dis. 2020;7(9):ofaa356.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Group 31">
            <a:extLst>
              <a:ext uri="{FF2B5EF4-FFF2-40B4-BE49-F238E27FC236}">
                <a16:creationId xmlns:a16="http://schemas.microsoft.com/office/drawing/2014/main" id="{4EC5983D-6588-7A43-BCDE-D73D30D7EC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127141"/>
              </p:ext>
            </p:extLst>
          </p:nvPr>
        </p:nvGraphicFramePr>
        <p:xfrm>
          <a:off x="232612" y="1347215"/>
          <a:ext cx="4824020" cy="488245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824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7612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DUALIS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2571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8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800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8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</a:t>
                      </a:r>
                      <a:br>
                        <a:rPr lang="en-US" sz="18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Randomized, open label, multicenter phase 3 non-inferiority trial comparing a switch to boosted darunavir + dolutegravir to continued boosted darunavir + 2 NRTIs</a:t>
                      </a:r>
                      <a:endParaRPr lang="en-US" sz="1800" u="sng" baseline="0" dirty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8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Enrollment</a:t>
                      </a:r>
                      <a:r>
                        <a:rPr lang="en-US" sz="18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Criteria:</a:t>
                      </a:r>
                      <a:br>
                        <a:rPr lang="en-US" sz="1800" b="0" u="sng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Age ≥18 years</a:t>
                      </a:r>
                      <a:b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HIV RNA &lt;50 copies/mL for &gt;6 months </a:t>
                      </a:r>
                      <a:b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Taking boosted darunavir + 2 NRTI’s</a:t>
                      </a:r>
                      <a:b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One HIV RNA level &gt;200 copies/mL within past 6 months allowed, as long as subsequently returned to &lt;50 copies/mL</a:t>
                      </a:r>
                      <a:b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Estimated GFR &gt;50 mL/min</a:t>
                      </a:r>
                      <a:b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No active hepatitis B, AIDS-defining condition, or severe hepatis impairment</a:t>
                      </a:r>
                      <a:endParaRPr lang="en-US" sz="180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Rectangle 7">
            <a:extLst>
              <a:ext uri="{FF2B5EF4-FFF2-40B4-BE49-F238E27FC236}">
                <a16:creationId xmlns:a16="http://schemas.microsoft.com/office/drawing/2014/main" id="{7F31F4C2-76C3-A748-98DE-79C9326436CB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5656906" y="1963075"/>
            <a:ext cx="3108960" cy="12801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/>
          <a:lstStyle/>
          <a:p>
            <a:pPr algn="ctr">
              <a:defRPr/>
            </a:pPr>
            <a:r>
              <a:rPr lang="en-US" sz="1600" i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Switch Regimen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Boosted darunavir + </a:t>
            </a:r>
            <a:br>
              <a:rPr lang="en-US" sz="18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dolutegravir</a:t>
            </a:r>
            <a:br>
              <a:rPr lang="en-US" sz="16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</a:b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(n = 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131)</a:t>
            </a:r>
            <a:endParaRPr lang="en-US" sz="1600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7" name="Rectangle 21">
            <a:extLst>
              <a:ext uri="{FF2B5EF4-FFF2-40B4-BE49-F238E27FC236}">
                <a16:creationId xmlns:a16="http://schemas.microsoft.com/office/drawing/2014/main" id="{10920423-3DD8-3341-88F0-A5B43B4FADBB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5656906" y="3518635"/>
            <a:ext cx="3108960" cy="1280160"/>
          </a:xfrm>
          <a:prstGeom prst="rect">
            <a:avLst/>
          </a:prstGeom>
          <a:solidFill>
            <a:srgbClr val="E2EAEF"/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/>
          <a:lstStyle/>
          <a:p>
            <a:pPr algn="ctr">
              <a:defRPr/>
            </a:pPr>
            <a:r>
              <a:rPr lang="en-US" sz="1600" i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Maintain Regimen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B</a:t>
            </a:r>
            <a:r>
              <a:rPr lang="en-US" sz="18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oosted darunavir + </a:t>
            </a:r>
            <a:br>
              <a:rPr lang="en-US" sz="18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2 NRTIs</a:t>
            </a:r>
            <a:br>
              <a:rPr lang="en-US" sz="2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</a:b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(n = 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132)</a:t>
            </a:r>
            <a:endParaRPr lang="en-US" sz="1600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6632" name="TextBox 2">
            <a:extLst>
              <a:ext uri="{FF2B5EF4-FFF2-40B4-BE49-F238E27FC236}">
                <a16:creationId xmlns:a16="http://schemas.microsoft.com/office/drawing/2014/main" id="{B5ECD204-FA68-ED4C-A019-E5B7E3439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6004" y="5504688"/>
            <a:ext cx="3530851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dirty="0">
                <a:latin typeface="Arial" panose="020B0604020202020204" pitchFamily="34" charset="0"/>
              </a:rPr>
              <a:t>Primary endpoint: virologic response at 48 weeks by FDA snapshot</a:t>
            </a:r>
          </a:p>
        </p:txBody>
      </p:sp>
    </p:spTree>
    <p:extLst>
      <p:ext uri="{BB962C8B-B14F-4D97-AF65-F5344CB8AC3E}">
        <p14:creationId xmlns:p14="http://schemas.microsoft.com/office/powerpoint/2010/main" val="350817426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4E53B3E3-120D-CE45-A42B-A811C3E0719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Switch to Boosted DRV + DTG vs Continue Boosted DRV + 2 NRTI’s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500" dirty="0">
                <a:latin typeface="Arial" panose="020B0604020202020204" pitchFamily="34" charset="0"/>
                <a:cs typeface="Arial" panose="020B0604020202020204" pitchFamily="34" charset="0"/>
              </a:rPr>
              <a:t>DUALIS: Baseline Characteristics</a:t>
            </a:r>
          </a:p>
        </p:txBody>
      </p:sp>
      <p:sp>
        <p:nvSpPr>
          <p:cNvPr id="28674" name="Text Placeholder 5">
            <a:extLst>
              <a:ext uri="{FF2B5EF4-FFF2-40B4-BE49-F238E27FC236}">
                <a16:creationId xmlns:a16="http://schemas.microsoft.com/office/drawing/2014/main" id="{A699DBA8-4850-9842-9A6D-A9E1CE890F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Source: Spinner CD, et al. </a:t>
            </a:r>
            <a:r>
              <a:rPr lang="en-US" dirty="0"/>
              <a:t>Open Forum Infect Dis. 2020;7(9):ofaa356.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Content Placeholder 5">
            <a:extLst>
              <a:ext uri="{FF2B5EF4-FFF2-40B4-BE49-F238E27FC236}">
                <a16:creationId xmlns:a16="http://schemas.microsoft.com/office/drawing/2014/main" id="{865AC787-611F-244C-AB7F-E9FD126A5601}"/>
              </a:ext>
            </a:extLst>
          </p:cNvPr>
          <p:cNvSpPr>
            <a:spLocks noGrp="1"/>
          </p:cNvSpPr>
          <p:nvPr>
            <p:ph sz="half" idx="4294967295"/>
          </p:nvPr>
        </p:nvSpPr>
        <p:spPr bwMode="auto">
          <a:xfrm>
            <a:off x="628650" y="1514475"/>
            <a:ext cx="8515350" cy="4800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marL="27305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Source: Cahn P et al. Lancet. 2019;393(10167):143-155</a:t>
            </a:r>
          </a:p>
        </p:txBody>
      </p:sp>
      <p:graphicFrame>
        <p:nvGraphicFramePr>
          <p:cNvPr id="5" name="Group 45">
            <a:extLst>
              <a:ext uri="{FF2B5EF4-FFF2-40B4-BE49-F238E27FC236}">
                <a16:creationId xmlns:a16="http://schemas.microsoft.com/office/drawing/2014/main" id="{5B3F76ED-EC1F-E547-BE16-6E26688135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91221"/>
              </p:ext>
            </p:extLst>
          </p:nvPr>
        </p:nvGraphicFramePr>
        <p:xfrm>
          <a:off x="269562" y="1355725"/>
          <a:ext cx="8595360" cy="475487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180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7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76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5447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Characteristic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Boosted DRV +</a:t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</a:b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DTG</a:t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(n = 131)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Boosted DRV + </a:t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</a:b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2 NRTIs</a:t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(n = 132)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473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943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Age, years, median (IQR)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6" charset="-128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47 (39-55)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48 (40-53)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943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Male sex, n (%)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6" charset="-128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115 (88)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122 (92)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943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White, n (%)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118 (90)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118 (89)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943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MSM, n (%)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90 (69)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92 (70)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943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eGFR, median (IQR), mL/min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6" charset="-128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92 (70-104)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92 (81-106)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943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Baseline CD4, median (IQR)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6" charset="-128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609 (401-818)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585 (453-823)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943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NRTIs at baseline, n (%)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047866"/>
                  </a:ext>
                </a:extLst>
              </a:tr>
              <a:tr h="382943">
                <a:tc>
                  <a:txBody>
                    <a:bodyPr/>
                    <a:lstStyle/>
                    <a:p>
                      <a:pPr marL="18288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Tenofovir-DF-emtricitabine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110 (84)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94 (71)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2943">
                <a:tc>
                  <a:txBody>
                    <a:bodyPr/>
                    <a:lstStyle/>
                    <a:p>
                      <a:pPr marL="18288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106" charset="-128"/>
                          <a:cs typeface="Arial"/>
                        </a:rPr>
                        <a:t>Tenofovir-alafenamide-emtricitabine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11 (8)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13 (10)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2943">
                <a:tc>
                  <a:txBody>
                    <a:bodyPr/>
                    <a:lstStyle/>
                    <a:p>
                      <a:pPr marL="18288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Abacavir-lamivudine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9 (7)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23 (17)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27314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34C0C3FF-19A5-F04E-A834-2968455FA3A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sz="2300" dirty="0">
                <a:latin typeface="Arial" panose="020B0604020202020204" pitchFamily="34" charset="0"/>
                <a:cs typeface="Arial" panose="020B0604020202020204" pitchFamily="34" charset="0"/>
              </a:rPr>
              <a:t>Switch to Boosted DRV + DTG vs Continue Boosted DRV + 2 NRTI’s</a:t>
            </a:r>
            <a:b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DUALIS: Results</a:t>
            </a:r>
          </a:p>
        </p:txBody>
      </p:sp>
      <p:sp>
        <p:nvSpPr>
          <p:cNvPr id="30722" name="Content Placeholder 5">
            <a:extLst>
              <a:ext uri="{FF2B5EF4-FFF2-40B4-BE49-F238E27FC236}">
                <a16:creationId xmlns:a16="http://schemas.microsoft.com/office/drawing/2014/main" id="{B3E206DE-EA76-874A-BA7D-66754D7BCB5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Week 48 Virologic Response (Intention-to-Treat Analysis)</a:t>
            </a:r>
          </a:p>
        </p:txBody>
      </p:sp>
      <p:sp>
        <p:nvSpPr>
          <p:cNvPr id="30723" name="Text Placeholder 2">
            <a:extLst>
              <a:ext uri="{FF2B5EF4-FFF2-40B4-BE49-F238E27FC236}">
                <a16:creationId xmlns:a16="http://schemas.microsoft.com/office/drawing/2014/main" id="{477054CC-9E30-4445-AC18-A24C904686B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Source: Spinner CD, et al. </a:t>
            </a:r>
            <a:r>
              <a:rPr lang="en-US" dirty="0"/>
              <a:t>Open Forum Infect Dis. 2020;7(9):ofaa356.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Chart 10">
            <a:extLst>
              <a:ext uri="{FF2B5EF4-FFF2-40B4-BE49-F238E27FC236}">
                <a16:creationId xmlns:a16="http://schemas.microsoft.com/office/drawing/2014/main" id="{53FC6E23-68C3-D148-8C98-750E981D0FD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57200" y="2009239"/>
          <a:ext cx="8229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067548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622113F0-DEBE-3249-95E6-C68588EB884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sz="2300" dirty="0">
                <a:latin typeface="Arial" panose="020B0604020202020204" pitchFamily="34" charset="0"/>
                <a:cs typeface="Arial" panose="020B0604020202020204" pitchFamily="34" charset="0"/>
              </a:rPr>
              <a:t>Switch to Boosted DRV + DTG vs Continue Boosted DRV + 2 NRTI’s</a:t>
            </a:r>
            <a:b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DUALIS: Results</a:t>
            </a:r>
          </a:p>
        </p:txBody>
      </p:sp>
      <p:sp>
        <p:nvSpPr>
          <p:cNvPr id="34818" name="Content Placeholder 5">
            <a:extLst>
              <a:ext uri="{FF2B5EF4-FFF2-40B4-BE49-F238E27FC236}">
                <a16:creationId xmlns:a16="http://schemas.microsoft.com/office/drawing/2014/main" id="{E8ED0B88-25C7-9643-854E-9A83D832941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Week 48 Changes in Serum Lipid Parameters</a:t>
            </a:r>
          </a:p>
        </p:txBody>
      </p:sp>
      <p:sp>
        <p:nvSpPr>
          <p:cNvPr id="34819" name="Text Placeholder 2">
            <a:extLst>
              <a:ext uri="{FF2B5EF4-FFF2-40B4-BE49-F238E27FC236}">
                <a16:creationId xmlns:a16="http://schemas.microsoft.com/office/drawing/2014/main" id="{8EDA9940-7880-4C46-A65A-3A95F9ECFA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Source: Spinner CD, et al. </a:t>
            </a:r>
            <a:r>
              <a:rPr lang="en-US" dirty="0"/>
              <a:t>Open Forum Infect Dis. 2020;7(9):ofaa356.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EAFBAB2-10F4-8E42-87C8-50599F35A7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9063012"/>
              </p:ext>
            </p:extLst>
          </p:nvPr>
        </p:nvGraphicFramePr>
        <p:xfrm>
          <a:off x="300037" y="1974669"/>
          <a:ext cx="8303933" cy="4197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942623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2300" dirty="0">
                <a:latin typeface="Arial" panose="020B0604020202020204" pitchFamily="34" charset="0"/>
                <a:cs typeface="Arial" panose="020B0604020202020204" pitchFamily="34" charset="0"/>
              </a:rPr>
              <a:t>Switch to Boosted DRV + DTG vs Continue Boosted DRV + 2 NRTI’s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DUALIS: Conclusions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Source: Spinner CD, et al. </a:t>
            </a:r>
            <a:r>
              <a:rPr lang="en-US" dirty="0"/>
              <a:t>Open Forum Infect Dis. 2020;7(9):ofaa356.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79621"/>
              </p:ext>
            </p:extLst>
          </p:nvPr>
        </p:nvGraphicFramePr>
        <p:xfrm>
          <a:off x="0" y="2451100"/>
          <a:ext cx="9144000" cy="260680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Conclusions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“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Switching to dolutegravir plus boosted darunavir was noninferior to continuing 2 nucleoside reverse transcriptase inhibitors plus boosted darunavir in subjects already treated with 2 nucleoside reverse transcriptase inhibitors plus boosted darunavir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85396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717460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47388</TotalTime>
  <Words>559</Words>
  <Application>Microsoft Macintosh PowerPoint</Application>
  <PresentationFormat>On-screen Show (4:3)</PresentationFormat>
  <Paragraphs>57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Geneva</vt:lpstr>
      <vt:lpstr>Lucida Grande</vt:lpstr>
      <vt:lpstr>Symbol</vt:lpstr>
      <vt:lpstr>Times New Roman</vt:lpstr>
      <vt:lpstr>NCRC</vt:lpstr>
      <vt:lpstr>Dolutegravir + Boosted-Darunavir as Maintenance Therapy DUALIS</vt:lpstr>
      <vt:lpstr>Switch to Boosted DRV + DTG vs Continue Boosted DRV + 2 NRTI’s DUALIS: Background</vt:lpstr>
      <vt:lpstr>Switch to Boosted DRV + DTG vs Continue Boosted DRV + 2 NRTI’s DUALIS: Baseline Characteristics</vt:lpstr>
      <vt:lpstr>Switch to Boosted DRV + DTG vs Continue Boosted DRV + 2 NRTI’s DUALIS: Results</vt:lpstr>
      <vt:lpstr>Switch to Boosted DRV + DTG vs Continue Boosted DRV + 2 NRTI’s DUALIS: Results</vt:lpstr>
      <vt:lpstr>Switch to Boosted DRV + DTG vs Continue Boosted DRV + 2 NRTI’s DUALIS: Conclusions</vt:lpstr>
      <vt:lpstr>PowerPoint Presentation</vt:lpstr>
    </vt:vector>
  </TitlesOfParts>
  <Company>HMC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2133</cp:revision>
  <cp:lastPrinted>2020-02-14T23:34:52Z</cp:lastPrinted>
  <dcterms:created xsi:type="dcterms:W3CDTF">2010-11-28T05:36:22Z</dcterms:created>
  <dcterms:modified xsi:type="dcterms:W3CDTF">2021-01-28T14:57:13Z</dcterms:modified>
</cp:coreProperties>
</file>