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0.xml" ContentType="application/vnd.openxmlformats-officedocument.drawingml.chart+xml"/>
  <Override PartName="/ppt/theme/themeOverride4.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1.xml" ContentType="application/vnd.openxmlformats-officedocument.drawingml.chart+xml"/>
  <Override PartName="/ppt/theme/themeOverride5.xml" ContentType="application/vnd.openxmlformats-officedocument.themeOverride+xml"/>
  <Override PartName="/ppt/drawings/drawing1.xml" ContentType="application/vnd.openxmlformats-officedocument.drawingml.chartshapes+xml"/>
  <Override PartName="/ppt/charts/chart12.xml" ContentType="application/vnd.openxmlformats-officedocument.drawingml.chart+xml"/>
  <Override PartName="/ppt/theme/themeOverride6.xml" ContentType="application/vnd.openxmlformats-officedocument.themeOverride+xml"/>
  <Override PartName="/ppt/notesSlides/notesSlide20.xml" ContentType="application/vnd.openxmlformats-officedocument.presentationml.notesSlide+xml"/>
  <Override PartName="/ppt/charts/chart13.xml" ContentType="application/vnd.openxmlformats-officedocument.drawingml.chart+xml"/>
  <Override PartName="/ppt/theme/themeOverride7.xml" ContentType="application/vnd.openxmlformats-officedocument.themeOverride+xml"/>
  <Override PartName="/ppt/notesSlides/notesSlide21.xml" ContentType="application/vnd.openxmlformats-officedocument.presentationml.notesSlide+xml"/>
  <Override PartName="/ppt/charts/chart14.xml" ContentType="application/vnd.openxmlformats-officedocument.drawingml.chart+xml"/>
  <Override PartName="/ppt/theme/themeOverride8.xml" ContentType="application/vnd.openxmlformats-officedocument.themeOverride+xml"/>
  <Override PartName="/ppt/notesSlides/notesSlide22.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82"/>
  </p:notesMasterIdLst>
  <p:handoutMasterIdLst>
    <p:handoutMasterId r:id="rId83"/>
  </p:handoutMasterIdLst>
  <p:sldIdLst>
    <p:sldId id="1237" r:id="rId2"/>
    <p:sldId id="1224" r:id="rId3"/>
    <p:sldId id="1218" r:id="rId4"/>
    <p:sldId id="1271" r:id="rId5"/>
    <p:sldId id="1214" r:id="rId6"/>
    <p:sldId id="1075" r:id="rId7"/>
    <p:sldId id="1281" r:id="rId8"/>
    <p:sldId id="1185" r:id="rId9"/>
    <p:sldId id="1186" r:id="rId10"/>
    <p:sldId id="1270" r:id="rId11"/>
    <p:sldId id="1262" r:id="rId12"/>
    <p:sldId id="1282" r:id="rId13"/>
    <p:sldId id="1275" r:id="rId14"/>
    <p:sldId id="1276" r:id="rId15"/>
    <p:sldId id="1283" r:id="rId16"/>
    <p:sldId id="1284" r:id="rId17"/>
    <p:sldId id="1239" r:id="rId18"/>
    <p:sldId id="1636" r:id="rId19"/>
    <p:sldId id="1087" r:id="rId20"/>
    <p:sldId id="1202" r:id="rId21"/>
    <p:sldId id="1182" r:id="rId22"/>
    <p:sldId id="1240" r:id="rId23"/>
    <p:sldId id="1090" r:id="rId24"/>
    <p:sldId id="1190" r:id="rId25"/>
    <p:sldId id="1241" r:id="rId26"/>
    <p:sldId id="1191" r:id="rId27"/>
    <p:sldId id="1227" r:id="rId28"/>
    <p:sldId id="1242" r:id="rId29"/>
    <p:sldId id="1243" r:id="rId30"/>
    <p:sldId id="1232" r:id="rId31"/>
    <p:sldId id="1244" r:id="rId32"/>
    <p:sldId id="1234" r:id="rId33"/>
    <p:sldId id="1245" r:id="rId34"/>
    <p:sldId id="1246" r:id="rId35"/>
    <p:sldId id="1252" r:id="rId36"/>
    <p:sldId id="1250" r:id="rId37"/>
    <p:sldId id="1092" r:id="rId38"/>
    <p:sldId id="1192" r:id="rId39"/>
    <p:sldId id="1181" r:id="rId40"/>
    <p:sldId id="1193" r:id="rId41"/>
    <p:sldId id="1198" r:id="rId42"/>
    <p:sldId id="1195" r:id="rId43"/>
    <p:sldId id="1196" r:id="rId44"/>
    <p:sldId id="1203" r:id="rId45"/>
    <p:sldId id="1204" r:id="rId46"/>
    <p:sldId id="1205" r:id="rId47"/>
    <p:sldId id="1206" r:id="rId48"/>
    <p:sldId id="1207" r:id="rId49"/>
    <p:sldId id="1208" r:id="rId50"/>
    <p:sldId id="1209" r:id="rId51"/>
    <p:sldId id="1236" r:id="rId52"/>
    <p:sldId id="1278" r:id="rId53"/>
    <p:sldId id="1279" r:id="rId54"/>
    <p:sldId id="1280" r:id="rId55"/>
    <p:sldId id="929" r:id="rId56"/>
    <p:sldId id="1617" r:id="rId57"/>
    <p:sldId id="1618" r:id="rId58"/>
    <p:sldId id="1634" r:id="rId59"/>
    <p:sldId id="1619" r:id="rId60"/>
    <p:sldId id="1635" r:id="rId61"/>
    <p:sldId id="1625" r:id="rId62"/>
    <p:sldId id="1077" r:id="rId63"/>
    <p:sldId id="1078" r:id="rId64"/>
    <p:sldId id="1079" r:id="rId65"/>
    <p:sldId id="1080" r:id="rId66"/>
    <p:sldId id="1081" r:id="rId67"/>
    <p:sldId id="1082" r:id="rId68"/>
    <p:sldId id="1083" r:id="rId69"/>
    <p:sldId id="1084" r:id="rId70"/>
    <p:sldId id="1098" r:id="rId71"/>
    <p:sldId id="1099" r:id="rId72"/>
    <p:sldId id="1100" r:id="rId73"/>
    <p:sldId id="1097" r:id="rId74"/>
    <p:sldId id="1257" r:id="rId75"/>
    <p:sldId id="1258" r:id="rId76"/>
    <p:sldId id="1247" r:id="rId77"/>
    <p:sldId id="1259" r:id="rId78"/>
    <p:sldId id="1260" r:id="rId79"/>
    <p:sldId id="1249" r:id="rId80"/>
    <p:sldId id="1114" r:id="rId81"/>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8103"/>
    <a:srgbClr val="9E6102"/>
    <a:srgbClr val="704400"/>
    <a:srgbClr val="DAD3D3"/>
    <a:srgbClr val="E0D9D9"/>
    <a:srgbClr val="66426F"/>
    <a:srgbClr val="7F7F7F"/>
    <a:srgbClr val="54737F"/>
    <a:srgbClr val="AD8200"/>
    <a:srgbClr val="DBE4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858" autoAdjust="0"/>
    <p:restoredTop sz="94807" autoAdjust="0"/>
  </p:normalViewPr>
  <p:slideViewPr>
    <p:cSldViewPr snapToGrid="0" showGuides="1">
      <p:cViewPr varScale="1">
        <p:scale>
          <a:sx n="106" d="100"/>
          <a:sy n="106" d="100"/>
        </p:scale>
        <p:origin x="200" y="1040"/>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59779333138912"/>
          <c:y val="0.11943591426071699"/>
          <c:w val="0.8491658160785458"/>
          <c:h val="0.77954863398591601"/>
        </c:manualLayout>
      </c:layout>
      <c:barChart>
        <c:barDir val="col"/>
        <c:grouping val="clustered"/>
        <c:varyColors val="0"/>
        <c:ser>
          <c:idx val="0"/>
          <c:order val="0"/>
          <c:tx>
            <c:strRef>
              <c:f>Sheet1!$B$1</c:f>
              <c:strCache>
                <c:ptCount val="1"/>
                <c:pt idx="0">
                  <c:v>IM CAB + IM RPV</c:v>
                </c:pt>
              </c:strCache>
            </c:strRef>
          </c:tx>
          <c:spPr>
            <a:gradFill>
              <a:gsLst>
                <a:gs pos="0">
                  <a:srgbClr val="FFC000"/>
                </a:gs>
                <a:gs pos="100000">
                  <a:srgbClr val="FFC000"/>
                </a:gs>
              </a:gsLst>
              <a:lin ang="0" scaled="1"/>
            </a:gradFill>
            <a:ln w="12700" cmpd="sng">
              <a:noFill/>
            </a:ln>
            <a:effectLst/>
            <a:scene3d>
              <a:camera prst="orthographicFront"/>
              <a:lightRig rig="threePt" dir="t"/>
            </a:scene3d>
            <a:sp3d>
              <a:bevelT/>
            </a:sp3d>
          </c:spPr>
          <c:invertIfNegative val="0"/>
          <c:dPt>
            <c:idx val="0"/>
            <c:invertIfNegative val="0"/>
            <c:bubble3D val="0"/>
            <c:spPr>
              <a:gradFill>
                <a:gsLst>
                  <a:gs pos="0">
                    <a:srgbClr val="9D6000"/>
                  </a:gs>
                  <a:gs pos="100000">
                    <a:srgbClr val="D99B02"/>
                  </a:gs>
                </a:gsLst>
                <a:lin ang="0" scaled="1"/>
              </a:gradFill>
              <a:ln w="12700" cmpd="sng">
                <a:noFill/>
              </a:ln>
              <a:effectLst/>
              <a:scene3d>
                <a:camera prst="orthographicFront"/>
                <a:lightRig rig="threePt" dir="t"/>
              </a:scene3d>
              <a:sp3d>
                <a:bevelT/>
              </a:sp3d>
            </c:spPr>
            <c:extLst>
              <c:ext xmlns:c16="http://schemas.microsoft.com/office/drawing/2014/chart" uri="{C3380CC4-5D6E-409C-BE32-E72D297353CC}">
                <c16:uniqueId val="{00000000-C2D8-AD4C-AA27-7067E7986AD9}"/>
              </c:ext>
            </c:extLst>
          </c:dPt>
          <c:dLbls>
            <c:dLbl>
              <c:idx val="0"/>
              <c:layout>
                <c:manualLayout>
                  <c:x val="-3.0864197530863901E-3"/>
                  <c:y val="0.105263448717913"/>
                </c:manualLayout>
              </c:layout>
              <c:numFmt formatCode="#,##0" sourceLinked="0"/>
              <c:spPr>
                <a:solidFill>
                  <a:schemeClr val="bg1">
                    <a:alpha val="50000"/>
                  </a:schemeClr>
                </a:solidFill>
              </c:spPr>
              <c:txPr>
                <a:bodyPr wrap="square" lIns="38100" tIns="19050" rIns="38100" bIns="19050" anchor="ctr">
                  <a:spAutoFit/>
                </a:bodyPr>
                <a:lstStyle/>
                <a:p>
                  <a:pPr>
                    <a:defRPr lang="en-US"/>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D8-AD4C-AA27-7067E7986AD9}"/>
                </c:ext>
              </c:extLst>
            </c:dLbl>
            <c:dLbl>
              <c:idx val="1"/>
              <c:layout>
                <c:manualLayout>
                  <c:x val="0"/>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D8-AD4C-AA27-7067E7986AD9}"/>
                </c:ext>
              </c:extLst>
            </c:dLbl>
            <c:numFmt formatCode="#,##0" sourceLinked="0"/>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48 weeks</c:v>
                </c:pt>
              </c:strCache>
            </c:strRef>
          </c:cat>
          <c:val>
            <c:numRef>
              <c:f>Sheet1!$B$2</c:f>
              <c:numCache>
                <c:formatCode>0.0</c:formatCode>
                <c:ptCount val="1"/>
                <c:pt idx="0">
                  <c:v>93.6</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Oral DTG-ABC-3TC</c:v>
                </c:pt>
              </c:strCache>
            </c:strRef>
          </c:tx>
          <c:spPr>
            <a:gradFill>
              <a:gsLst>
                <a:gs pos="0">
                  <a:srgbClr val="004A7F"/>
                </a:gs>
                <a:gs pos="100000">
                  <a:srgbClr val="0070C0"/>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3-C2D8-AD4C-AA27-7067E7986AD9}"/>
              </c:ext>
            </c:extLst>
          </c:dPt>
          <c:dLbls>
            <c:dLbl>
              <c:idx val="0"/>
              <c:layout>
                <c:manualLayout>
                  <c:x val="-1.5432098765432701E-3"/>
                  <c:y val="0.10233946403130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D8-AD4C-AA27-7067E7986AD9}"/>
                </c:ext>
              </c:extLst>
            </c:dLbl>
            <c:dLbl>
              <c:idx val="1"/>
              <c:layout>
                <c:manualLayout>
                  <c:x val="1.5432098765431001E-3"/>
                  <c:y val="0.1081874334045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D8-AD4C-AA27-7067E7986AD9}"/>
                </c:ext>
              </c:extLst>
            </c:dLbl>
            <c:numFmt formatCode="#,##0" sourceLinked="0"/>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48 weeks</c:v>
                </c:pt>
              </c:strCache>
            </c:strRef>
          </c:cat>
          <c:val>
            <c:numRef>
              <c:f>Sheet1!$C$2</c:f>
              <c:numCache>
                <c:formatCode>0.0</c:formatCode>
                <c:ptCount val="1"/>
                <c:pt idx="0">
                  <c:v>93.3</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225"/>
        <c:overlap val="-100"/>
        <c:axId val="-2042853384"/>
        <c:axId val="-2042850472"/>
      </c:barChart>
      <c:catAx>
        <c:axId val="-2042853384"/>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42850472"/>
        <c:crosses val="autoZero"/>
        <c:auto val="1"/>
        <c:lblAlgn val="ctr"/>
        <c:lblOffset val="1"/>
        <c:tickLblSkip val="1"/>
        <c:tickMarkSkip val="1"/>
        <c:noMultiLvlLbl val="0"/>
      </c:catAx>
      <c:valAx>
        <c:axId val="-2042850472"/>
        <c:scaling>
          <c:orientation val="minMax"/>
          <c:max val="100"/>
          <c:min val="0"/>
        </c:scaling>
        <c:delete val="0"/>
        <c:axPos val="l"/>
        <c:title>
          <c:tx>
            <c:rich>
              <a:bodyPr/>
              <a:lstStyle/>
              <a:p>
                <a:pPr>
                  <a:defRPr sz="1400"/>
                </a:pPr>
                <a:r>
                  <a:rPr lang="en-US" sz="1400"/>
                  <a:t>HIV RNA &lt;50 copies/mL (%)</a:t>
                </a:r>
              </a:p>
            </c:rich>
          </c:tx>
          <c:layout>
            <c:manualLayout>
              <c:xMode val="edge"/>
              <c:yMode val="edge"/>
              <c:x val="5.9951821029717587E-3"/>
              <c:y val="0.1197560515910156"/>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28533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937749100806843"/>
          <c:y val="9.9945019878490892E-4"/>
          <c:w val="0.75498991445513752"/>
          <c:h val="0.107284681911908"/>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0890444250001"/>
          <c:y val="0.11184659659544"/>
          <c:w val="0.86151149509089098"/>
          <c:h val="0.85850158607551397"/>
        </c:manualLayout>
      </c:layout>
      <c:barChart>
        <c:barDir val="col"/>
        <c:grouping val="clustered"/>
        <c:varyColors val="0"/>
        <c:ser>
          <c:idx val="0"/>
          <c:order val="0"/>
          <c:tx>
            <c:strRef>
              <c:f>Sheet1!$B$1</c:f>
              <c:strCache>
                <c:ptCount val="1"/>
                <c:pt idx="0">
                  <c:v>IM CAB-RPV</c:v>
                </c:pt>
              </c:strCache>
            </c:strRef>
          </c:tx>
          <c:spPr>
            <a:gradFill>
              <a:gsLst>
                <a:gs pos="0">
                  <a:srgbClr val="704400"/>
                </a:gs>
                <a:gs pos="99000">
                  <a:srgbClr val="D38103"/>
                </a:gs>
              </a:gsLst>
              <a:lin ang="0" scaled="0"/>
            </a:gradFill>
            <a:ln w="12700">
              <a:noFill/>
            </a:ln>
            <a:effectLst/>
            <a:scene3d>
              <a:camera prst="orthographicFront"/>
              <a:lightRig rig="threePt" dir="t"/>
            </a:scene3d>
            <a:sp3d>
              <a:bevelT/>
            </a:sp3d>
          </c:spPr>
          <c:invertIfNegative val="0"/>
          <c:dPt>
            <c:idx val="0"/>
            <c:invertIfNegative val="0"/>
            <c:bubble3D val="0"/>
            <c:spPr>
              <a:gradFill>
                <a:gsLst>
                  <a:gs pos="0">
                    <a:srgbClr val="704400"/>
                  </a:gs>
                  <a:gs pos="99000">
                    <a:srgbClr val="D38103"/>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ACEF-CC49-BF35-979A7302D13B}"/>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Sheet1!$B$2</c:f>
              <c:numCache>
                <c:formatCode>0</c:formatCode>
                <c:ptCount val="1"/>
                <c:pt idx="0">
                  <c:v>90</c:v>
                </c:pt>
              </c:numCache>
            </c:numRef>
          </c:val>
          <c:extLst>
            <c:ext xmlns:c16="http://schemas.microsoft.com/office/drawing/2014/chart" uri="{C3380CC4-5D6E-409C-BE32-E72D297353CC}">
              <c16:uniqueId val="{00000000-3F7F-4E4F-95D5-0DC8D65902A8}"/>
            </c:ext>
          </c:extLst>
        </c:ser>
        <c:ser>
          <c:idx val="1"/>
          <c:order val="1"/>
          <c:tx>
            <c:strRef>
              <c:f>Sheet1!$C$1</c:f>
              <c:strCache>
                <c:ptCount val="1"/>
                <c:pt idx="0">
                  <c:v>BIC-TAF-FTC</c:v>
                </c:pt>
              </c:strCache>
            </c:strRef>
          </c:tx>
          <c:spPr>
            <a:solidFill>
              <a:srgbClr val="0070C0"/>
            </a:solidFill>
            <a:ln w="12700">
              <a:noFill/>
            </a:ln>
            <a:effectLst/>
            <a:scene3d>
              <a:camera prst="orthographicFront"/>
              <a:lightRig rig="threePt" dir="t"/>
            </a:scene3d>
            <a:sp3d>
              <a:bevelT w="38100" h="38100"/>
            </a:sp3d>
          </c:spPr>
          <c:invertIfNegative val="0"/>
          <c:dPt>
            <c:idx val="0"/>
            <c:invertIfNegative val="0"/>
            <c:bubble3D val="0"/>
            <c:spPr>
              <a:gradFill>
                <a:gsLst>
                  <a:gs pos="0">
                    <a:srgbClr val="005593"/>
                  </a:gs>
                  <a:gs pos="98000">
                    <a:srgbClr val="2591D0"/>
                  </a:gs>
                </a:gsLst>
                <a:lin ang="0" scaled="0"/>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1-3F7F-4E4F-95D5-0DC8D65902A8}"/>
              </c:ext>
            </c:extLst>
          </c:dPt>
          <c:dLbls>
            <c:spPr>
              <a:solidFill>
                <a:sysClr val="window" lastClr="FFFFFF">
                  <a:alpha val="50000"/>
                </a:sysClr>
              </a:solidFill>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ITT</c:v>
                </c:pt>
              </c:strCache>
            </c:strRef>
          </c:cat>
          <c:val>
            <c:numRef>
              <c:f>Sheet1!$C$2</c:f>
              <c:numCache>
                <c:formatCode>0</c:formatCode>
                <c:ptCount val="1"/>
                <c:pt idx="0">
                  <c:v>93</c:v>
                </c:pt>
              </c:numCache>
            </c:numRef>
          </c:val>
          <c:extLst>
            <c:ext xmlns:c16="http://schemas.microsoft.com/office/drawing/2014/chart" uri="{C3380CC4-5D6E-409C-BE32-E72D297353CC}">
              <c16:uniqueId val="{00000002-3F7F-4E4F-95D5-0DC8D65902A8}"/>
            </c:ext>
          </c:extLst>
        </c:ser>
        <c:dLbls>
          <c:showLegendKey val="0"/>
          <c:showVal val="1"/>
          <c:showCatName val="0"/>
          <c:showSerName val="0"/>
          <c:showPercent val="0"/>
          <c:showBubbleSize val="0"/>
        </c:dLbls>
        <c:gapWidth val="240"/>
        <c:overlap val="-100"/>
        <c:axId val="-1975460280"/>
        <c:axId val="-2102631144"/>
      </c:barChart>
      <c:catAx>
        <c:axId val="-1975460280"/>
        <c:scaling>
          <c:orientation val="minMax"/>
        </c:scaling>
        <c:delete val="1"/>
        <c:axPos val="b"/>
        <c:numFmt formatCode="General" sourceLinked="0"/>
        <c:majorTickMark val="out"/>
        <c:minorTickMark val="none"/>
        <c:tickLblPos val="nextTo"/>
        <c:crossAx val="-2102631144"/>
        <c:crosses val="autoZero"/>
        <c:auto val="1"/>
        <c:lblAlgn val="ctr"/>
        <c:lblOffset val="1"/>
        <c:tickLblSkip val="1"/>
        <c:tickMarkSkip val="1"/>
        <c:noMultiLvlLbl val="0"/>
      </c:catAx>
      <c:valAx>
        <c:axId val="-2102631144"/>
        <c:scaling>
          <c:orientation val="minMax"/>
          <c:max val="100"/>
          <c:min val="0"/>
        </c:scaling>
        <c:delete val="0"/>
        <c:axPos val="l"/>
        <c:title>
          <c:tx>
            <c:rich>
              <a:bodyPr/>
              <a:lstStyle/>
              <a:p>
                <a:pPr>
                  <a:defRPr/>
                </a:pPr>
                <a:r>
                  <a:rPr lang="en-US"/>
                  <a:t>HIV RNA &lt;50 copies/mL (%)</a:t>
                </a:r>
              </a:p>
            </c:rich>
          </c:tx>
          <c:layout>
            <c:manualLayout>
              <c:xMode val="edge"/>
              <c:yMode val="edge"/>
              <c:x val="0"/>
              <c:y val="0.13516604695246426"/>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5460280"/>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18451565082142"/>
          <c:y val="0"/>
          <c:w val="0.82463837853601596"/>
          <c:h val="0.112095154316161"/>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59779333138912"/>
          <c:y val="0.12692858705161855"/>
          <c:w val="0.86768433459706429"/>
          <c:h val="0.76094488188976372"/>
        </c:manualLayout>
      </c:layout>
      <c:barChart>
        <c:barDir val="col"/>
        <c:grouping val="clustered"/>
        <c:varyColors val="0"/>
        <c:ser>
          <c:idx val="0"/>
          <c:order val="0"/>
          <c:tx>
            <c:strRef>
              <c:f>Sheet1!$B$1</c:f>
              <c:strCache>
                <c:ptCount val="1"/>
                <c:pt idx="0">
                  <c:v>Cabotegravir + Rilpivirine^</c:v>
                </c:pt>
              </c:strCache>
            </c:strRef>
          </c:tx>
          <c:spPr>
            <a:gradFill>
              <a:gsLst>
                <a:gs pos="0">
                  <a:srgbClr val="50732C"/>
                </a:gs>
                <a:gs pos="100000">
                  <a:srgbClr val="86C049"/>
                </a:gs>
              </a:gsLst>
              <a:lin ang="0" scaled="1"/>
            </a:gradFill>
            <a:ln w="12700">
              <a:noFill/>
            </a:ln>
            <a:effectLst/>
            <a:scene3d>
              <a:camera prst="orthographicFront"/>
              <a:lightRig rig="threePt" dir="t"/>
            </a:scene3d>
            <a:sp3d>
              <a:bevelT/>
            </a:sp3d>
          </c:spPr>
          <c:invertIfNegative val="0"/>
          <c:dPt>
            <c:idx val="0"/>
            <c:invertIfNegative val="0"/>
            <c:bubble3D val="0"/>
            <c:spPr>
              <a:gradFill>
                <a:gsLst>
                  <a:gs pos="100000">
                    <a:srgbClr val="75AAAF"/>
                  </a:gs>
                  <a:gs pos="0">
                    <a:srgbClr val="1F6B6F"/>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1-D3AE-7440-9B72-E70B966707C5}"/>
              </c:ext>
            </c:extLst>
          </c:dPt>
          <c:dPt>
            <c:idx val="1"/>
            <c:invertIfNegative val="0"/>
            <c:bubble3D val="0"/>
            <c:spPr>
              <a:gradFill>
                <a:gsLst>
                  <a:gs pos="0">
                    <a:srgbClr val="875200"/>
                  </a:gs>
                  <a:gs pos="100000">
                    <a:srgbClr val="D99B02"/>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2-721F-BD48-A37B-4D920B319F16}"/>
              </c:ext>
            </c:extLst>
          </c:dPt>
          <c:dPt>
            <c:idx val="2"/>
            <c:invertIfNegative val="0"/>
            <c:bubble3D val="0"/>
            <c:spPr>
              <a:gradFill>
                <a:gsLst>
                  <a:gs pos="0">
                    <a:srgbClr val="875200"/>
                  </a:gs>
                  <a:gs pos="99000">
                    <a:srgbClr val="D99B02"/>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3-721F-BD48-A37B-4D920B319F16}"/>
              </c:ext>
            </c:extLst>
          </c:dPt>
          <c:dLbls>
            <c:spPr>
              <a:solidFill>
                <a:schemeClr val="bg1">
                  <a:alpha val="50000"/>
                </a:schemeClr>
              </a:solidFill>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Week 24</c:v>
                </c:pt>
                <c:pt idx="1">
                  <c:v>Week 48</c:v>
                </c:pt>
                <c:pt idx="2">
                  <c:v>Week 96</c:v>
                </c:pt>
              </c:strCache>
            </c:strRef>
          </c:cat>
          <c:val>
            <c:numRef>
              <c:f>Sheet1!$B$2:$B$4</c:f>
              <c:numCache>
                <c:formatCode>0</c:formatCode>
                <c:ptCount val="3"/>
                <c:pt idx="0">
                  <c:v>86</c:v>
                </c:pt>
                <c:pt idx="1">
                  <c:v>82</c:v>
                </c:pt>
                <c:pt idx="2">
                  <c:v>76</c:v>
                </c:pt>
              </c:numCache>
            </c:numRef>
          </c:val>
          <c:extLst>
            <c:ext xmlns:c16="http://schemas.microsoft.com/office/drawing/2014/chart" uri="{C3380CC4-5D6E-409C-BE32-E72D297353CC}">
              <c16:uniqueId val="{00000002-D3AE-7440-9B72-E70B966707C5}"/>
            </c:ext>
          </c:extLst>
        </c:ser>
        <c:ser>
          <c:idx val="1"/>
          <c:order val="1"/>
          <c:tx>
            <c:strRef>
              <c:f>Sheet1!$C$1</c:f>
              <c:strCache>
                <c:ptCount val="1"/>
                <c:pt idx="0">
                  <c:v>Efavirenz + 2 NRTI's</c:v>
                </c:pt>
              </c:strCache>
            </c:strRef>
          </c:tx>
          <c:spPr>
            <a:gradFill>
              <a:gsLst>
                <a:gs pos="0">
                  <a:srgbClr val="726875"/>
                </a:gs>
                <a:gs pos="100000">
                  <a:srgbClr val="958899"/>
                </a:gs>
              </a:gsLst>
              <a:lin ang="0" scaled="1"/>
            </a:gradFill>
            <a:ln w="12700">
              <a:noFill/>
            </a:ln>
            <a:effectLst/>
            <a:scene3d>
              <a:camera prst="orthographicFront"/>
              <a:lightRig rig="threePt" dir="t"/>
            </a:scene3d>
            <a:sp3d>
              <a:bevelT/>
            </a:sp3d>
          </c:spPr>
          <c:invertIfNegative val="0"/>
          <c:dLbls>
            <c:spPr>
              <a:solidFill>
                <a:schemeClr val="bg1">
                  <a:alpha val="50000"/>
                </a:schemeClr>
              </a:solidFill>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Week 24</c:v>
                </c:pt>
                <c:pt idx="1">
                  <c:v>Week 48</c:v>
                </c:pt>
                <c:pt idx="2">
                  <c:v>Week 96</c:v>
                </c:pt>
              </c:strCache>
            </c:strRef>
          </c:cat>
          <c:val>
            <c:numRef>
              <c:f>Sheet1!$C$2:$C$4</c:f>
              <c:numCache>
                <c:formatCode>0</c:formatCode>
                <c:ptCount val="3"/>
                <c:pt idx="0">
                  <c:v>74</c:v>
                </c:pt>
                <c:pt idx="1">
                  <c:v>71</c:v>
                </c:pt>
                <c:pt idx="2">
                  <c:v>63</c:v>
                </c:pt>
              </c:numCache>
            </c:numRef>
          </c:val>
          <c:extLst>
            <c:ext xmlns:c16="http://schemas.microsoft.com/office/drawing/2014/chart" uri="{C3380CC4-5D6E-409C-BE32-E72D297353CC}">
              <c16:uniqueId val="{00000003-D3AE-7440-9B72-E70B966707C5}"/>
            </c:ext>
          </c:extLst>
        </c:ser>
        <c:dLbls>
          <c:showLegendKey val="0"/>
          <c:showVal val="1"/>
          <c:showCatName val="0"/>
          <c:showSerName val="0"/>
          <c:showPercent val="0"/>
          <c:showBubbleSize val="0"/>
        </c:dLbls>
        <c:gapWidth val="85"/>
        <c:axId val="-2100179192"/>
        <c:axId val="-2013630664"/>
      </c:barChart>
      <c:catAx>
        <c:axId val="-2100179192"/>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txPr>
          <a:bodyPr/>
          <a:lstStyle/>
          <a:p>
            <a:pPr>
              <a:defRPr sz="1400"/>
            </a:pPr>
            <a:endParaRPr lang="en-US"/>
          </a:p>
        </c:txPr>
        <c:crossAx val="-2013630664"/>
        <c:crosses val="autoZero"/>
        <c:auto val="1"/>
        <c:lblAlgn val="ctr"/>
        <c:lblOffset val="1"/>
        <c:tickLblSkip val="1"/>
        <c:tickMarkSkip val="1"/>
        <c:noMultiLvlLbl val="0"/>
      </c:catAx>
      <c:valAx>
        <c:axId val="-2013630664"/>
        <c:scaling>
          <c:orientation val="minMax"/>
          <c:max val="100"/>
          <c:min val="0"/>
        </c:scaling>
        <c:delete val="0"/>
        <c:axPos val="l"/>
        <c:title>
          <c:tx>
            <c:rich>
              <a:bodyPr/>
              <a:lstStyle/>
              <a:p>
                <a:pPr>
                  <a:defRPr sz="1400"/>
                </a:pPr>
                <a:r>
                  <a:rPr lang="en-US" sz="1400"/>
                  <a:t>HIV RNA &lt;50 copies/mL (%)</a:t>
                </a:r>
              </a:p>
            </c:rich>
          </c:tx>
          <c:layout>
            <c:manualLayout>
              <c:xMode val="edge"/>
              <c:yMode val="edge"/>
              <c:x val="5.9951881014873101E-3"/>
              <c:y val="0.12795350310199599"/>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2100179192"/>
        <c:crosses val="autoZero"/>
        <c:crossBetween val="between"/>
        <c:majorUnit val="20"/>
        <c:minorUnit val="1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42497847250699"/>
          <c:y val="0.112634997668711"/>
          <c:w val="0.85261258715337895"/>
          <c:h val="0.73759779400171499"/>
        </c:manualLayout>
      </c:layout>
      <c:lineChart>
        <c:grouping val="standard"/>
        <c:varyColors val="0"/>
        <c:ser>
          <c:idx val="0"/>
          <c:order val="0"/>
          <c:tx>
            <c:strRef>
              <c:f>Sheet1!$B$1</c:f>
              <c:strCache>
                <c:ptCount val="1"/>
                <c:pt idx="0">
                  <c:v>Oral Cabotegravir 10 mg + Oral Rilpivirine </c:v>
                </c:pt>
              </c:strCache>
            </c:strRef>
          </c:tx>
          <c:spPr>
            <a:ln w="22225">
              <a:solidFill>
                <a:srgbClr val="326496"/>
              </a:solidFill>
            </a:ln>
            <a:effectLst/>
          </c:spPr>
          <c:marker>
            <c:symbol val="circle"/>
            <c:size val="6"/>
            <c:spPr>
              <a:solidFill>
                <a:srgbClr val="001D48">
                  <a:lumMod val="50000"/>
                  <a:lumOff val="50000"/>
                </a:srgbClr>
              </a:solidFill>
              <a:ln w="12700">
                <a:solidFill>
                  <a:srgbClr val="003A78"/>
                </a:solidFill>
              </a:ln>
              <a:effectLst/>
            </c:spPr>
          </c:marker>
          <c:dLbls>
            <c:delete val="1"/>
          </c:dLbls>
          <c:cat>
            <c:numRef>
              <c:f>Sheet1!$A$2:$A$10</c:f>
              <c:numCache>
                <c:formatCode>0</c:formatCode>
                <c:ptCount val="9"/>
                <c:pt idx="0">
                  <c:v>0</c:v>
                </c:pt>
                <c:pt idx="1">
                  <c:v>12</c:v>
                </c:pt>
                <c:pt idx="2">
                  <c:v>24</c:v>
                </c:pt>
                <c:pt idx="3">
                  <c:v>36</c:v>
                </c:pt>
                <c:pt idx="4">
                  <c:v>48</c:v>
                </c:pt>
                <c:pt idx="5">
                  <c:v>60</c:v>
                </c:pt>
                <c:pt idx="6">
                  <c:v>72</c:v>
                </c:pt>
                <c:pt idx="7">
                  <c:v>84</c:v>
                </c:pt>
                <c:pt idx="8">
                  <c:v>96</c:v>
                </c:pt>
              </c:numCache>
            </c:numRef>
          </c:cat>
          <c:val>
            <c:numRef>
              <c:f>Sheet1!$B$2:$B$10</c:f>
              <c:numCache>
                <c:formatCode>0</c:formatCode>
                <c:ptCount val="9"/>
                <c:pt idx="0">
                  <c:v>0</c:v>
                </c:pt>
                <c:pt idx="1">
                  <c:v>88</c:v>
                </c:pt>
                <c:pt idx="2">
                  <c:v>87</c:v>
                </c:pt>
                <c:pt idx="3">
                  <c:v>85</c:v>
                </c:pt>
                <c:pt idx="4">
                  <c:v>80</c:v>
                </c:pt>
                <c:pt idx="5">
                  <c:v>78</c:v>
                </c:pt>
                <c:pt idx="6">
                  <c:v>72</c:v>
                </c:pt>
                <c:pt idx="7">
                  <c:v>72</c:v>
                </c:pt>
                <c:pt idx="8">
                  <c:v>68</c:v>
                </c:pt>
              </c:numCache>
            </c:numRef>
          </c:val>
          <c:smooth val="0"/>
          <c:extLst>
            <c:ext xmlns:c16="http://schemas.microsoft.com/office/drawing/2014/chart" uri="{C3380CC4-5D6E-409C-BE32-E72D297353CC}">
              <c16:uniqueId val="{00000000-027A-124A-A5F9-3E8C7EF38781}"/>
            </c:ext>
          </c:extLst>
        </c:ser>
        <c:ser>
          <c:idx val="1"/>
          <c:order val="1"/>
          <c:tx>
            <c:strRef>
              <c:f>Sheet1!$C$1</c:f>
              <c:strCache>
                <c:ptCount val="1"/>
                <c:pt idx="0">
                  <c:v>Oral Cabotegravir 30 mg + Oral Rilpivirine</c:v>
                </c:pt>
              </c:strCache>
            </c:strRef>
          </c:tx>
          <c:spPr>
            <a:ln w="22225">
              <a:solidFill>
                <a:srgbClr val="718E25"/>
              </a:solidFill>
            </a:ln>
            <a:effectLst/>
          </c:spPr>
          <c:marker>
            <c:symbol val="circle"/>
            <c:size val="6"/>
            <c:spPr>
              <a:solidFill>
                <a:srgbClr val="718E25">
                  <a:lumMod val="60000"/>
                  <a:lumOff val="40000"/>
                </a:srgbClr>
              </a:solidFill>
              <a:ln w="12700">
                <a:solidFill>
                  <a:srgbClr val="718E25">
                    <a:lumMod val="50000"/>
                  </a:srgbClr>
                </a:solidFill>
              </a:ln>
              <a:effectLst/>
            </c:spPr>
          </c:marker>
          <c:dPt>
            <c:idx val="0"/>
            <c:bubble3D val="0"/>
            <c:extLst>
              <c:ext xmlns:c16="http://schemas.microsoft.com/office/drawing/2014/chart" uri="{C3380CC4-5D6E-409C-BE32-E72D297353CC}">
                <c16:uniqueId val="{00000001-027A-124A-A5F9-3E8C7EF38781}"/>
              </c:ext>
            </c:extLst>
          </c:dPt>
          <c:dLbls>
            <c:delete val="1"/>
          </c:dLbls>
          <c:cat>
            <c:numRef>
              <c:f>Sheet1!$A$2:$A$10</c:f>
              <c:numCache>
                <c:formatCode>0</c:formatCode>
                <c:ptCount val="9"/>
                <c:pt idx="0">
                  <c:v>0</c:v>
                </c:pt>
                <c:pt idx="1">
                  <c:v>12</c:v>
                </c:pt>
                <c:pt idx="2">
                  <c:v>24</c:v>
                </c:pt>
                <c:pt idx="3">
                  <c:v>36</c:v>
                </c:pt>
                <c:pt idx="4">
                  <c:v>48</c:v>
                </c:pt>
                <c:pt idx="5">
                  <c:v>60</c:v>
                </c:pt>
                <c:pt idx="6">
                  <c:v>72</c:v>
                </c:pt>
                <c:pt idx="7">
                  <c:v>84</c:v>
                </c:pt>
                <c:pt idx="8">
                  <c:v>96</c:v>
                </c:pt>
              </c:numCache>
            </c:numRef>
          </c:cat>
          <c:val>
            <c:numRef>
              <c:f>Sheet1!$C$2:$C$10</c:f>
              <c:numCache>
                <c:formatCode>0</c:formatCode>
                <c:ptCount val="9"/>
                <c:pt idx="0">
                  <c:v>0</c:v>
                </c:pt>
                <c:pt idx="1">
                  <c:v>75</c:v>
                </c:pt>
                <c:pt idx="2">
                  <c:v>85</c:v>
                </c:pt>
                <c:pt idx="3">
                  <c:v>82</c:v>
                </c:pt>
                <c:pt idx="4">
                  <c:v>80</c:v>
                </c:pt>
                <c:pt idx="5">
                  <c:v>73</c:v>
                </c:pt>
                <c:pt idx="6">
                  <c:v>73</c:v>
                </c:pt>
                <c:pt idx="7">
                  <c:v>75</c:v>
                </c:pt>
                <c:pt idx="8">
                  <c:v>75</c:v>
                </c:pt>
              </c:numCache>
            </c:numRef>
          </c:val>
          <c:smooth val="0"/>
          <c:extLst>
            <c:ext xmlns:c16="http://schemas.microsoft.com/office/drawing/2014/chart" uri="{C3380CC4-5D6E-409C-BE32-E72D297353CC}">
              <c16:uniqueId val="{00000002-027A-124A-A5F9-3E8C7EF38781}"/>
            </c:ext>
          </c:extLst>
        </c:ser>
        <c:ser>
          <c:idx val="2"/>
          <c:order val="2"/>
          <c:tx>
            <c:strRef>
              <c:f>Sheet1!$D$1</c:f>
              <c:strCache>
                <c:ptCount val="1"/>
                <c:pt idx="0">
                  <c:v>Oral Cabotegravir 60 mg + Oral Rilpivirine</c:v>
                </c:pt>
              </c:strCache>
            </c:strRef>
          </c:tx>
          <c:spPr>
            <a:ln w="22225">
              <a:solidFill>
                <a:srgbClr val="963232"/>
              </a:solidFill>
            </a:ln>
            <a:effectLst/>
          </c:spPr>
          <c:marker>
            <c:symbol val="circle"/>
            <c:size val="6"/>
            <c:spPr>
              <a:solidFill>
                <a:srgbClr val="963232">
                  <a:lumMod val="40000"/>
                  <a:lumOff val="60000"/>
                </a:srgbClr>
              </a:solidFill>
              <a:ln w="12700">
                <a:solidFill>
                  <a:srgbClr val="963232"/>
                </a:solidFill>
              </a:ln>
              <a:effectLst/>
            </c:spPr>
          </c:marker>
          <c:dLbls>
            <c:delete val="1"/>
          </c:dLbls>
          <c:cat>
            <c:numRef>
              <c:f>Sheet1!$A$2:$A$10</c:f>
              <c:numCache>
                <c:formatCode>0</c:formatCode>
                <c:ptCount val="9"/>
                <c:pt idx="0">
                  <c:v>0</c:v>
                </c:pt>
                <c:pt idx="1">
                  <c:v>12</c:v>
                </c:pt>
                <c:pt idx="2">
                  <c:v>24</c:v>
                </c:pt>
                <c:pt idx="3">
                  <c:v>36</c:v>
                </c:pt>
                <c:pt idx="4">
                  <c:v>48</c:v>
                </c:pt>
                <c:pt idx="5">
                  <c:v>60</c:v>
                </c:pt>
                <c:pt idx="6">
                  <c:v>72</c:v>
                </c:pt>
                <c:pt idx="7">
                  <c:v>84</c:v>
                </c:pt>
                <c:pt idx="8">
                  <c:v>96</c:v>
                </c:pt>
              </c:numCache>
            </c:numRef>
          </c:cat>
          <c:val>
            <c:numRef>
              <c:f>Sheet1!$D$2:$D$10</c:f>
              <c:numCache>
                <c:formatCode>General</c:formatCode>
                <c:ptCount val="9"/>
                <c:pt idx="0">
                  <c:v>0</c:v>
                </c:pt>
                <c:pt idx="1">
                  <c:v>82</c:v>
                </c:pt>
                <c:pt idx="2">
                  <c:v>87</c:v>
                </c:pt>
                <c:pt idx="3">
                  <c:v>85</c:v>
                </c:pt>
                <c:pt idx="4">
                  <c:v>87</c:v>
                </c:pt>
                <c:pt idx="5">
                  <c:v>85</c:v>
                </c:pt>
                <c:pt idx="6">
                  <c:v>85</c:v>
                </c:pt>
                <c:pt idx="7">
                  <c:v>85</c:v>
                </c:pt>
                <c:pt idx="8">
                  <c:v>84</c:v>
                </c:pt>
              </c:numCache>
            </c:numRef>
          </c:val>
          <c:smooth val="0"/>
          <c:extLst>
            <c:ext xmlns:c16="http://schemas.microsoft.com/office/drawing/2014/chart" uri="{C3380CC4-5D6E-409C-BE32-E72D297353CC}">
              <c16:uniqueId val="{00000003-027A-124A-A5F9-3E8C7EF38781}"/>
            </c:ext>
          </c:extLst>
        </c:ser>
        <c:ser>
          <c:idx val="3"/>
          <c:order val="3"/>
          <c:tx>
            <c:strRef>
              <c:f>Sheet1!$E$1</c:f>
              <c:strCache>
                <c:ptCount val="1"/>
                <c:pt idx="0">
                  <c:v>Efavirenz 600 mg + 2NRTIs</c:v>
                </c:pt>
              </c:strCache>
            </c:strRef>
          </c:tx>
          <c:spPr>
            <a:ln w="22225"/>
            <a:effectLst/>
          </c:spPr>
          <c:marker>
            <c:symbol val="circle"/>
            <c:size val="6"/>
            <c:spPr>
              <a:solidFill>
                <a:srgbClr val="6E4B7D">
                  <a:lumMod val="40000"/>
                  <a:lumOff val="60000"/>
                </a:srgbClr>
              </a:solidFill>
              <a:ln w="12700">
                <a:solidFill>
                  <a:srgbClr val="6E4B7D">
                    <a:lumMod val="50000"/>
                  </a:srgbClr>
                </a:solidFill>
              </a:ln>
              <a:effectLst/>
            </c:spPr>
          </c:marker>
          <c:dLbls>
            <c:delete val="1"/>
          </c:dLbls>
          <c:cat>
            <c:numRef>
              <c:f>Sheet1!$A$2:$A$10</c:f>
              <c:numCache>
                <c:formatCode>0</c:formatCode>
                <c:ptCount val="9"/>
                <c:pt idx="0">
                  <c:v>0</c:v>
                </c:pt>
                <c:pt idx="1">
                  <c:v>12</c:v>
                </c:pt>
                <c:pt idx="2">
                  <c:v>24</c:v>
                </c:pt>
                <c:pt idx="3">
                  <c:v>36</c:v>
                </c:pt>
                <c:pt idx="4">
                  <c:v>48</c:v>
                </c:pt>
                <c:pt idx="5">
                  <c:v>60</c:v>
                </c:pt>
                <c:pt idx="6">
                  <c:v>72</c:v>
                </c:pt>
                <c:pt idx="7">
                  <c:v>84</c:v>
                </c:pt>
                <c:pt idx="8">
                  <c:v>96</c:v>
                </c:pt>
              </c:numCache>
            </c:numRef>
          </c:cat>
          <c:val>
            <c:numRef>
              <c:f>Sheet1!$E$2:$E$10</c:f>
              <c:numCache>
                <c:formatCode>General</c:formatCode>
                <c:ptCount val="9"/>
                <c:pt idx="0">
                  <c:v>0</c:v>
                </c:pt>
                <c:pt idx="1">
                  <c:v>61</c:v>
                </c:pt>
                <c:pt idx="2">
                  <c:v>74</c:v>
                </c:pt>
                <c:pt idx="3">
                  <c:v>71</c:v>
                </c:pt>
                <c:pt idx="4">
                  <c:v>71</c:v>
                </c:pt>
                <c:pt idx="5">
                  <c:v>68</c:v>
                </c:pt>
                <c:pt idx="6">
                  <c:v>68</c:v>
                </c:pt>
                <c:pt idx="7">
                  <c:v>68</c:v>
                </c:pt>
                <c:pt idx="8">
                  <c:v>63</c:v>
                </c:pt>
              </c:numCache>
            </c:numRef>
          </c:val>
          <c:smooth val="0"/>
          <c:extLst>
            <c:ext xmlns:c16="http://schemas.microsoft.com/office/drawing/2014/chart" uri="{C3380CC4-5D6E-409C-BE32-E72D297353CC}">
              <c16:uniqueId val="{00000004-027A-124A-A5F9-3E8C7EF38781}"/>
            </c:ext>
          </c:extLst>
        </c:ser>
        <c:dLbls>
          <c:showLegendKey val="0"/>
          <c:showVal val="1"/>
          <c:showCatName val="0"/>
          <c:showSerName val="0"/>
          <c:showPercent val="0"/>
          <c:showBubbleSize val="0"/>
        </c:dLbls>
        <c:marker val="1"/>
        <c:smooth val="0"/>
        <c:axId val="-1992427384"/>
        <c:axId val="-1992435976"/>
      </c:lineChart>
      <c:catAx>
        <c:axId val="-1992427384"/>
        <c:scaling>
          <c:orientation val="minMax"/>
        </c:scaling>
        <c:delete val="0"/>
        <c:axPos val="b"/>
        <c:title>
          <c:tx>
            <c:rich>
              <a:bodyPr/>
              <a:lstStyle/>
              <a:p>
                <a:pPr>
                  <a:defRPr/>
                </a:pPr>
                <a:r>
                  <a:rPr lang="en-US"/>
                  <a:t>Treatment Week</a:t>
                </a:r>
              </a:p>
            </c:rich>
          </c:tx>
          <c:layout>
            <c:manualLayout>
              <c:xMode val="edge"/>
              <c:yMode val="edge"/>
              <c:x val="0.45399479856097902"/>
              <c:y val="0.93130200608917602"/>
            </c:manualLayout>
          </c:layout>
          <c:overlay val="0"/>
        </c:title>
        <c:numFmt formatCode="0" sourceLinked="1"/>
        <c:majorTickMark val="out"/>
        <c:minorTickMark val="none"/>
        <c:tickLblPos val="nextTo"/>
        <c:spPr>
          <a:ln w="6350">
            <a:solidFill>
              <a:srgbClr val="000000"/>
            </a:solidFill>
          </a:ln>
        </c:spPr>
        <c:crossAx val="-1992435976"/>
        <c:crosses val="autoZero"/>
        <c:auto val="1"/>
        <c:lblAlgn val="ctr"/>
        <c:lblOffset val="1"/>
        <c:tickLblSkip val="1"/>
        <c:tickMarkSkip val="1"/>
        <c:noMultiLvlLbl val="0"/>
      </c:catAx>
      <c:valAx>
        <c:axId val="-1992435976"/>
        <c:scaling>
          <c:orientation val="minMax"/>
          <c:max val="100"/>
          <c:min val="0"/>
        </c:scaling>
        <c:delete val="0"/>
        <c:axPos val="l"/>
        <c:title>
          <c:tx>
            <c:rich>
              <a:bodyPr/>
              <a:lstStyle/>
              <a:p>
                <a:pPr>
                  <a:defRPr/>
                </a:pPr>
                <a:r>
                  <a:rPr lang="en-US"/>
                  <a:t>HIV RNA &lt;40 copies/mL</a:t>
                </a:r>
              </a:p>
            </c:rich>
          </c:tx>
          <c:layout>
            <c:manualLayout>
              <c:xMode val="edge"/>
              <c:yMode val="edge"/>
              <c:x val="2.1402348179162399E-3"/>
              <c:y val="0.183376869557972"/>
            </c:manualLayout>
          </c:layout>
          <c:overlay val="0"/>
        </c:title>
        <c:numFmt formatCode="General" sourceLinked="0"/>
        <c:majorTickMark val="out"/>
        <c:minorTickMark val="none"/>
        <c:tickLblPos val="nextTo"/>
        <c:spPr>
          <a:ln w="6350">
            <a:solidFill>
              <a:srgbClr val="000000"/>
            </a:solidFill>
          </a:ln>
        </c:spPr>
        <c:crossAx val="-1992427384"/>
        <c:crosses val="autoZero"/>
        <c:crossBetween val="midCat"/>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4828591912122096"/>
          <c:y val="0.45286582766897726"/>
          <c:w val="0.47624234470691157"/>
          <c:h val="0.35035668618345783"/>
        </c:manualLayout>
      </c:layout>
      <c:overlay val="0"/>
      <c:spPr>
        <a:solidFill>
          <a:sysClr val="window" lastClr="FFFFFF"/>
        </a:solidFill>
        <a:ln>
          <a:solidFill>
            <a:srgbClr val="000000"/>
          </a:solidFill>
        </a:ln>
      </c:spPr>
    </c:legend>
    <c:plotVisOnly val="1"/>
    <c:dispBlanksAs val="span"/>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5.1481554558035297E-2"/>
          <c:w val="0.87636482939632498"/>
          <c:h val="0.76646610949929195"/>
        </c:manualLayout>
      </c:layout>
      <c:barChart>
        <c:barDir val="col"/>
        <c:grouping val="clustered"/>
        <c:varyColors val="0"/>
        <c:ser>
          <c:idx val="0"/>
          <c:order val="0"/>
          <c:tx>
            <c:strRef>
              <c:f>Sheet1!$B$1</c:f>
              <c:strCache>
                <c:ptCount val="1"/>
                <c:pt idx="0">
                  <c:v>Regimen</c:v>
                </c:pt>
              </c:strCache>
            </c:strRef>
          </c:tx>
          <c:spPr>
            <a:gradFill>
              <a:gsLst>
                <a:gs pos="0">
                  <a:srgbClr val="005796"/>
                </a:gs>
                <a:gs pos="100000">
                  <a:srgbClr val="0074C9"/>
                </a:gs>
              </a:gsLst>
              <a:lin ang="0" scaled="1"/>
            </a:gradFill>
            <a:ln w="12700">
              <a:noFill/>
            </a:ln>
            <a:effectLst/>
            <a:scene3d>
              <a:camera prst="orthographicFront"/>
              <a:lightRig rig="threePt" dir="t"/>
            </a:scene3d>
            <a:sp3d>
              <a:bevelT/>
            </a:sp3d>
          </c:spPr>
          <c:invertIfNegative val="0"/>
          <c:dPt>
            <c:idx val="0"/>
            <c:invertIfNegative val="0"/>
            <c:bubble3D val="0"/>
            <c:spPr>
              <a:gradFill>
                <a:gsLst>
                  <a:gs pos="0">
                    <a:srgbClr val="A26201"/>
                  </a:gs>
                  <a:gs pos="100000">
                    <a:srgbClr val="D99B02"/>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0-DCA2-EE45-BB6C-A395C7F44FA0}"/>
              </c:ext>
            </c:extLst>
          </c:dPt>
          <c:dPt>
            <c:idx val="1"/>
            <c:invertIfNegative val="0"/>
            <c:bubble3D val="0"/>
            <c:spPr>
              <a:gradFill>
                <a:gsLst>
                  <a:gs pos="0">
                    <a:srgbClr val="704400"/>
                  </a:gs>
                  <a:gs pos="99000">
                    <a:srgbClr val="BC7201"/>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2-DCA2-EE45-BB6C-A395C7F44FA0}"/>
              </c:ext>
            </c:extLst>
          </c:dPt>
          <c:dPt>
            <c:idx val="2"/>
            <c:invertIfNegative val="0"/>
            <c:bubble3D val="0"/>
            <c:spPr>
              <a:gradFill>
                <a:gsLst>
                  <a:gs pos="0">
                    <a:srgbClr val="5B505F"/>
                  </a:gs>
                  <a:gs pos="100000">
                    <a:srgbClr val="98859F"/>
                  </a:gs>
                </a:gsLst>
                <a:lin ang="0" scaled="1"/>
              </a:gradFill>
              <a:ln w="12700">
                <a:noFill/>
              </a:ln>
              <a:effectLst/>
              <a:scene3d>
                <a:camera prst="orthographicFront"/>
                <a:lightRig rig="threePt" dir="t"/>
              </a:scene3d>
              <a:sp3d>
                <a:bevelT/>
              </a:sp3d>
            </c:spPr>
            <c:extLst>
              <c:ext xmlns:c16="http://schemas.microsoft.com/office/drawing/2014/chart" uri="{C3380CC4-5D6E-409C-BE32-E72D297353CC}">
                <c16:uniqueId val="{00000004-DCA2-EE45-BB6C-A395C7F44FA0}"/>
              </c:ext>
            </c:extLst>
          </c:dPt>
          <c:dPt>
            <c:idx val="3"/>
            <c:invertIfNegative val="0"/>
            <c:bubble3D val="0"/>
            <c:extLst>
              <c:ext xmlns:c16="http://schemas.microsoft.com/office/drawing/2014/chart" uri="{C3380CC4-5D6E-409C-BE32-E72D297353CC}">
                <c16:uniqueId val="{00000005-DCA2-EE45-BB6C-A395C7F44FA0}"/>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CA2-EE45-BB6C-A395C7F44FA0}"/>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A2-EE45-BB6C-A395C7F44FA0}"/>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A2-EE45-BB6C-A395C7F44FA0}"/>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A2-EE45-BB6C-A395C7F44FA0}"/>
                </c:ext>
              </c:extLst>
            </c:dLbl>
            <c:spPr>
              <a:solidFill>
                <a:sysClr val="window" lastClr="FFFFFF">
                  <a:alpha val="50000"/>
                </a:sys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CAB 400 mg IM Q4w +_x000d_RPV 600 mg IM Q4w </c:v>
                </c:pt>
                <c:pt idx="1">
                  <c:v>CAB 600 mg IM Q8w +_x000d_RPV 900 mg IM Q8w </c:v>
                </c:pt>
                <c:pt idx="2">
                  <c:v>CAB 30 mg PO +_x000d_ABC-3TC  PO</c:v>
                </c:pt>
              </c:strCache>
            </c:strRef>
          </c:cat>
          <c:val>
            <c:numRef>
              <c:f>Sheet1!$B$2:$B$4</c:f>
              <c:numCache>
                <c:formatCode>0</c:formatCode>
                <c:ptCount val="3"/>
                <c:pt idx="0">
                  <c:v>91</c:v>
                </c:pt>
                <c:pt idx="1">
                  <c:v>92</c:v>
                </c:pt>
                <c:pt idx="2">
                  <c:v>89</c:v>
                </c:pt>
              </c:numCache>
            </c:numRef>
          </c:val>
          <c:extLst>
            <c:ext xmlns:c16="http://schemas.microsoft.com/office/drawing/2014/chart" uri="{C3380CC4-5D6E-409C-BE32-E72D297353CC}">
              <c16:uniqueId val="{00000006-DCA2-EE45-BB6C-A395C7F44FA0}"/>
            </c:ext>
          </c:extLst>
        </c:ser>
        <c:dLbls>
          <c:showLegendKey val="0"/>
          <c:showVal val="1"/>
          <c:showCatName val="0"/>
          <c:showSerName val="0"/>
          <c:showPercent val="0"/>
          <c:showBubbleSize val="0"/>
        </c:dLbls>
        <c:gapWidth val="125"/>
        <c:axId val="-1992757816"/>
        <c:axId val="-1992767032"/>
      </c:barChart>
      <c:catAx>
        <c:axId val="-19927578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lgn="l">
              <a:defRPr sz="1300"/>
            </a:pPr>
            <a:endParaRPr lang="en-US"/>
          </a:p>
        </c:txPr>
        <c:crossAx val="-1992767032"/>
        <c:crosses val="autoZero"/>
        <c:auto val="1"/>
        <c:lblAlgn val="ctr"/>
        <c:lblOffset val="1"/>
        <c:tickLblSkip val="1"/>
        <c:tickMarkSkip val="1"/>
        <c:noMultiLvlLbl val="0"/>
      </c:catAx>
      <c:valAx>
        <c:axId val="-1992767032"/>
        <c:scaling>
          <c:orientation val="minMax"/>
          <c:max val="100"/>
          <c:min val="0"/>
        </c:scaling>
        <c:delete val="0"/>
        <c:axPos val="l"/>
        <c:title>
          <c:tx>
            <c:rich>
              <a:bodyPr/>
              <a:lstStyle/>
              <a:p>
                <a:pPr>
                  <a:defRPr/>
                </a:pPr>
                <a:r>
                  <a:rPr lang="en-US"/>
                  <a:t>HIV RNA &lt;50 copies/mL</a:t>
                </a:r>
              </a:p>
            </c:rich>
          </c:tx>
          <c:layout>
            <c:manualLayout>
              <c:xMode val="edge"/>
              <c:yMode val="edge"/>
              <c:x val="3.6803732866724998E-3"/>
              <c:y val="9.9263842019747528E-2"/>
            </c:manualLayout>
          </c:layout>
          <c:overlay val="0"/>
        </c:title>
        <c:numFmt formatCode="0" sourceLinked="0"/>
        <c:majorTickMark val="out"/>
        <c:minorTickMark val="none"/>
        <c:tickLblPos val="nextTo"/>
        <c:spPr>
          <a:ln w="6350">
            <a:solidFill>
              <a:srgbClr val="000000"/>
            </a:solidFill>
          </a:ln>
        </c:spPr>
        <c:txPr>
          <a:bodyPr/>
          <a:lstStyle/>
          <a:p>
            <a:pPr>
              <a:defRPr sz="1100"/>
            </a:pPr>
            <a:endParaRPr lang="en-US"/>
          </a:p>
        </c:txPr>
        <c:crossAx val="-199275781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66556354368"/>
          <c:y val="0.10703703703703704"/>
          <c:w val="0.87636482939632498"/>
          <c:h val="0.81703557888597256"/>
        </c:manualLayout>
      </c:layout>
      <c:barChart>
        <c:barDir val="col"/>
        <c:grouping val="clustered"/>
        <c:varyColors val="0"/>
        <c:ser>
          <c:idx val="1"/>
          <c:order val="0"/>
          <c:tx>
            <c:strRef>
              <c:f>Sheet1!$B$1</c:f>
              <c:strCache>
                <c:ptCount val="1"/>
                <c:pt idx="0">
                  <c:v>CAB IM + RPV IM  Q4w </c:v>
                </c:pt>
              </c:strCache>
            </c:strRef>
          </c:tx>
          <c:spPr>
            <a:gradFill flip="none" rotWithShape="1">
              <a:gsLst>
                <a:gs pos="0">
                  <a:srgbClr val="A26201"/>
                </a:gs>
                <a:gs pos="100000">
                  <a:srgbClr val="D99B02"/>
                </a:gs>
              </a:gsLst>
              <a:lin ang="0" scaled="1"/>
              <a:tileRect/>
            </a:gradFill>
            <a:effectLst/>
            <a:scene3d>
              <a:camera prst="orthographicFront"/>
              <a:lightRig rig="threePt" dir="t"/>
            </a:scene3d>
            <a:sp3d>
              <a:bevelT/>
            </a:sp3d>
          </c:spPr>
          <c:invertIfNegative val="0"/>
          <c:dLbls>
            <c:spPr>
              <a:solidFill>
                <a:sysClr val="window" lastClr="FFFFFF">
                  <a:alpha val="50000"/>
                </a:sysClr>
              </a:solid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Week 32</c:v>
                </c:pt>
                <c:pt idx="1">
                  <c:v>Week 48</c:v>
                </c:pt>
                <c:pt idx="2">
                  <c:v>Week 72</c:v>
                </c:pt>
              </c:strCache>
            </c:strRef>
          </c:cat>
          <c:val>
            <c:numRef>
              <c:f>Sheet1!$B$2:$B$4</c:f>
              <c:numCache>
                <c:formatCode>0</c:formatCode>
                <c:ptCount val="3"/>
                <c:pt idx="0">
                  <c:v>94</c:v>
                </c:pt>
                <c:pt idx="1">
                  <c:v>91</c:v>
                </c:pt>
                <c:pt idx="2">
                  <c:v>87</c:v>
                </c:pt>
              </c:numCache>
            </c:numRef>
          </c:val>
          <c:extLst>
            <c:ext xmlns:c16="http://schemas.microsoft.com/office/drawing/2014/chart" uri="{C3380CC4-5D6E-409C-BE32-E72D297353CC}">
              <c16:uniqueId val="{00000006-F5EC-3E4F-9935-3A17D9200992}"/>
            </c:ext>
          </c:extLst>
        </c:ser>
        <c:ser>
          <c:idx val="2"/>
          <c:order val="1"/>
          <c:tx>
            <c:strRef>
              <c:f>Sheet1!$C$1</c:f>
              <c:strCache>
                <c:ptCount val="1"/>
                <c:pt idx="0">
                  <c:v>CAB IM + RPV IM  Q8w </c:v>
                </c:pt>
              </c:strCache>
            </c:strRef>
          </c:tx>
          <c:spPr>
            <a:gradFill flip="none" rotWithShape="1">
              <a:gsLst>
                <a:gs pos="0">
                  <a:srgbClr val="875200"/>
                </a:gs>
                <a:gs pos="100000">
                  <a:srgbClr val="B46D01"/>
                </a:gs>
              </a:gsLst>
              <a:lin ang="0" scaled="1"/>
              <a:tileRect/>
            </a:gradFill>
            <a:scene3d>
              <a:camera prst="orthographicFront"/>
              <a:lightRig rig="threePt" dir="t"/>
            </a:scene3d>
            <a:sp3d>
              <a:bevelT/>
            </a:sp3d>
          </c:spPr>
          <c:invertIfNegative val="0"/>
          <c:dLbls>
            <c:spPr>
              <a:solidFill>
                <a:sysClr val="window" lastClr="FFFFFF">
                  <a:alpha val="50000"/>
                </a:sysClr>
              </a:solid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Week 32</c:v>
                </c:pt>
                <c:pt idx="1">
                  <c:v>Week 48</c:v>
                </c:pt>
                <c:pt idx="2">
                  <c:v>Week 72</c:v>
                </c:pt>
              </c:strCache>
            </c:strRef>
          </c:cat>
          <c:val>
            <c:numRef>
              <c:f>Sheet1!$C$2:$C$4</c:f>
              <c:numCache>
                <c:formatCode>0</c:formatCode>
                <c:ptCount val="3"/>
                <c:pt idx="0">
                  <c:v>95</c:v>
                </c:pt>
                <c:pt idx="1">
                  <c:v>92</c:v>
                </c:pt>
                <c:pt idx="2">
                  <c:v>94</c:v>
                </c:pt>
              </c:numCache>
            </c:numRef>
          </c:val>
          <c:extLst>
            <c:ext xmlns:c16="http://schemas.microsoft.com/office/drawing/2014/chart" uri="{C3380CC4-5D6E-409C-BE32-E72D297353CC}">
              <c16:uniqueId val="{00000007-F5EC-3E4F-9935-3A17D9200992}"/>
            </c:ext>
          </c:extLst>
        </c:ser>
        <c:ser>
          <c:idx val="3"/>
          <c:order val="2"/>
          <c:tx>
            <c:strRef>
              <c:f>Sheet1!$D$1</c:f>
              <c:strCache>
                <c:ptCount val="1"/>
                <c:pt idx="0">
                  <c:v>CAB 30 PO + ABC-3TC  PO</c:v>
                </c:pt>
              </c:strCache>
            </c:strRef>
          </c:tx>
          <c:spPr>
            <a:gradFill>
              <a:gsLst>
                <a:gs pos="0">
                  <a:srgbClr val="5B505F"/>
                </a:gs>
                <a:gs pos="100000">
                  <a:srgbClr val="98859F"/>
                </a:gs>
              </a:gsLst>
              <a:lin ang="0" scaled="1"/>
            </a:gradFill>
            <a:scene3d>
              <a:camera prst="orthographicFront"/>
              <a:lightRig rig="threePt" dir="t"/>
            </a:scene3d>
            <a:sp3d>
              <a:bevelT/>
            </a:sp3d>
          </c:spPr>
          <c:invertIfNegative val="0"/>
          <c:dLbls>
            <c:spPr>
              <a:solidFill>
                <a:sysClr val="window" lastClr="FFFFFF">
                  <a:alpha val="50000"/>
                </a:sysClr>
              </a:solid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Week 32</c:v>
                </c:pt>
                <c:pt idx="1">
                  <c:v>Week 48</c:v>
                </c:pt>
                <c:pt idx="2">
                  <c:v>Week 72</c:v>
                </c:pt>
              </c:strCache>
            </c:strRef>
          </c:cat>
          <c:val>
            <c:numRef>
              <c:f>Sheet1!$D$2:$D$4</c:f>
              <c:numCache>
                <c:formatCode>General</c:formatCode>
                <c:ptCount val="3"/>
                <c:pt idx="0">
                  <c:v>91</c:v>
                </c:pt>
                <c:pt idx="1">
                  <c:v>89</c:v>
                </c:pt>
                <c:pt idx="2">
                  <c:v>84</c:v>
                </c:pt>
              </c:numCache>
            </c:numRef>
          </c:val>
          <c:extLst>
            <c:ext xmlns:c16="http://schemas.microsoft.com/office/drawing/2014/chart" uri="{C3380CC4-5D6E-409C-BE32-E72D297353CC}">
              <c16:uniqueId val="{00000008-F5EC-3E4F-9935-3A17D9200992}"/>
            </c:ext>
          </c:extLst>
        </c:ser>
        <c:dLbls>
          <c:dLblPos val="inEnd"/>
          <c:showLegendKey val="0"/>
          <c:showVal val="1"/>
          <c:showCatName val="0"/>
          <c:showSerName val="0"/>
          <c:showPercent val="0"/>
          <c:showBubbleSize val="0"/>
        </c:dLbls>
        <c:gapWidth val="90"/>
        <c:axId val="-1992897448"/>
        <c:axId val="-1992902088"/>
      </c:barChart>
      <c:catAx>
        <c:axId val="-1992897448"/>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lgn="l">
              <a:defRPr/>
            </a:pPr>
            <a:endParaRPr lang="en-US"/>
          </a:p>
        </c:txPr>
        <c:crossAx val="-1992902088"/>
        <c:crosses val="autoZero"/>
        <c:auto val="1"/>
        <c:lblAlgn val="ctr"/>
        <c:lblOffset val="1"/>
        <c:tickLblSkip val="1"/>
        <c:tickMarkSkip val="1"/>
        <c:noMultiLvlLbl val="0"/>
      </c:catAx>
      <c:valAx>
        <c:axId val="-1992902088"/>
        <c:scaling>
          <c:orientation val="minMax"/>
          <c:max val="100"/>
          <c:min val="0"/>
        </c:scaling>
        <c:delete val="0"/>
        <c:axPos val="l"/>
        <c:title>
          <c:tx>
            <c:rich>
              <a:bodyPr/>
              <a:lstStyle/>
              <a:p>
                <a:pPr>
                  <a:defRPr/>
                </a:pPr>
                <a:r>
                  <a:rPr lang="en-US"/>
                  <a:t>HIV RNA &lt;50 copies/mL</a:t>
                </a:r>
              </a:p>
            </c:rich>
          </c:tx>
          <c:layout>
            <c:manualLayout>
              <c:xMode val="edge"/>
              <c:yMode val="edge"/>
              <c:x val="3.6803732866725002E-3"/>
              <c:y val="0.13894651894941701"/>
            </c:manualLayout>
          </c:layout>
          <c:overlay val="0"/>
        </c:title>
        <c:numFmt formatCode="0" sourceLinked="0"/>
        <c:majorTickMark val="out"/>
        <c:minorTickMark val="none"/>
        <c:tickLblPos val="nextTo"/>
        <c:spPr>
          <a:ln w="6350">
            <a:solidFill>
              <a:srgbClr val="000000"/>
            </a:solidFill>
          </a:ln>
        </c:spPr>
        <c:crossAx val="-199289744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9.359903381642512E-2"/>
          <c:y val="0"/>
          <c:w val="0.89907934402221457"/>
          <c:h val="0.10473996306017304"/>
        </c:manualLayout>
      </c:layout>
      <c:overlay val="0"/>
    </c:legend>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69434723437348"/>
          <c:y val="6.1029194453070874E-2"/>
          <c:w val="0.83682013706620006"/>
          <c:h val="0.83795557257440467"/>
        </c:manualLayout>
      </c:layout>
      <c:barChart>
        <c:barDir val="col"/>
        <c:grouping val="clustered"/>
        <c:varyColors val="0"/>
        <c:ser>
          <c:idx val="0"/>
          <c:order val="0"/>
          <c:tx>
            <c:strRef>
              <c:f>Sheet1!$B$1</c:f>
              <c:strCache>
                <c:ptCount val="1"/>
                <c:pt idx="0">
                  <c:v>IM CAB+RPV q8 weeks</c:v>
                </c:pt>
              </c:strCache>
            </c:strRef>
          </c:tx>
          <c:spPr>
            <a:gradFill>
              <a:gsLst>
                <a:gs pos="0">
                  <a:srgbClr val="1F5E6F"/>
                </a:gs>
                <a:gs pos="100000">
                  <a:srgbClr val="65B1B8"/>
                </a:gs>
              </a:gsLst>
              <a:lin ang="0" scaled="1"/>
            </a:gradFill>
            <a:ln w="12700" cmpd="sng">
              <a:noFill/>
            </a:ln>
            <a:effectLst/>
            <a:scene3d>
              <a:camera prst="orthographicFront"/>
              <a:lightRig rig="threePt" dir="t"/>
            </a:scene3d>
            <a:sp3d>
              <a:bevelT/>
            </a:sp3d>
          </c:spPr>
          <c:invertIfNegative val="0"/>
          <c:dPt>
            <c:idx val="0"/>
            <c:invertIfNegative val="0"/>
            <c:bubble3D val="0"/>
            <c:spPr>
              <a:gradFill>
                <a:gsLst>
                  <a:gs pos="2000">
                    <a:srgbClr val="94691E"/>
                  </a:gs>
                  <a:gs pos="100000">
                    <a:srgbClr val="E7AF2E"/>
                  </a:gs>
                </a:gsLst>
                <a:lin ang="0" scaled="1"/>
              </a:gradFill>
              <a:ln w="12700" cmpd="sng">
                <a:noFill/>
              </a:ln>
              <a:effectLst/>
              <a:scene3d>
                <a:camera prst="orthographicFront"/>
                <a:lightRig rig="threePt" dir="t"/>
              </a:scene3d>
              <a:sp3d>
                <a:bevelT/>
              </a:sp3d>
            </c:spPr>
            <c:extLst>
              <c:ext xmlns:c16="http://schemas.microsoft.com/office/drawing/2014/chart" uri="{C3380CC4-5D6E-409C-BE32-E72D297353CC}">
                <c16:uniqueId val="{00000000-C2D8-AD4C-AA27-7067E7986AD9}"/>
              </c:ext>
            </c:extLst>
          </c:dPt>
          <c:dPt>
            <c:idx val="1"/>
            <c:invertIfNegative val="0"/>
            <c:bubble3D val="0"/>
            <c:spPr>
              <a:gradFill>
                <a:gsLst>
                  <a:gs pos="14000">
                    <a:srgbClr val="717B78"/>
                  </a:gs>
                  <a:gs pos="100000">
                    <a:srgbClr val="B9C9C4"/>
                  </a:gs>
                </a:gsLst>
                <a:lin ang="0" scaled="1"/>
              </a:gradFill>
              <a:ln w="12700" cmpd="sng">
                <a:noFill/>
              </a:ln>
              <a:effectLst/>
              <a:scene3d>
                <a:camera prst="orthographicFront"/>
                <a:lightRig rig="threePt" dir="t"/>
              </a:scene3d>
              <a:sp3d>
                <a:bevelT/>
              </a:sp3d>
            </c:spPr>
            <c:extLst>
              <c:ext xmlns:c16="http://schemas.microsoft.com/office/drawing/2014/chart" uri="{C3380CC4-5D6E-409C-BE32-E72D297353CC}">
                <c16:uniqueId val="{00000001-C2D8-AD4C-AA27-7067E7986AD9}"/>
              </c:ext>
            </c:extLst>
          </c:dPt>
          <c:dLbls>
            <c:dLbl>
              <c:idx val="0"/>
              <c:layout>
                <c:manualLayout>
                  <c:x val="-3.0864197530863901E-3"/>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D8-AD4C-AA27-7067E7986AD9}"/>
                </c:ext>
              </c:extLst>
            </c:dLbl>
            <c:dLbl>
              <c:idx val="1"/>
              <c:layout>
                <c:manualLayout>
                  <c:x val="0"/>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IM CAB + IM RPV every 8 weeks</c:v>
                </c:pt>
                <c:pt idx="1">
                  <c:v>Oral DTG-RPV daily</c:v>
                </c:pt>
              </c:strCache>
            </c:strRef>
          </c:cat>
          <c:val>
            <c:numRef>
              <c:f>Sheet1!$B$2:$B$3</c:f>
              <c:numCache>
                <c:formatCode>0</c:formatCode>
                <c:ptCount val="2"/>
                <c:pt idx="0">
                  <c:v>98</c:v>
                </c:pt>
                <c:pt idx="1">
                  <c:v>100</c:v>
                </c:pt>
              </c:numCache>
            </c:numRef>
          </c:val>
          <c:extLst>
            <c:ext xmlns:c16="http://schemas.microsoft.com/office/drawing/2014/chart" uri="{C3380CC4-5D6E-409C-BE32-E72D297353CC}">
              <c16:uniqueId val="{00000002-C2D8-AD4C-AA27-7067E7986AD9}"/>
            </c:ext>
          </c:extLst>
        </c:ser>
        <c:dLbls>
          <c:showLegendKey val="0"/>
          <c:showVal val="1"/>
          <c:showCatName val="0"/>
          <c:showSerName val="0"/>
          <c:showPercent val="0"/>
          <c:showBubbleSize val="0"/>
        </c:dLbls>
        <c:gapWidth val="193"/>
        <c:overlap val="-100"/>
        <c:axId val="-2071533368"/>
        <c:axId val="-2071491288"/>
      </c:barChart>
      <c:catAx>
        <c:axId val="-2071533368"/>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71491288"/>
        <c:crosses val="autoZero"/>
        <c:auto val="1"/>
        <c:lblAlgn val="ctr"/>
        <c:lblOffset val="1"/>
        <c:tickLblSkip val="1"/>
        <c:tickMarkSkip val="1"/>
        <c:noMultiLvlLbl val="0"/>
      </c:catAx>
      <c:valAx>
        <c:axId val="-2071491288"/>
        <c:scaling>
          <c:orientation val="minMax"/>
          <c:max val="100"/>
          <c:min val="0"/>
        </c:scaling>
        <c:delete val="0"/>
        <c:axPos val="l"/>
        <c:title>
          <c:tx>
            <c:rich>
              <a:bodyPr/>
              <a:lstStyle/>
              <a:p>
                <a:pPr>
                  <a:defRPr sz="1300"/>
                </a:pPr>
                <a:r>
                  <a:rPr lang="en-US" sz="1300"/>
                  <a:t>HIV RNA &lt;50 copies/mL (%)</a:t>
                </a:r>
              </a:p>
            </c:rich>
          </c:tx>
          <c:layout>
            <c:manualLayout>
              <c:xMode val="edge"/>
              <c:yMode val="edge"/>
              <c:x val="4.4519782249441038E-3"/>
              <c:y val="9.0074630822662316E-2"/>
            </c:manualLayout>
          </c:layout>
          <c:overlay val="0"/>
        </c:title>
        <c:numFmt formatCode="0" sourceLinked="0"/>
        <c:majorTickMark val="out"/>
        <c:minorTickMark val="none"/>
        <c:tickLblPos val="nextTo"/>
        <c:spPr>
          <a:ln w="6350" cmpd="sng">
            <a:solidFill>
              <a:srgbClr val="000000"/>
            </a:solidFill>
          </a:ln>
        </c:spPr>
        <c:crossAx val="-207153336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02631615183259"/>
          <c:y val="0.19906833807779817"/>
          <c:w val="0.41561324981019265"/>
          <c:h val="0.77834555907421876"/>
        </c:manualLayout>
      </c:layout>
      <c:pieChart>
        <c:varyColors val="1"/>
        <c:ser>
          <c:idx val="0"/>
          <c:order val="0"/>
          <c:tx>
            <c:strRef>
              <c:f>Sheet1!$B$1</c:f>
              <c:strCache>
                <c:ptCount val="1"/>
                <c:pt idx="0">
                  <c:v>Column1</c:v>
                </c:pt>
              </c:strCache>
            </c:strRef>
          </c:tx>
          <c:spPr>
            <a:ln>
              <a:noFill/>
            </a:ln>
          </c:spPr>
          <c:dPt>
            <c:idx val="0"/>
            <c:bubble3D val="0"/>
            <c:spPr>
              <a:gradFill>
                <a:gsLst>
                  <a:gs pos="100000">
                    <a:srgbClr val="875200"/>
                  </a:gs>
                  <a:gs pos="0">
                    <a:srgbClr val="D99B02"/>
                  </a:gs>
                </a:gsLst>
                <a:lin ang="16200000" scaled="0"/>
              </a:gradFill>
              <a:ln w="6350">
                <a:noFill/>
              </a:ln>
              <a:effectLst/>
              <a:scene3d>
                <a:camera prst="orthographicFront"/>
                <a:lightRig rig="threePt" dir="t"/>
              </a:scene3d>
              <a:sp3d>
                <a:bevelT/>
              </a:sp3d>
            </c:spPr>
            <c:extLst>
              <c:ext xmlns:c16="http://schemas.microsoft.com/office/drawing/2014/chart" uri="{C3380CC4-5D6E-409C-BE32-E72D297353CC}">
                <c16:uniqueId val="{00000002-75A6-324E-B989-D778C0D5D492}"/>
              </c:ext>
            </c:extLst>
          </c:dPt>
          <c:dPt>
            <c:idx val="1"/>
            <c:bubble3D val="0"/>
            <c:spPr>
              <a:gradFill>
                <a:gsLst>
                  <a:gs pos="100000">
                    <a:srgbClr val="A1D6F0"/>
                  </a:gs>
                  <a:gs pos="13000">
                    <a:srgbClr val="00B0F0"/>
                  </a:gs>
                </a:gsLst>
                <a:lin ang="16200000" scaled="0"/>
              </a:gradFill>
              <a:ln w="6350">
                <a:noFill/>
              </a:ln>
              <a:effectLst/>
              <a:scene3d>
                <a:camera prst="orthographicFront"/>
                <a:lightRig rig="threePt" dir="t"/>
              </a:scene3d>
              <a:sp3d>
                <a:bevelT/>
              </a:sp3d>
            </c:spPr>
            <c:extLst>
              <c:ext xmlns:c16="http://schemas.microsoft.com/office/drawing/2014/chart" uri="{C3380CC4-5D6E-409C-BE32-E72D297353CC}">
                <c16:uniqueId val="{00000004-75A6-324E-B989-D778C0D5D492}"/>
              </c:ext>
            </c:extLst>
          </c:dPt>
          <c:dPt>
            <c:idx val="2"/>
            <c:bubble3D val="0"/>
            <c:spPr>
              <a:gradFill>
                <a:gsLst>
                  <a:gs pos="47000">
                    <a:srgbClr val="CCCB00"/>
                  </a:gs>
                  <a:gs pos="96000">
                    <a:srgbClr val="FFFF00"/>
                  </a:gs>
                </a:gsLst>
                <a:lin ang="16200000" scaled="0"/>
              </a:gradFill>
              <a:ln w="6350">
                <a:noFill/>
              </a:ln>
              <a:effectLst/>
              <a:scene3d>
                <a:camera prst="orthographicFront"/>
                <a:lightRig rig="threePt" dir="t"/>
              </a:scene3d>
              <a:sp3d>
                <a:bevelT/>
              </a:sp3d>
            </c:spPr>
            <c:extLst>
              <c:ext xmlns:c16="http://schemas.microsoft.com/office/drawing/2014/chart" uri="{C3380CC4-5D6E-409C-BE32-E72D297353CC}">
                <c16:uniqueId val="{00000003-75A6-324E-B989-D778C0D5D492}"/>
              </c:ext>
            </c:extLst>
          </c:dPt>
          <c:dLbls>
            <c:dLbl>
              <c:idx val="0"/>
              <c:layout>
                <c:manualLayout>
                  <c:x val="-6.2325653832256377E-2"/>
                  <c:y val="-0.1011024507996428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5A6-324E-B989-D778C0D5D492}"/>
                </c:ext>
              </c:extLst>
            </c:dLbl>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IM CAB + IM RPV</c:v>
                </c:pt>
                <c:pt idx="1">
                  <c:v>Oral CAB + Oral RPV</c:v>
                </c:pt>
                <c:pt idx="2">
                  <c:v>No preference</c:v>
                </c:pt>
              </c:strCache>
            </c:strRef>
          </c:cat>
          <c:val>
            <c:numRef>
              <c:f>Sheet1!$B$2:$B$4</c:f>
              <c:numCache>
                <c:formatCode>0%</c:formatCode>
                <c:ptCount val="3"/>
                <c:pt idx="0">
                  <c:v>0.88</c:v>
                </c:pt>
                <c:pt idx="1">
                  <c:v>0.06</c:v>
                </c:pt>
                <c:pt idx="2">
                  <c:v>7.0000000000000007E-2</c:v>
                </c:pt>
              </c:numCache>
            </c:numRef>
          </c:val>
          <c:extLst>
            <c:ext xmlns:c16="http://schemas.microsoft.com/office/drawing/2014/chart" uri="{C3380CC4-5D6E-409C-BE32-E72D297353CC}">
              <c16:uniqueId val="{00000000-75A6-324E-B989-D778C0D5D49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1.2776324579800512E-2"/>
          <c:y val="1.4182412717457933E-2"/>
          <c:w val="0.97748078621149637"/>
          <c:h val="0.15013178190716814"/>
        </c:manualLayout>
      </c:layout>
      <c:overlay val="0"/>
      <c:spPr>
        <a:solidFill>
          <a:schemeClr val="bg1">
            <a:lumMod val="95000"/>
          </a:schemeClr>
        </a:solid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31810995317517"/>
          <c:y val="4.1674576310186222E-2"/>
          <c:w val="0.86351741588825592"/>
          <c:h val="0.74646928579274607"/>
        </c:manualLayout>
      </c:layout>
      <c:lineChart>
        <c:grouping val="standard"/>
        <c:varyColors val="0"/>
        <c:ser>
          <c:idx val="0"/>
          <c:order val="0"/>
          <c:tx>
            <c:v>All</c:v>
          </c:tx>
          <c:spPr>
            <a:ln w="15875">
              <a:solidFill>
                <a:srgbClr val="7F0002"/>
              </a:solidFill>
            </a:ln>
            <a:effectLst/>
          </c:spPr>
          <c:marker>
            <c:symbol val="circle"/>
            <c:size val="6"/>
            <c:spPr>
              <a:solidFill>
                <a:srgbClr val="E8C5C6"/>
              </a:solidFill>
              <a:ln>
                <a:solidFill>
                  <a:srgbClr val="7F0002"/>
                </a:solidFill>
              </a:ln>
              <a:effectLst/>
            </c:spPr>
          </c:marker>
          <c:dLbls>
            <c:delete val="1"/>
          </c:dLbls>
          <c:cat>
            <c:strRef>
              <c:f>Sheet1!$A$2:$A$13</c:f>
              <c:strCache>
                <c:ptCount val="12"/>
                <c:pt idx="0">
                  <c:v>4(B)</c:v>
                </c:pt>
                <c:pt idx="1">
                  <c:v>8</c:v>
                </c:pt>
                <c:pt idx="2">
                  <c:v>12</c:v>
                </c:pt>
                <c:pt idx="3">
                  <c:v>16</c:v>
                </c:pt>
                <c:pt idx="4">
                  <c:v>20</c:v>
                </c:pt>
                <c:pt idx="5">
                  <c:v>24</c:v>
                </c:pt>
                <c:pt idx="6">
                  <c:v>28</c:v>
                </c:pt>
                <c:pt idx="7">
                  <c:v>32</c:v>
                </c:pt>
                <c:pt idx="8">
                  <c:v>36</c:v>
                </c:pt>
                <c:pt idx="9">
                  <c:v>40</c:v>
                </c:pt>
                <c:pt idx="10">
                  <c:v>44</c:v>
                </c:pt>
                <c:pt idx="11">
                  <c:v>48</c:v>
                </c:pt>
              </c:strCache>
            </c:strRef>
          </c:cat>
          <c:val>
            <c:numRef>
              <c:f>Sheet1!$B$2:$B$13</c:f>
              <c:numCache>
                <c:formatCode>_(* #,##0_);_(* \(#,##0\);_(* "-"??_);_(@_)</c:formatCode>
                <c:ptCount val="12"/>
                <c:pt idx="0">
                  <c:v>71</c:v>
                </c:pt>
                <c:pt idx="1">
                  <c:v>43</c:v>
                </c:pt>
                <c:pt idx="2">
                  <c:v>38</c:v>
                </c:pt>
                <c:pt idx="3">
                  <c:v>32</c:v>
                </c:pt>
                <c:pt idx="4">
                  <c:v>31</c:v>
                </c:pt>
                <c:pt idx="5">
                  <c:v>33</c:v>
                </c:pt>
                <c:pt idx="6">
                  <c:v>29</c:v>
                </c:pt>
                <c:pt idx="7">
                  <c:v>27</c:v>
                </c:pt>
                <c:pt idx="8">
                  <c:v>27</c:v>
                </c:pt>
                <c:pt idx="9">
                  <c:v>34</c:v>
                </c:pt>
                <c:pt idx="10">
                  <c:v>24</c:v>
                </c:pt>
                <c:pt idx="11">
                  <c:v>20</c:v>
                </c:pt>
              </c:numCache>
            </c:numRef>
          </c:val>
          <c:smooth val="0"/>
          <c:extLst>
            <c:ext xmlns:c16="http://schemas.microsoft.com/office/drawing/2014/chart" uri="{C3380CC4-5D6E-409C-BE32-E72D297353CC}">
              <c16:uniqueId val="{00000000-D5EB-004D-8878-E0C6989C3438}"/>
            </c:ext>
          </c:extLst>
        </c:ser>
        <c:dLbls>
          <c:showLegendKey val="0"/>
          <c:showVal val="1"/>
          <c:showCatName val="0"/>
          <c:showSerName val="0"/>
          <c:showPercent val="0"/>
          <c:showBubbleSize val="0"/>
        </c:dLbls>
        <c:marker val="1"/>
        <c:smooth val="0"/>
        <c:axId val="-2041113448"/>
        <c:axId val="-2041101768"/>
      </c:lineChart>
      <c:catAx>
        <c:axId val="-2041113448"/>
        <c:scaling>
          <c:orientation val="minMax"/>
        </c:scaling>
        <c:delete val="0"/>
        <c:axPos val="b"/>
        <c:title>
          <c:tx>
            <c:rich>
              <a:bodyPr/>
              <a:lstStyle/>
              <a:p>
                <a:pPr>
                  <a:defRPr/>
                </a:pPr>
                <a:r>
                  <a:rPr lang="en-US"/>
                  <a:t>Study Week</a:t>
                </a:r>
              </a:p>
            </c:rich>
          </c:tx>
          <c:layout>
            <c:manualLayout>
              <c:xMode val="edge"/>
              <c:yMode val="edge"/>
              <c:x val="0.47433981640779366"/>
              <c:y val="0.8938324503294931"/>
            </c:manualLayout>
          </c:layout>
          <c:overlay val="0"/>
        </c:title>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200"/>
            </a:pPr>
            <a:endParaRPr lang="en-US"/>
          </a:p>
        </c:txPr>
        <c:crossAx val="-2041101768"/>
        <c:crosses val="autoZero"/>
        <c:auto val="1"/>
        <c:lblAlgn val="ctr"/>
        <c:lblOffset val="0"/>
        <c:tickLblSkip val="1"/>
        <c:tickMarkSkip val="1"/>
        <c:noMultiLvlLbl val="0"/>
      </c:catAx>
      <c:valAx>
        <c:axId val="-2041101768"/>
        <c:scaling>
          <c:orientation val="minMax"/>
          <c:max val="100"/>
          <c:min val="0"/>
        </c:scaling>
        <c:delete val="0"/>
        <c:axPos val="l"/>
        <c:title>
          <c:tx>
            <c:rich>
              <a:bodyPr/>
              <a:lstStyle/>
              <a:p>
                <a:pPr>
                  <a:defRPr/>
                </a:pPr>
                <a:r>
                  <a:rPr lang="en-US" dirty="0"/>
                  <a:t>Participants with ISRs (%)</a:t>
                </a:r>
              </a:p>
            </c:rich>
          </c:tx>
          <c:layout>
            <c:manualLayout>
              <c:xMode val="edge"/>
              <c:yMode val="edge"/>
              <c:x val="1.0755896912335681E-3"/>
              <c:y val="0.1034970388316845"/>
            </c:manualLayout>
          </c:layout>
          <c:overlay val="0"/>
          <c:spPr>
            <a:noFill/>
            <a:ln w="25400">
              <a:noFill/>
            </a:ln>
          </c:spPr>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1113448"/>
        <c:crosses val="autoZero"/>
        <c:crossBetween val="between"/>
        <c:maj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59779333138912"/>
          <c:y val="0.11943591426071699"/>
          <c:w val="0.8491658160785458"/>
          <c:h val="0.77954863398591601"/>
        </c:manualLayout>
      </c:layout>
      <c:barChart>
        <c:barDir val="col"/>
        <c:grouping val="clustered"/>
        <c:varyColors val="0"/>
        <c:ser>
          <c:idx val="0"/>
          <c:order val="0"/>
          <c:tx>
            <c:strRef>
              <c:f>Sheet1!$B$1</c:f>
              <c:strCache>
                <c:ptCount val="1"/>
                <c:pt idx="0">
                  <c:v>IM CAB + IM RPV</c:v>
                </c:pt>
              </c:strCache>
            </c:strRef>
          </c:tx>
          <c:spPr>
            <a:gradFill>
              <a:gsLst>
                <a:gs pos="0">
                  <a:srgbClr val="FFC000"/>
                </a:gs>
                <a:gs pos="100000">
                  <a:srgbClr val="FFC000"/>
                </a:gs>
              </a:gsLst>
              <a:lin ang="0" scaled="1"/>
            </a:gradFill>
            <a:ln w="12700" cmpd="sng">
              <a:noFill/>
            </a:ln>
            <a:effectLst/>
            <a:scene3d>
              <a:camera prst="orthographicFront"/>
              <a:lightRig rig="threePt" dir="t"/>
            </a:scene3d>
            <a:sp3d>
              <a:bevelT/>
            </a:sp3d>
          </c:spPr>
          <c:invertIfNegative val="0"/>
          <c:dPt>
            <c:idx val="0"/>
            <c:invertIfNegative val="0"/>
            <c:bubble3D val="0"/>
            <c:spPr>
              <a:gradFill>
                <a:gsLst>
                  <a:gs pos="0">
                    <a:srgbClr val="9D6000"/>
                  </a:gs>
                  <a:gs pos="100000">
                    <a:srgbClr val="D99B02"/>
                  </a:gs>
                </a:gsLst>
                <a:lin ang="0" scaled="1"/>
              </a:gradFill>
              <a:ln w="12700" cmpd="sng">
                <a:noFill/>
              </a:ln>
              <a:effectLst/>
              <a:scene3d>
                <a:camera prst="orthographicFront"/>
                <a:lightRig rig="threePt" dir="t"/>
              </a:scene3d>
              <a:sp3d>
                <a:bevelT/>
              </a:sp3d>
            </c:spPr>
            <c:extLst>
              <c:ext xmlns:c16="http://schemas.microsoft.com/office/drawing/2014/chart" uri="{C3380CC4-5D6E-409C-BE32-E72D297353CC}">
                <c16:uniqueId val="{00000000-C2D8-AD4C-AA27-7067E7986AD9}"/>
              </c:ext>
            </c:extLst>
          </c:dPt>
          <c:dLbls>
            <c:dLbl>
              <c:idx val="0"/>
              <c:layout>
                <c:manualLayout>
                  <c:x val="-3.0864197530863901E-3"/>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D8-AD4C-AA27-7067E7986AD9}"/>
                </c:ext>
              </c:extLst>
            </c:dLbl>
            <c:dLbl>
              <c:idx val="1"/>
              <c:layout>
                <c:manualLayout>
                  <c:x val="0"/>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96-Week Data</c:v>
                </c:pt>
              </c:strCache>
            </c:strRef>
          </c:cat>
          <c:val>
            <c:numRef>
              <c:f>Sheet1!$B$2</c:f>
              <c:numCache>
                <c:formatCode>0</c:formatCode>
                <c:ptCount val="1"/>
                <c:pt idx="0">
                  <c:v>86.6</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Oral DTG-ABC-3TC</c:v>
                </c:pt>
              </c:strCache>
            </c:strRef>
          </c:tx>
          <c:spPr>
            <a:gradFill>
              <a:gsLst>
                <a:gs pos="0">
                  <a:srgbClr val="004A7F"/>
                </a:gs>
                <a:gs pos="100000">
                  <a:srgbClr val="0070C0"/>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3-C2D8-AD4C-AA27-7067E7986AD9}"/>
              </c:ext>
            </c:extLst>
          </c:dPt>
          <c:dLbls>
            <c:dLbl>
              <c:idx val="0"/>
              <c:layout>
                <c:manualLayout>
                  <c:x val="-1.5432098765432701E-3"/>
                  <c:y val="0.10233946403130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D8-AD4C-AA27-7067E7986AD9}"/>
                </c:ext>
              </c:extLst>
            </c:dLbl>
            <c:dLbl>
              <c:idx val="1"/>
              <c:layout>
                <c:manualLayout>
                  <c:x val="1.5432098765431001E-3"/>
                  <c:y val="0.1081874334045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96-Week Data</c:v>
                </c:pt>
              </c:strCache>
            </c:strRef>
          </c:cat>
          <c:val>
            <c:numRef>
              <c:f>Sheet1!$C$2</c:f>
              <c:numCache>
                <c:formatCode>0</c:formatCode>
                <c:ptCount val="1"/>
                <c:pt idx="0">
                  <c:v>89.4</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225"/>
        <c:overlap val="-100"/>
        <c:axId val="-2042853384"/>
        <c:axId val="-2042850472"/>
      </c:barChart>
      <c:catAx>
        <c:axId val="-2042853384"/>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42850472"/>
        <c:crosses val="autoZero"/>
        <c:auto val="1"/>
        <c:lblAlgn val="ctr"/>
        <c:lblOffset val="1"/>
        <c:tickLblSkip val="1"/>
        <c:tickMarkSkip val="1"/>
        <c:noMultiLvlLbl val="0"/>
      </c:catAx>
      <c:valAx>
        <c:axId val="-2042850472"/>
        <c:scaling>
          <c:orientation val="minMax"/>
          <c:max val="100"/>
          <c:min val="0"/>
        </c:scaling>
        <c:delete val="0"/>
        <c:axPos val="l"/>
        <c:title>
          <c:tx>
            <c:rich>
              <a:bodyPr/>
              <a:lstStyle/>
              <a:p>
                <a:pPr>
                  <a:defRPr/>
                </a:pPr>
                <a:r>
                  <a:rPr lang="en-US"/>
                  <a:t>HIV RNA &lt;50 copies/mL (%)</a:t>
                </a:r>
              </a:p>
            </c:rich>
          </c:tx>
          <c:layout>
            <c:manualLayout>
              <c:xMode val="edge"/>
              <c:yMode val="edge"/>
              <c:x val="5.9951881014873101E-3"/>
              <c:y val="0.12795350310199599"/>
            </c:manualLayout>
          </c:layout>
          <c:overlay val="0"/>
        </c:title>
        <c:numFmt formatCode="0" sourceLinked="0"/>
        <c:majorTickMark val="out"/>
        <c:minorTickMark val="none"/>
        <c:tickLblPos val="nextTo"/>
        <c:spPr>
          <a:ln w="6350" cmpd="sng">
            <a:solidFill>
              <a:srgbClr val="000000"/>
            </a:solidFill>
          </a:ln>
        </c:spPr>
        <c:crossAx val="-20428533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937749100806843"/>
          <c:y val="9.9945019878490892E-4"/>
          <c:w val="0.75498991445513752"/>
          <c:h val="0.107284681911908"/>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459779333138912"/>
          <c:y val="0.11943591426071699"/>
          <c:w val="0.8491658160785458"/>
          <c:h val="0.77954863398591601"/>
        </c:manualLayout>
      </c:layout>
      <c:barChart>
        <c:barDir val="col"/>
        <c:grouping val="clustered"/>
        <c:varyColors val="0"/>
        <c:ser>
          <c:idx val="0"/>
          <c:order val="0"/>
          <c:tx>
            <c:strRef>
              <c:f>Sheet1!$B$1</c:f>
              <c:strCache>
                <c:ptCount val="1"/>
                <c:pt idx="0">
                  <c:v>IM CAB + IM RPV</c:v>
                </c:pt>
              </c:strCache>
            </c:strRef>
          </c:tx>
          <c:spPr>
            <a:gradFill>
              <a:gsLst>
                <a:gs pos="0">
                  <a:srgbClr val="FFC000"/>
                </a:gs>
                <a:gs pos="100000">
                  <a:srgbClr val="FFC000"/>
                </a:gs>
              </a:gsLst>
              <a:lin ang="0" scaled="1"/>
            </a:gradFill>
            <a:ln w="12700" cmpd="sng">
              <a:noFill/>
            </a:ln>
            <a:effectLst/>
            <a:scene3d>
              <a:camera prst="orthographicFront"/>
              <a:lightRig rig="threePt" dir="t"/>
            </a:scene3d>
            <a:sp3d>
              <a:bevelT/>
            </a:sp3d>
          </c:spPr>
          <c:invertIfNegative val="0"/>
          <c:dPt>
            <c:idx val="0"/>
            <c:invertIfNegative val="0"/>
            <c:bubble3D val="0"/>
            <c:spPr>
              <a:gradFill>
                <a:gsLst>
                  <a:gs pos="0">
                    <a:srgbClr val="9D6000"/>
                  </a:gs>
                  <a:gs pos="100000">
                    <a:srgbClr val="D99B02"/>
                  </a:gs>
                </a:gsLst>
                <a:lin ang="0" scaled="1"/>
              </a:gradFill>
              <a:ln w="12700" cmpd="sng">
                <a:noFill/>
              </a:ln>
              <a:effectLst/>
              <a:scene3d>
                <a:camera prst="orthographicFront"/>
                <a:lightRig rig="threePt" dir="t"/>
              </a:scene3d>
              <a:sp3d>
                <a:bevelT/>
              </a:sp3d>
            </c:spPr>
            <c:extLst>
              <c:ext xmlns:c16="http://schemas.microsoft.com/office/drawing/2014/chart" uri="{C3380CC4-5D6E-409C-BE32-E72D297353CC}">
                <c16:uniqueId val="{00000000-C2D8-AD4C-AA27-7067E7986AD9}"/>
              </c:ext>
            </c:extLst>
          </c:dPt>
          <c:dLbls>
            <c:dLbl>
              <c:idx val="0"/>
              <c:layout>
                <c:manualLayout>
                  <c:x val="-3.0864197530863901E-3"/>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D8-AD4C-AA27-7067E7986AD9}"/>
                </c:ext>
              </c:extLst>
            </c:dLbl>
            <c:dLbl>
              <c:idx val="1"/>
              <c:layout>
                <c:manualLayout>
                  <c:x val="0"/>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96-Week Data</c:v>
                </c:pt>
              </c:strCache>
            </c:strRef>
          </c:cat>
          <c:val>
            <c:numRef>
              <c:f>Sheet1!$B$2</c:f>
              <c:numCache>
                <c:formatCode>0</c:formatCode>
                <c:ptCount val="1"/>
                <c:pt idx="0">
                  <c:v>86.7</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Oral DTG-ABC-3TC</c:v>
                </c:pt>
              </c:strCache>
            </c:strRef>
          </c:tx>
          <c:spPr>
            <a:gradFill>
              <a:gsLst>
                <a:gs pos="0">
                  <a:srgbClr val="004A7F"/>
                </a:gs>
                <a:gs pos="100000">
                  <a:srgbClr val="0070C0"/>
                </a:gs>
              </a:gsLst>
              <a:lin ang="0" scaled="1"/>
            </a:gradFill>
            <a:ln w="12700">
              <a:noFill/>
            </a:ln>
            <a:effectLst/>
            <a:scene3d>
              <a:camera prst="orthographicFront"/>
              <a:lightRig rig="threePt" dir="t"/>
            </a:scene3d>
            <a:sp3d>
              <a:bevelT/>
            </a:sp3d>
          </c:spPr>
          <c:invertIfNegative val="0"/>
          <c:dPt>
            <c:idx val="0"/>
            <c:invertIfNegative val="0"/>
            <c:bubble3D val="0"/>
            <c:extLst>
              <c:ext xmlns:c16="http://schemas.microsoft.com/office/drawing/2014/chart" uri="{C3380CC4-5D6E-409C-BE32-E72D297353CC}">
                <c16:uniqueId val="{00000003-C2D8-AD4C-AA27-7067E7986AD9}"/>
              </c:ext>
            </c:extLst>
          </c:dPt>
          <c:dLbls>
            <c:dLbl>
              <c:idx val="0"/>
              <c:layout>
                <c:manualLayout>
                  <c:x val="-1.5432098765432701E-3"/>
                  <c:y val="0.10233946403130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D8-AD4C-AA27-7067E7986AD9}"/>
                </c:ext>
              </c:extLst>
            </c:dLbl>
            <c:dLbl>
              <c:idx val="1"/>
              <c:layout>
                <c:manualLayout>
                  <c:x val="1.5432098765431001E-3"/>
                  <c:y val="0.1081874334045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96-Week Data</c:v>
                </c:pt>
              </c:strCache>
            </c:strRef>
          </c:cat>
          <c:val>
            <c:numRef>
              <c:f>Sheet1!$C$2</c:f>
              <c:numCache>
                <c:formatCode>0</c:formatCode>
                <c:ptCount val="1"/>
                <c:pt idx="0">
                  <c:v>89.7</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225"/>
        <c:overlap val="-100"/>
        <c:axId val="-2042853384"/>
        <c:axId val="-2042850472"/>
      </c:barChart>
      <c:catAx>
        <c:axId val="-2042853384"/>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42850472"/>
        <c:crosses val="autoZero"/>
        <c:auto val="1"/>
        <c:lblAlgn val="ctr"/>
        <c:lblOffset val="1"/>
        <c:tickLblSkip val="1"/>
        <c:tickMarkSkip val="1"/>
        <c:noMultiLvlLbl val="0"/>
      </c:catAx>
      <c:valAx>
        <c:axId val="-2042850472"/>
        <c:scaling>
          <c:orientation val="minMax"/>
          <c:max val="100"/>
          <c:min val="0"/>
        </c:scaling>
        <c:delete val="0"/>
        <c:axPos val="l"/>
        <c:title>
          <c:tx>
            <c:rich>
              <a:bodyPr/>
              <a:lstStyle/>
              <a:p>
                <a:pPr>
                  <a:defRPr/>
                </a:pPr>
                <a:r>
                  <a:rPr lang="en-US"/>
                  <a:t>HIV RNA &lt;50 copies/mL (%)</a:t>
                </a:r>
              </a:p>
            </c:rich>
          </c:tx>
          <c:layout>
            <c:manualLayout>
              <c:xMode val="edge"/>
              <c:yMode val="edge"/>
              <c:x val="5.9951881014873101E-3"/>
              <c:y val="0.12795350310199599"/>
            </c:manualLayout>
          </c:layout>
          <c:overlay val="0"/>
        </c:title>
        <c:numFmt formatCode="0" sourceLinked="0"/>
        <c:majorTickMark val="out"/>
        <c:minorTickMark val="none"/>
        <c:tickLblPos val="nextTo"/>
        <c:spPr>
          <a:ln w="6350" cmpd="sng">
            <a:solidFill>
              <a:srgbClr val="000000"/>
            </a:solidFill>
          </a:ln>
        </c:spPr>
        <c:crossAx val="-2042853384"/>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6937749100806843"/>
          <c:y val="9.9945019878490892E-4"/>
          <c:w val="0.75498991445513752"/>
          <c:h val="0.107284681911908"/>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16080975989114"/>
          <c:y val="3.123795618071E-2"/>
          <c:w val="0.87067475940507422"/>
          <c:h val="0.75655229360288201"/>
        </c:manualLayout>
      </c:layout>
      <c:lineChart>
        <c:grouping val="standard"/>
        <c:varyColors val="0"/>
        <c:ser>
          <c:idx val="0"/>
          <c:order val="0"/>
          <c:tx>
            <c:v>All</c:v>
          </c:tx>
          <c:spPr>
            <a:ln w="15875">
              <a:solidFill>
                <a:srgbClr val="7F0002"/>
              </a:solidFill>
            </a:ln>
            <a:effectLst/>
          </c:spPr>
          <c:marker>
            <c:symbol val="circle"/>
            <c:size val="5"/>
            <c:spPr>
              <a:solidFill>
                <a:srgbClr val="E8C5C6"/>
              </a:solidFill>
              <a:ln>
                <a:solidFill>
                  <a:srgbClr val="7F0002"/>
                </a:solidFill>
              </a:ln>
              <a:effectLst/>
            </c:spPr>
          </c:marker>
          <c:dLbls>
            <c:delete val="1"/>
          </c:dLbls>
          <c:cat>
            <c:numRef>
              <c:f>Sheet1!$A$2:$A$25</c:f>
              <c:numCache>
                <c:formatCode>General</c:formatCode>
                <c:ptCount val="24"/>
                <c:pt idx="0">
                  <c:v>4</c:v>
                </c:pt>
                <c:pt idx="1">
                  <c:v>8</c:v>
                </c:pt>
                <c:pt idx="2">
                  <c:v>12</c:v>
                </c:pt>
                <c:pt idx="3">
                  <c:v>16</c:v>
                </c:pt>
                <c:pt idx="4">
                  <c:v>20</c:v>
                </c:pt>
                <c:pt idx="5">
                  <c:v>24</c:v>
                </c:pt>
                <c:pt idx="6">
                  <c:v>28</c:v>
                </c:pt>
                <c:pt idx="7">
                  <c:v>32</c:v>
                </c:pt>
                <c:pt idx="8">
                  <c:v>36</c:v>
                </c:pt>
                <c:pt idx="9">
                  <c:v>40</c:v>
                </c:pt>
                <c:pt idx="10">
                  <c:v>44</c:v>
                </c:pt>
                <c:pt idx="11">
                  <c:v>48</c:v>
                </c:pt>
                <c:pt idx="12">
                  <c:v>52</c:v>
                </c:pt>
                <c:pt idx="13">
                  <c:v>56</c:v>
                </c:pt>
                <c:pt idx="14">
                  <c:v>60</c:v>
                </c:pt>
                <c:pt idx="15">
                  <c:v>64</c:v>
                </c:pt>
                <c:pt idx="16">
                  <c:v>68</c:v>
                </c:pt>
                <c:pt idx="17">
                  <c:v>72</c:v>
                </c:pt>
                <c:pt idx="18">
                  <c:v>76</c:v>
                </c:pt>
                <c:pt idx="19">
                  <c:v>80</c:v>
                </c:pt>
                <c:pt idx="20">
                  <c:v>84</c:v>
                </c:pt>
                <c:pt idx="21">
                  <c:v>88</c:v>
                </c:pt>
                <c:pt idx="22">
                  <c:v>92</c:v>
                </c:pt>
                <c:pt idx="23">
                  <c:v>96</c:v>
                </c:pt>
              </c:numCache>
            </c:numRef>
          </c:cat>
          <c:val>
            <c:numRef>
              <c:f>Sheet1!$B$2:$B$25</c:f>
              <c:numCache>
                <c:formatCode>_(* #,##0_);_(* \(#,##0\);_(* "-"??_);_(@_)</c:formatCode>
                <c:ptCount val="24"/>
                <c:pt idx="0">
                  <c:v>71</c:v>
                </c:pt>
                <c:pt idx="1">
                  <c:v>43</c:v>
                </c:pt>
                <c:pt idx="2">
                  <c:v>38</c:v>
                </c:pt>
                <c:pt idx="3">
                  <c:v>32</c:v>
                </c:pt>
                <c:pt idx="4">
                  <c:v>31</c:v>
                </c:pt>
                <c:pt idx="5">
                  <c:v>33</c:v>
                </c:pt>
                <c:pt idx="6">
                  <c:v>29</c:v>
                </c:pt>
                <c:pt idx="7">
                  <c:v>27</c:v>
                </c:pt>
                <c:pt idx="8">
                  <c:v>27</c:v>
                </c:pt>
                <c:pt idx="9">
                  <c:v>34</c:v>
                </c:pt>
                <c:pt idx="10">
                  <c:v>24</c:v>
                </c:pt>
                <c:pt idx="11">
                  <c:v>20</c:v>
                </c:pt>
                <c:pt idx="12">
                  <c:v>26</c:v>
                </c:pt>
                <c:pt idx="13">
                  <c:v>20</c:v>
                </c:pt>
                <c:pt idx="14">
                  <c:v>26</c:v>
                </c:pt>
                <c:pt idx="15">
                  <c:v>20</c:v>
                </c:pt>
                <c:pt idx="16">
                  <c:v>20</c:v>
                </c:pt>
                <c:pt idx="17">
                  <c:v>19</c:v>
                </c:pt>
                <c:pt idx="18">
                  <c:v>20</c:v>
                </c:pt>
                <c:pt idx="19">
                  <c:v>18</c:v>
                </c:pt>
                <c:pt idx="20">
                  <c:v>18</c:v>
                </c:pt>
                <c:pt idx="21">
                  <c:v>17</c:v>
                </c:pt>
                <c:pt idx="22">
                  <c:v>15</c:v>
                </c:pt>
                <c:pt idx="23">
                  <c:v>18</c:v>
                </c:pt>
              </c:numCache>
            </c:numRef>
          </c:val>
          <c:smooth val="0"/>
          <c:extLst>
            <c:ext xmlns:c16="http://schemas.microsoft.com/office/drawing/2014/chart" uri="{C3380CC4-5D6E-409C-BE32-E72D297353CC}">
              <c16:uniqueId val="{00000000-D5EB-004D-8878-E0C6989C3438}"/>
            </c:ext>
          </c:extLst>
        </c:ser>
        <c:dLbls>
          <c:showLegendKey val="0"/>
          <c:showVal val="1"/>
          <c:showCatName val="0"/>
          <c:showSerName val="0"/>
          <c:showPercent val="0"/>
          <c:showBubbleSize val="0"/>
        </c:dLbls>
        <c:marker val="1"/>
        <c:smooth val="0"/>
        <c:axId val="-2041113448"/>
        <c:axId val="-2041101768"/>
      </c:lineChart>
      <c:catAx>
        <c:axId val="-2041113448"/>
        <c:scaling>
          <c:orientation val="minMax"/>
        </c:scaling>
        <c:delete val="0"/>
        <c:axPos val="b"/>
        <c:title>
          <c:tx>
            <c:rich>
              <a:bodyPr/>
              <a:lstStyle/>
              <a:p>
                <a:pPr>
                  <a:defRPr sz="1400"/>
                </a:pPr>
                <a:r>
                  <a:rPr lang="en-US" sz="1400" dirty="0"/>
                  <a:t>Study Week</a:t>
                </a:r>
              </a:p>
            </c:rich>
          </c:tx>
          <c:layout>
            <c:manualLayout>
              <c:xMode val="edge"/>
              <c:yMode val="edge"/>
              <c:x val="0.47339209052146008"/>
              <c:y val="0.9010618541526827"/>
            </c:manualLayout>
          </c:layout>
          <c:overlay val="0"/>
        </c:title>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100"/>
            </a:pPr>
            <a:endParaRPr lang="en-US"/>
          </a:p>
        </c:txPr>
        <c:crossAx val="-2041101768"/>
        <c:crosses val="autoZero"/>
        <c:auto val="1"/>
        <c:lblAlgn val="ctr"/>
        <c:lblOffset val="0"/>
        <c:tickLblSkip val="1"/>
        <c:tickMarkSkip val="1"/>
        <c:noMultiLvlLbl val="0"/>
      </c:catAx>
      <c:valAx>
        <c:axId val="-2041101768"/>
        <c:scaling>
          <c:orientation val="minMax"/>
          <c:max val="100"/>
          <c:min val="0"/>
        </c:scaling>
        <c:delete val="0"/>
        <c:axPos val="l"/>
        <c:title>
          <c:tx>
            <c:rich>
              <a:bodyPr/>
              <a:lstStyle/>
              <a:p>
                <a:pPr>
                  <a:defRPr sz="1400"/>
                </a:pPr>
                <a:r>
                  <a:rPr lang="en-US" sz="1400" dirty="0"/>
                  <a:t>Participants with ISRs (%)</a:t>
                </a:r>
              </a:p>
            </c:rich>
          </c:tx>
          <c:layout>
            <c:manualLayout>
              <c:xMode val="edge"/>
              <c:yMode val="edge"/>
              <c:x val="1.496439681150967E-2"/>
              <c:y val="0.10071028781658703"/>
            </c:manualLayout>
          </c:layout>
          <c:overlay val="0"/>
          <c:spPr>
            <a:noFill/>
            <a:ln w="25400">
              <a:noFill/>
            </a:ln>
          </c:spPr>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1113448"/>
        <c:crosses val="autoZero"/>
        <c:crossBetween val="between"/>
        <c:maj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358080574152829"/>
          <c:y val="3.9921023385590303E-2"/>
          <c:w val="0.87503719454854234"/>
          <c:h val="0.66331607197748932"/>
        </c:manualLayout>
      </c:layout>
      <c:barChart>
        <c:barDir val="col"/>
        <c:grouping val="clustered"/>
        <c:varyColors val="0"/>
        <c:ser>
          <c:idx val="0"/>
          <c:order val="0"/>
          <c:tx>
            <c:strRef>
              <c:f>Sheet1!$B$1</c:f>
              <c:strCache>
                <c:ptCount val="1"/>
                <c:pt idx="0">
                  <c:v>Virologic Response</c:v>
                </c:pt>
              </c:strCache>
            </c:strRef>
          </c:tx>
          <c:spPr>
            <a:gradFill>
              <a:gsLst>
                <a:gs pos="0">
                  <a:srgbClr val="004B7F"/>
                </a:gs>
                <a:gs pos="99000">
                  <a:srgbClr val="0084E1"/>
                </a:gs>
              </a:gsLst>
              <a:lin ang="2700000" scaled="1"/>
            </a:gradFill>
            <a:ln w="12700">
              <a:noFill/>
            </a:ln>
            <a:effectLst/>
            <a:scene3d>
              <a:camera prst="orthographicFront"/>
              <a:lightRig rig="threePt" dir="t"/>
            </a:scene3d>
            <a:sp3d>
              <a:bevelT/>
            </a:sp3d>
          </c:spPr>
          <c:invertIfNegative val="0"/>
          <c:dPt>
            <c:idx val="0"/>
            <c:invertIfNegative val="0"/>
            <c:bubble3D val="0"/>
            <c:spPr>
              <a:gradFill flip="none" rotWithShape="1">
                <a:gsLst>
                  <a:gs pos="14000">
                    <a:srgbClr val="9D6001"/>
                  </a:gs>
                  <a:gs pos="99000">
                    <a:srgbClr val="FFC000"/>
                  </a:gs>
                </a:gsLst>
                <a:lin ang="0" scaled="1"/>
                <a:tileRect/>
              </a:gradFill>
              <a:ln w="12700">
                <a:noFill/>
              </a:ln>
              <a:effectLst/>
              <a:scene3d>
                <a:camera prst="orthographicFront"/>
                <a:lightRig rig="threePt" dir="t"/>
              </a:scene3d>
              <a:sp3d>
                <a:bevelT/>
              </a:sp3d>
            </c:spPr>
            <c:extLst>
              <c:ext xmlns:c16="http://schemas.microsoft.com/office/drawing/2014/chart" uri="{C3380CC4-5D6E-409C-BE32-E72D297353CC}">
                <c16:uniqueId val="{00000000-A65F-9F4E-B955-A7A6239F9D0F}"/>
              </c:ext>
            </c:extLst>
          </c:dPt>
          <c:dPt>
            <c:idx val="1"/>
            <c:invertIfNegative val="0"/>
            <c:bubble3D val="0"/>
            <c:spPr>
              <a:gradFill flip="none" rotWithShape="1">
                <a:gsLst>
                  <a:gs pos="23000">
                    <a:srgbClr val="7030A0"/>
                  </a:gs>
                  <a:gs pos="99000">
                    <a:srgbClr val="A679C0"/>
                  </a:gs>
                </a:gsLst>
                <a:lin ang="0" scaled="1"/>
                <a:tileRect/>
              </a:gradFill>
              <a:ln w="12700">
                <a:noFill/>
              </a:ln>
              <a:effectLst/>
              <a:scene3d>
                <a:camera prst="orthographicFront"/>
                <a:lightRig rig="threePt" dir="t"/>
              </a:scene3d>
              <a:sp3d>
                <a:bevelT/>
              </a:sp3d>
            </c:spPr>
            <c:extLst>
              <c:ext xmlns:c16="http://schemas.microsoft.com/office/drawing/2014/chart" uri="{C3380CC4-5D6E-409C-BE32-E72D297353CC}">
                <c16:uniqueId val="{00000001-A65F-9F4E-B955-A7A6239F9D0F}"/>
              </c:ext>
            </c:extLst>
          </c:dPt>
          <c:dPt>
            <c:idx val="2"/>
            <c:invertIfNegative val="0"/>
            <c:bubble3D val="0"/>
            <c:spPr>
              <a:gradFill flip="none" rotWithShape="1">
                <a:gsLst>
                  <a:gs pos="26000">
                    <a:srgbClr val="66923A"/>
                  </a:gs>
                  <a:gs pos="99000">
                    <a:srgbClr val="92D050"/>
                  </a:gs>
                </a:gsLst>
                <a:lin ang="0" scaled="1"/>
                <a:tileRect/>
              </a:gradFill>
              <a:ln w="12700">
                <a:noFill/>
              </a:ln>
              <a:effectLst/>
              <a:scene3d>
                <a:camera prst="orthographicFront"/>
                <a:lightRig rig="threePt" dir="t"/>
              </a:scene3d>
              <a:sp3d>
                <a:bevelT/>
              </a:sp3d>
            </c:spPr>
            <c:extLst>
              <c:ext xmlns:c16="http://schemas.microsoft.com/office/drawing/2014/chart" uri="{C3380CC4-5D6E-409C-BE32-E72D297353CC}">
                <c16:uniqueId val="{00000002-A65F-9F4E-B955-A7A6239F9D0F}"/>
              </c:ext>
            </c:extLst>
          </c:dPt>
          <c:dLbls>
            <c:spPr>
              <a:solidFill>
                <a:sysClr val="window" lastClr="FFFFFF">
                  <a:alpha val="50000"/>
                </a:sysClr>
              </a:solidFill>
            </c:spPr>
            <c:txPr>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CAB + RPV: Continuation</c:v>
                </c:pt>
                <c:pt idx="1">
                  <c:v>CAB + RPV: Oral Lead-In </c:v>
                </c:pt>
                <c:pt idx="2">
                  <c:v>CAB + RPV: Direct-to-Inject</c:v>
                </c:pt>
              </c:strCache>
            </c:strRef>
          </c:cat>
          <c:val>
            <c:numRef>
              <c:f>Sheet1!$B$2:$B$4</c:f>
              <c:numCache>
                <c:formatCode>0</c:formatCode>
                <c:ptCount val="3"/>
                <c:pt idx="0">
                  <c:v>93</c:v>
                </c:pt>
                <c:pt idx="1">
                  <c:v>93</c:v>
                </c:pt>
                <c:pt idx="2">
                  <c:v>99</c:v>
                </c:pt>
              </c:numCache>
            </c:numRef>
          </c:val>
          <c:extLst>
            <c:ext xmlns:c16="http://schemas.microsoft.com/office/drawing/2014/chart" uri="{C3380CC4-5D6E-409C-BE32-E72D297353CC}">
              <c16:uniqueId val="{00000003-A65F-9F4E-B955-A7A6239F9D0F}"/>
            </c:ext>
          </c:extLst>
        </c:ser>
        <c:dLbls>
          <c:showLegendKey val="0"/>
          <c:showVal val="1"/>
          <c:showCatName val="0"/>
          <c:showSerName val="0"/>
          <c:showPercent val="0"/>
          <c:showBubbleSize val="0"/>
        </c:dLbls>
        <c:gapWidth val="110"/>
        <c:axId val="-1977320936"/>
        <c:axId val="-1976976648"/>
      </c:barChart>
      <c:catAx>
        <c:axId val="-1977320936"/>
        <c:scaling>
          <c:orientation val="minMax"/>
        </c:scaling>
        <c:delete val="0"/>
        <c:axPos val="b"/>
        <c:numFmt formatCode="General" sourceLinked="0"/>
        <c:majorTickMark val="out"/>
        <c:minorTickMark val="none"/>
        <c:tickLblPos val="nextTo"/>
        <c:spPr>
          <a:ln w="6350" cmpd="sng">
            <a:solidFill>
              <a:srgbClr val="000000"/>
            </a:solidFill>
          </a:ln>
        </c:spPr>
        <c:txPr>
          <a:bodyPr/>
          <a:lstStyle/>
          <a:p>
            <a:pPr>
              <a:defRPr sz="1400"/>
            </a:pPr>
            <a:endParaRPr lang="en-US"/>
          </a:p>
        </c:txPr>
        <c:crossAx val="-1976976648"/>
        <c:crosses val="autoZero"/>
        <c:auto val="1"/>
        <c:lblAlgn val="ctr"/>
        <c:lblOffset val="1"/>
        <c:tickLblSkip val="1"/>
        <c:tickMarkSkip val="1"/>
        <c:noMultiLvlLbl val="0"/>
      </c:catAx>
      <c:valAx>
        <c:axId val="-1976976648"/>
        <c:scaling>
          <c:orientation val="minMax"/>
          <c:max val="100"/>
          <c:min val="0"/>
        </c:scaling>
        <c:delete val="0"/>
        <c:axPos val="l"/>
        <c:title>
          <c:tx>
            <c:rich>
              <a:bodyPr/>
              <a:lstStyle/>
              <a:p>
                <a:pPr>
                  <a:defRPr>
                    <a:latin typeface="Arial" panose="020B0604020202020204" pitchFamily="34" charset="0"/>
                    <a:cs typeface="Arial" panose="020B0604020202020204" pitchFamily="34" charset="0"/>
                  </a:defRPr>
                </a:pPr>
                <a:r>
                  <a:rPr lang="en-US">
                    <a:latin typeface="Arial" panose="020B0604020202020204" pitchFamily="34" charset="0"/>
                    <a:cs typeface="Arial" panose="020B0604020202020204" pitchFamily="34" charset="0"/>
                  </a:rPr>
                  <a:t>HIV RNA &lt;50 copies/mL (%)</a:t>
                </a:r>
              </a:p>
            </c:rich>
          </c:tx>
          <c:layout>
            <c:manualLayout>
              <c:xMode val="edge"/>
              <c:yMode val="edge"/>
              <c:x val="1.2305974631278376E-2"/>
              <c:y val="3.1407687214773827E-2"/>
            </c:manualLayout>
          </c:layout>
          <c:overlay val="0"/>
        </c:title>
        <c:numFmt formatCode="0" sourceLinked="0"/>
        <c:majorTickMark val="out"/>
        <c:minorTickMark val="none"/>
        <c:tickLblPos val="nextTo"/>
        <c:spPr>
          <a:ln w="6350" cmpd="sng">
            <a:solidFill>
              <a:srgbClr val="000000"/>
            </a:solidFill>
          </a:ln>
        </c:spPr>
        <c:txPr>
          <a:bodyPr/>
          <a:lstStyle/>
          <a:p>
            <a:pPr>
              <a:defRPr sz="1200"/>
            </a:pPr>
            <a:endParaRPr lang="en-US"/>
          </a:p>
        </c:txPr>
        <c:crossAx val="-1977320936"/>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387151973650354"/>
          <c:y val="0.11943591426071699"/>
          <c:w val="0.84989205393443468"/>
          <c:h val="0.82584506482144282"/>
        </c:manualLayout>
      </c:layout>
      <c:barChart>
        <c:barDir val="col"/>
        <c:grouping val="clustered"/>
        <c:varyColors val="0"/>
        <c:ser>
          <c:idx val="0"/>
          <c:order val="0"/>
          <c:tx>
            <c:strRef>
              <c:f>Sheet1!$B$1</c:f>
              <c:strCache>
                <c:ptCount val="1"/>
                <c:pt idx="0">
                  <c:v>IM Cabotegravir + Rilpivirine</c:v>
                </c:pt>
              </c:strCache>
            </c:strRef>
          </c:tx>
          <c:spPr>
            <a:gradFill>
              <a:gsLst>
                <a:gs pos="0">
                  <a:srgbClr val="9D6000"/>
                </a:gs>
                <a:gs pos="100000">
                  <a:srgbClr val="D99B02"/>
                </a:gs>
              </a:gsLst>
              <a:lin ang="0" scaled="1"/>
            </a:gradFill>
            <a:ln w="12700" cmpd="sng">
              <a:noFill/>
            </a:ln>
            <a:effectLst/>
            <a:scene3d>
              <a:camera prst="orthographicFront"/>
              <a:lightRig rig="threePt" dir="t"/>
            </a:scene3d>
            <a:sp3d>
              <a:bevelT/>
            </a:sp3d>
          </c:spPr>
          <c:invertIfNegative val="0"/>
          <c:dLbls>
            <c:dLbl>
              <c:idx val="0"/>
              <c:layout>
                <c:manualLayout>
                  <c:x val="-3.0864197530863901E-3"/>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D8-AD4C-AA27-7067E7986AD9}"/>
                </c:ext>
              </c:extLst>
            </c:dLbl>
            <c:dLbl>
              <c:idx val="1"/>
              <c:layout>
                <c:manualLayout>
                  <c:x val="0"/>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48 Weeks</c:v>
                </c:pt>
              </c:strCache>
            </c:strRef>
          </c:cat>
          <c:val>
            <c:numRef>
              <c:f>Sheet1!$B$2</c:f>
              <c:numCache>
                <c:formatCode>0</c:formatCode>
                <c:ptCount val="1"/>
                <c:pt idx="0">
                  <c:v>92.5</c:v>
                </c:pt>
              </c:numCache>
            </c:numRef>
          </c:val>
          <c:extLst>
            <c:ext xmlns:c16="http://schemas.microsoft.com/office/drawing/2014/chart" uri="{C3380CC4-5D6E-409C-BE32-E72D297353CC}">
              <c16:uniqueId val="{00000002-C2D8-AD4C-AA27-7067E7986AD9}"/>
            </c:ext>
          </c:extLst>
        </c:ser>
        <c:ser>
          <c:idx val="1"/>
          <c:order val="1"/>
          <c:tx>
            <c:strRef>
              <c:f>Sheet1!$C$1</c:f>
              <c:strCache>
                <c:ptCount val="1"/>
                <c:pt idx="0">
                  <c:v>3-Drug Oral ART</c:v>
                </c:pt>
              </c:strCache>
            </c:strRef>
          </c:tx>
          <c:spPr>
            <a:gradFill>
              <a:gsLst>
                <a:gs pos="0">
                  <a:srgbClr val="1F5E6F"/>
                </a:gs>
                <a:gs pos="100000">
                  <a:srgbClr val="65B1B8"/>
                </a:gs>
              </a:gsLst>
              <a:lin ang="0" scaled="1"/>
            </a:gradFill>
            <a:ln w="12700">
              <a:noFill/>
            </a:ln>
            <a:effectLst/>
            <a:scene3d>
              <a:camera prst="orthographicFront"/>
              <a:lightRig rig="threePt" dir="t"/>
            </a:scene3d>
            <a:sp3d>
              <a:bevelT/>
            </a:sp3d>
          </c:spPr>
          <c:invertIfNegative val="0"/>
          <c:dLbls>
            <c:dLbl>
              <c:idx val="0"/>
              <c:layout>
                <c:manualLayout>
                  <c:x val="-1.5432098765432701E-3"/>
                  <c:y val="0.102339464031305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2D8-AD4C-AA27-7067E7986AD9}"/>
                </c:ext>
              </c:extLst>
            </c:dLbl>
            <c:dLbl>
              <c:idx val="1"/>
              <c:layout>
                <c:manualLayout>
                  <c:x val="1.5432098765431001E-3"/>
                  <c:y val="0.10818743340452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48 Weeks</c:v>
                </c:pt>
              </c:strCache>
            </c:strRef>
          </c:cat>
          <c:val>
            <c:numRef>
              <c:f>Sheet1!$C$2</c:f>
              <c:numCache>
                <c:formatCode>0</c:formatCode>
                <c:ptCount val="1"/>
                <c:pt idx="0">
                  <c:v>95.5</c:v>
                </c:pt>
              </c:numCache>
            </c:numRef>
          </c:val>
          <c:extLst>
            <c:ext xmlns:c16="http://schemas.microsoft.com/office/drawing/2014/chart" uri="{C3380CC4-5D6E-409C-BE32-E72D297353CC}">
              <c16:uniqueId val="{00000005-C2D8-AD4C-AA27-7067E7986AD9}"/>
            </c:ext>
          </c:extLst>
        </c:ser>
        <c:dLbls>
          <c:showLegendKey val="0"/>
          <c:showVal val="1"/>
          <c:showCatName val="0"/>
          <c:showSerName val="0"/>
          <c:showPercent val="0"/>
          <c:showBubbleSize val="0"/>
        </c:dLbls>
        <c:gapWidth val="225"/>
        <c:overlap val="-100"/>
        <c:axId val="-2071533368"/>
        <c:axId val="-2071491288"/>
      </c:barChart>
      <c:catAx>
        <c:axId val="-2071533368"/>
        <c:scaling>
          <c:orientation val="minMax"/>
        </c:scaling>
        <c:delete val="1"/>
        <c:axPos val="b"/>
        <c:numFmt formatCode="General" sourceLinked="0"/>
        <c:majorTickMark val="out"/>
        <c:minorTickMark val="none"/>
        <c:tickLblPos val="nextTo"/>
        <c:crossAx val="-2071491288"/>
        <c:crosses val="autoZero"/>
        <c:auto val="1"/>
        <c:lblAlgn val="ctr"/>
        <c:lblOffset val="1"/>
        <c:tickLblSkip val="1"/>
        <c:tickMarkSkip val="1"/>
        <c:noMultiLvlLbl val="0"/>
      </c:catAx>
      <c:valAx>
        <c:axId val="-2071491288"/>
        <c:scaling>
          <c:orientation val="minMax"/>
          <c:max val="100"/>
          <c:min val="0"/>
        </c:scaling>
        <c:delete val="0"/>
        <c:axPos val="l"/>
        <c:title>
          <c:tx>
            <c:rich>
              <a:bodyPr/>
              <a:lstStyle/>
              <a:p>
                <a:pPr>
                  <a:defRPr/>
                </a:pPr>
                <a:r>
                  <a:rPr lang="en-US"/>
                  <a:t>HIV RNA &lt;50 copies/mL (%)</a:t>
                </a:r>
              </a:p>
            </c:rich>
          </c:tx>
          <c:layout>
            <c:manualLayout>
              <c:xMode val="edge"/>
              <c:yMode val="edge"/>
              <c:x val="1.0932273171735886E-3"/>
              <c:y val="9.4283385031416533E-2"/>
            </c:manualLayout>
          </c:layout>
          <c:overlay val="0"/>
        </c:title>
        <c:numFmt formatCode="0" sourceLinked="0"/>
        <c:majorTickMark val="out"/>
        <c:minorTickMark val="none"/>
        <c:tickLblPos val="nextTo"/>
        <c:spPr>
          <a:ln w="6350" cmpd="sng">
            <a:solidFill>
              <a:srgbClr val="000000"/>
            </a:solidFill>
          </a:ln>
        </c:spPr>
        <c:crossAx val="-207153336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13542687372411782"/>
          <c:y val="9.9945019878490892E-4"/>
          <c:w val="0.7534467045785942"/>
          <c:h val="0.107284681911908"/>
        </c:manualLayout>
      </c:layout>
      <c:overlay val="0"/>
      <c:spPr>
        <a:noFill/>
      </c:sp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04835805408045"/>
          <c:y val="6.1029194453070874E-2"/>
          <c:w val="0.84328012777472583"/>
          <c:h val="0.83795557257440467"/>
        </c:manualLayout>
      </c:layout>
      <c:barChart>
        <c:barDir val="col"/>
        <c:grouping val="clustered"/>
        <c:varyColors val="0"/>
        <c:ser>
          <c:idx val="0"/>
          <c:order val="0"/>
          <c:tx>
            <c:strRef>
              <c:f>Sheet1!$B$1</c:f>
              <c:strCache>
                <c:ptCount val="1"/>
                <c:pt idx="0">
                  <c:v>IM CAB+RPV q8 weeks</c:v>
                </c:pt>
              </c:strCache>
            </c:strRef>
          </c:tx>
          <c:spPr>
            <a:gradFill>
              <a:gsLst>
                <a:gs pos="0">
                  <a:srgbClr val="1F5E6F"/>
                </a:gs>
                <a:gs pos="100000">
                  <a:srgbClr val="65B1B8"/>
                </a:gs>
              </a:gsLst>
              <a:lin ang="0" scaled="1"/>
            </a:gradFill>
            <a:ln w="12700" cmpd="sng">
              <a:noFill/>
            </a:ln>
            <a:effectLst/>
            <a:scene3d>
              <a:camera prst="orthographicFront"/>
              <a:lightRig rig="threePt" dir="t"/>
            </a:scene3d>
            <a:sp3d>
              <a:bevelT/>
            </a:sp3d>
          </c:spPr>
          <c:invertIfNegative val="0"/>
          <c:dPt>
            <c:idx val="0"/>
            <c:invertIfNegative val="0"/>
            <c:bubble3D val="0"/>
            <c:spPr>
              <a:gradFill>
                <a:gsLst>
                  <a:gs pos="0">
                    <a:srgbClr val="8B5500"/>
                  </a:gs>
                  <a:gs pos="100000">
                    <a:srgbClr val="B16C00"/>
                  </a:gs>
                </a:gsLst>
                <a:lin ang="0" scaled="1"/>
              </a:gradFill>
              <a:ln w="12700" cmpd="sng">
                <a:noFill/>
              </a:ln>
              <a:effectLst/>
              <a:scene3d>
                <a:camera prst="orthographicFront"/>
                <a:lightRig rig="threePt" dir="t"/>
              </a:scene3d>
              <a:sp3d>
                <a:bevelT/>
              </a:sp3d>
            </c:spPr>
            <c:extLst>
              <c:ext xmlns:c16="http://schemas.microsoft.com/office/drawing/2014/chart" uri="{C3380CC4-5D6E-409C-BE32-E72D297353CC}">
                <c16:uniqueId val="{00000000-C2D8-AD4C-AA27-7067E7986AD9}"/>
              </c:ext>
            </c:extLst>
          </c:dPt>
          <c:dPt>
            <c:idx val="1"/>
            <c:invertIfNegative val="0"/>
            <c:bubble3D val="0"/>
            <c:spPr>
              <a:gradFill>
                <a:gsLst>
                  <a:gs pos="0">
                    <a:srgbClr val="9D6000"/>
                  </a:gs>
                  <a:gs pos="100000">
                    <a:srgbClr val="D99B02"/>
                  </a:gs>
                </a:gsLst>
                <a:lin ang="0" scaled="1"/>
              </a:gradFill>
              <a:ln w="12700" cmpd="sng">
                <a:noFill/>
              </a:ln>
              <a:effectLst/>
              <a:scene3d>
                <a:camera prst="orthographicFront"/>
                <a:lightRig rig="threePt" dir="t"/>
              </a:scene3d>
              <a:sp3d>
                <a:bevelT/>
              </a:sp3d>
            </c:spPr>
            <c:extLst>
              <c:ext xmlns:c16="http://schemas.microsoft.com/office/drawing/2014/chart" uri="{C3380CC4-5D6E-409C-BE32-E72D297353CC}">
                <c16:uniqueId val="{00000001-C2D8-AD4C-AA27-7067E7986AD9}"/>
              </c:ext>
            </c:extLst>
          </c:dPt>
          <c:dLbls>
            <c:dLbl>
              <c:idx val="0"/>
              <c:layout>
                <c:manualLayout>
                  <c:x val="-3.0864197530863901E-3"/>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D8-AD4C-AA27-7067E7986AD9}"/>
                </c:ext>
              </c:extLst>
            </c:dLbl>
            <c:dLbl>
              <c:idx val="1"/>
              <c:layout>
                <c:manualLayout>
                  <c:x val="0"/>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IM CAB + IM RPV every 8 weeks</c:v>
                </c:pt>
                <c:pt idx="1">
                  <c:v>IM CAB + IM RPV every 4 weeks</c:v>
                </c:pt>
              </c:strCache>
            </c:strRef>
          </c:cat>
          <c:val>
            <c:numRef>
              <c:f>Sheet1!$B$2:$B$3</c:f>
              <c:numCache>
                <c:formatCode>0</c:formatCode>
                <c:ptCount val="2"/>
                <c:pt idx="0">
                  <c:v>94.1</c:v>
                </c:pt>
                <c:pt idx="1">
                  <c:v>92.5</c:v>
                </c:pt>
              </c:numCache>
            </c:numRef>
          </c:val>
          <c:extLst>
            <c:ext xmlns:c16="http://schemas.microsoft.com/office/drawing/2014/chart" uri="{C3380CC4-5D6E-409C-BE32-E72D297353CC}">
              <c16:uniqueId val="{00000002-C2D8-AD4C-AA27-7067E7986AD9}"/>
            </c:ext>
          </c:extLst>
        </c:ser>
        <c:dLbls>
          <c:showLegendKey val="0"/>
          <c:showVal val="1"/>
          <c:showCatName val="0"/>
          <c:showSerName val="0"/>
          <c:showPercent val="0"/>
          <c:showBubbleSize val="0"/>
        </c:dLbls>
        <c:gapWidth val="193"/>
        <c:overlap val="-100"/>
        <c:axId val="-2071533368"/>
        <c:axId val="-2071491288"/>
      </c:barChart>
      <c:catAx>
        <c:axId val="-2071533368"/>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71491288"/>
        <c:crosses val="autoZero"/>
        <c:auto val="1"/>
        <c:lblAlgn val="ctr"/>
        <c:lblOffset val="1"/>
        <c:tickLblSkip val="1"/>
        <c:tickMarkSkip val="1"/>
        <c:noMultiLvlLbl val="0"/>
      </c:catAx>
      <c:valAx>
        <c:axId val="-2071491288"/>
        <c:scaling>
          <c:orientation val="minMax"/>
          <c:max val="100"/>
          <c:min val="0"/>
        </c:scaling>
        <c:delete val="0"/>
        <c:axPos val="l"/>
        <c:title>
          <c:tx>
            <c:rich>
              <a:bodyPr/>
              <a:lstStyle/>
              <a:p>
                <a:pPr>
                  <a:defRPr/>
                </a:pPr>
                <a:r>
                  <a:rPr lang="en-US"/>
                  <a:t>HIV RNA &lt;50 copies/mL (%)</a:t>
                </a:r>
              </a:p>
            </c:rich>
          </c:tx>
          <c:layout>
            <c:manualLayout>
              <c:xMode val="edge"/>
              <c:yMode val="edge"/>
              <c:x val="5.9951626686199104E-3"/>
              <c:y val="7.3239613987645488E-2"/>
            </c:manualLayout>
          </c:layout>
          <c:overlay val="0"/>
        </c:title>
        <c:numFmt formatCode="0" sourceLinked="0"/>
        <c:majorTickMark val="out"/>
        <c:minorTickMark val="none"/>
        <c:tickLblPos val="nextTo"/>
        <c:spPr>
          <a:ln w="6350" cmpd="sng">
            <a:solidFill>
              <a:srgbClr val="000000"/>
            </a:solidFill>
          </a:ln>
        </c:spPr>
        <c:crossAx val="-207153336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369434723437348"/>
          <c:y val="6.1029194453070874E-2"/>
          <c:w val="0.83682013706620006"/>
          <c:h val="0.83795557257440467"/>
        </c:manualLayout>
      </c:layout>
      <c:barChart>
        <c:barDir val="col"/>
        <c:grouping val="clustered"/>
        <c:varyColors val="0"/>
        <c:ser>
          <c:idx val="0"/>
          <c:order val="0"/>
          <c:tx>
            <c:strRef>
              <c:f>Sheet1!$B$1</c:f>
              <c:strCache>
                <c:ptCount val="1"/>
                <c:pt idx="0">
                  <c:v>IM CAB+RPV q8 weeks</c:v>
                </c:pt>
              </c:strCache>
            </c:strRef>
          </c:tx>
          <c:spPr>
            <a:gradFill>
              <a:gsLst>
                <a:gs pos="0">
                  <a:srgbClr val="1F5E6F"/>
                </a:gs>
                <a:gs pos="100000">
                  <a:srgbClr val="65B1B8"/>
                </a:gs>
              </a:gsLst>
              <a:lin ang="0" scaled="1"/>
            </a:gradFill>
            <a:ln w="12700" cmpd="sng">
              <a:noFill/>
            </a:ln>
            <a:effectLst/>
            <a:scene3d>
              <a:camera prst="orthographicFront"/>
              <a:lightRig rig="threePt" dir="t"/>
            </a:scene3d>
            <a:sp3d>
              <a:bevelT/>
            </a:sp3d>
          </c:spPr>
          <c:invertIfNegative val="0"/>
          <c:dPt>
            <c:idx val="0"/>
            <c:invertIfNegative val="0"/>
            <c:bubble3D val="0"/>
            <c:spPr>
              <a:gradFill>
                <a:gsLst>
                  <a:gs pos="0">
                    <a:srgbClr val="8B5500"/>
                  </a:gs>
                  <a:gs pos="100000">
                    <a:srgbClr val="B16C00"/>
                  </a:gs>
                </a:gsLst>
                <a:lin ang="0" scaled="1"/>
              </a:gradFill>
              <a:ln w="12700" cmpd="sng">
                <a:noFill/>
              </a:ln>
              <a:effectLst/>
              <a:scene3d>
                <a:camera prst="orthographicFront"/>
                <a:lightRig rig="threePt" dir="t"/>
              </a:scene3d>
              <a:sp3d>
                <a:bevelT/>
              </a:sp3d>
            </c:spPr>
            <c:extLst>
              <c:ext xmlns:c16="http://schemas.microsoft.com/office/drawing/2014/chart" uri="{C3380CC4-5D6E-409C-BE32-E72D297353CC}">
                <c16:uniqueId val="{00000000-C2D8-AD4C-AA27-7067E7986AD9}"/>
              </c:ext>
            </c:extLst>
          </c:dPt>
          <c:dPt>
            <c:idx val="1"/>
            <c:invertIfNegative val="0"/>
            <c:bubble3D val="0"/>
            <c:spPr>
              <a:gradFill>
                <a:gsLst>
                  <a:gs pos="0">
                    <a:srgbClr val="9D6000"/>
                  </a:gs>
                  <a:gs pos="100000">
                    <a:srgbClr val="D99B02"/>
                  </a:gs>
                </a:gsLst>
                <a:lin ang="0" scaled="1"/>
              </a:gradFill>
              <a:ln w="12700" cmpd="sng">
                <a:noFill/>
              </a:ln>
              <a:effectLst/>
              <a:scene3d>
                <a:camera prst="orthographicFront"/>
                <a:lightRig rig="threePt" dir="t"/>
              </a:scene3d>
              <a:sp3d>
                <a:bevelT/>
              </a:sp3d>
            </c:spPr>
            <c:extLst>
              <c:ext xmlns:c16="http://schemas.microsoft.com/office/drawing/2014/chart" uri="{C3380CC4-5D6E-409C-BE32-E72D297353CC}">
                <c16:uniqueId val="{00000001-C2D8-AD4C-AA27-7067E7986AD9}"/>
              </c:ext>
            </c:extLst>
          </c:dPt>
          <c:dLbls>
            <c:dLbl>
              <c:idx val="0"/>
              <c:layout>
                <c:manualLayout>
                  <c:x val="-3.0864197530863901E-3"/>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2D8-AD4C-AA27-7067E7986AD9}"/>
                </c:ext>
              </c:extLst>
            </c:dLbl>
            <c:dLbl>
              <c:idx val="1"/>
              <c:layout>
                <c:manualLayout>
                  <c:x val="0"/>
                  <c:y val="0.10526344871791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2D8-AD4C-AA27-7067E7986AD9}"/>
                </c:ext>
              </c:extLst>
            </c:dLbl>
            <c:spPr>
              <a:solidFill>
                <a:schemeClr val="bg1">
                  <a:alpha val="50000"/>
                </a:schemeClr>
              </a:solidFill>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IM CAB + IM RPV every 8 weeks</c:v>
                </c:pt>
                <c:pt idx="1">
                  <c:v>IM CAB + IM RPV every 4 weeks</c:v>
                </c:pt>
              </c:strCache>
            </c:strRef>
          </c:cat>
          <c:val>
            <c:numRef>
              <c:f>Sheet1!$B$2:$B$3</c:f>
              <c:numCache>
                <c:formatCode>0</c:formatCode>
                <c:ptCount val="2"/>
                <c:pt idx="0">
                  <c:v>91</c:v>
                </c:pt>
                <c:pt idx="1">
                  <c:v>90.2</c:v>
                </c:pt>
              </c:numCache>
            </c:numRef>
          </c:val>
          <c:extLst>
            <c:ext xmlns:c16="http://schemas.microsoft.com/office/drawing/2014/chart" uri="{C3380CC4-5D6E-409C-BE32-E72D297353CC}">
              <c16:uniqueId val="{00000002-C2D8-AD4C-AA27-7067E7986AD9}"/>
            </c:ext>
          </c:extLst>
        </c:ser>
        <c:dLbls>
          <c:showLegendKey val="0"/>
          <c:showVal val="1"/>
          <c:showCatName val="0"/>
          <c:showSerName val="0"/>
          <c:showPercent val="0"/>
          <c:showBubbleSize val="0"/>
        </c:dLbls>
        <c:gapWidth val="193"/>
        <c:overlap val="-100"/>
        <c:axId val="-2071533368"/>
        <c:axId val="-2071491288"/>
      </c:barChart>
      <c:catAx>
        <c:axId val="-2071533368"/>
        <c:scaling>
          <c:orientation val="minMax"/>
        </c:scaling>
        <c:delete val="0"/>
        <c:axPos val="b"/>
        <c:numFmt formatCode="General" sourceLinked="0"/>
        <c:majorTickMark val="out"/>
        <c:minorTickMark val="none"/>
        <c:tickLblPos val="nextTo"/>
        <c:spPr>
          <a:ln w="6350" cap="flat" cmpd="sng" algn="ctr">
            <a:solidFill>
              <a:srgbClr val="000000"/>
            </a:solidFill>
            <a:prstDash val="solid"/>
            <a:round/>
            <a:headEnd type="none" w="med" len="med"/>
            <a:tailEnd type="none" w="med" len="med"/>
          </a:ln>
        </c:spPr>
        <c:crossAx val="-2071491288"/>
        <c:crosses val="autoZero"/>
        <c:auto val="1"/>
        <c:lblAlgn val="ctr"/>
        <c:lblOffset val="1"/>
        <c:tickLblSkip val="1"/>
        <c:tickMarkSkip val="1"/>
        <c:noMultiLvlLbl val="0"/>
      </c:catAx>
      <c:valAx>
        <c:axId val="-2071491288"/>
        <c:scaling>
          <c:orientation val="minMax"/>
          <c:max val="100"/>
          <c:min val="0"/>
        </c:scaling>
        <c:delete val="0"/>
        <c:axPos val="l"/>
        <c:title>
          <c:tx>
            <c:rich>
              <a:bodyPr/>
              <a:lstStyle/>
              <a:p>
                <a:pPr>
                  <a:defRPr/>
                </a:pPr>
                <a:r>
                  <a:rPr lang="en-US"/>
                  <a:t>HIV RNA &lt;50 copies/mL (%)</a:t>
                </a:r>
              </a:p>
            </c:rich>
          </c:tx>
          <c:layout>
            <c:manualLayout>
              <c:xMode val="edge"/>
              <c:yMode val="edge"/>
              <c:x val="9.4296596660738453E-3"/>
              <c:y val="8.1657122405153895E-2"/>
            </c:manualLayout>
          </c:layout>
          <c:overlay val="0"/>
        </c:title>
        <c:numFmt formatCode="0" sourceLinked="0"/>
        <c:majorTickMark val="out"/>
        <c:minorTickMark val="none"/>
        <c:tickLblPos val="nextTo"/>
        <c:spPr>
          <a:ln w="6350" cmpd="sng">
            <a:solidFill>
              <a:srgbClr val="000000"/>
            </a:solidFill>
          </a:ln>
        </c:spPr>
        <c:crossAx val="-2071533368"/>
        <c:crosses val="autoZero"/>
        <c:crossBetween val="between"/>
        <c:majorUnit val="20"/>
        <c:min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noFill/>
    <a:ln w="25400" cap="flat" cmpd="sng" algn="ctr">
      <a:noFill/>
      <a:prstDash val="solid"/>
      <a:round/>
      <a:headEnd type="none" w="med" len="med"/>
      <a:tailEnd type="none" w="med" len="med"/>
    </a:ln>
    <a:effectLst/>
  </c:spPr>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0.41441</cdr:x>
      <cdr:y>0.12847</cdr:y>
    </cdr:from>
    <cdr:to>
      <cdr:x>0.41441</cdr:x>
      <cdr:y>0.88765</cdr:y>
    </cdr:to>
    <cdr:cxnSp macro="">
      <cdr:nvCxnSpPr>
        <cdr:cNvPr id="3" name="Straight Connector 2">
          <a:extLst xmlns:a="http://schemas.openxmlformats.org/drawingml/2006/main">
            <a:ext uri="{FF2B5EF4-FFF2-40B4-BE49-F238E27FC236}">
              <a16:creationId xmlns:a16="http://schemas.microsoft.com/office/drawing/2014/main" id="{E06A9189-F0D9-3145-9316-B18CCBF1F7A9}"/>
            </a:ext>
          </a:extLst>
        </cdr:cNvPr>
        <cdr:cNvCxnSpPr/>
      </cdr:nvCxnSpPr>
      <cdr:spPr>
        <a:xfrm xmlns:a="http://schemas.openxmlformats.org/drawingml/2006/main">
          <a:off x="3410459" y="446397"/>
          <a:ext cx="0" cy="2637952"/>
        </a:xfrm>
        <a:prstGeom xmlns:a="http://schemas.openxmlformats.org/drawingml/2006/main" prst="line">
          <a:avLst/>
        </a:prstGeom>
        <a:ln xmlns:a="http://schemas.openxmlformats.org/drawingml/2006/main" w="6350" cmpd="sng">
          <a:solidFill>
            <a:schemeClr val="tx1"/>
          </a:solidFill>
          <a:prstDash val="sysDot"/>
        </a:ln>
        <a:effectLst xmlns:a="http://schemas.openxmlformats.org/drawingml/2006/mai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43726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96567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3061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35993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4608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199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4380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1956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effectLst/>
                <a:latin typeface="Times" pitchFamily="2" charset="0"/>
              </a:rPr>
            </a:br>
            <a:endParaRPr lang="en-US" dirty="0">
              <a:effectLst/>
              <a:latin typeface="Times" pitchFamily="2" charset="0"/>
            </a:endParaRPr>
          </a:p>
          <a:p>
            <a:pPr algn="just"/>
            <a:r>
              <a:rPr lang="en-US" dirty="0">
                <a:solidFill>
                  <a:srgbClr val="000000"/>
                </a:solidFill>
                <a:effectLst/>
                <a:latin typeface="Times" pitchFamily="2" charset="0"/>
              </a:rPr>
              <a:t> </a:t>
            </a:r>
            <a:r>
              <a:rPr lang="en-US" b="1" dirty="0">
                <a:solidFill>
                  <a:srgbClr val="221E1F"/>
                </a:solidFill>
                <a:effectLst/>
                <a:latin typeface="Times" pitchFamily="2" charset="0"/>
              </a:rPr>
              <a:t>Injection site reactions were reported by 316 (70%) of 454 long-acting participants; most (98%) were grade 1 or 2. </a:t>
            </a:r>
            <a:endParaRPr lang="en-US" dirty="0">
              <a:solidFill>
                <a:srgbClr val="221E1F"/>
              </a:solidFill>
              <a:effectLst/>
              <a:latin typeface="Times" pitchFamily="2" charset="0"/>
            </a:endParaRPr>
          </a:p>
          <a:p>
            <a:endParaRPr lang="en-US" dirty="0"/>
          </a:p>
        </p:txBody>
      </p:sp>
    </p:spTree>
    <p:extLst>
      <p:ext uri="{BB962C8B-B14F-4D97-AF65-F5344CB8AC3E}">
        <p14:creationId xmlns:p14="http://schemas.microsoft.com/office/powerpoint/2010/main" val="1796576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2785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843543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92790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11259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4097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0645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40798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188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91074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769635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$1,332,044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2916106333"/>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06"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9" y="1265743"/>
            <a:ext cx="8222726" cy="1280160"/>
          </a:xfrm>
        </p:spPr>
        <p:txBody>
          <a:bodyPr/>
          <a:lstStyle/>
          <a:p>
            <a:pPr defTabSz="685783">
              <a:defRPr/>
            </a:pPr>
            <a:r>
              <a:rPr lang="en-US" dirty="0"/>
              <a:t>Cabotegravir plus </a:t>
            </a:r>
            <a:r>
              <a:rPr lang="en-US" dirty="0" err="1"/>
              <a:t>Rilpivirine</a:t>
            </a:r>
            <a:br>
              <a:rPr lang="en-US" dirty="0"/>
            </a:br>
            <a:r>
              <a:rPr lang="en-US" dirty="0"/>
              <a:t>Extended Release Injectable Suspension</a:t>
            </a:r>
          </a:p>
        </p:txBody>
      </p:sp>
      <p:sp>
        <p:nvSpPr>
          <p:cNvPr id="35843" name="Text Placeholder 2"/>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p>
            <a:pPr eaLnBrk="1" hangingPunct="1"/>
            <a:r>
              <a:rPr lang="en-US" altLang="en-US" dirty="0">
                <a:latin typeface="Arial" panose="020B0604020202020204" pitchFamily="34" charset="0"/>
              </a:rPr>
              <a:t>Last Updated: October 6, 2023</a:t>
            </a:r>
          </a:p>
        </p:txBody>
      </p:sp>
      <p:sp>
        <p:nvSpPr>
          <p:cNvPr id="4" name="Text Placeholder 3"/>
          <p:cNvSpPr>
            <a:spLocks noGrp="1"/>
          </p:cNvSpPr>
          <p:nvPr>
            <p:ph type="body" sz="quarter" idx="18"/>
          </p:nvPr>
        </p:nvSpPr>
        <p:spPr>
          <a:xfrm>
            <a:off x="438219" y="2474660"/>
            <a:ext cx="7108856" cy="1554480"/>
          </a:xfrm>
        </p:spPr>
        <p:txBody>
          <a:bodyPr/>
          <a:lstStyle/>
          <a:p>
            <a:pPr defTabSz="685783">
              <a:defRPr/>
            </a:pPr>
            <a:r>
              <a:rPr lang="en-US" dirty="0"/>
              <a:t>Prepared by:</a:t>
            </a:r>
          </a:p>
          <a:p>
            <a:pPr defTabSz="685783">
              <a:defRPr/>
            </a:pPr>
            <a:r>
              <a:rPr lang="en-US" dirty="0"/>
              <a:t>David H. Spach, MD</a:t>
            </a:r>
            <a:br>
              <a:rPr lang="en-US" dirty="0"/>
            </a:br>
            <a:r>
              <a:rPr lang="en-US" dirty="0"/>
              <a:t>Brian R. Wood, MD</a:t>
            </a:r>
          </a:p>
          <a:p>
            <a:pPr defTabSz="685783">
              <a:defRPr/>
            </a:pPr>
            <a:endParaRPr lang="en-US" dirty="0"/>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323850" y="89297"/>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sz="2000" dirty="0">
                <a:latin typeface="Arial" panose="020B0604020202020204" pitchFamily="34" charset="0"/>
                <a:cs typeface="Arial" panose="020B0604020202020204" pitchFamily="34" charset="0"/>
              </a:rPr>
              <a:t>Dosing Schedule </a:t>
            </a:r>
            <a:r>
              <a:rPr lang="en-US" sz="2000" dirty="0"/>
              <a:t>for Every 2-Month Injectable Cabotegravir and </a:t>
            </a:r>
            <a:r>
              <a:rPr lang="en-US" sz="2000" dirty="0" err="1"/>
              <a:t>Rilpivirine</a:t>
            </a:r>
            <a:endParaRPr lang="en-US" altLang="en-US" sz="2000" dirty="0">
              <a:latin typeface="Arial" panose="020B0604020202020204" pitchFamily="34" charset="0"/>
              <a:cs typeface="Arial" panose="020B0604020202020204" pitchFamily="34" charset="0"/>
            </a:endParaRPr>
          </a:p>
        </p:txBody>
      </p:sp>
      <p:sp>
        <p:nvSpPr>
          <p:cNvPr id="38915" name="Text Placeholder 2"/>
          <p:cNvSpPr>
            <a:spLocks noGrp="1"/>
          </p:cNvSpPr>
          <p:nvPr>
            <p:ph type="body" sz="quarter" idx="14"/>
          </p:nvPr>
        </p:nvSpPr>
        <p:spPr bwMode="auto">
          <a:xfrm>
            <a:off x="323850" y="4845844"/>
            <a:ext cx="7358063" cy="240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a:t>
            </a:r>
            <a:r>
              <a:rPr lang="en-US" dirty="0"/>
              <a:t>Cabotegravir-</a:t>
            </a:r>
            <a:r>
              <a:rPr lang="en-US" dirty="0" err="1"/>
              <a:t>Rilpivirine</a:t>
            </a:r>
            <a:r>
              <a:rPr lang="en-US" altLang="en-US" dirty="0">
                <a:latin typeface="Arial" panose="020B0604020202020204" pitchFamily="34" charset="0"/>
                <a:cs typeface="Arial" panose="020B0604020202020204" pitchFamily="34" charset="0"/>
              </a:rPr>
              <a:t> Prescribing Information</a:t>
            </a:r>
          </a:p>
        </p:txBody>
      </p:sp>
      <p:graphicFrame>
        <p:nvGraphicFramePr>
          <p:cNvPr id="4" name="Group 65">
            <a:extLst>
              <a:ext uri="{FF2B5EF4-FFF2-40B4-BE49-F238E27FC236}">
                <a16:creationId xmlns:a16="http://schemas.microsoft.com/office/drawing/2014/main" id="{87755EA9-25C6-3E4B-9EFA-3E800DBE40B4}"/>
              </a:ext>
            </a:extLst>
          </p:cNvPr>
          <p:cNvGraphicFramePr>
            <a:graphicFrameLocks noGrp="1"/>
          </p:cNvGraphicFramePr>
          <p:nvPr>
            <p:extLst>
              <p:ext uri="{D42A27DB-BD31-4B8C-83A1-F6EECF244321}">
                <p14:modId xmlns:p14="http://schemas.microsoft.com/office/powerpoint/2010/main" val="1585538275"/>
              </p:ext>
            </p:extLst>
          </p:nvPr>
        </p:nvGraphicFramePr>
        <p:xfrm>
          <a:off x="260107" y="1055553"/>
          <a:ext cx="8595360" cy="3580302"/>
        </p:xfrm>
        <a:graphic>
          <a:graphicData uri="http://schemas.openxmlformats.org/drawingml/2006/table">
            <a:tbl>
              <a:tblPr>
                <a:effectLst/>
              </a:tblPr>
              <a:tblGrid>
                <a:gridCol w="1436132">
                  <a:extLst>
                    <a:ext uri="{9D8B030D-6E8A-4147-A177-3AD203B41FA5}">
                      <a16:colId xmlns:a16="http://schemas.microsoft.com/office/drawing/2014/main" val="20000"/>
                    </a:ext>
                  </a:extLst>
                </a:gridCol>
                <a:gridCol w="2501824">
                  <a:extLst>
                    <a:ext uri="{9D8B030D-6E8A-4147-A177-3AD203B41FA5}">
                      <a16:colId xmlns:a16="http://schemas.microsoft.com/office/drawing/2014/main" val="20001"/>
                    </a:ext>
                  </a:extLst>
                </a:gridCol>
                <a:gridCol w="4657404">
                  <a:extLst>
                    <a:ext uri="{9D8B030D-6E8A-4147-A177-3AD203B41FA5}">
                      <a16:colId xmlns:a16="http://schemas.microsoft.com/office/drawing/2014/main" val="3260994164"/>
                    </a:ext>
                  </a:extLst>
                </a:gridCol>
              </a:tblGrid>
              <a:tr h="49387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Recommended Dosing Schedule in Adults for Every 2-Month Cabotegravir and </a:t>
                      </a:r>
                      <a:r>
                        <a:rPr kumimoji="0" lang="en-US" sz="1400" b="1" i="0" u="none" strike="noStrike" cap="none" normalizeH="0" baseline="0" dirty="0" err="1">
                          <a:ln>
                            <a:noFill/>
                          </a:ln>
                          <a:solidFill>
                            <a:srgbClr val="FFFFFF"/>
                          </a:solidFill>
                          <a:effectLst/>
                          <a:latin typeface="Arial" panose="020B0604020202020204" pitchFamily="34" charset="0"/>
                          <a:ea typeface="ＭＳ Ｐゴシック" pitchFamily="-108" charset="-128"/>
                          <a:cs typeface="Arial" panose="020B0604020202020204" pitchFamily="34" charset="0"/>
                        </a:rPr>
                        <a:t>Rilpivirine</a:t>
                      </a:r>
                      <a:endParaRPr lang="en-US" sz="1400" b="0" dirty="0">
                        <a:solidFill>
                          <a:srgbClr val="FFFFFF"/>
                        </a:solidFill>
                        <a:latin typeface="Arial" panose="020B0604020202020204" pitchFamily="34" charset="0"/>
                        <a:cs typeface="Arial" panose="020B0604020202020204" pitchFamily="34" charset="0"/>
                      </a:endParaRPr>
                    </a:p>
                  </a:txBody>
                  <a:tcPr marL="137155"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4685">
                <a:tc rowSpan="2">
                  <a:txBody>
                    <a:bodyPr/>
                    <a:lstStyle/>
                    <a:p>
                      <a:pPr marL="182880" indent="0" algn="l"/>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Drug</a:t>
                      </a: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indent="0" algn="ctr"/>
                      <a:r>
                        <a:rPr lang="en-US" sz="1200" b="1" dirty="0">
                          <a:solidFill>
                            <a:schemeClr val="bg1"/>
                          </a:solidFill>
                          <a:latin typeface="Arial" panose="020B0604020202020204" pitchFamily="34" charset="0"/>
                          <a:cs typeface="Arial" panose="020B0604020202020204" pitchFamily="34" charset="0"/>
                        </a:rPr>
                        <a:t>Optional Oral Lead-In </a:t>
                      </a:r>
                      <a:endParaRPr kumimoji="0" lang="en-US" sz="12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endParaRP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lang="en-US" sz="1200" b="1" dirty="0">
                          <a:solidFill>
                            <a:schemeClr val="bg1"/>
                          </a:solidFill>
                          <a:latin typeface="Arial" panose="020B0604020202020204" pitchFamily="34" charset="0"/>
                          <a:cs typeface="Arial" panose="020B0604020202020204" pitchFamily="34" charset="0"/>
                        </a:rPr>
                        <a:t>Injections </a:t>
                      </a:r>
                      <a:br>
                        <a:rPr lang="en-US" sz="1200" b="1"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Give 2 doses 1 month apart, then administer every 2 months</a:t>
                      </a:r>
                      <a:endParaRPr kumimoji="0" lang="en-US" sz="12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endParaRP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1"/>
                  </a:ext>
                </a:extLst>
              </a:tr>
              <a:tr h="694908">
                <a:tc v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lang="en-US" sz="1200" dirty="0">
                          <a:solidFill>
                            <a:schemeClr val="bg1"/>
                          </a:solidFill>
                          <a:latin typeface="Arial" panose="020B0604020202020204" pitchFamily="34" charset="0"/>
                          <a:cs typeface="Arial" panose="020B0604020202020204" pitchFamily="34" charset="0"/>
                        </a:rPr>
                        <a:t>If used, administer for ≥28 days</a:t>
                      </a:r>
                      <a:endParaRPr kumimoji="0" lang="en-US" sz="12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endParaRP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indent="0" algn="ctr"/>
                      <a:r>
                        <a:rPr lang="en-US" sz="1200" dirty="0">
                          <a:solidFill>
                            <a:schemeClr val="bg1"/>
                          </a:solidFill>
                          <a:latin typeface="Arial" panose="020B0604020202020204" pitchFamily="34" charset="0"/>
                          <a:cs typeface="Arial" panose="020B0604020202020204" pitchFamily="34" charset="0"/>
                        </a:rPr>
                        <a:t>Administer first dose on the last day of current antiretroviral therapy </a:t>
                      </a:r>
                      <a:br>
                        <a:rPr lang="en-US" sz="1200" dirty="0">
                          <a:solidFill>
                            <a:schemeClr val="bg1"/>
                          </a:solidFill>
                          <a:latin typeface="Arial" panose="020B0604020202020204" pitchFamily="34" charset="0"/>
                          <a:cs typeface="Arial" panose="020B0604020202020204" pitchFamily="34" charset="0"/>
                        </a:rPr>
                      </a:br>
                      <a:r>
                        <a:rPr lang="en-US" sz="1200" dirty="0">
                          <a:solidFill>
                            <a:schemeClr val="bg1"/>
                          </a:solidFill>
                          <a:latin typeface="Arial" panose="020B0604020202020204" pitchFamily="34" charset="0"/>
                          <a:cs typeface="Arial" panose="020B0604020202020204" pitchFamily="34" charset="0"/>
                        </a:rPr>
                        <a:t>or on the last day of the oral lead-in (if used)</a:t>
                      </a: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3511725152"/>
                  </a:ext>
                </a:extLst>
              </a:tr>
              <a:tr h="81841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b="1" kern="1200" spc="-30" dirty="0">
                          <a:solidFill>
                            <a:srgbClr val="000000"/>
                          </a:solidFill>
                          <a:latin typeface="Arial" panose="020B0604020202020204" pitchFamily="34" charset="0"/>
                          <a:ea typeface="+mn-ea"/>
                          <a:cs typeface="Arial" panose="020B0604020202020204" pitchFamily="34" charset="0"/>
                        </a:rPr>
                        <a:t>Cabotegravir</a:t>
                      </a:r>
                    </a:p>
                  </a:txBody>
                  <a:tcPr marL="137155"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7703">
                        <a:alpha val="8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lang="en-US" sz="1400" dirty="0">
                          <a:latin typeface="Arial" panose="020B0604020202020204" pitchFamily="34" charset="0"/>
                          <a:cs typeface="Arial" panose="020B0604020202020204" pitchFamily="34" charset="0"/>
                        </a:rPr>
                        <a:t>30 mg orally once daily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with a meal</a:t>
                      </a:r>
                      <a:endPar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7703">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lang="en-US" sz="1400" dirty="0">
                          <a:latin typeface="Arial" panose="020B0604020202020204" pitchFamily="34" charset="0"/>
                          <a:cs typeface="Arial" panose="020B0604020202020204" pitchFamily="34" charset="0"/>
                        </a:rPr>
                        <a:t>600 mg IM (3 mL) </a:t>
                      </a:r>
                      <a:endPar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7703">
                        <a:alpha val="25000"/>
                      </a:srgbClr>
                    </a:solidFill>
                  </a:tcPr>
                </a:tc>
                <a:extLst>
                  <a:ext uri="{0D108BD9-81ED-4DB2-BD59-A6C34878D82A}">
                    <a16:rowId xmlns:a16="http://schemas.microsoft.com/office/drawing/2014/main" val="10002"/>
                  </a:ext>
                </a:extLst>
              </a:tr>
              <a:tr h="81841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b="1" kern="1200" spc="-30" dirty="0">
                          <a:solidFill>
                            <a:srgbClr val="000000"/>
                          </a:solidFill>
                          <a:latin typeface="Arial" panose="020B0604020202020204" pitchFamily="34" charset="0"/>
                          <a:ea typeface="+mn-ea"/>
                          <a:cs typeface="Arial" panose="020B0604020202020204" pitchFamily="34" charset="0"/>
                        </a:rPr>
                        <a:t>Rilpivirine</a:t>
                      </a:r>
                    </a:p>
                  </a:txBody>
                  <a:tcPr marL="137155"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51">
                        <a:alpha val="85000"/>
                      </a:srgbClr>
                    </a:solidFill>
                  </a:tcPr>
                </a:tc>
                <a:tc>
                  <a:txBody>
                    <a:bodyPr/>
                    <a:lstStyle/>
                    <a:p>
                      <a:pPr algn="ctr"/>
                      <a:r>
                        <a:rPr lang="en-US" sz="1400" dirty="0">
                          <a:latin typeface="Arial" panose="020B0604020202020204" pitchFamily="34" charset="0"/>
                          <a:cs typeface="Arial" panose="020B0604020202020204" pitchFamily="34" charset="0"/>
                        </a:rPr>
                        <a:t>25 mg orally once daily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with a meal</a:t>
                      </a: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51">
                        <a:alpha val="25000"/>
                      </a:srgbClr>
                    </a:solidFill>
                  </a:tcPr>
                </a:tc>
                <a:tc>
                  <a:txBody>
                    <a:bodyPr/>
                    <a:lstStyle/>
                    <a:p>
                      <a:pPr algn="ctr"/>
                      <a:r>
                        <a:rPr lang="en-US" sz="1400" dirty="0">
                          <a:latin typeface="Arial" panose="020B0604020202020204" pitchFamily="34" charset="0"/>
                          <a:cs typeface="Arial" panose="020B0604020202020204" pitchFamily="34" charset="0"/>
                        </a:rPr>
                        <a:t>900 mg IM (3 mL)</a:t>
                      </a: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51">
                        <a:alpha val="25000"/>
                      </a:srgbClr>
                    </a:solidFill>
                  </a:tcPr>
                </a:tc>
                <a:extLst>
                  <a:ext uri="{0D108BD9-81ED-4DB2-BD59-A6C34878D82A}">
                    <a16:rowId xmlns:a16="http://schemas.microsoft.com/office/drawing/2014/main" val="2772347770"/>
                  </a:ext>
                </a:extLst>
              </a:tr>
            </a:tbl>
          </a:graphicData>
        </a:graphic>
      </p:graphicFrame>
    </p:spTree>
    <p:extLst>
      <p:ext uri="{BB962C8B-B14F-4D97-AF65-F5344CB8AC3E}">
        <p14:creationId xmlns:p14="http://schemas.microsoft.com/office/powerpoint/2010/main" val="134205344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323850" y="89297"/>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sz="2000" dirty="0">
                <a:latin typeface="Arial" panose="020B0604020202020204" pitchFamily="34" charset="0"/>
                <a:cs typeface="Arial" panose="020B0604020202020204" pitchFamily="34" charset="0"/>
              </a:rPr>
              <a:t>Dosing Schedule </a:t>
            </a:r>
            <a:r>
              <a:rPr lang="en-US" sz="2000" dirty="0"/>
              <a:t>for Every 2-Month Injectable Cabotegravir and </a:t>
            </a:r>
            <a:r>
              <a:rPr lang="en-US" sz="2000" dirty="0" err="1"/>
              <a:t>Rilpivirine</a:t>
            </a:r>
            <a:r>
              <a:rPr lang="en-US" altLang="en-US" sz="2000" dirty="0">
                <a:latin typeface="Arial" panose="020B0604020202020204" pitchFamily="34" charset="0"/>
                <a:cs typeface="Arial" panose="020B0604020202020204" pitchFamily="34" charset="0"/>
              </a:rPr>
              <a:t> </a:t>
            </a:r>
          </a:p>
        </p:txBody>
      </p:sp>
      <p:sp>
        <p:nvSpPr>
          <p:cNvPr id="39939" name="Text Placeholder 2"/>
          <p:cNvSpPr>
            <a:spLocks noGrp="1"/>
          </p:cNvSpPr>
          <p:nvPr>
            <p:ph type="body" sz="quarter" idx="14"/>
          </p:nvPr>
        </p:nvSpPr>
        <p:spPr bwMode="auto">
          <a:xfrm>
            <a:off x="323850" y="4845844"/>
            <a:ext cx="7358063" cy="240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a:t>
            </a:r>
            <a:r>
              <a:rPr lang="en-US" dirty="0"/>
              <a:t>Cabotegravir-</a:t>
            </a:r>
            <a:r>
              <a:rPr lang="en-US" dirty="0" err="1"/>
              <a:t>Rilpivirine</a:t>
            </a:r>
            <a:r>
              <a:rPr lang="en-US" dirty="0"/>
              <a:t> Prescribing Information</a:t>
            </a:r>
            <a:endParaRPr lang="en-US" altLang="en-US"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EAE85CE5-CEC8-3F4D-8BF6-11FAC9D745F0}"/>
              </a:ext>
            </a:extLst>
          </p:cNvPr>
          <p:cNvSpPr>
            <a:spLocks noChangeArrowheads="1"/>
          </p:cNvSpPr>
          <p:nvPr/>
        </p:nvSpPr>
        <p:spPr bwMode="auto">
          <a:xfrm>
            <a:off x="769606" y="4363641"/>
            <a:ext cx="7606164" cy="342900"/>
          </a:xfrm>
          <a:prstGeom prst="rect">
            <a:avLst/>
          </a:prstGeom>
          <a:solidFill>
            <a:schemeClr val="bg1">
              <a:lumMod val="95000"/>
            </a:schemeClr>
          </a:solidFill>
          <a:ln w="12700">
            <a:noFill/>
            <a:miter lim="800000"/>
            <a:headEnd/>
            <a:tailEnd/>
          </a:ln>
        </p:spPr>
        <p:txBody>
          <a:bodyPr lIns="70215" tIns="35703" rIns="70215" bIns="35703" anchor="ctr"/>
          <a:lstStyle/>
          <a:p>
            <a:pPr algn="ctr" defTabSz="700088">
              <a:lnSpc>
                <a:spcPct val="90000"/>
              </a:lnSpc>
              <a:spcBef>
                <a:spcPct val="50000"/>
              </a:spcBef>
              <a:defRPr/>
            </a:pPr>
            <a:r>
              <a:rPr lang="en-US" sz="1200" dirty="0">
                <a:latin typeface="Arial" pitchFamily="31" charset="0"/>
              </a:rPr>
              <a:t>*Administer injections at opposite gluteal sites (or at least 2 cm apart) and give both during the same visit.</a:t>
            </a:r>
          </a:p>
        </p:txBody>
      </p:sp>
      <p:sp>
        <p:nvSpPr>
          <p:cNvPr id="11" name="Bent-Up Arrow 10">
            <a:extLst>
              <a:ext uri="{FF2B5EF4-FFF2-40B4-BE49-F238E27FC236}">
                <a16:creationId xmlns:a16="http://schemas.microsoft.com/office/drawing/2014/main" id="{036FA2C7-3FC6-5A4C-9302-BDDCBFCEE675}"/>
              </a:ext>
            </a:extLst>
          </p:cNvPr>
          <p:cNvSpPr/>
          <p:nvPr/>
        </p:nvSpPr>
        <p:spPr>
          <a:xfrm flipV="1">
            <a:off x="3619311" y="1482328"/>
            <a:ext cx="1144450" cy="669131"/>
          </a:xfrm>
          <a:prstGeom prst="bentUpArrow">
            <a:avLst/>
          </a:prstGeom>
          <a:gradFill>
            <a:gsLst>
              <a:gs pos="0">
                <a:schemeClr val="bg1">
                  <a:lumMod val="50000"/>
                </a:schemeClr>
              </a:gs>
              <a:gs pos="79000">
                <a:schemeClr val="bg1">
                  <a:lumMod val="65000"/>
                </a:schemeClr>
              </a:gs>
              <a:gs pos="99000">
                <a:schemeClr val="tx1">
                  <a:lumMod val="50000"/>
                  <a:lumOff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2" name="Bent-Up Arrow 11">
            <a:extLst>
              <a:ext uri="{FF2B5EF4-FFF2-40B4-BE49-F238E27FC236}">
                <a16:creationId xmlns:a16="http://schemas.microsoft.com/office/drawing/2014/main" id="{ECA6067B-F5DD-A23A-7110-76C499D7EDF6}"/>
              </a:ext>
            </a:extLst>
          </p:cNvPr>
          <p:cNvSpPr/>
          <p:nvPr/>
        </p:nvSpPr>
        <p:spPr>
          <a:xfrm flipV="1">
            <a:off x="5998875" y="2607708"/>
            <a:ext cx="1144450" cy="669131"/>
          </a:xfrm>
          <a:prstGeom prst="bentUpArrow">
            <a:avLst/>
          </a:prstGeom>
          <a:gradFill>
            <a:gsLst>
              <a:gs pos="0">
                <a:schemeClr val="tx1"/>
              </a:gs>
              <a:gs pos="80000">
                <a:schemeClr val="tx1">
                  <a:lumMod val="65000"/>
                  <a:lumOff val="35000"/>
                </a:schemeClr>
              </a:gs>
              <a:gs pos="99000">
                <a:schemeClr val="tx1">
                  <a:lumMod val="50000"/>
                  <a:lumOff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7" name="Rectangle 7"/>
          <p:cNvSpPr>
            <a:spLocks noChangeArrowheads="1"/>
          </p:cNvSpPr>
          <p:nvPr/>
        </p:nvSpPr>
        <p:spPr bwMode="ltGray">
          <a:xfrm>
            <a:off x="793670" y="1117998"/>
            <a:ext cx="2834640" cy="915970"/>
          </a:xfrm>
          <a:prstGeom prst="rect">
            <a:avLst/>
          </a:prstGeom>
          <a:solidFill>
            <a:schemeClr val="bg1">
              <a:lumMod val="85000"/>
              <a:alpha val="50000"/>
            </a:schemeClr>
          </a:solidFill>
          <a:ln w="12700" cap="flat" cmpd="sng" algn="ctr">
            <a:solidFill>
              <a:srgbClr val="000000"/>
            </a:solidFill>
            <a:prstDash val="solid"/>
            <a:miter lim="800000"/>
            <a:headEnd type="none" w="med" len="med"/>
            <a:tailEnd type="none" w="med" len="med"/>
          </a:ln>
          <a:effectLst/>
        </p:spPr>
        <p:txBody>
          <a:bodyPr lIns="68573" tIns="34286" rIns="68573" bIns="34286" anchor="ctr"/>
          <a:lstStyle/>
          <a:p>
            <a:pPr>
              <a:lnSpc>
                <a:spcPts val="1575"/>
              </a:lnSpc>
              <a:defRPr/>
            </a:pPr>
            <a:r>
              <a:rPr lang="en-US" sz="1350" b="1" i="1" dirty="0">
                <a:solidFill>
                  <a:srgbClr val="000000"/>
                </a:solidFill>
                <a:latin typeface="Arial"/>
                <a:cs typeface="Arial"/>
              </a:rPr>
              <a:t>Optional </a:t>
            </a:r>
            <a:r>
              <a:rPr lang="en-US" sz="1350" b="1" dirty="0">
                <a:solidFill>
                  <a:srgbClr val="000000"/>
                </a:solidFill>
                <a:latin typeface="Arial"/>
                <a:cs typeface="Arial"/>
              </a:rPr>
              <a:t>Oral Lead-In (≥28 days)</a:t>
            </a:r>
          </a:p>
          <a:p>
            <a:pPr>
              <a:lnSpc>
                <a:spcPts val="1575"/>
              </a:lnSpc>
              <a:spcBef>
                <a:spcPts val="450"/>
              </a:spcBef>
              <a:defRPr/>
            </a:pPr>
            <a:r>
              <a:rPr lang="en-US" sz="1350" dirty="0">
                <a:solidFill>
                  <a:srgbClr val="000000"/>
                </a:solidFill>
                <a:latin typeface="Arial"/>
                <a:cs typeface="Arial"/>
              </a:rPr>
              <a:t>  </a:t>
            </a:r>
            <a:r>
              <a:rPr lang="en-US" sz="1200" dirty="0">
                <a:solidFill>
                  <a:srgbClr val="000000"/>
                </a:solidFill>
                <a:latin typeface="Arial"/>
                <a:cs typeface="Arial"/>
              </a:rPr>
              <a:t>Cabotegravir 30 mg daily +</a:t>
            </a:r>
            <a:br>
              <a:rPr lang="en-US" sz="1200" dirty="0">
                <a:solidFill>
                  <a:srgbClr val="000000"/>
                </a:solidFill>
                <a:latin typeface="Arial"/>
                <a:cs typeface="Arial"/>
              </a:rPr>
            </a:br>
            <a:r>
              <a:rPr lang="en-US" sz="1200" dirty="0">
                <a:solidFill>
                  <a:srgbClr val="000000"/>
                </a:solidFill>
                <a:latin typeface="Arial"/>
                <a:cs typeface="Arial"/>
              </a:rPr>
              <a:t>  Rilpivirine 25 mg daily</a:t>
            </a:r>
          </a:p>
        </p:txBody>
      </p:sp>
      <p:sp>
        <p:nvSpPr>
          <p:cNvPr id="39941" name="Rectangle 7"/>
          <p:cNvSpPr>
            <a:spLocks noChangeArrowheads="1"/>
          </p:cNvSpPr>
          <p:nvPr/>
        </p:nvSpPr>
        <p:spPr bwMode="ltGray">
          <a:xfrm>
            <a:off x="3156764" y="2187785"/>
            <a:ext cx="2834640" cy="914400"/>
          </a:xfrm>
          <a:prstGeom prst="rect">
            <a:avLst/>
          </a:prstGeom>
          <a:solidFill>
            <a:srgbClr val="0060A4">
              <a:alpha val="20000"/>
            </a:srgbClr>
          </a:solidFill>
          <a:ln w="12700" algn="ctr">
            <a:solidFill>
              <a:srgbClr val="000000"/>
            </a:solidFill>
            <a:miter lim="800000"/>
            <a:headEnd/>
            <a:tailEnd/>
          </a:ln>
        </p:spPr>
        <p:txBody>
          <a:bodyPr lIns="68573" tIns="34286" rIns="68573" bIns="34286" anchor="ct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nSpc>
                <a:spcPts val="1575"/>
              </a:lnSpc>
            </a:pPr>
            <a:r>
              <a:rPr lang="en-US" altLang="en-US" sz="1350" b="1" dirty="0">
                <a:solidFill>
                  <a:srgbClr val="000000"/>
                </a:solidFill>
                <a:latin typeface="Arial" panose="020B0604020202020204" pitchFamily="34" charset="0"/>
                <a:cs typeface="Arial" panose="020B0604020202020204" pitchFamily="34" charset="0"/>
              </a:rPr>
              <a:t>*Initiation Phase </a:t>
            </a:r>
            <a:br>
              <a:rPr lang="en-US" altLang="en-US" sz="1350" b="1" dirty="0">
                <a:solidFill>
                  <a:srgbClr val="000000"/>
                </a:solidFill>
                <a:latin typeface="Arial" panose="020B0604020202020204" pitchFamily="34" charset="0"/>
                <a:cs typeface="Arial" panose="020B0604020202020204" pitchFamily="34" charset="0"/>
              </a:rPr>
            </a:br>
            <a:r>
              <a:rPr lang="en-US" altLang="en-US" sz="1350" b="1" dirty="0">
                <a:solidFill>
                  <a:srgbClr val="000000"/>
                </a:solidFill>
                <a:latin typeface="Arial" panose="020B0604020202020204" pitchFamily="34" charset="0"/>
                <a:cs typeface="Arial" panose="020B0604020202020204" pitchFamily="34" charset="0"/>
              </a:rPr>
              <a:t> 2 doses 1 month apart</a:t>
            </a:r>
          </a:p>
          <a:p>
            <a:pPr>
              <a:lnSpc>
                <a:spcPts val="1575"/>
              </a:lnSpc>
              <a:spcBef>
                <a:spcPts val="450"/>
              </a:spcBef>
            </a:pPr>
            <a:r>
              <a:rPr lang="en-US" altLang="en-US" sz="1350" dirty="0">
                <a:solidFill>
                  <a:srgbClr val="000000"/>
                </a:solidFill>
                <a:latin typeface="Arial" panose="020B0604020202020204" pitchFamily="34" charset="0"/>
                <a:cs typeface="Arial" panose="020B0604020202020204" pitchFamily="34" charset="0"/>
              </a:rPr>
              <a:t>  </a:t>
            </a:r>
            <a:r>
              <a:rPr lang="en-US" altLang="en-US" sz="1200" dirty="0">
                <a:solidFill>
                  <a:srgbClr val="000000"/>
                </a:solidFill>
                <a:latin typeface="Arial" panose="020B0604020202020204" pitchFamily="34" charset="0"/>
                <a:cs typeface="Arial" panose="020B0604020202020204" pitchFamily="34" charset="0"/>
              </a:rPr>
              <a:t>Cabotegravir (600 mg): 3 mL IM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Rilpivirine (900 mg): 3 mL IM</a:t>
            </a:r>
          </a:p>
        </p:txBody>
      </p:sp>
      <p:sp>
        <p:nvSpPr>
          <p:cNvPr id="13" name="Rectangle 7">
            <a:extLst>
              <a:ext uri="{FF2B5EF4-FFF2-40B4-BE49-F238E27FC236}">
                <a16:creationId xmlns:a16="http://schemas.microsoft.com/office/drawing/2014/main" id="{61AA06C1-EE72-743D-C9BF-23FF6C4B74BA}"/>
              </a:ext>
            </a:extLst>
          </p:cNvPr>
          <p:cNvSpPr>
            <a:spLocks noChangeArrowheads="1"/>
          </p:cNvSpPr>
          <p:nvPr/>
        </p:nvSpPr>
        <p:spPr bwMode="ltGray">
          <a:xfrm>
            <a:off x="5565194" y="3292931"/>
            <a:ext cx="2834640" cy="914400"/>
          </a:xfrm>
          <a:prstGeom prst="rect">
            <a:avLst/>
          </a:prstGeom>
          <a:solidFill>
            <a:srgbClr val="0060A4">
              <a:alpha val="20000"/>
            </a:srgbClr>
          </a:solidFill>
          <a:ln w="12700" algn="ctr">
            <a:solidFill>
              <a:srgbClr val="000000"/>
            </a:solidFill>
            <a:miter lim="800000"/>
            <a:headEnd/>
            <a:tailEnd/>
          </a:ln>
        </p:spPr>
        <p:txBody>
          <a:bodyPr lIns="68573" tIns="34286" rIns="68573" bIns="34286" anchor="ct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nSpc>
                <a:spcPts val="1575"/>
              </a:lnSpc>
            </a:pPr>
            <a:r>
              <a:rPr lang="en-US" altLang="en-US" sz="1350" b="1" dirty="0">
                <a:solidFill>
                  <a:srgbClr val="000000"/>
                </a:solidFill>
                <a:latin typeface="Arial" panose="020B0604020202020204" pitchFamily="34" charset="0"/>
                <a:cs typeface="Arial" panose="020B0604020202020204" pitchFamily="34" charset="0"/>
              </a:rPr>
              <a:t>*Continuation Phase </a:t>
            </a:r>
            <a:br>
              <a:rPr lang="en-US" altLang="en-US" sz="1350" b="1" dirty="0">
                <a:solidFill>
                  <a:srgbClr val="000000"/>
                </a:solidFill>
                <a:latin typeface="Arial" panose="020B0604020202020204" pitchFamily="34" charset="0"/>
                <a:cs typeface="Arial" panose="020B0604020202020204" pitchFamily="34" charset="0"/>
              </a:rPr>
            </a:br>
            <a:r>
              <a:rPr lang="en-US" altLang="en-US" sz="1350" b="1" dirty="0">
                <a:solidFill>
                  <a:srgbClr val="000000"/>
                </a:solidFill>
                <a:latin typeface="Arial" panose="020B0604020202020204" pitchFamily="34" charset="0"/>
                <a:cs typeface="Arial" panose="020B0604020202020204" pitchFamily="34" charset="0"/>
              </a:rPr>
              <a:t> Doses Every 2 months</a:t>
            </a:r>
          </a:p>
          <a:p>
            <a:pPr>
              <a:lnSpc>
                <a:spcPts val="1575"/>
              </a:lnSpc>
              <a:spcBef>
                <a:spcPts val="450"/>
              </a:spcBef>
            </a:pPr>
            <a:r>
              <a:rPr lang="en-US" altLang="en-US" sz="1200" dirty="0">
                <a:solidFill>
                  <a:srgbClr val="000000"/>
                </a:solidFill>
                <a:latin typeface="Arial" panose="020B0604020202020204" pitchFamily="34" charset="0"/>
                <a:cs typeface="Arial" panose="020B0604020202020204" pitchFamily="34" charset="0"/>
              </a:rPr>
              <a:t>  Cabotegravir (600 mg): 3 mL IM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Rilpivirine (900 mg): 3 mL IM</a:t>
            </a:r>
          </a:p>
        </p:txBody>
      </p:sp>
    </p:spTree>
    <p:extLst>
      <p:ext uri="{BB962C8B-B14F-4D97-AF65-F5344CB8AC3E}">
        <p14:creationId xmlns:p14="http://schemas.microsoft.com/office/powerpoint/2010/main" val="229640933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17C0CB-3E16-0902-7EE4-9CA068B1B0B0}"/>
              </a:ext>
            </a:extLst>
          </p:cNvPr>
          <p:cNvSpPr/>
          <p:nvPr/>
        </p:nvSpPr>
        <p:spPr>
          <a:xfrm>
            <a:off x="1595435" y="3544436"/>
            <a:ext cx="7114059" cy="118977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100" dirty="0"/>
              <a:t>Schedule for Every 2-Month Injectable Cabotegravir and </a:t>
            </a:r>
            <a:r>
              <a:rPr lang="en-US" sz="2100" dirty="0" err="1"/>
              <a:t>Rilpivirine</a:t>
            </a:r>
            <a:endParaRPr lang="en-US" sz="2100" dirty="0"/>
          </a:p>
        </p:txBody>
      </p:sp>
      <p:sp>
        <p:nvSpPr>
          <p:cNvPr id="3" name="Text Placeholder 2"/>
          <p:cNvSpPr>
            <a:spLocks noGrp="1"/>
          </p:cNvSpPr>
          <p:nvPr>
            <p:ph type="body" sz="quarter" idx="14"/>
          </p:nvPr>
        </p:nvSpPr>
        <p:spPr/>
        <p:txBody>
          <a:bodyPr/>
          <a:lstStyle/>
          <a:p>
            <a:r>
              <a:rPr lang="en-US" dirty="0"/>
              <a:t>Source: Cabotegravir-</a:t>
            </a:r>
            <a:r>
              <a:rPr lang="en-US" dirty="0" err="1"/>
              <a:t>Rilpivirine</a:t>
            </a:r>
            <a:r>
              <a:rPr lang="en-US" dirty="0"/>
              <a:t> Prescribing Information; Illustration: David H. Spach, MD</a:t>
            </a:r>
          </a:p>
        </p:txBody>
      </p:sp>
      <p:pic>
        <p:nvPicPr>
          <p:cNvPr id="61" name="Picture 60">
            <a:extLst>
              <a:ext uri="{FF2B5EF4-FFF2-40B4-BE49-F238E27FC236}">
                <a16:creationId xmlns:a16="http://schemas.microsoft.com/office/drawing/2014/main" id="{46AF7624-015D-0140-8AC3-30D206564875}"/>
              </a:ext>
            </a:extLst>
          </p:cNvPr>
          <p:cNvPicPr>
            <a:picLocks noChangeAspect="1"/>
          </p:cNvPicPr>
          <p:nvPr/>
        </p:nvPicPr>
        <p:blipFill>
          <a:blip r:embed="rId2"/>
          <a:stretch>
            <a:fillRect/>
          </a:stretch>
        </p:blipFill>
        <p:spPr>
          <a:xfrm rot="18898089" flipH="1">
            <a:off x="320818" y="4152555"/>
            <a:ext cx="357810" cy="342900"/>
          </a:xfrm>
          <a:prstGeom prst="rect">
            <a:avLst/>
          </a:prstGeom>
        </p:spPr>
      </p:pic>
      <p:pic>
        <p:nvPicPr>
          <p:cNvPr id="62" name="Picture 61">
            <a:extLst>
              <a:ext uri="{FF2B5EF4-FFF2-40B4-BE49-F238E27FC236}">
                <a16:creationId xmlns:a16="http://schemas.microsoft.com/office/drawing/2014/main" id="{CC850B11-8AD0-224A-9048-BCB5440C4C98}"/>
              </a:ext>
            </a:extLst>
          </p:cNvPr>
          <p:cNvPicPr>
            <a:picLocks noChangeAspect="1"/>
          </p:cNvPicPr>
          <p:nvPr/>
        </p:nvPicPr>
        <p:blipFill>
          <a:blip r:embed="rId3"/>
          <a:stretch>
            <a:fillRect/>
          </a:stretch>
        </p:blipFill>
        <p:spPr>
          <a:xfrm rot="2706700">
            <a:off x="320809" y="3654291"/>
            <a:ext cx="357809" cy="342900"/>
          </a:xfrm>
          <a:prstGeom prst="rect">
            <a:avLst/>
          </a:prstGeom>
        </p:spPr>
      </p:pic>
      <p:sp>
        <p:nvSpPr>
          <p:cNvPr id="63" name="Rectangle 62">
            <a:extLst>
              <a:ext uri="{FF2B5EF4-FFF2-40B4-BE49-F238E27FC236}">
                <a16:creationId xmlns:a16="http://schemas.microsoft.com/office/drawing/2014/main" id="{C4D80752-8471-F343-9737-3B91005072BC}"/>
              </a:ext>
            </a:extLst>
          </p:cNvPr>
          <p:cNvSpPr>
            <a:spLocks noChangeArrowheads="1"/>
          </p:cNvSpPr>
          <p:nvPr/>
        </p:nvSpPr>
        <p:spPr bwMode="auto">
          <a:xfrm>
            <a:off x="592623" y="3694185"/>
            <a:ext cx="987524"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a:latin typeface="Arial" pitchFamily="31" charset="0"/>
              </a:rPr>
              <a:t>Cabotegravir</a:t>
            </a:r>
          </a:p>
        </p:txBody>
      </p:sp>
      <p:sp>
        <p:nvSpPr>
          <p:cNvPr id="64" name="Rectangle 63">
            <a:extLst>
              <a:ext uri="{FF2B5EF4-FFF2-40B4-BE49-F238E27FC236}">
                <a16:creationId xmlns:a16="http://schemas.microsoft.com/office/drawing/2014/main" id="{FB9CA5B7-7CFA-724F-A01A-E139C05B3BD3}"/>
              </a:ext>
            </a:extLst>
          </p:cNvPr>
          <p:cNvSpPr>
            <a:spLocks noChangeArrowheads="1"/>
          </p:cNvSpPr>
          <p:nvPr/>
        </p:nvSpPr>
        <p:spPr bwMode="auto">
          <a:xfrm>
            <a:off x="592623" y="4168142"/>
            <a:ext cx="943981"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err="1">
                <a:latin typeface="Arial" pitchFamily="31" charset="0"/>
              </a:rPr>
              <a:t>Rilpivirine</a:t>
            </a:r>
            <a:endParaRPr lang="en-US" sz="1000" dirty="0">
              <a:latin typeface="Arial" pitchFamily="31" charset="0"/>
            </a:endParaRPr>
          </a:p>
        </p:txBody>
      </p:sp>
      <p:grpSp>
        <p:nvGrpSpPr>
          <p:cNvPr id="17" name="Group 16">
            <a:extLst>
              <a:ext uri="{FF2B5EF4-FFF2-40B4-BE49-F238E27FC236}">
                <a16:creationId xmlns:a16="http://schemas.microsoft.com/office/drawing/2014/main" id="{72D3D668-0FE4-C144-BFA0-EDA8EC44254C}"/>
              </a:ext>
            </a:extLst>
          </p:cNvPr>
          <p:cNvGrpSpPr>
            <a:grpSpLocks noChangeAspect="1"/>
          </p:cNvGrpSpPr>
          <p:nvPr/>
        </p:nvGrpSpPr>
        <p:grpSpPr>
          <a:xfrm>
            <a:off x="1588369" y="2236137"/>
            <a:ext cx="710715" cy="590122"/>
            <a:chOff x="1630867" y="2162372"/>
            <a:chExt cx="1378969" cy="1144991"/>
          </a:xfrm>
        </p:grpSpPr>
        <p:pic>
          <p:nvPicPr>
            <p:cNvPr id="104" name="Picture 103">
              <a:extLst>
                <a:ext uri="{FF2B5EF4-FFF2-40B4-BE49-F238E27FC236}">
                  <a16:creationId xmlns:a16="http://schemas.microsoft.com/office/drawing/2014/main" id="{5F85459E-9D52-7D4C-98ED-B55BAABDF619}"/>
                </a:ext>
              </a:extLst>
            </p:cNvPr>
            <p:cNvPicPr>
              <a:picLocks noChangeAspect="1"/>
            </p:cNvPicPr>
            <p:nvPr/>
          </p:nvPicPr>
          <p:blipFill>
            <a:blip r:embed="rId4"/>
            <a:stretch>
              <a:fillRect/>
            </a:stretch>
          </p:blipFill>
          <p:spPr>
            <a:xfrm rot="18900000" flipH="1">
              <a:off x="1864845" y="2186228"/>
              <a:ext cx="1144991" cy="1097280"/>
            </a:xfrm>
            <a:prstGeom prst="rect">
              <a:avLst/>
            </a:prstGeom>
          </p:spPr>
        </p:pic>
        <p:pic>
          <p:nvPicPr>
            <p:cNvPr id="14" name="Picture 13">
              <a:extLst>
                <a:ext uri="{FF2B5EF4-FFF2-40B4-BE49-F238E27FC236}">
                  <a16:creationId xmlns:a16="http://schemas.microsoft.com/office/drawing/2014/main" id="{70365245-7196-C041-A11C-3C05C4E8FFED}"/>
                </a:ext>
              </a:extLst>
            </p:cNvPr>
            <p:cNvPicPr>
              <a:picLocks noChangeAspect="1"/>
            </p:cNvPicPr>
            <p:nvPr/>
          </p:nvPicPr>
          <p:blipFill>
            <a:blip r:embed="rId5"/>
            <a:stretch>
              <a:fillRect/>
            </a:stretch>
          </p:blipFill>
          <p:spPr>
            <a:xfrm rot="2700000">
              <a:off x="1607011" y="2186228"/>
              <a:ext cx="1144991" cy="1097280"/>
            </a:xfrm>
            <a:prstGeom prst="rect">
              <a:avLst/>
            </a:prstGeom>
          </p:spPr>
        </p:pic>
      </p:grpSp>
      <p:pic>
        <p:nvPicPr>
          <p:cNvPr id="71" name="Picture 70">
            <a:extLst>
              <a:ext uri="{FF2B5EF4-FFF2-40B4-BE49-F238E27FC236}">
                <a16:creationId xmlns:a16="http://schemas.microsoft.com/office/drawing/2014/main" id="{6B552585-8E2A-914B-B00C-491525C65430}"/>
              </a:ext>
            </a:extLst>
          </p:cNvPr>
          <p:cNvPicPr>
            <a:picLocks noChangeAspect="1"/>
          </p:cNvPicPr>
          <p:nvPr/>
        </p:nvPicPr>
        <p:blipFill>
          <a:blip r:embed="rId6"/>
          <a:stretch>
            <a:fillRect/>
          </a:stretch>
        </p:blipFill>
        <p:spPr>
          <a:xfrm>
            <a:off x="595493" y="4110729"/>
            <a:ext cx="186326" cy="163035"/>
          </a:xfrm>
          <a:prstGeom prst="rect">
            <a:avLst/>
          </a:prstGeom>
          <a:effectLst>
            <a:outerShdw blurRad="50800" dist="63500" dir="4200000" algn="ctr" rotWithShape="0">
              <a:schemeClr val="tx1">
                <a:lumMod val="50000"/>
                <a:lumOff val="50000"/>
              </a:schemeClr>
            </a:outerShdw>
          </a:effectLst>
        </p:spPr>
      </p:pic>
      <p:pic>
        <p:nvPicPr>
          <p:cNvPr id="77" name="Picture 76">
            <a:extLst>
              <a:ext uri="{FF2B5EF4-FFF2-40B4-BE49-F238E27FC236}">
                <a16:creationId xmlns:a16="http://schemas.microsoft.com/office/drawing/2014/main" id="{583CA2FE-4E80-6443-A07C-A9C76AE9E2D0}"/>
              </a:ext>
            </a:extLst>
          </p:cNvPr>
          <p:cNvPicPr>
            <a:picLocks noChangeAspect="1"/>
          </p:cNvPicPr>
          <p:nvPr/>
        </p:nvPicPr>
        <p:blipFill>
          <a:blip r:embed="rId6"/>
          <a:stretch>
            <a:fillRect/>
          </a:stretch>
        </p:blipFill>
        <p:spPr>
          <a:xfrm>
            <a:off x="605109" y="2561718"/>
            <a:ext cx="261258" cy="228600"/>
          </a:xfrm>
          <a:prstGeom prst="rect">
            <a:avLst/>
          </a:prstGeom>
          <a:effectLst>
            <a:outerShdw blurRad="50800" dist="63500" dir="4200000" algn="ctr" rotWithShape="0">
              <a:schemeClr val="tx1">
                <a:lumMod val="50000"/>
                <a:lumOff val="50000"/>
              </a:schemeClr>
            </a:outerShdw>
          </a:effectLst>
        </p:spPr>
      </p:pic>
      <p:sp>
        <p:nvSpPr>
          <p:cNvPr id="106" name="Rectangle 105">
            <a:extLst>
              <a:ext uri="{FF2B5EF4-FFF2-40B4-BE49-F238E27FC236}">
                <a16:creationId xmlns:a16="http://schemas.microsoft.com/office/drawing/2014/main" id="{FC4CAF8D-8DB5-CD43-B0B6-AEB87A16BBA8}"/>
              </a:ext>
            </a:extLst>
          </p:cNvPr>
          <p:cNvSpPr>
            <a:spLocks noChangeArrowheads="1"/>
          </p:cNvSpPr>
          <p:nvPr/>
        </p:nvSpPr>
        <p:spPr bwMode="auto">
          <a:xfrm>
            <a:off x="1747499" y="4162437"/>
            <a:ext cx="6946706" cy="274320"/>
          </a:xfrm>
          <a:prstGeom prst="rect">
            <a:avLst/>
          </a:prstGeom>
          <a:gradFill>
            <a:gsLst>
              <a:gs pos="0">
                <a:srgbClr val="0060A4">
                  <a:alpha val="20000"/>
                </a:srgbClr>
              </a:gs>
              <a:gs pos="99000">
                <a:schemeClr val="bg1"/>
              </a:gs>
              <a:gs pos="80000">
                <a:srgbClr val="0060A4">
                  <a:alpha val="15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Dosing for All Injections </a:t>
            </a:r>
            <a:r>
              <a:rPr lang="en-US" sz="1000" dirty="0">
                <a:latin typeface="Arial" pitchFamily="31" charset="0"/>
              </a:rPr>
              <a:t>= LA </a:t>
            </a:r>
            <a:r>
              <a:rPr lang="en-US" altLang="en-US" sz="1000" dirty="0">
                <a:solidFill>
                  <a:srgbClr val="000000"/>
                </a:solidFill>
                <a:latin typeface="Arial" panose="020B0604020202020204" pitchFamily="34" charset="0"/>
                <a:cs typeface="Arial" panose="020B0604020202020204" pitchFamily="34" charset="0"/>
              </a:rPr>
              <a:t>Cabotegravir (600 mg): 3 mL IM and </a:t>
            </a:r>
            <a:r>
              <a:rPr lang="en-US" altLang="en-US" sz="1000" dirty="0" err="1">
                <a:solidFill>
                  <a:srgbClr val="000000"/>
                </a:solidFill>
                <a:latin typeface="Arial" panose="020B0604020202020204" pitchFamily="34" charset="0"/>
                <a:cs typeface="Arial" panose="020B0604020202020204" pitchFamily="34" charset="0"/>
              </a:rPr>
              <a:t>Rilpivirine</a:t>
            </a:r>
            <a:r>
              <a:rPr lang="en-US" altLang="en-US" sz="1000" dirty="0">
                <a:solidFill>
                  <a:srgbClr val="000000"/>
                </a:solidFill>
                <a:latin typeface="Arial" panose="020B0604020202020204" pitchFamily="34" charset="0"/>
                <a:cs typeface="Arial" panose="020B0604020202020204" pitchFamily="34" charset="0"/>
              </a:rPr>
              <a:t> (900 mg): 3 mL IM</a:t>
            </a:r>
            <a:endParaRPr lang="en-US" sz="1000" dirty="0">
              <a:latin typeface="Arial" pitchFamily="31" charset="0"/>
            </a:endParaRPr>
          </a:p>
        </p:txBody>
      </p:sp>
      <p:cxnSp>
        <p:nvCxnSpPr>
          <p:cNvPr id="15" name="Straight Connector 14">
            <a:extLst>
              <a:ext uri="{FF2B5EF4-FFF2-40B4-BE49-F238E27FC236}">
                <a16:creationId xmlns:a16="http://schemas.microsoft.com/office/drawing/2014/main" id="{0ED75B9B-FD8B-3A4B-86F2-C68E068E5543}"/>
              </a:ext>
            </a:extLst>
          </p:cNvPr>
          <p:cNvCxnSpPr>
            <a:cxnSpLocks/>
          </p:cNvCxnSpPr>
          <p:nvPr/>
        </p:nvCxnSpPr>
        <p:spPr>
          <a:xfrm>
            <a:off x="480199" y="2964337"/>
            <a:ext cx="8321040" cy="0"/>
          </a:xfrm>
          <a:prstGeom prst="line">
            <a:avLst/>
          </a:prstGeom>
          <a:ln w="22225"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294A65F0-1A22-FB46-BE4D-B207274372CD}"/>
              </a:ext>
            </a:extLst>
          </p:cNvPr>
          <p:cNvCxnSpPr>
            <a:cxnSpLocks/>
          </p:cNvCxnSpPr>
          <p:nvPr/>
        </p:nvCxnSpPr>
        <p:spPr>
          <a:xfrm flipH="1">
            <a:off x="1537444" y="2122611"/>
            <a:ext cx="2149" cy="808239"/>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AD91DB4-7FD1-5341-8ECB-123856E01745}"/>
              </a:ext>
            </a:extLst>
          </p:cNvPr>
          <p:cNvGrpSpPr/>
          <p:nvPr/>
        </p:nvGrpSpPr>
        <p:grpSpPr>
          <a:xfrm>
            <a:off x="694368" y="2959126"/>
            <a:ext cx="6611774" cy="36576"/>
            <a:chOff x="1135348" y="3513284"/>
            <a:chExt cx="6611774" cy="91440"/>
          </a:xfrm>
        </p:grpSpPr>
        <p:cxnSp>
          <p:nvCxnSpPr>
            <p:cNvPr id="31" name="Straight Arrow Connector 30">
              <a:extLst>
                <a:ext uri="{FF2B5EF4-FFF2-40B4-BE49-F238E27FC236}">
                  <a16:creationId xmlns:a16="http://schemas.microsoft.com/office/drawing/2014/main" id="{005A06BA-8C54-664D-84B7-9BE8ECCEAFC7}"/>
                </a:ext>
              </a:extLst>
            </p:cNvPr>
            <p:cNvCxnSpPr/>
            <p:nvPr/>
          </p:nvCxnSpPr>
          <p:spPr>
            <a:xfrm>
              <a:off x="197625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818CD718-B56C-2E45-A0CE-CB3A5070C8B3}"/>
                </a:ext>
              </a:extLst>
            </p:cNvPr>
            <p:cNvCxnSpPr/>
            <p:nvPr/>
          </p:nvCxnSpPr>
          <p:spPr>
            <a:xfrm>
              <a:off x="280807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8137601-525E-5942-A487-C216E22B97F2}"/>
                </a:ext>
              </a:extLst>
            </p:cNvPr>
            <p:cNvCxnSpPr/>
            <p:nvPr/>
          </p:nvCxnSpPr>
          <p:spPr>
            <a:xfrm>
              <a:off x="3639899"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925F916-95A6-5440-BE3B-7A34B485C172}"/>
                </a:ext>
              </a:extLst>
            </p:cNvPr>
            <p:cNvCxnSpPr/>
            <p:nvPr/>
          </p:nvCxnSpPr>
          <p:spPr>
            <a:xfrm>
              <a:off x="611590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07AF350-1846-6343-A502-414CFA4657E8}"/>
                </a:ext>
              </a:extLst>
            </p:cNvPr>
            <p:cNvCxnSpPr/>
            <p:nvPr/>
          </p:nvCxnSpPr>
          <p:spPr>
            <a:xfrm>
              <a:off x="5297056"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21543E8-DEE6-4340-BD8C-BB58AA673D86}"/>
                </a:ext>
              </a:extLst>
            </p:cNvPr>
            <p:cNvCxnSpPr/>
            <p:nvPr/>
          </p:nvCxnSpPr>
          <p:spPr>
            <a:xfrm>
              <a:off x="4452265"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C6E40FA7-3A01-1D49-8280-0CB36227A86D}"/>
                </a:ext>
              </a:extLst>
            </p:cNvPr>
            <p:cNvCxnSpPr/>
            <p:nvPr/>
          </p:nvCxnSpPr>
          <p:spPr>
            <a:xfrm>
              <a:off x="697366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EE4CEEFC-561D-414B-8E65-070F6818EC3F}"/>
                </a:ext>
              </a:extLst>
            </p:cNvPr>
            <p:cNvCxnSpPr/>
            <p:nvPr/>
          </p:nvCxnSpPr>
          <p:spPr>
            <a:xfrm>
              <a:off x="7747122"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6BD229CE-64FC-BB4A-8165-B9FE5448F21F}"/>
                </a:ext>
              </a:extLst>
            </p:cNvPr>
            <p:cNvCxnSpPr/>
            <p:nvPr/>
          </p:nvCxnSpPr>
          <p:spPr>
            <a:xfrm>
              <a:off x="113534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138" name="Group 137">
            <a:extLst>
              <a:ext uri="{FF2B5EF4-FFF2-40B4-BE49-F238E27FC236}">
                <a16:creationId xmlns:a16="http://schemas.microsoft.com/office/drawing/2014/main" id="{18EFA418-4C22-6E4E-B45A-E04BAC0A30D5}"/>
              </a:ext>
            </a:extLst>
          </p:cNvPr>
          <p:cNvGrpSpPr>
            <a:grpSpLocks noChangeAspect="1"/>
          </p:cNvGrpSpPr>
          <p:nvPr/>
        </p:nvGrpSpPr>
        <p:grpSpPr>
          <a:xfrm>
            <a:off x="2386904" y="2236137"/>
            <a:ext cx="710715" cy="590122"/>
            <a:chOff x="1630867" y="2162372"/>
            <a:chExt cx="1378969" cy="1144991"/>
          </a:xfrm>
        </p:grpSpPr>
        <p:pic>
          <p:nvPicPr>
            <p:cNvPr id="139" name="Picture 138">
              <a:extLst>
                <a:ext uri="{FF2B5EF4-FFF2-40B4-BE49-F238E27FC236}">
                  <a16:creationId xmlns:a16="http://schemas.microsoft.com/office/drawing/2014/main" id="{BAD0100F-3765-F549-AA7C-68F6936C828B}"/>
                </a:ext>
              </a:extLst>
            </p:cNvPr>
            <p:cNvPicPr>
              <a:picLocks noChangeAspect="1"/>
            </p:cNvPicPr>
            <p:nvPr/>
          </p:nvPicPr>
          <p:blipFill>
            <a:blip r:embed="rId4"/>
            <a:stretch>
              <a:fillRect/>
            </a:stretch>
          </p:blipFill>
          <p:spPr>
            <a:xfrm rot="18900000" flipH="1">
              <a:off x="1864845" y="2186228"/>
              <a:ext cx="1144991" cy="1097280"/>
            </a:xfrm>
            <a:prstGeom prst="rect">
              <a:avLst/>
            </a:prstGeom>
          </p:spPr>
        </p:pic>
        <p:pic>
          <p:nvPicPr>
            <p:cNvPr id="141" name="Picture 140">
              <a:extLst>
                <a:ext uri="{FF2B5EF4-FFF2-40B4-BE49-F238E27FC236}">
                  <a16:creationId xmlns:a16="http://schemas.microsoft.com/office/drawing/2014/main" id="{019084A7-1AB9-6048-982D-4798E31D6656}"/>
                </a:ext>
              </a:extLst>
            </p:cNvPr>
            <p:cNvPicPr>
              <a:picLocks noChangeAspect="1"/>
            </p:cNvPicPr>
            <p:nvPr/>
          </p:nvPicPr>
          <p:blipFill>
            <a:blip r:embed="rId5"/>
            <a:stretch>
              <a:fillRect/>
            </a:stretch>
          </p:blipFill>
          <p:spPr>
            <a:xfrm rot="2700000">
              <a:off x="1607011" y="2186228"/>
              <a:ext cx="1144991" cy="1097280"/>
            </a:xfrm>
            <a:prstGeom prst="rect">
              <a:avLst/>
            </a:prstGeom>
          </p:spPr>
        </p:pic>
      </p:grpSp>
      <p:grpSp>
        <p:nvGrpSpPr>
          <p:cNvPr id="142" name="Group 141">
            <a:extLst>
              <a:ext uri="{FF2B5EF4-FFF2-40B4-BE49-F238E27FC236}">
                <a16:creationId xmlns:a16="http://schemas.microsoft.com/office/drawing/2014/main" id="{F7331A75-5A24-CB43-AEF3-D601D0A2F81F}"/>
              </a:ext>
            </a:extLst>
          </p:cNvPr>
          <p:cNvGrpSpPr>
            <a:grpSpLocks noChangeAspect="1"/>
          </p:cNvGrpSpPr>
          <p:nvPr/>
        </p:nvGrpSpPr>
        <p:grpSpPr>
          <a:xfrm>
            <a:off x="3998979" y="2236137"/>
            <a:ext cx="710715" cy="590122"/>
            <a:chOff x="1630867" y="2162372"/>
            <a:chExt cx="1378969" cy="1144991"/>
          </a:xfrm>
        </p:grpSpPr>
        <p:pic>
          <p:nvPicPr>
            <p:cNvPr id="143" name="Picture 142">
              <a:extLst>
                <a:ext uri="{FF2B5EF4-FFF2-40B4-BE49-F238E27FC236}">
                  <a16:creationId xmlns:a16="http://schemas.microsoft.com/office/drawing/2014/main" id="{9D7143F5-0A84-F74C-8C49-D9E2AD1B8A7A}"/>
                </a:ext>
              </a:extLst>
            </p:cNvPr>
            <p:cNvPicPr>
              <a:picLocks noChangeAspect="1"/>
            </p:cNvPicPr>
            <p:nvPr/>
          </p:nvPicPr>
          <p:blipFill>
            <a:blip r:embed="rId4"/>
            <a:stretch>
              <a:fillRect/>
            </a:stretch>
          </p:blipFill>
          <p:spPr>
            <a:xfrm rot="18900000" flipH="1">
              <a:off x="1864845" y="2186228"/>
              <a:ext cx="1144991" cy="1097280"/>
            </a:xfrm>
            <a:prstGeom prst="rect">
              <a:avLst/>
            </a:prstGeom>
          </p:spPr>
        </p:pic>
        <p:pic>
          <p:nvPicPr>
            <p:cNvPr id="144" name="Picture 143">
              <a:extLst>
                <a:ext uri="{FF2B5EF4-FFF2-40B4-BE49-F238E27FC236}">
                  <a16:creationId xmlns:a16="http://schemas.microsoft.com/office/drawing/2014/main" id="{ADED8618-5B0A-9D4A-8B99-DC0926775876}"/>
                </a:ext>
              </a:extLst>
            </p:cNvPr>
            <p:cNvPicPr>
              <a:picLocks noChangeAspect="1"/>
            </p:cNvPicPr>
            <p:nvPr/>
          </p:nvPicPr>
          <p:blipFill>
            <a:blip r:embed="rId5"/>
            <a:stretch>
              <a:fillRect/>
            </a:stretch>
          </p:blipFill>
          <p:spPr>
            <a:xfrm rot="2700000">
              <a:off x="1607012" y="2186227"/>
              <a:ext cx="1144991" cy="1097281"/>
            </a:xfrm>
            <a:prstGeom prst="rect">
              <a:avLst/>
            </a:prstGeom>
          </p:spPr>
        </p:pic>
      </p:grpSp>
      <p:grpSp>
        <p:nvGrpSpPr>
          <p:cNvPr id="145" name="Group 144">
            <a:extLst>
              <a:ext uri="{FF2B5EF4-FFF2-40B4-BE49-F238E27FC236}">
                <a16:creationId xmlns:a16="http://schemas.microsoft.com/office/drawing/2014/main" id="{8D8406D5-C10F-D64C-8891-59FD8F26DB9B}"/>
              </a:ext>
            </a:extLst>
          </p:cNvPr>
          <p:cNvGrpSpPr>
            <a:grpSpLocks noChangeAspect="1"/>
          </p:cNvGrpSpPr>
          <p:nvPr/>
        </p:nvGrpSpPr>
        <p:grpSpPr>
          <a:xfrm>
            <a:off x="5654722" y="2236137"/>
            <a:ext cx="710715" cy="590122"/>
            <a:chOff x="1630867" y="2162372"/>
            <a:chExt cx="1378969" cy="1144991"/>
          </a:xfrm>
        </p:grpSpPr>
        <p:pic>
          <p:nvPicPr>
            <p:cNvPr id="146" name="Picture 145">
              <a:extLst>
                <a:ext uri="{FF2B5EF4-FFF2-40B4-BE49-F238E27FC236}">
                  <a16:creationId xmlns:a16="http://schemas.microsoft.com/office/drawing/2014/main" id="{5138D08D-BEF3-964B-99FE-FE616FCE8609}"/>
                </a:ext>
              </a:extLst>
            </p:cNvPr>
            <p:cNvPicPr>
              <a:picLocks noChangeAspect="1"/>
            </p:cNvPicPr>
            <p:nvPr/>
          </p:nvPicPr>
          <p:blipFill>
            <a:blip r:embed="rId4"/>
            <a:stretch>
              <a:fillRect/>
            </a:stretch>
          </p:blipFill>
          <p:spPr>
            <a:xfrm rot="18900000" flipH="1">
              <a:off x="1864845" y="2186228"/>
              <a:ext cx="1144991" cy="1097280"/>
            </a:xfrm>
            <a:prstGeom prst="rect">
              <a:avLst/>
            </a:prstGeom>
          </p:spPr>
        </p:pic>
        <p:pic>
          <p:nvPicPr>
            <p:cNvPr id="147" name="Picture 146">
              <a:extLst>
                <a:ext uri="{FF2B5EF4-FFF2-40B4-BE49-F238E27FC236}">
                  <a16:creationId xmlns:a16="http://schemas.microsoft.com/office/drawing/2014/main" id="{ADE53D66-21C9-6247-96B8-749CD5906894}"/>
                </a:ext>
              </a:extLst>
            </p:cNvPr>
            <p:cNvPicPr>
              <a:picLocks noChangeAspect="1"/>
            </p:cNvPicPr>
            <p:nvPr/>
          </p:nvPicPr>
          <p:blipFill>
            <a:blip r:embed="rId5"/>
            <a:stretch>
              <a:fillRect/>
            </a:stretch>
          </p:blipFill>
          <p:spPr>
            <a:xfrm rot="2700000">
              <a:off x="1607011" y="2186228"/>
              <a:ext cx="1144991" cy="1097280"/>
            </a:xfrm>
            <a:prstGeom prst="rect">
              <a:avLst/>
            </a:prstGeom>
          </p:spPr>
        </p:pic>
      </p:grpSp>
      <p:grpSp>
        <p:nvGrpSpPr>
          <p:cNvPr id="148" name="Group 147">
            <a:extLst>
              <a:ext uri="{FF2B5EF4-FFF2-40B4-BE49-F238E27FC236}">
                <a16:creationId xmlns:a16="http://schemas.microsoft.com/office/drawing/2014/main" id="{7FC97C7E-244E-554D-ADC0-58773477F831}"/>
              </a:ext>
            </a:extLst>
          </p:cNvPr>
          <p:cNvGrpSpPr>
            <a:grpSpLocks noChangeAspect="1"/>
          </p:cNvGrpSpPr>
          <p:nvPr/>
        </p:nvGrpSpPr>
        <p:grpSpPr>
          <a:xfrm>
            <a:off x="7303921" y="2236137"/>
            <a:ext cx="710715" cy="590122"/>
            <a:chOff x="1630867" y="2162372"/>
            <a:chExt cx="1378969" cy="1144991"/>
          </a:xfrm>
        </p:grpSpPr>
        <p:pic>
          <p:nvPicPr>
            <p:cNvPr id="149" name="Picture 148">
              <a:extLst>
                <a:ext uri="{FF2B5EF4-FFF2-40B4-BE49-F238E27FC236}">
                  <a16:creationId xmlns:a16="http://schemas.microsoft.com/office/drawing/2014/main" id="{F7A4CA8B-CAEE-694F-8CBB-FA5E82F20416}"/>
                </a:ext>
              </a:extLst>
            </p:cNvPr>
            <p:cNvPicPr>
              <a:picLocks noChangeAspect="1"/>
            </p:cNvPicPr>
            <p:nvPr/>
          </p:nvPicPr>
          <p:blipFill>
            <a:blip r:embed="rId4"/>
            <a:stretch>
              <a:fillRect/>
            </a:stretch>
          </p:blipFill>
          <p:spPr>
            <a:xfrm rot="18900000" flipH="1">
              <a:off x="1864845" y="2186228"/>
              <a:ext cx="1144991" cy="1097280"/>
            </a:xfrm>
            <a:prstGeom prst="rect">
              <a:avLst/>
            </a:prstGeom>
          </p:spPr>
        </p:pic>
        <p:pic>
          <p:nvPicPr>
            <p:cNvPr id="150" name="Picture 149">
              <a:extLst>
                <a:ext uri="{FF2B5EF4-FFF2-40B4-BE49-F238E27FC236}">
                  <a16:creationId xmlns:a16="http://schemas.microsoft.com/office/drawing/2014/main" id="{B1282B1C-6B9A-3844-8B52-B9EDC8BE64D8}"/>
                </a:ext>
              </a:extLst>
            </p:cNvPr>
            <p:cNvPicPr>
              <a:picLocks noChangeAspect="1"/>
            </p:cNvPicPr>
            <p:nvPr/>
          </p:nvPicPr>
          <p:blipFill>
            <a:blip r:embed="rId5"/>
            <a:stretch>
              <a:fillRect/>
            </a:stretch>
          </p:blipFill>
          <p:spPr>
            <a:xfrm rot="2700000">
              <a:off x="1607011" y="2186228"/>
              <a:ext cx="1144991" cy="1097280"/>
            </a:xfrm>
            <a:prstGeom prst="rect">
              <a:avLst/>
            </a:prstGeom>
          </p:spPr>
        </p:pic>
      </p:grpSp>
      <p:sp>
        <p:nvSpPr>
          <p:cNvPr id="55" name="Arc 54">
            <a:extLst>
              <a:ext uri="{FF2B5EF4-FFF2-40B4-BE49-F238E27FC236}">
                <a16:creationId xmlns:a16="http://schemas.microsoft.com/office/drawing/2014/main" id="{99297D14-E591-2A4C-A308-ADFCEF04492A}"/>
              </a:ext>
            </a:extLst>
          </p:cNvPr>
          <p:cNvSpPr/>
          <p:nvPr/>
        </p:nvSpPr>
        <p:spPr>
          <a:xfrm flipH="1">
            <a:off x="2376862" y="2692829"/>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Arc 55">
            <a:extLst>
              <a:ext uri="{FF2B5EF4-FFF2-40B4-BE49-F238E27FC236}">
                <a16:creationId xmlns:a16="http://schemas.microsoft.com/office/drawing/2014/main" id="{9AD2F53F-E8EB-1D44-8570-96C90A1F5395}"/>
              </a:ext>
            </a:extLst>
          </p:cNvPr>
          <p:cNvSpPr/>
          <p:nvPr/>
        </p:nvSpPr>
        <p:spPr>
          <a:xfrm flipH="1">
            <a:off x="4020705" y="2692829"/>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2EEC8ADF-8E97-A14F-85DF-541B1A08D609}"/>
              </a:ext>
            </a:extLst>
          </p:cNvPr>
          <p:cNvSpPr/>
          <p:nvPr/>
        </p:nvSpPr>
        <p:spPr>
          <a:xfrm flipH="1">
            <a:off x="5682248" y="2692829"/>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9" name="Arc 58">
            <a:extLst>
              <a:ext uri="{FF2B5EF4-FFF2-40B4-BE49-F238E27FC236}">
                <a16:creationId xmlns:a16="http://schemas.microsoft.com/office/drawing/2014/main" id="{5FE59ED7-4BF3-7E4E-B189-3C02D7258BF5}"/>
              </a:ext>
            </a:extLst>
          </p:cNvPr>
          <p:cNvSpPr/>
          <p:nvPr/>
        </p:nvSpPr>
        <p:spPr>
          <a:xfrm flipH="1">
            <a:off x="7320011" y="2692829"/>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11E3553F-0E54-834E-9E03-A2CDDBE813AC}"/>
              </a:ext>
            </a:extLst>
          </p:cNvPr>
          <p:cNvSpPr/>
          <p:nvPr/>
        </p:nvSpPr>
        <p:spPr>
          <a:xfrm flipH="1">
            <a:off x="1531090" y="2692829"/>
            <a:ext cx="538619" cy="493912"/>
          </a:xfrm>
          <a:prstGeom prst="arc">
            <a:avLst>
              <a:gd name="adj1" fmla="val 16200000"/>
              <a:gd name="adj2" fmla="val 20796663"/>
            </a:avLst>
          </a:prstGeom>
          <a:ln w="15875">
            <a:gradFill>
              <a:gsLst>
                <a:gs pos="0">
                  <a:schemeClr val="accent1">
                    <a:lumMod val="5000"/>
                    <a:lumOff val="95000"/>
                  </a:schemeClr>
                </a:gs>
                <a:gs pos="40000">
                  <a:schemeClr val="bg2">
                    <a:lumMod val="50000"/>
                  </a:schemeClr>
                </a:gs>
              </a:gsLst>
              <a:lin ang="5400000" scaled="1"/>
            </a:gra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 88">
            <a:extLst>
              <a:ext uri="{FF2B5EF4-FFF2-40B4-BE49-F238E27FC236}">
                <a16:creationId xmlns:a16="http://schemas.microsoft.com/office/drawing/2014/main" id="{9C1105E6-1F0C-EF48-92E4-566E38013467}"/>
              </a:ext>
            </a:extLst>
          </p:cNvPr>
          <p:cNvSpPr/>
          <p:nvPr/>
        </p:nvSpPr>
        <p:spPr>
          <a:xfrm rot="16200000" flipH="1">
            <a:off x="1163419" y="2256661"/>
            <a:ext cx="0" cy="610114"/>
          </a:xfrm>
          <a:custGeom>
            <a:avLst/>
            <a:gdLst>
              <a:gd name="connsiteX0" fmla="*/ 367536 w 404062"/>
              <a:gd name="connsiteY0" fmla="*/ 192134 h 900976"/>
              <a:gd name="connsiteX1" fmla="*/ 403802 w 404062"/>
              <a:gd name="connsiteY1" fmla="*/ 473309 h 900976"/>
              <a:gd name="connsiteX2" fmla="*/ 328245 w 404062"/>
              <a:gd name="connsiteY2" fmla="*/ 802248 h 900976"/>
              <a:gd name="connsiteX3" fmla="*/ 202031 w 404062"/>
              <a:gd name="connsiteY3" fmla="*/ 450488 h 900976"/>
              <a:gd name="connsiteX4" fmla="*/ 367536 w 404062"/>
              <a:gd name="connsiteY4" fmla="*/ 192134 h 900976"/>
              <a:gd name="connsiteX0" fmla="*/ 367536 w 404062"/>
              <a:gd name="connsiteY0" fmla="*/ 192134 h 900976"/>
              <a:gd name="connsiteX1" fmla="*/ 403802 w 404062"/>
              <a:gd name="connsiteY1" fmla="*/ 473309 h 900976"/>
              <a:gd name="connsiteX2" fmla="*/ 328245 w 404062"/>
              <a:gd name="connsiteY2" fmla="*/ 802248 h 900976"/>
              <a:gd name="connsiteX0" fmla="*/ 39291 w 75816"/>
              <a:gd name="connsiteY0" fmla="*/ 0 h 610114"/>
              <a:gd name="connsiteX1" fmla="*/ 75557 w 75816"/>
              <a:gd name="connsiteY1" fmla="*/ 281175 h 610114"/>
              <a:gd name="connsiteX2" fmla="*/ 0 w 75816"/>
              <a:gd name="connsiteY2" fmla="*/ 610114 h 610114"/>
              <a:gd name="connsiteX3" fmla="*/ 23415 w 75816"/>
              <a:gd name="connsiteY3" fmla="*/ 274979 h 610114"/>
              <a:gd name="connsiteX4" fmla="*/ 39291 w 75816"/>
              <a:gd name="connsiteY4" fmla="*/ 0 h 610114"/>
              <a:gd name="connsiteX0" fmla="*/ 39291 w 75816"/>
              <a:gd name="connsiteY0" fmla="*/ 0 h 610114"/>
              <a:gd name="connsiteX1" fmla="*/ 75557 w 75816"/>
              <a:gd name="connsiteY1" fmla="*/ 281175 h 610114"/>
              <a:gd name="connsiteX2" fmla="*/ 0 w 75816"/>
              <a:gd name="connsiteY2" fmla="*/ 610114 h 610114"/>
            </a:gdLst>
            <a:ahLst/>
            <a:cxnLst>
              <a:cxn ang="0">
                <a:pos x="connsiteX0" y="connsiteY0"/>
              </a:cxn>
              <a:cxn ang="0">
                <a:pos x="connsiteX1" y="connsiteY1"/>
              </a:cxn>
              <a:cxn ang="0">
                <a:pos x="connsiteX2" y="connsiteY2"/>
              </a:cxn>
            </a:cxnLst>
            <a:rect l="l" t="t" r="r" b="b"/>
            <a:pathLst>
              <a:path w="75816" h="610114" stroke="0" extrusionOk="0">
                <a:moveTo>
                  <a:pt x="39291" y="0"/>
                </a:moveTo>
                <a:cubicBezTo>
                  <a:pt x="65073" y="82118"/>
                  <a:pt x="77835" y="181063"/>
                  <a:pt x="75557" y="281175"/>
                </a:cubicBezTo>
                <a:cubicBezTo>
                  <a:pt x="72629" y="409871"/>
                  <a:pt x="45125" y="529611"/>
                  <a:pt x="0" y="610114"/>
                </a:cubicBezTo>
                <a:lnTo>
                  <a:pt x="23415" y="274979"/>
                </a:lnTo>
                <a:cubicBezTo>
                  <a:pt x="78583" y="188861"/>
                  <a:pt x="-15877" y="86118"/>
                  <a:pt x="39291" y="0"/>
                </a:cubicBezTo>
                <a:close/>
              </a:path>
              <a:path w="75816" h="610114" fill="none">
                <a:moveTo>
                  <a:pt x="39291" y="0"/>
                </a:moveTo>
                <a:cubicBezTo>
                  <a:pt x="65073" y="82118"/>
                  <a:pt x="77835" y="181063"/>
                  <a:pt x="75557" y="281175"/>
                </a:cubicBezTo>
                <a:cubicBezTo>
                  <a:pt x="72629" y="409871"/>
                  <a:pt x="45125" y="529611"/>
                  <a:pt x="0" y="610114"/>
                </a:cubicBezTo>
              </a:path>
            </a:pathLst>
          </a:cu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0" name="Straight Arrow Connector 69">
            <a:extLst>
              <a:ext uri="{FF2B5EF4-FFF2-40B4-BE49-F238E27FC236}">
                <a16:creationId xmlns:a16="http://schemas.microsoft.com/office/drawing/2014/main" id="{FF964978-B58A-4E92-9748-D8D4E0CFF334}"/>
              </a:ext>
            </a:extLst>
          </p:cNvPr>
          <p:cNvCxnSpPr>
            <a:cxnSpLocks/>
          </p:cNvCxnSpPr>
          <p:nvPr/>
        </p:nvCxnSpPr>
        <p:spPr>
          <a:xfrm>
            <a:off x="708525" y="3115792"/>
            <a:ext cx="822960" cy="0"/>
          </a:xfrm>
          <a:prstGeom prst="straightConnector1">
            <a:avLst/>
          </a:prstGeom>
          <a:ln w="19050">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70E18CA-2B03-77FC-2FA9-1907370829BB}"/>
              </a:ext>
            </a:extLst>
          </p:cNvPr>
          <p:cNvCxnSpPr>
            <a:cxnSpLocks/>
          </p:cNvCxnSpPr>
          <p:nvPr/>
        </p:nvCxnSpPr>
        <p:spPr>
          <a:xfrm>
            <a:off x="1539593" y="3115792"/>
            <a:ext cx="822960" cy="0"/>
          </a:xfrm>
          <a:prstGeom prst="straightConnector1">
            <a:avLst/>
          </a:prstGeom>
          <a:ln w="1905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8436F2B0-3E32-51A9-C09D-D1F3D32E5854}"/>
              </a:ext>
            </a:extLst>
          </p:cNvPr>
          <p:cNvCxnSpPr>
            <a:cxnSpLocks/>
          </p:cNvCxnSpPr>
          <p:nvPr/>
        </p:nvCxnSpPr>
        <p:spPr>
          <a:xfrm>
            <a:off x="2369038" y="3115792"/>
            <a:ext cx="164592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21D2524B-3383-7D62-7DD8-81069A338C5E}"/>
              </a:ext>
            </a:extLst>
          </p:cNvPr>
          <p:cNvCxnSpPr>
            <a:cxnSpLocks/>
          </p:cNvCxnSpPr>
          <p:nvPr/>
        </p:nvCxnSpPr>
        <p:spPr>
          <a:xfrm>
            <a:off x="4022739" y="3115792"/>
            <a:ext cx="164592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69FB5897-76A0-B3E0-E4CD-B8AD2EEED520}"/>
              </a:ext>
            </a:extLst>
          </p:cNvPr>
          <p:cNvCxnSpPr>
            <a:cxnSpLocks/>
          </p:cNvCxnSpPr>
          <p:nvPr/>
        </p:nvCxnSpPr>
        <p:spPr>
          <a:xfrm>
            <a:off x="5663471" y="3115792"/>
            <a:ext cx="164592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662930D-E313-96D4-E88C-E657CAE7DBBD}"/>
              </a:ext>
            </a:extLst>
          </p:cNvPr>
          <p:cNvCxnSpPr>
            <a:cxnSpLocks/>
          </p:cNvCxnSpPr>
          <p:nvPr/>
        </p:nvCxnSpPr>
        <p:spPr>
          <a:xfrm>
            <a:off x="7317175" y="3115792"/>
            <a:ext cx="1371600" cy="0"/>
          </a:xfrm>
          <a:prstGeom prst="straightConnector1">
            <a:avLst/>
          </a:prstGeom>
          <a:ln w="19050">
            <a:gradFill>
              <a:gsLst>
                <a:gs pos="0">
                  <a:schemeClr val="tx1">
                    <a:lumMod val="65000"/>
                    <a:lumOff val="35000"/>
                  </a:schemeClr>
                </a:gs>
                <a:gs pos="82000">
                  <a:schemeClr val="tx1">
                    <a:lumMod val="65000"/>
                    <a:lumOff val="35000"/>
                  </a:schemeClr>
                </a:gs>
                <a:gs pos="95000">
                  <a:schemeClr val="bg1"/>
                </a:gs>
              </a:gsLst>
              <a:lin ang="0" scaled="0"/>
            </a:gra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Rectangle 7">
            <a:extLst>
              <a:ext uri="{FF2B5EF4-FFF2-40B4-BE49-F238E27FC236}">
                <a16:creationId xmlns:a16="http://schemas.microsoft.com/office/drawing/2014/main" id="{73ABF8D6-A5CC-8624-F147-3EAE71C5E2EB}"/>
              </a:ext>
            </a:extLst>
          </p:cNvPr>
          <p:cNvSpPr>
            <a:spLocks noChangeArrowheads="1"/>
          </p:cNvSpPr>
          <p:nvPr/>
        </p:nvSpPr>
        <p:spPr bwMode="ltGray">
          <a:xfrm>
            <a:off x="566062" y="1525318"/>
            <a:ext cx="942572" cy="445836"/>
          </a:xfrm>
          <a:prstGeom prst="rect">
            <a:avLst/>
          </a:prstGeom>
          <a:solidFill>
            <a:schemeClr val="bg1">
              <a:lumMod val="75000"/>
              <a:alpha val="41000"/>
            </a:schemeClr>
          </a:soli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900" b="1" dirty="0">
                <a:solidFill>
                  <a:srgbClr val="000000"/>
                </a:solidFill>
                <a:latin typeface="Arial"/>
                <a:cs typeface="Arial"/>
              </a:rPr>
              <a:t>Optional</a:t>
            </a:r>
            <a:r>
              <a:rPr lang="en-US" sz="900" dirty="0">
                <a:solidFill>
                  <a:srgbClr val="000000"/>
                </a:solidFill>
                <a:latin typeface="Arial"/>
                <a:cs typeface="Arial"/>
              </a:rPr>
              <a:t> </a:t>
            </a:r>
            <a:br>
              <a:rPr lang="en-US" sz="900" dirty="0">
                <a:solidFill>
                  <a:srgbClr val="000000"/>
                </a:solidFill>
                <a:latin typeface="Arial"/>
                <a:cs typeface="Arial"/>
              </a:rPr>
            </a:br>
            <a:r>
              <a:rPr lang="en-US" sz="900" dirty="0">
                <a:solidFill>
                  <a:srgbClr val="000000"/>
                </a:solidFill>
                <a:latin typeface="Arial"/>
                <a:cs typeface="Arial"/>
              </a:rPr>
              <a:t>Oral Lead-In</a:t>
            </a:r>
          </a:p>
        </p:txBody>
      </p:sp>
      <p:sp>
        <p:nvSpPr>
          <p:cNvPr id="66" name="Rectangle 65">
            <a:extLst>
              <a:ext uri="{FF2B5EF4-FFF2-40B4-BE49-F238E27FC236}">
                <a16:creationId xmlns:a16="http://schemas.microsoft.com/office/drawing/2014/main" id="{F63DE782-5D57-D4BD-C13D-5D6AA0D7E974}"/>
              </a:ext>
            </a:extLst>
          </p:cNvPr>
          <p:cNvSpPr>
            <a:spLocks noChangeArrowheads="1"/>
          </p:cNvSpPr>
          <p:nvPr/>
        </p:nvSpPr>
        <p:spPr bwMode="auto">
          <a:xfrm>
            <a:off x="1535818" y="1284849"/>
            <a:ext cx="7138841" cy="22860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ct val="90000"/>
              </a:lnSpc>
              <a:spcBef>
                <a:spcPct val="50000"/>
              </a:spcBef>
            </a:pPr>
            <a:r>
              <a:rPr lang="en-US" sz="1100" dirty="0">
                <a:latin typeface="Arial" pitchFamily="31" charset="0"/>
              </a:rPr>
              <a:t>Administer first injections on the last day of current antiretroviral therapy or last day of oral lead-in (if used)</a:t>
            </a:r>
          </a:p>
        </p:txBody>
      </p:sp>
      <p:sp>
        <p:nvSpPr>
          <p:cNvPr id="68" name="Rectangle 7">
            <a:extLst>
              <a:ext uri="{FF2B5EF4-FFF2-40B4-BE49-F238E27FC236}">
                <a16:creationId xmlns:a16="http://schemas.microsoft.com/office/drawing/2014/main" id="{DA1F91B9-F4AC-8178-BAA0-81FEA4CD3A92}"/>
              </a:ext>
            </a:extLst>
          </p:cNvPr>
          <p:cNvSpPr>
            <a:spLocks noChangeArrowheads="1"/>
          </p:cNvSpPr>
          <p:nvPr/>
        </p:nvSpPr>
        <p:spPr bwMode="ltGray">
          <a:xfrm>
            <a:off x="1535818" y="1001504"/>
            <a:ext cx="7146472" cy="280844"/>
          </a:xfrm>
          <a:prstGeom prst="rect">
            <a:avLst/>
          </a:prstGeom>
          <a:gradFill>
            <a:gsLst>
              <a:gs pos="83000">
                <a:srgbClr val="0060A4">
                  <a:alpha val="20000"/>
                </a:srgbClr>
              </a:gs>
              <a:gs pos="100000">
                <a:schemeClr val="bg1"/>
              </a:gs>
              <a:gs pos="90000">
                <a:srgbClr val="0060A4">
                  <a:alpha val="19930"/>
                </a:srgbClr>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r>
              <a:rPr lang="en-US" sz="1100" b="1" dirty="0">
                <a:solidFill>
                  <a:srgbClr val="000000"/>
                </a:solidFill>
                <a:latin typeface="Arial"/>
                <a:cs typeface="Arial"/>
              </a:rPr>
              <a:t>Schedule for Injections</a:t>
            </a:r>
            <a:r>
              <a:rPr lang="en-US" sz="1100" dirty="0">
                <a:solidFill>
                  <a:srgbClr val="000000"/>
                </a:solidFill>
                <a:latin typeface="Arial"/>
                <a:cs typeface="Arial"/>
              </a:rPr>
              <a:t>*: First two injections given 1 month apart then every 2 months thereafter</a:t>
            </a:r>
            <a:endParaRPr lang="en-US" sz="1000" dirty="0">
              <a:solidFill>
                <a:srgbClr val="000000"/>
              </a:solidFill>
              <a:latin typeface="Arial"/>
              <a:cs typeface="Arial"/>
            </a:endParaRPr>
          </a:p>
        </p:txBody>
      </p:sp>
      <p:grpSp>
        <p:nvGrpSpPr>
          <p:cNvPr id="7" name="Group 6">
            <a:extLst>
              <a:ext uri="{FF2B5EF4-FFF2-40B4-BE49-F238E27FC236}">
                <a16:creationId xmlns:a16="http://schemas.microsoft.com/office/drawing/2014/main" id="{9DFACE9C-847D-3765-E65B-5359702781A4}"/>
              </a:ext>
            </a:extLst>
          </p:cNvPr>
          <p:cNvGrpSpPr/>
          <p:nvPr/>
        </p:nvGrpSpPr>
        <p:grpSpPr>
          <a:xfrm>
            <a:off x="693892" y="3118395"/>
            <a:ext cx="8107347" cy="261610"/>
            <a:chOff x="693892" y="2889074"/>
            <a:chExt cx="8107347" cy="261610"/>
          </a:xfrm>
        </p:grpSpPr>
        <p:sp>
          <p:nvSpPr>
            <p:cNvPr id="90" name="TextBox 89">
              <a:extLst>
                <a:ext uri="{FF2B5EF4-FFF2-40B4-BE49-F238E27FC236}">
                  <a16:creationId xmlns:a16="http://schemas.microsoft.com/office/drawing/2014/main" id="{24885F24-A847-D433-CCFD-E506359C7DC9}"/>
                </a:ext>
              </a:extLst>
            </p:cNvPr>
            <p:cNvSpPr txBox="1"/>
            <p:nvPr/>
          </p:nvSpPr>
          <p:spPr>
            <a:xfrm>
              <a:off x="693892" y="2889074"/>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93" name="TextBox 92">
              <a:extLst>
                <a:ext uri="{FF2B5EF4-FFF2-40B4-BE49-F238E27FC236}">
                  <a16:creationId xmlns:a16="http://schemas.microsoft.com/office/drawing/2014/main" id="{E6056D05-7BB4-FEC4-81D5-0FD3239B62F1}"/>
                </a:ext>
              </a:extLst>
            </p:cNvPr>
            <p:cNvSpPr txBox="1"/>
            <p:nvPr/>
          </p:nvSpPr>
          <p:spPr>
            <a:xfrm>
              <a:off x="4021768" y="2889074"/>
              <a:ext cx="1653159" cy="261610"/>
            </a:xfrm>
            <a:prstGeom prst="rect">
              <a:avLst/>
            </a:prstGeom>
            <a:noFill/>
          </p:spPr>
          <p:txBody>
            <a:bodyPr wrap="square" rtlCol="0">
              <a:spAutoFit/>
            </a:bodyPr>
            <a:lstStyle/>
            <a:p>
              <a:pPr algn="ctr"/>
              <a:r>
                <a:rPr lang="en-US" sz="1100" dirty="0">
                  <a:latin typeface="Arial"/>
                  <a:cs typeface="Arial"/>
                </a:rPr>
                <a:t>2 Months</a:t>
              </a:r>
            </a:p>
          </p:txBody>
        </p:sp>
        <p:sp>
          <p:nvSpPr>
            <p:cNvPr id="94" name="TextBox 93">
              <a:extLst>
                <a:ext uri="{FF2B5EF4-FFF2-40B4-BE49-F238E27FC236}">
                  <a16:creationId xmlns:a16="http://schemas.microsoft.com/office/drawing/2014/main" id="{BB3EBA08-8CF7-84B3-4B11-64DB70B6D95A}"/>
                </a:ext>
              </a:extLst>
            </p:cNvPr>
            <p:cNvSpPr txBox="1"/>
            <p:nvPr/>
          </p:nvSpPr>
          <p:spPr>
            <a:xfrm>
              <a:off x="5674926" y="2889074"/>
              <a:ext cx="1631207" cy="261610"/>
            </a:xfrm>
            <a:prstGeom prst="rect">
              <a:avLst/>
            </a:prstGeom>
            <a:noFill/>
          </p:spPr>
          <p:txBody>
            <a:bodyPr wrap="square" rtlCol="0">
              <a:spAutoFit/>
            </a:bodyPr>
            <a:lstStyle/>
            <a:p>
              <a:pPr algn="ctr"/>
              <a:r>
                <a:rPr lang="en-US" sz="1100" dirty="0">
                  <a:latin typeface="Arial"/>
                  <a:cs typeface="Arial"/>
                </a:rPr>
                <a:t>2 Months</a:t>
              </a:r>
            </a:p>
          </p:txBody>
        </p:sp>
        <p:sp>
          <p:nvSpPr>
            <p:cNvPr id="98" name="TextBox 97">
              <a:extLst>
                <a:ext uri="{FF2B5EF4-FFF2-40B4-BE49-F238E27FC236}">
                  <a16:creationId xmlns:a16="http://schemas.microsoft.com/office/drawing/2014/main" id="{B914AC7D-9712-9233-1167-37AFAC6FCF15}"/>
                </a:ext>
              </a:extLst>
            </p:cNvPr>
            <p:cNvSpPr txBox="1"/>
            <p:nvPr/>
          </p:nvSpPr>
          <p:spPr>
            <a:xfrm>
              <a:off x="7313916" y="2889074"/>
              <a:ext cx="1487323" cy="261610"/>
            </a:xfrm>
            <a:prstGeom prst="rect">
              <a:avLst/>
            </a:prstGeom>
            <a:noFill/>
          </p:spPr>
          <p:txBody>
            <a:bodyPr wrap="square" rtlCol="0">
              <a:spAutoFit/>
            </a:bodyPr>
            <a:lstStyle/>
            <a:p>
              <a:pPr algn="ctr"/>
              <a:r>
                <a:rPr lang="en-US" sz="1100" dirty="0">
                  <a:latin typeface="Arial"/>
                  <a:cs typeface="Arial"/>
                </a:rPr>
                <a:t>2 Months…</a:t>
              </a:r>
            </a:p>
          </p:txBody>
        </p:sp>
        <p:sp>
          <p:nvSpPr>
            <p:cNvPr id="75" name="TextBox 74">
              <a:extLst>
                <a:ext uri="{FF2B5EF4-FFF2-40B4-BE49-F238E27FC236}">
                  <a16:creationId xmlns:a16="http://schemas.microsoft.com/office/drawing/2014/main" id="{59873571-4614-53B9-8683-3C037B09ADF2}"/>
                </a:ext>
              </a:extLst>
            </p:cNvPr>
            <p:cNvSpPr txBox="1"/>
            <p:nvPr/>
          </p:nvSpPr>
          <p:spPr>
            <a:xfrm>
              <a:off x="1523985" y="2889074"/>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76" name="TextBox 75">
              <a:extLst>
                <a:ext uri="{FF2B5EF4-FFF2-40B4-BE49-F238E27FC236}">
                  <a16:creationId xmlns:a16="http://schemas.microsoft.com/office/drawing/2014/main" id="{A85F28EC-8D3D-EDC0-DBB4-7989619D2B83}"/>
                </a:ext>
              </a:extLst>
            </p:cNvPr>
            <p:cNvSpPr txBox="1"/>
            <p:nvPr/>
          </p:nvSpPr>
          <p:spPr>
            <a:xfrm>
              <a:off x="2361581" y="2889074"/>
              <a:ext cx="1653159" cy="261610"/>
            </a:xfrm>
            <a:prstGeom prst="rect">
              <a:avLst/>
            </a:prstGeom>
            <a:noFill/>
          </p:spPr>
          <p:txBody>
            <a:bodyPr wrap="square" rtlCol="0">
              <a:spAutoFit/>
            </a:bodyPr>
            <a:lstStyle/>
            <a:p>
              <a:pPr algn="ctr"/>
              <a:r>
                <a:rPr lang="en-US" sz="1100" dirty="0">
                  <a:latin typeface="Arial"/>
                  <a:cs typeface="Arial"/>
                </a:rPr>
                <a:t>2 Months</a:t>
              </a:r>
            </a:p>
          </p:txBody>
        </p:sp>
      </p:grpSp>
      <p:sp>
        <p:nvSpPr>
          <p:cNvPr id="69" name="Rectangle 7">
            <a:extLst>
              <a:ext uri="{FF2B5EF4-FFF2-40B4-BE49-F238E27FC236}">
                <a16:creationId xmlns:a16="http://schemas.microsoft.com/office/drawing/2014/main" id="{133E4142-BCD9-809F-5D12-7BAE6FCDEF5A}"/>
              </a:ext>
            </a:extLst>
          </p:cNvPr>
          <p:cNvSpPr>
            <a:spLocks noChangeArrowheads="1"/>
          </p:cNvSpPr>
          <p:nvPr/>
        </p:nvSpPr>
        <p:spPr bwMode="ltGray">
          <a:xfrm>
            <a:off x="1747419" y="3583061"/>
            <a:ext cx="6946706" cy="274320"/>
          </a:xfrm>
          <a:prstGeom prst="rect">
            <a:avLst/>
          </a:prstGeom>
          <a:gradFill>
            <a:gsLst>
              <a:gs pos="0">
                <a:schemeClr val="bg1">
                  <a:lumMod val="85000"/>
                  <a:alpha val="60000"/>
                </a:schemeClr>
              </a:gs>
              <a:gs pos="100000">
                <a:schemeClr val="bg1"/>
              </a:gs>
              <a:gs pos="86000">
                <a:schemeClr val="bg1">
                  <a:lumMod val="85000"/>
                  <a:alpha val="60000"/>
                </a:schemeClr>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r>
              <a:rPr lang="en-US" sz="1000" dirty="0">
                <a:solidFill>
                  <a:srgbClr val="000000"/>
                </a:solidFill>
                <a:latin typeface="Arial"/>
                <a:cs typeface="Arial"/>
              </a:rPr>
              <a:t>Optional Oral Lead-In Dosing: Cabotegravir 30 mg PO daily </a:t>
            </a:r>
            <a:r>
              <a:rPr lang="en-US" altLang="en-US" sz="1000" dirty="0">
                <a:solidFill>
                  <a:srgbClr val="000000"/>
                </a:solidFill>
                <a:latin typeface="Arial" panose="020B0604020202020204" pitchFamily="34" charset="0"/>
                <a:cs typeface="Arial" panose="020B0604020202020204" pitchFamily="34" charset="0"/>
              </a:rPr>
              <a:t>and</a:t>
            </a:r>
            <a:r>
              <a:rPr lang="en-US" sz="1000" dirty="0">
                <a:solidFill>
                  <a:srgbClr val="000000"/>
                </a:solidFill>
                <a:latin typeface="Arial"/>
                <a:cs typeface="Arial"/>
              </a:rPr>
              <a:t> </a:t>
            </a:r>
            <a:r>
              <a:rPr lang="en-US" altLang="en-US" sz="1000" dirty="0" err="1">
                <a:solidFill>
                  <a:srgbClr val="000000"/>
                </a:solidFill>
                <a:latin typeface="Arial" panose="020B0604020202020204" pitchFamily="34" charset="0"/>
                <a:cs typeface="Arial" panose="020B0604020202020204" pitchFamily="34" charset="0"/>
              </a:rPr>
              <a:t>Rilpivirine</a:t>
            </a:r>
            <a:r>
              <a:rPr lang="en-US" sz="1000" dirty="0">
                <a:solidFill>
                  <a:srgbClr val="000000"/>
                </a:solidFill>
                <a:latin typeface="Arial"/>
                <a:cs typeface="Arial"/>
              </a:rPr>
              <a:t> 25 mg PO daily</a:t>
            </a:r>
          </a:p>
        </p:txBody>
      </p:sp>
      <p:sp>
        <p:nvSpPr>
          <p:cNvPr id="67" name="Rectangle 66">
            <a:extLst>
              <a:ext uri="{FF2B5EF4-FFF2-40B4-BE49-F238E27FC236}">
                <a16:creationId xmlns:a16="http://schemas.microsoft.com/office/drawing/2014/main" id="{4319919E-5EE9-FD66-40D9-635EB896102C}"/>
              </a:ext>
            </a:extLst>
          </p:cNvPr>
          <p:cNvSpPr>
            <a:spLocks noChangeArrowheads="1"/>
          </p:cNvSpPr>
          <p:nvPr/>
        </p:nvSpPr>
        <p:spPr bwMode="auto">
          <a:xfrm>
            <a:off x="1762787" y="4452847"/>
            <a:ext cx="6777422" cy="262715"/>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800"/>
              </a:lnSpc>
              <a:spcBef>
                <a:spcPts val="0"/>
              </a:spcBef>
            </a:pPr>
            <a:r>
              <a:rPr lang="en-US" sz="800" dirty="0">
                <a:latin typeface="Arial" pitchFamily="31" charset="0"/>
              </a:rPr>
              <a:t>Injections of </a:t>
            </a:r>
            <a:r>
              <a:rPr lang="en-US" sz="800" dirty="0" err="1">
                <a:latin typeface="Arial" pitchFamily="31" charset="0"/>
              </a:rPr>
              <a:t>rilpivirine</a:t>
            </a:r>
            <a:r>
              <a:rPr lang="en-US" sz="800" dirty="0">
                <a:latin typeface="Arial" pitchFamily="31" charset="0"/>
              </a:rPr>
              <a:t> and cabotegravir given as 2 separate IM injections at separate gluteal sites (opposite sites or 2 cm apart on same site)</a:t>
            </a:r>
            <a:br>
              <a:rPr lang="en-US" sz="800" dirty="0">
                <a:latin typeface="Arial" pitchFamily="31" charset="0"/>
              </a:rPr>
            </a:br>
            <a:r>
              <a:rPr lang="en-US" sz="800" dirty="0">
                <a:latin typeface="Arial" pitchFamily="31" charset="0"/>
              </a:rPr>
              <a:t>Injections may be given up to 7 days before or after the scheduled date</a:t>
            </a:r>
          </a:p>
        </p:txBody>
      </p:sp>
      <p:sp>
        <p:nvSpPr>
          <p:cNvPr id="79" name="Rectangle 7">
            <a:extLst>
              <a:ext uri="{FF2B5EF4-FFF2-40B4-BE49-F238E27FC236}">
                <a16:creationId xmlns:a16="http://schemas.microsoft.com/office/drawing/2014/main" id="{D6215F16-C321-DBB3-CFE3-75BDE4196C86}"/>
              </a:ext>
            </a:extLst>
          </p:cNvPr>
          <p:cNvSpPr>
            <a:spLocks noChangeArrowheads="1"/>
          </p:cNvSpPr>
          <p:nvPr/>
        </p:nvSpPr>
        <p:spPr bwMode="ltGray">
          <a:xfrm>
            <a:off x="1541105" y="1525318"/>
            <a:ext cx="833610" cy="443236"/>
          </a:xfrm>
          <a:prstGeom prst="rect">
            <a:avLst/>
          </a:prstGeom>
          <a:solidFill>
            <a:srgbClr val="0060A4">
              <a:alpha val="20000"/>
            </a:srgbClr>
          </a:soli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000" b="1" dirty="0">
                <a:solidFill>
                  <a:srgbClr val="000000"/>
                </a:solidFill>
                <a:latin typeface="Arial"/>
                <a:cs typeface="Arial"/>
              </a:rPr>
              <a:t>Initiation Phase</a:t>
            </a:r>
            <a:endParaRPr lang="en-US" sz="1000" dirty="0">
              <a:solidFill>
                <a:srgbClr val="000000"/>
              </a:solidFill>
              <a:latin typeface="Arial"/>
              <a:cs typeface="Arial"/>
            </a:endParaRPr>
          </a:p>
        </p:txBody>
      </p:sp>
      <p:sp>
        <p:nvSpPr>
          <p:cNvPr id="82" name="Rectangle 7">
            <a:extLst>
              <a:ext uri="{FF2B5EF4-FFF2-40B4-BE49-F238E27FC236}">
                <a16:creationId xmlns:a16="http://schemas.microsoft.com/office/drawing/2014/main" id="{73BCF175-D697-B038-063D-7A7417C73ADA}"/>
              </a:ext>
            </a:extLst>
          </p:cNvPr>
          <p:cNvSpPr>
            <a:spLocks noChangeArrowheads="1"/>
          </p:cNvSpPr>
          <p:nvPr/>
        </p:nvSpPr>
        <p:spPr bwMode="ltGray">
          <a:xfrm>
            <a:off x="2407186" y="1531229"/>
            <a:ext cx="6318205" cy="436223"/>
          </a:xfrm>
          <a:prstGeom prst="rect">
            <a:avLst/>
          </a:prstGeom>
          <a:gradFill>
            <a:gsLst>
              <a:gs pos="81000">
                <a:srgbClr val="00B0F0">
                  <a:alpha val="19918"/>
                </a:srgbClr>
              </a:gs>
              <a:gs pos="0">
                <a:srgbClr val="00B0F0">
                  <a:alpha val="19895"/>
                </a:srgbClr>
              </a:gs>
              <a:gs pos="97000">
                <a:schemeClr val="bg1"/>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b="1" dirty="0">
                <a:solidFill>
                  <a:srgbClr val="000000"/>
                </a:solidFill>
                <a:latin typeface="Arial"/>
                <a:cs typeface="Arial"/>
              </a:rPr>
              <a:t>Continuation Phase</a:t>
            </a:r>
            <a:endParaRPr lang="en-US" sz="1000" dirty="0">
              <a:solidFill>
                <a:srgbClr val="000000"/>
              </a:solidFill>
              <a:latin typeface="Arial"/>
              <a:cs typeface="Arial"/>
            </a:endParaRPr>
          </a:p>
        </p:txBody>
      </p:sp>
      <p:sp>
        <p:nvSpPr>
          <p:cNvPr id="83" name="Rectangle 82">
            <a:extLst>
              <a:ext uri="{FF2B5EF4-FFF2-40B4-BE49-F238E27FC236}">
                <a16:creationId xmlns:a16="http://schemas.microsoft.com/office/drawing/2014/main" id="{ED63DE83-BE45-B055-88E7-3826343C7138}"/>
              </a:ext>
            </a:extLst>
          </p:cNvPr>
          <p:cNvSpPr>
            <a:spLocks noChangeArrowheads="1"/>
          </p:cNvSpPr>
          <p:nvPr/>
        </p:nvSpPr>
        <p:spPr bwMode="auto">
          <a:xfrm>
            <a:off x="1747499" y="3872749"/>
            <a:ext cx="6903628" cy="274320"/>
          </a:xfrm>
          <a:prstGeom prst="rect">
            <a:avLst/>
          </a:prstGeom>
          <a:gradFill>
            <a:gsLst>
              <a:gs pos="0">
                <a:srgbClr val="00B0F0">
                  <a:alpha val="20000"/>
                </a:srgbClr>
              </a:gs>
              <a:gs pos="100000">
                <a:schemeClr val="bg1"/>
              </a:gs>
              <a:gs pos="85000">
                <a:srgbClr val="00B0F0">
                  <a:alpha val="20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First Two Injections (Initiation Phase): </a:t>
            </a:r>
            <a:r>
              <a:rPr lang="en-US" sz="1000" dirty="0">
                <a:latin typeface="Arial" pitchFamily="31" charset="0"/>
              </a:rPr>
              <a:t>given 1 month apart, before transitioning to every 2-month dosing</a:t>
            </a:r>
          </a:p>
        </p:txBody>
      </p:sp>
      <p:sp>
        <p:nvSpPr>
          <p:cNvPr id="4" name="Oval 3">
            <a:extLst>
              <a:ext uri="{FF2B5EF4-FFF2-40B4-BE49-F238E27FC236}">
                <a16:creationId xmlns:a16="http://schemas.microsoft.com/office/drawing/2014/main" id="{379EA7B6-282A-A18C-0BF7-343856E1C349}"/>
              </a:ext>
            </a:extLst>
          </p:cNvPr>
          <p:cNvSpPr>
            <a:spLocks noChangeAspect="1"/>
          </p:cNvSpPr>
          <p:nvPr/>
        </p:nvSpPr>
        <p:spPr>
          <a:xfrm>
            <a:off x="619277" y="3681291"/>
            <a:ext cx="191281" cy="109728"/>
          </a:xfrm>
          <a:prstGeom prst="ellipse">
            <a:avLst/>
          </a:prstGeom>
          <a:gradFill>
            <a:gsLst>
              <a:gs pos="83000">
                <a:schemeClr val="bg1">
                  <a:lumMod val="85000"/>
                </a:schemeClr>
              </a:gs>
              <a:gs pos="0">
                <a:schemeClr val="bg1"/>
              </a:gs>
            </a:gsLst>
            <a:lin ang="16200000" scaled="0"/>
          </a:gradFill>
          <a:ln>
            <a:solidFill>
              <a:schemeClr val="bg1">
                <a:lumMod val="65000"/>
              </a:schemeClr>
            </a:solidFill>
          </a:ln>
          <a:effectLst>
            <a:outerShdw blurRad="40000" dist="23000" rotWithShape="0">
              <a:schemeClr val="tx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Oval 7">
            <a:extLst>
              <a:ext uri="{FF2B5EF4-FFF2-40B4-BE49-F238E27FC236}">
                <a16:creationId xmlns:a16="http://schemas.microsoft.com/office/drawing/2014/main" id="{2AA96A55-23BF-DAB8-79F3-92D7119D9F0D}"/>
              </a:ext>
            </a:extLst>
          </p:cNvPr>
          <p:cNvSpPr>
            <a:spLocks noChangeAspect="1"/>
          </p:cNvSpPr>
          <p:nvPr/>
        </p:nvSpPr>
        <p:spPr>
          <a:xfrm>
            <a:off x="619277" y="2337520"/>
            <a:ext cx="223161" cy="128016"/>
          </a:xfrm>
          <a:prstGeom prst="ellipse">
            <a:avLst/>
          </a:prstGeom>
          <a:gradFill>
            <a:gsLst>
              <a:gs pos="83000">
                <a:schemeClr val="bg1">
                  <a:lumMod val="85000"/>
                </a:schemeClr>
              </a:gs>
              <a:gs pos="0">
                <a:schemeClr val="bg1"/>
              </a:gs>
            </a:gsLst>
            <a:lin ang="16200000" scaled="0"/>
          </a:gradFill>
          <a:ln>
            <a:solidFill>
              <a:schemeClr val="bg1">
                <a:lumMod val="65000"/>
              </a:schemeClr>
            </a:solidFill>
          </a:ln>
          <a:effectLst>
            <a:outerShdw blurRad="40000" dist="23000" rotWithShape="0">
              <a:schemeClr val="tx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4965650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323850" y="89297"/>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cs typeface="Arial" panose="020B0604020202020204" pitchFamily="34" charset="0"/>
              </a:rPr>
              <a:t>Management of Missed Injections in Persons on Every 2-Month Dosing</a:t>
            </a:r>
          </a:p>
        </p:txBody>
      </p:sp>
      <p:sp>
        <p:nvSpPr>
          <p:cNvPr id="43011" name="Text Placeholder 2"/>
          <p:cNvSpPr>
            <a:spLocks noGrp="1"/>
          </p:cNvSpPr>
          <p:nvPr>
            <p:ph type="body" sz="quarter" idx="14"/>
          </p:nvPr>
        </p:nvSpPr>
        <p:spPr bwMode="auto">
          <a:xfrm>
            <a:off x="323850" y="4845844"/>
            <a:ext cx="7358063" cy="240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a:t>
            </a:r>
            <a:r>
              <a:rPr lang="en-US" dirty="0"/>
              <a:t>Cabotegravir-</a:t>
            </a:r>
            <a:r>
              <a:rPr lang="en-US" dirty="0" err="1"/>
              <a:t>Rilpivirine</a:t>
            </a:r>
            <a:r>
              <a:rPr lang="en-US" dirty="0"/>
              <a:t> Prescribing Information</a:t>
            </a:r>
            <a:endParaRPr lang="en-US" altLang="en-US" dirty="0">
              <a:latin typeface="Arial" panose="020B0604020202020204" pitchFamily="34" charset="0"/>
              <a:cs typeface="Arial" panose="020B0604020202020204" pitchFamily="34" charset="0"/>
            </a:endParaRPr>
          </a:p>
        </p:txBody>
      </p:sp>
      <p:graphicFrame>
        <p:nvGraphicFramePr>
          <p:cNvPr id="4" name="Group 45">
            <a:extLst>
              <a:ext uri="{FF2B5EF4-FFF2-40B4-BE49-F238E27FC236}">
                <a16:creationId xmlns:a16="http://schemas.microsoft.com/office/drawing/2014/main" id="{29DBC3F5-C76D-1542-830D-D9B334C4AB53}"/>
              </a:ext>
            </a:extLst>
          </p:cNvPr>
          <p:cNvGraphicFramePr>
            <a:graphicFrameLocks noGrp="1"/>
          </p:cNvGraphicFramePr>
          <p:nvPr/>
        </p:nvGraphicFramePr>
        <p:xfrm>
          <a:off x="236765" y="1079740"/>
          <a:ext cx="8686800" cy="3431685"/>
        </p:xfrm>
        <a:graphic>
          <a:graphicData uri="http://schemas.openxmlformats.org/drawingml/2006/table">
            <a:tbl>
              <a:tblPr>
                <a:effectLst/>
              </a:tblPr>
              <a:tblGrid>
                <a:gridCol w="3502478">
                  <a:extLst>
                    <a:ext uri="{9D8B030D-6E8A-4147-A177-3AD203B41FA5}">
                      <a16:colId xmlns:a16="http://schemas.microsoft.com/office/drawing/2014/main" val="20000"/>
                    </a:ext>
                  </a:extLst>
                </a:gridCol>
                <a:gridCol w="5184322">
                  <a:extLst>
                    <a:ext uri="{9D8B030D-6E8A-4147-A177-3AD203B41FA5}">
                      <a16:colId xmlns:a16="http://schemas.microsoft.com/office/drawing/2014/main" val="20004"/>
                    </a:ext>
                  </a:extLst>
                </a:gridCol>
              </a:tblGrid>
              <a:tr h="433953">
                <a:tc gridSpan="2">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lang="en-US" sz="1400" b="1" dirty="0">
                          <a:solidFill>
                            <a:schemeClr val="bg1"/>
                          </a:solidFill>
                          <a:latin typeface="Arial" panose="020B0604020202020204" pitchFamily="34" charset="0"/>
                          <a:cs typeface="Arial" panose="020B0604020202020204" pitchFamily="34" charset="0"/>
                        </a:rPr>
                        <a:t>Oral Bridge Therapy for Planned and Unplanned Missed Injections in Patients on 2-Month Dosing</a:t>
                      </a:r>
                      <a:endParaRPr lang="en-US" sz="1400" b="1" baseline="0" dirty="0">
                        <a:solidFill>
                          <a:schemeClr val="bg1"/>
                        </a:solidFill>
                        <a:latin typeface="Arial" panose="020B0604020202020204" pitchFamily="34" charset="0"/>
                        <a:cs typeface="Arial" panose="020B0604020202020204" pitchFamily="34" charset="0"/>
                      </a:endParaRPr>
                    </a:p>
                  </a:txBody>
                  <a:tcPr marL="137159" marR="137159" marT="68569" marB="6856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7F"/>
                    </a:solidFill>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endParaRPr lang="en-US" sz="1800" b="1" baseline="0" dirty="0">
                        <a:solidFill>
                          <a:schemeClr val="bg1"/>
                        </a:solidFill>
                      </a:endParaRPr>
                    </a:p>
                  </a:txBody>
                  <a:tcPr marL="182880" marR="182880" marT="91440" marB="91440" anchor="ctr" horzOverflow="overflow">
                    <a:lnL w="12700"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45285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Time Since Last Injection</a:t>
                      </a:r>
                    </a:p>
                  </a:txBody>
                  <a:tcPr marL="137159" marR="137159" marT="91440" marB="9144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525252">
                        <a:alpha val="80000"/>
                      </a:srgb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Recommendation for Oral Bridging</a:t>
                      </a:r>
                    </a:p>
                  </a:txBody>
                  <a:tcPr marL="137159" marR="137159" marT="91440" marB="9144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80">
                        <a:alpha val="80000"/>
                      </a:srgbClr>
                    </a:solidFill>
                  </a:tcPr>
                </a:tc>
                <a:extLst>
                  <a:ext uri="{0D108BD9-81ED-4DB2-BD59-A6C34878D82A}">
                    <a16:rowId xmlns:a16="http://schemas.microsoft.com/office/drawing/2014/main" val="10001"/>
                  </a:ext>
                </a:extLst>
              </a:tr>
              <a:tr h="1813359">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Planned Missed Injection</a:t>
                      </a:r>
                    </a:p>
                    <a:p>
                      <a:pPr marL="194310" marR="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Arial" panose="020B0604020202020204" pitchFamily="34" charset="0"/>
                          <a:cs typeface="Arial" panose="020B0604020202020204" pitchFamily="34" charset="0"/>
                        </a:rPr>
                        <a:t>Time </a:t>
                      </a:r>
                      <a:r>
                        <a:rPr lang="en-US" sz="1200" dirty="0">
                          <a:latin typeface="Arial" panose="020B0604020202020204" pitchFamily="34" charset="0"/>
                          <a:cs typeface="Arial" panose="020B0604020202020204" pitchFamily="34" charset="0"/>
                        </a:rPr>
                        <a:t>to miss a scheduled injection &gt;7 days</a:t>
                      </a:r>
                      <a:endParaRPr lang="en-US" sz="1200" baseline="0" dirty="0">
                        <a:latin typeface="Arial" panose="020B0604020202020204" pitchFamily="34" charset="0"/>
                        <a:cs typeface="Arial" panose="020B0604020202020204" pitchFamily="34" charset="0"/>
                      </a:endParaRPr>
                    </a:p>
                  </a:txBody>
                  <a:tcPr marL="68579" marR="68579" marT="91440" marB="9144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102870" marR="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Two oral options are are available</a:t>
                      </a:r>
                      <a:r>
                        <a:rPr lang="en-US"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Take daily oral therapy with </a:t>
                      </a:r>
                      <a:r>
                        <a:rPr lang="en-US" sz="1200" baseline="0" dirty="0">
                          <a:latin typeface="Arial" panose="020B0604020202020204" pitchFamily="34" charset="0"/>
                          <a:cs typeface="Arial" panose="020B0604020202020204" pitchFamily="34" charset="0"/>
                        </a:rPr>
                        <a:t>cabotegravir 50 mg plus </a:t>
                      </a:r>
                      <a:r>
                        <a:rPr lang="en-US" sz="1200" baseline="0" dirty="0" err="1">
                          <a:latin typeface="Arial" panose="020B0604020202020204" pitchFamily="34" charset="0"/>
                          <a:cs typeface="Arial" panose="020B0604020202020204" pitchFamily="34" charset="0"/>
                        </a:rPr>
                        <a:t>rilpivirine</a:t>
                      </a:r>
                      <a:r>
                        <a:rPr lang="en-US" sz="1200" baseline="0" dirty="0">
                          <a:latin typeface="Arial" panose="020B0604020202020204" pitchFamily="34" charset="0"/>
                          <a:cs typeface="Arial" panose="020B0604020202020204" pitchFamily="34" charset="0"/>
                        </a:rPr>
                        <a:t> 25 mg</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up to 2 months to replace missed injection visits.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Take any fully suppressive antiretroviral regimen until injections resume</a:t>
                      </a:r>
                    </a:p>
                    <a:p>
                      <a:pPr marL="102870" marR="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Start oral therapy with either option above approximately 2 months (+/- 7 days) after the last injection doses. </a:t>
                      </a:r>
                    </a:p>
                    <a:p>
                      <a:pPr marL="102870" marR="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Continue oral therapy until the day injection dosing is restarted.</a:t>
                      </a:r>
                    </a:p>
                  </a:txBody>
                  <a:tcPr marL="68579" marR="68579" marT="91440" marB="9144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80">
                        <a:alpha val="10000"/>
                      </a:srgbClr>
                    </a:solidFill>
                  </a:tcPr>
                </a:tc>
                <a:extLst>
                  <a:ext uri="{0D108BD9-81ED-4DB2-BD59-A6C34878D82A}">
                    <a16:rowId xmlns:a16="http://schemas.microsoft.com/office/drawing/2014/main" val="10002"/>
                  </a:ext>
                </a:extLst>
              </a:tr>
              <a:tr h="634838">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Unplanned Missed Injection</a:t>
                      </a:r>
                    </a:p>
                    <a:p>
                      <a:pPr marL="194310" marR="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Arial" panose="020B0604020202020204" pitchFamily="34" charset="0"/>
                          <a:cs typeface="Arial" panose="020B0604020202020204" pitchFamily="34" charset="0"/>
                        </a:rPr>
                        <a:t>Time for </a:t>
                      </a:r>
                      <a:r>
                        <a:rPr lang="en-US" sz="1200" dirty="0">
                          <a:latin typeface="Arial" panose="020B0604020202020204" pitchFamily="34" charset="0"/>
                          <a:cs typeface="Arial" panose="020B0604020202020204" pitchFamily="34" charset="0"/>
                        </a:rPr>
                        <a:t>scheduled injection is missed or delayed by &gt;7 days</a:t>
                      </a:r>
                      <a:endParaRPr lang="en-US" sz="1200" baseline="0" dirty="0">
                        <a:latin typeface="Arial" panose="020B0604020202020204" pitchFamily="34" charset="0"/>
                        <a:cs typeface="Arial" panose="020B0604020202020204" pitchFamily="34" charset="0"/>
                      </a:endParaRPr>
                    </a:p>
                  </a:txBody>
                  <a:tcPr marL="68579" marR="68579" marT="91440" marB="9144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D9D9D9"/>
                    </a:solidFill>
                  </a:tcPr>
                </a:tc>
                <a:tc>
                  <a:txBody>
                    <a:bodyPr/>
                    <a:lstStyle/>
                    <a:p>
                      <a:pPr marL="102870" indent="-102870" algn="l">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If oral therapy has not been taken, reassess patients clinically to ensure resumption of injections remains appropriate.</a:t>
                      </a:r>
                    </a:p>
                  </a:txBody>
                  <a:tcPr marL="68579" marR="68579" marT="91440" marB="9144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80">
                        <a:alpha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6975438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323850" y="89297"/>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sz="2000" dirty="0"/>
              <a:t>Recommendations for Restarting Injection Doses after Missed </a:t>
            </a:r>
            <a:br>
              <a:rPr lang="en-US" sz="2000" dirty="0"/>
            </a:br>
            <a:r>
              <a:rPr lang="en-US" sz="2000" dirty="0"/>
              <a:t>Injections with Every 2-Month Dosing Schedule</a:t>
            </a:r>
            <a:endParaRPr lang="en-US" altLang="en-US" sz="2000" dirty="0">
              <a:latin typeface="Arial" panose="020B0604020202020204" pitchFamily="34" charset="0"/>
              <a:cs typeface="Arial" panose="020B0604020202020204" pitchFamily="34" charset="0"/>
            </a:endParaRPr>
          </a:p>
        </p:txBody>
      </p:sp>
      <p:sp>
        <p:nvSpPr>
          <p:cNvPr id="43011" name="Text Placeholder 2"/>
          <p:cNvSpPr>
            <a:spLocks noGrp="1"/>
          </p:cNvSpPr>
          <p:nvPr>
            <p:ph type="body" sz="quarter" idx="14"/>
          </p:nvPr>
        </p:nvSpPr>
        <p:spPr bwMode="auto">
          <a:xfrm>
            <a:off x="323850" y="4845844"/>
            <a:ext cx="7358063" cy="240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a:t>
            </a:r>
            <a:r>
              <a:rPr lang="en-US" dirty="0"/>
              <a:t>Cabotegravir-</a:t>
            </a:r>
            <a:r>
              <a:rPr lang="en-US" dirty="0" err="1"/>
              <a:t>Rilpivirine</a:t>
            </a:r>
            <a:r>
              <a:rPr lang="en-US" dirty="0"/>
              <a:t> Prescribing Information</a:t>
            </a:r>
            <a:endParaRPr lang="en-US" altLang="en-US" dirty="0">
              <a:latin typeface="Arial" panose="020B0604020202020204" pitchFamily="34" charset="0"/>
              <a:cs typeface="Arial" panose="020B0604020202020204" pitchFamily="34" charset="0"/>
            </a:endParaRPr>
          </a:p>
        </p:txBody>
      </p:sp>
      <p:graphicFrame>
        <p:nvGraphicFramePr>
          <p:cNvPr id="4" name="Group 45">
            <a:extLst>
              <a:ext uri="{FF2B5EF4-FFF2-40B4-BE49-F238E27FC236}">
                <a16:creationId xmlns:a16="http://schemas.microsoft.com/office/drawing/2014/main" id="{29DBC3F5-C76D-1542-830D-D9B334C4AB53}"/>
              </a:ext>
            </a:extLst>
          </p:cNvPr>
          <p:cNvGraphicFramePr>
            <a:graphicFrameLocks noGrp="1"/>
          </p:cNvGraphicFramePr>
          <p:nvPr/>
        </p:nvGraphicFramePr>
        <p:xfrm>
          <a:off x="236765" y="1085566"/>
          <a:ext cx="8686800" cy="3657601"/>
        </p:xfrm>
        <a:graphic>
          <a:graphicData uri="http://schemas.openxmlformats.org/drawingml/2006/table">
            <a:tbl>
              <a:tblPr>
                <a:effectLst/>
              </a:tblPr>
              <a:tblGrid>
                <a:gridCol w="2308412">
                  <a:extLst>
                    <a:ext uri="{9D8B030D-6E8A-4147-A177-3AD203B41FA5}">
                      <a16:colId xmlns:a16="http://schemas.microsoft.com/office/drawing/2014/main" val="20000"/>
                    </a:ext>
                  </a:extLst>
                </a:gridCol>
                <a:gridCol w="6378388">
                  <a:extLst>
                    <a:ext uri="{9D8B030D-6E8A-4147-A177-3AD203B41FA5}">
                      <a16:colId xmlns:a16="http://schemas.microsoft.com/office/drawing/2014/main" val="20004"/>
                    </a:ext>
                  </a:extLst>
                </a:gridCol>
              </a:tblGrid>
              <a:tr h="364127">
                <a:tc gridSpan="2">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lang="en-US" sz="1400" b="1" dirty="0">
                          <a:solidFill>
                            <a:schemeClr val="bg1"/>
                          </a:solidFill>
                          <a:latin typeface="Arial" panose="020B0604020202020204" pitchFamily="34" charset="0"/>
                          <a:cs typeface="Arial" panose="020B0604020202020204" pitchFamily="34" charset="0"/>
                        </a:rPr>
                        <a:t>Injection Dosing Recommendations after Missed Injections with Every-2-Month Dosing Schedule</a:t>
                      </a:r>
                      <a:endParaRPr lang="en-US" sz="1400" b="1" baseline="0" dirty="0">
                        <a:solidFill>
                          <a:schemeClr val="bg1"/>
                        </a:solidFill>
                        <a:latin typeface="Arial" panose="020B0604020202020204" pitchFamily="34" charset="0"/>
                        <a:cs typeface="Arial" panose="020B0604020202020204" pitchFamily="34" charset="0"/>
                      </a:endParaRPr>
                    </a:p>
                  </a:txBody>
                  <a:tcPr marL="137159" marR="137159" marT="68569" marB="6856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7F"/>
                    </a:solidFill>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endParaRPr lang="en-US" sz="1800" b="1" baseline="0" dirty="0">
                        <a:solidFill>
                          <a:schemeClr val="bg1"/>
                        </a:solidFill>
                      </a:endParaRPr>
                    </a:p>
                  </a:txBody>
                  <a:tcPr marL="182880" marR="182880" marT="91440" marB="91440" anchor="ctr" horzOverflow="overflow">
                    <a:lnL w="12700" cap="flat" cmpd="sng" algn="ctr">
                      <a:no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37998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Missed Injection Visit</a:t>
                      </a:r>
                    </a:p>
                  </a:txBody>
                  <a:tcPr marL="137159" marR="137159" marT="91440" marB="9144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65000"/>
                        <a:lumOff val="35000"/>
                        <a:alpha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Recommendation</a:t>
                      </a:r>
                    </a:p>
                  </a:txBody>
                  <a:tcPr marL="137159" marR="137159" marT="91440" marB="9144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80">
                        <a:alpha val="80000"/>
                      </a:srgbClr>
                    </a:solidFill>
                  </a:tcPr>
                </a:tc>
                <a:extLst>
                  <a:ext uri="{0D108BD9-81ED-4DB2-BD59-A6C34878D82A}">
                    <a16:rowId xmlns:a16="http://schemas.microsoft.com/office/drawing/2014/main" val="10001"/>
                  </a:ext>
                </a:extLst>
              </a:tr>
              <a:tr h="1504389">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Injection 2</a:t>
                      </a:r>
                    </a:p>
                  </a:txBody>
                  <a:tcPr marL="68579" marR="68579" marT="91440" marB="9144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102870" marR="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Time since last injection ≤2 months</a:t>
                      </a:r>
                      <a:r>
                        <a:rPr lang="en-US" sz="1200" dirty="0">
                          <a:latin typeface="Arial" panose="020B0604020202020204" pitchFamily="34" charset="0"/>
                          <a:cs typeface="Arial" panose="020B0604020202020204" pitchFamily="34" charset="0"/>
                        </a:rPr>
                        <a:t>: Resume with cabotegravir 600 mg (3 mL) and </a:t>
                      </a:r>
                      <a:r>
                        <a:rPr lang="en-US" sz="1200" dirty="0" err="1">
                          <a:latin typeface="Arial" panose="020B0604020202020204" pitchFamily="34" charset="0"/>
                          <a:cs typeface="Arial" panose="020B0604020202020204" pitchFamily="34" charset="0"/>
                        </a:rPr>
                        <a:t>rilpivirine</a:t>
                      </a:r>
                      <a:r>
                        <a:rPr lang="en-US" sz="1200" dirty="0">
                          <a:latin typeface="Arial" panose="020B0604020202020204" pitchFamily="34" charset="0"/>
                          <a:cs typeface="Arial" panose="020B0604020202020204" pitchFamily="34" charset="0"/>
                        </a:rPr>
                        <a:t> 900 mg (3 mL) as soon as possible, then continue to follow the every-2-month injection dosing schedule.</a:t>
                      </a:r>
                    </a:p>
                    <a:p>
                      <a:pPr marL="102870" marR="0" lvl="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Time since last injection &gt;2 months</a:t>
                      </a:r>
                      <a:r>
                        <a:rPr lang="en-US" sz="1200" dirty="0">
                          <a:latin typeface="Arial" panose="020B0604020202020204" pitchFamily="34" charset="0"/>
                          <a:cs typeface="Arial" panose="020B0604020202020204" pitchFamily="34" charset="0"/>
                        </a:rPr>
                        <a:t>: Re-initiate the patient with cabotegravir 600 mg (3 mL) and </a:t>
                      </a:r>
                      <a:r>
                        <a:rPr lang="en-US" sz="1200" dirty="0" err="1">
                          <a:latin typeface="Arial" panose="020B0604020202020204" pitchFamily="34" charset="0"/>
                          <a:cs typeface="Arial" panose="020B0604020202020204" pitchFamily="34" charset="0"/>
                        </a:rPr>
                        <a:t>rilpivirine</a:t>
                      </a:r>
                      <a:r>
                        <a:rPr lang="en-US" sz="1200" dirty="0">
                          <a:latin typeface="Arial" panose="020B0604020202020204" pitchFamily="34" charset="0"/>
                          <a:cs typeface="Arial" panose="020B0604020202020204" pitchFamily="34" charset="0"/>
                        </a:rPr>
                        <a:t> 900 mg (3 mL) followed by the second initiation injection dose 1 month later. Then continue to follow the every-2-month injection dosing schedule thereafter.</a:t>
                      </a:r>
                    </a:p>
                  </a:txBody>
                  <a:tcPr marL="68579" marR="68579" marT="91440" marB="9144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80">
                        <a:alpha val="10000"/>
                      </a:srgbClr>
                    </a:solidFill>
                  </a:tcPr>
                </a:tc>
                <a:extLst>
                  <a:ext uri="{0D108BD9-81ED-4DB2-BD59-A6C34878D82A}">
                    <a16:rowId xmlns:a16="http://schemas.microsoft.com/office/drawing/2014/main" val="1174406683"/>
                  </a:ext>
                </a:extLst>
              </a:tr>
              <a:tr h="1409102">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Injection 3 or Later</a:t>
                      </a:r>
                    </a:p>
                  </a:txBody>
                  <a:tcPr marL="68579" marR="68579" marT="91440" marB="9144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D9D9D9"/>
                    </a:solidFill>
                  </a:tcPr>
                </a:tc>
                <a:tc>
                  <a:txBody>
                    <a:bodyPr/>
                    <a:lstStyle/>
                    <a:p>
                      <a:pPr marL="102870" marR="0" lvl="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Time since last injection ≤3 months</a:t>
                      </a:r>
                      <a:r>
                        <a:rPr lang="en-US" sz="1200" dirty="0">
                          <a:latin typeface="Arial" panose="020B0604020202020204" pitchFamily="34" charset="0"/>
                          <a:cs typeface="Arial" panose="020B0604020202020204" pitchFamily="34" charset="0"/>
                        </a:rPr>
                        <a:t>: Resume with cabotegravir 600 mg (3 mL) and </a:t>
                      </a:r>
                      <a:r>
                        <a:rPr lang="en-US" sz="1200" dirty="0" err="1">
                          <a:latin typeface="Arial" panose="020B0604020202020204" pitchFamily="34" charset="0"/>
                          <a:cs typeface="Arial" panose="020B0604020202020204" pitchFamily="34" charset="0"/>
                        </a:rPr>
                        <a:t>rilpivirine</a:t>
                      </a:r>
                      <a:r>
                        <a:rPr lang="en-US" sz="1200" dirty="0">
                          <a:latin typeface="Arial" panose="020B0604020202020204" pitchFamily="34" charset="0"/>
                          <a:cs typeface="Arial" panose="020B0604020202020204" pitchFamily="34" charset="0"/>
                        </a:rPr>
                        <a:t> 900 mg (3 mL) as soon as possible and continue with the every-2-month injection dosing schedule.</a:t>
                      </a:r>
                    </a:p>
                    <a:p>
                      <a:pPr marL="102870" marR="0" lvl="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Time since last injection &gt;3 months</a:t>
                      </a:r>
                      <a:r>
                        <a:rPr lang="en-US" sz="1200" dirty="0">
                          <a:latin typeface="Arial" panose="020B0604020202020204" pitchFamily="34" charset="0"/>
                          <a:cs typeface="Arial" panose="020B0604020202020204" pitchFamily="34" charset="0"/>
                        </a:rPr>
                        <a:t>: Re-initiate the patient with cabotegravir 600 mg (3 mL) and </a:t>
                      </a:r>
                      <a:r>
                        <a:rPr lang="en-US" sz="1200" dirty="0" err="1">
                          <a:latin typeface="Arial" panose="020B0604020202020204" pitchFamily="34" charset="0"/>
                          <a:cs typeface="Arial" panose="020B0604020202020204" pitchFamily="34" charset="0"/>
                        </a:rPr>
                        <a:t>rilpivirine</a:t>
                      </a:r>
                      <a:r>
                        <a:rPr lang="en-US" sz="1200" dirty="0">
                          <a:latin typeface="Arial" panose="020B0604020202020204" pitchFamily="34" charset="0"/>
                          <a:cs typeface="Arial" panose="020B0604020202020204" pitchFamily="34" charset="0"/>
                        </a:rPr>
                        <a:t> 900 mg (3 mL) followed by the second initiation injection dose 1 month later. Then continue with the every-2-month injection dosing schedule thereafter.</a:t>
                      </a:r>
                    </a:p>
                  </a:txBody>
                  <a:tcPr marL="68579" marR="68579" marT="91440" marB="9144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4A80">
                        <a:alpha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7993330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17C0CB-3E16-0902-7EE4-9CA068B1B0B0}"/>
              </a:ext>
            </a:extLst>
          </p:cNvPr>
          <p:cNvSpPr/>
          <p:nvPr/>
        </p:nvSpPr>
        <p:spPr>
          <a:xfrm>
            <a:off x="1624694" y="3757187"/>
            <a:ext cx="7084800" cy="96729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1800" dirty="0"/>
              <a:t>Cabotegravir and </a:t>
            </a:r>
            <a:r>
              <a:rPr lang="en-US" sz="1800" dirty="0" err="1"/>
              <a:t>Rilpivirine</a:t>
            </a:r>
            <a:r>
              <a:rPr lang="en-US" sz="1800" dirty="0"/>
              <a:t> Extended-Release Injectable Suspension </a:t>
            </a:r>
            <a:br>
              <a:rPr lang="en-US" sz="2100" dirty="0"/>
            </a:br>
            <a:r>
              <a:rPr lang="en-US" sz="2100" dirty="0"/>
              <a:t>Switching from Every 1-Month to Every 2-Month Cabotegravir and </a:t>
            </a:r>
            <a:r>
              <a:rPr lang="en-US" sz="2100" dirty="0" err="1"/>
              <a:t>Rilpivirine</a:t>
            </a:r>
            <a:endParaRPr lang="en-US" sz="2100" dirty="0"/>
          </a:p>
        </p:txBody>
      </p:sp>
      <p:sp>
        <p:nvSpPr>
          <p:cNvPr id="3" name="Text Placeholder 2"/>
          <p:cNvSpPr>
            <a:spLocks noGrp="1"/>
          </p:cNvSpPr>
          <p:nvPr>
            <p:ph type="body" sz="quarter" idx="14"/>
          </p:nvPr>
        </p:nvSpPr>
        <p:spPr/>
        <p:txBody>
          <a:bodyPr/>
          <a:lstStyle/>
          <a:p>
            <a:r>
              <a:rPr lang="en-US" sz="700" dirty="0"/>
              <a:t>Source: Cabotegravir-</a:t>
            </a:r>
            <a:r>
              <a:rPr lang="en-US" sz="700" dirty="0" err="1"/>
              <a:t>Rilpivirine</a:t>
            </a:r>
            <a:r>
              <a:rPr lang="en-US" sz="700" dirty="0"/>
              <a:t> Prescribing Information; Illustration: David H. Spach, MD</a:t>
            </a:r>
          </a:p>
        </p:txBody>
      </p:sp>
      <p:sp>
        <p:nvSpPr>
          <p:cNvPr id="57" name="Rectangle 56">
            <a:extLst>
              <a:ext uri="{FF2B5EF4-FFF2-40B4-BE49-F238E27FC236}">
                <a16:creationId xmlns:a16="http://schemas.microsoft.com/office/drawing/2014/main" id="{0B257727-CD50-A244-B388-DEE605C6B96C}"/>
              </a:ext>
            </a:extLst>
          </p:cNvPr>
          <p:cNvSpPr>
            <a:spLocks noChangeArrowheads="1"/>
          </p:cNvSpPr>
          <p:nvPr/>
        </p:nvSpPr>
        <p:spPr bwMode="auto">
          <a:xfrm>
            <a:off x="1762787" y="4484502"/>
            <a:ext cx="6777422" cy="185413"/>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000"/>
              </a:lnSpc>
              <a:spcBef>
                <a:spcPts val="0"/>
              </a:spcBef>
            </a:pPr>
            <a:r>
              <a:rPr lang="en-US" sz="800" dirty="0">
                <a:latin typeface="Arial" pitchFamily="31" charset="0"/>
              </a:rPr>
              <a:t>Injections of </a:t>
            </a:r>
            <a:r>
              <a:rPr lang="en-US" sz="800" dirty="0" err="1">
                <a:latin typeface="Arial" pitchFamily="31" charset="0"/>
              </a:rPr>
              <a:t>rilpivirine</a:t>
            </a:r>
            <a:r>
              <a:rPr lang="en-US" sz="800" dirty="0">
                <a:latin typeface="Arial" pitchFamily="31" charset="0"/>
              </a:rPr>
              <a:t> and cabotegravir given as 2 separate IM injections at separate gluteal sites (opposite sites or 2 cm apart on same site)</a:t>
            </a:r>
          </a:p>
        </p:txBody>
      </p:sp>
      <p:grpSp>
        <p:nvGrpSpPr>
          <p:cNvPr id="17" name="Group 16">
            <a:extLst>
              <a:ext uri="{FF2B5EF4-FFF2-40B4-BE49-F238E27FC236}">
                <a16:creationId xmlns:a16="http://schemas.microsoft.com/office/drawing/2014/main" id="{72D3D668-0FE4-C144-BFA0-EDA8EC44254C}"/>
              </a:ext>
            </a:extLst>
          </p:cNvPr>
          <p:cNvGrpSpPr>
            <a:grpSpLocks noChangeAspect="1"/>
          </p:cNvGrpSpPr>
          <p:nvPr/>
        </p:nvGrpSpPr>
        <p:grpSpPr>
          <a:xfrm>
            <a:off x="650687" y="2175426"/>
            <a:ext cx="710715" cy="590122"/>
            <a:chOff x="1630867" y="2162372"/>
            <a:chExt cx="1378969" cy="1144991"/>
          </a:xfrm>
        </p:grpSpPr>
        <p:pic>
          <p:nvPicPr>
            <p:cNvPr id="104" name="Picture 103">
              <a:extLst>
                <a:ext uri="{FF2B5EF4-FFF2-40B4-BE49-F238E27FC236}">
                  <a16:creationId xmlns:a16="http://schemas.microsoft.com/office/drawing/2014/main" id="{5F85459E-9D52-7D4C-98ED-B55BAABDF619}"/>
                </a:ext>
              </a:extLst>
            </p:cNvPr>
            <p:cNvPicPr>
              <a:picLocks noChangeAspect="1"/>
            </p:cNvPicPr>
            <p:nvPr/>
          </p:nvPicPr>
          <p:blipFill>
            <a:blip r:embed="rId2"/>
            <a:stretch>
              <a:fillRect/>
            </a:stretch>
          </p:blipFill>
          <p:spPr>
            <a:xfrm rot="18900000" flipH="1">
              <a:off x="1864845" y="2186228"/>
              <a:ext cx="1144991" cy="1097280"/>
            </a:xfrm>
            <a:prstGeom prst="rect">
              <a:avLst/>
            </a:prstGeom>
          </p:spPr>
        </p:pic>
        <p:pic>
          <p:nvPicPr>
            <p:cNvPr id="14" name="Picture 13">
              <a:extLst>
                <a:ext uri="{FF2B5EF4-FFF2-40B4-BE49-F238E27FC236}">
                  <a16:creationId xmlns:a16="http://schemas.microsoft.com/office/drawing/2014/main" id="{70365245-7196-C041-A11C-3C05C4E8FFED}"/>
                </a:ext>
              </a:extLst>
            </p:cNvPr>
            <p:cNvPicPr>
              <a:picLocks noChangeAspect="1"/>
            </p:cNvPicPr>
            <p:nvPr/>
          </p:nvPicPr>
          <p:blipFill>
            <a:blip r:embed="rId3"/>
            <a:stretch>
              <a:fillRect/>
            </a:stretch>
          </p:blipFill>
          <p:spPr>
            <a:xfrm rot="2700000">
              <a:off x="1607011" y="2186228"/>
              <a:ext cx="1144991" cy="1097280"/>
            </a:xfrm>
            <a:prstGeom prst="rect">
              <a:avLst/>
            </a:prstGeom>
          </p:spPr>
        </p:pic>
      </p:grpSp>
      <p:sp>
        <p:nvSpPr>
          <p:cNvPr id="106" name="Rectangle 105">
            <a:extLst>
              <a:ext uri="{FF2B5EF4-FFF2-40B4-BE49-F238E27FC236}">
                <a16:creationId xmlns:a16="http://schemas.microsoft.com/office/drawing/2014/main" id="{FC4CAF8D-8DB5-CD43-B0B6-AEB87A16BBA8}"/>
              </a:ext>
            </a:extLst>
          </p:cNvPr>
          <p:cNvSpPr>
            <a:spLocks noChangeArrowheads="1"/>
          </p:cNvSpPr>
          <p:nvPr/>
        </p:nvSpPr>
        <p:spPr bwMode="auto">
          <a:xfrm>
            <a:off x="1762788" y="4176805"/>
            <a:ext cx="6897804" cy="274320"/>
          </a:xfrm>
          <a:prstGeom prst="rect">
            <a:avLst/>
          </a:prstGeom>
          <a:gradFill>
            <a:gsLst>
              <a:gs pos="89000">
                <a:srgbClr val="0060A4">
                  <a:alpha val="20000"/>
                </a:srgbClr>
              </a:gs>
              <a:gs pos="99000">
                <a:schemeClr val="bg1"/>
              </a:gs>
              <a:gs pos="95000">
                <a:srgbClr val="0060A4">
                  <a:alpha val="10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Dosing for Every 2-Month Injections </a:t>
            </a:r>
            <a:r>
              <a:rPr lang="en-US" sz="1000" dirty="0">
                <a:latin typeface="Arial" pitchFamily="31" charset="0"/>
              </a:rPr>
              <a:t>= LA </a:t>
            </a:r>
            <a:r>
              <a:rPr lang="en-US" altLang="en-US" sz="1000" dirty="0">
                <a:solidFill>
                  <a:srgbClr val="000000"/>
                </a:solidFill>
                <a:latin typeface="Arial" panose="020B0604020202020204" pitchFamily="34" charset="0"/>
                <a:cs typeface="Arial" panose="020B0604020202020204" pitchFamily="34" charset="0"/>
              </a:rPr>
              <a:t>Cabotegravir (600 mg): 3 mL IM and </a:t>
            </a:r>
            <a:r>
              <a:rPr lang="en-US" altLang="en-US" sz="1000" dirty="0" err="1">
                <a:solidFill>
                  <a:srgbClr val="000000"/>
                </a:solidFill>
                <a:latin typeface="Arial" panose="020B0604020202020204" pitchFamily="34" charset="0"/>
                <a:cs typeface="Arial" panose="020B0604020202020204" pitchFamily="34" charset="0"/>
              </a:rPr>
              <a:t>Rilpivirine</a:t>
            </a:r>
            <a:r>
              <a:rPr lang="en-US" altLang="en-US" sz="1000" dirty="0">
                <a:solidFill>
                  <a:srgbClr val="000000"/>
                </a:solidFill>
                <a:latin typeface="Arial" panose="020B0604020202020204" pitchFamily="34" charset="0"/>
                <a:cs typeface="Arial" panose="020B0604020202020204" pitchFamily="34" charset="0"/>
              </a:rPr>
              <a:t> (900 mg): 3 mL IM</a:t>
            </a:r>
            <a:endParaRPr lang="en-US" sz="1000" dirty="0">
              <a:latin typeface="Arial" pitchFamily="31" charset="0"/>
            </a:endParaRPr>
          </a:p>
        </p:txBody>
      </p:sp>
      <p:cxnSp>
        <p:nvCxnSpPr>
          <p:cNvPr id="15" name="Straight Connector 14">
            <a:extLst>
              <a:ext uri="{FF2B5EF4-FFF2-40B4-BE49-F238E27FC236}">
                <a16:creationId xmlns:a16="http://schemas.microsoft.com/office/drawing/2014/main" id="{0ED75B9B-FD8B-3A4B-86F2-C68E068E5543}"/>
              </a:ext>
            </a:extLst>
          </p:cNvPr>
          <p:cNvCxnSpPr>
            <a:cxnSpLocks/>
          </p:cNvCxnSpPr>
          <p:nvPr/>
        </p:nvCxnSpPr>
        <p:spPr>
          <a:xfrm>
            <a:off x="304177" y="2903626"/>
            <a:ext cx="8497062" cy="0"/>
          </a:xfrm>
          <a:prstGeom prst="line">
            <a:avLst/>
          </a:prstGeom>
          <a:ln w="22225" cmpd="sng">
            <a:gradFill>
              <a:gsLst>
                <a:gs pos="0">
                  <a:schemeClr val="accent1">
                    <a:lumMod val="5000"/>
                    <a:lumOff val="95000"/>
                  </a:schemeClr>
                </a:gs>
                <a:gs pos="6000">
                  <a:schemeClr val="tx1"/>
                </a:gs>
                <a:gs pos="100000">
                  <a:schemeClr val="tx1"/>
                </a:gs>
              </a:gsLst>
              <a:lin ang="0" scaled="0"/>
            </a:gra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1AD91DB4-7FD1-5341-8ECB-123856E01745}"/>
              </a:ext>
            </a:extLst>
          </p:cNvPr>
          <p:cNvGrpSpPr/>
          <p:nvPr/>
        </p:nvGrpSpPr>
        <p:grpSpPr>
          <a:xfrm>
            <a:off x="694368" y="2898408"/>
            <a:ext cx="6644199" cy="39751"/>
            <a:chOff x="1135348" y="3513284"/>
            <a:chExt cx="6644199" cy="99378"/>
          </a:xfrm>
        </p:grpSpPr>
        <p:cxnSp>
          <p:nvCxnSpPr>
            <p:cNvPr id="31" name="Straight Arrow Connector 30">
              <a:extLst>
                <a:ext uri="{FF2B5EF4-FFF2-40B4-BE49-F238E27FC236}">
                  <a16:creationId xmlns:a16="http://schemas.microsoft.com/office/drawing/2014/main" id="{005A06BA-8C54-664D-84B7-9BE8ECCEAFC7}"/>
                </a:ext>
              </a:extLst>
            </p:cNvPr>
            <p:cNvCxnSpPr/>
            <p:nvPr/>
          </p:nvCxnSpPr>
          <p:spPr>
            <a:xfrm>
              <a:off x="197625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818CD718-B56C-2E45-A0CE-CB3A5070C8B3}"/>
                </a:ext>
              </a:extLst>
            </p:cNvPr>
            <p:cNvCxnSpPr/>
            <p:nvPr/>
          </p:nvCxnSpPr>
          <p:spPr>
            <a:xfrm>
              <a:off x="280807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8137601-525E-5942-A487-C216E22B97F2}"/>
                </a:ext>
              </a:extLst>
            </p:cNvPr>
            <p:cNvCxnSpPr/>
            <p:nvPr/>
          </p:nvCxnSpPr>
          <p:spPr>
            <a:xfrm>
              <a:off x="3639899"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925F916-95A6-5440-BE3B-7A34B485C172}"/>
                </a:ext>
              </a:extLst>
            </p:cNvPr>
            <p:cNvCxnSpPr/>
            <p:nvPr/>
          </p:nvCxnSpPr>
          <p:spPr>
            <a:xfrm>
              <a:off x="611590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07AF350-1846-6343-A502-414CFA4657E8}"/>
                </a:ext>
              </a:extLst>
            </p:cNvPr>
            <p:cNvCxnSpPr/>
            <p:nvPr/>
          </p:nvCxnSpPr>
          <p:spPr>
            <a:xfrm>
              <a:off x="5297056"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21543E8-DEE6-4340-BD8C-BB58AA673D86}"/>
                </a:ext>
              </a:extLst>
            </p:cNvPr>
            <p:cNvCxnSpPr/>
            <p:nvPr/>
          </p:nvCxnSpPr>
          <p:spPr>
            <a:xfrm>
              <a:off x="4452265" y="3521222"/>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C6E40FA7-3A01-1D49-8280-0CB36227A86D}"/>
                </a:ext>
              </a:extLst>
            </p:cNvPr>
            <p:cNvCxnSpPr/>
            <p:nvPr/>
          </p:nvCxnSpPr>
          <p:spPr>
            <a:xfrm>
              <a:off x="697366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EE4CEEFC-561D-414B-8E65-070F6818EC3F}"/>
                </a:ext>
              </a:extLst>
            </p:cNvPr>
            <p:cNvCxnSpPr/>
            <p:nvPr/>
          </p:nvCxnSpPr>
          <p:spPr>
            <a:xfrm>
              <a:off x="777954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6BD229CE-64FC-BB4A-8165-B9FE5448F21F}"/>
                </a:ext>
              </a:extLst>
            </p:cNvPr>
            <p:cNvCxnSpPr/>
            <p:nvPr/>
          </p:nvCxnSpPr>
          <p:spPr>
            <a:xfrm>
              <a:off x="113534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grpSp>
      <p:cxnSp>
        <p:nvCxnSpPr>
          <p:cNvPr id="73" name="Straight Arrow Connector 72">
            <a:extLst>
              <a:ext uri="{FF2B5EF4-FFF2-40B4-BE49-F238E27FC236}">
                <a16:creationId xmlns:a16="http://schemas.microsoft.com/office/drawing/2014/main" id="{570E18CA-2B03-77FC-2FA9-1907370829BB}"/>
              </a:ext>
            </a:extLst>
          </p:cNvPr>
          <p:cNvCxnSpPr>
            <a:cxnSpLocks/>
          </p:cNvCxnSpPr>
          <p:nvPr/>
        </p:nvCxnSpPr>
        <p:spPr>
          <a:xfrm>
            <a:off x="715997" y="3055081"/>
            <a:ext cx="822960" cy="0"/>
          </a:xfrm>
          <a:prstGeom prst="straightConnector1">
            <a:avLst/>
          </a:prstGeom>
          <a:ln w="1905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662930D-E313-96D4-E88C-E657CAE7DBBD}"/>
              </a:ext>
            </a:extLst>
          </p:cNvPr>
          <p:cNvCxnSpPr>
            <a:cxnSpLocks/>
          </p:cNvCxnSpPr>
          <p:nvPr/>
        </p:nvCxnSpPr>
        <p:spPr>
          <a:xfrm>
            <a:off x="7356103" y="3055081"/>
            <a:ext cx="1398791" cy="0"/>
          </a:xfrm>
          <a:prstGeom prst="straightConnector1">
            <a:avLst/>
          </a:prstGeom>
          <a:ln w="19050">
            <a:gradFill>
              <a:gsLst>
                <a:gs pos="0">
                  <a:schemeClr val="tx1">
                    <a:lumMod val="65000"/>
                    <a:lumOff val="35000"/>
                  </a:schemeClr>
                </a:gs>
                <a:gs pos="84000">
                  <a:schemeClr val="tx1">
                    <a:lumMod val="65000"/>
                    <a:lumOff val="35000"/>
                    <a:alpha val="37000"/>
                  </a:schemeClr>
                </a:gs>
                <a:gs pos="89000">
                  <a:schemeClr val="bg1"/>
                </a:gs>
              </a:gsLst>
              <a:lin ang="0" scaled="0"/>
            </a:gra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Arc 109">
            <a:extLst>
              <a:ext uri="{FF2B5EF4-FFF2-40B4-BE49-F238E27FC236}">
                <a16:creationId xmlns:a16="http://schemas.microsoft.com/office/drawing/2014/main" id="{993EA0CD-643A-775F-94D5-3CDDF64F1534}"/>
              </a:ext>
            </a:extLst>
          </p:cNvPr>
          <p:cNvSpPr/>
          <p:nvPr/>
        </p:nvSpPr>
        <p:spPr>
          <a:xfrm flipH="1">
            <a:off x="1546514"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Arc 110">
            <a:extLst>
              <a:ext uri="{FF2B5EF4-FFF2-40B4-BE49-F238E27FC236}">
                <a16:creationId xmlns:a16="http://schemas.microsoft.com/office/drawing/2014/main" id="{297C54CD-05A2-F7DA-0943-4A51EBC5E16F}"/>
              </a:ext>
            </a:extLst>
          </p:cNvPr>
          <p:cNvSpPr/>
          <p:nvPr/>
        </p:nvSpPr>
        <p:spPr>
          <a:xfrm flipH="1">
            <a:off x="3213770"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Arc 112">
            <a:extLst>
              <a:ext uri="{FF2B5EF4-FFF2-40B4-BE49-F238E27FC236}">
                <a16:creationId xmlns:a16="http://schemas.microsoft.com/office/drawing/2014/main" id="{80B20989-6F89-1810-75F6-8402E7FA3C95}"/>
              </a:ext>
            </a:extLst>
          </p:cNvPr>
          <p:cNvSpPr/>
          <p:nvPr/>
        </p:nvSpPr>
        <p:spPr>
          <a:xfrm flipH="1">
            <a:off x="7351442"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4" name="Group 113">
            <a:extLst>
              <a:ext uri="{FF2B5EF4-FFF2-40B4-BE49-F238E27FC236}">
                <a16:creationId xmlns:a16="http://schemas.microsoft.com/office/drawing/2014/main" id="{FE2126FF-3D70-C13A-5558-DAF9ECF6401F}"/>
              </a:ext>
            </a:extLst>
          </p:cNvPr>
          <p:cNvGrpSpPr/>
          <p:nvPr/>
        </p:nvGrpSpPr>
        <p:grpSpPr>
          <a:xfrm>
            <a:off x="1477896" y="2179772"/>
            <a:ext cx="713232" cy="594039"/>
            <a:chOff x="5673942" y="2908705"/>
            <a:chExt cx="1374727" cy="1144987"/>
          </a:xfrm>
        </p:grpSpPr>
        <p:pic>
          <p:nvPicPr>
            <p:cNvPr id="115" name="Picture 114">
              <a:extLst>
                <a:ext uri="{FF2B5EF4-FFF2-40B4-BE49-F238E27FC236}">
                  <a16:creationId xmlns:a16="http://schemas.microsoft.com/office/drawing/2014/main" id="{A415974D-9C59-9CDD-F34D-9485DD7E0AB2}"/>
                </a:ext>
              </a:extLst>
            </p:cNvPr>
            <p:cNvPicPr>
              <a:picLocks noChangeAspect="1"/>
            </p:cNvPicPr>
            <p:nvPr/>
          </p:nvPicPr>
          <p:blipFill>
            <a:blip r:embed="rId4"/>
            <a:stretch>
              <a:fillRect/>
            </a:stretch>
          </p:blipFill>
          <p:spPr>
            <a:xfrm rot="2700000">
              <a:off x="5650088" y="2932559"/>
              <a:ext cx="1144987" cy="1097280"/>
            </a:xfrm>
            <a:prstGeom prst="rect">
              <a:avLst/>
            </a:prstGeom>
          </p:spPr>
        </p:pic>
        <p:pic>
          <p:nvPicPr>
            <p:cNvPr id="116" name="Picture 115">
              <a:extLst>
                <a:ext uri="{FF2B5EF4-FFF2-40B4-BE49-F238E27FC236}">
                  <a16:creationId xmlns:a16="http://schemas.microsoft.com/office/drawing/2014/main" id="{A13D1939-6452-5CF3-7711-0E5AD436FA59}"/>
                </a:ext>
              </a:extLst>
            </p:cNvPr>
            <p:cNvPicPr>
              <a:picLocks noChangeAspect="1"/>
            </p:cNvPicPr>
            <p:nvPr/>
          </p:nvPicPr>
          <p:blipFill>
            <a:blip r:embed="rId5"/>
            <a:stretch>
              <a:fillRect/>
            </a:stretch>
          </p:blipFill>
          <p:spPr>
            <a:xfrm rot="18900000" flipH="1">
              <a:off x="5903678" y="2932560"/>
              <a:ext cx="1144991" cy="1097280"/>
            </a:xfrm>
            <a:prstGeom prst="rect">
              <a:avLst/>
            </a:prstGeom>
          </p:spPr>
        </p:pic>
      </p:grpSp>
      <p:grpSp>
        <p:nvGrpSpPr>
          <p:cNvPr id="117" name="Group 116">
            <a:extLst>
              <a:ext uri="{FF2B5EF4-FFF2-40B4-BE49-F238E27FC236}">
                <a16:creationId xmlns:a16="http://schemas.microsoft.com/office/drawing/2014/main" id="{AAFFB4AC-7BF6-095C-8A05-017F7AEC588A}"/>
              </a:ext>
            </a:extLst>
          </p:cNvPr>
          <p:cNvGrpSpPr/>
          <p:nvPr/>
        </p:nvGrpSpPr>
        <p:grpSpPr>
          <a:xfrm>
            <a:off x="2322438" y="2179772"/>
            <a:ext cx="713232" cy="594039"/>
            <a:chOff x="5673942" y="2908705"/>
            <a:chExt cx="1374727" cy="1144987"/>
          </a:xfrm>
        </p:grpSpPr>
        <p:pic>
          <p:nvPicPr>
            <p:cNvPr id="118" name="Picture 117">
              <a:extLst>
                <a:ext uri="{FF2B5EF4-FFF2-40B4-BE49-F238E27FC236}">
                  <a16:creationId xmlns:a16="http://schemas.microsoft.com/office/drawing/2014/main" id="{AE64CF46-2BFF-1198-1AEF-46F256643EAD}"/>
                </a:ext>
              </a:extLst>
            </p:cNvPr>
            <p:cNvPicPr>
              <a:picLocks noChangeAspect="1"/>
            </p:cNvPicPr>
            <p:nvPr/>
          </p:nvPicPr>
          <p:blipFill>
            <a:blip r:embed="rId4"/>
            <a:stretch>
              <a:fillRect/>
            </a:stretch>
          </p:blipFill>
          <p:spPr>
            <a:xfrm rot="2700000">
              <a:off x="5650088" y="2932559"/>
              <a:ext cx="1144987" cy="1097280"/>
            </a:xfrm>
            <a:prstGeom prst="rect">
              <a:avLst/>
            </a:prstGeom>
          </p:spPr>
        </p:pic>
        <p:pic>
          <p:nvPicPr>
            <p:cNvPr id="119" name="Picture 118">
              <a:extLst>
                <a:ext uri="{FF2B5EF4-FFF2-40B4-BE49-F238E27FC236}">
                  <a16:creationId xmlns:a16="http://schemas.microsoft.com/office/drawing/2014/main" id="{F40E0103-9740-215A-A66C-7D9C17764386}"/>
                </a:ext>
              </a:extLst>
            </p:cNvPr>
            <p:cNvPicPr>
              <a:picLocks noChangeAspect="1"/>
            </p:cNvPicPr>
            <p:nvPr/>
          </p:nvPicPr>
          <p:blipFill>
            <a:blip r:embed="rId5"/>
            <a:stretch>
              <a:fillRect/>
            </a:stretch>
          </p:blipFill>
          <p:spPr>
            <a:xfrm rot="18900000" flipH="1">
              <a:off x="5903678" y="2932560"/>
              <a:ext cx="1144991" cy="1097280"/>
            </a:xfrm>
            <a:prstGeom prst="rect">
              <a:avLst/>
            </a:prstGeom>
          </p:spPr>
        </p:pic>
      </p:grpSp>
      <p:sp>
        <p:nvSpPr>
          <p:cNvPr id="120" name="Arc 119">
            <a:extLst>
              <a:ext uri="{FF2B5EF4-FFF2-40B4-BE49-F238E27FC236}">
                <a16:creationId xmlns:a16="http://schemas.microsoft.com/office/drawing/2014/main" id="{68BC263A-276E-CFFF-A54C-4C8CA20EBCDB}"/>
              </a:ext>
            </a:extLst>
          </p:cNvPr>
          <p:cNvSpPr/>
          <p:nvPr/>
        </p:nvSpPr>
        <p:spPr>
          <a:xfrm flipH="1">
            <a:off x="2387769"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a:extLst>
              <a:ext uri="{FF2B5EF4-FFF2-40B4-BE49-F238E27FC236}">
                <a16:creationId xmlns:a16="http://schemas.microsoft.com/office/drawing/2014/main" id="{1C26C6E4-2622-61B2-2B43-9F9DF517B35C}"/>
              </a:ext>
            </a:extLst>
          </p:cNvPr>
          <p:cNvSpPr/>
          <p:nvPr/>
        </p:nvSpPr>
        <p:spPr>
          <a:xfrm flipH="1">
            <a:off x="4045198"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 121">
            <a:extLst>
              <a:ext uri="{FF2B5EF4-FFF2-40B4-BE49-F238E27FC236}">
                <a16:creationId xmlns:a16="http://schemas.microsoft.com/office/drawing/2014/main" id="{578CF58B-67E7-7A66-1B9E-D994955E750F}"/>
              </a:ext>
            </a:extLst>
          </p:cNvPr>
          <p:cNvSpPr/>
          <p:nvPr/>
        </p:nvSpPr>
        <p:spPr>
          <a:xfrm flipH="1">
            <a:off x="5684770"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3" name="Group 122">
            <a:extLst>
              <a:ext uri="{FF2B5EF4-FFF2-40B4-BE49-F238E27FC236}">
                <a16:creationId xmlns:a16="http://schemas.microsoft.com/office/drawing/2014/main" id="{A29F477C-BB52-D225-E5A7-49EB91E1667D}"/>
              </a:ext>
            </a:extLst>
          </p:cNvPr>
          <p:cNvGrpSpPr/>
          <p:nvPr/>
        </p:nvGrpSpPr>
        <p:grpSpPr>
          <a:xfrm>
            <a:off x="3164192" y="2179772"/>
            <a:ext cx="713232" cy="594039"/>
            <a:chOff x="5673942" y="2908705"/>
            <a:chExt cx="1374727" cy="1144987"/>
          </a:xfrm>
        </p:grpSpPr>
        <p:pic>
          <p:nvPicPr>
            <p:cNvPr id="124" name="Picture 123">
              <a:extLst>
                <a:ext uri="{FF2B5EF4-FFF2-40B4-BE49-F238E27FC236}">
                  <a16:creationId xmlns:a16="http://schemas.microsoft.com/office/drawing/2014/main" id="{BD491C9E-4817-4FAE-D2E4-85B22C01534D}"/>
                </a:ext>
              </a:extLst>
            </p:cNvPr>
            <p:cNvPicPr>
              <a:picLocks noChangeAspect="1"/>
            </p:cNvPicPr>
            <p:nvPr/>
          </p:nvPicPr>
          <p:blipFill>
            <a:blip r:embed="rId4"/>
            <a:stretch>
              <a:fillRect/>
            </a:stretch>
          </p:blipFill>
          <p:spPr>
            <a:xfrm rot="2700000">
              <a:off x="5650088" y="2932559"/>
              <a:ext cx="1144987" cy="1097280"/>
            </a:xfrm>
            <a:prstGeom prst="rect">
              <a:avLst/>
            </a:prstGeom>
          </p:spPr>
        </p:pic>
        <p:pic>
          <p:nvPicPr>
            <p:cNvPr id="125" name="Picture 124">
              <a:extLst>
                <a:ext uri="{FF2B5EF4-FFF2-40B4-BE49-F238E27FC236}">
                  <a16:creationId xmlns:a16="http://schemas.microsoft.com/office/drawing/2014/main" id="{E932B3EA-A805-A087-1881-FDB37E5801EC}"/>
                </a:ext>
              </a:extLst>
            </p:cNvPr>
            <p:cNvPicPr>
              <a:picLocks noChangeAspect="1"/>
            </p:cNvPicPr>
            <p:nvPr/>
          </p:nvPicPr>
          <p:blipFill>
            <a:blip r:embed="rId5"/>
            <a:stretch>
              <a:fillRect/>
            </a:stretch>
          </p:blipFill>
          <p:spPr>
            <a:xfrm rot="18900000" flipH="1">
              <a:off x="5903678" y="2932560"/>
              <a:ext cx="1144991" cy="1097280"/>
            </a:xfrm>
            <a:prstGeom prst="rect">
              <a:avLst/>
            </a:prstGeom>
          </p:spPr>
        </p:pic>
      </p:grpSp>
      <p:cxnSp>
        <p:nvCxnSpPr>
          <p:cNvPr id="154" name="Straight Arrow Connector 153">
            <a:extLst>
              <a:ext uri="{FF2B5EF4-FFF2-40B4-BE49-F238E27FC236}">
                <a16:creationId xmlns:a16="http://schemas.microsoft.com/office/drawing/2014/main" id="{1156059F-62BF-1074-7B8C-022DF2980B8C}"/>
              </a:ext>
            </a:extLst>
          </p:cNvPr>
          <p:cNvCxnSpPr>
            <a:cxnSpLocks/>
          </p:cNvCxnSpPr>
          <p:nvPr/>
        </p:nvCxnSpPr>
        <p:spPr>
          <a:xfrm>
            <a:off x="1533122" y="3055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4E69983C-04FB-BA0E-4263-E163E727A38E}"/>
              </a:ext>
            </a:extLst>
          </p:cNvPr>
          <p:cNvCxnSpPr>
            <a:cxnSpLocks/>
          </p:cNvCxnSpPr>
          <p:nvPr/>
        </p:nvCxnSpPr>
        <p:spPr>
          <a:xfrm>
            <a:off x="2356731" y="3055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2B7AA8FC-1D02-C12A-24FC-EDB8F25F46D0}"/>
              </a:ext>
            </a:extLst>
          </p:cNvPr>
          <p:cNvCxnSpPr>
            <a:cxnSpLocks/>
          </p:cNvCxnSpPr>
          <p:nvPr/>
        </p:nvCxnSpPr>
        <p:spPr>
          <a:xfrm>
            <a:off x="3199794" y="3055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C4A2EEBF-F47C-BCE3-7189-C68383FA052E}"/>
              </a:ext>
            </a:extLst>
          </p:cNvPr>
          <p:cNvCxnSpPr>
            <a:cxnSpLocks/>
          </p:cNvCxnSpPr>
          <p:nvPr/>
        </p:nvCxnSpPr>
        <p:spPr>
          <a:xfrm>
            <a:off x="4029888" y="3055081"/>
            <a:ext cx="164592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D866C812-842E-EA5F-7E72-06EDEB05A904}"/>
              </a:ext>
            </a:extLst>
          </p:cNvPr>
          <p:cNvCxnSpPr>
            <a:cxnSpLocks/>
          </p:cNvCxnSpPr>
          <p:nvPr/>
        </p:nvCxnSpPr>
        <p:spPr>
          <a:xfrm>
            <a:off x="5696560" y="3055081"/>
            <a:ext cx="164592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8550334-0865-9837-B973-103955D36BFF}"/>
              </a:ext>
            </a:extLst>
          </p:cNvPr>
          <p:cNvGrpSpPr/>
          <p:nvPr/>
        </p:nvGrpSpPr>
        <p:grpSpPr>
          <a:xfrm>
            <a:off x="706877" y="3031745"/>
            <a:ext cx="7909231" cy="261610"/>
            <a:chOff x="1530473" y="3051199"/>
            <a:chExt cx="7909231" cy="261610"/>
          </a:xfrm>
        </p:grpSpPr>
        <p:sp>
          <p:nvSpPr>
            <p:cNvPr id="152" name="TextBox 151">
              <a:extLst>
                <a:ext uri="{FF2B5EF4-FFF2-40B4-BE49-F238E27FC236}">
                  <a16:creationId xmlns:a16="http://schemas.microsoft.com/office/drawing/2014/main" id="{BCDDEDB2-CA0E-5223-B363-8C1A33825E35}"/>
                </a:ext>
              </a:extLst>
            </p:cNvPr>
            <p:cNvSpPr txBox="1"/>
            <p:nvPr/>
          </p:nvSpPr>
          <p:spPr>
            <a:xfrm>
              <a:off x="2347596"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0" name="TextBox 159">
              <a:extLst>
                <a:ext uri="{FF2B5EF4-FFF2-40B4-BE49-F238E27FC236}">
                  <a16:creationId xmlns:a16="http://schemas.microsoft.com/office/drawing/2014/main" id="{E1CDFD12-2F1D-B98C-90E5-A84CA0C13255}"/>
                </a:ext>
              </a:extLst>
            </p:cNvPr>
            <p:cNvSpPr txBox="1"/>
            <p:nvPr/>
          </p:nvSpPr>
          <p:spPr>
            <a:xfrm>
              <a:off x="1530473"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1" name="TextBox 160">
              <a:extLst>
                <a:ext uri="{FF2B5EF4-FFF2-40B4-BE49-F238E27FC236}">
                  <a16:creationId xmlns:a16="http://schemas.microsoft.com/office/drawing/2014/main" id="{32F366FF-930D-F333-0EC0-0F55EA9C5DFA}"/>
                </a:ext>
              </a:extLst>
            </p:cNvPr>
            <p:cNvSpPr txBox="1"/>
            <p:nvPr/>
          </p:nvSpPr>
          <p:spPr>
            <a:xfrm>
              <a:off x="3171204"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2" name="TextBox 161">
              <a:extLst>
                <a:ext uri="{FF2B5EF4-FFF2-40B4-BE49-F238E27FC236}">
                  <a16:creationId xmlns:a16="http://schemas.microsoft.com/office/drawing/2014/main" id="{E5CC7600-9492-D466-3812-0CD62275BA39}"/>
                </a:ext>
              </a:extLst>
            </p:cNvPr>
            <p:cNvSpPr txBox="1"/>
            <p:nvPr/>
          </p:nvSpPr>
          <p:spPr>
            <a:xfrm>
              <a:off x="4007782"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5" name="TextBox 164">
              <a:extLst>
                <a:ext uri="{FF2B5EF4-FFF2-40B4-BE49-F238E27FC236}">
                  <a16:creationId xmlns:a16="http://schemas.microsoft.com/office/drawing/2014/main" id="{F360934F-EB3D-2F57-650D-DF0392667DA1}"/>
                </a:ext>
              </a:extLst>
            </p:cNvPr>
            <p:cNvSpPr txBox="1"/>
            <p:nvPr/>
          </p:nvSpPr>
          <p:spPr>
            <a:xfrm>
              <a:off x="5246594" y="3051199"/>
              <a:ext cx="857068" cy="261610"/>
            </a:xfrm>
            <a:prstGeom prst="rect">
              <a:avLst/>
            </a:prstGeom>
            <a:noFill/>
          </p:spPr>
          <p:txBody>
            <a:bodyPr wrap="square" rtlCol="0">
              <a:spAutoFit/>
            </a:bodyPr>
            <a:lstStyle/>
            <a:p>
              <a:pPr algn="ctr"/>
              <a:r>
                <a:rPr lang="en-US" sz="1100" dirty="0">
                  <a:latin typeface="Arial"/>
                  <a:cs typeface="Arial"/>
                </a:rPr>
                <a:t>2 Months</a:t>
              </a:r>
            </a:p>
          </p:txBody>
        </p:sp>
        <p:sp>
          <p:nvSpPr>
            <p:cNvPr id="166" name="TextBox 165">
              <a:extLst>
                <a:ext uri="{FF2B5EF4-FFF2-40B4-BE49-F238E27FC236}">
                  <a16:creationId xmlns:a16="http://schemas.microsoft.com/office/drawing/2014/main" id="{FD4701A5-F925-8D2E-3955-91B82D4A0C48}"/>
                </a:ext>
              </a:extLst>
            </p:cNvPr>
            <p:cNvSpPr txBox="1"/>
            <p:nvPr/>
          </p:nvSpPr>
          <p:spPr>
            <a:xfrm>
              <a:off x="8411171" y="3051199"/>
              <a:ext cx="1028533" cy="261610"/>
            </a:xfrm>
            <a:prstGeom prst="rect">
              <a:avLst/>
            </a:prstGeom>
            <a:noFill/>
          </p:spPr>
          <p:txBody>
            <a:bodyPr wrap="square" rtlCol="0">
              <a:spAutoFit/>
            </a:bodyPr>
            <a:lstStyle/>
            <a:p>
              <a:pPr algn="ctr"/>
              <a:r>
                <a:rPr lang="en-US" sz="1100" dirty="0">
                  <a:latin typeface="Arial"/>
                  <a:cs typeface="Arial"/>
                </a:rPr>
                <a:t>2 Months…</a:t>
              </a:r>
            </a:p>
          </p:txBody>
        </p:sp>
        <p:sp>
          <p:nvSpPr>
            <p:cNvPr id="91" name="TextBox 90">
              <a:extLst>
                <a:ext uri="{FF2B5EF4-FFF2-40B4-BE49-F238E27FC236}">
                  <a16:creationId xmlns:a16="http://schemas.microsoft.com/office/drawing/2014/main" id="{8BC664B6-9129-BEED-6C8D-B14A452753CF}"/>
                </a:ext>
              </a:extLst>
            </p:cNvPr>
            <p:cNvSpPr txBox="1"/>
            <p:nvPr/>
          </p:nvSpPr>
          <p:spPr>
            <a:xfrm>
              <a:off x="6867870" y="3051199"/>
              <a:ext cx="857068" cy="261610"/>
            </a:xfrm>
            <a:prstGeom prst="rect">
              <a:avLst/>
            </a:prstGeom>
            <a:noFill/>
          </p:spPr>
          <p:txBody>
            <a:bodyPr wrap="square" rtlCol="0">
              <a:spAutoFit/>
            </a:bodyPr>
            <a:lstStyle/>
            <a:p>
              <a:pPr algn="ctr"/>
              <a:r>
                <a:rPr lang="en-US" sz="1100" dirty="0">
                  <a:latin typeface="Arial"/>
                  <a:cs typeface="Arial"/>
                </a:rPr>
                <a:t>2 Months</a:t>
              </a:r>
            </a:p>
          </p:txBody>
        </p:sp>
      </p:grpSp>
      <p:sp>
        <p:nvSpPr>
          <p:cNvPr id="167" name="Rectangle 166">
            <a:extLst>
              <a:ext uri="{FF2B5EF4-FFF2-40B4-BE49-F238E27FC236}">
                <a16:creationId xmlns:a16="http://schemas.microsoft.com/office/drawing/2014/main" id="{EDA35C7A-BC6F-3C98-BCB7-DF521D49B78C}"/>
              </a:ext>
            </a:extLst>
          </p:cNvPr>
          <p:cNvSpPr>
            <a:spLocks noChangeArrowheads="1"/>
          </p:cNvSpPr>
          <p:nvPr/>
        </p:nvSpPr>
        <p:spPr bwMode="auto">
          <a:xfrm>
            <a:off x="1762788" y="3841560"/>
            <a:ext cx="6897804" cy="274320"/>
          </a:xfrm>
          <a:prstGeom prst="rect">
            <a:avLst/>
          </a:prstGeom>
          <a:gradFill>
            <a:gsLst>
              <a:gs pos="0">
                <a:srgbClr val="00B0F0">
                  <a:alpha val="20000"/>
                </a:srgbClr>
              </a:gs>
              <a:gs pos="96000">
                <a:schemeClr val="bg1"/>
              </a:gs>
              <a:gs pos="84000">
                <a:srgbClr val="00B0F0">
                  <a:alpha val="20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Dosing for Every 1-Month Injections </a:t>
            </a:r>
            <a:r>
              <a:rPr lang="en-US" sz="1000" dirty="0">
                <a:latin typeface="Arial" pitchFamily="31" charset="0"/>
              </a:rPr>
              <a:t>= LA </a:t>
            </a:r>
            <a:r>
              <a:rPr lang="en-US" altLang="en-US" sz="1000" dirty="0">
                <a:solidFill>
                  <a:srgbClr val="000000"/>
                </a:solidFill>
                <a:latin typeface="Arial" panose="020B0604020202020204" pitchFamily="34" charset="0"/>
                <a:cs typeface="Arial" panose="020B0604020202020204" pitchFamily="34" charset="0"/>
              </a:rPr>
              <a:t>Cabotegravir (400 mg): 2 mL IM and </a:t>
            </a:r>
            <a:r>
              <a:rPr lang="en-US" altLang="en-US" sz="1000" dirty="0" err="1">
                <a:solidFill>
                  <a:srgbClr val="000000"/>
                </a:solidFill>
                <a:latin typeface="Arial" panose="020B0604020202020204" pitchFamily="34" charset="0"/>
                <a:cs typeface="Arial" panose="020B0604020202020204" pitchFamily="34" charset="0"/>
              </a:rPr>
              <a:t>Rilpivirine</a:t>
            </a:r>
            <a:r>
              <a:rPr lang="en-US" altLang="en-US" sz="1000" dirty="0">
                <a:solidFill>
                  <a:srgbClr val="000000"/>
                </a:solidFill>
                <a:latin typeface="Arial" panose="020B0604020202020204" pitchFamily="34" charset="0"/>
                <a:cs typeface="Arial" panose="020B0604020202020204" pitchFamily="34" charset="0"/>
              </a:rPr>
              <a:t> (600 mg): 2 mL IM</a:t>
            </a:r>
            <a:endParaRPr lang="en-US" sz="1000" dirty="0">
              <a:latin typeface="Arial" pitchFamily="31" charset="0"/>
            </a:endParaRPr>
          </a:p>
        </p:txBody>
      </p:sp>
      <p:sp>
        <p:nvSpPr>
          <p:cNvPr id="169" name="Rectangle 7">
            <a:extLst>
              <a:ext uri="{FF2B5EF4-FFF2-40B4-BE49-F238E27FC236}">
                <a16:creationId xmlns:a16="http://schemas.microsoft.com/office/drawing/2014/main" id="{28859D1F-6E59-B338-C134-A09BD657EB61}"/>
              </a:ext>
            </a:extLst>
          </p:cNvPr>
          <p:cNvSpPr>
            <a:spLocks noChangeArrowheads="1"/>
          </p:cNvSpPr>
          <p:nvPr/>
        </p:nvSpPr>
        <p:spPr bwMode="ltGray">
          <a:xfrm>
            <a:off x="4043642" y="1492649"/>
            <a:ext cx="4700086" cy="436223"/>
          </a:xfrm>
          <a:prstGeom prst="rect">
            <a:avLst/>
          </a:prstGeom>
          <a:gradFill>
            <a:gsLst>
              <a:gs pos="90000">
                <a:srgbClr val="0060A4">
                  <a:alpha val="20000"/>
                </a:srgbClr>
              </a:gs>
              <a:gs pos="0">
                <a:srgbClr val="0060A4">
                  <a:alpha val="19848"/>
                </a:srgbClr>
              </a:gs>
              <a:gs pos="97000">
                <a:schemeClr val="bg1"/>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b="1" dirty="0">
                <a:solidFill>
                  <a:srgbClr val="000000"/>
                </a:solidFill>
                <a:latin typeface="Arial"/>
                <a:cs typeface="Arial"/>
              </a:rPr>
              <a:t>Every 2-Month Injections</a:t>
            </a:r>
            <a:endParaRPr lang="en-US" sz="1000" dirty="0">
              <a:solidFill>
                <a:srgbClr val="000000"/>
              </a:solidFill>
              <a:latin typeface="Arial"/>
              <a:cs typeface="Arial"/>
            </a:endParaRPr>
          </a:p>
        </p:txBody>
      </p:sp>
      <p:sp>
        <p:nvSpPr>
          <p:cNvPr id="87" name="Arc 86">
            <a:extLst>
              <a:ext uri="{FF2B5EF4-FFF2-40B4-BE49-F238E27FC236}">
                <a16:creationId xmlns:a16="http://schemas.microsoft.com/office/drawing/2014/main" id="{0E608AA0-9385-1826-AE18-A43A052B0CE1}"/>
              </a:ext>
            </a:extLst>
          </p:cNvPr>
          <p:cNvSpPr/>
          <p:nvPr/>
        </p:nvSpPr>
        <p:spPr>
          <a:xfrm flipH="1">
            <a:off x="706590"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2" name="Group 91">
            <a:extLst>
              <a:ext uri="{FF2B5EF4-FFF2-40B4-BE49-F238E27FC236}">
                <a16:creationId xmlns:a16="http://schemas.microsoft.com/office/drawing/2014/main" id="{4D84B73F-F8B8-89F1-9A74-1EABA233326F}"/>
              </a:ext>
            </a:extLst>
          </p:cNvPr>
          <p:cNvGrpSpPr>
            <a:grpSpLocks noChangeAspect="1"/>
          </p:cNvGrpSpPr>
          <p:nvPr/>
        </p:nvGrpSpPr>
        <p:grpSpPr>
          <a:xfrm>
            <a:off x="4002337" y="2188396"/>
            <a:ext cx="710715" cy="590122"/>
            <a:chOff x="1630867" y="2162372"/>
            <a:chExt cx="1378969" cy="1144991"/>
          </a:xfrm>
        </p:grpSpPr>
        <p:pic>
          <p:nvPicPr>
            <p:cNvPr id="93" name="Picture 92">
              <a:extLst>
                <a:ext uri="{FF2B5EF4-FFF2-40B4-BE49-F238E27FC236}">
                  <a16:creationId xmlns:a16="http://schemas.microsoft.com/office/drawing/2014/main" id="{BEA0C907-AE47-17BF-AE90-19CCFB31D913}"/>
                </a:ext>
              </a:extLst>
            </p:cNvPr>
            <p:cNvPicPr>
              <a:picLocks noChangeAspect="1"/>
            </p:cNvPicPr>
            <p:nvPr/>
          </p:nvPicPr>
          <p:blipFill>
            <a:blip r:embed="rId2"/>
            <a:stretch>
              <a:fillRect/>
            </a:stretch>
          </p:blipFill>
          <p:spPr>
            <a:xfrm rot="18900000" flipH="1">
              <a:off x="1864845" y="2186228"/>
              <a:ext cx="1144991" cy="1097280"/>
            </a:xfrm>
            <a:prstGeom prst="rect">
              <a:avLst/>
            </a:prstGeom>
          </p:spPr>
        </p:pic>
        <p:pic>
          <p:nvPicPr>
            <p:cNvPr id="94" name="Picture 93">
              <a:extLst>
                <a:ext uri="{FF2B5EF4-FFF2-40B4-BE49-F238E27FC236}">
                  <a16:creationId xmlns:a16="http://schemas.microsoft.com/office/drawing/2014/main" id="{CB05F5D4-C259-FC35-26F4-0743ECBCF62D}"/>
                </a:ext>
              </a:extLst>
            </p:cNvPr>
            <p:cNvPicPr>
              <a:picLocks noChangeAspect="1"/>
            </p:cNvPicPr>
            <p:nvPr/>
          </p:nvPicPr>
          <p:blipFill>
            <a:blip r:embed="rId3"/>
            <a:stretch>
              <a:fillRect/>
            </a:stretch>
          </p:blipFill>
          <p:spPr>
            <a:xfrm rot="2700000">
              <a:off x="1607012" y="2186227"/>
              <a:ext cx="1144991" cy="1097281"/>
            </a:xfrm>
            <a:prstGeom prst="rect">
              <a:avLst/>
            </a:prstGeom>
          </p:spPr>
        </p:pic>
      </p:grpSp>
      <p:grpSp>
        <p:nvGrpSpPr>
          <p:cNvPr id="95" name="Group 94">
            <a:extLst>
              <a:ext uri="{FF2B5EF4-FFF2-40B4-BE49-F238E27FC236}">
                <a16:creationId xmlns:a16="http://schemas.microsoft.com/office/drawing/2014/main" id="{188EF3E8-A5C4-ACA3-14C6-23140681C503}"/>
              </a:ext>
            </a:extLst>
          </p:cNvPr>
          <p:cNvGrpSpPr>
            <a:grpSpLocks noChangeAspect="1"/>
          </p:cNvGrpSpPr>
          <p:nvPr/>
        </p:nvGrpSpPr>
        <p:grpSpPr>
          <a:xfrm>
            <a:off x="5621756" y="2188396"/>
            <a:ext cx="710715" cy="590122"/>
            <a:chOff x="1630867" y="2162372"/>
            <a:chExt cx="1378969" cy="1144991"/>
          </a:xfrm>
        </p:grpSpPr>
        <p:pic>
          <p:nvPicPr>
            <p:cNvPr id="98" name="Picture 97">
              <a:extLst>
                <a:ext uri="{FF2B5EF4-FFF2-40B4-BE49-F238E27FC236}">
                  <a16:creationId xmlns:a16="http://schemas.microsoft.com/office/drawing/2014/main" id="{4EFE41ED-CC4C-6528-1ECF-5DEDCC055942}"/>
                </a:ext>
              </a:extLst>
            </p:cNvPr>
            <p:cNvPicPr>
              <a:picLocks noChangeAspect="1"/>
            </p:cNvPicPr>
            <p:nvPr/>
          </p:nvPicPr>
          <p:blipFill>
            <a:blip r:embed="rId2"/>
            <a:stretch>
              <a:fillRect/>
            </a:stretch>
          </p:blipFill>
          <p:spPr>
            <a:xfrm rot="18900000" flipH="1">
              <a:off x="1864845" y="2186228"/>
              <a:ext cx="1144991" cy="1097280"/>
            </a:xfrm>
            <a:prstGeom prst="rect">
              <a:avLst/>
            </a:prstGeom>
          </p:spPr>
        </p:pic>
        <p:pic>
          <p:nvPicPr>
            <p:cNvPr id="99" name="Picture 98">
              <a:extLst>
                <a:ext uri="{FF2B5EF4-FFF2-40B4-BE49-F238E27FC236}">
                  <a16:creationId xmlns:a16="http://schemas.microsoft.com/office/drawing/2014/main" id="{5A949C57-8351-6582-9962-96DEC0890C63}"/>
                </a:ext>
              </a:extLst>
            </p:cNvPr>
            <p:cNvPicPr>
              <a:picLocks noChangeAspect="1"/>
            </p:cNvPicPr>
            <p:nvPr/>
          </p:nvPicPr>
          <p:blipFill>
            <a:blip r:embed="rId3"/>
            <a:stretch>
              <a:fillRect/>
            </a:stretch>
          </p:blipFill>
          <p:spPr>
            <a:xfrm rot="2700000">
              <a:off x="1607012" y="2186227"/>
              <a:ext cx="1144991" cy="1097281"/>
            </a:xfrm>
            <a:prstGeom prst="rect">
              <a:avLst/>
            </a:prstGeom>
          </p:spPr>
        </p:pic>
      </p:grpSp>
      <p:grpSp>
        <p:nvGrpSpPr>
          <p:cNvPr id="100" name="Group 99">
            <a:extLst>
              <a:ext uri="{FF2B5EF4-FFF2-40B4-BE49-F238E27FC236}">
                <a16:creationId xmlns:a16="http://schemas.microsoft.com/office/drawing/2014/main" id="{6523FF09-C7D6-4723-2F0E-A41C3139C2FE}"/>
              </a:ext>
            </a:extLst>
          </p:cNvPr>
          <p:cNvGrpSpPr>
            <a:grpSpLocks noChangeAspect="1"/>
          </p:cNvGrpSpPr>
          <p:nvPr/>
        </p:nvGrpSpPr>
        <p:grpSpPr>
          <a:xfrm>
            <a:off x="7288429" y="2188396"/>
            <a:ext cx="710715" cy="590122"/>
            <a:chOff x="1630867" y="2162372"/>
            <a:chExt cx="1378969" cy="1144991"/>
          </a:xfrm>
        </p:grpSpPr>
        <p:pic>
          <p:nvPicPr>
            <p:cNvPr id="101" name="Picture 100">
              <a:extLst>
                <a:ext uri="{FF2B5EF4-FFF2-40B4-BE49-F238E27FC236}">
                  <a16:creationId xmlns:a16="http://schemas.microsoft.com/office/drawing/2014/main" id="{49F6734F-AEDF-68E8-E713-E123A5854F2C}"/>
                </a:ext>
              </a:extLst>
            </p:cNvPr>
            <p:cNvPicPr>
              <a:picLocks noChangeAspect="1"/>
            </p:cNvPicPr>
            <p:nvPr/>
          </p:nvPicPr>
          <p:blipFill>
            <a:blip r:embed="rId2"/>
            <a:stretch>
              <a:fillRect/>
            </a:stretch>
          </p:blipFill>
          <p:spPr>
            <a:xfrm rot="18900000" flipH="1">
              <a:off x="1864845" y="2186228"/>
              <a:ext cx="1144991" cy="1097280"/>
            </a:xfrm>
            <a:prstGeom prst="rect">
              <a:avLst/>
            </a:prstGeom>
          </p:spPr>
        </p:pic>
        <p:pic>
          <p:nvPicPr>
            <p:cNvPr id="102" name="Picture 101">
              <a:extLst>
                <a:ext uri="{FF2B5EF4-FFF2-40B4-BE49-F238E27FC236}">
                  <a16:creationId xmlns:a16="http://schemas.microsoft.com/office/drawing/2014/main" id="{4022A4D3-DC32-2332-822E-79316117E615}"/>
                </a:ext>
              </a:extLst>
            </p:cNvPr>
            <p:cNvPicPr>
              <a:picLocks noChangeAspect="1"/>
            </p:cNvPicPr>
            <p:nvPr/>
          </p:nvPicPr>
          <p:blipFill>
            <a:blip r:embed="rId3"/>
            <a:stretch>
              <a:fillRect/>
            </a:stretch>
          </p:blipFill>
          <p:spPr>
            <a:xfrm rot="2700000">
              <a:off x="1607012" y="2186227"/>
              <a:ext cx="1144991" cy="1097281"/>
            </a:xfrm>
            <a:prstGeom prst="rect">
              <a:avLst/>
            </a:prstGeom>
          </p:spPr>
        </p:pic>
      </p:grpSp>
      <p:sp>
        <p:nvSpPr>
          <p:cNvPr id="103" name="Rectangle 7">
            <a:extLst>
              <a:ext uri="{FF2B5EF4-FFF2-40B4-BE49-F238E27FC236}">
                <a16:creationId xmlns:a16="http://schemas.microsoft.com/office/drawing/2014/main" id="{E164955E-A4CD-311F-A469-7C3CE022E068}"/>
              </a:ext>
            </a:extLst>
          </p:cNvPr>
          <p:cNvSpPr>
            <a:spLocks noChangeArrowheads="1"/>
          </p:cNvSpPr>
          <p:nvPr/>
        </p:nvSpPr>
        <p:spPr bwMode="ltGray">
          <a:xfrm>
            <a:off x="410301" y="1492649"/>
            <a:ext cx="3575304" cy="436223"/>
          </a:xfrm>
          <a:prstGeom prst="rect">
            <a:avLst/>
          </a:prstGeom>
          <a:gradFill>
            <a:gsLst>
              <a:gs pos="100000">
                <a:srgbClr val="00B0F0">
                  <a:alpha val="19918"/>
                </a:srgbClr>
              </a:gs>
              <a:gs pos="18000">
                <a:srgbClr val="00B0F0">
                  <a:alpha val="19895"/>
                </a:srgbClr>
              </a:gs>
              <a:gs pos="0">
                <a:schemeClr val="bg1"/>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b="1" dirty="0">
                <a:solidFill>
                  <a:srgbClr val="000000"/>
                </a:solidFill>
                <a:latin typeface="Arial"/>
                <a:cs typeface="Arial"/>
              </a:rPr>
              <a:t>Every 1-Month Injections</a:t>
            </a:r>
            <a:endParaRPr lang="en-US" sz="1000" dirty="0">
              <a:solidFill>
                <a:srgbClr val="000000"/>
              </a:solidFill>
              <a:latin typeface="Arial"/>
              <a:cs typeface="Arial"/>
            </a:endParaRPr>
          </a:p>
        </p:txBody>
      </p:sp>
      <p:cxnSp>
        <p:nvCxnSpPr>
          <p:cNvPr id="12" name="Straight Arrow Connector 11">
            <a:extLst>
              <a:ext uri="{FF2B5EF4-FFF2-40B4-BE49-F238E27FC236}">
                <a16:creationId xmlns:a16="http://schemas.microsoft.com/office/drawing/2014/main" id="{9C5FA24B-8A1F-3DE2-F02F-DD1B618C45F0}"/>
              </a:ext>
            </a:extLst>
          </p:cNvPr>
          <p:cNvCxnSpPr>
            <a:cxnSpLocks/>
          </p:cNvCxnSpPr>
          <p:nvPr/>
        </p:nvCxnSpPr>
        <p:spPr>
          <a:xfrm>
            <a:off x="4009403" y="1361758"/>
            <a:ext cx="0" cy="1536657"/>
          </a:xfrm>
          <a:prstGeom prst="straightConnector1">
            <a:avLst/>
          </a:prstGeom>
          <a:ln>
            <a:solidFill>
              <a:srgbClr val="C00000"/>
            </a:solidFill>
            <a:tailEnd type="non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B7215CCD-7DCE-BE9D-76B4-7B3DC868287F}"/>
              </a:ext>
            </a:extLst>
          </p:cNvPr>
          <p:cNvSpPr>
            <a:spLocks noChangeArrowheads="1"/>
          </p:cNvSpPr>
          <p:nvPr/>
        </p:nvSpPr>
        <p:spPr bwMode="auto">
          <a:xfrm>
            <a:off x="3514091" y="1143947"/>
            <a:ext cx="987524" cy="202704"/>
          </a:xfrm>
          <a:prstGeom prst="rect">
            <a:avLst/>
          </a:prstGeom>
          <a:solidFill>
            <a:srgbClr val="C00000">
              <a:alpha val="15000"/>
            </a:srgbClr>
          </a:solidFill>
          <a:ln w="12700">
            <a:noFill/>
            <a:miter lim="800000"/>
            <a:headEnd/>
            <a:tailEnd/>
          </a:ln>
        </p:spPr>
        <p:txBody>
          <a:bodyPr lIns="70215" tIns="35703" rIns="70215" bIns="35703" anchor="ctr">
            <a:prstTxWarp prst="textNoShape">
              <a:avLst/>
            </a:prstTxWarp>
          </a:bodyPr>
          <a:lstStyle/>
          <a:p>
            <a:pPr algn="ctr" defTabSz="700088">
              <a:lnSpc>
                <a:spcPts val="1350"/>
              </a:lnSpc>
              <a:spcBef>
                <a:spcPct val="50000"/>
              </a:spcBef>
            </a:pPr>
            <a:r>
              <a:rPr lang="en-US" sz="1100" dirty="0">
                <a:latin typeface="Arial" pitchFamily="31" charset="0"/>
              </a:rPr>
              <a:t>Switch</a:t>
            </a:r>
          </a:p>
        </p:txBody>
      </p:sp>
      <p:sp>
        <p:nvSpPr>
          <p:cNvPr id="70" name="Rectangle 69">
            <a:extLst>
              <a:ext uri="{FF2B5EF4-FFF2-40B4-BE49-F238E27FC236}">
                <a16:creationId xmlns:a16="http://schemas.microsoft.com/office/drawing/2014/main" id="{54FBB23E-E22F-ED5F-82BA-838AE04E4DF5}"/>
              </a:ext>
            </a:extLst>
          </p:cNvPr>
          <p:cNvSpPr>
            <a:spLocks noChangeArrowheads="1"/>
          </p:cNvSpPr>
          <p:nvPr/>
        </p:nvSpPr>
        <p:spPr bwMode="auto">
          <a:xfrm>
            <a:off x="406751" y="3732735"/>
            <a:ext cx="987524"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a:latin typeface="Arial" pitchFamily="31" charset="0"/>
              </a:rPr>
              <a:t>Cabotegravir</a:t>
            </a:r>
          </a:p>
        </p:txBody>
      </p:sp>
      <p:sp>
        <p:nvSpPr>
          <p:cNvPr id="71" name="Rectangle 70">
            <a:extLst>
              <a:ext uri="{FF2B5EF4-FFF2-40B4-BE49-F238E27FC236}">
                <a16:creationId xmlns:a16="http://schemas.microsoft.com/office/drawing/2014/main" id="{60488CA1-8F1C-AC2C-14A2-4AE620381C8B}"/>
              </a:ext>
            </a:extLst>
          </p:cNvPr>
          <p:cNvSpPr>
            <a:spLocks noChangeArrowheads="1"/>
          </p:cNvSpPr>
          <p:nvPr/>
        </p:nvSpPr>
        <p:spPr bwMode="auto">
          <a:xfrm>
            <a:off x="414042" y="4199430"/>
            <a:ext cx="943981"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err="1">
                <a:latin typeface="Arial" pitchFamily="31" charset="0"/>
              </a:rPr>
              <a:t>Rilpivirine</a:t>
            </a:r>
            <a:endParaRPr lang="en-US" sz="1000" dirty="0">
              <a:latin typeface="Arial" pitchFamily="31" charset="0"/>
            </a:endParaRPr>
          </a:p>
        </p:txBody>
      </p:sp>
      <p:pic>
        <p:nvPicPr>
          <p:cNvPr id="72" name="Picture 71">
            <a:extLst>
              <a:ext uri="{FF2B5EF4-FFF2-40B4-BE49-F238E27FC236}">
                <a16:creationId xmlns:a16="http://schemas.microsoft.com/office/drawing/2014/main" id="{448682AB-CB10-EA10-4CB0-3B2B641ADEA4}"/>
              </a:ext>
            </a:extLst>
          </p:cNvPr>
          <p:cNvPicPr>
            <a:picLocks noChangeAspect="1"/>
          </p:cNvPicPr>
          <p:nvPr/>
        </p:nvPicPr>
        <p:blipFill>
          <a:blip r:embed="rId4"/>
          <a:stretch>
            <a:fillRect/>
          </a:stretch>
        </p:blipFill>
        <p:spPr>
          <a:xfrm rot="2700000">
            <a:off x="190185" y="3792180"/>
            <a:ext cx="365382" cy="350158"/>
          </a:xfrm>
          <a:prstGeom prst="rect">
            <a:avLst/>
          </a:prstGeom>
        </p:spPr>
      </p:pic>
      <p:pic>
        <p:nvPicPr>
          <p:cNvPr id="74" name="Picture 73">
            <a:extLst>
              <a:ext uri="{FF2B5EF4-FFF2-40B4-BE49-F238E27FC236}">
                <a16:creationId xmlns:a16="http://schemas.microsoft.com/office/drawing/2014/main" id="{CB566F9C-F0E8-7745-0E4D-BCC1F6FD23BA}"/>
              </a:ext>
            </a:extLst>
          </p:cNvPr>
          <p:cNvPicPr>
            <a:picLocks noChangeAspect="1"/>
          </p:cNvPicPr>
          <p:nvPr/>
        </p:nvPicPr>
        <p:blipFill>
          <a:blip r:embed="rId5"/>
          <a:stretch>
            <a:fillRect/>
          </a:stretch>
        </p:blipFill>
        <p:spPr>
          <a:xfrm rot="18900000" flipH="1">
            <a:off x="189466" y="4257540"/>
            <a:ext cx="365383" cy="350158"/>
          </a:xfrm>
          <a:prstGeom prst="rect">
            <a:avLst/>
          </a:prstGeom>
        </p:spPr>
      </p:pic>
    </p:spTree>
    <p:extLst>
      <p:ext uri="{BB962C8B-B14F-4D97-AF65-F5344CB8AC3E}">
        <p14:creationId xmlns:p14="http://schemas.microsoft.com/office/powerpoint/2010/main" val="125258886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17C0CB-3E16-0902-7EE4-9CA068B1B0B0}"/>
              </a:ext>
            </a:extLst>
          </p:cNvPr>
          <p:cNvSpPr/>
          <p:nvPr/>
        </p:nvSpPr>
        <p:spPr>
          <a:xfrm>
            <a:off x="1667233" y="3720110"/>
            <a:ext cx="7042261" cy="10043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sz="1800" dirty="0"/>
              <a:t>Cabotegravir and </a:t>
            </a:r>
            <a:r>
              <a:rPr lang="en-US" sz="1800" dirty="0" err="1"/>
              <a:t>Rilpivirine</a:t>
            </a:r>
            <a:r>
              <a:rPr lang="en-US" sz="1800" dirty="0"/>
              <a:t> Extended-Release Injectable Suspension </a:t>
            </a:r>
            <a:br>
              <a:rPr lang="en-US" sz="2100" dirty="0"/>
            </a:br>
            <a:r>
              <a:rPr lang="en-US" sz="2100" dirty="0"/>
              <a:t>Switching from Every 2-Month to Every 1-Month Cabotegravir and </a:t>
            </a:r>
            <a:r>
              <a:rPr lang="en-US" sz="2100" dirty="0" err="1"/>
              <a:t>Rilpivirine</a:t>
            </a:r>
            <a:endParaRPr lang="en-US" sz="2100" dirty="0"/>
          </a:p>
        </p:txBody>
      </p:sp>
      <p:sp>
        <p:nvSpPr>
          <p:cNvPr id="3" name="Text Placeholder 2"/>
          <p:cNvSpPr>
            <a:spLocks noGrp="1"/>
          </p:cNvSpPr>
          <p:nvPr>
            <p:ph type="body" sz="quarter" idx="14"/>
          </p:nvPr>
        </p:nvSpPr>
        <p:spPr/>
        <p:txBody>
          <a:bodyPr/>
          <a:lstStyle/>
          <a:p>
            <a:r>
              <a:rPr lang="en-US" sz="700" dirty="0"/>
              <a:t>Source: Cabotegravir-</a:t>
            </a:r>
            <a:r>
              <a:rPr lang="en-US" sz="700" dirty="0" err="1"/>
              <a:t>Rilpivirine</a:t>
            </a:r>
            <a:r>
              <a:rPr lang="en-US" sz="700" dirty="0"/>
              <a:t> Prescribing Information; Illustration: David H. Spach, MD</a:t>
            </a:r>
          </a:p>
        </p:txBody>
      </p:sp>
      <p:sp>
        <p:nvSpPr>
          <p:cNvPr id="57" name="Rectangle 56">
            <a:extLst>
              <a:ext uri="{FF2B5EF4-FFF2-40B4-BE49-F238E27FC236}">
                <a16:creationId xmlns:a16="http://schemas.microsoft.com/office/drawing/2014/main" id="{0B257727-CD50-A244-B388-DEE605C6B96C}"/>
              </a:ext>
            </a:extLst>
          </p:cNvPr>
          <p:cNvSpPr>
            <a:spLocks noChangeArrowheads="1"/>
          </p:cNvSpPr>
          <p:nvPr/>
        </p:nvSpPr>
        <p:spPr bwMode="auto">
          <a:xfrm>
            <a:off x="1762787" y="4484502"/>
            <a:ext cx="6777422" cy="185413"/>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000"/>
              </a:lnSpc>
              <a:spcBef>
                <a:spcPts val="0"/>
              </a:spcBef>
            </a:pPr>
            <a:r>
              <a:rPr lang="en-US" sz="800" dirty="0">
                <a:latin typeface="Arial" pitchFamily="31" charset="0"/>
              </a:rPr>
              <a:t>Injections of </a:t>
            </a:r>
            <a:r>
              <a:rPr lang="en-US" sz="800" dirty="0" err="1">
                <a:latin typeface="Arial" pitchFamily="31" charset="0"/>
              </a:rPr>
              <a:t>rilpivirine</a:t>
            </a:r>
            <a:r>
              <a:rPr lang="en-US" sz="800" dirty="0">
                <a:latin typeface="Arial" pitchFamily="31" charset="0"/>
              </a:rPr>
              <a:t> and cabotegravir given as 2 separate IM injections at separate gluteal sites (opposite sites or 2 cm apart on same site)</a:t>
            </a:r>
          </a:p>
        </p:txBody>
      </p:sp>
      <p:sp>
        <p:nvSpPr>
          <p:cNvPr id="63" name="Rectangle 62">
            <a:extLst>
              <a:ext uri="{FF2B5EF4-FFF2-40B4-BE49-F238E27FC236}">
                <a16:creationId xmlns:a16="http://schemas.microsoft.com/office/drawing/2014/main" id="{C4D80752-8471-F343-9737-3B91005072BC}"/>
              </a:ext>
            </a:extLst>
          </p:cNvPr>
          <p:cNvSpPr>
            <a:spLocks noChangeArrowheads="1"/>
          </p:cNvSpPr>
          <p:nvPr/>
        </p:nvSpPr>
        <p:spPr bwMode="auto">
          <a:xfrm>
            <a:off x="406751" y="3732735"/>
            <a:ext cx="987524"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a:latin typeface="Arial" pitchFamily="31" charset="0"/>
              </a:rPr>
              <a:t>Cabotegravir</a:t>
            </a:r>
          </a:p>
        </p:txBody>
      </p:sp>
      <p:sp>
        <p:nvSpPr>
          <p:cNvPr id="64" name="Rectangle 63">
            <a:extLst>
              <a:ext uri="{FF2B5EF4-FFF2-40B4-BE49-F238E27FC236}">
                <a16:creationId xmlns:a16="http://schemas.microsoft.com/office/drawing/2014/main" id="{FB9CA5B7-7CFA-724F-A01A-E139C05B3BD3}"/>
              </a:ext>
            </a:extLst>
          </p:cNvPr>
          <p:cNvSpPr>
            <a:spLocks noChangeArrowheads="1"/>
          </p:cNvSpPr>
          <p:nvPr/>
        </p:nvSpPr>
        <p:spPr bwMode="auto">
          <a:xfrm>
            <a:off x="414042" y="4199430"/>
            <a:ext cx="943981"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err="1">
                <a:latin typeface="Arial" pitchFamily="31" charset="0"/>
              </a:rPr>
              <a:t>Rilpivirine</a:t>
            </a:r>
            <a:endParaRPr lang="en-US" sz="1000" dirty="0">
              <a:latin typeface="Arial" pitchFamily="31" charset="0"/>
            </a:endParaRPr>
          </a:p>
        </p:txBody>
      </p:sp>
      <p:sp>
        <p:nvSpPr>
          <p:cNvPr id="106" name="Rectangle 105">
            <a:extLst>
              <a:ext uri="{FF2B5EF4-FFF2-40B4-BE49-F238E27FC236}">
                <a16:creationId xmlns:a16="http://schemas.microsoft.com/office/drawing/2014/main" id="{FC4CAF8D-8DB5-CD43-B0B6-AEB87A16BBA8}"/>
              </a:ext>
            </a:extLst>
          </p:cNvPr>
          <p:cNvSpPr>
            <a:spLocks noChangeArrowheads="1"/>
          </p:cNvSpPr>
          <p:nvPr/>
        </p:nvSpPr>
        <p:spPr bwMode="auto">
          <a:xfrm>
            <a:off x="1762788" y="3825388"/>
            <a:ext cx="6891980" cy="274320"/>
          </a:xfrm>
          <a:prstGeom prst="rect">
            <a:avLst/>
          </a:prstGeom>
          <a:gradFill>
            <a:gsLst>
              <a:gs pos="0">
                <a:srgbClr val="0060A4">
                  <a:alpha val="20000"/>
                </a:srgbClr>
              </a:gs>
              <a:gs pos="100000">
                <a:schemeClr val="bg1"/>
              </a:gs>
              <a:gs pos="80000">
                <a:srgbClr val="0060A4">
                  <a:alpha val="20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Dosing for Every 2-Month Injections </a:t>
            </a:r>
            <a:r>
              <a:rPr lang="en-US" sz="1000" dirty="0">
                <a:latin typeface="Arial" pitchFamily="31" charset="0"/>
              </a:rPr>
              <a:t>= LA </a:t>
            </a:r>
            <a:r>
              <a:rPr lang="en-US" altLang="en-US" sz="1000" dirty="0">
                <a:solidFill>
                  <a:srgbClr val="000000"/>
                </a:solidFill>
                <a:latin typeface="Arial" panose="020B0604020202020204" pitchFamily="34" charset="0"/>
                <a:cs typeface="Arial" panose="020B0604020202020204" pitchFamily="34" charset="0"/>
              </a:rPr>
              <a:t>Cabotegravir (600 mg): 3 mL IM + </a:t>
            </a:r>
            <a:r>
              <a:rPr lang="en-US" altLang="en-US" sz="1000" dirty="0" err="1">
                <a:solidFill>
                  <a:srgbClr val="000000"/>
                </a:solidFill>
                <a:latin typeface="Arial" panose="020B0604020202020204" pitchFamily="34" charset="0"/>
                <a:cs typeface="Arial" panose="020B0604020202020204" pitchFamily="34" charset="0"/>
              </a:rPr>
              <a:t>Rilpivirine</a:t>
            </a:r>
            <a:r>
              <a:rPr lang="en-US" altLang="en-US" sz="1000" dirty="0">
                <a:solidFill>
                  <a:srgbClr val="000000"/>
                </a:solidFill>
                <a:latin typeface="Arial" panose="020B0604020202020204" pitchFamily="34" charset="0"/>
                <a:cs typeface="Arial" panose="020B0604020202020204" pitchFamily="34" charset="0"/>
              </a:rPr>
              <a:t> (900 mg): 3 mL IM</a:t>
            </a:r>
            <a:endParaRPr lang="en-US" sz="1000" dirty="0">
              <a:latin typeface="Arial" pitchFamily="31" charset="0"/>
            </a:endParaRPr>
          </a:p>
        </p:txBody>
      </p:sp>
      <p:cxnSp>
        <p:nvCxnSpPr>
          <p:cNvPr id="15" name="Straight Connector 14">
            <a:extLst>
              <a:ext uri="{FF2B5EF4-FFF2-40B4-BE49-F238E27FC236}">
                <a16:creationId xmlns:a16="http://schemas.microsoft.com/office/drawing/2014/main" id="{0ED75B9B-FD8B-3A4B-86F2-C68E068E5543}"/>
              </a:ext>
            </a:extLst>
          </p:cNvPr>
          <p:cNvCxnSpPr>
            <a:cxnSpLocks/>
          </p:cNvCxnSpPr>
          <p:nvPr/>
        </p:nvCxnSpPr>
        <p:spPr>
          <a:xfrm>
            <a:off x="304177" y="2903626"/>
            <a:ext cx="8308237" cy="0"/>
          </a:xfrm>
          <a:prstGeom prst="line">
            <a:avLst/>
          </a:prstGeom>
          <a:ln w="22225" cmpd="sng">
            <a:gradFill>
              <a:gsLst>
                <a:gs pos="0">
                  <a:schemeClr val="accent1">
                    <a:lumMod val="5000"/>
                    <a:lumOff val="95000"/>
                  </a:schemeClr>
                </a:gs>
                <a:gs pos="6000">
                  <a:schemeClr val="tx1"/>
                </a:gs>
                <a:gs pos="100000">
                  <a:schemeClr val="tx1"/>
                </a:gs>
              </a:gsLst>
              <a:lin ang="0" scaled="0"/>
            </a:gra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1AD91DB4-7FD1-5341-8ECB-123856E01745}"/>
              </a:ext>
            </a:extLst>
          </p:cNvPr>
          <p:cNvGrpSpPr/>
          <p:nvPr/>
        </p:nvGrpSpPr>
        <p:grpSpPr>
          <a:xfrm>
            <a:off x="694368" y="2898415"/>
            <a:ext cx="6644199" cy="36576"/>
            <a:chOff x="1135348" y="3513284"/>
            <a:chExt cx="6644199" cy="91440"/>
          </a:xfrm>
        </p:grpSpPr>
        <p:cxnSp>
          <p:nvCxnSpPr>
            <p:cNvPr id="31" name="Straight Arrow Connector 30">
              <a:extLst>
                <a:ext uri="{FF2B5EF4-FFF2-40B4-BE49-F238E27FC236}">
                  <a16:creationId xmlns:a16="http://schemas.microsoft.com/office/drawing/2014/main" id="{005A06BA-8C54-664D-84B7-9BE8ECCEAFC7}"/>
                </a:ext>
              </a:extLst>
            </p:cNvPr>
            <p:cNvCxnSpPr/>
            <p:nvPr/>
          </p:nvCxnSpPr>
          <p:spPr>
            <a:xfrm>
              <a:off x="197625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818CD718-B56C-2E45-A0CE-CB3A5070C8B3}"/>
                </a:ext>
              </a:extLst>
            </p:cNvPr>
            <p:cNvCxnSpPr/>
            <p:nvPr/>
          </p:nvCxnSpPr>
          <p:spPr>
            <a:xfrm>
              <a:off x="280807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8137601-525E-5942-A487-C216E22B97F2}"/>
                </a:ext>
              </a:extLst>
            </p:cNvPr>
            <p:cNvCxnSpPr/>
            <p:nvPr/>
          </p:nvCxnSpPr>
          <p:spPr>
            <a:xfrm>
              <a:off x="3639899"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925F916-95A6-5440-BE3B-7A34B485C172}"/>
                </a:ext>
              </a:extLst>
            </p:cNvPr>
            <p:cNvCxnSpPr/>
            <p:nvPr/>
          </p:nvCxnSpPr>
          <p:spPr>
            <a:xfrm>
              <a:off x="611590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07AF350-1846-6343-A502-414CFA4657E8}"/>
                </a:ext>
              </a:extLst>
            </p:cNvPr>
            <p:cNvCxnSpPr/>
            <p:nvPr/>
          </p:nvCxnSpPr>
          <p:spPr>
            <a:xfrm>
              <a:off x="5297056"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21543E8-DEE6-4340-BD8C-BB58AA673D86}"/>
                </a:ext>
              </a:extLst>
            </p:cNvPr>
            <p:cNvCxnSpPr/>
            <p:nvPr/>
          </p:nvCxnSpPr>
          <p:spPr>
            <a:xfrm>
              <a:off x="4452265"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C6E40FA7-3A01-1D49-8280-0CB36227A86D}"/>
                </a:ext>
              </a:extLst>
            </p:cNvPr>
            <p:cNvCxnSpPr/>
            <p:nvPr/>
          </p:nvCxnSpPr>
          <p:spPr>
            <a:xfrm>
              <a:off x="697366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EE4CEEFC-561D-414B-8E65-070F6818EC3F}"/>
                </a:ext>
              </a:extLst>
            </p:cNvPr>
            <p:cNvCxnSpPr/>
            <p:nvPr/>
          </p:nvCxnSpPr>
          <p:spPr>
            <a:xfrm>
              <a:off x="777954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6BD229CE-64FC-BB4A-8165-B9FE5448F21F}"/>
                </a:ext>
              </a:extLst>
            </p:cNvPr>
            <p:cNvCxnSpPr/>
            <p:nvPr/>
          </p:nvCxnSpPr>
          <p:spPr>
            <a:xfrm>
              <a:off x="113534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grpSp>
      <p:cxnSp>
        <p:nvCxnSpPr>
          <p:cNvPr id="88" name="Straight Arrow Connector 87">
            <a:extLst>
              <a:ext uri="{FF2B5EF4-FFF2-40B4-BE49-F238E27FC236}">
                <a16:creationId xmlns:a16="http://schemas.microsoft.com/office/drawing/2014/main" id="{6662930D-E313-96D4-E88C-E657CAE7DBBD}"/>
              </a:ext>
            </a:extLst>
          </p:cNvPr>
          <p:cNvCxnSpPr>
            <a:cxnSpLocks/>
          </p:cNvCxnSpPr>
          <p:nvPr/>
        </p:nvCxnSpPr>
        <p:spPr>
          <a:xfrm>
            <a:off x="7356103" y="3055081"/>
            <a:ext cx="822960" cy="0"/>
          </a:xfrm>
          <a:prstGeom prst="straightConnector1">
            <a:avLst/>
          </a:prstGeom>
          <a:ln w="19050">
            <a:gradFill>
              <a:gsLst>
                <a:gs pos="0">
                  <a:schemeClr val="tx1">
                    <a:lumMod val="65000"/>
                    <a:lumOff val="35000"/>
                  </a:schemeClr>
                </a:gs>
                <a:gs pos="84000">
                  <a:schemeClr val="tx1">
                    <a:lumMod val="65000"/>
                    <a:lumOff val="35000"/>
                    <a:alpha val="37000"/>
                  </a:schemeClr>
                </a:gs>
                <a:gs pos="89000">
                  <a:schemeClr val="bg1"/>
                </a:gs>
              </a:gsLst>
              <a:lin ang="0" scaled="0"/>
            </a:gra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4E69983C-04FB-BA0E-4263-E163E727A38E}"/>
              </a:ext>
            </a:extLst>
          </p:cNvPr>
          <p:cNvCxnSpPr>
            <a:cxnSpLocks/>
          </p:cNvCxnSpPr>
          <p:nvPr/>
        </p:nvCxnSpPr>
        <p:spPr>
          <a:xfrm>
            <a:off x="4041254" y="3055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2B7AA8FC-1D02-C12A-24FC-EDB8F25F46D0}"/>
              </a:ext>
            </a:extLst>
          </p:cNvPr>
          <p:cNvCxnSpPr>
            <a:cxnSpLocks/>
          </p:cNvCxnSpPr>
          <p:nvPr/>
        </p:nvCxnSpPr>
        <p:spPr>
          <a:xfrm>
            <a:off x="4849108" y="3055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C4A2EEBF-F47C-BCE3-7189-C68383FA052E}"/>
              </a:ext>
            </a:extLst>
          </p:cNvPr>
          <p:cNvCxnSpPr>
            <a:cxnSpLocks/>
          </p:cNvCxnSpPr>
          <p:nvPr/>
        </p:nvCxnSpPr>
        <p:spPr>
          <a:xfrm>
            <a:off x="717550" y="3055081"/>
            <a:ext cx="1645920" cy="0"/>
          </a:xfrm>
          <a:prstGeom prst="straightConnector1">
            <a:avLst/>
          </a:prstGeom>
          <a:ln w="19050">
            <a:solidFill>
              <a:srgbClr val="595959"/>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D866C812-842E-EA5F-7E72-06EDEB05A904}"/>
              </a:ext>
            </a:extLst>
          </p:cNvPr>
          <p:cNvCxnSpPr>
            <a:cxnSpLocks/>
          </p:cNvCxnSpPr>
          <p:nvPr/>
        </p:nvCxnSpPr>
        <p:spPr>
          <a:xfrm>
            <a:off x="5696560" y="3055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E5CC7600-9492-D466-3812-0CD62275BA39}"/>
              </a:ext>
            </a:extLst>
          </p:cNvPr>
          <p:cNvSpPr txBox="1"/>
          <p:nvPr/>
        </p:nvSpPr>
        <p:spPr>
          <a:xfrm>
            <a:off x="1146175" y="3031745"/>
            <a:ext cx="857068" cy="261610"/>
          </a:xfrm>
          <a:prstGeom prst="rect">
            <a:avLst/>
          </a:prstGeom>
          <a:noFill/>
        </p:spPr>
        <p:txBody>
          <a:bodyPr wrap="square" rtlCol="0">
            <a:spAutoFit/>
          </a:bodyPr>
          <a:lstStyle/>
          <a:p>
            <a:pPr algn="ctr"/>
            <a:r>
              <a:rPr lang="en-US" sz="1100" dirty="0">
                <a:latin typeface="Arial"/>
                <a:cs typeface="Arial"/>
              </a:rPr>
              <a:t>2 Months</a:t>
            </a:r>
          </a:p>
        </p:txBody>
      </p:sp>
      <p:sp>
        <p:nvSpPr>
          <p:cNvPr id="165" name="TextBox 164">
            <a:extLst>
              <a:ext uri="{FF2B5EF4-FFF2-40B4-BE49-F238E27FC236}">
                <a16:creationId xmlns:a16="http://schemas.microsoft.com/office/drawing/2014/main" id="{F360934F-EB3D-2F57-650D-DF0392667DA1}"/>
              </a:ext>
            </a:extLst>
          </p:cNvPr>
          <p:cNvSpPr txBox="1"/>
          <p:nvPr/>
        </p:nvSpPr>
        <p:spPr>
          <a:xfrm>
            <a:off x="3990185" y="3031745"/>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6" name="TextBox 165">
            <a:extLst>
              <a:ext uri="{FF2B5EF4-FFF2-40B4-BE49-F238E27FC236}">
                <a16:creationId xmlns:a16="http://schemas.microsoft.com/office/drawing/2014/main" id="{FD4701A5-F925-8D2E-3955-91B82D4A0C48}"/>
              </a:ext>
            </a:extLst>
          </p:cNvPr>
          <p:cNvSpPr txBox="1"/>
          <p:nvPr/>
        </p:nvSpPr>
        <p:spPr>
          <a:xfrm>
            <a:off x="7356644" y="3031745"/>
            <a:ext cx="1028533" cy="261610"/>
          </a:xfrm>
          <a:prstGeom prst="rect">
            <a:avLst/>
          </a:prstGeom>
          <a:noFill/>
        </p:spPr>
        <p:txBody>
          <a:bodyPr wrap="square" rtlCol="0">
            <a:spAutoFit/>
          </a:bodyPr>
          <a:lstStyle/>
          <a:p>
            <a:pPr algn="ctr"/>
            <a:r>
              <a:rPr lang="en-US" sz="1100" dirty="0">
                <a:latin typeface="Arial"/>
                <a:cs typeface="Arial"/>
              </a:rPr>
              <a:t>1 Month…</a:t>
            </a:r>
          </a:p>
        </p:txBody>
      </p:sp>
      <p:sp>
        <p:nvSpPr>
          <p:cNvPr id="167" name="Rectangle 166">
            <a:extLst>
              <a:ext uri="{FF2B5EF4-FFF2-40B4-BE49-F238E27FC236}">
                <a16:creationId xmlns:a16="http://schemas.microsoft.com/office/drawing/2014/main" id="{EDA35C7A-BC6F-3C98-BCB7-DF521D49B78C}"/>
              </a:ext>
            </a:extLst>
          </p:cNvPr>
          <p:cNvSpPr>
            <a:spLocks noChangeArrowheads="1"/>
          </p:cNvSpPr>
          <p:nvPr/>
        </p:nvSpPr>
        <p:spPr bwMode="auto">
          <a:xfrm>
            <a:off x="1733667" y="4154945"/>
            <a:ext cx="6946707" cy="274320"/>
          </a:xfrm>
          <a:prstGeom prst="rect">
            <a:avLst/>
          </a:prstGeom>
          <a:gradFill>
            <a:gsLst>
              <a:gs pos="0">
                <a:srgbClr val="00B0F0">
                  <a:alpha val="20000"/>
                </a:srgbClr>
              </a:gs>
              <a:gs pos="100000">
                <a:schemeClr val="bg1"/>
              </a:gs>
              <a:gs pos="80000">
                <a:srgbClr val="00B0F0">
                  <a:alpha val="20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Dosing for Every 1-Month Injections </a:t>
            </a:r>
            <a:r>
              <a:rPr lang="en-US" sz="1000" dirty="0">
                <a:latin typeface="Arial" pitchFamily="31" charset="0"/>
              </a:rPr>
              <a:t>= LA </a:t>
            </a:r>
            <a:r>
              <a:rPr lang="en-US" altLang="en-US" sz="1000" dirty="0">
                <a:solidFill>
                  <a:srgbClr val="000000"/>
                </a:solidFill>
                <a:latin typeface="Arial" panose="020B0604020202020204" pitchFamily="34" charset="0"/>
                <a:cs typeface="Arial" panose="020B0604020202020204" pitchFamily="34" charset="0"/>
              </a:rPr>
              <a:t>Cabotegravir (400 mg): 2 mL IM + </a:t>
            </a:r>
            <a:r>
              <a:rPr lang="en-US" altLang="en-US" sz="1000" dirty="0" err="1">
                <a:solidFill>
                  <a:srgbClr val="000000"/>
                </a:solidFill>
                <a:latin typeface="Arial" panose="020B0604020202020204" pitchFamily="34" charset="0"/>
                <a:cs typeface="Arial" panose="020B0604020202020204" pitchFamily="34" charset="0"/>
              </a:rPr>
              <a:t>Rilpivirine</a:t>
            </a:r>
            <a:r>
              <a:rPr lang="en-US" altLang="en-US" sz="1000" dirty="0">
                <a:solidFill>
                  <a:srgbClr val="000000"/>
                </a:solidFill>
                <a:latin typeface="Arial" panose="020B0604020202020204" pitchFamily="34" charset="0"/>
                <a:cs typeface="Arial" panose="020B0604020202020204" pitchFamily="34" charset="0"/>
              </a:rPr>
              <a:t> (600 mg): 2 mL IM</a:t>
            </a:r>
            <a:endParaRPr lang="en-US" sz="1000" dirty="0">
              <a:latin typeface="Arial" pitchFamily="31" charset="0"/>
            </a:endParaRPr>
          </a:p>
        </p:txBody>
      </p:sp>
      <p:sp>
        <p:nvSpPr>
          <p:cNvPr id="169" name="Rectangle 7">
            <a:extLst>
              <a:ext uri="{FF2B5EF4-FFF2-40B4-BE49-F238E27FC236}">
                <a16:creationId xmlns:a16="http://schemas.microsoft.com/office/drawing/2014/main" id="{28859D1F-6E59-B338-C134-A09BD657EB61}"/>
              </a:ext>
            </a:extLst>
          </p:cNvPr>
          <p:cNvSpPr>
            <a:spLocks noChangeArrowheads="1"/>
          </p:cNvSpPr>
          <p:nvPr/>
        </p:nvSpPr>
        <p:spPr bwMode="ltGray">
          <a:xfrm>
            <a:off x="307523" y="1492649"/>
            <a:ext cx="3673398" cy="436223"/>
          </a:xfrm>
          <a:prstGeom prst="rect">
            <a:avLst/>
          </a:prstGeom>
          <a:gradFill>
            <a:gsLst>
              <a:gs pos="90000">
                <a:srgbClr val="0060A4">
                  <a:alpha val="20000"/>
                </a:srgbClr>
              </a:gs>
              <a:gs pos="20000">
                <a:srgbClr val="0060A4">
                  <a:alpha val="19848"/>
                </a:srgbClr>
              </a:gs>
              <a:gs pos="0">
                <a:schemeClr val="bg1"/>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b="1" dirty="0">
                <a:solidFill>
                  <a:srgbClr val="000000"/>
                </a:solidFill>
                <a:latin typeface="Arial"/>
                <a:cs typeface="Arial"/>
              </a:rPr>
              <a:t>Every 2-Month Injections</a:t>
            </a:r>
            <a:endParaRPr lang="en-US" sz="1000" dirty="0">
              <a:solidFill>
                <a:srgbClr val="000000"/>
              </a:solidFill>
              <a:latin typeface="Arial"/>
              <a:cs typeface="Arial"/>
            </a:endParaRPr>
          </a:p>
        </p:txBody>
      </p:sp>
      <p:sp>
        <p:nvSpPr>
          <p:cNvPr id="110" name="Arc 109">
            <a:extLst>
              <a:ext uri="{FF2B5EF4-FFF2-40B4-BE49-F238E27FC236}">
                <a16:creationId xmlns:a16="http://schemas.microsoft.com/office/drawing/2014/main" id="{993EA0CD-643A-775F-94D5-3CDDF64F1534}"/>
              </a:ext>
            </a:extLst>
          </p:cNvPr>
          <p:cNvSpPr/>
          <p:nvPr/>
        </p:nvSpPr>
        <p:spPr>
          <a:xfrm flipH="1">
            <a:off x="5691543"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Arc 110">
            <a:extLst>
              <a:ext uri="{FF2B5EF4-FFF2-40B4-BE49-F238E27FC236}">
                <a16:creationId xmlns:a16="http://schemas.microsoft.com/office/drawing/2014/main" id="{297C54CD-05A2-F7DA-0943-4A51EBC5E16F}"/>
              </a:ext>
            </a:extLst>
          </p:cNvPr>
          <p:cNvSpPr/>
          <p:nvPr/>
        </p:nvSpPr>
        <p:spPr>
          <a:xfrm flipH="1">
            <a:off x="7348295"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Arc 119">
            <a:extLst>
              <a:ext uri="{FF2B5EF4-FFF2-40B4-BE49-F238E27FC236}">
                <a16:creationId xmlns:a16="http://schemas.microsoft.com/office/drawing/2014/main" id="{68BC263A-276E-CFFF-A54C-4C8CA20EBCDB}"/>
              </a:ext>
            </a:extLst>
          </p:cNvPr>
          <p:cNvSpPr/>
          <p:nvPr/>
        </p:nvSpPr>
        <p:spPr>
          <a:xfrm flipH="1">
            <a:off x="6553489"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4" name="Group 113">
            <a:extLst>
              <a:ext uri="{FF2B5EF4-FFF2-40B4-BE49-F238E27FC236}">
                <a16:creationId xmlns:a16="http://schemas.microsoft.com/office/drawing/2014/main" id="{FE2126FF-3D70-C13A-5558-DAF9ECF6401F}"/>
              </a:ext>
            </a:extLst>
          </p:cNvPr>
          <p:cNvGrpSpPr/>
          <p:nvPr/>
        </p:nvGrpSpPr>
        <p:grpSpPr>
          <a:xfrm>
            <a:off x="5599312" y="2179772"/>
            <a:ext cx="713232" cy="594039"/>
            <a:chOff x="5673942" y="2908705"/>
            <a:chExt cx="1374727" cy="1144987"/>
          </a:xfrm>
        </p:grpSpPr>
        <p:pic>
          <p:nvPicPr>
            <p:cNvPr id="115" name="Picture 114">
              <a:extLst>
                <a:ext uri="{FF2B5EF4-FFF2-40B4-BE49-F238E27FC236}">
                  <a16:creationId xmlns:a16="http://schemas.microsoft.com/office/drawing/2014/main" id="{A415974D-9C59-9CDD-F34D-9485DD7E0AB2}"/>
                </a:ext>
              </a:extLst>
            </p:cNvPr>
            <p:cNvPicPr>
              <a:picLocks noChangeAspect="1"/>
            </p:cNvPicPr>
            <p:nvPr/>
          </p:nvPicPr>
          <p:blipFill>
            <a:blip r:embed="rId2"/>
            <a:stretch>
              <a:fillRect/>
            </a:stretch>
          </p:blipFill>
          <p:spPr>
            <a:xfrm rot="2700000">
              <a:off x="5650088" y="2932559"/>
              <a:ext cx="1144987" cy="1097280"/>
            </a:xfrm>
            <a:prstGeom prst="rect">
              <a:avLst/>
            </a:prstGeom>
          </p:spPr>
        </p:pic>
        <p:pic>
          <p:nvPicPr>
            <p:cNvPr id="116" name="Picture 115">
              <a:extLst>
                <a:ext uri="{FF2B5EF4-FFF2-40B4-BE49-F238E27FC236}">
                  <a16:creationId xmlns:a16="http://schemas.microsoft.com/office/drawing/2014/main" id="{A13D1939-6452-5CF3-7711-0E5AD436FA59}"/>
                </a:ext>
              </a:extLst>
            </p:cNvPr>
            <p:cNvPicPr>
              <a:picLocks noChangeAspect="1"/>
            </p:cNvPicPr>
            <p:nvPr/>
          </p:nvPicPr>
          <p:blipFill>
            <a:blip r:embed="rId3"/>
            <a:stretch>
              <a:fillRect/>
            </a:stretch>
          </p:blipFill>
          <p:spPr>
            <a:xfrm rot="18900000" flipH="1">
              <a:off x="5903678" y="2932560"/>
              <a:ext cx="1144991" cy="1097280"/>
            </a:xfrm>
            <a:prstGeom prst="rect">
              <a:avLst/>
            </a:prstGeom>
          </p:spPr>
        </p:pic>
      </p:grpSp>
      <p:grpSp>
        <p:nvGrpSpPr>
          <p:cNvPr id="117" name="Group 116">
            <a:extLst>
              <a:ext uri="{FF2B5EF4-FFF2-40B4-BE49-F238E27FC236}">
                <a16:creationId xmlns:a16="http://schemas.microsoft.com/office/drawing/2014/main" id="{AAFFB4AC-7BF6-095C-8A05-017F7AEC588A}"/>
              </a:ext>
            </a:extLst>
          </p:cNvPr>
          <p:cNvGrpSpPr/>
          <p:nvPr/>
        </p:nvGrpSpPr>
        <p:grpSpPr>
          <a:xfrm>
            <a:off x="6472974" y="2179772"/>
            <a:ext cx="713232" cy="594039"/>
            <a:chOff x="5673942" y="2908705"/>
            <a:chExt cx="1374727" cy="1144987"/>
          </a:xfrm>
        </p:grpSpPr>
        <p:pic>
          <p:nvPicPr>
            <p:cNvPr id="118" name="Picture 117">
              <a:extLst>
                <a:ext uri="{FF2B5EF4-FFF2-40B4-BE49-F238E27FC236}">
                  <a16:creationId xmlns:a16="http://schemas.microsoft.com/office/drawing/2014/main" id="{AE64CF46-2BFF-1198-1AEF-46F256643EAD}"/>
                </a:ext>
              </a:extLst>
            </p:cNvPr>
            <p:cNvPicPr>
              <a:picLocks noChangeAspect="1"/>
            </p:cNvPicPr>
            <p:nvPr/>
          </p:nvPicPr>
          <p:blipFill>
            <a:blip r:embed="rId2"/>
            <a:stretch>
              <a:fillRect/>
            </a:stretch>
          </p:blipFill>
          <p:spPr>
            <a:xfrm rot="2700000">
              <a:off x="5650088" y="2932559"/>
              <a:ext cx="1144987" cy="1097280"/>
            </a:xfrm>
            <a:prstGeom prst="rect">
              <a:avLst/>
            </a:prstGeom>
          </p:spPr>
        </p:pic>
        <p:pic>
          <p:nvPicPr>
            <p:cNvPr id="119" name="Picture 118">
              <a:extLst>
                <a:ext uri="{FF2B5EF4-FFF2-40B4-BE49-F238E27FC236}">
                  <a16:creationId xmlns:a16="http://schemas.microsoft.com/office/drawing/2014/main" id="{F40E0103-9740-215A-A66C-7D9C17764386}"/>
                </a:ext>
              </a:extLst>
            </p:cNvPr>
            <p:cNvPicPr>
              <a:picLocks noChangeAspect="1"/>
            </p:cNvPicPr>
            <p:nvPr/>
          </p:nvPicPr>
          <p:blipFill>
            <a:blip r:embed="rId3"/>
            <a:stretch>
              <a:fillRect/>
            </a:stretch>
          </p:blipFill>
          <p:spPr>
            <a:xfrm rot="18900000" flipH="1">
              <a:off x="5903678" y="2932560"/>
              <a:ext cx="1144991" cy="1097280"/>
            </a:xfrm>
            <a:prstGeom prst="rect">
              <a:avLst/>
            </a:prstGeom>
          </p:spPr>
        </p:pic>
      </p:grpSp>
      <p:grpSp>
        <p:nvGrpSpPr>
          <p:cNvPr id="123" name="Group 122">
            <a:extLst>
              <a:ext uri="{FF2B5EF4-FFF2-40B4-BE49-F238E27FC236}">
                <a16:creationId xmlns:a16="http://schemas.microsoft.com/office/drawing/2014/main" id="{A29F477C-BB52-D225-E5A7-49EB91E1667D}"/>
              </a:ext>
            </a:extLst>
          </p:cNvPr>
          <p:cNvGrpSpPr/>
          <p:nvPr/>
        </p:nvGrpSpPr>
        <p:grpSpPr>
          <a:xfrm>
            <a:off x="7308904" y="2179772"/>
            <a:ext cx="713232" cy="594039"/>
            <a:chOff x="5673942" y="2908705"/>
            <a:chExt cx="1374727" cy="1144987"/>
          </a:xfrm>
        </p:grpSpPr>
        <p:pic>
          <p:nvPicPr>
            <p:cNvPr id="124" name="Picture 123">
              <a:extLst>
                <a:ext uri="{FF2B5EF4-FFF2-40B4-BE49-F238E27FC236}">
                  <a16:creationId xmlns:a16="http://schemas.microsoft.com/office/drawing/2014/main" id="{BD491C9E-4817-4FAE-D2E4-85B22C01534D}"/>
                </a:ext>
              </a:extLst>
            </p:cNvPr>
            <p:cNvPicPr>
              <a:picLocks noChangeAspect="1"/>
            </p:cNvPicPr>
            <p:nvPr/>
          </p:nvPicPr>
          <p:blipFill>
            <a:blip r:embed="rId2"/>
            <a:stretch>
              <a:fillRect/>
            </a:stretch>
          </p:blipFill>
          <p:spPr>
            <a:xfrm rot="2700000">
              <a:off x="5650088" y="2932559"/>
              <a:ext cx="1144987" cy="1097280"/>
            </a:xfrm>
            <a:prstGeom prst="rect">
              <a:avLst/>
            </a:prstGeom>
          </p:spPr>
        </p:pic>
        <p:pic>
          <p:nvPicPr>
            <p:cNvPr id="125" name="Picture 124">
              <a:extLst>
                <a:ext uri="{FF2B5EF4-FFF2-40B4-BE49-F238E27FC236}">
                  <a16:creationId xmlns:a16="http://schemas.microsoft.com/office/drawing/2014/main" id="{E932B3EA-A805-A087-1881-FDB37E5801EC}"/>
                </a:ext>
              </a:extLst>
            </p:cNvPr>
            <p:cNvPicPr>
              <a:picLocks noChangeAspect="1"/>
            </p:cNvPicPr>
            <p:nvPr/>
          </p:nvPicPr>
          <p:blipFill>
            <a:blip r:embed="rId3"/>
            <a:stretch>
              <a:fillRect/>
            </a:stretch>
          </p:blipFill>
          <p:spPr>
            <a:xfrm rot="18900000" flipH="1">
              <a:off x="5903678" y="2932560"/>
              <a:ext cx="1144991" cy="1097280"/>
            </a:xfrm>
            <a:prstGeom prst="rect">
              <a:avLst/>
            </a:prstGeom>
          </p:spPr>
        </p:pic>
      </p:grpSp>
      <p:sp>
        <p:nvSpPr>
          <p:cNvPr id="87" name="Arc 86">
            <a:extLst>
              <a:ext uri="{FF2B5EF4-FFF2-40B4-BE49-F238E27FC236}">
                <a16:creationId xmlns:a16="http://schemas.microsoft.com/office/drawing/2014/main" id="{0E608AA0-9385-1826-AE18-A43A052B0CE1}"/>
              </a:ext>
            </a:extLst>
          </p:cNvPr>
          <p:cNvSpPr/>
          <p:nvPr/>
        </p:nvSpPr>
        <p:spPr>
          <a:xfrm flipH="1">
            <a:off x="4039191"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Group 9">
            <a:extLst>
              <a:ext uri="{FF2B5EF4-FFF2-40B4-BE49-F238E27FC236}">
                <a16:creationId xmlns:a16="http://schemas.microsoft.com/office/drawing/2014/main" id="{16E05E02-E18C-C482-98CF-DDF5E7E47A74}"/>
              </a:ext>
            </a:extLst>
          </p:cNvPr>
          <p:cNvGrpSpPr/>
          <p:nvPr/>
        </p:nvGrpSpPr>
        <p:grpSpPr>
          <a:xfrm>
            <a:off x="671725" y="2188396"/>
            <a:ext cx="2370902" cy="941980"/>
            <a:chOff x="4002337" y="2188396"/>
            <a:chExt cx="2370902" cy="941980"/>
          </a:xfrm>
        </p:grpSpPr>
        <p:sp>
          <p:nvSpPr>
            <p:cNvPr id="121" name="Arc 120">
              <a:extLst>
                <a:ext uri="{FF2B5EF4-FFF2-40B4-BE49-F238E27FC236}">
                  <a16:creationId xmlns:a16="http://schemas.microsoft.com/office/drawing/2014/main" id="{1C26C6E4-2622-61B2-2B43-9F9DF517B35C}"/>
                </a:ext>
              </a:extLst>
            </p:cNvPr>
            <p:cNvSpPr/>
            <p:nvPr/>
          </p:nvSpPr>
          <p:spPr>
            <a:xfrm flipH="1">
              <a:off x="4035573"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2" name="Group 91">
              <a:extLst>
                <a:ext uri="{FF2B5EF4-FFF2-40B4-BE49-F238E27FC236}">
                  <a16:creationId xmlns:a16="http://schemas.microsoft.com/office/drawing/2014/main" id="{4D84B73F-F8B8-89F1-9A74-1EABA233326F}"/>
                </a:ext>
              </a:extLst>
            </p:cNvPr>
            <p:cNvGrpSpPr>
              <a:grpSpLocks noChangeAspect="1"/>
            </p:cNvGrpSpPr>
            <p:nvPr/>
          </p:nvGrpSpPr>
          <p:grpSpPr>
            <a:xfrm>
              <a:off x="4002337" y="2188396"/>
              <a:ext cx="710715" cy="590122"/>
              <a:chOff x="1630867" y="2162372"/>
              <a:chExt cx="1378969" cy="1144991"/>
            </a:xfrm>
          </p:grpSpPr>
          <p:pic>
            <p:nvPicPr>
              <p:cNvPr id="93" name="Picture 92">
                <a:extLst>
                  <a:ext uri="{FF2B5EF4-FFF2-40B4-BE49-F238E27FC236}">
                    <a16:creationId xmlns:a16="http://schemas.microsoft.com/office/drawing/2014/main" id="{BEA0C907-AE47-17BF-AE90-19CCFB31D913}"/>
                  </a:ext>
                </a:extLst>
              </p:cNvPr>
              <p:cNvPicPr>
                <a:picLocks noChangeAspect="1"/>
              </p:cNvPicPr>
              <p:nvPr/>
            </p:nvPicPr>
            <p:blipFill>
              <a:blip r:embed="rId4"/>
              <a:stretch>
                <a:fillRect/>
              </a:stretch>
            </p:blipFill>
            <p:spPr>
              <a:xfrm rot="18900000" flipH="1">
                <a:off x="1864845" y="2186228"/>
                <a:ext cx="1144991" cy="1097280"/>
              </a:xfrm>
              <a:prstGeom prst="rect">
                <a:avLst/>
              </a:prstGeom>
            </p:spPr>
          </p:pic>
          <p:pic>
            <p:nvPicPr>
              <p:cNvPr id="94" name="Picture 93">
                <a:extLst>
                  <a:ext uri="{FF2B5EF4-FFF2-40B4-BE49-F238E27FC236}">
                    <a16:creationId xmlns:a16="http://schemas.microsoft.com/office/drawing/2014/main" id="{CB05F5D4-C259-FC35-26F4-0743ECBCF62D}"/>
                  </a:ext>
                </a:extLst>
              </p:cNvPr>
              <p:cNvPicPr>
                <a:picLocks noChangeAspect="1"/>
              </p:cNvPicPr>
              <p:nvPr/>
            </p:nvPicPr>
            <p:blipFill>
              <a:blip r:embed="rId5"/>
              <a:stretch>
                <a:fillRect/>
              </a:stretch>
            </p:blipFill>
            <p:spPr>
              <a:xfrm rot="2700000">
                <a:off x="1607012" y="2186227"/>
                <a:ext cx="1144991" cy="1097281"/>
              </a:xfrm>
              <a:prstGeom prst="rect">
                <a:avLst/>
              </a:prstGeom>
            </p:spPr>
          </p:pic>
        </p:grpSp>
        <p:grpSp>
          <p:nvGrpSpPr>
            <p:cNvPr id="7" name="Group 6">
              <a:extLst>
                <a:ext uri="{FF2B5EF4-FFF2-40B4-BE49-F238E27FC236}">
                  <a16:creationId xmlns:a16="http://schemas.microsoft.com/office/drawing/2014/main" id="{F9C402E9-3621-850D-E21B-5C23CD8A706E}"/>
                </a:ext>
              </a:extLst>
            </p:cNvPr>
            <p:cNvGrpSpPr/>
            <p:nvPr/>
          </p:nvGrpSpPr>
          <p:grpSpPr>
            <a:xfrm>
              <a:off x="5662524" y="2188396"/>
              <a:ext cx="710715" cy="941980"/>
              <a:chOff x="5662524" y="2188396"/>
              <a:chExt cx="710715" cy="941980"/>
            </a:xfrm>
          </p:grpSpPr>
          <p:sp>
            <p:nvSpPr>
              <p:cNvPr id="122" name="Arc 121">
                <a:extLst>
                  <a:ext uri="{FF2B5EF4-FFF2-40B4-BE49-F238E27FC236}">
                    <a16:creationId xmlns:a16="http://schemas.microsoft.com/office/drawing/2014/main" id="{578CF58B-67E7-7A66-1B9E-D994955E750F}"/>
                  </a:ext>
                </a:extLst>
              </p:cNvPr>
              <p:cNvSpPr/>
              <p:nvPr/>
            </p:nvSpPr>
            <p:spPr>
              <a:xfrm flipH="1">
                <a:off x="5710089"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5" name="Group 94">
                <a:extLst>
                  <a:ext uri="{FF2B5EF4-FFF2-40B4-BE49-F238E27FC236}">
                    <a16:creationId xmlns:a16="http://schemas.microsoft.com/office/drawing/2014/main" id="{188EF3E8-A5C4-ACA3-14C6-23140681C503}"/>
                  </a:ext>
                </a:extLst>
              </p:cNvPr>
              <p:cNvGrpSpPr>
                <a:grpSpLocks noChangeAspect="1"/>
              </p:cNvGrpSpPr>
              <p:nvPr/>
            </p:nvGrpSpPr>
            <p:grpSpPr>
              <a:xfrm>
                <a:off x="5662524" y="2188396"/>
                <a:ext cx="710715" cy="590122"/>
                <a:chOff x="1630867" y="2162372"/>
                <a:chExt cx="1378969" cy="1144991"/>
              </a:xfrm>
            </p:grpSpPr>
            <p:pic>
              <p:nvPicPr>
                <p:cNvPr id="98" name="Picture 97">
                  <a:extLst>
                    <a:ext uri="{FF2B5EF4-FFF2-40B4-BE49-F238E27FC236}">
                      <a16:creationId xmlns:a16="http://schemas.microsoft.com/office/drawing/2014/main" id="{4EFE41ED-CC4C-6528-1ECF-5DEDCC055942}"/>
                    </a:ext>
                  </a:extLst>
                </p:cNvPr>
                <p:cNvPicPr>
                  <a:picLocks noChangeAspect="1"/>
                </p:cNvPicPr>
                <p:nvPr/>
              </p:nvPicPr>
              <p:blipFill>
                <a:blip r:embed="rId4"/>
                <a:stretch>
                  <a:fillRect/>
                </a:stretch>
              </p:blipFill>
              <p:spPr>
                <a:xfrm rot="18900000" flipH="1">
                  <a:off x="1864845" y="2186228"/>
                  <a:ext cx="1144991" cy="1097280"/>
                </a:xfrm>
                <a:prstGeom prst="rect">
                  <a:avLst/>
                </a:prstGeom>
              </p:spPr>
            </p:pic>
            <p:pic>
              <p:nvPicPr>
                <p:cNvPr id="99" name="Picture 98">
                  <a:extLst>
                    <a:ext uri="{FF2B5EF4-FFF2-40B4-BE49-F238E27FC236}">
                      <a16:creationId xmlns:a16="http://schemas.microsoft.com/office/drawing/2014/main" id="{5A949C57-8351-6582-9962-96DEC0890C63}"/>
                    </a:ext>
                  </a:extLst>
                </p:cNvPr>
                <p:cNvPicPr>
                  <a:picLocks noChangeAspect="1"/>
                </p:cNvPicPr>
                <p:nvPr/>
              </p:nvPicPr>
              <p:blipFill>
                <a:blip r:embed="rId5"/>
                <a:stretch>
                  <a:fillRect/>
                </a:stretch>
              </p:blipFill>
              <p:spPr>
                <a:xfrm rot="2700000">
                  <a:off x="1607012" y="2186227"/>
                  <a:ext cx="1144991" cy="1097281"/>
                </a:xfrm>
                <a:prstGeom prst="rect">
                  <a:avLst/>
                </a:prstGeom>
              </p:spPr>
            </p:pic>
          </p:grpSp>
        </p:grpSp>
      </p:grpSp>
      <p:sp>
        <p:nvSpPr>
          <p:cNvPr id="103" name="Rectangle 7">
            <a:extLst>
              <a:ext uri="{FF2B5EF4-FFF2-40B4-BE49-F238E27FC236}">
                <a16:creationId xmlns:a16="http://schemas.microsoft.com/office/drawing/2014/main" id="{E164955E-A4CD-311F-A469-7C3CE022E068}"/>
              </a:ext>
            </a:extLst>
          </p:cNvPr>
          <p:cNvSpPr>
            <a:spLocks noChangeArrowheads="1"/>
          </p:cNvSpPr>
          <p:nvPr/>
        </p:nvSpPr>
        <p:spPr bwMode="ltGray">
          <a:xfrm>
            <a:off x="4041254" y="1492649"/>
            <a:ext cx="4682897" cy="436223"/>
          </a:xfrm>
          <a:prstGeom prst="rect">
            <a:avLst/>
          </a:prstGeom>
          <a:gradFill>
            <a:gsLst>
              <a:gs pos="81000">
                <a:srgbClr val="00B0F0">
                  <a:alpha val="19918"/>
                </a:srgbClr>
              </a:gs>
              <a:gs pos="0">
                <a:srgbClr val="00B0F0">
                  <a:alpha val="19895"/>
                </a:srgbClr>
              </a:gs>
              <a:gs pos="100000">
                <a:schemeClr val="bg1"/>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b="1" dirty="0">
                <a:solidFill>
                  <a:srgbClr val="000000"/>
                </a:solidFill>
                <a:latin typeface="Arial"/>
                <a:cs typeface="Arial"/>
              </a:rPr>
              <a:t>Every 1-Month Injections</a:t>
            </a:r>
            <a:endParaRPr lang="en-US" sz="1000" dirty="0">
              <a:solidFill>
                <a:srgbClr val="000000"/>
              </a:solidFill>
              <a:latin typeface="Arial"/>
              <a:cs typeface="Arial"/>
            </a:endParaRPr>
          </a:p>
        </p:txBody>
      </p:sp>
      <p:sp>
        <p:nvSpPr>
          <p:cNvPr id="105" name="Rectangle 104">
            <a:extLst>
              <a:ext uri="{FF2B5EF4-FFF2-40B4-BE49-F238E27FC236}">
                <a16:creationId xmlns:a16="http://schemas.microsoft.com/office/drawing/2014/main" id="{B7215CCD-7DCE-BE9D-76B4-7B3DC868287F}"/>
              </a:ext>
            </a:extLst>
          </p:cNvPr>
          <p:cNvSpPr>
            <a:spLocks noChangeArrowheads="1"/>
          </p:cNvSpPr>
          <p:nvPr/>
        </p:nvSpPr>
        <p:spPr bwMode="auto">
          <a:xfrm>
            <a:off x="3514091" y="1143947"/>
            <a:ext cx="987524" cy="202704"/>
          </a:xfrm>
          <a:prstGeom prst="rect">
            <a:avLst/>
          </a:prstGeom>
          <a:solidFill>
            <a:srgbClr val="C00000">
              <a:alpha val="15000"/>
            </a:srgbClr>
          </a:solidFill>
          <a:ln w="12700">
            <a:noFill/>
            <a:miter lim="800000"/>
            <a:headEnd/>
            <a:tailEnd/>
          </a:ln>
        </p:spPr>
        <p:txBody>
          <a:bodyPr lIns="70215" tIns="35703" rIns="70215" bIns="35703" anchor="ctr">
            <a:prstTxWarp prst="textNoShape">
              <a:avLst/>
            </a:prstTxWarp>
          </a:bodyPr>
          <a:lstStyle/>
          <a:p>
            <a:pPr algn="ctr" defTabSz="700088">
              <a:lnSpc>
                <a:spcPts val="1350"/>
              </a:lnSpc>
              <a:spcBef>
                <a:spcPct val="50000"/>
              </a:spcBef>
            </a:pPr>
            <a:r>
              <a:rPr lang="en-US" sz="1100" dirty="0">
                <a:latin typeface="Arial" pitchFamily="31" charset="0"/>
              </a:rPr>
              <a:t>Switch</a:t>
            </a:r>
          </a:p>
        </p:txBody>
      </p:sp>
      <p:sp>
        <p:nvSpPr>
          <p:cNvPr id="85" name="Arc 84">
            <a:extLst>
              <a:ext uri="{FF2B5EF4-FFF2-40B4-BE49-F238E27FC236}">
                <a16:creationId xmlns:a16="http://schemas.microsoft.com/office/drawing/2014/main" id="{C491F98A-6117-3F56-48F3-DA08A5A34AAB}"/>
              </a:ext>
            </a:extLst>
          </p:cNvPr>
          <p:cNvSpPr/>
          <p:nvPr/>
        </p:nvSpPr>
        <p:spPr>
          <a:xfrm flipH="1">
            <a:off x="4875114" y="2636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6" name="Group 85">
            <a:extLst>
              <a:ext uri="{FF2B5EF4-FFF2-40B4-BE49-F238E27FC236}">
                <a16:creationId xmlns:a16="http://schemas.microsoft.com/office/drawing/2014/main" id="{EFE119D2-C4F3-8EA2-5A81-9685F3D0E878}"/>
              </a:ext>
            </a:extLst>
          </p:cNvPr>
          <p:cNvGrpSpPr/>
          <p:nvPr/>
        </p:nvGrpSpPr>
        <p:grpSpPr>
          <a:xfrm>
            <a:off x="4774719" y="2179772"/>
            <a:ext cx="713232" cy="594039"/>
            <a:chOff x="5673942" y="2908705"/>
            <a:chExt cx="1374727" cy="1144987"/>
          </a:xfrm>
        </p:grpSpPr>
        <p:pic>
          <p:nvPicPr>
            <p:cNvPr id="89" name="Picture 88">
              <a:extLst>
                <a:ext uri="{FF2B5EF4-FFF2-40B4-BE49-F238E27FC236}">
                  <a16:creationId xmlns:a16="http://schemas.microsoft.com/office/drawing/2014/main" id="{EE2CD1C4-BCF4-9BAF-CFD4-AABCD29CD7C4}"/>
                </a:ext>
              </a:extLst>
            </p:cNvPr>
            <p:cNvPicPr>
              <a:picLocks noChangeAspect="1"/>
            </p:cNvPicPr>
            <p:nvPr/>
          </p:nvPicPr>
          <p:blipFill>
            <a:blip r:embed="rId2"/>
            <a:stretch>
              <a:fillRect/>
            </a:stretch>
          </p:blipFill>
          <p:spPr>
            <a:xfrm rot="2700000">
              <a:off x="5650088" y="2932559"/>
              <a:ext cx="1144987" cy="1097280"/>
            </a:xfrm>
            <a:prstGeom prst="rect">
              <a:avLst/>
            </a:prstGeom>
          </p:spPr>
        </p:pic>
        <p:pic>
          <p:nvPicPr>
            <p:cNvPr id="90" name="Picture 89">
              <a:extLst>
                <a:ext uri="{FF2B5EF4-FFF2-40B4-BE49-F238E27FC236}">
                  <a16:creationId xmlns:a16="http://schemas.microsoft.com/office/drawing/2014/main" id="{AF8ABF58-2B52-0189-CB82-35898313652F}"/>
                </a:ext>
              </a:extLst>
            </p:cNvPr>
            <p:cNvPicPr>
              <a:picLocks noChangeAspect="1"/>
            </p:cNvPicPr>
            <p:nvPr/>
          </p:nvPicPr>
          <p:blipFill>
            <a:blip r:embed="rId3"/>
            <a:stretch>
              <a:fillRect/>
            </a:stretch>
          </p:blipFill>
          <p:spPr>
            <a:xfrm rot="18900000" flipH="1">
              <a:off x="5903678" y="2932560"/>
              <a:ext cx="1144991" cy="1097280"/>
            </a:xfrm>
            <a:prstGeom prst="rect">
              <a:avLst/>
            </a:prstGeom>
          </p:spPr>
        </p:pic>
      </p:grpSp>
      <p:grpSp>
        <p:nvGrpSpPr>
          <p:cNvPr id="126" name="Group 125">
            <a:extLst>
              <a:ext uri="{FF2B5EF4-FFF2-40B4-BE49-F238E27FC236}">
                <a16:creationId xmlns:a16="http://schemas.microsoft.com/office/drawing/2014/main" id="{FEE101CF-C9DE-AC36-75C6-11A6CA6B74B7}"/>
              </a:ext>
            </a:extLst>
          </p:cNvPr>
          <p:cNvGrpSpPr/>
          <p:nvPr/>
        </p:nvGrpSpPr>
        <p:grpSpPr>
          <a:xfrm>
            <a:off x="3931457" y="2179773"/>
            <a:ext cx="713234" cy="594039"/>
            <a:chOff x="5673941" y="2908706"/>
            <a:chExt cx="1374731" cy="1144987"/>
          </a:xfrm>
        </p:grpSpPr>
        <p:pic>
          <p:nvPicPr>
            <p:cNvPr id="127" name="Picture 126">
              <a:extLst>
                <a:ext uri="{FF2B5EF4-FFF2-40B4-BE49-F238E27FC236}">
                  <a16:creationId xmlns:a16="http://schemas.microsoft.com/office/drawing/2014/main" id="{C45B01E9-21D3-C9FE-3201-3FB29233ECCA}"/>
                </a:ext>
              </a:extLst>
            </p:cNvPr>
            <p:cNvPicPr>
              <a:picLocks noChangeAspect="1"/>
            </p:cNvPicPr>
            <p:nvPr/>
          </p:nvPicPr>
          <p:blipFill>
            <a:blip r:embed="rId2"/>
            <a:stretch>
              <a:fillRect/>
            </a:stretch>
          </p:blipFill>
          <p:spPr>
            <a:xfrm rot="2700000">
              <a:off x="5650088" y="2932559"/>
              <a:ext cx="1144987" cy="1097280"/>
            </a:xfrm>
            <a:prstGeom prst="rect">
              <a:avLst/>
            </a:prstGeom>
          </p:spPr>
        </p:pic>
        <p:pic>
          <p:nvPicPr>
            <p:cNvPr id="128" name="Picture 127">
              <a:extLst>
                <a:ext uri="{FF2B5EF4-FFF2-40B4-BE49-F238E27FC236}">
                  <a16:creationId xmlns:a16="http://schemas.microsoft.com/office/drawing/2014/main" id="{6582571E-B914-A055-AA2D-CD360B64ED37}"/>
                </a:ext>
              </a:extLst>
            </p:cNvPr>
            <p:cNvPicPr>
              <a:picLocks noChangeAspect="1"/>
            </p:cNvPicPr>
            <p:nvPr/>
          </p:nvPicPr>
          <p:blipFill>
            <a:blip r:embed="rId3"/>
            <a:stretch>
              <a:fillRect/>
            </a:stretch>
          </p:blipFill>
          <p:spPr>
            <a:xfrm rot="18900000" flipH="1">
              <a:off x="5903678" y="2932560"/>
              <a:ext cx="1144991" cy="1097280"/>
            </a:xfrm>
            <a:prstGeom prst="rect">
              <a:avLst/>
            </a:prstGeom>
          </p:spPr>
        </p:pic>
      </p:grpSp>
      <p:cxnSp>
        <p:nvCxnSpPr>
          <p:cNvPr id="129" name="Straight Arrow Connector 128">
            <a:extLst>
              <a:ext uri="{FF2B5EF4-FFF2-40B4-BE49-F238E27FC236}">
                <a16:creationId xmlns:a16="http://schemas.microsoft.com/office/drawing/2014/main" id="{2AC6AA52-6561-1213-DEF1-D52FFE660939}"/>
              </a:ext>
            </a:extLst>
          </p:cNvPr>
          <p:cNvCxnSpPr>
            <a:cxnSpLocks/>
          </p:cNvCxnSpPr>
          <p:nvPr/>
        </p:nvCxnSpPr>
        <p:spPr>
          <a:xfrm>
            <a:off x="6521153" y="3055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E8D9D552-14A7-423A-8C3B-569948175E04}"/>
              </a:ext>
            </a:extLst>
          </p:cNvPr>
          <p:cNvSpPr txBox="1"/>
          <p:nvPr/>
        </p:nvSpPr>
        <p:spPr>
          <a:xfrm>
            <a:off x="4839271" y="3031745"/>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31" name="TextBox 130">
            <a:extLst>
              <a:ext uri="{FF2B5EF4-FFF2-40B4-BE49-F238E27FC236}">
                <a16:creationId xmlns:a16="http://schemas.microsoft.com/office/drawing/2014/main" id="{3FE1D6DD-6E13-6EA2-14F8-CF2FC6E8CFF4}"/>
              </a:ext>
            </a:extLst>
          </p:cNvPr>
          <p:cNvSpPr txBox="1"/>
          <p:nvPr/>
        </p:nvSpPr>
        <p:spPr>
          <a:xfrm>
            <a:off x="5680192" y="3031745"/>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32" name="TextBox 131">
            <a:extLst>
              <a:ext uri="{FF2B5EF4-FFF2-40B4-BE49-F238E27FC236}">
                <a16:creationId xmlns:a16="http://schemas.microsoft.com/office/drawing/2014/main" id="{E5AD83AB-DA30-C0C5-5707-2CD776F89772}"/>
              </a:ext>
            </a:extLst>
          </p:cNvPr>
          <p:cNvSpPr txBox="1"/>
          <p:nvPr/>
        </p:nvSpPr>
        <p:spPr>
          <a:xfrm>
            <a:off x="6521113" y="3031745"/>
            <a:ext cx="857068" cy="261610"/>
          </a:xfrm>
          <a:prstGeom prst="rect">
            <a:avLst/>
          </a:prstGeom>
          <a:noFill/>
        </p:spPr>
        <p:txBody>
          <a:bodyPr wrap="square" rtlCol="0">
            <a:spAutoFit/>
          </a:bodyPr>
          <a:lstStyle/>
          <a:p>
            <a:pPr algn="ctr"/>
            <a:r>
              <a:rPr lang="en-US" sz="1100" dirty="0">
                <a:latin typeface="Arial"/>
                <a:cs typeface="Arial"/>
              </a:rPr>
              <a:t>1 Month</a:t>
            </a:r>
          </a:p>
        </p:txBody>
      </p:sp>
      <p:cxnSp>
        <p:nvCxnSpPr>
          <p:cNvPr id="134" name="Straight Arrow Connector 133">
            <a:extLst>
              <a:ext uri="{FF2B5EF4-FFF2-40B4-BE49-F238E27FC236}">
                <a16:creationId xmlns:a16="http://schemas.microsoft.com/office/drawing/2014/main" id="{E33F9A12-C504-1956-FEB1-5D21DD2310E1}"/>
              </a:ext>
            </a:extLst>
          </p:cNvPr>
          <p:cNvCxnSpPr>
            <a:cxnSpLocks/>
          </p:cNvCxnSpPr>
          <p:nvPr/>
        </p:nvCxnSpPr>
        <p:spPr>
          <a:xfrm>
            <a:off x="2350408" y="3055081"/>
            <a:ext cx="164592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A0BE4ED2-9B4B-CBFB-FA9E-A96064321CFB}"/>
              </a:ext>
            </a:extLst>
          </p:cNvPr>
          <p:cNvCxnSpPr>
            <a:cxnSpLocks/>
          </p:cNvCxnSpPr>
          <p:nvPr/>
        </p:nvCxnSpPr>
        <p:spPr>
          <a:xfrm>
            <a:off x="304177" y="3055081"/>
            <a:ext cx="385615" cy="0"/>
          </a:xfrm>
          <a:prstGeom prst="straightConnector1">
            <a:avLst/>
          </a:prstGeom>
          <a:ln w="19050">
            <a:gradFill>
              <a:gsLst>
                <a:gs pos="0">
                  <a:schemeClr val="accent1">
                    <a:lumMod val="5000"/>
                    <a:lumOff val="95000"/>
                  </a:schemeClr>
                </a:gs>
                <a:gs pos="74000">
                  <a:srgbClr val="595959"/>
                </a:gs>
                <a:gs pos="100000">
                  <a:srgbClr val="595959"/>
                </a:gs>
              </a:gsLst>
              <a:lin ang="0" scaled="0"/>
            </a:gra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6" name="TextBox 135">
            <a:extLst>
              <a:ext uri="{FF2B5EF4-FFF2-40B4-BE49-F238E27FC236}">
                <a16:creationId xmlns:a16="http://schemas.microsoft.com/office/drawing/2014/main" id="{86DB2664-BDF8-C9C7-EFA3-3B057FB2E37B}"/>
              </a:ext>
            </a:extLst>
          </p:cNvPr>
          <p:cNvSpPr txBox="1"/>
          <p:nvPr/>
        </p:nvSpPr>
        <p:spPr>
          <a:xfrm>
            <a:off x="2697389" y="3031745"/>
            <a:ext cx="857068" cy="261610"/>
          </a:xfrm>
          <a:prstGeom prst="rect">
            <a:avLst/>
          </a:prstGeom>
          <a:noFill/>
        </p:spPr>
        <p:txBody>
          <a:bodyPr wrap="square" rtlCol="0">
            <a:spAutoFit/>
          </a:bodyPr>
          <a:lstStyle/>
          <a:p>
            <a:pPr algn="ctr"/>
            <a:r>
              <a:rPr lang="en-US" sz="1100" dirty="0">
                <a:latin typeface="Arial"/>
                <a:cs typeface="Arial"/>
              </a:rPr>
              <a:t>2 Months</a:t>
            </a:r>
          </a:p>
        </p:txBody>
      </p:sp>
      <p:pic>
        <p:nvPicPr>
          <p:cNvPr id="139" name="Picture 138">
            <a:extLst>
              <a:ext uri="{FF2B5EF4-FFF2-40B4-BE49-F238E27FC236}">
                <a16:creationId xmlns:a16="http://schemas.microsoft.com/office/drawing/2014/main" id="{4B8D5D84-C171-750C-9DDF-2E3E5887DA42}"/>
              </a:ext>
            </a:extLst>
          </p:cNvPr>
          <p:cNvPicPr>
            <a:picLocks noChangeAspect="1"/>
          </p:cNvPicPr>
          <p:nvPr/>
        </p:nvPicPr>
        <p:blipFill>
          <a:blip r:embed="rId2"/>
          <a:stretch>
            <a:fillRect/>
          </a:stretch>
        </p:blipFill>
        <p:spPr>
          <a:xfrm rot="2700000">
            <a:off x="190185" y="3792180"/>
            <a:ext cx="365382" cy="350158"/>
          </a:xfrm>
          <a:prstGeom prst="rect">
            <a:avLst/>
          </a:prstGeom>
        </p:spPr>
      </p:pic>
      <p:pic>
        <p:nvPicPr>
          <p:cNvPr id="140" name="Picture 139">
            <a:extLst>
              <a:ext uri="{FF2B5EF4-FFF2-40B4-BE49-F238E27FC236}">
                <a16:creationId xmlns:a16="http://schemas.microsoft.com/office/drawing/2014/main" id="{04364C99-FBED-1E42-E53F-87757C2FF9FC}"/>
              </a:ext>
            </a:extLst>
          </p:cNvPr>
          <p:cNvPicPr>
            <a:picLocks noChangeAspect="1"/>
          </p:cNvPicPr>
          <p:nvPr/>
        </p:nvPicPr>
        <p:blipFill>
          <a:blip r:embed="rId3"/>
          <a:stretch>
            <a:fillRect/>
          </a:stretch>
        </p:blipFill>
        <p:spPr>
          <a:xfrm rot="18900000" flipH="1">
            <a:off x="189466" y="4257540"/>
            <a:ext cx="365383" cy="350158"/>
          </a:xfrm>
          <a:prstGeom prst="rect">
            <a:avLst/>
          </a:prstGeom>
        </p:spPr>
      </p:pic>
      <p:cxnSp>
        <p:nvCxnSpPr>
          <p:cNvPr id="141" name="Straight Arrow Connector 140">
            <a:extLst>
              <a:ext uri="{FF2B5EF4-FFF2-40B4-BE49-F238E27FC236}">
                <a16:creationId xmlns:a16="http://schemas.microsoft.com/office/drawing/2014/main" id="{59192C80-651E-9936-CE1B-0D54DB58F429}"/>
              </a:ext>
            </a:extLst>
          </p:cNvPr>
          <p:cNvCxnSpPr>
            <a:cxnSpLocks/>
          </p:cNvCxnSpPr>
          <p:nvPr/>
        </p:nvCxnSpPr>
        <p:spPr>
          <a:xfrm>
            <a:off x="4008110" y="1365713"/>
            <a:ext cx="0" cy="1536657"/>
          </a:xfrm>
          <a:prstGeom prst="straightConnector1">
            <a:avLst/>
          </a:prstGeom>
          <a:ln>
            <a:solidFill>
              <a:srgbClr val="C0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61447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46943" y="898084"/>
            <a:ext cx="8267688" cy="3541569"/>
          </a:xfrm>
          <a:prstGeom prst="rect">
            <a:avLst/>
          </a:prstGeom>
          <a:solidFill>
            <a:schemeClr val="tx1">
              <a:alpha val="18000"/>
            </a:schemeClr>
          </a:solidFill>
          <a:ln>
            <a:solidFill>
              <a:schemeClr val="bg1"/>
            </a:solidFill>
          </a:ln>
          <a:effectLst/>
        </p:spPr>
        <p:txBody>
          <a:bodyPr tIns="13716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5740" indent="-137160">
              <a:lnSpc>
                <a:spcPts val="2400"/>
              </a:lnSpc>
              <a:spcBef>
                <a:spcPts val="1800"/>
              </a:spcBef>
              <a:buClr>
                <a:srgbClr val="00B0F0"/>
              </a:buClr>
            </a:pPr>
            <a:r>
              <a:rPr lang="en-US" sz="1800" b="1" dirty="0">
                <a:solidFill>
                  <a:schemeClr val="bg1"/>
                </a:solidFill>
                <a:latin typeface="Arial" panose="020B0604020202020204" pitchFamily="34" charset="0"/>
                <a:cs typeface="Arial" panose="020B0604020202020204" pitchFamily="34" charset="0"/>
              </a:rPr>
              <a:t>Phase 3 Trials in Treatment Naïve</a:t>
            </a:r>
            <a:br>
              <a:rPr lang="en-US" sz="1650" dirty="0">
                <a:solidFill>
                  <a:schemeClr val="bg1"/>
                </a:solidFill>
                <a:latin typeface="Arial" panose="020B0604020202020204" pitchFamily="34" charset="0"/>
                <a:cs typeface="Arial" panose="020B0604020202020204" pitchFamily="34" charset="0"/>
              </a:rPr>
            </a:br>
            <a:r>
              <a:rPr lang="en-US" sz="1650" dirty="0">
                <a:solidFill>
                  <a:schemeClr val="bg1"/>
                </a:solidFill>
                <a:latin typeface="Arial" panose="020B0604020202020204" pitchFamily="34" charset="0"/>
                <a:cs typeface="Arial" panose="020B0604020202020204" pitchFamily="34" charset="0"/>
              </a:rPr>
              <a:t>- FLAIR: IM CAB + IM RPV  monthly versus oral DTG-ABC-3TC: 48 weeks</a:t>
            </a:r>
            <a:br>
              <a:rPr lang="en-US" sz="1650" dirty="0">
                <a:solidFill>
                  <a:schemeClr val="bg1"/>
                </a:solidFill>
                <a:latin typeface="Arial" panose="020B0604020202020204" pitchFamily="34" charset="0"/>
                <a:cs typeface="Arial" panose="020B0604020202020204" pitchFamily="34" charset="0"/>
              </a:rPr>
            </a:br>
            <a:r>
              <a:rPr lang="en-US" sz="1650" dirty="0">
                <a:solidFill>
                  <a:schemeClr val="bg1"/>
                </a:solidFill>
                <a:latin typeface="Arial" panose="020B0604020202020204" pitchFamily="34" charset="0"/>
                <a:cs typeface="Arial" panose="020B0604020202020204" pitchFamily="34" charset="0"/>
              </a:rPr>
              <a:t>- FLAIR: IM CAB + IM RPV monthly versus oral DTG-ABC-3TC: 96 weeks</a:t>
            </a:r>
            <a:br>
              <a:rPr lang="en-US" sz="1650" dirty="0">
                <a:solidFill>
                  <a:schemeClr val="bg1"/>
                </a:solidFill>
                <a:latin typeface="Arial" panose="020B0604020202020204" pitchFamily="34" charset="0"/>
                <a:cs typeface="Arial" panose="020B0604020202020204" pitchFamily="34" charset="0"/>
              </a:rPr>
            </a:br>
            <a:r>
              <a:rPr lang="en-US" sz="1650" dirty="0">
                <a:solidFill>
                  <a:schemeClr val="bg1"/>
                </a:solidFill>
                <a:latin typeface="Arial" panose="020B0604020202020204" pitchFamily="34" charset="0"/>
                <a:cs typeface="Arial" panose="020B0604020202020204" pitchFamily="34" charset="0"/>
              </a:rPr>
              <a:t>- FLAIR: IM CAB + IM RPV with or without oral lead in: 124-week extension</a:t>
            </a:r>
          </a:p>
          <a:p>
            <a:pPr marL="205740" indent="-137160">
              <a:lnSpc>
                <a:spcPts val="2400"/>
              </a:lnSpc>
              <a:spcBef>
                <a:spcPts val="1800"/>
              </a:spcBef>
              <a:buClr>
                <a:srgbClr val="00B0F0"/>
              </a:buClr>
            </a:pPr>
            <a:r>
              <a:rPr lang="en-US" sz="1800" b="1" dirty="0">
                <a:solidFill>
                  <a:schemeClr val="bg1"/>
                </a:solidFill>
                <a:latin typeface="Arial" panose="020B0604020202020204" pitchFamily="34" charset="0"/>
                <a:cs typeface="Arial" panose="020B0604020202020204" pitchFamily="34" charset="0"/>
              </a:rPr>
              <a:t>Phase 3 Trials in Treatment Experienced</a:t>
            </a:r>
            <a:br>
              <a:rPr lang="en-US" sz="1650" dirty="0">
                <a:solidFill>
                  <a:schemeClr val="bg1"/>
                </a:solidFill>
                <a:latin typeface="Arial" panose="020B0604020202020204" pitchFamily="34" charset="0"/>
                <a:cs typeface="Arial" panose="020B0604020202020204" pitchFamily="34" charset="0"/>
              </a:rPr>
            </a:br>
            <a:r>
              <a:rPr lang="en-US" sz="1650" dirty="0">
                <a:solidFill>
                  <a:schemeClr val="bg1"/>
                </a:solidFill>
                <a:latin typeface="Arial" panose="020B0604020202020204" pitchFamily="34" charset="0"/>
                <a:cs typeface="Arial" panose="020B0604020202020204" pitchFamily="34" charset="0"/>
              </a:rPr>
              <a:t>- ATLAS: switch to monthly IM CAB + IM RPV or continue 3-drug oral ART</a:t>
            </a:r>
            <a:br>
              <a:rPr lang="en-US" sz="1650" dirty="0">
                <a:solidFill>
                  <a:schemeClr val="bg1"/>
                </a:solidFill>
                <a:latin typeface="Arial" panose="020B0604020202020204" pitchFamily="34" charset="0"/>
                <a:cs typeface="Arial" panose="020B0604020202020204" pitchFamily="34" charset="0"/>
              </a:rPr>
            </a:br>
            <a:r>
              <a:rPr lang="en-US" sz="1650" dirty="0">
                <a:solidFill>
                  <a:schemeClr val="bg1"/>
                </a:solidFill>
                <a:latin typeface="Arial" panose="020B0604020202020204" pitchFamily="34" charset="0"/>
                <a:cs typeface="Arial" panose="020B0604020202020204" pitchFamily="34" charset="0"/>
              </a:rPr>
              <a:t>- ATLAS-2M: switch to IM CAB + IM RPV taken every 1 or 2 months: 48 weeks</a:t>
            </a:r>
            <a:br>
              <a:rPr lang="en-US" sz="1650" dirty="0">
                <a:solidFill>
                  <a:schemeClr val="bg1"/>
                </a:solidFill>
                <a:latin typeface="Arial" panose="020B0604020202020204" pitchFamily="34" charset="0"/>
                <a:cs typeface="Arial" panose="020B0604020202020204" pitchFamily="34" charset="0"/>
              </a:rPr>
            </a:br>
            <a:r>
              <a:rPr lang="en-US" sz="1650" dirty="0">
                <a:solidFill>
                  <a:schemeClr val="bg1"/>
                </a:solidFill>
                <a:latin typeface="Arial" panose="020B0604020202020204" pitchFamily="34" charset="0"/>
                <a:cs typeface="Arial" panose="020B0604020202020204" pitchFamily="34" charset="0"/>
              </a:rPr>
              <a:t>- ATLAS-2M: switch to IM CAB + IM RPV taken every 1 or 2 months: 96 weeks</a:t>
            </a:r>
            <a:br>
              <a:rPr lang="en-US" sz="1650" dirty="0">
                <a:solidFill>
                  <a:schemeClr val="bg1"/>
                </a:solidFill>
                <a:latin typeface="Arial" panose="020B0604020202020204" pitchFamily="34" charset="0"/>
                <a:cs typeface="Arial" panose="020B0604020202020204" pitchFamily="34" charset="0"/>
              </a:rPr>
            </a:br>
            <a:r>
              <a:rPr lang="en-US" sz="1650" dirty="0">
                <a:solidFill>
                  <a:schemeClr val="bg1"/>
                </a:solidFill>
                <a:latin typeface="Arial" panose="020B0604020202020204" pitchFamily="34" charset="0"/>
                <a:cs typeface="Arial" panose="020B0604020202020204" pitchFamily="34" charset="0"/>
              </a:rPr>
              <a:t>-SOLAR: switch to every 2 months IM CAB + IM RPV or continue BIC-TAF-FTC</a:t>
            </a:r>
          </a:p>
        </p:txBody>
      </p:sp>
      <p:sp>
        <p:nvSpPr>
          <p:cNvPr id="5" name="Title 1">
            <a:extLst>
              <a:ext uri="{FF2B5EF4-FFF2-40B4-BE49-F238E27FC236}">
                <a16:creationId xmlns:a16="http://schemas.microsoft.com/office/drawing/2014/main" id="{B0FCFA1A-7918-B64E-84A1-471FC098B59A}"/>
              </a:ext>
            </a:extLst>
          </p:cNvPr>
          <p:cNvSpPr txBox="1">
            <a:spLocks/>
          </p:cNvSpPr>
          <p:nvPr/>
        </p:nvSpPr>
        <p:spPr>
          <a:xfrm>
            <a:off x="446941" y="278973"/>
            <a:ext cx="8267689" cy="627994"/>
          </a:xfrm>
          <a:prstGeom prst="rect">
            <a:avLst/>
          </a:prstGeom>
          <a:solidFill>
            <a:srgbClr val="00122E"/>
          </a:solidFill>
          <a:ln>
            <a:solidFill>
              <a:schemeClr val="bg1"/>
            </a:solidFill>
          </a:ln>
        </p:spPr>
        <p:txBody>
          <a:bodyPr anchor="ctr" anchorCtr="0">
            <a:norm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r>
              <a:rPr lang="en-US" sz="1350" i="1" dirty="0"/>
              <a:t>Summary of Key Studies</a:t>
            </a:r>
            <a:br>
              <a:rPr lang="en-US" sz="1800" dirty="0"/>
            </a:br>
            <a:r>
              <a:rPr lang="en-US" sz="1800" dirty="0"/>
              <a:t>Cabotegravir and Rilpivirine Long-Acting Injectable</a:t>
            </a:r>
          </a:p>
        </p:txBody>
      </p:sp>
    </p:spTree>
    <p:extLst>
      <p:ext uri="{BB962C8B-B14F-4D97-AF65-F5344CB8AC3E}">
        <p14:creationId xmlns:p14="http://schemas.microsoft.com/office/powerpoint/2010/main" val="240941302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p:cNvSpPr>
          <p:nvPr/>
        </p:nvSpPr>
        <p:spPr>
          <a:xfrm>
            <a:off x="446943" y="898084"/>
            <a:ext cx="8267688" cy="2290284"/>
          </a:xfrm>
          <a:prstGeom prst="rect">
            <a:avLst/>
          </a:prstGeom>
          <a:solidFill>
            <a:schemeClr val="tx1">
              <a:alpha val="18000"/>
            </a:schemeClr>
          </a:solidFill>
          <a:ln>
            <a:solidFill>
              <a:schemeClr val="bg1"/>
            </a:solidFill>
          </a:ln>
          <a:effectLst/>
        </p:spPr>
        <p:txBody>
          <a:bodyPr tIns="13716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05740" indent="-137160">
              <a:lnSpc>
                <a:spcPts val="2500"/>
              </a:lnSpc>
              <a:spcBef>
                <a:spcPts val="1800"/>
              </a:spcBef>
              <a:buClr>
                <a:srgbClr val="00B0F0"/>
              </a:buClr>
            </a:pPr>
            <a:r>
              <a:rPr lang="en-US" sz="1800" b="1" dirty="0">
                <a:solidFill>
                  <a:schemeClr val="bg1"/>
                </a:solidFill>
                <a:latin typeface="Arial" panose="020B0604020202020204" pitchFamily="34" charset="0"/>
                <a:cs typeface="Arial" panose="020B0604020202020204" pitchFamily="34" charset="0"/>
              </a:rPr>
              <a:t>Phase 2 Trials</a:t>
            </a:r>
            <a:br>
              <a:rPr lang="en-US" sz="1650" dirty="0">
                <a:solidFill>
                  <a:schemeClr val="bg1"/>
                </a:solidFill>
                <a:latin typeface="Arial" panose="020B0604020202020204" pitchFamily="34" charset="0"/>
                <a:cs typeface="Arial" panose="020B0604020202020204" pitchFamily="34" charset="0"/>
              </a:rPr>
            </a:br>
            <a:r>
              <a:rPr lang="en-US" sz="1650" dirty="0">
                <a:solidFill>
                  <a:schemeClr val="bg1"/>
                </a:solidFill>
                <a:latin typeface="Arial" panose="020B0604020202020204" pitchFamily="34" charset="0"/>
                <a:cs typeface="Arial" panose="020B0604020202020204" pitchFamily="34" charset="0"/>
              </a:rPr>
              <a:t>- LATTE: oral CAB + oral RPV daily versus oral EFV plus 2 NRTIs</a:t>
            </a:r>
            <a:br>
              <a:rPr lang="en-US" sz="1650" dirty="0">
                <a:solidFill>
                  <a:schemeClr val="bg1"/>
                </a:solidFill>
                <a:latin typeface="Arial" panose="020B0604020202020204" pitchFamily="34" charset="0"/>
                <a:cs typeface="Arial" panose="020B0604020202020204" pitchFamily="34" charset="0"/>
              </a:rPr>
            </a:br>
            <a:r>
              <a:rPr lang="en-US" sz="1650" dirty="0">
                <a:solidFill>
                  <a:schemeClr val="bg1"/>
                </a:solidFill>
                <a:latin typeface="Arial" panose="020B0604020202020204" pitchFamily="34" charset="0"/>
                <a:cs typeface="Arial" panose="020B0604020202020204" pitchFamily="34" charset="0"/>
              </a:rPr>
              <a:t>- LATTE-2: IM CAB + IM RPV every 1 or 2 months versus oral CAB + oral ABC-3TC</a:t>
            </a:r>
            <a:br>
              <a:rPr lang="en-US" sz="1650" dirty="0">
                <a:solidFill>
                  <a:schemeClr val="bg1"/>
                </a:solidFill>
                <a:latin typeface="Arial" panose="020B0604020202020204" pitchFamily="34" charset="0"/>
                <a:cs typeface="Arial" panose="020B0604020202020204" pitchFamily="34" charset="0"/>
              </a:rPr>
            </a:br>
            <a:r>
              <a:rPr lang="en-US" sz="1650" dirty="0">
                <a:solidFill>
                  <a:schemeClr val="bg1"/>
                </a:solidFill>
                <a:latin typeface="Arial" panose="020B0604020202020204" pitchFamily="34" charset="0"/>
                <a:cs typeface="Arial" panose="020B0604020202020204" pitchFamily="34" charset="0"/>
              </a:rPr>
              <a:t>- POLAR: every 2-month IM CAB + IM RPV after 5 years or oral CAB + oral RPV</a:t>
            </a:r>
          </a:p>
          <a:p>
            <a:pPr marL="205740" indent="-137160">
              <a:lnSpc>
                <a:spcPts val="2100"/>
              </a:lnSpc>
              <a:spcBef>
                <a:spcPts val="1800"/>
              </a:spcBef>
              <a:buClr>
                <a:srgbClr val="00B0F0"/>
              </a:buClr>
            </a:pPr>
            <a:endParaRPr lang="en-US" sz="1650" dirty="0">
              <a:solidFill>
                <a:schemeClr val="bg1"/>
              </a:solidFill>
              <a:latin typeface="Arial" panose="020B0604020202020204" pitchFamily="34" charset="0"/>
              <a:cs typeface="Arial" panose="020B0604020202020204" pitchFamily="34" charset="0"/>
            </a:endParaRPr>
          </a:p>
          <a:p>
            <a:pPr marL="205740" indent="-137160">
              <a:lnSpc>
                <a:spcPts val="2100"/>
              </a:lnSpc>
              <a:spcBef>
                <a:spcPts val="1800"/>
              </a:spcBef>
              <a:buClr>
                <a:prstClr val="white"/>
              </a:buClr>
              <a:buNone/>
            </a:pPr>
            <a:endParaRPr lang="en-US" sz="1650"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B0FCFA1A-7918-B64E-84A1-471FC098B59A}"/>
              </a:ext>
            </a:extLst>
          </p:cNvPr>
          <p:cNvSpPr txBox="1">
            <a:spLocks/>
          </p:cNvSpPr>
          <p:nvPr/>
        </p:nvSpPr>
        <p:spPr>
          <a:xfrm>
            <a:off x="446941" y="278973"/>
            <a:ext cx="8267689" cy="627994"/>
          </a:xfrm>
          <a:prstGeom prst="rect">
            <a:avLst/>
          </a:prstGeom>
          <a:solidFill>
            <a:srgbClr val="00122E"/>
          </a:solidFill>
          <a:ln>
            <a:solidFill>
              <a:schemeClr val="bg1"/>
            </a:solidFill>
          </a:ln>
        </p:spPr>
        <p:txBody>
          <a:bodyPr anchor="ctr" anchorCtr="0">
            <a:norm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r>
              <a:rPr lang="en-US" sz="1350" i="1" dirty="0"/>
              <a:t>Summary of Key Studies</a:t>
            </a:r>
            <a:br>
              <a:rPr lang="en-US" sz="1800" dirty="0"/>
            </a:br>
            <a:r>
              <a:rPr lang="en-US" sz="1800" dirty="0"/>
              <a:t>Cabotegravir and Rilpivirine Long-Acting Injectable</a:t>
            </a:r>
          </a:p>
        </p:txBody>
      </p:sp>
    </p:spTree>
    <p:extLst>
      <p:ext uri="{BB962C8B-B14F-4D97-AF65-F5344CB8AC3E}">
        <p14:creationId xmlns:p14="http://schemas.microsoft.com/office/powerpoint/2010/main" val="322186752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34290" numCol="1" anchor="ctr" anchorCtr="0" compatLnSpc="1">
            <a:prstTxWarp prst="textNoShape">
              <a:avLst/>
            </a:prstTxWarp>
            <a:normAutofit/>
          </a:bodyPr>
          <a:lstStyle/>
          <a:p>
            <a:pPr eaLnBrk="1" hangingPunct="1">
              <a:lnSpc>
                <a:spcPts val="3000"/>
              </a:lnSpc>
            </a:pPr>
            <a:r>
              <a:rPr lang="en-US" altLang="en-US" sz="1800" b="0" dirty="0"/>
              <a:t>Long-Acting IM Cabotegravir and IM </a:t>
            </a:r>
            <a:r>
              <a:rPr lang="en-US" altLang="en-US" sz="1800" b="0" dirty="0" err="1"/>
              <a:t>Rilpivirine</a:t>
            </a:r>
            <a:r>
              <a:rPr lang="en-US" altLang="en-US" sz="1800" b="0" dirty="0"/>
              <a:t> after Oral Induction</a:t>
            </a:r>
            <a:br>
              <a:rPr lang="en-US" altLang="en-US" sz="2025" b="0" dirty="0"/>
            </a:br>
            <a:r>
              <a:rPr lang="en-US" altLang="en-US" sz="2025" b="0" dirty="0"/>
              <a:t> </a:t>
            </a:r>
            <a:r>
              <a:rPr lang="en-US" altLang="en-US" dirty="0"/>
              <a:t> FLAIR Study: </a:t>
            </a:r>
            <a:r>
              <a:rPr lang="en-US" altLang="en-US" dirty="0">
                <a:ea typeface="MS PGothic" panose="020B0600070205080204" pitchFamily="34" charset="-128"/>
              </a:rPr>
              <a:t>48-Week Data</a:t>
            </a:r>
            <a:r>
              <a:rPr lang="en-US" altLang="en-US" dirty="0"/>
              <a:t> </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Cabotegravir and </a:t>
            </a:r>
            <a:r>
              <a:rPr lang="en-US" dirty="0" err="1"/>
              <a:t>Rilpivirine</a:t>
            </a:r>
            <a:br>
              <a:rPr lang="en-US" dirty="0"/>
            </a:br>
            <a:r>
              <a:rPr lang="en-US" dirty="0"/>
              <a:t>Oral and Injectable Preparations</a:t>
            </a:r>
          </a:p>
        </p:txBody>
      </p:sp>
      <p:sp>
        <p:nvSpPr>
          <p:cNvPr id="3" name="Text Placeholder 2"/>
          <p:cNvSpPr>
            <a:spLocks noGrp="1"/>
          </p:cNvSpPr>
          <p:nvPr>
            <p:ph type="body" sz="quarter" idx="14"/>
          </p:nvPr>
        </p:nvSpPr>
        <p:spPr/>
        <p:txBody>
          <a:bodyPr/>
          <a:lstStyle/>
          <a:p>
            <a:r>
              <a:rPr lang="en-US" dirty="0"/>
              <a:t>Source: Cabotegravir-</a:t>
            </a:r>
            <a:r>
              <a:rPr lang="en-US" dirty="0" err="1"/>
              <a:t>Rilpivirine</a:t>
            </a:r>
            <a:r>
              <a:rPr lang="en-US" dirty="0"/>
              <a:t> Prescribing Information</a:t>
            </a:r>
          </a:p>
        </p:txBody>
      </p:sp>
      <p:sp>
        <p:nvSpPr>
          <p:cNvPr id="18" name="Bent Arrow 17">
            <a:extLst>
              <a:ext uri="{FF2B5EF4-FFF2-40B4-BE49-F238E27FC236}">
                <a16:creationId xmlns:a16="http://schemas.microsoft.com/office/drawing/2014/main" id="{493BD16E-C491-0C47-8983-B13456894176}"/>
              </a:ext>
            </a:extLst>
          </p:cNvPr>
          <p:cNvSpPr/>
          <p:nvPr/>
        </p:nvSpPr>
        <p:spPr>
          <a:xfrm flipV="1">
            <a:off x="5741017" y="3931633"/>
            <a:ext cx="342900" cy="347472"/>
          </a:xfrm>
          <a:prstGeom prst="ben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19" name="Rounded Rectangle 18">
            <a:extLst>
              <a:ext uri="{FF2B5EF4-FFF2-40B4-BE49-F238E27FC236}">
                <a16:creationId xmlns:a16="http://schemas.microsoft.com/office/drawing/2014/main" id="{EEAADC5B-10A3-684E-9481-38A01F14D936}"/>
              </a:ext>
            </a:extLst>
          </p:cNvPr>
          <p:cNvSpPr/>
          <p:nvPr/>
        </p:nvSpPr>
        <p:spPr>
          <a:xfrm>
            <a:off x="6083917" y="4076794"/>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rPr>
              <a:t>INSTI</a:t>
            </a:r>
          </a:p>
        </p:txBody>
      </p:sp>
      <p:sp>
        <p:nvSpPr>
          <p:cNvPr id="20" name="Rounded Rectangle 19">
            <a:extLst>
              <a:ext uri="{FF2B5EF4-FFF2-40B4-BE49-F238E27FC236}">
                <a16:creationId xmlns:a16="http://schemas.microsoft.com/office/drawing/2014/main" id="{86B1EDBB-19CA-2044-90BA-2303CBAA98A0}"/>
              </a:ext>
            </a:extLst>
          </p:cNvPr>
          <p:cNvSpPr/>
          <p:nvPr/>
        </p:nvSpPr>
        <p:spPr>
          <a:xfrm>
            <a:off x="7428013" y="4076794"/>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rPr>
              <a:t>NNRTI</a:t>
            </a:r>
          </a:p>
        </p:txBody>
      </p:sp>
      <p:sp>
        <p:nvSpPr>
          <p:cNvPr id="21" name="Bent Arrow 20">
            <a:extLst>
              <a:ext uri="{FF2B5EF4-FFF2-40B4-BE49-F238E27FC236}">
                <a16:creationId xmlns:a16="http://schemas.microsoft.com/office/drawing/2014/main" id="{071535FB-A276-1C45-8030-1D234A04B029}"/>
              </a:ext>
            </a:extLst>
          </p:cNvPr>
          <p:cNvSpPr/>
          <p:nvPr/>
        </p:nvSpPr>
        <p:spPr>
          <a:xfrm flipV="1">
            <a:off x="7087753" y="3931633"/>
            <a:ext cx="342900" cy="347472"/>
          </a:xfrm>
          <a:prstGeom prst="ben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23" name="Rectangle 3">
            <a:extLst>
              <a:ext uri="{FF2B5EF4-FFF2-40B4-BE49-F238E27FC236}">
                <a16:creationId xmlns:a16="http://schemas.microsoft.com/office/drawing/2014/main" id="{284E69E7-9C1D-694D-AF6F-F92D380D3FAE}"/>
              </a:ext>
            </a:extLst>
          </p:cNvPr>
          <p:cNvSpPr>
            <a:spLocks noChangeArrowheads="1"/>
          </p:cNvSpPr>
          <p:nvPr/>
        </p:nvSpPr>
        <p:spPr bwMode="auto">
          <a:xfrm>
            <a:off x="5073593" y="3348907"/>
            <a:ext cx="3276600" cy="457200"/>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500"/>
              </a:lnSpc>
            </a:pPr>
            <a:r>
              <a:rPr lang="en-US" sz="1800" dirty="0">
                <a:solidFill>
                  <a:srgbClr val="000000"/>
                </a:solidFill>
                <a:latin typeface="Arial" pitchFamily="-107" charset="0"/>
                <a:ea typeface="Arial" pitchFamily="-107" charset="0"/>
                <a:cs typeface="Arial" pitchFamily="-107" charset="0"/>
              </a:rPr>
              <a:t>Cabotegravir  +  </a:t>
            </a:r>
            <a:r>
              <a:rPr lang="en-US" sz="1800" dirty="0" err="1">
                <a:solidFill>
                  <a:srgbClr val="000000"/>
                </a:solidFill>
                <a:latin typeface="Arial" pitchFamily="-107" charset="0"/>
                <a:ea typeface="Arial" pitchFamily="-107" charset="0"/>
                <a:cs typeface="Arial" pitchFamily="-107" charset="0"/>
              </a:rPr>
              <a:t>Rilpivirine</a:t>
            </a:r>
            <a:endParaRPr lang="en-US" sz="1800" dirty="0">
              <a:solidFill>
                <a:srgbClr val="000000"/>
              </a:solidFill>
              <a:latin typeface="Arial" pitchFamily="-107" charset="0"/>
              <a:ea typeface="Arial" pitchFamily="-107" charset="0"/>
              <a:cs typeface="Arial" pitchFamily="-107" charset="0"/>
            </a:endParaRPr>
          </a:p>
        </p:txBody>
      </p:sp>
      <p:sp>
        <p:nvSpPr>
          <p:cNvPr id="5" name="Rectangle 4">
            <a:extLst>
              <a:ext uri="{FF2B5EF4-FFF2-40B4-BE49-F238E27FC236}">
                <a16:creationId xmlns:a16="http://schemas.microsoft.com/office/drawing/2014/main" id="{CBB20466-8FDA-2044-ACB8-F1559A9828C0}"/>
              </a:ext>
            </a:extLst>
          </p:cNvPr>
          <p:cNvSpPr/>
          <p:nvPr/>
        </p:nvSpPr>
        <p:spPr>
          <a:xfrm>
            <a:off x="5073593" y="1168148"/>
            <a:ext cx="3276600" cy="3328316"/>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a:extLst>
              <a:ext uri="{FF2B5EF4-FFF2-40B4-BE49-F238E27FC236}">
                <a16:creationId xmlns:a16="http://schemas.microsoft.com/office/drawing/2014/main" id="{CAF63F9A-2F64-0C42-858D-0D1E663EADF9}"/>
              </a:ext>
            </a:extLst>
          </p:cNvPr>
          <p:cNvSpPr/>
          <p:nvPr/>
        </p:nvSpPr>
        <p:spPr>
          <a:xfrm>
            <a:off x="908772" y="1168148"/>
            <a:ext cx="3276600" cy="3328316"/>
          </a:xfrm>
          <a:prstGeom prst="rect">
            <a:avLst/>
          </a:prstGeom>
          <a:no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Rectangle 3">
            <a:extLst>
              <a:ext uri="{FF2B5EF4-FFF2-40B4-BE49-F238E27FC236}">
                <a16:creationId xmlns:a16="http://schemas.microsoft.com/office/drawing/2014/main" id="{61D0403D-BE13-0F4A-946D-B79EED1AF1E9}"/>
              </a:ext>
            </a:extLst>
          </p:cNvPr>
          <p:cNvSpPr>
            <a:spLocks noChangeArrowheads="1"/>
          </p:cNvSpPr>
          <p:nvPr/>
        </p:nvSpPr>
        <p:spPr bwMode="auto">
          <a:xfrm>
            <a:off x="908772" y="1168148"/>
            <a:ext cx="3276600" cy="342900"/>
          </a:xfrm>
          <a:prstGeom prst="rect">
            <a:avLst/>
          </a:prstGeom>
          <a:solidFill>
            <a:schemeClr val="bg1">
              <a:lumMod val="75000"/>
            </a:schemeClr>
          </a:solidFill>
          <a:ln w="19050">
            <a:noFill/>
            <a:miter lim="800000"/>
            <a:headEnd/>
            <a:tailEnd/>
          </a:ln>
          <a:scene3d>
            <a:camera prst="orthographicFront"/>
            <a:lightRig rig="threePt" dir="t"/>
          </a:scene3d>
          <a:sp3d>
            <a:bevelT/>
          </a:sp3d>
        </p:spPr>
        <p:txBody>
          <a:bodyPr wrap="square" tIns="137160" bIns="68580" anchor="ctr">
            <a:prstTxWarp prst="textNoShape">
              <a:avLst/>
            </a:prstTxWarp>
          </a:bodyPr>
          <a:lstStyle/>
          <a:p>
            <a:pPr algn="ctr" eaLnBrk="1" hangingPunct="1">
              <a:lnSpc>
                <a:spcPts val="1200"/>
              </a:lnSpc>
            </a:pPr>
            <a:r>
              <a:rPr lang="en-US" sz="1400" b="1" dirty="0">
                <a:solidFill>
                  <a:srgbClr val="000000"/>
                </a:solidFill>
                <a:latin typeface="Arial" pitchFamily="-107" charset="0"/>
                <a:ea typeface="Arial" pitchFamily="-107" charset="0"/>
                <a:cs typeface="Arial" pitchFamily="-107" charset="0"/>
              </a:rPr>
              <a:t>Optional Lead-In Oral Components</a:t>
            </a:r>
          </a:p>
        </p:txBody>
      </p:sp>
      <p:sp>
        <p:nvSpPr>
          <p:cNvPr id="30" name="Rectangle 3">
            <a:extLst>
              <a:ext uri="{FF2B5EF4-FFF2-40B4-BE49-F238E27FC236}">
                <a16:creationId xmlns:a16="http://schemas.microsoft.com/office/drawing/2014/main" id="{E874DA0C-63C4-3E4A-AA36-42E887383D39}"/>
              </a:ext>
            </a:extLst>
          </p:cNvPr>
          <p:cNvSpPr>
            <a:spLocks noChangeArrowheads="1"/>
          </p:cNvSpPr>
          <p:nvPr/>
        </p:nvSpPr>
        <p:spPr bwMode="auto">
          <a:xfrm>
            <a:off x="5073593" y="1168148"/>
            <a:ext cx="3276600" cy="342900"/>
          </a:xfrm>
          <a:prstGeom prst="rect">
            <a:avLst/>
          </a:prstGeom>
          <a:solidFill>
            <a:schemeClr val="bg1">
              <a:lumMod val="75000"/>
            </a:schemeClr>
          </a:solidFill>
          <a:ln w="19050">
            <a:noFill/>
            <a:miter lim="800000"/>
            <a:headEnd/>
            <a:tailEnd/>
          </a:ln>
          <a:scene3d>
            <a:camera prst="orthographicFront"/>
            <a:lightRig rig="threePt" dir="t"/>
          </a:scene3d>
          <a:sp3d>
            <a:bevelT/>
          </a:sp3d>
        </p:spPr>
        <p:txBody>
          <a:bodyPr wrap="square" tIns="137160" bIns="68580" anchor="ctr">
            <a:prstTxWarp prst="textNoShape">
              <a:avLst/>
            </a:prstTxWarp>
          </a:bodyPr>
          <a:lstStyle/>
          <a:p>
            <a:pPr algn="ctr" eaLnBrk="1" hangingPunct="1">
              <a:lnSpc>
                <a:spcPts val="1200"/>
              </a:lnSpc>
            </a:pPr>
            <a:r>
              <a:rPr lang="en-US" sz="1400" b="1" dirty="0">
                <a:solidFill>
                  <a:srgbClr val="000000"/>
                </a:solidFill>
                <a:latin typeface="Arial" pitchFamily="-107" charset="0"/>
                <a:ea typeface="Arial" pitchFamily="-107" charset="0"/>
                <a:cs typeface="Arial" pitchFamily="-107" charset="0"/>
              </a:rPr>
              <a:t>Intramuscular Injection Components</a:t>
            </a:r>
          </a:p>
        </p:txBody>
      </p:sp>
      <p:sp>
        <p:nvSpPr>
          <p:cNvPr id="34" name="Bent Arrow 33">
            <a:extLst>
              <a:ext uri="{FF2B5EF4-FFF2-40B4-BE49-F238E27FC236}">
                <a16:creationId xmlns:a16="http://schemas.microsoft.com/office/drawing/2014/main" id="{E35794B3-B36A-8D40-976C-484324D20C72}"/>
              </a:ext>
            </a:extLst>
          </p:cNvPr>
          <p:cNvSpPr/>
          <p:nvPr/>
        </p:nvSpPr>
        <p:spPr>
          <a:xfrm flipV="1">
            <a:off x="1306355" y="3931633"/>
            <a:ext cx="342900" cy="347472"/>
          </a:xfrm>
          <a:prstGeom prst="ben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35" name="Rounded Rectangle 34">
            <a:extLst>
              <a:ext uri="{FF2B5EF4-FFF2-40B4-BE49-F238E27FC236}">
                <a16:creationId xmlns:a16="http://schemas.microsoft.com/office/drawing/2014/main" id="{0046F16E-40CF-DF49-9A6F-26DB58F8C1E4}"/>
              </a:ext>
            </a:extLst>
          </p:cNvPr>
          <p:cNvSpPr/>
          <p:nvPr/>
        </p:nvSpPr>
        <p:spPr>
          <a:xfrm>
            <a:off x="1602188" y="4076794"/>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rPr>
              <a:t>INSTI</a:t>
            </a:r>
          </a:p>
        </p:txBody>
      </p:sp>
      <p:sp>
        <p:nvSpPr>
          <p:cNvPr id="36" name="Rounded Rectangle 35">
            <a:extLst>
              <a:ext uri="{FF2B5EF4-FFF2-40B4-BE49-F238E27FC236}">
                <a16:creationId xmlns:a16="http://schemas.microsoft.com/office/drawing/2014/main" id="{099E5464-B416-454F-B5F2-541FDED87C62}"/>
              </a:ext>
            </a:extLst>
          </p:cNvPr>
          <p:cNvSpPr/>
          <p:nvPr/>
        </p:nvSpPr>
        <p:spPr>
          <a:xfrm>
            <a:off x="3271568" y="4076793"/>
            <a:ext cx="873054" cy="22685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rPr>
              <a:t>NNRTI</a:t>
            </a:r>
          </a:p>
        </p:txBody>
      </p:sp>
      <p:sp>
        <p:nvSpPr>
          <p:cNvPr id="37" name="Bent Arrow 36">
            <a:extLst>
              <a:ext uri="{FF2B5EF4-FFF2-40B4-BE49-F238E27FC236}">
                <a16:creationId xmlns:a16="http://schemas.microsoft.com/office/drawing/2014/main" id="{D97FB2BE-DBDE-6048-8457-4BCE4B9672DB}"/>
              </a:ext>
            </a:extLst>
          </p:cNvPr>
          <p:cNvSpPr/>
          <p:nvPr/>
        </p:nvSpPr>
        <p:spPr>
          <a:xfrm flipV="1">
            <a:off x="2985091" y="3931633"/>
            <a:ext cx="342900" cy="347472"/>
          </a:xfrm>
          <a:prstGeom prst="ben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38" name="Rounded Rectangle 37">
            <a:extLst>
              <a:ext uri="{FF2B5EF4-FFF2-40B4-BE49-F238E27FC236}">
                <a16:creationId xmlns:a16="http://schemas.microsoft.com/office/drawing/2014/main" id="{6F94C6DF-0010-BE4B-AD38-7A5CD60BCD38}"/>
              </a:ext>
            </a:extLst>
          </p:cNvPr>
          <p:cNvSpPr/>
          <p:nvPr/>
        </p:nvSpPr>
        <p:spPr>
          <a:xfrm>
            <a:off x="2719834" y="3648471"/>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lumMod val="65000"/>
                    <a:lumOff val="35000"/>
                  </a:schemeClr>
                </a:solidFill>
              </a:rPr>
              <a:t>25 mg</a:t>
            </a:r>
          </a:p>
        </p:txBody>
      </p:sp>
      <p:sp>
        <p:nvSpPr>
          <p:cNvPr id="40" name="Rounded Rectangle 39">
            <a:extLst>
              <a:ext uri="{FF2B5EF4-FFF2-40B4-BE49-F238E27FC236}">
                <a16:creationId xmlns:a16="http://schemas.microsoft.com/office/drawing/2014/main" id="{529B1492-18E5-594C-8E1F-F54E355B3044}"/>
              </a:ext>
            </a:extLst>
          </p:cNvPr>
          <p:cNvSpPr/>
          <p:nvPr/>
        </p:nvSpPr>
        <p:spPr>
          <a:xfrm>
            <a:off x="1032441" y="3648471"/>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lumMod val="65000"/>
                    <a:lumOff val="35000"/>
                  </a:schemeClr>
                </a:solidFill>
              </a:rPr>
              <a:t>30 </a:t>
            </a:r>
            <a:r>
              <a:rPr lang="en-US" sz="1500" dirty="0">
                <a:solidFill>
                  <a:srgbClr val="595959"/>
                </a:solidFill>
              </a:rPr>
              <a:t>mg</a:t>
            </a:r>
          </a:p>
        </p:txBody>
      </p:sp>
      <p:sp>
        <p:nvSpPr>
          <p:cNvPr id="42" name="Rectangle 3">
            <a:extLst>
              <a:ext uri="{FF2B5EF4-FFF2-40B4-BE49-F238E27FC236}">
                <a16:creationId xmlns:a16="http://schemas.microsoft.com/office/drawing/2014/main" id="{3C1261EE-4A90-EF4B-A84A-7AA1EE1D841B}"/>
              </a:ext>
            </a:extLst>
          </p:cNvPr>
          <p:cNvSpPr>
            <a:spLocks noChangeArrowheads="1"/>
          </p:cNvSpPr>
          <p:nvPr/>
        </p:nvSpPr>
        <p:spPr bwMode="auto">
          <a:xfrm>
            <a:off x="915590" y="3348907"/>
            <a:ext cx="3276600" cy="457200"/>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500"/>
              </a:lnSpc>
            </a:pPr>
            <a:r>
              <a:rPr lang="en-US" sz="1800" dirty="0">
                <a:solidFill>
                  <a:srgbClr val="000000"/>
                </a:solidFill>
                <a:latin typeface="Arial" pitchFamily="-107" charset="0"/>
                <a:ea typeface="Arial" pitchFamily="-107" charset="0"/>
                <a:cs typeface="Arial" pitchFamily="-107" charset="0"/>
              </a:rPr>
              <a:t>Cabotegravir  +  </a:t>
            </a:r>
            <a:r>
              <a:rPr lang="en-US" sz="1800" dirty="0" err="1">
                <a:solidFill>
                  <a:srgbClr val="000000"/>
                </a:solidFill>
                <a:latin typeface="Arial" pitchFamily="-107" charset="0"/>
                <a:ea typeface="Arial" pitchFamily="-107" charset="0"/>
                <a:cs typeface="Arial" pitchFamily="-107" charset="0"/>
              </a:rPr>
              <a:t>Rilpivirine</a:t>
            </a:r>
            <a:endParaRPr lang="en-US" sz="1800" dirty="0">
              <a:solidFill>
                <a:srgbClr val="000000"/>
              </a:solidFill>
              <a:latin typeface="Arial" pitchFamily="-107" charset="0"/>
              <a:ea typeface="Arial" pitchFamily="-107" charset="0"/>
              <a:cs typeface="Arial" pitchFamily="-107" charset="0"/>
            </a:endParaRPr>
          </a:p>
        </p:txBody>
      </p:sp>
      <p:sp>
        <p:nvSpPr>
          <p:cNvPr id="33" name="Rounded Rectangle 32">
            <a:extLst>
              <a:ext uri="{FF2B5EF4-FFF2-40B4-BE49-F238E27FC236}">
                <a16:creationId xmlns:a16="http://schemas.microsoft.com/office/drawing/2014/main" id="{C2A27213-DB11-A142-8038-29F5133F488C}"/>
              </a:ext>
            </a:extLst>
          </p:cNvPr>
          <p:cNvSpPr/>
          <p:nvPr/>
        </p:nvSpPr>
        <p:spPr>
          <a:xfrm>
            <a:off x="5400097" y="3648471"/>
            <a:ext cx="1201005"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595959"/>
                </a:solidFill>
                <a:latin typeface="Arial" panose="020B0604020202020204" pitchFamily="34" charset="0"/>
                <a:cs typeface="Arial" panose="020B0604020202020204" pitchFamily="34" charset="0"/>
              </a:rPr>
              <a:t>200 mg/mL</a:t>
            </a:r>
            <a:endParaRPr lang="en-US" sz="1500" dirty="0">
              <a:solidFill>
                <a:srgbClr val="595959"/>
              </a:solidFill>
            </a:endParaRPr>
          </a:p>
        </p:txBody>
      </p:sp>
      <p:sp>
        <p:nvSpPr>
          <p:cNvPr id="39" name="Rounded Rectangle 38">
            <a:extLst>
              <a:ext uri="{FF2B5EF4-FFF2-40B4-BE49-F238E27FC236}">
                <a16:creationId xmlns:a16="http://schemas.microsoft.com/office/drawing/2014/main" id="{02CE1D27-3710-444D-A650-6D80ADB0CEE0}"/>
              </a:ext>
            </a:extLst>
          </p:cNvPr>
          <p:cNvSpPr/>
          <p:nvPr/>
        </p:nvSpPr>
        <p:spPr>
          <a:xfrm>
            <a:off x="6997785" y="3648471"/>
            <a:ext cx="1201005"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rgbClr val="595959"/>
                </a:solidFill>
                <a:latin typeface="Arial" panose="020B0604020202020204" pitchFamily="34" charset="0"/>
                <a:cs typeface="Arial" panose="020B0604020202020204" pitchFamily="34" charset="0"/>
              </a:rPr>
              <a:t>300 mg/mL</a:t>
            </a:r>
            <a:endParaRPr lang="en-US" sz="1500" dirty="0">
              <a:solidFill>
                <a:srgbClr val="595959"/>
              </a:solidFill>
            </a:endParaRPr>
          </a:p>
        </p:txBody>
      </p:sp>
      <p:pic>
        <p:nvPicPr>
          <p:cNvPr id="32" name="Picture 31">
            <a:extLst>
              <a:ext uri="{FF2B5EF4-FFF2-40B4-BE49-F238E27FC236}">
                <a16:creationId xmlns:a16="http://schemas.microsoft.com/office/drawing/2014/main" id="{BE7AC52C-BB97-FC42-B891-9D626D04D4A7}"/>
              </a:ext>
            </a:extLst>
          </p:cNvPr>
          <p:cNvPicPr>
            <a:picLocks noChangeAspect="1"/>
          </p:cNvPicPr>
          <p:nvPr/>
        </p:nvPicPr>
        <p:blipFill>
          <a:blip r:embed="rId2"/>
          <a:stretch>
            <a:fillRect/>
          </a:stretch>
        </p:blipFill>
        <p:spPr>
          <a:xfrm rot="2700000">
            <a:off x="5667054" y="2021913"/>
            <a:ext cx="1144988" cy="1097280"/>
          </a:xfrm>
          <a:prstGeom prst="rect">
            <a:avLst/>
          </a:prstGeom>
        </p:spPr>
      </p:pic>
      <p:sp>
        <p:nvSpPr>
          <p:cNvPr id="44" name="Rounded Rectangle 43">
            <a:extLst>
              <a:ext uri="{FF2B5EF4-FFF2-40B4-BE49-F238E27FC236}">
                <a16:creationId xmlns:a16="http://schemas.microsoft.com/office/drawing/2014/main" id="{8EF93071-58B1-DD4C-A52E-B6D99538B122}"/>
              </a:ext>
            </a:extLst>
          </p:cNvPr>
          <p:cNvSpPr/>
          <p:nvPr/>
        </p:nvSpPr>
        <p:spPr>
          <a:xfrm>
            <a:off x="7559126" y="2945782"/>
            <a:ext cx="501516"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25" dirty="0" err="1">
                <a:solidFill>
                  <a:schemeClr val="tx1"/>
                </a:solidFill>
              </a:rPr>
              <a:t>Rilpivirine</a:t>
            </a:r>
            <a:endParaRPr lang="en-US" sz="525" dirty="0">
              <a:solidFill>
                <a:schemeClr val="tx1"/>
              </a:solidFill>
            </a:endParaRPr>
          </a:p>
        </p:txBody>
      </p:sp>
      <p:pic>
        <p:nvPicPr>
          <p:cNvPr id="6" name="Picture 5">
            <a:extLst>
              <a:ext uri="{FF2B5EF4-FFF2-40B4-BE49-F238E27FC236}">
                <a16:creationId xmlns:a16="http://schemas.microsoft.com/office/drawing/2014/main" id="{BA1EB8BB-20CF-6040-AB4B-ABD9B84E1FB8}"/>
              </a:ext>
            </a:extLst>
          </p:cNvPr>
          <p:cNvPicPr>
            <a:picLocks noChangeAspect="1"/>
          </p:cNvPicPr>
          <p:nvPr/>
        </p:nvPicPr>
        <p:blipFill>
          <a:blip r:embed="rId3"/>
          <a:stretch>
            <a:fillRect/>
          </a:stretch>
        </p:blipFill>
        <p:spPr>
          <a:xfrm>
            <a:off x="5485545" y="2230656"/>
            <a:ext cx="489859" cy="1028700"/>
          </a:xfrm>
          <a:prstGeom prst="rect">
            <a:avLst/>
          </a:prstGeom>
        </p:spPr>
      </p:pic>
      <p:pic>
        <p:nvPicPr>
          <p:cNvPr id="8" name="Picture 7">
            <a:extLst>
              <a:ext uri="{FF2B5EF4-FFF2-40B4-BE49-F238E27FC236}">
                <a16:creationId xmlns:a16="http://schemas.microsoft.com/office/drawing/2014/main" id="{79768048-11FC-4447-B7C0-0E401745CD7F}"/>
              </a:ext>
            </a:extLst>
          </p:cNvPr>
          <p:cNvPicPr>
            <a:picLocks noChangeAspect="1"/>
          </p:cNvPicPr>
          <p:nvPr/>
        </p:nvPicPr>
        <p:blipFill>
          <a:blip r:embed="rId4"/>
          <a:stretch>
            <a:fillRect/>
          </a:stretch>
        </p:blipFill>
        <p:spPr>
          <a:xfrm>
            <a:off x="7583410" y="2127786"/>
            <a:ext cx="471488" cy="1131570"/>
          </a:xfrm>
          <a:prstGeom prst="rect">
            <a:avLst/>
          </a:prstGeom>
        </p:spPr>
      </p:pic>
      <p:sp>
        <p:nvSpPr>
          <p:cNvPr id="31" name="Rounded Rectangle 30">
            <a:extLst>
              <a:ext uri="{FF2B5EF4-FFF2-40B4-BE49-F238E27FC236}">
                <a16:creationId xmlns:a16="http://schemas.microsoft.com/office/drawing/2014/main" id="{565D8BF4-EEDF-2447-B6C3-68931F41F390}"/>
              </a:ext>
            </a:extLst>
          </p:cNvPr>
          <p:cNvSpPr/>
          <p:nvPr/>
        </p:nvSpPr>
        <p:spPr>
          <a:xfrm>
            <a:off x="5394006" y="2945782"/>
            <a:ext cx="654266"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25" dirty="0">
                <a:solidFill>
                  <a:schemeClr val="tx1"/>
                </a:solidFill>
              </a:rPr>
              <a:t>Cabotegravir</a:t>
            </a:r>
          </a:p>
        </p:txBody>
      </p:sp>
      <p:pic>
        <p:nvPicPr>
          <p:cNvPr id="13" name="Picture 12">
            <a:extLst>
              <a:ext uri="{FF2B5EF4-FFF2-40B4-BE49-F238E27FC236}">
                <a16:creationId xmlns:a16="http://schemas.microsoft.com/office/drawing/2014/main" id="{616855D7-4475-9043-9980-8ECE11DBE6AE}"/>
              </a:ext>
            </a:extLst>
          </p:cNvPr>
          <p:cNvPicPr>
            <a:picLocks noChangeAspect="1"/>
          </p:cNvPicPr>
          <p:nvPr/>
        </p:nvPicPr>
        <p:blipFill>
          <a:blip r:embed="rId5"/>
          <a:stretch>
            <a:fillRect/>
          </a:stretch>
        </p:blipFill>
        <p:spPr>
          <a:xfrm rot="2700000">
            <a:off x="6697827" y="2021914"/>
            <a:ext cx="1144991" cy="1097280"/>
          </a:xfrm>
          <a:prstGeom prst="rect">
            <a:avLst/>
          </a:prstGeom>
        </p:spPr>
      </p:pic>
      <p:sp>
        <p:nvSpPr>
          <p:cNvPr id="46" name="Rounded Rectangle 45">
            <a:extLst>
              <a:ext uri="{FF2B5EF4-FFF2-40B4-BE49-F238E27FC236}">
                <a16:creationId xmlns:a16="http://schemas.microsoft.com/office/drawing/2014/main" id="{EA32A36A-936D-8741-9071-DF3DC07902F7}"/>
              </a:ext>
            </a:extLst>
          </p:cNvPr>
          <p:cNvSpPr/>
          <p:nvPr/>
        </p:nvSpPr>
        <p:spPr>
          <a:xfrm>
            <a:off x="7488226" y="2945782"/>
            <a:ext cx="654266"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25" dirty="0" err="1">
                <a:solidFill>
                  <a:schemeClr val="tx1"/>
                </a:solidFill>
              </a:rPr>
              <a:t>Rilpivirine</a:t>
            </a:r>
            <a:endParaRPr lang="en-US" sz="525" dirty="0">
              <a:solidFill>
                <a:schemeClr val="tx1"/>
              </a:solidFill>
            </a:endParaRPr>
          </a:p>
        </p:txBody>
      </p:sp>
      <p:sp>
        <p:nvSpPr>
          <p:cNvPr id="41" name="Oval 40">
            <a:extLst>
              <a:ext uri="{FF2B5EF4-FFF2-40B4-BE49-F238E27FC236}">
                <a16:creationId xmlns:a16="http://schemas.microsoft.com/office/drawing/2014/main" id="{DA76CA6E-10D8-FE40-88F6-185C13493839}"/>
              </a:ext>
            </a:extLst>
          </p:cNvPr>
          <p:cNvSpPr>
            <a:spLocks noChangeAspect="1"/>
          </p:cNvSpPr>
          <p:nvPr/>
        </p:nvSpPr>
        <p:spPr>
          <a:xfrm>
            <a:off x="1407625" y="2332186"/>
            <a:ext cx="797002" cy="457201"/>
          </a:xfrm>
          <a:prstGeom prst="ellipse">
            <a:avLst/>
          </a:prstGeom>
          <a:gradFill>
            <a:gsLst>
              <a:gs pos="83000">
                <a:schemeClr val="bg1">
                  <a:lumMod val="85000"/>
                </a:schemeClr>
              </a:gs>
              <a:gs pos="0">
                <a:schemeClr val="bg1"/>
              </a:gs>
            </a:gsLst>
            <a:lin ang="16200000" scaled="0"/>
          </a:gradFill>
          <a:ln>
            <a:solidFill>
              <a:schemeClr val="bg1">
                <a:lumMod val="65000"/>
              </a:schemeClr>
            </a:solidFill>
          </a:ln>
          <a:effectLst>
            <a:outerShdw blurRad="40000" dist="23000" rotWithShape="0">
              <a:schemeClr val="tx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Oval 3">
            <a:extLst>
              <a:ext uri="{FF2B5EF4-FFF2-40B4-BE49-F238E27FC236}">
                <a16:creationId xmlns:a16="http://schemas.microsoft.com/office/drawing/2014/main" id="{8B8DFBD8-302F-5E03-6CA1-0CFC7C9A064F}"/>
              </a:ext>
            </a:extLst>
          </p:cNvPr>
          <p:cNvSpPr/>
          <p:nvPr/>
        </p:nvSpPr>
        <p:spPr>
          <a:xfrm>
            <a:off x="2985091" y="2232059"/>
            <a:ext cx="548640" cy="548640"/>
          </a:xfrm>
          <a:prstGeom prst="ellipse">
            <a:avLst/>
          </a:prstGeom>
          <a:gradFill>
            <a:gsLst>
              <a:gs pos="83000">
                <a:srgbClr val="DAD3D3"/>
              </a:gs>
              <a:gs pos="0">
                <a:schemeClr val="bg1"/>
              </a:gs>
            </a:gsLst>
            <a:lin ang="16200000" scaled="0"/>
          </a:gradFill>
          <a:ln w="12700">
            <a:solidFill>
              <a:schemeClr val="bg1">
                <a:lumMod val="65000"/>
              </a:schemeClr>
            </a:solidFill>
          </a:ln>
          <a:effectLst>
            <a:outerShdw blurRad="50800" dist="50800" dir="3600000" sx="104000" sy="104000" algn="ctr" rotWithShape="0">
              <a:schemeClr val="tx1">
                <a:lumMod val="65000"/>
                <a:lumOff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97943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a:cxnSpLocks/>
          </p:cNvCxnSpPr>
          <p:nvPr/>
        </p:nvCxnSpPr>
        <p:spPr>
          <a:xfrm>
            <a:off x="5966135" y="2115285"/>
            <a:ext cx="0" cy="1874824"/>
          </a:xfrm>
          <a:prstGeom prst="line">
            <a:avLst/>
          </a:prstGeom>
          <a:ln w="12700" cmpd="sng">
            <a:solidFill>
              <a:srgbClr val="C00000"/>
            </a:solidFill>
            <a:prstDash val="sysDash"/>
          </a:ln>
          <a:effectLst/>
        </p:spPr>
        <p:style>
          <a:lnRef idx="2">
            <a:schemeClr val="accent1"/>
          </a:lnRef>
          <a:fillRef idx="0">
            <a:schemeClr val="accent1"/>
          </a:fillRef>
          <a:effectRef idx="1">
            <a:schemeClr val="accent1"/>
          </a:effectRef>
          <a:fontRef idx="minor">
            <a:schemeClr val="tx1"/>
          </a:fontRef>
        </p:style>
      </p:cxnSp>
      <p:sp>
        <p:nvSpPr>
          <p:cNvPr id="4608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ea typeface="MS PGothic" panose="020B0600070205080204" pitchFamily="34" charset="-128"/>
                <a:cs typeface="Arial" panose="020B0604020202020204" pitchFamily="34" charset="0"/>
              </a:rPr>
              <a:t>Long-Acting IM Cabotegravir and IM </a:t>
            </a:r>
            <a:r>
              <a:rPr lang="en-US" altLang="en-US" sz="2000" dirty="0" err="1">
                <a:latin typeface="Arial" panose="020B0604020202020204" pitchFamily="34" charset="0"/>
                <a:ea typeface="MS PGothic" panose="020B0600070205080204" pitchFamily="34" charset="-128"/>
                <a:cs typeface="Arial" panose="020B0604020202020204" pitchFamily="34" charset="0"/>
              </a:rPr>
              <a:t>Rilpivirine</a:t>
            </a:r>
            <a:r>
              <a:rPr lang="en-US" altLang="en-US" sz="2000" dirty="0">
                <a:latin typeface="Arial" panose="020B0604020202020204" pitchFamily="34" charset="0"/>
                <a:ea typeface="MS PGothic" panose="020B0600070205080204" pitchFamily="34" charset="-128"/>
                <a:cs typeface="Arial" panose="020B0604020202020204" pitchFamily="34" charset="0"/>
              </a:rPr>
              <a:t> after Oral Induction </a:t>
            </a:r>
            <a:br>
              <a:rPr lang="en-US" altLang="en-US" sz="2000" dirty="0">
                <a:latin typeface="Arial" panose="020B0604020202020204" pitchFamily="34" charset="0"/>
                <a:ea typeface="MS PGothic" panose="020B0600070205080204" pitchFamily="34" charset="-128"/>
                <a:cs typeface="Arial" panose="020B0604020202020204" pitchFamily="34" charset="0"/>
              </a:rPr>
            </a:br>
            <a:r>
              <a:rPr lang="en-US" altLang="en-US" sz="2000" dirty="0">
                <a:latin typeface="Arial" panose="020B0604020202020204" pitchFamily="34" charset="0"/>
                <a:ea typeface="MS PGothic" panose="020B0600070205080204" pitchFamily="34" charset="-128"/>
                <a:cs typeface="Arial" panose="020B0604020202020204" pitchFamily="34" charset="0"/>
              </a:rPr>
              <a:t>FLAIR Study (48-Week Data): Design</a:t>
            </a:r>
          </a:p>
        </p:txBody>
      </p:sp>
      <p:sp>
        <p:nvSpPr>
          <p:cNvPr id="46084" name="Text Placeholder 2"/>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Source: Orkin C, et al. N Engl J Med. 2020;382:1124-35.</a:t>
            </a:r>
          </a:p>
        </p:txBody>
      </p:sp>
      <p:sp>
        <p:nvSpPr>
          <p:cNvPr id="2" name="Content Placeholder 1">
            <a:extLst>
              <a:ext uri="{FF2B5EF4-FFF2-40B4-BE49-F238E27FC236}">
                <a16:creationId xmlns:a16="http://schemas.microsoft.com/office/drawing/2014/main" id="{47B990BF-0365-204F-B0DE-1303D53C9842}"/>
              </a:ext>
            </a:extLst>
          </p:cNvPr>
          <p:cNvSpPr>
            <a:spLocks noGrp="1"/>
          </p:cNvSpPr>
          <p:nvPr>
            <p:ph sz="half" idx="2"/>
          </p:nvPr>
        </p:nvSpPr>
        <p:spPr>
          <a:xfrm>
            <a:off x="323851" y="1184225"/>
            <a:ext cx="4220467" cy="3065430"/>
          </a:xfrm>
        </p:spPr>
        <p:txBody>
          <a:bodyPr>
            <a:normAutofit/>
          </a:bodyPr>
          <a:lstStyle/>
          <a:p>
            <a:pPr>
              <a:spcBef>
                <a:spcPts val="400"/>
              </a:spcBef>
            </a:pPr>
            <a:r>
              <a:rPr lang="en-US" sz="1500" b="1" dirty="0">
                <a:latin typeface="Arial"/>
                <a:cs typeface="Arial"/>
              </a:rPr>
              <a:t>Background</a:t>
            </a:r>
            <a:r>
              <a:rPr lang="en-US" sz="1500" dirty="0">
                <a:latin typeface="Arial"/>
                <a:cs typeface="Arial"/>
              </a:rPr>
              <a:t>: </a:t>
            </a:r>
            <a:r>
              <a:rPr lang="en-US" sz="1500" dirty="0">
                <a:latin typeface="Arial" pitchFamily="22" charset="0"/>
              </a:rPr>
              <a:t>Phase 3, randomized, open-label, trial assessing IM CAB + RPV after oral induction for treatment-naïve adults</a:t>
            </a:r>
            <a:endParaRPr lang="en-US" sz="1500" u="sng" dirty="0">
              <a:cs typeface="Arial"/>
            </a:endParaRPr>
          </a:p>
          <a:p>
            <a:pPr>
              <a:spcBef>
                <a:spcPts val="1200"/>
              </a:spcBef>
            </a:pPr>
            <a:r>
              <a:rPr lang="en-US" sz="1500" b="1" dirty="0">
                <a:latin typeface="Arial"/>
                <a:cs typeface="Arial"/>
              </a:rPr>
              <a:t>Inclusion Criteria</a:t>
            </a:r>
            <a:endParaRPr lang="en-US" sz="1500" b="1" u="sng" dirty="0">
              <a:latin typeface="Arial"/>
              <a:cs typeface="Arial"/>
            </a:endParaRPr>
          </a:p>
          <a:p>
            <a:pPr lvl="1">
              <a:spcBef>
                <a:spcPts val="400"/>
              </a:spcBef>
            </a:pPr>
            <a:r>
              <a:rPr lang="en-US" sz="1500" dirty="0">
                <a:latin typeface="Arial" pitchFamily="22" charset="0"/>
              </a:rPr>
              <a:t>Age ≥18 years</a:t>
            </a:r>
          </a:p>
          <a:p>
            <a:pPr lvl="1">
              <a:spcBef>
                <a:spcPts val="400"/>
              </a:spcBef>
            </a:pPr>
            <a:r>
              <a:rPr lang="en-US" sz="1500" dirty="0">
                <a:latin typeface="Arial" pitchFamily="22" charset="0"/>
              </a:rPr>
              <a:t>Antiretroviral-naïve</a:t>
            </a:r>
          </a:p>
          <a:p>
            <a:pPr lvl="1">
              <a:spcBef>
                <a:spcPts val="400"/>
              </a:spcBef>
            </a:pPr>
            <a:r>
              <a:rPr lang="en-US" sz="1500" dirty="0">
                <a:latin typeface="Arial" pitchFamily="22" charset="0"/>
              </a:rPr>
              <a:t>HIV RNA ≥1,000 copies/mL</a:t>
            </a:r>
          </a:p>
          <a:p>
            <a:pPr lvl="1">
              <a:spcBef>
                <a:spcPts val="400"/>
              </a:spcBef>
            </a:pPr>
            <a:r>
              <a:rPr lang="en-US" sz="1500" dirty="0">
                <a:latin typeface="Arial" pitchFamily="22" charset="0"/>
              </a:rPr>
              <a:t>Any CD4 cell count</a:t>
            </a:r>
          </a:p>
          <a:p>
            <a:pPr lvl="1">
              <a:spcBef>
                <a:spcPts val="400"/>
              </a:spcBef>
            </a:pPr>
            <a:r>
              <a:rPr lang="en-US" sz="1500" dirty="0">
                <a:latin typeface="Arial" pitchFamily="22" charset="0"/>
              </a:rPr>
              <a:t>No chronic hepatitis B</a:t>
            </a:r>
          </a:p>
          <a:p>
            <a:pPr lvl="1">
              <a:spcBef>
                <a:spcPts val="400"/>
              </a:spcBef>
            </a:pPr>
            <a:r>
              <a:rPr lang="en-US" sz="1500" dirty="0">
                <a:latin typeface="Arial" pitchFamily="22" charset="0"/>
              </a:rPr>
              <a:t>No NNRTI resistance</a:t>
            </a:r>
          </a:p>
        </p:txBody>
      </p:sp>
      <p:sp>
        <p:nvSpPr>
          <p:cNvPr id="46085" name="Rectangle 7"/>
          <p:cNvSpPr>
            <a:spLocks noChangeArrowheads="1"/>
          </p:cNvSpPr>
          <p:nvPr/>
        </p:nvSpPr>
        <p:spPr bwMode="ltGray">
          <a:xfrm>
            <a:off x="4673243" y="2677716"/>
            <a:ext cx="1298972" cy="664369"/>
          </a:xfrm>
          <a:prstGeom prst="rect">
            <a:avLst/>
          </a:prstGeom>
          <a:solidFill>
            <a:srgbClr val="0070C0">
              <a:alpha val="20000"/>
            </a:srgbClr>
          </a:solidFill>
          <a:ln w="9525" algn="ctr">
            <a:solidFill>
              <a:srgbClr val="000000"/>
            </a:solidFill>
            <a:miter lim="800000"/>
            <a:headEnd/>
            <a:tailEnd/>
          </a:ln>
        </p:spPr>
        <p:txBody>
          <a:bodyPr wrap="none" lIns="68573" tIns="34286" rIns="68573" bIns="34286" anchor="ct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200" b="1">
                <a:solidFill>
                  <a:srgbClr val="000000"/>
                </a:solidFill>
                <a:latin typeface="Arial" panose="020B0604020202020204" pitchFamily="34" charset="0"/>
                <a:cs typeface="Arial" panose="020B0604020202020204" pitchFamily="34" charset="0"/>
              </a:rPr>
              <a:t>DTG-ABC-3TC </a:t>
            </a:r>
            <a:br>
              <a:rPr lang="en-US" altLang="en-US" sz="1200" b="1">
                <a:solidFill>
                  <a:srgbClr val="000000"/>
                </a:solidFill>
                <a:latin typeface="Arial" panose="020B0604020202020204" pitchFamily="34" charset="0"/>
                <a:cs typeface="Arial" panose="020B0604020202020204" pitchFamily="34" charset="0"/>
              </a:rPr>
            </a:br>
            <a:r>
              <a:rPr lang="en-US" altLang="en-US" sz="1200" b="1">
                <a:solidFill>
                  <a:srgbClr val="000000"/>
                </a:solidFill>
                <a:latin typeface="Arial" panose="020B0604020202020204" pitchFamily="34" charset="0"/>
                <a:cs typeface="Arial" panose="020B0604020202020204" pitchFamily="34" charset="0"/>
              </a:rPr>
              <a:t>oral daily</a:t>
            </a:r>
            <a:br>
              <a:rPr lang="en-US" altLang="en-US" sz="1200" b="1">
                <a:solidFill>
                  <a:srgbClr val="000000"/>
                </a:solidFill>
                <a:latin typeface="Arial" panose="020B0604020202020204" pitchFamily="34" charset="0"/>
                <a:cs typeface="Arial" panose="020B0604020202020204" pitchFamily="34" charset="0"/>
              </a:rPr>
            </a:br>
            <a:r>
              <a:rPr lang="en-US" altLang="en-US" sz="1050">
                <a:solidFill>
                  <a:srgbClr val="000000"/>
                </a:solidFill>
                <a:latin typeface="Arial" panose="020B0604020202020204" pitchFamily="34" charset="0"/>
                <a:cs typeface="Arial" panose="020B0604020202020204" pitchFamily="34" charset="0"/>
              </a:rPr>
              <a:t>(n = 603</a:t>
            </a:r>
            <a:r>
              <a:rPr lang="en-US" altLang="en-US" sz="1200">
                <a:solidFill>
                  <a:srgbClr val="000000"/>
                </a:solidFill>
                <a:latin typeface="Arial" panose="020B0604020202020204" pitchFamily="34" charset="0"/>
                <a:cs typeface="Arial" panose="020B0604020202020204" pitchFamily="34" charset="0"/>
              </a:rPr>
              <a:t>)</a:t>
            </a:r>
          </a:p>
        </p:txBody>
      </p:sp>
      <p:sp>
        <p:nvSpPr>
          <p:cNvPr id="46086" name="Rectangle 21"/>
          <p:cNvSpPr>
            <a:spLocks noChangeArrowheads="1"/>
          </p:cNvSpPr>
          <p:nvPr/>
        </p:nvSpPr>
        <p:spPr bwMode="ltGray">
          <a:xfrm>
            <a:off x="6858020" y="2213704"/>
            <a:ext cx="2093119" cy="663178"/>
          </a:xfrm>
          <a:prstGeom prst="rect">
            <a:avLst/>
          </a:prstGeom>
          <a:solidFill>
            <a:srgbClr val="D99B02">
              <a:alpha val="20000"/>
            </a:srgbClr>
          </a:solidFill>
          <a:ln w="9525" algn="ctr">
            <a:solidFill>
              <a:srgbClr val="000000"/>
            </a:solidFill>
            <a:miter lim="800000"/>
            <a:headEnd/>
            <a:tailEnd/>
          </a:ln>
        </p:spPr>
        <p:txBody>
          <a:bodyPr lIns="68573" tIns="34286" rIns="68573" bIns="34286" anchor="ct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200" b="1" dirty="0">
                <a:solidFill>
                  <a:srgbClr val="000000"/>
                </a:solidFill>
                <a:latin typeface="Arial" panose="020B0604020202020204" pitchFamily="34" charset="0"/>
                <a:cs typeface="Arial" panose="020B0604020202020204" pitchFamily="34" charset="0"/>
              </a:rPr>
              <a:t>IM CAB + IM RPV </a:t>
            </a:r>
            <a:br>
              <a:rPr lang="en-US" altLang="en-US" sz="1200" b="1" dirty="0">
                <a:solidFill>
                  <a:srgbClr val="000000"/>
                </a:solidFill>
                <a:latin typeface="Arial" panose="020B0604020202020204" pitchFamily="34" charset="0"/>
                <a:cs typeface="Arial" panose="020B0604020202020204" pitchFamily="34" charset="0"/>
              </a:rPr>
            </a:br>
            <a:r>
              <a:rPr lang="en-US" altLang="en-US" sz="1200" b="1" dirty="0">
                <a:solidFill>
                  <a:srgbClr val="000000"/>
                </a:solidFill>
                <a:latin typeface="Arial" panose="020B0604020202020204" pitchFamily="34" charset="0"/>
                <a:cs typeface="Arial" panose="020B0604020202020204" pitchFamily="34" charset="0"/>
              </a:rPr>
              <a:t>every 4 weeks</a:t>
            </a:r>
            <a:br>
              <a:rPr lang="en-US" altLang="en-US" sz="1200" b="1" dirty="0">
                <a:solidFill>
                  <a:srgbClr val="000000"/>
                </a:solidFill>
                <a:latin typeface="Arial" panose="020B0604020202020204" pitchFamily="34" charset="0"/>
                <a:cs typeface="Arial" panose="020B0604020202020204" pitchFamily="34" charset="0"/>
              </a:rPr>
            </a:br>
            <a:r>
              <a:rPr lang="en-US" altLang="en-US" sz="1050" dirty="0">
                <a:solidFill>
                  <a:srgbClr val="000000"/>
                </a:solidFill>
                <a:latin typeface="Arial" panose="020B0604020202020204" pitchFamily="34" charset="0"/>
                <a:cs typeface="Arial" panose="020B0604020202020204" pitchFamily="34" charset="0"/>
              </a:rPr>
              <a:t>(n = 283) </a:t>
            </a:r>
          </a:p>
        </p:txBody>
      </p:sp>
      <p:sp>
        <p:nvSpPr>
          <p:cNvPr id="46087" name="Rectangle 21"/>
          <p:cNvSpPr>
            <a:spLocks noChangeArrowheads="1"/>
          </p:cNvSpPr>
          <p:nvPr/>
        </p:nvSpPr>
        <p:spPr bwMode="ltGray">
          <a:xfrm>
            <a:off x="5974595" y="3150394"/>
            <a:ext cx="2961667" cy="663179"/>
          </a:xfrm>
          <a:prstGeom prst="rect">
            <a:avLst/>
          </a:prstGeom>
          <a:solidFill>
            <a:srgbClr val="0070C0">
              <a:alpha val="20000"/>
            </a:srgbClr>
          </a:solidFill>
          <a:ln w="9525" algn="ctr">
            <a:solidFill>
              <a:srgbClr val="000000"/>
            </a:solidFill>
            <a:miter lim="800000"/>
            <a:headEnd/>
            <a:tailEnd/>
          </a:ln>
        </p:spPr>
        <p:txBody>
          <a:bodyPr lIns="68573" tIns="34286" rIns="68573" bIns="34286" anchor="ct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200" b="1" dirty="0">
                <a:solidFill>
                  <a:srgbClr val="000000"/>
                </a:solidFill>
                <a:latin typeface="Arial" panose="020B0604020202020204" pitchFamily="34" charset="0"/>
                <a:cs typeface="Arial" panose="020B0604020202020204" pitchFamily="34" charset="0"/>
              </a:rPr>
              <a:t>Continue</a:t>
            </a:r>
            <a:br>
              <a:rPr lang="en-US" altLang="en-US" sz="1200" b="1" dirty="0">
                <a:solidFill>
                  <a:srgbClr val="000000"/>
                </a:solidFill>
                <a:latin typeface="Arial" panose="020B0604020202020204" pitchFamily="34" charset="0"/>
                <a:cs typeface="Arial" panose="020B0604020202020204" pitchFamily="34" charset="0"/>
              </a:rPr>
            </a:br>
            <a:r>
              <a:rPr lang="en-US" altLang="en-US" sz="1200" b="1" dirty="0">
                <a:solidFill>
                  <a:srgbClr val="000000"/>
                </a:solidFill>
                <a:latin typeface="Arial" panose="020B0604020202020204" pitchFamily="34" charset="0"/>
                <a:cs typeface="Arial" panose="020B0604020202020204" pitchFamily="34" charset="0"/>
              </a:rPr>
              <a:t>DTG-ABC-3TC</a:t>
            </a:r>
            <a:br>
              <a:rPr lang="en-US" altLang="en-US" sz="1200" b="1" dirty="0">
                <a:solidFill>
                  <a:srgbClr val="000000"/>
                </a:solidFill>
                <a:latin typeface="Arial" panose="020B0604020202020204" pitchFamily="34" charset="0"/>
                <a:cs typeface="Arial" panose="020B0604020202020204" pitchFamily="34" charset="0"/>
              </a:rPr>
            </a:br>
            <a:r>
              <a:rPr lang="en-US" altLang="en-US" sz="1050" dirty="0">
                <a:solidFill>
                  <a:srgbClr val="000000"/>
                </a:solidFill>
                <a:latin typeface="Arial" panose="020B0604020202020204" pitchFamily="34" charset="0"/>
                <a:cs typeface="Arial" panose="020B0604020202020204" pitchFamily="34" charset="0"/>
              </a:rPr>
              <a:t>(n = 283) </a:t>
            </a:r>
          </a:p>
        </p:txBody>
      </p:sp>
      <p:sp>
        <p:nvSpPr>
          <p:cNvPr id="46088" name="TextBox 23"/>
          <p:cNvSpPr txBox="1">
            <a:spLocks noChangeArrowheads="1"/>
          </p:cNvSpPr>
          <p:nvPr/>
        </p:nvSpPr>
        <p:spPr bwMode="auto">
          <a:xfrm>
            <a:off x="4673243" y="3995738"/>
            <a:ext cx="3261122" cy="253916"/>
          </a:xfrm>
          <a:prstGeom prst="rect">
            <a:avLst/>
          </a:prstGeom>
          <a:solidFill>
            <a:srgbClr val="C00000">
              <a:alpha val="5098"/>
            </a:srgbClr>
          </a:solidFill>
          <a:ln w="6350">
            <a:solidFill>
              <a:srgbClr val="C00000"/>
            </a:solidFill>
            <a:miter lim="800000"/>
            <a:headEnd/>
            <a:tailEnd/>
          </a:ln>
        </p:spPr>
        <p:txBody>
          <a:bodyPr>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dirty="0">
                <a:latin typeface="Arial" panose="020B0604020202020204" pitchFamily="34" charset="0"/>
                <a:cs typeface="Arial" panose="020B0604020202020204" pitchFamily="34" charset="0"/>
              </a:rPr>
              <a:t>*Randomized if HIV RNA &lt;50 copies/mL at week 16</a:t>
            </a:r>
          </a:p>
        </p:txBody>
      </p:sp>
      <p:sp>
        <p:nvSpPr>
          <p:cNvPr id="25" name="TextBox 24"/>
          <p:cNvSpPr txBox="1"/>
          <p:nvPr/>
        </p:nvSpPr>
        <p:spPr>
          <a:xfrm>
            <a:off x="4678005" y="1192786"/>
            <a:ext cx="2135603" cy="276999"/>
          </a:xfrm>
          <a:prstGeom prst="rect">
            <a:avLst/>
          </a:prstGeom>
          <a:solidFill>
            <a:srgbClr val="595959"/>
          </a:solidFill>
        </p:spPr>
        <p:txBody>
          <a:bodyPr wrap="square">
            <a:spAutoFit/>
          </a:bodyPr>
          <a:lstStyle/>
          <a:p>
            <a:pPr algn="ctr">
              <a:defRPr/>
            </a:pPr>
            <a:r>
              <a:rPr lang="en-US" sz="1200" dirty="0">
                <a:solidFill>
                  <a:schemeClr val="bg1"/>
                </a:solidFill>
                <a:latin typeface="Arial"/>
                <a:cs typeface="Arial"/>
              </a:rPr>
              <a:t>Induction Phase</a:t>
            </a:r>
          </a:p>
        </p:txBody>
      </p:sp>
      <p:sp>
        <p:nvSpPr>
          <p:cNvPr id="26" name="TextBox 25"/>
          <p:cNvSpPr txBox="1"/>
          <p:nvPr/>
        </p:nvSpPr>
        <p:spPr>
          <a:xfrm>
            <a:off x="6850183" y="1192786"/>
            <a:ext cx="2064544" cy="276999"/>
          </a:xfrm>
          <a:prstGeom prst="rect">
            <a:avLst/>
          </a:prstGeom>
          <a:gradFill>
            <a:gsLst>
              <a:gs pos="13000">
                <a:srgbClr val="595959"/>
              </a:gs>
              <a:gs pos="100000">
                <a:srgbClr val="595959"/>
              </a:gs>
              <a:gs pos="89000">
                <a:srgbClr val="595959"/>
              </a:gs>
            </a:gsLst>
            <a:lin ang="0" scaled="1"/>
          </a:gradFill>
        </p:spPr>
        <p:txBody>
          <a:bodyPr wrap="square">
            <a:spAutoFit/>
          </a:bodyPr>
          <a:lstStyle/>
          <a:p>
            <a:pPr algn="ctr">
              <a:defRPr/>
            </a:pPr>
            <a:r>
              <a:rPr lang="en-US" sz="1200" dirty="0">
                <a:solidFill>
                  <a:schemeClr val="bg1"/>
                </a:solidFill>
                <a:latin typeface="Arial"/>
                <a:cs typeface="Arial"/>
              </a:rPr>
              <a:t>Maintenance Phase</a:t>
            </a:r>
          </a:p>
        </p:txBody>
      </p:sp>
      <p:sp>
        <p:nvSpPr>
          <p:cNvPr id="46094" name="TextBox 29"/>
          <p:cNvSpPr txBox="1">
            <a:spLocks noChangeArrowheads="1"/>
          </p:cNvSpPr>
          <p:nvPr/>
        </p:nvSpPr>
        <p:spPr bwMode="auto">
          <a:xfrm>
            <a:off x="6657519" y="1638079"/>
            <a:ext cx="33534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a:latin typeface="Arial" panose="020B0604020202020204" pitchFamily="34" charset="0"/>
                <a:cs typeface="Arial" panose="020B0604020202020204" pitchFamily="34" charset="0"/>
              </a:rPr>
              <a:t>20</a:t>
            </a:r>
          </a:p>
        </p:txBody>
      </p:sp>
      <p:sp>
        <p:nvSpPr>
          <p:cNvPr id="46095" name="TextBox 9"/>
          <p:cNvSpPr txBox="1">
            <a:spLocks noChangeArrowheads="1"/>
          </p:cNvSpPr>
          <p:nvPr/>
        </p:nvSpPr>
        <p:spPr bwMode="auto">
          <a:xfrm>
            <a:off x="6550418" y="1472582"/>
            <a:ext cx="5293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dirty="0">
                <a:latin typeface="Arial" panose="020B0604020202020204" pitchFamily="34" charset="0"/>
                <a:cs typeface="Arial" panose="020B0604020202020204" pitchFamily="34" charset="0"/>
              </a:rPr>
              <a:t>Week</a:t>
            </a:r>
          </a:p>
        </p:txBody>
      </p:sp>
      <p:sp>
        <p:nvSpPr>
          <p:cNvPr id="23" name="Rectangle 21">
            <a:extLst>
              <a:ext uri="{FF2B5EF4-FFF2-40B4-BE49-F238E27FC236}">
                <a16:creationId xmlns:a16="http://schemas.microsoft.com/office/drawing/2014/main" id="{B74FD46E-4E72-094D-8B28-E0A4DF9536E6}"/>
              </a:ext>
            </a:extLst>
          </p:cNvPr>
          <p:cNvSpPr>
            <a:spLocks noChangeArrowheads="1"/>
          </p:cNvSpPr>
          <p:nvPr/>
        </p:nvSpPr>
        <p:spPr bwMode="ltGray">
          <a:xfrm>
            <a:off x="5976978" y="2213373"/>
            <a:ext cx="860093" cy="663178"/>
          </a:xfrm>
          <a:prstGeom prst="rect">
            <a:avLst/>
          </a:prstGeom>
          <a:solidFill>
            <a:schemeClr val="bg1">
              <a:lumMod val="75000"/>
              <a:alpha val="25000"/>
            </a:schemeClr>
          </a:solidFill>
          <a:ln w="9525" cap="flat" cmpd="sng" algn="ctr">
            <a:solidFill>
              <a:srgbClr val="000000"/>
            </a:solidFill>
            <a:prstDash val="solid"/>
            <a:miter lim="800000"/>
            <a:headEnd type="none" w="med" len="med"/>
            <a:tailEnd type="none" w="med" len="med"/>
          </a:ln>
          <a:effectLst/>
        </p:spPr>
        <p:txBody>
          <a:bodyPr lIns="68573" tIns="34286" rIns="68573" bIns="34286" anchor="ctr"/>
          <a:lstStyle/>
          <a:p>
            <a:pPr algn="ctr">
              <a:defRPr/>
            </a:pPr>
            <a:r>
              <a:rPr lang="en-US" sz="1100" b="1" dirty="0">
                <a:solidFill>
                  <a:srgbClr val="000000"/>
                </a:solidFill>
                <a:latin typeface="Arial"/>
                <a:cs typeface="Arial"/>
              </a:rPr>
              <a:t>Oral CAB + </a:t>
            </a:r>
            <a:br>
              <a:rPr lang="en-US" sz="1100" b="1" dirty="0">
                <a:solidFill>
                  <a:srgbClr val="000000"/>
                </a:solidFill>
                <a:latin typeface="Arial"/>
                <a:cs typeface="Arial"/>
              </a:rPr>
            </a:br>
            <a:r>
              <a:rPr lang="en-US" sz="1100" b="1" dirty="0">
                <a:solidFill>
                  <a:srgbClr val="000000"/>
                </a:solidFill>
                <a:latin typeface="Arial"/>
                <a:cs typeface="Arial"/>
              </a:rPr>
              <a:t>Oral RPV </a:t>
            </a:r>
            <a:endParaRPr lang="en-US" sz="1100" dirty="0">
              <a:solidFill>
                <a:srgbClr val="000000"/>
              </a:solidFill>
              <a:latin typeface="Arial"/>
              <a:cs typeface="Arial"/>
            </a:endParaRPr>
          </a:p>
        </p:txBody>
      </p:sp>
      <p:sp>
        <p:nvSpPr>
          <p:cNvPr id="46097" name="TextBox 26"/>
          <p:cNvSpPr txBox="1">
            <a:spLocks noChangeArrowheads="1"/>
          </p:cNvSpPr>
          <p:nvPr/>
        </p:nvSpPr>
        <p:spPr bwMode="auto">
          <a:xfrm>
            <a:off x="5360120" y="1870251"/>
            <a:ext cx="1221809" cy="253916"/>
          </a:xfrm>
          <a:prstGeom prst="rect">
            <a:avLst/>
          </a:prstGeom>
          <a:solidFill>
            <a:srgbClr val="C00000">
              <a:alpha val="5000"/>
            </a:srgbClr>
          </a:solidFill>
          <a:ln w="6350">
            <a:solidFill>
              <a:srgbClr val="C00000"/>
            </a:solidFill>
          </a:ln>
        </p:spPr>
        <p:txBody>
          <a:bodyPr wrap="none">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dirty="0">
                <a:latin typeface="Arial" panose="020B0604020202020204" pitchFamily="34" charset="0"/>
                <a:cs typeface="Arial" panose="020B0604020202020204" pitchFamily="34" charset="0"/>
              </a:rPr>
              <a:t>*Randomized 1:1</a:t>
            </a:r>
          </a:p>
        </p:txBody>
      </p:sp>
      <p:sp>
        <p:nvSpPr>
          <p:cNvPr id="46098" name="TextBox 17"/>
          <p:cNvSpPr txBox="1">
            <a:spLocks noChangeArrowheads="1"/>
          </p:cNvSpPr>
          <p:nvPr/>
        </p:nvSpPr>
        <p:spPr bwMode="auto">
          <a:xfrm>
            <a:off x="5805136" y="1638079"/>
            <a:ext cx="33534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a:latin typeface="Arial" panose="020B0604020202020204" pitchFamily="34" charset="0"/>
                <a:cs typeface="Arial" panose="020B0604020202020204" pitchFamily="34" charset="0"/>
              </a:rPr>
              <a:t>16</a:t>
            </a:r>
          </a:p>
        </p:txBody>
      </p:sp>
      <p:sp>
        <p:nvSpPr>
          <p:cNvPr id="46099" name="TextBox 18"/>
          <p:cNvSpPr txBox="1">
            <a:spLocks noChangeArrowheads="1"/>
          </p:cNvSpPr>
          <p:nvPr/>
        </p:nvSpPr>
        <p:spPr bwMode="auto">
          <a:xfrm>
            <a:off x="5698629" y="1472582"/>
            <a:ext cx="5293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a:latin typeface="Arial" panose="020B0604020202020204" pitchFamily="34" charset="0"/>
                <a:cs typeface="Arial" panose="020B0604020202020204" pitchFamily="34" charset="0"/>
              </a:rPr>
              <a:t>Week</a:t>
            </a:r>
          </a:p>
        </p:txBody>
      </p:sp>
      <p:sp>
        <p:nvSpPr>
          <p:cNvPr id="28" name="TextBox 27">
            <a:extLst>
              <a:ext uri="{FF2B5EF4-FFF2-40B4-BE49-F238E27FC236}">
                <a16:creationId xmlns:a16="http://schemas.microsoft.com/office/drawing/2014/main" id="{0C4F59EA-3B0A-9244-8DEA-B78159313629}"/>
              </a:ext>
            </a:extLst>
          </p:cNvPr>
          <p:cNvSpPr txBox="1"/>
          <p:nvPr/>
        </p:nvSpPr>
        <p:spPr>
          <a:xfrm>
            <a:off x="322294" y="4306491"/>
            <a:ext cx="6597253" cy="542456"/>
          </a:xfrm>
          <a:prstGeom prst="rect">
            <a:avLst/>
          </a:prstGeom>
          <a:solidFill>
            <a:schemeClr val="bg1">
              <a:lumMod val="95000"/>
            </a:schemeClr>
          </a:solidFill>
          <a:ln>
            <a:noFill/>
          </a:ln>
        </p:spPr>
        <p:txBody>
          <a:bodyPr>
            <a:spAutoFit/>
          </a:bodyPr>
          <a:lstStyle/>
          <a:p>
            <a:pPr>
              <a:defRPr/>
            </a:pPr>
            <a:r>
              <a:rPr lang="en-US" sz="975" dirty="0">
                <a:latin typeface="Arial"/>
                <a:cs typeface="Arial"/>
              </a:rPr>
              <a:t>Oral lead in dosing: cabotegravir 30 mg daily and rilpivirine 25 mg daily x 4 weeks</a:t>
            </a:r>
            <a:br>
              <a:rPr lang="en-US" sz="975" dirty="0">
                <a:latin typeface="Arial"/>
                <a:cs typeface="Arial"/>
              </a:rPr>
            </a:br>
            <a:r>
              <a:rPr lang="en-US" sz="975" dirty="0">
                <a:latin typeface="Arial"/>
                <a:cs typeface="Arial"/>
              </a:rPr>
              <a:t>Loading injections: cabotegravir 600 mg IM and 900 mg rilpivirine IM x 1</a:t>
            </a:r>
            <a:br>
              <a:rPr lang="en-US" sz="975" dirty="0">
                <a:latin typeface="Arial"/>
                <a:cs typeface="Arial"/>
              </a:rPr>
            </a:br>
            <a:r>
              <a:rPr lang="en-US" sz="975" dirty="0">
                <a:latin typeface="Arial"/>
                <a:cs typeface="Arial"/>
              </a:rPr>
              <a:t>Maintenance injections: cabotegravir 400 mg IM and 600 mg rilpivirine IM monthly</a:t>
            </a:r>
          </a:p>
        </p:txBody>
      </p:sp>
      <p:sp>
        <p:nvSpPr>
          <p:cNvPr id="46101" name="TextBox 30"/>
          <p:cNvSpPr txBox="1">
            <a:spLocks noChangeArrowheads="1"/>
          </p:cNvSpPr>
          <p:nvPr/>
        </p:nvSpPr>
        <p:spPr bwMode="auto">
          <a:xfrm>
            <a:off x="4635512" y="1638079"/>
            <a:ext cx="26000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a:latin typeface="Arial" panose="020B0604020202020204" pitchFamily="34" charset="0"/>
                <a:cs typeface="Arial" panose="020B0604020202020204" pitchFamily="34" charset="0"/>
              </a:rPr>
              <a:t>0</a:t>
            </a:r>
          </a:p>
        </p:txBody>
      </p:sp>
      <p:sp>
        <p:nvSpPr>
          <p:cNvPr id="46102" name="TextBox 31"/>
          <p:cNvSpPr txBox="1">
            <a:spLocks noChangeArrowheads="1"/>
          </p:cNvSpPr>
          <p:nvPr/>
        </p:nvSpPr>
        <p:spPr bwMode="auto">
          <a:xfrm>
            <a:off x="4599682" y="1472582"/>
            <a:ext cx="52931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gn="ctr"/>
            <a:r>
              <a:rPr lang="en-US" altLang="en-US" sz="1050">
                <a:latin typeface="Arial" panose="020B0604020202020204" pitchFamily="34" charset="0"/>
                <a:cs typeface="Arial" panose="020B0604020202020204" pitchFamily="34" charset="0"/>
              </a:rPr>
              <a:t>Week</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323850" y="89297"/>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ea typeface="MS PGothic" panose="020B0600070205080204" pitchFamily="34" charset="-128"/>
                <a:cs typeface="Arial" panose="020B0604020202020204" pitchFamily="34" charset="0"/>
              </a:rPr>
              <a:t>Long-Acting IM Cabotegravir and IM </a:t>
            </a:r>
            <a:r>
              <a:rPr lang="en-US" altLang="en-US" sz="2000" dirty="0" err="1">
                <a:latin typeface="Arial" panose="020B0604020202020204" pitchFamily="34" charset="0"/>
                <a:ea typeface="MS PGothic" panose="020B0600070205080204" pitchFamily="34" charset="-128"/>
                <a:cs typeface="Arial" panose="020B0604020202020204" pitchFamily="34" charset="0"/>
              </a:rPr>
              <a:t>Rilpivirine</a:t>
            </a:r>
            <a:r>
              <a:rPr lang="en-US" altLang="en-US" sz="2000" dirty="0">
                <a:latin typeface="Arial" panose="020B0604020202020204" pitchFamily="34" charset="0"/>
                <a:ea typeface="MS PGothic" panose="020B0600070205080204" pitchFamily="34" charset="-128"/>
                <a:cs typeface="Arial" panose="020B0604020202020204" pitchFamily="34" charset="0"/>
              </a:rPr>
              <a:t> after Oral Induction</a:t>
            </a:r>
            <a:br>
              <a:rPr lang="en-US" altLang="en-US" sz="2000" dirty="0">
                <a:latin typeface="Arial" panose="020B0604020202020204" pitchFamily="34" charset="0"/>
                <a:ea typeface="MS PGothic" panose="020B0600070205080204" pitchFamily="34" charset="-128"/>
                <a:cs typeface="Arial" panose="020B0604020202020204" pitchFamily="34" charset="0"/>
              </a:rPr>
            </a:br>
            <a:r>
              <a:rPr lang="en-US" altLang="en-US" sz="2000" dirty="0">
                <a:latin typeface="Arial" panose="020B0604020202020204" pitchFamily="34" charset="0"/>
                <a:ea typeface="MS PGothic" panose="020B0600070205080204" pitchFamily="34" charset="-128"/>
                <a:cs typeface="Arial" panose="020B0604020202020204" pitchFamily="34" charset="0"/>
              </a:rPr>
              <a:t>FLAIR Study (48-Week Data): Baseline Characteristics</a:t>
            </a:r>
          </a:p>
        </p:txBody>
      </p:sp>
      <p:sp>
        <p:nvSpPr>
          <p:cNvPr id="48131" name="Text Placeholder 2"/>
          <p:cNvSpPr>
            <a:spLocks noGrp="1"/>
          </p:cNvSpPr>
          <p:nvPr>
            <p:ph type="body" sz="quarter" idx="14"/>
          </p:nvPr>
        </p:nvSpPr>
        <p:spPr bwMode="auto">
          <a:xfrm>
            <a:off x="323851" y="4835128"/>
            <a:ext cx="5518547" cy="3083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Source: </a:t>
            </a:r>
            <a:r>
              <a:rPr lang="en-US" altLang="en-US" dirty="0" err="1">
                <a:latin typeface="Arial" panose="020B0604020202020204" pitchFamily="34" charset="0"/>
                <a:cs typeface="Arial" panose="020B0604020202020204" pitchFamily="34" charset="0"/>
              </a:rPr>
              <a:t>Orkin</a:t>
            </a:r>
            <a:r>
              <a:rPr lang="en-US" altLang="en-US" dirty="0">
                <a:latin typeface="Arial" panose="020B0604020202020204" pitchFamily="34" charset="0"/>
                <a:cs typeface="Arial" panose="020B0604020202020204" pitchFamily="34" charset="0"/>
              </a:rPr>
              <a:t> C, et al. N Engl J Med. 2020;382:1124-35.</a:t>
            </a:r>
          </a:p>
        </p:txBody>
      </p:sp>
      <p:graphicFrame>
        <p:nvGraphicFramePr>
          <p:cNvPr id="24" name="Group 45"/>
          <p:cNvGraphicFramePr>
            <a:graphicFrameLocks noGrp="1"/>
          </p:cNvGraphicFramePr>
          <p:nvPr/>
        </p:nvGraphicFramePr>
        <p:xfrm>
          <a:off x="580293" y="1052515"/>
          <a:ext cx="7955279" cy="3657597"/>
        </p:xfrm>
        <a:graphic>
          <a:graphicData uri="http://schemas.openxmlformats.org/drawingml/2006/table">
            <a:tbl>
              <a:tblPr/>
              <a:tblGrid>
                <a:gridCol w="3156398">
                  <a:extLst>
                    <a:ext uri="{9D8B030D-6E8A-4147-A177-3AD203B41FA5}">
                      <a16:colId xmlns:a16="http://schemas.microsoft.com/office/drawing/2014/main" val="2605098081"/>
                    </a:ext>
                  </a:extLst>
                </a:gridCol>
                <a:gridCol w="1599627">
                  <a:extLst>
                    <a:ext uri="{9D8B030D-6E8A-4147-A177-3AD203B41FA5}">
                      <a16:colId xmlns:a16="http://schemas.microsoft.com/office/drawing/2014/main" val="2607088698"/>
                    </a:ext>
                  </a:extLst>
                </a:gridCol>
                <a:gridCol w="1599627">
                  <a:extLst>
                    <a:ext uri="{9D8B030D-6E8A-4147-A177-3AD203B41FA5}">
                      <a16:colId xmlns:a16="http://schemas.microsoft.com/office/drawing/2014/main" val="21857945"/>
                    </a:ext>
                  </a:extLst>
                </a:gridCol>
                <a:gridCol w="1599627">
                  <a:extLst>
                    <a:ext uri="{9D8B030D-6E8A-4147-A177-3AD203B41FA5}">
                      <a16:colId xmlns:a16="http://schemas.microsoft.com/office/drawing/2014/main" val="196335057"/>
                    </a:ext>
                  </a:extLst>
                </a:gridCol>
              </a:tblGrid>
              <a:tr h="328261">
                <a:tc gridSpan="3">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4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FLAIR: Baseline Characteristics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D0D0D"/>
                    </a:solidFill>
                  </a:tcPr>
                </a:tc>
                <a:tc hMerge="1">
                  <a:txBody>
                    <a:bodyPr/>
                    <a:lstStyle/>
                    <a:p>
                      <a:endParaRPr lang="en-US"/>
                    </a:p>
                  </a:txBody>
                  <a:tcPr/>
                </a:tc>
                <a:tc hMerge="1">
                  <a:txBody>
                    <a:bodyPr/>
                    <a:lstStyle/>
                    <a:p>
                      <a:endParaRPr lang="en-US"/>
                    </a:p>
                  </a:txBody>
                  <a:tcPr/>
                </a:tc>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endParaRPr kumimoji="0" lang="en-US" altLang="en-US" sz="1200" b="1" i="0" u="none" strike="noStrike" cap="none" normalizeH="0" baseline="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D0D0D"/>
                    </a:solidFill>
                  </a:tcPr>
                </a:tc>
                <a:extLst>
                  <a:ext uri="{0D108BD9-81ED-4DB2-BD59-A6C34878D82A}">
                    <a16:rowId xmlns:a16="http://schemas.microsoft.com/office/drawing/2014/main" val="3109462026"/>
                  </a:ext>
                </a:extLst>
              </a:tr>
              <a:tr h="505568">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IM CAB + IM RPV</a:t>
                      </a:r>
                      <a:br>
                        <a:rPr kumimoji="0" lang="en-US" altLang="en-US" sz="1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br>
                      <a:r>
                        <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(n = 283)</a:t>
                      </a: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BB7200"/>
                    </a:solidFill>
                  </a:tcPr>
                </a:tc>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DTG-ABC-3TC</a:t>
                      </a:r>
                      <a:br>
                        <a:rPr kumimoji="0" lang="en-US" altLang="en-US" sz="1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br>
                      <a:r>
                        <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(n = 283)</a:t>
                      </a: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0070C0"/>
                    </a:solidFill>
                  </a:tcPr>
                </a:tc>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Overall </a:t>
                      </a:r>
                      <a:br>
                        <a:rPr kumimoji="0" lang="en-US" altLang="en-US" sz="1200" b="1"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br>
                      <a:r>
                        <a:rPr kumimoji="0" lang="en-US" altLang="en-US" sz="1100" b="0" i="0" u="none" strike="noStrike" cap="none" normalizeH="0" baseline="0" dirty="0">
                          <a:ln>
                            <a:noFill/>
                          </a:ln>
                          <a:solidFill>
                            <a:schemeClr val="bg1"/>
                          </a:solidFill>
                          <a:effectLst/>
                          <a:latin typeface="Arial" panose="020B0604020202020204" pitchFamily="34" charset="0"/>
                          <a:ea typeface="MS PGothic" panose="020B0600070205080204" pitchFamily="34" charset="-128"/>
                          <a:cs typeface="Arial" panose="020B0604020202020204" pitchFamily="34" charset="0"/>
                        </a:rPr>
                        <a:t>(n = 566)</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C6F87"/>
                    </a:solidFill>
                  </a:tcPr>
                </a:tc>
                <a:extLst>
                  <a:ext uri="{0D108BD9-81ED-4DB2-BD59-A6C34878D82A}">
                    <a16:rowId xmlns:a16="http://schemas.microsoft.com/office/drawing/2014/main" val="412599350"/>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Age, years, median</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34</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15000"/>
                      </a:srgbClr>
                    </a:solidFill>
                  </a:tcPr>
                </a:tc>
                <a:extLst>
                  <a:ext uri="{0D108BD9-81ED-4DB2-BD59-A6C34878D82A}">
                    <a16:rowId xmlns:a16="http://schemas.microsoft.com/office/drawing/2014/main" val="1350735200"/>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Female, n,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63 (22)</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64 (23)</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127 (22)</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25000"/>
                      </a:srgbClr>
                    </a:solidFill>
                  </a:tcPr>
                </a:tc>
                <a:extLst>
                  <a:ext uri="{0D108BD9-81ED-4DB2-BD59-A6C34878D82A}">
                    <a16:rowId xmlns:a16="http://schemas.microsoft.com/office/drawing/2014/main" val="3013965320"/>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White,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216 (76)</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201 (71)</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417 (74)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15000"/>
                      </a:srgbClr>
                    </a:solidFill>
                  </a:tcPr>
                </a:tc>
                <a:extLst>
                  <a:ext uri="{0D108BD9-81ED-4DB2-BD59-A6C34878D82A}">
                    <a16:rowId xmlns:a16="http://schemas.microsoft.com/office/drawing/2014/main" val="1883917442"/>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Black, n, %</a:t>
                      </a:r>
                      <a:endParaRPr kumimoji="0" lang="en-US" altLang="en-US" sz="1200" b="0" i="0" u="none" strike="noStrike" cap="none" normalizeH="0" baseline="30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47 (17)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56 (20)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103 (18)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25000"/>
                      </a:srgbClr>
                    </a:solidFill>
                  </a:tcPr>
                </a:tc>
                <a:extLst>
                  <a:ext uri="{0D108BD9-81ED-4DB2-BD59-A6C34878D82A}">
                    <a16:rowId xmlns:a16="http://schemas.microsoft.com/office/drawing/2014/main" val="3884610462"/>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Median body-mass index</a:t>
                      </a:r>
                      <a:endParaRPr kumimoji="0" lang="en-US" altLang="en-US" sz="1200" b="0" i="0" u="none" strike="noStrike" cap="none" normalizeH="0" baseline="3000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24</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15000"/>
                      </a:srgbClr>
                    </a:solidFill>
                  </a:tcPr>
                </a:tc>
                <a:extLst>
                  <a:ext uri="{0D108BD9-81ED-4DB2-BD59-A6C34878D82A}">
                    <a16:rowId xmlns:a16="http://schemas.microsoft.com/office/drawing/2014/main" val="1050262622"/>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CD4 count &lt;200 cells/mm</a:t>
                      </a:r>
                      <a:r>
                        <a:rPr kumimoji="0" lang="en-US" altLang="en-US" sz="1200" b="0" i="0" u="none" strike="noStrike" cap="none" normalizeH="0" baseline="30000" dirty="0">
                          <a:ln>
                            <a:noFill/>
                          </a:ln>
                          <a:solidFill>
                            <a:schemeClr val="tx1"/>
                          </a:solidFill>
                          <a:effectLst/>
                          <a:latin typeface="Arial" panose="020B0604020202020204" pitchFamily="34" charset="0"/>
                          <a:cs typeface="Arial" panose="020B0604020202020204" pitchFamily="34" charset="0"/>
                        </a:rPr>
                        <a:t>3</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n,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16 (6)</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23 (8)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39 (7)</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25000"/>
                      </a:srgbClr>
                    </a:solidFill>
                  </a:tcPr>
                </a:tc>
                <a:extLst>
                  <a:ext uri="{0D108BD9-81ED-4DB2-BD59-A6C34878D82A}">
                    <a16:rowId xmlns:a16="http://schemas.microsoft.com/office/drawing/2014/main" val="3687471116"/>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CD4 count ≥500 cells/mm</a:t>
                      </a:r>
                      <a:r>
                        <a:rPr kumimoji="0" lang="en-US" altLang="en-US" sz="1200" b="0" i="0" u="none" strike="noStrike" cap="none" normalizeH="0" baseline="30000" dirty="0">
                          <a:ln>
                            <a:noFill/>
                          </a:ln>
                          <a:solidFill>
                            <a:schemeClr val="tx1"/>
                          </a:solidFill>
                          <a:effectLst/>
                          <a:latin typeface="Arial" panose="020B0604020202020204" pitchFamily="34" charset="0"/>
                          <a:cs typeface="Arial" panose="020B0604020202020204" pitchFamily="34" charset="0"/>
                        </a:rPr>
                        <a:t>3</a:t>
                      </a: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n, %</a:t>
                      </a:r>
                      <a:endPar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108 (38)</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108 (38)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216 (38)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15000"/>
                      </a:srgbClr>
                    </a:solidFill>
                  </a:tcPr>
                </a:tc>
                <a:extLst>
                  <a:ext uri="{0D108BD9-81ED-4DB2-BD59-A6C34878D82A}">
                    <a16:rowId xmlns:a16="http://schemas.microsoft.com/office/drawing/2014/main" val="2112306199"/>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HIV RNA ≥200k copies/mL,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26 (9)</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23 (8)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39 (7)</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25000"/>
                      </a:srgbClr>
                    </a:solidFill>
                  </a:tcPr>
                </a:tc>
                <a:extLst>
                  <a:ext uri="{0D108BD9-81ED-4DB2-BD59-A6C34878D82A}">
                    <a16:rowId xmlns:a16="http://schemas.microsoft.com/office/drawing/2014/main" val="2939587600"/>
                  </a:ext>
                </a:extLst>
              </a:tr>
              <a:tr h="313752">
                <a:tc>
                  <a:txBody>
                    <a:bodyPr/>
                    <a:lstStyle>
                      <a:lvl1pPr defTabSz="457200">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457200">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457200">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457200">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457200">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457200"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l" defTabSz="457200" rtl="0" eaLnBrk="0" fontAlgn="base" latinLnBrk="0" hangingPunct="0">
                        <a:lnSpc>
                          <a:spcPct val="100000"/>
                        </a:lnSpc>
                        <a:spcBef>
                          <a:spcPct val="20000"/>
                        </a:spcBef>
                        <a:spcAft>
                          <a:spcPct val="0"/>
                        </a:spcAft>
                        <a:buClr>
                          <a:srgbClr val="7592A4"/>
                        </a:buClr>
                        <a:buSzTx/>
                        <a:buFont typeface="Arial" panose="020B0604020202020204" pitchFamily="34" charset="0"/>
                        <a:buNone/>
                        <a:tabLst/>
                      </a:pP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cs typeface="Arial" panose="020B0604020202020204" pitchFamily="34" charset="0"/>
                        </a:rPr>
                        <a:t>HIV RNA 10k-50k copies/mL,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0000"/>
                      </a:scheme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95 (34)</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113 (40)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tc>
                  <a:txBody>
                    <a:bodyPr/>
                    <a:lstStyle>
                      <a:lvl1pPr defTabSz="912813">
                        <a:spcBef>
                          <a:spcPct val="20000"/>
                        </a:spcBef>
                        <a:buFont typeface="Arial" panose="020B0604020202020204" pitchFamily="34" charset="0"/>
                        <a:defRPr sz="2800">
                          <a:solidFill>
                            <a:schemeClr val="tx1"/>
                          </a:solidFill>
                          <a:latin typeface="Arial" panose="020B0604020202020204" pitchFamily="34" charset="0"/>
                        </a:defRPr>
                      </a:lvl1pPr>
                      <a:lvl2pPr marL="742950" indent="-285750" defTabSz="912813">
                        <a:spcBef>
                          <a:spcPct val="20000"/>
                        </a:spcBef>
                        <a:buFont typeface="Arial" panose="020B0604020202020204" pitchFamily="34" charset="0"/>
                        <a:defRPr sz="2400">
                          <a:solidFill>
                            <a:schemeClr val="tx1"/>
                          </a:solidFill>
                          <a:latin typeface="Arial" panose="020B0604020202020204" pitchFamily="34" charset="0"/>
                        </a:defRPr>
                      </a:lvl2pPr>
                      <a:lvl3pPr marL="1143000" indent="-228600" defTabSz="912813">
                        <a:spcBef>
                          <a:spcPct val="20000"/>
                        </a:spcBef>
                        <a:buFont typeface="Arial" panose="020B0604020202020204" pitchFamily="34" charset="0"/>
                        <a:defRPr sz="2000">
                          <a:solidFill>
                            <a:schemeClr val="tx1"/>
                          </a:solidFill>
                          <a:latin typeface="Arial" panose="020B0604020202020204" pitchFamily="34" charset="0"/>
                        </a:defRPr>
                      </a:lvl3pPr>
                      <a:lvl4pPr marL="1600200" indent="-228600" defTabSz="912813">
                        <a:spcBef>
                          <a:spcPct val="20000"/>
                        </a:spcBef>
                        <a:buFont typeface="Arial" panose="020B0604020202020204" pitchFamily="34" charset="0"/>
                        <a:defRPr>
                          <a:solidFill>
                            <a:schemeClr val="tx1"/>
                          </a:solidFill>
                          <a:latin typeface="Arial" panose="020B0604020202020204" pitchFamily="34" charset="0"/>
                        </a:defRPr>
                      </a:lvl4pPr>
                      <a:lvl5pPr marL="2057400" indent="-228600" defTabSz="912813">
                        <a:spcBef>
                          <a:spcPct val="20000"/>
                        </a:spcBef>
                        <a:buFont typeface="Arial" panose="020B0604020202020204" pitchFamily="34" charset="0"/>
                        <a:defRPr>
                          <a:solidFill>
                            <a:schemeClr val="tx1"/>
                          </a:solidFill>
                          <a:latin typeface="Arial" panose="020B0604020202020204" pitchFamily="34" charset="0"/>
                        </a:defRPr>
                      </a:lvl5pPr>
                      <a:lvl6pPr marL="25146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defTabSz="912813" fontAlgn="base">
                        <a:spcBef>
                          <a:spcPct val="20000"/>
                        </a:spcBef>
                        <a:spcAft>
                          <a:spcPct val="0"/>
                        </a:spcAft>
                        <a:buFont typeface="Arial" panose="020B0604020202020204" pitchFamily="34" charset="0"/>
                        <a:defRPr>
                          <a:solidFill>
                            <a:schemeClr val="tx1"/>
                          </a:solidFill>
                          <a:latin typeface="Arial" panose="020B0604020202020204" pitchFamily="34" charset="0"/>
                        </a:defRPr>
                      </a:lvl9pPr>
                    </a:lstStyle>
                    <a:p>
                      <a:pPr marL="0" marR="0" lvl="0" indent="0" algn="ctr" defTabSz="912813" rtl="0" eaLnBrk="1" fontAlgn="base" latinLnBrk="0" hangingPunct="1">
                        <a:lnSpc>
                          <a:spcPct val="80000"/>
                        </a:lnSpc>
                        <a:spcBef>
                          <a:spcPct val="67000"/>
                        </a:spcBef>
                        <a:spcAft>
                          <a:spcPct val="0"/>
                        </a:spcAft>
                        <a:buClrTx/>
                        <a:buSzTx/>
                        <a:buFont typeface="Symbol" panose="05050102010706020507" pitchFamily="18" charset="2"/>
                        <a:buNone/>
                        <a:tabLst/>
                      </a:pPr>
                      <a:r>
                        <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208 (37)</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C6F87">
                        <a:alpha val="15000"/>
                      </a:srgbClr>
                    </a:solidFill>
                  </a:tcPr>
                </a:tc>
                <a:extLst>
                  <a:ext uri="{0D108BD9-81ED-4DB2-BD59-A6C34878D82A}">
                    <a16:rowId xmlns:a16="http://schemas.microsoft.com/office/drawing/2014/main" val="1719586666"/>
                  </a:ext>
                </a:extLst>
              </a:tr>
            </a:tbl>
          </a:graphicData>
        </a:graphic>
      </p:graphicFrame>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after Oral Induction</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(48-Week Data)</a:t>
            </a:r>
            <a:r>
              <a:rPr lang="en-US" sz="2000" dirty="0"/>
              <a:t>: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Weeks 48: Virologic Response by FDA Snapshot Analysis</a:t>
            </a:r>
          </a:p>
        </p:txBody>
      </p:sp>
      <p:sp>
        <p:nvSpPr>
          <p:cNvPr id="7" name="Content Placeholder 6"/>
          <p:cNvSpPr>
            <a:spLocks noGrp="1"/>
          </p:cNvSpPr>
          <p:nvPr>
            <p:ph type="body" sz="quarter" idx="16"/>
          </p:nvPr>
        </p:nvSpPr>
        <p:spPr/>
        <p:txBody>
          <a:bodyPr/>
          <a:lstStyle/>
          <a:p>
            <a:r>
              <a:rPr lang="en-US" dirty="0"/>
              <a:t>Source: Orkin C, et al. N </a:t>
            </a:r>
            <a:r>
              <a:rPr lang="en-US" dirty="0" err="1"/>
              <a:t>Engl</a:t>
            </a:r>
            <a:r>
              <a:rPr lang="en-US" dirty="0"/>
              <a:t> J Med. 2020;382:1124-35.</a:t>
            </a:r>
            <a:endParaRPr lang="en-US" dirty="0">
              <a:latin typeface="Arial" pitchFamily="31" charset="0"/>
            </a:endParaRPr>
          </a:p>
        </p:txBody>
      </p:sp>
      <p:graphicFrame>
        <p:nvGraphicFramePr>
          <p:cNvPr id="6" name="Chart 5"/>
          <p:cNvGraphicFramePr>
            <a:graphicFrameLocks/>
          </p:cNvGraphicFramePr>
          <p:nvPr>
            <p:extLst>
              <p:ext uri="{D42A27DB-BD31-4B8C-83A1-F6EECF244321}">
                <p14:modId xmlns:p14="http://schemas.microsoft.com/office/powerpoint/2010/main" val="490571697"/>
              </p:ext>
            </p:extLst>
          </p:nvPr>
        </p:nvGraphicFramePr>
        <p:xfrm>
          <a:off x="643312" y="1371602"/>
          <a:ext cx="7863840" cy="309852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236807" y="4163948"/>
            <a:ext cx="742950" cy="253916"/>
          </a:xfrm>
          <a:prstGeom prst="rect">
            <a:avLst/>
          </a:prstGeom>
          <a:noFill/>
        </p:spPr>
        <p:txBody>
          <a:bodyPr wrap="square" rtlCol="0" anchor="ctr" anchorCtr="1">
            <a:spAutoFit/>
          </a:bodyPr>
          <a:lstStyle/>
          <a:p>
            <a:pPr defTabSz="685800">
              <a:defRPr/>
            </a:pPr>
            <a:r>
              <a:rPr lang="en-US" sz="1050" dirty="0">
                <a:solidFill>
                  <a:srgbClr val="FFFFFF"/>
                </a:solidFill>
                <a:latin typeface="Arial"/>
              </a:rPr>
              <a:t>30/33</a:t>
            </a:r>
          </a:p>
        </p:txBody>
      </p:sp>
      <p:sp>
        <p:nvSpPr>
          <p:cNvPr id="9" name="TextBox 8">
            <a:extLst>
              <a:ext uri="{FF2B5EF4-FFF2-40B4-BE49-F238E27FC236}">
                <a16:creationId xmlns:a16="http://schemas.microsoft.com/office/drawing/2014/main" id="{4B73F1F0-9D02-0348-AFDC-9D72E69B26DC}"/>
              </a:ext>
            </a:extLst>
          </p:cNvPr>
          <p:cNvSpPr txBox="1"/>
          <p:nvPr/>
        </p:nvSpPr>
        <p:spPr>
          <a:xfrm>
            <a:off x="1097281" y="4506703"/>
            <a:ext cx="7168896" cy="276999"/>
          </a:xfrm>
          <a:prstGeom prst="rect">
            <a:avLst/>
          </a:prstGeom>
          <a:solidFill>
            <a:schemeClr val="bg1">
              <a:lumMod val="95000"/>
            </a:schemeClr>
          </a:solidFill>
        </p:spPr>
        <p:txBody>
          <a:bodyPr wrap="square" rtlCol="0">
            <a:spAutoFit/>
          </a:bodyPr>
          <a:lstStyle/>
          <a:p>
            <a:pPr defTabSz="685800">
              <a:defRPr/>
            </a:pPr>
            <a:r>
              <a:rPr lang="en-US" sz="1200" dirty="0">
                <a:solidFill>
                  <a:srgbClr val="000000"/>
                </a:solidFill>
                <a:latin typeface="Arial"/>
              </a:rPr>
              <a:t>*HIV RNA ≥50 copies/mL at 48 weeks: 2.1 % CAB-RPV, 2.5% DTG-ABC-3TC </a:t>
            </a:r>
          </a:p>
        </p:txBody>
      </p:sp>
      <p:sp>
        <p:nvSpPr>
          <p:cNvPr id="8" name="Rectangle 7">
            <a:extLst>
              <a:ext uri="{FF2B5EF4-FFF2-40B4-BE49-F238E27FC236}">
                <a16:creationId xmlns:a16="http://schemas.microsoft.com/office/drawing/2014/main" id="{DAC3A3C7-A8CB-FF42-9332-0E08AE8CD088}"/>
              </a:ext>
            </a:extLst>
          </p:cNvPr>
          <p:cNvSpPr/>
          <p:nvPr/>
        </p:nvSpPr>
        <p:spPr>
          <a:xfrm>
            <a:off x="3235236" y="3819200"/>
            <a:ext cx="980147"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200" dirty="0">
                <a:solidFill>
                  <a:prstClr val="white"/>
                </a:solidFill>
                <a:latin typeface="Arial"/>
              </a:rPr>
              <a:t>265/283</a:t>
            </a:r>
          </a:p>
        </p:txBody>
      </p:sp>
      <p:sp>
        <p:nvSpPr>
          <p:cNvPr id="10" name="Rectangle 9">
            <a:extLst>
              <a:ext uri="{FF2B5EF4-FFF2-40B4-BE49-F238E27FC236}">
                <a16:creationId xmlns:a16="http://schemas.microsoft.com/office/drawing/2014/main" id="{F51924B7-AC07-634D-AE5D-87A9EA283CFB}"/>
              </a:ext>
            </a:extLst>
          </p:cNvPr>
          <p:cNvSpPr/>
          <p:nvPr/>
        </p:nvSpPr>
        <p:spPr>
          <a:xfrm>
            <a:off x="5766500" y="3828868"/>
            <a:ext cx="908619"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200" dirty="0">
                <a:solidFill>
                  <a:prstClr val="white"/>
                </a:solidFill>
                <a:latin typeface="Arial"/>
              </a:rPr>
              <a:t>264/283</a:t>
            </a:r>
          </a:p>
        </p:txBody>
      </p:sp>
    </p:spTree>
    <p:extLst>
      <p:ext uri="{BB962C8B-B14F-4D97-AF65-F5344CB8AC3E}">
        <p14:creationId xmlns:p14="http://schemas.microsoft.com/office/powerpoint/2010/main" val="66043928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bwMode="auto">
          <a:xfrm>
            <a:off x="336947" y="49732"/>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ea typeface="MS PGothic" panose="020B0600070205080204" pitchFamily="34" charset="-128"/>
                <a:cs typeface="Arial" panose="020B0604020202020204" pitchFamily="34" charset="0"/>
              </a:rPr>
              <a:t>Long-Acting Cabotegravir and IM </a:t>
            </a:r>
            <a:r>
              <a:rPr lang="en-US" altLang="en-US" sz="2000" dirty="0" err="1">
                <a:latin typeface="Arial" panose="020B0604020202020204" pitchFamily="34" charset="0"/>
                <a:ea typeface="MS PGothic" panose="020B0600070205080204" pitchFamily="34" charset="-128"/>
                <a:cs typeface="Arial" panose="020B0604020202020204" pitchFamily="34" charset="0"/>
              </a:rPr>
              <a:t>Rilpivirine</a:t>
            </a:r>
            <a:r>
              <a:rPr lang="en-US" altLang="en-US" sz="2000" dirty="0">
                <a:latin typeface="Arial" panose="020B0604020202020204" pitchFamily="34" charset="0"/>
                <a:ea typeface="MS PGothic" panose="020B0600070205080204" pitchFamily="34" charset="-128"/>
                <a:cs typeface="Arial" panose="020B0604020202020204" pitchFamily="34" charset="0"/>
              </a:rPr>
              <a:t> after Oral Induction</a:t>
            </a:r>
            <a:br>
              <a:rPr lang="en-US" altLang="en-US" sz="2000" dirty="0">
                <a:latin typeface="Arial" panose="020B0604020202020204" pitchFamily="34" charset="0"/>
                <a:ea typeface="MS PGothic" panose="020B0600070205080204" pitchFamily="34" charset="-128"/>
                <a:cs typeface="Arial" panose="020B0604020202020204" pitchFamily="34" charset="0"/>
              </a:rPr>
            </a:br>
            <a:r>
              <a:rPr lang="en-US" altLang="en-US" sz="2000" dirty="0">
                <a:latin typeface="Arial" panose="020B0604020202020204" pitchFamily="34" charset="0"/>
                <a:ea typeface="MS PGothic" panose="020B0600070205080204" pitchFamily="34" charset="-128"/>
                <a:cs typeface="Arial" panose="020B0604020202020204" pitchFamily="34" charset="0"/>
              </a:rPr>
              <a:t>FLAIR Study (48-Week Data): Results</a:t>
            </a:r>
          </a:p>
        </p:txBody>
      </p:sp>
      <p:sp>
        <p:nvSpPr>
          <p:cNvPr id="51203" name="Text Placeholder 6"/>
          <p:cNvSpPr>
            <a:spLocks noGrp="1"/>
          </p:cNvSpPr>
          <p:nvPr>
            <p:ph type="body" sz="quarter" idx="14"/>
          </p:nvPr>
        </p:nvSpPr>
        <p:spPr bwMode="auto">
          <a:xfrm>
            <a:off x="323850" y="4845844"/>
            <a:ext cx="7358063" cy="240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Source: Orkin C, et al. N Engl J Med. 2020;382:1124-35.</a:t>
            </a:r>
          </a:p>
        </p:txBody>
      </p:sp>
      <p:graphicFrame>
        <p:nvGraphicFramePr>
          <p:cNvPr id="8" name="Group 65">
            <a:extLst>
              <a:ext uri="{FF2B5EF4-FFF2-40B4-BE49-F238E27FC236}">
                <a16:creationId xmlns:a16="http://schemas.microsoft.com/office/drawing/2014/main" id="{E68C324B-73F7-D743-AC0F-70C959A885C1}"/>
              </a:ext>
            </a:extLst>
          </p:cNvPr>
          <p:cNvGraphicFramePr>
            <a:graphicFrameLocks noGrp="1"/>
          </p:cNvGraphicFramePr>
          <p:nvPr/>
        </p:nvGraphicFramePr>
        <p:xfrm>
          <a:off x="455095" y="1012032"/>
          <a:ext cx="8229599" cy="3666917"/>
        </p:xfrm>
        <a:graphic>
          <a:graphicData uri="http://schemas.openxmlformats.org/drawingml/2006/table">
            <a:tbl>
              <a:tblPr>
                <a:effectLst/>
              </a:tblPr>
              <a:tblGrid>
                <a:gridCol w="1566235">
                  <a:extLst>
                    <a:ext uri="{9D8B030D-6E8A-4147-A177-3AD203B41FA5}">
                      <a16:colId xmlns:a16="http://schemas.microsoft.com/office/drawing/2014/main" val="20000"/>
                    </a:ext>
                  </a:extLst>
                </a:gridCol>
                <a:gridCol w="1665841">
                  <a:extLst>
                    <a:ext uri="{9D8B030D-6E8A-4147-A177-3AD203B41FA5}">
                      <a16:colId xmlns:a16="http://schemas.microsoft.com/office/drawing/2014/main" val="20001"/>
                    </a:ext>
                  </a:extLst>
                </a:gridCol>
                <a:gridCol w="1665841">
                  <a:extLst>
                    <a:ext uri="{9D8B030D-6E8A-4147-A177-3AD203B41FA5}">
                      <a16:colId xmlns:a16="http://schemas.microsoft.com/office/drawing/2014/main" val="2239871560"/>
                    </a:ext>
                  </a:extLst>
                </a:gridCol>
                <a:gridCol w="1665841">
                  <a:extLst>
                    <a:ext uri="{9D8B030D-6E8A-4147-A177-3AD203B41FA5}">
                      <a16:colId xmlns:a16="http://schemas.microsoft.com/office/drawing/2014/main" val="20002"/>
                    </a:ext>
                  </a:extLst>
                </a:gridCol>
                <a:gridCol w="1665841">
                  <a:extLst>
                    <a:ext uri="{9D8B030D-6E8A-4147-A177-3AD203B41FA5}">
                      <a16:colId xmlns:a16="http://schemas.microsoft.com/office/drawing/2014/main" val="517719981"/>
                    </a:ext>
                  </a:extLst>
                </a:gridCol>
              </a:tblGrid>
              <a:tr h="499004">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Resistance Data for Participants in the IM CAB + IM RPV arm with Viral Rebound Meeting Protocol-Defined Criteria for Genotype Resistance Testing</a:t>
                      </a:r>
                      <a:endParaRPr lang="en-US" sz="1300" b="0" dirty="0">
                        <a:solidFill>
                          <a:srgbClr val="FFFFFF"/>
                        </a:solidFill>
                        <a:latin typeface="Arial" panose="020B0604020202020204" pitchFamily="34" charset="0"/>
                        <a:cs typeface="Arial" panose="020B0604020202020204" pitchFamily="34" charset="0"/>
                      </a:endParaRPr>
                    </a:p>
                  </a:txBody>
                  <a:tcPr marL="137165" marR="49323"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337751">
                <a:tc rowSpan="2">
                  <a:txBody>
                    <a:bodyPr/>
                    <a:lstStyle/>
                    <a:p>
                      <a:pPr marL="18288" indent="0" algn="l"/>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Country; </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HIV-1 Subtype</a:t>
                      </a:r>
                    </a:p>
                  </a:txBody>
                  <a:tcPr marL="49323" marR="49323"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65000"/>
                        <a:lumOff val="35000"/>
                      </a:schemeClr>
                    </a:solidFill>
                  </a:tcPr>
                </a:tc>
                <a:tc gridSpan="2">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At Baseline</a:t>
                      </a:r>
                    </a:p>
                  </a:txBody>
                  <a:tcPr marL="49323" marR="49323" marT="24657" marB="24657"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pPr marL="0" indent="0" algn="ctr"/>
                      <a:endParaRPr kumimoji="0" lang="en-US" sz="1600" b="1"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B7E89"/>
                    </a:solidFill>
                  </a:tcPr>
                </a:tc>
                <a:tc gridSpan="2">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At Virologic Failure</a:t>
                      </a:r>
                    </a:p>
                  </a:txBody>
                  <a:tcPr marL="49323" marR="49323"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pPr marL="0" indent="0" algn="ctr"/>
                      <a:endParaRPr kumimoji="0" lang="en-US" sz="1600" b="1"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79803B"/>
                    </a:solidFill>
                  </a:tcPr>
                </a:tc>
                <a:extLst>
                  <a:ext uri="{0D108BD9-81ED-4DB2-BD59-A6C34878D82A}">
                    <a16:rowId xmlns:a16="http://schemas.microsoft.com/office/drawing/2014/main" val="1362175166"/>
                  </a:ext>
                </a:extLst>
              </a:tr>
              <a:tr h="573655">
                <a:tc vMerge="1">
                  <a:txBody>
                    <a:bodyPr/>
                    <a:lstStyle/>
                    <a:p>
                      <a:pPr marL="0" indent="0" algn="l"/>
                      <a:endParaRPr kumimoji="0" lang="en-US" sz="1600" b="1"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HIV RNA</a:t>
                      </a:r>
                    </a:p>
                  </a:txBody>
                  <a:tcPr marL="49323" marR="49323" marT="24657" marB="24657"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99767D"/>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INSTI RAMs</a:t>
                      </a:r>
                    </a:p>
                  </a:txBody>
                  <a:tcPr marL="49323" marR="49323"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79803B"/>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HIV RNA</a:t>
                      </a:r>
                    </a:p>
                  </a:txBody>
                  <a:tcPr marL="49323" marR="49323"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99767D"/>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INSTI RAMs</a:t>
                      </a:r>
                    </a:p>
                  </a:txBody>
                  <a:tcPr marL="49323" marR="49323"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79803B"/>
                    </a:solidFill>
                  </a:tcPr>
                </a:tc>
                <a:extLst>
                  <a:ext uri="{0D108BD9-81ED-4DB2-BD59-A6C34878D82A}">
                    <a16:rowId xmlns:a16="http://schemas.microsoft.com/office/drawing/2014/main" val="10001"/>
                  </a:ext>
                </a:extLst>
              </a:tr>
              <a:tr h="550311">
                <a:tc>
                  <a:txBody>
                    <a:bodyPr/>
                    <a:lstStyle/>
                    <a:p>
                      <a:pPr marL="1828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Russia; A1</a:t>
                      </a:r>
                    </a:p>
                  </a:txBody>
                  <a:tcPr marL="137165" marR="49323"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54,000 copies/mL</a:t>
                      </a:r>
                      <a:endPar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a:t>
                      </a: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456 copies/mL</a:t>
                      </a: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 Q148R</a:t>
                      </a:r>
                    </a:p>
                  </a:txBody>
                  <a:tcPr marL="49323" marR="49323" marT="24657" marB="24657"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15000"/>
                      </a:srgbClr>
                    </a:solidFill>
                  </a:tcPr>
                </a:tc>
                <a:extLst>
                  <a:ext uri="{0D108BD9-81ED-4DB2-BD59-A6C34878D82A}">
                    <a16:rowId xmlns:a16="http://schemas.microsoft.com/office/drawing/2014/main" val="10002"/>
                  </a:ext>
                </a:extLst>
              </a:tr>
              <a:tr h="550311">
                <a:tc>
                  <a:txBody>
                    <a:bodyPr/>
                    <a:lstStyle/>
                    <a:p>
                      <a:pPr marL="1828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Russia; A1 </a:t>
                      </a:r>
                    </a:p>
                  </a:txBody>
                  <a:tcPr marL="137165" marR="49323"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alpha val="62258"/>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23,000 copies/mL</a:t>
                      </a:r>
                      <a:endPar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a:t>
                      </a: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299 copies/mL</a:t>
                      </a: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 G140R</a:t>
                      </a:r>
                    </a:p>
                  </a:txBody>
                  <a:tcPr marL="49323" marR="49323" marT="24657" marB="24657"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35000"/>
                      </a:srgbClr>
                    </a:solidFill>
                  </a:tcPr>
                </a:tc>
                <a:extLst>
                  <a:ext uri="{0D108BD9-81ED-4DB2-BD59-A6C34878D82A}">
                    <a16:rowId xmlns:a16="http://schemas.microsoft.com/office/drawing/2014/main" val="10003"/>
                  </a:ext>
                </a:extLst>
              </a:tr>
              <a:tr h="550311">
                <a:tc>
                  <a:txBody>
                    <a:bodyPr/>
                    <a:lstStyle/>
                    <a:p>
                      <a:pPr marL="1828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Russia; A1</a:t>
                      </a:r>
                    </a:p>
                  </a:txBody>
                  <a:tcPr marL="137165" marR="49323"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20,000 copies/mL</a:t>
                      </a:r>
                      <a:endPar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a:t>
                      </a: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440 copies/mL</a:t>
                      </a:r>
                    </a:p>
                  </a:txBody>
                  <a:tcPr marL="49323" marR="49323" marT="24657" marB="24657"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 Q148R</a:t>
                      </a:r>
                    </a:p>
                  </a:txBody>
                  <a:tcPr marL="49323" marR="49323" marT="24657" marB="24657"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15000"/>
                      </a:srgbClr>
                    </a:solidFill>
                  </a:tcPr>
                </a:tc>
                <a:extLst>
                  <a:ext uri="{0D108BD9-81ED-4DB2-BD59-A6C34878D82A}">
                    <a16:rowId xmlns:a16="http://schemas.microsoft.com/office/drawing/2014/main" val="10004"/>
                  </a:ext>
                </a:extLst>
              </a:tr>
              <a:tr h="605574">
                <a:tc gridSpan="5">
                  <a:txBody>
                    <a:bodyPr/>
                    <a:lstStyle/>
                    <a:p>
                      <a:pPr marL="58738" marR="0" lvl="1" indent="0" algn="l" defTabSz="914400" rtl="0" eaLnBrk="1" fontAlgn="auto" latinLnBrk="0" hangingPunct="1">
                        <a:lnSpc>
                          <a:spcPts val="1300"/>
                        </a:lnSpc>
                        <a:spcBef>
                          <a:spcPts val="0"/>
                        </a:spcBef>
                        <a:spcAft>
                          <a:spcPts val="0"/>
                        </a:spcAft>
                        <a:buClr>
                          <a:schemeClr val="bg2"/>
                        </a:buClr>
                        <a:buSzTx/>
                        <a:buFontTx/>
                        <a:buNone/>
                        <a:tabLst/>
                        <a:defRPr/>
                      </a:pPr>
                      <a:r>
                        <a:rPr lang="en-US" sz="1000" kern="1200" spc="-30" dirty="0">
                          <a:solidFill>
                            <a:srgbClr val="000000"/>
                          </a:solidFill>
                          <a:latin typeface="Arial" panose="020B0604020202020204" pitchFamily="34" charset="0"/>
                          <a:ea typeface="+mn-ea"/>
                          <a:cs typeface="Arial" panose="020B0604020202020204" pitchFamily="34" charset="0"/>
                        </a:rPr>
                        <a:t>There were no baseline NNRTI RAMs</a:t>
                      </a:r>
                    </a:p>
                    <a:p>
                      <a:pPr marL="58738" marR="0" lvl="1" indent="0" algn="l" defTabSz="914400" rtl="0" eaLnBrk="1" fontAlgn="auto" latinLnBrk="0" hangingPunct="1">
                        <a:lnSpc>
                          <a:spcPts val="1300"/>
                        </a:lnSpc>
                        <a:spcBef>
                          <a:spcPts val="0"/>
                        </a:spcBef>
                        <a:spcAft>
                          <a:spcPts val="0"/>
                        </a:spcAft>
                        <a:buClr>
                          <a:schemeClr val="bg2"/>
                        </a:buClr>
                        <a:buSzTx/>
                        <a:buFontTx/>
                        <a:buNone/>
                        <a:tabLst/>
                        <a:defRPr/>
                      </a:pPr>
                      <a:r>
                        <a:rPr lang="en-US" sz="1000" kern="1200" spc="-30" dirty="0">
                          <a:solidFill>
                            <a:srgbClr val="000000"/>
                          </a:solidFill>
                          <a:latin typeface="Arial" panose="020B0604020202020204" pitchFamily="34" charset="0"/>
                          <a:ea typeface="+mn-ea"/>
                          <a:cs typeface="Arial" panose="020B0604020202020204" pitchFamily="34" charset="0"/>
                        </a:rPr>
                        <a:t>There were also 3 virologic failures in the DTG-ABC-3TC arm; no new RAMs detected</a:t>
                      </a:r>
                    </a:p>
                    <a:p>
                      <a:pPr marL="58738" marR="0" lvl="1" indent="0" algn="l" defTabSz="914400" rtl="0" eaLnBrk="1" fontAlgn="auto" latinLnBrk="0" hangingPunct="1">
                        <a:lnSpc>
                          <a:spcPts val="1300"/>
                        </a:lnSpc>
                        <a:spcBef>
                          <a:spcPts val="0"/>
                        </a:spcBef>
                        <a:spcAft>
                          <a:spcPts val="0"/>
                        </a:spcAft>
                        <a:buClr>
                          <a:schemeClr val="bg2"/>
                        </a:buClr>
                        <a:buSzTx/>
                        <a:buFontTx/>
                        <a:buNone/>
                        <a:tabLst/>
                        <a:defRPr/>
                      </a:pPr>
                      <a:r>
                        <a:rPr lang="en-US" sz="1000" kern="1200" spc="-30" dirty="0">
                          <a:solidFill>
                            <a:srgbClr val="000000"/>
                          </a:solidFill>
                          <a:latin typeface="Arial" panose="020B0604020202020204" pitchFamily="34" charset="0"/>
                          <a:ea typeface="+mn-ea"/>
                          <a:cs typeface="Arial" panose="020B0604020202020204" pitchFamily="34" charset="0"/>
                        </a:rPr>
                        <a:t>Abbreviations: F = female; M = male; RAMs = resistance associated mutations</a:t>
                      </a:r>
                    </a:p>
                  </a:txBody>
                  <a:tcPr marL="137165" marR="49323"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BB7200">
                        <a:alpha val="5000"/>
                      </a:srgbClr>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n-US"/>
                    </a:p>
                  </a:txBody>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4B3E25"/>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ea typeface="MS PGothic" panose="020B0600070205080204" pitchFamily="34" charset="-128"/>
                <a:cs typeface="Arial" panose="020B0604020202020204" pitchFamily="34" charset="0"/>
              </a:rPr>
              <a:t>Long-Acting IM Cabotegravir and IM </a:t>
            </a:r>
            <a:r>
              <a:rPr lang="en-US" altLang="en-US" sz="2000" dirty="0" err="1">
                <a:latin typeface="Arial" panose="020B0604020202020204" pitchFamily="34" charset="0"/>
                <a:ea typeface="MS PGothic" panose="020B0600070205080204" pitchFamily="34" charset="-128"/>
                <a:cs typeface="Arial" panose="020B0604020202020204" pitchFamily="34" charset="0"/>
              </a:rPr>
              <a:t>Rilpivirine</a:t>
            </a:r>
            <a:r>
              <a:rPr lang="en-US" altLang="en-US" sz="2000" dirty="0">
                <a:latin typeface="Arial" panose="020B0604020202020204" pitchFamily="34" charset="0"/>
                <a:ea typeface="MS PGothic" panose="020B0600070205080204" pitchFamily="34" charset="-128"/>
                <a:cs typeface="Arial" panose="020B0604020202020204" pitchFamily="34" charset="0"/>
              </a:rPr>
              <a:t> after Oral Induction</a:t>
            </a:r>
            <a:br>
              <a:rPr lang="en-US" altLang="en-US" sz="2000" dirty="0">
                <a:latin typeface="Arial" panose="020B0604020202020204" pitchFamily="34" charset="0"/>
                <a:ea typeface="MS PGothic" panose="020B0600070205080204" pitchFamily="34" charset="-128"/>
                <a:cs typeface="Arial" panose="020B0604020202020204" pitchFamily="34" charset="0"/>
              </a:rPr>
            </a:br>
            <a:r>
              <a:rPr lang="en-US" altLang="en-US" sz="2000" dirty="0">
                <a:latin typeface="Arial" panose="020B0604020202020204" pitchFamily="34" charset="0"/>
                <a:ea typeface="MS PGothic" panose="020B0600070205080204" pitchFamily="34" charset="-128"/>
                <a:cs typeface="Arial" panose="020B0604020202020204" pitchFamily="34" charset="0"/>
              </a:rPr>
              <a:t>FLAIR Study (48-Week Data): Adverse Events</a:t>
            </a:r>
          </a:p>
        </p:txBody>
      </p:sp>
      <p:sp>
        <p:nvSpPr>
          <p:cNvPr id="52227" name="Text Placeholder 7"/>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Source: Orkin C, et al. N Engl J Med. 2020;382:1124-35.</a:t>
            </a:r>
          </a:p>
        </p:txBody>
      </p:sp>
      <p:graphicFrame>
        <p:nvGraphicFramePr>
          <p:cNvPr id="5" name="Group 65">
            <a:extLst>
              <a:ext uri="{FF2B5EF4-FFF2-40B4-BE49-F238E27FC236}">
                <a16:creationId xmlns:a16="http://schemas.microsoft.com/office/drawing/2014/main" id="{2204B7FD-CAB6-7441-BF40-645342662658}"/>
              </a:ext>
            </a:extLst>
          </p:cNvPr>
          <p:cNvGraphicFramePr>
            <a:graphicFrameLocks noGrp="1"/>
          </p:cNvGraphicFramePr>
          <p:nvPr/>
        </p:nvGraphicFramePr>
        <p:xfrm>
          <a:off x="698990" y="1073762"/>
          <a:ext cx="7772401" cy="3566162"/>
        </p:xfrm>
        <a:graphic>
          <a:graphicData uri="http://schemas.openxmlformats.org/drawingml/2006/table">
            <a:tbl>
              <a:tblPr>
                <a:effectLst/>
              </a:tblPr>
              <a:tblGrid>
                <a:gridCol w="3382761">
                  <a:extLst>
                    <a:ext uri="{9D8B030D-6E8A-4147-A177-3AD203B41FA5}">
                      <a16:colId xmlns:a16="http://schemas.microsoft.com/office/drawing/2014/main" val="20000"/>
                    </a:ext>
                  </a:extLst>
                </a:gridCol>
                <a:gridCol w="2194820">
                  <a:extLst>
                    <a:ext uri="{9D8B030D-6E8A-4147-A177-3AD203B41FA5}">
                      <a16:colId xmlns:a16="http://schemas.microsoft.com/office/drawing/2014/main" val="20001"/>
                    </a:ext>
                  </a:extLst>
                </a:gridCol>
                <a:gridCol w="2194820">
                  <a:extLst>
                    <a:ext uri="{9D8B030D-6E8A-4147-A177-3AD203B41FA5}">
                      <a16:colId xmlns:a16="http://schemas.microsoft.com/office/drawing/2014/main" val="3760801644"/>
                    </a:ext>
                  </a:extLst>
                </a:gridCol>
              </a:tblGrid>
              <a:tr h="48235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Drug-Related Adverse Events and Injection Site Reactions (ISR)</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652131">
                <a:tc>
                  <a:txBody>
                    <a:bodyPr/>
                    <a:lstStyle/>
                    <a:p>
                      <a:pPr marL="0" indent="0" algn="l"/>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Drug-Related Adverse Event (AE)</a:t>
                      </a:r>
                    </a:p>
                    <a:p>
                      <a:pPr marL="0" indent="0" algn="l"/>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All reported as: n (%)</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IM CAB + IM RPV</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283)</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283)</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40528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Any AE</a:t>
                      </a:r>
                    </a:p>
                  </a:txBody>
                  <a:tcPr marL="137160"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236 (83)</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 (10)</a:t>
                      </a:r>
                    </a:p>
                  </a:txBody>
                  <a:tcPr marL="49322" marR="49322" marT="24650" marB="2465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4253887532"/>
                  </a:ext>
                </a:extLst>
              </a:tr>
              <a:tr h="40528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Any AE, excluding ISR</a:t>
                      </a:r>
                    </a:p>
                  </a:txBody>
                  <a:tcPr marL="137160"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79 (28)</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28 (10)</a:t>
                      </a:r>
                    </a:p>
                  </a:txBody>
                  <a:tcPr marL="49322" marR="49322" marT="24650" marB="2465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3113109479"/>
                  </a:ext>
                </a:extLst>
              </a:tr>
              <a:tr h="40528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Grade 3 or 4 AE</a:t>
                      </a:r>
                    </a:p>
                  </a:txBody>
                  <a:tcPr marL="137160"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 (5)</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0" marB="2465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179776315"/>
                  </a:ext>
                </a:extLst>
              </a:tr>
              <a:tr h="40528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Grade 3 or 4 AE, excluding ISR</a:t>
                      </a:r>
                    </a:p>
                  </a:txBody>
                  <a:tcPr marL="137160"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(1)</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0" marB="2465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568810395"/>
                  </a:ext>
                </a:extLst>
              </a:tr>
              <a:tr h="40528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Any injection site pain</a:t>
                      </a:r>
                    </a:p>
                  </a:txBody>
                  <a:tcPr marL="137160"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227 (80)</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marL="49322" marR="49322" marT="24650" marB="2465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046866651"/>
                  </a:ext>
                </a:extLst>
              </a:tr>
              <a:tr h="40528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Grade 3 or 4 injection site pain</a:t>
                      </a:r>
                    </a:p>
                  </a:txBody>
                  <a:tcPr marL="137160"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30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 (4)</a:t>
                      </a:r>
                    </a:p>
                  </a:txBody>
                  <a:tcPr marL="49322" marR="49322" marT="24650" marB="2465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marL="49322" marR="49322" marT="24650" marB="24650"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202630435"/>
                  </a:ext>
                </a:extLst>
              </a:tr>
            </a:tbl>
          </a:graphicData>
        </a:graphic>
      </p:graphicFrame>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FB12-B5AB-6F40-93FC-F4D7B3F64DA8}"/>
              </a:ext>
            </a:extLst>
          </p:cNvPr>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after Oral Induction</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(48-Week Data)</a:t>
            </a:r>
            <a:r>
              <a:rPr lang="en-US" sz="2000" dirty="0"/>
              <a:t>: Injection Site Reactions (ISRs)</a:t>
            </a:r>
          </a:p>
        </p:txBody>
      </p:sp>
      <p:sp>
        <p:nvSpPr>
          <p:cNvPr id="8" name="Text Placeholder 7">
            <a:extLst>
              <a:ext uri="{FF2B5EF4-FFF2-40B4-BE49-F238E27FC236}">
                <a16:creationId xmlns:a16="http://schemas.microsoft.com/office/drawing/2014/main" id="{FED1A5E9-2D76-4C4C-8C24-AB76239AD001}"/>
              </a:ext>
            </a:extLst>
          </p:cNvPr>
          <p:cNvSpPr>
            <a:spLocks noGrp="1"/>
          </p:cNvSpPr>
          <p:nvPr>
            <p:ph type="body" sz="quarter" idx="14"/>
          </p:nvPr>
        </p:nvSpPr>
        <p:spPr>
          <a:prstGeom prst="rect">
            <a:avLst/>
          </a:prstGeom>
        </p:spPr>
        <p:txBody>
          <a:bodyPr/>
          <a:lstStyle/>
          <a:p>
            <a:r>
              <a:rPr lang="en-US" dirty="0"/>
              <a:t>Source: Orkin C, et al. N </a:t>
            </a:r>
            <a:r>
              <a:rPr lang="en-US" dirty="0" err="1"/>
              <a:t>Engl</a:t>
            </a:r>
            <a:r>
              <a:rPr lang="en-US" dirty="0"/>
              <a:t> J Med. 2020;382:1124-35.</a:t>
            </a:r>
            <a:endParaRPr lang="en-US" dirty="0">
              <a:latin typeface="Arial" pitchFamily="31" charset="0"/>
            </a:endParaRPr>
          </a:p>
        </p:txBody>
      </p:sp>
      <p:graphicFrame>
        <p:nvGraphicFramePr>
          <p:cNvPr id="6" name="Chart 5">
            <a:extLst>
              <a:ext uri="{FF2B5EF4-FFF2-40B4-BE49-F238E27FC236}">
                <a16:creationId xmlns:a16="http://schemas.microsoft.com/office/drawing/2014/main" id="{118FF17E-7EEA-DD48-A60F-E2B954D1E6D1}"/>
              </a:ext>
            </a:extLst>
          </p:cNvPr>
          <p:cNvGraphicFramePr>
            <a:graphicFrameLocks/>
          </p:cNvGraphicFramePr>
          <p:nvPr>
            <p:extLst>
              <p:ext uri="{D42A27DB-BD31-4B8C-83A1-F6EECF244321}">
                <p14:modId xmlns:p14="http://schemas.microsoft.com/office/powerpoint/2010/main" val="1935668642"/>
              </p:ext>
            </p:extLst>
          </p:nvPr>
        </p:nvGraphicFramePr>
        <p:xfrm>
          <a:off x="589048" y="954047"/>
          <a:ext cx="7978879" cy="35661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A9DA5AA8-34DE-B046-9635-CED9C4FFD1F2}"/>
              </a:ext>
            </a:extLst>
          </p:cNvPr>
          <p:cNvSpPr txBox="1"/>
          <p:nvPr/>
        </p:nvSpPr>
        <p:spPr>
          <a:xfrm>
            <a:off x="1472184" y="4458922"/>
            <a:ext cx="6967727" cy="253916"/>
          </a:xfrm>
          <a:prstGeom prst="rect">
            <a:avLst/>
          </a:prstGeom>
          <a:solidFill>
            <a:schemeClr val="bg1">
              <a:lumMod val="95000"/>
            </a:schemeClr>
          </a:solidFill>
        </p:spPr>
        <p:txBody>
          <a:bodyPr wrap="square" rtlCol="0">
            <a:spAutoFit/>
          </a:bodyPr>
          <a:lstStyle/>
          <a:p>
            <a:pPr defTabSz="685800">
              <a:defRPr/>
            </a:pPr>
            <a:r>
              <a:rPr lang="en-US" sz="1050" dirty="0">
                <a:solidFill>
                  <a:srgbClr val="000000"/>
                </a:solidFill>
                <a:latin typeface="Arial"/>
              </a:rPr>
              <a:t>99% of ISRs mild to moderate in severity. Median duration 3 days. 4 participants withdrew due to ISR.</a:t>
            </a:r>
          </a:p>
        </p:txBody>
      </p:sp>
    </p:spTree>
    <p:extLst>
      <p:ext uri="{BB962C8B-B14F-4D97-AF65-F5344CB8AC3E}">
        <p14:creationId xmlns:p14="http://schemas.microsoft.com/office/powerpoint/2010/main" val="1659448528"/>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ea typeface="MS PGothic" panose="020B0600070205080204" pitchFamily="34" charset="-128"/>
                <a:cs typeface="Arial" panose="020B0604020202020204" pitchFamily="34" charset="0"/>
              </a:rPr>
              <a:t>Long-Acting IM Cabotegravir and IM </a:t>
            </a:r>
            <a:r>
              <a:rPr lang="en-US" altLang="en-US" sz="2000" dirty="0" err="1">
                <a:latin typeface="Arial" panose="020B0604020202020204" pitchFamily="34" charset="0"/>
                <a:ea typeface="MS PGothic" panose="020B0600070205080204" pitchFamily="34" charset="-128"/>
                <a:cs typeface="Arial" panose="020B0604020202020204" pitchFamily="34" charset="0"/>
              </a:rPr>
              <a:t>Rilpivirine</a:t>
            </a:r>
            <a:r>
              <a:rPr lang="en-US" altLang="en-US" sz="2000" dirty="0">
                <a:latin typeface="Arial" panose="020B0604020202020204" pitchFamily="34" charset="0"/>
                <a:ea typeface="MS PGothic" panose="020B0600070205080204" pitchFamily="34" charset="-128"/>
                <a:cs typeface="Arial" panose="020B0604020202020204" pitchFamily="34" charset="0"/>
              </a:rPr>
              <a:t> after Oral Induction</a:t>
            </a:r>
            <a:br>
              <a:rPr lang="en-US" altLang="en-US" sz="2000" dirty="0">
                <a:latin typeface="Arial" panose="020B0604020202020204" pitchFamily="34" charset="0"/>
                <a:ea typeface="MS PGothic" panose="020B0600070205080204" pitchFamily="34" charset="-128"/>
                <a:cs typeface="Arial" panose="020B0604020202020204" pitchFamily="34" charset="0"/>
              </a:rPr>
            </a:br>
            <a:r>
              <a:rPr lang="en-US" altLang="en-US" sz="2000" dirty="0">
                <a:latin typeface="Arial" panose="020B0604020202020204" pitchFamily="34" charset="0"/>
                <a:ea typeface="MS PGothic" panose="020B0600070205080204" pitchFamily="34" charset="-128"/>
                <a:cs typeface="Arial" panose="020B0604020202020204" pitchFamily="34" charset="0"/>
              </a:rPr>
              <a:t>FLAIR Study (48-Week Data): Conclusions</a:t>
            </a:r>
          </a:p>
        </p:txBody>
      </p:sp>
      <p:sp>
        <p:nvSpPr>
          <p:cNvPr id="55299" name="Content Placeholder 6"/>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Source: Orkin C, et al. N Engl J Med. 2020;382:1124-35.</a:t>
            </a:r>
          </a:p>
        </p:txBody>
      </p:sp>
      <p:sp>
        <p:nvSpPr>
          <p:cNvPr id="7" name="Rectangle 6">
            <a:extLst>
              <a:ext uri="{FF2B5EF4-FFF2-40B4-BE49-F238E27FC236}">
                <a16:creationId xmlns:a16="http://schemas.microsoft.com/office/drawing/2014/main" id="{1DCD8A1F-6F15-EC49-9438-EA0FBDB65E04}"/>
              </a:ext>
            </a:extLst>
          </p:cNvPr>
          <p:cNvSpPr/>
          <p:nvPr/>
        </p:nvSpPr>
        <p:spPr>
          <a:xfrm>
            <a:off x="-9144" y="1967347"/>
            <a:ext cx="9162288" cy="159396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lIns="365760" tIns="274320" rIns="365760" bIns="274320" rtlCol="0" anchor="ctr" anchorCtr="1">
            <a:spAutoFit/>
          </a:bodyPr>
          <a:lstStyle/>
          <a:p>
            <a:pPr>
              <a:lnSpc>
                <a:spcPts val="2800"/>
              </a:lnSpc>
            </a:pPr>
            <a:r>
              <a:rPr lang="en-US" sz="1800" b="1" dirty="0">
                <a:solidFill>
                  <a:srgbClr val="C00000"/>
                </a:solidFill>
                <a:latin typeface="Arial" panose="020B0604020202020204" pitchFamily="34" charset="0"/>
                <a:cs typeface="Arial" panose="020B0604020202020204" pitchFamily="34" charset="0"/>
              </a:rPr>
              <a:t>Conclusions</a:t>
            </a:r>
            <a:r>
              <a:rPr lang="en-US" sz="1800" dirty="0">
                <a:solidFill>
                  <a:srgbClr val="000000"/>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“Therapy with long-acting cabotegravir plus rilpivirine was noninferior to oral therapy with dolutegravir–abacavir–lamivudine with regard to maintaining HIV-1 suppression. Injection-site reactions were common.”</a:t>
            </a: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bwMode="auto">
          <a:xfrm>
            <a:off x="459581" y="2078832"/>
            <a:ext cx="8229600" cy="9560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34290" numCol="1" anchor="ctr" anchorCtr="0" compatLnSpc="1">
            <a:prstTxWarp prst="textNoShape">
              <a:avLst/>
            </a:prstTxWarp>
            <a:normAutofit/>
          </a:bodyPr>
          <a:lstStyle/>
          <a:p>
            <a:pPr eaLnBrk="1" hangingPunct="1">
              <a:lnSpc>
                <a:spcPts val="3000"/>
              </a:lnSpc>
            </a:pPr>
            <a:r>
              <a:rPr lang="en-US" altLang="en-US" sz="1800" b="0" dirty="0"/>
              <a:t>Long-Acting IM Cabotegravir and IM </a:t>
            </a:r>
            <a:r>
              <a:rPr lang="en-US" altLang="en-US" sz="1800" b="0" dirty="0" err="1"/>
              <a:t>Rilpivirine</a:t>
            </a:r>
            <a:r>
              <a:rPr lang="en-US" altLang="en-US" sz="1800" b="0" dirty="0"/>
              <a:t> after Oral Induction</a:t>
            </a:r>
            <a:br>
              <a:rPr lang="en-US" altLang="en-US" sz="2025" b="0" dirty="0"/>
            </a:br>
            <a:r>
              <a:rPr lang="en-US" altLang="en-US" dirty="0"/>
              <a:t>FLAIR Study: 96-Week Data</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after Oral Induction</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(96-Week Data)</a:t>
            </a:r>
            <a:r>
              <a:rPr lang="en-US" sz="2000" dirty="0"/>
              <a:t>: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 </a:t>
            </a:r>
            <a:r>
              <a:rPr lang="en-US" dirty="0">
                <a:latin typeface="Arial" pitchFamily="-110" charset="0"/>
                <a:ea typeface="ＭＳ Ｐゴシック" pitchFamily="-110" charset="-128"/>
                <a:cs typeface="ＭＳ Ｐゴシック" pitchFamily="-110" charset="-128"/>
              </a:rPr>
              <a:t>96</a:t>
            </a:r>
            <a:r>
              <a:rPr lang="en-US" dirty="0">
                <a:solidFill>
                  <a:schemeClr val="bg1"/>
                </a:solidFill>
                <a:latin typeface="Arial" pitchFamily="-110" charset="0"/>
                <a:ea typeface="ＭＳ Ｐゴシック" pitchFamily="-110" charset="-128"/>
                <a:cs typeface="ＭＳ Ｐゴシック" pitchFamily="-110" charset="-128"/>
              </a:rPr>
              <a:t>: Virologic Response by Snapshot Outcomes </a:t>
            </a:r>
            <a:r>
              <a:rPr lang="en-US" dirty="0">
                <a:latin typeface="Arial" pitchFamily="-110" charset="0"/>
                <a:ea typeface="ＭＳ Ｐゴシック" pitchFamily="-110" charset="-128"/>
                <a:cs typeface="ＭＳ Ｐゴシック" pitchFamily="-110" charset="-128"/>
              </a:rPr>
              <a:t>(Intention-to-Treat Population</a:t>
            </a:r>
            <a:r>
              <a:rPr lang="en-US" dirty="0">
                <a:solidFill>
                  <a:schemeClr val="bg1"/>
                </a:solidFill>
                <a:latin typeface="Arial" pitchFamily="-110" charset="0"/>
                <a:ea typeface="ＭＳ Ｐゴシック" pitchFamily="-110" charset="-128"/>
                <a:cs typeface="ＭＳ Ｐゴシック" pitchFamily="-110" charset="-128"/>
              </a:rPr>
              <a:t>)</a:t>
            </a:r>
          </a:p>
        </p:txBody>
      </p:sp>
      <p:sp>
        <p:nvSpPr>
          <p:cNvPr id="7" name="Content Placeholder 6"/>
          <p:cNvSpPr>
            <a:spLocks noGrp="1"/>
          </p:cNvSpPr>
          <p:nvPr>
            <p:ph type="body" sz="quarter" idx="16"/>
          </p:nvPr>
        </p:nvSpPr>
        <p:spPr/>
        <p:txBody>
          <a:bodyPr/>
          <a:lstStyle/>
          <a:p>
            <a:r>
              <a:rPr lang="en-US" dirty="0"/>
              <a:t>Source: Orkin C, et al. Lancet HIV. 2021;8:e185-e196.</a:t>
            </a:r>
            <a:endParaRPr lang="en-US" dirty="0">
              <a:latin typeface="Arial" pitchFamily="31" charset="0"/>
            </a:endParaRPr>
          </a:p>
        </p:txBody>
      </p:sp>
      <p:graphicFrame>
        <p:nvGraphicFramePr>
          <p:cNvPr id="6" name="Chart 5"/>
          <p:cNvGraphicFramePr>
            <a:graphicFrameLocks/>
          </p:cNvGraphicFramePr>
          <p:nvPr/>
        </p:nvGraphicFramePr>
        <p:xfrm>
          <a:off x="755780" y="1371602"/>
          <a:ext cx="7648769" cy="309852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236807" y="4163948"/>
            <a:ext cx="742950" cy="253916"/>
          </a:xfrm>
          <a:prstGeom prst="rect">
            <a:avLst/>
          </a:prstGeom>
          <a:noFill/>
        </p:spPr>
        <p:txBody>
          <a:bodyPr wrap="square" rtlCol="0" anchor="ctr" anchorCtr="1">
            <a:spAutoFit/>
          </a:bodyPr>
          <a:lstStyle/>
          <a:p>
            <a:pPr defTabSz="685800">
              <a:defRPr/>
            </a:pPr>
            <a:r>
              <a:rPr lang="en-US" sz="1050" dirty="0">
                <a:solidFill>
                  <a:srgbClr val="FFFFFF"/>
                </a:solidFill>
                <a:latin typeface="Arial"/>
              </a:rPr>
              <a:t>30/33</a:t>
            </a:r>
          </a:p>
        </p:txBody>
      </p:sp>
      <p:sp>
        <p:nvSpPr>
          <p:cNvPr id="9" name="TextBox 8">
            <a:extLst>
              <a:ext uri="{FF2B5EF4-FFF2-40B4-BE49-F238E27FC236}">
                <a16:creationId xmlns:a16="http://schemas.microsoft.com/office/drawing/2014/main" id="{4B73F1F0-9D02-0348-AFDC-9D72E69B26DC}"/>
              </a:ext>
            </a:extLst>
          </p:cNvPr>
          <p:cNvSpPr txBox="1"/>
          <p:nvPr/>
        </p:nvSpPr>
        <p:spPr>
          <a:xfrm>
            <a:off x="1382185" y="4431190"/>
            <a:ext cx="6824118" cy="415498"/>
          </a:xfrm>
          <a:prstGeom prst="rect">
            <a:avLst/>
          </a:prstGeom>
          <a:solidFill>
            <a:schemeClr val="bg1">
              <a:lumMod val="95000"/>
            </a:schemeClr>
          </a:solidFill>
        </p:spPr>
        <p:txBody>
          <a:bodyPr wrap="square" rtlCol="0">
            <a:spAutoFit/>
          </a:bodyPr>
          <a:lstStyle/>
          <a:p>
            <a:pPr defTabSz="685800">
              <a:defRPr/>
            </a:pPr>
            <a:r>
              <a:rPr lang="en-US" sz="1050" dirty="0">
                <a:solidFill>
                  <a:srgbClr val="000000"/>
                </a:solidFill>
                <a:latin typeface="Arial"/>
              </a:rPr>
              <a:t>*HIV RNA ≥50 copies/mL at 96 weeks: n = 9 (3%) CAB-RPV, n = 9 (3%) DTG-ABC-3TC</a:t>
            </a:r>
          </a:p>
          <a:p>
            <a:pPr defTabSz="685800">
              <a:defRPr/>
            </a:pPr>
            <a:r>
              <a:rPr lang="en-US" sz="1050" dirty="0">
                <a:solidFill>
                  <a:srgbClr val="000000"/>
                </a:solidFill>
                <a:latin typeface="Arial"/>
              </a:rPr>
              <a:t>*Only 1 virologic failure occurred between weeks 48 and 96 (in the DTG-ABC-3TC group)</a:t>
            </a:r>
          </a:p>
        </p:txBody>
      </p:sp>
      <p:sp>
        <p:nvSpPr>
          <p:cNvPr id="8" name="Rectangle 7">
            <a:extLst>
              <a:ext uri="{FF2B5EF4-FFF2-40B4-BE49-F238E27FC236}">
                <a16:creationId xmlns:a16="http://schemas.microsoft.com/office/drawing/2014/main" id="{DAC3A3C7-A8CB-FF42-9332-0E08AE8CD088}"/>
              </a:ext>
            </a:extLst>
          </p:cNvPr>
          <p:cNvSpPr/>
          <p:nvPr/>
        </p:nvSpPr>
        <p:spPr>
          <a:xfrm>
            <a:off x="3306526" y="3819200"/>
            <a:ext cx="863137"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200" dirty="0">
                <a:solidFill>
                  <a:prstClr val="white"/>
                </a:solidFill>
                <a:latin typeface="Arial"/>
              </a:rPr>
              <a:t>245/283</a:t>
            </a:r>
          </a:p>
        </p:txBody>
      </p:sp>
      <p:sp>
        <p:nvSpPr>
          <p:cNvPr id="10" name="Rectangle 9">
            <a:extLst>
              <a:ext uri="{FF2B5EF4-FFF2-40B4-BE49-F238E27FC236}">
                <a16:creationId xmlns:a16="http://schemas.microsoft.com/office/drawing/2014/main" id="{F51924B7-AC07-634D-AE5D-87A9EA283CFB}"/>
              </a:ext>
            </a:extLst>
          </p:cNvPr>
          <p:cNvSpPr/>
          <p:nvPr/>
        </p:nvSpPr>
        <p:spPr>
          <a:xfrm>
            <a:off x="5789468" y="3829846"/>
            <a:ext cx="885651"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200" dirty="0">
                <a:solidFill>
                  <a:prstClr val="white"/>
                </a:solidFill>
                <a:latin typeface="Arial"/>
              </a:rPr>
              <a:t>253/283</a:t>
            </a:r>
          </a:p>
        </p:txBody>
      </p:sp>
    </p:spTree>
    <p:extLst>
      <p:ext uri="{BB962C8B-B14F-4D97-AF65-F5344CB8AC3E}">
        <p14:creationId xmlns:p14="http://schemas.microsoft.com/office/powerpoint/2010/main" val="4023763701"/>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after Oral Induction</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(96-Week Data)</a:t>
            </a:r>
            <a:r>
              <a:rPr lang="en-US" sz="2000" dirty="0"/>
              <a:t>: Results</a:t>
            </a:r>
          </a:p>
        </p:txBody>
      </p:sp>
      <p:sp>
        <p:nvSpPr>
          <p:cNvPr id="5" name="Text Placeholder 4"/>
          <p:cNvSpPr>
            <a:spLocks noGrp="1"/>
          </p:cNvSpPr>
          <p:nvPr>
            <p:ph type="body" sz="quarter" idx="15"/>
          </p:nvPr>
        </p:nvSpPr>
        <p:spPr/>
        <p:txBody>
          <a:bodyPr/>
          <a:lstStyle/>
          <a:p>
            <a:pPr defTabSz="342900">
              <a:lnSpc>
                <a:spcPct val="85000"/>
              </a:lnSpc>
            </a:pPr>
            <a:r>
              <a:rPr lang="en-US" dirty="0">
                <a:latin typeface="Arial" pitchFamily="-110" charset="0"/>
                <a:ea typeface="ＭＳ Ｐゴシック" pitchFamily="-110" charset="-128"/>
                <a:cs typeface="ＭＳ Ｐゴシック" pitchFamily="-110" charset="-128"/>
              </a:rPr>
              <a:t>Week 96: Virologic Response by Snapshot Outcomes (Per Protocol Population)</a:t>
            </a:r>
          </a:p>
        </p:txBody>
      </p:sp>
      <p:sp>
        <p:nvSpPr>
          <p:cNvPr id="7" name="Content Placeholder 6"/>
          <p:cNvSpPr>
            <a:spLocks noGrp="1"/>
          </p:cNvSpPr>
          <p:nvPr>
            <p:ph type="body" sz="quarter" idx="16"/>
          </p:nvPr>
        </p:nvSpPr>
        <p:spPr/>
        <p:txBody>
          <a:bodyPr/>
          <a:lstStyle/>
          <a:p>
            <a:r>
              <a:rPr lang="en-US" dirty="0"/>
              <a:t>Source: Orkin C, et al. Lancet HIV. 2021;8:e185-e196.</a:t>
            </a:r>
            <a:endParaRPr lang="en-US" dirty="0">
              <a:latin typeface="Arial" pitchFamily="31" charset="0"/>
            </a:endParaRPr>
          </a:p>
        </p:txBody>
      </p:sp>
      <p:graphicFrame>
        <p:nvGraphicFramePr>
          <p:cNvPr id="6" name="Chart 5"/>
          <p:cNvGraphicFramePr>
            <a:graphicFrameLocks/>
          </p:cNvGraphicFramePr>
          <p:nvPr/>
        </p:nvGraphicFramePr>
        <p:xfrm>
          <a:off x="741911" y="1371602"/>
          <a:ext cx="7668491" cy="309852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236807" y="4163948"/>
            <a:ext cx="742950" cy="253916"/>
          </a:xfrm>
          <a:prstGeom prst="rect">
            <a:avLst/>
          </a:prstGeom>
          <a:noFill/>
        </p:spPr>
        <p:txBody>
          <a:bodyPr wrap="square" rtlCol="0" anchor="ctr" anchorCtr="1">
            <a:spAutoFit/>
          </a:bodyPr>
          <a:lstStyle/>
          <a:p>
            <a:pPr defTabSz="685800">
              <a:defRPr/>
            </a:pPr>
            <a:r>
              <a:rPr lang="en-US" sz="1050" dirty="0">
                <a:solidFill>
                  <a:srgbClr val="FFFFFF"/>
                </a:solidFill>
                <a:latin typeface="Arial"/>
              </a:rPr>
              <a:t>30/33</a:t>
            </a:r>
          </a:p>
        </p:txBody>
      </p:sp>
      <p:sp>
        <p:nvSpPr>
          <p:cNvPr id="9" name="TextBox 8">
            <a:extLst>
              <a:ext uri="{FF2B5EF4-FFF2-40B4-BE49-F238E27FC236}">
                <a16:creationId xmlns:a16="http://schemas.microsoft.com/office/drawing/2014/main" id="{4B73F1F0-9D02-0348-AFDC-9D72E69B26DC}"/>
              </a:ext>
            </a:extLst>
          </p:cNvPr>
          <p:cNvSpPr txBox="1"/>
          <p:nvPr/>
        </p:nvSpPr>
        <p:spPr>
          <a:xfrm>
            <a:off x="1382186" y="4470127"/>
            <a:ext cx="6172200" cy="276999"/>
          </a:xfrm>
          <a:prstGeom prst="rect">
            <a:avLst/>
          </a:prstGeom>
          <a:solidFill>
            <a:schemeClr val="bg1">
              <a:lumMod val="95000"/>
            </a:schemeClr>
          </a:solidFill>
        </p:spPr>
        <p:txBody>
          <a:bodyPr wrap="square" rtlCol="0">
            <a:spAutoFit/>
          </a:bodyPr>
          <a:lstStyle/>
          <a:p>
            <a:pPr defTabSz="685800">
              <a:defRPr/>
            </a:pPr>
            <a:r>
              <a:rPr lang="en-US" sz="1200" dirty="0">
                <a:solidFill>
                  <a:srgbClr val="000000"/>
                </a:solidFill>
                <a:latin typeface="Arial"/>
              </a:rPr>
              <a:t>*HIV RNA ≥50 copies/mL at 96 weeks: n = 9 (3%) CAB-RPV, n = 9 (3%) DTG-ABC-3TC </a:t>
            </a:r>
          </a:p>
        </p:txBody>
      </p:sp>
      <p:sp>
        <p:nvSpPr>
          <p:cNvPr id="8" name="Rectangle 7">
            <a:extLst>
              <a:ext uri="{FF2B5EF4-FFF2-40B4-BE49-F238E27FC236}">
                <a16:creationId xmlns:a16="http://schemas.microsoft.com/office/drawing/2014/main" id="{DAC3A3C7-A8CB-FF42-9332-0E08AE8CD088}"/>
              </a:ext>
            </a:extLst>
          </p:cNvPr>
          <p:cNvSpPr/>
          <p:nvPr/>
        </p:nvSpPr>
        <p:spPr>
          <a:xfrm>
            <a:off x="3278264" y="3819200"/>
            <a:ext cx="891400"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200" dirty="0">
                <a:solidFill>
                  <a:prstClr val="white"/>
                </a:solidFill>
                <a:latin typeface="Arial"/>
              </a:rPr>
              <a:t>241/278</a:t>
            </a:r>
          </a:p>
        </p:txBody>
      </p:sp>
      <p:sp>
        <p:nvSpPr>
          <p:cNvPr id="10" name="Rectangle 9">
            <a:extLst>
              <a:ext uri="{FF2B5EF4-FFF2-40B4-BE49-F238E27FC236}">
                <a16:creationId xmlns:a16="http://schemas.microsoft.com/office/drawing/2014/main" id="{F51924B7-AC07-634D-AE5D-87A9EA283CFB}"/>
              </a:ext>
            </a:extLst>
          </p:cNvPr>
          <p:cNvSpPr/>
          <p:nvPr/>
        </p:nvSpPr>
        <p:spPr>
          <a:xfrm>
            <a:off x="5743748" y="3799291"/>
            <a:ext cx="913083"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200" dirty="0">
                <a:solidFill>
                  <a:prstClr val="white"/>
                </a:solidFill>
                <a:latin typeface="Arial"/>
              </a:rPr>
              <a:t>252/281</a:t>
            </a:r>
          </a:p>
        </p:txBody>
      </p:sp>
    </p:spTree>
    <p:extLst>
      <p:ext uri="{BB962C8B-B14F-4D97-AF65-F5344CB8AC3E}">
        <p14:creationId xmlns:p14="http://schemas.microsoft.com/office/powerpoint/2010/main" val="310043078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sz="2000" dirty="0">
                <a:latin typeface="Arial" panose="020B0604020202020204" pitchFamily="34" charset="0"/>
                <a:cs typeface="Arial" panose="020B0604020202020204" pitchFamily="34" charset="0"/>
              </a:rPr>
              <a:t>Cabotegravir and </a:t>
            </a:r>
            <a:r>
              <a:rPr lang="en-US" altLang="en-US" sz="2000" dirty="0" err="1">
                <a:latin typeface="Arial" panose="020B0604020202020204" pitchFamily="34" charset="0"/>
                <a:cs typeface="Arial" panose="020B0604020202020204" pitchFamily="34" charset="0"/>
              </a:rPr>
              <a:t>Rilpivirine</a:t>
            </a:r>
            <a:r>
              <a:rPr lang="en-US" altLang="en-US" sz="2000" dirty="0">
                <a:latin typeface="Arial" panose="020B0604020202020204" pitchFamily="34" charset="0"/>
                <a:cs typeface="Arial" panose="020B0604020202020204" pitchFamily="34" charset="0"/>
              </a:rPr>
              <a:t> Extended Release Injectable Suspension</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Indications</a:t>
            </a:r>
          </a:p>
        </p:txBody>
      </p:sp>
      <p:sp>
        <p:nvSpPr>
          <p:cNvPr id="36867" name="Text Placeholder 2"/>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C</a:t>
            </a:r>
            <a:r>
              <a:rPr lang="en-US" dirty="0"/>
              <a:t>abotegravir-</a:t>
            </a:r>
            <a:r>
              <a:rPr lang="en-US" dirty="0" err="1"/>
              <a:t>Rilpivirine</a:t>
            </a:r>
            <a:r>
              <a:rPr lang="en-US" altLang="en-US" dirty="0">
                <a:latin typeface="Arial" panose="020B0604020202020204" pitchFamily="34" charset="0"/>
                <a:cs typeface="Arial" panose="020B0604020202020204" pitchFamily="34" charset="0"/>
              </a:rPr>
              <a:t> Prescribing Information</a:t>
            </a:r>
          </a:p>
        </p:txBody>
      </p:sp>
      <p:sp>
        <p:nvSpPr>
          <p:cNvPr id="36868" name="Content Placeholder 3"/>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p>
            <a:pPr marL="204788" indent="-170260">
              <a:lnSpc>
                <a:spcPts val="1700"/>
              </a:lnSpc>
              <a:buFont typeface="Arial" panose="020B0604020202020204" pitchFamily="34" charset="0"/>
              <a:buChar char="•"/>
            </a:pPr>
            <a:r>
              <a:rPr lang="en-US" altLang="en-US" sz="1600" b="1" dirty="0"/>
              <a:t>Complete regimen to treat HIV-1 </a:t>
            </a:r>
          </a:p>
          <a:p>
            <a:pPr marL="204788" indent="-170260">
              <a:lnSpc>
                <a:spcPts val="1800"/>
              </a:lnSpc>
              <a:buFont typeface="Arial" panose="020B0604020202020204" pitchFamily="34" charset="0"/>
              <a:buChar char="•"/>
            </a:pPr>
            <a:r>
              <a:rPr lang="en-US" altLang="en-US" sz="1600" b="1" dirty="0"/>
              <a:t>For adults and adolescents (≥12 years who weigh ≥35 kg)</a:t>
            </a:r>
          </a:p>
          <a:p>
            <a:pPr marL="461963" lvl="1" indent="-170260" defTabSz="684610" fontAlgn="base">
              <a:lnSpc>
                <a:spcPts val="1700"/>
              </a:lnSpc>
              <a:spcAft>
                <a:spcPct val="0"/>
              </a:spcAft>
              <a:buSzTx/>
            </a:pPr>
            <a:r>
              <a:rPr lang="en-US" altLang="en-US" sz="1600" dirty="0"/>
              <a:t>Replace antiretroviral regimen in persons with HIV RNA &lt;50 copies/mL</a:t>
            </a:r>
          </a:p>
          <a:p>
            <a:pPr marL="461963" lvl="1" indent="-170260" defTabSz="684610" fontAlgn="base">
              <a:lnSpc>
                <a:spcPts val="1700"/>
              </a:lnSpc>
              <a:spcAft>
                <a:spcPct val="0"/>
              </a:spcAft>
              <a:buSzTx/>
            </a:pPr>
            <a:r>
              <a:rPr lang="en-US" altLang="en-US" sz="1600" dirty="0"/>
              <a:t>On stable antiretroviral regimen</a:t>
            </a:r>
          </a:p>
          <a:p>
            <a:pPr marL="461963" lvl="1" indent="-170260" defTabSz="684610" fontAlgn="base">
              <a:lnSpc>
                <a:spcPts val="1700"/>
              </a:lnSpc>
              <a:spcAft>
                <a:spcPct val="0"/>
              </a:spcAft>
              <a:buSzTx/>
            </a:pPr>
            <a:r>
              <a:rPr lang="en-US" altLang="en-US" sz="1600" dirty="0"/>
              <a:t>No history of treatment failure</a:t>
            </a:r>
          </a:p>
          <a:p>
            <a:pPr marL="461963" lvl="1" indent="-170260" defTabSz="684610" fontAlgn="base">
              <a:lnSpc>
                <a:spcPts val="1700"/>
              </a:lnSpc>
              <a:spcAft>
                <a:spcPct val="0"/>
              </a:spcAft>
              <a:buSzTx/>
            </a:pPr>
            <a:r>
              <a:rPr lang="en-US" altLang="en-US" sz="1600" dirty="0"/>
              <a:t>No known or suspected resistance to cabotegravir or </a:t>
            </a:r>
            <a:r>
              <a:rPr lang="en-US" altLang="en-US" sz="1600" dirty="0" err="1"/>
              <a:t>rilpivirine</a:t>
            </a:r>
            <a:endParaRPr lang="en-US" altLang="en-US" sz="1600" dirty="0"/>
          </a:p>
          <a:p>
            <a:pPr marL="204788" indent="-170260" defTabSz="684610" fontAlgn="base">
              <a:lnSpc>
                <a:spcPts val="1700"/>
              </a:lnSpc>
              <a:spcAft>
                <a:spcPct val="0"/>
              </a:spcAft>
              <a:buSzTx/>
            </a:pPr>
            <a:r>
              <a:rPr lang="en-US" altLang="en-US" sz="1600" b="1" dirty="0"/>
              <a:t>Oral Lead-In</a:t>
            </a:r>
          </a:p>
          <a:p>
            <a:pPr marL="461963" lvl="1" indent="-170260" defTabSz="684610" fontAlgn="base">
              <a:lnSpc>
                <a:spcPts val="1700"/>
              </a:lnSpc>
              <a:spcAft>
                <a:spcPct val="0"/>
              </a:spcAft>
              <a:buSzTx/>
            </a:pPr>
            <a:r>
              <a:rPr lang="en-US" altLang="en-US" sz="1600" dirty="0"/>
              <a:t>Lead-in is optional</a:t>
            </a:r>
          </a:p>
          <a:p>
            <a:pPr marL="204788" indent="-170260" defTabSz="684610" fontAlgn="base">
              <a:lnSpc>
                <a:spcPts val="1700"/>
              </a:lnSpc>
              <a:spcAft>
                <a:spcPct val="0"/>
              </a:spcAft>
              <a:buSzTx/>
            </a:pPr>
            <a:r>
              <a:rPr lang="en-US" altLang="en-US" sz="1600" b="1" dirty="0"/>
              <a:t>Continuation Phase Injections</a:t>
            </a:r>
          </a:p>
          <a:p>
            <a:pPr marL="461963" lvl="1" indent="-170260" defTabSz="684610" fontAlgn="base">
              <a:lnSpc>
                <a:spcPts val="1700"/>
              </a:lnSpc>
              <a:spcAft>
                <a:spcPct val="0"/>
              </a:spcAft>
              <a:buSzTx/>
            </a:pPr>
            <a:r>
              <a:rPr lang="en-US" altLang="en-US" sz="1600" dirty="0"/>
              <a:t>Approved for every 1-month and every 2-month injections</a:t>
            </a:r>
          </a:p>
          <a:p>
            <a:pPr marL="461963" lvl="1" indent="-170260" defTabSz="684610" fontAlgn="base">
              <a:lnSpc>
                <a:spcPts val="1700"/>
              </a:lnSpc>
              <a:spcAft>
                <a:spcPct val="0"/>
              </a:spcAft>
              <a:buSzTx/>
            </a:pPr>
            <a:r>
              <a:rPr lang="en-US" altLang="en-US" sz="1600" dirty="0"/>
              <a:t>Doses are different with every 1-month and every 2-month injections</a:t>
            </a:r>
          </a:p>
          <a:p>
            <a:pPr marL="461963" lvl="1" indent="-170260" defTabSz="684610" fontAlgn="base">
              <a:lnSpc>
                <a:spcPts val="1700"/>
              </a:lnSpc>
              <a:spcAft>
                <a:spcPct val="0"/>
              </a:spcAft>
              <a:buSzTx/>
            </a:pPr>
            <a:r>
              <a:rPr lang="en-US" altLang="en-US" sz="1600" dirty="0"/>
              <a:t>Injections may be given up to 7 days before or after the scheduled date</a:t>
            </a:r>
          </a:p>
          <a:p>
            <a:pPr marL="291703" lvl="1" indent="0" defTabSz="684610" fontAlgn="base">
              <a:lnSpc>
                <a:spcPts val="1700"/>
              </a:lnSpc>
              <a:spcAft>
                <a:spcPct val="0"/>
              </a:spcAft>
              <a:buSzTx/>
              <a:buNone/>
            </a:pPr>
            <a:endParaRPr lang="en-US" altLang="en-US" sz="1600" dirty="0"/>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ea typeface="MS PGothic" panose="020B0600070205080204" pitchFamily="34" charset="-128"/>
                <a:cs typeface="Arial" panose="020B0604020202020204" pitchFamily="34" charset="0"/>
              </a:rPr>
              <a:t>Long-Acting IM Cabotegravir and IM </a:t>
            </a:r>
            <a:r>
              <a:rPr lang="en-US" altLang="en-US" sz="2000" dirty="0" err="1">
                <a:latin typeface="Arial" panose="020B0604020202020204" pitchFamily="34" charset="0"/>
                <a:ea typeface="MS PGothic" panose="020B0600070205080204" pitchFamily="34" charset="-128"/>
                <a:cs typeface="Arial" panose="020B0604020202020204" pitchFamily="34" charset="0"/>
              </a:rPr>
              <a:t>Rilpivirine</a:t>
            </a:r>
            <a:r>
              <a:rPr lang="en-US" altLang="en-US" sz="2000" dirty="0">
                <a:latin typeface="Arial" panose="020B0604020202020204" pitchFamily="34" charset="0"/>
                <a:ea typeface="MS PGothic" panose="020B0600070205080204" pitchFamily="34" charset="-128"/>
                <a:cs typeface="Arial" panose="020B0604020202020204" pitchFamily="34" charset="0"/>
              </a:rPr>
              <a:t> after Oral Induction</a:t>
            </a:r>
            <a:br>
              <a:rPr lang="en-US" altLang="en-US" sz="2000" dirty="0">
                <a:latin typeface="Arial" panose="020B0604020202020204" pitchFamily="34" charset="0"/>
                <a:ea typeface="MS PGothic" panose="020B0600070205080204" pitchFamily="34" charset="-128"/>
                <a:cs typeface="Arial" panose="020B0604020202020204" pitchFamily="34" charset="0"/>
              </a:rPr>
            </a:br>
            <a:r>
              <a:rPr lang="en-US" altLang="en-US" sz="2000" dirty="0">
                <a:latin typeface="Arial" panose="020B0604020202020204" pitchFamily="34" charset="0"/>
                <a:ea typeface="MS PGothic" panose="020B0600070205080204" pitchFamily="34" charset="-128"/>
                <a:cs typeface="Arial" panose="020B0604020202020204" pitchFamily="34" charset="0"/>
              </a:rPr>
              <a:t>FLAIR Study (96-Week Data): Adverse Events</a:t>
            </a:r>
          </a:p>
        </p:txBody>
      </p:sp>
      <p:sp>
        <p:nvSpPr>
          <p:cNvPr id="63491" name="Text Placeholder 7"/>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Source: </a:t>
            </a:r>
            <a:r>
              <a:rPr lang="en-US" altLang="en-US" dirty="0" err="1">
                <a:latin typeface="Arial" panose="020B0604020202020204" pitchFamily="34" charset="0"/>
                <a:cs typeface="Arial" panose="020B0604020202020204" pitchFamily="34" charset="0"/>
              </a:rPr>
              <a:t>Orkin</a:t>
            </a:r>
            <a:r>
              <a:rPr lang="en-US" altLang="en-US" dirty="0">
                <a:latin typeface="Arial" panose="020B0604020202020204" pitchFamily="34" charset="0"/>
                <a:cs typeface="Arial" panose="020B0604020202020204" pitchFamily="34" charset="0"/>
              </a:rPr>
              <a:t> C, et al. Lancet HIV. 2021;8:e185-e196.</a:t>
            </a:r>
          </a:p>
        </p:txBody>
      </p:sp>
      <p:graphicFrame>
        <p:nvGraphicFramePr>
          <p:cNvPr id="5" name="Group 65">
            <a:extLst>
              <a:ext uri="{FF2B5EF4-FFF2-40B4-BE49-F238E27FC236}">
                <a16:creationId xmlns:a16="http://schemas.microsoft.com/office/drawing/2014/main" id="{2204B7FD-CAB6-7441-BF40-645342662658}"/>
              </a:ext>
            </a:extLst>
          </p:cNvPr>
          <p:cNvGraphicFramePr>
            <a:graphicFrameLocks noGrp="1"/>
          </p:cNvGraphicFramePr>
          <p:nvPr/>
        </p:nvGraphicFramePr>
        <p:xfrm>
          <a:off x="698991" y="1100138"/>
          <a:ext cx="7772401" cy="3474719"/>
        </p:xfrm>
        <a:graphic>
          <a:graphicData uri="http://schemas.openxmlformats.org/drawingml/2006/table">
            <a:tbl>
              <a:tblPr>
                <a:effectLst/>
              </a:tblPr>
              <a:tblGrid>
                <a:gridCol w="3382761">
                  <a:extLst>
                    <a:ext uri="{9D8B030D-6E8A-4147-A177-3AD203B41FA5}">
                      <a16:colId xmlns:a16="http://schemas.microsoft.com/office/drawing/2014/main" val="20000"/>
                    </a:ext>
                  </a:extLst>
                </a:gridCol>
                <a:gridCol w="2194820">
                  <a:extLst>
                    <a:ext uri="{9D8B030D-6E8A-4147-A177-3AD203B41FA5}">
                      <a16:colId xmlns:a16="http://schemas.microsoft.com/office/drawing/2014/main" val="20001"/>
                    </a:ext>
                  </a:extLst>
                </a:gridCol>
                <a:gridCol w="2194820">
                  <a:extLst>
                    <a:ext uri="{9D8B030D-6E8A-4147-A177-3AD203B41FA5}">
                      <a16:colId xmlns:a16="http://schemas.microsoft.com/office/drawing/2014/main" val="3760801644"/>
                    </a:ext>
                  </a:extLst>
                </a:gridCol>
              </a:tblGrid>
              <a:tr h="530245">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Drug-Related Adverse Events and Injection Site Reactions (ISR)</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716884">
                <a:tc>
                  <a:txBody>
                    <a:bodyPr/>
                    <a:lstStyle/>
                    <a:p>
                      <a:pPr marL="0" indent="0" algn="l"/>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Drug-Related Adverse Event (AE)</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IM CAB + IM RPV</a:t>
                      </a:r>
                      <a:b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283)</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DTG-ABC-3TC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283)</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44551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Any </a:t>
                      </a:r>
                      <a:r>
                        <a:rPr lang="en-US" sz="1400" b="0" kern="1200" spc="-30" dirty="0">
                          <a:solidFill>
                            <a:schemeClr val="tx1"/>
                          </a:solidFill>
                          <a:latin typeface="Arial" panose="020B0604020202020204" pitchFamily="34" charset="0"/>
                          <a:ea typeface="+mn-ea"/>
                          <a:cs typeface="Arial" panose="020B0604020202020204" pitchFamily="34" charset="0"/>
                        </a:rPr>
                        <a:t>AE,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n (%)</a:t>
                      </a:r>
                      <a:endParaRPr lang="en-US" sz="1400" b="0" kern="1200" spc="-30" dirty="0">
                        <a:solidFill>
                          <a:schemeClr val="tx1"/>
                        </a:solidFill>
                        <a:latin typeface="Arial" panose="020B0604020202020204" pitchFamily="34" charset="0"/>
                        <a:ea typeface="+mn-ea"/>
                        <a:cs typeface="Arial" panose="020B0604020202020204" pitchFamily="34" charset="0"/>
                      </a:endParaRPr>
                    </a:p>
                  </a:txBody>
                  <a:tcPr marL="137160"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246 (87)</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 (12)</a:t>
                      </a:r>
                    </a:p>
                  </a:txBody>
                  <a:tcPr marL="49322" marR="49322"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4253887532"/>
                  </a:ext>
                </a:extLst>
              </a:tr>
              <a:tr h="44551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Any AE, excluding ISR</a:t>
                      </a:r>
                      <a:r>
                        <a:rPr lang="en-US" sz="1400" b="0" kern="1200" spc="-30" dirty="0">
                          <a:solidFill>
                            <a:schemeClr val="tx1"/>
                          </a:solidFill>
                          <a:latin typeface="Arial" panose="020B0604020202020204" pitchFamily="34" charset="0"/>
                          <a:ea typeface="+mn-ea"/>
                          <a:cs typeface="Arial" panose="020B0604020202020204" pitchFamily="34" charset="0"/>
                        </a:rPr>
                        <a:t>,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n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95 (34)</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 (12)</a:t>
                      </a:r>
                    </a:p>
                  </a:txBody>
                  <a:tcPr marL="49322" marR="49322"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3113109479"/>
                  </a:ext>
                </a:extLst>
              </a:tr>
              <a:tr h="44551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Grade 3 or 4 AE</a:t>
                      </a:r>
                      <a:r>
                        <a:rPr lang="en-US" sz="1400" b="0" kern="1200" spc="-30" dirty="0">
                          <a:solidFill>
                            <a:schemeClr val="tx1"/>
                          </a:solidFill>
                          <a:latin typeface="Arial" panose="020B0604020202020204" pitchFamily="34" charset="0"/>
                          <a:ea typeface="+mn-ea"/>
                          <a:cs typeface="Arial" panose="020B0604020202020204" pitchFamily="34" charset="0"/>
                        </a:rPr>
                        <a:t>,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n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16 (6)</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179776315"/>
                  </a:ext>
                </a:extLst>
              </a:tr>
              <a:tr h="44551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Serious AE</a:t>
                      </a:r>
                      <a:r>
                        <a:rPr lang="en-US" sz="1400" b="0" kern="1200" spc="-30" dirty="0">
                          <a:solidFill>
                            <a:schemeClr val="tx1"/>
                          </a:solidFill>
                          <a:latin typeface="Arial" panose="020B0604020202020204" pitchFamily="34" charset="0"/>
                          <a:ea typeface="+mn-ea"/>
                          <a:cs typeface="Arial" panose="020B0604020202020204" pitchFamily="34" charset="0"/>
                        </a:rPr>
                        <a:t>,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n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2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(&lt;1)</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568810395"/>
                  </a:ext>
                </a:extLst>
              </a:tr>
              <a:tr h="44551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kern="1200" spc="-30" dirty="0">
                          <a:solidFill>
                            <a:srgbClr val="000000"/>
                          </a:solidFill>
                          <a:latin typeface="Arial" panose="020B0604020202020204" pitchFamily="34" charset="0"/>
                          <a:ea typeface="+mn-ea"/>
                          <a:cs typeface="Arial" panose="020B0604020202020204" pitchFamily="34" charset="0"/>
                        </a:rPr>
                        <a:t>AE leading to withdrawal</a:t>
                      </a:r>
                      <a:r>
                        <a:rPr lang="en-US" sz="1400" b="0" kern="1200" spc="-30" dirty="0">
                          <a:solidFill>
                            <a:schemeClr val="tx1"/>
                          </a:solidFill>
                          <a:latin typeface="Arial" panose="020B0604020202020204" pitchFamily="34" charset="0"/>
                          <a:ea typeface="+mn-ea"/>
                          <a:cs typeface="Arial" panose="020B0604020202020204" pitchFamily="34" charset="0"/>
                        </a:rPr>
                        <a:t>, </a:t>
                      </a: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8" charset="-128"/>
                          <a:cs typeface="Arial" panose="020B0604020202020204" pitchFamily="34" charset="0"/>
                        </a:rPr>
                        <a:t>n (%)</a:t>
                      </a:r>
                      <a:endParaRPr lang="en-US" sz="14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65000"/>
                        <a:alpha val="1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 (1)</a:t>
                      </a:r>
                    </a:p>
                  </a:txBody>
                  <a:tcPr marL="49322" marR="49322" marT="24657" marB="24657"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BB7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(1)</a:t>
                      </a:r>
                    </a:p>
                  </a:txBody>
                  <a:tcPr marL="49322" marR="49322" marT="24657" marB="24657"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046866651"/>
                  </a:ext>
                </a:extLst>
              </a:tr>
            </a:tbl>
          </a:graphicData>
        </a:graphic>
      </p:graphicFrame>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FB12-B5AB-6F40-93FC-F4D7B3F64DA8}"/>
              </a:ext>
            </a:extLst>
          </p:cNvPr>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after Oral Induction</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(96-Week Data)</a:t>
            </a:r>
            <a:r>
              <a:rPr lang="en-US" sz="2000" dirty="0"/>
              <a:t>: Injection Site Reactions (ISRs)</a:t>
            </a:r>
          </a:p>
        </p:txBody>
      </p:sp>
      <p:sp>
        <p:nvSpPr>
          <p:cNvPr id="8" name="Text Placeholder 7">
            <a:extLst>
              <a:ext uri="{FF2B5EF4-FFF2-40B4-BE49-F238E27FC236}">
                <a16:creationId xmlns:a16="http://schemas.microsoft.com/office/drawing/2014/main" id="{FED1A5E9-2D76-4C4C-8C24-AB76239AD001}"/>
              </a:ext>
            </a:extLst>
          </p:cNvPr>
          <p:cNvSpPr>
            <a:spLocks noGrp="1"/>
          </p:cNvSpPr>
          <p:nvPr>
            <p:ph type="body" sz="quarter" idx="14"/>
          </p:nvPr>
        </p:nvSpPr>
        <p:spPr/>
        <p:txBody>
          <a:bodyPr/>
          <a:lstStyle/>
          <a:p>
            <a:r>
              <a:rPr lang="en-US" dirty="0"/>
              <a:t>Source: Orkin C, et al. Lancet HIV. 2021;8:e185-e196.</a:t>
            </a:r>
            <a:endParaRPr lang="en-US" dirty="0">
              <a:latin typeface="Arial" pitchFamily="31" charset="0"/>
            </a:endParaRPr>
          </a:p>
        </p:txBody>
      </p:sp>
      <p:graphicFrame>
        <p:nvGraphicFramePr>
          <p:cNvPr id="6" name="Chart 5">
            <a:extLst>
              <a:ext uri="{FF2B5EF4-FFF2-40B4-BE49-F238E27FC236}">
                <a16:creationId xmlns:a16="http://schemas.microsoft.com/office/drawing/2014/main" id="{118FF17E-7EEA-DD48-A60F-E2B954D1E6D1}"/>
              </a:ext>
            </a:extLst>
          </p:cNvPr>
          <p:cNvGraphicFramePr>
            <a:graphicFrameLocks/>
          </p:cNvGraphicFramePr>
          <p:nvPr>
            <p:extLst>
              <p:ext uri="{D42A27DB-BD31-4B8C-83A1-F6EECF244321}">
                <p14:modId xmlns:p14="http://schemas.microsoft.com/office/powerpoint/2010/main" val="1629042422"/>
              </p:ext>
            </p:extLst>
          </p:nvPr>
        </p:nvGraphicFramePr>
        <p:xfrm>
          <a:off x="470332" y="1066950"/>
          <a:ext cx="8229600" cy="35661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4906832"/>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pPr eaLnBrk="1" hangingPunct="1"/>
            <a:r>
              <a:rPr lang="en-US" altLang="en-US" sz="2000" dirty="0">
                <a:latin typeface="Arial" panose="020B0604020202020204" pitchFamily="34" charset="0"/>
                <a:ea typeface="MS PGothic" panose="020B0600070205080204" pitchFamily="34" charset="-128"/>
                <a:cs typeface="Arial" panose="020B0604020202020204" pitchFamily="34" charset="0"/>
              </a:rPr>
              <a:t>Long-Acting IM Cabotegravir and IM </a:t>
            </a:r>
            <a:r>
              <a:rPr lang="en-US" altLang="en-US" sz="2000" dirty="0" err="1">
                <a:latin typeface="Arial" panose="020B0604020202020204" pitchFamily="34" charset="0"/>
                <a:ea typeface="MS PGothic" panose="020B0600070205080204" pitchFamily="34" charset="-128"/>
                <a:cs typeface="Arial" panose="020B0604020202020204" pitchFamily="34" charset="0"/>
              </a:rPr>
              <a:t>Rilpivirine</a:t>
            </a:r>
            <a:r>
              <a:rPr lang="en-US" altLang="en-US" sz="2000" dirty="0">
                <a:latin typeface="Arial" panose="020B0604020202020204" pitchFamily="34" charset="0"/>
                <a:ea typeface="MS PGothic" panose="020B0600070205080204" pitchFamily="34" charset="-128"/>
                <a:cs typeface="Arial" panose="020B0604020202020204" pitchFamily="34" charset="0"/>
              </a:rPr>
              <a:t> after Oral Induction</a:t>
            </a:r>
            <a:br>
              <a:rPr lang="en-US" altLang="en-US" sz="2000" dirty="0">
                <a:latin typeface="Arial" panose="020B0604020202020204" pitchFamily="34" charset="0"/>
                <a:ea typeface="MS PGothic" panose="020B0600070205080204" pitchFamily="34" charset="-128"/>
                <a:cs typeface="Arial" panose="020B0604020202020204" pitchFamily="34" charset="0"/>
              </a:rPr>
            </a:br>
            <a:r>
              <a:rPr lang="en-US" altLang="en-US" sz="2000" dirty="0">
                <a:latin typeface="Arial" panose="020B0604020202020204" pitchFamily="34" charset="0"/>
                <a:ea typeface="MS PGothic" panose="020B0600070205080204" pitchFamily="34" charset="-128"/>
                <a:cs typeface="Arial" panose="020B0604020202020204" pitchFamily="34" charset="0"/>
              </a:rPr>
              <a:t>FLAIR Study (96-Week Data): Conclusions</a:t>
            </a:r>
          </a:p>
        </p:txBody>
      </p:sp>
      <p:sp>
        <p:nvSpPr>
          <p:cNvPr id="65539" name="Content Placeholder 6"/>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a:latin typeface="Arial" panose="020B0604020202020204" pitchFamily="34" charset="0"/>
                <a:cs typeface="Arial" panose="020B0604020202020204" pitchFamily="34" charset="0"/>
              </a:rPr>
              <a:t>Source: Orkin C, et al. Lancet HIV. 2021;8:e185-e196.</a:t>
            </a:r>
          </a:p>
        </p:txBody>
      </p:sp>
      <p:sp>
        <p:nvSpPr>
          <p:cNvPr id="2" name="Content Placeholder 1">
            <a:extLst>
              <a:ext uri="{FF2B5EF4-FFF2-40B4-BE49-F238E27FC236}">
                <a16:creationId xmlns:a16="http://schemas.microsoft.com/office/drawing/2014/main" id="{6C9F731F-020B-0C35-F21A-22BA53400825}"/>
              </a:ext>
            </a:extLst>
          </p:cNvPr>
          <p:cNvSpPr>
            <a:spLocks noGrp="1"/>
          </p:cNvSpPr>
          <p:nvPr>
            <p:ph sz="half" idx="2"/>
          </p:nvPr>
        </p:nvSpPr>
        <p:spPr>
          <a:xfrm>
            <a:off x="-18168" y="1535502"/>
            <a:ext cx="9180576" cy="2415396"/>
          </a:xfrm>
        </p:spPr>
        <p:txBody>
          <a:bodyPr>
            <a:noAutofit/>
          </a:bodyPr>
          <a:lstStyle/>
          <a:p>
            <a:pPr>
              <a:lnSpc>
                <a:spcPts val="2400"/>
              </a:lnSpc>
            </a:pPr>
            <a:r>
              <a:rPr lang="en-US" sz="1800" b="1" dirty="0">
                <a:solidFill>
                  <a:srgbClr val="C00000"/>
                </a:solidFill>
                <a:latin typeface="Arial" panose="020B0604020202020204" pitchFamily="34" charset="0"/>
                <a:cs typeface="Arial" panose="020B0604020202020204" pitchFamily="34" charset="0"/>
              </a:rPr>
              <a:t>Interpretation</a:t>
            </a:r>
            <a:r>
              <a:rPr lang="en-US" sz="1800" dirty="0">
                <a:solidFill>
                  <a:schemeClr val="tx1"/>
                </a:solidFill>
                <a:latin typeface="Arial" panose="020B0604020202020204" pitchFamily="34" charset="0"/>
                <a:cs typeface="Arial" panose="020B0604020202020204" pitchFamily="34" charset="0"/>
              </a:rPr>
              <a:t>: “The 96-week results reaffirm the 48-week results, showing long-acting cabotegravir and </a:t>
            </a:r>
            <a:r>
              <a:rPr lang="en-US" sz="1800" dirty="0" err="1">
                <a:solidFill>
                  <a:schemeClr val="tx1"/>
                </a:solidFill>
                <a:latin typeface="Arial" panose="020B0604020202020204" pitchFamily="34" charset="0"/>
                <a:cs typeface="Arial" panose="020B0604020202020204" pitchFamily="34" charset="0"/>
              </a:rPr>
              <a:t>rilpivirine</a:t>
            </a:r>
            <a:r>
              <a:rPr lang="en-US" sz="1800" dirty="0">
                <a:solidFill>
                  <a:schemeClr val="tx1"/>
                </a:solidFill>
                <a:latin typeface="Arial" panose="020B0604020202020204" pitchFamily="34" charset="0"/>
                <a:cs typeface="Arial" panose="020B0604020202020204" pitchFamily="34" charset="0"/>
              </a:rPr>
              <a:t> continued to be non-inferior compared with continuing a standard care regimen in adults with HIV-1 for the maintenance of viral suppression. These results support the durability of long-acting cabotegravir and </a:t>
            </a:r>
            <a:r>
              <a:rPr lang="en-US" sz="1800" dirty="0" err="1">
                <a:solidFill>
                  <a:schemeClr val="tx1"/>
                </a:solidFill>
                <a:latin typeface="Arial" panose="020B0604020202020204" pitchFamily="34" charset="0"/>
                <a:cs typeface="Arial" panose="020B0604020202020204" pitchFamily="34" charset="0"/>
              </a:rPr>
              <a:t>rilpivirine</a:t>
            </a:r>
            <a:r>
              <a:rPr lang="en-US" sz="1800" dirty="0">
                <a:solidFill>
                  <a:schemeClr val="tx1"/>
                </a:solidFill>
                <a:latin typeface="Arial" panose="020B0604020202020204" pitchFamily="34" charset="0"/>
                <a:cs typeface="Arial" panose="020B0604020202020204" pitchFamily="34" charset="0"/>
              </a:rPr>
              <a:t>, over an almost 2-year-long period, as a therapeutic option for virally suppressed adults with HIV-1.”</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0" rIns="68580" bIns="34290" numCol="1" anchor="ctr" anchorCtr="0" compatLnSpc="1">
            <a:prstTxWarp prst="textNoShape">
              <a:avLst/>
            </a:prstTxWarp>
            <a:normAutofit fontScale="90000"/>
          </a:bodyPr>
          <a:lstStyle/>
          <a:p>
            <a:r>
              <a:rPr lang="en-US" altLang="en-US" sz="1800" b="0" dirty="0"/>
              <a:t>Long-Acting Cabotegravir and </a:t>
            </a:r>
            <a:r>
              <a:rPr lang="en-US" altLang="en-US" sz="1800" b="0" dirty="0" err="1"/>
              <a:t>Rilpivirine</a:t>
            </a:r>
            <a:r>
              <a:rPr lang="en-US" altLang="en-US" sz="1800" b="0" dirty="0"/>
              <a:t> with Oral Lead In versus Direct-to-Inject</a:t>
            </a:r>
            <a:br>
              <a:rPr lang="en-US" altLang="en-US" sz="2025" b="0" dirty="0"/>
            </a:br>
            <a:r>
              <a:rPr lang="en-US" altLang="en-US" sz="2025" b="0" dirty="0"/>
              <a:t> </a:t>
            </a:r>
            <a:r>
              <a:rPr lang="en-US" altLang="en-US" dirty="0"/>
              <a:t> FLAIR Study: Week 124 Extension Phase</a:t>
            </a:r>
          </a:p>
        </p:txBody>
      </p:sp>
    </p:spTree>
    <p:extLst>
      <p:ext uri="{BB962C8B-B14F-4D97-AF65-F5344CB8AC3E}">
        <p14:creationId xmlns:p14="http://schemas.microsoft.com/office/powerpoint/2010/main" val="1747570276"/>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Straight Arrow Connector 48">
            <a:extLst>
              <a:ext uri="{FF2B5EF4-FFF2-40B4-BE49-F238E27FC236}">
                <a16:creationId xmlns:a16="http://schemas.microsoft.com/office/drawing/2014/main" id="{EFBA8A99-54A9-D343-94A3-FD13BAC5F9FC}"/>
              </a:ext>
            </a:extLst>
          </p:cNvPr>
          <p:cNvCxnSpPr>
            <a:cxnSpLocks/>
          </p:cNvCxnSpPr>
          <p:nvPr/>
        </p:nvCxnSpPr>
        <p:spPr>
          <a:xfrm flipV="1">
            <a:off x="6421823" y="3202864"/>
            <a:ext cx="365760" cy="365760"/>
          </a:xfrm>
          <a:prstGeom prst="straightConnector1">
            <a:avLst/>
          </a:prstGeom>
          <a:ln w="12700">
            <a:solidFill>
              <a:srgbClr val="000000"/>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a:extLst>
              <a:ext uri="{FF2B5EF4-FFF2-40B4-BE49-F238E27FC236}">
                <a16:creationId xmlns:a16="http://schemas.microsoft.com/office/drawing/2014/main" id="{0750D85B-FAE9-4E48-9C45-D502022EC399}"/>
              </a:ext>
            </a:extLst>
          </p:cNvPr>
          <p:cNvCxnSpPr>
            <a:cxnSpLocks/>
          </p:cNvCxnSpPr>
          <p:nvPr/>
        </p:nvCxnSpPr>
        <p:spPr>
          <a:xfrm>
            <a:off x="6417155" y="3569795"/>
            <a:ext cx="365760" cy="365760"/>
          </a:xfrm>
          <a:prstGeom prst="straightConnector1">
            <a:avLst/>
          </a:prstGeom>
          <a:ln w="12700">
            <a:solidFill>
              <a:srgbClr val="000000"/>
            </a:solidFill>
            <a:tailEnd type="arrow" w="med" len="med"/>
          </a:ln>
          <a:effectLst/>
        </p:spPr>
        <p:style>
          <a:lnRef idx="2">
            <a:schemeClr val="accent1"/>
          </a:lnRef>
          <a:fillRef idx="0">
            <a:schemeClr val="accent1"/>
          </a:fillRef>
          <a:effectRef idx="1">
            <a:schemeClr val="accent1"/>
          </a:effectRef>
          <a:fontRef idx="minor">
            <a:schemeClr val="tx1"/>
          </a:fontRef>
        </p:style>
      </p:cxnSp>
      <p:sp>
        <p:nvSpPr>
          <p:cNvPr id="46083"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sz="2000" dirty="0">
                <a:ea typeface="ＭＳ Ｐゴシック" pitchFamily="31" charset="-128"/>
                <a:cs typeface="ＭＳ Ｐゴシック" pitchFamily="31" charset="-128"/>
              </a:rPr>
              <a:t>Long-Acting IM CAB and IM RPV With or Without Oral Lead In </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(124-Week Extension)</a:t>
            </a:r>
            <a:r>
              <a:rPr lang="en-US" sz="2000" dirty="0"/>
              <a:t>: Design</a:t>
            </a:r>
            <a:endParaRPr lang="en-US" altLang="en-US" sz="2000" dirty="0">
              <a:latin typeface="Arial" panose="020B0604020202020204" pitchFamily="34" charset="0"/>
              <a:ea typeface="MS PGothic" panose="020B0600070205080204" pitchFamily="34" charset="-128"/>
              <a:cs typeface="Arial" panose="020B0604020202020204" pitchFamily="34" charset="0"/>
            </a:endParaRPr>
          </a:p>
        </p:txBody>
      </p:sp>
      <p:sp>
        <p:nvSpPr>
          <p:cNvPr id="46084" name="Text Placeholder 2"/>
          <p:cNvSpPr>
            <a:spLocks noGrp="1"/>
          </p:cNvSpPr>
          <p:nvPr>
            <p:ph type="body"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Orkin C, et al. Lancet HIV. 2021;8:e185-e196.  </a:t>
            </a:r>
          </a:p>
        </p:txBody>
      </p:sp>
      <p:sp>
        <p:nvSpPr>
          <p:cNvPr id="2" name="Content Placeholder 1">
            <a:extLst>
              <a:ext uri="{FF2B5EF4-FFF2-40B4-BE49-F238E27FC236}">
                <a16:creationId xmlns:a16="http://schemas.microsoft.com/office/drawing/2014/main" id="{47B990BF-0365-204F-B0DE-1303D53C9842}"/>
              </a:ext>
            </a:extLst>
          </p:cNvPr>
          <p:cNvSpPr>
            <a:spLocks noGrp="1"/>
          </p:cNvSpPr>
          <p:nvPr>
            <p:ph sz="half" idx="2"/>
          </p:nvPr>
        </p:nvSpPr>
        <p:spPr>
          <a:xfrm>
            <a:off x="323851" y="1184225"/>
            <a:ext cx="4152293" cy="2958406"/>
          </a:xfrm>
        </p:spPr>
        <p:txBody>
          <a:bodyPr>
            <a:normAutofit/>
          </a:bodyPr>
          <a:lstStyle/>
          <a:p>
            <a:pPr>
              <a:spcBef>
                <a:spcPts val="400"/>
              </a:spcBef>
            </a:pPr>
            <a:r>
              <a:rPr lang="en-US" sz="1400" b="1" dirty="0">
                <a:latin typeface="Arial"/>
                <a:cs typeface="Arial"/>
              </a:rPr>
              <a:t>Background</a:t>
            </a:r>
            <a:r>
              <a:rPr lang="en-US" sz="1400" dirty="0">
                <a:latin typeface="Arial"/>
                <a:cs typeface="Arial"/>
              </a:rPr>
              <a:t>: </a:t>
            </a:r>
            <a:r>
              <a:rPr lang="en-US" sz="1400" dirty="0">
                <a:latin typeface="Arial" pitchFamily="22" charset="0"/>
              </a:rPr>
              <a:t>Extension of phase 3, randomized, open-label trial assessing IM CAB + IM RPV compared to DTG-ABC-3TC for treatment-naïve adults</a:t>
            </a:r>
            <a:endParaRPr lang="en-US" sz="1400" u="sng" dirty="0">
              <a:cs typeface="Arial"/>
            </a:endParaRPr>
          </a:p>
          <a:p>
            <a:pPr>
              <a:spcBef>
                <a:spcPts val="1200"/>
              </a:spcBef>
            </a:pPr>
            <a:r>
              <a:rPr lang="en-US" sz="1400" b="1" dirty="0">
                <a:latin typeface="Arial"/>
                <a:cs typeface="Arial"/>
              </a:rPr>
              <a:t>Inclusion Criteria</a:t>
            </a:r>
            <a:r>
              <a:rPr lang="en-US" sz="1400" dirty="0">
                <a:latin typeface="Arial"/>
                <a:cs typeface="Arial"/>
              </a:rPr>
              <a:t>: After 100-week maintenance phase, participants receiving IM CAB + IM RPV every 4 weeks could choose to continue (</a:t>
            </a:r>
            <a:r>
              <a:rPr lang="en-US" sz="1400" i="1" dirty="0">
                <a:latin typeface="Arial"/>
                <a:cs typeface="Arial"/>
              </a:rPr>
              <a:t>Continuation Group</a:t>
            </a:r>
            <a:r>
              <a:rPr lang="en-US" sz="1400" dirty="0">
                <a:latin typeface="Arial"/>
                <a:cs typeface="Arial"/>
              </a:rPr>
              <a:t>) or withdraw; those assigned to oral ART could choose to transition (</a:t>
            </a:r>
            <a:r>
              <a:rPr lang="en-US" sz="1400" i="1" dirty="0">
                <a:latin typeface="Arial"/>
                <a:cs typeface="Arial"/>
              </a:rPr>
              <a:t>Switch Group</a:t>
            </a:r>
            <a:r>
              <a:rPr lang="en-US" sz="1400" dirty="0">
                <a:latin typeface="Arial"/>
                <a:cs typeface="Arial"/>
              </a:rPr>
              <a:t>) to IM CAB + </a:t>
            </a:r>
            <a:r>
              <a:rPr lang="en-US" sz="1400">
                <a:latin typeface="Arial"/>
                <a:cs typeface="Arial"/>
              </a:rPr>
              <a:t>IM RPV </a:t>
            </a:r>
            <a:r>
              <a:rPr lang="en-US" sz="1400" dirty="0">
                <a:latin typeface="Arial"/>
                <a:cs typeface="Arial"/>
              </a:rPr>
              <a:t>after oral lead in or without oral lead in (“direct to inject”)</a:t>
            </a:r>
            <a:endParaRPr lang="en-US" sz="1400" u="sng" dirty="0">
              <a:latin typeface="Arial"/>
              <a:cs typeface="Arial"/>
            </a:endParaRPr>
          </a:p>
        </p:txBody>
      </p:sp>
      <p:sp>
        <p:nvSpPr>
          <p:cNvPr id="28" name="TextBox 27">
            <a:extLst>
              <a:ext uri="{FF2B5EF4-FFF2-40B4-BE49-F238E27FC236}">
                <a16:creationId xmlns:a16="http://schemas.microsoft.com/office/drawing/2014/main" id="{0C4F59EA-3B0A-9244-8DEA-B78159313629}"/>
              </a:ext>
            </a:extLst>
          </p:cNvPr>
          <p:cNvSpPr txBox="1"/>
          <p:nvPr/>
        </p:nvSpPr>
        <p:spPr>
          <a:xfrm>
            <a:off x="322294" y="4277039"/>
            <a:ext cx="8491506" cy="542456"/>
          </a:xfrm>
          <a:prstGeom prst="rect">
            <a:avLst/>
          </a:prstGeom>
          <a:solidFill>
            <a:schemeClr val="bg1">
              <a:lumMod val="95000"/>
            </a:schemeClr>
          </a:solidFill>
          <a:ln>
            <a:noFill/>
          </a:ln>
        </p:spPr>
        <p:txBody>
          <a:bodyPr wrap="square">
            <a:spAutoFit/>
          </a:bodyPr>
          <a:lstStyle/>
          <a:p>
            <a:pPr>
              <a:defRPr/>
            </a:pPr>
            <a:r>
              <a:rPr lang="en-US" sz="975" dirty="0">
                <a:latin typeface="Arial"/>
                <a:cs typeface="Arial"/>
              </a:rPr>
              <a:t>Oral lead in dosing: cabotegravir 30 mg daily and rilpivirine 25 mg daily x 4 weeks</a:t>
            </a:r>
            <a:br>
              <a:rPr lang="en-US" sz="975" dirty="0">
                <a:latin typeface="Arial"/>
                <a:cs typeface="Arial"/>
              </a:rPr>
            </a:br>
            <a:r>
              <a:rPr lang="en-US" sz="975" dirty="0">
                <a:latin typeface="Arial"/>
                <a:cs typeface="Arial"/>
              </a:rPr>
              <a:t>Loading injections: cabotegravir 600 mg IM and 900 mg rilpivirine IM x 1</a:t>
            </a:r>
            <a:br>
              <a:rPr lang="en-US" sz="975" dirty="0">
                <a:latin typeface="Arial"/>
                <a:cs typeface="Arial"/>
              </a:rPr>
            </a:br>
            <a:r>
              <a:rPr lang="en-US" sz="975" dirty="0">
                <a:latin typeface="Arial"/>
                <a:cs typeface="Arial"/>
              </a:rPr>
              <a:t>Maintenance injections: cabotegravir 400 mg IM and 600 mg rilpivirine IM monthly</a:t>
            </a:r>
          </a:p>
        </p:txBody>
      </p:sp>
      <p:sp>
        <p:nvSpPr>
          <p:cNvPr id="40" name="TextBox 39">
            <a:extLst>
              <a:ext uri="{FF2B5EF4-FFF2-40B4-BE49-F238E27FC236}">
                <a16:creationId xmlns:a16="http://schemas.microsoft.com/office/drawing/2014/main" id="{CCA31214-4B3D-374C-9CB2-DF17084FE686}"/>
              </a:ext>
            </a:extLst>
          </p:cNvPr>
          <p:cNvSpPr txBox="1"/>
          <p:nvPr/>
        </p:nvSpPr>
        <p:spPr>
          <a:xfrm>
            <a:off x="4584792" y="1197814"/>
            <a:ext cx="1832573"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Maintenance Phase</a:t>
            </a:r>
          </a:p>
        </p:txBody>
      </p:sp>
      <p:sp>
        <p:nvSpPr>
          <p:cNvPr id="43" name="Rectangle 21">
            <a:extLst>
              <a:ext uri="{FF2B5EF4-FFF2-40B4-BE49-F238E27FC236}">
                <a16:creationId xmlns:a16="http://schemas.microsoft.com/office/drawing/2014/main" id="{6449F77B-2387-FD45-9942-092DD0114259}"/>
              </a:ext>
            </a:extLst>
          </p:cNvPr>
          <p:cNvSpPr>
            <a:spLocks noChangeArrowheads="1"/>
          </p:cNvSpPr>
          <p:nvPr/>
        </p:nvSpPr>
        <p:spPr bwMode="ltGray">
          <a:xfrm>
            <a:off x="6835605" y="2835705"/>
            <a:ext cx="1880772" cy="662786"/>
          </a:xfrm>
          <a:prstGeom prst="rect">
            <a:avLst/>
          </a:prstGeom>
          <a:solidFill>
            <a:srgbClr val="7030A0">
              <a:alpha val="1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IM CAB + IM RPV After Oral Lead-In</a:t>
            </a:r>
            <a:br>
              <a:rPr lang="en-US" sz="1200" b="1" dirty="0">
                <a:solidFill>
                  <a:srgbClr val="000000"/>
                </a:solidFill>
                <a:latin typeface="Arial"/>
                <a:cs typeface="Arial"/>
              </a:rPr>
            </a:br>
            <a:r>
              <a:rPr lang="en-US" sz="1050" dirty="0">
                <a:solidFill>
                  <a:srgbClr val="000000"/>
                </a:solidFill>
                <a:latin typeface="Arial"/>
                <a:cs typeface="Arial"/>
              </a:rPr>
              <a:t>(n = 121)</a:t>
            </a:r>
          </a:p>
        </p:txBody>
      </p:sp>
      <p:sp>
        <p:nvSpPr>
          <p:cNvPr id="44" name="Rectangle 43">
            <a:extLst>
              <a:ext uri="{FF2B5EF4-FFF2-40B4-BE49-F238E27FC236}">
                <a16:creationId xmlns:a16="http://schemas.microsoft.com/office/drawing/2014/main" id="{1ECF2D38-CDBF-1F4A-8CE9-995E7D56C949}"/>
              </a:ext>
            </a:extLst>
          </p:cNvPr>
          <p:cNvSpPr>
            <a:spLocks noChangeArrowheads="1"/>
          </p:cNvSpPr>
          <p:nvPr/>
        </p:nvSpPr>
        <p:spPr bwMode="ltGray">
          <a:xfrm>
            <a:off x="6835605" y="3572824"/>
            <a:ext cx="1880772" cy="662786"/>
          </a:xfrm>
          <a:prstGeom prst="rect">
            <a:avLst/>
          </a:prstGeom>
          <a:solidFill>
            <a:srgbClr val="92D050">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IM CAB + IM RPV </a:t>
            </a:r>
            <a:br>
              <a:rPr lang="en-US" sz="1200" b="1" dirty="0">
                <a:solidFill>
                  <a:srgbClr val="000000"/>
                </a:solidFill>
                <a:latin typeface="Arial"/>
                <a:cs typeface="Arial"/>
              </a:rPr>
            </a:br>
            <a:r>
              <a:rPr lang="en-US" sz="1200" b="1" dirty="0">
                <a:solidFill>
                  <a:srgbClr val="000000"/>
                </a:solidFill>
                <a:latin typeface="Arial"/>
                <a:cs typeface="Arial"/>
              </a:rPr>
              <a:t>Direct-to-Inject</a:t>
            </a:r>
            <a:br>
              <a:rPr lang="en-US" sz="1200" b="1" dirty="0">
                <a:solidFill>
                  <a:srgbClr val="000000"/>
                </a:solidFill>
                <a:latin typeface="Arial"/>
                <a:cs typeface="Arial"/>
              </a:rPr>
            </a:br>
            <a:r>
              <a:rPr lang="en-US" sz="1050" dirty="0">
                <a:solidFill>
                  <a:srgbClr val="000000"/>
                </a:solidFill>
                <a:latin typeface="Arial"/>
                <a:cs typeface="Arial"/>
              </a:rPr>
              <a:t>(n = 111)</a:t>
            </a:r>
          </a:p>
        </p:txBody>
      </p:sp>
      <p:sp>
        <p:nvSpPr>
          <p:cNvPr id="47" name="TextBox 46">
            <a:extLst>
              <a:ext uri="{FF2B5EF4-FFF2-40B4-BE49-F238E27FC236}">
                <a16:creationId xmlns:a16="http://schemas.microsoft.com/office/drawing/2014/main" id="{FBB1E367-E002-FB45-8BCF-E987F0D9ADED}"/>
              </a:ext>
            </a:extLst>
          </p:cNvPr>
          <p:cNvSpPr txBox="1"/>
          <p:nvPr/>
        </p:nvSpPr>
        <p:spPr>
          <a:xfrm>
            <a:off x="6808383" y="1192217"/>
            <a:ext cx="1907995"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Extension Phase</a:t>
            </a:r>
          </a:p>
        </p:txBody>
      </p:sp>
      <p:sp>
        <p:nvSpPr>
          <p:cNvPr id="48" name="Rectangle 21">
            <a:extLst>
              <a:ext uri="{FF2B5EF4-FFF2-40B4-BE49-F238E27FC236}">
                <a16:creationId xmlns:a16="http://schemas.microsoft.com/office/drawing/2014/main" id="{99E131EA-2C42-C64A-976A-CF37247BCA52}"/>
              </a:ext>
            </a:extLst>
          </p:cNvPr>
          <p:cNvSpPr>
            <a:spLocks noChangeArrowheads="1"/>
          </p:cNvSpPr>
          <p:nvPr/>
        </p:nvSpPr>
        <p:spPr bwMode="ltGray">
          <a:xfrm>
            <a:off x="6835605" y="1761754"/>
            <a:ext cx="1880773" cy="662786"/>
          </a:xfrm>
          <a:prstGeom prst="rect">
            <a:avLst/>
          </a:prstGeom>
          <a:solidFill>
            <a:srgbClr val="D99B02">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IM CAB + IM RPV </a:t>
            </a:r>
            <a:br>
              <a:rPr lang="en-US" sz="1200" b="1" dirty="0">
                <a:solidFill>
                  <a:srgbClr val="000000"/>
                </a:solidFill>
                <a:latin typeface="Arial"/>
                <a:cs typeface="Arial"/>
              </a:rPr>
            </a:br>
            <a:r>
              <a:rPr lang="en-US" sz="1200" b="1" dirty="0">
                <a:solidFill>
                  <a:srgbClr val="000000"/>
                </a:solidFill>
                <a:latin typeface="Arial"/>
                <a:cs typeface="Arial"/>
              </a:rPr>
              <a:t>every 4 weeks</a:t>
            </a:r>
            <a:br>
              <a:rPr lang="en-US" sz="1200" b="1" dirty="0">
                <a:solidFill>
                  <a:srgbClr val="000000"/>
                </a:solidFill>
                <a:latin typeface="Arial"/>
                <a:cs typeface="Arial"/>
              </a:rPr>
            </a:br>
            <a:r>
              <a:rPr lang="en-US" sz="1050" dirty="0">
                <a:solidFill>
                  <a:srgbClr val="000000"/>
                </a:solidFill>
                <a:latin typeface="Arial"/>
                <a:cs typeface="Arial"/>
              </a:rPr>
              <a:t>(n = 243) </a:t>
            </a:r>
          </a:p>
        </p:txBody>
      </p:sp>
      <p:sp>
        <p:nvSpPr>
          <p:cNvPr id="51" name="Rectangle 21">
            <a:extLst>
              <a:ext uri="{FF2B5EF4-FFF2-40B4-BE49-F238E27FC236}">
                <a16:creationId xmlns:a16="http://schemas.microsoft.com/office/drawing/2014/main" id="{9C8AE425-946E-6544-AC76-719B7F35609D}"/>
              </a:ext>
            </a:extLst>
          </p:cNvPr>
          <p:cNvSpPr>
            <a:spLocks noChangeArrowheads="1"/>
          </p:cNvSpPr>
          <p:nvPr/>
        </p:nvSpPr>
        <p:spPr bwMode="ltGray">
          <a:xfrm>
            <a:off x="4584792" y="1761754"/>
            <a:ext cx="1832573" cy="662786"/>
          </a:xfrm>
          <a:prstGeom prst="rect">
            <a:avLst/>
          </a:prstGeom>
          <a:solidFill>
            <a:srgbClr val="D99B02">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IM CAB + IM RPV </a:t>
            </a:r>
            <a:br>
              <a:rPr lang="en-US" sz="1200" b="1" dirty="0">
                <a:solidFill>
                  <a:srgbClr val="000000"/>
                </a:solidFill>
                <a:latin typeface="Arial"/>
                <a:cs typeface="Arial"/>
              </a:rPr>
            </a:br>
            <a:r>
              <a:rPr lang="en-US" sz="1200" b="1" dirty="0">
                <a:solidFill>
                  <a:srgbClr val="000000"/>
                </a:solidFill>
                <a:latin typeface="Arial"/>
                <a:cs typeface="Arial"/>
              </a:rPr>
              <a:t>every 4 weeks</a:t>
            </a:r>
            <a:br>
              <a:rPr lang="en-US" sz="1200" b="1" dirty="0">
                <a:solidFill>
                  <a:srgbClr val="000000"/>
                </a:solidFill>
                <a:latin typeface="Arial"/>
                <a:cs typeface="Arial"/>
              </a:rPr>
            </a:br>
            <a:r>
              <a:rPr lang="en-US" sz="1050" dirty="0">
                <a:solidFill>
                  <a:srgbClr val="000000"/>
                </a:solidFill>
                <a:latin typeface="Arial"/>
                <a:cs typeface="Arial"/>
              </a:rPr>
              <a:t>(n = 283) </a:t>
            </a:r>
          </a:p>
        </p:txBody>
      </p:sp>
      <p:sp>
        <p:nvSpPr>
          <p:cNvPr id="39" name="Rectangle 21">
            <a:extLst>
              <a:ext uri="{FF2B5EF4-FFF2-40B4-BE49-F238E27FC236}">
                <a16:creationId xmlns:a16="http://schemas.microsoft.com/office/drawing/2014/main" id="{54DB49FC-07A9-D74F-9EC6-FC38E616FB59}"/>
              </a:ext>
            </a:extLst>
          </p:cNvPr>
          <p:cNvSpPr>
            <a:spLocks noChangeArrowheads="1"/>
          </p:cNvSpPr>
          <p:nvPr/>
        </p:nvSpPr>
        <p:spPr bwMode="ltGray">
          <a:xfrm>
            <a:off x="4584792" y="3242042"/>
            <a:ext cx="1832573" cy="662786"/>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 </a:t>
            </a:r>
            <a:br>
              <a:rPr lang="en-US" sz="1200" b="1" dirty="0">
                <a:solidFill>
                  <a:srgbClr val="000000"/>
                </a:solidFill>
                <a:latin typeface="Arial"/>
                <a:cs typeface="Arial"/>
              </a:rPr>
            </a:br>
            <a:r>
              <a:rPr lang="en-US" sz="1200" b="1" dirty="0">
                <a:solidFill>
                  <a:srgbClr val="000000"/>
                </a:solidFill>
                <a:latin typeface="Arial"/>
                <a:cs typeface="Arial"/>
              </a:rPr>
              <a:t>DTG-ABC-3TC</a:t>
            </a:r>
            <a:br>
              <a:rPr lang="en-US" sz="1200" b="1" dirty="0">
                <a:solidFill>
                  <a:srgbClr val="000000"/>
                </a:solidFill>
                <a:latin typeface="Arial"/>
                <a:cs typeface="Arial"/>
              </a:rPr>
            </a:br>
            <a:r>
              <a:rPr lang="en-US" sz="1050" dirty="0">
                <a:solidFill>
                  <a:srgbClr val="000000"/>
                </a:solidFill>
                <a:latin typeface="Arial"/>
                <a:cs typeface="Arial"/>
              </a:rPr>
              <a:t>(n = 283) </a:t>
            </a:r>
          </a:p>
        </p:txBody>
      </p:sp>
      <p:cxnSp>
        <p:nvCxnSpPr>
          <p:cNvPr id="54" name="Straight Arrow Connector 53">
            <a:extLst>
              <a:ext uri="{FF2B5EF4-FFF2-40B4-BE49-F238E27FC236}">
                <a16:creationId xmlns:a16="http://schemas.microsoft.com/office/drawing/2014/main" id="{FA114C70-9328-5749-BDAA-FA2C3ED0BCC1}"/>
              </a:ext>
            </a:extLst>
          </p:cNvPr>
          <p:cNvCxnSpPr>
            <a:cxnSpLocks/>
          </p:cNvCxnSpPr>
          <p:nvPr/>
        </p:nvCxnSpPr>
        <p:spPr>
          <a:xfrm>
            <a:off x="6417366" y="2086778"/>
            <a:ext cx="409772" cy="0"/>
          </a:xfrm>
          <a:prstGeom prst="straightConnector1">
            <a:avLst/>
          </a:prstGeom>
          <a:ln w="12700">
            <a:solidFill>
              <a:srgbClr val="000000"/>
            </a:solidFill>
            <a:prstDash val="solid"/>
            <a:tailEnd type="arrow" w="med" len="med"/>
          </a:ln>
          <a:effectLst/>
        </p:spPr>
        <p:style>
          <a:lnRef idx="2">
            <a:schemeClr val="accent1"/>
          </a:lnRef>
          <a:fillRef idx="0">
            <a:schemeClr val="accent1"/>
          </a:fillRef>
          <a:effectRef idx="1">
            <a:schemeClr val="accent1"/>
          </a:effectRef>
          <a:fontRef idx="minor">
            <a:schemeClr val="tx1"/>
          </a:fontRef>
        </p:style>
      </p:cxnSp>
      <p:sp>
        <p:nvSpPr>
          <p:cNvPr id="8" name="Arc 7">
            <a:extLst>
              <a:ext uri="{FF2B5EF4-FFF2-40B4-BE49-F238E27FC236}">
                <a16:creationId xmlns:a16="http://schemas.microsoft.com/office/drawing/2014/main" id="{41D15529-9886-3B48-9E5E-A5AC1FFA9041}"/>
              </a:ext>
            </a:extLst>
          </p:cNvPr>
          <p:cNvSpPr/>
          <p:nvPr/>
        </p:nvSpPr>
        <p:spPr>
          <a:xfrm rot="273947">
            <a:off x="6196436" y="2084839"/>
            <a:ext cx="417872" cy="622665"/>
          </a:xfrm>
          <a:prstGeom prst="arc">
            <a:avLst/>
          </a:prstGeom>
          <a:ln w="6350">
            <a:solidFill>
              <a:schemeClr val="tx1">
                <a:lumMod val="65000"/>
                <a:lumOff val="35000"/>
              </a:schemeClr>
            </a:solidFill>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Octagon 8">
            <a:extLst>
              <a:ext uri="{FF2B5EF4-FFF2-40B4-BE49-F238E27FC236}">
                <a16:creationId xmlns:a16="http://schemas.microsoft.com/office/drawing/2014/main" id="{681111EA-C99D-4749-B834-07235812BE39}"/>
              </a:ext>
            </a:extLst>
          </p:cNvPr>
          <p:cNvSpPr/>
          <p:nvPr/>
        </p:nvSpPr>
        <p:spPr>
          <a:xfrm>
            <a:off x="6394709" y="2431544"/>
            <a:ext cx="441213" cy="380332"/>
          </a:xfrm>
          <a:prstGeom prst="octagon">
            <a:avLst/>
          </a:prstGeom>
          <a:solidFill>
            <a:srgbClr val="C30000"/>
          </a:solid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000" dirty="0">
                <a:latin typeface="Arial" panose="020B0604020202020204" pitchFamily="34" charset="0"/>
                <a:cs typeface="Arial" panose="020B0604020202020204" pitchFamily="34" charset="0"/>
              </a:rPr>
              <a:t>n = 40</a:t>
            </a:r>
          </a:p>
        </p:txBody>
      </p:sp>
      <p:sp>
        <p:nvSpPr>
          <p:cNvPr id="21" name="TextBox 20">
            <a:extLst>
              <a:ext uri="{FF2B5EF4-FFF2-40B4-BE49-F238E27FC236}">
                <a16:creationId xmlns:a16="http://schemas.microsoft.com/office/drawing/2014/main" id="{D835CD71-F3AB-5DF6-1F2B-ABF2C7AB856B}"/>
              </a:ext>
            </a:extLst>
          </p:cNvPr>
          <p:cNvSpPr txBox="1"/>
          <p:nvPr/>
        </p:nvSpPr>
        <p:spPr>
          <a:xfrm>
            <a:off x="5984663" y="1440702"/>
            <a:ext cx="822960" cy="228600"/>
          </a:xfrm>
          <a:prstGeom prst="rect">
            <a:avLst/>
          </a:prstGeom>
          <a:noFill/>
        </p:spPr>
        <p:txBody>
          <a:bodyPr wrap="square" rtlCol="0">
            <a:spAutoFit/>
          </a:bodyPr>
          <a:lstStyle/>
          <a:p>
            <a:pPr algn="ctr"/>
            <a:r>
              <a:rPr lang="en-US" sz="1050" dirty="0">
                <a:latin typeface="Arial"/>
                <a:cs typeface="Arial"/>
              </a:rPr>
              <a:t>Week 100</a:t>
            </a:r>
          </a:p>
        </p:txBody>
      </p:sp>
      <p:sp>
        <p:nvSpPr>
          <p:cNvPr id="22" name="TextBox 21">
            <a:extLst>
              <a:ext uri="{FF2B5EF4-FFF2-40B4-BE49-F238E27FC236}">
                <a16:creationId xmlns:a16="http://schemas.microsoft.com/office/drawing/2014/main" id="{9AAB6DD6-AC17-BE13-59BE-A909C93155DF}"/>
              </a:ext>
            </a:extLst>
          </p:cNvPr>
          <p:cNvSpPr txBox="1"/>
          <p:nvPr/>
        </p:nvSpPr>
        <p:spPr>
          <a:xfrm>
            <a:off x="8309111" y="1440702"/>
            <a:ext cx="822960" cy="228600"/>
          </a:xfrm>
          <a:prstGeom prst="rect">
            <a:avLst/>
          </a:prstGeom>
          <a:noFill/>
        </p:spPr>
        <p:txBody>
          <a:bodyPr wrap="square" rtlCol="0">
            <a:spAutoFit/>
          </a:bodyPr>
          <a:lstStyle/>
          <a:p>
            <a:pPr algn="ctr"/>
            <a:r>
              <a:rPr lang="en-US" sz="1050" dirty="0">
                <a:latin typeface="Arial"/>
                <a:cs typeface="Arial"/>
              </a:rPr>
              <a:t>Week 124</a:t>
            </a:r>
          </a:p>
        </p:txBody>
      </p:sp>
      <p:sp>
        <p:nvSpPr>
          <p:cNvPr id="23" name="Triangle 22">
            <a:extLst>
              <a:ext uri="{FF2B5EF4-FFF2-40B4-BE49-F238E27FC236}">
                <a16:creationId xmlns:a16="http://schemas.microsoft.com/office/drawing/2014/main" id="{1F52F9C6-75E2-99AE-E962-723585FF5B6A}"/>
              </a:ext>
            </a:extLst>
          </p:cNvPr>
          <p:cNvSpPr/>
          <p:nvPr/>
        </p:nvSpPr>
        <p:spPr>
          <a:xfrm flipV="1">
            <a:off x="6386000" y="1652969"/>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EA599EE2-4E58-F1F4-FA24-EA875E1C2C46}"/>
              </a:ext>
            </a:extLst>
          </p:cNvPr>
          <p:cNvSpPr/>
          <p:nvPr/>
        </p:nvSpPr>
        <p:spPr>
          <a:xfrm flipV="1">
            <a:off x="8680717" y="1652969"/>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074636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257A6-AB6A-3141-B8D7-AD05F9C480A5}"/>
              </a:ext>
            </a:extLst>
          </p:cNvPr>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 and RPV With or Without Oral Lead In</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(124-Week Extension)</a:t>
            </a:r>
            <a:r>
              <a:rPr lang="en-US" sz="2000" dirty="0"/>
              <a:t>: Results in Extension Phase</a:t>
            </a:r>
          </a:p>
        </p:txBody>
      </p:sp>
      <p:sp>
        <p:nvSpPr>
          <p:cNvPr id="3" name="Text Placeholder 2">
            <a:extLst>
              <a:ext uri="{FF2B5EF4-FFF2-40B4-BE49-F238E27FC236}">
                <a16:creationId xmlns:a16="http://schemas.microsoft.com/office/drawing/2014/main" id="{9F250E77-6788-294D-A396-724626D898CB}"/>
              </a:ext>
            </a:extLst>
          </p:cNvPr>
          <p:cNvSpPr>
            <a:spLocks noGrp="1"/>
          </p:cNvSpPr>
          <p:nvPr>
            <p:ph type="body" sz="quarter" idx="15"/>
          </p:nvPr>
        </p:nvSpPr>
        <p:spPr/>
        <p:txBody>
          <a:bodyPr/>
          <a:lstStyle/>
          <a:p>
            <a:r>
              <a:rPr lang="en-US" altLang="en-US" dirty="0">
                <a:latin typeface="Arial" panose="020B0604020202020204" pitchFamily="34" charset="0"/>
                <a:cs typeface="Arial" panose="020B0604020202020204" pitchFamily="34" charset="0"/>
              </a:rPr>
              <a:t>Virologic Responses During 24-Week Extension Phase</a:t>
            </a:r>
          </a:p>
        </p:txBody>
      </p:sp>
      <p:sp>
        <p:nvSpPr>
          <p:cNvPr id="12" name="Text Placeholder 11">
            <a:extLst>
              <a:ext uri="{FF2B5EF4-FFF2-40B4-BE49-F238E27FC236}">
                <a16:creationId xmlns:a16="http://schemas.microsoft.com/office/drawing/2014/main" id="{D050318B-CA3E-1B46-B118-750E67646B39}"/>
              </a:ext>
            </a:extLst>
          </p:cNvPr>
          <p:cNvSpPr>
            <a:spLocks noGrp="1"/>
          </p:cNvSpPr>
          <p:nvPr>
            <p:ph type="body" sz="quarter" idx="16"/>
          </p:nvPr>
        </p:nvSpPr>
        <p:spPr/>
        <p:txBody>
          <a:bodyPr/>
          <a:lstStyle/>
          <a:p>
            <a:r>
              <a:rPr lang="en-US" altLang="en-US" dirty="0">
                <a:latin typeface="Arial" panose="020B0604020202020204" pitchFamily="34" charset="0"/>
                <a:cs typeface="Arial" panose="020B0604020202020204" pitchFamily="34" charset="0"/>
              </a:rPr>
              <a:t>Source: Orkin C, et al. Lancet HIV. 2021;8:e185-e196.  </a:t>
            </a:r>
          </a:p>
        </p:txBody>
      </p:sp>
      <p:graphicFrame>
        <p:nvGraphicFramePr>
          <p:cNvPr id="4" name="Chart 3">
            <a:extLst>
              <a:ext uri="{FF2B5EF4-FFF2-40B4-BE49-F238E27FC236}">
                <a16:creationId xmlns:a16="http://schemas.microsoft.com/office/drawing/2014/main" id="{8240A989-9AA4-6247-94AA-BE7A1756F9B8}"/>
              </a:ext>
            </a:extLst>
          </p:cNvPr>
          <p:cNvGraphicFramePr>
            <a:graphicFrameLocks/>
          </p:cNvGraphicFramePr>
          <p:nvPr/>
        </p:nvGraphicFramePr>
        <p:xfrm>
          <a:off x="461010" y="1344469"/>
          <a:ext cx="8229600" cy="338328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229464F9-16A7-654F-8902-D3F0A971CE5B}"/>
              </a:ext>
            </a:extLst>
          </p:cNvPr>
          <p:cNvSpPr/>
          <p:nvPr/>
        </p:nvSpPr>
        <p:spPr>
          <a:xfrm>
            <a:off x="2142629" y="3415602"/>
            <a:ext cx="912260"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227/243</a:t>
            </a:r>
          </a:p>
        </p:txBody>
      </p:sp>
      <p:sp>
        <p:nvSpPr>
          <p:cNvPr id="7" name="TextBox 6">
            <a:extLst>
              <a:ext uri="{FF2B5EF4-FFF2-40B4-BE49-F238E27FC236}">
                <a16:creationId xmlns:a16="http://schemas.microsoft.com/office/drawing/2014/main" id="{2CD8E3D6-30E1-DE44-AB35-2DA47B688F90}"/>
              </a:ext>
            </a:extLst>
          </p:cNvPr>
          <p:cNvSpPr txBox="1"/>
          <p:nvPr/>
        </p:nvSpPr>
        <p:spPr>
          <a:xfrm>
            <a:off x="3831772" y="4045514"/>
            <a:ext cx="4920342" cy="261610"/>
          </a:xfrm>
          <a:prstGeom prst="rect">
            <a:avLst/>
          </a:prstGeom>
          <a:solidFill>
            <a:schemeClr val="tx1">
              <a:lumMod val="65000"/>
              <a:lumOff val="35000"/>
            </a:schemeClr>
          </a:solidFill>
        </p:spPr>
        <p:txBody>
          <a:bodyPr wrap="square" rtlCol="0">
            <a:spAutoFit/>
          </a:bodyPr>
          <a:lstStyle/>
          <a:p>
            <a:pPr algn="ctr"/>
            <a:r>
              <a:rPr lang="en-US" sz="1100" dirty="0">
                <a:solidFill>
                  <a:schemeClr val="bg1"/>
                </a:solidFill>
                <a:latin typeface="Arial"/>
                <a:cs typeface="Arial"/>
              </a:rPr>
              <a:t>Switch Group (prior DTG-ABC-3TC)</a:t>
            </a:r>
          </a:p>
        </p:txBody>
      </p:sp>
      <p:sp>
        <p:nvSpPr>
          <p:cNvPr id="8" name="TextBox 7">
            <a:extLst>
              <a:ext uri="{FF2B5EF4-FFF2-40B4-BE49-F238E27FC236}">
                <a16:creationId xmlns:a16="http://schemas.microsoft.com/office/drawing/2014/main" id="{8286FC17-198C-7243-91CA-25B13D1DA368}"/>
              </a:ext>
            </a:extLst>
          </p:cNvPr>
          <p:cNvSpPr txBox="1"/>
          <p:nvPr/>
        </p:nvSpPr>
        <p:spPr>
          <a:xfrm>
            <a:off x="1109599" y="4045514"/>
            <a:ext cx="2680367" cy="261610"/>
          </a:xfrm>
          <a:prstGeom prst="rect">
            <a:avLst/>
          </a:prstGeom>
          <a:solidFill>
            <a:schemeClr val="tx1">
              <a:lumMod val="65000"/>
              <a:lumOff val="35000"/>
            </a:schemeClr>
          </a:solidFill>
        </p:spPr>
        <p:txBody>
          <a:bodyPr wrap="square" rtlCol="0">
            <a:spAutoFit/>
          </a:bodyPr>
          <a:lstStyle/>
          <a:p>
            <a:pPr algn="ctr"/>
            <a:r>
              <a:rPr lang="en-US" sz="1100" dirty="0">
                <a:solidFill>
                  <a:schemeClr val="bg1"/>
                </a:solidFill>
                <a:latin typeface="Arial"/>
                <a:cs typeface="Arial"/>
              </a:rPr>
              <a:t>Continuation Group (IM CAB + IM RPV)</a:t>
            </a:r>
          </a:p>
        </p:txBody>
      </p:sp>
      <p:sp>
        <p:nvSpPr>
          <p:cNvPr id="10" name="Rectangle 9">
            <a:extLst>
              <a:ext uri="{FF2B5EF4-FFF2-40B4-BE49-F238E27FC236}">
                <a16:creationId xmlns:a16="http://schemas.microsoft.com/office/drawing/2014/main" id="{9E4D70A1-7A66-9447-A683-1F73533B1A1C}"/>
              </a:ext>
            </a:extLst>
          </p:cNvPr>
          <p:cNvSpPr/>
          <p:nvPr/>
        </p:nvSpPr>
        <p:spPr>
          <a:xfrm>
            <a:off x="6958793" y="3415602"/>
            <a:ext cx="861460"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110/111</a:t>
            </a:r>
          </a:p>
        </p:txBody>
      </p:sp>
      <p:sp>
        <p:nvSpPr>
          <p:cNvPr id="11" name="Rectangle 10">
            <a:extLst>
              <a:ext uri="{FF2B5EF4-FFF2-40B4-BE49-F238E27FC236}">
                <a16:creationId xmlns:a16="http://schemas.microsoft.com/office/drawing/2014/main" id="{4EAB20CD-4939-1C41-90D1-29CE5D8565CA}"/>
              </a:ext>
            </a:extLst>
          </p:cNvPr>
          <p:cNvSpPr/>
          <p:nvPr/>
        </p:nvSpPr>
        <p:spPr>
          <a:xfrm>
            <a:off x="4513076" y="3415602"/>
            <a:ext cx="962820"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113/121</a:t>
            </a:r>
          </a:p>
        </p:txBody>
      </p:sp>
      <p:sp>
        <p:nvSpPr>
          <p:cNvPr id="13" name="TextBox 12">
            <a:extLst>
              <a:ext uri="{FF2B5EF4-FFF2-40B4-BE49-F238E27FC236}">
                <a16:creationId xmlns:a16="http://schemas.microsoft.com/office/drawing/2014/main" id="{30529224-C635-0797-A2FD-03FE157D0440}"/>
              </a:ext>
            </a:extLst>
          </p:cNvPr>
          <p:cNvSpPr txBox="1"/>
          <p:nvPr/>
        </p:nvSpPr>
        <p:spPr>
          <a:xfrm>
            <a:off x="200837" y="4398869"/>
            <a:ext cx="8551277" cy="415498"/>
          </a:xfrm>
          <a:prstGeom prst="rect">
            <a:avLst/>
          </a:prstGeom>
          <a:solidFill>
            <a:schemeClr val="bg1">
              <a:lumMod val="95000"/>
            </a:schemeClr>
          </a:solidFill>
        </p:spPr>
        <p:txBody>
          <a:bodyPr wrap="square" rtlCol="0">
            <a:spAutoFit/>
          </a:bodyPr>
          <a:lstStyle/>
          <a:p>
            <a:r>
              <a:rPr lang="en-US" sz="1050" dirty="0">
                <a:latin typeface="Arial" panose="020B0604020202020204" pitchFamily="34" charset="0"/>
                <a:cs typeface="Arial" panose="020B0604020202020204" pitchFamily="34" charset="0"/>
              </a:rPr>
              <a:t>Continuation group: randomized to IM CAB + IM RPV at baseline and at week 100 opted to continue IM CAB + IM RPV until week 124.</a:t>
            </a:r>
          </a:p>
          <a:p>
            <a:r>
              <a:rPr lang="en-US" sz="1050" dirty="0">
                <a:latin typeface="Arial" panose="020B0604020202020204" pitchFamily="34" charset="0"/>
                <a:cs typeface="Arial" panose="020B0604020202020204" pitchFamily="34" charset="0"/>
              </a:rPr>
              <a:t>Switch group: randomized to DTG-ABC-3TC and at week 100 switched to IM CAB + IM RPV with either oral lead in or direct-to-inject strategy</a:t>
            </a:r>
          </a:p>
        </p:txBody>
      </p:sp>
    </p:spTree>
    <p:extLst>
      <p:ext uri="{BB962C8B-B14F-4D97-AF65-F5344CB8AC3E}">
        <p14:creationId xmlns:p14="http://schemas.microsoft.com/office/powerpoint/2010/main" val="311203778"/>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 and RPV With or Without Oral Lead In</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FLAIR Study (124-Week Extension)</a:t>
            </a:r>
            <a:r>
              <a:rPr lang="en-US" sz="2000" dirty="0"/>
              <a:t>: Conclusion</a:t>
            </a:r>
          </a:p>
        </p:txBody>
      </p:sp>
      <p:sp>
        <p:nvSpPr>
          <p:cNvPr id="7" name="Content Placeholder 6"/>
          <p:cNvSpPr>
            <a:spLocks noGrp="1"/>
          </p:cNvSpPr>
          <p:nvPr>
            <p:ph type="body" sz="quarter" idx="16"/>
          </p:nvPr>
        </p:nvSpPr>
        <p:spPr/>
        <p:txBody>
          <a:bodyPr/>
          <a:lstStyle/>
          <a:p>
            <a:r>
              <a:rPr lang="en-US" dirty="0"/>
              <a:t>Source: Orkin C, et al. Lancet HIV. 2021;8:e185-e196.  </a:t>
            </a:r>
            <a:endParaRPr lang="en-US" dirty="0">
              <a:latin typeface="Arial" pitchFamily="31" charset="0"/>
            </a:endParaRPr>
          </a:p>
        </p:txBody>
      </p:sp>
      <p:sp>
        <p:nvSpPr>
          <p:cNvPr id="3" name="Content Placeholder 2">
            <a:extLst>
              <a:ext uri="{FF2B5EF4-FFF2-40B4-BE49-F238E27FC236}">
                <a16:creationId xmlns:a16="http://schemas.microsoft.com/office/drawing/2014/main" id="{989F53FC-F725-DB88-6F34-EB9A3B727D82}"/>
              </a:ext>
            </a:extLst>
          </p:cNvPr>
          <p:cNvSpPr>
            <a:spLocks noGrp="1"/>
          </p:cNvSpPr>
          <p:nvPr>
            <p:ph sz="half" idx="2"/>
          </p:nvPr>
        </p:nvSpPr>
        <p:spPr>
          <a:xfrm>
            <a:off x="-18168" y="1871931"/>
            <a:ext cx="9180576" cy="2009955"/>
          </a:xfrm>
        </p:spPr>
        <p:txBody>
          <a:bodyPr>
            <a:noAutofit/>
          </a:bodyPr>
          <a:lstStyle/>
          <a:p>
            <a:pPr>
              <a:lnSpc>
                <a:spcPts val="2600"/>
              </a:lnSpc>
            </a:pPr>
            <a:r>
              <a:rPr lang="en-US" b="1" dirty="0">
                <a:solidFill>
                  <a:srgbClr val="C00000"/>
                </a:solidFill>
                <a:latin typeface="Arial" panose="020B0604020202020204" pitchFamily="34" charset="0"/>
                <a:cs typeface="Arial" panose="020B0604020202020204" pitchFamily="34" charset="0"/>
              </a:rPr>
              <a:t>Interpretation</a:t>
            </a:r>
            <a:r>
              <a:rPr lang="en-US" dirty="0">
                <a:solidFill>
                  <a:schemeClr val="tx1"/>
                </a:solidFill>
                <a:latin typeface="Arial" panose="020B0604020202020204" pitchFamily="34" charset="0"/>
                <a:cs typeface="Arial" panose="020B0604020202020204" pitchFamily="34" charset="0"/>
              </a:rPr>
              <a:t>: “After 24 weeks of follow-up, switching to long-acting treatment with or without an oral lead-in phase had similar safety, tolerability, and efficacy, supporting future evaluation of the simpler direct-to-injection approach. The week 124 results for participants randomly assigned originally to the long-acting therapy show long-acting cabotegravir plus </a:t>
            </a:r>
            <a:r>
              <a:rPr lang="en-US" dirty="0" err="1">
                <a:solidFill>
                  <a:schemeClr val="tx1"/>
                </a:solidFill>
                <a:latin typeface="Arial" panose="020B0604020202020204" pitchFamily="34" charset="0"/>
                <a:cs typeface="Arial" panose="020B0604020202020204" pitchFamily="34" charset="0"/>
              </a:rPr>
              <a:t>rilpivirine</a:t>
            </a:r>
            <a:r>
              <a:rPr lang="en-US" dirty="0">
                <a:solidFill>
                  <a:schemeClr val="tx1"/>
                </a:solidFill>
                <a:latin typeface="Arial" panose="020B0604020202020204" pitchFamily="34" charset="0"/>
                <a:cs typeface="Arial" panose="020B0604020202020204" pitchFamily="34" charset="0"/>
              </a:rPr>
              <a:t> remains a durable maintenance therapy with a </a:t>
            </a:r>
            <a:r>
              <a:rPr lang="en-US" dirty="0" err="1">
                <a:solidFill>
                  <a:schemeClr val="tx1"/>
                </a:solidFill>
                <a:latin typeface="Arial" panose="020B0604020202020204" pitchFamily="34" charset="0"/>
                <a:cs typeface="Arial" panose="020B0604020202020204" pitchFamily="34" charset="0"/>
              </a:rPr>
              <a:t>favourable</a:t>
            </a:r>
            <a:r>
              <a:rPr lang="en-US" dirty="0">
                <a:solidFill>
                  <a:schemeClr val="tx1"/>
                </a:solidFill>
                <a:latin typeface="Arial" panose="020B0604020202020204" pitchFamily="34" charset="0"/>
                <a:cs typeface="Arial" panose="020B0604020202020204" pitchFamily="34" charset="0"/>
              </a:rPr>
              <a:t> safety profile.”</a:t>
            </a:r>
          </a:p>
        </p:txBody>
      </p:sp>
    </p:spTree>
    <p:extLst>
      <p:ext uri="{BB962C8B-B14F-4D97-AF65-F5344CB8AC3E}">
        <p14:creationId xmlns:p14="http://schemas.microsoft.com/office/powerpoint/2010/main" val="144855400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1800" b="0" dirty="0"/>
              <a:t>Long-Acting IM Cabotegravir and IM </a:t>
            </a:r>
            <a:r>
              <a:rPr lang="en-US" sz="1800" b="0" dirty="0" err="1"/>
              <a:t>Rilpivirine</a:t>
            </a:r>
            <a:r>
              <a:rPr lang="en-US" sz="1800" b="0" dirty="0"/>
              <a:t> for HIV Maintenance</a:t>
            </a:r>
            <a:br>
              <a:rPr lang="en-US" sz="2025" b="0" dirty="0"/>
            </a:br>
            <a:r>
              <a:rPr lang="en-US" sz="2025" b="0" dirty="0"/>
              <a:t> </a:t>
            </a:r>
            <a:r>
              <a:rPr lang="en-US" dirty="0"/>
              <a:t>ATLAS Study</a:t>
            </a:r>
          </a:p>
        </p:txBody>
      </p:sp>
    </p:spTree>
    <p:extLst>
      <p:ext uri="{BB962C8B-B14F-4D97-AF65-F5344CB8AC3E}">
        <p14:creationId xmlns:p14="http://schemas.microsoft.com/office/powerpoint/2010/main" val="2256174747"/>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for HIV Maintenance</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ATLAS Study</a:t>
            </a:r>
            <a:r>
              <a:rPr lang="en-US" sz="2000" dirty="0"/>
              <a:t>: Design</a:t>
            </a:r>
          </a:p>
        </p:txBody>
      </p:sp>
      <p:sp>
        <p:nvSpPr>
          <p:cNvPr id="3" name="Text Placeholder 2"/>
          <p:cNvSpPr>
            <a:spLocks noGrp="1"/>
          </p:cNvSpPr>
          <p:nvPr>
            <p:ph type="body" sz="quarter" idx="16"/>
          </p:nvPr>
        </p:nvSpPr>
        <p:spPr/>
        <p:txBody>
          <a:bodyPr/>
          <a:lstStyle/>
          <a:p>
            <a:r>
              <a:rPr lang="en-US" dirty="0"/>
              <a:t>Source: </a:t>
            </a:r>
            <a:r>
              <a:rPr lang="en-US" dirty="0" err="1"/>
              <a:t>Swindells</a:t>
            </a:r>
            <a:r>
              <a:rPr lang="en-US" dirty="0"/>
              <a:t> S, et al. N </a:t>
            </a:r>
            <a:r>
              <a:rPr lang="en-US" dirty="0" err="1"/>
              <a:t>Engl</a:t>
            </a:r>
            <a:r>
              <a:rPr lang="en-US" dirty="0"/>
              <a:t> J Med. 2020;382:1112-23.</a:t>
            </a:r>
            <a:endParaRPr lang="en-US" dirty="0">
              <a:latin typeface="Arial" pitchFamily="31" charset="0"/>
            </a:endParaRPr>
          </a:p>
        </p:txBody>
      </p:sp>
      <p:sp>
        <p:nvSpPr>
          <p:cNvPr id="4" name="Content Placeholder 3">
            <a:extLst>
              <a:ext uri="{FF2B5EF4-FFF2-40B4-BE49-F238E27FC236}">
                <a16:creationId xmlns:a16="http://schemas.microsoft.com/office/drawing/2014/main" id="{3A705AF8-2842-ED46-9385-2ED532ED59A0}"/>
              </a:ext>
            </a:extLst>
          </p:cNvPr>
          <p:cNvSpPr>
            <a:spLocks noGrp="1"/>
          </p:cNvSpPr>
          <p:nvPr>
            <p:ph sz="half" idx="2"/>
          </p:nvPr>
        </p:nvSpPr>
        <p:spPr>
          <a:xfrm>
            <a:off x="323851" y="1184224"/>
            <a:ext cx="4248149" cy="3370853"/>
          </a:xfrm>
        </p:spPr>
        <p:txBody>
          <a:bodyPr>
            <a:normAutofit/>
          </a:bodyPr>
          <a:lstStyle/>
          <a:p>
            <a:pPr>
              <a:lnSpc>
                <a:spcPts val="1800"/>
              </a:lnSpc>
            </a:pPr>
            <a:r>
              <a:rPr lang="en-US" sz="1400" b="1" dirty="0">
                <a:latin typeface="Arial"/>
                <a:cs typeface="Arial"/>
              </a:rPr>
              <a:t>Background</a:t>
            </a:r>
            <a:r>
              <a:rPr lang="en-US" sz="1400" dirty="0">
                <a:latin typeface="Arial"/>
                <a:cs typeface="Arial"/>
              </a:rPr>
              <a:t>: </a:t>
            </a:r>
            <a:r>
              <a:rPr lang="en-US" sz="1400" dirty="0">
                <a:latin typeface="Arial" pitchFamily="22" charset="0"/>
              </a:rPr>
              <a:t>Phase 3, randomized, open-label trial assessing IM cabotegravir plus IM </a:t>
            </a:r>
            <a:r>
              <a:rPr lang="en-US" sz="1400" dirty="0" err="1">
                <a:latin typeface="Arial" pitchFamily="22" charset="0"/>
              </a:rPr>
              <a:t>rilpivirine</a:t>
            </a:r>
            <a:r>
              <a:rPr lang="en-US" sz="1400" dirty="0">
                <a:latin typeface="Arial" pitchFamily="22" charset="0"/>
              </a:rPr>
              <a:t> after oral induction for adults taking a 3-drug oral antiretroviral therapy regimen</a:t>
            </a:r>
          </a:p>
          <a:p>
            <a:pPr>
              <a:lnSpc>
                <a:spcPts val="1800"/>
              </a:lnSpc>
            </a:pPr>
            <a:r>
              <a:rPr lang="en-US" sz="1400" b="1" dirty="0">
                <a:latin typeface="Arial"/>
                <a:cs typeface="Arial"/>
              </a:rPr>
              <a:t>Inclusion Criteria</a:t>
            </a:r>
            <a:endParaRPr lang="en-US" sz="1400" b="1" u="sng" dirty="0">
              <a:latin typeface="Arial"/>
              <a:cs typeface="Arial"/>
            </a:endParaRPr>
          </a:p>
          <a:p>
            <a:pPr lvl="1">
              <a:lnSpc>
                <a:spcPts val="1800"/>
              </a:lnSpc>
            </a:pPr>
            <a:r>
              <a:rPr lang="en-US" sz="1400" dirty="0">
                <a:latin typeface="Arial" pitchFamily="22" charset="0"/>
              </a:rPr>
              <a:t>Age ≥18 years</a:t>
            </a:r>
          </a:p>
          <a:p>
            <a:pPr lvl="1">
              <a:lnSpc>
                <a:spcPts val="1800"/>
              </a:lnSpc>
            </a:pPr>
            <a:r>
              <a:rPr lang="en-US" sz="1400" dirty="0">
                <a:latin typeface="Arial" pitchFamily="22" charset="0"/>
              </a:rPr>
              <a:t>Taking 2NRTIs+INSTI, NNRTI, or PI</a:t>
            </a:r>
          </a:p>
          <a:p>
            <a:pPr lvl="1">
              <a:lnSpc>
                <a:spcPts val="1800"/>
              </a:lnSpc>
            </a:pPr>
            <a:r>
              <a:rPr lang="en-US" sz="1400" dirty="0">
                <a:latin typeface="Arial" pitchFamily="22" charset="0"/>
              </a:rPr>
              <a:t>Stable ARV regimen ≥6 months</a:t>
            </a:r>
          </a:p>
          <a:p>
            <a:pPr lvl="1">
              <a:lnSpc>
                <a:spcPts val="1800"/>
              </a:lnSpc>
            </a:pPr>
            <a:r>
              <a:rPr lang="en-US" sz="1400" dirty="0">
                <a:latin typeface="Arial" pitchFamily="22" charset="0"/>
              </a:rPr>
              <a:t>HIV RNA &lt;50 copies/mL ≥6 months</a:t>
            </a:r>
          </a:p>
          <a:p>
            <a:pPr lvl="1">
              <a:lnSpc>
                <a:spcPts val="1800"/>
              </a:lnSpc>
            </a:pPr>
            <a:r>
              <a:rPr lang="en-US" sz="1400" dirty="0">
                <a:latin typeface="Arial" pitchFamily="22" charset="0"/>
              </a:rPr>
              <a:t>No history of virologic failure</a:t>
            </a:r>
          </a:p>
          <a:p>
            <a:pPr lvl="1">
              <a:lnSpc>
                <a:spcPts val="1800"/>
              </a:lnSpc>
            </a:pPr>
            <a:r>
              <a:rPr lang="en-US" sz="1400" dirty="0">
                <a:latin typeface="Arial" pitchFamily="22" charset="0"/>
              </a:rPr>
              <a:t>No INSTI or NNRTI resistance, except that K103N mutation allowed</a:t>
            </a:r>
          </a:p>
          <a:p>
            <a:pPr lvl="1">
              <a:lnSpc>
                <a:spcPts val="1800"/>
              </a:lnSpc>
            </a:pPr>
            <a:r>
              <a:rPr lang="en-US" sz="1400" dirty="0">
                <a:latin typeface="Arial" pitchFamily="22" charset="0"/>
              </a:rPr>
              <a:t>No chronic hepatitis B</a:t>
            </a:r>
            <a:endParaRPr lang="en-US" sz="1400" u="sng" dirty="0">
              <a:cs typeface="Arial"/>
            </a:endParaRPr>
          </a:p>
          <a:p>
            <a:pPr>
              <a:lnSpc>
                <a:spcPts val="1800"/>
              </a:lnSpc>
            </a:pPr>
            <a:endParaRPr lang="en-US" sz="1400" dirty="0"/>
          </a:p>
        </p:txBody>
      </p:sp>
      <p:sp>
        <p:nvSpPr>
          <p:cNvPr id="45" name="Rectangle 21">
            <a:extLst>
              <a:ext uri="{FF2B5EF4-FFF2-40B4-BE49-F238E27FC236}">
                <a16:creationId xmlns:a16="http://schemas.microsoft.com/office/drawing/2014/main" id="{8FAC9600-9C5A-7441-8A80-A17DE5E7781E}"/>
              </a:ext>
            </a:extLst>
          </p:cNvPr>
          <p:cNvSpPr>
            <a:spLocks noChangeArrowheads="1"/>
          </p:cNvSpPr>
          <p:nvPr/>
        </p:nvSpPr>
        <p:spPr bwMode="ltGray">
          <a:xfrm>
            <a:off x="6157782" y="2241660"/>
            <a:ext cx="2346336" cy="685800"/>
          </a:xfrm>
          <a:prstGeom prst="rect">
            <a:avLst/>
          </a:prstGeom>
          <a:solidFill>
            <a:srgbClr val="BB720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IM CAB + RPV every 4 weeks</a:t>
            </a:r>
            <a:br>
              <a:rPr lang="en-US" sz="1200" b="1" dirty="0">
                <a:solidFill>
                  <a:srgbClr val="000000"/>
                </a:solidFill>
                <a:latin typeface="Arial"/>
                <a:cs typeface="Arial"/>
              </a:rPr>
            </a:br>
            <a:r>
              <a:rPr lang="en-US" sz="1200" dirty="0">
                <a:solidFill>
                  <a:srgbClr val="000000"/>
                </a:solidFill>
                <a:latin typeface="Arial"/>
                <a:cs typeface="Arial"/>
              </a:rPr>
              <a:t>(n = 308) </a:t>
            </a:r>
          </a:p>
        </p:txBody>
      </p:sp>
      <p:sp>
        <p:nvSpPr>
          <p:cNvPr id="47" name="Rectangle 21">
            <a:extLst>
              <a:ext uri="{FF2B5EF4-FFF2-40B4-BE49-F238E27FC236}">
                <a16:creationId xmlns:a16="http://schemas.microsoft.com/office/drawing/2014/main" id="{A4FAB0BD-16E2-094D-A4BB-39EF21171CD3}"/>
              </a:ext>
            </a:extLst>
          </p:cNvPr>
          <p:cNvSpPr>
            <a:spLocks noChangeArrowheads="1"/>
          </p:cNvSpPr>
          <p:nvPr/>
        </p:nvSpPr>
        <p:spPr bwMode="ltGray">
          <a:xfrm>
            <a:off x="5028479" y="3076810"/>
            <a:ext cx="3475638" cy="662786"/>
          </a:xfrm>
          <a:prstGeom prst="rect">
            <a:avLst/>
          </a:prstGeom>
          <a:solidFill>
            <a:srgbClr val="1F5E6F">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Continue 3-drug Oral Antiretroviral Therapy</a:t>
            </a:r>
            <a:br>
              <a:rPr lang="en-US" sz="1350" b="1" dirty="0">
                <a:solidFill>
                  <a:srgbClr val="000000"/>
                </a:solidFill>
                <a:latin typeface="Arial"/>
                <a:cs typeface="Arial"/>
              </a:rPr>
            </a:br>
            <a:r>
              <a:rPr lang="en-US" sz="1200" dirty="0">
                <a:solidFill>
                  <a:srgbClr val="000000"/>
                </a:solidFill>
                <a:latin typeface="Arial"/>
                <a:cs typeface="Arial"/>
              </a:rPr>
              <a:t>(n = 308)</a:t>
            </a:r>
          </a:p>
        </p:txBody>
      </p:sp>
      <p:sp>
        <p:nvSpPr>
          <p:cNvPr id="51" name="TextBox 50">
            <a:extLst>
              <a:ext uri="{FF2B5EF4-FFF2-40B4-BE49-F238E27FC236}">
                <a16:creationId xmlns:a16="http://schemas.microsoft.com/office/drawing/2014/main" id="{6F09C733-FA30-9E40-AE86-A6F4EDD691AE}"/>
              </a:ext>
            </a:extLst>
          </p:cNvPr>
          <p:cNvSpPr txBox="1"/>
          <p:nvPr/>
        </p:nvSpPr>
        <p:spPr>
          <a:xfrm>
            <a:off x="5028479" y="1224997"/>
            <a:ext cx="1091652"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Lead-In</a:t>
            </a:r>
          </a:p>
        </p:txBody>
      </p:sp>
      <p:sp>
        <p:nvSpPr>
          <p:cNvPr id="52" name="TextBox 51">
            <a:extLst>
              <a:ext uri="{FF2B5EF4-FFF2-40B4-BE49-F238E27FC236}">
                <a16:creationId xmlns:a16="http://schemas.microsoft.com/office/drawing/2014/main" id="{7B71E04B-5EDE-434A-BDF8-B922494E5B1D}"/>
              </a:ext>
            </a:extLst>
          </p:cNvPr>
          <p:cNvSpPr txBox="1"/>
          <p:nvPr/>
        </p:nvSpPr>
        <p:spPr>
          <a:xfrm>
            <a:off x="6137270" y="1224997"/>
            <a:ext cx="2466610"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Maintenance</a:t>
            </a:r>
          </a:p>
        </p:txBody>
      </p:sp>
      <p:sp>
        <p:nvSpPr>
          <p:cNvPr id="53" name="TextBox 52">
            <a:extLst>
              <a:ext uri="{FF2B5EF4-FFF2-40B4-BE49-F238E27FC236}">
                <a16:creationId xmlns:a16="http://schemas.microsoft.com/office/drawing/2014/main" id="{9305DA65-57AD-4E4A-BD0D-FB4E4569391A}"/>
              </a:ext>
            </a:extLst>
          </p:cNvPr>
          <p:cNvSpPr txBox="1"/>
          <p:nvPr/>
        </p:nvSpPr>
        <p:spPr>
          <a:xfrm>
            <a:off x="6018639" y="1703612"/>
            <a:ext cx="269626" cy="276999"/>
          </a:xfrm>
          <a:prstGeom prst="rect">
            <a:avLst/>
          </a:prstGeom>
          <a:noFill/>
        </p:spPr>
        <p:txBody>
          <a:bodyPr wrap="none" rtlCol="0">
            <a:spAutoFit/>
          </a:bodyPr>
          <a:lstStyle/>
          <a:p>
            <a:pPr algn="ctr"/>
            <a:r>
              <a:rPr lang="en-US" sz="1200" dirty="0">
                <a:latin typeface="Arial"/>
                <a:cs typeface="Arial"/>
              </a:rPr>
              <a:t>4</a:t>
            </a:r>
          </a:p>
        </p:txBody>
      </p:sp>
      <p:sp>
        <p:nvSpPr>
          <p:cNvPr id="55" name="TextBox 54">
            <a:extLst>
              <a:ext uri="{FF2B5EF4-FFF2-40B4-BE49-F238E27FC236}">
                <a16:creationId xmlns:a16="http://schemas.microsoft.com/office/drawing/2014/main" id="{6E6009DC-B16A-DB49-A50C-441705A5368F}"/>
              </a:ext>
            </a:extLst>
          </p:cNvPr>
          <p:cNvSpPr txBox="1"/>
          <p:nvPr/>
        </p:nvSpPr>
        <p:spPr>
          <a:xfrm>
            <a:off x="5841123" y="1516499"/>
            <a:ext cx="574646" cy="276999"/>
          </a:xfrm>
          <a:prstGeom prst="rect">
            <a:avLst/>
          </a:prstGeom>
          <a:noFill/>
        </p:spPr>
        <p:txBody>
          <a:bodyPr wrap="none" rtlCol="0">
            <a:spAutoFit/>
          </a:bodyPr>
          <a:lstStyle/>
          <a:p>
            <a:pPr algn="ctr"/>
            <a:r>
              <a:rPr lang="en-US" sz="1200" dirty="0">
                <a:latin typeface="Arial"/>
                <a:cs typeface="Arial"/>
              </a:rPr>
              <a:t>Week</a:t>
            </a:r>
          </a:p>
        </p:txBody>
      </p:sp>
      <p:cxnSp>
        <p:nvCxnSpPr>
          <p:cNvPr id="17" name="Straight Arrow Connector 16">
            <a:extLst>
              <a:ext uri="{FF2B5EF4-FFF2-40B4-BE49-F238E27FC236}">
                <a16:creationId xmlns:a16="http://schemas.microsoft.com/office/drawing/2014/main" id="{543F6B83-001A-DE40-9FAB-80CB51813DA6}"/>
              </a:ext>
            </a:extLst>
          </p:cNvPr>
          <p:cNvCxnSpPr>
            <a:cxnSpLocks/>
          </p:cNvCxnSpPr>
          <p:nvPr/>
        </p:nvCxnSpPr>
        <p:spPr>
          <a:xfrm flipV="1">
            <a:off x="4572000" y="2691627"/>
            <a:ext cx="420721" cy="220540"/>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9D8A9761-A25D-E945-97BA-24DA9DC70C9A}"/>
              </a:ext>
            </a:extLst>
          </p:cNvPr>
          <p:cNvSpPr txBox="1"/>
          <p:nvPr/>
        </p:nvSpPr>
        <p:spPr>
          <a:xfrm>
            <a:off x="8328711" y="1703612"/>
            <a:ext cx="354585" cy="276999"/>
          </a:xfrm>
          <a:prstGeom prst="rect">
            <a:avLst/>
          </a:prstGeom>
          <a:noFill/>
        </p:spPr>
        <p:txBody>
          <a:bodyPr wrap="none" rtlCol="0">
            <a:spAutoFit/>
          </a:bodyPr>
          <a:lstStyle/>
          <a:p>
            <a:pPr algn="ctr"/>
            <a:r>
              <a:rPr lang="en-US" sz="1200" dirty="0">
                <a:latin typeface="Arial"/>
                <a:cs typeface="Arial"/>
              </a:rPr>
              <a:t>48</a:t>
            </a:r>
          </a:p>
        </p:txBody>
      </p:sp>
      <p:sp>
        <p:nvSpPr>
          <p:cNvPr id="23" name="TextBox 22">
            <a:extLst>
              <a:ext uri="{FF2B5EF4-FFF2-40B4-BE49-F238E27FC236}">
                <a16:creationId xmlns:a16="http://schemas.microsoft.com/office/drawing/2014/main" id="{88384E4A-9922-5B4C-90C0-57B476ED9BDE}"/>
              </a:ext>
            </a:extLst>
          </p:cNvPr>
          <p:cNvSpPr txBox="1"/>
          <p:nvPr/>
        </p:nvSpPr>
        <p:spPr>
          <a:xfrm>
            <a:off x="8140034" y="1516499"/>
            <a:ext cx="574646" cy="276999"/>
          </a:xfrm>
          <a:prstGeom prst="rect">
            <a:avLst/>
          </a:prstGeom>
          <a:noFill/>
        </p:spPr>
        <p:txBody>
          <a:bodyPr wrap="none" rtlCol="0">
            <a:spAutoFit/>
          </a:bodyPr>
          <a:lstStyle/>
          <a:p>
            <a:pPr algn="ctr"/>
            <a:r>
              <a:rPr lang="en-US" sz="1200" dirty="0">
                <a:latin typeface="Arial"/>
                <a:cs typeface="Arial"/>
              </a:rPr>
              <a:t>Week</a:t>
            </a:r>
          </a:p>
        </p:txBody>
      </p:sp>
      <p:sp>
        <p:nvSpPr>
          <p:cNvPr id="24" name="Rectangle 21">
            <a:extLst>
              <a:ext uri="{FF2B5EF4-FFF2-40B4-BE49-F238E27FC236}">
                <a16:creationId xmlns:a16="http://schemas.microsoft.com/office/drawing/2014/main" id="{386080E7-E82C-E644-ABCD-DD222AC4EC4A}"/>
              </a:ext>
            </a:extLst>
          </p:cNvPr>
          <p:cNvSpPr>
            <a:spLocks noChangeArrowheads="1"/>
          </p:cNvSpPr>
          <p:nvPr/>
        </p:nvSpPr>
        <p:spPr bwMode="ltGray">
          <a:xfrm>
            <a:off x="5028480" y="2241660"/>
            <a:ext cx="1108790" cy="685800"/>
          </a:xfrm>
          <a:prstGeom prst="rect">
            <a:avLst/>
          </a:prstGeom>
          <a:solidFill>
            <a:schemeClr val="bg1">
              <a:lumMod val="85000"/>
              <a:alpha val="72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 CAB + RPV</a:t>
            </a:r>
            <a:endParaRPr lang="en-US" sz="1200" dirty="0">
              <a:solidFill>
                <a:srgbClr val="000000"/>
              </a:solidFill>
              <a:latin typeface="Arial"/>
              <a:cs typeface="Arial"/>
            </a:endParaRPr>
          </a:p>
        </p:txBody>
      </p:sp>
      <p:sp>
        <p:nvSpPr>
          <p:cNvPr id="25" name="TextBox 24">
            <a:extLst>
              <a:ext uri="{FF2B5EF4-FFF2-40B4-BE49-F238E27FC236}">
                <a16:creationId xmlns:a16="http://schemas.microsoft.com/office/drawing/2014/main" id="{76B8C938-6F63-B44F-ADBB-5F08CF2994C3}"/>
              </a:ext>
            </a:extLst>
          </p:cNvPr>
          <p:cNvSpPr txBox="1"/>
          <p:nvPr/>
        </p:nvSpPr>
        <p:spPr>
          <a:xfrm>
            <a:off x="4988724" y="4301162"/>
            <a:ext cx="3524353" cy="253916"/>
          </a:xfrm>
          <a:prstGeom prst="rect">
            <a:avLst/>
          </a:prstGeom>
          <a:solidFill>
            <a:schemeClr val="bg1">
              <a:lumMod val="95000"/>
            </a:schemeClr>
          </a:solidFill>
        </p:spPr>
        <p:txBody>
          <a:bodyPr wrap="square" rtlCol="0">
            <a:spAutoFit/>
          </a:bodyPr>
          <a:lstStyle/>
          <a:p>
            <a:r>
              <a:rPr lang="en-US" sz="1050" dirty="0">
                <a:latin typeface="Arial" panose="020B0604020202020204" pitchFamily="34" charset="0"/>
                <a:cs typeface="Arial" panose="020B0604020202020204" pitchFamily="34" charset="0"/>
              </a:rPr>
              <a:t>Abbreviations: CAB = cabotegravir; RPV = </a:t>
            </a:r>
            <a:r>
              <a:rPr lang="en-US" sz="1050" dirty="0" err="1">
                <a:latin typeface="Arial" panose="020B0604020202020204" pitchFamily="34" charset="0"/>
                <a:cs typeface="Arial" panose="020B0604020202020204" pitchFamily="34" charset="0"/>
              </a:rPr>
              <a:t>rilpivirine</a:t>
            </a:r>
            <a:endParaRPr lang="en-US" sz="1050" dirty="0">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99A8A013-615B-4940-81F0-F3760177F130}"/>
              </a:ext>
            </a:extLst>
          </p:cNvPr>
          <p:cNvCxnSpPr>
            <a:cxnSpLocks/>
          </p:cNvCxnSpPr>
          <p:nvPr/>
        </p:nvCxnSpPr>
        <p:spPr>
          <a:xfrm>
            <a:off x="4572000" y="2926245"/>
            <a:ext cx="420721" cy="220540"/>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9" name="Triangle 18">
            <a:extLst>
              <a:ext uri="{FF2B5EF4-FFF2-40B4-BE49-F238E27FC236}">
                <a16:creationId xmlns:a16="http://schemas.microsoft.com/office/drawing/2014/main" id="{036DC065-7FA7-B19E-395C-BAECCE50D1CB}"/>
              </a:ext>
            </a:extLst>
          </p:cNvPr>
          <p:cNvSpPr/>
          <p:nvPr/>
        </p:nvSpPr>
        <p:spPr>
          <a:xfrm flipV="1">
            <a:off x="6108206" y="1931647"/>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iangle 19">
            <a:extLst>
              <a:ext uri="{FF2B5EF4-FFF2-40B4-BE49-F238E27FC236}">
                <a16:creationId xmlns:a16="http://schemas.microsoft.com/office/drawing/2014/main" id="{E3F63B25-6FC3-B35F-1BE2-76970C65044E}"/>
              </a:ext>
            </a:extLst>
          </p:cNvPr>
          <p:cNvSpPr/>
          <p:nvPr/>
        </p:nvSpPr>
        <p:spPr>
          <a:xfrm flipV="1">
            <a:off x="8467357" y="1931647"/>
            <a:ext cx="91440" cy="9144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27864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for HIV Maintenance</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ATLAS Study</a:t>
            </a:r>
            <a:r>
              <a:rPr lang="en-US" sz="2000" dirty="0"/>
              <a:t>: Baseline Characteristics</a:t>
            </a:r>
          </a:p>
        </p:txBody>
      </p:sp>
      <p:sp>
        <p:nvSpPr>
          <p:cNvPr id="3" name="Text Placeholder 2"/>
          <p:cNvSpPr>
            <a:spLocks noGrp="1"/>
          </p:cNvSpPr>
          <p:nvPr>
            <p:ph type="body" sz="quarter" idx="14"/>
          </p:nvPr>
        </p:nvSpPr>
        <p:spPr/>
        <p:txBody>
          <a:bodyPr/>
          <a:lstStyle/>
          <a:p>
            <a:r>
              <a:rPr lang="en-US" dirty="0"/>
              <a:t>Source: </a:t>
            </a:r>
            <a:r>
              <a:rPr lang="en-US" dirty="0" err="1"/>
              <a:t>Swindells</a:t>
            </a:r>
            <a:r>
              <a:rPr lang="en-US" dirty="0"/>
              <a:t> S, et al. N </a:t>
            </a:r>
            <a:r>
              <a:rPr lang="en-US" dirty="0" err="1"/>
              <a:t>Engl</a:t>
            </a:r>
            <a:r>
              <a:rPr lang="en-US" dirty="0"/>
              <a:t> J Med. 2020;382:1112-23.</a:t>
            </a:r>
            <a:endParaRPr lang="en-US" dirty="0">
              <a:latin typeface="Arial" pitchFamily="31" charset="0"/>
            </a:endParaRPr>
          </a:p>
        </p:txBody>
      </p:sp>
      <p:graphicFrame>
        <p:nvGraphicFramePr>
          <p:cNvPr id="24" name="Group 45">
            <a:extLst>
              <a:ext uri="{FF2B5EF4-FFF2-40B4-BE49-F238E27FC236}">
                <a16:creationId xmlns:a16="http://schemas.microsoft.com/office/drawing/2014/main" id="{430E3D6E-8695-5248-AA4E-49C0EC53B9A2}"/>
              </a:ext>
            </a:extLst>
          </p:cNvPr>
          <p:cNvGraphicFramePr>
            <a:graphicFrameLocks noGrp="1"/>
          </p:cNvGraphicFramePr>
          <p:nvPr/>
        </p:nvGraphicFramePr>
        <p:xfrm>
          <a:off x="357810" y="1001320"/>
          <a:ext cx="8408507" cy="3749044"/>
        </p:xfrm>
        <a:graphic>
          <a:graphicData uri="http://schemas.openxmlformats.org/drawingml/2006/table">
            <a:tbl>
              <a:tblPr>
                <a:effectLst/>
              </a:tblPr>
              <a:tblGrid>
                <a:gridCol w="3687416">
                  <a:extLst>
                    <a:ext uri="{9D8B030D-6E8A-4147-A177-3AD203B41FA5}">
                      <a16:colId xmlns:a16="http://schemas.microsoft.com/office/drawing/2014/main" val="20000"/>
                    </a:ext>
                  </a:extLst>
                </a:gridCol>
                <a:gridCol w="1573697">
                  <a:extLst>
                    <a:ext uri="{9D8B030D-6E8A-4147-A177-3AD203B41FA5}">
                      <a16:colId xmlns:a16="http://schemas.microsoft.com/office/drawing/2014/main" val="20001"/>
                    </a:ext>
                  </a:extLst>
                </a:gridCol>
                <a:gridCol w="1573697">
                  <a:extLst>
                    <a:ext uri="{9D8B030D-6E8A-4147-A177-3AD203B41FA5}">
                      <a16:colId xmlns:a16="http://schemas.microsoft.com/office/drawing/2014/main" val="20002"/>
                    </a:ext>
                  </a:extLst>
                </a:gridCol>
                <a:gridCol w="1573697">
                  <a:extLst>
                    <a:ext uri="{9D8B030D-6E8A-4147-A177-3AD203B41FA5}">
                      <a16:colId xmlns:a16="http://schemas.microsoft.com/office/drawing/2014/main" val="2285043827"/>
                    </a:ext>
                  </a:extLst>
                </a:gridCol>
              </a:tblGrid>
              <a:tr h="290807">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ATLAS: Baseline Characteristics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200" b="1" i="0" u="none" strike="noStrike" cap="none" normalizeH="0" baseline="0" dirty="0">
                        <a:ln>
                          <a:noFill/>
                        </a:ln>
                        <a:solidFill>
                          <a:schemeClr val="bg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extLst>
                  <a:ext uri="{0D108BD9-81ED-4DB2-BD59-A6C34878D82A}">
                    <a16:rowId xmlns:a16="http://schemas.microsoft.com/office/drawing/2014/main" val="10000"/>
                  </a:ext>
                </a:extLst>
              </a:tr>
              <a:tr h="432280">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1" i="0" u="none" strike="noStrike" cap="none" normalizeH="0" baseline="0" dirty="0">
                          <a:ln>
                            <a:noFill/>
                          </a:ln>
                          <a:solidFill>
                            <a:schemeClr val="bg1"/>
                          </a:solidFill>
                          <a:effectLst/>
                          <a:latin typeface="Arial"/>
                          <a:ea typeface="ＭＳ Ｐゴシック" pitchFamily="-106" charset="-128"/>
                          <a:cs typeface="Arial"/>
                        </a:rPr>
                        <a:t>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algn="ctr"/>
                      <a:r>
                        <a:rPr kumimoji="0" lang="en-US" sz="1200" b="1" i="0" u="none" strike="noStrike" cap="none" normalizeH="0" baseline="0" dirty="0">
                          <a:ln>
                            <a:noFill/>
                          </a:ln>
                          <a:solidFill>
                            <a:schemeClr val="bg1"/>
                          </a:solidFill>
                          <a:effectLst/>
                          <a:latin typeface="Arial"/>
                          <a:ea typeface="ＭＳ Ｐゴシック" pitchFamily="-106" charset="-128"/>
                          <a:cs typeface="Arial"/>
                        </a:rPr>
                        <a:t>IM CAB + RPV</a:t>
                      </a:r>
                      <a:br>
                        <a:rPr kumimoji="0" lang="en-US" sz="1200" b="1" i="0" u="none" strike="noStrike" cap="none" normalizeH="0" baseline="0" dirty="0">
                          <a:ln>
                            <a:noFill/>
                          </a:ln>
                          <a:solidFill>
                            <a:schemeClr val="bg1"/>
                          </a:solidFill>
                          <a:effectLst/>
                          <a:latin typeface="Arial"/>
                          <a:ea typeface="ＭＳ Ｐゴシック" pitchFamily="-106" charset="-128"/>
                          <a:cs typeface="Arial"/>
                        </a:rPr>
                      </a:br>
                      <a:r>
                        <a:rPr kumimoji="0" lang="en-US" sz="1100" b="0" i="0" u="none" strike="noStrike" cap="none" normalizeH="0" baseline="0" dirty="0">
                          <a:ln>
                            <a:noFill/>
                          </a:ln>
                          <a:solidFill>
                            <a:schemeClr val="bg1"/>
                          </a:solidFill>
                          <a:effectLst/>
                          <a:latin typeface="Arial"/>
                          <a:ea typeface="ＭＳ Ｐゴシック" pitchFamily="-106" charset="-128"/>
                          <a:cs typeface="Arial"/>
                        </a:rPr>
                        <a:t>(n = 308)</a:t>
                      </a:r>
                      <a:endParaRPr lang="en-US" sz="11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9F7701"/>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1" i="0" u="none" strike="noStrike" cap="none" normalizeH="0" baseline="0" dirty="0">
                          <a:ln>
                            <a:noFill/>
                          </a:ln>
                          <a:solidFill>
                            <a:schemeClr val="bg1"/>
                          </a:solidFill>
                          <a:effectLst/>
                          <a:latin typeface="Arial"/>
                          <a:ea typeface="ＭＳ Ｐゴシック" pitchFamily="-106" charset="-128"/>
                          <a:cs typeface="Arial"/>
                        </a:rPr>
                        <a:t>Oral ART</a:t>
                      </a:r>
                      <a:br>
                        <a:rPr kumimoji="0" lang="en-US" sz="1200" b="1" i="0" u="none" strike="noStrike" cap="none" normalizeH="0" baseline="0" dirty="0">
                          <a:ln>
                            <a:noFill/>
                          </a:ln>
                          <a:solidFill>
                            <a:schemeClr val="bg1"/>
                          </a:solidFill>
                          <a:effectLst/>
                          <a:latin typeface="Arial"/>
                          <a:ea typeface="ＭＳ Ｐゴシック" pitchFamily="-106" charset="-128"/>
                          <a:cs typeface="Arial"/>
                        </a:rPr>
                      </a:br>
                      <a:r>
                        <a:rPr kumimoji="0" lang="en-US" sz="1100" b="0" i="0" u="none" strike="noStrike" cap="none" normalizeH="0" baseline="0" dirty="0">
                          <a:ln>
                            <a:noFill/>
                          </a:ln>
                          <a:solidFill>
                            <a:schemeClr val="bg1"/>
                          </a:solidFill>
                          <a:effectLst/>
                          <a:latin typeface="Arial"/>
                          <a:ea typeface="ＭＳ Ｐゴシック" pitchFamily="-106" charset="-128"/>
                          <a:cs typeface="Arial"/>
                        </a:rPr>
                        <a:t>(n = 308)</a:t>
                      </a: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1F5E6F"/>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1" i="0" u="none" strike="noStrike" cap="none" normalizeH="0" baseline="0" dirty="0">
                          <a:ln>
                            <a:noFill/>
                          </a:ln>
                          <a:solidFill>
                            <a:schemeClr val="bg1"/>
                          </a:solidFill>
                          <a:effectLst/>
                          <a:latin typeface="Arial"/>
                          <a:ea typeface="ＭＳ Ｐゴシック" pitchFamily="-106" charset="-128"/>
                          <a:cs typeface="Arial"/>
                        </a:rPr>
                        <a:t>Overall </a:t>
                      </a:r>
                      <a:br>
                        <a:rPr kumimoji="0" lang="en-US" sz="1200" b="1" i="0" u="none" strike="noStrike" cap="none" normalizeH="0" baseline="0" dirty="0">
                          <a:ln>
                            <a:noFill/>
                          </a:ln>
                          <a:solidFill>
                            <a:schemeClr val="bg1"/>
                          </a:solidFill>
                          <a:effectLst/>
                          <a:latin typeface="Arial"/>
                          <a:ea typeface="ＭＳ Ｐゴシック" pitchFamily="-106" charset="-128"/>
                          <a:cs typeface="Arial"/>
                        </a:rPr>
                      </a:br>
                      <a:r>
                        <a:rPr kumimoji="0" lang="en-US" sz="1100" b="0" i="0" u="none" strike="noStrike" cap="none" normalizeH="0" baseline="0" dirty="0">
                          <a:ln>
                            <a:noFill/>
                          </a:ln>
                          <a:solidFill>
                            <a:schemeClr val="bg1"/>
                          </a:solidFill>
                          <a:effectLst/>
                          <a:latin typeface="Arial"/>
                          <a:ea typeface="ＭＳ Ｐゴシック" pitchFamily="-106" charset="-128"/>
                          <a:cs typeface="Arial"/>
                        </a:rPr>
                        <a:t>(n = 616)</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566981"/>
                    </a:solidFill>
                  </a:tcPr>
                </a:tc>
                <a:extLst>
                  <a:ext uri="{0D108BD9-81ED-4DB2-BD59-A6C34878D82A}">
                    <a16:rowId xmlns:a16="http://schemas.microsoft.com/office/drawing/2014/main" val="10001"/>
                  </a:ext>
                </a:extLst>
              </a:tr>
              <a:tr h="275087">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200" kern="1200" dirty="0">
                          <a:solidFill>
                            <a:schemeClr val="tx1"/>
                          </a:solidFill>
                          <a:effectLst/>
                          <a:latin typeface="Arial"/>
                          <a:ea typeface="+mn-ea"/>
                          <a:cs typeface="Arial"/>
                        </a:rPr>
                        <a:t>Age, years, median</a:t>
                      </a:r>
                      <a:endParaRPr kumimoji="0" lang="en-US" sz="12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algn="ctr">
                        <a:lnSpc>
                          <a:spcPct val="80000"/>
                        </a:lnSpc>
                        <a:spcBef>
                          <a:spcPts val="0"/>
                        </a:spcBef>
                        <a:buFont typeface="Symbol" charset="0"/>
                        <a:buNone/>
                        <a:defRPr/>
                      </a:pPr>
                      <a:r>
                        <a:rPr lang="en-US" sz="1200" b="0" kern="1200" dirty="0">
                          <a:solidFill>
                            <a:schemeClr val="tx1"/>
                          </a:solidFill>
                          <a:effectLst/>
                          <a:latin typeface="Arial"/>
                          <a:ea typeface="+mn-ea"/>
                          <a:cs typeface="Arial"/>
                        </a:rPr>
                        <a:t>40</a:t>
                      </a:r>
                      <a:endParaRPr lang="en-US" sz="12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F7701">
                        <a:alpha val="15000"/>
                      </a:srgbClr>
                    </a:solidFill>
                  </a:tcPr>
                </a:tc>
                <a:tc>
                  <a:txBody>
                    <a:bodyPr/>
                    <a:lstStyle/>
                    <a:p>
                      <a:pPr marL="0" algn="ctr">
                        <a:lnSpc>
                          <a:spcPct val="80000"/>
                        </a:lnSpc>
                        <a:spcBef>
                          <a:spcPts val="0"/>
                        </a:spcBef>
                        <a:buFont typeface="Symbol" charset="0"/>
                        <a:buNone/>
                        <a:defRPr/>
                      </a:pPr>
                      <a:r>
                        <a:rPr lang="en-US" sz="1200" b="0" kern="1200" dirty="0">
                          <a:solidFill>
                            <a:schemeClr val="tx1"/>
                          </a:solidFill>
                          <a:effectLst/>
                          <a:latin typeface="Arial"/>
                          <a:ea typeface="+mn-ea"/>
                          <a:cs typeface="Arial"/>
                        </a:rPr>
                        <a:t>43</a:t>
                      </a:r>
                      <a:endParaRPr lang="en-US" sz="12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F5E6F">
                        <a:alpha val="1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42</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66981">
                        <a:alpha val="15000"/>
                      </a:srgbClr>
                    </a:solidFill>
                  </a:tcPr>
                </a:tc>
                <a:extLst>
                  <a:ext uri="{0D108BD9-81ED-4DB2-BD59-A6C34878D82A}">
                    <a16:rowId xmlns:a16="http://schemas.microsoft.com/office/drawing/2014/main" val="10002"/>
                  </a:ext>
                </a:extLst>
              </a:tr>
              <a:tr h="275087">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200" kern="1200" dirty="0">
                          <a:solidFill>
                            <a:schemeClr val="tx1"/>
                          </a:solidFill>
                          <a:effectLst/>
                          <a:latin typeface="Arial"/>
                          <a:ea typeface="+mn-ea"/>
                          <a:cs typeface="Arial"/>
                        </a:rPr>
                        <a:t>Female, n, %</a:t>
                      </a:r>
                      <a:endParaRPr kumimoji="0" lang="en-US" sz="12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0" algn="ctr">
                        <a:lnSpc>
                          <a:spcPct val="80000"/>
                        </a:lnSpc>
                        <a:spcBef>
                          <a:spcPts val="0"/>
                        </a:spcBef>
                        <a:buFont typeface="Symbol" charset="0"/>
                        <a:buNone/>
                        <a:defRPr/>
                      </a:pPr>
                      <a:r>
                        <a:rPr lang="en-US" sz="1200" b="0" kern="1200" dirty="0">
                          <a:solidFill>
                            <a:schemeClr val="tx1"/>
                          </a:solidFill>
                          <a:effectLst/>
                          <a:latin typeface="Arial"/>
                          <a:ea typeface="+mn-ea"/>
                          <a:cs typeface="Arial"/>
                        </a:rPr>
                        <a:t>99 (32)</a:t>
                      </a:r>
                      <a:endParaRPr lang="en-US" sz="12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F7701">
                        <a:alpha val="25000"/>
                      </a:srgbClr>
                    </a:solidFill>
                  </a:tcPr>
                </a:tc>
                <a:tc>
                  <a:txBody>
                    <a:bodyPr/>
                    <a:lstStyle/>
                    <a:p>
                      <a:pPr marL="0" algn="ctr">
                        <a:lnSpc>
                          <a:spcPct val="80000"/>
                        </a:lnSpc>
                        <a:spcBef>
                          <a:spcPts val="0"/>
                        </a:spcBef>
                        <a:buFont typeface="Symbol" charset="0"/>
                        <a:buNone/>
                        <a:defRPr/>
                      </a:pPr>
                      <a:r>
                        <a:rPr lang="en-US" sz="1200" b="0" kern="1200" dirty="0">
                          <a:solidFill>
                            <a:schemeClr val="tx1"/>
                          </a:solidFill>
                          <a:effectLst/>
                          <a:latin typeface="Arial"/>
                          <a:ea typeface="+mn-ea"/>
                          <a:cs typeface="Arial"/>
                        </a:rPr>
                        <a:t>104 (34)</a:t>
                      </a:r>
                      <a:endParaRPr lang="en-US" sz="12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F5E6F">
                        <a:alpha val="2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203 (33)</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66981">
                        <a:alpha val="25000"/>
                      </a:srgbClr>
                    </a:solidFill>
                  </a:tcPr>
                </a:tc>
                <a:extLst>
                  <a:ext uri="{0D108BD9-81ED-4DB2-BD59-A6C34878D82A}">
                    <a16:rowId xmlns:a16="http://schemas.microsoft.com/office/drawing/2014/main" val="10003"/>
                  </a:ext>
                </a:extLst>
              </a:tr>
              <a:tr h="275087">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a:ea typeface="ＭＳ Ｐゴシック" pitchFamily="-106" charset="-128"/>
                          <a:cs typeface="Arial"/>
                        </a:rPr>
                        <a:t>White,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214 (69)</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F7701">
                        <a:alpha val="1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207 (67)</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F5E6F">
                        <a:alpha val="1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421 (68)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66981">
                        <a:alpha val="15000"/>
                      </a:srgbClr>
                    </a:solidFill>
                  </a:tcPr>
                </a:tc>
                <a:extLst>
                  <a:ext uri="{0D108BD9-81ED-4DB2-BD59-A6C34878D82A}">
                    <a16:rowId xmlns:a16="http://schemas.microsoft.com/office/drawing/2014/main" val="1851382405"/>
                  </a:ext>
                </a:extLst>
              </a:tr>
              <a:tr h="275087">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a:ea typeface="ＭＳ Ｐゴシック" pitchFamily="-106" charset="-128"/>
                          <a:cs typeface="Arial"/>
                        </a:rPr>
                        <a:t>Black, n, %</a:t>
                      </a:r>
                      <a:endParaRPr kumimoji="0" lang="en-US" sz="1200" b="0" i="0" u="none" strike="noStrike" cap="none" normalizeH="0" baseline="3000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62 (20)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F7701">
                        <a:alpha val="2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77 (25)</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F5E6F">
                        <a:alpha val="2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139 (23)</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66981">
                        <a:alpha val="25000"/>
                      </a:srgbClr>
                    </a:solidFill>
                  </a:tcPr>
                </a:tc>
                <a:extLst>
                  <a:ext uri="{0D108BD9-81ED-4DB2-BD59-A6C34878D82A}">
                    <a16:rowId xmlns:a16="http://schemas.microsoft.com/office/drawing/2014/main" val="1355395041"/>
                  </a:ext>
                </a:extLst>
              </a:tr>
              <a:tr h="275087">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a:ea typeface="ＭＳ Ｐゴシック" pitchFamily="-106" charset="-128"/>
                          <a:cs typeface="Arial"/>
                        </a:rPr>
                        <a:t>Median body-mass index</a:t>
                      </a:r>
                      <a:endParaRPr kumimoji="0" lang="en-US" sz="1200" b="0" i="0" u="none" strike="noStrike" cap="none" normalizeH="0" baseline="3000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26</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F7701">
                        <a:alpha val="1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26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F5E6F">
                        <a:alpha val="1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26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66981">
                        <a:alpha val="15000"/>
                      </a:srgbClr>
                    </a:solidFill>
                  </a:tcPr>
                </a:tc>
                <a:extLst>
                  <a:ext uri="{0D108BD9-81ED-4DB2-BD59-A6C34878D82A}">
                    <a16:rowId xmlns:a16="http://schemas.microsoft.com/office/drawing/2014/main" val="10005"/>
                  </a:ext>
                </a:extLst>
              </a:tr>
              <a:tr h="275087">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200" kern="1200" dirty="0">
                          <a:solidFill>
                            <a:schemeClr val="tx1"/>
                          </a:solidFill>
                          <a:effectLst/>
                          <a:latin typeface="Arial"/>
                          <a:ea typeface="+mn-ea"/>
                          <a:cs typeface="Arial"/>
                        </a:rPr>
                        <a:t>CD4 count &lt;350 cells/mm</a:t>
                      </a:r>
                      <a:r>
                        <a:rPr lang="en-US" sz="1200" kern="1200" baseline="30000" dirty="0">
                          <a:solidFill>
                            <a:schemeClr val="tx1"/>
                          </a:solidFill>
                          <a:effectLst/>
                          <a:latin typeface="Arial"/>
                          <a:ea typeface="+mn-ea"/>
                          <a:cs typeface="Arial"/>
                        </a:rPr>
                        <a:t>3</a:t>
                      </a:r>
                      <a:r>
                        <a:rPr lang="en-US" sz="1200" kern="1200" dirty="0">
                          <a:solidFill>
                            <a:schemeClr val="tx1"/>
                          </a:solidFill>
                          <a:effectLst/>
                          <a:latin typeface="Arial"/>
                          <a:ea typeface="+mn-ea"/>
                          <a:cs typeface="Arial"/>
                        </a:rPr>
                        <a:t>, n, %</a:t>
                      </a:r>
                      <a:endParaRPr kumimoji="0" lang="en-US" sz="12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0" algn="ctr">
                        <a:lnSpc>
                          <a:spcPct val="80000"/>
                        </a:lnSpc>
                        <a:spcBef>
                          <a:spcPts val="0"/>
                        </a:spcBef>
                        <a:buFont typeface="Symbol" charset="0"/>
                        <a:buNone/>
                        <a:defRPr/>
                      </a:pPr>
                      <a:r>
                        <a:rPr lang="en-US" sz="1200" b="0" kern="1200" dirty="0">
                          <a:solidFill>
                            <a:schemeClr val="tx1"/>
                          </a:solidFill>
                          <a:effectLst/>
                          <a:latin typeface="Arial"/>
                          <a:ea typeface="+mn-ea"/>
                          <a:cs typeface="Arial"/>
                        </a:rPr>
                        <a:t>23 (7)</a:t>
                      </a:r>
                      <a:endParaRPr lang="en-US" sz="12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F7701">
                        <a:alpha val="25000"/>
                      </a:srgbClr>
                    </a:solidFill>
                  </a:tcPr>
                </a:tc>
                <a:tc>
                  <a:txBody>
                    <a:bodyPr/>
                    <a:lstStyle/>
                    <a:p>
                      <a:pPr marL="0" algn="ctr">
                        <a:lnSpc>
                          <a:spcPct val="80000"/>
                        </a:lnSpc>
                        <a:spcBef>
                          <a:spcPts val="0"/>
                        </a:spcBef>
                        <a:buFont typeface="Symbol" charset="0"/>
                        <a:buNone/>
                        <a:defRPr/>
                      </a:pPr>
                      <a:r>
                        <a:rPr lang="en-US" sz="1200" b="0" kern="1200" dirty="0">
                          <a:solidFill>
                            <a:schemeClr val="tx1"/>
                          </a:solidFill>
                          <a:effectLst/>
                          <a:latin typeface="Arial"/>
                          <a:ea typeface="+mn-ea"/>
                          <a:cs typeface="Arial"/>
                        </a:rPr>
                        <a:t>27 (9)</a:t>
                      </a:r>
                      <a:endParaRPr lang="en-US" sz="12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F5E6F">
                        <a:alpha val="2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50 (8)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66981">
                        <a:alpha val="25000"/>
                      </a:srgbClr>
                    </a:solidFill>
                  </a:tcPr>
                </a:tc>
                <a:extLst>
                  <a:ext uri="{0D108BD9-81ED-4DB2-BD59-A6C34878D82A}">
                    <a16:rowId xmlns:a16="http://schemas.microsoft.com/office/drawing/2014/main" val="10006"/>
                  </a:ext>
                </a:extLst>
              </a:tr>
              <a:tr h="275087">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200" kern="1200" dirty="0">
                          <a:solidFill>
                            <a:schemeClr val="tx1"/>
                          </a:solidFill>
                          <a:effectLst/>
                          <a:latin typeface="Arial"/>
                          <a:ea typeface="+mn-ea"/>
                          <a:cs typeface="Arial"/>
                        </a:rPr>
                        <a:t>Time since first ART (months), median, range</a:t>
                      </a:r>
                      <a:endParaRPr kumimoji="0" lang="en-US" sz="12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algn="ctr">
                        <a:lnSpc>
                          <a:spcPct val="80000"/>
                        </a:lnSpc>
                        <a:spcBef>
                          <a:spcPts val="0"/>
                        </a:spcBef>
                        <a:buFont typeface="Symbol" charset="0"/>
                        <a:buNone/>
                        <a:defRPr/>
                      </a:pPr>
                      <a:r>
                        <a:rPr lang="en-US" sz="1200" b="0" kern="1200" dirty="0">
                          <a:solidFill>
                            <a:schemeClr val="tx1"/>
                          </a:solidFill>
                          <a:effectLst/>
                          <a:latin typeface="Arial"/>
                          <a:ea typeface="+mn-ea"/>
                          <a:cs typeface="Arial"/>
                        </a:rPr>
                        <a:t>52 (7-222)</a:t>
                      </a:r>
                      <a:endParaRPr lang="en-US" sz="12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F7701">
                        <a:alpha val="15000"/>
                      </a:srgbClr>
                    </a:solidFill>
                  </a:tcPr>
                </a:tc>
                <a:tc>
                  <a:txBody>
                    <a:bodyPr/>
                    <a:lstStyle/>
                    <a:p>
                      <a:pPr marL="0" algn="ctr">
                        <a:lnSpc>
                          <a:spcPct val="80000"/>
                        </a:lnSpc>
                        <a:spcBef>
                          <a:spcPts val="0"/>
                        </a:spcBef>
                        <a:buFont typeface="Symbol" charset="0"/>
                        <a:buNone/>
                        <a:defRPr/>
                      </a:pPr>
                      <a:r>
                        <a:rPr lang="en-US" sz="1200" b="0" kern="1200" dirty="0">
                          <a:solidFill>
                            <a:schemeClr val="tx1"/>
                          </a:solidFill>
                          <a:effectLst/>
                          <a:latin typeface="Arial"/>
                          <a:ea typeface="+mn-ea"/>
                          <a:cs typeface="Arial"/>
                        </a:rPr>
                        <a:t>52 (7-257)</a:t>
                      </a:r>
                      <a:endParaRPr lang="en-US" sz="12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F5E6F">
                        <a:alpha val="1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52 (7-257)</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66981">
                        <a:alpha val="15000"/>
                      </a:srgbClr>
                    </a:solidFill>
                  </a:tcPr>
                </a:tc>
                <a:extLst>
                  <a:ext uri="{0D108BD9-81ED-4DB2-BD59-A6C34878D82A}">
                    <a16:rowId xmlns:a16="http://schemas.microsoft.com/office/drawing/2014/main" val="10007"/>
                  </a:ext>
                </a:extLst>
              </a:tr>
              <a:tr h="275087">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a:ea typeface="ＭＳ Ｐゴシック" pitchFamily="-106" charset="-128"/>
                          <a:cs typeface="Arial"/>
                        </a:rPr>
                        <a:t>Third class agent,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6</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F7701">
                        <a:alpha val="2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F5E6F">
                        <a:alpha val="2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66981">
                        <a:alpha val="25000"/>
                      </a:srgbClr>
                    </a:solidFill>
                  </a:tcPr>
                </a:tc>
                <a:extLst>
                  <a:ext uri="{0D108BD9-81ED-4DB2-BD59-A6C34878D82A}">
                    <a16:rowId xmlns:a16="http://schemas.microsoft.com/office/drawing/2014/main" val="4179027741"/>
                  </a:ext>
                </a:extLst>
              </a:tr>
              <a:tr h="275087">
                <a:tc>
                  <a:txBody>
                    <a:bodyPr/>
                    <a:lstStyle/>
                    <a:p>
                      <a:pPr marL="9144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a:ea typeface="ＭＳ Ｐゴシック" pitchFamily="-106" charset="-128"/>
                          <a:cs typeface="Arial"/>
                        </a:rPr>
                        <a:t>NNRTI</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155 (50)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F7701">
                        <a:alpha val="1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155 (50)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F5E6F">
                        <a:alpha val="1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310 (50)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66981">
                        <a:alpha val="15000"/>
                      </a:srgbClr>
                    </a:solidFill>
                  </a:tcPr>
                </a:tc>
                <a:extLst>
                  <a:ext uri="{0D108BD9-81ED-4DB2-BD59-A6C34878D82A}">
                    <a16:rowId xmlns:a16="http://schemas.microsoft.com/office/drawing/2014/main" val="3672603213"/>
                  </a:ext>
                </a:extLst>
              </a:tr>
              <a:tr h="275087">
                <a:tc>
                  <a:txBody>
                    <a:bodyPr/>
                    <a:lstStyle/>
                    <a:p>
                      <a:pPr marL="9144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a:ea typeface="ＭＳ Ｐゴシック" pitchFamily="-106" charset="-128"/>
                          <a:cs typeface="Arial"/>
                        </a:rPr>
                        <a:t>INSTI</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102 (33)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F7701">
                        <a:alpha val="2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99 (32)</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F5E6F">
                        <a:alpha val="2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201 (33)</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66981">
                        <a:alpha val="25000"/>
                      </a:srgbClr>
                    </a:solidFill>
                  </a:tcPr>
                </a:tc>
                <a:extLst>
                  <a:ext uri="{0D108BD9-81ED-4DB2-BD59-A6C34878D82A}">
                    <a16:rowId xmlns:a16="http://schemas.microsoft.com/office/drawing/2014/main" val="3595624076"/>
                  </a:ext>
                </a:extLst>
              </a:tr>
              <a:tr h="275087">
                <a:tc>
                  <a:txBody>
                    <a:bodyPr/>
                    <a:lstStyle/>
                    <a:p>
                      <a:pPr marL="9144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a:ea typeface="ＭＳ Ｐゴシック" pitchFamily="-106" charset="-128"/>
                          <a:cs typeface="Arial"/>
                        </a:rPr>
                        <a:t>PI</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51 (17)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F7701">
                        <a:alpha val="1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54 (18)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1F5E6F">
                        <a:alpha val="1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105 (17)</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566981">
                        <a:alpha val="15000"/>
                      </a:srgbClr>
                    </a:solidFill>
                  </a:tcPr>
                </a:tc>
                <a:extLst>
                  <a:ext uri="{0D108BD9-81ED-4DB2-BD59-A6C34878D82A}">
                    <a16:rowId xmlns:a16="http://schemas.microsoft.com/office/drawing/2014/main" val="1878402778"/>
                  </a:ext>
                </a:extLst>
              </a:tr>
            </a:tbl>
          </a:graphicData>
        </a:graphic>
      </p:graphicFrame>
    </p:spTree>
    <p:extLst>
      <p:ext uri="{BB962C8B-B14F-4D97-AF65-F5344CB8AC3E}">
        <p14:creationId xmlns:p14="http://schemas.microsoft.com/office/powerpoint/2010/main" val="145768279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sz="2000" dirty="0">
                <a:latin typeface="Arial" panose="020B0604020202020204" pitchFamily="34" charset="0"/>
                <a:cs typeface="Arial" panose="020B0604020202020204" pitchFamily="34" charset="0"/>
              </a:rPr>
              <a:t>Cabotegravir and </a:t>
            </a:r>
            <a:r>
              <a:rPr lang="en-US" altLang="en-US" sz="2000" dirty="0" err="1">
                <a:latin typeface="Arial" panose="020B0604020202020204" pitchFamily="34" charset="0"/>
                <a:cs typeface="Arial" panose="020B0604020202020204" pitchFamily="34" charset="0"/>
              </a:rPr>
              <a:t>Rilpivirine</a:t>
            </a: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Oral Preparations and Extended Release Injectable Suspension</a:t>
            </a:r>
          </a:p>
        </p:txBody>
      </p:sp>
      <p:sp>
        <p:nvSpPr>
          <p:cNvPr id="36867" name="Text Placeholder 2"/>
          <p:cNvSpPr>
            <a:spLocks noGrp="1"/>
          </p:cNvSpPr>
          <p:nvPr>
            <p:ph type="body"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C</a:t>
            </a:r>
            <a:r>
              <a:rPr lang="en-US" dirty="0"/>
              <a:t>abotegravir-</a:t>
            </a:r>
            <a:r>
              <a:rPr lang="en-US" dirty="0" err="1"/>
              <a:t>Rilpivirine</a:t>
            </a:r>
            <a:r>
              <a:rPr lang="en-US" altLang="en-US" dirty="0">
                <a:latin typeface="Arial" panose="020B0604020202020204" pitchFamily="34" charset="0"/>
                <a:cs typeface="Arial" panose="020B0604020202020204" pitchFamily="34" charset="0"/>
              </a:rPr>
              <a:t> Prescribing Information</a:t>
            </a:r>
          </a:p>
        </p:txBody>
      </p:sp>
      <p:sp>
        <p:nvSpPr>
          <p:cNvPr id="36868" name="Content Placeholder 3"/>
          <p:cNvSpPr>
            <a:spLocks noGrp="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p>
            <a:pPr marL="204788" indent="-170260">
              <a:lnSpc>
                <a:spcPts val="2000"/>
              </a:lnSpc>
              <a:buFont typeface="Arial" panose="020B0604020202020204" pitchFamily="34" charset="0"/>
              <a:buChar char="•"/>
            </a:pPr>
            <a:r>
              <a:rPr lang="en-US" altLang="en-US" sz="1600" b="1" dirty="0"/>
              <a:t>Optional Oral Lead-in (Cabotegravir and </a:t>
            </a:r>
            <a:r>
              <a:rPr lang="en-US" altLang="en-US" sz="1600" b="1" dirty="0" err="1"/>
              <a:t>Rilpivirine</a:t>
            </a:r>
            <a:r>
              <a:rPr lang="en-US" altLang="en-US" sz="1600" b="1" dirty="0"/>
              <a:t>)</a:t>
            </a:r>
          </a:p>
          <a:p>
            <a:pPr marL="461963" lvl="1" indent="-170260" defTabSz="684610" fontAlgn="base">
              <a:lnSpc>
                <a:spcPts val="2000"/>
              </a:lnSpc>
              <a:spcAft>
                <a:spcPct val="0"/>
              </a:spcAft>
              <a:buSzTx/>
            </a:pPr>
            <a:r>
              <a:rPr lang="en-US" altLang="en-US" sz="1600" dirty="0"/>
              <a:t>Cabotegravir: 30 mg once daily (take with food)</a:t>
            </a:r>
          </a:p>
          <a:p>
            <a:pPr marL="461963" lvl="1" indent="-170260" defTabSz="684610" fontAlgn="base">
              <a:lnSpc>
                <a:spcPts val="2000"/>
              </a:lnSpc>
              <a:spcAft>
                <a:spcPct val="0"/>
              </a:spcAft>
              <a:buSzTx/>
            </a:pPr>
            <a:r>
              <a:rPr lang="en-US" altLang="en-US" sz="1600" dirty="0"/>
              <a:t>Rilpivirine: 25 mg once daily (take with food)</a:t>
            </a:r>
          </a:p>
          <a:p>
            <a:pPr marL="461963" lvl="1" indent="-170260" defTabSz="684610" fontAlgn="base">
              <a:lnSpc>
                <a:spcPts val="2000"/>
              </a:lnSpc>
              <a:spcAft>
                <a:spcPct val="0"/>
              </a:spcAft>
              <a:buSzTx/>
            </a:pPr>
            <a:r>
              <a:rPr lang="en-US" altLang="en-US" sz="1600" dirty="0"/>
              <a:t>Given to assess tolerability to cabotegravir and </a:t>
            </a:r>
            <a:r>
              <a:rPr lang="en-US" altLang="en-US" sz="1600" dirty="0" err="1"/>
              <a:t>rilpivirine</a:t>
            </a:r>
            <a:endParaRPr lang="en-US" altLang="en-US" sz="1600" dirty="0"/>
          </a:p>
          <a:p>
            <a:pPr marL="204788" indent="-170260">
              <a:lnSpc>
                <a:spcPts val="2000"/>
              </a:lnSpc>
              <a:buFont typeface="Arial" panose="020B0604020202020204" pitchFamily="34" charset="0"/>
              <a:buChar char="•"/>
            </a:pPr>
            <a:r>
              <a:rPr lang="en-US" altLang="en-US" sz="1600" b="1" dirty="0"/>
              <a:t>Cabotegravir and </a:t>
            </a:r>
            <a:r>
              <a:rPr lang="en-US" altLang="en-US" sz="1600" b="1" dirty="0" err="1"/>
              <a:t>Rilpivirine</a:t>
            </a:r>
            <a:r>
              <a:rPr lang="en-US" altLang="en-US" sz="1600" b="1" dirty="0"/>
              <a:t> Extended-Release Injectable Suspension</a:t>
            </a:r>
          </a:p>
          <a:p>
            <a:pPr marL="461963" lvl="1" indent="-170260" defTabSz="684610" fontAlgn="base">
              <a:lnSpc>
                <a:spcPts val="2000"/>
              </a:lnSpc>
              <a:spcAft>
                <a:spcPct val="0"/>
              </a:spcAft>
              <a:buSzTx/>
            </a:pPr>
            <a:r>
              <a:rPr lang="en-US" altLang="en-US" sz="1600" dirty="0"/>
              <a:t>Cabotegravir: 200 mg/mL (given as 2 mL or 3 mL dose)</a:t>
            </a:r>
          </a:p>
          <a:p>
            <a:pPr marL="461963" lvl="1" indent="-170260" defTabSz="684610" fontAlgn="base">
              <a:lnSpc>
                <a:spcPts val="2000"/>
              </a:lnSpc>
              <a:spcAft>
                <a:spcPct val="0"/>
              </a:spcAft>
              <a:buSzTx/>
            </a:pPr>
            <a:r>
              <a:rPr lang="en-US" altLang="en-US" sz="1600" dirty="0" err="1"/>
              <a:t>Rilpivirine</a:t>
            </a:r>
            <a:r>
              <a:rPr lang="en-US" altLang="en-US" sz="1600" dirty="0"/>
              <a:t> LA: 300 mg/mL (given as 2 mL or 3 mL dose)</a:t>
            </a:r>
          </a:p>
          <a:p>
            <a:pPr marL="461963" lvl="1" indent="-170260" defTabSz="684610" fontAlgn="base">
              <a:lnSpc>
                <a:spcPts val="2000"/>
              </a:lnSpc>
              <a:spcAft>
                <a:spcPct val="0"/>
              </a:spcAft>
              <a:buSzTx/>
            </a:pPr>
            <a:r>
              <a:rPr lang="en-US" altLang="en-US" sz="1600" dirty="0"/>
              <a:t>Administered as intramuscular gluteal injections</a:t>
            </a:r>
          </a:p>
          <a:p>
            <a:pPr marL="461963" lvl="1" indent="-170260" defTabSz="684610" fontAlgn="base">
              <a:lnSpc>
                <a:spcPts val="2000"/>
              </a:lnSpc>
              <a:spcAft>
                <a:spcPct val="0"/>
              </a:spcAft>
              <a:buSzTx/>
            </a:pPr>
            <a:r>
              <a:rPr lang="en-US" altLang="en-US" sz="1600" dirty="0"/>
              <a:t>Injections given on opposite gluteal sites (or ≥2 cm apart on same site)</a:t>
            </a:r>
          </a:p>
          <a:p>
            <a:pPr marL="461963" lvl="1" indent="-170260" defTabSz="684610" fontAlgn="base">
              <a:lnSpc>
                <a:spcPts val="2000"/>
              </a:lnSpc>
              <a:spcAft>
                <a:spcPct val="0"/>
              </a:spcAft>
              <a:buSzTx/>
            </a:pPr>
            <a:r>
              <a:rPr lang="en-US" altLang="en-US" sz="1600" dirty="0"/>
              <a:t>Consider using long needle for persons with BMI ≥30 kg/m</a:t>
            </a:r>
            <a:r>
              <a:rPr lang="en-US" altLang="en-US" sz="1600" baseline="30000" dirty="0"/>
              <a:t>2</a:t>
            </a:r>
          </a:p>
        </p:txBody>
      </p:sp>
    </p:spTree>
    <p:extLst>
      <p:ext uri="{BB962C8B-B14F-4D97-AF65-F5344CB8AC3E}">
        <p14:creationId xmlns:p14="http://schemas.microsoft.com/office/powerpoint/2010/main" val="575949887"/>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Long-Acting 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for HIV Maintenance</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ATLAS Study</a:t>
            </a:r>
            <a:r>
              <a:rPr lang="en-US" sz="2000" dirty="0"/>
              <a:t>: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Weeks 48: Virologic Response by FDA Snapshot Analysis</a:t>
            </a:r>
          </a:p>
        </p:txBody>
      </p:sp>
      <p:sp>
        <p:nvSpPr>
          <p:cNvPr id="7" name="Content Placeholder 6"/>
          <p:cNvSpPr>
            <a:spLocks noGrp="1"/>
          </p:cNvSpPr>
          <p:nvPr>
            <p:ph type="body" sz="quarter" idx="16"/>
          </p:nvPr>
        </p:nvSpPr>
        <p:spPr/>
        <p:txBody>
          <a:bodyPr/>
          <a:lstStyle/>
          <a:p>
            <a:r>
              <a:rPr lang="en-US" dirty="0"/>
              <a:t>Source: </a:t>
            </a:r>
            <a:r>
              <a:rPr lang="en-US" dirty="0" err="1"/>
              <a:t>Swindells</a:t>
            </a:r>
            <a:r>
              <a:rPr lang="en-US" dirty="0"/>
              <a:t> S, et al. N </a:t>
            </a:r>
            <a:r>
              <a:rPr lang="en-US" dirty="0" err="1"/>
              <a:t>Engl</a:t>
            </a:r>
            <a:r>
              <a:rPr lang="en-US" dirty="0"/>
              <a:t> J Med. 2020;382:1112-23.</a:t>
            </a:r>
            <a:endParaRPr lang="en-US" dirty="0">
              <a:latin typeface="Arial" pitchFamily="31" charset="0"/>
            </a:endParaRPr>
          </a:p>
        </p:txBody>
      </p:sp>
      <p:graphicFrame>
        <p:nvGraphicFramePr>
          <p:cNvPr id="6" name="Chart 5"/>
          <p:cNvGraphicFramePr>
            <a:graphicFrameLocks/>
          </p:cNvGraphicFramePr>
          <p:nvPr/>
        </p:nvGraphicFramePr>
        <p:xfrm>
          <a:off x="690771" y="1371601"/>
          <a:ext cx="7772400" cy="301752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236807" y="4163947"/>
            <a:ext cx="742950" cy="253916"/>
          </a:xfrm>
          <a:prstGeom prst="rect">
            <a:avLst/>
          </a:prstGeom>
          <a:noFill/>
        </p:spPr>
        <p:txBody>
          <a:bodyPr wrap="square" rtlCol="0" anchor="ctr" anchorCtr="1">
            <a:spAutoFit/>
          </a:bodyPr>
          <a:lstStyle/>
          <a:p>
            <a:r>
              <a:rPr lang="en-US" sz="1050" dirty="0">
                <a:solidFill>
                  <a:srgbClr val="FFFFFF"/>
                </a:solidFill>
                <a:latin typeface="Arial"/>
              </a:rPr>
              <a:t>30/33</a:t>
            </a:r>
          </a:p>
        </p:txBody>
      </p:sp>
      <p:sp>
        <p:nvSpPr>
          <p:cNvPr id="9" name="TextBox 8">
            <a:extLst>
              <a:ext uri="{FF2B5EF4-FFF2-40B4-BE49-F238E27FC236}">
                <a16:creationId xmlns:a16="http://schemas.microsoft.com/office/drawing/2014/main" id="{4B73F1F0-9D02-0348-AFDC-9D72E69B26DC}"/>
              </a:ext>
            </a:extLst>
          </p:cNvPr>
          <p:cNvSpPr txBox="1"/>
          <p:nvPr/>
        </p:nvSpPr>
        <p:spPr>
          <a:xfrm>
            <a:off x="1771650" y="4470127"/>
            <a:ext cx="5657850" cy="276999"/>
          </a:xfrm>
          <a:prstGeom prst="rect">
            <a:avLst/>
          </a:prstGeom>
          <a:solidFill>
            <a:schemeClr val="bg1">
              <a:lumMod val="95000"/>
            </a:schemeClr>
          </a:solidFill>
        </p:spPr>
        <p:txBody>
          <a:bodyPr wrap="square" rtlCol="0">
            <a:spAutoFit/>
          </a:bodyPr>
          <a:lstStyle/>
          <a:p>
            <a:r>
              <a:rPr lang="en-US" sz="1200" dirty="0">
                <a:latin typeface="Arial" panose="020B0604020202020204" pitchFamily="34" charset="0"/>
                <a:cs typeface="Arial" panose="020B0604020202020204" pitchFamily="34" charset="0"/>
              </a:rPr>
              <a:t>HIV RNA ≥50 copies/mL at 48 weeks: 2 % CAB + RPV, 1% 3-drug oral ART </a:t>
            </a:r>
          </a:p>
        </p:txBody>
      </p:sp>
      <p:sp>
        <p:nvSpPr>
          <p:cNvPr id="8" name="TextBox 7">
            <a:extLst>
              <a:ext uri="{FF2B5EF4-FFF2-40B4-BE49-F238E27FC236}">
                <a16:creationId xmlns:a16="http://schemas.microsoft.com/office/drawing/2014/main" id="{626EDDAA-F985-524F-A8E3-36EA08AAE63F}"/>
              </a:ext>
            </a:extLst>
          </p:cNvPr>
          <p:cNvSpPr txBox="1"/>
          <p:nvPr/>
        </p:nvSpPr>
        <p:spPr>
          <a:xfrm>
            <a:off x="3332293" y="3890055"/>
            <a:ext cx="742950" cy="276999"/>
          </a:xfrm>
          <a:prstGeom prst="rect">
            <a:avLst/>
          </a:prstGeom>
          <a:noFill/>
        </p:spPr>
        <p:txBody>
          <a:bodyPr wrap="square" rtlCol="0" anchor="ctr" anchorCtr="1">
            <a:spAutoFit/>
          </a:bodyPr>
          <a:lstStyle/>
          <a:p>
            <a:r>
              <a:rPr lang="en-US" sz="1200" dirty="0">
                <a:solidFill>
                  <a:srgbClr val="FFFFFF"/>
                </a:solidFill>
                <a:latin typeface="Arial"/>
              </a:rPr>
              <a:t>285/308</a:t>
            </a:r>
          </a:p>
        </p:txBody>
      </p:sp>
      <p:sp>
        <p:nvSpPr>
          <p:cNvPr id="10" name="TextBox 9">
            <a:extLst>
              <a:ext uri="{FF2B5EF4-FFF2-40B4-BE49-F238E27FC236}">
                <a16:creationId xmlns:a16="http://schemas.microsoft.com/office/drawing/2014/main" id="{C27765F4-B685-9D4C-92C1-4C1930574A29}"/>
              </a:ext>
            </a:extLst>
          </p:cNvPr>
          <p:cNvSpPr txBox="1"/>
          <p:nvPr/>
        </p:nvSpPr>
        <p:spPr>
          <a:xfrm>
            <a:off x="5867455" y="3890055"/>
            <a:ext cx="742950" cy="276999"/>
          </a:xfrm>
          <a:prstGeom prst="rect">
            <a:avLst/>
          </a:prstGeom>
          <a:noFill/>
        </p:spPr>
        <p:txBody>
          <a:bodyPr wrap="square" rtlCol="0" anchor="ctr" anchorCtr="1">
            <a:spAutoFit/>
          </a:bodyPr>
          <a:lstStyle/>
          <a:p>
            <a:r>
              <a:rPr lang="en-US" sz="1200" dirty="0">
                <a:solidFill>
                  <a:srgbClr val="FFFFFF"/>
                </a:solidFill>
                <a:latin typeface="Arial"/>
              </a:rPr>
              <a:t>294/308</a:t>
            </a:r>
          </a:p>
        </p:txBody>
      </p:sp>
    </p:spTree>
    <p:extLst>
      <p:ext uri="{BB962C8B-B14F-4D97-AF65-F5344CB8AC3E}">
        <p14:creationId xmlns:p14="http://schemas.microsoft.com/office/powerpoint/2010/main" val="84088892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5F2BBD-7BF4-7443-ADB9-53B59644F2CC}"/>
              </a:ext>
            </a:extLst>
          </p:cNvPr>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Long-Acting IM Cabotegravir and IM </a:t>
            </a:r>
            <a:r>
              <a:rPr lang="en-US" sz="1800" dirty="0" err="1">
                <a:ea typeface="ＭＳ Ｐゴシック" pitchFamily="31" charset="-128"/>
                <a:cs typeface="ＭＳ Ｐゴシック" pitchFamily="31" charset="-128"/>
              </a:rPr>
              <a:t>Rilpivirine</a:t>
            </a:r>
            <a:r>
              <a:rPr lang="en-US" sz="1800" dirty="0">
                <a:ea typeface="ＭＳ Ｐゴシック" pitchFamily="31" charset="-128"/>
                <a:cs typeface="ＭＳ Ｐゴシック" pitchFamily="31" charset="-128"/>
              </a:rPr>
              <a:t> for HIV Maintenance</a:t>
            </a:r>
            <a:br>
              <a:rPr lang="en-US" dirty="0">
                <a:ea typeface="ＭＳ Ｐゴシック" pitchFamily="31" charset="-128"/>
                <a:cs typeface="ＭＳ Ｐゴシック" pitchFamily="31" charset="-128"/>
              </a:rPr>
            </a:br>
            <a:r>
              <a:rPr lang="en-US" dirty="0">
                <a:ea typeface="ＭＳ Ｐゴシック" pitchFamily="31" charset="-128"/>
                <a:cs typeface="ＭＳ Ｐゴシック" pitchFamily="31" charset="-128"/>
              </a:rPr>
              <a:t>ATLAS Study</a:t>
            </a:r>
            <a:r>
              <a:rPr lang="en-US" dirty="0"/>
              <a:t>: Results</a:t>
            </a:r>
            <a:endParaRPr lang="en-US" sz="2325" dirty="0"/>
          </a:p>
        </p:txBody>
      </p:sp>
      <p:sp>
        <p:nvSpPr>
          <p:cNvPr id="7" name="Text Placeholder 6">
            <a:extLst>
              <a:ext uri="{FF2B5EF4-FFF2-40B4-BE49-F238E27FC236}">
                <a16:creationId xmlns:a16="http://schemas.microsoft.com/office/drawing/2014/main" id="{7C237DE4-D544-7F44-AF0B-F98D507D3E25}"/>
              </a:ext>
            </a:extLst>
          </p:cNvPr>
          <p:cNvSpPr>
            <a:spLocks noGrp="1"/>
          </p:cNvSpPr>
          <p:nvPr>
            <p:ph type="body" sz="quarter" idx="14"/>
          </p:nvPr>
        </p:nvSpPr>
        <p:spPr/>
        <p:txBody>
          <a:bodyPr/>
          <a:lstStyle/>
          <a:p>
            <a:r>
              <a:rPr lang="en-US" dirty="0"/>
              <a:t>Source: </a:t>
            </a:r>
            <a:r>
              <a:rPr lang="en-US" dirty="0" err="1"/>
              <a:t>Swindells</a:t>
            </a:r>
            <a:r>
              <a:rPr lang="en-US" dirty="0"/>
              <a:t> S, et al. N </a:t>
            </a:r>
            <a:r>
              <a:rPr lang="en-US" dirty="0" err="1"/>
              <a:t>Engl</a:t>
            </a:r>
            <a:r>
              <a:rPr lang="en-US" dirty="0"/>
              <a:t> J Med. 2020;382:1112-23..</a:t>
            </a:r>
            <a:endParaRPr lang="en-US" dirty="0">
              <a:latin typeface="Arial" pitchFamily="31" charset="0"/>
            </a:endParaRPr>
          </a:p>
        </p:txBody>
      </p:sp>
      <p:graphicFrame>
        <p:nvGraphicFramePr>
          <p:cNvPr id="8" name="Group 65">
            <a:extLst>
              <a:ext uri="{FF2B5EF4-FFF2-40B4-BE49-F238E27FC236}">
                <a16:creationId xmlns:a16="http://schemas.microsoft.com/office/drawing/2014/main" id="{E68C324B-73F7-D743-AC0F-70C959A885C1}"/>
              </a:ext>
            </a:extLst>
          </p:cNvPr>
          <p:cNvGraphicFramePr>
            <a:graphicFrameLocks noGrp="1"/>
          </p:cNvGraphicFramePr>
          <p:nvPr/>
        </p:nvGraphicFramePr>
        <p:xfrm>
          <a:off x="457200" y="1094142"/>
          <a:ext cx="8229600" cy="3576870"/>
        </p:xfrm>
        <a:graphic>
          <a:graphicData uri="http://schemas.openxmlformats.org/drawingml/2006/table">
            <a:tbl>
              <a:tblPr>
                <a:effectLst/>
              </a:tblPr>
              <a:tblGrid>
                <a:gridCol w="1719328">
                  <a:extLst>
                    <a:ext uri="{9D8B030D-6E8A-4147-A177-3AD203B41FA5}">
                      <a16:colId xmlns:a16="http://schemas.microsoft.com/office/drawing/2014/main" val="20000"/>
                    </a:ext>
                  </a:extLst>
                </a:gridCol>
                <a:gridCol w="1610041">
                  <a:extLst>
                    <a:ext uri="{9D8B030D-6E8A-4147-A177-3AD203B41FA5}">
                      <a16:colId xmlns:a16="http://schemas.microsoft.com/office/drawing/2014/main" val="20001"/>
                    </a:ext>
                  </a:extLst>
                </a:gridCol>
                <a:gridCol w="1589023">
                  <a:extLst>
                    <a:ext uri="{9D8B030D-6E8A-4147-A177-3AD203B41FA5}">
                      <a16:colId xmlns:a16="http://schemas.microsoft.com/office/drawing/2014/main" val="2239871560"/>
                    </a:ext>
                  </a:extLst>
                </a:gridCol>
                <a:gridCol w="1763299">
                  <a:extLst>
                    <a:ext uri="{9D8B030D-6E8A-4147-A177-3AD203B41FA5}">
                      <a16:colId xmlns:a16="http://schemas.microsoft.com/office/drawing/2014/main" val="20002"/>
                    </a:ext>
                  </a:extLst>
                </a:gridCol>
                <a:gridCol w="1547909">
                  <a:extLst>
                    <a:ext uri="{9D8B030D-6E8A-4147-A177-3AD203B41FA5}">
                      <a16:colId xmlns:a16="http://schemas.microsoft.com/office/drawing/2014/main" val="517719981"/>
                    </a:ext>
                  </a:extLst>
                </a:gridCol>
              </a:tblGrid>
              <a:tr h="514299">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Participants in the IM CAB-RPV arm with Viral Rebound Meeting Protocol-Defined Criteria for Genotype Resistance Testing</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348104">
                <a:tc rowSpan="2">
                  <a:txBody>
                    <a:bodyPr/>
                    <a:lstStyle/>
                    <a:p>
                      <a:pPr marL="18288" indent="0" algn="l"/>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Country, HIV-1 Subtype</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4A4A4A"/>
                    </a:solidFill>
                  </a:tcPr>
                </a:tc>
                <a:tc gridSpan="2">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At Baseline</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hMerge="1">
                  <a:txBody>
                    <a:bodyPr/>
                    <a:lstStyle/>
                    <a:p>
                      <a:pPr marL="0" indent="0" algn="ctr"/>
                      <a:endParaRPr kumimoji="0" lang="en-US" sz="1600" b="1"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3B7E89"/>
                    </a:solidFill>
                  </a:tcPr>
                </a:tc>
                <a:tc gridSpan="2">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At Virologic Failure</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65000"/>
                        <a:lumOff val="35000"/>
                        <a:alpha val="90000"/>
                      </a:schemeClr>
                    </a:solidFill>
                  </a:tcPr>
                </a:tc>
                <a:tc hMerge="1">
                  <a:txBody>
                    <a:bodyPr/>
                    <a:lstStyle/>
                    <a:p>
                      <a:pPr marL="0" indent="0" algn="ctr"/>
                      <a:endParaRPr kumimoji="0" lang="en-US" sz="1600" b="1"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chemeClr val="tx1"/>
                      </a:solidFill>
                      <a:prstDash val="solid"/>
                      <a:round/>
                      <a:headEnd type="none" w="med" len="med"/>
                      <a:tailEnd type="none" w="med" len="med"/>
                    </a:lnL>
                    <a:lnR w="12700" cap="flat" cmpd="sng" algn="ctr">
                      <a:solidFill>
                        <a:srgbClr val="7F7F7F"/>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79803B"/>
                    </a:solidFill>
                  </a:tcPr>
                </a:tc>
                <a:extLst>
                  <a:ext uri="{0D108BD9-81ED-4DB2-BD59-A6C34878D82A}">
                    <a16:rowId xmlns:a16="http://schemas.microsoft.com/office/drawing/2014/main" val="1362175166"/>
                  </a:ext>
                </a:extLst>
              </a:tr>
              <a:tr h="591240">
                <a:tc vMerge="1">
                  <a:txBody>
                    <a:bodyPr/>
                    <a:lstStyle/>
                    <a:p>
                      <a:pPr marL="0" indent="0" algn="l"/>
                      <a:endParaRPr kumimoji="0" lang="en-US" sz="1600" b="1"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INSTI RAMs</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79803B"/>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NNRTI RAMs</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3B7E89"/>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HIV RNA</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99767D"/>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INSTI RAMs</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79803B"/>
                    </a:solidFill>
                  </a:tcPr>
                </a:tc>
                <a:extLst>
                  <a:ext uri="{0D108BD9-81ED-4DB2-BD59-A6C34878D82A}">
                    <a16:rowId xmlns:a16="http://schemas.microsoft.com/office/drawing/2014/main" val="10001"/>
                  </a:ext>
                </a:extLst>
              </a:tr>
              <a:tr h="567179">
                <a:tc>
                  <a:txBody>
                    <a:bodyPr/>
                    <a:lstStyle/>
                    <a:p>
                      <a:pPr marL="1828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Russia, A/A1</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E138E/A</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B7E89">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25,745 copies/mL</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20000"/>
                      </a:srgbClr>
                    </a:solidFill>
                  </a:tcPr>
                </a:tc>
                <a:extLst>
                  <a:ext uri="{0D108BD9-81ED-4DB2-BD59-A6C34878D82A}">
                    <a16:rowId xmlns:a16="http://schemas.microsoft.com/office/drawing/2014/main" val="10002"/>
                  </a:ext>
                </a:extLst>
              </a:tr>
              <a:tr h="567179">
                <a:tc>
                  <a:txBody>
                    <a:bodyPr/>
                    <a:lstStyle/>
                    <a:p>
                      <a:pPr marL="1828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F, France, AG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None</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V108V/I, E138K</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B7E89">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258 copies/mL</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None</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30000"/>
                      </a:srgbClr>
                    </a:solidFill>
                  </a:tcPr>
                </a:tc>
                <a:extLst>
                  <a:ext uri="{0D108BD9-81ED-4DB2-BD59-A6C34878D82A}">
                    <a16:rowId xmlns:a16="http://schemas.microsoft.com/office/drawing/2014/main" val="10003"/>
                  </a:ext>
                </a:extLst>
              </a:tr>
              <a:tr h="567179">
                <a:tc>
                  <a:txBody>
                    <a:bodyPr/>
                    <a:lstStyle/>
                    <a:p>
                      <a:pPr marL="1828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M, Russia, A/A1</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L74I</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None</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3B7E89">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1841 copies/mL</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9767D">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N155H, L74I</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20000"/>
                      </a:srgbClr>
                    </a:solidFill>
                  </a:tcPr>
                </a:tc>
                <a:extLst>
                  <a:ext uri="{0D108BD9-81ED-4DB2-BD59-A6C34878D82A}">
                    <a16:rowId xmlns:a16="http://schemas.microsoft.com/office/drawing/2014/main" val="10004"/>
                  </a:ext>
                </a:extLst>
              </a:tr>
              <a:tr h="421690">
                <a:tc gridSpan="5">
                  <a:txBody>
                    <a:bodyPr/>
                    <a:lstStyle/>
                    <a:p>
                      <a:pPr marL="58738" marR="0" lvl="1" indent="0" algn="l" defTabSz="914400" rtl="0" eaLnBrk="1" fontAlgn="auto" latinLnBrk="0" hangingPunct="1">
                        <a:lnSpc>
                          <a:spcPts val="1000"/>
                        </a:lnSpc>
                        <a:spcBef>
                          <a:spcPts val="400"/>
                        </a:spcBef>
                        <a:spcAft>
                          <a:spcPts val="0"/>
                        </a:spcAft>
                        <a:buClr>
                          <a:schemeClr val="bg2"/>
                        </a:buClr>
                        <a:buSzTx/>
                        <a:buFontTx/>
                        <a:buNone/>
                        <a:tabLst/>
                        <a:defRPr/>
                      </a:pPr>
                      <a:r>
                        <a:rPr lang="en-US" sz="1000" kern="1200" spc="-30" dirty="0">
                          <a:solidFill>
                            <a:srgbClr val="000000"/>
                          </a:solidFill>
                          <a:latin typeface="Arial" panose="020B0604020202020204" pitchFamily="34" charset="0"/>
                          <a:ea typeface="+mn-ea"/>
                          <a:cs typeface="Arial" panose="020B0604020202020204" pitchFamily="34" charset="0"/>
                        </a:rPr>
                        <a:t>There were also 4 virologic failures in the oral ART arm; new RAMs detected included one G190S, one M184I, and one M230M/I.</a:t>
                      </a:r>
                    </a:p>
                    <a:p>
                      <a:pPr marL="58738" marR="0" lvl="1" indent="0" algn="l" defTabSz="914400" rtl="0" eaLnBrk="1" fontAlgn="auto" latinLnBrk="0" hangingPunct="1">
                        <a:lnSpc>
                          <a:spcPts val="1000"/>
                        </a:lnSpc>
                        <a:spcBef>
                          <a:spcPts val="400"/>
                        </a:spcBef>
                        <a:spcAft>
                          <a:spcPts val="0"/>
                        </a:spcAft>
                        <a:buClr>
                          <a:schemeClr val="bg2"/>
                        </a:buClr>
                        <a:buSzTx/>
                        <a:buFontTx/>
                        <a:buNone/>
                        <a:tabLst/>
                        <a:defRPr/>
                      </a:pPr>
                      <a:r>
                        <a:rPr lang="en-US" sz="1000" kern="1200" spc="-30" dirty="0">
                          <a:solidFill>
                            <a:srgbClr val="000000"/>
                          </a:solidFill>
                          <a:latin typeface="Arial" panose="020B0604020202020204" pitchFamily="34" charset="0"/>
                          <a:ea typeface="+mn-ea"/>
                          <a:cs typeface="Arial" panose="020B0604020202020204" pitchFamily="34" charset="0"/>
                        </a:rPr>
                        <a:t>Abbreviations: RAMs = resistance associated mutations</a:t>
                      </a: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n-US"/>
                    </a:p>
                  </a:txBody>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4B3E25"/>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0939112"/>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FB12-B5AB-6F40-93FC-F4D7B3F64DA8}"/>
              </a:ext>
            </a:extLst>
          </p:cNvPr>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Long-Acting IM Cabotegravir and IM </a:t>
            </a:r>
            <a:r>
              <a:rPr lang="en-US" sz="1800" dirty="0" err="1">
                <a:ea typeface="ＭＳ Ｐゴシック" pitchFamily="31" charset="-128"/>
                <a:cs typeface="ＭＳ Ｐゴシック" pitchFamily="31" charset="-128"/>
              </a:rPr>
              <a:t>Rilpivirine</a:t>
            </a:r>
            <a:r>
              <a:rPr lang="en-US" sz="1800" dirty="0">
                <a:ea typeface="ＭＳ Ｐゴシック" pitchFamily="31" charset="-128"/>
                <a:cs typeface="ＭＳ Ｐゴシック" pitchFamily="31" charset="-128"/>
              </a:rPr>
              <a:t> for HIV Maintenance</a:t>
            </a:r>
            <a:br>
              <a:rPr lang="en-US" sz="1800" dirty="0">
                <a:ea typeface="ＭＳ Ｐゴシック" pitchFamily="31" charset="-128"/>
                <a:cs typeface="ＭＳ Ｐゴシック" pitchFamily="31" charset="-128"/>
              </a:rPr>
            </a:br>
            <a:r>
              <a:rPr lang="en-US" sz="2100" dirty="0">
                <a:ea typeface="ＭＳ Ｐゴシック" pitchFamily="31" charset="-128"/>
                <a:cs typeface="ＭＳ Ｐゴシック" pitchFamily="31" charset="-128"/>
              </a:rPr>
              <a:t>ATLAS Study</a:t>
            </a:r>
            <a:r>
              <a:rPr lang="en-US" sz="2100" dirty="0"/>
              <a:t>: Adverse Events</a:t>
            </a:r>
            <a:endParaRPr lang="en-US" sz="2325" dirty="0"/>
          </a:p>
        </p:txBody>
      </p:sp>
      <p:sp>
        <p:nvSpPr>
          <p:cNvPr id="8" name="Text Placeholder 7">
            <a:extLst>
              <a:ext uri="{FF2B5EF4-FFF2-40B4-BE49-F238E27FC236}">
                <a16:creationId xmlns:a16="http://schemas.microsoft.com/office/drawing/2014/main" id="{FED1A5E9-2D76-4C4C-8C24-AB76239AD001}"/>
              </a:ext>
            </a:extLst>
          </p:cNvPr>
          <p:cNvSpPr>
            <a:spLocks noGrp="1"/>
          </p:cNvSpPr>
          <p:nvPr>
            <p:ph type="body" sz="quarter" idx="14"/>
          </p:nvPr>
        </p:nvSpPr>
        <p:spPr/>
        <p:txBody>
          <a:bodyPr/>
          <a:lstStyle/>
          <a:p>
            <a:r>
              <a:rPr lang="en-US" dirty="0"/>
              <a:t>Source: </a:t>
            </a:r>
            <a:r>
              <a:rPr lang="en-US" dirty="0" err="1"/>
              <a:t>Swindells</a:t>
            </a:r>
            <a:r>
              <a:rPr lang="en-US" dirty="0"/>
              <a:t> S, et al. N </a:t>
            </a:r>
            <a:r>
              <a:rPr lang="en-US" dirty="0" err="1"/>
              <a:t>Engl</a:t>
            </a:r>
            <a:r>
              <a:rPr lang="en-US" dirty="0"/>
              <a:t> J Med. 2020;382:1112-23.</a:t>
            </a:r>
            <a:endParaRPr lang="en-US" dirty="0">
              <a:latin typeface="Arial" pitchFamily="31" charset="0"/>
            </a:endParaRPr>
          </a:p>
        </p:txBody>
      </p:sp>
      <p:graphicFrame>
        <p:nvGraphicFramePr>
          <p:cNvPr id="6" name="Group 65">
            <a:extLst>
              <a:ext uri="{FF2B5EF4-FFF2-40B4-BE49-F238E27FC236}">
                <a16:creationId xmlns:a16="http://schemas.microsoft.com/office/drawing/2014/main" id="{6343AA73-D6B6-EA45-80E8-449AE3A754D0}"/>
              </a:ext>
            </a:extLst>
          </p:cNvPr>
          <p:cNvGraphicFramePr>
            <a:graphicFrameLocks noGrp="1"/>
          </p:cNvGraphicFramePr>
          <p:nvPr/>
        </p:nvGraphicFramePr>
        <p:xfrm>
          <a:off x="960120" y="1002524"/>
          <a:ext cx="7223760" cy="3749040"/>
        </p:xfrm>
        <a:graphic>
          <a:graphicData uri="http://schemas.openxmlformats.org/drawingml/2006/table">
            <a:tbl>
              <a:tblPr>
                <a:effectLst/>
              </a:tblPr>
              <a:tblGrid>
                <a:gridCol w="3620426">
                  <a:extLst>
                    <a:ext uri="{9D8B030D-6E8A-4147-A177-3AD203B41FA5}">
                      <a16:colId xmlns:a16="http://schemas.microsoft.com/office/drawing/2014/main" val="20000"/>
                    </a:ext>
                  </a:extLst>
                </a:gridCol>
                <a:gridCol w="3603334">
                  <a:extLst>
                    <a:ext uri="{9D8B030D-6E8A-4147-A177-3AD203B41FA5}">
                      <a16:colId xmlns:a16="http://schemas.microsoft.com/office/drawing/2014/main" val="20001"/>
                    </a:ext>
                  </a:extLst>
                </a:gridCol>
              </a:tblGrid>
              <a:tr h="3556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Injection Site Reactions (ISRs)</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extLst>
                  <a:ext uri="{0D108BD9-81ED-4DB2-BD59-A6C34878D82A}">
                    <a16:rowId xmlns:a16="http://schemas.microsoft.com/office/drawing/2014/main" val="10000"/>
                  </a:ext>
                </a:extLst>
              </a:tr>
              <a:tr h="442795">
                <a:tc>
                  <a:txBody>
                    <a:bodyPr/>
                    <a:lstStyle/>
                    <a:p>
                      <a:pPr marL="0" indent="0" algn="l"/>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Type of Reactions</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Participants (%) with Reaction</a:t>
                      </a:r>
                      <a:endPar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D6A00"/>
                    </a:solidFill>
                  </a:tcPr>
                </a:tc>
                <a:extLst>
                  <a:ext uri="{0D108BD9-81ED-4DB2-BD59-A6C34878D82A}">
                    <a16:rowId xmlns:a16="http://schemas.microsoft.com/office/drawing/2014/main" val="10001"/>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Participants who received injections, n</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10000"/>
                      </a:srgbClr>
                    </a:solidFill>
                  </a:tcPr>
                </a:tc>
                <a:extLst>
                  <a:ext uri="{0D108BD9-81ED-4DB2-BD59-A6C34878D82A}">
                    <a16:rowId xmlns:a16="http://schemas.microsoft.com/office/drawing/2014/main" val="10002"/>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Any reaction, n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250 (81)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20000"/>
                      </a:srgbClr>
                    </a:solidFill>
                  </a:tcPr>
                </a:tc>
                <a:extLst>
                  <a:ext uri="{0D108BD9-81ED-4DB2-BD59-A6C34878D82A}">
                    <a16:rowId xmlns:a16="http://schemas.microsoft.com/office/drawing/2014/main" val="10004"/>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Pain, n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231 (75)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10000"/>
                      </a:srgbClr>
                    </a:solidFill>
                  </a:tcPr>
                </a:tc>
                <a:extLst>
                  <a:ext uri="{0D108BD9-81ED-4DB2-BD59-A6C34878D82A}">
                    <a16:rowId xmlns:a16="http://schemas.microsoft.com/office/drawing/2014/main" val="4253887532"/>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Grade 3 pain, n,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 (3)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20000"/>
                      </a:srgbClr>
                    </a:solidFill>
                  </a:tcPr>
                </a:tc>
                <a:extLst>
                  <a:ext uri="{0D108BD9-81ED-4DB2-BD59-A6C34878D82A}">
                    <a16:rowId xmlns:a16="http://schemas.microsoft.com/office/drawing/2014/main" val="1568810395"/>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Pain leading to withdrawal</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10000"/>
                      </a:srgbClr>
                    </a:solidFill>
                  </a:tcPr>
                </a:tc>
                <a:extLst>
                  <a:ext uri="{0D108BD9-81ED-4DB2-BD59-A6C34878D82A}">
                    <a16:rowId xmlns:a16="http://schemas.microsoft.com/office/drawing/2014/main" val="1046866651"/>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Nodule, n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37 (12)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20000"/>
                      </a:srgbClr>
                    </a:solidFill>
                  </a:tcPr>
                </a:tc>
                <a:extLst>
                  <a:ext uri="{0D108BD9-81ED-4DB2-BD59-A6C34878D82A}">
                    <a16:rowId xmlns:a16="http://schemas.microsoft.com/office/drawing/2014/main" val="1202630435"/>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Induration, n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30 (10)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10000"/>
                      </a:srgbClr>
                    </a:solidFill>
                  </a:tcPr>
                </a:tc>
                <a:extLst>
                  <a:ext uri="{0D108BD9-81ED-4DB2-BD59-A6C34878D82A}">
                    <a16:rowId xmlns:a16="http://schemas.microsoft.com/office/drawing/2014/main" val="1789613450"/>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Swelling, n (%)</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 (7)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20000"/>
                      </a:srgbClr>
                    </a:solidFill>
                  </a:tcPr>
                </a:tc>
                <a:extLst>
                  <a:ext uri="{0D108BD9-81ED-4DB2-BD59-A6C34878D82A}">
                    <a16:rowId xmlns:a16="http://schemas.microsoft.com/office/drawing/2014/main" val="4079041313"/>
                  </a:ext>
                </a:extLst>
              </a:tr>
              <a:tr h="298814">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300" kern="1200" spc="-30" dirty="0">
                          <a:solidFill>
                            <a:srgbClr val="000000"/>
                          </a:solidFill>
                          <a:latin typeface="Arial" panose="020B0604020202020204" pitchFamily="34" charset="0"/>
                          <a:ea typeface="+mn-ea"/>
                          <a:cs typeface="Arial" panose="020B0604020202020204" pitchFamily="34" charset="0"/>
                        </a:rPr>
                        <a:t>Median duration of reaction, days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FFFFF"/>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3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D6A00">
                        <a:alpha val="10000"/>
                      </a:srgbClr>
                    </a:solidFill>
                  </a:tcPr>
                </a:tc>
                <a:extLst>
                  <a:ext uri="{0D108BD9-81ED-4DB2-BD59-A6C34878D82A}">
                    <a16:rowId xmlns:a16="http://schemas.microsoft.com/office/drawing/2014/main" val="2553226102"/>
                  </a:ext>
                </a:extLst>
              </a:tr>
              <a:tr h="261279">
                <a:tc gridSpan="2">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100" kern="1200" spc="-30" dirty="0">
                          <a:solidFill>
                            <a:srgbClr val="000000"/>
                          </a:solidFill>
                          <a:latin typeface="Arial" panose="020B0604020202020204" pitchFamily="34" charset="0"/>
                          <a:ea typeface="+mn-ea"/>
                          <a:cs typeface="Arial" panose="020B0604020202020204" pitchFamily="34" charset="0"/>
                        </a:rPr>
                        <a:t>The majority of ISRs (99%) were grade 1-2; 88% resolved within 7 days.</a:t>
                      </a: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29B">
                        <a:alpha val="9000"/>
                      </a:srgbClr>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4798767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Long-Acting IM Cabotegravir and IM </a:t>
            </a:r>
            <a:r>
              <a:rPr lang="en-US" sz="1800" dirty="0" err="1">
                <a:ea typeface="ＭＳ Ｐゴシック" pitchFamily="31" charset="-128"/>
                <a:cs typeface="ＭＳ Ｐゴシック" pitchFamily="31" charset="-128"/>
              </a:rPr>
              <a:t>Rilpivirine</a:t>
            </a:r>
            <a:r>
              <a:rPr lang="en-US" sz="1800" dirty="0">
                <a:ea typeface="ＭＳ Ｐゴシック" pitchFamily="31" charset="-128"/>
                <a:cs typeface="ＭＳ Ｐゴシック" pitchFamily="31" charset="-128"/>
              </a:rPr>
              <a:t> for HIV Maintenance</a:t>
            </a:r>
            <a:br>
              <a:rPr lang="en-US" sz="1800" dirty="0">
                <a:ea typeface="ＭＳ Ｐゴシック" pitchFamily="31" charset="-128"/>
                <a:cs typeface="ＭＳ Ｐゴシック" pitchFamily="31" charset="-128"/>
              </a:rPr>
            </a:br>
            <a:r>
              <a:rPr lang="en-US" sz="2100" dirty="0">
                <a:ea typeface="ＭＳ Ｐゴシック" pitchFamily="31" charset="-128"/>
                <a:cs typeface="ＭＳ Ｐゴシック" pitchFamily="31" charset="-128"/>
              </a:rPr>
              <a:t>ATLAS Study</a:t>
            </a:r>
            <a:r>
              <a:rPr lang="en-US" sz="2100" dirty="0"/>
              <a:t>: Conclusions</a:t>
            </a:r>
          </a:p>
        </p:txBody>
      </p:sp>
      <p:sp>
        <p:nvSpPr>
          <p:cNvPr id="7" name="Content Placeholder 6"/>
          <p:cNvSpPr>
            <a:spLocks noGrp="1"/>
          </p:cNvSpPr>
          <p:nvPr>
            <p:ph type="body" sz="quarter" idx="16"/>
          </p:nvPr>
        </p:nvSpPr>
        <p:spPr/>
        <p:txBody>
          <a:bodyPr/>
          <a:lstStyle/>
          <a:p>
            <a:r>
              <a:rPr lang="en-US" dirty="0"/>
              <a:t>Source: </a:t>
            </a:r>
            <a:r>
              <a:rPr lang="en-US" dirty="0" err="1"/>
              <a:t>Swindells</a:t>
            </a:r>
            <a:r>
              <a:rPr lang="en-US" dirty="0"/>
              <a:t> S, et al. N </a:t>
            </a:r>
            <a:r>
              <a:rPr lang="en-US" dirty="0" err="1"/>
              <a:t>Engl</a:t>
            </a:r>
            <a:r>
              <a:rPr lang="en-US" dirty="0"/>
              <a:t> J Med. 2020;382:1112-23.</a:t>
            </a:r>
            <a:endParaRPr lang="en-US" dirty="0">
              <a:latin typeface="Arial" pitchFamily="31" charset="0"/>
            </a:endParaRPr>
          </a:p>
        </p:txBody>
      </p:sp>
      <p:sp>
        <p:nvSpPr>
          <p:cNvPr id="3" name="Content Placeholder 2">
            <a:extLst>
              <a:ext uri="{FF2B5EF4-FFF2-40B4-BE49-F238E27FC236}">
                <a16:creationId xmlns:a16="http://schemas.microsoft.com/office/drawing/2014/main" id="{60C26101-273D-7D53-E336-4AE39FF99F50}"/>
              </a:ext>
            </a:extLst>
          </p:cNvPr>
          <p:cNvSpPr>
            <a:spLocks noGrp="1"/>
          </p:cNvSpPr>
          <p:nvPr>
            <p:ph sz="half" idx="2"/>
          </p:nvPr>
        </p:nvSpPr>
        <p:spPr>
          <a:xfrm>
            <a:off x="-18168" y="1932169"/>
            <a:ext cx="9180576" cy="1309432"/>
          </a:xfrm>
        </p:spPr>
        <p:txBody>
          <a:bodyPr/>
          <a:lstStyle/>
          <a:p>
            <a:pPr>
              <a:lnSpc>
                <a:spcPts val="2400"/>
              </a:lnSpc>
            </a:pPr>
            <a:r>
              <a:rPr lang="en-US" b="1" dirty="0">
                <a:solidFill>
                  <a:srgbClr val="C00000"/>
                </a:solidFill>
                <a:cs typeface="Arial"/>
              </a:rPr>
              <a:t>Conclusions</a:t>
            </a:r>
            <a:r>
              <a:rPr lang="en-US" dirty="0">
                <a:solidFill>
                  <a:srgbClr val="C00000"/>
                </a:solidFill>
                <a:cs typeface="Arial"/>
              </a:rPr>
              <a:t>: </a:t>
            </a:r>
            <a:r>
              <a:rPr lang="en-US" dirty="0">
                <a:solidFill>
                  <a:schemeClr val="tx1"/>
                </a:solidFill>
                <a:cs typeface="Arial"/>
              </a:rPr>
              <a:t>“Monthly injections of long-acting cabotegravir and </a:t>
            </a:r>
            <a:r>
              <a:rPr lang="en-US" dirty="0" err="1">
                <a:solidFill>
                  <a:schemeClr val="tx1"/>
                </a:solidFill>
                <a:cs typeface="Arial"/>
              </a:rPr>
              <a:t>rilpivirine</a:t>
            </a:r>
            <a:r>
              <a:rPr lang="en-US" dirty="0">
                <a:solidFill>
                  <a:schemeClr val="tx1"/>
                </a:solidFill>
                <a:cs typeface="Arial"/>
              </a:rPr>
              <a:t> were noninferior to standard oral therapy for maintaining HIV-1 suppression. Injection-related adverse events were common but only infrequently led to medication withdrawal</a:t>
            </a:r>
            <a:r>
              <a:rPr lang="en-US" dirty="0">
                <a:solidFill>
                  <a:schemeClr val="tx1"/>
                </a:solidFill>
              </a:rPr>
              <a:t>.”</a:t>
            </a:r>
            <a:endParaRPr lang="en-US" dirty="0">
              <a:solidFill>
                <a:schemeClr val="tx1"/>
              </a:solidFill>
              <a:cs typeface="Arial"/>
            </a:endParaRPr>
          </a:p>
        </p:txBody>
      </p:sp>
    </p:spTree>
    <p:extLst>
      <p:ext uri="{BB962C8B-B14F-4D97-AF65-F5344CB8AC3E}">
        <p14:creationId xmlns:p14="http://schemas.microsoft.com/office/powerpoint/2010/main" val="2529007432"/>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1800" b="0" dirty="0"/>
              <a:t>IM Cabotegravir and IM </a:t>
            </a:r>
            <a:r>
              <a:rPr lang="en-US" sz="1800" b="0" dirty="0" err="1"/>
              <a:t>Rilpivirine</a:t>
            </a:r>
            <a:r>
              <a:rPr lang="en-US" sz="1800" b="0" dirty="0"/>
              <a:t> Every 2 Months for HIV Maintenance</a:t>
            </a:r>
            <a:br>
              <a:rPr lang="en-US" sz="2025" b="0" dirty="0"/>
            </a:br>
            <a:r>
              <a:rPr lang="en-US" sz="2025" b="0" dirty="0"/>
              <a:t> </a:t>
            </a:r>
            <a:r>
              <a:rPr lang="en-US" dirty="0"/>
              <a:t>ATLAS-2M</a:t>
            </a:r>
          </a:p>
        </p:txBody>
      </p:sp>
    </p:spTree>
    <p:extLst>
      <p:ext uri="{BB962C8B-B14F-4D97-AF65-F5344CB8AC3E}">
        <p14:creationId xmlns:p14="http://schemas.microsoft.com/office/powerpoint/2010/main" val="286767633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Arrow Connector 16">
            <a:extLst>
              <a:ext uri="{FF2B5EF4-FFF2-40B4-BE49-F238E27FC236}">
                <a16:creationId xmlns:a16="http://schemas.microsoft.com/office/drawing/2014/main" id="{543F6B83-001A-DE40-9FAB-80CB51813DA6}"/>
              </a:ext>
            </a:extLst>
          </p:cNvPr>
          <p:cNvCxnSpPr>
            <a:cxnSpLocks/>
          </p:cNvCxnSpPr>
          <p:nvPr/>
        </p:nvCxnSpPr>
        <p:spPr>
          <a:xfrm flipV="1">
            <a:off x="4259812" y="2512930"/>
            <a:ext cx="288749" cy="182306"/>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174EF16A-1305-9941-9C30-864E900688F7}"/>
              </a:ext>
            </a:extLst>
          </p:cNvPr>
          <p:cNvCxnSpPr>
            <a:cxnSpLocks/>
          </p:cNvCxnSpPr>
          <p:nvPr/>
        </p:nvCxnSpPr>
        <p:spPr>
          <a:xfrm>
            <a:off x="4259812" y="3026311"/>
            <a:ext cx="288749" cy="240026"/>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Every 2 Months for HIV Maintenance</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ATLAS-2M Study</a:t>
            </a:r>
            <a:r>
              <a:rPr lang="en-US" sz="2000" dirty="0"/>
              <a:t>: Design</a:t>
            </a:r>
          </a:p>
        </p:txBody>
      </p:sp>
      <p:sp>
        <p:nvSpPr>
          <p:cNvPr id="3" name="Text Placeholder 2"/>
          <p:cNvSpPr>
            <a:spLocks noGrp="1"/>
          </p:cNvSpPr>
          <p:nvPr>
            <p:ph type="body" sz="quarter" idx="16"/>
          </p:nvPr>
        </p:nvSpPr>
        <p:spPr/>
        <p:txBody>
          <a:bodyPr/>
          <a:lstStyle/>
          <a:p>
            <a:r>
              <a:rPr lang="en-US" dirty="0"/>
              <a:t>Source: Overton ET, et al. Lancet. 2020:396:1994-2005.</a:t>
            </a:r>
            <a:endParaRPr lang="en-US" dirty="0">
              <a:latin typeface="Arial" pitchFamily="31" charset="0"/>
            </a:endParaRPr>
          </a:p>
        </p:txBody>
      </p:sp>
      <p:sp>
        <p:nvSpPr>
          <p:cNvPr id="4" name="Content Placeholder 3">
            <a:extLst>
              <a:ext uri="{FF2B5EF4-FFF2-40B4-BE49-F238E27FC236}">
                <a16:creationId xmlns:a16="http://schemas.microsoft.com/office/drawing/2014/main" id="{CAD16FF0-E4F4-836B-E885-20DEC8DF04DA}"/>
              </a:ext>
            </a:extLst>
          </p:cNvPr>
          <p:cNvSpPr>
            <a:spLocks noGrp="1"/>
          </p:cNvSpPr>
          <p:nvPr>
            <p:ph sz="half" idx="2"/>
          </p:nvPr>
        </p:nvSpPr>
        <p:spPr>
          <a:xfrm>
            <a:off x="323852" y="1184225"/>
            <a:ext cx="4021420" cy="3387776"/>
          </a:xfrm>
        </p:spPr>
        <p:txBody>
          <a:bodyPr>
            <a:normAutofit fontScale="92500"/>
          </a:bodyPr>
          <a:lstStyle/>
          <a:p>
            <a:pPr>
              <a:lnSpc>
                <a:spcPts val="1800"/>
              </a:lnSpc>
            </a:pPr>
            <a:r>
              <a:rPr lang="en-US" sz="1400" b="1" dirty="0"/>
              <a:t>Background</a:t>
            </a:r>
            <a:r>
              <a:rPr lang="en-US" sz="1400" dirty="0"/>
              <a:t>: Phase 3, randomized, open-label trial assessing IM CAB plus IM RPV maintenance ART administered every 8 weeks versus every 4 weeks</a:t>
            </a:r>
          </a:p>
          <a:p>
            <a:pPr>
              <a:lnSpc>
                <a:spcPts val="1800"/>
              </a:lnSpc>
            </a:pPr>
            <a:r>
              <a:rPr lang="en-US" sz="1400" b="1" dirty="0"/>
              <a:t>Inclusion Criteria</a:t>
            </a:r>
          </a:p>
          <a:p>
            <a:pPr lvl="1">
              <a:lnSpc>
                <a:spcPts val="1800"/>
              </a:lnSpc>
            </a:pPr>
            <a:r>
              <a:rPr lang="en-US" sz="1400" dirty="0"/>
              <a:t>Age ≥18 years</a:t>
            </a:r>
          </a:p>
          <a:p>
            <a:pPr lvl="1">
              <a:lnSpc>
                <a:spcPts val="1800"/>
              </a:lnSpc>
            </a:pPr>
            <a:r>
              <a:rPr lang="en-US" sz="1400" dirty="0"/>
              <a:t>Taking an uninterrupted first or second oral standard of care ART regimen for ≥6 months</a:t>
            </a:r>
          </a:p>
          <a:p>
            <a:pPr lvl="1">
              <a:lnSpc>
                <a:spcPts val="1800"/>
              </a:lnSpc>
            </a:pPr>
            <a:r>
              <a:rPr lang="en-US" sz="1400" dirty="0"/>
              <a:t>HIV RNA &lt;50 copies/mL ≥6 months at screening and &gt;2x in prior year</a:t>
            </a:r>
          </a:p>
          <a:p>
            <a:pPr lvl="1">
              <a:lnSpc>
                <a:spcPts val="1800"/>
              </a:lnSpc>
            </a:pPr>
            <a:r>
              <a:rPr lang="en-US" sz="1400" dirty="0"/>
              <a:t>No history of virologic failure</a:t>
            </a:r>
          </a:p>
          <a:p>
            <a:pPr lvl="1">
              <a:lnSpc>
                <a:spcPts val="1800"/>
              </a:lnSpc>
            </a:pPr>
            <a:r>
              <a:rPr lang="en-US" sz="1400" dirty="0"/>
              <a:t>No INSTI or NNRTI resistance, except that K103N mutation allowed</a:t>
            </a:r>
          </a:p>
        </p:txBody>
      </p:sp>
      <p:cxnSp>
        <p:nvCxnSpPr>
          <p:cNvPr id="43" name="Straight Connector 42">
            <a:extLst>
              <a:ext uri="{FF2B5EF4-FFF2-40B4-BE49-F238E27FC236}">
                <a16:creationId xmlns:a16="http://schemas.microsoft.com/office/drawing/2014/main" id="{BC222C6F-4BCA-1243-95E9-C02406E764F3}"/>
              </a:ext>
            </a:extLst>
          </p:cNvPr>
          <p:cNvCxnSpPr>
            <a:cxnSpLocks/>
          </p:cNvCxnSpPr>
          <p:nvPr/>
        </p:nvCxnSpPr>
        <p:spPr>
          <a:xfrm flipH="1">
            <a:off x="5532053" y="1911921"/>
            <a:ext cx="0" cy="27432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5" name="Rectangle 21">
            <a:extLst>
              <a:ext uri="{FF2B5EF4-FFF2-40B4-BE49-F238E27FC236}">
                <a16:creationId xmlns:a16="http://schemas.microsoft.com/office/drawing/2014/main" id="{8FAC9600-9C5A-7441-8A80-A17DE5E7781E}"/>
              </a:ext>
            </a:extLst>
          </p:cNvPr>
          <p:cNvSpPr>
            <a:spLocks noChangeArrowheads="1"/>
          </p:cNvSpPr>
          <p:nvPr/>
        </p:nvSpPr>
        <p:spPr bwMode="ltGray">
          <a:xfrm>
            <a:off x="5546915" y="2056372"/>
            <a:ext cx="3383431" cy="697973"/>
          </a:xfrm>
          <a:prstGeom prst="rect">
            <a:avLst/>
          </a:prstGeom>
          <a:solidFill>
            <a:srgbClr val="704400">
              <a:alpha val="21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CAB 600 mg (3 mL) + RPV 900 mg (3 mL) </a:t>
            </a:r>
            <a:br>
              <a:rPr lang="en-US" sz="1200" b="1" dirty="0">
                <a:solidFill>
                  <a:srgbClr val="000000"/>
                </a:solidFill>
                <a:latin typeface="Arial"/>
                <a:cs typeface="Arial"/>
              </a:rPr>
            </a:br>
            <a:r>
              <a:rPr lang="en-US" sz="1200" b="1" dirty="0">
                <a:solidFill>
                  <a:srgbClr val="000000"/>
                </a:solidFill>
                <a:latin typeface="Arial"/>
                <a:cs typeface="Arial"/>
              </a:rPr>
              <a:t>3 mL IM injections Every 8 weeks^</a:t>
            </a:r>
            <a:br>
              <a:rPr lang="en-US" sz="1200" b="1" dirty="0">
                <a:solidFill>
                  <a:srgbClr val="000000"/>
                </a:solidFill>
                <a:latin typeface="Arial"/>
                <a:cs typeface="Arial"/>
              </a:rPr>
            </a:br>
            <a:r>
              <a:rPr lang="en-US" sz="1050" dirty="0">
                <a:solidFill>
                  <a:srgbClr val="000000"/>
                </a:solidFill>
                <a:latin typeface="Arial"/>
                <a:cs typeface="Arial"/>
              </a:rPr>
              <a:t>(n = 522) </a:t>
            </a:r>
          </a:p>
        </p:txBody>
      </p:sp>
      <p:sp>
        <p:nvSpPr>
          <p:cNvPr id="51" name="TextBox 50">
            <a:extLst>
              <a:ext uri="{FF2B5EF4-FFF2-40B4-BE49-F238E27FC236}">
                <a16:creationId xmlns:a16="http://schemas.microsoft.com/office/drawing/2014/main" id="{6F09C733-FA30-9E40-AE86-A6F4EDD691AE}"/>
              </a:ext>
            </a:extLst>
          </p:cNvPr>
          <p:cNvSpPr txBox="1"/>
          <p:nvPr/>
        </p:nvSpPr>
        <p:spPr>
          <a:xfrm>
            <a:off x="4539416" y="1181046"/>
            <a:ext cx="978683" cy="276999"/>
          </a:xfrm>
          <a:prstGeom prst="rect">
            <a:avLst/>
          </a:prstGeom>
          <a:solidFill>
            <a:schemeClr val="bg1">
              <a:lumMod val="50000"/>
            </a:schemeClr>
          </a:solidFill>
        </p:spPr>
        <p:txBody>
          <a:bodyPr wrap="square" rtlCol="0">
            <a:spAutoFit/>
          </a:bodyPr>
          <a:lstStyle/>
          <a:p>
            <a:pPr algn="ctr"/>
            <a:r>
              <a:rPr lang="en-US" sz="1200" dirty="0">
                <a:solidFill>
                  <a:schemeClr val="bg1"/>
                </a:solidFill>
                <a:latin typeface="Arial"/>
                <a:cs typeface="Arial"/>
              </a:rPr>
              <a:t>Lead-In</a:t>
            </a:r>
          </a:p>
        </p:txBody>
      </p:sp>
      <p:sp>
        <p:nvSpPr>
          <p:cNvPr id="52" name="TextBox 51">
            <a:extLst>
              <a:ext uri="{FF2B5EF4-FFF2-40B4-BE49-F238E27FC236}">
                <a16:creationId xmlns:a16="http://schemas.microsoft.com/office/drawing/2014/main" id="{7B71E04B-5EDE-434A-BDF8-B922494E5B1D}"/>
              </a:ext>
            </a:extLst>
          </p:cNvPr>
          <p:cNvSpPr txBox="1"/>
          <p:nvPr/>
        </p:nvSpPr>
        <p:spPr>
          <a:xfrm>
            <a:off x="5532053" y="1181046"/>
            <a:ext cx="3398293"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Maintenance</a:t>
            </a:r>
          </a:p>
        </p:txBody>
      </p:sp>
      <p:sp>
        <p:nvSpPr>
          <p:cNvPr id="55" name="TextBox 54">
            <a:extLst>
              <a:ext uri="{FF2B5EF4-FFF2-40B4-BE49-F238E27FC236}">
                <a16:creationId xmlns:a16="http://schemas.microsoft.com/office/drawing/2014/main" id="{6E6009DC-B16A-DB49-A50C-441705A5368F}"/>
              </a:ext>
            </a:extLst>
          </p:cNvPr>
          <p:cNvSpPr txBox="1"/>
          <p:nvPr/>
        </p:nvSpPr>
        <p:spPr>
          <a:xfrm>
            <a:off x="5007296" y="1474333"/>
            <a:ext cx="1061388" cy="461665"/>
          </a:xfrm>
          <a:prstGeom prst="rect">
            <a:avLst/>
          </a:prstGeom>
          <a:noFill/>
        </p:spPr>
        <p:txBody>
          <a:bodyPr wrap="square" rtlCol="0">
            <a:spAutoFit/>
          </a:bodyPr>
          <a:lstStyle/>
          <a:p>
            <a:pPr algn="ctr"/>
            <a:r>
              <a:rPr lang="en-US" sz="1200" dirty="0">
                <a:latin typeface="Arial"/>
                <a:cs typeface="Arial"/>
              </a:rPr>
              <a:t>Week</a:t>
            </a:r>
            <a:br>
              <a:rPr lang="en-US" sz="1200" dirty="0">
                <a:latin typeface="Arial"/>
                <a:cs typeface="Arial"/>
              </a:rPr>
            </a:br>
            <a:r>
              <a:rPr lang="en-US" sz="1200" dirty="0">
                <a:latin typeface="Arial"/>
                <a:cs typeface="Arial"/>
              </a:rPr>
              <a:t>4</a:t>
            </a:r>
          </a:p>
        </p:txBody>
      </p:sp>
      <p:sp>
        <p:nvSpPr>
          <p:cNvPr id="23" name="TextBox 22">
            <a:extLst>
              <a:ext uri="{FF2B5EF4-FFF2-40B4-BE49-F238E27FC236}">
                <a16:creationId xmlns:a16="http://schemas.microsoft.com/office/drawing/2014/main" id="{88384E4A-9922-5B4C-90C0-57B476ED9BDE}"/>
              </a:ext>
            </a:extLst>
          </p:cNvPr>
          <p:cNvSpPr txBox="1"/>
          <p:nvPr/>
        </p:nvSpPr>
        <p:spPr>
          <a:xfrm>
            <a:off x="8454282" y="1474333"/>
            <a:ext cx="869172" cy="461665"/>
          </a:xfrm>
          <a:prstGeom prst="rect">
            <a:avLst/>
          </a:prstGeom>
          <a:noFill/>
        </p:spPr>
        <p:txBody>
          <a:bodyPr wrap="square" rtlCol="0">
            <a:spAutoFit/>
          </a:bodyPr>
          <a:lstStyle/>
          <a:p>
            <a:pPr algn="ctr"/>
            <a:r>
              <a:rPr lang="en-US" sz="1200" dirty="0">
                <a:latin typeface="Arial"/>
                <a:cs typeface="Arial"/>
              </a:rPr>
              <a:t>Week</a:t>
            </a:r>
            <a:br>
              <a:rPr lang="en-US" sz="1200" dirty="0">
                <a:latin typeface="Arial"/>
                <a:cs typeface="Arial"/>
              </a:rPr>
            </a:br>
            <a:r>
              <a:rPr lang="en-US" sz="1200" dirty="0">
                <a:latin typeface="Arial"/>
                <a:cs typeface="Arial"/>
              </a:rPr>
              <a:t>48</a:t>
            </a:r>
          </a:p>
        </p:txBody>
      </p:sp>
      <p:sp>
        <p:nvSpPr>
          <p:cNvPr id="24" name="Rectangle 21">
            <a:extLst>
              <a:ext uri="{FF2B5EF4-FFF2-40B4-BE49-F238E27FC236}">
                <a16:creationId xmlns:a16="http://schemas.microsoft.com/office/drawing/2014/main" id="{386080E7-E82C-E644-ABCD-DD222AC4EC4A}"/>
              </a:ext>
            </a:extLst>
          </p:cNvPr>
          <p:cNvSpPr>
            <a:spLocks noChangeArrowheads="1"/>
          </p:cNvSpPr>
          <p:nvPr/>
        </p:nvSpPr>
        <p:spPr bwMode="ltGray">
          <a:xfrm>
            <a:off x="4554431" y="2056372"/>
            <a:ext cx="963668" cy="697973"/>
          </a:xfrm>
          <a:prstGeom prst="rect">
            <a:avLst/>
          </a:prstGeom>
          <a:solidFill>
            <a:schemeClr val="bg1">
              <a:lumMod val="85000"/>
              <a:alpha val="5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 </a:t>
            </a:r>
            <a:br>
              <a:rPr lang="en-US" sz="1200" b="1" dirty="0">
                <a:solidFill>
                  <a:srgbClr val="000000"/>
                </a:solidFill>
                <a:latin typeface="Arial"/>
                <a:cs typeface="Arial"/>
              </a:rPr>
            </a:br>
            <a:r>
              <a:rPr lang="en-US" sz="1200" b="1" dirty="0">
                <a:solidFill>
                  <a:srgbClr val="000000"/>
                </a:solidFill>
                <a:latin typeface="Arial"/>
                <a:cs typeface="Arial"/>
              </a:rPr>
              <a:t>CAB + RPV</a:t>
            </a:r>
            <a:endParaRPr lang="en-US" sz="1200" dirty="0">
              <a:solidFill>
                <a:srgbClr val="000000"/>
              </a:solidFill>
              <a:latin typeface="Arial"/>
              <a:cs typeface="Arial"/>
            </a:endParaRPr>
          </a:p>
        </p:txBody>
      </p:sp>
      <p:sp>
        <p:nvSpPr>
          <p:cNvPr id="26" name="Rectangle 21">
            <a:extLst>
              <a:ext uri="{FF2B5EF4-FFF2-40B4-BE49-F238E27FC236}">
                <a16:creationId xmlns:a16="http://schemas.microsoft.com/office/drawing/2014/main" id="{975FBD3A-B3F1-A141-B7FA-08A2714225F2}"/>
              </a:ext>
            </a:extLst>
          </p:cNvPr>
          <p:cNvSpPr>
            <a:spLocks noChangeArrowheads="1"/>
          </p:cNvSpPr>
          <p:nvPr/>
        </p:nvSpPr>
        <p:spPr bwMode="ltGray">
          <a:xfrm>
            <a:off x="5537667" y="2915924"/>
            <a:ext cx="3392679" cy="697973"/>
          </a:xfrm>
          <a:prstGeom prst="rect">
            <a:avLst/>
          </a:prstGeom>
          <a:solidFill>
            <a:srgbClr val="B46D01">
              <a:alpha val="16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CAB 400 mg (2 mL) + RPV 600 mg (2 mL) </a:t>
            </a:r>
            <a:br>
              <a:rPr lang="en-US" sz="1200" b="1" dirty="0">
                <a:solidFill>
                  <a:srgbClr val="000000"/>
                </a:solidFill>
                <a:latin typeface="Arial"/>
                <a:cs typeface="Arial"/>
              </a:rPr>
            </a:br>
            <a:r>
              <a:rPr lang="en-US" sz="1200" b="1" dirty="0">
                <a:solidFill>
                  <a:srgbClr val="000000"/>
                </a:solidFill>
                <a:latin typeface="Arial"/>
                <a:cs typeface="Arial"/>
              </a:rPr>
              <a:t>2 mL IM Injections Every 4 weeks</a:t>
            </a:r>
            <a:r>
              <a:rPr lang="en-US" sz="1200" b="1" baseline="30000" dirty="0">
                <a:solidFill>
                  <a:srgbClr val="000000"/>
                </a:solidFill>
                <a:latin typeface="Arial"/>
                <a:cs typeface="Arial"/>
              </a:rPr>
              <a:t>#</a:t>
            </a:r>
            <a:br>
              <a:rPr lang="en-US" sz="1200" b="1" dirty="0">
                <a:solidFill>
                  <a:srgbClr val="000000"/>
                </a:solidFill>
                <a:latin typeface="Arial"/>
                <a:cs typeface="Arial"/>
              </a:rPr>
            </a:br>
            <a:r>
              <a:rPr lang="en-US" sz="1050" dirty="0">
                <a:solidFill>
                  <a:srgbClr val="000000"/>
                </a:solidFill>
                <a:latin typeface="Arial"/>
                <a:cs typeface="Arial"/>
              </a:rPr>
              <a:t>(n = 523) </a:t>
            </a:r>
          </a:p>
        </p:txBody>
      </p:sp>
      <p:sp>
        <p:nvSpPr>
          <p:cNvPr id="27" name="Rectangle 21">
            <a:extLst>
              <a:ext uri="{FF2B5EF4-FFF2-40B4-BE49-F238E27FC236}">
                <a16:creationId xmlns:a16="http://schemas.microsoft.com/office/drawing/2014/main" id="{DDB1BD92-2468-A344-9455-D38695D1449C}"/>
              </a:ext>
            </a:extLst>
          </p:cNvPr>
          <p:cNvSpPr>
            <a:spLocks noChangeArrowheads="1"/>
          </p:cNvSpPr>
          <p:nvPr/>
        </p:nvSpPr>
        <p:spPr bwMode="ltGray">
          <a:xfrm>
            <a:off x="4554431" y="2915924"/>
            <a:ext cx="963668" cy="697973"/>
          </a:xfrm>
          <a:prstGeom prst="rect">
            <a:avLst/>
          </a:prstGeom>
          <a:solidFill>
            <a:schemeClr val="bg1">
              <a:lumMod val="85000"/>
              <a:alpha val="5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a:t>
            </a:r>
            <a:br>
              <a:rPr lang="en-US" sz="1200" b="1" dirty="0">
                <a:solidFill>
                  <a:srgbClr val="000000"/>
                </a:solidFill>
                <a:latin typeface="Arial"/>
                <a:cs typeface="Arial"/>
              </a:rPr>
            </a:br>
            <a:r>
              <a:rPr lang="en-US" sz="1200" b="1" dirty="0">
                <a:solidFill>
                  <a:srgbClr val="000000"/>
                </a:solidFill>
                <a:latin typeface="Arial"/>
                <a:cs typeface="Arial"/>
              </a:rPr>
              <a:t>CAB + RPV</a:t>
            </a:r>
            <a:endParaRPr lang="en-US" sz="1200" dirty="0">
              <a:solidFill>
                <a:srgbClr val="000000"/>
              </a:solidFill>
              <a:latin typeface="Arial"/>
              <a:cs typeface="Arial"/>
            </a:endParaRPr>
          </a:p>
        </p:txBody>
      </p:sp>
      <p:sp>
        <p:nvSpPr>
          <p:cNvPr id="28" name="TextBox 27">
            <a:extLst>
              <a:ext uri="{FF2B5EF4-FFF2-40B4-BE49-F238E27FC236}">
                <a16:creationId xmlns:a16="http://schemas.microsoft.com/office/drawing/2014/main" id="{322364D5-1CD9-8A41-912A-FC94EF816990}"/>
              </a:ext>
            </a:extLst>
          </p:cNvPr>
          <p:cNvSpPr txBox="1"/>
          <p:nvPr/>
        </p:nvSpPr>
        <p:spPr>
          <a:xfrm>
            <a:off x="4547365" y="3700984"/>
            <a:ext cx="4445557" cy="1138773"/>
          </a:xfrm>
          <a:prstGeom prst="rect">
            <a:avLst/>
          </a:prstGeom>
          <a:solidFill>
            <a:schemeClr val="bg1">
              <a:lumMod val="95000"/>
            </a:schemeClr>
          </a:solidFill>
        </p:spPr>
        <p:txBody>
          <a:bodyPr wrap="square" rtlCol="0">
            <a:spAutoFit/>
          </a:bodyPr>
          <a:lstStyle/>
          <a:p>
            <a:pPr>
              <a:spcBef>
                <a:spcPts val="300"/>
              </a:spcBef>
            </a:pPr>
            <a:r>
              <a:rPr lang="en-US" sz="1050" dirty="0">
                <a:latin typeface="Arial" panose="020B0604020202020204" pitchFamily="34" charset="0"/>
                <a:cs typeface="Arial" panose="020B0604020202020204" pitchFamily="34" charset="0"/>
              </a:rPr>
              <a:t>*Some individuals enrolled from ATLAS trial; those already receiving IM CAB + RPV through ATLAS did not require oral lead-in for ATLAS-2M</a:t>
            </a:r>
          </a:p>
          <a:p>
            <a:pPr>
              <a:spcBef>
                <a:spcPts val="300"/>
              </a:spcBef>
            </a:pPr>
            <a:r>
              <a:rPr lang="en-US" sz="1050" dirty="0">
                <a:latin typeface="Arial" panose="020B0604020202020204" pitchFamily="34" charset="0"/>
                <a:cs typeface="Arial" panose="020B0604020202020204" pitchFamily="34" charset="0"/>
              </a:rPr>
              <a:t>^Participants first received loading doses of CAB 600 mg (3 mL) + RPV 900 mg (3 mL) 3 mL IM injections given at study weeks 4 and 8</a:t>
            </a:r>
          </a:p>
          <a:p>
            <a:pPr>
              <a:spcBef>
                <a:spcPts val="300"/>
              </a:spcBef>
            </a:pPr>
            <a:r>
              <a:rPr lang="en-US" sz="1050" baseline="30000" dirty="0">
                <a:latin typeface="Arial" panose="020B0604020202020204" pitchFamily="34" charset="0"/>
                <a:cs typeface="Arial" panose="020B0604020202020204" pitchFamily="34" charset="0"/>
              </a:rPr>
              <a:t>#</a:t>
            </a:r>
            <a:r>
              <a:rPr lang="en-US" sz="1050" dirty="0">
                <a:latin typeface="Arial" panose="020B0604020202020204" pitchFamily="34" charset="0"/>
                <a:cs typeface="Arial" panose="020B0604020202020204" pitchFamily="34" charset="0"/>
              </a:rPr>
              <a:t>Participants first received loading dose of CAB 600 mg (3 mL) + RPV 900 mg (3 mL) 3 mL IM injections given at study week 4</a:t>
            </a:r>
          </a:p>
        </p:txBody>
      </p:sp>
      <p:cxnSp>
        <p:nvCxnSpPr>
          <p:cNvPr id="29" name="Straight Connector 28">
            <a:extLst>
              <a:ext uri="{FF2B5EF4-FFF2-40B4-BE49-F238E27FC236}">
                <a16:creationId xmlns:a16="http://schemas.microsoft.com/office/drawing/2014/main" id="{73707E65-FF51-F279-A8EC-634B12CC2709}"/>
              </a:ext>
            </a:extLst>
          </p:cNvPr>
          <p:cNvCxnSpPr>
            <a:cxnSpLocks/>
          </p:cNvCxnSpPr>
          <p:nvPr/>
        </p:nvCxnSpPr>
        <p:spPr>
          <a:xfrm flipH="1">
            <a:off x="8933279" y="1911921"/>
            <a:ext cx="0" cy="274320"/>
          </a:xfrm>
          <a:prstGeom prst="line">
            <a:avLst/>
          </a:prstGeom>
          <a:ln w="9525"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75901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Every 2 Months for HIV Maintenance</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ATLAS-2M Study</a:t>
            </a:r>
            <a:r>
              <a:rPr lang="en-US" sz="2000" dirty="0"/>
              <a:t>: Baseline Characteristics</a:t>
            </a:r>
          </a:p>
        </p:txBody>
      </p:sp>
      <p:sp>
        <p:nvSpPr>
          <p:cNvPr id="3" name="Text Placeholder 2"/>
          <p:cNvSpPr>
            <a:spLocks noGrp="1"/>
          </p:cNvSpPr>
          <p:nvPr>
            <p:ph type="body" sz="quarter" idx="14"/>
          </p:nvPr>
        </p:nvSpPr>
        <p:spPr>
          <a:xfrm>
            <a:off x="1385887" y="4786372"/>
            <a:ext cx="5518379" cy="308606"/>
          </a:xfrm>
        </p:spPr>
        <p:txBody>
          <a:bodyPr/>
          <a:lstStyle/>
          <a:p>
            <a:r>
              <a:rPr lang="en-US" dirty="0"/>
              <a:t>Source: Overton ET, et al. Lancet. 2020:396:1994-2005.</a:t>
            </a:r>
            <a:endParaRPr lang="en-US" dirty="0">
              <a:latin typeface="Arial" pitchFamily="31" charset="0"/>
            </a:endParaRPr>
          </a:p>
        </p:txBody>
      </p:sp>
      <p:graphicFrame>
        <p:nvGraphicFramePr>
          <p:cNvPr id="24" name="Group 45">
            <a:extLst>
              <a:ext uri="{FF2B5EF4-FFF2-40B4-BE49-F238E27FC236}">
                <a16:creationId xmlns:a16="http://schemas.microsoft.com/office/drawing/2014/main" id="{430E3D6E-8695-5248-AA4E-49C0EC53B9A2}"/>
              </a:ext>
            </a:extLst>
          </p:cNvPr>
          <p:cNvGraphicFramePr>
            <a:graphicFrameLocks noGrp="1"/>
          </p:cNvGraphicFramePr>
          <p:nvPr/>
        </p:nvGraphicFramePr>
        <p:xfrm>
          <a:off x="454032" y="1028935"/>
          <a:ext cx="8229600" cy="3733740"/>
        </p:xfrm>
        <a:graphic>
          <a:graphicData uri="http://schemas.openxmlformats.org/drawingml/2006/table">
            <a:tbl>
              <a:tblPr>
                <a:effectLst/>
              </a:tblPr>
              <a:tblGrid>
                <a:gridCol w="4083768">
                  <a:extLst>
                    <a:ext uri="{9D8B030D-6E8A-4147-A177-3AD203B41FA5}">
                      <a16:colId xmlns:a16="http://schemas.microsoft.com/office/drawing/2014/main" val="20000"/>
                    </a:ext>
                  </a:extLst>
                </a:gridCol>
                <a:gridCol w="2178004">
                  <a:extLst>
                    <a:ext uri="{9D8B030D-6E8A-4147-A177-3AD203B41FA5}">
                      <a16:colId xmlns:a16="http://schemas.microsoft.com/office/drawing/2014/main" val="20001"/>
                    </a:ext>
                  </a:extLst>
                </a:gridCol>
                <a:gridCol w="1967828">
                  <a:extLst>
                    <a:ext uri="{9D8B030D-6E8A-4147-A177-3AD203B41FA5}">
                      <a16:colId xmlns:a16="http://schemas.microsoft.com/office/drawing/2014/main" val="20002"/>
                    </a:ext>
                  </a:extLst>
                </a:gridCol>
              </a:tblGrid>
              <a:tr h="357966">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ATLAS-2M: Baseline Characteristics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1879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1" i="0" u="none" strike="noStrike" cap="none" normalizeH="0" baseline="0" dirty="0">
                          <a:ln>
                            <a:noFill/>
                          </a:ln>
                          <a:solidFill>
                            <a:schemeClr val="bg1"/>
                          </a:solidFill>
                          <a:effectLst/>
                          <a:latin typeface="Arial"/>
                          <a:ea typeface="ＭＳ Ｐゴシック" pitchFamily="-106" charset="-128"/>
                          <a:cs typeface="Arial"/>
                        </a:rPr>
                        <a:t>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algn="ctr"/>
                      <a:r>
                        <a:rPr kumimoji="0" lang="en-US" sz="1200" b="1" i="0" u="none" strike="noStrike" cap="none" normalizeH="0" baseline="0" dirty="0">
                          <a:ln>
                            <a:noFill/>
                          </a:ln>
                          <a:solidFill>
                            <a:schemeClr val="bg1"/>
                          </a:solidFill>
                          <a:effectLst/>
                          <a:latin typeface="Arial"/>
                          <a:ea typeface="ＭＳ Ｐゴシック" pitchFamily="-106" charset="-128"/>
                          <a:cs typeface="Arial"/>
                        </a:rPr>
                        <a:t>IM CAB + RPV </a:t>
                      </a:r>
                      <a:br>
                        <a:rPr kumimoji="0" lang="en-US" sz="1200" b="1" i="0" u="none" strike="noStrike" cap="none" normalizeH="0" baseline="0" dirty="0">
                          <a:ln>
                            <a:noFill/>
                          </a:ln>
                          <a:solidFill>
                            <a:schemeClr val="bg1"/>
                          </a:solidFill>
                          <a:effectLst/>
                          <a:latin typeface="Arial"/>
                          <a:ea typeface="ＭＳ Ｐゴシック" pitchFamily="-106" charset="-128"/>
                          <a:cs typeface="Arial"/>
                        </a:rPr>
                      </a:br>
                      <a:r>
                        <a:rPr kumimoji="0" lang="en-US" sz="1200" b="1" i="0" u="none" strike="noStrike" cap="none" normalizeH="0" baseline="0" dirty="0">
                          <a:ln>
                            <a:noFill/>
                          </a:ln>
                          <a:solidFill>
                            <a:schemeClr val="bg1"/>
                          </a:solidFill>
                          <a:effectLst/>
                          <a:latin typeface="Arial"/>
                          <a:ea typeface="ＭＳ Ｐゴシック" pitchFamily="-106" charset="-128"/>
                          <a:cs typeface="Arial"/>
                        </a:rPr>
                        <a:t>Every 8 Weeks</a:t>
                      </a:r>
                      <a:br>
                        <a:rPr kumimoji="0" lang="en-US" sz="1200" b="1" i="0" u="none" strike="noStrike" cap="none" normalizeH="0" baseline="0" dirty="0">
                          <a:ln>
                            <a:noFill/>
                          </a:ln>
                          <a:solidFill>
                            <a:schemeClr val="bg1"/>
                          </a:solidFill>
                          <a:effectLst/>
                          <a:latin typeface="Arial"/>
                          <a:ea typeface="ＭＳ Ｐゴシック" pitchFamily="-106" charset="-128"/>
                          <a:cs typeface="Arial"/>
                        </a:rPr>
                      </a:br>
                      <a:r>
                        <a:rPr kumimoji="0" lang="en-US" sz="1100" b="0" i="0" u="none" strike="noStrike" cap="none" normalizeH="0" baseline="0" dirty="0">
                          <a:ln>
                            <a:noFill/>
                          </a:ln>
                          <a:solidFill>
                            <a:schemeClr val="bg1"/>
                          </a:solidFill>
                          <a:effectLst/>
                          <a:latin typeface="Arial"/>
                          <a:ea typeface="ＭＳ Ｐゴシック" pitchFamily="-106" charset="-128"/>
                          <a:cs typeface="Arial"/>
                        </a:rPr>
                        <a:t>(n = 522)</a:t>
                      </a:r>
                      <a:endParaRPr lang="en-US" sz="11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704400"/>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1" i="0" u="none" strike="noStrike" cap="none" normalizeH="0" baseline="0" dirty="0">
                          <a:ln>
                            <a:noFill/>
                          </a:ln>
                          <a:solidFill>
                            <a:schemeClr val="bg1"/>
                          </a:solidFill>
                          <a:effectLst/>
                          <a:latin typeface="Arial"/>
                          <a:ea typeface="ＭＳ Ｐゴシック" pitchFamily="-106" charset="-128"/>
                          <a:cs typeface="Arial"/>
                        </a:rPr>
                        <a:t>IM CAB + RPV </a:t>
                      </a:r>
                      <a:br>
                        <a:rPr kumimoji="0" lang="en-US" sz="1200" b="1" i="0" u="none" strike="noStrike" cap="none" normalizeH="0" baseline="0" dirty="0">
                          <a:ln>
                            <a:noFill/>
                          </a:ln>
                          <a:solidFill>
                            <a:schemeClr val="bg1"/>
                          </a:solidFill>
                          <a:effectLst/>
                          <a:latin typeface="Arial"/>
                          <a:ea typeface="ＭＳ Ｐゴシック" pitchFamily="-106" charset="-128"/>
                          <a:cs typeface="Arial"/>
                        </a:rPr>
                      </a:br>
                      <a:r>
                        <a:rPr kumimoji="0" lang="en-US" sz="1200" b="1" i="0" u="none" strike="noStrike" cap="none" normalizeH="0" baseline="0" dirty="0">
                          <a:ln>
                            <a:noFill/>
                          </a:ln>
                          <a:solidFill>
                            <a:schemeClr val="bg1"/>
                          </a:solidFill>
                          <a:effectLst/>
                          <a:latin typeface="Arial"/>
                          <a:ea typeface="ＭＳ Ｐゴシック" pitchFamily="-106" charset="-128"/>
                          <a:cs typeface="Arial"/>
                        </a:rPr>
                        <a:t>Every 4 Weeks</a:t>
                      </a:r>
                      <a:br>
                        <a:rPr kumimoji="0" lang="en-US" sz="1200" b="1" i="0" u="none" strike="noStrike" cap="none" normalizeH="0" baseline="0" dirty="0">
                          <a:ln>
                            <a:noFill/>
                          </a:ln>
                          <a:solidFill>
                            <a:schemeClr val="bg1"/>
                          </a:solidFill>
                          <a:effectLst/>
                          <a:latin typeface="Arial"/>
                          <a:ea typeface="ＭＳ Ｐゴシック" pitchFamily="-106" charset="-128"/>
                          <a:cs typeface="Arial"/>
                        </a:rPr>
                      </a:br>
                      <a:r>
                        <a:rPr kumimoji="0" lang="en-US" sz="1100" b="0" i="0" u="none" strike="noStrike" cap="none" normalizeH="0" baseline="0" dirty="0">
                          <a:ln>
                            <a:noFill/>
                          </a:ln>
                          <a:solidFill>
                            <a:schemeClr val="bg1"/>
                          </a:solidFill>
                          <a:effectLst/>
                          <a:latin typeface="Arial"/>
                          <a:ea typeface="ＭＳ Ｐゴシック" pitchFamily="-106" charset="-128"/>
                          <a:cs typeface="Arial"/>
                        </a:rPr>
                        <a:t>(n = 523)</a:t>
                      </a: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975C00"/>
                    </a:solidFill>
                  </a:tcPr>
                </a:tc>
                <a:extLst>
                  <a:ext uri="{0D108BD9-81ED-4DB2-BD59-A6C34878D82A}">
                    <a16:rowId xmlns:a16="http://schemas.microsoft.com/office/drawing/2014/main" val="10001"/>
                  </a:ext>
                </a:extLst>
              </a:tr>
              <a:tr h="25702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200" kern="1200" dirty="0">
                          <a:solidFill>
                            <a:schemeClr val="tx1"/>
                          </a:solidFill>
                          <a:effectLst/>
                          <a:latin typeface="Arial"/>
                          <a:ea typeface="+mn-ea"/>
                          <a:cs typeface="Arial"/>
                        </a:rPr>
                        <a:t>Age, years, median</a:t>
                      </a:r>
                      <a:endParaRPr kumimoji="0" lang="en-US" sz="12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a:lnSpc>
                          <a:spcPct val="80000"/>
                        </a:lnSpc>
                        <a:spcBef>
                          <a:spcPts val="0"/>
                        </a:spcBef>
                        <a:buFont typeface="Symbol" charset="0"/>
                        <a:buNone/>
                        <a:defRPr/>
                      </a:pPr>
                      <a:r>
                        <a:rPr lang="en-US" sz="1200" b="0" kern="1200" dirty="0">
                          <a:solidFill>
                            <a:schemeClr val="tx1"/>
                          </a:solidFill>
                          <a:effectLst/>
                          <a:latin typeface="Arial"/>
                          <a:ea typeface="+mn-ea"/>
                          <a:cs typeface="Arial"/>
                        </a:rPr>
                        <a:t>42</a:t>
                      </a:r>
                      <a:endParaRPr lang="en-US" sz="12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0" algn="ctr">
                        <a:lnSpc>
                          <a:spcPct val="80000"/>
                        </a:lnSpc>
                        <a:spcBef>
                          <a:spcPts val="0"/>
                        </a:spcBef>
                        <a:buFont typeface="Symbol" charset="0"/>
                        <a:buNone/>
                        <a:defRPr/>
                      </a:pPr>
                      <a:r>
                        <a:rPr lang="en-US" sz="1200" b="0" kern="1200" dirty="0">
                          <a:solidFill>
                            <a:schemeClr val="tx1"/>
                          </a:solidFill>
                          <a:effectLst/>
                          <a:latin typeface="Arial"/>
                          <a:ea typeface="+mn-ea"/>
                          <a:cs typeface="Arial"/>
                        </a:rPr>
                        <a:t>42</a:t>
                      </a:r>
                      <a:endParaRPr lang="en-US" sz="12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10002"/>
                  </a:ext>
                </a:extLst>
              </a:tr>
              <a:tr h="25702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200" kern="1200" dirty="0">
                          <a:solidFill>
                            <a:schemeClr val="tx1"/>
                          </a:solidFill>
                          <a:effectLst/>
                          <a:latin typeface="Arial"/>
                          <a:ea typeface="+mn-ea"/>
                          <a:cs typeface="Arial"/>
                        </a:rPr>
                        <a:t>Female sex at birth, n, %</a:t>
                      </a:r>
                      <a:endParaRPr kumimoji="0" lang="en-US" sz="12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0" algn="ctr">
                        <a:lnSpc>
                          <a:spcPct val="80000"/>
                        </a:lnSpc>
                        <a:spcBef>
                          <a:spcPts val="0"/>
                        </a:spcBef>
                        <a:buFont typeface="Symbol" charset="0"/>
                        <a:buNone/>
                        <a:defRPr/>
                      </a:pPr>
                      <a:r>
                        <a:rPr lang="en-US" sz="1200" b="0" kern="1200" dirty="0">
                          <a:solidFill>
                            <a:schemeClr val="tx1"/>
                          </a:solidFill>
                          <a:effectLst/>
                          <a:latin typeface="Arial"/>
                          <a:ea typeface="+mn-ea"/>
                          <a:cs typeface="Arial"/>
                        </a:rPr>
                        <a:t>137 (26)</a:t>
                      </a:r>
                      <a:endParaRPr lang="en-US" sz="12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0" algn="ctr">
                        <a:lnSpc>
                          <a:spcPct val="80000"/>
                        </a:lnSpc>
                        <a:spcBef>
                          <a:spcPts val="0"/>
                        </a:spcBef>
                        <a:buFont typeface="Symbol" charset="0"/>
                        <a:buNone/>
                        <a:defRPr/>
                      </a:pPr>
                      <a:r>
                        <a:rPr lang="en-US" sz="1200" b="0" kern="1200" dirty="0">
                          <a:solidFill>
                            <a:schemeClr val="tx1"/>
                          </a:solidFill>
                          <a:effectLst/>
                          <a:latin typeface="Arial"/>
                          <a:ea typeface="+mn-ea"/>
                          <a:cs typeface="Arial"/>
                        </a:rPr>
                        <a:t>143 (27)</a:t>
                      </a:r>
                      <a:endParaRPr lang="en-US" sz="12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10003"/>
                  </a:ext>
                </a:extLst>
              </a:tr>
              <a:tr h="25702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a:ea typeface="ＭＳ Ｐゴシック" pitchFamily="-106" charset="-128"/>
                          <a:cs typeface="Arial"/>
                        </a:rPr>
                        <a:t>White,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370 (71)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393 (75)</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1851382405"/>
                  </a:ext>
                </a:extLst>
              </a:tr>
              <a:tr h="25702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a:ea typeface="ＭＳ Ｐゴシック" pitchFamily="-106" charset="-128"/>
                          <a:cs typeface="Arial"/>
                        </a:rPr>
                        <a:t>Black, n, %</a:t>
                      </a:r>
                      <a:endParaRPr kumimoji="0" lang="en-US" sz="1200" b="0" i="0" u="none" strike="noStrike" cap="none" normalizeH="0" baseline="3000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101 (19)</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90 (17)</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1355395041"/>
                  </a:ext>
                </a:extLst>
              </a:tr>
              <a:tr h="25702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a:ea typeface="ＭＳ Ｐゴシック" pitchFamily="-106" charset="-128"/>
                          <a:cs typeface="Arial"/>
                        </a:rPr>
                        <a:t>Median body-mass index</a:t>
                      </a:r>
                      <a:endParaRPr kumimoji="0" lang="en-US" sz="1200" b="0" i="0" u="none" strike="noStrike" cap="none" normalizeH="0" baseline="3000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25.7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25.9</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10005"/>
                  </a:ext>
                </a:extLst>
              </a:tr>
              <a:tr h="25702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200" kern="1200" dirty="0">
                          <a:solidFill>
                            <a:schemeClr val="tx1"/>
                          </a:solidFill>
                          <a:effectLst/>
                          <a:latin typeface="Arial"/>
                          <a:ea typeface="+mn-ea"/>
                          <a:cs typeface="Arial"/>
                        </a:rPr>
                        <a:t>Median CD4 T-cell count</a:t>
                      </a:r>
                      <a:endParaRPr kumimoji="0" lang="en-US" sz="12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0" algn="ctr">
                        <a:lnSpc>
                          <a:spcPct val="80000"/>
                        </a:lnSpc>
                        <a:spcBef>
                          <a:spcPts val="0"/>
                        </a:spcBef>
                        <a:buFont typeface="Symbol" charset="0"/>
                        <a:buNone/>
                        <a:defRPr/>
                      </a:pPr>
                      <a:r>
                        <a:rPr lang="en-US" sz="1200" b="0" kern="1200" dirty="0">
                          <a:solidFill>
                            <a:schemeClr val="tx1"/>
                          </a:solidFill>
                          <a:effectLst/>
                          <a:latin typeface="Arial"/>
                          <a:ea typeface="+mn-ea"/>
                          <a:cs typeface="Arial"/>
                        </a:rPr>
                        <a:t>642</a:t>
                      </a:r>
                      <a:endParaRPr lang="en-US" sz="12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0" algn="ctr">
                        <a:lnSpc>
                          <a:spcPct val="80000"/>
                        </a:lnSpc>
                        <a:spcBef>
                          <a:spcPts val="0"/>
                        </a:spcBef>
                        <a:buFont typeface="Symbol" charset="0"/>
                        <a:buNone/>
                        <a:defRPr/>
                      </a:pPr>
                      <a:r>
                        <a:rPr lang="en-US" sz="1200" b="0" kern="1200" dirty="0">
                          <a:solidFill>
                            <a:schemeClr val="tx1"/>
                          </a:solidFill>
                          <a:effectLst/>
                          <a:latin typeface="Arial"/>
                          <a:ea typeface="+mn-ea"/>
                          <a:cs typeface="Arial"/>
                        </a:rPr>
                        <a:t>688</a:t>
                      </a:r>
                      <a:endParaRPr lang="en-US" sz="12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10006"/>
                  </a:ext>
                </a:extLst>
              </a:tr>
              <a:tr h="443946">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200" kern="1200" dirty="0">
                          <a:solidFill>
                            <a:schemeClr val="tx1"/>
                          </a:solidFill>
                          <a:effectLst/>
                          <a:latin typeface="Arial"/>
                          <a:ea typeface="+mn-ea"/>
                          <a:cs typeface="Arial"/>
                        </a:rPr>
                        <a:t>Previous exposure to long-acting CAB+RPV, n, %</a:t>
                      </a:r>
                      <a:endParaRPr kumimoji="0" lang="en-US" sz="12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a:lnSpc>
                          <a:spcPct val="80000"/>
                        </a:lnSpc>
                        <a:spcBef>
                          <a:spcPts val="0"/>
                        </a:spcBef>
                        <a:buFont typeface="Symbol" charset="0"/>
                        <a:buNone/>
                        <a:defRPr/>
                      </a:pPr>
                      <a:endParaRPr lang="en-US" sz="12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0" algn="ctr">
                        <a:lnSpc>
                          <a:spcPct val="80000"/>
                        </a:lnSpc>
                        <a:spcBef>
                          <a:spcPts val="0"/>
                        </a:spcBef>
                        <a:buFont typeface="Symbol" charset="0"/>
                        <a:buNone/>
                        <a:defRPr/>
                      </a:pPr>
                      <a:endParaRPr lang="en-US" sz="12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10007"/>
                  </a:ext>
                </a:extLst>
              </a:tr>
              <a:tr h="257021">
                <a:tc>
                  <a:txBody>
                    <a:bodyPr/>
                    <a:lstStyle/>
                    <a:p>
                      <a:pPr marL="18288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a:ea typeface="ＭＳ Ｐゴシック" pitchFamily="-106" charset="-128"/>
                          <a:cs typeface="Arial"/>
                        </a:rPr>
                        <a:t>None</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327 (63)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327 (63)</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4179027741"/>
                  </a:ext>
                </a:extLst>
              </a:tr>
              <a:tr h="257021">
                <a:tc>
                  <a:txBody>
                    <a:bodyPr/>
                    <a:lstStyle/>
                    <a:p>
                      <a:pPr marL="18288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a:ea typeface="ＭＳ Ｐゴシック" pitchFamily="-106" charset="-128"/>
                          <a:cs typeface="Arial"/>
                        </a:rPr>
                        <a:t>1-24 weeks</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69 (13)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68 (13)</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3672603213"/>
                  </a:ext>
                </a:extLst>
              </a:tr>
              <a:tr h="256861">
                <a:tc>
                  <a:txBody>
                    <a:bodyPr/>
                    <a:lstStyle/>
                    <a:p>
                      <a:pPr marL="18288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a:ea typeface="ＭＳ Ｐゴシック" pitchFamily="-106" charset="-128"/>
                          <a:cs typeface="Arial"/>
                        </a:rPr>
                        <a:t>&gt;24 weeks</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126 (24)</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0" algn="ctr">
                        <a:lnSpc>
                          <a:spcPct val="80000"/>
                        </a:lnSpc>
                        <a:spcBef>
                          <a:spcPts val="0"/>
                        </a:spcBef>
                        <a:buFont typeface="Symbol" charset="0"/>
                        <a:buNone/>
                        <a:defRPr/>
                      </a:pPr>
                      <a:r>
                        <a:rPr lang="en-US" sz="1200" b="0" dirty="0">
                          <a:solidFill>
                            <a:schemeClr val="tx1"/>
                          </a:solidFill>
                          <a:latin typeface="Arial"/>
                          <a:cs typeface="Arial"/>
                        </a:rPr>
                        <a:t>128 (24)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3595624076"/>
                  </a:ext>
                </a:extLst>
              </a:tr>
            </a:tbl>
          </a:graphicData>
        </a:graphic>
      </p:graphicFrame>
    </p:spTree>
    <p:extLst>
      <p:ext uri="{BB962C8B-B14F-4D97-AF65-F5344CB8AC3E}">
        <p14:creationId xmlns:p14="http://schemas.microsoft.com/office/powerpoint/2010/main" val="3506996339"/>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Every 2 Months for HIV Maintenance</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ATLAS-2M Study</a:t>
            </a:r>
            <a:r>
              <a:rPr lang="en-US" sz="2000" dirty="0"/>
              <a:t>: Results</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Weeks 48: Virologic Response by FDA Snapshot Analysis</a:t>
            </a:r>
          </a:p>
        </p:txBody>
      </p:sp>
      <p:sp>
        <p:nvSpPr>
          <p:cNvPr id="7" name="Content Placeholder 6"/>
          <p:cNvSpPr>
            <a:spLocks noGrp="1"/>
          </p:cNvSpPr>
          <p:nvPr>
            <p:ph type="body" sz="quarter" idx="16"/>
          </p:nvPr>
        </p:nvSpPr>
        <p:spPr/>
        <p:txBody>
          <a:bodyPr/>
          <a:lstStyle/>
          <a:p>
            <a:r>
              <a:rPr lang="en-US" dirty="0"/>
              <a:t>Source: Overton ET, et al. Lancet. 2020:396:1994-2005.</a:t>
            </a:r>
            <a:endParaRPr lang="en-US" dirty="0">
              <a:latin typeface="Arial" pitchFamily="31" charset="0"/>
            </a:endParaRPr>
          </a:p>
        </p:txBody>
      </p:sp>
      <p:graphicFrame>
        <p:nvGraphicFramePr>
          <p:cNvPr id="6" name="Chart 5"/>
          <p:cNvGraphicFramePr>
            <a:graphicFrameLocks/>
          </p:cNvGraphicFramePr>
          <p:nvPr/>
        </p:nvGraphicFramePr>
        <p:xfrm>
          <a:off x="640080" y="1343652"/>
          <a:ext cx="7863840" cy="301752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261333" y="3802206"/>
            <a:ext cx="742950" cy="253916"/>
          </a:xfrm>
          <a:prstGeom prst="rect">
            <a:avLst/>
          </a:prstGeom>
          <a:noFill/>
        </p:spPr>
        <p:txBody>
          <a:bodyPr wrap="square" rtlCol="0" anchor="ctr" anchorCtr="1">
            <a:spAutoFit/>
          </a:bodyPr>
          <a:lstStyle/>
          <a:p>
            <a:r>
              <a:rPr lang="en-US" sz="1050" dirty="0">
                <a:solidFill>
                  <a:srgbClr val="FFFFFF"/>
                </a:solidFill>
                <a:latin typeface="Arial"/>
              </a:rPr>
              <a:t>484/523</a:t>
            </a:r>
          </a:p>
        </p:txBody>
      </p:sp>
      <p:sp>
        <p:nvSpPr>
          <p:cNvPr id="9" name="TextBox 8">
            <a:extLst>
              <a:ext uri="{FF2B5EF4-FFF2-40B4-BE49-F238E27FC236}">
                <a16:creationId xmlns:a16="http://schemas.microsoft.com/office/drawing/2014/main" id="{4B73F1F0-9D02-0348-AFDC-9D72E69B26DC}"/>
              </a:ext>
            </a:extLst>
          </p:cNvPr>
          <p:cNvSpPr txBox="1"/>
          <p:nvPr/>
        </p:nvSpPr>
        <p:spPr>
          <a:xfrm>
            <a:off x="1326362" y="4485199"/>
            <a:ext cx="7177558" cy="276999"/>
          </a:xfrm>
          <a:prstGeom prst="rect">
            <a:avLst/>
          </a:prstGeom>
          <a:solidFill>
            <a:schemeClr val="bg1">
              <a:lumMod val="95000"/>
            </a:schemeClr>
          </a:solidFill>
        </p:spPr>
        <p:txBody>
          <a:bodyPr wrap="square" rtlCol="0">
            <a:spAutoFit/>
          </a:bodyPr>
          <a:lstStyle/>
          <a:p>
            <a:r>
              <a:rPr lang="en-US" sz="1200" dirty="0">
                <a:latin typeface="Arial" panose="020B0604020202020204" pitchFamily="34" charset="0"/>
                <a:cs typeface="Arial" panose="020B0604020202020204" pitchFamily="34" charset="0"/>
              </a:rPr>
              <a:t>HIV RNA ≥50 copies/mL at 48 weeks: 9/522 (2%) in q8-week arm, 5/523 (1%) in q4-week arm</a:t>
            </a:r>
          </a:p>
        </p:txBody>
      </p:sp>
      <p:sp>
        <p:nvSpPr>
          <p:cNvPr id="8" name="TextBox 7">
            <a:extLst>
              <a:ext uri="{FF2B5EF4-FFF2-40B4-BE49-F238E27FC236}">
                <a16:creationId xmlns:a16="http://schemas.microsoft.com/office/drawing/2014/main" id="{7C59665D-5C71-CB44-881E-18A1A7A9C81A}"/>
              </a:ext>
            </a:extLst>
          </p:cNvPr>
          <p:cNvSpPr txBox="1"/>
          <p:nvPr/>
        </p:nvSpPr>
        <p:spPr>
          <a:xfrm>
            <a:off x="2935142" y="3802206"/>
            <a:ext cx="742950" cy="253916"/>
          </a:xfrm>
          <a:prstGeom prst="rect">
            <a:avLst/>
          </a:prstGeom>
          <a:noFill/>
        </p:spPr>
        <p:txBody>
          <a:bodyPr wrap="square" rtlCol="0" anchor="ctr" anchorCtr="1">
            <a:spAutoFit/>
          </a:bodyPr>
          <a:lstStyle/>
          <a:p>
            <a:r>
              <a:rPr lang="en-US" sz="1050" dirty="0">
                <a:solidFill>
                  <a:srgbClr val="FFFFFF"/>
                </a:solidFill>
                <a:latin typeface="Arial"/>
              </a:rPr>
              <a:t>491/522</a:t>
            </a:r>
          </a:p>
        </p:txBody>
      </p:sp>
    </p:spTree>
    <p:extLst>
      <p:ext uri="{BB962C8B-B14F-4D97-AF65-F5344CB8AC3E}">
        <p14:creationId xmlns:p14="http://schemas.microsoft.com/office/powerpoint/2010/main" val="2363362169"/>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5F2BBD-7BF4-7443-ADB9-53B59644F2CC}"/>
              </a:ext>
            </a:extLst>
          </p:cNvPr>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Every 2 Months for HIV Maintenance</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ATLAS-2M Study</a:t>
            </a:r>
            <a:r>
              <a:rPr lang="en-US" sz="2000" dirty="0"/>
              <a:t>: Results</a:t>
            </a:r>
          </a:p>
        </p:txBody>
      </p:sp>
      <p:sp>
        <p:nvSpPr>
          <p:cNvPr id="7" name="Text Placeholder 6">
            <a:extLst>
              <a:ext uri="{FF2B5EF4-FFF2-40B4-BE49-F238E27FC236}">
                <a16:creationId xmlns:a16="http://schemas.microsoft.com/office/drawing/2014/main" id="{7C237DE4-D544-7F44-AF0B-F98D507D3E25}"/>
              </a:ext>
            </a:extLst>
          </p:cNvPr>
          <p:cNvSpPr>
            <a:spLocks noGrp="1"/>
          </p:cNvSpPr>
          <p:nvPr>
            <p:ph type="body" sz="quarter" idx="14"/>
          </p:nvPr>
        </p:nvSpPr>
        <p:spPr/>
        <p:txBody>
          <a:bodyPr/>
          <a:lstStyle/>
          <a:p>
            <a:r>
              <a:rPr lang="en-US" dirty="0"/>
              <a:t>Source: Overton ET, et al. Lancet. 2020:396:1994-2005.</a:t>
            </a:r>
            <a:endParaRPr lang="en-US" dirty="0">
              <a:latin typeface="Arial" pitchFamily="31" charset="0"/>
            </a:endParaRPr>
          </a:p>
        </p:txBody>
      </p:sp>
      <p:graphicFrame>
        <p:nvGraphicFramePr>
          <p:cNvPr id="8" name="Group 65">
            <a:extLst>
              <a:ext uri="{FF2B5EF4-FFF2-40B4-BE49-F238E27FC236}">
                <a16:creationId xmlns:a16="http://schemas.microsoft.com/office/drawing/2014/main" id="{E68C324B-73F7-D743-AC0F-70C959A885C1}"/>
              </a:ext>
            </a:extLst>
          </p:cNvPr>
          <p:cNvGraphicFramePr>
            <a:graphicFrameLocks noGrp="1"/>
          </p:cNvGraphicFramePr>
          <p:nvPr/>
        </p:nvGraphicFramePr>
        <p:xfrm>
          <a:off x="417311" y="1061804"/>
          <a:ext cx="8321041" cy="3511931"/>
        </p:xfrm>
        <a:graphic>
          <a:graphicData uri="http://schemas.openxmlformats.org/drawingml/2006/table">
            <a:tbl>
              <a:tblPr>
                <a:effectLst/>
              </a:tblPr>
              <a:tblGrid>
                <a:gridCol w="1191911">
                  <a:extLst>
                    <a:ext uri="{9D8B030D-6E8A-4147-A177-3AD203B41FA5}">
                      <a16:colId xmlns:a16="http://schemas.microsoft.com/office/drawing/2014/main" val="20000"/>
                    </a:ext>
                  </a:extLst>
                </a:gridCol>
                <a:gridCol w="1425826">
                  <a:extLst>
                    <a:ext uri="{9D8B030D-6E8A-4147-A177-3AD203B41FA5}">
                      <a16:colId xmlns:a16="http://schemas.microsoft.com/office/drawing/2014/main" val="20001"/>
                    </a:ext>
                  </a:extLst>
                </a:gridCol>
                <a:gridCol w="1425826">
                  <a:extLst>
                    <a:ext uri="{9D8B030D-6E8A-4147-A177-3AD203B41FA5}">
                      <a16:colId xmlns:a16="http://schemas.microsoft.com/office/drawing/2014/main" val="2239871560"/>
                    </a:ext>
                  </a:extLst>
                </a:gridCol>
                <a:gridCol w="1425826">
                  <a:extLst>
                    <a:ext uri="{9D8B030D-6E8A-4147-A177-3AD203B41FA5}">
                      <a16:colId xmlns:a16="http://schemas.microsoft.com/office/drawing/2014/main" val="2646659511"/>
                    </a:ext>
                  </a:extLst>
                </a:gridCol>
                <a:gridCol w="1425826">
                  <a:extLst>
                    <a:ext uri="{9D8B030D-6E8A-4147-A177-3AD203B41FA5}">
                      <a16:colId xmlns:a16="http://schemas.microsoft.com/office/drawing/2014/main" val="20002"/>
                    </a:ext>
                  </a:extLst>
                </a:gridCol>
                <a:gridCol w="1425826">
                  <a:extLst>
                    <a:ext uri="{9D8B030D-6E8A-4147-A177-3AD203B41FA5}">
                      <a16:colId xmlns:a16="http://schemas.microsoft.com/office/drawing/2014/main" val="517719981"/>
                    </a:ext>
                  </a:extLst>
                </a:gridCol>
              </a:tblGrid>
              <a:tr h="544805">
                <a:tc gridSpan="6">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Participants with Viral Rebound Meeting Protocol-Defined Criteria for Genotype Resistance Testing</a:t>
                      </a:r>
                      <a:endParaRPr lang="en-US" sz="13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722364">
                <a:tc>
                  <a:txBody>
                    <a:bodyPr/>
                    <a:lstStyle/>
                    <a:p>
                      <a:pPr marL="0" indent="0" algn="l"/>
                      <a:endPar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Total </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Number of Participants</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79803B"/>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Archived (Baseline) RPV RAMs*</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8A494A"/>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Archived (Baseline) INSTI RAMs*</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4D2170"/>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RPV RAMs Detected at Time of VF</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8A494A"/>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INSTI RAMs Detected at Time of VF</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4D2170"/>
                    </a:solidFill>
                  </a:tcPr>
                </a:tc>
                <a:extLst>
                  <a:ext uri="{0D108BD9-81ED-4DB2-BD59-A6C34878D82A}">
                    <a16:rowId xmlns:a16="http://schemas.microsoft.com/office/drawing/2014/main" val="10001"/>
                  </a:ext>
                </a:extLst>
              </a:tr>
              <a:tr h="793451">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Q8 Weeks</a:t>
                      </a:r>
                    </a:p>
                  </a:txBody>
                  <a:tcPr marL="6858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A494A">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2170">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A494A">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5/8</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2170">
                        <a:alpha val="20000"/>
                      </a:srgbClr>
                    </a:solidFill>
                  </a:tcPr>
                </a:tc>
                <a:extLst>
                  <a:ext uri="{0D108BD9-81ED-4DB2-BD59-A6C34878D82A}">
                    <a16:rowId xmlns:a16="http://schemas.microsoft.com/office/drawing/2014/main" val="10002"/>
                  </a:ext>
                </a:extLst>
              </a:tr>
              <a:tr h="793451">
                <a:tc>
                  <a:txBody>
                    <a:bodyPr/>
                    <a:lstStyle/>
                    <a:p>
                      <a:pPr marL="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Q4 Weeks</a:t>
                      </a:r>
                    </a:p>
                  </a:txBody>
                  <a:tcPr marL="6858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75000"/>
                        <a:alpha val="66922"/>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9803B">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A494A">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0/2</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2170">
                        <a:alpha val="3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8A494A">
                        <a:alpha val="29582"/>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D2170">
                        <a:alpha val="30000"/>
                      </a:srgbClr>
                    </a:solidFill>
                  </a:tcPr>
                </a:tc>
                <a:extLst>
                  <a:ext uri="{0D108BD9-81ED-4DB2-BD59-A6C34878D82A}">
                    <a16:rowId xmlns:a16="http://schemas.microsoft.com/office/drawing/2014/main" val="10003"/>
                  </a:ext>
                </a:extLst>
              </a:tr>
              <a:tr h="579213">
                <a:tc gridSpan="6">
                  <a:txBody>
                    <a:bodyPr/>
                    <a:lstStyle/>
                    <a:p>
                      <a:pPr marL="0" marR="0" lvl="1" indent="0" algn="l" defTabSz="914400" rtl="0" eaLnBrk="1" fontAlgn="auto" latinLnBrk="0" hangingPunct="1">
                        <a:lnSpc>
                          <a:spcPts val="1100"/>
                        </a:lnSpc>
                        <a:spcBef>
                          <a:spcPts val="400"/>
                        </a:spcBef>
                        <a:spcAft>
                          <a:spcPts val="0"/>
                        </a:spcAft>
                        <a:buClr>
                          <a:schemeClr val="bg2"/>
                        </a:buClr>
                        <a:buSzTx/>
                        <a:buFontTx/>
                        <a:buNone/>
                        <a:tabLst/>
                        <a:defRPr/>
                      </a:pPr>
                      <a:r>
                        <a:rPr lang="en-US" sz="1100" kern="1200" spc="-30" dirty="0">
                          <a:solidFill>
                            <a:srgbClr val="000000"/>
                          </a:solidFill>
                          <a:latin typeface="Arial" panose="020B0604020202020204" pitchFamily="34" charset="0"/>
                          <a:ea typeface="+mn-ea"/>
                          <a:cs typeface="Arial" panose="020B0604020202020204" pitchFamily="34" charset="0"/>
                        </a:rPr>
                        <a:t>*Detected by archive (DNA) genotype</a:t>
                      </a:r>
                    </a:p>
                    <a:p>
                      <a:pPr marL="0" marR="0" lvl="1" indent="0" algn="l" defTabSz="914400" rtl="0" eaLnBrk="1" fontAlgn="auto" latinLnBrk="0" hangingPunct="1">
                        <a:lnSpc>
                          <a:spcPts val="1100"/>
                        </a:lnSpc>
                        <a:spcBef>
                          <a:spcPts val="400"/>
                        </a:spcBef>
                        <a:spcAft>
                          <a:spcPts val="0"/>
                        </a:spcAft>
                        <a:buClr>
                          <a:schemeClr val="bg2"/>
                        </a:buClr>
                        <a:buSzTx/>
                        <a:buFontTx/>
                        <a:buNone/>
                        <a:tabLst/>
                        <a:defRPr/>
                      </a:pPr>
                      <a:r>
                        <a:rPr lang="en-US" sz="1100" kern="1200" spc="-30" dirty="0">
                          <a:solidFill>
                            <a:srgbClr val="000000"/>
                          </a:solidFill>
                          <a:latin typeface="Arial" panose="020B0604020202020204" pitchFamily="34" charset="0"/>
                          <a:ea typeface="+mn-ea"/>
                          <a:cs typeface="Arial" panose="020B0604020202020204" pitchFamily="34" charset="0"/>
                        </a:rPr>
                        <a:t>**One participant had RPV RAMs; the other an NNRTI polymorphism that reduced RPV activity &gt;100-fold</a:t>
                      </a:r>
                    </a:p>
                    <a:p>
                      <a:pPr marL="0" marR="0" lvl="1" indent="0" algn="l" defTabSz="914400" rtl="0" eaLnBrk="1" fontAlgn="auto" latinLnBrk="0" hangingPunct="1">
                        <a:lnSpc>
                          <a:spcPts val="1100"/>
                        </a:lnSpc>
                        <a:spcBef>
                          <a:spcPts val="400"/>
                        </a:spcBef>
                        <a:spcAft>
                          <a:spcPts val="0"/>
                        </a:spcAft>
                        <a:buClr>
                          <a:schemeClr val="bg2"/>
                        </a:buClr>
                        <a:buSzTx/>
                        <a:buFontTx/>
                        <a:buNone/>
                        <a:tabLst/>
                        <a:defRPr/>
                      </a:pPr>
                      <a:r>
                        <a:rPr lang="en-US" sz="1100" kern="1200" spc="-30" dirty="0">
                          <a:solidFill>
                            <a:srgbClr val="000000"/>
                          </a:solidFill>
                          <a:latin typeface="Arial" panose="020B0604020202020204" pitchFamily="34" charset="0"/>
                          <a:ea typeface="+mn-ea"/>
                          <a:cs typeface="Arial" panose="020B0604020202020204" pitchFamily="34" charset="0"/>
                        </a:rPr>
                        <a:t>Abbreviations: RAMs = resistance associated mutations; VF = virologic failure</a:t>
                      </a:r>
                    </a:p>
                  </a:txBody>
                  <a:tcPr marL="68580" marR="68580" marT="68580" marB="68580"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n-US"/>
                    </a:p>
                  </a:txBody>
                  <a:tcPr/>
                </a:tc>
                <a:tc hMerge="1">
                  <a:txBody>
                    <a:bodyPr/>
                    <a:lstStyle/>
                    <a:p>
                      <a:endParaRPr lang="en-US"/>
                    </a:p>
                  </a:txBody>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4B3E25"/>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5524738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FB12-B5AB-6F40-93FC-F4D7B3F64DA8}"/>
              </a:ext>
            </a:extLst>
          </p:cNvPr>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Every 2 Months for HIV Maintenance</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ATLAS-2M Study</a:t>
            </a:r>
            <a:r>
              <a:rPr lang="en-US" sz="2000" dirty="0"/>
              <a:t>: Results</a:t>
            </a:r>
          </a:p>
        </p:txBody>
      </p:sp>
      <p:sp>
        <p:nvSpPr>
          <p:cNvPr id="8" name="Text Placeholder 7">
            <a:extLst>
              <a:ext uri="{FF2B5EF4-FFF2-40B4-BE49-F238E27FC236}">
                <a16:creationId xmlns:a16="http://schemas.microsoft.com/office/drawing/2014/main" id="{FED1A5E9-2D76-4C4C-8C24-AB76239AD001}"/>
              </a:ext>
            </a:extLst>
          </p:cNvPr>
          <p:cNvSpPr>
            <a:spLocks noGrp="1"/>
          </p:cNvSpPr>
          <p:nvPr>
            <p:ph type="body" sz="quarter" idx="14"/>
          </p:nvPr>
        </p:nvSpPr>
        <p:spPr/>
        <p:txBody>
          <a:bodyPr/>
          <a:lstStyle/>
          <a:p>
            <a:r>
              <a:rPr lang="en-US" dirty="0"/>
              <a:t>Source: Overton ET, et al. Lancet. 2020:396:1994-2005.</a:t>
            </a:r>
            <a:endParaRPr lang="en-US" dirty="0">
              <a:latin typeface="Arial" pitchFamily="31" charset="0"/>
            </a:endParaRPr>
          </a:p>
        </p:txBody>
      </p:sp>
      <p:graphicFrame>
        <p:nvGraphicFramePr>
          <p:cNvPr id="6" name="Group 65">
            <a:extLst>
              <a:ext uri="{FF2B5EF4-FFF2-40B4-BE49-F238E27FC236}">
                <a16:creationId xmlns:a16="http://schemas.microsoft.com/office/drawing/2014/main" id="{6343AA73-D6B6-EA45-80E8-449AE3A754D0}"/>
              </a:ext>
            </a:extLst>
          </p:cNvPr>
          <p:cNvGraphicFramePr>
            <a:graphicFrameLocks noGrp="1"/>
          </p:cNvGraphicFramePr>
          <p:nvPr/>
        </p:nvGraphicFramePr>
        <p:xfrm>
          <a:off x="454246" y="1044541"/>
          <a:ext cx="8229601" cy="3666749"/>
        </p:xfrm>
        <a:graphic>
          <a:graphicData uri="http://schemas.openxmlformats.org/drawingml/2006/table">
            <a:tbl>
              <a:tblPr>
                <a:effectLst/>
              </a:tblPr>
              <a:tblGrid>
                <a:gridCol w="2987597">
                  <a:extLst>
                    <a:ext uri="{9D8B030D-6E8A-4147-A177-3AD203B41FA5}">
                      <a16:colId xmlns:a16="http://schemas.microsoft.com/office/drawing/2014/main" val="20000"/>
                    </a:ext>
                  </a:extLst>
                </a:gridCol>
                <a:gridCol w="2621002">
                  <a:extLst>
                    <a:ext uri="{9D8B030D-6E8A-4147-A177-3AD203B41FA5}">
                      <a16:colId xmlns:a16="http://schemas.microsoft.com/office/drawing/2014/main" val="20001"/>
                    </a:ext>
                  </a:extLst>
                </a:gridCol>
                <a:gridCol w="2621002">
                  <a:extLst>
                    <a:ext uri="{9D8B030D-6E8A-4147-A177-3AD203B41FA5}">
                      <a16:colId xmlns:a16="http://schemas.microsoft.com/office/drawing/2014/main" val="2268791518"/>
                    </a:ext>
                  </a:extLst>
                </a:gridCol>
              </a:tblGrid>
              <a:tr h="32203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Injection Site Reactions (ISRs)*</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476424">
                <a:tc>
                  <a:txBody>
                    <a:bodyPr/>
                    <a:lstStyle/>
                    <a:p>
                      <a:pPr marL="0" indent="0" algn="l"/>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Types of Reactions</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IM CAB + RPV </a:t>
                      </a:r>
                      <a:b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b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Every 8 Weeks</a:t>
                      </a: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n (%)</a:t>
                      </a:r>
                      <a:endPar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solidFill>
                  </a:tcPr>
                </a:tc>
                <a:tc>
                  <a:txBody>
                    <a:bodyPr/>
                    <a:lstStyle/>
                    <a:p>
                      <a:pPr marL="0" indent="0" algn="ct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IM CAB + RPV </a:t>
                      </a:r>
                      <a:b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b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Every 4 Weeks</a:t>
                      </a: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n, %</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solidFill>
                  </a:tcPr>
                </a:tc>
                <a:extLst>
                  <a:ext uri="{0D108BD9-81ED-4DB2-BD59-A6C34878D82A}">
                    <a16:rowId xmlns:a16="http://schemas.microsoft.com/office/drawing/2014/main" val="10001"/>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Participants who received injections, n</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516</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517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10002"/>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Any reaction, n (%)</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392 (76)</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390 (75)</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10004"/>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Serious reaction, n (%)</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(&lt;10)</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 (0)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4253887532"/>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Reaction leading to discontinuation, n (%)</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 (1)</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 (2)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1568810395"/>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Pain, n (%)</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371 (72)</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363 (70)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1046866651"/>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Nodule, n (%)</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54 (10)</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89 (17)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1202630435"/>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Induration, n (%)</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41 (8)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39 (8)</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1789613450"/>
                  </a:ext>
                </a:extLst>
              </a:tr>
              <a:tr h="31746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Swelling, n (%)</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32 (6)</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 (5)</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4079041313"/>
                  </a:ext>
                </a:extLst>
              </a:tr>
              <a:tr h="328596">
                <a:tc gridSpan="3">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*The majority of ISRs (98%) were grade 1-2.</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87E00">
                        <a:alpha val="8000"/>
                      </a:srgbClr>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8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endParaRPr lang="en-US" sz="1600" kern="1200" spc="-30" dirty="0">
                        <a:solidFill>
                          <a:srgbClr val="000000"/>
                        </a:solidFill>
                        <a:latin typeface="+mn-lt"/>
                        <a:ea typeface="+mn-ea"/>
                        <a:cs typeface="Aria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4B3E25"/>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A87E00">
                        <a:alpha val="8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2015578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323850" y="89297"/>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sz="2000" dirty="0">
                <a:latin typeface="Arial" panose="020B0604020202020204" pitchFamily="34" charset="0"/>
                <a:cs typeface="Arial" panose="020B0604020202020204" pitchFamily="34" charset="0"/>
              </a:rPr>
              <a:t>Dosing Schedule </a:t>
            </a:r>
            <a:r>
              <a:rPr lang="en-US" sz="2000" dirty="0"/>
              <a:t>for Every 1-Month Injectable Cabotegravir and </a:t>
            </a:r>
            <a:r>
              <a:rPr lang="en-US" sz="2000" dirty="0" err="1"/>
              <a:t>Rilpivirine</a:t>
            </a:r>
            <a:endParaRPr lang="en-US" altLang="en-US" sz="2000" dirty="0">
              <a:latin typeface="Arial" panose="020B0604020202020204" pitchFamily="34" charset="0"/>
              <a:cs typeface="Arial" panose="020B0604020202020204" pitchFamily="34" charset="0"/>
            </a:endParaRPr>
          </a:p>
        </p:txBody>
      </p:sp>
      <p:sp>
        <p:nvSpPr>
          <p:cNvPr id="38915" name="Text Placeholder 2"/>
          <p:cNvSpPr>
            <a:spLocks noGrp="1"/>
          </p:cNvSpPr>
          <p:nvPr>
            <p:ph type="body" sz="quarter" idx="14"/>
          </p:nvPr>
        </p:nvSpPr>
        <p:spPr bwMode="auto">
          <a:xfrm>
            <a:off x="323850" y="4845844"/>
            <a:ext cx="7358063" cy="240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a:t>
            </a:r>
            <a:r>
              <a:rPr lang="en-US" dirty="0"/>
              <a:t>Cabotegravir-</a:t>
            </a:r>
            <a:r>
              <a:rPr lang="en-US" dirty="0" err="1"/>
              <a:t>Rilpivirine</a:t>
            </a:r>
            <a:r>
              <a:rPr lang="en-US" altLang="en-US" dirty="0">
                <a:latin typeface="Arial" panose="020B0604020202020204" pitchFamily="34" charset="0"/>
                <a:cs typeface="Arial" panose="020B0604020202020204" pitchFamily="34" charset="0"/>
              </a:rPr>
              <a:t> Prescribing Information</a:t>
            </a:r>
          </a:p>
        </p:txBody>
      </p:sp>
      <p:graphicFrame>
        <p:nvGraphicFramePr>
          <p:cNvPr id="4" name="Group 65">
            <a:extLst>
              <a:ext uri="{FF2B5EF4-FFF2-40B4-BE49-F238E27FC236}">
                <a16:creationId xmlns:a16="http://schemas.microsoft.com/office/drawing/2014/main" id="{87755EA9-25C6-3E4B-9EFA-3E800DBE40B4}"/>
              </a:ext>
            </a:extLst>
          </p:cNvPr>
          <p:cNvGraphicFramePr>
            <a:graphicFrameLocks noGrp="1"/>
          </p:cNvGraphicFramePr>
          <p:nvPr>
            <p:extLst>
              <p:ext uri="{D42A27DB-BD31-4B8C-83A1-F6EECF244321}">
                <p14:modId xmlns:p14="http://schemas.microsoft.com/office/powerpoint/2010/main" val="874554527"/>
              </p:ext>
            </p:extLst>
          </p:nvPr>
        </p:nvGraphicFramePr>
        <p:xfrm>
          <a:off x="512775" y="1055553"/>
          <a:ext cx="8112418" cy="3580302"/>
        </p:xfrm>
        <a:graphic>
          <a:graphicData uri="http://schemas.openxmlformats.org/drawingml/2006/table">
            <a:tbl>
              <a:tblPr>
                <a:effectLst/>
              </a:tblPr>
              <a:tblGrid>
                <a:gridCol w="1494757">
                  <a:extLst>
                    <a:ext uri="{9D8B030D-6E8A-4147-A177-3AD203B41FA5}">
                      <a16:colId xmlns:a16="http://schemas.microsoft.com/office/drawing/2014/main" val="20000"/>
                    </a:ext>
                  </a:extLst>
                </a:gridCol>
                <a:gridCol w="2205887">
                  <a:extLst>
                    <a:ext uri="{9D8B030D-6E8A-4147-A177-3AD203B41FA5}">
                      <a16:colId xmlns:a16="http://schemas.microsoft.com/office/drawing/2014/main" val="20001"/>
                    </a:ext>
                  </a:extLst>
                </a:gridCol>
                <a:gridCol w="2205887">
                  <a:extLst>
                    <a:ext uri="{9D8B030D-6E8A-4147-A177-3AD203B41FA5}">
                      <a16:colId xmlns:a16="http://schemas.microsoft.com/office/drawing/2014/main" val="3260994164"/>
                    </a:ext>
                  </a:extLst>
                </a:gridCol>
                <a:gridCol w="2205887">
                  <a:extLst>
                    <a:ext uri="{9D8B030D-6E8A-4147-A177-3AD203B41FA5}">
                      <a16:colId xmlns:a16="http://schemas.microsoft.com/office/drawing/2014/main" val="844618758"/>
                    </a:ext>
                  </a:extLst>
                </a:gridCol>
              </a:tblGrid>
              <a:tr h="493873">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Recommended Dosing Schedule in Adults for Every 1-Month Cabotegravir and </a:t>
                      </a:r>
                      <a:r>
                        <a:rPr kumimoji="0" lang="en-US" sz="1400" b="1" i="0" u="none" strike="noStrike" cap="none" normalizeH="0" baseline="0" dirty="0" err="1">
                          <a:ln>
                            <a:noFill/>
                          </a:ln>
                          <a:solidFill>
                            <a:srgbClr val="FFFFFF"/>
                          </a:solidFill>
                          <a:effectLst/>
                          <a:latin typeface="Arial" panose="020B0604020202020204" pitchFamily="34" charset="0"/>
                          <a:ea typeface="ＭＳ Ｐゴシック" pitchFamily="-108" charset="-128"/>
                          <a:cs typeface="Arial" panose="020B0604020202020204" pitchFamily="34" charset="0"/>
                        </a:rPr>
                        <a:t>Rilpivirine</a:t>
                      </a:r>
                      <a:endParaRPr lang="en-US" sz="1400" b="0" dirty="0">
                        <a:solidFill>
                          <a:srgbClr val="FFFFFF"/>
                        </a:solidFill>
                        <a:latin typeface="Arial" panose="020B0604020202020204" pitchFamily="34" charset="0"/>
                        <a:cs typeface="Arial" panose="020B0604020202020204" pitchFamily="34" charset="0"/>
                      </a:endParaRPr>
                    </a:p>
                  </a:txBody>
                  <a:tcPr marL="137155"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54685">
                <a:tc rowSpan="2">
                  <a:txBody>
                    <a:bodyPr/>
                    <a:lstStyle/>
                    <a:p>
                      <a:pPr marL="182880" indent="0" algn="l"/>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Drug</a:t>
                      </a: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marL="0" indent="0" algn="ctr"/>
                      <a:r>
                        <a:rPr lang="en-US" sz="1100" b="1" dirty="0">
                          <a:solidFill>
                            <a:schemeClr val="bg1"/>
                          </a:solidFill>
                          <a:latin typeface="Arial" panose="020B0604020202020204" pitchFamily="34" charset="0"/>
                          <a:cs typeface="Arial" panose="020B0604020202020204" pitchFamily="34" charset="0"/>
                        </a:rPr>
                        <a:t>Optional Oral Lead-In </a:t>
                      </a:r>
                      <a:endPar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endParaRP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lang="en-US" sz="1100" b="1" dirty="0">
                          <a:solidFill>
                            <a:schemeClr val="bg1"/>
                          </a:solidFill>
                          <a:latin typeface="Arial" panose="020B0604020202020204" pitchFamily="34" charset="0"/>
                          <a:cs typeface="Arial" panose="020B0604020202020204" pitchFamily="34" charset="0"/>
                        </a:rPr>
                        <a:t>Initiation Phase Injections </a:t>
                      </a:r>
                      <a:br>
                        <a:rPr lang="en-US" sz="1100"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(One-Time Dosing)</a:t>
                      </a:r>
                      <a:endPar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endParaRP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lang="en-US" sz="1100" b="1" dirty="0">
                          <a:solidFill>
                            <a:schemeClr val="bg1"/>
                          </a:solidFill>
                          <a:latin typeface="Arial" panose="020B0604020202020204" pitchFamily="34" charset="0"/>
                          <a:cs typeface="Arial" panose="020B0604020202020204" pitchFamily="34" charset="0"/>
                        </a:rPr>
                        <a:t>Continuation Phase Injections </a:t>
                      </a:r>
                      <a:br>
                        <a:rPr lang="en-US" sz="1100" b="1" dirty="0">
                          <a:solidFill>
                            <a:schemeClr val="bg1"/>
                          </a:solidFill>
                          <a:latin typeface="Arial" panose="020B0604020202020204" pitchFamily="34" charset="0"/>
                          <a:cs typeface="Arial" panose="020B0604020202020204" pitchFamily="34" charset="0"/>
                        </a:rPr>
                      </a:br>
                      <a:r>
                        <a:rPr lang="en-US" sz="1100" dirty="0">
                          <a:solidFill>
                            <a:schemeClr val="bg1"/>
                          </a:solidFill>
                          <a:latin typeface="Arial" panose="020B0604020202020204" pitchFamily="34" charset="0"/>
                          <a:cs typeface="Arial" panose="020B0604020202020204" pitchFamily="34" charset="0"/>
                        </a:rPr>
                        <a:t>(Once-Monthly Dosing)</a:t>
                      </a:r>
                      <a:endPar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endParaRP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65000"/>
                        <a:lumOff val="35000"/>
                      </a:schemeClr>
                    </a:solidFill>
                  </a:tcPr>
                </a:tc>
                <a:extLst>
                  <a:ext uri="{0D108BD9-81ED-4DB2-BD59-A6C34878D82A}">
                    <a16:rowId xmlns:a16="http://schemas.microsoft.com/office/drawing/2014/main" val="10001"/>
                  </a:ext>
                </a:extLst>
              </a:tr>
              <a:tr h="694908">
                <a:tc v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lang="en-US" sz="1100" dirty="0">
                          <a:solidFill>
                            <a:schemeClr val="bg1"/>
                          </a:solidFill>
                          <a:latin typeface="Arial" panose="020B0604020202020204" pitchFamily="34" charset="0"/>
                          <a:cs typeface="Arial" panose="020B0604020202020204" pitchFamily="34" charset="0"/>
                        </a:rPr>
                        <a:t>If used, administer for ≥28 days</a:t>
                      </a:r>
                      <a:endPar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endParaRP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indent="0" algn="ctr"/>
                      <a:r>
                        <a:rPr lang="en-US" sz="1100" dirty="0">
                          <a:solidFill>
                            <a:schemeClr val="bg1"/>
                          </a:solidFill>
                          <a:latin typeface="Arial" panose="020B0604020202020204" pitchFamily="34" charset="0"/>
                          <a:cs typeface="Arial" panose="020B0604020202020204" pitchFamily="34" charset="0"/>
                        </a:rPr>
                        <a:t>Administer on the last day   of current antiretroviral therapy or last day of oral lead-in (if used)</a:t>
                      </a: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indent="0" algn="ctr"/>
                      <a:r>
                        <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rPr>
                        <a:t>Administer Monthly</a:t>
                      </a: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3511725152"/>
                  </a:ext>
                </a:extLst>
              </a:tr>
              <a:tr h="81841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b="1" kern="1200" spc="-30" dirty="0">
                          <a:solidFill>
                            <a:srgbClr val="000000"/>
                          </a:solidFill>
                          <a:latin typeface="Arial" panose="020B0604020202020204" pitchFamily="34" charset="0"/>
                          <a:ea typeface="+mn-ea"/>
                          <a:cs typeface="Arial" panose="020B0604020202020204" pitchFamily="34" charset="0"/>
                        </a:rPr>
                        <a:t>Cabotegravir</a:t>
                      </a:r>
                    </a:p>
                  </a:txBody>
                  <a:tcPr marL="137155"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7703">
                        <a:alpha val="8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lang="en-US" sz="1400" dirty="0">
                          <a:latin typeface="Arial" panose="020B0604020202020204" pitchFamily="34" charset="0"/>
                          <a:cs typeface="Arial" panose="020B0604020202020204" pitchFamily="34" charset="0"/>
                        </a:rPr>
                        <a:t>30 mg orally once daily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with a meal</a:t>
                      </a:r>
                      <a:endPar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7703">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lang="en-US" sz="1400" dirty="0">
                          <a:latin typeface="Arial" panose="020B0604020202020204" pitchFamily="34" charset="0"/>
                          <a:cs typeface="Arial" panose="020B0604020202020204" pitchFamily="34" charset="0"/>
                        </a:rPr>
                        <a:t>600 mg IM (3 mL) </a:t>
                      </a:r>
                      <a:endPar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7703">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lang="en-US" sz="1400" dirty="0">
                          <a:latin typeface="Arial" panose="020B0604020202020204" pitchFamily="34" charset="0"/>
                          <a:cs typeface="Arial" panose="020B0604020202020204" pitchFamily="34" charset="0"/>
                        </a:rPr>
                        <a:t>400 mg IM (2 mL)</a:t>
                      </a:r>
                      <a:endPar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7703">
                        <a:alpha val="25000"/>
                      </a:srgbClr>
                    </a:solidFill>
                  </a:tcPr>
                </a:tc>
                <a:extLst>
                  <a:ext uri="{0D108BD9-81ED-4DB2-BD59-A6C34878D82A}">
                    <a16:rowId xmlns:a16="http://schemas.microsoft.com/office/drawing/2014/main" val="10002"/>
                  </a:ext>
                </a:extLst>
              </a:tr>
              <a:tr h="818418">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400" b="1" kern="1200" spc="-30" dirty="0">
                          <a:solidFill>
                            <a:srgbClr val="000000"/>
                          </a:solidFill>
                          <a:latin typeface="Arial" panose="020B0604020202020204" pitchFamily="34" charset="0"/>
                          <a:ea typeface="+mn-ea"/>
                          <a:cs typeface="Arial" panose="020B0604020202020204" pitchFamily="34" charset="0"/>
                        </a:rPr>
                        <a:t>Rilpivirine</a:t>
                      </a:r>
                    </a:p>
                  </a:txBody>
                  <a:tcPr marL="137155"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51">
                        <a:alpha val="85000"/>
                      </a:srgbClr>
                    </a:solidFill>
                  </a:tcPr>
                </a:tc>
                <a:tc>
                  <a:txBody>
                    <a:bodyPr/>
                    <a:lstStyle/>
                    <a:p>
                      <a:pPr algn="ctr"/>
                      <a:r>
                        <a:rPr lang="en-US" sz="1400" dirty="0">
                          <a:latin typeface="Arial" panose="020B0604020202020204" pitchFamily="34" charset="0"/>
                          <a:cs typeface="Arial" panose="020B0604020202020204" pitchFamily="34" charset="0"/>
                        </a:rPr>
                        <a:t>25 mg orally once daily </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with a meal</a:t>
                      </a: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51">
                        <a:alpha val="25000"/>
                      </a:srgbClr>
                    </a:solidFill>
                  </a:tcPr>
                </a:tc>
                <a:tc>
                  <a:txBody>
                    <a:bodyPr/>
                    <a:lstStyle/>
                    <a:p>
                      <a:pPr algn="ctr"/>
                      <a:r>
                        <a:rPr lang="en-US" sz="1400" dirty="0">
                          <a:latin typeface="Arial" panose="020B0604020202020204" pitchFamily="34" charset="0"/>
                          <a:cs typeface="Arial" panose="020B0604020202020204" pitchFamily="34" charset="0"/>
                        </a:rPr>
                        <a:t>900 mg IM (3 mL)</a:t>
                      </a: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51">
                        <a:alpha val="25000"/>
                      </a:srgbClr>
                    </a:solidFill>
                  </a:tcPr>
                </a:tc>
                <a:tc>
                  <a:txBody>
                    <a:bodyPr/>
                    <a:lstStyle/>
                    <a:p>
                      <a:pPr algn="ctr"/>
                      <a:r>
                        <a:rPr lang="en-US" sz="1400" dirty="0">
                          <a:latin typeface="Arial" panose="020B0604020202020204" pitchFamily="34" charset="0"/>
                          <a:cs typeface="Arial" panose="020B0604020202020204" pitchFamily="34" charset="0"/>
                        </a:rPr>
                        <a:t>600 mg IM (2 mL)</a:t>
                      </a:r>
                    </a:p>
                  </a:txBody>
                  <a:tcPr marL="49320" marR="49320" marT="24654" marB="2465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651">
                        <a:alpha val="25000"/>
                      </a:srgbClr>
                    </a:solidFill>
                  </a:tcPr>
                </a:tc>
                <a:extLst>
                  <a:ext uri="{0D108BD9-81ED-4DB2-BD59-A6C34878D82A}">
                    <a16:rowId xmlns:a16="http://schemas.microsoft.com/office/drawing/2014/main" val="2772347770"/>
                  </a:ext>
                </a:extLst>
              </a:tr>
            </a:tbl>
          </a:graphicData>
        </a:graphic>
      </p:graphicFrame>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IM Cabotegravir and IM </a:t>
            </a:r>
            <a:r>
              <a:rPr lang="en-US" sz="1800" dirty="0" err="1">
                <a:ea typeface="ＭＳ Ｐゴシック" pitchFamily="31" charset="-128"/>
                <a:cs typeface="ＭＳ Ｐゴシック" pitchFamily="31" charset="-128"/>
              </a:rPr>
              <a:t>Rilpivirine</a:t>
            </a:r>
            <a:r>
              <a:rPr lang="en-US" sz="1800" dirty="0">
                <a:ea typeface="ＭＳ Ｐゴシック" pitchFamily="31" charset="-128"/>
                <a:cs typeface="ＭＳ Ｐゴシック" pitchFamily="31" charset="-128"/>
              </a:rPr>
              <a:t> Every 2 Months for HIV Maintenance</a:t>
            </a:r>
            <a:br>
              <a:rPr lang="en-US" sz="1800" dirty="0">
                <a:ea typeface="ＭＳ Ｐゴシック" pitchFamily="31" charset="-128"/>
                <a:cs typeface="ＭＳ Ｐゴシック" pitchFamily="31" charset="-128"/>
              </a:rPr>
            </a:br>
            <a:r>
              <a:rPr lang="en-US" sz="2100" dirty="0">
                <a:ea typeface="ＭＳ Ｐゴシック" pitchFamily="31" charset="-128"/>
                <a:cs typeface="ＭＳ Ｐゴシック" pitchFamily="31" charset="-128"/>
              </a:rPr>
              <a:t>ATLAS-2M Study</a:t>
            </a:r>
            <a:r>
              <a:rPr lang="en-US" sz="2100" dirty="0"/>
              <a:t>: Conclusions</a:t>
            </a:r>
          </a:p>
        </p:txBody>
      </p:sp>
      <p:sp>
        <p:nvSpPr>
          <p:cNvPr id="7" name="Content Placeholder 6"/>
          <p:cNvSpPr>
            <a:spLocks noGrp="1"/>
          </p:cNvSpPr>
          <p:nvPr>
            <p:ph type="body" sz="quarter" idx="16"/>
          </p:nvPr>
        </p:nvSpPr>
        <p:spPr/>
        <p:txBody>
          <a:bodyPr/>
          <a:lstStyle/>
          <a:p>
            <a:r>
              <a:rPr lang="en-US" dirty="0"/>
              <a:t>Source: Overton ET, et al. Lancet. 2020:396:1994-2005.</a:t>
            </a:r>
            <a:endParaRPr lang="en-US" dirty="0">
              <a:latin typeface="Arial" pitchFamily="31" charset="0"/>
            </a:endParaRPr>
          </a:p>
        </p:txBody>
      </p:sp>
      <p:sp>
        <p:nvSpPr>
          <p:cNvPr id="3" name="Content Placeholder 2">
            <a:extLst>
              <a:ext uri="{FF2B5EF4-FFF2-40B4-BE49-F238E27FC236}">
                <a16:creationId xmlns:a16="http://schemas.microsoft.com/office/drawing/2014/main" id="{3F7599A3-7D7A-71E8-D3C2-738BF9084C30}"/>
              </a:ext>
            </a:extLst>
          </p:cNvPr>
          <p:cNvSpPr>
            <a:spLocks noGrp="1"/>
          </p:cNvSpPr>
          <p:nvPr>
            <p:ph sz="half" idx="2"/>
          </p:nvPr>
        </p:nvSpPr>
        <p:spPr>
          <a:xfrm>
            <a:off x="-18168" y="1956021"/>
            <a:ext cx="9180576" cy="1269676"/>
          </a:xfrm>
        </p:spPr>
        <p:txBody>
          <a:bodyPr/>
          <a:lstStyle/>
          <a:p>
            <a:r>
              <a:rPr lang="en-US" b="1" dirty="0">
                <a:solidFill>
                  <a:srgbClr val="C00000"/>
                </a:solidFill>
                <a:cs typeface="Arial"/>
              </a:rPr>
              <a:t>Conclusions</a:t>
            </a:r>
            <a:r>
              <a:rPr lang="en-US" dirty="0">
                <a:solidFill>
                  <a:srgbClr val="800000"/>
                </a:solidFill>
                <a:cs typeface="Arial"/>
              </a:rPr>
              <a:t>:</a:t>
            </a:r>
            <a:r>
              <a:rPr lang="en-US" dirty="0">
                <a:solidFill>
                  <a:schemeClr val="tx1"/>
                </a:solidFill>
                <a:cs typeface="Arial"/>
              </a:rPr>
              <a:t> “The efficacy and safety profiles of dosing every 8 weeks and dosing every 4 weeks were similar. These results support the use of cabotegravir plus </a:t>
            </a:r>
            <a:r>
              <a:rPr lang="en-US" dirty="0" err="1">
                <a:solidFill>
                  <a:schemeClr val="tx1"/>
                </a:solidFill>
                <a:cs typeface="Arial"/>
              </a:rPr>
              <a:t>rilpivirine</a:t>
            </a:r>
            <a:r>
              <a:rPr lang="en-US" dirty="0">
                <a:solidFill>
                  <a:schemeClr val="tx1"/>
                </a:solidFill>
                <a:cs typeface="Arial"/>
              </a:rPr>
              <a:t> long-acting administered every 2 months as a therapeutic option for people living with HIV-1</a:t>
            </a:r>
            <a:r>
              <a:rPr lang="en-US" dirty="0">
                <a:solidFill>
                  <a:schemeClr val="tx1"/>
                </a:solidFill>
              </a:rPr>
              <a:t>.”</a:t>
            </a:r>
            <a:endParaRPr lang="en-US" dirty="0">
              <a:solidFill>
                <a:schemeClr val="tx1"/>
              </a:solidFill>
              <a:cs typeface="Arial"/>
            </a:endParaRPr>
          </a:p>
        </p:txBody>
      </p:sp>
    </p:spTree>
    <p:extLst>
      <p:ext uri="{BB962C8B-B14F-4D97-AF65-F5344CB8AC3E}">
        <p14:creationId xmlns:p14="http://schemas.microsoft.com/office/powerpoint/2010/main" val="159534064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IM Cabotegravir and IM </a:t>
            </a:r>
            <a:r>
              <a:rPr lang="en-US" sz="1800" b="0" dirty="0" err="1"/>
              <a:t>Rilpivirine</a:t>
            </a:r>
            <a:r>
              <a:rPr lang="en-US" sz="1800" b="0" dirty="0"/>
              <a:t> Every 2 Months for HIV Maintenance</a:t>
            </a:r>
            <a:br>
              <a:rPr lang="en-US" sz="2025" b="0" dirty="0"/>
            </a:br>
            <a:r>
              <a:rPr lang="en-US" sz="2025" b="0" dirty="0"/>
              <a:t> </a:t>
            </a:r>
            <a:r>
              <a:rPr lang="en-US" dirty="0"/>
              <a:t>ATLAS-2M: 96-Week Results</a:t>
            </a:r>
          </a:p>
        </p:txBody>
      </p:sp>
    </p:spTree>
    <p:extLst>
      <p:ext uri="{BB962C8B-B14F-4D97-AF65-F5344CB8AC3E}">
        <p14:creationId xmlns:p14="http://schemas.microsoft.com/office/powerpoint/2010/main" val="1298805818"/>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Every 2 Months for HIV Maintenance</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ATLAS-2M Study</a:t>
            </a:r>
            <a:r>
              <a:rPr lang="en-US" sz="2000" dirty="0"/>
              <a:t>: Results (Week 96)</a:t>
            </a:r>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Weeks </a:t>
            </a:r>
            <a:r>
              <a:rPr lang="en-US" dirty="0">
                <a:latin typeface="Arial" pitchFamily="-110" charset="0"/>
                <a:ea typeface="ＭＳ Ｐゴシック" pitchFamily="-110" charset="-128"/>
                <a:cs typeface="ＭＳ Ｐゴシック" pitchFamily="-110" charset="-128"/>
              </a:rPr>
              <a:t>96</a:t>
            </a:r>
            <a:r>
              <a:rPr lang="en-US" dirty="0">
                <a:solidFill>
                  <a:schemeClr val="bg1"/>
                </a:solidFill>
                <a:latin typeface="Arial" pitchFamily="-110" charset="0"/>
                <a:ea typeface="ＭＳ Ｐゴシック" pitchFamily="-110" charset="-128"/>
                <a:cs typeface="ＭＳ Ｐゴシック" pitchFamily="-110" charset="-128"/>
              </a:rPr>
              <a:t>: Virologic Response by FDA Snapshot Analysis</a:t>
            </a:r>
          </a:p>
        </p:txBody>
      </p:sp>
      <p:sp>
        <p:nvSpPr>
          <p:cNvPr id="7" name="Content Placeholder 6"/>
          <p:cNvSpPr>
            <a:spLocks noGrp="1"/>
          </p:cNvSpPr>
          <p:nvPr>
            <p:ph type="body" sz="quarter" idx="16"/>
          </p:nvPr>
        </p:nvSpPr>
        <p:spPr/>
        <p:txBody>
          <a:bodyPr/>
          <a:lstStyle/>
          <a:p>
            <a:r>
              <a:rPr lang="en-US" dirty="0"/>
              <a:t>Source: Jaeger H, et al. Lancet HIV. 2021;8:e679-e689.</a:t>
            </a:r>
            <a:endParaRPr lang="en-US" dirty="0">
              <a:latin typeface="Arial" pitchFamily="31" charset="0"/>
            </a:endParaRPr>
          </a:p>
        </p:txBody>
      </p:sp>
      <p:graphicFrame>
        <p:nvGraphicFramePr>
          <p:cNvPr id="6" name="Chart 5"/>
          <p:cNvGraphicFramePr>
            <a:graphicFrameLocks/>
          </p:cNvGraphicFramePr>
          <p:nvPr/>
        </p:nvGraphicFramePr>
        <p:xfrm>
          <a:off x="874146" y="1379131"/>
          <a:ext cx="7395707" cy="301752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178037" y="3802974"/>
            <a:ext cx="742950" cy="253916"/>
          </a:xfrm>
          <a:prstGeom prst="rect">
            <a:avLst/>
          </a:prstGeom>
          <a:noFill/>
        </p:spPr>
        <p:txBody>
          <a:bodyPr wrap="square" rtlCol="0" anchor="ctr" anchorCtr="1">
            <a:spAutoFit/>
          </a:bodyPr>
          <a:lstStyle/>
          <a:p>
            <a:r>
              <a:rPr lang="en-US" sz="1050" dirty="0">
                <a:solidFill>
                  <a:srgbClr val="FFFFFF"/>
                </a:solidFill>
                <a:latin typeface="Arial"/>
              </a:rPr>
              <a:t>472/523</a:t>
            </a:r>
          </a:p>
        </p:txBody>
      </p:sp>
      <p:sp>
        <p:nvSpPr>
          <p:cNvPr id="9" name="TextBox 8">
            <a:extLst>
              <a:ext uri="{FF2B5EF4-FFF2-40B4-BE49-F238E27FC236}">
                <a16:creationId xmlns:a16="http://schemas.microsoft.com/office/drawing/2014/main" id="{4B73F1F0-9D02-0348-AFDC-9D72E69B26DC}"/>
              </a:ext>
            </a:extLst>
          </p:cNvPr>
          <p:cNvSpPr txBox="1"/>
          <p:nvPr/>
        </p:nvSpPr>
        <p:spPr>
          <a:xfrm>
            <a:off x="1076987" y="4476757"/>
            <a:ext cx="7025391" cy="276999"/>
          </a:xfrm>
          <a:prstGeom prst="rect">
            <a:avLst/>
          </a:prstGeom>
          <a:solidFill>
            <a:schemeClr val="bg1">
              <a:lumMod val="95000"/>
            </a:schemeClr>
          </a:solidFill>
        </p:spPr>
        <p:txBody>
          <a:bodyPr wrap="square" rtlCol="0">
            <a:spAutoFit/>
          </a:bodyPr>
          <a:lstStyle/>
          <a:p>
            <a:r>
              <a:rPr lang="en-US" sz="1200" dirty="0">
                <a:latin typeface="Arial" panose="020B0604020202020204" pitchFamily="34" charset="0"/>
                <a:cs typeface="Arial" panose="020B0604020202020204" pitchFamily="34" charset="0"/>
              </a:rPr>
              <a:t>HIV RNA ≥50 copies/mL at 96 weeks: 11/522 (2%) in q8-week arm, 6/523 (1%) in q4-week arm</a:t>
            </a:r>
          </a:p>
        </p:txBody>
      </p:sp>
      <p:sp>
        <p:nvSpPr>
          <p:cNvPr id="8" name="TextBox 7">
            <a:extLst>
              <a:ext uri="{FF2B5EF4-FFF2-40B4-BE49-F238E27FC236}">
                <a16:creationId xmlns:a16="http://schemas.microsoft.com/office/drawing/2014/main" id="{7C59665D-5C71-CB44-881E-18A1A7A9C81A}"/>
              </a:ext>
            </a:extLst>
          </p:cNvPr>
          <p:cNvSpPr txBox="1"/>
          <p:nvPr/>
        </p:nvSpPr>
        <p:spPr>
          <a:xfrm>
            <a:off x="3059975" y="3802206"/>
            <a:ext cx="742950" cy="253916"/>
          </a:xfrm>
          <a:prstGeom prst="rect">
            <a:avLst/>
          </a:prstGeom>
          <a:noFill/>
        </p:spPr>
        <p:txBody>
          <a:bodyPr wrap="square" rtlCol="0" anchor="ctr" anchorCtr="1">
            <a:spAutoFit/>
          </a:bodyPr>
          <a:lstStyle/>
          <a:p>
            <a:r>
              <a:rPr lang="en-US" sz="1050" dirty="0">
                <a:solidFill>
                  <a:srgbClr val="FFFFFF"/>
                </a:solidFill>
                <a:latin typeface="Arial"/>
              </a:rPr>
              <a:t>475/522</a:t>
            </a:r>
          </a:p>
        </p:txBody>
      </p:sp>
    </p:spTree>
    <p:extLst>
      <p:ext uri="{BB962C8B-B14F-4D97-AF65-F5344CB8AC3E}">
        <p14:creationId xmlns:p14="http://schemas.microsoft.com/office/powerpoint/2010/main" val="2754320934"/>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FB12-B5AB-6F40-93FC-F4D7B3F64DA8}"/>
              </a:ext>
            </a:extLst>
          </p:cNvPr>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Every 2 Months for HIV Maintenance</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ATLAS-2M Study</a:t>
            </a:r>
            <a:r>
              <a:rPr lang="en-US" sz="2000" dirty="0"/>
              <a:t>: Results (Week 96)</a:t>
            </a:r>
          </a:p>
        </p:txBody>
      </p:sp>
      <p:sp>
        <p:nvSpPr>
          <p:cNvPr id="8" name="Text Placeholder 7">
            <a:extLst>
              <a:ext uri="{FF2B5EF4-FFF2-40B4-BE49-F238E27FC236}">
                <a16:creationId xmlns:a16="http://schemas.microsoft.com/office/drawing/2014/main" id="{FED1A5E9-2D76-4C4C-8C24-AB76239AD001}"/>
              </a:ext>
            </a:extLst>
          </p:cNvPr>
          <p:cNvSpPr>
            <a:spLocks noGrp="1"/>
          </p:cNvSpPr>
          <p:nvPr>
            <p:ph type="body" sz="quarter" idx="14"/>
          </p:nvPr>
        </p:nvSpPr>
        <p:spPr/>
        <p:txBody>
          <a:bodyPr/>
          <a:lstStyle/>
          <a:p>
            <a:r>
              <a:rPr lang="en-US" dirty="0"/>
              <a:t>Source: Jaeger H, et al. Lancet HIV. 2021;8:e679-e689.</a:t>
            </a:r>
            <a:endParaRPr lang="en-US" dirty="0">
              <a:latin typeface="Arial" pitchFamily="31" charset="0"/>
            </a:endParaRPr>
          </a:p>
        </p:txBody>
      </p:sp>
      <p:graphicFrame>
        <p:nvGraphicFramePr>
          <p:cNvPr id="6" name="Group 65">
            <a:extLst>
              <a:ext uri="{FF2B5EF4-FFF2-40B4-BE49-F238E27FC236}">
                <a16:creationId xmlns:a16="http://schemas.microsoft.com/office/drawing/2014/main" id="{6343AA73-D6B6-EA45-80E8-449AE3A754D0}"/>
              </a:ext>
            </a:extLst>
          </p:cNvPr>
          <p:cNvGraphicFramePr>
            <a:graphicFrameLocks noGrp="1"/>
          </p:cNvGraphicFramePr>
          <p:nvPr>
            <p:extLst>
              <p:ext uri="{D42A27DB-BD31-4B8C-83A1-F6EECF244321}">
                <p14:modId xmlns:p14="http://schemas.microsoft.com/office/powerpoint/2010/main" val="3758393218"/>
              </p:ext>
            </p:extLst>
          </p:nvPr>
        </p:nvGraphicFramePr>
        <p:xfrm>
          <a:off x="462788" y="1027450"/>
          <a:ext cx="8229600" cy="3749039"/>
        </p:xfrm>
        <a:graphic>
          <a:graphicData uri="http://schemas.openxmlformats.org/drawingml/2006/table">
            <a:tbl>
              <a:tblPr>
                <a:effectLst/>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268791518"/>
                    </a:ext>
                  </a:extLst>
                </a:gridCol>
              </a:tblGrid>
              <a:tr h="321757">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Injection Site Reactions (ISRs)*</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583112">
                <a:tc>
                  <a:txBody>
                    <a:bodyPr/>
                    <a:lstStyle/>
                    <a:p>
                      <a:pPr marL="0" indent="0" algn="l"/>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Types of Reactions</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IM CAB + RPV </a:t>
                      </a:r>
                      <a:b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b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Every 8 Weeks</a:t>
                      </a: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n (%)</a:t>
                      </a:r>
                      <a:endPar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solidFill>
                  </a:tcPr>
                </a:tc>
                <a:tc>
                  <a:txBody>
                    <a:bodyPr/>
                    <a:lstStyle/>
                    <a:p>
                      <a:pPr marL="0" indent="0" algn="ct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IM CAB + RPV </a:t>
                      </a:r>
                      <a:b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b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Every 4 Weeks</a:t>
                      </a: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 n, %</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solidFill>
                  </a:tcPr>
                </a:tc>
                <a:extLst>
                  <a:ext uri="{0D108BD9-81ED-4DB2-BD59-A6C34878D82A}">
                    <a16:rowId xmlns:a16="http://schemas.microsoft.com/office/drawing/2014/main" val="10001"/>
                  </a:ext>
                </a:extLst>
              </a:tr>
              <a:tr h="284417">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Number of injections</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12,832</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23,855</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10004"/>
                  </a:ext>
                </a:extLst>
              </a:tr>
              <a:tr h="284417">
                <a:tc>
                  <a:txBody>
                    <a:bodyPr/>
                    <a:lstStyle/>
                    <a:p>
                      <a:pPr marL="24161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Injection site pain</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2,662/12,832 (21%)</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3,295/23,855 (14%)</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2626196708"/>
                  </a:ext>
                </a:extLst>
              </a:tr>
              <a:tr h="284417">
                <a:tc>
                  <a:txBody>
                    <a:bodyPr/>
                    <a:lstStyle/>
                    <a:p>
                      <a:pPr marL="24161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Injection site nodule</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188/12,832 (2%)</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297/23,855 (1%)</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3080607764"/>
                  </a:ext>
                </a:extLst>
              </a:tr>
              <a:tr h="284417">
                <a:tc>
                  <a:txBody>
                    <a:bodyPr/>
                    <a:lstStyle/>
                    <a:p>
                      <a:pPr marL="24161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Injection site discomfort</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134/12,832 (1%)</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148/23,855 (1%)</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2193978414"/>
                  </a:ext>
                </a:extLst>
              </a:tr>
              <a:tr h="284417">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Total number of ISRs</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3,400</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4,157</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4253887532"/>
                  </a:ext>
                </a:extLst>
              </a:tr>
              <a:tr h="284417">
                <a:tc>
                  <a:txBody>
                    <a:bodyPr/>
                    <a:lstStyle/>
                    <a:p>
                      <a:pPr marL="24161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Grade 1</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2,745/3,400 (81%)</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3,446/4,157 (83%)</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1568810395"/>
                  </a:ext>
                </a:extLst>
              </a:tr>
              <a:tr h="284417">
                <a:tc>
                  <a:txBody>
                    <a:bodyPr/>
                    <a:lstStyle/>
                    <a:p>
                      <a:pPr marL="24161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Grade 2</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601/3,400 (18%)</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661/4,157 (16%)</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1046866651"/>
                  </a:ext>
                </a:extLst>
              </a:tr>
              <a:tr h="284417">
                <a:tc>
                  <a:txBody>
                    <a:bodyPr/>
                    <a:lstStyle/>
                    <a:p>
                      <a:pPr marL="24161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Grade 3</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F2F2F2"/>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54/3,400 (2%)</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50/4,157 (1%)</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15000"/>
                      </a:srgbClr>
                    </a:solidFill>
                  </a:tcPr>
                </a:tc>
                <a:extLst>
                  <a:ext uri="{0D108BD9-81ED-4DB2-BD59-A6C34878D82A}">
                    <a16:rowId xmlns:a16="http://schemas.microsoft.com/office/drawing/2014/main" val="1202630435"/>
                  </a:ext>
                </a:extLst>
              </a:tr>
              <a:tr h="284417">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Withdrawal due to ISR</a:t>
                      </a:r>
                    </a:p>
                  </a:txBody>
                  <a:tcPr marL="137160"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7/516 (1%)</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044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11/517 (2%)</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75C00">
                        <a:alpha val="25000"/>
                      </a:srgbClr>
                    </a:solidFill>
                  </a:tcPr>
                </a:tc>
                <a:extLst>
                  <a:ext uri="{0D108BD9-81ED-4DB2-BD59-A6C34878D82A}">
                    <a16:rowId xmlns:a16="http://schemas.microsoft.com/office/drawing/2014/main" val="747664167"/>
                  </a:ext>
                </a:extLst>
              </a:tr>
              <a:tr h="284417">
                <a:tc gridSpan="3">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Median duration of ISR: 3 days (IQR 2 – 5)</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6">
                        <a:lumMod val="20000"/>
                        <a:lumOff val="80000"/>
                        <a:alpha val="19082"/>
                      </a:schemeClr>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6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B5500">
                        <a:alpha val="25000"/>
                      </a:srgbClr>
                    </a:solidFill>
                  </a:tcPr>
                </a:tc>
                <a:tc hMerge="1">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endParaRPr kumimoji="0" lang="en-US" sz="1600" b="0" i="0" u="none" strike="noStrike" kern="1200" cap="none" spc="-30" normalizeH="0" baseline="0" noProof="0" dirty="0">
                        <a:ln>
                          <a:noFill/>
                        </a:ln>
                        <a:solidFill>
                          <a:srgbClr val="000000"/>
                        </a:solidFill>
                        <a:effectLst/>
                        <a:uLnTx/>
                        <a:uFillTx/>
                        <a:latin typeface="+mn-lt"/>
                        <a:ea typeface="+mn-ea"/>
                        <a:cs typeface="Arial"/>
                      </a:endParaRPr>
                    </a:p>
                  </a:txBody>
                  <a:tcPr marL="65762" marR="65762" marT="32871" marB="32871" anchor="ctr" horzOverflow="overflow">
                    <a:lnL w="12700" cap="flat" cmpd="sng" algn="ctr">
                      <a:solidFill>
                        <a:schemeClr val="bg1"/>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B7200">
                        <a:alpha val="15000"/>
                      </a:srgbClr>
                    </a:solidFill>
                  </a:tcPr>
                </a:tc>
                <a:extLst>
                  <a:ext uri="{0D108BD9-81ED-4DB2-BD59-A6C34878D82A}">
                    <a16:rowId xmlns:a16="http://schemas.microsoft.com/office/drawing/2014/main" val="295692624"/>
                  </a:ext>
                </a:extLst>
              </a:tr>
            </a:tbl>
          </a:graphicData>
        </a:graphic>
      </p:graphicFrame>
    </p:spTree>
    <p:extLst>
      <p:ext uri="{BB962C8B-B14F-4D97-AF65-F5344CB8AC3E}">
        <p14:creationId xmlns:p14="http://schemas.microsoft.com/office/powerpoint/2010/main" val="2728864307"/>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and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Every 2 Months for HIV Maintenance</a:t>
            </a:r>
            <a:br>
              <a:rPr lang="en-US" sz="2000" dirty="0">
                <a:ea typeface="ＭＳ Ｐゴシック" pitchFamily="31" charset="-128"/>
                <a:cs typeface="ＭＳ Ｐゴシック" pitchFamily="31" charset="-128"/>
              </a:rPr>
            </a:br>
            <a:r>
              <a:rPr lang="en-US" sz="2000" dirty="0">
                <a:ea typeface="ＭＳ Ｐゴシック" pitchFamily="31" charset="-128"/>
                <a:cs typeface="ＭＳ Ｐゴシック" pitchFamily="31" charset="-128"/>
              </a:rPr>
              <a:t>ATLAS-2M Study</a:t>
            </a:r>
            <a:r>
              <a:rPr lang="en-US" sz="2000" dirty="0"/>
              <a:t>: Results (Week 96)</a:t>
            </a:r>
          </a:p>
        </p:txBody>
      </p:sp>
      <p:sp>
        <p:nvSpPr>
          <p:cNvPr id="7" name="Content Placeholder 6"/>
          <p:cNvSpPr>
            <a:spLocks noGrp="1"/>
          </p:cNvSpPr>
          <p:nvPr>
            <p:ph type="body" sz="quarter" idx="16"/>
          </p:nvPr>
        </p:nvSpPr>
        <p:spPr/>
        <p:txBody>
          <a:bodyPr/>
          <a:lstStyle/>
          <a:p>
            <a:r>
              <a:rPr lang="en-US" dirty="0"/>
              <a:t>Source: Jaeger H, et al. Lancet HIV. 2021;8:e679-e689.</a:t>
            </a:r>
            <a:endParaRPr lang="en-US" dirty="0">
              <a:latin typeface="Arial" pitchFamily="31" charset="0"/>
            </a:endParaRPr>
          </a:p>
        </p:txBody>
      </p:sp>
      <p:sp>
        <p:nvSpPr>
          <p:cNvPr id="3" name="Content Placeholder 2">
            <a:extLst>
              <a:ext uri="{FF2B5EF4-FFF2-40B4-BE49-F238E27FC236}">
                <a16:creationId xmlns:a16="http://schemas.microsoft.com/office/drawing/2014/main" id="{3F7599A3-7D7A-71E8-D3C2-738BF9084C30}"/>
              </a:ext>
            </a:extLst>
          </p:cNvPr>
          <p:cNvSpPr>
            <a:spLocks noGrp="1"/>
          </p:cNvSpPr>
          <p:nvPr>
            <p:ph sz="half" idx="2"/>
          </p:nvPr>
        </p:nvSpPr>
        <p:spPr>
          <a:xfrm>
            <a:off x="-18168" y="1746056"/>
            <a:ext cx="9180576" cy="1842529"/>
          </a:xfrm>
        </p:spPr>
        <p:txBody>
          <a:bodyPr>
            <a:noAutofit/>
          </a:bodyPr>
          <a:lstStyle/>
          <a:p>
            <a:pPr>
              <a:lnSpc>
                <a:spcPts val="2400"/>
              </a:lnSpc>
            </a:pPr>
            <a:r>
              <a:rPr lang="en-US" b="1" dirty="0">
                <a:solidFill>
                  <a:srgbClr val="C00000"/>
                </a:solidFill>
                <a:cs typeface="Arial"/>
              </a:rPr>
              <a:t>Interpretation</a:t>
            </a:r>
            <a:r>
              <a:rPr lang="en-US" dirty="0">
                <a:solidFill>
                  <a:srgbClr val="800000"/>
                </a:solidFill>
                <a:cs typeface="Arial"/>
              </a:rPr>
              <a:t>:</a:t>
            </a:r>
            <a:r>
              <a:rPr lang="en-US" dirty="0">
                <a:solidFill>
                  <a:schemeClr val="tx1"/>
                </a:solidFill>
                <a:cs typeface="Arial"/>
              </a:rPr>
              <a:t> “Long-acting cabotegravir and </a:t>
            </a:r>
            <a:r>
              <a:rPr lang="en-US" dirty="0" err="1">
                <a:solidFill>
                  <a:schemeClr val="tx1"/>
                </a:solidFill>
                <a:cs typeface="Arial"/>
              </a:rPr>
              <a:t>rilpivirine</a:t>
            </a:r>
            <a:r>
              <a:rPr lang="en-US" dirty="0">
                <a:solidFill>
                  <a:schemeClr val="tx1"/>
                </a:solidFill>
                <a:cs typeface="Arial"/>
              </a:rPr>
              <a:t> dosed every 8 weeks had non-inferior efficacy compared with that of every 4 weeks through the 96-week analysis, with both regimens maintaining high levels of virological suppression. These results show the durable safety, efficacy, and acceptability of dosing long-acting cabotegravir and </a:t>
            </a:r>
            <a:r>
              <a:rPr lang="en-US" dirty="0" err="1">
                <a:solidFill>
                  <a:schemeClr val="tx1"/>
                </a:solidFill>
                <a:cs typeface="Arial"/>
              </a:rPr>
              <a:t>rilpivirine</a:t>
            </a:r>
            <a:r>
              <a:rPr lang="en-US" dirty="0">
                <a:solidFill>
                  <a:schemeClr val="tx1"/>
                </a:solidFill>
                <a:cs typeface="Arial"/>
              </a:rPr>
              <a:t> monthly and every 2 months as maintenance therapy for people living with HIV-1.</a:t>
            </a:r>
          </a:p>
        </p:txBody>
      </p:sp>
    </p:spTree>
    <p:extLst>
      <p:ext uri="{BB962C8B-B14F-4D97-AF65-F5344CB8AC3E}">
        <p14:creationId xmlns:p14="http://schemas.microsoft.com/office/powerpoint/2010/main" val="1962929136"/>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Switch to IM CAB and RPV Every 2 Months vs. Continued Oral BIC-TAF-FTC</a:t>
            </a:r>
            <a:br>
              <a:rPr lang="en-US" sz="1800" b="0" dirty="0"/>
            </a:br>
            <a:r>
              <a:rPr lang="en-US" dirty="0"/>
              <a:t>SOLAR</a:t>
            </a:r>
          </a:p>
        </p:txBody>
      </p:sp>
    </p:spTree>
    <p:extLst>
      <p:ext uri="{BB962C8B-B14F-4D97-AF65-F5344CB8AC3E}">
        <p14:creationId xmlns:p14="http://schemas.microsoft.com/office/powerpoint/2010/main" val="1602694241"/>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F01EF1AF-A1AD-AB5F-75B5-5E018B1D8577}"/>
              </a:ext>
            </a:extLst>
          </p:cNvPr>
          <p:cNvCxnSpPr/>
          <p:nvPr/>
        </p:nvCxnSpPr>
        <p:spPr>
          <a:xfrm flipV="1">
            <a:off x="5312282" y="2697703"/>
            <a:ext cx="310153" cy="47514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9952219-040A-74F2-B409-39747A013569}"/>
              </a:ext>
            </a:extLst>
          </p:cNvPr>
          <p:cNvCxnSpPr>
            <a:cxnSpLocks/>
          </p:cNvCxnSpPr>
          <p:nvPr/>
        </p:nvCxnSpPr>
        <p:spPr>
          <a:xfrm>
            <a:off x="5307099" y="3359754"/>
            <a:ext cx="310475" cy="472963"/>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0CA785C-C1FE-8C5A-8A05-57905FB1D28E}"/>
              </a:ext>
            </a:extLst>
          </p:cNvPr>
          <p:cNvSpPr>
            <a:spLocks noGrp="1"/>
          </p:cNvSpPr>
          <p:nvPr>
            <p:ph sz="half" idx="2"/>
          </p:nvPr>
        </p:nvSpPr>
        <p:spPr>
          <a:xfrm>
            <a:off x="323852" y="1184224"/>
            <a:ext cx="5024526" cy="3585203"/>
          </a:xfrm>
        </p:spPr>
        <p:txBody>
          <a:bodyPr>
            <a:noAutofit/>
          </a:bodyPr>
          <a:lstStyle/>
          <a:p>
            <a:pPr>
              <a:lnSpc>
                <a:spcPts val="1700"/>
              </a:lnSpc>
            </a:pPr>
            <a:r>
              <a:rPr lang="en-US" sz="1400" b="1" dirty="0"/>
              <a:t>Background: </a:t>
            </a:r>
            <a:r>
              <a:rPr lang="en-US" sz="1400" dirty="0"/>
              <a:t>Randomized, multicenter, active-controlled, open-label, phase 3b, non-inferiority study designed to evaluate the efficacy and safety of switching to long-acting, intramuscular cabotegravir and </a:t>
            </a:r>
            <a:r>
              <a:rPr lang="en-US" sz="1400" dirty="0" err="1"/>
              <a:t>rilpivirine</a:t>
            </a:r>
            <a:r>
              <a:rPr lang="en-US" sz="1400" dirty="0"/>
              <a:t> versus continuing daily, oral, fixed-dose bictegravir-TAF-FTC</a:t>
            </a:r>
          </a:p>
          <a:p>
            <a:pPr>
              <a:lnSpc>
                <a:spcPts val="1700"/>
              </a:lnSpc>
              <a:spcBef>
                <a:spcPts val="800"/>
              </a:spcBef>
            </a:pPr>
            <a:r>
              <a:rPr lang="en-US" sz="1400" b="1" dirty="0"/>
              <a:t>Inclusion Criteria</a:t>
            </a:r>
          </a:p>
          <a:p>
            <a:pPr lvl="1">
              <a:lnSpc>
                <a:spcPts val="1700"/>
              </a:lnSpc>
            </a:pPr>
            <a:r>
              <a:rPr lang="en-US" sz="1400" dirty="0"/>
              <a:t>Age &gt;18 years</a:t>
            </a:r>
          </a:p>
          <a:p>
            <a:pPr lvl="1">
              <a:lnSpc>
                <a:spcPts val="1700"/>
              </a:lnSpc>
            </a:pPr>
            <a:r>
              <a:rPr lang="en-US" sz="1400" dirty="0"/>
              <a:t>Taking bictegravir-TAF-FTC as a first or second regimen</a:t>
            </a:r>
          </a:p>
          <a:p>
            <a:pPr lvl="1">
              <a:lnSpc>
                <a:spcPts val="1700"/>
              </a:lnSpc>
            </a:pPr>
            <a:r>
              <a:rPr lang="en-US" sz="1400" dirty="0"/>
              <a:t>No history of non-INSTI-based ART</a:t>
            </a:r>
          </a:p>
          <a:p>
            <a:pPr lvl="1">
              <a:lnSpc>
                <a:spcPts val="1700"/>
              </a:lnSpc>
            </a:pPr>
            <a:r>
              <a:rPr lang="en-US" sz="1400" dirty="0"/>
              <a:t>No known or suspected resistance to study drugs</a:t>
            </a:r>
          </a:p>
          <a:p>
            <a:pPr lvl="1">
              <a:lnSpc>
                <a:spcPts val="1700"/>
              </a:lnSpc>
            </a:pPr>
            <a:r>
              <a:rPr lang="en-US" sz="1400" dirty="0"/>
              <a:t>HIV RNA &lt;50 copies/mL for at least 6 months</a:t>
            </a:r>
          </a:p>
          <a:p>
            <a:pPr lvl="1">
              <a:lnSpc>
                <a:spcPts val="1700"/>
              </a:lnSpc>
            </a:pPr>
            <a:r>
              <a:rPr lang="en-US" sz="1400" dirty="0"/>
              <a:t>If pregnancy potential, agreed to contraception</a:t>
            </a:r>
          </a:p>
          <a:p>
            <a:pPr>
              <a:lnSpc>
                <a:spcPts val="1700"/>
              </a:lnSpc>
              <a:spcBef>
                <a:spcPts val="800"/>
              </a:spcBef>
            </a:pPr>
            <a:r>
              <a:rPr lang="en-US" sz="1400" b="1" dirty="0"/>
              <a:t>Regimens (2:1 randomization)</a:t>
            </a:r>
          </a:p>
          <a:p>
            <a:pPr lvl="1">
              <a:lnSpc>
                <a:spcPts val="1700"/>
              </a:lnSpc>
            </a:pPr>
            <a:r>
              <a:rPr lang="en-US" sz="1400" dirty="0"/>
              <a:t>Bictegravir-TAF-FTC (50/25/200 mg) daily</a:t>
            </a:r>
          </a:p>
          <a:p>
            <a:pPr lvl="1">
              <a:lnSpc>
                <a:spcPts val="1700"/>
              </a:lnSpc>
            </a:pPr>
            <a:r>
              <a:rPr lang="en-US" sz="1400" dirty="0"/>
              <a:t>CAB-RPV (600/900 mg) IM (oral lead-in period optional)</a:t>
            </a:r>
          </a:p>
        </p:txBody>
      </p:sp>
      <p:sp>
        <p:nvSpPr>
          <p:cNvPr id="2" name="Title 1"/>
          <p:cNvSpPr>
            <a:spLocks noGrp="1"/>
          </p:cNvSpPr>
          <p:nvPr>
            <p:ph type="title"/>
          </p:nvPr>
        </p:nvSpPr>
        <p:spPr/>
        <p:txBody>
          <a:bodyPr>
            <a:normAutofit/>
          </a:bodyPr>
          <a:lstStyle/>
          <a:p>
            <a:r>
              <a:rPr lang="en-US" sz="2000" dirty="0"/>
              <a:t>Switch to IM CAB and RPV versus Continued BIC-TAF-FTC</a:t>
            </a:r>
            <a:br>
              <a:rPr lang="en-US" sz="2000" dirty="0"/>
            </a:br>
            <a:r>
              <a:rPr lang="en-US" sz="2000" dirty="0"/>
              <a:t>SOLAR: Study Design</a:t>
            </a:r>
          </a:p>
        </p:txBody>
      </p:sp>
      <p:sp>
        <p:nvSpPr>
          <p:cNvPr id="6" name="Content Placeholder 5"/>
          <p:cNvSpPr>
            <a:spLocks noGrp="1"/>
          </p:cNvSpPr>
          <p:nvPr>
            <p:ph type="body" sz="quarter" idx="16"/>
          </p:nvPr>
        </p:nvSpPr>
        <p:spPr/>
        <p:txBody>
          <a:bodyPr/>
          <a:lstStyle/>
          <a:p>
            <a:r>
              <a:rPr lang="en-US" dirty="0"/>
              <a:t>Source: </a:t>
            </a:r>
            <a:r>
              <a:rPr lang="en-US" dirty="0" err="1"/>
              <a:t>Ramgopal</a:t>
            </a:r>
            <a:r>
              <a:rPr lang="en-US" dirty="0"/>
              <a:t> MN, et al. </a:t>
            </a:r>
            <a:r>
              <a:rPr lang="en-US" dirty="0">
                <a:latin typeface="Helvetica" pitchFamily="2" charset="0"/>
              </a:rPr>
              <a:t>Lancet HIV. 2023;10:e566-77.</a:t>
            </a:r>
            <a:endParaRPr lang="en-US" dirty="0">
              <a:effectLst/>
              <a:latin typeface="Helvetica" pitchFamily="2" charset="0"/>
            </a:endParaRPr>
          </a:p>
        </p:txBody>
      </p:sp>
      <p:sp>
        <p:nvSpPr>
          <p:cNvPr id="4" name="Rectangle 7">
            <a:extLst>
              <a:ext uri="{FF2B5EF4-FFF2-40B4-BE49-F238E27FC236}">
                <a16:creationId xmlns:a16="http://schemas.microsoft.com/office/drawing/2014/main" id="{E02FA8B7-27A8-BDA7-867A-174E411B31E3}"/>
              </a:ext>
            </a:extLst>
          </p:cNvPr>
          <p:cNvSpPr>
            <a:spLocks noChangeArrowheads="1"/>
          </p:cNvSpPr>
          <p:nvPr/>
        </p:nvSpPr>
        <p:spPr bwMode="ltGray">
          <a:xfrm>
            <a:off x="5648487" y="1889759"/>
            <a:ext cx="3251219" cy="818384"/>
          </a:xfrm>
          <a:prstGeom prst="rect">
            <a:avLst/>
          </a:prstGeom>
          <a:solidFill>
            <a:srgbClr val="9E6102">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050" i="1" dirty="0">
                <a:latin typeface="Arial" panose="020B0604020202020204" pitchFamily="34" charset="0"/>
                <a:cs typeface="Arial" panose="020B0604020202020204" pitchFamily="34" charset="0"/>
              </a:rPr>
              <a:t>Option 1: switch with no oral lead in period</a:t>
            </a:r>
          </a:p>
          <a:p>
            <a:pPr algn="ctr"/>
            <a:r>
              <a:rPr lang="en-US" sz="1350" b="1" dirty="0">
                <a:solidFill>
                  <a:srgbClr val="000000"/>
                </a:solidFill>
                <a:latin typeface="Arial" panose="020B0604020202020204" pitchFamily="34" charset="0"/>
                <a:cs typeface="Arial" panose="020B0604020202020204" pitchFamily="34" charset="0"/>
              </a:rPr>
              <a:t>IM CAB/RPV every 2 months</a:t>
            </a:r>
          </a:p>
          <a:p>
            <a:pPr algn="ctr"/>
            <a:r>
              <a:rPr lang="en-US" sz="1050" dirty="0">
                <a:solidFill>
                  <a:srgbClr val="000000"/>
                </a:solidFill>
                <a:latin typeface="Arial" panose="020B0604020202020204" pitchFamily="34" charset="0"/>
                <a:cs typeface="Arial" panose="020B0604020202020204" pitchFamily="34" charset="0"/>
              </a:rPr>
              <a:t>(n = 270)</a:t>
            </a:r>
          </a:p>
        </p:txBody>
      </p:sp>
      <p:sp>
        <p:nvSpPr>
          <p:cNvPr id="7" name="Rectangle 7">
            <a:extLst>
              <a:ext uri="{FF2B5EF4-FFF2-40B4-BE49-F238E27FC236}">
                <a16:creationId xmlns:a16="http://schemas.microsoft.com/office/drawing/2014/main" id="{6B4B818F-CD3A-E28B-0031-44DA349BC746}"/>
              </a:ext>
            </a:extLst>
          </p:cNvPr>
          <p:cNvSpPr>
            <a:spLocks noChangeArrowheads="1"/>
          </p:cNvSpPr>
          <p:nvPr/>
        </p:nvSpPr>
        <p:spPr bwMode="ltGray">
          <a:xfrm>
            <a:off x="5648487" y="2707903"/>
            <a:ext cx="966159" cy="818384"/>
          </a:xfrm>
          <a:prstGeom prst="rect">
            <a:avLst/>
          </a:prstGeom>
          <a:solidFill>
            <a:srgbClr val="9E6102">
              <a:alpha val="1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050" i="1" dirty="0">
                <a:latin typeface="Arial" panose="020B0604020202020204" pitchFamily="34" charset="0"/>
                <a:cs typeface="Arial" panose="020B0604020202020204" pitchFamily="34" charset="0"/>
              </a:rPr>
              <a:t>Option 2: oral CAB-RPV lead in</a:t>
            </a:r>
            <a:br>
              <a:rPr lang="en-US" sz="1050" dirty="0">
                <a:solidFill>
                  <a:srgbClr val="000000"/>
                </a:solidFill>
                <a:latin typeface="Arial" panose="020B0604020202020204" pitchFamily="34" charset="0"/>
                <a:cs typeface="Arial" panose="020B0604020202020204" pitchFamily="34" charset="0"/>
              </a:rPr>
            </a:br>
            <a:r>
              <a:rPr lang="en-US" sz="1050" dirty="0">
                <a:solidFill>
                  <a:srgbClr val="000000"/>
                </a:solidFill>
                <a:latin typeface="Arial" panose="020B0604020202020204" pitchFamily="34" charset="0"/>
                <a:cs typeface="Arial" panose="020B0604020202020204" pitchFamily="34" charset="0"/>
              </a:rPr>
              <a:t>(n = 175)</a:t>
            </a:r>
          </a:p>
        </p:txBody>
      </p:sp>
      <p:sp>
        <p:nvSpPr>
          <p:cNvPr id="9" name="TextBox 8">
            <a:extLst>
              <a:ext uri="{FF2B5EF4-FFF2-40B4-BE49-F238E27FC236}">
                <a16:creationId xmlns:a16="http://schemas.microsoft.com/office/drawing/2014/main" id="{C2368B95-DBC2-A4F8-3CB1-6950F855BF8D}"/>
              </a:ext>
            </a:extLst>
          </p:cNvPr>
          <p:cNvSpPr txBox="1"/>
          <p:nvPr/>
        </p:nvSpPr>
        <p:spPr>
          <a:xfrm>
            <a:off x="5658532" y="1200111"/>
            <a:ext cx="956114" cy="300082"/>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350" dirty="0">
                <a:latin typeface="Arial" panose="020B0604020202020204" pitchFamily="34" charset="0"/>
                <a:cs typeface="Arial" panose="020B0604020202020204" pitchFamily="34" charset="0"/>
              </a:rPr>
              <a:t>Month 1</a:t>
            </a:r>
          </a:p>
        </p:txBody>
      </p:sp>
      <p:sp>
        <p:nvSpPr>
          <p:cNvPr id="10" name="Rectangle 7">
            <a:extLst>
              <a:ext uri="{FF2B5EF4-FFF2-40B4-BE49-F238E27FC236}">
                <a16:creationId xmlns:a16="http://schemas.microsoft.com/office/drawing/2014/main" id="{1E94DB60-D539-6191-A763-4B286AD9948B}"/>
              </a:ext>
            </a:extLst>
          </p:cNvPr>
          <p:cNvSpPr>
            <a:spLocks noChangeArrowheads="1"/>
          </p:cNvSpPr>
          <p:nvPr/>
        </p:nvSpPr>
        <p:spPr bwMode="ltGray">
          <a:xfrm>
            <a:off x="6828780" y="2707903"/>
            <a:ext cx="2070926" cy="818384"/>
          </a:xfrm>
          <a:prstGeom prst="rect">
            <a:avLst/>
          </a:prstGeom>
          <a:solidFill>
            <a:srgbClr val="9E6102">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350" b="1" dirty="0">
                <a:solidFill>
                  <a:srgbClr val="000000"/>
                </a:solidFill>
                <a:latin typeface="Arial" panose="020B0604020202020204" pitchFamily="34" charset="0"/>
                <a:cs typeface="Arial" panose="020B0604020202020204" pitchFamily="34" charset="0"/>
              </a:rPr>
              <a:t>IM CAB-RPV every 2 months</a:t>
            </a:r>
          </a:p>
          <a:p>
            <a:pPr algn="ctr"/>
            <a:r>
              <a:rPr lang="en-US" sz="1050" dirty="0">
                <a:solidFill>
                  <a:srgbClr val="000000"/>
                </a:solidFill>
                <a:latin typeface="Arial" panose="020B0604020202020204" pitchFamily="34" charset="0"/>
                <a:cs typeface="Arial" panose="020B0604020202020204" pitchFamily="34" charset="0"/>
              </a:rPr>
              <a:t>(n = 166)</a:t>
            </a:r>
            <a:endParaRPr lang="en-US" sz="900" dirty="0">
              <a:solidFill>
                <a:srgbClr val="000000"/>
              </a:solidFill>
              <a:latin typeface="Arial" panose="020B0604020202020204" pitchFamily="34" charset="0"/>
              <a:cs typeface="Arial" panose="020B0604020202020204" pitchFamily="34" charset="0"/>
            </a:endParaRPr>
          </a:p>
        </p:txBody>
      </p:sp>
      <p:sp>
        <p:nvSpPr>
          <p:cNvPr id="13" name="Line 11">
            <a:extLst>
              <a:ext uri="{FF2B5EF4-FFF2-40B4-BE49-F238E27FC236}">
                <a16:creationId xmlns:a16="http://schemas.microsoft.com/office/drawing/2014/main" id="{7E0F8DE5-D655-CF37-9F11-3613638E706F}"/>
              </a:ext>
            </a:extLst>
          </p:cNvPr>
          <p:cNvSpPr>
            <a:spLocks noChangeAspect="1" noChangeShapeType="1"/>
          </p:cNvSpPr>
          <p:nvPr/>
        </p:nvSpPr>
        <p:spPr bwMode="auto">
          <a:xfrm rot="20430663">
            <a:off x="6632745" y="3117900"/>
            <a:ext cx="197486" cy="72513"/>
          </a:xfrm>
          <a:prstGeom prst="line">
            <a:avLst/>
          </a:prstGeom>
          <a:noFill/>
          <a:ln w="31750">
            <a:solidFill>
              <a:srgbClr val="000000"/>
            </a:solidFill>
            <a:round/>
            <a:headEnd/>
            <a:tailEnd type="triangle" w="med" len="med"/>
          </a:ln>
          <a:effectLst/>
        </p:spPr>
        <p:txBody>
          <a:bodyPr wrap="none" anchor="ctr">
            <a:prstTxWarp prst="textNoShape">
              <a:avLst/>
            </a:prstTxWarp>
          </a:bodyPr>
          <a:lstStyle/>
          <a:p>
            <a:endParaRPr lang="en-US" sz="18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5EFC366-00B5-0ED5-A1E1-8C8A9B7C213B}"/>
              </a:ext>
            </a:extLst>
          </p:cNvPr>
          <p:cNvSpPr txBox="1"/>
          <p:nvPr/>
        </p:nvSpPr>
        <p:spPr>
          <a:xfrm>
            <a:off x="6713620" y="1197798"/>
            <a:ext cx="2186083" cy="300082"/>
          </a:xfrm>
          <a:prstGeom prst="rect">
            <a:avLst/>
          </a:prstGeom>
          <a:solidFill>
            <a:schemeClr val="accent3">
              <a:lumMod val="20000"/>
              <a:lumOff val="80000"/>
            </a:schemeClr>
          </a:solidFill>
          <a:ln>
            <a:solidFill>
              <a:schemeClr val="tx1"/>
            </a:solidFill>
          </a:ln>
        </p:spPr>
        <p:txBody>
          <a:bodyPr wrap="square" rtlCol="0">
            <a:spAutoFit/>
          </a:bodyPr>
          <a:lstStyle/>
          <a:p>
            <a:pPr algn="ctr"/>
            <a:r>
              <a:rPr lang="en-US" sz="1350" dirty="0">
                <a:latin typeface="Arial" panose="020B0604020202020204" pitchFamily="34" charset="0"/>
                <a:cs typeface="Arial" panose="020B0604020202020204" pitchFamily="34" charset="0"/>
              </a:rPr>
              <a:t>Month 11 or 12 of IM ART  </a:t>
            </a:r>
          </a:p>
        </p:txBody>
      </p:sp>
      <p:cxnSp>
        <p:nvCxnSpPr>
          <p:cNvPr id="35" name="Straight Arrow Connector 34">
            <a:extLst>
              <a:ext uri="{FF2B5EF4-FFF2-40B4-BE49-F238E27FC236}">
                <a16:creationId xmlns:a16="http://schemas.microsoft.com/office/drawing/2014/main" id="{68AD1F58-1114-799A-F4A4-74BBC157C085}"/>
              </a:ext>
            </a:extLst>
          </p:cNvPr>
          <p:cNvCxnSpPr/>
          <p:nvPr/>
        </p:nvCxnSpPr>
        <p:spPr>
          <a:xfrm>
            <a:off x="6611552" y="1515132"/>
            <a:ext cx="0" cy="2045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CE0AE90-75E8-3FFF-2B20-1745D3139232}"/>
              </a:ext>
            </a:extLst>
          </p:cNvPr>
          <p:cNvCxnSpPr/>
          <p:nvPr/>
        </p:nvCxnSpPr>
        <p:spPr>
          <a:xfrm>
            <a:off x="8896038" y="1515132"/>
            <a:ext cx="0" cy="20453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F0294E5-C62F-AD72-FD19-E504FCACE026}"/>
              </a:ext>
            </a:extLst>
          </p:cNvPr>
          <p:cNvSpPr>
            <a:spLocks noChangeArrowheads="1"/>
          </p:cNvSpPr>
          <p:nvPr/>
        </p:nvSpPr>
        <p:spPr bwMode="ltGray">
          <a:xfrm>
            <a:off x="5658531" y="3808653"/>
            <a:ext cx="3241173" cy="742950"/>
          </a:xfrm>
          <a:prstGeom prst="rect">
            <a:avLst/>
          </a:prstGeom>
          <a:solidFill>
            <a:schemeClr val="accent1">
              <a:alpha val="1477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350" b="1" dirty="0">
                <a:solidFill>
                  <a:srgbClr val="000000"/>
                </a:solidFill>
                <a:latin typeface="Arial" panose="020B0604020202020204" pitchFamily="34" charset="0"/>
                <a:cs typeface="Arial" panose="020B0604020202020204" pitchFamily="34" charset="0"/>
              </a:rPr>
              <a:t>Oral BIC-TAF-FTC daily</a:t>
            </a:r>
          </a:p>
          <a:p>
            <a:pPr algn="ctr"/>
            <a:r>
              <a:rPr lang="en-US" sz="1050" dirty="0">
                <a:solidFill>
                  <a:srgbClr val="000000"/>
                </a:solidFill>
                <a:latin typeface="Arial" panose="020B0604020202020204" pitchFamily="34" charset="0"/>
                <a:cs typeface="Arial" panose="020B0604020202020204" pitchFamily="34" charset="0"/>
              </a:rPr>
              <a:t>(n = 227)</a:t>
            </a:r>
          </a:p>
        </p:txBody>
      </p:sp>
    </p:spTree>
    <p:extLst>
      <p:ext uri="{BB962C8B-B14F-4D97-AF65-F5344CB8AC3E}">
        <p14:creationId xmlns:p14="http://schemas.microsoft.com/office/powerpoint/2010/main" val="324306670"/>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IM CAB and RPV versus Continued BIC-TAF-FTC</a:t>
            </a:r>
            <a:br>
              <a:rPr lang="en-US" sz="2000" dirty="0"/>
            </a:br>
            <a:r>
              <a:rPr lang="en-US" sz="2000" dirty="0"/>
              <a:t>SOLAR: Baseline Characteristics</a:t>
            </a:r>
          </a:p>
        </p:txBody>
      </p:sp>
      <p:sp>
        <p:nvSpPr>
          <p:cNvPr id="6" name="Content Placeholder 5"/>
          <p:cNvSpPr>
            <a:spLocks noGrp="1"/>
          </p:cNvSpPr>
          <p:nvPr>
            <p:ph type="body" sz="quarter" idx="14"/>
          </p:nvPr>
        </p:nvSpPr>
        <p:spPr/>
        <p:txBody>
          <a:bodyPr/>
          <a:lstStyle/>
          <a:p>
            <a:r>
              <a:rPr lang="en-US" dirty="0"/>
              <a:t>Source: </a:t>
            </a:r>
            <a:r>
              <a:rPr lang="en-US" dirty="0" err="1"/>
              <a:t>Ramgopal</a:t>
            </a:r>
            <a:r>
              <a:rPr lang="en-US" dirty="0"/>
              <a:t> MN, et al. </a:t>
            </a:r>
            <a:r>
              <a:rPr lang="en-US" dirty="0">
                <a:latin typeface="Helvetica" pitchFamily="2" charset="0"/>
              </a:rPr>
              <a:t>Lancet HIV. 2023;10:e566-77.</a:t>
            </a:r>
            <a:endParaRPr lang="en-US" dirty="0">
              <a:effectLst/>
              <a:latin typeface="Helvetica" pitchFamily="2" charset="0"/>
            </a:endParaRPr>
          </a:p>
        </p:txBody>
      </p:sp>
      <p:graphicFrame>
        <p:nvGraphicFramePr>
          <p:cNvPr id="11" name="Group 45"/>
          <p:cNvGraphicFramePr>
            <a:graphicFrameLocks noGrp="1"/>
          </p:cNvGraphicFramePr>
          <p:nvPr>
            <p:extLst>
              <p:ext uri="{D42A27DB-BD31-4B8C-83A1-F6EECF244321}">
                <p14:modId xmlns:p14="http://schemas.microsoft.com/office/powerpoint/2010/main" val="3822580032"/>
              </p:ext>
            </p:extLst>
          </p:nvPr>
        </p:nvGraphicFramePr>
        <p:xfrm>
          <a:off x="674370" y="1078230"/>
          <a:ext cx="7772399" cy="3623166"/>
        </p:xfrm>
        <a:graphic>
          <a:graphicData uri="http://schemas.openxmlformats.org/drawingml/2006/table">
            <a:tbl>
              <a:tblPr>
                <a:effectLst/>
              </a:tblPr>
              <a:tblGrid>
                <a:gridCol w="3501081">
                  <a:extLst>
                    <a:ext uri="{9D8B030D-6E8A-4147-A177-3AD203B41FA5}">
                      <a16:colId xmlns:a16="http://schemas.microsoft.com/office/drawing/2014/main" val="20000"/>
                    </a:ext>
                  </a:extLst>
                </a:gridCol>
                <a:gridCol w="2135659">
                  <a:extLst>
                    <a:ext uri="{9D8B030D-6E8A-4147-A177-3AD203B41FA5}">
                      <a16:colId xmlns:a16="http://schemas.microsoft.com/office/drawing/2014/main" val="20001"/>
                    </a:ext>
                  </a:extLst>
                </a:gridCol>
                <a:gridCol w="2135659">
                  <a:extLst>
                    <a:ext uri="{9D8B030D-6E8A-4147-A177-3AD203B41FA5}">
                      <a16:colId xmlns:a16="http://schemas.microsoft.com/office/drawing/2014/main" val="20002"/>
                    </a:ext>
                  </a:extLst>
                </a:gridCol>
              </a:tblGrid>
              <a:tr h="343481">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SOLAR Study Baseline Characteristics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89333">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IM CAB-RPV</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447)</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9E6102"/>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BIC-TAF-FTC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223)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33629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Median age, years (range)</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37 (18-74)</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1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37 (18-66)</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10002"/>
                  </a:ext>
                </a:extLst>
              </a:tr>
              <a:tr h="33629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Age ≥50 years,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86 (19%)</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2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42 (19%)</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0003"/>
                  </a:ext>
                </a:extLst>
              </a:tr>
              <a:tr h="33629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Cisgender female,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76 (17%)</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1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41 (18%)</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10004"/>
                  </a:ext>
                </a:extLst>
              </a:tr>
              <a:tr h="336294">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lang="en-US" sz="1400" kern="1200" dirty="0">
                          <a:solidFill>
                            <a:schemeClr val="tx1"/>
                          </a:solidFill>
                          <a:effectLst/>
                          <a:latin typeface="Arial"/>
                          <a:ea typeface="+mn-ea"/>
                          <a:cs typeface="Arial"/>
                        </a:rPr>
                        <a:t>Cisgender male,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359 (80%)</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2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178 (80%)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0005"/>
                  </a:ext>
                </a:extLst>
              </a:tr>
              <a:tr h="33629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Transgender female,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9 (2%)</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1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 (1%)</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10006"/>
                  </a:ext>
                </a:extLst>
              </a:tr>
              <a:tr h="33629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Transgender male,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2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 (&lt;1%)</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E6102">
                        <a:alpha val="2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0</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0007"/>
                  </a:ext>
                </a:extLst>
              </a:tr>
              <a:tr h="33629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Gender non-binary,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1 (&lt;1%)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E6102">
                        <a:alpha val="15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4012541702"/>
                  </a:ext>
                </a:extLst>
              </a:tr>
              <a:tr h="336294">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Other gender,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2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1 (&lt;1%)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E6102">
                        <a:alpha val="25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1 (&lt;1%)</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866338865"/>
                  </a:ext>
                </a:extLst>
              </a:tr>
            </a:tbl>
          </a:graphicData>
        </a:graphic>
      </p:graphicFrame>
    </p:spTree>
    <p:extLst>
      <p:ext uri="{BB962C8B-B14F-4D97-AF65-F5344CB8AC3E}">
        <p14:creationId xmlns:p14="http://schemas.microsoft.com/office/powerpoint/2010/main" val="3014129574"/>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IM CAB and RPV versus Continued BIC-TAF-FTC</a:t>
            </a:r>
            <a:br>
              <a:rPr lang="en-US" sz="2000" dirty="0"/>
            </a:br>
            <a:r>
              <a:rPr lang="en-US" sz="2000" dirty="0"/>
              <a:t>SOLAR: Baseline Characteristics</a:t>
            </a:r>
          </a:p>
        </p:txBody>
      </p:sp>
      <p:sp>
        <p:nvSpPr>
          <p:cNvPr id="6" name="Content Placeholder 5"/>
          <p:cNvSpPr>
            <a:spLocks noGrp="1"/>
          </p:cNvSpPr>
          <p:nvPr>
            <p:ph type="body" sz="quarter" idx="14"/>
          </p:nvPr>
        </p:nvSpPr>
        <p:spPr/>
        <p:txBody>
          <a:bodyPr/>
          <a:lstStyle/>
          <a:p>
            <a:r>
              <a:rPr lang="en-US" dirty="0"/>
              <a:t>Source: </a:t>
            </a:r>
            <a:r>
              <a:rPr lang="en-US" dirty="0" err="1"/>
              <a:t>Ramgopal</a:t>
            </a:r>
            <a:r>
              <a:rPr lang="en-US" dirty="0"/>
              <a:t> MN, et al. </a:t>
            </a:r>
            <a:r>
              <a:rPr lang="en-US" dirty="0">
                <a:latin typeface="Helvetica" pitchFamily="2" charset="0"/>
              </a:rPr>
              <a:t>Lancet HIV. 2023;10:e566-77.</a:t>
            </a:r>
            <a:endParaRPr lang="en-US" dirty="0"/>
          </a:p>
        </p:txBody>
      </p:sp>
      <p:graphicFrame>
        <p:nvGraphicFramePr>
          <p:cNvPr id="11" name="Group 45"/>
          <p:cNvGraphicFramePr>
            <a:graphicFrameLocks noGrp="1"/>
          </p:cNvGraphicFramePr>
          <p:nvPr>
            <p:extLst>
              <p:ext uri="{D42A27DB-BD31-4B8C-83A1-F6EECF244321}">
                <p14:modId xmlns:p14="http://schemas.microsoft.com/office/powerpoint/2010/main" val="4000540240"/>
              </p:ext>
            </p:extLst>
          </p:nvPr>
        </p:nvGraphicFramePr>
        <p:xfrm>
          <a:off x="674370" y="1078230"/>
          <a:ext cx="7772399" cy="3626119"/>
        </p:xfrm>
        <a:graphic>
          <a:graphicData uri="http://schemas.openxmlformats.org/drawingml/2006/table">
            <a:tbl>
              <a:tblPr>
                <a:effectLst/>
              </a:tblPr>
              <a:tblGrid>
                <a:gridCol w="3501081">
                  <a:extLst>
                    <a:ext uri="{9D8B030D-6E8A-4147-A177-3AD203B41FA5}">
                      <a16:colId xmlns:a16="http://schemas.microsoft.com/office/drawing/2014/main" val="20000"/>
                    </a:ext>
                  </a:extLst>
                </a:gridCol>
                <a:gridCol w="2135659">
                  <a:extLst>
                    <a:ext uri="{9D8B030D-6E8A-4147-A177-3AD203B41FA5}">
                      <a16:colId xmlns:a16="http://schemas.microsoft.com/office/drawing/2014/main" val="20001"/>
                    </a:ext>
                  </a:extLst>
                </a:gridCol>
                <a:gridCol w="2135659">
                  <a:extLst>
                    <a:ext uri="{9D8B030D-6E8A-4147-A177-3AD203B41FA5}">
                      <a16:colId xmlns:a16="http://schemas.microsoft.com/office/drawing/2014/main" val="20002"/>
                    </a:ext>
                  </a:extLst>
                </a:gridCol>
              </a:tblGrid>
              <a:tr h="314563">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SOLAR Study Baseline Characteristics: Continued</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39718">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IM CAB-RPV</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447)</a:t>
                      </a:r>
                      <a:endParaRPr lang="en-US" sz="12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9E6102"/>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BIC-TAF-FTC</a:t>
                      </a:r>
                      <a:br>
                        <a:rPr kumimoji="0" lang="en-US" sz="1400" b="1" i="0" u="none" strike="noStrike" cap="none" normalizeH="0" baseline="0" dirty="0">
                          <a:ln>
                            <a:noFill/>
                          </a:ln>
                          <a:solidFill>
                            <a:schemeClr val="bg1"/>
                          </a:solidFill>
                          <a:effectLst/>
                          <a:latin typeface="Arial"/>
                          <a:ea typeface="ＭＳ Ｐゴシック" pitchFamily="-106" charset="-128"/>
                          <a:cs typeface="Arial"/>
                        </a:rPr>
                      </a:br>
                      <a:r>
                        <a:rPr kumimoji="0" lang="en-US" sz="1200" b="0" i="0" u="none" strike="noStrike" cap="none" normalizeH="0" baseline="0" dirty="0">
                          <a:ln>
                            <a:noFill/>
                          </a:ln>
                          <a:solidFill>
                            <a:schemeClr val="bg1"/>
                          </a:solidFill>
                          <a:effectLst/>
                          <a:latin typeface="Arial"/>
                          <a:ea typeface="ＭＳ Ｐゴシック" pitchFamily="-106" charset="-128"/>
                          <a:cs typeface="Arial"/>
                        </a:rPr>
                        <a:t>(n = 223)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307982">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White race,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307 (69%)</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1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156 (70%)</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10002"/>
                  </a:ext>
                </a:extLst>
              </a:tr>
              <a:tr h="307982">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Black or African American race,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95 (21%)</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2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49 (22%)</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0003"/>
                  </a:ext>
                </a:extLst>
              </a:tr>
              <a:tr h="307982">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Asian race,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23 (5%)</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1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11 (5%)</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10004"/>
                  </a:ext>
                </a:extLst>
              </a:tr>
              <a:tr h="307982">
                <a:tc>
                  <a:txBody>
                    <a:bodyPr/>
                    <a:lstStyle/>
                    <a:p>
                      <a:pPr marL="0" marR="0" lvl="0" indent="0" algn="l" defTabSz="457200" rtl="0" eaLnBrk="0" fontAlgn="base" latinLnBrk="0" hangingPunct="0">
                        <a:lnSpc>
                          <a:spcPct val="100000"/>
                        </a:lnSpc>
                        <a:spcBef>
                          <a:spcPct val="0"/>
                        </a:spcBef>
                        <a:spcAft>
                          <a:spcPct val="0"/>
                        </a:spcAft>
                        <a:buClrTx/>
                        <a:buSzTx/>
                        <a:buFontTx/>
                        <a:buNone/>
                        <a:tabLst/>
                      </a:pPr>
                      <a:r>
                        <a:rPr lang="en-US" sz="1400" kern="1200" dirty="0">
                          <a:solidFill>
                            <a:schemeClr val="tx1"/>
                          </a:solidFill>
                          <a:effectLst/>
                          <a:latin typeface="Arial"/>
                          <a:ea typeface="+mn-ea"/>
                          <a:cs typeface="Arial"/>
                        </a:rPr>
                        <a:t>Other race,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22 (5%)</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2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7 (3%)</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0005"/>
                  </a:ext>
                </a:extLst>
              </a:tr>
              <a:tr h="307982">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Hispanic or Latinx ethnicity, n (%)</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0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93 (21%)</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10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38 (17%)</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10006"/>
                  </a:ext>
                </a:extLst>
              </a:tr>
              <a:tr h="307982">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BMI, kg/m</a:t>
                      </a:r>
                      <a:r>
                        <a:rPr lang="en-US" sz="1400" kern="1200" baseline="30000" dirty="0">
                          <a:solidFill>
                            <a:schemeClr val="tx1"/>
                          </a:solidFill>
                          <a:effectLst/>
                          <a:latin typeface="Arial"/>
                          <a:ea typeface="+mn-ea"/>
                          <a:cs typeface="Arial"/>
                        </a:rPr>
                        <a:t>2</a:t>
                      </a:r>
                      <a:r>
                        <a:rPr lang="en-US" sz="1400" kern="1200" dirty="0">
                          <a:solidFill>
                            <a:schemeClr val="tx1"/>
                          </a:solidFill>
                          <a:effectLst/>
                          <a:latin typeface="Arial"/>
                          <a:ea typeface="+mn-ea"/>
                          <a:cs typeface="Arial"/>
                        </a:rPr>
                        <a:t>, median (IQR)</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2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26.0 (23.2-29.4)</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E6102">
                        <a:alpha val="2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25.4 (23.4-29.6)</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0007"/>
                  </a:ext>
                </a:extLst>
              </a:tr>
              <a:tr h="307982">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BMI ≥30,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93 (21%)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E6102">
                        <a:alpha val="15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52 (23%)</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4012541702"/>
                  </a:ext>
                </a:extLst>
              </a:tr>
              <a:tr h="307982">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400" kern="1200" dirty="0">
                          <a:solidFill>
                            <a:schemeClr val="tx1"/>
                          </a:solidFill>
                          <a:effectLst/>
                          <a:latin typeface="Arial"/>
                          <a:ea typeface="+mn-ea"/>
                          <a:cs typeface="Arial"/>
                        </a:rPr>
                        <a:t>Duration previous ART, years (median)</a:t>
                      </a:r>
                      <a:endParaRPr kumimoji="0" lang="en-US" sz="14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25000"/>
                      </a:scheme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2.58</a:t>
                      </a:r>
                      <a:endParaRPr lang="en-US" sz="14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E6102">
                        <a:alpha val="25000"/>
                      </a:srgbClr>
                    </a:solidFill>
                  </a:tcPr>
                </a:tc>
                <a:tc>
                  <a:txBody>
                    <a:bodyPr/>
                    <a:lstStyle/>
                    <a:p>
                      <a:pPr algn="ctr">
                        <a:lnSpc>
                          <a:spcPct val="80000"/>
                        </a:lnSpc>
                        <a:spcBef>
                          <a:spcPct val="67000"/>
                        </a:spcBef>
                        <a:buFont typeface="Symbol" charset="0"/>
                        <a:buNone/>
                        <a:defRPr/>
                      </a:pPr>
                      <a:r>
                        <a:rPr lang="en-US" sz="1400" b="0" kern="1200" dirty="0">
                          <a:solidFill>
                            <a:schemeClr val="tx1"/>
                          </a:solidFill>
                          <a:effectLst/>
                          <a:latin typeface="Arial"/>
                          <a:ea typeface="+mn-ea"/>
                          <a:cs typeface="Arial"/>
                        </a:rPr>
                        <a:t>2.47</a:t>
                      </a:r>
                      <a:endParaRPr lang="en-US" sz="14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2899826607"/>
                  </a:ext>
                </a:extLst>
              </a:tr>
              <a:tr h="307982">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a:ea typeface="ＭＳ Ｐゴシック" pitchFamily="-106" charset="-128"/>
                          <a:cs typeface="Arial"/>
                        </a:rPr>
                        <a:t>CD4 count, cells/mm</a:t>
                      </a:r>
                      <a:r>
                        <a:rPr kumimoji="0" lang="en-US" sz="1400" b="0" i="0" u="none" strike="noStrike" cap="none" normalizeH="0" baseline="30000" dirty="0">
                          <a:ln>
                            <a:noFill/>
                          </a:ln>
                          <a:solidFill>
                            <a:schemeClr val="tx1"/>
                          </a:solidFill>
                          <a:effectLst/>
                          <a:latin typeface="Arial"/>
                          <a:ea typeface="ＭＳ Ｐゴシック" pitchFamily="-106" charset="-128"/>
                          <a:cs typeface="Arial"/>
                        </a:rPr>
                        <a:t>3</a:t>
                      </a:r>
                      <a:r>
                        <a:rPr kumimoji="0" lang="en-US" sz="1400" b="0" i="0" u="none" strike="noStrike" cap="none" normalizeH="0" baseline="0" dirty="0">
                          <a:ln>
                            <a:noFill/>
                          </a:ln>
                          <a:solidFill>
                            <a:schemeClr val="tx1"/>
                          </a:solidFill>
                          <a:effectLst/>
                          <a:latin typeface="Arial"/>
                          <a:ea typeface="ＭＳ Ｐゴシック" pitchFamily="-106" charset="-128"/>
                          <a:cs typeface="Arial"/>
                        </a:rPr>
                        <a:t>, median (IQR)</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5000"/>
                      </a:scheme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649 (447-850)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E6102">
                        <a:alpha val="15000"/>
                      </a:srgbClr>
                    </a:solidFill>
                  </a:tcPr>
                </a:tc>
                <a:tc>
                  <a:txBody>
                    <a:bodyPr/>
                    <a:lstStyle/>
                    <a:p>
                      <a:pPr algn="ctr">
                        <a:lnSpc>
                          <a:spcPct val="80000"/>
                        </a:lnSpc>
                        <a:spcBef>
                          <a:spcPct val="67000"/>
                        </a:spcBef>
                        <a:buFont typeface="Symbol" charset="0"/>
                        <a:buNone/>
                        <a:defRPr/>
                      </a:pPr>
                      <a:r>
                        <a:rPr lang="en-US" sz="1400" b="0" dirty="0">
                          <a:solidFill>
                            <a:schemeClr val="tx1"/>
                          </a:solidFill>
                          <a:latin typeface="Arial"/>
                          <a:cs typeface="Arial"/>
                        </a:rPr>
                        <a:t>640 (459-846)</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3499344211"/>
                  </a:ext>
                </a:extLst>
              </a:tr>
            </a:tbl>
          </a:graphicData>
        </a:graphic>
      </p:graphicFrame>
    </p:spTree>
    <p:extLst>
      <p:ext uri="{BB962C8B-B14F-4D97-AF65-F5344CB8AC3E}">
        <p14:creationId xmlns:p14="http://schemas.microsoft.com/office/powerpoint/2010/main" val="1948135533"/>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IM CAB and RPV versus Continued BIC-TAF-FTC</a:t>
            </a:r>
            <a:br>
              <a:rPr lang="en-US" sz="2000" dirty="0"/>
            </a:br>
            <a:r>
              <a:rPr lang="en-US" sz="2000" dirty="0"/>
              <a:t>SOLAR: Results</a:t>
            </a:r>
          </a:p>
        </p:txBody>
      </p:sp>
      <p:sp>
        <p:nvSpPr>
          <p:cNvPr id="6" name="Content Placeholder 5"/>
          <p:cNvSpPr>
            <a:spLocks noGrp="1"/>
          </p:cNvSpPr>
          <p:nvPr>
            <p:ph type="body" sz="quarter" idx="15"/>
          </p:nvPr>
        </p:nvSpPr>
        <p:spPr/>
        <p:txBody>
          <a:bodyPr/>
          <a:lstStyle/>
          <a:p>
            <a:r>
              <a:rPr lang="en-US" dirty="0"/>
              <a:t>Virologic Response (Modified Intention-to-Treat Analysis) at Month 11-12</a:t>
            </a:r>
          </a:p>
        </p:txBody>
      </p:sp>
      <p:sp>
        <p:nvSpPr>
          <p:cNvPr id="3" name="Text Placeholder 2"/>
          <p:cNvSpPr>
            <a:spLocks noGrp="1"/>
          </p:cNvSpPr>
          <p:nvPr>
            <p:ph type="body" sz="quarter" idx="16"/>
          </p:nvPr>
        </p:nvSpPr>
        <p:spPr/>
        <p:txBody>
          <a:bodyPr/>
          <a:lstStyle/>
          <a:p>
            <a:r>
              <a:rPr lang="en-US" dirty="0"/>
              <a:t>Source: </a:t>
            </a:r>
            <a:r>
              <a:rPr lang="en-US" dirty="0" err="1"/>
              <a:t>Ramgopal</a:t>
            </a:r>
            <a:r>
              <a:rPr lang="en-US" dirty="0"/>
              <a:t> MN, et al. </a:t>
            </a:r>
            <a:r>
              <a:rPr lang="en-US" dirty="0">
                <a:latin typeface="Helvetica" pitchFamily="2" charset="0"/>
              </a:rPr>
              <a:t>Lancet HIV. 2023;10:e566-77.</a:t>
            </a:r>
            <a:r>
              <a:rPr lang="en-US" dirty="0"/>
              <a:t> </a:t>
            </a:r>
          </a:p>
        </p:txBody>
      </p:sp>
      <p:graphicFrame>
        <p:nvGraphicFramePr>
          <p:cNvPr id="11" name="Chart 10"/>
          <p:cNvGraphicFramePr>
            <a:graphicFrameLocks/>
          </p:cNvGraphicFramePr>
          <p:nvPr>
            <p:extLst>
              <p:ext uri="{D42A27DB-BD31-4B8C-83A1-F6EECF244321}">
                <p14:modId xmlns:p14="http://schemas.microsoft.com/office/powerpoint/2010/main" val="901597639"/>
              </p:ext>
            </p:extLst>
          </p:nvPr>
        </p:nvGraphicFramePr>
        <p:xfrm>
          <a:off x="692873" y="1353363"/>
          <a:ext cx="77724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188431" y="4108665"/>
            <a:ext cx="914400" cy="242374"/>
          </a:xfrm>
          <a:prstGeom prst="rect">
            <a:avLst/>
          </a:prstGeom>
          <a:noFill/>
        </p:spPr>
        <p:txBody>
          <a:bodyPr wrap="square" rtlCol="0" anchor="ctr" anchorCtr="1">
            <a:spAutoFit/>
          </a:bodyPr>
          <a:lstStyle/>
          <a:p>
            <a:r>
              <a:rPr lang="en-US" sz="975" dirty="0">
                <a:solidFill>
                  <a:srgbClr val="FFFFFF"/>
                </a:solidFill>
                <a:latin typeface="Arial"/>
              </a:rPr>
              <a:t>403/447</a:t>
            </a:r>
          </a:p>
        </p:txBody>
      </p:sp>
      <p:sp>
        <p:nvSpPr>
          <p:cNvPr id="9" name="TextBox 8"/>
          <p:cNvSpPr txBox="1"/>
          <p:nvPr/>
        </p:nvSpPr>
        <p:spPr>
          <a:xfrm>
            <a:off x="5678381" y="4091330"/>
            <a:ext cx="914400" cy="242374"/>
          </a:xfrm>
          <a:prstGeom prst="rect">
            <a:avLst/>
          </a:prstGeom>
          <a:noFill/>
        </p:spPr>
        <p:txBody>
          <a:bodyPr wrap="square" rtlCol="0" anchor="ctr" anchorCtr="1">
            <a:spAutoFit/>
          </a:bodyPr>
          <a:lstStyle/>
          <a:p>
            <a:r>
              <a:rPr lang="en-US" sz="975" dirty="0">
                <a:solidFill>
                  <a:srgbClr val="FFFFFF"/>
                </a:solidFill>
                <a:latin typeface="Arial"/>
              </a:rPr>
              <a:t>207/223</a:t>
            </a:r>
          </a:p>
        </p:txBody>
      </p:sp>
      <p:sp>
        <p:nvSpPr>
          <p:cNvPr id="4" name="TextBox 3">
            <a:extLst>
              <a:ext uri="{FF2B5EF4-FFF2-40B4-BE49-F238E27FC236}">
                <a16:creationId xmlns:a16="http://schemas.microsoft.com/office/drawing/2014/main" id="{3496C73B-FE22-9C5A-598E-CDA1C4E8EA7E}"/>
              </a:ext>
            </a:extLst>
          </p:cNvPr>
          <p:cNvSpPr txBox="1"/>
          <p:nvPr/>
        </p:nvSpPr>
        <p:spPr>
          <a:xfrm>
            <a:off x="1556140" y="4573011"/>
            <a:ext cx="6721586" cy="276999"/>
          </a:xfrm>
          <a:prstGeom prst="rect">
            <a:avLst/>
          </a:prstGeom>
          <a:solidFill>
            <a:schemeClr val="bg1">
              <a:lumMod val="95000"/>
            </a:schemeClr>
          </a:solidFill>
        </p:spPr>
        <p:txBody>
          <a:bodyPr wrap="square" rtlCol="0">
            <a:spAutoFit/>
          </a:bodyPr>
          <a:lstStyle/>
          <a:p>
            <a:r>
              <a:rPr lang="en-US" sz="1200" dirty="0">
                <a:latin typeface="Arial"/>
              </a:rPr>
              <a:t>HIV RNA ≥50 copies/mL at 48 weeks: 5 (1%) in IM CAB-RPV arm, 1 (1%) in BIC-TAF-FTC arm</a:t>
            </a:r>
          </a:p>
        </p:txBody>
      </p:sp>
    </p:spTree>
    <p:extLst>
      <p:ext uri="{BB962C8B-B14F-4D97-AF65-F5344CB8AC3E}">
        <p14:creationId xmlns:p14="http://schemas.microsoft.com/office/powerpoint/2010/main" val="307306724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323850" y="89297"/>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sz="2000" dirty="0">
                <a:latin typeface="Arial" panose="020B0604020202020204" pitchFamily="34" charset="0"/>
                <a:cs typeface="Arial" panose="020B0604020202020204" pitchFamily="34" charset="0"/>
              </a:rPr>
              <a:t>Schedule </a:t>
            </a:r>
            <a:r>
              <a:rPr lang="en-US" sz="2000" dirty="0"/>
              <a:t>for Every 1-Month Injectable Cabotegravir and </a:t>
            </a:r>
            <a:r>
              <a:rPr lang="en-US" sz="2000" dirty="0" err="1"/>
              <a:t>Rilpivirine</a:t>
            </a:r>
            <a:r>
              <a:rPr lang="en-US" altLang="en-US" sz="2000" dirty="0">
                <a:latin typeface="Arial" panose="020B0604020202020204" pitchFamily="34" charset="0"/>
                <a:cs typeface="Arial" panose="020B0604020202020204" pitchFamily="34" charset="0"/>
              </a:rPr>
              <a:t> </a:t>
            </a:r>
          </a:p>
        </p:txBody>
      </p:sp>
      <p:sp>
        <p:nvSpPr>
          <p:cNvPr id="39939" name="Text Placeholder 2"/>
          <p:cNvSpPr>
            <a:spLocks noGrp="1"/>
          </p:cNvSpPr>
          <p:nvPr>
            <p:ph type="body" sz="quarter" idx="14"/>
          </p:nvPr>
        </p:nvSpPr>
        <p:spPr bwMode="auto">
          <a:xfrm>
            <a:off x="323850" y="4845844"/>
            <a:ext cx="7358063" cy="240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a:t>
            </a:r>
            <a:r>
              <a:rPr lang="en-US" dirty="0"/>
              <a:t>Cabotegravir-</a:t>
            </a:r>
            <a:r>
              <a:rPr lang="en-US" dirty="0" err="1"/>
              <a:t>Rilpivirine</a:t>
            </a:r>
            <a:r>
              <a:rPr lang="en-US" altLang="en-US" dirty="0">
                <a:latin typeface="Arial" panose="020B0604020202020204" pitchFamily="34" charset="0"/>
                <a:cs typeface="Arial" panose="020B0604020202020204" pitchFamily="34" charset="0"/>
              </a:rPr>
              <a:t> Prescribing Information</a:t>
            </a:r>
          </a:p>
        </p:txBody>
      </p:sp>
      <p:sp>
        <p:nvSpPr>
          <p:cNvPr id="7" name="Rectangle 7"/>
          <p:cNvSpPr>
            <a:spLocks noChangeArrowheads="1"/>
          </p:cNvSpPr>
          <p:nvPr/>
        </p:nvSpPr>
        <p:spPr bwMode="ltGray">
          <a:xfrm>
            <a:off x="688179" y="1105028"/>
            <a:ext cx="2900363" cy="914400"/>
          </a:xfrm>
          <a:prstGeom prst="rect">
            <a:avLst/>
          </a:prstGeom>
          <a:solidFill>
            <a:schemeClr val="bg1">
              <a:lumMod val="85000"/>
              <a:alpha val="50000"/>
            </a:schemeClr>
          </a:solidFill>
          <a:ln w="12700" cap="flat" cmpd="sng" algn="ctr">
            <a:solidFill>
              <a:srgbClr val="000000"/>
            </a:solidFill>
            <a:prstDash val="solid"/>
            <a:miter lim="800000"/>
            <a:headEnd type="none" w="med" len="med"/>
            <a:tailEnd type="none" w="med" len="med"/>
          </a:ln>
          <a:effectLst/>
        </p:spPr>
        <p:txBody>
          <a:bodyPr lIns="68573" tIns="34286" rIns="68573" bIns="34286" anchor="ctr"/>
          <a:lstStyle/>
          <a:p>
            <a:pPr>
              <a:lnSpc>
                <a:spcPts val="1575"/>
              </a:lnSpc>
              <a:defRPr/>
            </a:pPr>
            <a:r>
              <a:rPr lang="en-US" sz="1350" b="1" i="1" dirty="0">
                <a:solidFill>
                  <a:srgbClr val="000000"/>
                </a:solidFill>
                <a:latin typeface="Arial"/>
                <a:cs typeface="Arial"/>
              </a:rPr>
              <a:t>Optional</a:t>
            </a:r>
            <a:r>
              <a:rPr lang="en-US" sz="1350" b="1" dirty="0">
                <a:solidFill>
                  <a:srgbClr val="000000"/>
                </a:solidFill>
                <a:latin typeface="Arial"/>
                <a:cs typeface="Arial"/>
              </a:rPr>
              <a:t> Oral Lead-In (≥28 days)</a:t>
            </a:r>
          </a:p>
          <a:p>
            <a:pPr>
              <a:lnSpc>
                <a:spcPts val="1575"/>
              </a:lnSpc>
              <a:spcBef>
                <a:spcPts val="450"/>
              </a:spcBef>
              <a:defRPr/>
            </a:pPr>
            <a:r>
              <a:rPr lang="en-US" sz="1350" dirty="0">
                <a:solidFill>
                  <a:srgbClr val="000000"/>
                </a:solidFill>
                <a:latin typeface="Arial"/>
                <a:cs typeface="Arial"/>
              </a:rPr>
              <a:t>  </a:t>
            </a:r>
            <a:r>
              <a:rPr lang="en-US" sz="1200" dirty="0">
                <a:solidFill>
                  <a:srgbClr val="000000"/>
                </a:solidFill>
                <a:latin typeface="Arial"/>
                <a:cs typeface="Arial"/>
              </a:rPr>
              <a:t>Cabotegravir 30 mg daily +</a:t>
            </a:r>
            <a:br>
              <a:rPr lang="en-US" sz="1200" dirty="0">
                <a:solidFill>
                  <a:srgbClr val="000000"/>
                </a:solidFill>
                <a:latin typeface="Arial"/>
                <a:cs typeface="Arial"/>
              </a:rPr>
            </a:br>
            <a:r>
              <a:rPr lang="en-US" sz="1200" dirty="0">
                <a:solidFill>
                  <a:srgbClr val="000000"/>
                </a:solidFill>
                <a:latin typeface="Arial"/>
                <a:cs typeface="Arial"/>
              </a:rPr>
              <a:t>  Rilpivirine 25 mg daily</a:t>
            </a:r>
          </a:p>
        </p:txBody>
      </p:sp>
      <p:sp>
        <p:nvSpPr>
          <p:cNvPr id="39941" name="Rectangle 7"/>
          <p:cNvSpPr>
            <a:spLocks noChangeArrowheads="1"/>
          </p:cNvSpPr>
          <p:nvPr/>
        </p:nvSpPr>
        <p:spPr bwMode="ltGray">
          <a:xfrm>
            <a:off x="3132070" y="2191941"/>
            <a:ext cx="2882504" cy="914400"/>
          </a:xfrm>
          <a:prstGeom prst="rect">
            <a:avLst/>
          </a:prstGeom>
          <a:solidFill>
            <a:srgbClr val="0060A4">
              <a:alpha val="20000"/>
            </a:srgbClr>
          </a:solidFill>
          <a:ln w="12700" algn="ctr">
            <a:solidFill>
              <a:srgbClr val="000000"/>
            </a:solidFill>
            <a:miter lim="800000"/>
            <a:headEnd/>
            <a:tailEnd/>
          </a:ln>
        </p:spPr>
        <p:txBody>
          <a:bodyPr lIns="68573" tIns="34286" rIns="68573" bIns="34286" anchor="ct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nSpc>
                <a:spcPts val="1575"/>
              </a:lnSpc>
            </a:pPr>
            <a:r>
              <a:rPr lang="en-US" altLang="en-US" sz="1350" b="1" dirty="0">
                <a:solidFill>
                  <a:srgbClr val="000000"/>
                </a:solidFill>
                <a:latin typeface="Arial" panose="020B0604020202020204" pitchFamily="34" charset="0"/>
                <a:cs typeface="Arial" panose="020B0604020202020204" pitchFamily="34" charset="0"/>
              </a:rPr>
              <a:t>*Initiation Phase (1-time)</a:t>
            </a:r>
          </a:p>
          <a:p>
            <a:pPr>
              <a:lnSpc>
                <a:spcPts val="1575"/>
              </a:lnSpc>
              <a:spcBef>
                <a:spcPts val="450"/>
              </a:spcBef>
            </a:pPr>
            <a:r>
              <a:rPr lang="en-US" altLang="en-US" sz="1200" dirty="0">
                <a:solidFill>
                  <a:srgbClr val="000000"/>
                </a:solidFill>
                <a:latin typeface="Arial" panose="020B0604020202020204" pitchFamily="34" charset="0"/>
                <a:cs typeface="Arial" panose="020B0604020202020204" pitchFamily="34" charset="0"/>
              </a:rPr>
              <a:t>  Cabotegravir (600 mg): 3 mL IM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Rilpivirine (900 mg): 3 mL IM</a:t>
            </a:r>
          </a:p>
        </p:txBody>
      </p:sp>
      <p:sp>
        <p:nvSpPr>
          <p:cNvPr id="39942" name="Rectangle 8"/>
          <p:cNvSpPr>
            <a:spLocks noChangeArrowheads="1"/>
          </p:cNvSpPr>
          <p:nvPr/>
        </p:nvSpPr>
        <p:spPr bwMode="ltGray">
          <a:xfrm>
            <a:off x="5482278" y="3280789"/>
            <a:ext cx="2977754" cy="914400"/>
          </a:xfrm>
          <a:prstGeom prst="rect">
            <a:avLst/>
          </a:prstGeom>
          <a:solidFill>
            <a:srgbClr val="00B0F0">
              <a:alpha val="20000"/>
            </a:srgbClr>
          </a:solidFill>
          <a:ln w="12700" algn="ctr">
            <a:solidFill>
              <a:srgbClr val="000000"/>
            </a:solidFill>
            <a:miter lim="800000"/>
            <a:headEnd/>
            <a:tailEnd/>
          </a:ln>
        </p:spPr>
        <p:txBody>
          <a:bodyPr lIns="68573" tIns="34286" rIns="68573" bIns="34286" anchor="ctr"/>
          <a:lstStyle>
            <a:lvl1pPr>
              <a:defRPr sz="2400">
                <a:solidFill>
                  <a:schemeClr val="tx1"/>
                </a:solidFill>
                <a:latin typeface="Geneva"/>
              </a:defRPr>
            </a:lvl1pPr>
            <a:lvl2pPr marL="742950" indent="-285750">
              <a:defRPr sz="2400">
                <a:solidFill>
                  <a:schemeClr val="tx1"/>
                </a:solidFill>
                <a:latin typeface="Geneva"/>
              </a:defRPr>
            </a:lvl2pPr>
            <a:lvl3pPr marL="1143000" indent="-228600">
              <a:defRPr sz="2400">
                <a:solidFill>
                  <a:schemeClr val="tx1"/>
                </a:solidFill>
                <a:latin typeface="Geneva"/>
              </a:defRPr>
            </a:lvl3pPr>
            <a:lvl4pPr marL="1600200" indent="-228600">
              <a:defRPr sz="2400">
                <a:solidFill>
                  <a:schemeClr val="tx1"/>
                </a:solidFill>
                <a:latin typeface="Geneva"/>
              </a:defRPr>
            </a:lvl4pPr>
            <a:lvl5pPr marL="2057400" indent="-228600">
              <a:defRPr sz="2400">
                <a:solidFill>
                  <a:schemeClr val="tx1"/>
                </a:solidFill>
                <a:latin typeface="Geneva"/>
              </a:defRPr>
            </a:lvl5pPr>
            <a:lvl6pPr marL="2514600" indent="-228600" eaLnBrk="0" fontAlgn="base" hangingPunct="0">
              <a:spcBef>
                <a:spcPct val="0"/>
              </a:spcBef>
              <a:spcAft>
                <a:spcPct val="0"/>
              </a:spcAft>
              <a:defRPr sz="2400">
                <a:solidFill>
                  <a:schemeClr val="tx1"/>
                </a:solidFill>
                <a:latin typeface="Geneva"/>
              </a:defRPr>
            </a:lvl6pPr>
            <a:lvl7pPr marL="2971800" indent="-228600" eaLnBrk="0" fontAlgn="base" hangingPunct="0">
              <a:spcBef>
                <a:spcPct val="0"/>
              </a:spcBef>
              <a:spcAft>
                <a:spcPct val="0"/>
              </a:spcAft>
              <a:defRPr sz="2400">
                <a:solidFill>
                  <a:schemeClr val="tx1"/>
                </a:solidFill>
                <a:latin typeface="Geneva"/>
              </a:defRPr>
            </a:lvl7pPr>
            <a:lvl8pPr marL="3429000" indent="-228600" eaLnBrk="0" fontAlgn="base" hangingPunct="0">
              <a:spcBef>
                <a:spcPct val="0"/>
              </a:spcBef>
              <a:spcAft>
                <a:spcPct val="0"/>
              </a:spcAft>
              <a:defRPr sz="2400">
                <a:solidFill>
                  <a:schemeClr val="tx1"/>
                </a:solidFill>
                <a:latin typeface="Geneva"/>
              </a:defRPr>
            </a:lvl8pPr>
            <a:lvl9pPr marL="3886200" indent="-228600" eaLnBrk="0" fontAlgn="base" hangingPunct="0">
              <a:spcBef>
                <a:spcPct val="0"/>
              </a:spcBef>
              <a:spcAft>
                <a:spcPct val="0"/>
              </a:spcAft>
              <a:defRPr sz="2400">
                <a:solidFill>
                  <a:schemeClr val="tx1"/>
                </a:solidFill>
                <a:latin typeface="Geneva"/>
              </a:defRPr>
            </a:lvl9pPr>
          </a:lstStyle>
          <a:p>
            <a:pPr>
              <a:lnSpc>
                <a:spcPts val="1575"/>
              </a:lnSpc>
            </a:pPr>
            <a:r>
              <a:rPr lang="en-US" altLang="en-US" sz="1350" b="1" dirty="0">
                <a:solidFill>
                  <a:srgbClr val="000000"/>
                </a:solidFill>
                <a:latin typeface="Arial" panose="020B0604020202020204" pitchFamily="34" charset="0"/>
                <a:cs typeface="Arial" panose="020B0604020202020204" pitchFamily="34" charset="0"/>
              </a:rPr>
              <a:t>*Continuation Phase (Monthly)</a:t>
            </a:r>
          </a:p>
          <a:p>
            <a:pPr>
              <a:lnSpc>
                <a:spcPts val="1575"/>
              </a:lnSpc>
              <a:spcBef>
                <a:spcPts val="450"/>
              </a:spcBef>
            </a:pPr>
            <a:r>
              <a:rPr lang="en-US" altLang="en-US" sz="1350" dirty="0">
                <a:solidFill>
                  <a:srgbClr val="000000"/>
                </a:solidFill>
                <a:latin typeface="Arial" panose="020B0604020202020204" pitchFamily="34" charset="0"/>
                <a:cs typeface="Arial" panose="020B0604020202020204" pitchFamily="34" charset="0"/>
              </a:rPr>
              <a:t>  </a:t>
            </a:r>
            <a:r>
              <a:rPr lang="en-US" altLang="en-US" sz="1200" dirty="0">
                <a:solidFill>
                  <a:srgbClr val="000000"/>
                </a:solidFill>
                <a:latin typeface="Arial" panose="020B0604020202020204" pitchFamily="34" charset="0"/>
                <a:cs typeface="Arial" panose="020B0604020202020204" pitchFamily="34" charset="0"/>
              </a:rPr>
              <a:t>Cabotegravir (400 mg): 2 mL IM +</a:t>
            </a:r>
            <a:br>
              <a:rPr lang="en-US" altLang="en-US" sz="1200" dirty="0">
                <a:solidFill>
                  <a:srgbClr val="000000"/>
                </a:solidFill>
                <a:latin typeface="Arial" panose="020B0604020202020204" pitchFamily="34" charset="0"/>
                <a:cs typeface="Arial" panose="020B0604020202020204" pitchFamily="34" charset="0"/>
              </a:rPr>
            </a:br>
            <a:r>
              <a:rPr lang="en-US" altLang="en-US" sz="1200" dirty="0">
                <a:solidFill>
                  <a:srgbClr val="000000"/>
                </a:solidFill>
                <a:latin typeface="Arial" panose="020B0604020202020204" pitchFamily="34" charset="0"/>
                <a:cs typeface="Arial" panose="020B0604020202020204" pitchFamily="34" charset="0"/>
              </a:rPr>
              <a:t>  Rilpivirine (600 mg): 2 mL IM</a:t>
            </a:r>
          </a:p>
        </p:txBody>
      </p:sp>
      <p:sp>
        <p:nvSpPr>
          <p:cNvPr id="14" name="Bent-Up Arrow 13"/>
          <p:cNvSpPr/>
          <p:nvPr/>
        </p:nvSpPr>
        <p:spPr>
          <a:xfrm flipV="1">
            <a:off x="6014574" y="2550317"/>
            <a:ext cx="1120427" cy="669131"/>
          </a:xfrm>
          <a:prstGeom prst="bentUpArrow">
            <a:avLst/>
          </a:prstGeom>
          <a:gradFill>
            <a:gsLst>
              <a:gs pos="0">
                <a:schemeClr val="tx1"/>
              </a:gs>
              <a:gs pos="80000">
                <a:schemeClr val="tx1">
                  <a:lumMod val="65000"/>
                  <a:lumOff val="35000"/>
                </a:schemeClr>
              </a:gs>
              <a:gs pos="99000">
                <a:schemeClr val="tx1">
                  <a:lumMod val="50000"/>
                  <a:lumOff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
        <p:nvSpPr>
          <p:cNvPr id="10" name="Rectangle 9">
            <a:extLst>
              <a:ext uri="{FF2B5EF4-FFF2-40B4-BE49-F238E27FC236}">
                <a16:creationId xmlns:a16="http://schemas.microsoft.com/office/drawing/2014/main" id="{EAE85CE5-CEC8-3F4D-8BF6-11FAC9D745F0}"/>
              </a:ext>
            </a:extLst>
          </p:cNvPr>
          <p:cNvSpPr>
            <a:spLocks noChangeArrowheads="1"/>
          </p:cNvSpPr>
          <p:nvPr/>
        </p:nvSpPr>
        <p:spPr bwMode="auto">
          <a:xfrm>
            <a:off x="688179" y="4363641"/>
            <a:ext cx="7771852" cy="342900"/>
          </a:xfrm>
          <a:prstGeom prst="rect">
            <a:avLst/>
          </a:prstGeom>
          <a:solidFill>
            <a:schemeClr val="bg1">
              <a:lumMod val="95000"/>
            </a:schemeClr>
          </a:solidFill>
          <a:ln w="12700">
            <a:noFill/>
            <a:miter lim="800000"/>
            <a:headEnd/>
            <a:tailEnd/>
          </a:ln>
        </p:spPr>
        <p:txBody>
          <a:bodyPr lIns="70215" tIns="35703" rIns="70215" bIns="35703" anchor="ctr"/>
          <a:lstStyle/>
          <a:p>
            <a:pPr algn="ctr" defTabSz="700088">
              <a:lnSpc>
                <a:spcPct val="90000"/>
              </a:lnSpc>
              <a:spcBef>
                <a:spcPct val="50000"/>
              </a:spcBef>
              <a:defRPr/>
            </a:pPr>
            <a:r>
              <a:rPr lang="en-US" sz="1200" dirty="0">
                <a:latin typeface="Arial" pitchFamily="31" charset="0"/>
              </a:rPr>
              <a:t>*Administer injections at opposite gluteal sites (or at least 2 cm apart) and give both during the same visit.</a:t>
            </a:r>
          </a:p>
        </p:txBody>
      </p:sp>
      <p:sp>
        <p:nvSpPr>
          <p:cNvPr id="11" name="Bent-Up Arrow 10">
            <a:extLst>
              <a:ext uri="{FF2B5EF4-FFF2-40B4-BE49-F238E27FC236}">
                <a16:creationId xmlns:a16="http://schemas.microsoft.com/office/drawing/2014/main" id="{036FA2C7-3FC6-5A4C-9302-BDDCBFCEE675}"/>
              </a:ext>
            </a:extLst>
          </p:cNvPr>
          <p:cNvSpPr/>
          <p:nvPr/>
        </p:nvSpPr>
        <p:spPr>
          <a:xfrm flipV="1">
            <a:off x="3593992" y="1482328"/>
            <a:ext cx="1144450" cy="669131"/>
          </a:xfrm>
          <a:prstGeom prst="bentUpArrow">
            <a:avLst/>
          </a:prstGeom>
          <a:gradFill>
            <a:gsLst>
              <a:gs pos="0">
                <a:schemeClr val="tx1"/>
              </a:gs>
              <a:gs pos="80000">
                <a:schemeClr val="tx1">
                  <a:lumMod val="65000"/>
                  <a:lumOff val="35000"/>
                </a:schemeClr>
              </a:gs>
              <a:gs pos="99000">
                <a:schemeClr val="tx1">
                  <a:lumMod val="50000"/>
                  <a:lumOff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Switch to IM CAB and RPV versus Continued BIC-TAF-FTC</a:t>
            </a:r>
            <a:br>
              <a:rPr lang="en-US" sz="2000" dirty="0"/>
            </a:br>
            <a:r>
              <a:rPr lang="en-US" sz="2000" dirty="0"/>
              <a:t>SOLAR: Results</a:t>
            </a:r>
          </a:p>
        </p:txBody>
      </p:sp>
      <p:sp>
        <p:nvSpPr>
          <p:cNvPr id="6" name="Content Placeholder 5"/>
          <p:cNvSpPr>
            <a:spLocks noGrp="1"/>
          </p:cNvSpPr>
          <p:nvPr>
            <p:ph type="body" sz="quarter" idx="14"/>
          </p:nvPr>
        </p:nvSpPr>
        <p:spPr/>
        <p:txBody>
          <a:bodyPr/>
          <a:lstStyle/>
          <a:p>
            <a:r>
              <a:rPr lang="en-US" dirty="0"/>
              <a:t>Source: </a:t>
            </a:r>
            <a:r>
              <a:rPr lang="en-US" dirty="0" err="1"/>
              <a:t>Ramgopal</a:t>
            </a:r>
            <a:r>
              <a:rPr lang="en-US" dirty="0"/>
              <a:t> MN, et al. </a:t>
            </a:r>
            <a:r>
              <a:rPr lang="en-US" dirty="0">
                <a:latin typeface="Helvetica" pitchFamily="2" charset="0"/>
              </a:rPr>
              <a:t>Lancet HIV. 2023;10:e566-77.</a:t>
            </a:r>
            <a:endParaRPr lang="en-US" dirty="0"/>
          </a:p>
        </p:txBody>
      </p:sp>
      <p:graphicFrame>
        <p:nvGraphicFramePr>
          <p:cNvPr id="7" name="Group 65"/>
          <p:cNvGraphicFramePr>
            <a:graphicFrameLocks noGrp="1"/>
          </p:cNvGraphicFramePr>
          <p:nvPr>
            <p:extLst>
              <p:ext uri="{D42A27DB-BD31-4B8C-83A1-F6EECF244321}">
                <p14:modId xmlns:p14="http://schemas.microsoft.com/office/powerpoint/2010/main" val="3074547476"/>
              </p:ext>
            </p:extLst>
          </p:nvPr>
        </p:nvGraphicFramePr>
        <p:xfrm>
          <a:off x="690117" y="988084"/>
          <a:ext cx="7772400" cy="3714008"/>
        </p:xfrm>
        <a:graphic>
          <a:graphicData uri="http://schemas.openxmlformats.org/drawingml/2006/table">
            <a:tbl>
              <a:tblPr>
                <a:effectLst/>
              </a:tblPr>
              <a:tblGrid>
                <a:gridCol w="2806700">
                  <a:extLst>
                    <a:ext uri="{9D8B030D-6E8A-4147-A177-3AD203B41FA5}">
                      <a16:colId xmlns:a16="http://schemas.microsoft.com/office/drawing/2014/main" val="20000"/>
                    </a:ext>
                  </a:extLst>
                </a:gridCol>
                <a:gridCol w="2482850">
                  <a:extLst>
                    <a:ext uri="{9D8B030D-6E8A-4147-A177-3AD203B41FA5}">
                      <a16:colId xmlns:a16="http://schemas.microsoft.com/office/drawing/2014/main" val="20001"/>
                    </a:ext>
                  </a:extLst>
                </a:gridCol>
                <a:gridCol w="2482850">
                  <a:extLst>
                    <a:ext uri="{9D8B030D-6E8A-4147-A177-3AD203B41FA5}">
                      <a16:colId xmlns:a16="http://schemas.microsoft.com/office/drawing/2014/main" val="20002"/>
                    </a:ext>
                  </a:extLst>
                </a:gridCol>
              </a:tblGrid>
              <a:tr h="21994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latin typeface="Arial" panose="020B0604020202020204" pitchFamily="34" charset="0"/>
                          <a:cs typeface="Arial" panose="020B0604020202020204" pitchFamily="34" charset="0"/>
                        </a:rPr>
                        <a:t>Treatment Emergent Adverse Events</a:t>
                      </a:r>
                      <a:r>
                        <a:rPr lang="en-US" sz="1200" b="1" baseline="0" dirty="0">
                          <a:solidFill>
                            <a:srgbClr val="FFFFFF"/>
                          </a:solidFill>
                          <a:latin typeface="Arial" panose="020B0604020202020204" pitchFamily="34" charset="0"/>
                          <a:cs typeface="Arial" panose="020B0604020202020204" pitchFamily="34" charset="0"/>
                        </a:rPr>
                        <a:t> (AEs) Through Month 11-12</a:t>
                      </a:r>
                      <a:endParaRPr lang="en-US" sz="1200" b="1"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h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952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326496"/>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FFFF"/>
                        </a:solidFill>
                      </a:endParaRPr>
                    </a:p>
                  </a:txBody>
                  <a:tcPr marL="65762" marR="65762" marT="32871" marB="32871" anchor="ctr"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rgbClr val="001D48"/>
                    </a:solidFill>
                  </a:tcPr>
                </a:tc>
                <a:extLst>
                  <a:ext uri="{0D108BD9-81ED-4DB2-BD59-A6C34878D82A}">
                    <a16:rowId xmlns:a16="http://schemas.microsoft.com/office/drawing/2014/main" val="10000"/>
                  </a:ext>
                </a:extLst>
              </a:tr>
              <a:tr h="383556">
                <a:tc>
                  <a:txBody>
                    <a:bodyPr/>
                    <a:lstStyle/>
                    <a:p>
                      <a:pPr marL="0" indent="0" algn="l">
                        <a:lnSpc>
                          <a:spcPts val="1400"/>
                        </a:lnSpc>
                      </a:pPr>
                      <a:endPar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indent="0" algn="ctr">
                        <a:lnSpc>
                          <a:spcPts val="1400"/>
                        </a:lnSpc>
                      </a:pP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IM CAB-RPV</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447)</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9E6102"/>
                    </a:solidFill>
                  </a:tcPr>
                </a:tc>
                <a:tc>
                  <a:txBody>
                    <a:bodyPr/>
                    <a:lstStyle/>
                    <a:p>
                      <a:pPr marL="0" indent="0" algn="ctr">
                        <a:lnSpc>
                          <a:spcPts val="1400"/>
                        </a:lnSpc>
                      </a:pP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BIC-TAF-FTC</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223)</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24202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Any drug-related AE</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0000"/>
                      </a:scheme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327 (72%)</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10000"/>
                      </a:srgbClr>
                    </a:solidFill>
                  </a:tcPr>
                </a:tc>
                <a:tc>
                  <a:txBody>
                    <a:bodyPr/>
                    <a:lstStyle/>
                    <a:p>
                      <a:pPr marL="338138" marR="0" lvl="1" indent="-274638"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 (1%)</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10002"/>
                  </a:ext>
                </a:extLst>
              </a:tr>
              <a:tr h="242020">
                <a:tc>
                  <a:txBody>
                    <a:bodyPr/>
                    <a:lstStyle/>
                    <a:p>
                      <a:pPr marL="36576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Excluding ISR*</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90 (20%)</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0003"/>
                  </a:ext>
                </a:extLst>
              </a:tr>
              <a:tr h="24202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Any ≥grade 3 drug-related AE</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22 (5%)</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10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10004"/>
                  </a:ext>
                </a:extLst>
              </a:tr>
              <a:tr h="242020">
                <a:tc>
                  <a:txBody>
                    <a:bodyPr/>
                    <a:lstStyle/>
                    <a:p>
                      <a:pPr marL="36576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Excluding ISR*</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 (2%)</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25000"/>
                      </a:srgbClr>
                    </a:solidFill>
                  </a:tcPr>
                </a:tc>
                <a:tc>
                  <a:txBody>
                    <a:bodyPr/>
                    <a:lstStyle/>
                    <a:p>
                      <a:pPr marL="342900" marR="0" lvl="1" indent="-27940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0005"/>
                  </a:ext>
                </a:extLst>
              </a:tr>
              <a:tr h="242020">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Drug-related serious AE</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1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(1%)</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1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10006"/>
                  </a:ext>
                </a:extLst>
              </a:tr>
              <a:tr h="270076">
                <a:tc>
                  <a:txBody>
                    <a:bodyPr/>
                    <a:lstStyle/>
                    <a:p>
                      <a:pPr marL="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Drug-related AE in &gt;2% </a:t>
                      </a:r>
                      <a:endParaRPr lang="en-US" sz="1200" kern="1200" spc="-30" baseline="3000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50000"/>
                        <a:lumOff val="50000"/>
                        <a:alpha val="25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9E6102">
                        <a:alpha val="25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0007"/>
                  </a:ext>
                </a:extLst>
              </a:tr>
              <a:tr h="242020">
                <a:tc>
                  <a:txBody>
                    <a:bodyPr/>
                    <a:lstStyle/>
                    <a:p>
                      <a:pPr marL="36576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Pyrexia</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13 (3%)</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E6102">
                        <a:alpha val="1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10008"/>
                  </a:ext>
                </a:extLst>
              </a:tr>
              <a:tr h="242020">
                <a:tc>
                  <a:txBody>
                    <a:bodyPr/>
                    <a:lstStyle/>
                    <a:p>
                      <a:pPr marL="36576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Headache</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 (2%)</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E6102">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779807249"/>
                  </a:ext>
                </a:extLst>
              </a:tr>
              <a:tr h="242020">
                <a:tc>
                  <a:txBody>
                    <a:bodyPr/>
                    <a:lstStyle/>
                    <a:p>
                      <a:pPr marL="36576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Fatigue</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 (2%)</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E6102">
                        <a:alpha val="1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971928546"/>
                  </a:ext>
                </a:extLst>
              </a:tr>
              <a:tr h="242020">
                <a:tc>
                  <a:txBody>
                    <a:bodyPr/>
                    <a:lstStyle/>
                    <a:p>
                      <a:pPr marL="365760" marR="0" lvl="1" indent="0" algn="l" defTabSz="914400" rtl="0" eaLnBrk="1" fontAlgn="auto" latinLnBrk="0" hangingPunct="1">
                        <a:lnSpc>
                          <a:spcPts val="1800"/>
                        </a:lnSpc>
                        <a:spcBef>
                          <a:spcPts val="40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Diarrhea</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2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 (2%)</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E6102">
                        <a:alpha val="2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32040101"/>
                  </a:ext>
                </a:extLst>
              </a:tr>
              <a:tr h="242020">
                <a:tc>
                  <a:txBody>
                    <a:bodyPr/>
                    <a:lstStyle/>
                    <a:p>
                      <a:pPr marL="0" marR="0" lvl="1" indent="0" algn="l" defTabSz="914400" rtl="0" eaLnBrk="1" fontAlgn="auto" latinLnBrk="0" hangingPunct="1">
                        <a:lnSpc>
                          <a:spcPts val="1800"/>
                        </a:lnSpc>
                        <a:spcBef>
                          <a:spcPts val="0"/>
                        </a:spcBef>
                        <a:spcAft>
                          <a:spcPts val="0"/>
                        </a:spcAft>
                        <a:buClr>
                          <a:schemeClr val="bg2"/>
                        </a:buClr>
                        <a:buSzTx/>
                        <a:buFontTx/>
                        <a:buNone/>
                        <a:tabLst/>
                        <a:defRPr/>
                      </a:pPr>
                      <a:r>
                        <a:rPr lang="en-US" sz="1200" kern="1200" spc="-30" baseline="0" dirty="0">
                          <a:solidFill>
                            <a:srgbClr val="000000"/>
                          </a:solidFill>
                          <a:latin typeface="Arial" panose="020B0604020202020204" pitchFamily="34" charset="0"/>
                          <a:ea typeface="+mn-ea"/>
                          <a:cs typeface="Arial" panose="020B0604020202020204" pitchFamily="34" charset="0"/>
                        </a:rPr>
                        <a:t>Drug-related AE leading to withdrawal</a:t>
                      </a:r>
                    </a:p>
                  </a:txBody>
                  <a:tcPr marL="137160" marR="49322" marT="24653" marB="24653" anchor="ctr" horzOverflow="overflow">
                    <a:lnL w="952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tx1">
                        <a:lumMod val="50000"/>
                        <a:lumOff val="50000"/>
                        <a:alpha val="10000"/>
                      </a:scheme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19 (4%)</a:t>
                      </a: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9E6102">
                        <a:alpha val="10000"/>
                      </a:srgbClr>
                    </a:solidFill>
                  </a:tcPr>
                </a:tc>
                <a:tc>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668482284"/>
                  </a:ext>
                </a:extLst>
              </a:tr>
              <a:tr h="242020">
                <a:tc gridSpan="3">
                  <a:txBody>
                    <a:bodyPr/>
                    <a:lstStyle/>
                    <a:p>
                      <a:pPr marL="0" marR="0" lvl="1" indent="0" algn="l" defTabSz="914400" rtl="0" eaLnBrk="1" fontAlgn="auto" latinLnBrk="0" hangingPunct="1">
                        <a:lnSpc>
                          <a:spcPts val="1800"/>
                        </a:lnSpc>
                        <a:spcBef>
                          <a:spcPts val="0"/>
                        </a:spcBef>
                        <a:spcAft>
                          <a:spcPts val="0"/>
                        </a:spcAft>
                        <a:buClr>
                          <a:schemeClr val="bg2"/>
                        </a:buClr>
                        <a:buSzTx/>
                        <a:buFontTx/>
                        <a:buNone/>
                        <a:tabLst/>
                        <a:defRPr/>
                      </a:pPr>
                      <a:r>
                        <a:rPr lang="en-US" sz="1100" kern="1200" spc="-30" baseline="0" dirty="0">
                          <a:solidFill>
                            <a:srgbClr val="000000"/>
                          </a:solidFill>
                          <a:latin typeface="Arial" panose="020B0604020202020204" pitchFamily="34" charset="0"/>
                          <a:ea typeface="+mn-ea"/>
                          <a:cs typeface="Arial" panose="020B0604020202020204" pitchFamily="34" charset="0"/>
                        </a:rPr>
                        <a:t>*Injection site reactions (ISRs) were reported by 70% of long-acting CAB-RPV participants; 98% were grade 1 or 2</a:t>
                      </a:r>
                    </a:p>
                  </a:txBody>
                  <a:tcPr marL="137160"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accent5">
                        <a:lumMod val="40000"/>
                        <a:lumOff val="60000"/>
                        <a:alpha val="10000"/>
                      </a:schemeClr>
                    </a:solidFill>
                  </a:tcPr>
                </a:tc>
                <a:tc hMerge="1">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2" marR="49322" marT="24653" marB="24653"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597F31">
                        <a:alpha val="10000"/>
                      </a:srgbClr>
                    </a:solidFill>
                  </a:tcPr>
                </a:tc>
                <a:tc hMerge="1">
                  <a:txBody>
                    <a:bodyPr/>
                    <a:lstStyle/>
                    <a:p>
                      <a:pPr marL="58738" marR="0" lvl="1" indent="0" algn="ctr" defTabSz="914400" rtl="0" eaLnBrk="1" fontAlgn="auto" latinLnBrk="0" hangingPunct="1">
                        <a:lnSpc>
                          <a:spcPts val="1800"/>
                        </a:lnSpc>
                        <a:spcBef>
                          <a:spcPts val="400"/>
                        </a:spcBef>
                        <a:spcAft>
                          <a:spcPts val="0"/>
                        </a:spcAft>
                        <a:buClr>
                          <a:schemeClr val="bg2"/>
                        </a:buClr>
                        <a:buSzTx/>
                        <a:buFont typeface="Arial"/>
                        <a:buNone/>
                        <a:tabLst/>
                        <a:defRPr/>
                      </a:pPr>
                      <a:endParaRPr kumimoji="0" lang="en-US" sz="14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0070C0">
                        <a:alpha val="10000"/>
                      </a:srgbClr>
                    </a:solidFill>
                  </a:tcPr>
                </a:tc>
                <a:extLst>
                  <a:ext uri="{0D108BD9-81ED-4DB2-BD59-A6C34878D82A}">
                    <a16:rowId xmlns:a16="http://schemas.microsoft.com/office/drawing/2014/main" val="3305711064"/>
                  </a:ext>
                </a:extLst>
              </a:tr>
            </a:tbl>
          </a:graphicData>
        </a:graphic>
      </p:graphicFrame>
    </p:spTree>
    <p:extLst>
      <p:ext uri="{BB962C8B-B14F-4D97-AF65-F5344CB8AC3E}">
        <p14:creationId xmlns:p14="http://schemas.microsoft.com/office/powerpoint/2010/main" val="724034138"/>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33A8-FD96-2368-1D5D-945712A8A7EB}"/>
              </a:ext>
            </a:extLst>
          </p:cNvPr>
          <p:cNvSpPr>
            <a:spLocks noGrp="1"/>
          </p:cNvSpPr>
          <p:nvPr>
            <p:ph type="title"/>
          </p:nvPr>
        </p:nvSpPr>
        <p:spPr/>
        <p:txBody>
          <a:bodyPr>
            <a:normAutofit/>
          </a:bodyPr>
          <a:lstStyle/>
          <a:p>
            <a:r>
              <a:rPr lang="en-US" sz="2000" dirty="0"/>
              <a:t>Switch to IM CAB and RPV versus Continued BIC-TAF-FTC</a:t>
            </a:r>
            <a:br>
              <a:rPr lang="en-US" sz="2000" dirty="0"/>
            </a:br>
            <a:r>
              <a:rPr lang="en-US" sz="2000" dirty="0"/>
              <a:t>SOLAR: Conclusion</a:t>
            </a:r>
          </a:p>
        </p:txBody>
      </p:sp>
      <p:sp>
        <p:nvSpPr>
          <p:cNvPr id="3" name="Text Placeholder 2">
            <a:extLst>
              <a:ext uri="{FF2B5EF4-FFF2-40B4-BE49-F238E27FC236}">
                <a16:creationId xmlns:a16="http://schemas.microsoft.com/office/drawing/2014/main" id="{E8DFA524-F7FA-7EFE-3579-B87156F4C088}"/>
              </a:ext>
            </a:extLst>
          </p:cNvPr>
          <p:cNvSpPr>
            <a:spLocks noGrp="1"/>
          </p:cNvSpPr>
          <p:nvPr>
            <p:ph type="body" sz="quarter" idx="16"/>
          </p:nvPr>
        </p:nvSpPr>
        <p:spPr/>
        <p:txBody>
          <a:bodyPr/>
          <a:lstStyle/>
          <a:p>
            <a:r>
              <a:rPr lang="en-US" dirty="0"/>
              <a:t>Source: </a:t>
            </a:r>
            <a:r>
              <a:rPr lang="en-US" dirty="0" err="1"/>
              <a:t>Ramgopal</a:t>
            </a:r>
            <a:r>
              <a:rPr lang="en-US" dirty="0"/>
              <a:t> MN, et al. </a:t>
            </a:r>
            <a:r>
              <a:rPr lang="en-US" dirty="0">
                <a:latin typeface="Helvetica" pitchFamily="2" charset="0"/>
              </a:rPr>
              <a:t>Lancet HIV. 2023;10:e566-77.</a:t>
            </a:r>
            <a:endParaRPr lang="en-US" dirty="0"/>
          </a:p>
        </p:txBody>
      </p:sp>
      <p:sp>
        <p:nvSpPr>
          <p:cNvPr id="4" name="Content Placeholder 3">
            <a:extLst>
              <a:ext uri="{FF2B5EF4-FFF2-40B4-BE49-F238E27FC236}">
                <a16:creationId xmlns:a16="http://schemas.microsoft.com/office/drawing/2014/main" id="{4B395289-6843-720C-FDEF-7EA814389457}"/>
              </a:ext>
            </a:extLst>
          </p:cNvPr>
          <p:cNvSpPr>
            <a:spLocks noGrp="1"/>
          </p:cNvSpPr>
          <p:nvPr>
            <p:ph sz="half" idx="2"/>
          </p:nvPr>
        </p:nvSpPr>
        <p:spPr>
          <a:xfrm>
            <a:off x="-18168" y="1958193"/>
            <a:ext cx="9180576" cy="1966823"/>
          </a:xfrm>
        </p:spPr>
        <p:txBody>
          <a:bodyPr>
            <a:noAutofit/>
          </a:bodyPr>
          <a:lstStyle/>
          <a:p>
            <a:pPr>
              <a:lnSpc>
                <a:spcPts val="2600"/>
              </a:lnSpc>
            </a:pPr>
            <a:r>
              <a:rPr lang="en-US" sz="1800" b="1" i="0" dirty="0">
                <a:solidFill>
                  <a:srgbClr val="C00000"/>
                </a:solidFill>
              </a:rPr>
              <a:t>Interpretation</a:t>
            </a:r>
            <a:r>
              <a:rPr lang="en-US" sz="1800" b="0" i="0" dirty="0">
                <a:solidFill>
                  <a:schemeClr val="tx1"/>
                </a:solidFill>
              </a:rPr>
              <a:t>: </a:t>
            </a:r>
            <a:r>
              <a:rPr lang="en-US" sz="1800" i="0" dirty="0">
                <a:solidFill>
                  <a:schemeClr val="tx1"/>
                </a:solidFill>
              </a:rPr>
              <a:t>“</a:t>
            </a:r>
            <a:r>
              <a:rPr lang="en-US" sz="1800" dirty="0">
                <a:solidFill>
                  <a:srgbClr val="221E1F"/>
                </a:solidFill>
                <a:effectLst/>
              </a:rPr>
              <a:t>These data support the use of long-acting cabotegravir plus </a:t>
            </a:r>
            <a:r>
              <a:rPr lang="en-US" sz="1800" dirty="0" err="1">
                <a:solidFill>
                  <a:srgbClr val="221E1F"/>
                </a:solidFill>
                <a:effectLst/>
              </a:rPr>
              <a:t>rilpivirine</a:t>
            </a:r>
            <a:r>
              <a:rPr lang="en-US" sz="1800" dirty="0">
                <a:solidFill>
                  <a:srgbClr val="221E1F"/>
                </a:solidFill>
                <a:effectLst/>
              </a:rPr>
              <a:t> dosed every 2 months as a complete antiretroviral regimen that has similar efficacy to a commonly used integrase strand transfer inhibitor-based first-line regimen, while addressing unmet psychosocial issues associated with daily oral treatment.</a:t>
            </a:r>
            <a:r>
              <a:rPr lang="en-US" sz="1800" kern="1200" dirty="0">
                <a:solidFill>
                  <a:schemeClr val="tx1"/>
                </a:solidFill>
                <a:effectLst/>
              </a:rPr>
              <a:t>”</a:t>
            </a:r>
          </a:p>
        </p:txBody>
      </p:sp>
    </p:spTree>
    <p:extLst>
      <p:ext uri="{BB962C8B-B14F-4D97-AF65-F5344CB8AC3E}">
        <p14:creationId xmlns:p14="http://schemas.microsoft.com/office/powerpoint/2010/main" val="1504358520"/>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025" b="0" dirty="0"/>
              <a:t>Oral Cabotegravir + Oral </a:t>
            </a:r>
            <a:r>
              <a:rPr lang="en-US" sz="2025" b="0" dirty="0" err="1"/>
              <a:t>Rilpivirine</a:t>
            </a:r>
            <a:r>
              <a:rPr lang="en-US" sz="2025" b="0" dirty="0"/>
              <a:t> versus Efavirenz + 2 NRTI’s</a:t>
            </a:r>
            <a:br>
              <a:rPr lang="en-US" sz="2025" b="0" dirty="0"/>
            </a:br>
            <a:r>
              <a:rPr lang="en-US" sz="2025" b="0" dirty="0"/>
              <a:t> </a:t>
            </a:r>
            <a:r>
              <a:rPr lang="en-US" dirty="0"/>
              <a:t>LATTE Study</a:t>
            </a:r>
          </a:p>
        </p:txBody>
      </p:sp>
    </p:spTree>
    <p:extLst>
      <p:ext uri="{BB962C8B-B14F-4D97-AF65-F5344CB8AC3E}">
        <p14:creationId xmlns:p14="http://schemas.microsoft.com/office/powerpoint/2010/main" val="961546109"/>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Oral Cabotegravir + Oral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versus Efavirenz + 2 NRTI’s</a:t>
            </a:r>
            <a:br>
              <a:rPr lang="en-US" sz="2000" dirty="0">
                <a:ea typeface="ＭＳ Ｐゴシック" pitchFamily="31" charset="-128"/>
                <a:cs typeface="ＭＳ Ｐゴシック" pitchFamily="31" charset="-128"/>
              </a:rPr>
            </a:br>
            <a:r>
              <a:rPr lang="en-US" sz="2000" dirty="0">
                <a:latin typeface="Arial" pitchFamily="-108" charset="0"/>
                <a:ea typeface="ＭＳ Ｐゴシック" pitchFamily="-108" charset="-128"/>
                <a:cs typeface="ＭＳ Ｐゴシック" pitchFamily="-108" charset="-128"/>
              </a:rPr>
              <a:t>LATTE Study: Design</a:t>
            </a:r>
            <a:endParaRPr lang="en-US" sz="2000" dirty="0"/>
          </a:p>
        </p:txBody>
      </p:sp>
      <p:sp>
        <p:nvSpPr>
          <p:cNvPr id="6" name="Content Placeholder 5"/>
          <p:cNvSpPr>
            <a:spLocks noGrp="1"/>
          </p:cNvSpPr>
          <p:nvPr>
            <p:ph type="body" sz="quarter" idx="16"/>
          </p:nvPr>
        </p:nvSpPr>
        <p:spPr/>
        <p:txBody>
          <a:bodyPr/>
          <a:lstStyle/>
          <a:p>
            <a:r>
              <a:rPr lang="en-US" dirty="0"/>
              <a:t>Source: Margolis DA, et al. Lancet Infect Dis. 2015;15:1145-55.</a:t>
            </a:r>
            <a:endParaRPr lang="en-US" dirty="0">
              <a:latin typeface="Arial" pitchFamily="31" charset="0"/>
            </a:endParaRPr>
          </a:p>
        </p:txBody>
      </p:sp>
      <p:sp>
        <p:nvSpPr>
          <p:cNvPr id="3" name="Content Placeholder 2">
            <a:extLst>
              <a:ext uri="{FF2B5EF4-FFF2-40B4-BE49-F238E27FC236}">
                <a16:creationId xmlns:a16="http://schemas.microsoft.com/office/drawing/2014/main" id="{1A2EEF4A-5B2B-3C6C-8D46-4B2933FF3514}"/>
              </a:ext>
            </a:extLst>
          </p:cNvPr>
          <p:cNvSpPr>
            <a:spLocks noGrp="1"/>
          </p:cNvSpPr>
          <p:nvPr>
            <p:ph sz="half" idx="2"/>
          </p:nvPr>
        </p:nvSpPr>
        <p:spPr>
          <a:xfrm>
            <a:off x="323851" y="1184224"/>
            <a:ext cx="4248149" cy="3234611"/>
          </a:xfrm>
        </p:spPr>
        <p:txBody>
          <a:bodyPr/>
          <a:lstStyle/>
          <a:p>
            <a:pPr>
              <a:lnSpc>
                <a:spcPts val="2000"/>
              </a:lnSpc>
            </a:pPr>
            <a:r>
              <a:rPr lang="en-US" sz="1400" b="1" dirty="0"/>
              <a:t>Background</a:t>
            </a:r>
            <a:r>
              <a:rPr lang="en-US" sz="1400" dirty="0"/>
              <a:t>: Phase 2b, randomized, partially blinded  study done at multiple centers in the U.S. and Canada</a:t>
            </a:r>
          </a:p>
          <a:p>
            <a:pPr>
              <a:lnSpc>
                <a:spcPts val="2000"/>
              </a:lnSpc>
            </a:pPr>
            <a:r>
              <a:rPr lang="en-US" sz="1400" b="1" dirty="0"/>
              <a:t>Inclusion Criteria</a:t>
            </a:r>
          </a:p>
          <a:p>
            <a:pPr lvl="1">
              <a:lnSpc>
                <a:spcPts val="2000"/>
              </a:lnSpc>
            </a:pPr>
            <a:r>
              <a:rPr lang="en-US" sz="1400" dirty="0"/>
              <a:t>Age ≥18 years</a:t>
            </a:r>
          </a:p>
          <a:p>
            <a:pPr lvl="1">
              <a:lnSpc>
                <a:spcPts val="2000"/>
              </a:lnSpc>
            </a:pPr>
            <a:r>
              <a:rPr lang="en-US" sz="1400" dirty="0"/>
              <a:t>Antiretroviral-naïve</a:t>
            </a:r>
          </a:p>
          <a:p>
            <a:pPr lvl="1">
              <a:lnSpc>
                <a:spcPts val="2000"/>
              </a:lnSpc>
            </a:pPr>
            <a:r>
              <a:rPr lang="en-US" sz="1400" dirty="0"/>
              <a:t>HIV RNA &gt;1,000 copies/mL</a:t>
            </a:r>
          </a:p>
          <a:p>
            <a:pPr lvl="1">
              <a:lnSpc>
                <a:spcPts val="2000"/>
              </a:lnSpc>
            </a:pPr>
            <a:r>
              <a:rPr lang="en-US" sz="1400" dirty="0"/>
              <a:t>CD4 count &gt;200 cells/mm</a:t>
            </a:r>
            <a:r>
              <a:rPr lang="en-US" sz="1400" baseline="30000" dirty="0"/>
              <a:t>3</a:t>
            </a:r>
          </a:p>
          <a:p>
            <a:pPr lvl="1">
              <a:lnSpc>
                <a:spcPts val="2000"/>
              </a:lnSpc>
            </a:pPr>
            <a:r>
              <a:rPr lang="en-US" sz="1400" dirty="0" err="1"/>
              <a:t>CrCl</a:t>
            </a:r>
            <a:r>
              <a:rPr lang="en-US" sz="1400" dirty="0"/>
              <a:t> &gt;50 mL/min</a:t>
            </a:r>
          </a:p>
          <a:p>
            <a:pPr lvl="1">
              <a:lnSpc>
                <a:spcPts val="2000"/>
              </a:lnSpc>
            </a:pPr>
            <a:r>
              <a:rPr lang="en-US" sz="1400" dirty="0"/>
              <a:t>No hepatitis B</a:t>
            </a:r>
          </a:p>
          <a:p>
            <a:pPr lvl="1">
              <a:lnSpc>
                <a:spcPts val="2000"/>
              </a:lnSpc>
            </a:pPr>
            <a:r>
              <a:rPr lang="en-US" sz="1400" dirty="0"/>
              <a:t>No significant transaminitis</a:t>
            </a:r>
            <a:endParaRPr lang="en-US" dirty="0"/>
          </a:p>
        </p:txBody>
      </p:sp>
      <p:sp>
        <p:nvSpPr>
          <p:cNvPr id="24" name="Rectangle 7"/>
          <p:cNvSpPr>
            <a:spLocks noChangeArrowheads="1"/>
          </p:cNvSpPr>
          <p:nvPr/>
        </p:nvSpPr>
        <p:spPr bwMode="ltGray">
          <a:xfrm>
            <a:off x="5171893" y="2039116"/>
            <a:ext cx="1645920" cy="646934"/>
          </a:xfrm>
          <a:prstGeom prst="rect">
            <a:avLst/>
          </a:prstGeom>
          <a:solidFill>
            <a:srgbClr val="CBDCD6"/>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350" b="1" dirty="0">
                <a:solidFill>
                  <a:srgbClr val="000000"/>
                </a:solidFill>
                <a:latin typeface="Arial"/>
                <a:cs typeface="Arial"/>
              </a:rPr>
              <a:t>Oral CAB 30 mg </a:t>
            </a:r>
            <a:br>
              <a:rPr lang="en-US" sz="1350" b="1" dirty="0">
                <a:solidFill>
                  <a:srgbClr val="000000"/>
                </a:solidFill>
                <a:latin typeface="Arial"/>
                <a:cs typeface="Arial"/>
              </a:rPr>
            </a:br>
            <a:r>
              <a:rPr lang="en-US" sz="1350" b="1" dirty="0">
                <a:solidFill>
                  <a:srgbClr val="000000"/>
                </a:solidFill>
                <a:latin typeface="Arial"/>
                <a:cs typeface="Arial"/>
              </a:rPr>
              <a:t>+ 2 NRTI’s</a:t>
            </a:r>
          </a:p>
          <a:p>
            <a:pPr algn="ctr"/>
            <a:r>
              <a:rPr lang="en-US" sz="1050" dirty="0">
                <a:solidFill>
                  <a:srgbClr val="000000"/>
                </a:solidFill>
                <a:latin typeface="Arial"/>
                <a:cs typeface="Arial"/>
              </a:rPr>
              <a:t>(n = 60)</a:t>
            </a:r>
          </a:p>
        </p:txBody>
      </p:sp>
      <p:sp>
        <p:nvSpPr>
          <p:cNvPr id="33" name="Rectangle 7"/>
          <p:cNvSpPr>
            <a:spLocks noChangeArrowheads="1"/>
          </p:cNvSpPr>
          <p:nvPr/>
        </p:nvSpPr>
        <p:spPr bwMode="ltGray">
          <a:xfrm>
            <a:off x="5171893" y="2914651"/>
            <a:ext cx="1645920" cy="646934"/>
          </a:xfrm>
          <a:prstGeom prst="rect">
            <a:avLst/>
          </a:prstGeom>
          <a:solidFill>
            <a:srgbClr val="CBDCD6"/>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350" b="1" dirty="0">
                <a:solidFill>
                  <a:srgbClr val="000000"/>
                </a:solidFill>
                <a:latin typeface="Arial"/>
                <a:cs typeface="Arial"/>
              </a:rPr>
              <a:t>Oral CAB 60 mg </a:t>
            </a:r>
            <a:br>
              <a:rPr lang="en-US" sz="1350" b="1" dirty="0">
                <a:solidFill>
                  <a:srgbClr val="000000"/>
                </a:solidFill>
                <a:latin typeface="Arial"/>
                <a:cs typeface="Arial"/>
              </a:rPr>
            </a:br>
            <a:r>
              <a:rPr lang="en-US" sz="1350" b="1" dirty="0">
                <a:solidFill>
                  <a:srgbClr val="000000"/>
                </a:solidFill>
                <a:latin typeface="Arial"/>
                <a:cs typeface="Arial"/>
              </a:rPr>
              <a:t>+ 2 NRTI’s</a:t>
            </a:r>
          </a:p>
          <a:p>
            <a:pPr algn="ctr"/>
            <a:r>
              <a:rPr lang="en-US" sz="1050" dirty="0">
                <a:solidFill>
                  <a:srgbClr val="000000"/>
                </a:solidFill>
                <a:latin typeface="Arial"/>
                <a:cs typeface="Arial"/>
              </a:rPr>
              <a:t>(n = 61)</a:t>
            </a:r>
          </a:p>
        </p:txBody>
      </p:sp>
      <p:sp>
        <p:nvSpPr>
          <p:cNvPr id="9" name="Rectangle 7"/>
          <p:cNvSpPr>
            <a:spLocks noChangeArrowheads="1"/>
          </p:cNvSpPr>
          <p:nvPr/>
        </p:nvSpPr>
        <p:spPr bwMode="ltGray">
          <a:xfrm>
            <a:off x="5171809" y="1181866"/>
            <a:ext cx="1645920" cy="646934"/>
          </a:xfrm>
          <a:prstGeom prst="rect">
            <a:avLst/>
          </a:prstGeom>
          <a:solidFill>
            <a:srgbClr val="CBDCD6"/>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350" b="1" dirty="0">
                <a:solidFill>
                  <a:srgbClr val="000000"/>
                </a:solidFill>
                <a:latin typeface="Arial"/>
                <a:cs typeface="Arial"/>
              </a:rPr>
              <a:t>Oral CAB 10 mg </a:t>
            </a:r>
            <a:br>
              <a:rPr lang="en-US" sz="1350" b="1" dirty="0">
                <a:solidFill>
                  <a:srgbClr val="000000"/>
                </a:solidFill>
                <a:latin typeface="Arial"/>
                <a:cs typeface="Arial"/>
              </a:rPr>
            </a:br>
            <a:r>
              <a:rPr lang="en-US" sz="1350" b="1" dirty="0">
                <a:solidFill>
                  <a:srgbClr val="000000"/>
                </a:solidFill>
                <a:latin typeface="Arial"/>
                <a:cs typeface="Arial"/>
              </a:rPr>
              <a:t>+ 2 NRTI’s </a:t>
            </a:r>
            <a:br>
              <a:rPr lang="en-US" sz="1350" b="1" dirty="0">
                <a:solidFill>
                  <a:srgbClr val="000000"/>
                </a:solidFill>
                <a:latin typeface="Arial"/>
                <a:cs typeface="Arial"/>
              </a:rPr>
            </a:br>
            <a:r>
              <a:rPr lang="en-US" sz="1050" dirty="0">
                <a:solidFill>
                  <a:srgbClr val="000000"/>
                </a:solidFill>
                <a:latin typeface="Arial"/>
                <a:cs typeface="Arial"/>
              </a:rPr>
              <a:t>(n = 60)</a:t>
            </a:r>
          </a:p>
        </p:txBody>
      </p:sp>
      <p:sp>
        <p:nvSpPr>
          <p:cNvPr id="11" name="Rectangle 7"/>
          <p:cNvSpPr>
            <a:spLocks noChangeArrowheads="1"/>
          </p:cNvSpPr>
          <p:nvPr/>
        </p:nvSpPr>
        <p:spPr bwMode="ltGray">
          <a:xfrm>
            <a:off x="5171809" y="3771901"/>
            <a:ext cx="1645920" cy="646934"/>
          </a:xfrm>
          <a:prstGeom prst="rect">
            <a:avLst/>
          </a:prstGeom>
          <a:solidFill>
            <a:srgbClr val="958899">
              <a:alpha val="3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350" b="1" dirty="0" err="1">
                <a:solidFill>
                  <a:srgbClr val="000000"/>
                </a:solidFill>
                <a:latin typeface="Arial"/>
                <a:cs typeface="Arial"/>
              </a:rPr>
              <a:t>Efavirenz</a:t>
            </a:r>
            <a:r>
              <a:rPr lang="en-US" sz="1350" b="1" dirty="0">
                <a:solidFill>
                  <a:srgbClr val="000000"/>
                </a:solidFill>
                <a:latin typeface="Arial"/>
                <a:cs typeface="Arial"/>
              </a:rPr>
              <a:t> 600 mg + 2 NRTI’s</a:t>
            </a:r>
          </a:p>
          <a:p>
            <a:pPr algn="ctr"/>
            <a:r>
              <a:rPr lang="en-US" sz="1050" dirty="0">
                <a:solidFill>
                  <a:srgbClr val="000000"/>
                </a:solidFill>
                <a:latin typeface="Arial"/>
                <a:cs typeface="Arial"/>
              </a:rPr>
              <a:t>(n = 62)</a:t>
            </a:r>
          </a:p>
        </p:txBody>
      </p:sp>
      <p:sp>
        <p:nvSpPr>
          <p:cNvPr id="19" name="Rectangle 7"/>
          <p:cNvSpPr>
            <a:spLocks noChangeArrowheads="1"/>
          </p:cNvSpPr>
          <p:nvPr/>
        </p:nvSpPr>
        <p:spPr bwMode="ltGray">
          <a:xfrm>
            <a:off x="7213975" y="2039116"/>
            <a:ext cx="1645920" cy="646934"/>
          </a:xfrm>
          <a:prstGeom prst="rect">
            <a:avLst/>
          </a:prstGeom>
          <a:solidFill>
            <a:srgbClr val="D99B02">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350" b="1" dirty="0">
                <a:solidFill>
                  <a:srgbClr val="000000"/>
                </a:solidFill>
                <a:latin typeface="Arial"/>
                <a:cs typeface="Arial"/>
              </a:rPr>
              <a:t>Oral CAB 30 mg </a:t>
            </a:r>
            <a:br>
              <a:rPr lang="en-US" sz="1350" b="1" dirty="0">
                <a:solidFill>
                  <a:srgbClr val="000000"/>
                </a:solidFill>
                <a:latin typeface="Arial"/>
                <a:cs typeface="Arial"/>
              </a:rPr>
            </a:br>
            <a:r>
              <a:rPr lang="en-US" sz="1350" b="1" dirty="0">
                <a:solidFill>
                  <a:srgbClr val="000000"/>
                </a:solidFill>
                <a:latin typeface="Arial"/>
                <a:cs typeface="Arial"/>
              </a:rPr>
              <a:t>+ Oral RPV 25 mg</a:t>
            </a:r>
          </a:p>
          <a:p>
            <a:pPr algn="ctr"/>
            <a:r>
              <a:rPr lang="en-US" sz="1050" dirty="0">
                <a:solidFill>
                  <a:srgbClr val="000000"/>
                </a:solidFill>
                <a:latin typeface="Arial"/>
                <a:cs typeface="Arial"/>
              </a:rPr>
              <a:t>(n = 51)</a:t>
            </a:r>
          </a:p>
        </p:txBody>
      </p:sp>
      <p:sp>
        <p:nvSpPr>
          <p:cNvPr id="20" name="Rectangle 7"/>
          <p:cNvSpPr>
            <a:spLocks noChangeArrowheads="1"/>
          </p:cNvSpPr>
          <p:nvPr/>
        </p:nvSpPr>
        <p:spPr bwMode="ltGray">
          <a:xfrm>
            <a:off x="7213975" y="2914651"/>
            <a:ext cx="1645920" cy="646934"/>
          </a:xfrm>
          <a:prstGeom prst="rect">
            <a:avLst/>
          </a:prstGeom>
          <a:solidFill>
            <a:srgbClr val="D99B02">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350" b="1" dirty="0">
                <a:solidFill>
                  <a:srgbClr val="000000"/>
                </a:solidFill>
                <a:latin typeface="Arial"/>
                <a:cs typeface="Arial"/>
              </a:rPr>
              <a:t>Oral CAB 60 mg </a:t>
            </a:r>
            <a:br>
              <a:rPr lang="en-US" sz="1350" b="1" dirty="0">
                <a:solidFill>
                  <a:srgbClr val="000000"/>
                </a:solidFill>
                <a:latin typeface="Arial"/>
                <a:cs typeface="Arial"/>
              </a:rPr>
            </a:br>
            <a:r>
              <a:rPr lang="en-US" sz="1350" b="1" dirty="0">
                <a:solidFill>
                  <a:srgbClr val="000000"/>
                </a:solidFill>
                <a:latin typeface="Arial"/>
                <a:cs typeface="Arial"/>
              </a:rPr>
              <a:t>+ Oral RPV 25 mg</a:t>
            </a:r>
          </a:p>
          <a:p>
            <a:pPr algn="ctr"/>
            <a:r>
              <a:rPr lang="en-US" sz="1050" dirty="0">
                <a:solidFill>
                  <a:srgbClr val="000000"/>
                </a:solidFill>
                <a:latin typeface="Arial"/>
                <a:cs typeface="Arial"/>
              </a:rPr>
              <a:t>(n = 53)</a:t>
            </a:r>
          </a:p>
        </p:txBody>
      </p:sp>
      <p:sp>
        <p:nvSpPr>
          <p:cNvPr id="21" name="Rectangle 7"/>
          <p:cNvSpPr>
            <a:spLocks noChangeArrowheads="1"/>
          </p:cNvSpPr>
          <p:nvPr/>
        </p:nvSpPr>
        <p:spPr bwMode="ltGray">
          <a:xfrm>
            <a:off x="7213891" y="1181866"/>
            <a:ext cx="1645920" cy="646934"/>
          </a:xfrm>
          <a:prstGeom prst="rect">
            <a:avLst/>
          </a:prstGeom>
          <a:solidFill>
            <a:srgbClr val="D99B02">
              <a:alpha val="2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350" b="1" dirty="0">
                <a:solidFill>
                  <a:srgbClr val="000000"/>
                </a:solidFill>
                <a:latin typeface="Arial"/>
                <a:cs typeface="Arial"/>
              </a:rPr>
              <a:t>Oral CAB 10 mg </a:t>
            </a:r>
            <a:br>
              <a:rPr lang="en-US" sz="1350" b="1" dirty="0">
                <a:solidFill>
                  <a:srgbClr val="000000"/>
                </a:solidFill>
                <a:latin typeface="Arial"/>
                <a:cs typeface="Arial"/>
              </a:rPr>
            </a:br>
            <a:r>
              <a:rPr lang="en-US" sz="1350" b="1" dirty="0">
                <a:solidFill>
                  <a:srgbClr val="000000"/>
                </a:solidFill>
                <a:latin typeface="Arial"/>
                <a:cs typeface="Arial"/>
              </a:rPr>
              <a:t>+ Oral RPV 25 mg</a:t>
            </a:r>
            <a:br>
              <a:rPr lang="en-US" sz="1350" b="1" dirty="0">
                <a:solidFill>
                  <a:srgbClr val="000000"/>
                </a:solidFill>
                <a:latin typeface="Arial"/>
                <a:cs typeface="Arial"/>
              </a:rPr>
            </a:br>
            <a:r>
              <a:rPr lang="en-US" sz="1050" dirty="0">
                <a:solidFill>
                  <a:srgbClr val="000000"/>
                </a:solidFill>
                <a:latin typeface="Arial"/>
                <a:cs typeface="Arial"/>
              </a:rPr>
              <a:t>(n = 52)</a:t>
            </a:r>
          </a:p>
        </p:txBody>
      </p:sp>
      <p:sp>
        <p:nvSpPr>
          <p:cNvPr id="22" name="Rectangle 7"/>
          <p:cNvSpPr>
            <a:spLocks noChangeArrowheads="1"/>
          </p:cNvSpPr>
          <p:nvPr/>
        </p:nvSpPr>
        <p:spPr bwMode="ltGray">
          <a:xfrm>
            <a:off x="7213891" y="3771901"/>
            <a:ext cx="1645920" cy="646934"/>
          </a:xfrm>
          <a:prstGeom prst="rect">
            <a:avLst/>
          </a:prstGeom>
          <a:solidFill>
            <a:srgbClr val="958899">
              <a:alpha val="3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350" b="1" dirty="0" err="1">
                <a:solidFill>
                  <a:srgbClr val="000000"/>
                </a:solidFill>
                <a:latin typeface="Arial"/>
                <a:cs typeface="Arial"/>
              </a:rPr>
              <a:t>Efavirenz</a:t>
            </a:r>
            <a:r>
              <a:rPr lang="en-US" sz="1350" b="1" dirty="0">
                <a:solidFill>
                  <a:srgbClr val="000000"/>
                </a:solidFill>
                <a:latin typeface="Arial"/>
                <a:cs typeface="Arial"/>
              </a:rPr>
              <a:t> 600 mg + 2 NRTI’s</a:t>
            </a:r>
          </a:p>
          <a:p>
            <a:pPr algn="ctr"/>
            <a:r>
              <a:rPr lang="en-US" sz="1050" dirty="0">
                <a:solidFill>
                  <a:srgbClr val="000000"/>
                </a:solidFill>
                <a:latin typeface="Arial"/>
                <a:cs typeface="Arial"/>
              </a:rPr>
              <a:t>(n = 46)</a:t>
            </a:r>
          </a:p>
        </p:txBody>
      </p:sp>
      <p:sp>
        <p:nvSpPr>
          <p:cNvPr id="34" name="Line 11"/>
          <p:cNvSpPr>
            <a:spLocks noChangeShapeType="1"/>
          </p:cNvSpPr>
          <p:nvPr/>
        </p:nvSpPr>
        <p:spPr bwMode="auto">
          <a:xfrm flipV="1">
            <a:off x="6849487" y="2355768"/>
            <a:ext cx="320741" cy="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dirty="0">
              <a:latin typeface="Arial"/>
              <a:cs typeface="Arial"/>
            </a:endParaRPr>
          </a:p>
        </p:txBody>
      </p:sp>
      <p:sp>
        <p:nvSpPr>
          <p:cNvPr id="35" name="TextBox 34"/>
          <p:cNvSpPr txBox="1"/>
          <p:nvPr/>
        </p:nvSpPr>
        <p:spPr>
          <a:xfrm>
            <a:off x="5171809" y="4489535"/>
            <a:ext cx="1725152" cy="276999"/>
          </a:xfrm>
          <a:prstGeom prst="rect">
            <a:avLst/>
          </a:prstGeom>
          <a:noFill/>
        </p:spPr>
        <p:txBody>
          <a:bodyPr wrap="none" rtlCol="0">
            <a:spAutoFit/>
          </a:bodyPr>
          <a:lstStyle/>
          <a:p>
            <a:r>
              <a:rPr lang="en-US" sz="1200" dirty="0">
                <a:latin typeface="Arial"/>
              </a:rPr>
              <a:t>24-week lead-in phase</a:t>
            </a:r>
          </a:p>
        </p:txBody>
      </p:sp>
      <p:sp>
        <p:nvSpPr>
          <p:cNvPr id="26" name="Line 11">
            <a:extLst>
              <a:ext uri="{FF2B5EF4-FFF2-40B4-BE49-F238E27FC236}">
                <a16:creationId xmlns:a16="http://schemas.microsoft.com/office/drawing/2014/main" id="{B26C34CC-4395-3C42-98DB-61080F57655C}"/>
              </a:ext>
            </a:extLst>
          </p:cNvPr>
          <p:cNvSpPr>
            <a:spLocks noChangeShapeType="1"/>
          </p:cNvSpPr>
          <p:nvPr/>
        </p:nvSpPr>
        <p:spPr bwMode="auto">
          <a:xfrm flipV="1">
            <a:off x="6849487" y="1501880"/>
            <a:ext cx="320741" cy="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dirty="0">
              <a:latin typeface="Arial"/>
              <a:cs typeface="Arial"/>
            </a:endParaRPr>
          </a:p>
        </p:txBody>
      </p:sp>
      <p:sp>
        <p:nvSpPr>
          <p:cNvPr id="28" name="Line 11">
            <a:extLst>
              <a:ext uri="{FF2B5EF4-FFF2-40B4-BE49-F238E27FC236}">
                <a16:creationId xmlns:a16="http://schemas.microsoft.com/office/drawing/2014/main" id="{42D052B5-E168-AB41-B824-CA4D23F818DF}"/>
              </a:ext>
            </a:extLst>
          </p:cNvPr>
          <p:cNvSpPr>
            <a:spLocks noChangeShapeType="1"/>
          </p:cNvSpPr>
          <p:nvPr/>
        </p:nvSpPr>
        <p:spPr bwMode="auto">
          <a:xfrm flipV="1">
            <a:off x="6849487" y="3243274"/>
            <a:ext cx="320741" cy="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dirty="0">
              <a:latin typeface="Arial"/>
              <a:cs typeface="Arial"/>
            </a:endParaRPr>
          </a:p>
        </p:txBody>
      </p:sp>
      <p:sp>
        <p:nvSpPr>
          <p:cNvPr id="29" name="Line 11">
            <a:extLst>
              <a:ext uri="{FF2B5EF4-FFF2-40B4-BE49-F238E27FC236}">
                <a16:creationId xmlns:a16="http://schemas.microsoft.com/office/drawing/2014/main" id="{75DE9D97-5F63-1C4C-AC85-1871A578597D}"/>
              </a:ext>
            </a:extLst>
          </p:cNvPr>
          <p:cNvSpPr>
            <a:spLocks noChangeShapeType="1"/>
          </p:cNvSpPr>
          <p:nvPr/>
        </p:nvSpPr>
        <p:spPr bwMode="auto">
          <a:xfrm flipV="1">
            <a:off x="6849487" y="4110609"/>
            <a:ext cx="320741" cy="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dirty="0">
              <a:latin typeface="Arial"/>
              <a:cs typeface="Arial"/>
            </a:endParaRPr>
          </a:p>
        </p:txBody>
      </p:sp>
      <p:cxnSp>
        <p:nvCxnSpPr>
          <p:cNvPr id="30" name="Straight Arrow Connector 29">
            <a:extLst>
              <a:ext uri="{FF2B5EF4-FFF2-40B4-BE49-F238E27FC236}">
                <a16:creationId xmlns:a16="http://schemas.microsoft.com/office/drawing/2014/main" id="{2C627487-BB0D-2133-F91D-F3AA4233AB81}"/>
              </a:ext>
            </a:extLst>
          </p:cNvPr>
          <p:cNvCxnSpPr>
            <a:cxnSpLocks/>
            <a:stCxn id="3" idx="3"/>
          </p:cNvCxnSpPr>
          <p:nvPr/>
        </p:nvCxnSpPr>
        <p:spPr>
          <a:xfrm flipV="1">
            <a:off x="4572000" y="1828800"/>
            <a:ext cx="521293" cy="972730"/>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90D4D83A-E668-2D81-67E1-952E16CF589A}"/>
              </a:ext>
            </a:extLst>
          </p:cNvPr>
          <p:cNvCxnSpPr>
            <a:cxnSpLocks/>
            <a:stCxn id="3" idx="3"/>
          </p:cNvCxnSpPr>
          <p:nvPr/>
        </p:nvCxnSpPr>
        <p:spPr>
          <a:xfrm>
            <a:off x="4572000" y="2801530"/>
            <a:ext cx="521293" cy="1046314"/>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7ED063F8-7121-E888-A94F-AE1909F2C84E}"/>
              </a:ext>
            </a:extLst>
          </p:cNvPr>
          <p:cNvCxnSpPr>
            <a:cxnSpLocks/>
            <a:stCxn id="3" idx="3"/>
          </p:cNvCxnSpPr>
          <p:nvPr/>
        </p:nvCxnSpPr>
        <p:spPr>
          <a:xfrm flipV="1">
            <a:off x="4572000" y="2362583"/>
            <a:ext cx="591347" cy="438947"/>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9B5EFD62-492E-13BF-328E-83AACBFF4B0C}"/>
              </a:ext>
            </a:extLst>
          </p:cNvPr>
          <p:cNvCxnSpPr>
            <a:cxnSpLocks/>
            <a:stCxn id="3" idx="3"/>
          </p:cNvCxnSpPr>
          <p:nvPr/>
        </p:nvCxnSpPr>
        <p:spPr>
          <a:xfrm>
            <a:off x="4572000" y="2801530"/>
            <a:ext cx="582801" cy="419496"/>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4072164"/>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Oral Cabotegravir + Oral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versus Efavirenz + 2 NRTI’s</a:t>
            </a:r>
            <a:br>
              <a:rPr lang="en-US" sz="2000" dirty="0">
                <a:ea typeface="ＭＳ Ｐゴシック" pitchFamily="31" charset="-128"/>
                <a:cs typeface="ＭＳ Ｐゴシック" pitchFamily="31" charset="-128"/>
              </a:rPr>
            </a:br>
            <a:r>
              <a:rPr lang="en-US" sz="2000" dirty="0">
                <a:latin typeface="Arial" pitchFamily="-108" charset="0"/>
                <a:ea typeface="ＭＳ Ｐゴシック" pitchFamily="-108" charset="-128"/>
                <a:cs typeface="ＭＳ Ｐゴシック" pitchFamily="-108" charset="-128"/>
              </a:rPr>
              <a:t>LATTE Study: Results</a:t>
            </a:r>
            <a:endParaRPr lang="en-US" sz="2000" dirty="0"/>
          </a:p>
        </p:txBody>
      </p:sp>
      <p:graphicFrame>
        <p:nvGraphicFramePr>
          <p:cNvPr id="10" name="Chart 9"/>
          <p:cNvGraphicFramePr>
            <a:graphicFrameLocks/>
          </p:cNvGraphicFramePr>
          <p:nvPr/>
        </p:nvGraphicFramePr>
        <p:xfrm>
          <a:off x="551707" y="1200158"/>
          <a:ext cx="822960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387935" y="4000265"/>
            <a:ext cx="685800" cy="253916"/>
          </a:xfrm>
          <a:prstGeom prst="rect">
            <a:avLst/>
          </a:prstGeom>
          <a:noFill/>
        </p:spPr>
        <p:txBody>
          <a:bodyPr wrap="square" rtlCol="0" anchor="ctr">
            <a:spAutoFit/>
          </a:bodyPr>
          <a:lstStyle/>
          <a:p>
            <a:pPr algn="ctr"/>
            <a:r>
              <a:rPr lang="en-US" sz="1000" dirty="0">
                <a:solidFill>
                  <a:srgbClr val="FFFFFF"/>
                </a:solidFill>
                <a:latin typeface="Arial" panose="020B0604020202020204" pitchFamily="34" charset="0"/>
                <a:cs typeface="Arial" panose="020B0604020202020204" pitchFamily="34" charset="0"/>
              </a:rPr>
              <a:t>149/181</a:t>
            </a:r>
          </a:p>
        </p:txBody>
      </p:sp>
      <p:sp>
        <p:nvSpPr>
          <p:cNvPr id="13" name="TextBox 12"/>
          <p:cNvSpPr txBox="1"/>
          <p:nvPr/>
        </p:nvSpPr>
        <p:spPr>
          <a:xfrm>
            <a:off x="6794773" y="4000265"/>
            <a:ext cx="685800" cy="253916"/>
          </a:xfrm>
          <a:prstGeom prst="rect">
            <a:avLst/>
          </a:prstGeom>
          <a:noFill/>
        </p:spPr>
        <p:txBody>
          <a:bodyPr wrap="square" rtlCol="0" anchor="ctr">
            <a:spAutoFit/>
          </a:bodyPr>
          <a:lstStyle/>
          <a:p>
            <a:pPr algn="ctr"/>
            <a:r>
              <a:rPr lang="en-US" sz="1000" dirty="0">
                <a:solidFill>
                  <a:srgbClr val="FFFFFF"/>
                </a:solidFill>
                <a:latin typeface="Arial" panose="020B0604020202020204" pitchFamily="34" charset="0"/>
                <a:cs typeface="Arial" panose="020B0604020202020204" pitchFamily="34" charset="0"/>
              </a:rPr>
              <a:t>137/181</a:t>
            </a:r>
          </a:p>
        </p:txBody>
      </p:sp>
      <p:sp>
        <p:nvSpPr>
          <p:cNvPr id="14" name="TextBox 13"/>
          <p:cNvSpPr txBox="1"/>
          <p:nvPr/>
        </p:nvSpPr>
        <p:spPr>
          <a:xfrm>
            <a:off x="5218403" y="4000265"/>
            <a:ext cx="685800" cy="253916"/>
          </a:xfrm>
          <a:prstGeom prst="rect">
            <a:avLst/>
          </a:prstGeom>
          <a:noFill/>
        </p:spPr>
        <p:txBody>
          <a:bodyPr wrap="square" rtlCol="0" anchor="ctr">
            <a:spAutoFit/>
          </a:bodyPr>
          <a:lstStyle/>
          <a:p>
            <a:pPr algn="ctr"/>
            <a:r>
              <a:rPr lang="en-US" sz="1000" dirty="0">
                <a:solidFill>
                  <a:srgbClr val="FFFFFF"/>
                </a:solidFill>
                <a:latin typeface="Arial" panose="020B0604020202020204" pitchFamily="34" charset="0"/>
                <a:cs typeface="Arial" panose="020B0604020202020204" pitchFamily="34" charset="0"/>
              </a:rPr>
              <a:t>44/62</a:t>
            </a:r>
          </a:p>
        </p:txBody>
      </p:sp>
      <p:sp>
        <p:nvSpPr>
          <p:cNvPr id="15" name="TextBox 14"/>
          <p:cNvSpPr txBox="1"/>
          <p:nvPr/>
        </p:nvSpPr>
        <p:spPr>
          <a:xfrm>
            <a:off x="7540791" y="4000265"/>
            <a:ext cx="824510" cy="253916"/>
          </a:xfrm>
          <a:prstGeom prst="rect">
            <a:avLst/>
          </a:prstGeom>
          <a:noFill/>
        </p:spPr>
        <p:txBody>
          <a:bodyPr wrap="square" rtlCol="0" anchor="ctr">
            <a:spAutoFit/>
          </a:bodyPr>
          <a:lstStyle/>
          <a:p>
            <a:pPr algn="ctr"/>
            <a:r>
              <a:rPr lang="en-US" sz="1000" dirty="0">
                <a:solidFill>
                  <a:srgbClr val="FFFFFF"/>
                </a:solidFill>
                <a:latin typeface="Arial" panose="020B0604020202020204" pitchFamily="34" charset="0"/>
                <a:cs typeface="Arial" panose="020B0604020202020204" pitchFamily="34" charset="0"/>
              </a:rPr>
              <a:t>39/62</a:t>
            </a:r>
          </a:p>
        </p:txBody>
      </p:sp>
      <p:sp>
        <p:nvSpPr>
          <p:cNvPr id="12" name="TextBox 11"/>
          <p:cNvSpPr txBox="1"/>
          <p:nvPr/>
        </p:nvSpPr>
        <p:spPr>
          <a:xfrm>
            <a:off x="1993533" y="4000265"/>
            <a:ext cx="685800" cy="253916"/>
          </a:xfrm>
          <a:prstGeom prst="rect">
            <a:avLst/>
          </a:prstGeom>
          <a:noFill/>
        </p:spPr>
        <p:txBody>
          <a:bodyPr wrap="square" rtlCol="0" anchor="ctr">
            <a:spAutoFit/>
          </a:bodyPr>
          <a:lstStyle/>
          <a:p>
            <a:pPr algn="ctr"/>
            <a:r>
              <a:rPr lang="en-US" sz="1000" dirty="0">
                <a:solidFill>
                  <a:srgbClr val="FFFFFF"/>
                </a:solidFill>
                <a:latin typeface="Arial" panose="020B0604020202020204" pitchFamily="34" charset="0"/>
                <a:cs typeface="Arial" panose="020B0604020202020204" pitchFamily="34" charset="0"/>
              </a:rPr>
              <a:t>156/181</a:t>
            </a:r>
          </a:p>
        </p:txBody>
      </p:sp>
      <p:sp>
        <p:nvSpPr>
          <p:cNvPr id="16" name="TextBox 15"/>
          <p:cNvSpPr txBox="1"/>
          <p:nvPr/>
        </p:nvSpPr>
        <p:spPr>
          <a:xfrm>
            <a:off x="2816298" y="4000265"/>
            <a:ext cx="685800" cy="253916"/>
          </a:xfrm>
          <a:prstGeom prst="rect">
            <a:avLst/>
          </a:prstGeom>
          <a:noFill/>
        </p:spPr>
        <p:txBody>
          <a:bodyPr wrap="square" rtlCol="0" anchor="ctr">
            <a:spAutoFit/>
          </a:bodyPr>
          <a:lstStyle/>
          <a:p>
            <a:pPr algn="ctr"/>
            <a:r>
              <a:rPr lang="en-US" sz="1000" dirty="0">
                <a:solidFill>
                  <a:srgbClr val="FFFFFF"/>
                </a:solidFill>
                <a:latin typeface="Arial" panose="020B0604020202020204" pitchFamily="34" charset="0"/>
                <a:cs typeface="Arial" panose="020B0604020202020204" pitchFamily="34" charset="0"/>
              </a:rPr>
              <a:t>46/62</a:t>
            </a:r>
          </a:p>
        </p:txBody>
      </p:sp>
      <p:sp>
        <p:nvSpPr>
          <p:cNvPr id="18" name="Rectangle 17"/>
          <p:cNvSpPr/>
          <p:nvPr/>
        </p:nvSpPr>
        <p:spPr>
          <a:xfrm>
            <a:off x="3967187" y="1348677"/>
            <a:ext cx="4745763" cy="269738"/>
          </a:xfrm>
          <a:prstGeom prst="rect">
            <a:avLst/>
          </a:prstGeom>
          <a:solidFill>
            <a:srgbClr val="6D615E"/>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Maintenance*</a:t>
            </a:r>
          </a:p>
        </p:txBody>
      </p:sp>
      <p:sp>
        <p:nvSpPr>
          <p:cNvPr id="19" name="Rectangle 25"/>
          <p:cNvSpPr>
            <a:spLocks noChangeArrowheads="1"/>
          </p:cNvSpPr>
          <p:nvPr/>
        </p:nvSpPr>
        <p:spPr bwMode="auto">
          <a:xfrm>
            <a:off x="1450203" y="4625730"/>
            <a:ext cx="7257960" cy="220591"/>
          </a:xfrm>
          <a:prstGeom prst="rect">
            <a:avLst/>
          </a:prstGeom>
          <a:solidFill>
            <a:schemeClr val="bg1">
              <a:lumMod val="95000"/>
            </a:schemeClr>
          </a:solidFill>
          <a:ln w="12700">
            <a:noFill/>
            <a:miter lim="800000"/>
            <a:headEnd/>
            <a:tailEnd/>
          </a:ln>
        </p:spPr>
        <p:txBody>
          <a:bodyPr lIns="342900" tIns="34073" rIns="68580" bIns="34073" anchor="ctr">
            <a:prstTxWarp prst="textNoShape">
              <a:avLst/>
            </a:prstTxWarp>
          </a:bodyPr>
          <a:lstStyle/>
          <a:p>
            <a:pPr>
              <a:lnSpc>
                <a:spcPts val="1350"/>
              </a:lnSpc>
            </a:pPr>
            <a:r>
              <a:rPr lang="en-US" sz="1050" dirty="0">
                <a:latin typeface="Arial"/>
                <a:cs typeface="Arial"/>
              </a:rPr>
              <a:t>*Cabotegravir data is </a:t>
            </a:r>
            <a:r>
              <a:rPr lang="en-US" sz="1050" dirty="0">
                <a:latin typeface="Arial"/>
              </a:rPr>
              <a:t>composite of all cabotegravir doses</a:t>
            </a:r>
            <a:endParaRPr lang="en-US" sz="1050" dirty="0">
              <a:solidFill>
                <a:srgbClr val="000000"/>
              </a:solidFill>
              <a:latin typeface="Arial"/>
              <a:cs typeface="Arial"/>
            </a:endParaRPr>
          </a:p>
        </p:txBody>
      </p:sp>
      <p:sp>
        <p:nvSpPr>
          <p:cNvPr id="4" name="Text Placeholder 3"/>
          <p:cNvSpPr>
            <a:spLocks noGrp="1"/>
          </p:cNvSpPr>
          <p:nvPr>
            <p:ph type="body" sz="quarter" idx="14"/>
          </p:nvPr>
        </p:nvSpPr>
        <p:spPr/>
        <p:txBody>
          <a:bodyPr/>
          <a:lstStyle/>
          <a:p>
            <a:r>
              <a:rPr lang="en-US" dirty="0"/>
              <a:t>Source: Margolis DA, et al. Lancet Infect Dis. 2015;15:1145-55.</a:t>
            </a:r>
            <a:endParaRPr lang="en-US" dirty="0">
              <a:latin typeface="Arial" pitchFamily="31" charset="0"/>
            </a:endParaRPr>
          </a:p>
        </p:txBody>
      </p:sp>
      <p:grpSp>
        <p:nvGrpSpPr>
          <p:cNvPr id="6" name="Group 5"/>
          <p:cNvGrpSpPr/>
          <p:nvPr/>
        </p:nvGrpSpPr>
        <p:grpSpPr>
          <a:xfrm>
            <a:off x="1563880" y="1022068"/>
            <a:ext cx="7458200" cy="293427"/>
            <a:chOff x="984250" y="2501714"/>
            <a:chExt cx="7286074" cy="391236"/>
          </a:xfrm>
        </p:grpSpPr>
        <p:sp>
          <p:nvSpPr>
            <p:cNvPr id="3" name="Rectangle 2"/>
            <p:cNvSpPr/>
            <p:nvPr/>
          </p:nvSpPr>
          <p:spPr>
            <a:xfrm>
              <a:off x="984250" y="2501714"/>
              <a:ext cx="7286074" cy="391236"/>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pPr>
                <a:lnSpc>
                  <a:spcPts val="1410"/>
                </a:lnSpc>
              </a:pPr>
              <a:r>
                <a:rPr lang="en-US" sz="1200" dirty="0">
                  <a:solidFill>
                    <a:srgbClr val="000000"/>
                  </a:solidFill>
                  <a:latin typeface="Arial" panose="020B0604020202020204" pitchFamily="34" charset="0"/>
                  <a:cs typeface="Arial" panose="020B0604020202020204" pitchFamily="34" charset="0"/>
                </a:rPr>
                <a:t>   Oral Cabotegravir + 2NRTIs             Oral Cabotegravir + Oral </a:t>
              </a:r>
              <a:r>
                <a:rPr lang="en-US" sz="1200" dirty="0" err="1">
                  <a:solidFill>
                    <a:srgbClr val="000000"/>
                  </a:solidFill>
                  <a:latin typeface="Arial" panose="020B0604020202020204" pitchFamily="34" charset="0"/>
                  <a:cs typeface="Arial" panose="020B0604020202020204" pitchFamily="34" charset="0"/>
                </a:rPr>
                <a:t>Rilpivirine</a:t>
              </a:r>
              <a:r>
                <a:rPr lang="en-US" sz="1200" dirty="0">
                  <a:solidFill>
                    <a:srgbClr val="000000"/>
                  </a:solidFill>
                  <a:latin typeface="Arial" panose="020B0604020202020204" pitchFamily="34" charset="0"/>
                  <a:cs typeface="Arial" panose="020B0604020202020204" pitchFamily="34" charset="0"/>
                </a:rPr>
                <a:t>           Efavirenz + 2NRTIs</a:t>
              </a:r>
            </a:p>
          </p:txBody>
        </p:sp>
        <p:sp>
          <p:nvSpPr>
            <p:cNvPr id="5" name="Rectangle 4"/>
            <p:cNvSpPr>
              <a:spLocks noChangeAspect="1"/>
            </p:cNvSpPr>
            <p:nvPr/>
          </p:nvSpPr>
          <p:spPr>
            <a:xfrm>
              <a:off x="1086142" y="2600642"/>
              <a:ext cx="140629" cy="195072"/>
            </a:xfrm>
            <a:prstGeom prst="rect">
              <a:avLst/>
            </a:prstGeom>
            <a:solidFill>
              <a:srgbClr val="5C8C84"/>
            </a:solidFill>
            <a:ln w="0" cmpd="sng">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cs typeface="Arial" panose="020B0604020202020204" pitchFamily="34" charset="0"/>
              </a:endParaRPr>
            </a:p>
          </p:txBody>
        </p:sp>
        <p:sp>
          <p:nvSpPr>
            <p:cNvPr id="21" name="Rectangle 20"/>
            <p:cNvSpPr>
              <a:spLocks noChangeAspect="1"/>
            </p:cNvSpPr>
            <p:nvPr/>
          </p:nvSpPr>
          <p:spPr>
            <a:xfrm>
              <a:off x="3482827" y="2600642"/>
              <a:ext cx="140629" cy="195072"/>
            </a:xfrm>
            <a:prstGeom prst="rect">
              <a:avLst/>
            </a:prstGeom>
            <a:gradFill>
              <a:gsLst>
                <a:gs pos="0">
                  <a:srgbClr val="875200"/>
                </a:gs>
                <a:gs pos="100000">
                  <a:srgbClr val="D99B02"/>
                </a:gs>
              </a:gsLst>
            </a:gradFill>
            <a:ln w="12700" cmpd="sng">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  </a:t>
              </a:r>
            </a:p>
          </p:txBody>
        </p:sp>
        <p:sp>
          <p:nvSpPr>
            <p:cNvPr id="22" name="Rectangle 21"/>
            <p:cNvSpPr>
              <a:spLocks noChangeAspect="1"/>
            </p:cNvSpPr>
            <p:nvPr/>
          </p:nvSpPr>
          <p:spPr>
            <a:xfrm>
              <a:off x="6215755" y="2600642"/>
              <a:ext cx="140629" cy="195072"/>
            </a:xfrm>
            <a:prstGeom prst="rect">
              <a:avLst/>
            </a:prstGeom>
            <a:gradFill>
              <a:gsLst>
                <a:gs pos="0">
                  <a:srgbClr val="5B505F"/>
                </a:gs>
                <a:gs pos="99000">
                  <a:srgbClr val="98859F"/>
                </a:gs>
              </a:gsLst>
              <a:lin ang="0" scaled="1"/>
            </a:gradFill>
            <a:ln w="12700" cmpd="sng">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    </a:t>
              </a:r>
            </a:p>
          </p:txBody>
        </p:sp>
      </p:grpSp>
      <p:sp>
        <p:nvSpPr>
          <p:cNvPr id="17" name="Rectangle 16"/>
          <p:cNvSpPr/>
          <p:nvPr/>
        </p:nvSpPr>
        <p:spPr>
          <a:xfrm>
            <a:off x="1578242" y="1348676"/>
            <a:ext cx="2373119" cy="269738"/>
          </a:xfrm>
          <a:prstGeom prst="rect">
            <a:avLst/>
          </a:prstGeom>
          <a:solidFill>
            <a:schemeClr val="tx1">
              <a:lumMod val="65000"/>
              <a:lumOff val="3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Induction*</a:t>
            </a:r>
          </a:p>
        </p:txBody>
      </p:sp>
    </p:spTree>
    <p:extLst>
      <p:ext uri="{BB962C8B-B14F-4D97-AF65-F5344CB8AC3E}">
        <p14:creationId xmlns:p14="http://schemas.microsoft.com/office/powerpoint/2010/main" val="2506099026"/>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Oral Cabotegravir + Oral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versus Efavirenz + 2 NRTI’s</a:t>
            </a:r>
            <a:br>
              <a:rPr lang="en-US" sz="2000" dirty="0">
                <a:ea typeface="ＭＳ Ｐゴシック" pitchFamily="31" charset="-128"/>
                <a:cs typeface="ＭＳ Ｐゴシック" pitchFamily="31" charset="-128"/>
              </a:rPr>
            </a:br>
            <a:r>
              <a:rPr lang="en-US" sz="2000" dirty="0">
                <a:ea typeface="ＭＳ Ｐゴシック" pitchFamily="22" charset="-128"/>
                <a:cs typeface="ＭＳ Ｐゴシック" pitchFamily="22" charset="-128"/>
              </a:rPr>
              <a:t>LATTE Study: Results</a:t>
            </a:r>
            <a:endParaRPr lang="en-US" sz="2000" dirty="0"/>
          </a:p>
        </p:txBody>
      </p:sp>
      <p:sp>
        <p:nvSpPr>
          <p:cNvPr id="3" name="Text Placeholder 2"/>
          <p:cNvSpPr>
            <a:spLocks noGrp="1"/>
          </p:cNvSpPr>
          <p:nvPr>
            <p:ph type="body" sz="quarter" idx="14"/>
          </p:nvPr>
        </p:nvSpPr>
        <p:spPr/>
        <p:txBody>
          <a:bodyPr/>
          <a:lstStyle/>
          <a:p>
            <a:r>
              <a:rPr lang="en-US" dirty="0"/>
              <a:t>Source: Margolis DA, et al. Lancet Infect Dis. 2015;15:1145-55.</a:t>
            </a:r>
          </a:p>
        </p:txBody>
      </p:sp>
      <p:graphicFrame>
        <p:nvGraphicFramePr>
          <p:cNvPr id="5" name="Chart 4"/>
          <p:cNvGraphicFramePr>
            <a:graphicFrameLocks/>
          </p:cNvGraphicFramePr>
          <p:nvPr/>
        </p:nvGraphicFramePr>
        <p:xfrm>
          <a:off x="463777" y="1028699"/>
          <a:ext cx="8229600" cy="356616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440304" y="1085897"/>
            <a:ext cx="1773936" cy="285750"/>
          </a:xfrm>
          <a:prstGeom prst="rect">
            <a:avLst/>
          </a:prstGeom>
          <a:solidFill>
            <a:schemeClr val="tx1">
              <a:lumMod val="65000"/>
              <a:lumOff val="35000"/>
            </a:schemeClr>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Induction*</a:t>
            </a:r>
          </a:p>
        </p:txBody>
      </p:sp>
      <p:sp>
        <p:nvSpPr>
          <p:cNvPr id="8" name="Rectangle 7"/>
          <p:cNvSpPr/>
          <p:nvPr/>
        </p:nvSpPr>
        <p:spPr>
          <a:xfrm>
            <a:off x="3230310" y="1085897"/>
            <a:ext cx="5238572" cy="285750"/>
          </a:xfrm>
          <a:prstGeom prst="rect">
            <a:avLst/>
          </a:prstGeom>
          <a:solidFill>
            <a:srgbClr val="80736F"/>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latin typeface="Arial" panose="020B0604020202020204" pitchFamily="34" charset="0"/>
                <a:cs typeface="Arial" panose="020B0604020202020204" pitchFamily="34" charset="0"/>
              </a:rPr>
              <a:t>Maintenance</a:t>
            </a:r>
          </a:p>
        </p:txBody>
      </p:sp>
      <p:sp>
        <p:nvSpPr>
          <p:cNvPr id="9" name="Rectangle 25"/>
          <p:cNvSpPr>
            <a:spLocks noChangeArrowheads="1"/>
          </p:cNvSpPr>
          <p:nvPr/>
        </p:nvSpPr>
        <p:spPr bwMode="auto">
          <a:xfrm>
            <a:off x="1143000" y="4598643"/>
            <a:ext cx="6871716" cy="208022"/>
          </a:xfrm>
          <a:prstGeom prst="rect">
            <a:avLst/>
          </a:prstGeom>
          <a:solidFill>
            <a:schemeClr val="bg1">
              <a:lumMod val="95000"/>
            </a:schemeClr>
          </a:solidFill>
          <a:ln w="12700">
            <a:noFill/>
            <a:miter lim="800000"/>
            <a:headEnd/>
            <a:tailEnd/>
          </a:ln>
        </p:spPr>
        <p:txBody>
          <a:bodyPr lIns="205740" tIns="34073" rIns="68580" bIns="34073" anchor="ctr">
            <a:prstTxWarp prst="textNoShape">
              <a:avLst/>
            </a:prstTxWarp>
          </a:bodyPr>
          <a:lstStyle/>
          <a:p>
            <a:pPr>
              <a:lnSpc>
                <a:spcPts val="1350"/>
              </a:lnSpc>
            </a:pPr>
            <a:r>
              <a:rPr lang="en-US" sz="975" dirty="0">
                <a:latin typeface="Arial"/>
                <a:cs typeface="Arial"/>
              </a:rPr>
              <a:t>  *During induction phase cabotegravir administered with investigator chosen 2NRTIs</a:t>
            </a:r>
            <a:endParaRPr lang="en-US" sz="975" dirty="0">
              <a:solidFill>
                <a:srgbClr val="000000"/>
              </a:solidFill>
              <a:latin typeface="Arial"/>
              <a:cs typeface="Arial"/>
            </a:endParaRPr>
          </a:p>
        </p:txBody>
      </p:sp>
    </p:spTree>
    <p:extLst>
      <p:ext uri="{BB962C8B-B14F-4D97-AF65-F5344CB8AC3E}">
        <p14:creationId xmlns:p14="http://schemas.microsoft.com/office/powerpoint/2010/main" val="1549175216"/>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Oral Cabotegravir + Oral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versus Efavirenz + 2 NRTI’s</a:t>
            </a:r>
            <a:br>
              <a:rPr lang="en-US" sz="2000" dirty="0">
                <a:ea typeface="ＭＳ Ｐゴシック" pitchFamily="31" charset="-128"/>
                <a:cs typeface="ＭＳ Ｐゴシック" pitchFamily="31" charset="-128"/>
              </a:rPr>
            </a:br>
            <a:r>
              <a:rPr lang="en-US" sz="2000" dirty="0">
                <a:latin typeface="Arial" pitchFamily="-108" charset="0"/>
                <a:ea typeface="ＭＳ Ｐゴシック" pitchFamily="-108" charset="-128"/>
                <a:cs typeface="ＭＳ Ｐゴシック" pitchFamily="-108" charset="-128"/>
              </a:rPr>
              <a:t>LATTE Study: Conclusions</a:t>
            </a:r>
            <a:endParaRPr lang="en-US" sz="2000" dirty="0"/>
          </a:p>
        </p:txBody>
      </p:sp>
      <p:sp>
        <p:nvSpPr>
          <p:cNvPr id="7" name="Content Placeholder 6"/>
          <p:cNvSpPr>
            <a:spLocks noGrp="1"/>
          </p:cNvSpPr>
          <p:nvPr>
            <p:ph type="body" sz="quarter" idx="16"/>
          </p:nvPr>
        </p:nvSpPr>
        <p:spPr/>
        <p:txBody>
          <a:bodyPr/>
          <a:lstStyle/>
          <a:p>
            <a:r>
              <a:rPr lang="en-US" dirty="0"/>
              <a:t>Source: Margolis DA, et al. Lancet Infect Dis. 2015;15:1145-55.</a:t>
            </a:r>
            <a:endParaRPr lang="en-US" dirty="0">
              <a:latin typeface="Arial" pitchFamily="31" charset="0"/>
            </a:endParaRPr>
          </a:p>
        </p:txBody>
      </p:sp>
      <p:sp>
        <p:nvSpPr>
          <p:cNvPr id="3" name="Content Placeholder 2">
            <a:extLst>
              <a:ext uri="{FF2B5EF4-FFF2-40B4-BE49-F238E27FC236}">
                <a16:creationId xmlns:a16="http://schemas.microsoft.com/office/drawing/2014/main" id="{EC38BB0B-FC35-3F21-3CC1-6165ED476A90}"/>
              </a:ext>
            </a:extLst>
          </p:cNvPr>
          <p:cNvSpPr>
            <a:spLocks noGrp="1"/>
          </p:cNvSpPr>
          <p:nvPr>
            <p:ph sz="half" idx="2"/>
          </p:nvPr>
        </p:nvSpPr>
        <p:spPr>
          <a:xfrm>
            <a:off x="-18168" y="1396801"/>
            <a:ext cx="9180576" cy="2364172"/>
          </a:xfrm>
        </p:spPr>
        <p:txBody>
          <a:bodyPr>
            <a:normAutofit fontScale="92500"/>
          </a:bodyPr>
          <a:lstStyle/>
          <a:p>
            <a:pPr>
              <a:lnSpc>
                <a:spcPts val="2400"/>
              </a:lnSpc>
            </a:pPr>
            <a:r>
              <a:rPr lang="en-US" b="1" dirty="0">
                <a:solidFill>
                  <a:srgbClr val="C00000"/>
                </a:solidFill>
                <a:cs typeface="Arial"/>
              </a:rPr>
              <a:t>Conclusions</a:t>
            </a:r>
            <a:r>
              <a:rPr lang="en-US" dirty="0">
                <a:solidFill>
                  <a:schemeClr val="tx1"/>
                </a:solidFill>
                <a:cs typeface="Arial"/>
              </a:rPr>
              <a:t>: “</a:t>
            </a:r>
            <a:r>
              <a:rPr lang="en-US" dirty="0"/>
              <a:t>Cabotegravir plus dual NRTI therapy had potent antiviral activity during the induction phase. As a two drug maintenance therapy, cabotegravir plus </a:t>
            </a:r>
            <a:r>
              <a:rPr lang="en-US" dirty="0" err="1"/>
              <a:t>rilpivirine</a:t>
            </a:r>
            <a:r>
              <a:rPr lang="en-US" dirty="0"/>
              <a:t> provided antiviral activity similar to efavirenz plus dual NRTIs until the end of week 96. Combined efficacy and safety results lend support to our selection of oral cabotegravir 30 mg once a day for further assessment. LATTE precedes studies of the assessment of long-acting injectable formulations of both drugs as a two-drug regimen for the treatment of HIV-1 infection</a:t>
            </a:r>
            <a:r>
              <a:rPr lang="en-US" dirty="0">
                <a:cs typeface="Arial"/>
              </a:rPr>
              <a:t>.”</a:t>
            </a:r>
          </a:p>
        </p:txBody>
      </p:sp>
    </p:spTree>
    <p:extLst>
      <p:ext uri="{BB962C8B-B14F-4D97-AF65-F5344CB8AC3E}">
        <p14:creationId xmlns:p14="http://schemas.microsoft.com/office/powerpoint/2010/main" val="847886385"/>
      </p:ext>
    </p:extLst>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ＭＳ Ｐゴシック" pitchFamily="22" charset="-128"/>
                <a:cs typeface="ＭＳ Ｐゴシック" pitchFamily="22" charset="-128"/>
              </a:rPr>
              <a:t> </a:t>
            </a:r>
            <a:r>
              <a:rPr lang="en-US" sz="1700" b="0" dirty="0"/>
              <a:t>Cabotegravir IM + </a:t>
            </a:r>
            <a:r>
              <a:rPr lang="en-US" sz="1700" b="0" dirty="0" err="1"/>
              <a:t>Rilpivirine</a:t>
            </a:r>
            <a:r>
              <a:rPr lang="en-US" sz="1700" b="0" dirty="0"/>
              <a:t> IM Every One or Two Months versus Oral CAB + ABC-3TC</a:t>
            </a:r>
            <a:br>
              <a:rPr lang="en-US" sz="1800" b="0" dirty="0"/>
            </a:br>
            <a:r>
              <a:rPr lang="en-US" dirty="0"/>
              <a:t>LATTE-2</a:t>
            </a:r>
          </a:p>
        </p:txBody>
      </p:sp>
    </p:spTree>
    <p:extLst>
      <p:ext uri="{BB962C8B-B14F-4D97-AF65-F5344CB8AC3E}">
        <p14:creationId xmlns:p14="http://schemas.microsoft.com/office/powerpoint/2010/main" val="1541298362"/>
      </p:ext>
    </p:extLst>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rc 14"/>
          <p:cNvSpPr/>
          <p:nvPr/>
        </p:nvSpPr>
        <p:spPr>
          <a:xfrm>
            <a:off x="4950146" y="2217290"/>
            <a:ext cx="991532" cy="779028"/>
          </a:xfrm>
          <a:prstGeom prst="arc">
            <a:avLst>
              <a:gd name="adj1" fmla="val 15771622"/>
              <a:gd name="adj2" fmla="val 21548213"/>
            </a:avLst>
          </a:prstGeom>
          <a:ln w="12700">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a:p>
        </p:txBody>
      </p:sp>
      <p:cxnSp>
        <p:nvCxnSpPr>
          <p:cNvPr id="29" name="Straight Connector 28"/>
          <p:cNvCxnSpPr/>
          <p:nvPr/>
        </p:nvCxnSpPr>
        <p:spPr>
          <a:xfrm>
            <a:off x="5970806" y="1885787"/>
            <a:ext cx="0" cy="2674654"/>
          </a:xfrm>
          <a:prstGeom prst="line">
            <a:avLst/>
          </a:prstGeom>
          <a:ln w="9525" cmpd="sng">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normAutofit/>
          </a:bodyPr>
          <a:lstStyle/>
          <a:p>
            <a:r>
              <a:rPr lang="en-US" sz="2000" dirty="0"/>
              <a:t>IM Cabotegravir + IM </a:t>
            </a:r>
            <a:r>
              <a:rPr lang="en-US" sz="2000" dirty="0" err="1"/>
              <a:t>Rilpivirine</a:t>
            </a:r>
            <a:r>
              <a:rPr lang="en-US" sz="2000" dirty="0"/>
              <a:t> versus Cabotegravir + ABC-3TC</a:t>
            </a:r>
            <a:br>
              <a:rPr lang="en-US" sz="2000" dirty="0"/>
            </a:br>
            <a:r>
              <a:rPr lang="en-US" sz="2000" dirty="0"/>
              <a:t>LATTE-2 Study: Design</a:t>
            </a:r>
          </a:p>
        </p:txBody>
      </p:sp>
      <p:sp>
        <p:nvSpPr>
          <p:cNvPr id="3" name="Text Placeholder 2"/>
          <p:cNvSpPr>
            <a:spLocks noGrp="1"/>
          </p:cNvSpPr>
          <p:nvPr>
            <p:ph type="body" sz="quarter" idx="16"/>
          </p:nvPr>
        </p:nvSpPr>
        <p:spPr/>
        <p:txBody>
          <a:bodyPr/>
          <a:lstStyle/>
          <a:p>
            <a:r>
              <a:rPr lang="en-US" dirty="0"/>
              <a:t>Source: Margolis DA, et al. Lancet 2017;390:1499-1510.</a:t>
            </a:r>
            <a:endParaRPr lang="en-US" dirty="0">
              <a:latin typeface="Arial" pitchFamily="31" charset="0"/>
            </a:endParaRPr>
          </a:p>
        </p:txBody>
      </p:sp>
      <p:sp>
        <p:nvSpPr>
          <p:cNvPr id="6" name="Content Placeholder 5">
            <a:extLst>
              <a:ext uri="{FF2B5EF4-FFF2-40B4-BE49-F238E27FC236}">
                <a16:creationId xmlns:a16="http://schemas.microsoft.com/office/drawing/2014/main" id="{02910B7D-52BB-1DB2-5726-EC4ECD22718B}"/>
              </a:ext>
            </a:extLst>
          </p:cNvPr>
          <p:cNvSpPr>
            <a:spLocks noGrp="1"/>
          </p:cNvSpPr>
          <p:nvPr>
            <p:ph sz="half" idx="2"/>
          </p:nvPr>
        </p:nvSpPr>
        <p:spPr>
          <a:xfrm>
            <a:off x="323851" y="1184224"/>
            <a:ext cx="4156415" cy="3504315"/>
          </a:xfrm>
        </p:spPr>
        <p:txBody>
          <a:bodyPr>
            <a:normAutofit/>
          </a:bodyPr>
          <a:lstStyle/>
          <a:p>
            <a:pPr>
              <a:lnSpc>
                <a:spcPts val="1600"/>
              </a:lnSpc>
            </a:pPr>
            <a:r>
              <a:rPr lang="en-US" sz="1400" b="1" dirty="0"/>
              <a:t>Background</a:t>
            </a:r>
          </a:p>
          <a:p>
            <a:pPr lvl="1">
              <a:lnSpc>
                <a:spcPts val="1600"/>
              </a:lnSpc>
            </a:pPr>
            <a:r>
              <a:rPr lang="en-US" sz="1400" dirty="0"/>
              <a:t>Phase 2b, randomized, open-label trial assessing dual therapy with long-acting, injectable agents for maintenance</a:t>
            </a:r>
          </a:p>
          <a:p>
            <a:pPr>
              <a:lnSpc>
                <a:spcPts val="1600"/>
              </a:lnSpc>
            </a:pPr>
            <a:r>
              <a:rPr lang="en-US" sz="1400" b="1" dirty="0"/>
              <a:t>Inclusion Criteria</a:t>
            </a:r>
          </a:p>
          <a:p>
            <a:pPr lvl="1">
              <a:lnSpc>
                <a:spcPts val="1600"/>
              </a:lnSpc>
            </a:pPr>
            <a:r>
              <a:rPr lang="en-US" sz="1400" dirty="0"/>
              <a:t>Age ≥18 years</a:t>
            </a:r>
          </a:p>
          <a:p>
            <a:pPr lvl="1">
              <a:lnSpc>
                <a:spcPts val="1600"/>
              </a:lnSpc>
            </a:pPr>
            <a:r>
              <a:rPr lang="en-US" sz="1400" dirty="0"/>
              <a:t>Antiretroviral-naïve</a:t>
            </a:r>
          </a:p>
          <a:p>
            <a:pPr lvl="1">
              <a:lnSpc>
                <a:spcPts val="1600"/>
              </a:lnSpc>
            </a:pPr>
            <a:r>
              <a:rPr lang="en-US" sz="1400" dirty="0"/>
              <a:t>HIV RNA &gt;1,000 copies/mL</a:t>
            </a:r>
          </a:p>
          <a:p>
            <a:pPr lvl="1">
              <a:lnSpc>
                <a:spcPts val="1600"/>
              </a:lnSpc>
            </a:pPr>
            <a:r>
              <a:rPr lang="en-US" sz="1400" dirty="0"/>
              <a:t>CD4 count &gt;200 cells/mm</a:t>
            </a:r>
            <a:r>
              <a:rPr lang="en-US" sz="1400" baseline="30000" dirty="0"/>
              <a:t>3</a:t>
            </a:r>
          </a:p>
          <a:p>
            <a:pPr lvl="1">
              <a:lnSpc>
                <a:spcPts val="1600"/>
              </a:lnSpc>
            </a:pPr>
            <a:r>
              <a:rPr lang="en-US" sz="1400" dirty="0" err="1"/>
              <a:t>CrCl</a:t>
            </a:r>
            <a:r>
              <a:rPr lang="en-US" sz="1400" dirty="0"/>
              <a:t> &gt;50 mL/min</a:t>
            </a:r>
          </a:p>
          <a:p>
            <a:pPr>
              <a:lnSpc>
                <a:spcPts val="1600"/>
              </a:lnSpc>
            </a:pPr>
            <a:r>
              <a:rPr lang="en-US" sz="1400" b="1" dirty="0"/>
              <a:t>Exclusions</a:t>
            </a:r>
          </a:p>
          <a:p>
            <a:pPr lvl="1">
              <a:lnSpc>
                <a:spcPts val="1600"/>
              </a:lnSpc>
            </a:pPr>
            <a:r>
              <a:rPr lang="en-US" sz="1400" dirty="0"/>
              <a:t>Major resistance mutations</a:t>
            </a:r>
          </a:p>
          <a:p>
            <a:pPr lvl="1">
              <a:lnSpc>
                <a:spcPts val="1600"/>
              </a:lnSpc>
            </a:pPr>
            <a:r>
              <a:rPr lang="en-US" sz="1400" dirty="0"/>
              <a:t>Pregnancy</a:t>
            </a:r>
          </a:p>
          <a:p>
            <a:pPr lvl="1">
              <a:lnSpc>
                <a:spcPts val="1600"/>
              </a:lnSpc>
            </a:pPr>
            <a:r>
              <a:rPr lang="en-US" sz="1400" dirty="0"/>
              <a:t>Significant hepatic impairment</a:t>
            </a:r>
          </a:p>
          <a:p>
            <a:pPr lvl="1">
              <a:lnSpc>
                <a:spcPts val="1600"/>
              </a:lnSpc>
            </a:pPr>
            <a:r>
              <a:rPr lang="en-US" sz="1400" dirty="0"/>
              <a:t>AIDS-defining condition</a:t>
            </a:r>
          </a:p>
        </p:txBody>
      </p:sp>
      <p:sp>
        <p:nvSpPr>
          <p:cNvPr id="4" name="Rectangle 7"/>
          <p:cNvSpPr>
            <a:spLocks noChangeArrowheads="1"/>
          </p:cNvSpPr>
          <p:nvPr/>
        </p:nvSpPr>
        <p:spPr bwMode="ltGray">
          <a:xfrm>
            <a:off x="4691343" y="2608543"/>
            <a:ext cx="1611923" cy="664411"/>
          </a:xfrm>
          <a:prstGeom prst="rect">
            <a:avLst/>
          </a:prstGeom>
          <a:solidFill>
            <a:srgbClr val="E3D8E8"/>
          </a:solidFill>
          <a:ln w="9525" cap="flat" cmpd="sng" algn="ctr">
            <a:solidFill>
              <a:srgbClr val="000000"/>
            </a:solidFill>
            <a:prstDash val="solid"/>
            <a:miter lim="800000"/>
            <a:headEnd type="none" w="med" len="med"/>
            <a:tailEnd type="none" w="med" len="med"/>
          </a:ln>
          <a:effectLst/>
        </p:spPr>
        <p:txBody>
          <a:bodyPr wrap="none" lIns="68573" tIns="34286" rIns="68573" bIns="34286" anchor="ctr">
            <a:prstTxWarp prst="textNoShape">
              <a:avLst/>
            </a:prstTxWarp>
          </a:bodyPr>
          <a:lstStyle/>
          <a:p>
            <a:pPr algn="ctr"/>
            <a:r>
              <a:rPr lang="en-US" sz="1350" b="1" dirty="0">
                <a:solidFill>
                  <a:srgbClr val="000000"/>
                </a:solidFill>
                <a:latin typeface="Arial"/>
                <a:cs typeface="Arial"/>
              </a:rPr>
              <a:t>CAB 30 mg PO QD</a:t>
            </a:r>
          </a:p>
          <a:p>
            <a:pPr algn="ctr"/>
            <a:r>
              <a:rPr lang="en-US" sz="1350" b="1" dirty="0">
                <a:solidFill>
                  <a:srgbClr val="000000"/>
                </a:solidFill>
                <a:latin typeface="Arial"/>
                <a:cs typeface="Arial"/>
              </a:rPr>
              <a:t> + ABC-3TC</a:t>
            </a:r>
          </a:p>
        </p:txBody>
      </p:sp>
      <p:sp>
        <p:nvSpPr>
          <p:cNvPr id="5" name="Rectangle 21"/>
          <p:cNvSpPr>
            <a:spLocks noChangeArrowheads="1"/>
          </p:cNvSpPr>
          <p:nvPr/>
        </p:nvSpPr>
        <p:spPr bwMode="ltGray">
          <a:xfrm>
            <a:off x="6698254" y="1846545"/>
            <a:ext cx="2288834" cy="662786"/>
          </a:xfrm>
          <a:prstGeom prst="rect">
            <a:avLst/>
          </a:prstGeom>
          <a:solidFill>
            <a:srgbClr val="D99B02">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350" b="1" dirty="0">
                <a:solidFill>
                  <a:srgbClr val="000000"/>
                </a:solidFill>
                <a:latin typeface="Arial"/>
                <a:cs typeface="Arial"/>
              </a:rPr>
              <a:t>CAB 400 mg IM Q4w +</a:t>
            </a:r>
            <a:br>
              <a:rPr lang="en-US" sz="1350" b="1" dirty="0">
                <a:solidFill>
                  <a:srgbClr val="000000"/>
                </a:solidFill>
                <a:latin typeface="Arial"/>
                <a:cs typeface="Arial"/>
              </a:rPr>
            </a:br>
            <a:r>
              <a:rPr lang="en-US" sz="1350" b="1" dirty="0">
                <a:solidFill>
                  <a:srgbClr val="000000"/>
                </a:solidFill>
                <a:latin typeface="Arial"/>
                <a:cs typeface="Arial"/>
              </a:rPr>
              <a:t>RPV 600 mg IM Q4w</a:t>
            </a:r>
            <a:br>
              <a:rPr lang="en-US" sz="1350" b="1" dirty="0">
                <a:solidFill>
                  <a:srgbClr val="000000"/>
                </a:solidFill>
                <a:latin typeface="Arial"/>
                <a:cs typeface="Arial"/>
              </a:rPr>
            </a:br>
            <a:r>
              <a:rPr lang="en-US" sz="1200" dirty="0">
                <a:solidFill>
                  <a:srgbClr val="000000"/>
                </a:solidFill>
                <a:latin typeface="Arial"/>
                <a:cs typeface="Arial"/>
              </a:rPr>
              <a:t>(n = 115) </a:t>
            </a:r>
          </a:p>
        </p:txBody>
      </p:sp>
      <p:cxnSp>
        <p:nvCxnSpPr>
          <p:cNvPr id="9" name="Straight Arrow Connector 8"/>
          <p:cNvCxnSpPr>
            <a:cxnSpLocks/>
          </p:cNvCxnSpPr>
          <p:nvPr/>
        </p:nvCxnSpPr>
        <p:spPr>
          <a:xfrm flipV="1">
            <a:off x="6365611" y="2469331"/>
            <a:ext cx="189562" cy="280250"/>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13" name="Rectangle 21"/>
          <p:cNvSpPr>
            <a:spLocks noChangeArrowheads="1"/>
          </p:cNvSpPr>
          <p:nvPr/>
        </p:nvSpPr>
        <p:spPr bwMode="ltGray">
          <a:xfrm>
            <a:off x="6698254" y="2615872"/>
            <a:ext cx="2288834" cy="662786"/>
          </a:xfrm>
          <a:prstGeom prst="rect">
            <a:avLst/>
          </a:prstGeom>
          <a:solidFill>
            <a:srgbClr val="A26201">
              <a:alpha val="31765"/>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350" b="1" dirty="0">
                <a:solidFill>
                  <a:srgbClr val="000000"/>
                </a:solidFill>
                <a:latin typeface="Arial"/>
                <a:cs typeface="Arial"/>
              </a:rPr>
              <a:t>CAB 600 mg IM Q8w +</a:t>
            </a:r>
            <a:br>
              <a:rPr lang="en-US" sz="1350" b="1" dirty="0">
                <a:solidFill>
                  <a:srgbClr val="000000"/>
                </a:solidFill>
                <a:latin typeface="Arial"/>
                <a:cs typeface="Arial"/>
              </a:rPr>
            </a:br>
            <a:r>
              <a:rPr lang="en-US" sz="1350" b="1" dirty="0">
                <a:solidFill>
                  <a:srgbClr val="000000"/>
                </a:solidFill>
                <a:latin typeface="Arial"/>
                <a:cs typeface="Arial"/>
              </a:rPr>
              <a:t>RPV 900 mg IM Q8w</a:t>
            </a:r>
            <a:br>
              <a:rPr lang="en-US" sz="1350" b="1" dirty="0">
                <a:solidFill>
                  <a:srgbClr val="000000"/>
                </a:solidFill>
                <a:latin typeface="Arial"/>
                <a:cs typeface="Arial"/>
              </a:rPr>
            </a:br>
            <a:r>
              <a:rPr lang="en-US" sz="1350" dirty="0">
                <a:solidFill>
                  <a:srgbClr val="000000"/>
                </a:solidFill>
                <a:latin typeface="Arial"/>
                <a:cs typeface="Arial"/>
              </a:rPr>
              <a:t>(n = 115) </a:t>
            </a:r>
            <a:r>
              <a:rPr lang="en-US" sz="1350" b="1" dirty="0">
                <a:solidFill>
                  <a:srgbClr val="000000"/>
                </a:solidFill>
                <a:latin typeface="Arial"/>
                <a:cs typeface="Arial"/>
              </a:rPr>
              <a:t> </a:t>
            </a:r>
          </a:p>
        </p:txBody>
      </p:sp>
      <p:sp>
        <p:nvSpPr>
          <p:cNvPr id="14" name="Rectangle 21"/>
          <p:cNvSpPr>
            <a:spLocks noChangeArrowheads="1"/>
          </p:cNvSpPr>
          <p:nvPr/>
        </p:nvSpPr>
        <p:spPr bwMode="ltGray">
          <a:xfrm>
            <a:off x="6698254" y="3385203"/>
            <a:ext cx="2288834" cy="662786"/>
          </a:xfrm>
          <a:prstGeom prst="rect">
            <a:avLst/>
          </a:prstGeom>
          <a:solidFill>
            <a:srgbClr val="E3D8E8"/>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350" b="1" dirty="0">
                <a:solidFill>
                  <a:srgbClr val="000000"/>
                </a:solidFill>
                <a:latin typeface="Arial"/>
                <a:cs typeface="Arial"/>
              </a:rPr>
              <a:t>CAB 30 mg PO QD +</a:t>
            </a:r>
            <a:br>
              <a:rPr lang="en-US" sz="1350" b="1" dirty="0">
                <a:solidFill>
                  <a:srgbClr val="000000"/>
                </a:solidFill>
                <a:latin typeface="Arial"/>
                <a:cs typeface="Arial"/>
              </a:rPr>
            </a:br>
            <a:r>
              <a:rPr lang="en-US" sz="1350" b="1" dirty="0">
                <a:solidFill>
                  <a:srgbClr val="000000"/>
                </a:solidFill>
                <a:latin typeface="Arial"/>
                <a:cs typeface="Arial"/>
              </a:rPr>
              <a:t>ABC-3TC</a:t>
            </a:r>
            <a:br>
              <a:rPr lang="en-US" sz="1350" b="1" dirty="0">
                <a:solidFill>
                  <a:srgbClr val="000000"/>
                </a:solidFill>
                <a:latin typeface="Arial"/>
                <a:cs typeface="Arial"/>
              </a:rPr>
            </a:br>
            <a:r>
              <a:rPr lang="en-US" sz="1350" dirty="0">
                <a:solidFill>
                  <a:srgbClr val="000000"/>
                </a:solidFill>
                <a:latin typeface="Arial"/>
                <a:cs typeface="Arial"/>
              </a:rPr>
              <a:t>(n = 56) </a:t>
            </a:r>
          </a:p>
        </p:txBody>
      </p:sp>
      <p:cxnSp>
        <p:nvCxnSpPr>
          <p:cNvPr id="17" name="Straight Arrow Connector 16"/>
          <p:cNvCxnSpPr/>
          <p:nvPr/>
        </p:nvCxnSpPr>
        <p:spPr>
          <a:xfrm>
            <a:off x="6350957" y="2901190"/>
            <a:ext cx="297473" cy="431"/>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p:cNvCxnSpPr>
          <p:nvPr/>
        </p:nvCxnSpPr>
        <p:spPr>
          <a:xfrm>
            <a:off x="6365611" y="3084789"/>
            <a:ext cx="189562" cy="273392"/>
          </a:xfrm>
          <a:prstGeom prst="straightConnector1">
            <a:avLst/>
          </a:prstGeom>
          <a:ln w="1270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309926" y="1885787"/>
            <a:ext cx="0" cy="2674654"/>
          </a:xfrm>
          <a:prstGeom prst="line">
            <a:avLst/>
          </a:prstGeom>
          <a:ln w="9525" cmpd="sng">
            <a:solidFill>
              <a:schemeClr val="tx1">
                <a:lumMod val="50000"/>
                <a:lumOff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877018" y="4231549"/>
            <a:ext cx="2868986" cy="461665"/>
          </a:xfrm>
          <a:prstGeom prst="rect">
            <a:avLst/>
          </a:prstGeom>
          <a:solidFill>
            <a:schemeClr val="bg1"/>
          </a:solidFill>
          <a:ln>
            <a:solidFill>
              <a:schemeClr val="tx1">
                <a:lumMod val="50000"/>
                <a:lumOff val="50000"/>
              </a:schemeClr>
            </a:solidFill>
          </a:ln>
        </p:spPr>
        <p:txBody>
          <a:bodyPr wrap="square" rtlCol="0">
            <a:spAutoFit/>
          </a:bodyPr>
          <a:lstStyle/>
          <a:p>
            <a:pPr algn="ctr"/>
            <a:r>
              <a:rPr lang="en-US" sz="1200" dirty="0">
                <a:latin typeface="Arial"/>
                <a:cs typeface="Arial"/>
              </a:rPr>
              <a:t>Continued to Maintenance Phase if HIV RNA &lt;50 copies/mL from week 16 to 20</a:t>
            </a:r>
          </a:p>
        </p:txBody>
      </p:sp>
      <p:sp>
        <p:nvSpPr>
          <p:cNvPr id="25" name="TextBox 24"/>
          <p:cNvSpPr txBox="1"/>
          <p:nvPr/>
        </p:nvSpPr>
        <p:spPr>
          <a:xfrm>
            <a:off x="4705043" y="1192546"/>
            <a:ext cx="1590052"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Lead-In Phase</a:t>
            </a:r>
          </a:p>
        </p:txBody>
      </p:sp>
      <p:sp>
        <p:nvSpPr>
          <p:cNvPr id="26" name="TextBox 25"/>
          <p:cNvSpPr txBox="1"/>
          <p:nvPr/>
        </p:nvSpPr>
        <p:spPr>
          <a:xfrm>
            <a:off x="6667553" y="1192546"/>
            <a:ext cx="2291511"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Maintenance Phase</a:t>
            </a:r>
          </a:p>
        </p:txBody>
      </p:sp>
      <p:sp>
        <p:nvSpPr>
          <p:cNvPr id="30" name="TextBox 29"/>
          <p:cNvSpPr txBox="1"/>
          <p:nvPr/>
        </p:nvSpPr>
        <p:spPr>
          <a:xfrm>
            <a:off x="5802625" y="1645790"/>
            <a:ext cx="354585" cy="276999"/>
          </a:xfrm>
          <a:prstGeom prst="rect">
            <a:avLst/>
          </a:prstGeom>
          <a:noFill/>
        </p:spPr>
        <p:txBody>
          <a:bodyPr wrap="none" rtlCol="0">
            <a:spAutoFit/>
          </a:bodyPr>
          <a:lstStyle/>
          <a:p>
            <a:pPr algn="ctr"/>
            <a:r>
              <a:rPr lang="en-US" sz="1200" dirty="0">
                <a:latin typeface="Arial"/>
                <a:cs typeface="Arial"/>
              </a:rPr>
              <a:t>16</a:t>
            </a:r>
          </a:p>
        </p:txBody>
      </p:sp>
      <p:sp>
        <p:nvSpPr>
          <p:cNvPr id="31" name="TextBox 30"/>
          <p:cNvSpPr txBox="1"/>
          <p:nvPr/>
        </p:nvSpPr>
        <p:spPr>
          <a:xfrm>
            <a:off x="6118892" y="1645790"/>
            <a:ext cx="354585" cy="276999"/>
          </a:xfrm>
          <a:prstGeom prst="rect">
            <a:avLst/>
          </a:prstGeom>
          <a:noFill/>
        </p:spPr>
        <p:txBody>
          <a:bodyPr wrap="none" rtlCol="0">
            <a:spAutoFit/>
          </a:bodyPr>
          <a:lstStyle/>
          <a:p>
            <a:pPr algn="ctr"/>
            <a:r>
              <a:rPr lang="en-US" sz="1200" dirty="0">
                <a:latin typeface="Arial"/>
                <a:cs typeface="Arial"/>
              </a:rPr>
              <a:t>20</a:t>
            </a:r>
          </a:p>
        </p:txBody>
      </p:sp>
      <p:sp>
        <p:nvSpPr>
          <p:cNvPr id="10" name="TextBox 9"/>
          <p:cNvSpPr txBox="1"/>
          <p:nvPr/>
        </p:nvSpPr>
        <p:spPr>
          <a:xfrm>
            <a:off x="5836232" y="1480295"/>
            <a:ext cx="574646" cy="276999"/>
          </a:xfrm>
          <a:prstGeom prst="rect">
            <a:avLst/>
          </a:prstGeom>
          <a:noFill/>
        </p:spPr>
        <p:txBody>
          <a:bodyPr wrap="none" rtlCol="0">
            <a:spAutoFit/>
          </a:bodyPr>
          <a:lstStyle/>
          <a:p>
            <a:pPr algn="ctr"/>
            <a:r>
              <a:rPr lang="en-US" sz="1200" dirty="0">
                <a:latin typeface="Arial"/>
                <a:cs typeface="Arial"/>
              </a:rPr>
              <a:t>Week</a:t>
            </a:r>
          </a:p>
        </p:txBody>
      </p:sp>
      <p:sp>
        <p:nvSpPr>
          <p:cNvPr id="22" name="TextBox 21"/>
          <p:cNvSpPr txBox="1"/>
          <p:nvPr/>
        </p:nvSpPr>
        <p:spPr>
          <a:xfrm>
            <a:off x="4588508" y="1983963"/>
            <a:ext cx="1371600" cy="246221"/>
          </a:xfrm>
          <a:prstGeom prst="rect">
            <a:avLst/>
          </a:prstGeom>
          <a:solidFill>
            <a:schemeClr val="bg1">
              <a:lumMod val="85000"/>
            </a:schemeClr>
          </a:solidFill>
        </p:spPr>
        <p:txBody>
          <a:bodyPr wrap="square" rtlCol="0">
            <a:spAutoFit/>
          </a:bodyPr>
          <a:lstStyle/>
          <a:p>
            <a:pPr algn="ctr"/>
            <a:r>
              <a:rPr lang="en-US" sz="1000" dirty="0">
                <a:latin typeface="Arial"/>
                <a:cs typeface="Arial"/>
              </a:rPr>
              <a:t>Rilpivirine PO Added</a:t>
            </a:r>
          </a:p>
        </p:txBody>
      </p:sp>
    </p:spTree>
    <p:extLst>
      <p:ext uri="{BB962C8B-B14F-4D97-AF65-F5344CB8AC3E}">
        <p14:creationId xmlns:p14="http://schemas.microsoft.com/office/powerpoint/2010/main" val="359417149"/>
      </p:ext>
    </p:extLst>
  </p:cSld>
  <p:clrMapOvr>
    <a:masterClrMapping/>
  </p:clrMapOvr>
  <p:transition spd="slow"/>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IM Cabotegravir + IM </a:t>
            </a:r>
            <a:r>
              <a:rPr lang="en-US" sz="2000" dirty="0" err="1"/>
              <a:t>Rilpivirine</a:t>
            </a:r>
            <a:r>
              <a:rPr lang="en-US" sz="2000" dirty="0"/>
              <a:t> versus Cabotegravir + ABC-3TC</a:t>
            </a:r>
            <a:br>
              <a:rPr lang="en-US" sz="2000" dirty="0"/>
            </a:br>
            <a:r>
              <a:rPr lang="en-US" sz="2000" dirty="0"/>
              <a:t>LATTE-2 Study: Results</a:t>
            </a:r>
          </a:p>
        </p:txBody>
      </p:sp>
      <p:sp>
        <p:nvSpPr>
          <p:cNvPr id="3" name="Text Placeholder 2"/>
          <p:cNvSpPr>
            <a:spLocks noGrp="1"/>
          </p:cNvSpPr>
          <p:nvPr>
            <p:ph type="body" sz="quarter" idx="15"/>
          </p:nvPr>
        </p:nvSpPr>
        <p:spPr>
          <a:xfrm>
            <a:off x="1257300" y="983177"/>
            <a:ext cx="6180941" cy="320734"/>
          </a:xfrm>
        </p:spPr>
        <p:txBody>
          <a:bodyPr/>
          <a:lstStyle/>
          <a:p>
            <a:r>
              <a:rPr lang="en-US" dirty="0">
                <a:latin typeface="Arial" pitchFamily="31" charset="0"/>
              </a:rPr>
              <a:t>Week 48 Virologic Results (by FDA Snapshot Algorithm)</a:t>
            </a:r>
          </a:p>
        </p:txBody>
      </p:sp>
      <p:sp>
        <p:nvSpPr>
          <p:cNvPr id="5" name="Text Placeholder 4">
            <a:extLst>
              <a:ext uri="{FF2B5EF4-FFF2-40B4-BE49-F238E27FC236}">
                <a16:creationId xmlns:a16="http://schemas.microsoft.com/office/drawing/2014/main" id="{FF943814-540F-EC49-BF25-7E63C310E17E}"/>
              </a:ext>
            </a:extLst>
          </p:cNvPr>
          <p:cNvSpPr>
            <a:spLocks noGrp="1"/>
          </p:cNvSpPr>
          <p:nvPr>
            <p:ph type="body" sz="quarter" idx="16"/>
          </p:nvPr>
        </p:nvSpPr>
        <p:spPr/>
        <p:txBody>
          <a:bodyPr/>
          <a:lstStyle/>
          <a:p>
            <a:r>
              <a:rPr lang="en-US" dirty="0"/>
              <a:t>Source: Margolis DA, et al. Lancet 2017;390:1499-1510.</a:t>
            </a:r>
            <a:endParaRPr lang="en-US" dirty="0">
              <a:latin typeface="Arial" pitchFamily="31" charset="0"/>
            </a:endParaRPr>
          </a:p>
        </p:txBody>
      </p:sp>
      <p:graphicFrame>
        <p:nvGraphicFramePr>
          <p:cNvPr id="4" name="Chart 3"/>
          <p:cNvGraphicFramePr>
            <a:graphicFrameLocks/>
          </p:cNvGraphicFramePr>
          <p:nvPr/>
        </p:nvGraphicFramePr>
        <p:xfrm>
          <a:off x="471483" y="1345136"/>
          <a:ext cx="8229600" cy="32004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2107550" y="3653907"/>
            <a:ext cx="1011136"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105/115</a:t>
            </a:r>
          </a:p>
        </p:txBody>
      </p:sp>
      <p:sp>
        <p:nvSpPr>
          <p:cNvPr id="7" name="Rectangle 6"/>
          <p:cNvSpPr/>
          <p:nvPr/>
        </p:nvSpPr>
        <p:spPr>
          <a:xfrm>
            <a:off x="4518379" y="3653907"/>
            <a:ext cx="1011136"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106/115</a:t>
            </a:r>
          </a:p>
        </p:txBody>
      </p:sp>
      <p:sp>
        <p:nvSpPr>
          <p:cNvPr id="8" name="Rectangle 7"/>
          <p:cNvSpPr/>
          <p:nvPr/>
        </p:nvSpPr>
        <p:spPr>
          <a:xfrm>
            <a:off x="6915581" y="3653907"/>
            <a:ext cx="1011136" cy="27413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50/56</a:t>
            </a:r>
          </a:p>
        </p:txBody>
      </p:sp>
      <p:sp>
        <p:nvSpPr>
          <p:cNvPr id="9" name="TextBox 8"/>
          <p:cNvSpPr txBox="1"/>
          <p:nvPr/>
        </p:nvSpPr>
        <p:spPr>
          <a:xfrm>
            <a:off x="1059678" y="4566588"/>
            <a:ext cx="7612839" cy="253916"/>
          </a:xfrm>
          <a:prstGeom prst="rect">
            <a:avLst/>
          </a:prstGeom>
          <a:solidFill>
            <a:schemeClr val="bg1">
              <a:lumMod val="95000"/>
            </a:schemeClr>
          </a:solidFill>
        </p:spPr>
        <p:txBody>
          <a:bodyPr wrap="square" rtlCol="0">
            <a:spAutoFit/>
          </a:bodyPr>
          <a:lstStyle/>
          <a:p>
            <a:r>
              <a:rPr lang="en-US" sz="1000" dirty="0">
                <a:latin typeface="Arial"/>
                <a:cs typeface="Arial"/>
              </a:rPr>
              <a:t>Abbreviations: CAB = cabotegravir; RPV = rilpivirine; ABC-3TC = abacavir-lamivudine</a:t>
            </a:r>
          </a:p>
        </p:txBody>
      </p:sp>
    </p:spTree>
    <p:extLst>
      <p:ext uri="{BB962C8B-B14F-4D97-AF65-F5344CB8AC3E}">
        <p14:creationId xmlns:p14="http://schemas.microsoft.com/office/powerpoint/2010/main" val="325711026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17C0CB-3E16-0902-7EE4-9CA068B1B0B0}"/>
              </a:ext>
            </a:extLst>
          </p:cNvPr>
          <p:cNvSpPr/>
          <p:nvPr/>
        </p:nvSpPr>
        <p:spPr>
          <a:xfrm>
            <a:off x="1667233" y="3577992"/>
            <a:ext cx="7042261" cy="1268319"/>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2000" dirty="0"/>
              <a:t>Schedule for Every 1-Month Injectable Cabotegravir and </a:t>
            </a:r>
            <a:r>
              <a:rPr lang="en-US" sz="2000" dirty="0" err="1"/>
              <a:t>Rilpivirine</a:t>
            </a:r>
            <a:endParaRPr lang="en-US" sz="2000" dirty="0"/>
          </a:p>
        </p:txBody>
      </p:sp>
      <p:sp>
        <p:nvSpPr>
          <p:cNvPr id="3" name="Text Placeholder 2"/>
          <p:cNvSpPr>
            <a:spLocks noGrp="1"/>
          </p:cNvSpPr>
          <p:nvPr>
            <p:ph type="body" sz="quarter" idx="14"/>
          </p:nvPr>
        </p:nvSpPr>
        <p:spPr/>
        <p:txBody>
          <a:bodyPr/>
          <a:lstStyle/>
          <a:p>
            <a:r>
              <a:rPr lang="en-US" dirty="0"/>
              <a:t>Source: Cabotegravir-</a:t>
            </a:r>
            <a:r>
              <a:rPr lang="en-US" dirty="0" err="1"/>
              <a:t>Rilpivirine</a:t>
            </a:r>
            <a:r>
              <a:rPr lang="en-US" dirty="0"/>
              <a:t> Prescribing Information; Illustration: David H. Spach, MD</a:t>
            </a:r>
          </a:p>
        </p:txBody>
      </p:sp>
      <p:sp>
        <p:nvSpPr>
          <p:cNvPr id="57" name="Rectangle 56">
            <a:extLst>
              <a:ext uri="{FF2B5EF4-FFF2-40B4-BE49-F238E27FC236}">
                <a16:creationId xmlns:a16="http://schemas.microsoft.com/office/drawing/2014/main" id="{0B257727-CD50-A244-B388-DEE605C6B96C}"/>
              </a:ext>
            </a:extLst>
          </p:cNvPr>
          <p:cNvSpPr>
            <a:spLocks noChangeArrowheads="1"/>
          </p:cNvSpPr>
          <p:nvPr/>
        </p:nvSpPr>
        <p:spPr bwMode="auto">
          <a:xfrm>
            <a:off x="1762787" y="4536382"/>
            <a:ext cx="6777422" cy="338551"/>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000"/>
              </a:lnSpc>
              <a:spcBef>
                <a:spcPts val="0"/>
              </a:spcBef>
            </a:pPr>
            <a:r>
              <a:rPr lang="en-US" sz="800" dirty="0">
                <a:latin typeface="Arial" pitchFamily="31" charset="0"/>
              </a:rPr>
              <a:t>Injections of </a:t>
            </a:r>
            <a:r>
              <a:rPr lang="en-US" sz="800" dirty="0" err="1">
                <a:latin typeface="Arial" pitchFamily="31" charset="0"/>
              </a:rPr>
              <a:t>rilpivirine</a:t>
            </a:r>
            <a:r>
              <a:rPr lang="en-US" sz="800" dirty="0">
                <a:latin typeface="Arial" pitchFamily="31" charset="0"/>
              </a:rPr>
              <a:t> and cabotegravir given as 2 separate IM injections at separate gluteal sites (opposite sites or 2 cm apart on same site)</a:t>
            </a:r>
            <a:br>
              <a:rPr lang="en-US" sz="800" dirty="0">
                <a:latin typeface="Arial" pitchFamily="31" charset="0"/>
              </a:rPr>
            </a:br>
            <a:r>
              <a:rPr lang="en-US" sz="800" dirty="0">
                <a:latin typeface="Arial" pitchFamily="31" charset="0"/>
              </a:rPr>
              <a:t>Injections may be given up to 7 days before or after the scheduled date</a:t>
            </a:r>
          </a:p>
        </p:txBody>
      </p:sp>
      <p:grpSp>
        <p:nvGrpSpPr>
          <p:cNvPr id="17" name="Group 16">
            <a:extLst>
              <a:ext uri="{FF2B5EF4-FFF2-40B4-BE49-F238E27FC236}">
                <a16:creationId xmlns:a16="http://schemas.microsoft.com/office/drawing/2014/main" id="{72D3D668-0FE4-C144-BFA0-EDA8EC44254C}"/>
              </a:ext>
            </a:extLst>
          </p:cNvPr>
          <p:cNvGrpSpPr>
            <a:grpSpLocks noChangeAspect="1"/>
          </p:cNvGrpSpPr>
          <p:nvPr/>
        </p:nvGrpSpPr>
        <p:grpSpPr>
          <a:xfrm>
            <a:off x="1572467" y="2252426"/>
            <a:ext cx="710715" cy="590122"/>
            <a:chOff x="1630867" y="2162372"/>
            <a:chExt cx="1378969" cy="1144991"/>
          </a:xfrm>
        </p:grpSpPr>
        <p:pic>
          <p:nvPicPr>
            <p:cNvPr id="104" name="Picture 103">
              <a:extLst>
                <a:ext uri="{FF2B5EF4-FFF2-40B4-BE49-F238E27FC236}">
                  <a16:creationId xmlns:a16="http://schemas.microsoft.com/office/drawing/2014/main" id="{5F85459E-9D52-7D4C-98ED-B55BAABDF619}"/>
                </a:ext>
              </a:extLst>
            </p:cNvPr>
            <p:cNvPicPr>
              <a:picLocks noChangeAspect="1"/>
            </p:cNvPicPr>
            <p:nvPr/>
          </p:nvPicPr>
          <p:blipFill>
            <a:blip r:embed="rId2"/>
            <a:stretch>
              <a:fillRect/>
            </a:stretch>
          </p:blipFill>
          <p:spPr>
            <a:xfrm rot="18900000" flipH="1">
              <a:off x="1864845" y="2186228"/>
              <a:ext cx="1144991" cy="1097280"/>
            </a:xfrm>
            <a:prstGeom prst="rect">
              <a:avLst/>
            </a:prstGeom>
          </p:spPr>
        </p:pic>
        <p:pic>
          <p:nvPicPr>
            <p:cNvPr id="14" name="Picture 13">
              <a:extLst>
                <a:ext uri="{FF2B5EF4-FFF2-40B4-BE49-F238E27FC236}">
                  <a16:creationId xmlns:a16="http://schemas.microsoft.com/office/drawing/2014/main" id="{70365245-7196-C041-A11C-3C05C4E8FFED}"/>
                </a:ext>
              </a:extLst>
            </p:cNvPr>
            <p:cNvPicPr>
              <a:picLocks noChangeAspect="1"/>
            </p:cNvPicPr>
            <p:nvPr/>
          </p:nvPicPr>
          <p:blipFill>
            <a:blip r:embed="rId3"/>
            <a:stretch>
              <a:fillRect/>
            </a:stretch>
          </p:blipFill>
          <p:spPr>
            <a:xfrm rot="2700000">
              <a:off x="1607011" y="2186228"/>
              <a:ext cx="1144991" cy="1097280"/>
            </a:xfrm>
            <a:prstGeom prst="rect">
              <a:avLst/>
            </a:prstGeom>
          </p:spPr>
        </p:pic>
      </p:grpSp>
      <p:pic>
        <p:nvPicPr>
          <p:cNvPr id="77" name="Picture 76">
            <a:extLst>
              <a:ext uri="{FF2B5EF4-FFF2-40B4-BE49-F238E27FC236}">
                <a16:creationId xmlns:a16="http://schemas.microsoft.com/office/drawing/2014/main" id="{583CA2FE-4E80-6443-A07C-A9C76AE9E2D0}"/>
              </a:ext>
            </a:extLst>
          </p:cNvPr>
          <p:cNvPicPr>
            <a:picLocks noChangeAspect="1"/>
          </p:cNvPicPr>
          <p:nvPr/>
        </p:nvPicPr>
        <p:blipFill>
          <a:blip r:embed="rId4"/>
          <a:stretch>
            <a:fillRect/>
          </a:stretch>
        </p:blipFill>
        <p:spPr>
          <a:xfrm>
            <a:off x="605109" y="2578007"/>
            <a:ext cx="261258" cy="228600"/>
          </a:xfrm>
          <a:prstGeom prst="rect">
            <a:avLst/>
          </a:prstGeom>
          <a:effectLst>
            <a:outerShdw blurRad="50800" dist="63500" dir="4200000" algn="ctr" rotWithShape="0">
              <a:schemeClr val="tx1">
                <a:lumMod val="50000"/>
                <a:lumOff val="50000"/>
              </a:schemeClr>
            </a:outerShdw>
          </a:effectLst>
        </p:spPr>
      </p:pic>
      <p:sp>
        <p:nvSpPr>
          <p:cNvPr id="106" name="Rectangle 105">
            <a:extLst>
              <a:ext uri="{FF2B5EF4-FFF2-40B4-BE49-F238E27FC236}">
                <a16:creationId xmlns:a16="http://schemas.microsoft.com/office/drawing/2014/main" id="{FC4CAF8D-8DB5-CD43-B0B6-AEB87A16BBA8}"/>
              </a:ext>
            </a:extLst>
          </p:cNvPr>
          <p:cNvSpPr>
            <a:spLocks noChangeArrowheads="1"/>
          </p:cNvSpPr>
          <p:nvPr/>
        </p:nvSpPr>
        <p:spPr bwMode="auto">
          <a:xfrm>
            <a:off x="1762788" y="3964667"/>
            <a:ext cx="6903628" cy="274320"/>
          </a:xfrm>
          <a:prstGeom prst="rect">
            <a:avLst/>
          </a:prstGeom>
          <a:gradFill>
            <a:gsLst>
              <a:gs pos="85000">
                <a:srgbClr val="0060A4">
                  <a:alpha val="20000"/>
                </a:srgbClr>
              </a:gs>
              <a:gs pos="100000">
                <a:schemeClr val="bg1"/>
              </a:gs>
              <a:gs pos="0">
                <a:srgbClr val="0060A4">
                  <a:alpha val="20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Dosing for 1-time Initiation Phase Injections </a:t>
            </a:r>
            <a:r>
              <a:rPr lang="en-US" sz="1000" dirty="0">
                <a:latin typeface="Arial" pitchFamily="31" charset="0"/>
              </a:rPr>
              <a:t>= LA </a:t>
            </a:r>
            <a:r>
              <a:rPr lang="en-US" altLang="en-US" sz="1000" dirty="0">
                <a:solidFill>
                  <a:srgbClr val="000000"/>
                </a:solidFill>
                <a:latin typeface="Arial" panose="020B0604020202020204" pitchFamily="34" charset="0"/>
                <a:cs typeface="Arial" panose="020B0604020202020204" pitchFamily="34" charset="0"/>
              </a:rPr>
              <a:t>Cabotegravir (600 mg): 3 mL IM and </a:t>
            </a:r>
            <a:r>
              <a:rPr lang="en-US" altLang="en-US" sz="1000" dirty="0" err="1">
                <a:solidFill>
                  <a:srgbClr val="000000"/>
                </a:solidFill>
                <a:latin typeface="Arial" panose="020B0604020202020204" pitchFamily="34" charset="0"/>
                <a:cs typeface="Arial" panose="020B0604020202020204" pitchFamily="34" charset="0"/>
              </a:rPr>
              <a:t>Rilpivirine</a:t>
            </a:r>
            <a:r>
              <a:rPr lang="en-US" altLang="en-US" sz="1000" dirty="0">
                <a:solidFill>
                  <a:srgbClr val="000000"/>
                </a:solidFill>
                <a:latin typeface="Arial" panose="020B0604020202020204" pitchFamily="34" charset="0"/>
                <a:cs typeface="Arial" panose="020B0604020202020204" pitchFamily="34" charset="0"/>
              </a:rPr>
              <a:t> (900 mg): 3 mL IM</a:t>
            </a:r>
            <a:endParaRPr lang="en-US" sz="1000" dirty="0">
              <a:latin typeface="Arial" pitchFamily="31" charset="0"/>
            </a:endParaRPr>
          </a:p>
        </p:txBody>
      </p:sp>
      <p:cxnSp>
        <p:nvCxnSpPr>
          <p:cNvPr id="15" name="Straight Connector 14">
            <a:extLst>
              <a:ext uri="{FF2B5EF4-FFF2-40B4-BE49-F238E27FC236}">
                <a16:creationId xmlns:a16="http://schemas.microsoft.com/office/drawing/2014/main" id="{0ED75B9B-FD8B-3A4B-86F2-C68E068E5543}"/>
              </a:ext>
            </a:extLst>
          </p:cNvPr>
          <p:cNvCxnSpPr>
            <a:cxnSpLocks/>
          </p:cNvCxnSpPr>
          <p:nvPr/>
        </p:nvCxnSpPr>
        <p:spPr>
          <a:xfrm>
            <a:off x="480199" y="2980626"/>
            <a:ext cx="8321040" cy="0"/>
          </a:xfrm>
          <a:prstGeom prst="line">
            <a:avLst/>
          </a:prstGeom>
          <a:ln w="22225" cmpd="sng">
            <a:solidFill>
              <a:schemeClr val="tx1"/>
            </a:solidFill>
            <a:headEnd type="none"/>
            <a:tailEnd type="triangle" w="med" len="lg"/>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294A65F0-1A22-FB46-BE4D-B207274372CD}"/>
              </a:ext>
            </a:extLst>
          </p:cNvPr>
          <p:cNvCxnSpPr>
            <a:cxnSpLocks/>
          </p:cNvCxnSpPr>
          <p:nvPr/>
        </p:nvCxnSpPr>
        <p:spPr>
          <a:xfrm>
            <a:off x="1537231" y="2138900"/>
            <a:ext cx="0" cy="815977"/>
          </a:xfrm>
          <a:prstGeom prst="straightConnector1">
            <a:avLst/>
          </a:prstGeom>
          <a:ln w="158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7" name="Rectangle 7">
            <a:extLst>
              <a:ext uri="{FF2B5EF4-FFF2-40B4-BE49-F238E27FC236}">
                <a16:creationId xmlns:a16="http://schemas.microsoft.com/office/drawing/2014/main" id="{DF431E7F-7EC9-1A4B-9DA6-3A7CDDC6931E}"/>
              </a:ext>
            </a:extLst>
          </p:cNvPr>
          <p:cNvSpPr>
            <a:spLocks noChangeArrowheads="1"/>
          </p:cNvSpPr>
          <p:nvPr/>
        </p:nvSpPr>
        <p:spPr bwMode="ltGray">
          <a:xfrm>
            <a:off x="1762787" y="3662936"/>
            <a:ext cx="6903628" cy="274320"/>
          </a:xfrm>
          <a:prstGeom prst="rect">
            <a:avLst/>
          </a:prstGeom>
          <a:gradFill>
            <a:gsLst>
              <a:gs pos="0">
                <a:schemeClr val="bg1">
                  <a:lumMod val="85000"/>
                  <a:alpha val="60000"/>
                </a:schemeClr>
              </a:gs>
              <a:gs pos="100000">
                <a:schemeClr val="bg1"/>
              </a:gs>
              <a:gs pos="86000">
                <a:schemeClr val="bg1">
                  <a:lumMod val="85000"/>
                  <a:alpha val="60000"/>
                </a:schemeClr>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r>
              <a:rPr lang="en-US" sz="1000" dirty="0">
                <a:solidFill>
                  <a:srgbClr val="000000"/>
                </a:solidFill>
                <a:latin typeface="Arial"/>
                <a:cs typeface="Arial"/>
              </a:rPr>
              <a:t>Optional Oral Lead-In Dosing: Cabotegravir 30 mg PO daily and </a:t>
            </a:r>
            <a:r>
              <a:rPr lang="en-US" altLang="en-US" sz="1000" dirty="0" err="1">
                <a:solidFill>
                  <a:srgbClr val="000000"/>
                </a:solidFill>
                <a:latin typeface="Arial" panose="020B0604020202020204" pitchFamily="34" charset="0"/>
                <a:cs typeface="Arial" panose="020B0604020202020204" pitchFamily="34" charset="0"/>
              </a:rPr>
              <a:t>Rilpivirine</a:t>
            </a:r>
            <a:r>
              <a:rPr lang="en-US" sz="1000" dirty="0">
                <a:solidFill>
                  <a:srgbClr val="000000"/>
                </a:solidFill>
                <a:latin typeface="Arial"/>
                <a:cs typeface="Arial"/>
              </a:rPr>
              <a:t> 25 mg PO daily</a:t>
            </a:r>
          </a:p>
        </p:txBody>
      </p:sp>
      <p:grpSp>
        <p:nvGrpSpPr>
          <p:cNvPr id="9" name="Group 8">
            <a:extLst>
              <a:ext uri="{FF2B5EF4-FFF2-40B4-BE49-F238E27FC236}">
                <a16:creationId xmlns:a16="http://schemas.microsoft.com/office/drawing/2014/main" id="{1AD91DB4-7FD1-5341-8ECB-123856E01745}"/>
              </a:ext>
            </a:extLst>
          </p:cNvPr>
          <p:cNvGrpSpPr/>
          <p:nvPr/>
        </p:nvGrpSpPr>
        <p:grpSpPr>
          <a:xfrm>
            <a:off x="694368" y="2975415"/>
            <a:ext cx="6644199" cy="36576"/>
            <a:chOff x="1135348" y="3513284"/>
            <a:chExt cx="6644199" cy="91440"/>
          </a:xfrm>
        </p:grpSpPr>
        <p:cxnSp>
          <p:nvCxnSpPr>
            <p:cNvPr id="31" name="Straight Arrow Connector 30">
              <a:extLst>
                <a:ext uri="{FF2B5EF4-FFF2-40B4-BE49-F238E27FC236}">
                  <a16:creationId xmlns:a16="http://schemas.microsoft.com/office/drawing/2014/main" id="{005A06BA-8C54-664D-84B7-9BE8ECCEAFC7}"/>
                </a:ext>
              </a:extLst>
            </p:cNvPr>
            <p:cNvCxnSpPr/>
            <p:nvPr/>
          </p:nvCxnSpPr>
          <p:spPr>
            <a:xfrm>
              <a:off x="197625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818CD718-B56C-2E45-A0CE-CB3A5070C8B3}"/>
                </a:ext>
              </a:extLst>
            </p:cNvPr>
            <p:cNvCxnSpPr/>
            <p:nvPr/>
          </p:nvCxnSpPr>
          <p:spPr>
            <a:xfrm>
              <a:off x="280807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8137601-525E-5942-A487-C216E22B97F2}"/>
                </a:ext>
              </a:extLst>
            </p:cNvPr>
            <p:cNvCxnSpPr/>
            <p:nvPr/>
          </p:nvCxnSpPr>
          <p:spPr>
            <a:xfrm>
              <a:off x="3639899"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4925F916-95A6-5440-BE3B-7A34B485C172}"/>
                </a:ext>
              </a:extLst>
            </p:cNvPr>
            <p:cNvCxnSpPr/>
            <p:nvPr/>
          </p:nvCxnSpPr>
          <p:spPr>
            <a:xfrm>
              <a:off x="611590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C07AF350-1846-6343-A502-414CFA4657E8}"/>
                </a:ext>
              </a:extLst>
            </p:cNvPr>
            <p:cNvCxnSpPr/>
            <p:nvPr/>
          </p:nvCxnSpPr>
          <p:spPr>
            <a:xfrm>
              <a:off x="5297056"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D21543E8-DEE6-4340-BD8C-BB58AA673D86}"/>
                </a:ext>
              </a:extLst>
            </p:cNvPr>
            <p:cNvCxnSpPr/>
            <p:nvPr/>
          </p:nvCxnSpPr>
          <p:spPr>
            <a:xfrm>
              <a:off x="4452265"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a:extLst>
                <a:ext uri="{FF2B5EF4-FFF2-40B4-BE49-F238E27FC236}">
                  <a16:creationId xmlns:a16="http://schemas.microsoft.com/office/drawing/2014/main" id="{C6E40FA7-3A01-1D49-8280-0CB36227A86D}"/>
                </a:ext>
              </a:extLst>
            </p:cNvPr>
            <p:cNvCxnSpPr/>
            <p:nvPr/>
          </p:nvCxnSpPr>
          <p:spPr>
            <a:xfrm>
              <a:off x="697366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7" name="Straight Arrow Connector 96">
              <a:extLst>
                <a:ext uri="{FF2B5EF4-FFF2-40B4-BE49-F238E27FC236}">
                  <a16:creationId xmlns:a16="http://schemas.microsoft.com/office/drawing/2014/main" id="{EE4CEEFC-561D-414B-8E65-070F6818EC3F}"/>
                </a:ext>
              </a:extLst>
            </p:cNvPr>
            <p:cNvCxnSpPr/>
            <p:nvPr/>
          </p:nvCxnSpPr>
          <p:spPr>
            <a:xfrm>
              <a:off x="7779547"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6BD229CE-64FC-BB4A-8165-B9FE5448F21F}"/>
                </a:ext>
              </a:extLst>
            </p:cNvPr>
            <p:cNvCxnSpPr/>
            <p:nvPr/>
          </p:nvCxnSpPr>
          <p:spPr>
            <a:xfrm>
              <a:off x="1135348" y="3513284"/>
              <a:ext cx="0" cy="91440"/>
            </a:xfrm>
            <a:prstGeom prst="straightConnector1">
              <a:avLst/>
            </a:prstGeom>
            <a:ln w="1270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grpSp>
      <p:sp>
        <p:nvSpPr>
          <p:cNvPr id="60" name="Arc 59">
            <a:extLst>
              <a:ext uri="{FF2B5EF4-FFF2-40B4-BE49-F238E27FC236}">
                <a16:creationId xmlns:a16="http://schemas.microsoft.com/office/drawing/2014/main" id="{11E3553F-0E54-834E-9E03-A2CDDBE813AC}"/>
              </a:ext>
            </a:extLst>
          </p:cNvPr>
          <p:cNvSpPr/>
          <p:nvPr/>
        </p:nvSpPr>
        <p:spPr>
          <a:xfrm flipH="1">
            <a:off x="1528962" y="2709118"/>
            <a:ext cx="538619" cy="457332"/>
          </a:xfrm>
          <a:prstGeom prst="arc">
            <a:avLst/>
          </a:prstGeom>
          <a:ln w="15875">
            <a:gradFill>
              <a:gsLst>
                <a:gs pos="0">
                  <a:schemeClr val="accent1">
                    <a:lumMod val="5000"/>
                    <a:lumOff val="95000"/>
                  </a:schemeClr>
                </a:gs>
                <a:gs pos="40000">
                  <a:schemeClr val="bg2">
                    <a:lumMod val="50000"/>
                  </a:schemeClr>
                </a:gs>
              </a:gsLst>
              <a:lin ang="5400000" scaled="1"/>
            </a:gra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Arc 88">
            <a:extLst>
              <a:ext uri="{FF2B5EF4-FFF2-40B4-BE49-F238E27FC236}">
                <a16:creationId xmlns:a16="http://schemas.microsoft.com/office/drawing/2014/main" id="{9C1105E6-1F0C-EF48-92E4-566E38013467}"/>
              </a:ext>
            </a:extLst>
          </p:cNvPr>
          <p:cNvSpPr/>
          <p:nvPr/>
        </p:nvSpPr>
        <p:spPr>
          <a:xfrm rot="16200000" flipH="1">
            <a:off x="1163419" y="2272950"/>
            <a:ext cx="0" cy="610114"/>
          </a:xfrm>
          <a:custGeom>
            <a:avLst/>
            <a:gdLst>
              <a:gd name="connsiteX0" fmla="*/ 367536 w 404062"/>
              <a:gd name="connsiteY0" fmla="*/ 192134 h 900976"/>
              <a:gd name="connsiteX1" fmla="*/ 403802 w 404062"/>
              <a:gd name="connsiteY1" fmla="*/ 473309 h 900976"/>
              <a:gd name="connsiteX2" fmla="*/ 328245 w 404062"/>
              <a:gd name="connsiteY2" fmla="*/ 802248 h 900976"/>
              <a:gd name="connsiteX3" fmla="*/ 202031 w 404062"/>
              <a:gd name="connsiteY3" fmla="*/ 450488 h 900976"/>
              <a:gd name="connsiteX4" fmla="*/ 367536 w 404062"/>
              <a:gd name="connsiteY4" fmla="*/ 192134 h 900976"/>
              <a:gd name="connsiteX0" fmla="*/ 367536 w 404062"/>
              <a:gd name="connsiteY0" fmla="*/ 192134 h 900976"/>
              <a:gd name="connsiteX1" fmla="*/ 403802 w 404062"/>
              <a:gd name="connsiteY1" fmla="*/ 473309 h 900976"/>
              <a:gd name="connsiteX2" fmla="*/ 328245 w 404062"/>
              <a:gd name="connsiteY2" fmla="*/ 802248 h 900976"/>
              <a:gd name="connsiteX0" fmla="*/ 39291 w 75816"/>
              <a:gd name="connsiteY0" fmla="*/ 0 h 610114"/>
              <a:gd name="connsiteX1" fmla="*/ 75557 w 75816"/>
              <a:gd name="connsiteY1" fmla="*/ 281175 h 610114"/>
              <a:gd name="connsiteX2" fmla="*/ 0 w 75816"/>
              <a:gd name="connsiteY2" fmla="*/ 610114 h 610114"/>
              <a:gd name="connsiteX3" fmla="*/ 23415 w 75816"/>
              <a:gd name="connsiteY3" fmla="*/ 274979 h 610114"/>
              <a:gd name="connsiteX4" fmla="*/ 39291 w 75816"/>
              <a:gd name="connsiteY4" fmla="*/ 0 h 610114"/>
              <a:gd name="connsiteX0" fmla="*/ 39291 w 75816"/>
              <a:gd name="connsiteY0" fmla="*/ 0 h 610114"/>
              <a:gd name="connsiteX1" fmla="*/ 75557 w 75816"/>
              <a:gd name="connsiteY1" fmla="*/ 281175 h 610114"/>
              <a:gd name="connsiteX2" fmla="*/ 0 w 75816"/>
              <a:gd name="connsiteY2" fmla="*/ 610114 h 610114"/>
            </a:gdLst>
            <a:ahLst/>
            <a:cxnLst>
              <a:cxn ang="0">
                <a:pos x="connsiteX0" y="connsiteY0"/>
              </a:cxn>
              <a:cxn ang="0">
                <a:pos x="connsiteX1" y="connsiteY1"/>
              </a:cxn>
              <a:cxn ang="0">
                <a:pos x="connsiteX2" y="connsiteY2"/>
              </a:cxn>
            </a:cxnLst>
            <a:rect l="l" t="t" r="r" b="b"/>
            <a:pathLst>
              <a:path w="75816" h="610114" stroke="0" extrusionOk="0">
                <a:moveTo>
                  <a:pt x="39291" y="0"/>
                </a:moveTo>
                <a:cubicBezTo>
                  <a:pt x="65073" y="82118"/>
                  <a:pt x="77835" y="181063"/>
                  <a:pt x="75557" y="281175"/>
                </a:cubicBezTo>
                <a:cubicBezTo>
                  <a:pt x="72629" y="409871"/>
                  <a:pt x="45125" y="529611"/>
                  <a:pt x="0" y="610114"/>
                </a:cubicBezTo>
                <a:lnTo>
                  <a:pt x="23415" y="274979"/>
                </a:lnTo>
                <a:cubicBezTo>
                  <a:pt x="78583" y="188861"/>
                  <a:pt x="-15877" y="86118"/>
                  <a:pt x="39291" y="0"/>
                </a:cubicBezTo>
                <a:close/>
              </a:path>
              <a:path w="75816" h="610114" fill="none">
                <a:moveTo>
                  <a:pt x="39291" y="0"/>
                </a:moveTo>
                <a:cubicBezTo>
                  <a:pt x="65073" y="82118"/>
                  <a:pt x="77835" y="181063"/>
                  <a:pt x="75557" y="281175"/>
                </a:cubicBezTo>
                <a:cubicBezTo>
                  <a:pt x="72629" y="409871"/>
                  <a:pt x="45125" y="529611"/>
                  <a:pt x="0" y="610114"/>
                </a:cubicBezTo>
              </a:path>
            </a:pathLst>
          </a:cu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0" name="Straight Arrow Connector 69">
            <a:extLst>
              <a:ext uri="{FF2B5EF4-FFF2-40B4-BE49-F238E27FC236}">
                <a16:creationId xmlns:a16="http://schemas.microsoft.com/office/drawing/2014/main" id="{FF964978-B58A-4E92-9748-D8D4E0CFF334}"/>
              </a:ext>
            </a:extLst>
          </p:cNvPr>
          <p:cNvCxnSpPr>
            <a:cxnSpLocks/>
          </p:cNvCxnSpPr>
          <p:nvPr/>
        </p:nvCxnSpPr>
        <p:spPr>
          <a:xfrm>
            <a:off x="708525" y="3132081"/>
            <a:ext cx="822960" cy="0"/>
          </a:xfrm>
          <a:prstGeom prst="straightConnector1">
            <a:avLst/>
          </a:prstGeom>
          <a:ln w="19050">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570E18CA-2B03-77FC-2FA9-1907370829BB}"/>
              </a:ext>
            </a:extLst>
          </p:cNvPr>
          <p:cNvCxnSpPr>
            <a:cxnSpLocks/>
          </p:cNvCxnSpPr>
          <p:nvPr/>
        </p:nvCxnSpPr>
        <p:spPr>
          <a:xfrm>
            <a:off x="1539593" y="3132081"/>
            <a:ext cx="822960" cy="0"/>
          </a:xfrm>
          <a:prstGeom prst="straightConnector1">
            <a:avLst/>
          </a:prstGeom>
          <a:ln w="19050">
            <a:solidFill>
              <a:schemeClr val="tx1">
                <a:lumMod val="65000"/>
                <a:lumOff val="3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6662930D-E313-96D4-E88C-E657CAE7DBBD}"/>
              </a:ext>
            </a:extLst>
          </p:cNvPr>
          <p:cNvCxnSpPr>
            <a:cxnSpLocks/>
          </p:cNvCxnSpPr>
          <p:nvPr/>
        </p:nvCxnSpPr>
        <p:spPr>
          <a:xfrm>
            <a:off x="7317175" y="3132081"/>
            <a:ext cx="777240" cy="0"/>
          </a:xfrm>
          <a:prstGeom prst="straightConnector1">
            <a:avLst/>
          </a:prstGeom>
          <a:ln w="19050">
            <a:gradFill>
              <a:gsLst>
                <a:gs pos="0">
                  <a:schemeClr val="tx1">
                    <a:lumMod val="65000"/>
                    <a:lumOff val="35000"/>
                  </a:schemeClr>
                </a:gs>
                <a:gs pos="84000">
                  <a:schemeClr val="tx1">
                    <a:lumMod val="65000"/>
                    <a:lumOff val="35000"/>
                    <a:alpha val="37000"/>
                  </a:schemeClr>
                </a:gs>
                <a:gs pos="89000">
                  <a:schemeClr val="bg1"/>
                </a:gs>
              </a:gsLst>
              <a:lin ang="0" scaled="0"/>
            </a:gra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Rectangle 7">
            <a:extLst>
              <a:ext uri="{FF2B5EF4-FFF2-40B4-BE49-F238E27FC236}">
                <a16:creationId xmlns:a16="http://schemas.microsoft.com/office/drawing/2014/main" id="{73ABF8D6-A5CC-8624-F147-3EAE71C5E2EB}"/>
              </a:ext>
            </a:extLst>
          </p:cNvPr>
          <p:cNvSpPr>
            <a:spLocks noChangeArrowheads="1"/>
          </p:cNvSpPr>
          <p:nvPr/>
        </p:nvSpPr>
        <p:spPr bwMode="ltGray">
          <a:xfrm>
            <a:off x="566062" y="1563738"/>
            <a:ext cx="942572" cy="424752"/>
          </a:xfrm>
          <a:prstGeom prst="rect">
            <a:avLst/>
          </a:prstGeom>
          <a:solidFill>
            <a:schemeClr val="bg1">
              <a:lumMod val="75000"/>
              <a:alpha val="41000"/>
            </a:schemeClr>
          </a:soli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900" b="1" dirty="0">
                <a:solidFill>
                  <a:srgbClr val="000000"/>
                </a:solidFill>
                <a:latin typeface="Arial"/>
                <a:cs typeface="Arial"/>
              </a:rPr>
              <a:t>Optional</a:t>
            </a:r>
            <a:r>
              <a:rPr lang="en-US" sz="900" dirty="0">
                <a:solidFill>
                  <a:srgbClr val="000000"/>
                </a:solidFill>
                <a:latin typeface="Arial"/>
                <a:cs typeface="Arial"/>
              </a:rPr>
              <a:t> </a:t>
            </a:r>
            <a:br>
              <a:rPr lang="en-US" sz="900" dirty="0">
                <a:solidFill>
                  <a:srgbClr val="000000"/>
                </a:solidFill>
                <a:latin typeface="Arial"/>
                <a:cs typeface="Arial"/>
              </a:rPr>
            </a:br>
            <a:r>
              <a:rPr lang="en-US" sz="900" dirty="0">
                <a:solidFill>
                  <a:srgbClr val="000000"/>
                </a:solidFill>
                <a:latin typeface="Arial"/>
                <a:cs typeface="Arial"/>
              </a:rPr>
              <a:t>Oral Lead-In</a:t>
            </a:r>
          </a:p>
        </p:txBody>
      </p:sp>
      <p:sp>
        <p:nvSpPr>
          <p:cNvPr id="66" name="Rectangle 65">
            <a:extLst>
              <a:ext uri="{FF2B5EF4-FFF2-40B4-BE49-F238E27FC236}">
                <a16:creationId xmlns:a16="http://schemas.microsoft.com/office/drawing/2014/main" id="{F63DE782-5D57-D4BD-C13D-5D6AA0D7E974}"/>
              </a:ext>
            </a:extLst>
          </p:cNvPr>
          <p:cNvSpPr>
            <a:spLocks noChangeArrowheads="1"/>
          </p:cNvSpPr>
          <p:nvPr/>
        </p:nvSpPr>
        <p:spPr bwMode="auto">
          <a:xfrm>
            <a:off x="1535818" y="1332487"/>
            <a:ext cx="7608182" cy="178375"/>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ct val="90000"/>
              </a:lnSpc>
              <a:spcBef>
                <a:spcPct val="50000"/>
              </a:spcBef>
            </a:pPr>
            <a:r>
              <a:rPr lang="en-US" sz="1050" dirty="0">
                <a:latin typeface="Arial" pitchFamily="31" charset="0"/>
              </a:rPr>
              <a:t>Administer first injections on the last day of current fully suppressive antiretroviral therapy or last day of oral lead-in (if used)</a:t>
            </a:r>
          </a:p>
        </p:txBody>
      </p:sp>
      <p:sp>
        <p:nvSpPr>
          <p:cNvPr id="68" name="Rectangle 7">
            <a:extLst>
              <a:ext uri="{FF2B5EF4-FFF2-40B4-BE49-F238E27FC236}">
                <a16:creationId xmlns:a16="http://schemas.microsoft.com/office/drawing/2014/main" id="{DA1F91B9-F4AC-8178-BAA0-81FEA4CD3A92}"/>
              </a:ext>
            </a:extLst>
          </p:cNvPr>
          <p:cNvSpPr>
            <a:spLocks noChangeArrowheads="1"/>
          </p:cNvSpPr>
          <p:nvPr/>
        </p:nvSpPr>
        <p:spPr bwMode="ltGray">
          <a:xfrm>
            <a:off x="1535818" y="1016306"/>
            <a:ext cx="7608182" cy="280844"/>
          </a:xfrm>
          <a:prstGeom prst="rect">
            <a:avLst/>
          </a:prstGeom>
          <a:gradFill>
            <a:gsLst>
              <a:gs pos="83000">
                <a:srgbClr val="0060A4">
                  <a:alpha val="20000"/>
                </a:srgbClr>
              </a:gs>
              <a:gs pos="100000">
                <a:schemeClr val="bg1"/>
              </a:gs>
              <a:gs pos="90000">
                <a:srgbClr val="0060A4">
                  <a:alpha val="19930"/>
                </a:srgbClr>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r>
              <a:rPr lang="en-US" sz="1100" b="1" dirty="0">
                <a:solidFill>
                  <a:srgbClr val="000000"/>
                </a:solidFill>
                <a:latin typeface="Arial"/>
                <a:cs typeface="Arial"/>
              </a:rPr>
              <a:t>Schedule for Injections*: </a:t>
            </a:r>
            <a:r>
              <a:rPr lang="en-US" sz="1100" dirty="0">
                <a:solidFill>
                  <a:srgbClr val="000000"/>
                </a:solidFill>
                <a:latin typeface="Arial"/>
                <a:cs typeface="Arial"/>
              </a:rPr>
              <a:t>One-time initiation phase injections then monthly continuation phase injections thereafter</a:t>
            </a:r>
            <a:endParaRPr lang="en-US" sz="1000" dirty="0">
              <a:solidFill>
                <a:srgbClr val="000000"/>
              </a:solidFill>
              <a:latin typeface="Arial"/>
              <a:cs typeface="Arial"/>
            </a:endParaRPr>
          </a:p>
        </p:txBody>
      </p:sp>
      <p:sp>
        <p:nvSpPr>
          <p:cNvPr id="110" name="Arc 109">
            <a:extLst>
              <a:ext uri="{FF2B5EF4-FFF2-40B4-BE49-F238E27FC236}">
                <a16:creationId xmlns:a16="http://schemas.microsoft.com/office/drawing/2014/main" id="{993EA0CD-643A-775F-94D5-3CDDF64F1534}"/>
              </a:ext>
            </a:extLst>
          </p:cNvPr>
          <p:cNvSpPr/>
          <p:nvPr/>
        </p:nvSpPr>
        <p:spPr>
          <a:xfrm flipH="1">
            <a:off x="2375481" y="2713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1" name="Arc 110">
            <a:extLst>
              <a:ext uri="{FF2B5EF4-FFF2-40B4-BE49-F238E27FC236}">
                <a16:creationId xmlns:a16="http://schemas.microsoft.com/office/drawing/2014/main" id="{297C54CD-05A2-F7DA-0943-4A51EBC5E16F}"/>
              </a:ext>
            </a:extLst>
          </p:cNvPr>
          <p:cNvSpPr/>
          <p:nvPr/>
        </p:nvSpPr>
        <p:spPr>
          <a:xfrm flipH="1">
            <a:off x="4020310" y="2713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2" name="Arc 111">
            <a:extLst>
              <a:ext uri="{FF2B5EF4-FFF2-40B4-BE49-F238E27FC236}">
                <a16:creationId xmlns:a16="http://schemas.microsoft.com/office/drawing/2014/main" id="{7CDBDD88-ED9A-980E-5B8E-EC331D0F3DA7}"/>
              </a:ext>
            </a:extLst>
          </p:cNvPr>
          <p:cNvSpPr/>
          <p:nvPr/>
        </p:nvSpPr>
        <p:spPr>
          <a:xfrm flipH="1">
            <a:off x="5691891" y="2713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Arc 112">
            <a:extLst>
              <a:ext uri="{FF2B5EF4-FFF2-40B4-BE49-F238E27FC236}">
                <a16:creationId xmlns:a16="http://schemas.microsoft.com/office/drawing/2014/main" id="{80B20989-6F89-1810-75F6-8402E7FA3C95}"/>
              </a:ext>
            </a:extLst>
          </p:cNvPr>
          <p:cNvSpPr/>
          <p:nvPr/>
        </p:nvSpPr>
        <p:spPr>
          <a:xfrm flipH="1">
            <a:off x="7356242" y="2713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14" name="Group 113">
            <a:extLst>
              <a:ext uri="{FF2B5EF4-FFF2-40B4-BE49-F238E27FC236}">
                <a16:creationId xmlns:a16="http://schemas.microsoft.com/office/drawing/2014/main" id="{FE2126FF-3D70-C13A-5558-DAF9ECF6401F}"/>
              </a:ext>
            </a:extLst>
          </p:cNvPr>
          <p:cNvGrpSpPr/>
          <p:nvPr/>
        </p:nvGrpSpPr>
        <p:grpSpPr>
          <a:xfrm>
            <a:off x="2331169" y="2256772"/>
            <a:ext cx="713232" cy="594039"/>
            <a:chOff x="5673942" y="2908705"/>
            <a:chExt cx="1374727" cy="1144987"/>
          </a:xfrm>
        </p:grpSpPr>
        <p:pic>
          <p:nvPicPr>
            <p:cNvPr id="115" name="Picture 114">
              <a:extLst>
                <a:ext uri="{FF2B5EF4-FFF2-40B4-BE49-F238E27FC236}">
                  <a16:creationId xmlns:a16="http://schemas.microsoft.com/office/drawing/2014/main" id="{A415974D-9C59-9CDD-F34D-9485DD7E0AB2}"/>
                </a:ext>
              </a:extLst>
            </p:cNvPr>
            <p:cNvPicPr>
              <a:picLocks noChangeAspect="1"/>
            </p:cNvPicPr>
            <p:nvPr/>
          </p:nvPicPr>
          <p:blipFill>
            <a:blip r:embed="rId5"/>
            <a:stretch>
              <a:fillRect/>
            </a:stretch>
          </p:blipFill>
          <p:spPr>
            <a:xfrm rot="2700000">
              <a:off x="5650088" y="2932559"/>
              <a:ext cx="1144987" cy="1097280"/>
            </a:xfrm>
            <a:prstGeom prst="rect">
              <a:avLst/>
            </a:prstGeom>
          </p:spPr>
        </p:pic>
        <p:pic>
          <p:nvPicPr>
            <p:cNvPr id="116" name="Picture 115">
              <a:extLst>
                <a:ext uri="{FF2B5EF4-FFF2-40B4-BE49-F238E27FC236}">
                  <a16:creationId xmlns:a16="http://schemas.microsoft.com/office/drawing/2014/main" id="{A13D1939-6452-5CF3-7711-0E5AD436FA59}"/>
                </a:ext>
              </a:extLst>
            </p:cNvPr>
            <p:cNvPicPr>
              <a:picLocks noChangeAspect="1"/>
            </p:cNvPicPr>
            <p:nvPr/>
          </p:nvPicPr>
          <p:blipFill>
            <a:blip r:embed="rId6"/>
            <a:stretch>
              <a:fillRect/>
            </a:stretch>
          </p:blipFill>
          <p:spPr>
            <a:xfrm rot="18900000" flipH="1">
              <a:off x="5903678" y="2932560"/>
              <a:ext cx="1144991" cy="1097280"/>
            </a:xfrm>
            <a:prstGeom prst="rect">
              <a:avLst/>
            </a:prstGeom>
          </p:spPr>
        </p:pic>
      </p:grpSp>
      <p:grpSp>
        <p:nvGrpSpPr>
          <p:cNvPr id="117" name="Group 116">
            <a:extLst>
              <a:ext uri="{FF2B5EF4-FFF2-40B4-BE49-F238E27FC236}">
                <a16:creationId xmlns:a16="http://schemas.microsoft.com/office/drawing/2014/main" id="{AAFFB4AC-7BF6-095C-8A05-017F7AEC588A}"/>
              </a:ext>
            </a:extLst>
          </p:cNvPr>
          <p:cNvGrpSpPr/>
          <p:nvPr/>
        </p:nvGrpSpPr>
        <p:grpSpPr>
          <a:xfrm>
            <a:off x="3213403" y="2256772"/>
            <a:ext cx="713232" cy="594039"/>
            <a:chOff x="5673942" y="2908705"/>
            <a:chExt cx="1374727" cy="1144987"/>
          </a:xfrm>
        </p:grpSpPr>
        <p:pic>
          <p:nvPicPr>
            <p:cNvPr id="118" name="Picture 117">
              <a:extLst>
                <a:ext uri="{FF2B5EF4-FFF2-40B4-BE49-F238E27FC236}">
                  <a16:creationId xmlns:a16="http://schemas.microsoft.com/office/drawing/2014/main" id="{AE64CF46-2BFF-1198-1AEF-46F256643EAD}"/>
                </a:ext>
              </a:extLst>
            </p:cNvPr>
            <p:cNvPicPr>
              <a:picLocks noChangeAspect="1"/>
            </p:cNvPicPr>
            <p:nvPr/>
          </p:nvPicPr>
          <p:blipFill>
            <a:blip r:embed="rId5"/>
            <a:stretch>
              <a:fillRect/>
            </a:stretch>
          </p:blipFill>
          <p:spPr>
            <a:xfrm rot="2700000">
              <a:off x="5650088" y="2932559"/>
              <a:ext cx="1144987" cy="1097280"/>
            </a:xfrm>
            <a:prstGeom prst="rect">
              <a:avLst/>
            </a:prstGeom>
          </p:spPr>
        </p:pic>
        <p:pic>
          <p:nvPicPr>
            <p:cNvPr id="119" name="Picture 118">
              <a:extLst>
                <a:ext uri="{FF2B5EF4-FFF2-40B4-BE49-F238E27FC236}">
                  <a16:creationId xmlns:a16="http://schemas.microsoft.com/office/drawing/2014/main" id="{F40E0103-9740-215A-A66C-7D9C17764386}"/>
                </a:ext>
              </a:extLst>
            </p:cNvPr>
            <p:cNvPicPr>
              <a:picLocks noChangeAspect="1"/>
            </p:cNvPicPr>
            <p:nvPr/>
          </p:nvPicPr>
          <p:blipFill>
            <a:blip r:embed="rId6"/>
            <a:stretch>
              <a:fillRect/>
            </a:stretch>
          </p:blipFill>
          <p:spPr>
            <a:xfrm rot="18900000" flipH="1">
              <a:off x="5903678" y="2932560"/>
              <a:ext cx="1144991" cy="1097280"/>
            </a:xfrm>
            <a:prstGeom prst="rect">
              <a:avLst/>
            </a:prstGeom>
          </p:spPr>
        </p:pic>
      </p:grpSp>
      <p:sp>
        <p:nvSpPr>
          <p:cNvPr id="120" name="Arc 119">
            <a:extLst>
              <a:ext uri="{FF2B5EF4-FFF2-40B4-BE49-F238E27FC236}">
                <a16:creationId xmlns:a16="http://schemas.microsoft.com/office/drawing/2014/main" id="{68BC263A-276E-CFFF-A54C-4C8CA20EBCDB}"/>
              </a:ext>
            </a:extLst>
          </p:cNvPr>
          <p:cNvSpPr/>
          <p:nvPr/>
        </p:nvSpPr>
        <p:spPr>
          <a:xfrm flipH="1">
            <a:off x="3210003" y="2713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1" name="Arc 120">
            <a:extLst>
              <a:ext uri="{FF2B5EF4-FFF2-40B4-BE49-F238E27FC236}">
                <a16:creationId xmlns:a16="http://schemas.microsoft.com/office/drawing/2014/main" id="{1C26C6E4-2622-61B2-2B43-9F9DF517B35C}"/>
              </a:ext>
            </a:extLst>
          </p:cNvPr>
          <p:cNvSpPr/>
          <p:nvPr/>
        </p:nvSpPr>
        <p:spPr>
          <a:xfrm flipH="1">
            <a:off x="4876521" y="2713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Arc 121">
            <a:extLst>
              <a:ext uri="{FF2B5EF4-FFF2-40B4-BE49-F238E27FC236}">
                <a16:creationId xmlns:a16="http://schemas.microsoft.com/office/drawing/2014/main" id="{578CF58B-67E7-7A66-1B9E-D994955E750F}"/>
              </a:ext>
            </a:extLst>
          </p:cNvPr>
          <p:cNvSpPr/>
          <p:nvPr/>
        </p:nvSpPr>
        <p:spPr>
          <a:xfrm flipH="1">
            <a:off x="6548105" y="2713464"/>
            <a:ext cx="404062" cy="493912"/>
          </a:xfrm>
          <a:prstGeom prst="arc">
            <a:avLst/>
          </a:prstGeom>
          <a:ln w="15875">
            <a:gradFill>
              <a:gsLst>
                <a:gs pos="0">
                  <a:schemeClr val="accent1">
                    <a:lumMod val="5000"/>
                    <a:lumOff val="95000"/>
                  </a:schemeClr>
                </a:gs>
                <a:gs pos="40000">
                  <a:schemeClr val="bg2">
                    <a:lumMod val="5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23" name="Group 122">
            <a:extLst>
              <a:ext uri="{FF2B5EF4-FFF2-40B4-BE49-F238E27FC236}">
                <a16:creationId xmlns:a16="http://schemas.microsoft.com/office/drawing/2014/main" id="{A29F477C-BB52-D225-E5A7-49EB91E1667D}"/>
              </a:ext>
            </a:extLst>
          </p:cNvPr>
          <p:cNvGrpSpPr/>
          <p:nvPr/>
        </p:nvGrpSpPr>
        <p:grpSpPr>
          <a:xfrm>
            <a:off x="3972755" y="2256772"/>
            <a:ext cx="713232" cy="594039"/>
            <a:chOff x="5673942" y="2908705"/>
            <a:chExt cx="1374727" cy="1144987"/>
          </a:xfrm>
        </p:grpSpPr>
        <p:pic>
          <p:nvPicPr>
            <p:cNvPr id="124" name="Picture 123">
              <a:extLst>
                <a:ext uri="{FF2B5EF4-FFF2-40B4-BE49-F238E27FC236}">
                  <a16:creationId xmlns:a16="http://schemas.microsoft.com/office/drawing/2014/main" id="{BD491C9E-4817-4FAE-D2E4-85B22C01534D}"/>
                </a:ext>
              </a:extLst>
            </p:cNvPr>
            <p:cNvPicPr>
              <a:picLocks noChangeAspect="1"/>
            </p:cNvPicPr>
            <p:nvPr/>
          </p:nvPicPr>
          <p:blipFill>
            <a:blip r:embed="rId5"/>
            <a:stretch>
              <a:fillRect/>
            </a:stretch>
          </p:blipFill>
          <p:spPr>
            <a:xfrm rot="2700000">
              <a:off x="5650088" y="2932559"/>
              <a:ext cx="1144987" cy="1097280"/>
            </a:xfrm>
            <a:prstGeom prst="rect">
              <a:avLst/>
            </a:prstGeom>
          </p:spPr>
        </p:pic>
        <p:pic>
          <p:nvPicPr>
            <p:cNvPr id="125" name="Picture 124">
              <a:extLst>
                <a:ext uri="{FF2B5EF4-FFF2-40B4-BE49-F238E27FC236}">
                  <a16:creationId xmlns:a16="http://schemas.microsoft.com/office/drawing/2014/main" id="{E932B3EA-A805-A087-1881-FDB37E5801EC}"/>
                </a:ext>
              </a:extLst>
            </p:cNvPr>
            <p:cNvPicPr>
              <a:picLocks noChangeAspect="1"/>
            </p:cNvPicPr>
            <p:nvPr/>
          </p:nvPicPr>
          <p:blipFill>
            <a:blip r:embed="rId6"/>
            <a:stretch>
              <a:fillRect/>
            </a:stretch>
          </p:blipFill>
          <p:spPr>
            <a:xfrm rot="18900000" flipH="1">
              <a:off x="5903678" y="2932560"/>
              <a:ext cx="1144991" cy="1097280"/>
            </a:xfrm>
            <a:prstGeom prst="rect">
              <a:avLst/>
            </a:prstGeom>
          </p:spPr>
        </p:pic>
      </p:grpSp>
      <p:grpSp>
        <p:nvGrpSpPr>
          <p:cNvPr id="126" name="Group 125">
            <a:extLst>
              <a:ext uri="{FF2B5EF4-FFF2-40B4-BE49-F238E27FC236}">
                <a16:creationId xmlns:a16="http://schemas.microsoft.com/office/drawing/2014/main" id="{4CF37C1A-65E3-F74F-47B3-15AF15F7707C}"/>
              </a:ext>
            </a:extLst>
          </p:cNvPr>
          <p:cNvGrpSpPr/>
          <p:nvPr/>
        </p:nvGrpSpPr>
        <p:grpSpPr>
          <a:xfrm>
            <a:off x="4821373" y="2256772"/>
            <a:ext cx="713232" cy="594039"/>
            <a:chOff x="5673942" y="2908705"/>
            <a:chExt cx="1374727" cy="1144987"/>
          </a:xfrm>
        </p:grpSpPr>
        <p:pic>
          <p:nvPicPr>
            <p:cNvPr id="128" name="Picture 127">
              <a:extLst>
                <a:ext uri="{FF2B5EF4-FFF2-40B4-BE49-F238E27FC236}">
                  <a16:creationId xmlns:a16="http://schemas.microsoft.com/office/drawing/2014/main" id="{44733414-793C-96B3-E1AC-D662C64E09E3}"/>
                </a:ext>
              </a:extLst>
            </p:cNvPr>
            <p:cNvPicPr>
              <a:picLocks noChangeAspect="1"/>
            </p:cNvPicPr>
            <p:nvPr/>
          </p:nvPicPr>
          <p:blipFill>
            <a:blip r:embed="rId5"/>
            <a:stretch>
              <a:fillRect/>
            </a:stretch>
          </p:blipFill>
          <p:spPr>
            <a:xfrm rot="2700000">
              <a:off x="5650088" y="2932559"/>
              <a:ext cx="1144987" cy="1097280"/>
            </a:xfrm>
            <a:prstGeom prst="rect">
              <a:avLst/>
            </a:prstGeom>
          </p:spPr>
        </p:pic>
        <p:pic>
          <p:nvPicPr>
            <p:cNvPr id="129" name="Picture 128">
              <a:extLst>
                <a:ext uri="{FF2B5EF4-FFF2-40B4-BE49-F238E27FC236}">
                  <a16:creationId xmlns:a16="http://schemas.microsoft.com/office/drawing/2014/main" id="{4DF8CF02-F9BF-C8C6-1726-FA405B7D95D7}"/>
                </a:ext>
              </a:extLst>
            </p:cNvPr>
            <p:cNvPicPr>
              <a:picLocks noChangeAspect="1"/>
            </p:cNvPicPr>
            <p:nvPr/>
          </p:nvPicPr>
          <p:blipFill>
            <a:blip r:embed="rId6"/>
            <a:stretch>
              <a:fillRect/>
            </a:stretch>
          </p:blipFill>
          <p:spPr>
            <a:xfrm rot="18900000" flipH="1">
              <a:off x="5903678" y="2932560"/>
              <a:ext cx="1144991" cy="1097280"/>
            </a:xfrm>
            <a:prstGeom prst="rect">
              <a:avLst/>
            </a:prstGeom>
          </p:spPr>
        </p:pic>
      </p:grpSp>
      <p:grpSp>
        <p:nvGrpSpPr>
          <p:cNvPr id="130" name="Group 129">
            <a:extLst>
              <a:ext uri="{FF2B5EF4-FFF2-40B4-BE49-F238E27FC236}">
                <a16:creationId xmlns:a16="http://schemas.microsoft.com/office/drawing/2014/main" id="{F1B0E691-9EE3-6D75-79A9-81CD1ED64B01}"/>
              </a:ext>
            </a:extLst>
          </p:cNvPr>
          <p:cNvGrpSpPr/>
          <p:nvPr/>
        </p:nvGrpSpPr>
        <p:grpSpPr>
          <a:xfrm>
            <a:off x="6491871" y="2256772"/>
            <a:ext cx="713232" cy="594039"/>
            <a:chOff x="5673942" y="2908705"/>
            <a:chExt cx="1374727" cy="1144987"/>
          </a:xfrm>
        </p:grpSpPr>
        <p:pic>
          <p:nvPicPr>
            <p:cNvPr id="131" name="Picture 130">
              <a:extLst>
                <a:ext uri="{FF2B5EF4-FFF2-40B4-BE49-F238E27FC236}">
                  <a16:creationId xmlns:a16="http://schemas.microsoft.com/office/drawing/2014/main" id="{8C29B977-684C-351C-7243-379B1EA22744}"/>
                </a:ext>
              </a:extLst>
            </p:cNvPr>
            <p:cNvPicPr>
              <a:picLocks noChangeAspect="1"/>
            </p:cNvPicPr>
            <p:nvPr/>
          </p:nvPicPr>
          <p:blipFill>
            <a:blip r:embed="rId5"/>
            <a:stretch>
              <a:fillRect/>
            </a:stretch>
          </p:blipFill>
          <p:spPr>
            <a:xfrm rot="2700000">
              <a:off x="5650088" y="2932559"/>
              <a:ext cx="1144987" cy="1097280"/>
            </a:xfrm>
            <a:prstGeom prst="rect">
              <a:avLst/>
            </a:prstGeom>
          </p:spPr>
        </p:pic>
        <p:pic>
          <p:nvPicPr>
            <p:cNvPr id="132" name="Picture 131">
              <a:extLst>
                <a:ext uri="{FF2B5EF4-FFF2-40B4-BE49-F238E27FC236}">
                  <a16:creationId xmlns:a16="http://schemas.microsoft.com/office/drawing/2014/main" id="{AD3DEED6-A43D-9A0D-A503-EC66A60E4BA0}"/>
                </a:ext>
              </a:extLst>
            </p:cNvPr>
            <p:cNvPicPr>
              <a:picLocks noChangeAspect="1"/>
            </p:cNvPicPr>
            <p:nvPr/>
          </p:nvPicPr>
          <p:blipFill>
            <a:blip r:embed="rId6"/>
            <a:stretch>
              <a:fillRect/>
            </a:stretch>
          </p:blipFill>
          <p:spPr>
            <a:xfrm rot="18900000" flipH="1">
              <a:off x="5903678" y="2932560"/>
              <a:ext cx="1144991" cy="1097280"/>
            </a:xfrm>
            <a:prstGeom prst="rect">
              <a:avLst/>
            </a:prstGeom>
          </p:spPr>
        </p:pic>
      </p:grpSp>
      <p:grpSp>
        <p:nvGrpSpPr>
          <p:cNvPr id="133" name="Group 132">
            <a:extLst>
              <a:ext uri="{FF2B5EF4-FFF2-40B4-BE49-F238E27FC236}">
                <a16:creationId xmlns:a16="http://schemas.microsoft.com/office/drawing/2014/main" id="{9B607485-E212-BB48-09FB-AFE68F975609}"/>
              </a:ext>
            </a:extLst>
          </p:cNvPr>
          <p:cNvGrpSpPr/>
          <p:nvPr/>
        </p:nvGrpSpPr>
        <p:grpSpPr>
          <a:xfrm>
            <a:off x="7323144" y="2256772"/>
            <a:ext cx="713232" cy="594039"/>
            <a:chOff x="5673942" y="2908705"/>
            <a:chExt cx="1374727" cy="1144987"/>
          </a:xfrm>
        </p:grpSpPr>
        <p:pic>
          <p:nvPicPr>
            <p:cNvPr id="134" name="Picture 133">
              <a:extLst>
                <a:ext uri="{FF2B5EF4-FFF2-40B4-BE49-F238E27FC236}">
                  <a16:creationId xmlns:a16="http://schemas.microsoft.com/office/drawing/2014/main" id="{3A53FAD6-B406-658F-C696-D0A1E724EDD3}"/>
                </a:ext>
              </a:extLst>
            </p:cNvPr>
            <p:cNvPicPr>
              <a:picLocks noChangeAspect="1"/>
            </p:cNvPicPr>
            <p:nvPr/>
          </p:nvPicPr>
          <p:blipFill>
            <a:blip r:embed="rId5"/>
            <a:stretch>
              <a:fillRect/>
            </a:stretch>
          </p:blipFill>
          <p:spPr>
            <a:xfrm rot="2700000">
              <a:off x="5650088" y="2932559"/>
              <a:ext cx="1144987" cy="1097280"/>
            </a:xfrm>
            <a:prstGeom prst="rect">
              <a:avLst/>
            </a:prstGeom>
          </p:spPr>
        </p:pic>
        <p:pic>
          <p:nvPicPr>
            <p:cNvPr id="135" name="Picture 134">
              <a:extLst>
                <a:ext uri="{FF2B5EF4-FFF2-40B4-BE49-F238E27FC236}">
                  <a16:creationId xmlns:a16="http://schemas.microsoft.com/office/drawing/2014/main" id="{5535871D-1D16-31FD-F619-2FE8D6ED4D35}"/>
                </a:ext>
              </a:extLst>
            </p:cNvPr>
            <p:cNvPicPr>
              <a:picLocks noChangeAspect="1"/>
            </p:cNvPicPr>
            <p:nvPr/>
          </p:nvPicPr>
          <p:blipFill>
            <a:blip r:embed="rId6"/>
            <a:stretch>
              <a:fillRect/>
            </a:stretch>
          </p:blipFill>
          <p:spPr>
            <a:xfrm rot="18900000" flipH="1">
              <a:off x="5903678" y="2932560"/>
              <a:ext cx="1144991" cy="1097280"/>
            </a:xfrm>
            <a:prstGeom prst="rect">
              <a:avLst/>
            </a:prstGeom>
          </p:spPr>
        </p:pic>
      </p:grpSp>
      <p:grpSp>
        <p:nvGrpSpPr>
          <p:cNvPr id="136" name="Group 135">
            <a:extLst>
              <a:ext uri="{FF2B5EF4-FFF2-40B4-BE49-F238E27FC236}">
                <a16:creationId xmlns:a16="http://schemas.microsoft.com/office/drawing/2014/main" id="{82DF6912-174D-AB0E-C6E4-7D7C9657DCF4}"/>
              </a:ext>
            </a:extLst>
          </p:cNvPr>
          <p:cNvGrpSpPr/>
          <p:nvPr/>
        </p:nvGrpSpPr>
        <p:grpSpPr>
          <a:xfrm>
            <a:off x="5669456" y="2256772"/>
            <a:ext cx="713232" cy="594039"/>
            <a:chOff x="5673942" y="2908705"/>
            <a:chExt cx="1374727" cy="1144987"/>
          </a:xfrm>
        </p:grpSpPr>
        <p:pic>
          <p:nvPicPr>
            <p:cNvPr id="140" name="Picture 139">
              <a:extLst>
                <a:ext uri="{FF2B5EF4-FFF2-40B4-BE49-F238E27FC236}">
                  <a16:creationId xmlns:a16="http://schemas.microsoft.com/office/drawing/2014/main" id="{AB77F5BF-3DCA-8B65-3290-6E139C5F1B94}"/>
                </a:ext>
              </a:extLst>
            </p:cNvPr>
            <p:cNvPicPr>
              <a:picLocks noChangeAspect="1"/>
            </p:cNvPicPr>
            <p:nvPr/>
          </p:nvPicPr>
          <p:blipFill>
            <a:blip r:embed="rId5"/>
            <a:stretch>
              <a:fillRect/>
            </a:stretch>
          </p:blipFill>
          <p:spPr>
            <a:xfrm rot="2700000">
              <a:off x="5650088" y="2932559"/>
              <a:ext cx="1144987" cy="1097280"/>
            </a:xfrm>
            <a:prstGeom prst="rect">
              <a:avLst/>
            </a:prstGeom>
          </p:spPr>
        </p:pic>
        <p:pic>
          <p:nvPicPr>
            <p:cNvPr id="151" name="Picture 150">
              <a:extLst>
                <a:ext uri="{FF2B5EF4-FFF2-40B4-BE49-F238E27FC236}">
                  <a16:creationId xmlns:a16="http://schemas.microsoft.com/office/drawing/2014/main" id="{42B3031D-760E-2A34-1539-DF32A889F956}"/>
                </a:ext>
              </a:extLst>
            </p:cNvPr>
            <p:cNvPicPr>
              <a:picLocks noChangeAspect="1"/>
            </p:cNvPicPr>
            <p:nvPr/>
          </p:nvPicPr>
          <p:blipFill>
            <a:blip r:embed="rId6"/>
            <a:stretch>
              <a:fillRect/>
            </a:stretch>
          </p:blipFill>
          <p:spPr>
            <a:xfrm rot="18900000" flipH="1">
              <a:off x="5903678" y="2932560"/>
              <a:ext cx="1144991" cy="1097280"/>
            </a:xfrm>
            <a:prstGeom prst="rect">
              <a:avLst/>
            </a:prstGeom>
          </p:spPr>
        </p:pic>
      </p:grpSp>
      <p:cxnSp>
        <p:nvCxnSpPr>
          <p:cNvPr id="154" name="Straight Arrow Connector 153">
            <a:extLst>
              <a:ext uri="{FF2B5EF4-FFF2-40B4-BE49-F238E27FC236}">
                <a16:creationId xmlns:a16="http://schemas.microsoft.com/office/drawing/2014/main" id="{1156059F-62BF-1074-7B8C-022DF2980B8C}"/>
              </a:ext>
            </a:extLst>
          </p:cNvPr>
          <p:cNvCxnSpPr>
            <a:cxnSpLocks/>
          </p:cNvCxnSpPr>
          <p:nvPr/>
        </p:nvCxnSpPr>
        <p:spPr>
          <a:xfrm>
            <a:off x="2356718" y="3132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4E69983C-04FB-BA0E-4263-E163E727A38E}"/>
              </a:ext>
            </a:extLst>
          </p:cNvPr>
          <p:cNvCxnSpPr>
            <a:cxnSpLocks/>
          </p:cNvCxnSpPr>
          <p:nvPr/>
        </p:nvCxnSpPr>
        <p:spPr>
          <a:xfrm>
            <a:off x="3180327" y="3132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2B7AA8FC-1D02-C12A-24FC-EDB8F25F46D0}"/>
              </a:ext>
            </a:extLst>
          </p:cNvPr>
          <p:cNvCxnSpPr>
            <a:cxnSpLocks/>
          </p:cNvCxnSpPr>
          <p:nvPr/>
        </p:nvCxnSpPr>
        <p:spPr>
          <a:xfrm>
            <a:off x="4023390" y="3132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C4A2EEBF-F47C-BCE3-7189-C68383FA052E}"/>
              </a:ext>
            </a:extLst>
          </p:cNvPr>
          <p:cNvCxnSpPr>
            <a:cxnSpLocks/>
          </p:cNvCxnSpPr>
          <p:nvPr/>
        </p:nvCxnSpPr>
        <p:spPr>
          <a:xfrm>
            <a:off x="4853484" y="3132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C4BE990F-F284-3A8D-66E3-FD46B6E002CA}"/>
              </a:ext>
            </a:extLst>
          </p:cNvPr>
          <p:cNvCxnSpPr>
            <a:cxnSpLocks/>
          </p:cNvCxnSpPr>
          <p:nvPr/>
        </p:nvCxnSpPr>
        <p:spPr>
          <a:xfrm>
            <a:off x="5696548" y="3132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D866C812-842E-EA5F-7E72-06EDEB05A904}"/>
              </a:ext>
            </a:extLst>
          </p:cNvPr>
          <p:cNvCxnSpPr>
            <a:cxnSpLocks/>
          </p:cNvCxnSpPr>
          <p:nvPr/>
        </p:nvCxnSpPr>
        <p:spPr>
          <a:xfrm>
            <a:off x="6520156" y="3132081"/>
            <a:ext cx="822960" cy="0"/>
          </a:xfrm>
          <a:prstGeom prst="straightConnector1">
            <a:avLst/>
          </a:prstGeom>
          <a:ln w="19050">
            <a:solidFill>
              <a:schemeClr val="tx1">
                <a:lumMod val="65000"/>
                <a:lumOff val="35000"/>
              </a:schemeClr>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8550334-0865-9837-B973-103955D36BFF}"/>
              </a:ext>
            </a:extLst>
          </p:cNvPr>
          <p:cNvGrpSpPr/>
          <p:nvPr/>
        </p:nvGrpSpPr>
        <p:grpSpPr>
          <a:xfrm>
            <a:off x="693892" y="3108745"/>
            <a:ext cx="7682252" cy="261610"/>
            <a:chOff x="693892" y="3051199"/>
            <a:chExt cx="7682252" cy="261610"/>
          </a:xfrm>
        </p:grpSpPr>
        <p:sp>
          <p:nvSpPr>
            <p:cNvPr id="90" name="TextBox 89">
              <a:extLst>
                <a:ext uri="{FF2B5EF4-FFF2-40B4-BE49-F238E27FC236}">
                  <a16:creationId xmlns:a16="http://schemas.microsoft.com/office/drawing/2014/main" id="{24885F24-A847-D433-CCFD-E506359C7DC9}"/>
                </a:ext>
              </a:extLst>
            </p:cNvPr>
            <p:cNvSpPr txBox="1"/>
            <p:nvPr/>
          </p:nvSpPr>
          <p:spPr>
            <a:xfrm>
              <a:off x="693892"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52" name="TextBox 151">
              <a:extLst>
                <a:ext uri="{FF2B5EF4-FFF2-40B4-BE49-F238E27FC236}">
                  <a16:creationId xmlns:a16="http://schemas.microsoft.com/office/drawing/2014/main" id="{BCDDEDB2-CA0E-5223-B363-8C1A33825E35}"/>
                </a:ext>
              </a:extLst>
            </p:cNvPr>
            <p:cNvSpPr txBox="1"/>
            <p:nvPr/>
          </p:nvSpPr>
          <p:spPr>
            <a:xfrm>
              <a:off x="2347596"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0" name="TextBox 159">
              <a:extLst>
                <a:ext uri="{FF2B5EF4-FFF2-40B4-BE49-F238E27FC236}">
                  <a16:creationId xmlns:a16="http://schemas.microsoft.com/office/drawing/2014/main" id="{E1CDFD12-2F1D-B98C-90E5-A84CA0C13255}"/>
                </a:ext>
              </a:extLst>
            </p:cNvPr>
            <p:cNvSpPr txBox="1"/>
            <p:nvPr/>
          </p:nvSpPr>
          <p:spPr>
            <a:xfrm>
              <a:off x="1530473"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1" name="TextBox 160">
              <a:extLst>
                <a:ext uri="{FF2B5EF4-FFF2-40B4-BE49-F238E27FC236}">
                  <a16:creationId xmlns:a16="http://schemas.microsoft.com/office/drawing/2014/main" id="{32F366FF-930D-F333-0EC0-0F55EA9C5DFA}"/>
                </a:ext>
              </a:extLst>
            </p:cNvPr>
            <p:cNvSpPr txBox="1"/>
            <p:nvPr/>
          </p:nvSpPr>
          <p:spPr>
            <a:xfrm>
              <a:off x="3171204"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2" name="TextBox 161">
              <a:extLst>
                <a:ext uri="{FF2B5EF4-FFF2-40B4-BE49-F238E27FC236}">
                  <a16:creationId xmlns:a16="http://schemas.microsoft.com/office/drawing/2014/main" id="{E5CC7600-9492-D466-3812-0CD62275BA39}"/>
                </a:ext>
              </a:extLst>
            </p:cNvPr>
            <p:cNvSpPr txBox="1"/>
            <p:nvPr/>
          </p:nvSpPr>
          <p:spPr>
            <a:xfrm>
              <a:off x="4007782"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3" name="TextBox 162">
              <a:extLst>
                <a:ext uri="{FF2B5EF4-FFF2-40B4-BE49-F238E27FC236}">
                  <a16:creationId xmlns:a16="http://schemas.microsoft.com/office/drawing/2014/main" id="{18301880-64FD-DC32-33A1-DFE325192581}"/>
                </a:ext>
              </a:extLst>
            </p:cNvPr>
            <p:cNvSpPr txBox="1"/>
            <p:nvPr/>
          </p:nvSpPr>
          <p:spPr>
            <a:xfrm>
              <a:off x="4844361"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4" name="TextBox 163">
              <a:extLst>
                <a:ext uri="{FF2B5EF4-FFF2-40B4-BE49-F238E27FC236}">
                  <a16:creationId xmlns:a16="http://schemas.microsoft.com/office/drawing/2014/main" id="{44C5110E-9FC3-0929-731F-CD9BF490D6BA}"/>
                </a:ext>
              </a:extLst>
            </p:cNvPr>
            <p:cNvSpPr txBox="1"/>
            <p:nvPr/>
          </p:nvSpPr>
          <p:spPr>
            <a:xfrm>
              <a:off x="5680940"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5" name="TextBox 164">
              <a:extLst>
                <a:ext uri="{FF2B5EF4-FFF2-40B4-BE49-F238E27FC236}">
                  <a16:creationId xmlns:a16="http://schemas.microsoft.com/office/drawing/2014/main" id="{F360934F-EB3D-2F57-650D-DF0392667DA1}"/>
                </a:ext>
              </a:extLst>
            </p:cNvPr>
            <p:cNvSpPr txBox="1"/>
            <p:nvPr/>
          </p:nvSpPr>
          <p:spPr>
            <a:xfrm>
              <a:off x="6511034" y="3051199"/>
              <a:ext cx="857068" cy="261610"/>
            </a:xfrm>
            <a:prstGeom prst="rect">
              <a:avLst/>
            </a:prstGeom>
            <a:noFill/>
          </p:spPr>
          <p:txBody>
            <a:bodyPr wrap="square" rtlCol="0">
              <a:spAutoFit/>
            </a:bodyPr>
            <a:lstStyle/>
            <a:p>
              <a:pPr algn="ctr"/>
              <a:r>
                <a:rPr lang="en-US" sz="1100" dirty="0">
                  <a:latin typeface="Arial"/>
                  <a:cs typeface="Arial"/>
                </a:rPr>
                <a:t>1 Month</a:t>
              </a:r>
            </a:p>
          </p:txBody>
        </p:sp>
        <p:sp>
          <p:nvSpPr>
            <p:cNvPr id="166" name="TextBox 165">
              <a:extLst>
                <a:ext uri="{FF2B5EF4-FFF2-40B4-BE49-F238E27FC236}">
                  <a16:creationId xmlns:a16="http://schemas.microsoft.com/office/drawing/2014/main" id="{FD4701A5-F925-8D2E-3955-91B82D4A0C48}"/>
                </a:ext>
              </a:extLst>
            </p:cNvPr>
            <p:cNvSpPr txBox="1"/>
            <p:nvPr/>
          </p:nvSpPr>
          <p:spPr>
            <a:xfrm>
              <a:off x="7347611" y="3051199"/>
              <a:ext cx="1028533" cy="261610"/>
            </a:xfrm>
            <a:prstGeom prst="rect">
              <a:avLst/>
            </a:prstGeom>
            <a:noFill/>
          </p:spPr>
          <p:txBody>
            <a:bodyPr wrap="square" rtlCol="0">
              <a:spAutoFit/>
            </a:bodyPr>
            <a:lstStyle/>
            <a:p>
              <a:pPr algn="ctr"/>
              <a:r>
                <a:rPr lang="en-US" sz="1100" dirty="0">
                  <a:latin typeface="Arial"/>
                  <a:cs typeface="Arial"/>
                </a:rPr>
                <a:t>1 Month…</a:t>
              </a:r>
            </a:p>
          </p:txBody>
        </p:sp>
      </p:grpSp>
      <p:sp>
        <p:nvSpPr>
          <p:cNvPr id="167" name="Rectangle 166">
            <a:extLst>
              <a:ext uri="{FF2B5EF4-FFF2-40B4-BE49-F238E27FC236}">
                <a16:creationId xmlns:a16="http://schemas.microsoft.com/office/drawing/2014/main" id="{EDA35C7A-BC6F-3C98-BCB7-DF521D49B78C}"/>
              </a:ext>
            </a:extLst>
          </p:cNvPr>
          <p:cNvSpPr>
            <a:spLocks noChangeArrowheads="1"/>
          </p:cNvSpPr>
          <p:nvPr/>
        </p:nvSpPr>
        <p:spPr bwMode="auto">
          <a:xfrm>
            <a:off x="1762788" y="4262982"/>
            <a:ext cx="6903628" cy="274320"/>
          </a:xfrm>
          <a:prstGeom prst="rect">
            <a:avLst/>
          </a:prstGeom>
          <a:gradFill>
            <a:gsLst>
              <a:gs pos="0">
                <a:srgbClr val="00B0F0">
                  <a:alpha val="20000"/>
                </a:srgbClr>
              </a:gs>
              <a:gs pos="100000">
                <a:schemeClr val="bg1"/>
              </a:gs>
              <a:gs pos="85000">
                <a:srgbClr val="00B0F0">
                  <a:alpha val="20000"/>
                </a:srgbClr>
              </a:gs>
            </a:gsLst>
            <a:lin ang="0" scaled="1"/>
          </a:gradFill>
          <a:ln w="12700">
            <a:noFill/>
            <a:miter lim="800000"/>
            <a:headEnd/>
            <a:tailEnd/>
          </a:ln>
        </p:spPr>
        <p:txBody>
          <a:bodyPr lIns="70215" tIns="35703" rIns="70215" bIns="35703" anchor="ctr">
            <a:prstTxWarp prst="textNoShape">
              <a:avLst/>
            </a:prstTxWarp>
          </a:bodyPr>
          <a:lstStyle/>
          <a:p>
            <a:pPr defTabSz="700088">
              <a:lnSpc>
                <a:spcPts val="1400"/>
              </a:lnSpc>
              <a:spcBef>
                <a:spcPct val="50000"/>
              </a:spcBef>
            </a:pPr>
            <a:r>
              <a:rPr lang="en-US" sz="1000" dirty="0">
                <a:latin typeface="Arial" pitchFamily="31" charset="0"/>
              </a:rPr>
              <a:t>*</a:t>
            </a:r>
            <a:r>
              <a:rPr lang="en-US" sz="1000" b="1" dirty="0">
                <a:latin typeface="Arial" pitchFamily="31" charset="0"/>
              </a:rPr>
              <a:t>Dosing for Continuation Phase Injections </a:t>
            </a:r>
            <a:r>
              <a:rPr lang="en-US" sz="1000" dirty="0">
                <a:latin typeface="Arial" pitchFamily="31" charset="0"/>
              </a:rPr>
              <a:t>= LA </a:t>
            </a:r>
            <a:r>
              <a:rPr lang="en-US" altLang="en-US" sz="1000" dirty="0">
                <a:solidFill>
                  <a:srgbClr val="000000"/>
                </a:solidFill>
                <a:latin typeface="Arial" panose="020B0604020202020204" pitchFamily="34" charset="0"/>
                <a:cs typeface="Arial" panose="020B0604020202020204" pitchFamily="34" charset="0"/>
              </a:rPr>
              <a:t>Cabotegravir (400 mg): 2 mL IM and </a:t>
            </a:r>
            <a:r>
              <a:rPr lang="en-US" altLang="en-US" sz="1000" dirty="0" err="1">
                <a:solidFill>
                  <a:srgbClr val="000000"/>
                </a:solidFill>
                <a:latin typeface="Arial" panose="020B0604020202020204" pitchFamily="34" charset="0"/>
                <a:cs typeface="Arial" panose="020B0604020202020204" pitchFamily="34" charset="0"/>
              </a:rPr>
              <a:t>Rilpivirine</a:t>
            </a:r>
            <a:r>
              <a:rPr lang="en-US" altLang="en-US" sz="1000" dirty="0">
                <a:solidFill>
                  <a:srgbClr val="000000"/>
                </a:solidFill>
                <a:latin typeface="Arial" panose="020B0604020202020204" pitchFamily="34" charset="0"/>
                <a:cs typeface="Arial" panose="020B0604020202020204" pitchFamily="34" charset="0"/>
              </a:rPr>
              <a:t> (600 mg): 2 mL IM</a:t>
            </a:r>
            <a:endParaRPr lang="en-US" sz="1000" dirty="0">
              <a:latin typeface="Arial" pitchFamily="31" charset="0"/>
            </a:endParaRPr>
          </a:p>
        </p:txBody>
      </p:sp>
      <p:sp>
        <p:nvSpPr>
          <p:cNvPr id="168" name="Rectangle 7">
            <a:extLst>
              <a:ext uri="{FF2B5EF4-FFF2-40B4-BE49-F238E27FC236}">
                <a16:creationId xmlns:a16="http://schemas.microsoft.com/office/drawing/2014/main" id="{C5DA994A-0E8F-0709-3543-C1FC5634247C}"/>
              </a:ext>
            </a:extLst>
          </p:cNvPr>
          <p:cNvSpPr>
            <a:spLocks noChangeArrowheads="1"/>
          </p:cNvSpPr>
          <p:nvPr/>
        </p:nvSpPr>
        <p:spPr bwMode="ltGray">
          <a:xfrm>
            <a:off x="1541105" y="1563738"/>
            <a:ext cx="822960" cy="436223"/>
          </a:xfrm>
          <a:prstGeom prst="rect">
            <a:avLst/>
          </a:prstGeom>
          <a:solidFill>
            <a:srgbClr val="0060A4">
              <a:alpha val="20000"/>
            </a:srgbClr>
          </a:soli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000" b="1" dirty="0">
                <a:solidFill>
                  <a:srgbClr val="000000"/>
                </a:solidFill>
                <a:latin typeface="Arial"/>
                <a:cs typeface="Arial"/>
              </a:rPr>
              <a:t>Initiation Phase</a:t>
            </a:r>
            <a:endParaRPr lang="en-US" sz="1000" dirty="0">
              <a:solidFill>
                <a:srgbClr val="000000"/>
              </a:solidFill>
              <a:latin typeface="Arial"/>
              <a:cs typeface="Arial"/>
            </a:endParaRPr>
          </a:p>
        </p:txBody>
      </p:sp>
      <p:sp>
        <p:nvSpPr>
          <p:cNvPr id="169" name="Rectangle 7">
            <a:extLst>
              <a:ext uri="{FF2B5EF4-FFF2-40B4-BE49-F238E27FC236}">
                <a16:creationId xmlns:a16="http://schemas.microsoft.com/office/drawing/2014/main" id="{28859D1F-6E59-B338-C134-A09BD657EB61}"/>
              </a:ext>
            </a:extLst>
          </p:cNvPr>
          <p:cNvSpPr>
            <a:spLocks noChangeArrowheads="1"/>
          </p:cNvSpPr>
          <p:nvPr/>
        </p:nvSpPr>
        <p:spPr bwMode="ltGray">
          <a:xfrm>
            <a:off x="2387854" y="1569649"/>
            <a:ext cx="6337537" cy="436223"/>
          </a:xfrm>
          <a:prstGeom prst="rect">
            <a:avLst/>
          </a:prstGeom>
          <a:gradFill>
            <a:gsLst>
              <a:gs pos="81000">
                <a:srgbClr val="00B0F0">
                  <a:alpha val="19918"/>
                </a:srgbClr>
              </a:gs>
              <a:gs pos="0">
                <a:srgbClr val="00B0F0">
                  <a:alpha val="19895"/>
                </a:srgbClr>
              </a:gs>
              <a:gs pos="97000">
                <a:schemeClr val="bg1"/>
              </a:gs>
            </a:gsLst>
            <a:lin ang="0" scaled="1"/>
          </a:gradFill>
          <a:ln w="6350" cap="flat" cmpd="sng" algn="ctr">
            <a:no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b="1" dirty="0">
                <a:solidFill>
                  <a:srgbClr val="000000"/>
                </a:solidFill>
                <a:latin typeface="Arial"/>
                <a:cs typeface="Arial"/>
              </a:rPr>
              <a:t>Continuation Phase</a:t>
            </a:r>
            <a:endParaRPr lang="en-US" sz="1000" dirty="0">
              <a:solidFill>
                <a:srgbClr val="000000"/>
              </a:solidFill>
              <a:latin typeface="Arial"/>
              <a:cs typeface="Arial"/>
            </a:endParaRPr>
          </a:p>
        </p:txBody>
      </p:sp>
      <p:pic>
        <p:nvPicPr>
          <p:cNvPr id="91" name="Picture 90">
            <a:extLst>
              <a:ext uri="{FF2B5EF4-FFF2-40B4-BE49-F238E27FC236}">
                <a16:creationId xmlns:a16="http://schemas.microsoft.com/office/drawing/2014/main" id="{6BE6CAFB-52CE-16C6-CFDD-69C34257E87E}"/>
              </a:ext>
            </a:extLst>
          </p:cNvPr>
          <p:cNvPicPr>
            <a:picLocks noChangeAspect="1"/>
          </p:cNvPicPr>
          <p:nvPr/>
        </p:nvPicPr>
        <p:blipFill>
          <a:blip r:embed="rId7"/>
          <a:stretch>
            <a:fillRect/>
          </a:stretch>
        </p:blipFill>
        <p:spPr>
          <a:xfrm rot="18898089" flipH="1">
            <a:off x="320818" y="4152555"/>
            <a:ext cx="357810" cy="342900"/>
          </a:xfrm>
          <a:prstGeom prst="rect">
            <a:avLst/>
          </a:prstGeom>
        </p:spPr>
      </p:pic>
      <p:pic>
        <p:nvPicPr>
          <p:cNvPr id="92" name="Picture 91">
            <a:extLst>
              <a:ext uri="{FF2B5EF4-FFF2-40B4-BE49-F238E27FC236}">
                <a16:creationId xmlns:a16="http://schemas.microsoft.com/office/drawing/2014/main" id="{52345DE8-9EFF-231C-003D-1AF738CA40F2}"/>
              </a:ext>
            </a:extLst>
          </p:cNvPr>
          <p:cNvPicPr>
            <a:picLocks noChangeAspect="1"/>
          </p:cNvPicPr>
          <p:nvPr/>
        </p:nvPicPr>
        <p:blipFill>
          <a:blip r:embed="rId8"/>
          <a:stretch>
            <a:fillRect/>
          </a:stretch>
        </p:blipFill>
        <p:spPr>
          <a:xfrm rot="2706700">
            <a:off x="320809" y="3654291"/>
            <a:ext cx="357809" cy="342900"/>
          </a:xfrm>
          <a:prstGeom prst="rect">
            <a:avLst/>
          </a:prstGeom>
        </p:spPr>
      </p:pic>
      <p:sp>
        <p:nvSpPr>
          <p:cNvPr id="93" name="Rectangle 92">
            <a:extLst>
              <a:ext uri="{FF2B5EF4-FFF2-40B4-BE49-F238E27FC236}">
                <a16:creationId xmlns:a16="http://schemas.microsoft.com/office/drawing/2014/main" id="{484F3DFD-A7E1-F192-B6A1-5CFE30B96AF6}"/>
              </a:ext>
            </a:extLst>
          </p:cNvPr>
          <p:cNvSpPr>
            <a:spLocks noChangeArrowheads="1"/>
          </p:cNvSpPr>
          <p:nvPr/>
        </p:nvSpPr>
        <p:spPr bwMode="auto">
          <a:xfrm>
            <a:off x="592623" y="3694185"/>
            <a:ext cx="987524"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a:latin typeface="Arial" pitchFamily="31" charset="0"/>
              </a:rPr>
              <a:t>Cabotegravir</a:t>
            </a:r>
          </a:p>
        </p:txBody>
      </p:sp>
      <p:sp>
        <p:nvSpPr>
          <p:cNvPr id="94" name="Rectangle 93">
            <a:extLst>
              <a:ext uri="{FF2B5EF4-FFF2-40B4-BE49-F238E27FC236}">
                <a16:creationId xmlns:a16="http://schemas.microsoft.com/office/drawing/2014/main" id="{B2F397AB-72A1-50C6-2B51-8607DD39D590}"/>
              </a:ext>
            </a:extLst>
          </p:cNvPr>
          <p:cNvSpPr>
            <a:spLocks noChangeArrowheads="1"/>
          </p:cNvSpPr>
          <p:nvPr/>
        </p:nvSpPr>
        <p:spPr bwMode="auto">
          <a:xfrm>
            <a:off x="592623" y="4168142"/>
            <a:ext cx="943981" cy="411480"/>
          </a:xfrm>
          <a:prstGeom prst="rect">
            <a:avLst/>
          </a:prstGeom>
          <a:noFill/>
          <a:ln w="12700">
            <a:noFill/>
            <a:miter lim="800000"/>
            <a:headEnd/>
            <a:tailEnd/>
          </a:ln>
        </p:spPr>
        <p:txBody>
          <a:bodyPr lIns="70215" tIns="35703" rIns="70215" bIns="35703" anchor="ctr">
            <a:prstTxWarp prst="textNoShape">
              <a:avLst/>
            </a:prstTxWarp>
          </a:bodyPr>
          <a:lstStyle/>
          <a:p>
            <a:pPr defTabSz="700088">
              <a:lnSpc>
                <a:spcPts val="1350"/>
              </a:lnSpc>
              <a:spcBef>
                <a:spcPct val="50000"/>
              </a:spcBef>
            </a:pPr>
            <a:r>
              <a:rPr lang="en-US" sz="1000" dirty="0" err="1">
                <a:latin typeface="Arial" pitchFamily="31" charset="0"/>
              </a:rPr>
              <a:t>Rilpivirine</a:t>
            </a:r>
            <a:endParaRPr lang="en-US" sz="1000" dirty="0">
              <a:latin typeface="Arial" pitchFamily="31" charset="0"/>
            </a:endParaRPr>
          </a:p>
        </p:txBody>
      </p:sp>
      <p:pic>
        <p:nvPicPr>
          <p:cNvPr id="95" name="Picture 94">
            <a:extLst>
              <a:ext uri="{FF2B5EF4-FFF2-40B4-BE49-F238E27FC236}">
                <a16:creationId xmlns:a16="http://schemas.microsoft.com/office/drawing/2014/main" id="{8DFE7C8E-2EC2-2774-7A41-FC3FC1DD8858}"/>
              </a:ext>
            </a:extLst>
          </p:cNvPr>
          <p:cNvPicPr>
            <a:picLocks noChangeAspect="1"/>
          </p:cNvPicPr>
          <p:nvPr/>
        </p:nvPicPr>
        <p:blipFill>
          <a:blip r:embed="rId4"/>
          <a:stretch>
            <a:fillRect/>
          </a:stretch>
        </p:blipFill>
        <p:spPr>
          <a:xfrm>
            <a:off x="595493" y="4110729"/>
            <a:ext cx="186326" cy="163035"/>
          </a:xfrm>
          <a:prstGeom prst="rect">
            <a:avLst/>
          </a:prstGeom>
          <a:effectLst>
            <a:outerShdw blurRad="50800" dist="63500" dir="4200000" algn="ctr" rotWithShape="0">
              <a:schemeClr val="tx1">
                <a:lumMod val="50000"/>
                <a:lumOff val="50000"/>
              </a:schemeClr>
            </a:outerShdw>
          </a:effectLst>
        </p:spPr>
      </p:pic>
      <p:sp>
        <p:nvSpPr>
          <p:cNvPr id="7" name="Oval 6">
            <a:extLst>
              <a:ext uri="{FF2B5EF4-FFF2-40B4-BE49-F238E27FC236}">
                <a16:creationId xmlns:a16="http://schemas.microsoft.com/office/drawing/2014/main" id="{81AD210F-9A5A-8022-6EB6-F93835F64DC7}"/>
              </a:ext>
            </a:extLst>
          </p:cNvPr>
          <p:cNvSpPr>
            <a:spLocks noChangeAspect="1"/>
          </p:cNvSpPr>
          <p:nvPr/>
        </p:nvSpPr>
        <p:spPr>
          <a:xfrm>
            <a:off x="619277" y="2327884"/>
            <a:ext cx="255041" cy="146304"/>
          </a:xfrm>
          <a:prstGeom prst="ellipse">
            <a:avLst/>
          </a:prstGeom>
          <a:gradFill>
            <a:gsLst>
              <a:gs pos="83000">
                <a:schemeClr val="bg1">
                  <a:lumMod val="85000"/>
                </a:schemeClr>
              </a:gs>
              <a:gs pos="0">
                <a:schemeClr val="bg1"/>
              </a:gs>
            </a:gsLst>
            <a:lin ang="16200000" scaled="0"/>
          </a:gradFill>
          <a:ln>
            <a:solidFill>
              <a:schemeClr val="bg1">
                <a:lumMod val="65000"/>
              </a:schemeClr>
            </a:solidFill>
          </a:ln>
          <a:effectLst>
            <a:outerShdw blurRad="40000" dist="23000" rotWithShape="0">
              <a:schemeClr val="tx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7DC8E5C8-5DF2-E3C5-ADFF-AA6082548301}"/>
              </a:ext>
            </a:extLst>
          </p:cNvPr>
          <p:cNvSpPr>
            <a:spLocks noChangeAspect="1"/>
          </p:cNvSpPr>
          <p:nvPr/>
        </p:nvSpPr>
        <p:spPr>
          <a:xfrm>
            <a:off x="619277" y="3681291"/>
            <a:ext cx="191281" cy="109728"/>
          </a:xfrm>
          <a:prstGeom prst="ellipse">
            <a:avLst/>
          </a:prstGeom>
          <a:gradFill>
            <a:gsLst>
              <a:gs pos="83000">
                <a:schemeClr val="bg1">
                  <a:lumMod val="85000"/>
                </a:schemeClr>
              </a:gs>
              <a:gs pos="0">
                <a:schemeClr val="bg1"/>
              </a:gs>
            </a:gsLst>
            <a:lin ang="16200000" scaled="0"/>
          </a:gradFill>
          <a:ln>
            <a:solidFill>
              <a:schemeClr val="bg1">
                <a:lumMod val="65000"/>
              </a:schemeClr>
            </a:solidFill>
          </a:ln>
          <a:effectLst>
            <a:outerShdw blurRad="40000" dist="23000" rotWithShape="0">
              <a:schemeClr val="tx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17916918"/>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IM Cabotegravir + IM </a:t>
            </a:r>
            <a:r>
              <a:rPr lang="en-US" sz="2000" dirty="0" err="1"/>
              <a:t>Rilpivirine</a:t>
            </a:r>
            <a:r>
              <a:rPr lang="en-US" sz="2000" dirty="0"/>
              <a:t> versus Cabotegravir + ABC-3TC</a:t>
            </a:r>
            <a:br>
              <a:rPr lang="en-US" sz="2000" dirty="0"/>
            </a:br>
            <a:r>
              <a:rPr lang="en-US" sz="2000" dirty="0"/>
              <a:t>LATTE-2 Study: Results</a:t>
            </a:r>
          </a:p>
        </p:txBody>
      </p:sp>
      <p:sp>
        <p:nvSpPr>
          <p:cNvPr id="3" name="Text Placeholder 2"/>
          <p:cNvSpPr>
            <a:spLocks noGrp="1"/>
          </p:cNvSpPr>
          <p:nvPr>
            <p:ph type="body" sz="quarter" idx="15"/>
          </p:nvPr>
        </p:nvSpPr>
        <p:spPr>
          <a:xfrm>
            <a:off x="1257300" y="983177"/>
            <a:ext cx="6180941" cy="320734"/>
          </a:xfrm>
        </p:spPr>
        <p:txBody>
          <a:bodyPr/>
          <a:lstStyle/>
          <a:p>
            <a:r>
              <a:rPr lang="en-US" dirty="0">
                <a:latin typeface="Arial" pitchFamily="31" charset="0"/>
              </a:rPr>
              <a:t>Week 96 virologic results by FDA snapshot analysis</a:t>
            </a:r>
          </a:p>
        </p:txBody>
      </p:sp>
      <p:sp>
        <p:nvSpPr>
          <p:cNvPr id="5" name="Text Placeholder 4">
            <a:extLst>
              <a:ext uri="{FF2B5EF4-FFF2-40B4-BE49-F238E27FC236}">
                <a16:creationId xmlns:a16="http://schemas.microsoft.com/office/drawing/2014/main" id="{FF943814-540F-EC49-BF25-7E63C310E17E}"/>
              </a:ext>
            </a:extLst>
          </p:cNvPr>
          <p:cNvSpPr>
            <a:spLocks noGrp="1"/>
          </p:cNvSpPr>
          <p:nvPr>
            <p:ph type="body" sz="quarter" idx="16"/>
          </p:nvPr>
        </p:nvSpPr>
        <p:spPr/>
        <p:txBody>
          <a:bodyPr/>
          <a:lstStyle/>
          <a:p>
            <a:r>
              <a:rPr lang="en-US" dirty="0"/>
              <a:t>Source: Margolis DA, et al. Lancet 2017;390:1499-1510.</a:t>
            </a:r>
            <a:endParaRPr lang="en-US" dirty="0">
              <a:latin typeface="Arial" pitchFamily="31" charset="0"/>
            </a:endParaRPr>
          </a:p>
        </p:txBody>
      </p:sp>
      <p:graphicFrame>
        <p:nvGraphicFramePr>
          <p:cNvPr id="4" name="Chart 3"/>
          <p:cNvGraphicFramePr>
            <a:graphicFrameLocks/>
          </p:cNvGraphicFramePr>
          <p:nvPr/>
        </p:nvGraphicFramePr>
        <p:xfrm>
          <a:off x="457200" y="1402077"/>
          <a:ext cx="8229600" cy="310896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137244" y="3904781"/>
            <a:ext cx="487198" cy="3822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050"/>
              </a:lnSpc>
            </a:pPr>
            <a:r>
              <a:rPr lang="en-US" sz="1000" u="sng" dirty="0">
                <a:solidFill>
                  <a:schemeClr val="bg1"/>
                </a:solidFill>
                <a:latin typeface="Arial" panose="020B0604020202020204" pitchFamily="34" charset="0"/>
                <a:cs typeface="Arial" panose="020B0604020202020204" pitchFamily="34" charset="0"/>
              </a:rPr>
              <a:t>105</a:t>
            </a:r>
            <a:br>
              <a:rPr lang="en-US" sz="1000" u="sng"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115</a:t>
            </a:r>
          </a:p>
        </p:txBody>
      </p:sp>
      <p:sp>
        <p:nvSpPr>
          <p:cNvPr id="9" name="TextBox 8"/>
          <p:cNvSpPr txBox="1"/>
          <p:nvPr/>
        </p:nvSpPr>
        <p:spPr>
          <a:xfrm>
            <a:off x="1190826" y="4589968"/>
            <a:ext cx="7495974" cy="253916"/>
          </a:xfrm>
          <a:prstGeom prst="rect">
            <a:avLst/>
          </a:prstGeom>
          <a:solidFill>
            <a:schemeClr val="bg1">
              <a:lumMod val="95000"/>
            </a:schemeClr>
          </a:solidFill>
        </p:spPr>
        <p:txBody>
          <a:bodyPr wrap="square" rtlCol="0">
            <a:spAutoFit/>
          </a:bodyPr>
          <a:lstStyle/>
          <a:p>
            <a:r>
              <a:rPr lang="en-US" sz="1000" dirty="0">
                <a:latin typeface="Arial"/>
                <a:cs typeface="Arial"/>
              </a:rPr>
              <a:t>Abbreviations: CAB = cabotegravir; RPV = rilpivirine; ABC-3TC = abacavir-lamivudine</a:t>
            </a:r>
          </a:p>
        </p:txBody>
      </p:sp>
      <p:sp>
        <p:nvSpPr>
          <p:cNvPr id="10" name="Rectangle 9">
            <a:extLst>
              <a:ext uri="{FF2B5EF4-FFF2-40B4-BE49-F238E27FC236}">
                <a16:creationId xmlns:a16="http://schemas.microsoft.com/office/drawing/2014/main" id="{6A0E9D2E-074D-9C4F-BA66-8B7781D82A16}"/>
              </a:ext>
            </a:extLst>
          </p:cNvPr>
          <p:cNvSpPr/>
          <p:nvPr/>
        </p:nvSpPr>
        <p:spPr>
          <a:xfrm>
            <a:off x="4773416" y="3904781"/>
            <a:ext cx="487198" cy="3822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050"/>
              </a:lnSpc>
            </a:pPr>
            <a:r>
              <a:rPr lang="en-US" sz="1000" u="sng" dirty="0">
                <a:solidFill>
                  <a:schemeClr val="bg1"/>
                </a:solidFill>
                <a:latin typeface="Arial" panose="020B0604020202020204" pitchFamily="34" charset="0"/>
                <a:cs typeface="Arial" panose="020B0604020202020204" pitchFamily="34" charset="0"/>
              </a:rPr>
              <a:t>106</a:t>
            </a:r>
            <a:br>
              <a:rPr lang="en-US" sz="1000" u="sng"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115</a:t>
            </a:r>
          </a:p>
        </p:txBody>
      </p:sp>
      <p:sp>
        <p:nvSpPr>
          <p:cNvPr id="11" name="Rectangle 10">
            <a:extLst>
              <a:ext uri="{FF2B5EF4-FFF2-40B4-BE49-F238E27FC236}">
                <a16:creationId xmlns:a16="http://schemas.microsoft.com/office/drawing/2014/main" id="{8A393557-A84C-6141-8151-65199EC62E47}"/>
              </a:ext>
            </a:extLst>
          </p:cNvPr>
          <p:cNvSpPr/>
          <p:nvPr/>
        </p:nvSpPr>
        <p:spPr>
          <a:xfrm>
            <a:off x="5370831" y="3904781"/>
            <a:ext cx="487198" cy="3822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050"/>
              </a:lnSpc>
            </a:pPr>
            <a:r>
              <a:rPr lang="en-US" sz="1000" u="sng" dirty="0">
                <a:solidFill>
                  <a:schemeClr val="bg1"/>
                </a:solidFill>
                <a:latin typeface="Arial" panose="020B0604020202020204" pitchFamily="34" charset="0"/>
                <a:cs typeface="Arial" panose="020B0604020202020204" pitchFamily="34" charset="0"/>
              </a:rPr>
              <a:t>50</a:t>
            </a:r>
            <a:br>
              <a:rPr lang="en-US" sz="1000" u="sng"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56</a:t>
            </a:r>
          </a:p>
        </p:txBody>
      </p:sp>
      <p:sp>
        <p:nvSpPr>
          <p:cNvPr id="12" name="Rectangle 11">
            <a:extLst>
              <a:ext uri="{FF2B5EF4-FFF2-40B4-BE49-F238E27FC236}">
                <a16:creationId xmlns:a16="http://schemas.microsoft.com/office/drawing/2014/main" id="{DB6863AC-EBF6-3F41-989D-E2558819BCE1}"/>
              </a:ext>
            </a:extLst>
          </p:cNvPr>
          <p:cNvSpPr/>
          <p:nvPr/>
        </p:nvSpPr>
        <p:spPr>
          <a:xfrm>
            <a:off x="6546667" y="3904781"/>
            <a:ext cx="487198" cy="3822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050"/>
              </a:lnSpc>
            </a:pPr>
            <a:r>
              <a:rPr lang="en-US" sz="1000" u="sng" dirty="0">
                <a:solidFill>
                  <a:schemeClr val="bg1"/>
                </a:solidFill>
                <a:latin typeface="Arial" panose="020B0604020202020204" pitchFamily="34" charset="0"/>
                <a:cs typeface="Arial" panose="020B0604020202020204" pitchFamily="34" charset="0"/>
              </a:rPr>
              <a:t>100</a:t>
            </a:r>
            <a:br>
              <a:rPr lang="en-US" sz="1000" u="sng"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115</a:t>
            </a:r>
          </a:p>
        </p:txBody>
      </p:sp>
      <p:sp>
        <p:nvSpPr>
          <p:cNvPr id="13" name="Rectangle 12">
            <a:extLst>
              <a:ext uri="{FF2B5EF4-FFF2-40B4-BE49-F238E27FC236}">
                <a16:creationId xmlns:a16="http://schemas.microsoft.com/office/drawing/2014/main" id="{F8EFDD46-A558-D045-B489-00D989539CB5}"/>
              </a:ext>
            </a:extLst>
          </p:cNvPr>
          <p:cNvSpPr/>
          <p:nvPr/>
        </p:nvSpPr>
        <p:spPr>
          <a:xfrm>
            <a:off x="7157201" y="3904781"/>
            <a:ext cx="487198" cy="3822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050"/>
              </a:lnSpc>
            </a:pPr>
            <a:r>
              <a:rPr lang="en-US" sz="1000" u="sng" dirty="0">
                <a:solidFill>
                  <a:schemeClr val="bg1"/>
                </a:solidFill>
                <a:latin typeface="Arial" panose="020B0604020202020204" pitchFamily="34" charset="0"/>
                <a:cs typeface="Arial" panose="020B0604020202020204" pitchFamily="34" charset="0"/>
              </a:rPr>
              <a:t>108</a:t>
            </a:r>
            <a:br>
              <a:rPr lang="en-US" sz="1000" u="sng"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115</a:t>
            </a:r>
          </a:p>
        </p:txBody>
      </p:sp>
      <p:sp>
        <p:nvSpPr>
          <p:cNvPr id="14" name="Rectangle 13">
            <a:extLst>
              <a:ext uri="{FF2B5EF4-FFF2-40B4-BE49-F238E27FC236}">
                <a16:creationId xmlns:a16="http://schemas.microsoft.com/office/drawing/2014/main" id="{73964122-138F-054C-9A7F-5B7956939558}"/>
              </a:ext>
            </a:extLst>
          </p:cNvPr>
          <p:cNvSpPr/>
          <p:nvPr/>
        </p:nvSpPr>
        <p:spPr>
          <a:xfrm>
            <a:off x="7805890" y="3904781"/>
            <a:ext cx="487198" cy="3822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050"/>
              </a:lnSpc>
            </a:pPr>
            <a:r>
              <a:rPr lang="en-US" sz="1000" u="sng" dirty="0">
                <a:solidFill>
                  <a:schemeClr val="bg1"/>
                </a:solidFill>
                <a:latin typeface="Arial" panose="020B0604020202020204" pitchFamily="34" charset="0"/>
                <a:cs typeface="Arial" panose="020B0604020202020204" pitchFamily="34" charset="0"/>
              </a:rPr>
              <a:t>47</a:t>
            </a:r>
            <a:br>
              <a:rPr lang="en-US" sz="1000" u="sng"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56</a:t>
            </a:r>
          </a:p>
        </p:txBody>
      </p:sp>
      <p:sp>
        <p:nvSpPr>
          <p:cNvPr id="15" name="Rectangle 14">
            <a:extLst>
              <a:ext uri="{FF2B5EF4-FFF2-40B4-BE49-F238E27FC236}">
                <a16:creationId xmlns:a16="http://schemas.microsoft.com/office/drawing/2014/main" id="{F304F1D3-2300-1D4D-9E9E-38FA4BAE7F1F}"/>
              </a:ext>
            </a:extLst>
          </p:cNvPr>
          <p:cNvSpPr/>
          <p:nvPr/>
        </p:nvSpPr>
        <p:spPr>
          <a:xfrm>
            <a:off x="1731062" y="3904781"/>
            <a:ext cx="487198" cy="3822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050"/>
              </a:lnSpc>
            </a:pPr>
            <a:r>
              <a:rPr lang="en-US" sz="1000" u="sng" dirty="0">
                <a:solidFill>
                  <a:schemeClr val="bg1"/>
                </a:solidFill>
                <a:latin typeface="Arial" panose="020B0604020202020204" pitchFamily="34" charset="0"/>
                <a:cs typeface="Arial" panose="020B0604020202020204" pitchFamily="34" charset="0"/>
              </a:rPr>
              <a:t>108</a:t>
            </a:r>
            <a:br>
              <a:rPr lang="en-US" sz="1000" u="sng"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115</a:t>
            </a:r>
          </a:p>
        </p:txBody>
      </p:sp>
      <p:sp>
        <p:nvSpPr>
          <p:cNvPr id="16" name="Rectangle 15">
            <a:extLst>
              <a:ext uri="{FF2B5EF4-FFF2-40B4-BE49-F238E27FC236}">
                <a16:creationId xmlns:a16="http://schemas.microsoft.com/office/drawing/2014/main" id="{BB2915A5-091C-6843-8792-4F3508C9225D}"/>
              </a:ext>
            </a:extLst>
          </p:cNvPr>
          <p:cNvSpPr/>
          <p:nvPr/>
        </p:nvSpPr>
        <p:spPr>
          <a:xfrm>
            <a:off x="2350141" y="3904781"/>
            <a:ext cx="487198" cy="3822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050"/>
              </a:lnSpc>
            </a:pPr>
            <a:r>
              <a:rPr lang="en-US" sz="1000" u="sng" dirty="0">
                <a:solidFill>
                  <a:schemeClr val="bg1"/>
                </a:solidFill>
                <a:latin typeface="Arial" panose="020B0604020202020204" pitchFamily="34" charset="0"/>
                <a:cs typeface="Arial" panose="020B0604020202020204" pitchFamily="34" charset="0"/>
              </a:rPr>
              <a:t>109</a:t>
            </a:r>
            <a:br>
              <a:rPr lang="en-US" sz="1000" u="sng"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115</a:t>
            </a:r>
          </a:p>
        </p:txBody>
      </p:sp>
      <p:sp>
        <p:nvSpPr>
          <p:cNvPr id="17" name="Rectangle 16">
            <a:extLst>
              <a:ext uri="{FF2B5EF4-FFF2-40B4-BE49-F238E27FC236}">
                <a16:creationId xmlns:a16="http://schemas.microsoft.com/office/drawing/2014/main" id="{AB23D2F6-1084-8B47-A157-754A86EA5222}"/>
              </a:ext>
            </a:extLst>
          </p:cNvPr>
          <p:cNvSpPr/>
          <p:nvPr/>
        </p:nvSpPr>
        <p:spPr>
          <a:xfrm>
            <a:off x="3024470" y="3904781"/>
            <a:ext cx="487198" cy="38221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050"/>
              </a:lnSpc>
            </a:pPr>
            <a:r>
              <a:rPr lang="en-US" sz="1000" u="sng" dirty="0">
                <a:solidFill>
                  <a:schemeClr val="bg1"/>
                </a:solidFill>
                <a:latin typeface="Arial" panose="020B0604020202020204" pitchFamily="34" charset="0"/>
                <a:cs typeface="Arial" panose="020B0604020202020204" pitchFamily="34" charset="0"/>
              </a:rPr>
              <a:t>51</a:t>
            </a:r>
            <a:br>
              <a:rPr lang="en-US" sz="1000" u="sng" dirty="0">
                <a:solidFill>
                  <a:schemeClr val="bg1"/>
                </a:solidFill>
                <a:latin typeface="Arial" panose="020B0604020202020204" pitchFamily="34" charset="0"/>
                <a:cs typeface="Arial" panose="020B0604020202020204" pitchFamily="34" charset="0"/>
              </a:rPr>
            </a:br>
            <a:r>
              <a:rPr lang="en-US" sz="1000" dirty="0">
                <a:solidFill>
                  <a:schemeClr val="bg1"/>
                </a:solidFill>
                <a:latin typeface="Arial" panose="020B0604020202020204" pitchFamily="34" charset="0"/>
                <a:cs typeface="Arial" panose="020B0604020202020204" pitchFamily="34" charset="0"/>
              </a:rPr>
              <a:t>56</a:t>
            </a:r>
          </a:p>
        </p:txBody>
      </p:sp>
    </p:spTree>
    <p:extLst>
      <p:ext uri="{BB962C8B-B14F-4D97-AF65-F5344CB8AC3E}">
        <p14:creationId xmlns:p14="http://schemas.microsoft.com/office/powerpoint/2010/main" val="1080654423"/>
      </p:ext>
    </p:extLst>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versus Oral Cabotegravir + ABC-3TC</a:t>
            </a:r>
            <a:br>
              <a:rPr lang="en-US" sz="2000" dirty="0">
                <a:ea typeface="ＭＳ Ｐゴシック" pitchFamily="31" charset="-128"/>
                <a:cs typeface="ＭＳ Ｐゴシック" pitchFamily="31" charset="-128"/>
              </a:rPr>
            </a:br>
            <a:r>
              <a:rPr lang="en-US" sz="2000" dirty="0">
                <a:latin typeface="Arial" pitchFamily="-108" charset="0"/>
                <a:ea typeface="ＭＳ Ｐゴシック" pitchFamily="-108" charset="-128"/>
                <a:cs typeface="ＭＳ Ｐゴシック" pitchFamily="-108" charset="-128"/>
              </a:rPr>
              <a:t>LATTE-2 Study: Adverse Events</a:t>
            </a:r>
            <a:endParaRPr lang="en-US" sz="2000" dirty="0"/>
          </a:p>
        </p:txBody>
      </p:sp>
      <p:sp>
        <p:nvSpPr>
          <p:cNvPr id="6" name="Text Placeholder 5"/>
          <p:cNvSpPr>
            <a:spLocks noGrp="1"/>
          </p:cNvSpPr>
          <p:nvPr>
            <p:ph type="body" sz="quarter" idx="14"/>
          </p:nvPr>
        </p:nvSpPr>
        <p:spPr/>
        <p:txBody>
          <a:bodyPr/>
          <a:lstStyle/>
          <a:p>
            <a:r>
              <a:rPr lang="en-US" dirty="0"/>
              <a:t>Source: Margolis DA, et al. Lancet 2017;390:1499-1510.</a:t>
            </a:r>
            <a:endParaRPr lang="en-US" dirty="0">
              <a:latin typeface="Arial" pitchFamily="31" charset="0"/>
            </a:endParaRPr>
          </a:p>
        </p:txBody>
      </p:sp>
      <p:graphicFrame>
        <p:nvGraphicFramePr>
          <p:cNvPr id="7" name="Group 65"/>
          <p:cNvGraphicFramePr>
            <a:graphicFrameLocks noGrp="1"/>
          </p:cNvGraphicFramePr>
          <p:nvPr/>
        </p:nvGraphicFramePr>
        <p:xfrm>
          <a:off x="458485" y="1060808"/>
          <a:ext cx="8229601" cy="3578383"/>
        </p:xfrm>
        <a:graphic>
          <a:graphicData uri="http://schemas.openxmlformats.org/drawingml/2006/table">
            <a:tbl>
              <a:tblPr>
                <a:effectLst/>
              </a:tblPr>
              <a:tblGrid>
                <a:gridCol w="2502448">
                  <a:extLst>
                    <a:ext uri="{9D8B030D-6E8A-4147-A177-3AD203B41FA5}">
                      <a16:colId xmlns:a16="http://schemas.microsoft.com/office/drawing/2014/main" val="20000"/>
                    </a:ext>
                  </a:extLst>
                </a:gridCol>
                <a:gridCol w="1909051">
                  <a:extLst>
                    <a:ext uri="{9D8B030D-6E8A-4147-A177-3AD203B41FA5}">
                      <a16:colId xmlns:a16="http://schemas.microsoft.com/office/drawing/2014/main" val="20001"/>
                    </a:ext>
                  </a:extLst>
                </a:gridCol>
                <a:gridCol w="1909051">
                  <a:extLst>
                    <a:ext uri="{9D8B030D-6E8A-4147-A177-3AD203B41FA5}">
                      <a16:colId xmlns:a16="http://schemas.microsoft.com/office/drawing/2014/main" val="20002"/>
                    </a:ext>
                  </a:extLst>
                </a:gridCol>
                <a:gridCol w="1909051">
                  <a:extLst>
                    <a:ext uri="{9D8B030D-6E8A-4147-A177-3AD203B41FA5}">
                      <a16:colId xmlns:a16="http://schemas.microsoft.com/office/drawing/2014/main" val="20003"/>
                    </a:ext>
                  </a:extLst>
                </a:gridCol>
              </a:tblGrid>
              <a:tr h="459768">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Treatment-related adverse events at 96 weeks (excluding injection site reactions)</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672684">
                <a:tc>
                  <a:txBody>
                    <a:bodyPr/>
                    <a:lstStyle/>
                    <a:p>
                      <a:pPr marL="0" indent="0" algn="l"/>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Q4 Weeks </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CAB IM + RPV IM</a:t>
                      </a:r>
                    </a:p>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115)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B46D01"/>
                    </a:solidFill>
                  </a:tcPr>
                </a:tc>
                <a:tc>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Q8 Weeks </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CAB IM + RPV IM</a:t>
                      </a:r>
                    </a:p>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115)</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8752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Oral </a:t>
                      </a:r>
                      <a:b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b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CAB PO + ABC-3TC</a:t>
                      </a:r>
                    </a:p>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(n=56)</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786582"/>
                    </a:solidFill>
                  </a:tcPr>
                </a:tc>
                <a:extLst>
                  <a:ext uri="{0D108BD9-81ED-4DB2-BD59-A6C34878D82A}">
                    <a16:rowId xmlns:a16="http://schemas.microsoft.com/office/drawing/2014/main" val="10001"/>
                  </a:ext>
                </a:extLst>
              </a:tr>
              <a:tr h="35643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Pyrexia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 (6%)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B46D01">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 (4%)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752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 (0%)</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24094">
                        <a:alpha val="15000"/>
                      </a:srgbClr>
                    </a:solidFill>
                  </a:tcPr>
                </a:tc>
                <a:extLst>
                  <a:ext uri="{0D108BD9-81ED-4DB2-BD59-A6C34878D82A}">
                    <a16:rowId xmlns:a16="http://schemas.microsoft.com/office/drawing/2014/main" val="10002"/>
                  </a:ext>
                </a:extLst>
              </a:tr>
              <a:tr h="35643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Nausea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12 (10%)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B46D01">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 (7%)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75200">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 (9%)</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24094">
                        <a:alpha val="25000"/>
                      </a:srgbClr>
                    </a:solidFill>
                  </a:tcPr>
                </a:tc>
                <a:extLst>
                  <a:ext uri="{0D108BD9-81ED-4DB2-BD59-A6C34878D82A}">
                    <a16:rowId xmlns:a16="http://schemas.microsoft.com/office/drawing/2014/main" val="10003"/>
                  </a:ext>
                </a:extLst>
              </a:tr>
              <a:tr h="35643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Headache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7 (6%)</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B46D01">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 (5%)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75200">
                        <a:alpha val="2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4 (7%)</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24094">
                        <a:alpha val="15000"/>
                      </a:srgbClr>
                    </a:solidFill>
                  </a:tcPr>
                </a:tc>
                <a:extLst>
                  <a:ext uri="{0D108BD9-81ED-4DB2-BD59-A6C34878D82A}">
                    <a16:rowId xmlns:a16="http://schemas.microsoft.com/office/drawing/2014/main" val="10005"/>
                  </a:ext>
                </a:extLst>
              </a:tr>
              <a:tr h="35643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Dyspepsia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 (5%)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B46D01">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(&lt;1%)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75200">
                        <a:alpha val="3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(2%)</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24094">
                        <a:alpha val="25000"/>
                      </a:srgbClr>
                    </a:solidFill>
                  </a:tcPr>
                </a:tc>
                <a:extLst>
                  <a:ext uri="{0D108BD9-81ED-4DB2-BD59-A6C34878D82A}">
                    <a16:rowId xmlns:a16="http://schemas.microsoft.com/office/drawing/2014/main" val="10006"/>
                  </a:ext>
                </a:extLst>
              </a:tr>
              <a:tr h="356432">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Asthenia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3 (3%)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B46D01">
                        <a:alpha val="20000"/>
                      </a:srgbClr>
                    </a:solidFill>
                  </a:tcPr>
                </a:tc>
                <a:tc>
                  <a:txBody>
                    <a:bodyPr/>
                    <a:lstStyle/>
                    <a:p>
                      <a:pPr algn="ctr"/>
                      <a:r>
                        <a:rPr lang="en-US" sz="1200" dirty="0">
                          <a:latin typeface="Arial" panose="020B0604020202020204" pitchFamily="34" charset="0"/>
                          <a:cs typeface="Arial" panose="020B0604020202020204" pitchFamily="34" charset="0"/>
                        </a:rPr>
                        <a:t>2 (2%)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875200">
                        <a:alpha val="25000"/>
                      </a:srgbClr>
                    </a:solidFill>
                  </a:tcPr>
                </a:tc>
                <a:tc>
                  <a:txBody>
                    <a:bodyPr/>
                    <a:lstStyle/>
                    <a:p>
                      <a:pPr algn="ctr"/>
                      <a:r>
                        <a:rPr lang="en-US" sz="1200" dirty="0">
                          <a:latin typeface="Arial" panose="020B0604020202020204" pitchFamily="34" charset="0"/>
                          <a:cs typeface="Arial" panose="020B0604020202020204" pitchFamily="34" charset="0"/>
                        </a:rPr>
                        <a:t>3 (5%)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624094">
                        <a:alpha val="15000"/>
                      </a:srgbClr>
                    </a:solidFill>
                  </a:tcPr>
                </a:tc>
                <a:extLst>
                  <a:ext uri="{0D108BD9-81ED-4DB2-BD59-A6C34878D82A}">
                    <a16:rowId xmlns:a16="http://schemas.microsoft.com/office/drawing/2014/main" val="10007"/>
                  </a:ext>
                </a:extLst>
              </a:tr>
              <a:tr h="663771">
                <a:tc gridSpan="4">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100" kern="1200" spc="-30" dirty="0">
                          <a:solidFill>
                            <a:srgbClr val="000000"/>
                          </a:solidFill>
                          <a:latin typeface="Arial" panose="020B0604020202020204" pitchFamily="34" charset="0"/>
                          <a:ea typeface="+mn-ea"/>
                          <a:cs typeface="Arial" panose="020B0604020202020204" pitchFamily="34" charset="0"/>
                        </a:rPr>
                        <a:t>*All of the above treatment-related adverse reactions were grade 1-2. </a:t>
                      </a:r>
                    </a:p>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100" kern="1200" spc="-30" dirty="0">
                          <a:solidFill>
                            <a:srgbClr val="000000"/>
                          </a:solidFill>
                          <a:latin typeface="Arial" panose="020B0604020202020204" pitchFamily="34" charset="0"/>
                          <a:ea typeface="+mn-ea"/>
                          <a:cs typeface="Arial" panose="020B0604020202020204" pitchFamily="34" charset="0"/>
                        </a:rPr>
                        <a:t>Abbreviations:</a:t>
                      </a:r>
                      <a:r>
                        <a:rPr lang="en-US" sz="1100" kern="1200" spc="-30" baseline="0" dirty="0">
                          <a:solidFill>
                            <a:srgbClr val="000000"/>
                          </a:solidFill>
                          <a:latin typeface="Arial" panose="020B0604020202020204" pitchFamily="34" charset="0"/>
                          <a:ea typeface="+mn-ea"/>
                          <a:cs typeface="Arial" panose="020B0604020202020204" pitchFamily="34" charset="0"/>
                        </a:rPr>
                        <a:t> Q = every; IM = intramuscular; CAB = Cabotegravir; RPV = rilpivirine; </a:t>
                      </a:r>
                      <a:br>
                        <a:rPr lang="en-US" sz="1100" kern="1200" spc="-30" baseline="0" dirty="0">
                          <a:solidFill>
                            <a:srgbClr val="000000"/>
                          </a:solidFill>
                          <a:latin typeface="Arial" panose="020B0604020202020204" pitchFamily="34" charset="0"/>
                          <a:ea typeface="+mn-ea"/>
                          <a:cs typeface="Arial" panose="020B0604020202020204" pitchFamily="34" charset="0"/>
                        </a:rPr>
                      </a:br>
                      <a:r>
                        <a:rPr lang="en-US" sz="1100" kern="1200" spc="-30" baseline="0" dirty="0">
                          <a:solidFill>
                            <a:srgbClr val="000000"/>
                          </a:solidFill>
                          <a:latin typeface="Arial" panose="020B0604020202020204" pitchFamily="34" charset="0"/>
                          <a:ea typeface="+mn-ea"/>
                          <a:cs typeface="Arial" panose="020B0604020202020204" pitchFamily="34" charset="0"/>
                        </a:rPr>
                        <a:t>ABC-3TC = abacavir-lamivudine</a:t>
                      </a:r>
                      <a:endParaRPr lang="en-US" sz="11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FAF5E5"/>
                    </a:solidFill>
                  </a:tcPr>
                </a:tc>
                <a:tc hMerge="1">
                  <a:txBody>
                    <a:bodyPr/>
                    <a:lstStyle/>
                    <a:p>
                      <a:pPr algn="ctr"/>
                      <a:endParaRPr lang="en-US" dirty="0"/>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pPr algn="ctr"/>
                      <a:endParaRPr lang="en-US" dirty="0"/>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endParaRPr lang="en-US" sz="1800" kern="1200" spc="-30" dirty="0">
                        <a:solidFill>
                          <a:srgbClr val="000000"/>
                        </a:solidFill>
                        <a:latin typeface="+mn-lt"/>
                        <a:ea typeface="+mn-ea"/>
                        <a:cs typeface="Aria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02721285"/>
      </p:ext>
    </p:extLst>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versus Cabotegravir + ABC-3TC</a:t>
            </a:r>
            <a:br>
              <a:rPr lang="en-US" sz="2000" dirty="0">
                <a:ea typeface="ＭＳ Ｐゴシック" pitchFamily="31" charset="-128"/>
                <a:cs typeface="ＭＳ Ｐゴシック" pitchFamily="31" charset="-128"/>
              </a:rPr>
            </a:br>
            <a:r>
              <a:rPr lang="en-US" sz="2000" dirty="0">
                <a:latin typeface="Arial" pitchFamily="-108" charset="0"/>
                <a:ea typeface="ＭＳ Ｐゴシック" pitchFamily="-108" charset="-128"/>
                <a:cs typeface="ＭＳ Ｐゴシック" pitchFamily="-108" charset="-128"/>
              </a:rPr>
              <a:t>LATTE-2 Study: Adverse Events</a:t>
            </a:r>
            <a:endParaRPr lang="en-US" sz="2000" dirty="0"/>
          </a:p>
        </p:txBody>
      </p:sp>
      <p:sp>
        <p:nvSpPr>
          <p:cNvPr id="6" name="Text Placeholder 5"/>
          <p:cNvSpPr>
            <a:spLocks noGrp="1"/>
          </p:cNvSpPr>
          <p:nvPr>
            <p:ph type="body" sz="quarter" idx="14"/>
          </p:nvPr>
        </p:nvSpPr>
        <p:spPr/>
        <p:txBody>
          <a:bodyPr/>
          <a:lstStyle/>
          <a:p>
            <a:r>
              <a:rPr lang="en-US" dirty="0"/>
              <a:t>Source: Margolis DA, et al. Lancet 2017;390:1499-1510.</a:t>
            </a:r>
            <a:endParaRPr lang="en-US" dirty="0">
              <a:latin typeface="Arial" pitchFamily="31" charset="0"/>
            </a:endParaRPr>
          </a:p>
        </p:txBody>
      </p:sp>
      <p:graphicFrame>
        <p:nvGraphicFramePr>
          <p:cNvPr id="7" name="Group 65"/>
          <p:cNvGraphicFramePr>
            <a:graphicFrameLocks noGrp="1"/>
          </p:cNvGraphicFramePr>
          <p:nvPr/>
        </p:nvGraphicFramePr>
        <p:xfrm>
          <a:off x="452770" y="1001607"/>
          <a:ext cx="8229599" cy="3749041"/>
        </p:xfrm>
        <a:graphic>
          <a:graphicData uri="http://schemas.openxmlformats.org/drawingml/2006/table">
            <a:tbl>
              <a:tblPr>
                <a:effectLst/>
              </a:tblPr>
              <a:tblGrid>
                <a:gridCol w="2272195">
                  <a:extLst>
                    <a:ext uri="{9D8B030D-6E8A-4147-A177-3AD203B41FA5}">
                      <a16:colId xmlns:a16="http://schemas.microsoft.com/office/drawing/2014/main" val="20000"/>
                    </a:ext>
                  </a:extLst>
                </a:gridCol>
                <a:gridCol w="1489351">
                  <a:extLst>
                    <a:ext uri="{9D8B030D-6E8A-4147-A177-3AD203B41FA5}">
                      <a16:colId xmlns:a16="http://schemas.microsoft.com/office/drawing/2014/main" val="20001"/>
                    </a:ext>
                  </a:extLst>
                </a:gridCol>
                <a:gridCol w="1489351">
                  <a:extLst>
                    <a:ext uri="{9D8B030D-6E8A-4147-A177-3AD203B41FA5}">
                      <a16:colId xmlns:a16="http://schemas.microsoft.com/office/drawing/2014/main" val="2960043698"/>
                    </a:ext>
                  </a:extLst>
                </a:gridCol>
                <a:gridCol w="1489351">
                  <a:extLst>
                    <a:ext uri="{9D8B030D-6E8A-4147-A177-3AD203B41FA5}">
                      <a16:colId xmlns:a16="http://schemas.microsoft.com/office/drawing/2014/main" val="20002"/>
                    </a:ext>
                  </a:extLst>
                </a:gridCol>
                <a:gridCol w="1489351">
                  <a:extLst>
                    <a:ext uri="{9D8B030D-6E8A-4147-A177-3AD203B41FA5}">
                      <a16:colId xmlns:a16="http://schemas.microsoft.com/office/drawing/2014/main" val="130933067"/>
                    </a:ext>
                  </a:extLst>
                </a:gridCol>
              </a:tblGrid>
              <a:tr h="363115">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Treatment-Related Injection Site Reactions</a:t>
                      </a:r>
                      <a:endParaRPr lang="en-US" sz="1400" b="0" dirty="0">
                        <a:solidFill>
                          <a:srgbClr val="FFFFFF"/>
                        </a:solidFill>
                        <a:latin typeface="Arial" panose="020B0604020202020204" pitchFamily="34" charset="0"/>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3564">
                <a:tc rowSpan="2">
                  <a:txBody>
                    <a:bodyPr/>
                    <a:lstStyle/>
                    <a:p>
                      <a:pPr marL="0" indent="0" algn="l"/>
                      <a:endParaRPr kumimoji="0" lang="en-US" sz="12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chemeClr val="tx1">
                        <a:lumMod val="50000"/>
                        <a:lumOff val="50000"/>
                      </a:schemeClr>
                    </a:solidFill>
                  </a:tcPr>
                </a:tc>
                <a:tc gridSpan="2">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Q4 Weeks IM CAB + IM RPV</a:t>
                      </a:r>
                    </a:p>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115)</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A06100"/>
                    </a:solidFill>
                  </a:tcPr>
                </a:tc>
                <a:tc hMerge="1">
                  <a:txBody>
                    <a:bodyPr/>
                    <a:lstStyle/>
                    <a:p>
                      <a:endParaRPr lang="en-US"/>
                    </a:p>
                  </a:txBody>
                  <a:tcPr/>
                </a:tc>
                <a:tc gridSpan="2">
                  <a:txBody>
                    <a:bodyPr/>
                    <a:lstStyle/>
                    <a:p>
                      <a:pPr marL="0" indent="0" algn="ctr"/>
                      <a:r>
                        <a:rPr kumimoji="0" lang="en-US" sz="12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Q8 Weeks IM CAB + IM RPV</a:t>
                      </a:r>
                    </a:p>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(n = 115)</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5F3A00"/>
                    </a:solidFill>
                  </a:tcPr>
                </a:tc>
                <a:tc hMerge="1">
                  <a:txBody>
                    <a:bodyPr/>
                    <a:lstStyle/>
                    <a:p>
                      <a:endParaRPr lang="en-US"/>
                    </a:p>
                  </a:txBody>
                  <a:tcPr/>
                </a:tc>
                <a:extLst>
                  <a:ext uri="{0D108BD9-81ED-4DB2-BD59-A6C34878D82A}">
                    <a16:rowId xmlns:a16="http://schemas.microsoft.com/office/drawing/2014/main" val="10001"/>
                  </a:ext>
                </a:extLst>
              </a:tr>
              <a:tr h="311662">
                <a:tc vMerge="1">
                  <a:txBody>
                    <a:bodyPr/>
                    <a:lstStyle/>
                    <a:p>
                      <a:pPr marL="0" indent="0" algn="l"/>
                      <a:endParaRPr kumimoji="0" lang="en-US" sz="1600" b="0" i="0" u="none" strike="noStrike" cap="none" normalizeH="0" baseline="0" dirty="0">
                        <a:ln>
                          <a:noFill/>
                        </a:ln>
                        <a:solidFill>
                          <a:srgbClr val="FFFFFF"/>
                        </a:solidFill>
                        <a:effectLst/>
                        <a:latin typeface="+mn-lt"/>
                        <a:ea typeface="ＭＳ Ｐゴシック" pitchFamily="-108" charset="-128"/>
                        <a:cs typeface="Arial"/>
                      </a:endParaRPr>
                    </a:p>
                  </a:txBody>
                  <a:tcPr marL="65762" marR="65762" marT="32871" marB="32871" anchor="ctr" horzOverflow="overflow">
                    <a:lnL w="12700" cap="flat" cmpd="sng" algn="ctr">
                      <a:solidFill>
                        <a:srgbClr val="7F7F7F"/>
                      </a:solidFill>
                      <a:prstDash val="solid"/>
                      <a:round/>
                      <a:headEnd type="none" w="med" len="med"/>
                      <a:tailEnd type="none" w="med" len="med"/>
                    </a:lnL>
                    <a:lnR w="952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chemeClr val="tx1">
                        <a:lumMod val="50000"/>
                        <a:lumOff val="50000"/>
                      </a:schemeClr>
                    </a:solidFill>
                  </a:tcPr>
                </a:tc>
                <a:tc>
                  <a:txBody>
                    <a:bodyPr/>
                    <a:lstStyle/>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Any</a:t>
                      </a:r>
                    </a:p>
                  </a:txBody>
                  <a:tcPr marL="49322" marR="49322" marT="24653" marB="24653" anchor="ctr" horzOverflow="overflow">
                    <a:lnL w="952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A26200">
                        <a:alpha val="60000"/>
                      </a:srgbClr>
                    </a:solidFill>
                  </a:tcPr>
                </a:tc>
                <a:tc>
                  <a:txBody>
                    <a:bodyPr/>
                    <a:lstStyle/>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Grade 3-4</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A26200">
                        <a:alpha val="60000"/>
                      </a:srgbClr>
                    </a:solidFill>
                  </a:tcPr>
                </a:tc>
                <a:tc>
                  <a:txBody>
                    <a:bodyPr/>
                    <a:lstStyle/>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Any</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704400">
                        <a:alpha val="69804"/>
                      </a:srgbClr>
                    </a:solidFill>
                  </a:tcPr>
                </a:tc>
                <a:tc>
                  <a:txBody>
                    <a:bodyPr/>
                    <a:lstStyle/>
                    <a:p>
                      <a:pPr marL="0" indent="0" algn="ctr"/>
                      <a:r>
                        <a:rPr kumimoji="0" lang="en-US" sz="1100" b="0"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Grade 3-4</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solidFill>
                      <a:srgbClr val="704400">
                        <a:alpha val="69804"/>
                      </a:srgbClr>
                    </a:solidFill>
                  </a:tcPr>
                </a:tc>
                <a:extLst>
                  <a:ext uri="{0D108BD9-81ED-4DB2-BD59-A6C34878D82A}">
                    <a16:rowId xmlns:a16="http://schemas.microsoft.com/office/drawing/2014/main" val="3511725152"/>
                  </a:ext>
                </a:extLst>
              </a:tr>
              <a:tr h="25807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Pain</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112 (97%)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6 (5%)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109 (95%)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1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8 (7%)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10000"/>
                      </a:srgbClr>
                    </a:solidFill>
                  </a:tcPr>
                </a:tc>
                <a:extLst>
                  <a:ext uri="{0D108BD9-81ED-4DB2-BD59-A6C34878D82A}">
                    <a16:rowId xmlns:a16="http://schemas.microsoft.com/office/drawing/2014/main" val="10002"/>
                  </a:ext>
                </a:extLst>
              </a:tr>
              <a:tr h="25807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Nodule</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35 (30%)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24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(&lt;1%)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24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29 (25%)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(&lt;1%)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20000"/>
                      </a:srgbClr>
                    </a:solidFill>
                  </a:tcPr>
                </a:tc>
                <a:extLst>
                  <a:ext uri="{0D108BD9-81ED-4DB2-BD59-A6C34878D82A}">
                    <a16:rowId xmlns:a16="http://schemas.microsoft.com/office/drawing/2014/main" val="10003"/>
                  </a:ext>
                </a:extLst>
              </a:tr>
              <a:tr h="25807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Swelling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34 (30%)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15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29 (25%)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1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1 (&lt;1%)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10000"/>
                      </a:srgbClr>
                    </a:solidFill>
                  </a:tcPr>
                </a:tc>
                <a:extLst>
                  <a:ext uri="{0D108BD9-81ED-4DB2-BD59-A6C34878D82A}">
                    <a16:rowId xmlns:a16="http://schemas.microsoft.com/office/drawing/2014/main" val="10005"/>
                  </a:ext>
                </a:extLst>
              </a:tr>
              <a:tr h="25807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Pruritis</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33 (29%)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24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24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24 (21%)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20000"/>
                      </a:srgbClr>
                    </a:solidFill>
                  </a:tcPr>
                </a:tc>
                <a:tc>
                  <a:txBody>
                    <a:bodyPr/>
                    <a:lstStyle/>
                    <a:p>
                      <a:pPr marL="342900" marR="0" lvl="1" indent="-279400" algn="ctr" defTabSz="914400" rtl="0" eaLnBrk="1" fontAlgn="auto" latinLnBrk="0" hangingPunct="1">
                        <a:lnSpc>
                          <a:spcPct val="100000"/>
                        </a:lnSpc>
                        <a:spcBef>
                          <a:spcPts val="400"/>
                        </a:spcBef>
                        <a:spcAft>
                          <a:spcPts val="0"/>
                        </a:spcAft>
                        <a:buClr>
                          <a:schemeClr val="bg2"/>
                        </a:buClr>
                        <a:buSzTx/>
                        <a:buFont typeface="Arial"/>
                        <a:buNone/>
                        <a:tabLst/>
                        <a:defRPr/>
                      </a:pPr>
                      <a:r>
                        <a:rPr kumimoji="0" lang="en-US" sz="1200" b="0" i="0" u="none" strike="noStrike" kern="1200" cap="none" spc="-3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20000"/>
                      </a:srgbClr>
                    </a:solidFill>
                  </a:tcPr>
                </a:tc>
                <a:extLst>
                  <a:ext uri="{0D108BD9-81ED-4DB2-BD59-A6C34878D82A}">
                    <a16:rowId xmlns:a16="http://schemas.microsoft.com/office/drawing/2014/main" val="10006"/>
                  </a:ext>
                </a:extLst>
              </a:tr>
              <a:tr h="25807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Induration</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25 (22%)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15000"/>
                      </a:srgbClr>
                    </a:solidFill>
                  </a:tcPr>
                </a:tc>
                <a:tc>
                  <a:txBody>
                    <a:bodyPr/>
                    <a:lstStyle/>
                    <a:p>
                      <a:pPr algn="ctr"/>
                      <a:r>
                        <a:rPr lang="en-US" sz="1200" dirty="0">
                          <a:latin typeface="Arial" panose="020B0604020202020204" pitchFamily="34" charset="0"/>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15000"/>
                      </a:srgbClr>
                    </a:solidFill>
                  </a:tcPr>
                </a:tc>
                <a:tc>
                  <a:txBody>
                    <a:bodyPr/>
                    <a:lstStyle/>
                    <a:p>
                      <a:pPr algn="ctr"/>
                      <a:r>
                        <a:rPr lang="en-US" sz="1200" dirty="0">
                          <a:latin typeface="Arial" panose="020B0604020202020204" pitchFamily="34" charset="0"/>
                          <a:cs typeface="Arial" panose="020B0604020202020204" pitchFamily="34" charset="0"/>
                        </a:rPr>
                        <a:t>28 (24%)</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10000"/>
                      </a:srgbClr>
                    </a:solidFill>
                  </a:tcPr>
                </a:tc>
                <a:tc>
                  <a:txBody>
                    <a:bodyPr/>
                    <a:lstStyle/>
                    <a:p>
                      <a:pPr algn="ctr"/>
                      <a:r>
                        <a:rPr lang="en-US" sz="1200" dirty="0">
                          <a:latin typeface="Arial" panose="020B0604020202020204" pitchFamily="34" charset="0"/>
                          <a:cs typeface="Arial" panose="020B0604020202020204" pitchFamily="34" charset="0"/>
                        </a:rPr>
                        <a:t>1 (&lt;1%)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10000"/>
                      </a:srgbClr>
                    </a:solidFill>
                  </a:tcPr>
                </a:tc>
                <a:extLst>
                  <a:ext uri="{0D108BD9-81ED-4DB2-BD59-A6C34878D82A}">
                    <a16:rowId xmlns:a16="http://schemas.microsoft.com/office/drawing/2014/main" val="10007"/>
                  </a:ext>
                </a:extLst>
              </a:tr>
              <a:tr h="25807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Warmth</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200" dirty="0">
                          <a:latin typeface="Arial" panose="020B0604020202020204" pitchFamily="34" charset="0"/>
                          <a:cs typeface="Arial" panose="020B0604020202020204" pitchFamily="34" charset="0"/>
                        </a:rPr>
                        <a:t>21 (18%)</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24000"/>
                      </a:srgbClr>
                    </a:solidFill>
                  </a:tcPr>
                </a:tc>
                <a:tc>
                  <a:txBody>
                    <a:bodyPr/>
                    <a:lstStyle/>
                    <a:p>
                      <a:pPr algn="ctr"/>
                      <a:r>
                        <a:rPr lang="en-US" sz="1200" dirty="0">
                          <a:latin typeface="Arial" panose="020B0604020202020204" pitchFamily="34" charset="0"/>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24000"/>
                      </a:srgbClr>
                    </a:solidFill>
                  </a:tcPr>
                </a:tc>
                <a:tc>
                  <a:txBody>
                    <a:bodyPr/>
                    <a:lstStyle/>
                    <a:p>
                      <a:pPr algn="ctr"/>
                      <a:r>
                        <a:rPr lang="en-US" sz="1200" dirty="0">
                          <a:latin typeface="Arial" panose="020B0604020202020204" pitchFamily="34" charset="0"/>
                          <a:cs typeface="Arial" panose="020B0604020202020204" pitchFamily="34" charset="0"/>
                        </a:rPr>
                        <a:t>22 (19%)</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20000"/>
                      </a:srgbClr>
                    </a:solidFill>
                  </a:tcPr>
                </a:tc>
                <a:tc>
                  <a:txBody>
                    <a:bodyPr/>
                    <a:lstStyle/>
                    <a:p>
                      <a:pPr algn="ctr"/>
                      <a:r>
                        <a:rPr lang="en-US" sz="1200" dirty="0">
                          <a:latin typeface="Arial" panose="020B0604020202020204" pitchFamily="34" charset="0"/>
                          <a:cs typeface="Arial" panose="020B0604020202020204" pitchFamily="34" charset="0"/>
                        </a:rPr>
                        <a:t>1 (&lt;1%)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20000"/>
                      </a:srgbClr>
                    </a:solidFill>
                  </a:tcPr>
                </a:tc>
                <a:extLst>
                  <a:ext uri="{0D108BD9-81ED-4DB2-BD59-A6C34878D82A}">
                    <a16:rowId xmlns:a16="http://schemas.microsoft.com/office/drawing/2014/main" val="10008"/>
                  </a:ext>
                </a:extLst>
              </a:tr>
              <a:tr h="25807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Bruising</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14 (12%)</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15000"/>
                      </a:srgbClr>
                    </a:solidFill>
                  </a:tcPr>
                </a:tc>
                <a:tc>
                  <a:txBody>
                    <a:bodyPr/>
                    <a:lstStyle/>
                    <a:p>
                      <a:pPr algn="ctr"/>
                      <a:r>
                        <a:rPr lang="en-US" sz="1200" dirty="0">
                          <a:latin typeface="Arial" panose="020B0604020202020204" pitchFamily="34" charset="0"/>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15000"/>
                      </a:srgbClr>
                    </a:solidFill>
                  </a:tcPr>
                </a:tc>
                <a:tc>
                  <a:txBody>
                    <a:bodyPr/>
                    <a:lstStyle/>
                    <a:p>
                      <a:pPr algn="ctr"/>
                      <a:r>
                        <a:rPr lang="en-US" sz="1200" dirty="0">
                          <a:latin typeface="Arial" panose="020B0604020202020204" pitchFamily="34" charset="0"/>
                          <a:cs typeface="Arial" panose="020B0604020202020204" pitchFamily="34" charset="0"/>
                        </a:rPr>
                        <a:t>19 (17%)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10000"/>
                      </a:srgbClr>
                    </a:solidFill>
                  </a:tcPr>
                </a:tc>
                <a:tc>
                  <a:txBody>
                    <a:bodyPr/>
                    <a:lstStyle/>
                    <a:p>
                      <a:pPr algn="ctr"/>
                      <a:r>
                        <a:rPr lang="en-US" sz="1200" dirty="0">
                          <a:latin typeface="Arial" panose="020B0604020202020204" pitchFamily="34" charset="0"/>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10000"/>
                      </a:srgbClr>
                    </a:solidFill>
                  </a:tcPr>
                </a:tc>
                <a:extLst>
                  <a:ext uri="{0D108BD9-81ED-4DB2-BD59-A6C34878D82A}">
                    <a16:rowId xmlns:a16="http://schemas.microsoft.com/office/drawing/2014/main" val="601987311"/>
                  </a:ext>
                </a:extLst>
              </a:tr>
              <a:tr h="25807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Erythema</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85000"/>
                      </a:schemeClr>
                    </a:solidFill>
                  </a:tcPr>
                </a:tc>
                <a:tc>
                  <a:txBody>
                    <a:bodyPr/>
                    <a:lstStyle/>
                    <a:p>
                      <a:pPr algn="ctr"/>
                      <a:r>
                        <a:rPr lang="en-US" sz="1200" dirty="0">
                          <a:latin typeface="Arial" panose="020B0604020202020204" pitchFamily="34" charset="0"/>
                          <a:cs typeface="Arial" panose="020B0604020202020204" pitchFamily="34" charset="0"/>
                        </a:rPr>
                        <a:t>19 (17%)</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24000"/>
                      </a:srgbClr>
                    </a:solidFill>
                  </a:tcPr>
                </a:tc>
                <a:tc>
                  <a:txBody>
                    <a:bodyPr/>
                    <a:lstStyle/>
                    <a:p>
                      <a:pPr algn="ctr"/>
                      <a:r>
                        <a:rPr lang="en-US" sz="1200" dirty="0">
                          <a:latin typeface="Arial" panose="020B0604020202020204" pitchFamily="34" charset="0"/>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24000"/>
                      </a:srgbClr>
                    </a:solidFill>
                  </a:tcPr>
                </a:tc>
                <a:tc>
                  <a:txBody>
                    <a:bodyPr/>
                    <a:lstStyle/>
                    <a:p>
                      <a:pPr algn="ctr"/>
                      <a:r>
                        <a:rPr lang="en-US" sz="1200" dirty="0">
                          <a:latin typeface="Arial" panose="020B0604020202020204" pitchFamily="34" charset="0"/>
                          <a:cs typeface="Arial" panose="020B0604020202020204" pitchFamily="34" charset="0"/>
                        </a:rPr>
                        <a:t>12 (10%)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20000"/>
                      </a:srgbClr>
                    </a:solidFill>
                  </a:tcPr>
                </a:tc>
                <a:tc>
                  <a:txBody>
                    <a:bodyPr/>
                    <a:lstStyle/>
                    <a:p>
                      <a:pPr algn="ctr"/>
                      <a:r>
                        <a:rPr lang="en-US" sz="1200" dirty="0">
                          <a:latin typeface="Arial" panose="020B0604020202020204" pitchFamily="34" charset="0"/>
                          <a:cs typeface="Arial" panose="020B0604020202020204" pitchFamily="34" charset="0"/>
                        </a:rPr>
                        <a:t>1 (&lt;1%)</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20000"/>
                      </a:srgbClr>
                    </a:solidFill>
                  </a:tcPr>
                </a:tc>
                <a:extLst>
                  <a:ext uri="{0D108BD9-81ED-4DB2-BD59-A6C34878D82A}">
                    <a16:rowId xmlns:a16="http://schemas.microsoft.com/office/drawing/2014/main" val="3277565891"/>
                  </a:ext>
                </a:extLst>
              </a:tr>
              <a:tr h="258070">
                <a:tc>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200" kern="1200" spc="-30" dirty="0">
                          <a:solidFill>
                            <a:srgbClr val="000000"/>
                          </a:solidFill>
                          <a:latin typeface="Arial" panose="020B0604020202020204" pitchFamily="34" charset="0"/>
                          <a:ea typeface="+mn-ea"/>
                          <a:cs typeface="Arial" panose="020B0604020202020204" pitchFamily="34" charset="0"/>
                        </a:rPr>
                        <a:t>Discoloration</a:t>
                      </a:r>
                    </a:p>
                  </a:txBody>
                  <a:tcPr marL="137160" marR="49322" marT="24653" marB="24653" anchor="ctr" horzOverflow="overflow">
                    <a:lnL w="12700"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200" dirty="0">
                          <a:latin typeface="Arial" panose="020B0604020202020204" pitchFamily="34" charset="0"/>
                          <a:cs typeface="Arial" panose="020B0604020202020204" pitchFamily="34" charset="0"/>
                        </a:rPr>
                        <a:t>6 (5%)</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15000"/>
                      </a:srgbClr>
                    </a:solidFill>
                  </a:tcPr>
                </a:tc>
                <a:tc>
                  <a:txBody>
                    <a:bodyPr/>
                    <a:lstStyle/>
                    <a:p>
                      <a:pPr algn="ctr"/>
                      <a:r>
                        <a:rPr lang="en-US" sz="1200" dirty="0">
                          <a:latin typeface="Arial" panose="020B0604020202020204" pitchFamily="34" charset="0"/>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A26200">
                        <a:alpha val="15000"/>
                      </a:srgbClr>
                    </a:solidFill>
                  </a:tcPr>
                </a:tc>
                <a:tc>
                  <a:txBody>
                    <a:bodyPr/>
                    <a:lstStyle/>
                    <a:p>
                      <a:pPr algn="ctr"/>
                      <a:r>
                        <a:rPr lang="en-US" sz="1200" dirty="0">
                          <a:latin typeface="Arial" panose="020B0604020202020204" pitchFamily="34" charset="0"/>
                          <a:cs typeface="Arial" panose="020B0604020202020204" pitchFamily="34" charset="0"/>
                        </a:rPr>
                        <a:t>3 (3%)</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10000"/>
                      </a:srgbClr>
                    </a:solidFill>
                  </a:tcPr>
                </a:tc>
                <a:tc>
                  <a:txBody>
                    <a:bodyPr/>
                    <a:lstStyle/>
                    <a:p>
                      <a:pPr algn="ctr"/>
                      <a:r>
                        <a:rPr lang="en-US" sz="1200" dirty="0">
                          <a:latin typeface="Arial" panose="020B0604020202020204" pitchFamily="34" charset="0"/>
                          <a:cs typeface="Arial" panose="020B0604020202020204" pitchFamily="34" charset="0"/>
                        </a:rPr>
                        <a:t>0</a:t>
                      </a:r>
                    </a:p>
                  </a:txBody>
                  <a:tcPr marL="49322" marR="49322" marT="24653" marB="24653" anchor="ctr"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704400">
                        <a:alpha val="10000"/>
                      </a:srgbClr>
                    </a:solidFill>
                  </a:tcPr>
                </a:tc>
                <a:extLst>
                  <a:ext uri="{0D108BD9-81ED-4DB2-BD59-A6C34878D82A}">
                    <a16:rowId xmlns:a16="http://schemas.microsoft.com/office/drawing/2014/main" val="2772347770"/>
                  </a:ext>
                </a:extLst>
              </a:tr>
              <a:tr h="258070">
                <a:tc gridSpan="5">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100" kern="1200" spc="-30" dirty="0">
                          <a:solidFill>
                            <a:srgbClr val="000000"/>
                          </a:solidFill>
                          <a:latin typeface="Arial" panose="020B0604020202020204" pitchFamily="34" charset="0"/>
                          <a:ea typeface="+mn-ea"/>
                          <a:cs typeface="Arial" panose="020B0604020202020204" pitchFamily="34" charset="0"/>
                        </a:rPr>
                        <a:t>Abbreviations:</a:t>
                      </a:r>
                      <a:r>
                        <a:rPr lang="en-US" sz="1100" kern="1200" spc="-30" baseline="0" dirty="0">
                          <a:solidFill>
                            <a:srgbClr val="000000"/>
                          </a:solidFill>
                          <a:latin typeface="Arial" panose="020B0604020202020204" pitchFamily="34" charset="0"/>
                          <a:ea typeface="+mn-ea"/>
                          <a:cs typeface="Arial" panose="020B0604020202020204" pitchFamily="34" charset="0"/>
                        </a:rPr>
                        <a:t> Q = every; IM = intramuscular; CAB = Cabotegravir; RPV = </a:t>
                      </a:r>
                      <a:r>
                        <a:rPr lang="en-US" sz="1100" kern="1200" spc="-30" baseline="0" dirty="0" err="1">
                          <a:solidFill>
                            <a:srgbClr val="000000"/>
                          </a:solidFill>
                          <a:latin typeface="Arial" panose="020B0604020202020204" pitchFamily="34" charset="0"/>
                          <a:ea typeface="+mn-ea"/>
                          <a:cs typeface="Arial" panose="020B0604020202020204" pitchFamily="34" charset="0"/>
                        </a:rPr>
                        <a:t>Rilpivirine</a:t>
                      </a:r>
                      <a:endParaRPr lang="en-US" sz="1100" kern="1200" spc="-30" dirty="0">
                        <a:solidFill>
                          <a:srgbClr val="000000"/>
                        </a:solidFill>
                        <a:latin typeface="Arial" panose="020B0604020202020204" pitchFamily="34" charset="0"/>
                        <a:ea typeface="+mn-ea"/>
                        <a:cs typeface="Arial" panose="020B0604020202020204" pitchFamily="34" charset="0"/>
                      </a:endParaRP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a:noFill/>
                    </a:lnTlToBr>
                    <a:lnBlToTr>
                      <a:noFill/>
                    </a:lnBlToTr>
                    <a:solidFill>
                      <a:srgbClr val="FAF5E5"/>
                    </a:solidFill>
                  </a:tcPr>
                </a:tc>
                <a:tc hMerge="1">
                  <a:txBody>
                    <a:bodyPr/>
                    <a:lstStyle/>
                    <a:p>
                      <a:pPr algn="ctr"/>
                      <a:endParaRPr lang="en-US" dirty="0"/>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endParaRPr lang="en-US"/>
                    </a:p>
                  </a:txBody>
                  <a:tcPr/>
                </a:tc>
                <a:tc hMerge="1">
                  <a:txBody>
                    <a:bodyPr/>
                    <a:lstStyle/>
                    <a:p>
                      <a:pPr algn="ctr"/>
                      <a:endParaRPr lang="en-US" dirty="0"/>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81587527"/>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 IM </a:t>
            </a:r>
            <a:r>
              <a:rPr lang="en-US" sz="2000" dirty="0" err="1">
                <a:ea typeface="ＭＳ Ｐゴシック" pitchFamily="31" charset="-128"/>
                <a:cs typeface="ＭＳ Ｐゴシック" pitchFamily="31" charset="-128"/>
              </a:rPr>
              <a:t>Rilpivirine</a:t>
            </a:r>
            <a:r>
              <a:rPr lang="en-US" sz="2000" dirty="0">
                <a:ea typeface="ＭＳ Ｐゴシック" pitchFamily="31" charset="-128"/>
                <a:cs typeface="ＭＳ Ｐゴシック" pitchFamily="31" charset="-128"/>
              </a:rPr>
              <a:t> versus Oral Cabotegravir + ABC-3TC</a:t>
            </a:r>
            <a:br>
              <a:rPr lang="en-US" sz="2000" dirty="0">
                <a:ea typeface="ＭＳ Ｐゴシック" pitchFamily="31" charset="-128"/>
                <a:cs typeface="ＭＳ Ｐゴシック" pitchFamily="31" charset="-128"/>
              </a:rPr>
            </a:br>
            <a:r>
              <a:rPr lang="en-US" sz="2000" dirty="0">
                <a:latin typeface="Arial" pitchFamily="-108" charset="0"/>
                <a:ea typeface="ＭＳ Ｐゴシック" pitchFamily="-108" charset="-128"/>
                <a:cs typeface="ＭＳ Ｐゴシック" pitchFamily="-108" charset="-128"/>
              </a:rPr>
              <a:t>LATTE-2 Study: Conclusions</a:t>
            </a:r>
            <a:endParaRPr lang="en-US" sz="2000" dirty="0"/>
          </a:p>
        </p:txBody>
      </p:sp>
      <p:sp>
        <p:nvSpPr>
          <p:cNvPr id="7" name="Content Placeholder 6"/>
          <p:cNvSpPr>
            <a:spLocks noGrp="1"/>
          </p:cNvSpPr>
          <p:nvPr>
            <p:ph type="body" sz="quarter" idx="16"/>
          </p:nvPr>
        </p:nvSpPr>
        <p:spPr/>
        <p:txBody>
          <a:bodyPr/>
          <a:lstStyle/>
          <a:p>
            <a:r>
              <a:rPr lang="en-US" dirty="0"/>
              <a:t>Source: Margolis DA, et al. Lancet 2017;390:1499-1510.</a:t>
            </a:r>
            <a:endParaRPr lang="en-US" dirty="0">
              <a:latin typeface="Arial" pitchFamily="31" charset="0"/>
            </a:endParaRPr>
          </a:p>
        </p:txBody>
      </p:sp>
      <p:sp>
        <p:nvSpPr>
          <p:cNvPr id="3" name="Content Placeholder 2">
            <a:extLst>
              <a:ext uri="{FF2B5EF4-FFF2-40B4-BE49-F238E27FC236}">
                <a16:creationId xmlns:a16="http://schemas.microsoft.com/office/drawing/2014/main" id="{2F11D7D4-EA2D-7449-BCC8-97C4C10CAC55}"/>
              </a:ext>
            </a:extLst>
          </p:cNvPr>
          <p:cNvSpPr>
            <a:spLocks noGrp="1"/>
          </p:cNvSpPr>
          <p:nvPr>
            <p:ph sz="half" idx="2"/>
          </p:nvPr>
        </p:nvSpPr>
        <p:spPr>
          <a:xfrm>
            <a:off x="-18168" y="1838165"/>
            <a:ext cx="9180576" cy="1574460"/>
          </a:xfrm>
        </p:spPr>
        <p:txBody>
          <a:bodyPr/>
          <a:lstStyle/>
          <a:p>
            <a:r>
              <a:rPr lang="en-US" b="1" dirty="0">
                <a:solidFill>
                  <a:srgbClr val="800000"/>
                </a:solidFill>
                <a:cs typeface="Arial"/>
              </a:rPr>
              <a:t>Conclusions</a:t>
            </a:r>
            <a:r>
              <a:rPr lang="en-US" dirty="0">
                <a:solidFill>
                  <a:schemeClr val="tx1"/>
                </a:solidFill>
                <a:cs typeface="Arial"/>
              </a:rPr>
              <a:t>: “</a:t>
            </a:r>
            <a:r>
              <a:rPr lang="en-US" dirty="0">
                <a:solidFill>
                  <a:schemeClr val="tx1"/>
                </a:solidFill>
              </a:rPr>
              <a:t>The two-drug combination of all-injectable, long-acting cabotegravir plus </a:t>
            </a:r>
            <a:r>
              <a:rPr lang="en-US" dirty="0" err="1">
                <a:solidFill>
                  <a:schemeClr val="tx1"/>
                </a:solidFill>
              </a:rPr>
              <a:t>rilpivirine</a:t>
            </a:r>
            <a:r>
              <a:rPr lang="en-US" dirty="0">
                <a:solidFill>
                  <a:schemeClr val="tx1"/>
                </a:solidFill>
              </a:rPr>
              <a:t> every 4 weeks or every 8 weeks was as effective as daily three-drug oral therapy at maintaining HIV-1 viral suppression through 96 weeks and was well accepted and tolerated.”</a:t>
            </a:r>
            <a:endParaRPr lang="en-US" dirty="0">
              <a:solidFill>
                <a:schemeClr val="tx1"/>
              </a:solidFill>
              <a:cs typeface="Arial"/>
            </a:endParaRPr>
          </a:p>
        </p:txBody>
      </p:sp>
    </p:spTree>
    <p:extLst>
      <p:ext uri="{BB962C8B-B14F-4D97-AF65-F5344CB8AC3E}">
        <p14:creationId xmlns:p14="http://schemas.microsoft.com/office/powerpoint/2010/main" val="2413525765"/>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1800" b="0" dirty="0"/>
              <a:t>Every 2-Month IM CAB plus IM RPV After 5 Years of Oral CAB plus Oral RPV</a:t>
            </a:r>
            <a:br>
              <a:rPr lang="en-US" sz="1800" b="0" dirty="0"/>
            </a:br>
            <a:r>
              <a:rPr lang="en-US" sz="2025" b="0" dirty="0"/>
              <a:t> </a:t>
            </a:r>
            <a:r>
              <a:rPr lang="en-US" dirty="0"/>
              <a:t>POLAR Study</a:t>
            </a:r>
          </a:p>
        </p:txBody>
      </p:sp>
    </p:spTree>
    <p:extLst>
      <p:ext uri="{BB962C8B-B14F-4D97-AF65-F5344CB8AC3E}">
        <p14:creationId xmlns:p14="http://schemas.microsoft.com/office/powerpoint/2010/main" val="1798300574"/>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Line 11"/>
          <p:cNvSpPr>
            <a:spLocks noChangeShapeType="1"/>
          </p:cNvSpPr>
          <p:nvPr/>
        </p:nvSpPr>
        <p:spPr bwMode="auto">
          <a:xfrm rot="1169337" flipV="1">
            <a:off x="4645343" y="2473524"/>
            <a:ext cx="310375" cy="492977"/>
          </a:xfrm>
          <a:prstGeom prst="line">
            <a:avLst/>
          </a:prstGeom>
          <a:noFill/>
          <a:ln w="1270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12" name="Line 11"/>
          <p:cNvSpPr>
            <a:spLocks noChangeShapeType="1"/>
          </p:cNvSpPr>
          <p:nvPr/>
        </p:nvSpPr>
        <p:spPr bwMode="auto">
          <a:xfrm rot="20430663">
            <a:off x="4635069" y="2827974"/>
            <a:ext cx="310375" cy="492977"/>
          </a:xfrm>
          <a:prstGeom prst="line">
            <a:avLst/>
          </a:prstGeom>
          <a:noFill/>
          <a:ln w="1270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2" name="Title 1"/>
          <p:cNvSpPr>
            <a:spLocks noGrp="1"/>
          </p:cNvSpPr>
          <p:nvPr>
            <p:ph type="title"/>
          </p:nvPr>
        </p:nvSpPr>
        <p:spPr/>
        <p:txBody>
          <a:bodyPr>
            <a:noAutofit/>
          </a:bodyPr>
          <a:lstStyle/>
          <a:p>
            <a:r>
              <a:rPr lang="en-US" sz="2000" dirty="0"/>
              <a:t>Every 2-Month IM CAB + IM RPV after 5 Years of Oral CAB + Oral RPV</a:t>
            </a:r>
            <a:br>
              <a:rPr lang="en-US" sz="2000" dirty="0"/>
            </a:br>
            <a:r>
              <a:rPr lang="en-US" sz="2000" dirty="0"/>
              <a:t>Polar Study: Design</a:t>
            </a:r>
          </a:p>
        </p:txBody>
      </p:sp>
      <p:sp>
        <p:nvSpPr>
          <p:cNvPr id="6" name="Content Placeholder 5"/>
          <p:cNvSpPr>
            <a:spLocks noGrp="1"/>
          </p:cNvSpPr>
          <p:nvPr>
            <p:ph type="body" sz="quarter" idx="16"/>
          </p:nvPr>
        </p:nvSpPr>
        <p:spPr/>
        <p:txBody>
          <a:bodyPr/>
          <a:lstStyle/>
          <a:p>
            <a:r>
              <a:rPr lang="en-US" dirty="0"/>
              <a:t>Source: Mills A, et al. AIDS. 2022;36:195–203.</a:t>
            </a:r>
          </a:p>
        </p:txBody>
      </p:sp>
      <p:sp>
        <p:nvSpPr>
          <p:cNvPr id="5" name="Content Placeholder 4">
            <a:extLst>
              <a:ext uri="{FF2B5EF4-FFF2-40B4-BE49-F238E27FC236}">
                <a16:creationId xmlns:a16="http://schemas.microsoft.com/office/drawing/2014/main" id="{2335754D-CCCA-F16D-9A86-97221092E9D7}"/>
              </a:ext>
            </a:extLst>
          </p:cNvPr>
          <p:cNvSpPr>
            <a:spLocks noGrp="1"/>
          </p:cNvSpPr>
          <p:nvPr>
            <p:ph sz="half" idx="2"/>
          </p:nvPr>
        </p:nvSpPr>
        <p:spPr>
          <a:xfrm>
            <a:off x="323850" y="1185503"/>
            <a:ext cx="4248149" cy="3386497"/>
          </a:xfrm>
        </p:spPr>
        <p:txBody>
          <a:bodyPr>
            <a:normAutofit/>
          </a:bodyPr>
          <a:lstStyle/>
          <a:p>
            <a:pPr>
              <a:lnSpc>
                <a:spcPts val="2100"/>
              </a:lnSpc>
            </a:pPr>
            <a:r>
              <a:rPr lang="en-US" b="1" dirty="0"/>
              <a:t>Background</a:t>
            </a:r>
            <a:endParaRPr lang="en-US" dirty="0"/>
          </a:p>
          <a:p>
            <a:pPr lvl="1">
              <a:lnSpc>
                <a:spcPts val="2100"/>
              </a:lnSpc>
            </a:pPr>
            <a:r>
              <a:rPr lang="en-US" dirty="0"/>
              <a:t>Phase 2b, multicenter, non-randomized, rollover study; LATTE participants who completed 300 weeks of oral CAB + oral RPV and had HIV RNA &lt;50 copies/mL were eligible</a:t>
            </a:r>
          </a:p>
          <a:p>
            <a:pPr>
              <a:lnSpc>
                <a:spcPts val="2100"/>
              </a:lnSpc>
            </a:pPr>
            <a:r>
              <a:rPr lang="en-US" b="1" dirty="0"/>
              <a:t>Design</a:t>
            </a:r>
          </a:p>
          <a:p>
            <a:pPr lvl="1">
              <a:lnSpc>
                <a:spcPts val="2100"/>
              </a:lnSpc>
            </a:pPr>
            <a:r>
              <a:rPr lang="en-US" dirty="0"/>
              <a:t>Eligible participants could elect to switch to every 2-month IM CAB-RPV or switch to dolutegravir (DTG) with RPV as 2-drug oral maintenance ART</a:t>
            </a:r>
          </a:p>
        </p:txBody>
      </p:sp>
      <p:sp>
        <p:nvSpPr>
          <p:cNvPr id="24" name="Rectangle 7"/>
          <p:cNvSpPr>
            <a:spLocks noChangeArrowheads="1"/>
          </p:cNvSpPr>
          <p:nvPr/>
        </p:nvSpPr>
        <p:spPr bwMode="ltGray">
          <a:xfrm>
            <a:off x="5106479" y="1753362"/>
            <a:ext cx="3474720" cy="822960"/>
          </a:xfrm>
          <a:prstGeom prst="rect">
            <a:avLst/>
          </a:prstGeom>
          <a:solidFill>
            <a:srgbClr val="DFB669">
              <a:alpha val="4259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600" b="1" dirty="0">
                <a:solidFill>
                  <a:srgbClr val="000000"/>
                </a:solidFill>
                <a:latin typeface="Arial"/>
                <a:cs typeface="Arial"/>
              </a:rPr>
              <a:t>IM CAB-RPV every 2 months </a:t>
            </a:r>
          </a:p>
          <a:p>
            <a:pPr algn="ctr"/>
            <a:r>
              <a:rPr lang="en-US" sz="1400" dirty="0">
                <a:solidFill>
                  <a:srgbClr val="000000"/>
                </a:solidFill>
                <a:latin typeface="Arial"/>
                <a:cs typeface="Arial"/>
              </a:rPr>
              <a:t>(n = 90)</a:t>
            </a:r>
          </a:p>
        </p:txBody>
      </p:sp>
      <p:sp>
        <p:nvSpPr>
          <p:cNvPr id="20" name="Rectangle 7"/>
          <p:cNvSpPr>
            <a:spLocks noChangeArrowheads="1"/>
          </p:cNvSpPr>
          <p:nvPr/>
        </p:nvSpPr>
        <p:spPr bwMode="ltGray">
          <a:xfrm>
            <a:off x="5106257" y="3211550"/>
            <a:ext cx="3474720" cy="822960"/>
          </a:xfrm>
          <a:prstGeom prst="rect">
            <a:avLst/>
          </a:prstGeom>
          <a:solidFill>
            <a:srgbClr val="CBDCD6">
              <a:alpha val="6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nchorCtr="1">
            <a:prstTxWarp prst="textNoShape">
              <a:avLst/>
            </a:prstTxWarp>
          </a:bodyPr>
          <a:lstStyle/>
          <a:p>
            <a:pPr algn="ctr"/>
            <a:r>
              <a:rPr lang="en-US" sz="1600" b="1" dirty="0">
                <a:solidFill>
                  <a:srgbClr val="000000"/>
                </a:solidFill>
                <a:latin typeface="Arial"/>
                <a:cs typeface="Arial"/>
              </a:rPr>
              <a:t>Oral DTG-RPV</a:t>
            </a:r>
          </a:p>
          <a:p>
            <a:pPr algn="ctr"/>
            <a:r>
              <a:rPr lang="en-US" sz="1400" dirty="0">
                <a:solidFill>
                  <a:srgbClr val="000000"/>
                </a:solidFill>
                <a:latin typeface="Arial"/>
                <a:cs typeface="Arial"/>
              </a:rPr>
              <a:t>(n = 7)</a:t>
            </a:r>
          </a:p>
        </p:txBody>
      </p:sp>
      <p:sp>
        <p:nvSpPr>
          <p:cNvPr id="35" name="TextBox 34"/>
          <p:cNvSpPr txBox="1"/>
          <p:nvPr/>
        </p:nvSpPr>
        <p:spPr>
          <a:xfrm>
            <a:off x="5249877" y="4299631"/>
            <a:ext cx="3272324" cy="276999"/>
          </a:xfrm>
          <a:prstGeom prst="rect">
            <a:avLst/>
          </a:prstGeom>
          <a:noFill/>
        </p:spPr>
        <p:txBody>
          <a:bodyPr wrap="square" rtlCol="0">
            <a:spAutoFit/>
          </a:bodyPr>
          <a:lstStyle/>
          <a:p>
            <a:r>
              <a:rPr lang="en-US" sz="1200" dirty="0">
                <a:latin typeface="Arial"/>
              </a:rPr>
              <a:t>Efficacy assessed after 12 months</a:t>
            </a:r>
          </a:p>
        </p:txBody>
      </p:sp>
    </p:spTree>
    <p:extLst>
      <p:ext uri="{BB962C8B-B14F-4D97-AF65-F5344CB8AC3E}">
        <p14:creationId xmlns:p14="http://schemas.microsoft.com/office/powerpoint/2010/main" val="2012074750"/>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Every 2-Month IM CAB + IM RPV after 5 Years of Oral CAB + Oral RPV</a:t>
            </a:r>
            <a:br>
              <a:rPr lang="en-US" sz="2000" dirty="0">
                <a:ea typeface="ＭＳ Ｐゴシック" pitchFamily="31" charset="-128"/>
                <a:cs typeface="ＭＳ Ｐゴシック" pitchFamily="31" charset="-128"/>
              </a:rPr>
            </a:br>
            <a:r>
              <a:rPr lang="en-US" sz="2000" dirty="0">
                <a:latin typeface="Arial" pitchFamily="-108" charset="0"/>
                <a:ea typeface="ＭＳ Ｐゴシック" pitchFamily="-108" charset="-128"/>
                <a:cs typeface="ＭＳ Ｐゴシック" pitchFamily="-108" charset="-128"/>
              </a:rPr>
              <a:t>Polar Study: Baseline Characteristics</a:t>
            </a:r>
            <a:endParaRPr lang="en-US" sz="2000" dirty="0"/>
          </a:p>
        </p:txBody>
      </p:sp>
      <p:sp>
        <p:nvSpPr>
          <p:cNvPr id="3" name="Text Placeholder 2"/>
          <p:cNvSpPr>
            <a:spLocks noGrp="1"/>
          </p:cNvSpPr>
          <p:nvPr>
            <p:ph type="body" sz="quarter" idx="14"/>
          </p:nvPr>
        </p:nvSpPr>
        <p:spPr/>
        <p:txBody>
          <a:bodyPr/>
          <a:lstStyle/>
          <a:p>
            <a:r>
              <a:rPr lang="en-US" dirty="0"/>
              <a:t>Source: Mills A, et al. AIDS. 2022;36:195–203.</a:t>
            </a:r>
            <a:endParaRPr lang="en-US" dirty="0">
              <a:latin typeface="Arial" pitchFamily="31" charset="0"/>
            </a:endParaRPr>
          </a:p>
        </p:txBody>
      </p:sp>
      <p:graphicFrame>
        <p:nvGraphicFramePr>
          <p:cNvPr id="24" name="Group 45">
            <a:extLst>
              <a:ext uri="{FF2B5EF4-FFF2-40B4-BE49-F238E27FC236}">
                <a16:creationId xmlns:a16="http://schemas.microsoft.com/office/drawing/2014/main" id="{430E3D6E-8695-5248-AA4E-49C0EC53B9A2}"/>
              </a:ext>
            </a:extLst>
          </p:cNvPr>
          <p:cNvGraphicFramePr>
            <a:graphicFrameLocks noGrp="1"/>
          </p:cNvGraphicFramePr>
          <p:nvPr/>
        </p:nvGraphicFramePr>
        <p:xfrm>
          <a:off x="478696" y="1077056"/>
          <a:ext cx="8229600" cy="3657602"/>
        </p:xfrm>
        <a:graphic>
          <a:graphicData uri="http://schemas.openxmlformats.org/drawingml/2006/table">
            <a:tbl>
              <a:tblPr>
                <a:effectLst/>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10771">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POLAR: Baseline Characteristics</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686517">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Characteristic</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75000"/>
                        <a:lumOff val="25000"/>
                      </a:schemeClr>
                    </a:solidFill>
                  </a:tcPr>
                </a:tc>
                <a:tc>
                  <a:txBody>
                    <a:bodyPr/>
                    <a:lstStyle/>
                    <a:p>
                      <a:pPr algn="ctr"/>
                      <a:r>
                        <a:rPr kumimoji="0" lang="en-US" sz="1400" b="1" i="0" u="none" strike="noStrike" cap="none" normalizeH="0" baseline="0" dirty="0">
                          <a:ln>
                            <a:noFill/>
                          </a:ln>
                          <a:solidFill>
                            <a:schemeClr val="bg1"/>
                          </a:solidFill>
                          <a:effectLst/>
                          <a:latin typeface="Arial"/>
                          <a:ea typeface="ＭＳ Ｐゴシック" pitchFamily="-106" charset="-128"/>
                          <a:cs typeface="Arial"/>
                        </a:rPr>
                        <a:t>IM CAB-RPV Every 8 Weeks</a:t>
                      </a:r>
                      <a:br>
                        <a:rPr kumimoji="0" lang="en-US" sz="1200" b="1" i="0" u="none" strike="noStrike" cap="none" normalizeH="0" baseline="0" dirty="0">
                          <a:ln>
                            <a:noFill/>
                          </a:ln>
                          <a:solidFill>
                            <a:schemeClr val="bg1"/>
                          </a:solidFill>
                          <a:effectLst/>
                          <a:latin typeface="Arial"/>
                          <a:ea typeface="ＭＳ Ｐゴシック" pitchFamily="-106" charset="-128"/>
                          <a:cs typeface="Arial"/>
                        </a:rPr>
                      </a:br>
                      <a:r>
                        <a:rPr kumimoji="0" lang="en-US" sz="1100" b="0" i="0" u="none" strike="noStrike" cap="none" normalizeH="0" baseline="0" dirty="0">
                          <a:ln>
                            <a:noFill/>
                          </a:ln>
                          <a:solidFill>
                            <a:schemeClr val="bg1"/>
                          </a:solidFill>
                          <a:effectLst/>
                          <a:latin typeface="Arial"/>
                          <a:ea typeface="ＭＳ Ｐゴシック" pitchFamily="-106" charset="-128"/>
                          <a:cs typeface="Arial"/>
                        </a:rPr>
                        <a:t>(n = 90)</a:t>
                      </a:r>
                      <a:endParaRPr lang="en-US" sz="1100" b="0" dirty="0">
                        <a:solidFill>
                          <a:schemeClr val="bg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A3854D"/>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a:ea typeface="ＭＳ Ｐゴシック" pitchFamily="-106" charset="-128"/>
                          <a:cs typeface="Arial"/>
                        </a:rPr>
                        <a:t>Oral DTG-RPV Daily</a:t>
                      </a:r>
                      <a:br>
                        <a:rPr kumimoji="0" lang="en-US" sz="1200" b="1" i="0" u="none" strike="noStrike" cap="none" normalizeH="0" baseline="0" dirty="0">
                          <a:ln>
                            <a:noFill/>
                          </a:ln>
                          <a:solidFill>
                            <a:schemeClr val="bg1"/>
                          </a:solidFill>
                          <a:effectLst/>
                          <a:latin typeface="Arial"/>
                          <a:ea typeface="ＭＳ Ｐゴシック" pitchFamily="-106" charset="-128"/>
                          <a:cs typeface="Arial"/>
                        </a:rPr>
                      </a:br>
                      <a:r>
                        <a:rPr kumimoji="0" lang="en-US" sz="1100" b="0" i="0" u="none" strike="noStrike" cap="none" normalizeH="0" baseline="0" dirty="0">
                          <a:ln>
                            <a:noFill/>
                          </a:ln>
                          <a:solidFill>
                            <a:schemeClr val="bg1"/>
                          </a:solidFill>
                          <a:effectLst/>
                          <a:latin typeface="Arial"/>
                          <a:ea typeface="ＭＳ Ｐゴシック" pitchFamily="-106" charset="-128"/>
                          <a:cs typeface="Arial"/>
                        </a:rPr>
                        <a:t>(n = 7)</a:t>
                      </a:r>
                    </a:p>
                  </a:txBody>
                  <a:tcPr marL="137160" marR="137160" marT="34290" marB="3429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717B78"/>
                    </a:solidFill>
                  </a:tcPr>
                </a:tc>
                <a:extLst>
                  <a:ext uri="{0D108BD9-81ED-4DB2-BD59-A6C34878D82A}">
                    <a16:rowId xmlns:a16="http://schemas.microsoft.com/office/drawing/2014/main" val="10001"/>
                  </a:ext>
                </a:extLst>
              </a:tr>
              <a:tr h="28515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300" kern="1200" dirty="0">
                          <a:solidFill>
                            <a:schemeClr val="tx1"/>
                          </a:solidFill>
                          <a:effectLst/>
                          <a:latin typeface="Arial"/>
                          <a:ea typeface="+mn-ea"/>
                          <a:cs typeface="Arial"/>
                        </a:rPr>
                        <a:t>Age, median, years</a:t>
                      </a:r>
                      <a:endParaRPr kumimoji="0" lang="en-US" sz="13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a:lnSpc>
                          <a:spcPct val="80000"/>
                        </a:lnSpc>
                        <a:spcBef>
                          <a:spcPts val="0"/>
                        </a:spcBef>
                        <a:buFont typeface="Symbol" charset="0"/>
                        <a:buNone/>
                        <a:defRPr/>
                      </a:pPr>
                      <a:r>
                        <a:rPr lang="en-US" sz="1300" b="0" kern="1200" dirty="0">
                          <a:solidFill>
                            <a:schemeClr val="tx1"/>
                          </a:solidFill>
                          <a:effectLst/>
                          <a:latin typeface="Arial"/>
                          <a:ea typeface="+mn-ea"/>
                          <a:cs typeface="Arial"/>
                        </a:rPr>
                        <a:t>41</a:t>
                      </a:r>
                      <a:endParaRPr lang="en-US" sz="13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4864F">
                        <a:alpha val="20000"/>
                      </a:srgbClr>
                    </a:solidFill>
                  </a:tcPr>
                </a:tc>
                <a:tc>
                  <a:txBody>
                    <a:bodyPr/>
                    <a:lstStyle/>
                    <a:p>
                      <a:pPr marL="0" algn="ctr">
                        <a:lnSpc>
                          <a:spcPct val="80000"/>
                        </a:lnSpc>
                        <a:spcBef>
                          <a:spcPts val="0"/>
                        </a:spcBef>
                        <a:buFont typeface="Symbol" charset="0"/>
                        <a:buNone/>
                        <a:defRPr/>
                      </a:pPr>
                      <a:r>
                        <a:rPr lang="en-US" sz="1300" b="0" kern="1200" dirty="0">
                          <a:solidFill>
                            <a:schemeClr val="tx1"/>
                          </a:solidFill>
                          <a:effectLst/>
                          <a:latin typeface="Arial"/>
                          <a:ea typeface="+mn-ea"/>
                          <a:cs typeface="Arial"/>
                        </a:rPr>
                        <a:t>53</a:t>
                      </a:r>
                      <a:endParaRPr lang="en-US" sz="13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17B78">
                        <a:alpha val="20000"/>
                      </a:srgbClr>
                    </a:solidFill>
                  </a:tcPr>
                </a:tc>
                <a:extLst>
                  <a:ext uri="{0D108BD9-81ED-4DB2-BD59-A6C34878D82A}">
                    <a16:rowId xmlns:a16="http://schemas.microsoft.com/office/drawing/2014/main" val="10002"/>
                  </a:ext>
                </a:extLst>
              </a:tr>
              <a:tr h="28515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300" kern="1200" dirty="0">
                          <a:solidFill>
                            <a:schemeClr val="tx1"/>
                          </a:solidFill>
                          <a:effectLst/>
                          <a:latin typeface="Arial"/>
                          <a:ea typeface="+mn-ea"/>
                          <a:cs typeface="Arial"/>
                        </a:rPr>
                        <a:t>Age ≥50 years, n (%)</a:t>
                      </a:r>
                      <a:endParaRPr kumimoji="0" lang="en-US" sz="13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0" algn="ctr">
                        <a:lnSpc>
                          <a:spcPct val="80000"/>
                        </a:lnSpc>
                        <a:spcBef>
                          <a:spcPts val="0"/>
                        </a:spcBef>
                        <a:buFont typeface="Symbol" charset="0"/>
                        <a:buNone/>
                        <a:defRPr/>
                      </a:pPr>
                      <a:r>
                        <a:rPr lang="en-US" sz="1300" b="0" kern="1200" dirty="0">
                          <a:solidFill>
                            <a:schemeClr val="tx1"/>
                          </a:solidFill>
                          <a:effectLst/>
                          <a:latin typeface="Arial"/>
                          <a:ea typeface="+mn-ea"/>
                          <a:cs typeface="Arial"/>
                        </a:rPr>
                        <a:t>16 (18)</a:t>
                      </a:r>
                      <a:endParaRPr lang="en-US" sz="13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4864F">
                        <a:alpha val="30000"/>
                      </a:srgbClr>
                    </a:solidFill>
                  </a:tcPr>
                </a:tc>
                <a:tc>
                  <a:txBody>
                    <a:bodyPr/>
                    <a:lstStyle/>
                    <a:p>
                      <a:pPr marL="0" algn="ctr">
                        <a:lnSpc>
                          <a:spcPct val="80000"/>
                        </a:lnSpc>
                        <a:spcBef>
                          <a:spcPts val="0"/>
                        </a:spcBef>
                        <a:buFont typeface="Symbol" charset="0"/>
                        <a:buNone/>
                        <a:defRPr/>
                      </a:pPr>
                      <a:r>
                        <a:rPr lang="en-US" sz="1300" b="0" kern="1200" dirty="0">
                          <a:solidFill>
                            <a:schemeClr val="tx1"/>
                          </a:solidFill>
                          <a:effectLst/>
                          <a:latin typeface="Arial"/>
                          <a:ea typeface="+mn-ea"/>
                          <a:cs typeface="Arial"/>
                        </a:rPr>
                        <a:t>4 (57)</a:t>
                      </a:r>
                      <a:endParaRPr lang="en-US" sz="13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17B78">
                        <a:alpha val="30000"/>
                      </a:srgbClr>
                    </a:solidFill>
                  </a:tcPr>
                </a:tc>
                <a:extLst>
                  <a:ext uri="{0D108BD9-81ED-4DB2-BD59-A6C34878D82A}">
                    <a16:rowId xmlns:a16="http://schemas.microsoft.com/office/drawing/2014/main" val="10003"/>
                  </a:ext>
                </a:extLst>
              </a:tr>
              <a:tr h="28515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a:ea typeface="ＭＳ Ｐゴシック" pitchFamily="-106" charset="-128"/>
                          <a:cs typeface="Arial"/>
                        </a:rPr>
                        <a:t>Female sex at birth, n (%)</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a:lnSpc>
                          <a:spcPct val="80000"/>
                        </a:lnSpc>
                        <a:spcBef>
                          <a:spcPts val="0"/>
                        </a:spcBef>
                        <a:buFont typeface="Symbol" charset="0"/>
                        <a:buNone/>
                        <a:defRPr/>
                      </a:pPr>
                      <a:r>
                        <a:rPr lang="en-US" sz="1300" b="0" dirty="0">
                          <a:solidFill>
                            <a:schemeClr val="tx1"/>
                          </a:solidFill>
                          <a:latin typeface="Arial"/>
                          <a:cs typeface="Arial"/>
                        </a:rPr>
                        <a:t>2 (2)</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4864F">
                        <a:alpha val="20000"/>
                      </a:srgbClr>
                    </a:solidFill>
                  </a:tcPr>
                </a:tc>
                <a:tc>
                  <a:txBody>
                    <a:bodyPr/>
                    <a:lstStyle/>
                    <a:p>
                      <a:pPr marL="0" algn="ctr">
                        <a:lnSpc>
                          <a:spcPct val="80000"/>
                        </a:lnSpc>
                        <a:spcBef>
                          <a:spcPts val="0"/>
                        </a:spcBef>
                        <a:buFont typeface="Symbol" charset="0"/>
                        <a:buNone/>
                        <a:defRPr/>
                      </a:pPr>
                      <a:r>
                        <a:rPr lang="en-US" sz="1300" b="0" dirty="0">
                          <a:solidFill>
                            <a:schemeClr val="tx1"/>
                          </a:solidFill>
                          <a:latin typeface="Arial"/>
                          <a:cs typeface="Arial"/>
                        </a:rPr>
                        <a:t>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17B78">
                        <a:alpha val="20000"/>
                      </a:srgbClr>
                    </a:solidFill>
                  </a:tcPr>
                </a:tc>
                <a:extLst>
                  <a:ext uri="{0D108BD9-81ED-4DB2-BD59-A6C34878D82A}">
                    <a16:rowId xmlns:a16="http://schemas.microsoft.com/office/drawing/2014/main" val="1851382405"/>
                  </a:ext>
                </a:extLst>
              </a:tr>
              <a:tr h="28515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a:ea typeface="ＭＳ Ｐゴシック" pitchFamily="-106" charset="-128"/>
                          <a:cs typeface="Arial"/>
                        </a:rPr>
                        <a:t>Female self-reported sex, n (%)</a:t>
                      </a:r>
                      <a:endParaRPr kumimoji="0" lang="en-US" sz="1300" b="0" i="0" u="none" strike="noStrike" cap="none" normalizeH="0" baseline="3000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0" algn="ctr">
                        <a:lnSpc>
                          <a:spcPct val="80000"/>
                        </a:lnSpc>
                        <a:spcBef>
                          <a:spcPts val="0"/>
                        </a:spcBef>
                        <a:buFont typeface="Symbol" charset="0"/>
                        <a:buNone/>
                        <a:defRPr/>
                      </a:pPr>
                      <a:r>
                        <a:rPr lang="en-US" sz="1300" b="0" dirty="0">
                          <a:solidFill>
                            <a:schemeClr val="tx1"/>
                          </a:solidFill>
                          <a:latin typeface="Arial"/>
                          <a:cs typeface="Arial"/>
                        </a:rPr>
                        <a:t>3 (3)</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4864F">
                        <a:alpha val="30000"/>
                      </a:srgbClr>
                    </a:solidFill>
                  </a:tcPr>
                </a:tc>
                <a:tc>
                  <a:txBody>
                    <a:bodyPr/>
                    <a:lstStyle/>
                    <a:p>
                      <a:pPr marL="0" algn="ctr">
                        <a:lnSpc>
                          <a:spcPct val="80000"/>
                        </a:lnSpc>
                        <a:spcBef>
                          <a:spcPts val="0"/>
                        </a:spcBef>
                        <a:buFont typeface="Symbol" charset="0"/>
                        <a:buNone/>
                        <a:defRPr/>
                      </a:pPr>
                      <a:r>
                        <a:rPr lang="en-US" sz="1300" b="0" dirty="0">
                          <a:solidFill>
                            <a:schemeClr val="tx1"/>
                          </a:solidFill>
                          <a:latin typeface="Arial"/>
                          <a:cs typeface="Arial"/>
                        </a:rPr>
                        <a:t>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17B78">
                        <a:alpha val="30000"/>
                      </a:srgbClr>
                    </a:solidFill>
                  </a:tcPr>
                </a:tc>
                <a:extLst>
                  <a:ext uri="{0D108BD9-81ED-4DB2-BD59-A6C34878D82A}">
                    <a16:rowId xmlns:a16="http://schemas.microsoft.com/office/drawing/2014/main" val="1355395041"/>
                  </a:ext>
                </a:extLst>
              </a:tr>
              <a:tr h="28515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a:ea typeface="ＭＳ Ｐゴシック" pitchFamily="-106" charset="-128"/>
                          <a:cs typeface="Arial"/>
                        </a:rPr>
                        <a:t>White, n (%)</a:t>
                      </a:r>
                      <a:endParaRPr kumimoji="0" lang="en-US" sz="1300" b="0" i="0" u="none" strike="noStrike" cap="none" normalizeH="0" baseline="3000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a:lnSpc>
                          <a:spcPct val="80000"/>
                        </a:lnSpc>
                        <a:spcBef>
                          <a:spcPts val="0"/>
                        </a:spcBef>
                        <a:buFont typeface="Symbol" charset="0"/>
                        <a:buNone/>
                        <a:defRPr/>
                      </a:pPr>
                      <a:r>
                        <a:rPr lang="en-US" sz="1300" b="0" dirty="0">
                          <a:solidFill>
                            <a:schemeClr val="tx1"/>
                          </a:solidFill>
                          <a:latin typeface="Arial"/>
                          <a:cs typeface="Arial"/>
                        </a:rPr>
                        <a:t>63 (70)</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4864F">
                        <a:alpha val="20000"/>
                      </a:srgbClr>
                    </a:solidFill>
                  </a:tcPr>
                </a:tc>
                <a:tc>
                  <a:txBody>
                    <a:bodyPr/>
                    <a:lstStyle/>
                    <a:p>
                      <a:pPr marL="0" algn="ctr">
                        <a:lnSpc>
                          <a:spcPct val="80000"/>
                        </a:lnSpc>
                        <a:spcBef>
                          <a:spcPts val="0"/>
                        </a:spcBef>
                        <a:buFont typeface="Symbol" charset="0"/>
                        <a:buNone/>
                        <a:defRPr/>
                      </a:pPr>
                      <a:r>
                        <a:rPr lang="en-US" sz="1300" b="0" dirty="0">
                          <a:solidFill>
                            <a:schemeClr val="tx1"/>
                          </a:solidFill>
                          <a:latin typeface="Arial"/>
                          <a:cs typeface="Arial"/>
                        </a:rPr>
                        <a:t>4 (57)</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17B78">
                        <a:alpha val="20000"/>
                      </a:srgbClr>
                    </a:solidFill>
                  </a:tcPr>
                </a:tc>
                <a:extLst>
                  <a:ext uri="{0D108BD9-81ED-4DB2-BD59-A6C34878D82A}">
                    <a16:rowId xmlns:a16="http://schemas.microsoft.com/office/drawing/2014/main" val="10005"/>
                  </a:ext>
                </a:extLst>
              </a:tr>
              <a:tr h="28515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300" kern="1200" dirty="0">
                          <a:solidFill>
                            <a:schemeClr val="tx1"/>
                          </a:solidFill>
                          <a:effectLst/>
                          <a:latin typeface="Arial"/>
                          <a:ea typeface="+mn-ea"/>
                          <a:cs typeface="Arial"/>
                        </a:rPr>
                        <a:t>Black, n (%)</a:t>
                      </a:r>
                      <a:endParaRPr kumimoji="0" lang="en-US" sz="13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0" algn="ctr">
                        <a:lnSpc>
                          <a:spcPct val="80000"/>
                        </a:lnSpc>
                        <a:spcBef>
                          <a:spcPts val="0"/>
                        </a:spcBef>
                        <a:buFont typeface="Symbol" charset="0"/>
                        <a:buNone/>
                        <a:defRPr/>
                      </a:pPr>
                      <a:r>
                        <a:rPr lang="en-US" sz="1300" b="0" kern="1200" dirty="0">
                          <a:solidFill>
                            <a:schemeClr val="tx1"/>
                          </a:solidFill>
                          <a:effectLst/>
                          <a:latin typeface="Arial"/>
                          <a:ea typeface="+mn-ea"/>
                          <a:cs typeface="Arial"/>
                        </a:rPr>
                        <a:t>21 (23)</a:t>
                      </a:r>
                      <a:endParaRPr lang="en-US" sz="1300" b="0" dirty="0">
                        <a:solidFill>
                          <a:schemeClr val="tx1"/>
                        </a:solidFill>
                        <a:latin typeface="Arial"/>
                        <a:cs typeface="Arial"/>
                      </a:endParaRP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4864F">
                        <a:alpha val="30000"/>
                      </a:srgbClr>
                    </a:solidFill>
                  </a:tcPr>
                </a:tc>
                <a:tc>
                  <a:txBody>
                    <a:bodyPr/>
                    <a:lstStyle/>
                    <a:p>
                      <a:pPr marL="0" algn="ctr">
                        <a:lnSpc>
                          <a:spcPct val="80000"/>
                        </a:lnSpc>
                        <a:spcBef>
                          <a:spcPts val="0"/>
                        </a:spcBef>
                        <a:buFont typeface="Symbol" charset="0"/>
                        <a:buNone/>
                        <a:defRPr/>
                      </a:pPr>
                      <a:r>
                        <a:rPr lang="en-US" sz="1300" b="0" kern="1200" dirty="0">
                          <a:solidFill>
                            <a:schemeClr val="tx1"/>
                          </a:solidFill>
                          <a:effectLst/>
                          <a:latin typeface="Arial"/>
                          <a:ea typeface="+mn-ea"/>
                          <a:cs typeface="Arial"/>
                        </a:rPr>
                        <a:t>3 (43)</a:t>
                      </a:r>
                      <a:endParaRPr lang="en-US" sz="1300" b="0" dirty="0">
                        <a:solidFill>
                          <a:schemeClr val="tx1"/>
                        </a:solidFill>
                        <a:latin typeface="Arial"/>
                        <a:cs typeface="Arial"/>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17B78">
                        <a:alpha val="30000"/>
                      </a:srgbClr>
                    </a:solidFill>
                  </a:tcPr>
                </a:tc>
                <a:extLst>
                  <a:ext uri="{0D108BD9-81ED-4DB2-BD59-A6C34878D82A}">
                    <a16:rowId xmlns:a16="http://schemas.microsoft.com/office/drawing/2014/main" val="10006"/>
                  </a:ext>
                </a:extLst>
              </a:tr>
              <a:tr h="279106">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300" kern="1200" dirty="0">
                          <a:solidFill>
                            <a:schemeClr val="tx1"/>
                          </a:solidFill>
                          <a:effectLst/>
                          <a:latin typeface="Arial"/>
                          <a:ea typeface="+mn-ea"/>
                          <a:cs typeface="Arial"/>
                        </a:rPr>
                        <a:t>Other, n (%)</a:t>
                      </a:r>
                      <a:endParaRPr kumimoji="0" lang="en-US" sz="1300" b="0" i="0" u="none" strike="noStrike" cap="none" normalizeH="0" baseline="0" dirty="0">
                        <a:ln>
                          <a:noFill/>
                        </a:ln>
                        <a:solidFill>
                          <a:schemeClr val="tx1"/>
                        </a:solidFill>
                        <a:effectLst/>
                        <a:latin typeface="Arial"/>
                        <a:ea typeface="ＭＳ Ｐゴシック" pitchFamily="-106" charset="-128"/>
                        <a:cs typeface="Arial"/>
                      </a:endParaRP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a:lnSpc>
                          <a:spcPct val="80000"/>
                        </a:lnSpc>
                        <a:spcBef>
                          <a:spcPts val="0"/>
                        </a:spcBef>
                        <a:buFont typeface="Symbol" charset="0"/>
                        <a:buNone/>
                        <a:defRPr/>
                      </a:pPr>
                      <a:r>
                        <a:rPr lang="en-US" sz="1300" b="0" dirty="0">
                          <a:solidFill>
                            <a:schemeClr val="tx1"/>
                          </a:solidFill>
                          <a:latin typeface="Arial"/>
                          <a:cs typeface="Arial"/>
                        </a:rPr>
                        <a:t>6 (7)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4864F">
                        <a:alpha val="20000"/>
                      </a:srgbClr>
                    </a:solidFill>
                  </a:tcPr>
                </a:tc>
                <a:tc>
                  <a:txBody>
                    <a:bodyPr/>
                    <a:lstStyle/>
                    <a:p>
                      <a:pPr marL="0" algn="ctr">
                        <a:lnSpc>
                          <a:spcPct val="80000"/>
                        </a:lnSpc>
                        <a:spcBef>
                          <a:spcPts val="0"/>
                        </a:spcBef>
                        <a:buFont typeface="Symbol" charset="0"/>
                        <a:buNone/>
                        <a:defRPr/>
                      </a:pPr>
                      <a:r>
                        <a:rPr lang="en-US" sz="1300" b="0" dirty="0">
                          <a:solidFill>
                            <a:schemeClr val="tx1"/>
                          </a:solidFill>
                          <a:latin typeface="Arial"/>
                          <a:cs typeface="Arial"/>
                        </a:rPr>
                        <a:t>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17B78">
                        <a:alpha val="20000"/>
                      </a:srgbClr>
                    </a:solidFill>
                  </a:tcPr>
                </a:tc>
                <a:extLst>
                  <a:ext uri="{0D108BD9-81ED-4DB2-BD59-A6C34878D82A}">
                    <a16:rowId xmlns:a16="http://schemas.microsoft.com/office/drawing/2014/main" val="10007"/>
                  </a:ext>
                </a:extLst>
              </a:tr>
              <a:tr h="28515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a:ea typeface="ＭＳ Ｐゴシック" pitchFamily="-106" charset="-128"/>
                          <a:cs typeface="Arial"/>
                        </a:rPr>
                        <a:t>BMI, median, kg/m2</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3E3E3"/>
                    </a:solidFill>
                  </a:tcPr>
                </a:tc>
                <a:tc>
                  <a:txBody>
                    <a:bodyPr/>
                    <a:lstStyle/>
                    <a:p>
                      <a:pPr marL="0" algn="ctr">
                        <a:lnSpc>
                          <a:spcPct val="80000"/>
                        </a:lnSpc>
                        <a:spcBef>
                          <a:spcPts val="0"/>
                        </a:spcBef>
                        <a:buFont typeface="Symbol" charset="0"/>
                        <a:buNone/>
                        <a:defRPr/>
                      </a:pPr>
                      <a:r>
                        <a:rPr lang="en-US" sz="1300" b="0" dirty="0">
                          <a:solidFill>
                            <a:schemeClr val="tx1"/>
                          </a:solidFill>
                          <a:latin typeface="Arial"/>
                          <a:cs typeface="Arial"/>
                        </a:rPr>
                        <a:t>27</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4864F">
                        <a:alpha val="30000"/>
                      </a:srgbClr>
                    </a:solidFill>
                  </a:tcPr>
                </a:tc>
                <a:tc>
                  <a:txBody>
                    <a:bodyPr/>
                    <a:lstStyle/>
                    <a:p>
                      <a:pPr marL="0" algn="ctr">
                        <a:lnSpc>
                          <a:spcPct val="80000"/>
                        </a:lnSpc>
                        <a:spcBef>
                          <a:spcPts val="0"/>
                        </a:spcBef>
                        <a:buFont typeface="Symbol" charset="0"/>
                        <a:buNone/>
                        <a:defRPr/>
                      </a:pPr>
                      <a:r>
                        <a:rPr lang="en-US" sz="1300" b="0" dirty="0">
                          <a:solidFill>
                            <a:schemeClr val="tx1"/>
                          </a:solidFill>
                          <a:latin typeface="Arial"/>
                          <a:cs typeface="Arial"/>
                        </a:rPr>
                        <a:t>27</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17B78">
                        <a:alpha val="30000"/>
                      </a:srgbClr>
                    </a:solidFill>
                  </a:tcPr>
                </a:tc>
                <a:extLst>
                  <a:ext uri="{0D108BD9-81ED-4DB2-BD59-A6C34878D82A}">
                    <a16:rowId xmlns:a16="http://schemas.microsoft.com/office/drawing/2014/main" val="4179027741"/>
                  </a:ext>
                </a:extLst>
              </a:tr>
              <a:tr h="285151">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300" b="0" i="0" u="none" strike="noStrike" cap="none" normalizeH="0" baseline="0" dirty="0">
                          <a:ln>
                            <a:noFill/>
                          </a:ln>
                          <a:solidFill>
                            <a:schemeClr val="tx1"/>
                          </a:solidFill>
                          <a:effectLst/>
                          <a:latin typeface="Arial"/>
                          <a:ea typeface="ＭＳ Ｐゴシック" pitchFamily="-106" charset="-128"/>
                          <a:cs typeface="Arial"/>
                        </a:rPr>
                        <a:t>CD4 T-cell count, median</a:t>
                      </a:r>
                    </a:p>
                  </a:txBody>
                  <a:tcPr marL="137160" marR="137160" marT="34290" marB="34290"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0" algn="ctr">
                        <a:lnSpc>
                          <a:spcPct val="80000"/>
                        </a:lnSpc>
                        <a:spcBef>
                          <a:spcPts val="0"/>
                        </a:spcBef>
                        <a:buFont typeface="Symbol" charset="0"/>
                        <a:buNone/>
                        <a:defRPr/>
                      </a:pPr>
                      <a:r>
                        <a:rPr lang="en-US" sz="1300" b="0" dirty="0">
                          <a:solidFill>
                            <a:schemeClr val="tx1"/>
                          </a:solidFill>
                          <a:latin typeface="Arial"/>
                          <a:cs typeface="Arial"/>
                        </a:rPr>
                        <a:t>851</a:t>
                      </a:r>
                    </a:p>
                  </a:txBody>
                  <a:tcPr marL="137160" marR="137160" marT="34290" marB="3429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4864F">
                        <a:alpha val="20000"/>
                      </a:srgbClr>
                    </a:solidFill>
                  </a:tcPr>
                </a:tc>
                <a:tc>
                  <a:txBody>
                    <a:bodyPr/>
                    <a:lstStyle/>
                    <a:p>
                      <a:pPr marL="0" algn="ctr">
                        <a:lnSpc>
                          <a:spcPct val="80000"/>
                        </a:lnSpc>
                        <a:spcBef>
                          <a:spcPts val="0"/>
                        </a:spcBef>
                        <a:buFont typeface="Symbol" charset="0"/>
                        <a:buNone/>
                        <a:defRPr/>
                      </a:pPr>
                      <a:r>
                        <a:rPr lang="en-US" sz="1300" b="0" dirty="0">
                          <a:solidFill>
                            <a:schemeClr val="tx1"/>
                          </a:solidFill>
                          <a:latin typeface="Arial"/>
                          <a:cs typeface="Arial"/>
                        </a:rPr>
                        <a:t>779</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17B78">
                        <a:alpha val="20000"/>
                      </a:srgbClr>
                    </a:solidFill>
                  </a:tcPr>
                </a:tc>
                <a:extLst>
                  <a:ext uri="{0D108BD9-81ED-4DB2-BD59-A6C34878D82A}">
                    <a16:rowId xmlns:a16="http://schemas.microsoft.com/office/drawing/2014/main" val="3672603213"/>
                  </a:ext>
                </a:extLst>
              </a:tr>
            </a:tbl>
          </a:graphicData>
        </a:graphic>
      </p:graphicFrame>
    </p:spTree>
    <p:extLst>
      <p:ext uri="{BB962C8B-B14F-4D97-AF65-F5344CB8AC3E}">
        <p14:creationId xmlns:p14="http://schemas.microsoft.com/office/powerpoint/2010/main" val="1586585429"/>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Every 2-Month IM CAB + IM RPV after 5 Years of Oral CAB + Oral RPV</a:t>
            </a:r>
            <a:br>
              <a:rPr lang="en-US" sz="2000" dirty="0">
                <a:ea typeface="ＭＳ Ｐゴシック" pitchFamily="31" charset="-128"/>
                <a:cs typeface="ＭＳ Ｐゴシック" pitchFamily="31" charset="-128"/>
              </a:rPr>
            </a:br>
            <a:r>
              <a:rPr lang="en-US" sz="2000" dirty="0">
                <a:latin typeface="Arial" pitchFamily="-108" charset="0"/>
                <a:ea typeface="ＭＳ Ｐゴシック" pitchFamily="-108" charset="-128"/>
                <a:cs typeface="ＭＳ Ｐゴシック" pitchFamily="-108" charset="-128"/>
              </a:rPr>
              <a:t>Polar Study: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12 Months: Virologic Response by FDA Snapshot Analysis (ITT)</a:t>
            </a:r>
          </a:p>
        </p:txBody>
      </p:sp>
      <p:sp>
        <p:nvSpPr>
          <p:cNvPr id="7" name="Content Placeholder 6"/>
          <p:cNvSpPr>
            <a:spLocks noGrp="1"/>
          </p:cNvSpPr>
          <p:nvPr>
            <p:ph type="body" sz="quarter" idx="16"/>
          </p:nvPr>
        </p:nvSpPr>
        <p:spPr/>
        <p:txBody>
          <a:bodyPr/>
          <a:lstStyle/>
          <a:p>
            <a:r>
              <a:rPr lang="en-US" dirty="0"/>
              <a:t>Source: Mills A, et al. AIDS. 2022;36:195–203.</a:t>
            </a:r>
            <a:endParaRPr lang="en-US" dirty="0">
              <a:latin typeface="Arial" pitchFamily="31" charset="0"/>
            </a:endParaRPr>
          </a:p>
        </p:txBody>
      </p:sp>
      <p:graphicFrame>
        <p:nvGraphicFramePr>
          <p:cNvPr id="6" name="Chart 5"/>
          <p:cNvGraphicFramePr>
            <a:graphicFrameLocks/>
          </p:cNvGraphicFramePr>
          <p:nvPr/>
        </p:nvGraphicFramePr>
        <p:xfrm>
          <a:off x="464653" y="1371601"/>
          <a:ext cx="8229600" cy="292608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p:cNvSpPr txBox="1"/>
          <p:nvPr/>
        </p:nvSpPr>
        <p:spPr>
          <a:xfrm>
            <a:off x="6415690" y="3709740"/>
            <a:ext cx="742950" cy="253916"/>
          </a:xfrm>
          <a:prstGeom prst="rect">
            <a:avLst/>
          </a:prstGeom>
          <a:noFill/>
        </p:spPr>
        <p:txBody>
          <a:bodyPr wrap="square" rtlCol="0" anchor="ctr" anchorCtr="1">
            <a:spAutoFit/>
          </a:bodyPr>
          <a:lstStyle/>
          <a:p>
            <a:r>
              <a:rPr lang="en-US" sz="1050" dirty="0">
                <a:solidFill>
                  <a:srgbClr val="FFFFFF"/>
                </a:solidFill>
                <a:latin typeface="Arial"/>
              </a:rPr>
              <a:t>7/7</a:t>
            </a:r>
          </a:p>
        </p:txBody>
      </p:sp>
      <p:sp>
        <p:nvSpPr>
          <p:cNvPr id="9" name="TextBox 8">
            <a:extLst>
              <a:ext uri="{FF2B5EF4-FFF2-40B4-BE49-F238E27FC236}">
                <a16:creationId xmlns:a16="http://schemas.microsoft.com/office/drawing/2014/main" id="{4B73F1F0-9D02-0348-AFDC-9D72E69B26DC}"/>
              </a:ext>
            </a:extLst>
          </p:cNvPr>
          <p:cNvSpPr txBox="1"/>
          <p:nvPr/>
        </p:nvSpPr>
        <p:spPr>
          <a:xfrm>
            <a:off x="1292379" y="4430217"/>
            <a:ext cx="7224897" cy="438582"/>
          </a:xfrm>
          <a:prstGeom prst="rect">
            <a:avLst/>
          </a:prstGeom>
          <a:solidFill>
            <a:schemeClr val="bg1">
              <a:lumMod val="95000"/>
            </a:schemeClr>
          </a:solidFill>
        </p:spPr>
        <p:txBody>
          <a:bodyPr wrap="square" rtlCol="0">
            <a:spAutoFit/>
          </a:bodyPr>
          <a:lstStyle/>
          <a:p>
            <a:r>
              <a:rPr lang="en-US" sz="1125" dirty="0">
                <a:latin typeface="Arial" panose="020B0604020202020204" pitchFamily="34" charset="0"/>
                <a:cs typeface="Arial" panose="020B0604020202020204" pitchFamily="34" charset="0"/>
              </a:rPr>
              <a:t>*2 participants in IM CAB-RPV arm had no virologic data at month 12 so were counted as failures</a:t>
            </a:r>
          </a:p>
          <a:p>
            <a:r>
              <a:rPr lang="en-US" sz="1125" dirty="0">
                <a:latin typeface="Arial" panose="020B0604020202020204" pitchFamily="34" charset="0"/>
                <a:cs typeface="Arial" panose="020B0604020202020204" pitchFamily="34" charset="0"/>
              </a:rPr>
              <a:t>*No participant in either arm had HIV RNA &gt;50 copies/mL at month 12</a:t>
            </a:r>
          </a:p>
        </p:txBody>
      </p:sp>
      <p:sp>
        <p:nvSpPr>
          <p:cNvPr id="8" name="TextBox 7">
            <a:extLst>
              <a:ext uri="{FF2B5EF4-FFF2-40B4-BE49-F238E27FC236}">
                <a16:creationId xmlns:a16="http://schemas.microsoft.com/office/drawing/2014/main" id="{7C59665D-5C71-CB44-881E-18A1A7A9C81A}"/>
              </a:ext>
            </a:extLst>
          </p:cNvPr>
          <p:cNvSpPr txBox="1"/>
          <p:nvPr/>
        </p:nvSpPr>
        <p:spPr>
          <a:xfrm>
            <a:off x="2937338" y="3709740"/>
            <a:ext cx="742950" cy="253916"/>
          </a:xfrm>
          <a:prstGeom prst="rect">
            <a:avLst/>
          </a:prstGeom>
          <a:noFill/>
        </p:spPr>
        <p:txBody>
          <a:bodyPr wrap="square" rtlCol="0" anchor="ctr" anchorCtr="1">
            <a:spAutoFit/>
          </a:bodyPr>
          <a:lstStyle/>
          <a:p>
            <a:r>
              <a:rPr lang="en-US" sz="1050" dirty="0">
                <a:solidFill>
                  <a:srgbClr val="FFFFFF"/>
                </a:solidFill>
                <a:latin typeface="Arial"/>
              </a:rPr>
              <a:t>88/90</a:t>
            </a:r>
          </a:p>
        </p:txBody>
      </p:sp>
    </p:spTree>
    <p:extLst>
      <p:ext uri="{BB962C8B-B14F-4D97-AF65-F5344CB8AC3E}">
        <p14:creationId xmlns:p14="http://schemas.microsoft.com/office/powerpoint/2010/main" val="2632403041"/>
      </p:ext>
    </p:extLst>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Every 2-Month IM CAB + IM RPV after 5 Years of Oral CAB + Oral RPV</a:t>
            </a:r>
            <a:br>
              <a:rPr lang="en-US" sz="2000" dirty="0">
                <a:ea typeface="ＭＳ Ｐゴシック" pitchFamily="31" charset="-128"/>
                <a:cs typeface="ＭＳ Ｐゴシック" pitchFamily="31" charset="-128"/>
              </a:rPr>
            </a:br>
            <a:r>
              <a:rPr lang="en-US" sz="2000" dirty="0">
                <a:latin typeface="Arial" pitchFamily="-108" charset="0"/>
                <a:ea typeface="ＭＳ Ｐゴシック" pitchFamily="-108" charset="-128"/>
                <a:cs typeface="ＭＳ Ｐゴシック" pitchFamily="-108" charset="-128"/>
              </a:rPr>
              <a:t>Polar Study: Results</a:t>
            </a:r>
            <a:endParaRPr lang="en-US" sz="2000" dirty="0"/>
          </a:p>
        </p:txBody>
      </p:sp>
      <p:sp>
        <p:nvSpPr>
          <p:cNvPr id="5" name="Text Placeholder 4"/>
          <p:cNvSpPr>
            <a:spLocks noGrp="1"/>
          </p:cNvSpPr>
          <p:nvPr>
            <p:ph type="body" sz="quarter" idx="15"/>
          </p:nvPr>
        </p:nvSpPr>
        <p:spPr/>
        <p:txBody>
          <a:bodyPr/>
          <a:lstStyle/>
          <a:p>
            <a:pPr defTabSz="342900">
              <a:lnSpc>
                <a:spcPct val="85000"/>
              </a:lnSpc>
            </a:pPr>
            <a:r>
              <a:rPr lang="en-US" dirty="0">
                <a:solidFill>
                  <a:schemeClr val="bg1"/>
                </a:solidFill>
                <a:latin typeface="Arial" pitchFamily="-110" charset="0"/>
                <a:ea typeface="ＭＳ Ｐゴシック" pitchFamily="-110" charset="-128"/>
                <a:cs typeface="ＭＳ Ｐゴシック" pitchFamily="-110" charset="-128"/>
              </a:rPr>
              <a:t>12 Months: Participant Reported Treatment Preferences</a:t>
            </a:r>
          </a:p>
        </p:txBody>
      </p:sp>
      <p:sp>
        <p:nvSpPr>
          <p:cNvPr id="7" name="Content Placeholder 6"/>
          <p:cNvSpPr>
            <a:spLocks noGrp="1"/>
          </p:cNvSpPr>
          <p:nvPr>
            <p:ph type="body" sz="quarter" idx="16"/>
          </p:nvPr>
        </p:nvSpPr>
        <p:spPr/>
        <p:txBody>
          <a:bodyPr/>
          <a:lstStyle/>
          <a:p>
            <a:r>
              <a:rPr lang="en-US" dirty="0"/>
              <a:t>Source: Mills A, et al. AIDS. 2022;36:195–203.</a:t>
            </a:r>
            <a:endParaRPr lang="en-US" dirty="0">
              <a:latin typeface="Arial" pitchFamily="31" charset="0"/>
            </a:endParaRPr>
          </a:p>
        </p:txBody>
      </p:sp>
      <p:sp>
        <p:nvSpPr>
          <p:cNvPr id="12" name="TextBox 11"/>
          <p:cNvSpPr txBox="1"/>
          <p:nvPr/>
        </p:nvSpPr>
        <p:spPr>
          <a:xfrm>
            <a:off x="5837384" y="3802206"/>
            <a:ext cx="742950" cy="253916"/>
          </a:xfrm>
          <a:prstGeom prst="rect">
            <a:avLst/>
          </a:prstGeom>
          <a:noFill/>
        </p:spPr>
        <p:txBody>
          <a:bodyPr wrap="square" rtlCol="0" anchor="ctr" anchorCtr="1">
            <a:spAutoFit/>
          </a:bodyPr>
          <a:lstStyle/>
          <a:p>
            <a:r>
              <a:rPr lang="en-US" sz="1050" dirty="0">
                <a:solidFill>
                  <a:srgbClr val="FFFFFF"/>
                </a:solidFill>
                <a:latin typeface="Arial"/>
              </a:rPr>
              <a:t>7/7</a:t>
            </a:r>
          </a:p>
        </p:txBody>
      </p:sp>
      <p:sp>
        <p:nvSpPr>
          <p:cNvPr id="8" name="TextBox 7">
            <a:extLst>
              <a:ext uri="{FF2B5EF4-FFF2-40B4-BE49-F238E27FC236}">
                <a16:creationId xmlns:a16="http://schemas.microsoft.com/office/drawing/2014/main" id="{7C59665D-5C71-CB44-881E-18A1A7A9C81A}"/>
              </a:ext>
            </a:extLst>
          </p:cNvPr>
          <p:cNvSpPr txBox="1"/>
          <p:nvPr/>
        </p:nvSpPr>
        <p:spPr>
          <a:xfrm>
            <a:off x="3244909" y="3802206"/>
            <a:ext cx="742950" cy="253916"/>
          </a:xfrm>
          <a:prstGeom prst="rect">
            <a:avLst/>
          </a:prstGeom>
          <a:noFill/>
        </p:spPr>
        <p:txBody>
          <a:bodyPr wrap="square" rtlCol="0" anchor="ctr" anchorCtr="1">
            <a:spAutoFit/>
          </a:bodyPr>
          <a:lstStyle/>
          <a:p>
            <a:r>
              <a:rPr lang="en-US" sz="1050" dirty="0">
                <a:solidFill>
                  <a:srgbClr val="FFFFFF"/>
                </a:solidFill>
                <a:latin typeface="Arial"/>
              </a:rPr>
              <a:t>88/90</a:t>
            </a:r>
          </a:p>
        </p:txBody>
      </p:sp>
      <p:graphicFrame>
        <p:nvGraphicFramePr>
          <p:cNvPr id="4" name="Chart 3">
            <a:extLst>
              <a:ext uri="{FF2B5EF4-FFF2-40B4-BE49-F238E27FC236}">
                <a16:creationId xmlns:a16="http://schemas.microsoft.com/office/drawing/2014/main" id="{6AC73E58-46BF-594C-8F9B-47CA17243F81}"/>
              </a:ext>
            </a:extLst>
          </p:cNvPr>
          <p:cNvGraphicFramePr/>
          <p:nvPr>
            <p:extLst>
              <p:ext uri="{D42A27DB-BD31-4B8C-83A1-F6EECF244321}">
                <p14:modId xmlns:p14="http://schemas.microsoft.com/office/powerpoint/2010/main" val="4225347296"/>
              </p:ext>
            </p:extLst>
          </p:nvPr>
        </p:nvGraphicFramePr>
        <p:xfrm>
          <a:off x="880013" y="1417146"/>
          <a:ext cx="7408037" cy="337375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0494489"/>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Every 2-Month IM CAB + IM RPV After 5 Years Oral CAB + RPV</a:t>
            </a:r>
            <a:br>
              <a:rPr lang="en-US" sz="2000" dirty="0">
                <a:ea typeface="ＭＳ Ｐゴシック" pitchFamily="31" charset="-128"/>
                <a:cs typeface="ＭＳ Ｐゴシック" pitchFamily="31" charset="-128"/>
              </a:rPr>
            </a:br>
            <a:r>
              <a:rPr lang="en-US" sz="2000" dirty="0">
                <a:latin typeface="Arial" pitchFamily="-108" charset="0"/>
                <a:ea typeface="ＭＳ Ｐゴシック" pitchFamily="-108" charset="-128"/>
                <a:cs typeface="ＭＳ Ｐゴシック" pitchFamily="-108" charset="-128"/>
              </a:rPr>
              <a:t>Polar Study: Conclusions</a:t>
            </a:r>
            <a:endParaRPr lang="en-US" sz="2000" dirty="0"/>
          </a:p>
        </p:txBody>
      </p:sp>
      <p:sp>
        <p:nvSpPr>
          <p:cNvPr id="7" name="Content Placeholder 6"/>
          <p:cNvSpPr>
            <a:spLocks noGrp="1"/>
          </p:cNvSpPr>
          <p:nvPr>
            <p:ph type="body" sz="quarter" idx="16"/>
          </p:nvPr>
        </p:nvSpPr>
        <p:spPr/>
        <p:txBody>
          <a:bodyPr/>
          <a:lstStyle/>
          <a:p>
            <a:r>
              <a:rPr lang="en-US" dirty="0"/>
              <a:t>Source: Mills A, et al. AIDS. 2022;36:195–203.</a:t>
            </a:r>
            <a:endParaRPr lang="en-US" dirty="0">
              <a:latin typeface="Arial" pitchFamily="31" charset="0"/>
            </a:endParaRPr>
          </a:p>
        </p:txBody>
      </p:sp>
      <p:sp>
        <p:nvSpPr>
          <p:cNvPr id="3" name="Content Placeholder 2">
            <a:extLst>
              <a:ext uri="{FF2B5EF4-FFF2-40B4-BE49-F238E27FC236}">
                <a16:creationId xmlns:a16="http://schemas.microsoft.com/office/drawing/2014/main" id="{12700AA1-D385-16C7-2328-71A4424087BB}"/>
              </a:ext>
            </a:extLst>
          </p:cNvPr>
          <p:cNvSpPr>
            <a:spLocks noGrp="1"/>
          </p:cNvSpPr>
          <p:nvPr>
            <p:ph sz="half" idx="2"/>
          </p:nvPr>
        </p:nvSpPr>
        <p:spPr>
          <a:xfrm>
            <a:off x="-18168" y="1906728"/>
            <a:ext cx="9180576" cy="1574460"/>
          </a:xfrm>
        </p:spPr>
        <p:txBody>
          <a:bodyPr>
            <a:normAutofit/>
          </a:bodyPr>
          <a:lstStyle/>
          <a:p>
            <a:pPr>
              <a:lnSpc>
                <a:spcPts val="2400"/>
              </a:lnSpc>
            </a:pPr>
            <a:r>
              <a:rPr lang="en-US" b="1" dirty="0">
                <a:solidFill>
                  <a:srgbClr val="C00000"/>
                </a:solidFill>
                <a:cs typeface="Arial"/>
              </a:rPr>
              <a:t>Conclusions</a:t>
            </a:r>
            <a:r>
              <a:rPr lang="en-US" dirty="0">
                <a:solidFill>
                  <a:schemeClr val="tx1"/>
                </a:solidFill>
                <a:cs typeface="Arial"/>
              </a:rPr>
              <a:t>: “Cabotegravir plus </a:t>
            </a:r>
            <a:r>
              <a:rPr lang="en-US" dirty="0" err="1">
                <a:solidFill>
                  <a:schemeClr val="tx1"/>
                </a:solidFill>
              </a:rPr>
              <a:t>rilpivirine</a:t>
            </a:r>
            <a:r>
              <a:rPr lang="en-US" dirty="0">
                <a:solidFill>
                  <a:schemeClr val="tx1"/>
                </a:solidFill>
              </a:rPr>
              <a:t> (CAB + RPV) long-acting maintained virologic suppression in participants who had previously received daily oral CAB + RPV for at least 5 years in LATTE, with a favorable safety profile. Most participants preferred CAB + RPV long-acting to their prior oral CAB + RPV regimen at month 12.”</a:t>
            </a:r>
            <a:endParaRPr lang="en-US" dirty="0">
              <a:solidFill>
                <a:schemeClr val="tx1"/>
              </a:solidFill>
              <a:cs typeface="Arial"/>
            </a:endParaRPr>
          </a:p>
        </p:txBody>
      </p:sp>
    </p:spTree>
    <p:extLst>
      <p:ext uri="{BB962C8B-B14F-4D97-AF65-F5344CB8AC3E}">
        <p14:creationId xmlns:p14="http://schemas.microsoft.com/office/powerpoint/2010/main" val="101656145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323850" y="89297"/>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a:bodyPr>
          <a:lstStyle/>
          <a:p>
            <a:r>
              <a:rPr lang="en-US" altLang="en-US" sz="2000" dirty="0">
                <a:latin typeface="Arial" panose="020B0604020202020204" pitchFamily="34" charset="0"/>
                <a:cs typeface="Arial" panose="020B0604020202020204" pitchFamily="34" charset="0"/>
              </a:rPr>
              <a:t>Management of Missed Injections in Persons on Every 1-Month Dosing</a:t>
            </a:r>
          </a:p>
        </p:txBody>
      </p:sp>
      <p:sp>
        <p:nvSpPr>
          <p:cNvPr id="43011" name="Text Placeholder 2"/>
          <p:cNvSpPr>
            <a:spLocks noGrp="1"/>
          </p:cNvSpPr>
          <p:nvPr>
            <p:ph type="body" sz="quarter" idx="14"/>
          </p:nvPr>
        </p:nvSpPr>
        <p:spPr bwMode="auto">
          <a:xfrm>
            <a:off x="323850" y="4845844"/>
            <a:ext cx="7358063" cy="240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a:spcBef>
                <a:spcPct val="0"/>
              </a:spcBef>
            </a:pPr>
            <a:r>
              <a:rPr lang="en-US" altLang="en-US" dirty="0">
                <a:latin typeface="Arial" panose="020B0604020202020204" pitchFamily="34" charset="0"/>
                <a:cs typeface="Arial" panose="020B0604020202020204" pitchFamily="34" charset="0"/>
              </a:rPr>
              <a:t>Source: </a:t>
            </a:r>
            <a:r>
              <a:rPr lang="en-US" dirty="0"/>
              <a:t>Cabotegravir-</a:t>
            </a:r>
            <a:r>
              <a:rPr lang="en-US" dirty="0" err="1"/>
              <a:t>Rilpivirine</a:t>
            </a:r>
            <a:r>
              <a:rPr lang="en-US" dirty="0"/>
              <a:t> Prescribing Information</a:t>
            </a:r>
            <a:endParaRPr lang="en-US" altLang="en-US" dirty="0">
              <a:latin typeface="Arial" panose="020B0604020202020204" pitchFamily="34" charset="0"/>
              <a:cs typeface="Arial" panose="020B0604020202020204" pitchFamily="34" charset="0"/>
            </a:endParaRPr>
          </a:p>
        </p:txBody>
      </p:sp>
      <p:graphicFrame>
        <p:nvGraphicFramePr>
          <p:cNvPr id="4" name="Group 45">
            <a:extLst>
              <a:ext uri="{FF2B5EF4-FFF2-40B4-BE49-F238E27FC236}">
                <a16:creationId xmlns:a16="http://schemas.microsoft.com/office/drawing/2014/main" id="{29DBC3F5-C76D-1542-830D-D9B334C4AB53}"/>
              </a:ext>
            </a:extLst>
          </p:cNvPr>
          <p:cNvGraphicFramePr>
            <a:graphicFrameLocks noGrp="1"/>
          </p:cNvGraphicFramePr>
          <p:nvPr>
            <p:extLst>
              <p:ext uri="{D42A27DB-BD31-4B8C-83A1-F6EECF244321}">
                <p14:modId xmlns:p14="http://schemas.microsoft.com/office/powerpoint/2010/main" val="3741864351"/>
              </p:ext>
            </p:extLst>
          </p:nvPr>
        </p:nvGraphicFramePr>
        <p:xfrm>
          <a:off x="236765" y="1076187"/>
          <a:ext cx="8686800" cy="3470362"/>
        </p:xfrm>
        <a:graphic>
          <a:graphicData uri="http://schemas.openxmlformats.org/drawingml/2006/table">
            <a:tbl>
              <a:tblPr>
                <a:effectLst/>
              </a:tblPr>
              <a:tblGrid>
                <a:gridCol w="3502478">
                  <a:extLst>
                    <a:ext uri="{9D8B030D-6E8A-4147-A177-3AD203B41FA5}">
                      <a16:colId xmlns:a16="http://schemas.microsoft.com/office/drawing/2014/main" val="20000"/>
                    </a:ext>
                  </a:extLst>
                </a:gridCol>
                <a:gridCol w="5184322">
                  <a:extLst>
                    <a:ext uri="{9D8B030D-6E8A-4147-A177-3AD203B41FA5}">
                      <a16:colId xmlns:a16="http://schemas.microsoft.com/office/drawing/2014/main" val="20004"/>
                    </a:ext>
                  </a:extLst>
                </a:gridCol>
              </a:tblGrid>
              <a:tr h="411699">
                <a:tc gridSpan="2">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lang="en-US" sz="1400" b="1" dirty="0">
                          <a:solidFill>
                            <a:schemeClr val="bg1"/>
                          </a:solidFill>
                          <a:latin typeface="Arial" panose="020B0604020202020204" pitchFamily="34" charset="0"/>
                          <a:cs typeface="Arial" panose="020B0604020202020204" pitchFamily="34" charset="0"/>
                        </a:rPr>
                        <a:t>Management for Planned and Unplanned Missed Injections in Patients on Every 1-Month Dosing</a:t>
                      </a:r>
                      <a:endParaRPr lang="en-US" sz="1400" b="1" baseline="0" dirty="0">
                        <a:solidFill>
                          <a:schemeClr val="bg1"/>
                        </a:solidFill>
                        <a:latin typeface="Arial" panose="020B0604020202020204" pitchFamily="34" charset="0"/>
                        <a:cs typeface="Arial" panose="020B0604020202020204" pitchFamily="34" charset="0"/>
                      </a:endParaRPr>
                    </a:p>
                  </a:txBody>
                  <a:tcPr marL="137159" marR="137159" marT="68569" marB="6856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endParaRPr lang="en-US" sz="1800" b="1" baseline="0" dirty="0">
                        <a:solidFill>
                          <a:schemeClr val="bg1"/>
                        </a:solidFill>
                      </a:endParaRPr>
                    </a:p>
                  </a:txBody>
                  <a:tcPr marL="182880" marR="182880" marT="91440" marB="91440" anchor="ctr" horzOverflow="overflow">
                    <a:lnL w="12700"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429629">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Time Since Last Injection</a:t>
                      </a:r>
                    </a:p>
                  </a:txBody>
                  <a:tcPr marL="137159" marR="137159" marT="91440" marB="9144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75000"/>
                        <a:lumOff val="25000"/>
                        <a:alpha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latin typeface="Arial" panose="020B0604020202020204" pitchFamily="34" charset="0"/>
                          <a:cs typeface="Arial" panose="020B0604020202020204" pitchFamily="34" charset="0"/>
                        </a:rPr>
                        <a:t>Recommendation for Oral Bridging</a:t>
                      </a:r>
                    </a:p>
                  </a:txBody>
                  <a:tcPr marL="137159" marR="137159" marT="91440" marB="9144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729B">
                        <a:alpha val="80000"/>
                      </a:srgbClr>
                    </a:solidFill>
                  </a:tcPr>
                </a:tc>
                <a:extLst>
                  <a:ext uri="{0D108BD9-81ED-4DB2-BD59-A6C34878D82A}">
                    <a16:rowId xmlns:a16="http://schemas.microsoft.com/office/drawing/2014/main" val="10001"/>
                  </a:ext>
                </a:extLst>
              </a:tr>
              <a:tr h="1897514">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Planned Missed Injection</a:t>
                      </a:r>
                    </a:p>
                    <a:p>
                      <a:pPr marL="194310" marR="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Arial" panose="020B0604020202020204" pitchFamily="34" charset="0"/>
                          <a:cs typeface="Arial" panose="020B0604020202020204" pitchFamily="34" charset="0"/>
                        </a:rPr>
                        <a:t>Time </a:t>
                      </a:r>
                      <a:r>
                        <a:rPr lang="en-US" sz="1200" dirty="0">
                          <a:latin typeface="Arial" panose="020B0604020202020204" pitchFamily="34" charset="0"/>
                          <a:cs typeface="Arial" panose="020B0604020202020204" pitchFamily="34" charset="0"/>
                        </a:rPr>
                        <a:t>to miss a scheduled injection &gt;7 days</a:t>
                      </a:r>
                      <a:endParaRPr lang="en-US" sz="1200" baseline="0" dirty="0">
                        <a:latin typeface="Arial" panose="020B0604020202020204" pitchFamily="34" charset="0"/>
                        <a:cs typeface="Arial" panose="020B0604020202020204" pitchFamily="34" charset="0"/>
                      </a:endParaRPr>
                    </a:p>
                  </a:txBody>
                  <a:tcPr marL="68579" marR="68579" marT="182880" marB="18288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102870" marR="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Two oral options are are available</a:t>
                      </a:r>
                      <a:r>
                        <a:rPr lang="en-US" sz="1200" dirty="0">
                          <a:latin typeface="Arial" panose="020B0604020202020204" pitchFamily="34" charset="0"/>
                          <a:cs typeface="Arial" panose="020B0604020202020204" pitchFamily="34" charset="0"/>
                        </a:rPr>
                        <a:t>:</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Take daily oral therapy with </a:t>
                      </a:r>
                      <a:r>
                        <a:rPr lang="en-US" sz="1200" baseline="0" dirty="0">
                          <a:latin typeface="Arial" panose="020B0604020202020204" pitchFamily="34" charset="0"/>
                          <a:cs typeface="Arial" panose="020B0604020202020204" pitchFamily="34" charset="0"/>
                        </a:rPr>
                        <a:t>cabotegravir 30 mg plus </a:t>
                      </a:r>
                      <a:r>
                        <a:rPr lang="en-US" sz="1200" baseline="0" dirty="0" err="1">
                          <a:latin typeface="Arial" panose="020B0604020202020204" pitchFamily="34" charset="0"/>
                          <a:cs typeface="Arial" panose="020B0604020202020204" pitchFamily="34" charset="0"/>
                        </a:rPr>
                        <a:t>rilpivirine</a:t>
                      </a:r>
                      <a:r>
                        <a:rPr lang="en-US" sz="1200" baseline="0" dirty="0">
                          <a:latin typeface="Arial" panose="020B0604020202020204" pitchFamily="34" charset="0"/>
                          <a:cs typeface="Arial" panose="020B0604020202020204" pitchFamily="34" charset="0"/>
                        </a:rPr>
                        <a:t> 25 mg</a:t>
                      </a:r>
                      <a:br>
                        <a:rPr lang="en-US" sz="1200" baseline="0" dirty="0">
                          <a:latin typeface="Arial" panose="020B0604020202020204" pitchFamily="34" charset="0"/>
                          <a:cs typeface="Arial" panose="020B0604020202020204" pitchFamily="34" charset="0"/>
                        </a:rPr>
                      </a:br>
                      <a:r>
                        <a:rPr lang="en-US" sz="1200"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 up to 2 months to replace missed injection visits.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Take any fully suppressive antiretroviral regimen until injections resume</a:t>
                      </a:r>
                    </a:p>
                    <a:p>
                      <a:pPr marL="102870" marR="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Start oral therapy with either option above approximately 1 month </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(+/- 7 days) after the last injection dose of cabotegravir and </a:t>
                      </a:r>
                      <a:r>
                        <a:rPr lang="en-US" sz="1200" dirty="0" err="1">
                          <a:latin typeface="Arial" panose="020B0604020202020204" pitchFamily="34" charset="0"/>
                          <a:cs typeface="Arial" panose="020B0604020202020204" pitchFamily="34" charset="0"/>
                        </a:rPr>
                        <a:t>rilpivirine</a:t>
                      </a:r>
                      <a:r>
                        <a:rPr lang="en-US" sz="1200" dirty="0">
                          <a:latin typeface="Arial" panose="020B0604020202020204" pitchFamily="34" charset="0"/>
                          <a:cs typeface="Arial" panose="020B0604020202020204" pitchFamily="34" charset="0"/>
                        </a:rPr>
                        <a:t>. </a:t>
                      </a:r>
                    </a:p>
                    <a:p>
                      <a:pPr marL="102870" marR="0" indent="-10287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Continue oral therapy until the day injection dosing is restarted.</a:t>
                      </a:r>
                    </a:p>
                  </a:txBody>
                  <a:tcPr marL="68579" marR="68579" marT="182880" marB="18288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729B">
                        <a:alpha val="9804"/>
                      </a:srgbClr>
                    </a:solidFill>
                  </a:tcPr>
                </a:tc>
                <a:extLst>
                  <a:ext uri="{0D108BD9-81ED-4DB2-BD59-A6C34878D82A}">
                    <a16:rowId xmlns:a16="http://schemas.microsoft.com/office/drawing/2014/main" val="10002"/>
                  </a:ext>
                </a:extLst>
              </a:tr>
              <a:tr h="644438">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200" b="1" baseline="0" dirty="0">
                          <a:latin typeface="Arial" panose="020B0604020202020204" pitchFamily="34" charset="0"/>
                          <a:cs typeface="Arial" panose="020B0604020202020204" pitchFamily="34" charset="0"/>
                        </a:rPr>
                        <a:t>Unplanned Missed Injection</a:t>
                      </a:r>
                    </a:p>
                    <a:p>
                      <a:pPr marL="194310" marR="0" indent="-1028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latin typeface="Arial" panose="020B0604020202020204" pitchFamily="34" charset="0"/>
                          <a:cs typeface="Arial" panose="020B0604020202020204" pitchFamily="34" charset="0"/>
                        </a:rPr>
                        <a:t>Time from last injections is &gt;1 month + 7 days</a:t>
                      </a:r>
                    </a:p>
                  </a:txBody>
                  <a:tcPr marL="68579" marR="68579" marT="182880" marB="182880">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D9D9D9"/>
                    </a:solidFill>
                  </a:tcPr>
                </a:tc>
                <a:tc>
                  <a:txBody>
                    <a:bodyPr/>
                    <a:lstStyle/>
                    <a:p>
                      <a:pPr marL="102870" indent="-102870" algn="l">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If oral therapy has not been taken, reassess patients clinically to ensure resumption of injections remains appropriate.</a:t>
                      </a:r>
                    </a:p>
                  </a:txBody>
                  <a:tcPr marL="68579" marR="68579" marT="182880" marB="182880">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729B">
                        <a:alpha val="20000"/>
                      </a:srgbClr>
                    </a:solidFill>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31107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323850" y="89297"/>
            <a:ext cx="8497491" cy="8179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rmAutofit fontScale="90000"/>
          </a:bodyPr>
          <a:lstStyle/>
          <a:p>
            <a:r>
              <a:rPr lang="en-US" dirty="0"/>
              <a:t>Recommendations for Restarting Injection Doses after Missed </a:t>
            </a:r>
            <a:br>
              <a:rPr lang="en-US" dirty="0"/>
            </a:br>
            <a:r>
              <a:rPr lang="en-US" dirty="0"/>
              <a:t>Injections with Every 1-Month Dosing Schedule</a:t>
            </a:r>
            <a:endParaRPr lang="en-US" altLang="en-US" sz="2100" dirty="0">
              <a:latin typeface="Arial" panose="020B0604020202020204" pitchFamily="34" charset="0"/>
              <a:cs typeface="Arial" panose="020B0604020202020204" pitchFamily="34" charset="0"/>
            </a:endParaRPr>
          </a:p>
        </p:txBody>
      </p:sp>
      <p:sp>
        <p:nvSpPr>
          <p:cNvPr id="41987" name="Text Placeholder 2"/>
          <p:cNvSpPr>
            <a:spLocks noGrp="1"/>
          </p:cNvSpPr>
          <p:nvPr>
            <p:ph type="body" sz="quarter" idx="14"/>
          </p:nvPr>
        </p:nvSpPr>
        <p:spPr bwMode="auto">
          <a:xfrm>
            <a:off x="323850" y="4813697"/>
            <a:ext cx="7358063" cy="2405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eaLnBrk="1" hangingPunct="1">
              <a:spcBef>
                <a:spcPct val="0"/>
              </a:spcBef>
            </a:pPr>
            <a:r>
              <a:rPr lang="en-US" altLang="en-US" dirty="0">
                <a:latin typeface="Arial" panose="020B0604020202020204" pitchFamily="34" charset="0"/>
                <a:cs typeface="Arial" panose="020B0604020202020204" pitchFamily="34" charset="0"/>
              </a:rPr>
              <a:t>Source: Cabotegravir-</a:t>
            </a:r>
            <a:r>
              <a:rPr lang="en-US" altLang="en-US" dirty="0" err="1">
                <a:latin typeface="Arial" panose="020B0604020202020204" pitchFamily="34" charset="0"/>
                <a:cs typeface="Arial" panose="020B0604020202020204" pitchFamily="34" charset="0"/>
              </a:rPr>
              <a:t>Rilpivirine</a:t>
            </a:r>
            <a:r>
              <a:rPr lang="en-US" altLang="en-US" dirty="0">
                <a:latin typeface="Arial" panose="020B0604020202020204" pitchFamily="34" charset="0"/>
                <a:cs typeface="Arial" panose="020B0604020202020204" pitchFamily="34" charset="0"/>
              </a:rPr>
              <a:t> Prescribing Information</a:t>
            </a:r>
          </a:p>
        </p:txBody>
      </p:sp>
      <p:graphicFrame>
        <p:nvGraphicFramePr>
          <p:cNvPr id="4" name="Group 45">
            <a:extLst>
              <a:ext uri="{FF2B5EF4-FFF2-40B4-BE49-F238E27FC236}">
                <a16:creationId xmlns:a16="http://schemas.microsoft.com/office/drawing/2014/main" id="{29DBC3F5-C76D-1542-830D-D9B334C4AB53}"/>
              </a:ext>
            </a:extLst>
          </p:cNvPr>
          <p:cNvGraphicFramePr>
            <a:graphicFrameLocks noGrp="1"/>
          </p:cNvGraphicFramePr>
          <p:nvPr>
            <p:extLst>
              <p:ext uri="{D42A27DB-BD31-4B8C-83A1-F6EECF244321}">
                <p14:modId xmlns:p14="http://schemas.microsoft.com/office/powerpoint/2010/main" val="3340269895"/>
              </p:ext>
            </p:extLst>
          </p:nvPr>
        </p:nvGraphicFramePr>
        <p:xfrm>
          <a:off x="367373" y="1109690"/>
          <a:ext cx="8412480" cy="3411807"/>
        </p:xfrm>
        <a:graphic>
          <a:graphicData uri="http://schemas.openxmlformats.org/drawingml/2006/table">
            <a:tbl>
              <a:tblPr>
                <a:effectLst/>
              </a:tblPr>
              <a:tblGrid>
                <a:gridCol w="3305896">
                  <a:extLst>
                    <a:ext uri="{9D8B030D-6E8A-4147-A177-3AD203B41FA5}">
                      <a16:colId xmlns:a16="http://schemas.microsoft.com/office/drawing/2014/main" val="20000"/>
                    </a:ext>
                  </a:extLst>
                </a:gridCol>
                <a:gridCol w="5106584">
                  <a:extLst>
                    <a:ext uri="{9D8B030D-6E8A-4147-A177-3AD203B41FA5}">
                      <a16:colId xmlns:a16="http://schemas.microsoft.com/office/drawing/2014/main" val="20004"/>
                    </a:ext>
                  </a:extLst>
                </a:gridCol>
              </a:tblGrid>
              <a:tr h="445371">
                <a:tc gridSpan="2">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r>
                        <a:rPr lang="en-US" sz="1400" b="1" dirty="0">
                          <a:solidFill>
                            <a:schemeClr val="bg1"/>
                          </a:solidFill>
                          <a:latin typeface="Arial" panose="020B0604020202020204" pitchFamily="34" charset="0"/>
                          <a:cs typeface="Arial" panose="020B0604020202020204" pitchFamily="34" charset="0"/>
                        </a:rPr>
                        <a:t>Injection Dosing Recommendations after Missed Injections with Every-1-Month Dosing Schedule</a:t>
                      </a:r>
                      <a:endParaRPr lang="en-US" sz="1400" b="1" baseline="0" dirty="0">
                        <a:solidFill>
                          <a:schemeClr val="bg1"/>
                        </a:solidFill>
                        <a:latin typeface="Arial" panose="020B0604020202020204" pitchFamily="34" charset="0"/>
                        <a:cs typeface="Arial" panose="020B0604020202020204" pitchFamily="34" charset="0"/>
                      </a:endParaRPr>
                    </a:p>
                  </a:txBody>
                  <a:tcPr marL="137159" marR="137159" marT="68579" marB="685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defRPr/>
                      </a:pPr>
                      <a:endParaRPr lang="en-US" sz="1800" b="1" baseline="0" dirty="0">
                        <a:solidFill>
                          <a:schemeClr val="bg1"/>
                        </a:solidFill>
                      </a:endParaRPr>
                    </a:p>
                  </a:txBody>
                  <a:tcPr marL="182880" marR="182880" marT="91440" marB="91440" anchor="ctr" horzOverflow="overflow">
                    <a:lnL w="12700" cap="flat" cmpd="sng" algn="ctr">
                      <a:solidFill>
                        <a:prstClr val="white">
                          <a:lumMod val="75000"/>
                        </a:prstClr>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440286">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Time Since Last Injection</a:t>
                      </a:r>
                    </a:p>
                  </a:txBody>
                  <a:tcPr marL="137159" marR="137159" marT="34290" marB="34290" anchor="ctr" horzOverflow="overflow">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Arial" panose="020B0604020202020204" pitchFamily="34" charset="0"/>
                          <a:cs typeface="Arial" panose="020B0604020202020204" pitchFamily="34" charset="0"/>
                        </a:rPr>
                        <a:t>Recommendation</a:t>
                      </a:r>
                    </a:p>
                  </a:txBody>
                  <a:tcPr marL="137159" marR="137159" marT="34290" marB="34290" anchor="ctr" horzOverflow="overflow">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729B">
                        <a:alpha val="80000"/>
                      </a:srgbClr>
                    </a:solidFill>
                  </a:tcPr>
                </a:tc>
                <a:extLst>
                  <a:ext uri="{0D108BD9-81ED-4DB2-BD59-A6C34878D82A}">
                    <a16:rowId xmlns:a16="http://schemas.microsoft.com/office/drawing/2014/main" val="10001"/>
                  </a:ext>
                </a:extLst>
              </a:tr>
              <a:tr h="1263075">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1400" b="1" baseline="0" dirty="0">
                          <a:latin typeface="Arial" panose="020B0604020202020204" pitchFamily="34" charset="0"/>
                          <a:cs typeface="Arial" panose="020B0604020202020204" pitchFamily="34" charset="0"/>
                        </a:rPr>
                        <a:t>Less than or equal to 2 months</a:t>
                      </a:r>
                    </a:p>
                  </a:txBody>
                  <a:tcPr marL="68579" marR="68579" marT="34290" marB="18288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marL="91440" marR="0" indent="0" algn="l" defTabSz="914400" rtl="0" eaLnBrk="1" fontAlgn="auto" latinLnBrk="0" hangingPunct="1">
                        <a:lnSpc>
                          <a:spcPts val="1800"/>
                        </a:lnSpc>
                        <a:spcBef>
                          <a:spcPts val="0"/>
                        </a:spcBef>
                        <a:spcAft>
                          <a:spcPts val="0"/>
                        </a:spcAft>
                        <a:buClrTx/>
                        <a:buSzTx/>
                        <a:buFontTx/>
                        <a:buNone/>
                        <a:tabLst/>
                        <a:defRPr/>
                      </a:pPr>
                      <a:r>
                        <a:rPr lang="en-US" sz="1400" dirty="0">
                          <a:latin typeface="Arial" panose="020B0604020202020204" pitchFamily="34" charset="0"/>
                          <a:cs typeface="Arial" panose="020B0604020202020204" pitchFamily="34" charset="0"/>
                        </a:rPr>
                        <a:t>Resume with cabotegravir 400 mg (2 mL) and </a:t>
                      </a:r>
                      <a:r>
                        <a:rPr lang="en-US" sz="1400" dirty="0" err="1">
                          <a:latin typeface="Arial" panose="020B0604020202020204" pitchFamily="34" charset="0"/>
                          <a:cs typeface="Arial" panose="020B0604020202020204" pitchFamily="34" charset="0"/>
                        </a:rPr>
                        <a:t>rilpivirine</a:t>
                      </a:r>
                      <a:r>
                        <a:rPr lang="en-US" sz="1400" dirty="0">
                          <a:latin typeface="Arial" panose="020B0604020202020204" pitchFamily="34" charset="0"/>
                          <a:cs typeface="Arial" panose="020B0604020202020204" pitchFamily="34" charset="0"/>
                        </a:rPr>
                        <a:t> 600 mg (2 mL) monthly injections as soon as possible.</a:t>
                      </a:r>
                    </a:p>
                  </a:txBody>
                  <a:tcPr marL="68579" marR="68579" marT="34290" marB="18288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729B">
                        <a:alpha val="11000"/>
                      </a:srgbClr>
                    </a:solidFill>
                  </a:tcPr>
                </a:tc>
                <a:extLst>
                  <a:ext uri="{0D108BD9-81ED-4DB2-BD59-A6C34878D82A}">
                    <a16:rowId xmlns:a16="http://schemas.microsoft.com/office/drawing/2014/main" val="10002"/>
                  </a:ext>
                </a:extLst>
              </a:tr>
              <a:tr h="1263075">
                <a:tc>
                  <a:txBody>
                    <a:bodyPr/>
                    <a:lstStyle/>
                    <a:p>
                      <a:pPr marL="0" marR="0" indent="0" algn="l" defTabSz="914400" rtl="0" eaLnBrk="1" fontAlgn="auto" latinLnBrk="0" hangingPunct="1">
                        <a:lnSpc>
                          <a:spcPts val="1800"/>
                        </a:lnSpc>
                        <a:spcBef>
                          <a:spcPts val="0"/>
                        </a:spcBef>
                        <a:spcAft>
                          <a:spcPts val="0"/>
                        </a:spcAft>
                        <a:buClrTx/>
                        <a:buSzTx/>
                        <a:buFontTx/>
                        <a:buNone/>
                        <a:tabLst/>
                        <a:defRPr/>
                      </a:pPr>
                      <a:r>
                        <a:rPr lang="en-US" sz="1400" b="1" baseline="0" dirty="0">
                          <a:latin typeface="Arial" panose="020B0604020202020204" pitchFamily="34" charset="0"/>
                          <a:cs typeface="Arial" panose="020B0604020202020204" pitchFamily="34" charset="0"/>
                        </a:rPr>
                        <a:t>Greater than 2 months</a:t>
                      </a:r>
                    </a:p>
                  </a:txBody>
                  <a:tcPr marL="68579" marR="68579" marT="34290" marB="18288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D9D9D9"/>
                    </a:solidFill>
                  </a:tcPr>
                </a:tc>
                <a:tc>
                  <a:txBody>
                    <a:bodyPr/>
                    <a:lstStyle/>
                    <a:p>
                      <a:pPr marL="91440" indent="0" algn="l">
                        <a:lnSpc>
                          <a:spcPts val="1800"/>
                        </a:lnSpc>
                        <a:spcBef>
                          <a:spcPts val="0"/>
                        </a:spcBef>
                        <a:buFontTx/>
                        <a:buNone/>
                      </a:pPr>
                      <a:r>
                        <a:rPr lang="en-US" sz="1400" dirty="0">
                          <a:latin typeface="Arial" panose="020B0604020202020204" pitchFamily="34" charset="0"/>
                          <a:cs typeface="Arial" panose="020B0604020202020204" pitchFamily="34" charset="0"/>
                        </a:rPr>
                        <a:t>Reinitiate with with cabotegravir 600 mg (3 mL) and </a:t>
                      </a:r>
                      <a:r>
                        <a:rPr lang="en-US" sz="1400" baseline="0" dirty="0" err="1">
                          <a:latin typeface="Arial" panose="020B0604020202020204" pitchFamily="34" charset="0"/>
                          <a:cs typeface="Arial" panose="020B0604020202020204" pitchFamily="34" charset="0"/>
                        </a:rPr>
                        <a:t>rilpivirine</a:t>
                      </a:r>
                      <a:r>
                        <a:rPr lang="en-US" sz="1400" dirty="0">
                          <a:latin typeface="Arial" panose="020B0604020202020204" pitchFamily="34" charset="0"/>
                          <a:cs typeface="Arial" panose="020B0604020202020204" pitchFamily="34" charset="0"/>
                        </a:rPr>
                        <a:t> 900 mg (3 mL) then continue to follow the monthly cabotegravir 400 mg (2 mL) and </a:t>
                      </a:r>
                      <a:r>
                        <a:rPr lang="en-US" sz="1400" dirty="0" err="1">
                          <a:latin typeface="Arial" panose="020B0604020202020204" pitchFamily="34" charset="0"/>
                          <a:cs typeface="Arial" panose="020B0604020202020204" pitchFamily="34" charset="0"/>
                        </a:rPr>
                        <a:t>rilpivirine</a:t>
                      </a:r>
                      <a:r>
                        <a:rPr lang="en-US" sz="1400" dirty="0">
                          <a:latin typeface="Arial" panose="020B0604020202020204" pitchFamily="34" charset="0"/>
                          <a:cs typeface="Arial" panose="020B0604020202020204" pitchFamily="34" charset="0"/>
                        </a:rPr>
                        <a:t> 600 mg (2 mL) monthly injection dosing schedule.</a:t>
                      </a:r>
                    </a:p>
                  </a:txBody>
                  <a:tcPr marL="68579" marR="68579" marT="34290" marB="182880" anchor="ctr">
                    <a:lnL w="1905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00729B">
                        <a:alpha val="20000"/>
                      </a:srgbClr>
                    </a:solidFill>
                  </a:tcPr>
                </a:tc>
                <a:extLst>
                  <a:ext uri="{0D108BD9-81ED-4DB2-BD59-A6C34878D82A}">
                    <a16:rowId xmlns:a16="http://schemas.microsoft.com/office/drawing/2014/main" val="10004"/>
                  </a:ext>
                </a:extLst>
              </a:tr>
            </a:tbl>
          </a:graphicData>
        </a:graphic>
      </p:graphicFrame>
    </p:spTree>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52888</TotalTime>
  <Words>8812</Words>
  <Application>Microsoft Macintosh PowerPoint</Application>
  <PresentationFormat>On-screen Show (16:9)</PresentationFormat>
  <Paragraphs>1126</Paragraphs>
  <Slides>80</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80</vt:i4>
      </vt:variant>
    </vt:vector>
  </HeadingPairs>
  <TitlesOfParts>
    <vt:vector size="89" baseType="lpstr">
      <vt:lpstr>Arial</vt:lpstr>
      <vt:lpstr>Corbel</vt:lpstr>
      <vt:lpstr>Geneva</vt:lpstr>
      <vt:lpstr>Helvetica</vt:lpstr>
      <vt:lpstr>Lucida Grande</vt:lpstr>
      <vt:lpstr>Symbol</vt:lpstr>
      <vt:lpstr>Times</vt:lpstr>
      <vt:lpstr>Times New Roman</vt:lpstr>
      <vt:lpstr>NCRC</vt:lpstr>
      <vt:lpstr>Cabotegravir plus Rilpivirine Extended Release Injectable Suspension</vt:lpstr>
      <vt:lpstr>Cabotegravir and Rilpivirine Oral and Injectable Preparations</vt:lpstr>
      <vt:lpstr>Cabotegravir and Rilpivirine Extended Release Injectable Suspension Indications</vt:lpstr>
      <vt:lpstr>Cabotegravir and Rilpivirine Oral Preparations and Extended Release Injectable Suspension</vt:lpstr>
      <vt:lpstr>Dosing Schedule for Every 1-Month Injectable Cabotegravir and Rilpivirine</vt:lpstr>
      <vt:lpstr>Schedule for Every 1-Month Injectable Cabotegravir and Rilpivirine </vt:lpstr>
      <vt:lpstr>Schedule for Every 1-Month Injectable Cabotegravir and Rilpivirine</vt:lpstr>
      <vt:lpstr>Management of Missed Injections in Persons on Every 1-Month Dosing</vt:lpstr>
      <vt:lpstr>Recommendations for Restarting Injection Doses after Missed  Injections with Every 1-Month Dosing Schedule</vt:lpstr>
      <vt:lpstr>Dosing Schedule for Every 2-Month Injectable Cabotegravir and Rilpivirine</vt:lpstr>
      <vt:lpstr>Dosing Schedule for Every 2-Month Injectable Cabotegravir and Rilpivirine </vt:lpstr>
      <vt:lpstr>Schedule for Every 2-Month Injectable Cabotegravir and Rilpivirine</vt:lpstr>
      <vt:lpstr>Management of Missed Injections in Persons on Every 2-Month Dosing</vt:lpstr>
      <vt:lpstr>Recommendations for Restarting Injection Doses after Missed  Injections with Every 2-Month Dosing Schedule</vt:lpstr>
      <vt:lpstr>Cabotegravir and Rilpivirine Extended-Release Injectable Suspension  Switching from Every 1-Month to Every 2-Month Cabotegravir and Rilpivirine</vt:lpstr>
      <vt:lpstr>Cabotegravir and Rilpivirine Extended-Release Injectable Suspension  Switching from Every 2-Month to Every 1-Month Cabotegravir and Rilpivirine</vt:lpstr>
      <vt:lpstr>PowerPoint Presentation</vt:lpstr>
      <vt:lpstr>PowerPoint Presentation</vt:lpstr>
      <vt:lpstr>Long-Acting IM Cabotegravir and IM Rilpivirine after Oral Induction   FLAIR Study: 48-Week Data </vt:lpstr>
      <vt:lpstr>Long-Acting IM Cabotegravir and IM Rilpivirine after Oral Induction  FLAIR Study (48-Week Data): Design</vt:lpstr>
      <vt:lpstr>Long-Acting IM Cabotegravir and IM Rilpivirine after Oral Induction FLAIR Study (48-Week Data): Baseline Characteristics</vt:lpstr>
      <vt:lpstr>Long-Acting IM Cabotegravir and IM Rilpivirine after Oral Induction FLAIR Study (48-Week Data): Results</vt:lpstr>
      <vt:lpstr>Long-Acting Cabotegravir and IM Rilpivirine after Oral Induction FLAIR Study (48-Week Data): Results</vt:lpstr>
      <vt:lpstr>Long-Acting IM Cabotegravir and IM Rilpivirine after Oral Induction FLAIR Study (48-Week Data): Adverse Events</vt:lpstr>
      <vt:lpstr>Long-Acting IM Cabotegravir and IM Rilpivirine after Oral Induction FLAIR Study (48-Week Data): Injection Site Reactions (ISRs)</vt:lpstr>
      <vt:lpstr>Long-Acting IM Cabotegravir and IM Rilpivirine after Oral Induction FLAIR Study (48-Week Data): Conclusions</vt:lpstr>
      <vt:lpstr>Long-Acting IM Cabotegravir and IM Rilpivirine after Oral Induction FLAIR Study: 96-Week Data</vt:lpstr>
      <vt:lpstr>Long-Acting IM Cabotegravir and IM Rilpivirine after Oral Induction FLAIR Study (96-Week Data): Results</vt:lpstr>
      <vt:lpstr>Long-Acting IM Cabotegravir and IM Rilpivirine after Oral Induction FLAIR Study (96-Week Data): Results</vt:lpstr>
      <vt:lpstr>Long-Acting IM Cabotegravir and IM Rilpivirine after Oral Induction FLAIR Study (96-Week Data): Adverse Events</vt:lpstr>
      <vt:lpstr>Long-Acting IM Cabotegravir and IM Rilpivirine after Oral Induction FLAIR Study (96-Week Data): Injection Site Reactions (ISRs)</vt:lpstr>
      <vt:lpstr>Long-Acting IM Cabotegravir and IM Rilpivirine after Oral Induction FLAIR Study (96-Week Data): Conclusions</vt:lpstr>
      <vt:lpstr>Long-Acting Cabotegravir and Rilpivirine with Oral Lead In versus Direct-to-Inject   FLAIR Study: Week 124 Extension Phase</vt:lpstr>
      <vt:lpstr>Long-Acting IM CAB and IM RPV With or Without Oral Lead In  FLAIR Study (124-Week Extension): Design</vt:lpstr>
      <vt:lpstr>Long-Acting IM CAB and RPV With or Without Oral Lead In FLAIR Study (124-Week Extension): Results in Extension Phase</vt:lpstr>
      <vt:lpstr>Long-Acting IM CAB and RPV With or Without Oral Lead In FLAIR Study (124-Week Extension): Conclusion</vt:lpstr>
      <vt:lpstr>Long-Acting IM Cabotegravir and IM Rilpivirine for HIV Maintenance  ATLAS Study</vt:lpstr>
      <vt:lpstr>Long-Acting IM Cabotegravir and IM Rilpivirine for HIV Maintenance ATLAS Study: Design</vt:lpstr>
      <vt:lpstr>Long-Acting IM Cabotegravir and IM Rilpivirine for HIV Maintenance ATLAS Study: Baseline Characteristics</vt:lpstr>
      <vt:lpstr>Long-Acting IM Cabotegravir and IM Rilpivirine for HIV Maintenance ATLAS Study: Results</vt:lpstr>
      <vt:lpstr>Long-Acting IM Cabotegravir and IM Rilpivirine for HIV Maintenance ATLAS Study: Results</vt:lpstr>
      <vt:lpstr>Long-Acting IM Cabotegravir and IM Rilpivirine for HIV Maintenance ATLAS Study: Adverse Events</vt:lpstr>
      <vt:lpstr>Long-Acting IM Cabotegravir and IM Rilpivirine for HIV Maintenance ATLAS Study: Conclusions</vt:lpstr>
      <vt:lpstr>IM Cabotegravir and IM Rilpivirine Every 2 Months for HIV Maintenance  ATLAS-2M</vt:lpstr>
      <vt:lpstr>IM Cabotegravir and IM Rilpivirine Every 2 Months for HIV Maintenance ATLAS-2M Study: Design</vt:lpstr>
      <vt:lpstr>IM Cabotegravir and IM Rilpivirine Every 2 Months for HIV Maintenance ATLAS-2M Study: Baseline Characteristics</vt:lpstr>
      <vt:lpstr>IM Cabotegravir and IM Rilpivirine Every 2 Months for HIV Maintenance ATLAS-2M Study: Results</vt:lpstr>
      <vt:lpstr>IM Cabotegravir and IM Rilpivirine Every 2 Months for HIV Maintenance ATLAS-2M Study: Results</vt:lpstr>
      <vt:lpstr>IM Cabotegravir and IM Rilpivirine Every 2 Months for HIV Maintenance ATLAS-2M Study: Results</vt:lpstr>
      <vt:lpstr>IM Cabotegravir and IM Rilpivirine Every 2 Months for HIV Maintenance ATLAS-2M Study: Conclusions</vt:lpstr>
      <vt:lpstr>IM Cabotegravir and IM Rilpivirine Every 2 Months for HIV Maintenance  ATLAS-2M: 96-Week Results</vt:lpstr>
      <vt:lpstr>IM Cabotegravir and IM Rilpivirine Every 2 Months for HIV Maintenance ATLAS-2M Study: Results (Week 96)</vt:lpstr>
      <vt:lpstr>IM Cabotegravir and IM Rilpivirine Every 2 Months for HIV Maintenance ATLAS-2M Study: Results (Week 96)</vt:lpstr>
      <vt:lpstr>IM Cabotegravir and IM Rilpivirine Every 2 Months for HIV Maintenance ATLAS-2M Study: Results (Week 96)</vt:lpstr>
      <vt:lpstr>Switch to IM CAB and RPV Every 2 Months vs. Continued Oral BIC-TAF-FTC SOLAR</vt:lpstr>
      <vt:lpstr>Switch to IM CAB and RPV versus Continued BIC-TAF-FTC SOLAR: Study Design</vt:lpstr>
      <vt:lpstr>Switch to IM CAB and RPV versus Continued BIC-TAF-FTC SOLAR: Baseline Characteristics</vt:lpstr>
      <vt:lpstr>Switch to IM CAB and RPV versus Continued BIC-TAF-FTC SOLAR: Baseline Characteristics</vt:lpstr>
      <vt:lpstr>Switch to IM CAB and RPV versus Continued BIC-TAF-FTC SOLAR: Results</vt:lpstr>
      <vt:lpstr>Switch to IM CAB and RPV versus Continued BIC-TAF-FTC SOLAR: Results</vt:lpstr>
      <vt:lpstr>Switch to IM CAB and RPV versus Continued BIC-TAF-FTC SOLAR: Conclusion</vt:lpstr>
      <vt:lpstr>Oral Cabotegravir + Oral Rilpivirine versus Efavirenz + 2 NRTI’s  LATTE Study</vt:lpstr>
      <vt:lpstr>Oral Cabotegravir + Oral Rilpivirine versus Efavirenz + 2 NRTI’s LATTE Study: Design</vt:lpstr>
      <vt:lpstr>Oral Cabotegravir + Oral Rilpivirine versus Efavirenz + 2 NRTI’s LATTE Study: Results</vt:lpstr>
      <vt:lpstr>Oral Cabotegravir + Oral Rilpivirine versus Efavirenz + 2 NRTI’s LATTE Study: Results</vt:lpstr>
      <vt:lpstr>Oral Cabotegravir + Oral Rilpivirine versus Efavirenz + 2 NRTI’s LATTE Study: Conclusions</vt:lpstr>
      <vt:lpstr> Cabotegravir IM + Rilpivirine IM Every One or Two Months versus Oral CAB + ABC-3TC LATTE-2</vt:lpstr>
      <vt:lpstr>IM Cabotegravir + IM Rilpivirine versus Cabotegravir + ABC-3TC LATTE-2 Study: Design</vt:lpstr>
      <vt:lpstr>IM Cabotegravir + IM Rilpivirine versus Cabotegravir + ABC-3TC LATTE-2 Study: Results</vt:lpstr>
      <vt:lpstr>IM Cabotegravir + IM Rilpivirine versus Cabotegravir + ABC-3TC LATTE-2 Study: Results</vt:lpstr>
      <vt:lpstr>IM Cabotegravir + IM Rilpivirine versus Oral Cabotegravir + ABC-3TC LATTE-2 Study: Adverse Events</vt:lpstr>
      <vt:lpstr>IM Cabotegravir + IM Rilpivirine versus Cabotegravir + ABC-3TC LATTE-2 Study: Adverse Events</vt:lpstr>
      <vt:lpstr>IM Cabotegravir + IM Rilpivirine versus Oral Cabotegravir + ABC-3TC LATTE-2 Study: Conclusions</vt:lpstr>
      <vt:lpstr>Every 2-Month IM CAB plus IM RPV After 5 Years of Oral CAB plus Oral RPV  POLAR Study</vt:lpstr>
      <vt:lpstr>Every 2-Month IM CAB + IM RPV after 5 Years of Oral CAB + Oral RPV Polar Study: Design</vt:lpstr>
      <vt:lpstr>Every 2-Month IM CAB + IM RPV after 5 Years of Oral CAB + Oral RPV Polar Study: Baseline Characteristics</vt:lpstr>
      <vt:lpstr>Every 2-Month IM CAB + IM RPV after 5 Years of Oral CAB + Oral RPV Polar Study: Results</vt:lpstr>
      <vt:lpstr>Every 2-Month IM CAB + IM RPV after 5 Years of Oral CAB + Oral RPV Polar Study: Results</vt:lpstr>
      <vt:lpstr>Every 2-Month IM CAB + IM RPV After 5 Years Oral CAB + RPV Polar Study: Conclusions</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2312</cp:revision>
  <cp:lastPrinted>2008-02-05T14:34:24Z</cp:lastPrinted>
  <dcterms:created xsi:type="dcterms:W3CDTF">2010-11-28T05:36:22Z</dcterms:created>
  <dcterms:modified xsi:type="dcterms:W3CDTF">2023-10-06T18:23:33Z</dcterms:modified>
</cp:coreProperties>
</file>