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082" r:id="rId2"/>
    <p:sldId id="1083" r:id="rId3"/>
    <p:sldId id="1084" r:id="rId4"/>
    <p:sldId id="1098" r:id="rId5"/>
    <p:sldId id="1099" r:id="rId6"/>
    <p:sldId id="1100" r:id="rId7"/>
    <p:sldId id="1097" r:id="rId8"/>
    <p:sldId id="1277"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5E7F"/>
    <a:srgbClr val="595959"/>
    <a:srgbClr val="717B78"/>
    <a:srgbClr val="94691E"/>
    <a:srgbClr val="E7AF2E"/>
    <a:srgbClr val="BA8426"/>
    <a:srgbClr val="CCCB00"/>
    <a:srgbClr val="A1D6F0"/>
    <a:srgbClr val="B59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160" autoAdjust="0"/>
    <p:restoredTop sz="94807" autoAdjust="0"/>
  </p:normalViewPr>
  <p:slideViewPr>
    <p:cSldViewPr snapToGrid="0" showGuides="1">
      <p:cViewPr varScale="1">
        <p:scale>
          <a:sx n="165" d="100"/>
          <a:sy n="165"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70122484701"/>
          <c:y val="5.1481554558035297E-2"/>
          <c:w val="0.87636482939632498"/>
          <c:h val="0.76646610949929195"/>
        </c:manualLayout>
      </c:layout>
      <c:barChart>
        <c:barDir val="col"/>
        <c:grouping val="clustered"/>
        <c:varyColors val="0"/>
        <c:ser>
          <c:idx val="0"/>
          <c:order val="0"/>
          <c:tx>
            <c:strRef>
              <c:f>Sheet1!$B$1</c:f>
              <c:strCache>
                <c:ptCount val="1"/>
                <c:pt idx="0">
                  <c:v>Regimen</c:v>
                </c:pt>
              </c:strCache>
            </c:strRef>
          </c:tx>
          <c:spPr>
            <a:gradFill>
              <a:gsLst>
                <a:gs pos="0">
                  <a:srgbClr val="005796"/>
                </a:gs>
                <a:gs pos="100000">
                  <a:srgbClr val="0074C9"/>
                </a:gs>
              </a:gsLst>
              <a:lin ang="0" scaled="1"/>
            </a:gradFill>
            <a:ln w="12700">
              <a:noFill/>
            </a:ln>
            <a:effectLst/>
            <a:scene3d>
              <a:camera prst="orthographicFront"/>
              <a:lightRig rig="threePt" dir="t"/>
            </a:scene3d>
            <a:sp3d>
              <a:bevelT/>
            </a:sp3d>
          </c:spPr>
          <c:invertIfNegative val="0"/>
          <c:dPt>
            <c:idx val="0"/>
            <c:invertIfNegative val="0"/>
            <c:bubble3D val="0"/>
            <c:spPr>
              <a:gradFill>
                <a:gsLst>
                  <a:gs pos="0">
                    <a:srgbClr val="A26201"/>
                  </a:gs>
                  <a:gs pos="100000">
                    <a:srgbClr val="D99B02"/>
                  </a:gs>
                </a:gsLst>
                <a:lin ang="0" scaled="1"/>
              </a:gradFill>
              <a:ln w="12700">
                <a:noFill/>
              </a:ln>
              <a:effectLst/>
              <a:scene3d>
                <a:camera prst="orthographicFront"/>
                <a:lightRig rig="threePt" dir="t"/>
              </a:scene3d>
              <a:sp3d>
                <a:bevelT/>
              </a:sp3d>
            </c:spPr>
            <c:extLst>
              <c:ext xmlns:c16="http://schemas.microsoft.com/office/drawing/2014/chart" uri="{C3380CC4-5D6E-409C-BE32-E72D297353CC}">
                <c16:uniqueId val="{00000000-DCA2-EE45-BB6C-A395C7F44FA0}"/>
              </c:ext>
            </c:extLst>
          </c:dPt>
          <c:dPt>
            <c:idx val="1"/>
            <c:invertIfNegative val="0"/>
            <c:bubble3D val="0"/>
            <c:spPr>
              <a:gradFill>
                <a:gsLst>
                  <a:gs pos="0">
                    <a:srgbClr val="704400"/>
                  </a:gs>
                  <a:gs pos="99000">
                    <a:srgbClr val="BC7201"/>
                  </a:gs>
                </a:gsLst>
                <a:lin ang="0" scaled="1"/>
              </a:gradFill>
              <a:ln w="12700">
                <a:noFill/>
              </a:ln>
              <a:effectLst/>
              <a:scene3d>
                <a:camera prst="orthographicFront"/>
                <a:lightRig rig="threePt" dir="t"/>
              </a:scene3d>
              <a:sp3d>
                <a:bevelT/>
              </a:sp3d>
            </c:spPr>
            <c:extLst>
              <c:ext xmlns:c16="http://schemas.microsoft.com/office/drawing/2014/chart" uri="{C3380CC4-5D6E-409C-BE32-E72D297353CC}">
                <c16:uniqueId val="{00000002-DCA2-EE45-BB6C-A395C7F44FA0}"/>
              </c:ext>
            </c:extLst>
          </c:dPt>
          <c:dPt>
            <c:idx val="2"/>
            <c:invertIfNegative val="0"/>
            <c:bubble3D val="0"/>
            <c:spPr>
              <a:gradFill>
                <a:gsLst>
                  <a:gs pos="0">
                    <a:srgbClr val="5B505F"/>
                  </a:gs>
                  <a:gs pos="100000">
                    <a:srgbClr val="98859F"/>
                  </a:gs>
                </a:gsLst>
                <a:lin ang="0" scaled="1"/>
              </a:gradFill>
              <a:ln w="12700">
                <a:noFill/>
              </a:ln>
              <a:effectLst/>
              <a:scene3d>
                <a:camera prst="orthographicFront"/>
                <a:lightRig rig="threePt" dir="t"/>
              </a:scene3d>
              <a:sp3d>
                <a:bevelT/>
              </a:sp3d>
            </c:spPr>
            <c:extLst>
              <c:ext xmlns:c16="http://schemas.microsoft.com/office/drawing/2014/chart" uri="{C3380CC4-5D6E-409C-BE32-E72D297353CC}">
                <c16:uniqueId val="{00000004-DCA2-EE45-BB6C-A395C7F44FA0}"/>
              </c:ext>
            </c:extLst>
          </c:dPt>
          <c:dPt>
            <c:idx val="3"/>
            <c:invertIfNegative val="0"/>
            <c:bubble3D val="0"/>
            <c:extLst>
              <c:ext xmlns:c16="http://schemas.microsoft.com/office/drawing/2014/chart" uri="{C3380CC4-5D6E-409C-BE32-E72D297353CC}">
                <c16:uniqueId val="{00000005-DCA2-EE45-BB6C-A395C7F44FA0}"/>
              </c:ext>
            </c:extLst>
          </c:dPt>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CA2-EE45-BB6C-A395C7F44FA0}"/>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A2-EE45-BB6C-A395C7F44FA0}"/>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A2-EE45-BB6C-A395C7F44FA0}"/>
                </c:ext>
              </c:extLst>
            </c:dLbl>
            <c:dLbl>
              <c:idx val="3"/>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CA2-EE45-BB6C-A395C7F44FA0}"/>
                </c:ext>
              </c:extLst>
            </c:dLbl>
            <c:spPr>
              <a:solidFill>
                <a:sysClr val="window" lastClr="FFFFFF">
                  <a:alpha val="50000"/>
                </a:sys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CAB 400 mg IM Q4w +_x000d_RPV 600 mg IM Q4w </c:v>
                </c:pt>
                <c:pt idx="1">
                  <c:v>CAB 600 mg IM Q8w +_x000d_RPV 900 mg IM Q8w </c:v>
                </c:pt>
                <c:pt idx="2">
                  <c:v>CAB 30 mg PO +_x000d_ABC-3TC  PO</c:v>
                </c:pt>
              </c:strCache>
            </c:strRef>
          </c:cat>
          <c:val>
            <c:numRef>
              <c:f>Sheet1!$B$2:$B$4</c:f>
              <c:numCache>
                <c:formatCode>0</c:formatCode>
                <c:ptCount val="3"/>
                <c:pt idx="0">
                  <c:v>91</c:v>
                </c:pt>
                <c:pt idx="1">
                  <c:v>92</c:v>
                </c:pt>
                <c:pt idx="2">
                  <c:v>89</c:v>
                </c:pt>
              </c:numCache>
            </c:numRef>
          </c:val>
          <c:extLst>
            <c:ext xmlns:c16="http://schemas.microsoft.com/office/drawing/2014/chart" uri="{C3380CC4-5D6E-409C-BE32-E72D297353CC}">
              <c16:uniqueId val="{00000006-DCA2-EE45-BB6C-A395C7F44FA0}"/>
            </c:ext>
          </c:extLst>
        </c:ser>
        <c:dLbls>
          <c:showLegendKey val="0"/>
          <c:showVal val="1"/>
          <c:showCatName val="0"/>
          <c:showSerName val="0"/>
          <c:showPercent val="0"/>
          <c:showBubbleSize val="0"/>
        </c:dLbls>
        <c:gapWidth val="125"/>
        <c:axId val="-1992757816"/>
        <c:axId val="-1992767032"/>
      </c:barChart>
      <c:catAx>
        <c:axId val="-1992757816"/>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lgn="l">
              <a:defRPr sz="1300"/>
            </a:pPr>
            <a:endParaRPr lang="en-US"/>
          </a:p>
        </c:txPr>
        <c:crossAx val="-1992767032"/>
        <c:crosses val="autoZero"/>
        <c:auto val="1"/>
        <c:lblAlgn val="ctr"/>
        <c:lblOffset val="1"/>
        <c:tickLblSkip val="1"/>
        <c:tickMarkSkip val="1"/>
        <c:noMultiLvlLbl val="0"/>
      </c:catAx>
      <c:valAx>
        <c:axId val="-1992767032"/>
        <c:scaling>
          <c:orientation val="minMax"/>
          <c:max val="100"/>
          <c:min val="0"/>
        </c:scaling>
        <c:delete val="0"/>
        <c:axPos val="l"/>
        <c:title>
          <c:tx>
            <c:rich>
              <a:bodyPr/>
              <a:lstStyle/>
              <a:p>
                <a:pPr>
                  <a:defRPr/>
                </a:pPr>
                <a:r>
                  <a:rPr lang="en-US"/>
                  <a:t>HIV RNA &lt;50 copies/mL</a:t>
                </a:r>
              </a:p>
            </c:rich>
          </c:tx>
          <c:layout>
            <c:manualLayout>
              <c:xMode val="edge"/>
              <c:yMode val="edge"/>
              <c:x val="3.6803732866724998E-3"/>
              <c:y val="9.9263842019747528E-2"/>
            </c:manualLayout>
          </c:layout>
          <c:overlay val="0"/>
        </c:title>
        <c:numFmt formatCode="0" sourceLinked="0"/>
        <c:majorTickMark val="out"/>
        <c:minorTickMark val="none"/>
        <c:tickLblPos val="nextTo"/>
        <c:spPr>
          <a:ln w="6350">
            <a:solidFill>
              <a:srgbClr val="000000"/>
            </a:solidFill>
          </a:ln>
        </c:spPr>
        <c:txPr>
          <a:bodyPr/>
          <a:lstStyle/>
          <a:p>
            <a:pPr>
              <a:defRPr sz="1100"/>
            </a:pPr>
            <a:endParaRPr lang="en-US"/>
          </a:p>
        </c:txPr>
        <c:crossAx val="-199275781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400">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66556354368"/>
          <c:y val="0.10703703703703704"/>
          <c:w val="0.87636482939632498"/>
          <c:h val="0.81703557888597256"/>
        </c:manualLayout>
      </c:layout>
      <c:barChart>
        <c:barDir val="col"/>
        <c:grouping val="clustered"/>
        <c:varyColors val="0"/>
        <c:ser>
          <c:idx val="1"/>
          <c:order val="0"/>
          <c:tx>
            <c:strRef>
              <c:f>Sheet1!$B$1</c:f>
              <c:strCache>
                <c:ptCount val="1"/>
                <c:pt idx="0">
                  <c:v>CAB IM + RPV IM  Q4w </c:v>
                </c:pt>
              </c:strCache>
            </c:strRef>
          </c:tx>
          <c:spPr>
            <a:gradFill flip="none" rotWithShape="1">
              <a:gsLst>
                <a:gs pos="0">
                  <a:srgbClr val="A26201"/>
                </a:gs>
                <a:gs pos="100000">
                  <a:srgbClr val="D99B02"/>
                </a:gs>
              </a:gsLst>
              <a:lin ang="0" scaled="1"/>
              <a:tileRect/>
            </a:gradFill>
            <a:effectLst/>
            <a:scene3d>
              <a:camera prst="orthographicFront"/>
              <a:lightRig rig="threePt" dir="t"/>
            </a:scene3d>
            <a:sp3d>
              <a:bevelT/>
            </a:sp3d>
          </c:spPr>
          <c:invertIfNegative val="0"/>
          <c:dLbls>
            <c:spPr>
              <a:solidFill>
                <a:sysClr val="window" lastClr="FFFFFF">
                  <a:alpha val="50000"/>
                </a:sysClr>
              </a:solid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Week 32</c:v>
                </c:pt>
                <c:pt idx="1">
                  <c:v>Week 48</c:v>
                </c:pt>
                <c:pt idx="2">
                  <c:v>Week 72</c:v>
                </c:pt>
              </c:strCache>
            </c:strRef>
          </c:cat>
          <c:val>
            <c:numRef>
              <c:f>Sheet1!$B$2:$B$4</c:f>
              <c:numCache>
                <c:formatCode>0</c:formatCode>
                <c:ptCount val="3"/>
                <c:pt idx="0">
                  <c:v>94</c:v>
                </c:pt>
                <c:pt idx="1">
                  <c:v>91</c:v>
                </c:pt>
                <c:pt idx="2">
                  <c:v>87</c:v>
                </c:pt>
              </c:numCache>
            </c:numRef>
          </c:val>
          <c:extLst>
            <c:ext xmlns:c16="http://schemas.microsoft.com/office/drawing/2014/chart" uri="{C3380CC4-5D6E-409C-BE32-E72D297353CC}">
              <c16:uniqueId val="{00000006-F5EC-3E4F-9935-3A17D9200992}"/>
            </c:ext>
          </c:extLst>
        </c:ser>
        <c:ser>
          <c:idx val="2"/>
          <c:order val="1"/>
          <c:tx>
            <c:strRef>
              <c:f>Sheet1!$C$1</c:f>
              <c:strCache>
                <c:ptCount val="1"/>
                <c:pt idx="0">
                  <c:v>CAB IM + RPV IM  Q8w </c:v>
                </c:pt>
              </c:strCache>
            </c:strRef>
          </c:tx>
          <c:spPr>
            <a:gradFill flip="none" rotWithShape="1">
              <a:gsLst>
                <a:gs pos="0">
                  <a:srgbClr val="875200"/>
                </a:gs>
                <a:gs pos="100000">
                  <a:srgbClr val="B46D01"/>
                </a:gs>
              </a:gsLst>
              <a:lin ang="0" scaled="1"/>
              <a:tileRect/>
            </a:gradFill>
            <a:scene3d>
              <a:camera prst="orthographicFront"/>
              <a:lightRig rig="threePt" dir="t"/>
            </a:scene3d>
            <a:sp3d>
              <a:bevelT/>
            </a:sp3d>
          </c:spPr>
          <c:invertIfNegative val="0"/>
          <c:dLbls>
            <c:spPr>
              <a:solidFill>
                <a:sysClr val="window" lastClr="FFFFFF">
                  <a:alpha val="50000"/>
                </a:sysClr>
              </a:solid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Week 32</c:v>
                </c:pt>
                <c:pt idx="1">
                  <c:v>Week 48</c:v>
                </c:pt>
                <c:pt idx="2">
                  <c:v>Week 72</c:v>
                </c:pt>
              </c:strCache>
            </c:strRef>
          </c:cat>
          <c:val>
            <c:numRef>
              <c:f>Sheet1!$C$2:$C$4</c:f>
              <c:numCache>
                <c:formatCode>0</c:formatCode>
                <c:ptCount val="3"/>
                <c:pt idx="0">
                  <c:v>95</c:v>
                </c:pt>
                <c:pt idx="1">
                  <c:v>92</c:v>
                </c:pt>
                <c:pt idx="2">
                  <c:v>94</c:v>
                </c:pt>
              </c:numCache>
            </c:numRef>
          </c:val>
          <c:extLst>
            <c:ext xmlns:c16="http://schemas.microsoft.com/office/drawing/2014/chart" uri="{C3380CC4-5D6E-409C-BE32-E72D297353CC}">
              <c16:uniqueId val="{00000007-F5EC-3E4F-9935-3A17D9200992}"/>
            </c:ext>
          </c:extLst>
        </c:ser>
        <c:ser>
          <c:idx val="3"/>
          <c:order val="2"/>
          <c:tx>
            <c:strRef>
              <c:f>Sheet1!$D$1</c:f>
              <c:strCache>
                <c:ptCount val="1"/>
                <c:pt idx="0">
                  <c:v>CAB 30 PO + ABC-3TC  PO</c:v>
                </c:pt>
              </c:strCache>
            </c:strRef>
          </c:tx>
          <c:spPr>
            <a:gradFill>
              <a:gsLst>
                <a:gs pos="0">
                  <a:srgbClr val="5B505F"/>
                </a:gs>
                <a:gs pos="100000">
                  <a:srgbClr val="98859F"/>
                </a:gs>
              </a:gsLst>
              <a:lin ang="0" scaled="1"/>
            </a:gradFill>
            <a:scene3d>
              <a:camera prst="orthographicFront"/>
              <a:lightRig rig="threePt" dir="t"/>
            </a:scene3d>
            <a:sp3d>
              <a:bevelT/>
            </a:sp3d>
          </c:spPr>
          <c:invertIfNegative val="0"/>
          <c:dLbls>
            <c:spPr>
              <a:solidFill>
                <a:sysClr val="window" lastClr="FFFFFF">
                  <a:alpha val="50000"/>
                </a:sysClr>
              </a:solid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Week 32</c:v>
                </c:pt>
                <c:pt idx="1">
                  <c:v>Week 48</c:v>
                </c:pt>
                <c:pt idx="2">
                  <c:v>Week 72</c:v>
                </c:pt>
              </c:strCache>
            </c:strRef>
          </c:cat>
          <c:val>
            <c:numRef>
              <c:f>Sheet1!$D$2:$D$4</c:f>
              <c:numCache>
                <c:formatCode>General</c:formatCode>
                <c:ptCount val="3"/>
                <c:pt idx="0">
                  <c:v>91</c:v>
                </c:pt>
                <c:pt idx="1">
                  <c:v>89</c:v>
                </c:pt>
                <c:pt idx="2">
                  <c:v>84</c:v>
                </c:pt>
              </c:numCache>
            </c:numRef>
          </c:val>
          <c:extLst>
            <c:ext xmlns:c16="http://schemas.microsoft.com/office/drawing/2014/chart" uri="{C3380CC4-5D6E-409C-BE32-E72D297353CC}">
              <c16:uniqueId val="{00000008-F5EC-3E4F-9935-3A17D9200992}"/>
            </c:ext>
          </c:extLst>
        </c:ser>
        <c:dLbls>
          <c:dLblPos val="inEnd"/>
          <c:showLegendKey val="0"/>
          <c:showVal val="1"/>
          <c:showCatName val="0"/>
          <c:showSerName val="0"/>
          <c:showPercent val="0"/>
          <c:showBubbleSize val="0"/>
        </c:dLbls>
        <c:gapWidth val="90"/>
        <c:axId val="-1992897448"/>
        <c:axId val="-1992902088"/>
      </c:barChart>
      <c:catAx>
        <c:axId val="-1992897448"/>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lgn="l">
              <a:defRPr/>
            </a:pPr>
            <a:endParaRPr lang="en-US"/>
          </a:p>
        </c:txPr>
        <c:crossAx val="-1992902088"/>
        <c:crosses val="autoZero"/>
        <c:auto val="1"/>
        <c:lblAlgn val="ctr"/>
        <c:lblOffset val="1"/>
        <c:tickLblSkip val="1"/>
        <c:tickMarkSkip val="1"/>
        <c:noMultiLvlLbl val="0"/>
      </c:catAx>
      <c:valAx>
        <c:axId val="-1992902088"/>
        <c:scaling>
          <c:orientation val="minMax"/>
          <c:max val="100"/>
          <c:min val="0"/>
        </c:scaling>
        <c:delete val="0"/>
        <c:axPos val="l"/>
        <c:title>
          <c:tx>
            <c:rich>
              <a:bodyPr/>
              <a:lstStyle/>
              <a:p>
                <a:pPr>
                  <a:defRPr/>
                </a:pPr>
                <a:r>
                  <a:rPr lang="en-US"/>
                  <a:t>HIV RNA &lt;50 copies/mL</a:t>
                </a:r>
              </a:p>
            </c:rich>
          </c:tx>
          <c:layout>
            <c:manualLayout>
              <c:xMode val="edge"/>
              <c:yMode val="edge"/>
              <c:x val="3.6803732866725002E-3"/>
              <c:y val="0.13894651894941701"/>
            </c:manualLayout>
          </c:layout>
          <c:overlay val="0"/>
        </c:title>
        <c:numFmt formatCode="0" sourceLinked="0"/>
        <c:majorTickMark val="out"/>
        <c:minorTickMark val="none"/>
        <c:tickLblPos val="nextTo"/>
        <c:spPr>
          <a:ln w="6350">
            <a:solidFill>
              <a:srgbClr val="000000"/>
            </a:solidFill>
          </a:ln>
        </c:spPr>
        <c:crossAx val="-199289744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9.359903381642512E-2"/>
          <c:y val="0"/>
          <c:w val="0.89907934402221457"/>
          <c:h val="0.10473996306017304"/>
        </c:manualLayout>
      </c:layout>
      <c:overlay val="0"/>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4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9279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1259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F885FA9-2BA9-4FF2-29F6-C7DDC5CA948F}"/>
              </a:ext>
            </a:extLst>
          </p:cNvPr>
          <p:cNvSpPr txBox="1"/>
          <p:nvPr userDrawn="1"/>
        </p:nvSpPr>
        <p:spPr>
          <a:xfrm>
            <a:off x="-15583" y="3337309"/>
            <a:ext cx="9162288" cy="392864"/>
          </a:xfrm>
          <a:prstGeom prst="rect">
            <a:avLst/>
          </a:prstGeom>
          <a:solidFill>
            <a:schemeClr val="bg1">
              <a:lumMod val="95000"/>
            </a:schemeClr>
          </a:solidFill>
        </p:spPr>
        <p:txBody>
          <a:bodyPr wrap="square" lIns="457200" tIns="91440" rIns="457200" bIns="91440" rtlCol="0" anchor="ctr">
            <a:spAutoFit/>
          </a:bodyPr>
          <a:lstStyle/>
          <a:p>
            <a:pPr algn="ctr">
              <a:lnSpc>
                <a:spcPts val="1800"/>
              </a:lnSpc>
            </a:pPr>
            <a:r>
              <a:rPr lang="en-US" sz="1200" i="1" dirty="0">
                <a:solidFill>
                  <a:schemeClr val="tx1"/>
                </a:solidFill>
                <a:latin typeface="Arial"/>
              </a:rPr>
              <a:t>This project is led by the University of Washington Infectious Diseases Education &amp; Assessment (IDEA) Program.</a:t>
            </a:r>
          </a:p>
        </p:txBody>
      </p:sp>
      <p:pic>
        <p:nvPicPr>
          <p:cNvPr id="34" name="Picture 33" descr="AETC_Program-color-outline-01.png">
            <a:extLst>
              <a:ext uri="{FF2B5EF4-FFF2-40B4-BE49-F238E27FC236}">
                <a16:creationId xmlns:a16="http://schemas.microsoft.com/office/drawing/2014/main" id="{E8A02B94-1411-3194-3DB7-87961485A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7269" y="4103831"/>
            <a:ext cx="1672681" cy="548640"/>
          </a:xfrm>
          <a:prstGeom prst="rect">
            <a:avLst/>
          </a:prstGeom>
        </p:spPr>
      </p:pic>
      <p:grpSp>
        <p:nvGrpSpPr>
          <p:cNvPr id="37" name="Logo Stacked V2">
            <a:extLst>
              <a:ext uri="{FF2B5EF4-FFF2-40B4-BE49-F238E27FC236}">
                <a16:creationId xmlns:a16="http://schemas.microsoft.com/office/drawing/2014/main" id="{AF8185BB-998B-41B5-A91A-055AFDD30ED5}"/>
              </a:ext>
            </a:extLst>
          </p:cNvPr>
          <p:cNvGrpSpPr>
            <a:grpSpLocks noChangeAspect="1"/>
          </p:cNvGrpSpPr>
          <p:nvPr userDrawn="1"/>
        </p:nvGrpSpPr>
        <p:grpSpPr>
          <a:xfrm>
            <a:off x="3528189" y="4114095"/>
            <a:ext cx="2105418" cy="493776"/>
            <a:chOff x="680865" y="3439338"/>
            <a:chExt cx="4686473" cy="1068091"/>
          </a:xfrm>
        </p:grpSpPr>
        <p:pic>
          <p:nvPicPr>
            <p:cNvPr id="38" name="Logomark V2">
              <a:extLst>
                <a:ext uri="{FF2B5EF4-FFF2-40B4-BE49-F238E27FC236}">
                  <a16:creationId xmlns:a16="http://schemas.microsoft.com/office/drawing/2014/main" id="{1DC5A2BC-45C2-1EDB-839F-67F444BB0FC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D68723AC-8825-16C8-8A2C-2B4F4A395B82}"/>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EAEB563C-E56A-15A1-F466-C4ADA3B6B2D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6">
                <a:extLst>
                  <a:ext uri="{FF2B5EF4-FFF2-40B4-BE49-F238E27FC236}">
                    <a16:creationId xmlns:a16="http://schemas.microsoft.com/office/drawing/2014/main" id="{CE800958-94F1-F098-7862-D1A5865D0FD3}"/>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7">
                <a:extLst>
                  <a:ext uri="{FF2B5EF4-FFF2-40B4-BE49-F238E27FC236}">
                    <a16:creationId xmlns:a16="http://schemas.microsoft.com/office/drawing/2014/main" id="{6C91F45E-FF3F-54BB-E036-B9FC9C36041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8">
                <a:extLst>
                  <a:ext uri="{FF2B5EF4-FFF2-40B4-BE49-F238E27FC236}">
                    <a16:creationId xmlns:a16="http://schemas.microsoft.com/office/drawing/2014/main" id="{50FE53C0-1DB5-F44E-2162-5E338EF02E4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9">
                <a:extLst>
                  <a:ext uri="{FF2B5EF4-FFF2-40B4-BE49-F238E27FC236}">
                    <a16:creationId xmlns:a16="http://schemas.microsoft.com/office/drawing/2014/main" id="{6AB5C1D4-769D-01D6-82FE-B9957A21DBDD}"/>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10">
                <a:extLst>
                  <a:ext uri="{FF2B5EF4-FFF2-40B4-BE49-F238E27FC236}">
                    <a16:creationId xmlns:a16="http://schemas.microsoft.com/office/drawing/2014/main" id="{3C8241AB-8BD5-FA1B-F8A2-7B2F238DFBA2}"/>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11">
                <a:extLst>
                  <a:ext uri="{FF2B5EF4-FFF2-40B4-BE49-F238E27FC236}">
                    <a16:creationId xmlns:a16="http://schemas.microsoft.com/office/drawing/2014/main" id="{35511351-C617-604F-F4F1-D89DB8C45632}"/>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12">
                <a:extLst>
                  <a:ext uri="{FF2B5EF4-FFF2-40B4-BE49-F238E27FC236}">
                    <a16:creationId xmlns:a16="http://schemas.microsoft.com/office/drawing/2014/main" id="{79E0CDBD-BB28-7658-8F58-7A3B274C7D2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13">
                <a:extLst>
                  <a:ext uri="{FF2B5EF4-FFF2-40B4-BE49-F238E27FC236}">
                    <a16:creationId xmlns:a16="http://schemas.microsoft.com/office/drawing/2014/main" id="{62E050A8-0A88-88AD-887B-0B9596C710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14">
                <a:extLst>
                  <a:ext uri="{FF2B5EF4-FFF2-40B4-BE49-F238E27FC236}">
                    <a16:creationId xmlns:a16="http://schemas.microsoft.com/office/drawing/2014/main" id="{A417AB24-4C6D-51CE-BE61-2A9204B12B0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15">
                <a:extLst>
                  <a:ext uri="{FF2B5EF4-FFF2-40B4-BE49-F238E27FC236}">
                    <a16:creationId xmlns:a16="http://schemas.microsoft.com/office/drawing/2014/main" id="{2659B221-95CD-03BC-1F9E-399A3E5D6FE2}"/>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16">
                <a:extLst>
                  <a:ext uri="{FF2B5EF4-FFF2-40B4-BE49-F238E27FC236}">
                    <a16:creationId xmlns:a16="http://schemas.microsoft.com/office/drawing/2014/main" id="{687448ED-9DB4-57BF-3C81-1BB7C4BFCDF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17">
                <a:extLst>
                  <a:ext uri="{FF2B5EF4-FFF2-40B4-BE49-F238E27FC236}">
                    <a16:creationId xmlns:a16="http://schemas.microsoft.com/office/drawing/2014/main" id="{F7EED90D-FD03-E0AC-4E32-4A3A5884E951}"/>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18">
                <a:extLst>
                  <a:ext uri="{FF2B5EF4-FFF2-40B4-BE49-F238E27FC236}">
                    <a16:creationId xmlns:a16="http://schemas.microsoft.com/office/drawing/2014/main" id="{F699B251-AD2E-29C6-502E-9594333FF0D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19">
                <a:extLst>
                  <a:ext uri="{FF2B5EF4-FFF2-40B4-BE49-F238E27FC236}">
                    <a16:creationId xmlns:a16="http://schemas.microsoft.com/office/drawing/2014/main" id="{5613ACD4-9FAE-40D0-093E-04B3A5C02AC8}"/>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20">
                <a:extLst>
                  <a:ext uri="{FF2B5EF4-FFF2-40B4-BE49-F238E27FC236}">
                    <a16:creationId xmlns:a16="http://schemas.microsoft.com/office/drawing/2014/main" id="{BEE475FA-40CF-A057-51D3-C390C6BBD04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21">
                <a:extLst>
                  <a:ext uri="{FF2B5EF4-FFF2-40B4-BE49-F238E27FC236}">
                    <a16:creationId xmlns:a16="http://schemas.microsoft.com/office/drawing/2014/main" id="{9F4B4EFE-3FEF-8709-E32D-7FF7BF667AD5}"/>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22">
                <a:extLst>
                  <a:ext uri="{FF2B5EF4-FFF2-40B4-BE49-F238E27FC236}">
                    <a16:creationId xmlns:a16="http://schemas.microsoft.com/office/drawing/2014/main" id="{EC0272A6-4869-5946-472B-754D150E8632}"/>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23">
                <a:extLst>
                  <a:ext uri="{FF2B5EF4-FFF2-40B4-BE49-F238E27FC236}">
                    <a16:creationId xmlns:a16="http://schemas.microsoft.com/office/drawing/2014/main" id="{8058E306-B00F-2092-A173-229B259B013D}"/>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0" name="Freeform 24">
                <a:extLst>
                  <a:ext uri="{FF2B5EF4-FFF2-40B4-BE49-F238E27FC236}">
                    <a16:creationId xmlns:a16="http://schemas.microsoft.com/office/drawing/2014/main" id="{33A1B624-5252-B3C8-7CB7-D12B7264D3F8}"/>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1" name="Freeform 25">
                <a:extLst>
                  <a:ext uri="{FF2B5EF4-FFF2-40B4-BE49-F238E27FC236}">
                    <a16:creationId xmlns:a16="http://schemas.microsoft.com/office/drawing/2014/main" id="{1F07C121-FC28-4BD1-D7CA-665923E42785}"/>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62" name="Picture 61">
            <a:extLst>
              <a:ext uri="{FF2B5EF4-FFF2-40B4-BE49-F238E27FC236}">
                <a16:creationId xmlns:a16="http://schemas.microsoft.com/office/drawing/2014/main" id="{4D9D7AB6-D610-DD7A-868F-F70E4B85BDC4}"/>
              </a:ext>
            </a:extLst>
          </p:cNvPr>
          <p:cNvPicPr>
            <a:picLocks noChangeAspect="1"/>
          </p:cNvPicPr>
          <p:nvPr userDrawn="1"/>
        </p:nvPicPr>
        <p:blipFill>
          <a:blip r:embed="rId5"/>
          <a:stretch>
            <a:fillRect/>
          </a:stretch>
        </p:blipFill>
        <p:spPr>
          <a:xfrm>
            <a:off x="6442226" y="4089278"/>
            <a:ext cx="2145931" cy="560724"/>
          </a:xfrm>
          <a:prstGeom prst="rect">
            <a:avLst/>
          </a:prstGeom>
        </p:spPr>
      </p:pic>
      <p:sp>
        <p:nvSpPr>
          <p:cNvPr id="63" name="TextBox 62">
            <a:extLst>
              <a:ext uri="{FF2B5EF4-FFF2-40B4-BE49-F238E27FC236}">
                <a16:creationId xmlns:a16="http://schemas.microsoft.com/office/drawing/2014/main" id="{5B1D35EE-DCD8-42A8-0870-4D83E33B3A79}"/>
              </a:ext>
            </a:extLst>
          </p:cNvPr>
          <p:cNvSpPr txBox="1"/>
          <p:nvPr userDrawn="1"/>
        </p:nvSpPr>
        <p:spPr>
          <a:xfrm>
            <a:off x="462066" y="1206396"/>
            <a:ext cx="8221581" cy="2049215"/>
          </a:xfrm>
          <a:prstGeom prst="rect">
            <a:avLst/>
          </a:prstGeom>
          <a:noFill/>
        </p:spPr>
        <p:txBody>
          <a:bodyPr wrap="square" rtlCol="0">
            <a:spAutoFit/>
          </a:bodyPr>
          <a:lstStyle/>
          <a:p>
            <a:pPr>
              <a:lnSpc>
                <a:spcPts val="22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a:t>
            </a:r>
            <a:r>
              <a:rPr lang="en-US" altLang="en-US" sz="18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$1,000,000 with 0% financed with non-governmental sources.</a:t>
            </a:r>
            <a:r>
              <a:rPr lang="en-US" sz="1800" dirty="0">
                <a:solidFill>
                  <a:schemeClr val="tx1"/>
                </a:solidFill>
                <a:latin typeface="Arial"/>
              </a:rPr>
              <a:t> The contents are those of the author(s) and do not necessarily represent the official views of, nor an endorsement, by HRSA, HHS, or the U.S. Government. For more information, please visit HRSA.gov.</a:t>
            </a:r>
          </a:p>
          <a:p>
            <a:pPr>
              <a:lnSpc>
                <a:spcPts val="2200"/>
              </a:lnSpc>
            </a:pPr>
            <a:endParaRPr lang="en-US" sz="1800" dirty="0">
              <a:solidFill>
                <a:schemeClr val="tx1"/>
              </a:solidFill>
              <a:latin typeface="Arial"/>
            </a:endParaRPr>
          </a:p>
        </p:txBody>
      </p:sp>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ＭＳ Ｐゴシック" pitchFamily="22" charset="-128"/>
                <a:cs typeface="ＭＳ Ｐゴシック" pitchFamily="22" charset="-128"/>
              </a:rPr>
              <a:t> </a:t>
            </a:r>
            <a:r>
              <a:rPr lang="en-US" sz="1800" b="0" dirty="0"/>
              <a:t>Cabotegravir IM + </a:t>
            </a:r>
            <a:r>
              <a:rPr lang="en-US" sz="1800" b="0" dirty="0" err="1"/>
              <a:t>Rilpivirine</a:t>
            </a:r>
            <a:r>
              <a:rPr lang="en-US" sz="1800" b="0" dirty="0"/>
              <a:t> IM Every One or Two Months versus Oral CAB + ABC-3TC</a:t>
            </a:r>
            <a:br>
              <a:rPr lang="en-US" sz="1800" b="0" dirty="0"/>
            </a:br>
            <a:r>
              <a:rPr lang="en-US" dirty="0"/>
              <a:t>LATTE-2</a:t>
            </a:r>
          </a:p>
        </p:txBody>
      </p:sp>
    </p:spTree>
    <p:extLst>
      <p:ext uri="{BB962C8B-B14F-4D97-AF65-F5344CB8AC3E}">
        <p14:creationId xmlns:p14="http://schemas.microsoft.com/office/powerpoint/2010/main" val="154129836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a:off x="5970806" y="1885787"/>
            <a:ext cx="0" cy="2674654"/>
          </a:xfrm>
          <a:prstGeom prst="line">
            <a:avLst/>
          </a:prstGeom>
          <a:ln w="9525" cmpd="sng">
            <a:solidFill>
              <a:schemeClr val="tx1">
                <a:lumMod val="50000"/>
                <a:lumOff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p>
            <a:r>
              <a:rPr lang="en-US" sz="2000" dirty="0"/>
              <a:t>IM Cabotegravir + IM </a:t>
            </a:r>
            <a:r>
              <a:rPr lang="en-US" sz="2000" dirty="0" err="1"/>
              <a:t>Rilpivirine</a:t>
            </a:r>
            <a:r>
              <a:rPr lang="en-US" sz="2000" dirty="0"/>
              <a:t> versus Cabotegravir + ABC-3TC</a:t>
            </a:r>
            <a:br>
              <a:rPr lang="en-US" sz="2000" dirty="0"/>
            </a:br>
            <a:r>
              <a:rPr lang="en-US" sz="2000" dirty="0"/>
              <a:t>LATTE-2 Study: Design</a:t>
            </a:r>
          </a:p>
        </p:txBody>
      </p:sp>
      <p:sp>
        <p:nvSpPr>
          <p:cNvPr id="3" name="Text Placeholder 2"/>
          <p:cNvSpPr>
            <a:spLocks noGrp="1"/>
          </p:cNvSpPr>
          <p:nvPr>
            <p:ph type="body" sz="quarter" idx="16"/>
          </p:nvPr>
        </p:nvSpPr>
        <p:spPr/>
        <p:txBody>
          <a:bodyPr/>
          <a:lstStyle/>
          <a:p>
            <a:r>
              <a:rPr lang="en-US" dirty="0"/>
              <a:t>Source: Margolis DA, et al. Lancet 2017;390:1499-1510.</a:t>
            </a:r>
            <a:endParaRPr lang="en-US" dirty="0">
              <a:latin typeface="Arial" pitchFamily="31" charset="0"/>
            </a:endParaRPr>
          </a:p>
        </p:txBody>
      </p:sp>
      <p:sp>
        <p:nvSpPr>
          <p:cNvPr id="6" name="Content Placeholder 5">
            <a:extLst>
              <a:ext uri="{FF2B5EF4-FFF2-40B4-BE49-F238E27FC236}">
                <a16:creationId xmlns:a16="http://schemas.microsoft.com/office/drawing/2014/main" id="{02910B7D-52BB-1DB2-5726-EC4ECD22718B}"/>
              </a:ext>
            </a:extLst>
          </p:cNvPr>
          <p:cNvSpPr>
            <a:spLocks noGrp="1"/>
          </p:cNvSpPr>
          <p:nvPr>
            <p:ph sz="half" idx="2"/>
          </p:nvPr>
        </p:nvSpPr>
        <p:spPr/>
        <p:txBody>
          <a:bodyPr>
            <a:normAutofit/>
          </a:bodyPr>
          <a:lstStyle/>
          <a:p>
            <a:pPr>
              <a:lnSpc>
                <a:spcPts val="1600"/>
              </a:lnSpc>
            </a:pPr>
            <a:r>
              <a:rPr lang="en-US" sz="1400" b="1" dirty="0"/>
              <a:t>Background</a:t>
            </a:r>
          </a:p>
          <a:p>
            <a:pPr lvl="1">
              <a:lnSpc>
                <a:spcPts val="1600"/>
              </a:lnSpc>
            </a:pPr>
            <a:r>
              <a:rPr lang="en-US" sz="1400" dirty="0"/>
              <a:t>Phase 2b, randomized, open-label trial assessing dual therapy with long-acting, injectable agents for maintenance</a:t>
            </a:r>
          </a:p>
          <a:p>
            <a:pPr>
              <a:lnSpc>
                <a:spcPts val="1600"/>
              </a:lnSpc>
            </a:pPr>
            <a:r>
              <a:rPr lang="en-US" sz="1400" b="1" dirty="0"/>
              <a:t>Inclusion Criteria</a:t>
            </a:r>
          </a:p>
          <a:p>
            <a:pPr lvl="1">
              <a:lnSpc>
                <a:spcPts val="1600"/>
              </a:lnSpc>
            </a:pPr>
            <a:r>
              <a:rPr lang="en-US" sz="1400" dirty="0"/>
              <a:t>Age ≥18 years</a:t>
            </a:r>
          </a:p>
          <a:p>
            <a:pPr lvl="1">
              <a:lnSpc>
                <a:spcPts val="1600"/>
              </a:lnSpc>
            </a:pPr>
            <a:r>
              <a:rPr lang="en-US" sz="1400" dirty="0"/>
              <a:t>Antiretroviral-naïve</a:t>
            </a:r>
          </a:p>
          <a:p>
            <a:pPr lvl="1">
              <a:lnSpc>
                <a:spcPts val="1600"/>
              </a:lnSpc>
            </a:pPr>
            <a:r>
              <a:rPr lang="en-US" sz="1400" dirty="0"/>
              <a:t>HIV RNA &gt;1,000 copies/mL</a:t>
            </a:r>
          </a:p>
          <a:p>
            <a:pPr lvl="1">
              <a:lnSpc>
                <a:spcPts val="1600"/>
              </a:lnSpc>
            </a:pPr>
            <a:r>
              <a:rPr lang="en-US" sz="1400" dirty="0"/>
              <a:t>CD4 count &gt;200 cells/mm</a:t>
            </a:r>
            <a:r>
              <a:rPr lang="en-US" sz="1400" baseline="30000" dirty="0"/>
              <a:t>3</a:t>
            </a:r>
          </a:p>
          <a:p>
            <a:pPr lvl="1">
              <a:lnSpc>
                <a:spcPts val="1600"/>
              </a:lnSpc>
            </a:pPr>
            <a:r>
              <a:rPr lang="en-US" sz="1400" dirty="0" err="1"/>
              <a:t>CrCl</a:t>
            </a:r>
            <a:r>
              <a:rPr lang="en-US" sz="1400" dirty="0"/>
              <a:t> &gt;50 mL/min</a:t>
            </a:r>
          </a:p>
          <a:p>
            <a:pPr>
              <a:lnSpc>
                <a:spcPts val="1600"/>
              </a:lnSpc>
            </a:pPr>
            <a:r>
              <a:rPr lang="en-US" sz="1400" b="1" dirty="0"/>
              <a:t>Exclusions</a:t>
            </a:r>
          </a:p>
          <a:p>
            <a:pPr lvl="1">
              <a:lnSpc>
                <a:spcPts val="1600"/>
              </a:lnSpc>
            </a:pPr>
            <a:r>
              <a:rPr lang="en-US" sz="1400" dirty="0"/>
              <a:t>Major resistance mutations</a:t>
            </a:r>
          </a:p>
          <a:p>
            <a:pPr lvl="1">
              <a:lnSpc>
                <a:spcPts val="1600"/>
              </a:lnSpc>
            </a:pPr>
            <a:r>
              <a:rPr lang="en-US" sz="1400" dirty="0"/>
              <a:t>Pregnancy</a:t>
            </a:r>
          </a:p>
          <a:p>
            <a:pPr lvl="1">
              <a:lnSpc>
                <a:spcPts val="1600"/>
              </a:lnSpc>
            </a:pPr>
            <a:r>
              <a:rPr lang="en-US" sz="1400" dirty="0"/>
              <a:t>Significant hepatic impairment</a:t>
            </a:r>
          </a:p>
          <a:p>
            <a:pPr lvl="1">
              <a:lnSpc>
                <a:spcPts val="1600"/>
              </a:lnSpc>
            </a:pPr>
            <a:r>
              <a:rPr lang="en-US" sz="1400" dirty="0"/>
              <a:t>AIDS-defining condition</a:t>
            </a:r>
          </a:p>
        </p:txBody>
      </p:sp>
      <p:sp>
        <p:nvSpPr>
          <p:cNvPr id="4" name="Rectangle 7"/>
          <p:cNvSpPr>
            <a:spLocks noChangeArrowheads="1"/>
          </p:cNvSpPr>
          <p:nvPr/>
        </p:nvSpPr>
        <p:spPr bwMode="ltGray">
          <a:xfrm>
            <a:off x="4691343" y="2608543"/>
            <a:ext cx="1611923" cy="664411"/>
          </a:xfrm>
          <a:prstGeom prst="rect">
            <a:avLst/>
          </a:prstGeom>
          <a:solidFill>
            <a:srgbClr val="E3D8E8"/>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r>
              <a:rPr lang="en-US" sz="1350" b="1" dirty="0">
                <a:solidFill>
                  <a:srgbClr val="000000"/>
                </a:solidFill>
                <a:latin typeface="Arial"/>
                <a:cs typeface="Arial"/>
              </a:rPr>
              <a:t>CAB 30 mg PO QD</a:t>
            </a:r>
          </a:p>
          <a:p>
            <a:pPr algn="ctr"/>
            <a:r>
              <a:rPr lang="en-US" sz="1350" b="1" dirty="0">
                <a:solidFill>
                  <a:srgbClr val="000000"/>
                </a:solidFill>
                <a:latin typeface="Arial"/>
                <a:cs typeface="Arial"/>
              </a:rPr>
              <a:t> + ABC-3TC</a:t>
            </a:r>
          </a:p>
        </p:txBody>
      </p:sp>
      <p:sp>
        <p:nvSpPr>
          <p:cNvPr id="5" name="Rectangle 21"/>
          <p:cNvSpPr>
            <a:spLocks noChangeArrowheads="1"/>
          </p:cNvSpPr>
          <p:nvPr/>
        </p:nvSpPr>
        <p:spPr bwMode="ltGray">
          <a:xfrm>
            <a:off x="6698254" y="1846545"/>
            <a:ext cx="2288834" cy="662786"/>
          </a:xfrm>
          <a:prstGeom prst="rect">
            <a:avLst/>
          </a:prstGeom>
          <a:solidFill>
            <a:srgbClr val="D99B02">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b="1" dirty="0">
                <a:solidFill>
                  <a:srgbClr val="000000"/>
                </a:solidFill>
                <a:latin typeface="Arial"/>
                <a:cs typeface="Arial"/>
              </a:rPr>
              <a:t>CAB 400 mg IM Q4w +</a:t>
            </a:r>
            <a:br>
              <a:rPr lang="en-US" sz="1350" b="1" dirty="0">
                <a:solidFill>
                  <a:srgbClr val="000000"/>
                </a:solidFill>
                <a:latin typeface="Arial"/>
                <a:cs typeface="Arial"/>
              </a:rPr>
            </a:br>
            <a:r>
              <a:rPr lang="en-US" sz="1350" b="1" dirty="0">
                <a:solidFill>
                  <a:srgbClr val="000000"/>
                </a:solidFill>
                <a:latin typeface="Arial"/>
                <a:cs typeface="Arial"/>
              </a:rPr>
              <a:t>RPV 600 mg IM Q4w</a:t>
            </a:r>
            <a:br>
              <a:rPr lang="en-US" sz="1350" b="1" dirty="0">
                <a:solidFill>
                  <a:srgbClr val="000000"/>
                </a:solidFill>
                <a:latin typeface="Arial"/>
                <a:cs typeface="Arial"/>
              </a:rPr>
            </a:br>
            <a:r>
              <a:rPr lang="en-US" sz="1200" dirty="0">
                <a:solidFill>
                  <a:srgbClr val="000000"/>
                </a:solidFill>
                <a:latin typeface="Arial"/>
                <a:cs typeface="Arial"/>
              </a:rPr>
              <a:t>(n = 115) </a:t>
            </a:r>
          </a:p>
        </p:txBody>
      </p:sp>
      <p:cxnSp>
        <p:nvCxnSpPr>
          <p:cNvPr id="9" name="Straight Arrow Connector 8"/>
          <p:cNvCxnSpPr>
            <a:cxnSpLocks/>
          </p:cNvCxnSpPr>
          <p:nvPr/>
        </p:nvCxnSpPr>
        <p:spPr>
          <a:xfrm flipV="1">
            <a:off x="6365611" y="2469331"/>
            <a:ext cx="189562" cy="280250"/>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Rectangle 21"/>
          <p:cNvSpPr>
            <a:spLocks noChangeArrowheads="1"/>
          </p:cNvSpPr>
          <p:nvPr/>
        </p:nvSpPr>
        <p:spPr bwMode="ltGray">
          <a:xfrm>
            <a:off x="6698254" y="2615872"/>
            <a:ext cx="2288834" cy="662786"/>
          </a:xfrm>
          <a:prstGeom prst="rect">
            <a:avLst/>
          </a:prstGeom>
          <a:solidFill>
            <a:srgbClr val="A26201">
              <a:alpha val="31765"/>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b="1" dirty="0">
                <a:solidFill>
                  <a:srgbClr val="000000"/>
                </a:solidFill>
                <a:latin typeface="Arial"/>
                <a:cs typeface="Arial"/>
              </a:rPr>
              <a:t>CAB 600 mg IM Q8w +</a:t>
            </a:r>
            <a:br>
              <a:rPr lang="en-US" sz="1350" b="1" dirty="0">
                <a:solidFill>
                  <a:srgbClr val="000000"/>
                </a:solidFill>
                <a:latin typeface="Arial"/>
                <a:cs typeface="Arial"/>
              </a:rPr>
            </a:br>
            <a:r>
              <a:rPr lang="en-US" sz="1350" b="1" dirty="0">
                <a:solidFill>
                  <a:srgbClr val="000000"/>
                </a:solidFill>
                <a:latin typeface="Arial"/>
                <a:cs typeface="Arial"/>
              </a:rPr>
              <a:t>RPV 900 mg IM Q8w</a:t>
            </a:r>
            <a:br>
              <a:rPr lang="en-US" sz="1350" b="1" dirty="0">
                <a:solidFill>
                  <a:srgbClr val="000000"/>
                </a:solidFill>
                <a:latin typeface="Arial"/>
                <a:cs typeface="Arial"/>
              </a:rPr>
            </a:br>
            <a:r>
              <a:rPr lang="en-US" sz="1350" dirty="0">
                <a:solidFill>
                  <a:srgbClr val="000000"/>
                </a:solidFill>
                <a:latin typeface="Arial"/>
                <a:cs typeface="Arial"/>
              </a:rPr>
              <a:t>(n = 115) </a:t>
            </a:r>
            <a:r>
              <a:rPr lang="en-US" sz="1350" b="1" dirty="0">
                <a:solidFill>
                  <a:srgbClr val="000000"/>
                </a:solidFill>
                <a:latin typeface="Arial"/>
                <a:cs typeface="Arial"/>
              </a:rPr>
              <a:t> </a:t>
            </a:r>
          </a:p>
        </p:txBody>
      </p:sp>
      <p:sp>
        <p:nvSpPr>
          <p:cNvPr id="14" name="Rectangle 21"/>
          <p:cNvSpPr>
            <a:spLocks noChangeArrowheads="1"/>
          </p:cNvSpPr>
          <p:nvPr/>
        </p:nvSpPr>
        <p:spPr bwMode="ltGray">
          <a:xfrm>
            <a:off x="6698254" y="3385203"/>
            <a:ext cx="2288834" cy="662786"/>
          </a:xfrm>
          <a:prstGeom prst="rect">
            <a:avLst/>
          </a:prstGeom>
          <a:solidFill>
            <a:srgbClr val="E3D8E8"/>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b="1" dirty="0">
                <a:solidFill>
                  <a:srgbClr val="000000"/>
                </a:solidFill>
                <a:latin typeface="Arial"/>
                <a:cs typeface="Arial"/>
              </a:rPr>
              <a:t>CAB 30 mg PO QD +</a:t>
            </a:r>
            <a:br>
              <a:rPr lang="en-US" sz="1350" b="1" dirty="0">
                <a:solidFill>
                  <a:srgbClr val="000000"/>
                </a:solidFill>
                <a:latin typeface="Arial"/>
                <a:cs typeface="Arial"/>
              </a:rPr>
            </a:br>
            <a:r>
              <a:rPr lang="en-US" sz="1350" b="1" dirty="0">
                <a:solidFill>
                  <a:srgbClr val="000000"/>
                </a:solidFill>
                <a:latin typeface="Arial"/>
                <a:cs typeface="Arial"/>
              </a:rPr>
              <a:t>ABC-3TC</a:t>
            </a:r>
            <a:br>
              <a:rPr lang="en-US" sz="1350" b="1" dirty="0">
                <a:solidFill>
                  <a:srgbClr val="000000"/>
                </a:solidFill>
                <a:latin typeface="Arial"/>
                <a:cs typeface="Arial"/>
              </a:rPr>
            </a:br>
            <a:r>
              <a:rPr lang="en-US" sz="1350" dirty="0">
                <a:solidFill>
                  <a:srgbClr val="000000"/>
                </a:solidFill>
                <a:latin typeface="Arial"/>
                <a:cs typeface="Arial"/>
              </a:rPr>
              <a:t>(n = 56) </a:t>
            </a:r>
          </a:p>
        </p:txBody>
      </p:sp>
      <p:cxnSp>
        <p:nvCxnSpPr>
          <p:cNvPr id="17" name="Straight Arrow Connector 16"/>
          <p:cNvCxnSpPr/>
          <p:nvPr/>
        </p:nvCxnSpPr>
        <p:spPr>
          <a:xfrm>
            <a:off x="6350957" y="2901190"/>
            <a:ext cx="297473" cy="431"/>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cxnSpLocks/>
          </p:cNvCxnSpPr>
          <p:nvPr/>
        </p:nvCxnSpPr>
        <p:spPr>
          <a:xfrm>
            <a:off x="6365611" y="3084789"/>
            <a:ext cx="189562" cy="273392"/>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6309926" y="1885787"/>
            <a:ext cx="0" cy="2674654"/>
          </a:xfrm>
          <a:prstGeom prst="line">
            <a:avLst/>
          </a:prstGeom>
          <a:ln w="9525" cmpd="sng">
            <a:solidFill>
              <a:schemeClr val="tx1">
                <a:lumMod val="50000"/>
                <a:lumOff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877018" y="4231549"/>
            <a:ext cx="2868986" cy="461665"/>
          </a:xfrm>
          <a:prstGeom prst="rect">
            <a:avLst/>
          </a:prstGeom>
          <a:solidFill>
            <a:schemeClr val="bg1"/>
          </a:solidFill>
          <a:ln>
            <a:solidFill>
              <a:schemeClr val="tx1">
                <a:lumMod val="50000"/>
                <a:lumOff val="50000"/>
              </a:schemeClr>
            </a:solidFill>
          </a:ln>
        </p:spPr>
        <p:txBody>
          <a:bodyPr wrap="square" rtlCol="0">
            <a:spAutoFit/>
          </a:bodyPr>
          <a:lstStyle/>
          <a:p>
            <a:pPr algn="ctr"/>
            <a:r>
              <a:rPr lang="en-US" sz="1200" dirty="0">
                <a:latin typeface="Arial"/>
                <a:cs typeface="Arial"/>
              </a:rPr>
              <a:t>Continued to Maintenance Phase if HIV RNA &lt;50 copies/mL from week 16 to 20</a:t>
            </a:r>
          </a:p>
        </p:txBody>
      </p:sp>
      <p:sp>
        <p:nvSpPr>
          <p:cNvPr id="25" name="TextBox 24"/>
          <p:cNvSpPr txBox="1"/>
          <p:nvPr/>
        </p:nvSpPr>
        <p:spPr>
          <a:xfrm>
            <a:off x="4705043" y="1192546"/>
            <a:ext cx="1590052" cy="276999"/>
          </a:xfrm>
          <a:prstGeom prst="rect">
            <a:avLst/>
          </a:prstGeom>
          <a:solidFill>
            <a:schemeClr val="tx1">
              <a:lumMod val="65000"/>
              <a:lumOff val="35000"/>
            </a:schemeClr>
          </a:solidFill>
        </p:spPr>
        <p:txBody>
          <a:bodyPr wrap="square" rtlCol="0">
            <a:spAutoFit/>
          </a:bodyPr>
          <a:lstStyle/>
          <a:p>
            <a:pPr algn="ctr"/>
            <a:r>
              <a:rPr lang="en-US" sz="1200" dirty="0">
                <a:solidFill>
                  <a:schemeClr val="bg1"/>
                </a:solidFill>
                <a:latin typeface="Arial"/>
                <a:cs typeface="Arial"/>
              </a:rPr>
              <a:t>Lead-In Phase</a:t>
            </a:r>
          </a:p>
        </p:txBody>
      </p:sp>
      <p:sp>
        <p:nvSpPr>
          <p:cNvPr id="26" name="TextBox 25"/>
          <p:cNvSpPr txBox="1"/>
          <p:nvPr/>
        </p:nvSpPr>
        <p:spPr>
          <a:xfrm>
            <a:off x="6667553" y="1192546"/>
            <a:ext cx="2291511" cy="276999"/>
          </a:xfrm>
          <a:prstGeom prst="rect">
            <a:avLst/>
          </a:prstGeom>
          <a:solidFill>
            <a:schemeClr val="tx1">
              <a:lumMod val="65000"/>
              <a:lumOff val="35000"/>
            </a:schemeClr>
          </a:solidFill>
        </p:spPr>
        <p:txBody>
          <a:bodyPr wrap="square" rtlCol="0">
            <a:spAutoFit/>
          </a:bodyPr>
          <a:lstStyle/>
          <a:p>
            <a:pPr algn="ctr"/>
            <a:r>
              <a:rPr lang="en-US" sz="1200" dirty="0">
                <a:solidFill>
                  <a:schemeClr val="bg1"/>
                </a:solidFill>
                <a:latin typeface="Arial"/>
                <a:cs typeface="Arial"/>
              </a:rPr>
              <a:t>Maintenance Phase</a:t>
            </a:r>
          </a:p>
        </p:txBody>
      </p:sp>
      <p:sp>
        <p:nvSpPr>
          <p:cNvPr id="30" name="TextBox 29"/>
          <p:cNvSpPr txBox="1"/>
          <p:nvPr/>
        </p:nvSpPr>
        <p:spPr>
          <a:xfrm>
            <a:off x="5802625" y="1645790"/>
            <a:ext cx="354585" cy="276999"/>
          </a:xfrm>
          <a:prstGeom prst="rect">
            <a:avLst/>
          </a:prstGeom>
          <a:noFill/>
        </p:spPr>
        <p:txBody>
          <a:bodyPr wrap="none" rtlCol="0">
            <a:spAutoFit/>
          </a:bodyPr>
          <a:lstStyle/>
          <a:p>
            <a:pPr algn="ctr"/>
            <a:r>
              <a:rPr lang="en-US" sz="1200" dirty="0">
                <a:latin typeface="Arial"/>
                <a:cs typeface="Arial"/>
              </a:rPr>
              <a:t>16</a:t>
            </a:r>
          </a:p>
        </p:txBody>
      </p:sp>
      <p:sp>
        <p:nvSpPr>
          <p:cNvPr id="31" name="TextBox 30"/>
          <p:cNvSpPr txBox="1"/>
          <p:nvPr/>
        </p:nvSpPr>
        <p:spPr>
          <a:xfrm>
            <a:off x="6118892" y="1645790"/>
            <a:ext cx="354585" cy="276999"/>
          </a:xfrm>
          <a:prstGeom prst="rect">
            <a:avLst/>
          </a:prstGeom>
          <a:noFill/>
        </p:spPr>
        <p:txBody>
          <a:bodyPr wrap="none" rtlCol="0">
            <a:spAutoFit/>
          </a:bodyPr>
          <a:lstStyle/>
          <a:p>
            <a:pPr algn="ctr"/>
            <a:r>
              <a:rPr lang="en-US" sz="1200" dirty="0">
                <a:latin typeface="Arial"/>
                <a:cs typeface="Arial"/>
              </a:rPr>
              <a:t>20</a:t>
            </a:r>
          </a:p>
        </p:txBody>
      </p:sp>
      <p:sp>
        <p:nvSpPr>
          <p:cNvPr id="10" name="TextBox 9"/>
          <p:cNvSpPr txBox="1"/>
          <p:nvPr/>
        </p:nvSpPr>
        <p:spPr>
          <a:xfrm>
            <a:off x="5836232" y="1480295"/>
            <a:ext cx="574646" cy="276999"/>
          </a:xfrm>
          <a:prstGeom prst="rect">
            <a:avLst/>
          </a:prstGeom>
          <a:noFill/>
        </p:spPr>
        <p:txBody>
          <a:bodyPr wrap="none" rtlCol="0">
            <a:spAutoFit/>
          </a:bodyPr>
          <a:lstStyle/>
          <a:p>
            <a:pPr algn="ctr"/>
            <a:r>
              <a:rPr lang="en-US" sz="1200" dirty="0">
                <a:latin typeface="Arial"/>
                <a:cs typeface="Arial"/>
              </a:rPr>
              <a:t>Week</a:t>
            </a:r>
          </a:p>
        </p:txBody>
      </p:sp>
      <p:sp>
        <p:nvSpPr>
          <p:cNvPr id="15" name="Arc 14"/>
          <p:cNvSpPr/>
          <p:nvPr/>
        </p:nvSpPr>
        <p:spPr>
          <a:xfrm>
            <a:off x="4950146" y="2217290"/>
            <a:ext cx="991532" cy="779028"/>
          </a:xfrm>
          <a:prstGeom prst="arc">
            <a:avLst>
              <a:gd name="adj1" fmla="val 15771622"/>
              <a:gd name="adj2" fmla="val 21548213"/>
            </a:avLst>
          </a:prstGeom>
          <a:ln w="127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p>
        </p:txBody>
      </p:sp>
      <p:sp>
        <p:nvSpPr>
          <p:cNvPr id="22" name="TextBox 21"/>
          <p:cNvSpPr txBox="1"/>
          <p:nvPr/>
        </p:nvSpPr>
        <p:spPr>
          <a:xfrm>
            <a:off x="4588508" y="1983963"/>
            <a:ext cx="1371600" cy="246221"/>
          </a:xfrm>
          <a:prstGeom prst="rect">
            <a:avLst/>
          </a:prstGeom>
          <a:solidFill>
            <a:schemeClr val="bg1">
              <a:lumMod val="85000"/>
            </a:schemeClr>
          </a:solidFill>
        </p:spPr>
        <p:txBody>
          <a:bodyPr wrap="square" rtlCol="0">
            <a:spAutoFit/>
          </a:bodyPr>
          <a:lstStyle/>
          <a:p>
            <a:pPr algn="ctr"/>
            <a:r>
              <a:rPr lang="en-US" sz="1000" dirty="0">
                <a:latin typeface="Arial"/>
                <a:cs typeface="Arial"/>
              </a:rPr>
              <a:t>Rilpivirine PO Added</a:t>
            </a:r>
          </a:p>
        </p:txBody>
      </p:sp>
    </p:spTree>
    <p:extLst>
      <p:ext uri="{BB962C8B-B14F-4D97-AF65-F5344CB8AC3E}">
        <p14:creationId xmlns:p14="http://schemas.microsoft.com/office/powerpoint/2010/main" val="35941714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IM Cabotegravir + IM </a:t>
            </a:r>
            <a:r>
              <a:rPr lang="en-US" sz="2000" dirty="0" err="1"/>
              <a:t>Rilpivirine</a:t>
            </a:r>
            <a:r>
              <a:rPr lang="en-US" sz="2000" dirty="0"/>
              <a:t> versus Cabotegravir + ABC-3TC</a:t>
            </a:r>
            <a:br>
              <a:rPr lang="en-US" sz="2000" dirty="0"/>
            </a:br>
            <a:r>
              <a:rPr lang="en-US" sz="2000" dirty="0"/>
              <a:t>LATTE-2 Study: Results</a:t>
            </a:r>
          </a:p>
        </p:txBody>
      </p:sp>
      <p:sp>
        <p:nvSpPr>
          <p:cNvPr id="3" name="Text Placeholder 2"/>
          <p:cNvSpPr>
            <a:spLocks noGrp="1"/>
          </p:cNvSpPr>
          <p:nvPr>
            <p:ph type="body" sz="quarter" idx="15"/>
          </p:nvPr>
        </p:nvSpPr>
        <p:spPr>
          <a:xfrm>
            <a:off x="1257300" y="983177"/>
            <a:ext cx="6180941" cy="320734"/>
          </a:xfrm>
        </p:spPr>
        <p:txBody>
          <a:bodyPr/>
          <a:lstStyle/>
          <a:p>
            <a:r>
              <a:rPr lang="en-US" dirty="0">
                <a:latin typeface="Arial" pitchFamily="31" charset="0"/>
              </a:rPr>
              <a:t>Week 48 Virologic Results (by FDA Snapshot Algorithm)</a:t>
            </a:r>
          </a:p>
        </p:txBody>
      </p:sp>
      <p:sp>
        <p:nvSpPr>
          <p:cNvPr id="5" name="Text Placeholder 4">
            <a:extLst>
              <a:ext uri="{FF2B5EF4-FFF2-40B4-BE49-F238E27FC236}">
                <a16:creationId xmlns:a16="http://schemas.microsoft.com/office/drawing/2014/main" id="{FF943814-540F-EC49-BF25-7E63C310E17E}"/>
              </a:ext>
            </a:extLst>
          </p:cNvPr>
          <p:cNvSpPr>
            <a:spLocks noGrp="1"/>
          </p:cNvSpPr>
          <p:nvPr>
            <p:ph type="body" sz="quarter" idx="16"/>
          </p:nvPr>
        </p:nvSpPr>
        <p:spPr/>
        <p:txBody>
          <a:bodyPr/>
          <a:lstStyle/>
          <a:p>
            <a:r>
              <a:rPr lang="en-US" dirty="0"/>
              <a:t>Source: Margolis DA, et al. Lancet 2017;390:1499-1510.</a:t>
            </a:r>
            <a:endParaRPr lang="en-US" dirty="0">
              <a:latin typeface="Arial" pitchFamily="31" charset="0"/>
            </a:endParaRPr>
          </a:p>
        </p:txBody>
      </p:sp>
      <p:graphicFrame>
        <p:nvGraphicFramePr>
          <p:cNvPr id="4" name="Chart 3"/>
          <p:cNvGraphicFramePr>
            <a:graphicFrameLocks/>
          </p:cNvGraphicFramePr>
          <p:nvPr>
            <p:extLst>
              <p:ext uri="{D42A27DB-BD31-4B8C-83A1-F6EECF244321}">
                <p14:modId xmlns:p14="http://schemas.microsoft.com/office/powerpoint/2010/main" val="3107198717"/>
              </p:ext>
            </p:extLst>
          </p:nvPr>
        </p:nvGraphicFramePr>
        <p:xfrm>
          <a:off x="471483" y="1345136"/>
          <a:ext cx="82296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107550" y="3653907"/>
            <a:ext cx="1011136"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105/115</a:t>
            </a:r>
          </a:p>
        </p:txBody>
      </p:sp>
      <p:sp>
        <p:nvSpPr>
          <p:cNvPr id="7" name="Rectangle 6"/>
          <p:cNvSpPr/>
          <p:nvPr/>
        </p:nvSpPr>
        <p:spPr>
          <a:xfrm>
            <a:off x="4518379" y="3653907"/>
            <a:ext cx="1011136"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106/115</a:t>
            </a:r>
          </a:p>
        </p:txBody>
      </p:sp>
      <p:sp>
        <p:nvSpPr>
          <p:cNvPr id="8" name="Rectangle 7"/>
          <p:cNvSpPr/>
          <p:nvPr/>
        </p:nvSpPr>
        <p:spPr>
          <a:xfrm>
            <a:off x="6915581" y="3653907"/>
            <a:ext cx="1011136"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50/56</a:t>
            </a:r>
          </a:p>
        </p:txBody>
      </p:sp>
      <p:sp>
        <p:nvSpPr>
          <p:cNvPr id="9" name="TextBox 8"/>
          <p:cNvSpPr txBox="1"/>
          <p:nvPr/>
        </p:nvSpPr>
        <p:spPr>
          <a:xfrm>
            <a:off x="1059678" y="4566588"/>
            <a:ext cx="7612839" cy="253916"/>
          </a:xfrm>
          <a:prstGeom prst="rect">
            <a:avLst/>
          </a:prstGeom>
          <a:solidFill>
            <a:schemeClr val="bg1">
              <a:lumMod val="95000"/>
            </a:schemeClr>
          </a:solidFill>
        </p:spPr>
        <p:txBody>
          <a:bodyPr wrap="square" rtlCol="0">
            <a:spAutoFit/>
          </a:bodyPr>
          <a:lstStyle/>
          <a:p>
            <a:r>
              <a:rPr lang="en-US" sz="1000" dirty="0">
                <a:latin typeface="Arial"/>
                <a:cs typeface="Arial"/>
              </a:rPr>
              <a:t>Abbreviations: CAB = cabotegravir; RPV = rilpivirine; ABC-3TC = abacavir-lamivudine</a:t>
            </a:r>
          </a:p>
        </p:txBody>
      </p:sp>
    </p:spTree>
    <p:extLst>
      <p:ext uri="{BB962C8B-B14F-4D97-AF65-F5344CB8AC3E}">
        <p14:creationId xmlns:p14="http://schemas.microsoft.com/office/powerpoint/2010/main" val="325711026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IM Cabotegravir + IM </a:t>
            </a:r>
            <a:r>
              <a:rPr lang="en-US" sz="2000" dirty="0" err="1"/>
              <a:t>Rilpivirine</a:t>
            </a:r>
            <a:r>
              <a:rPr lang="en-US" sz="2000" dirty="0"/>
              <a:t> versus Cabotegravir + ABC-3TC</a:t>
            </a:r>
            <a:br>
              <a:rPr lang="en-US" sz="2000" dirty="0"/>
            </a:br>
            <a:r>
              <a:rPr lang="en-US" sz="2000" dirty="0"/>
              <a:t>LATTE-2 Study: Results</a:t>
            </a:r>
          </a:p>
        </p:txBody>
      </p:sp>
      <p:sp>
        <p:nvSpPr>
          <p:cNvPr id="3" name="Text Placeholder 2"/>
          <p:cNvSpPr>
            <a:spLocks noGrp="1"/>
          </p:cNvSpPr>
          <p:nvPr>
            <p:ph type="body" sz="quarter" idx="15"/>
          </p:nvPr>
        </p:nvSpPr>
        <p:spPr>
          <a:xfrm>
            <a:off x="1257300" y="983177"/>
            <a:ext cx="6180941" cy="320734"/>
          </a:xfrm>
        </p:spPr>
        <p:txBody>
          <a:bodyPr/>
          <a:lstStyle/>
          <a:p>
            <a:r>
              <a:rPr lang="en-US" dirty="0">
                <a:latin typeface="Arial" pitchFamily="31" charset="0"/>
              </a:rPr>
              <a:t>Week 96 virologic results by FDA snapshot analysis</a:t>
            </a:r>
          </a:p>
        </p:txBody>
      </p:sp>
      <p:sp>
        <p:nvSpPr>
          <p:cNvPr id="5" name="Text Placeholder 4">
            <a:extLst>
              <a:ext uri="{FF2B5EF4-FFF2-40B4-BE49-F238E27FC236}">
                <a16:creationId xmlns:a16="http://schemas.microsoft.com/office/drawing/2014/main" id="{FF943814-540F-EC49-BF25-7E63C310E17E}"/>
              </a:ext>
            </a:extLst>
          </p:cNvPr>
          <p:cNvSpPr>
            <a:spLocks noGrp="1"/>
          </p:cNvSpPr>
          <p:nvPr>
            <p:ph type="body" sz="quarter" idx="16"/>
          </p:nvPr>
        </p:nvSpPr>
        <p:spPr/>
        <p:txBody>
          <a:bodyPr/>
          <a:lstStyle/>
          <a:p>
            <a:r>
              <a:rPr lang="en-US" dirty="0"/>
              <a:t>Source: Margolis DA, et al. Lancet 2017;390:1499-1510.</a:t>
            </a:r>
            <a:endParaRPr lang="en-US" dirty="0">
              <a:latin typeface="Arial" pitchFamily="31" charset="0"/>
            </a:endParaRPr>
          </a:p>
        </p:txBody>
      </p:sp>
      <p:graphicFrame>
        <p:nvGraphicFramePr>
          <p:cNvPr id="4" name="Chart 3"/>
          <p:cNvGraphicFramePr>
            <a:graphicFrameLocks/>
          </p:cNvGraphicFramePr>
          <p:nvPr>
            <p:extLst>
              <p:ext uri="{D42A27DB-BD31-4B8C-83A1-F6EECF244321}">
                <p14:modId xmlns:p14="http://schemas.microsoft.com/office/powerpoint/2010/main" val="2622645369"/>
              </p:ext>
            </p:extLst>
          </p:nvPr>
        </p:nvGraphicFramePr>
        <p:xfrm>
          <a:off x="457200" y="1402077"/>
          <a:ext cx="8229600" cy="310896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137244"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105</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115</a:t>
            </a:r>
          </a:p>
        </p:txBody>
      </p:sp>
      <p:sp>
        <p:nvSpPr>
          <p:cNvPr id="9" name="TextBox 8"/>
          <p:cNvSpPr txBox="1"/>
          <p:nvPr/>
        </p:nvSpPr>
        <p:spPr>
          <a:xfrm>
            <a:off x="1190826" y="4589968"/>
            <a:ext cx="7495974" cy="253916"/>
          </a:xfrm>
          <a:prstGeom prst="rect">
            <a:avLst/>
          </a:prstGeom>
          <a:solidFill>
            <a:schemeClr val="bg1">
              <a:lumMod val="95000"/>
            </a:schemeClr>
          </a:solidFill>
        </p:spPr>
        <p:txBody>
          <a:bodyPr wrap="square" rtlCol="0">
            <a:spAutoFit/>
          </a:bodyPr>
          <a:lstStyle/>
          <a:p>
            <a:r>
              <a:rPr lang="en-US" sz="1000" dirty="0">
                <a:latin typeface="Arial"/>
                <a:cs typeface="Arial"/>
              </a:rPr>
              <a:t>Abbreviations: CAB = cabotegravir; RPV = rilpivirine; ABC-3TC = abacavir-lamivudine</a:t>
            </a:r>
          </a:p>
        </p:txBody>
      </p:sp>
      <p:sp>
        <p:nvSpPr>
          <p:cNvPr id="10" name="Rectangle 9">
            <a:extLst>
              <a:ext uri="{FF2B5EF4-FFF2-40B4-BE49-F238E27FC236}">
                <a16:creationId xmlns:a16="http://schemas.microsoft.com/office/drawing/2014/main" id="{6A0E9D2E-074D-9C4F-BA66-8B7781D82A16}"/>
              </a:ext>
            </a:extLst>
          </p:cNvPr>
          <p:cNvSpPr/>
          <p:nvPr/>
        </p:nvSpPr>
        <p:spPr>
          <a:xfrm>
            <a:off x="4773416"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106</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115</a:t>
            </a:r>
          </a:p>
        </p:txBody>
      </p:sp>
      <p:sp>
        <p:nvSpPr>
          <p:cNvPr id="11" name="Rectangle 10">
            <a:extLst>
              <a:ext uri="{FF2B5EF4-FFF2-40B4-BE49-F238E27FC236}">
                <a16:creationId xmlns:a16="http://schemas.microsoft.com/office/drawing/2014/main" id="{8A393557-A84C-6141-8151-65199EC62E47}"/>
              </a:ext>
            </a:extLst>
          </p:cNvPr>
          <p:cNvSpPr/>
          <p:nvPr/>
        </p:nvSpPr>
        <p:spPr>
          <a:xfrm>
            <a:off x="5370831"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50</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56</a:t>
            </a:r>
          </a:p>
        </p:txBody>
      </p:sp>
      <p:sp>
        <p:nvSpPr>
          <p:cNvPr id="12" name="Rectangle 11">
            <a:extLst>
              <a:ext uri="{FF2B5EF4-FFF2-40B4-BE49-F238E27FC236}">
                <a16:creationId xmlns:a16="http://schemas.microsoft.com/office/drawing/2014/main" id="{DB6863AC-EBF6-3F41-989D-E2558819BCE1}"/>
              </a:ext>
            </a:extLst>
          </p:cNvPr>
          <p:cNvSpPr/>
          <p:nvPr/>
        </p:nvSpPr>
        <p:spPr>
          <a:xfrm>
            <a:off x="6546667"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100</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115</a:t>
            </a:r>
          </a:p>
        </p:txBody>
      </p:sp>
      <p:sp>
        <p:nvSpPr>
          <p:cNvPr id="13" name="Rectangle 12">
            <a:extLst>
              <a:ext uri="{FF2B5EF4-FFF2-40B4-BE49-F238E27FC236}">
                <a16:creationId xmlns:a16="http://schemas.microsoft.com/office/drawing/2014/main" id="{F8EFDD46-A558-D045-B489-00D989539CB5}"/>
              </a:ext>
            </a:extLst>
          </p:cNvPr>
          <p:cNvSpPr/>
          <p:nvPr/>
        </p:nvSpPr>
        <p:spPr>
          <a:xfrm>
            <a:off x="7157201"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108</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115</a:t>
            </a:r>
          </a:p>
        </p:txBody>
      </p:sp>
      <p:sp>
        <p:nvSpPr>
          <p:cNvPr id="14" name="Rectangle 13">
            <a:extLst>
              <a:ext uri="{FF2B5EF4-FFF2-40B4-BE49-F238E27FC236}">
                <a16:creationId xmlns:a16="http://schemas.microsoft.com/office/drawing/2014/main" id="{73964122-138F-054C-9A7F-5B7956939558}"/>
              </a:ext>
            </a:extLst>
          </p:cNvPr>
          <p:cNvSpPr/>
          <p:nvPr/>
        </p:nvSpPr>
        <p:spPr>
          <a:xfrm>
            <a:off x="7805890"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47</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56</a:t>
            </a:r>
          </a:p>
        </p:txBody>
      </p:sp>
      <p:sp>
        <p:nvSpPr>
          <p:cNvPr id="15" name="Rectangle 14">
            <a:extLst>
              <a:ext uri="{FF2B5EF4-FFF2-40B4-BE49-F238E27FC236}">
                <a16:creationId xmlns:a16="http://schemas.microsoft.com/office/drawing/2014/main" id="{F304F1D3-2300-1D4D-9E9E-38FA4BAE7F1F}"/>
              </a:ext>
            </a:extLst>
          </p:cNvPr>
          <p:cNvSpPr/>
          <p:nvPr/>
        </p:nvSpPr>
        <p:spPr>
          <a:xfrm>
            <a:off x="1731062"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108</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115</a:t>
            </a:r>
          </a:p>
        </p:txBody>
      </p:sp>
      <p:sp>
        <p:nvSpPr>
          <p:cNvPr id="16" name="Rectangle 15">
            <a:extLst>
              <a:ext uri="{FF2B5EF4-FFF2-40B4-BE49-F238E27FC236}">
                <a16:creationId xmlns:a16="http://schemas.microsoft.com/office/drawing/2014/main" id="{BB2915A5-091C-6843-8792-4F3508C9225D}"/>
              </a:ext>
            </a:extLst>
          </p:cNvPr>
          <p:cNvSpPr/>
          <p:nvPr/>
        </p:nvSpPr>
        <p:spPr>
          <a:xfrm>
            <a:off x="2350141"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109</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115</a:t>
            </a:r>
          </a:p>
        </p:txBody>
      </p:sp>
      <p:sp>
        <p:nvSpPr>
          <p:cNvPr id="17" name="Rectangle 16">
            <a:extLst>
              <a:ext uri="{FF2B5EF4-FFF2-40B4-BE49-F238E27FC236}">
                <a16:creationId xmlns:a16="http://schemas.microsoft.com/office/drawing/2014/main" id="{AB23D2F6-1084-8B47-A157-754A86EA5222}"/>
              </a:ext>
            </a:extLst>
          </p:cNvPr>
          <p:cNvSpPr/>
          <p:nvPr/>
        </p:nvSpPr>
        <p:spPr>
          <a:xfrm>
            <a:off x="3024470" y="3904781"/>
            <a:ext cx="487198" cy="3822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050"/>
              </a:lnSpc>
            </a:pPr>
            <a:r>
              <a:rPr lang="en-US" sz="1000" u="sng" dirty="0">
                <a:solidFill>
                  <a:schemeClr val="bg1"/>
                </a:solidFill>
                <a:latin typeface="Arial" panose="020B0604020202020204" pitchFamily="34" charset="0"/>
                <a:cs typeface="Arial" panose="020B0604020202020204" pitchFamily="34" charset="0"/>
              </a:rPr>
              <a:t>51</a:t>
            </a:r>
            <a:br>
              <a:rPr lang="en-US" sz="1000" u="sng"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56</a:t>
            </a:r>
          </a:p>
        </p:txBody>
      </p:sp>
    </p:spTree>
    <p:extLst>
      <p:ext uri="{BB962C8B-B14F-4D97-AF65-F5344CB8AC3E}">
        <p14:creationId xmlns:p14="http://schemas.microsoft.com/office/powerpoint/2010/main" val="108065442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versus Oral Cabotegravir + ABC-3TC</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LATTE-2 Study: Adverse Events</a:t>
            </a:r>
            <a:endParaRPr lang="en-US" sz="2000" dirty="0"/>
          </a:p>
        </p:txBody>
      </p:sp>
      <p:sp>
        <p:nvSpPr>
          <p:cNvPr id="6" name="Text Placeholder 5"/>
          <p:cNvSpPr>
            <a:spLocks noGrp="1"/>
          </p:cNvSpPr>
          <p:nvPr>
            <p:ph type="body" sz="quarter" idx="14"/>
          </p:nvPr>
        </p:nvSpPr>
        <p:spPr>
          <a:xfrm>
            <a:off x="1385887" y="4813016"/>
            <a:ext cx="5518379" cy="308610"/>
          </a:xfrm>
        </p:spPr>
        <p:txBody>
          <a:bodyPr/>
          <a:lstStyle/>
          <a:p>
            <a:r>
              <a:rPr lang="en-US" dirty="0"/>
              <a:t>Source: Margolis DA, et al. Lancet 2017;390:1499-1510.</a:t>
            </a:r>
            <a:endParaRPr lang="en-US" dirty="0">
              <a:latin typeface="Arial" pitchFamily="31" charset="0"/>
            </a:endParaRPr>
          </a:p>
        </p:txBody>
      </p:sp>
      <p:graphicFrame>
        <p:nvGraphicFramePr>
          <p:cNvPr id="7" name="Group 65"/>
          <p:cNvGraphicFramePr>
            <a:graphicFrameLocks noGrp="1"/>
          </p:cNvGraphicFramePr>
          <p:nvPr>
            <p:extLst>
              <p:ext uri="{D42A27DB-BD31-4B8C-83A1-F6EECF244321}">
                <p14:modId xmlns:p14="http://schemas.microsoft.com/office/powerpoint/2010/main" val="3862945739"/>
              </p:ext>
            </p:extLst>
          </p:nvPr>
        </p:nvGraphicFramePr>
        <p:xfrm>
          <a:off x="458485" y="1060808"/>
          <a:ext cx="8229601" cy="3578383"/>
        </p:xfrm>
        <a:graphic>
          <a:graphicData uri="http://schemas.openxmlformats.org/drawingml/2006/table">
            <a:tbl>
              <a:tblPr>
                <a:effectLst/>
              </a:tblPr>
              <a:tblGrid>
                <a:gridCol w="2502448">
                  <a:extLst>
                    <a:ext uri="{9D8B030D-6E8A-4147-A177-3AD203B41FA5}">
                      <a16:colId xmlns:a16="http://schemas.microsoft.com/office/drawing/2014/main" val="20000"/>
                    </a:ext>
                  </a:extLst>
                </a:gridCol>
                <a:gridCol w="1909051">
                  <a:extLst>
                    <a:ext uri="{9D8B030D-6E8A-4147-A177-3AD203B41FA5}">
                      <a16:colId xmlns:a16="http://schemas.microsoft.com/office/drawing/2014/main" val="20001"/>
                    </a:ext>
                  </a:extLst>
                </a:gridCol>
                <a:gridCol w="1909051">
                  <a:extLst>
                    <a:ext uri="{9D8B030D-6E8A-4147-A177-3AD203B41FA5}">
                      <a16:colId xmlns:a16="http://schemas.microsoft.com/office/drawing/2014/main" val="20002"/>
                    </a:ext>
                  </a:extLst>
                </a:gridCol>
                <a:gridCol w="1909051">
                  <a:extLst>
                    <a:ext uri="{9D8B030D-6E8A-4147-A177-3AD203B41FA5}">
                      <a16:colId xmlns:a16="http://schemas.microsoft.com/office/drawing/2014/main" val="20003"/>
                    </a:ext>
                  </a:extLst>
                </a:gridCol>
              </a:tblGrid>
              <a:tr h="459768">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mn-lt"/>
                          <a:ea typeface="ＭＳ Ｐゴシック" pitchFamily="-108" charset="-128"/>
                          <a:cs typeface="Arial"/>
                        </a:rPr>
                        <a:t>Treatment-related adverse events at 96 weeks (excluding injection site reactions)</a:t>
                      </a:r>
                      <a:endParaRPr lang="en-US" sz="1400" b="0" dirty="0">
                        <a:solidFill>
                          <a:srgbClr val="FFFFFF"/>
                        </a:solidFill>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rgbClr val="FFFFFF"/>
                        </a:solidFil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tx1">
                        <a:lumMod val="85000"/>
                        <a:lumOff val="15000"/>
                      </a:schemeClr>
                    </a:solidFill>
                  </a:tcPr>
                </a:tc>
                <a:extLst>
                  <a:ext uri="{0D108BD9-81ED-4DB2-BD59-A6C34878D82A}">
                    <a16:rowId xmlns:a16="http://schemas.microsoft.com/office/drawing/2014/main" val="10000"/>
                  </a:ext>
                </a:extLst>
              </a:tr>
              <a:tr h="672684">
                <a:tc>
                  <a:txBody>
                    <a:bodyPr/>
                    <a:lstStyle/>
                    <a:p>
                      <a:pPr marL="0" indent="0" algn="l"/>
                      <a:endParaRPr kumimoji="0" lang="en-US" sz="1200" b="0" i="0" u="none" strike="noStrike" cap="none" normalizeH="0" baseline="0" dirty="0">
                        <a:ln>
                          <a:noFill/>
                        </a:ln>
                        <a:solidFill>
                          <a:srgbClr val="FFFFFF"/>
                        </a:solidFill>
                        <a:effectLst/>
                        <a:latin typeface="+mn-lt"/>
                        <a:ea typeface="ＭＳ Ｐゴシック" pitchFamily="-108" charset="-128"/>
                        <a:cs typeface="Arial"/>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Q4 Weeks </a:t>
                      </a:r>
                      <a:br>
                        <a:rPr kumimoji="0" lang="en-US" sz="1200" b="1" i="0" u="none" strike="noStrike" cap="none" normalizeH="0" baseline="0" dirty="0">
                          <a:ln>
                            <a:noFill/>
                          </a:ln>
                          <a:solidFill>
                            <a:srgbClr val="FFFFFF"/>
                          </a:solidFill>
                          <a:effectLst/>
                          <a:latin typeface="+mn-lt"/>
                          <a:ea typeface="ＭＳ Ｐゴシック" pitchFamily="-108" charset="-128"/>
                          <a:cs typeface="Arial"/>
                        </a:rPr>
                      </a:br>
                      <a:r>
                        <a:rPr kumimoji="0" lang="en-US" sz="1200" b="1" i="0" u="none" strike="noStrike" cap="none" normalizeH="0" baseline="0" dirty="0">
                          <a:ln>
                            <a:noFill/>
                          </a:ln>
                          <a:solidFill>
                            <a:srgbClr val="FFFFFF"/>
                          </a:solidFill>
                          <a:effectLst/>
                          <a:latin typeface="+mn-lt"/>
                          <a:ea typeface="ＭＳ Ｐゴシック" pitchFamily="-108" charset="-128"/>
                          <a:cs typeface="Arial"/>
                        </a:rPr>
                        <a:t>CAB IM + RPV IM</a:t>
                      </a:r>
                    </a:p>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(n = 115)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B46D01"/>
                    </a:solidFill>
                  </a:tcPr>
                </a:tc>
                <a:tc>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Q8 Weeks </a:t>
                      </a:r>
                      <a:br>
                        <a:rPr kumimoji="0" lang="en-US" sz="1200" b="1" i="0" u="none" strike="noStrike" cap="none" normalizeH="0" baseline="0" dirty="0">
                          <a:ln>
                            <a:noFill/>
                          </a:ln>
                          <a:solidFill>
                            <a:srgbClr val="FFFFFF"/>
                          </a:solidFill>
                          <a:effectLst/>
                          <a:latin typeface="+mn-lt"/>
                          <a:ea typeface="ＭＳ Ｐゴシック" pitchFamily="-108" charset="-128"/>
                          <a:cs typeface="Arial"/>
                        </a:rPr>
                      </a:br>
                      <a:r>
                        <a:rPr kumimoji="0" lang="en-US" sz="1200" b="1" i="0" u="none" strike="noStrike" cap="none" normalizeH="0" baseline="0" dirty="0">
                          <a:ln>
                            <a:noFill/>
                          </a:ln>
                          <a:solidFill>
                            <a:srgbClr val="FFFFFF"/>
                          </a:solidFill>
                          <a:effectLst/>
                          <a:latin typeface="+mn-lt"/>
                          <a:ea typeface="ＭＳ Ｐゴシック" pitchFamily="-108" charset="-128"/>
                          <a:cs typeface="Arial"/>
                        </a:rPr>
                        <a:t>CAB IM + RPV IM</a:t>
                      </a:r>
                    </a:p>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(n = 115)</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8752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cap="none" normalizeH="0" baseline="0" dirty="0">
                          <a:ln>
                            <a:noFill/>
                          </a:ln>
                          <a:solidFill>
                            <a:srgbClr val="FFFFFF"/>
                          </a:solidFill>
                          <a:effectLst/>
                          <a:latin typeface="+mn-lt"/>
                          <a:ea typeface="ＭＳ Ｐゴシック" pitchFamily="-108" charset="-128"/>
                          <a:cs typeface="Arial"/>
                        </a:rPr>
                        <a:t>Oral </a:t>
                      </a:r>
                      <a:br>
                        <a:rPr kumimoji="0" lang="en-US" sz="1200" b="1" i="0" u="none" strike="noStrike" cap="none" normalizeH="0" baseline="0" dirty="0">
                          <a:ln>
                            <a:noFill/>
                          </a:ln>
                          <a:solidFill>
                            <a:srgbClr val="FFFFFF"/>
                          </a:solidFill>
                          <a:effectLst/>
                          <a:latin typeface="+mn-lt"/>
                          <a:ea typeface="ＭＳ Ｐゴシック" pitchFamily="-108" charset="-128"/>
                          <a:cs typeface="Arial"/>
                        </a:rPr>
                      </a:br>
                      <a:r>
                        <a:rPr kumimoji="0" lang="en-US" sz="1200" b="1" i="0" u="none" strike="noStrike" cap="none" normalizeH="0" baseline="0" dirty="0">
                          <a:ln>
                            <a:noFill/>
                          </a:ln>
                          <a:solidFill>
                            <a:srgbClr val="FFFFFF"/>
                          </a:solidFill>
                          <a:effectLst/>
                          <a:latin typeface="+mn-lt"/>
                          <a:ea typeface="ＭＳ Ｐゴシック" pitchFamily="-108" charset="-128"/>
                          <a:cs typeface="Arial"/>
                        </a:rPr>
                        <a:t>CAB PO + ABC-3TC</a:t>
                      </a:r>
                    </a:p>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(n=56)</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86582"/>
                    </a:solidFill>
                  </a:tcPr>
                </a:tc>
                <a:extLst>
                  <a:ext uri="{0D108BD9-81ED-4DB2-BD59-A6C34878D82A}">
                    <a16:rowId xmlns:a16="http://schemas.microsoft.com/office/drawing/2014/main" val="10001"/>
                  </a:ext>
                </a:extLst>
              </a:tr>
              <a:tr h="35643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Pyrexia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7 (6%)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B46D01">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5 (4%)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8752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0 (0%)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24094">
                        <a:alpha val="15000"/>
                      </a:srgbClr>
                    </a:solidFill>
                  </a:tcPr>
                </a:tc>
                <a:extLst>
                  <a:ext uri="{0D108BD9-81ED-4DB2-BD59-A6C34878D82A}">
                    <a16:rowId xmlns:a16="http://schemas.microsoft.com/office/drawing/2014/main" val="10002"/>
                  </a:ext>
                </a:extLst>
              </a:tr>
              <a:tr h="35643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Nausea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12 (10%)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B46D01">
                        <a:alpha val="3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8 (7%)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875200">
                        <a:alpha val="3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5 (9%)</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24094">
                        <a:alpha val="25000"/>
                      </a:srgbClr>
                    </a:solidFill>
                  </a:tcPr>
                </a:tc>
                <a:extLst>
                  <a:ext uri="{0D108BD9-81ED-4DB2-BD59-A6C34878D82A}">
                    <a16:rowId xmlns:a16="http://schemas.microsoft.com/office/drawing/2014/main" val="10003"/>
                  </a:ext>
                </a:extLst>
              </a:tr>
              <a:tr h="35643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Headache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7 (6%)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B46D01">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6 (5%)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8752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4 (7%)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24094">
                        <a:alpha val="15000"/>
                      </a:srgbClr>
                    </a:solidFill>
                  </a:tcPr>
                </a:tc>
                <a:extLst>
                  <a:ext uri="{0D108BD9-81ED-4DB2-BD59-A6C34878D82A}">
                    <a16:rowId xmlns:a16="http://schemas.microsoft.com/office/drawing/2014/main" val="10005"/>
                  </a:ext>
                </a:extLst>
              </a:tr>
              <a:tr h="35643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Dyspepsia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6 (5%)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B46D01">
                        <a:alpha val="3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 (&lt;1%)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875200">
                        <a:alpha val="3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 (2%)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24094">
                        <a:alpha val="25000"/>
                      </a:srgbClr>
                    </a:solidFill>
                  </a:tcPr>
                </a:tc>
                <a:extLst>
                  <a:ext uri="{0D108BD9-81ED-4DB2-BD59-A6C34878D82A}">
                    <a16:rowId xmlns:a16="http://schemas.microsoft.com/office/drawing/2014/main" val="10006"/>
                  </a:ext>
                </a:extLst>
              </a:tr>
              <a:tr h="35643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Asthenia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200" dirty="0"/>
                        <a:t>3 (3%)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B46D01">
                        <a:alpha val="20000"/>
                      </a:srgbClr>
                    </a:solidFill>
                  </a:tcPr>
                </a:tc>
                <a:tc>
                  <a:txBody>
                    <a:bodyPr/>
                    <a:lstStyle/>
                    <a:p>
                      <a:pPr algn="ctr"/>
                      <a:r>
                        <a:rPr lang="en-US" sz="1200" dirty="0"/>
                        <a:t>2 (2%)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875200">
                        <a:alpha val="25000"/>
                      </a:srgbClr>
                    </a:solidFill>
                  </a:tcPr>
                </a:tc>
                <a:tc>
                  <a:txBody>
                    <a:bodyPr/>
                    <a:lstStyle/>
                    <a:p>
                      <a:pPr algn="ctr"/>
                      <a:r>
                        <a:rPr lang="en-US" sz="1200" dirty="0"/>
                        <a:t>3 (5%)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24094">
                        <a:alpha val="15000"/>
                      </a:srgbClr>
                    </a:solidFill>
                  </a:tcPr>
                </a:tc>
                <a:extLst>
                  <a:ext uri="{0D108BD9-81ED-4DB2-BD59-A6C34878D82A}">
                    <a16:rowId xmlns:a16="http://schemas.microsoft.com/office/drawing/2014/main" val="10007"/>
                  </a:ext>
                </a:extLst>
              </a:tr>
              <a:tr h="663771">
                <a:tc gridSpan="4">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100" kern="1200" spc="-30" dirty="0">
                          <a:solidFill>
                            <a:srgbClr val="000000"/>
                          </a:solidFill>
                          <a:latin typeface="+mn-lt"/>
                          <a:ea typeface="+mn-ea"/>
                          <a:cs typeface="Arial"/>
                        </a:rPr>
                        <a:t>*All of the above treatment-related adverse reactions were grade 1-2. </a:t>
                      </a:r>
                    </a:p>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100" kern="1200" spc="-30" dirty="0">
                          <a:solidFill>
                            <a:srgbClr val="000000"/>
                          </a:solidFill>
                          <a:latin typeface="+mn-lt"/>
                          <a:ea typeface="+mn-ea"/>
                          <a:cs typeface="Arial"/>
                        </a:rPr>
                        <a:t>Abbreviations:</a:t>
                      </a:r>
                      <a:r>
                        <a:rPr lang="en-US" sz="1100" kern="1200" spc="-30" baseline="0" dirty="0">
                          <a:solidFill>
                            <a:srgbClr val="000000"/>
                          </a:solidFill>
                          <a:latin typeface="+mn-lt"/>
                          <a:ea typeface="+mn-ea"/>
                          <a:cs typeface="Arial"/>
                        </a:rPr>
                        <a:t> Q = every; IM = intramuscular; CAB = Cabotegravir; RPV = rilpivirine; </a:t>
                      </a:r>
                      <a:br>
                        <a:rPr lang="en-US" sz="1100" kern="1200" spc="-30" baseline="0" dirty="0">
                          <a:solidFill>
                            <a:srgbClr val="000000"/>
                          </a:solidFill>
                          <a:latin typeface="+mn-lt"/>
                          <a:ea typeface="+mn-ea"/>
                          <a:cs typeface="Arial"/>
                        </a:rPr>
                      </a:br>
                      <a:r>
                        <a:rPr lang="en-US" sz="1100" kern="1200" spc="-30" baseline="0" dirty="0">
                          <a:solidFill>
                            <a:srgbClr val="000000"/>
                          </a:solidFill>
                          <a:latin typeface="+mn-lt"/>
                          <a:ea typeface="+mn-ea"/>
                          <a:cs typeface="Arial"/>
                        </a:rPr>
                        <a:t>ABC-3TC = abacavir-lamivudine</a:t>
                      </a:r>
                      <a:endParaRPr lang="en-US" sz="1100" kern="1200" spc="-30" dirty="0">
                        <a:solidFill>
                          <a:srgbClr val="000000"/>
                        </a:solidFill>
                        <a:latin typeface="+mn-lt"/>
                        <a:ea typeface="+mn-ea"/>
                        <a:cs typeface="Arial"/>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AF5E5"/>
                    </a:solidFill>
                  </a:tcPr>
                </a:tc>
                <a:tc hMerge="1">
                  <a:txBody>
                    <a:bodyPr/>
                    <a:lstStyle/>
                    <a:p>
                      <a:pPr algn="ctr"/>
                      <a:endParaRPr lang="en-US" dirty="0"/>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pPr algn="ctr"/>
                      <a:endParaRPr lang="en-US" dirty="0"/>
                    </a:p>
                  </a:txBody>
                  <a:tcPr marL="65762" marR="65762" marT="32871" marB="32871" anchor="ctr" horzOverflow="overflow">
                    <a:lnL w="9525"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endParaRPr lang="en-US" sz="1800" kern="1200" spc="-30" dirty="0">
                        <a:solidFill>
                          <a:srgbClr val="000000"/>
                        </a:solidFill>
                        <a:latin typeface="+mn-lt"/>
                        <a:ea typeface="+mn-ea"/>
                        <a:cs typeface="Aria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0272128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versus Cabotegravir + ABC-3TC</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LATTE-2 Study: Adverse Events</a:t>
            </a:r>
            <a:endParaRPr lang="en-US" sz="2000" dirty="0"/>
          </a:p>
        </p:txBody>
      </p:sp>
      <p:sp>
        <p:nvSpPr>
          <p:cNvPr id="6" name="Text Placeholder 5"/>
          <p:cNvSpPr>
            <a:spLocks noGrp="1"/>
          </p:cNvSpPr>
          <p:nvPr>
            <p:ph type="body" sz="quarter" idx="14"/>
          </p:nvPr>
        </p:nvSpPr>
        <p:spPr>
          <a:xfrm>
            <a:off x="1385887" y="4813016"/>
            <a:ext cx="5518379" cy="308610"/>
          </a:xfrm>
        </p:spPr>
        <p:txBody>
          <a:bodyPr/>
          <a:lstStyle/>
          <a:p>
            <a:r>
              <a:rPr lang="en-US" dirty="0"/>
              <a:t>Source: Margolis DA, et al. Lancet 2017;390:1499-1510.</a:t>
            </a:r>
            <a:endParaRPr lang="en-US" dirty="0">
              <a:latin typeface="Arial" pitchFamily="31" charset="0"/>
            </a:endParaRPr>
          </a:p>
        </p:txBody>
      </p:sp>
      <p:graphicFrame>
        <p:nvGraphicFramePr>
          <p:cNvPr id="7" name="Group 65"/>
          <p:cNvGraphicFramePr>
            <a:graphicFrameLocks noGrp="1"/>
          </p:cNvGraphicFramePr>
          <p:nvPr>
            <p:extLst>
              <p:ext uri="{D42A27DB-BD31-4B8C-83A1-F6EECF244321}">
                <p14:modId xmlns:p14="http://schemas.microsoft.com/office/powerpoint/2010/main" val="3702768331"/>
              </p:ext>
            </p:extLst>
          </p:nvPr>
        </p:nvGraphicFramePr>
        <p:xfrm>
          <a:off x="452770" y="1001607"/>
          <a:ext cx="8229599" cy="3660935"/>
        </p:xfrm>
        <a:graphic>
          <a:graphicData uri="http://schemas.openxmlformats.org/drawingml/2006/table">
            <a:tbl>
              <a:tblPr>
                <a:effectLst/>
              </a:tblPr>
              <a:tblGrid>
                <a:gridCol w="2272195">
                  <a:extLst>
                    <a:ext uri="{9D8B030D-6E8A-4147-A177-3AD203B41FA5}">
                      <a16:colId xmlns:a16="http://schemas.microsoft.com/office/drawing/2014/main" val="20000"/>
                    </a:ext>
                  </a:extLst>
                </a:gridCol>
                <a:gridCol w="1489351">
                  <a:extLst>
                    <a:ext uri="{9D8B030D-6E8A-4147-A177-3AD203B41FA5}">
                      <a16:colId xmlns:a16="http://schemas.microsoft.com/office/drawing/2014/main" val="20001"/>
                    </a:ext>
                  </a:extLst>
                </a:gridCol>
                <a:gridCol w="1489351">
                  <a:extLst>
                    <a:ext uri="{9D8B030D-6E8A-4147-A177-3AD203B41FA5}">
                      <a16:colId xmlns:a16="http://schemas.microsoft.com/office/drawing/2014/main" val="2960043698"/>
                    </a:ext>
                  </a:extLst>
                </a:gridCol>
                <a:gridCol w="1489351">
                  <a:extLst>
                    <a:ext uri="{9D8B030D-6E8A-4147-A177-3AD203B41FA5}">
                      <a16:colId xmlns:a16="http://schemas.microsoft.com/office/drawing/2014/main" val="20002"/>
                    </a:ext>
                  </a:extLst>
                </a:gridCol>
                <a:gridCol w="1489351">
                  <a:extLst>
                    <a:ext uri="{9D8B030D-6E8A-4147-A177-3AD203B41FA5}">
                      <a16:colId xmlns:a16="http://schemas.microsoft.com/office/drawing/2014/main" val="130933067"/>
                    </a:ext>
                  </a:extLst>
                </a:gridCol>
              </a:tblGrid>
              <a:tr h="354582">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mn-lt"/>
                          <a:ea typeface="ＭＳ Ｐゴシック" pitchFamily="-108" charset="-128"/>
                          <a:cs typeface="Arial"/>
                        </a:rPr>
                        <a:t>Treatment-Related Injection Site Reactions</a:t>
                      </a:r>
                      <a:endParaRPr lang="en-US" sz="1400" b="0" dirty="0">
                        <a:solidFill>
                          <a:srgbClr val="FFFFFF"/>
                        </a:solidFill>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81965">
                <a:tc rowSpan="2">
                  <a:txBody>
                    <a:bodyPr/>
                    <a:lstStyle/>
                    <a:p>
                      <a:pPr marL="0" indent="0" algn="l"/>
                      <a:endParaRPr kumimoji="0" lang="en-US" sz="1200" b="0" i="0" u="none" strike="noStrike" cap="none" normalizeH="0" baseline="0" dirty="0">
                        <a:ln>
                          <a:noFill/>
                        </a:ln>
                        <a:solidFill>
                          <a:srgbClr val="FFFFFF"/>
                        </a:solidFill>
                        <a:effectLst/>
                        <a:latin typeface="+mn-lt"/>
                        <a:ea typeface="ＭＳ Ｐゴシック" pitchFamily="-108" charset="-128"/>
                        <a:cs typeface="Arial"/>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lumMod val="50000"/>
                        <a:lumOff val="50000"/>
                      </a:schemeClr>
                    </a:solidFill>
                  </a:tcPr>
                </a:tc>
                <a:tc gridSpan="2">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Q4 Weeks IM CAB + IM RPV</a:t>
                      </a:r>
                    </a:p>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(n = 115)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A06100"/>
                    </a:solidFill>
                  </a:tcPr>
                </a:tc>
                <a:tc hMerge="1">
                  <a:txBody>
                    <a:bodyPr/>
                    <a:lstStyle/>
                    <a:p>
                      <a:endParaRPr lang="en-US"/>
                    </a:p>
                  </a:txBody>
                  <a:tcPr/>
                </a:tc>
                <a:tc gridSpan="2">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Q8 Weeks IM CAB + IM RPV</a:t>
                      </a:r>
                    </a:p>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(n = 115)</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5F3A00"/>
                    </a:solidFill>
                  </a:tcPr>
                </a:tc>
                <a:tc hMerge="1">
                  <a:txBody>
                    <a:bodyPr/>
                    <a:lstStyle/>
                    <a:p>
                      <a:endParaRPr lang="en-US"/>
                    </a:p>
                  </a:txBody>
                  <a:tcPr/>
                </a:tc>
                <a:extLst>
                  <a:ext uri="{0D108BD9-81ED-4DB2-BD59-A6C34878D82A}">
                    <a16:rowId xmlns:a16="http://schemas.microsoft.com/office/drawing/2014/main" val="10001"/>
                  </a:ext>
                </a:extLst>
              </a:tr>
              <a:tr h="304338">
                <a:tc v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12700" cap="flat" cmpd="sng" algn="ctr">
                      <a:solidFill>
                        <a:srgbClr val="7F7F7F"/>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Any</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A26200">
                        <a:alpha val="60000"/>
                      </a:srgbClr>
                    </a:solidFill>
                  </a:tcPr>
                </a:tc>
                <a:tc>
                  <a:txBody>
                    <a:bodyPr/>
                    <a:lstStyle/>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Grade 3-4</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A26200">
                        <a:alpha val="60000"/>
                      </a:srgbClr>
                    </a:solidFill>
                  </a:tcPr>
                </a:tc>
                <a:tc>
                  <a:txBody>
                    <a:bodyPr/>
                    <a:lstStyle/>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Any</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04400">
                        <a:alpha val="69804"/>
                      </a:srgbClr>
                    </a:solidFill>
                  </a:tcPr>
                </a:tc>
                <a:tc>
                  <a:txBody>
                    <a:bodyPr/>
                    <a:lstStyle/>
                    <a:p>
                      <a:pPr marL="0" indent="0" algn="ctr"/>
                      <a:r>
                        <a:rPr kumimoji="0" lang="en-US" sz="1100" b="0" i="0" u="none" strike="noStrike" cap="none" normalizeH="0" baseline="0" dirty="0">
                          <a:ln>
                            <a:noFill/>
                          </a:ln>
                          <a:solidFill>
                            <a:srgbClr val="FFFFFF"/>
                          </a:solidFill>
                          <a:effectLst/>
                          <a:latin typeface="+mn-lt"/>
                          <a:ea typeface="ＭＳ Ｐゴシック" pitchFamily="-108" charset="-128"/>
                          <a:cs typeface="Arial"/>
                        </a:rPr>
                        <a:t>Grade 3-4</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04400">
                        <a:alpha val="69804"/>
                      </a:srgbClr>
                    </a:solidFill>
                  </a:tcPr>
                </a:tc>
                <a:extLst>
                  <a:ext uri="{0D108BD9-81ED-4DB2-BD59-A6C34878D82A}">
                    <a16:rowId xmlns:a16="http://schemas.microsoft.com/office/drawing/2014/main" val="3511725152"/>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Pain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112 (97%)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6 (5%)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109 (95%)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8 (7%)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extLst>
                  <a:ext uri="{0D108BD9-81ED-4DB2-BD59-A6C34878D82A}">
                    <a16:rowId xmlns:a16="http://schemas.microsoft.com/office/drawing/2014/main" val="10002"/>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Nodule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35 (30%)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 (&lt;1%)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29 (25%)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 (&lt;1%)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extLst>
                  <a:ext uri="{0D108BD9-81ED-4DB2-BD59-A6C34878D82A}">
                    <a16:rowId xmlns:a16="http://schemas.microsoft.com/office/drawing/2014/main" val="10003"/>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Swelling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34 (30%)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29 (25%)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 (&lt;1%)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extLst>
                  <a:ext uri="{0D108BD9-81ED-4DB2-BD59-A6C34878D82A}">
                    <a16:rowId xmlns:a16="http://schemas.microsoft.com/office/drawing/2014/main" val="10005"/>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Pruritis</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33 (29%)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24 (21%)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extLst>
                  <a:ext uri="{0D108BD9-81ED-4DB2-BD59-A6C34878D82A}">
                    <a16:rowId xmlns:a16="http://schemas.microsoft.com/office/drawing/2014/main" val="10006"/>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Induration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200" dirty="0"/>
                        <a:t>25 (22%)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algn="ctr"/>
                      <a:r>
                        <a:rPr lang="en-US" sz="1200" dirty="0"/>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algn="ctr"/>
                      <a:r>
                        <a:rPr lang="en-US" sz="1200" dirty="0"/>
                        <a:t>28 (24%)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tc>
                  <a:txBody>
                    <a:bodyPr/>
                    <a:lstStyle/>
                    <a:p>
                      <a:pPr algn="ctr"/>
                      <a:r>
                        <a:rPr lang="en-US" sz="1200" dirty="0"/>
                        <a:t>1 (&lt;1%)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extLst>
                  <a:ext uri="{0D108BD9-81ED-4DB2-BD59-A6C34878D82A}">
                    <a16:rowId xmlns:a16="http://schemas.microsoft.com/office/drawing/2014/main" val="10007"/>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Warmth</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algn="ctr"/>
                      <a:r>
                        <a:rPr lang="en-US" sz="1200" dirty="0"/>
                        <a:t>21 (18%)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algn="ctr"/>
                      <a:r>
                        <a:rPr lang="en-US" sz="1200" dirty="0"/>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algn="ctr"/>
                      <a:r>
                        <a:rPr lang="en-US" sz="1200" dirty="0"/>
                        <a:t>22 (19%)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tc>
                  <a:txBody>
                    <a:bodyPr/>
                    <a:lstStyle/>
                    <a:p>
                      <a:pPr algn="ctr"/>
                      <a:r>
                        <a:rPr lang="en-US" sz="1200" dirty="0"/>
                        <a:t>1 (&lt;1%)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extLst>
                  <a:ext uri="{0D108BD9-81ED-4DB2-BD59-A6C34878D82A}">
                    <a16:rowId xmlns:a16="http://schemas.microsoft.com/office/drawing/2014/main" val="10008"/>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Bruising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200" dirty="0"/>
                        <a:t>14 (12%)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algn="ctr"/>
                      <a:r>
                        <a:rPr lang="en-US" sz="1200" dirty="0"/>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algn="ctr"/>
                      <a:r>
                        <a:rPr lang="en-US" sz="1200" dirty="0"/>
                        <a:t>19 (17%)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tc>
                  <a:txBody>
                    <a:bodyPr/>
                    <a:lstStyle/>
                    <a:p>
                      <a:pPr algn="ctr"/>
                      <a:r>
                        <a:rPr lang="en-US" sz="1200" dirty="0"/>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extLst>
                  <a:ext uri="{0D108BD9-81ED-4DB2-BD59-A6C34878D82A}">
                    <a16:rowId xmlns:a16="http://schemas.microsoft.com/office/drawing/2014/main" val="601987311"/>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Erythema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algn="ctr"/>
                      <a:r>
                        <a:rPr lang="en-US" sz="1200" dirty="0"/>
                        <a:t>19 (17%)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algn="ctr"/>
                      <a:r>
                        <a:rPr lang="en-US" sz="1200" dirty="0"/>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24000"/>
                      </a:srgbClr>
                    </a:solidFill>
                  </a:tcPr>
                </a:tc>
                <a:tc>
                  <a:txBody>
                    <a:bodyPr/>
                    <a:lstStyle/>
                    <a:p>
                      <a:pPr algn="ctr"/>
                      <a:r>
                        <a:rPr lang="en-US" sz="1200" dirty="0"/>
                        <a:t>12 (10%)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tc>
                  <a:txBody>
                    <a:bodyPr/>
                    <a:lstStyle/>
                    <a:p>
                      <a:pPr algn="ctr"/>
                      <a:r>
                        <a:rPr lang="en-US" sz="1200" dirty="0"/>
                        <a:t>1 (&lt;1%)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20000"/>
                      </a:srgbClr>
                    </a:solidFill>
                  </a:tcPr>
                </a:tc>
                <a:extLst>
                  <a:ext uri="{0D108BD9-81ED-4DB2-BD59-A6C34878D82A}">
                    <a16:rowId xmlns:a16="http://schemas.microsoft.com/office/drawing/2014/main" val="3277565891"/>
                  </a:ext>
                </a:extLst>
              </a:tr>
              <a:tr h="252005">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Discoloration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200" dirty="0"/>
                        <a:t>6 (5%)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algn="ctr"/>
                      <a:r>
                        <a:rPr lang="en-US" sz="1200" dirty="0"/>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26200">
                        <a:alpha val="15000"/>
                      </a:srgbClr>
                    </a:solidFill>
                  </a:tcPr>
                </a:tc>
                <a:tc>
                  <a:txBody>
                    <a:bodyPr/>
                    <a:lstStyle/>
                    <a:p>
                      <a:pPr algn="ctr"/>
                      <a:r>
                        <a:rPr lang="en-US" sz="1200" dirty="0"/>
                        <a:t>3 (3%)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tc>
                  <a:txBody>
                    <a:bodyPr/>
                    <a:lstStyle/>
                    <a:p>
                      <a:pPr algn="ctr"/>
                      <a:r>
                        <a:rPr lang="en-US" sz="1200" dirty="0"/>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4400">
                        <a:alpha val="10000"/>
                      </a:srgbClr>
                    </a:solidFill>
                  </a:tcPr>
                </a:tc>
                <a:extLst>
                  <a:ext uri="{0D108BD9-81ED-4DB2-BD59-A6C34878D82A}">
                    <a16:rowId xmlns:a16="http://schemas.microsoft.com/office/drawing/2014/main" val="2772347770"/>
                  </a:ext>
                </a:extLst>
              </a:tr>
              <a:tr h="252005">
                <a:tc gridSpan="5">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100" kern="1200" spc="-30" dirty="0">
                          <a:solidFill>
                            <a:srgbClr val="000000"/>
                          </a:solidFill>
                          <a:latin typeface="+mn-lt"/>
                          <a:ea typeface="+mn-ea"/>
                          <a:cs typeface="Arial"/>
                        </a:rPr>
                        <a:t>Abbreviations:</a:t>
                      </a:r>
                      <a:r>
                        <a:rPr lang="en-US" sz="1100" kern="1200" spc="-30" baseline="0" dirty="0">
                          <a:solidFill>
                            <a:srgbClr val="000000"/>
                          </a:solidFill>
                          <a:latin typeface="+mn-lt"/>
                          <a:ea typeface="+mn-ea"/>
                          <a:cs typeface="Arial"/>
                        </a:rPr>
                        <a:t> Q = every; IM = intramuscular; CAB = Cabotegravir; RPV = </a:t>
                      </a:r>
                      <a:r>
                        <a:rPr lang="en-US" sz="1100" kern="1200" spc="-30" baseline="0" dirty="0" err="1">
                          <a:solidFill>
                            <a:srgbClr val="000000"/>
                          </a:solidFill>
                          <a:latin typeface="+mn-lt"/>
                          <a:ea typeface="+mn-ea"/>
                          <a:cs typeface="Arial"/>
                        </a:rPr>
                        <a:t>Rilpivirine</a:t>
                      </a:r>
                      <a:endParaRPr lang="en-US" sz="1100" kern="1200" spc="-30" dirty="0">
                        <a:solidFill>
                          <a:srgbClr val="000000"/>
                        </a:solidFill>
                        <a:latin typeface="+mn-lt"/>
                        <a:ea typeface="+mn-ea"/>
                        <a:cs typeface="Arial"/>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AF5E5"/>
                    </a:solidFill>
                  </a:tcPr>
                </a:tc>
                <a:tc hMerge="1">
                  <a:txBody>
                    <a:bodyPr/>
                    <a:lstStyle/>
                    <a:p>
                      <a:pPr algn="ctr"/>
                      <a:endParaRPr lang="en-US" dirty="0"/>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pPr algn="ctr"/>
                      <a:endParaRPr lang="en-US" dirty="0"/>
                    </a:p>
                  </a:txBody>
                  <a:tcPr marL="65762" marR="65762" marT="32871" marB="32871" anchor="ctr" horzOverflow="overflow">
                    <a:lnL w="9525"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8158752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versus Oral Cabotegravir + ABC-3TC</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LATTE-2 Study: Conclusions</a:t>
            </a:r>
            <a:endParaRPr lang="en-US" sz="2000" dirty="0"/>
          </a:p>
        </p:txBody>
      </p:sp>
      <p:sp>
        <p:nvSpPr>
          <p:cNvPr id="7" name="Content Placeholder 6"/>
          <p:cNvSpPr>
            <a:spLocks noGrp="1"/>
          </p:cNvSpPr>
          <p:nvPr>
            <p:ph type="body" sz="quarter" idx="16"/>
          </p:nvPr>
        </p:nvSpPr>
        <p:spPr/>
        <p:txBody>
          <a:bodyPr/>
          <a:lstStyle/>
          <a:p>
            <a:r>
              <a:rPr lang="en-US" dirty="0"/>
              <a:t>Source: Margolis DA, et al. Lancet 2017;390:1499-1510.</a:t>
            </a:r>
            <a:endParaRPr lang="en-US" dirty="0">
              <a:latin typeface="Arial" pitchFamily="31" charset="0"/>
            </a:endParaRPr>
          </a:p>
        </p:txBody>
      </p:sp>
      <p:sp>
        <p:nvSpPr>
          <p:cNvPr id="3" name="Content Placeholder 2">
            <a:extLst>
              <a:ext uri="{FF2B5EF4-FFF2-40B4-BE49-F238E27FC236}">
                <a16:creationId xmlns:a16="http://schemas.microsoft.com/office/drawing/2014/main" id="{2F11D7D4-EA2D-7449-BCC8-97C4C10CAC55}"/>
              </a:ext>
            </a:extLst>
          </p:cNvPr>
          <p:cNvSpPr>
            <a:spLocks noGrp="1"/>
          </p:cNvSpPr>
          <p:nvPr>
            <p:ph sz="half" idx="2"/>
          </p:nvPr>
        </p:nvSpPr>
        <p:spPr/>
        <p:txBody>
          <a:bodyPr/>
          <a:lstStyle/>
          <a:p>
            <a:r>
              <a:rPr lang="en-US" b="1" dirty="0">
                <a:solidFill>
                  <a:srgbClr val="800000"/>
                </a:solidFill>
                <a:cs typeface="Arial"/>
              </a:rPr>
              <a:t>Conclusions</a:t>
            </a:r>
            <a:r>
              <a:rPr lang="en-US" dirty="0">
                <a:solidFill>
                  <a:schemeClr val="tx1"/>
                </a:solidFill>
                <a:cs typeface="Arial"/>
              </a:rPr>
              <a:t>: “</a:t>
            </a:r>
            <a:r>
              <a:rPr lang="en-US" dirty="0">
                <a:solidFill>
                  <a:schemeClr val="tx1"/>
                </a:solidFill>
              </a:rPr>
              <a:t>The two-drug combination of all-injectable, long-acting cabotegravir plus </a:t>
            </a:r>
            <a:r>
              <a:rPr lang="en-US" dirty="0" err="1">
                <a:solidFill>
                  <a:schemeClr val="tx1"/>
                </a:solidFill>
              </a:rPr>
              <a:t>rilpivirine</a:t>
            </a:r>
            <a:r>
              <a:rPr lang="en-US" dirty="0">
                <a:solidFill>
                  <a:schemeClr val="tx1"/>
                </a:solidFill>
              </a:rPr>
              <a:t> every 4 weeks or every 8 weeks was as effective as daily three-drug oral therapy at maintaining HIV-1 viral suppression through 96 weeks and was well accepted and tolerated.”</a:t>
            </a:r>
            <a:endParaRPr lang="en-US" dirty="0">
              <a:solidFill>
                <a:schemeClr val="tx1"/>
              </a:solidFill>
              <a:cs typeface="Arial"/>
            </a:endParaRPr>
          </a:p>
        </p:txBody>
      </p:sp>
    </p:spTree>
    <p:extLst>
      <p:ext uri="{BB962C8B-B14F-4D97-AF65-F5344CB8AC3E}">
        <p14:creationId xmlns:p14="http://schemas.microsoft.com/office/powerpoint/2010/main" val="241352576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03730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51047</TotalTime>
  <Words>765</Words>
  <Application>Microsoft Macintosh PowerPoint</Application>
  <PresentationFormat>On-screen Show (16:9)</PresentationFormat>
  <Paragraphs>141</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Corbel</vt:lpstr>
      <vt:lpstr>Geneva</vt:lpstr>
      <vt:lpstr>Lucida Grande</vt:lpstr>
      <vt:lpstr>Times New Roman</vt:lpstr>
      <vt:lpstr>NCRC</vt:lpstr>
      <vt:lpstr> Cabotegravir IM + Rilpivirine IM Every One or Two Months versus Oral CAB + ABC-3TC LATTE-2</vt:lpstr>
      <vt:lpstr>IM Cabotegravir + IM Rilpivirine versus Cabotegravir + ABC-3TC LATTE-2 Study: Design</vt:lpstr>
      <vt:lpstr>IM Cabotegravir + IM Rilpivirine versus Cabotegravir + ABC-3TC LATTE-2 Study: Results</vt:lpstr>
      <vt:lpstr>IM Cabotegravir + IM Rilpivirine versus Cabotegravir + ABC-3TC LATTE-2 Study: Results</vt:lpstr>
      <vt:lpstr>IM Cabotegravir + IM Rilpivirine versus Oral Cabotegravir + ABC-3TC LATTE-2 Study: Adverse Events</vt:lpstr>
      <vt:lpstr>IM Cabotegravir + IM Rilpivirine versus Cabotegravir + ABC-3TC LATTE-2 Study: Adverse Events</vt:lpstr>
      <vt:lpstr>IM Cabotegravir + IM Rilpivirine versus Oral Cabotegravir + ABC-3TC LATTE-2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2247</cp:revision>
  <cp:lastPrinted>2008-02-05T14:34:24Z</cp:lastPrinted>
  <dcterms:created xsi:type="dcterms:W3CDTF">2010-11-28T05:36:22Z</dcterms:created>
  <dcterms:modified xsi:type="dcterms:W3CDTF">2022-05-26T13:31:04Z</dcterms:modified>
</cp:coreProperties>
</file>