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1077" r:id="rId2"/>
    <p:sldId id="1078" r:id="rId3"/>
    <p:sldId id="1079" r:id="rId4"/>
    <p:sldId id="1080" r:id="rId5"/>
    <p:sldId id="1081" r:id="rId6"/>
    <p:sldId id="1277"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F"/>
    <a:srgbClr val="005E7F"/>
    <a:srgbClr val="595959"/>
    <a:srgbClr val="717B78"/>
    <a:srgbClr val="94691E"/>
    <a:srgbClr val="E7AF2E"/>
    <a:srgbClr val="BA8426"/>
    <a:srgbClr val="CCCB00"/>
    <a:srgbClr val="A1D6F0"/>
    <a:srgbClr val="B59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160" autoAdjust="0"/>
    <p:restoredTop sz="94807" autoAdjust="0"/>
  </p:normalViewPr>
  <p:slideViewPr>
    <p:cSldViewPr snapToGrid="0" showGuides="1">
      <p:cViewPr varScale="1">
        <p:scale>
          <a:sx n="165" d="100"/>
          <a:sy n="165" d="100"/>
        </p:scale>
        <p:origin x="944" y="192"/>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59779333138912"/>
          <c:y val="0.12692858705161855"/>
          <c:w val="0.86768433459706429"/>
          <c:h val="0.76094488188976372"/>
        </c:manualLayout>
      </c:layout>
      <c:barChart>
        <c:barDir val="col"/>
        <c:grouping val="clustered"/>
        <c:varyColors val="0"/>
        <c:ser>
          <c:idx val="0"/>
          <c:order val="0"/>
          <c:tx>
            <c:strRef>
              <c:f>Sheet1!$B$1</c:f>
              <c:strCache>
                <c:ptCount val="1"/>
                <c:pt idx="0">
                  <c:v>Cabotegravir + Rilpivirine^</c:v>
                </c:pt>
              </c:strCache>
            </c:strRef>
          </c:tx>
          <c:spPr>
            <a:gradFill>
              <a:gsLst>
                <a:gs pos="0">
                  <a:srgbClr val="50732C"/>
                </a:gs>
                <a:gs pos="100000">
                  <a:srgbClr val="86C049"/>
                </a:gs>
              </a:gsLst>
              <a:lin ang="0" scaled="1"/>
            </a:gradFill>
            <a:ln w="12700">
              <a:noFill/>
            </a:ln>
            <a:effectLst/>
            <a:scene3d>
              <a:camera prst="orthographicFront"/>
              <a:lightRig rig="threePt" dir="t"/>
            </a:scene3d>
            <a:sp3d>
              <a:bevelT/>
            </a:sp3d>
          </c:spPr>
          <c:invertIfNegative val="0"/>
          <c:dPt>
            <c:idx val="0"/>
            <c:invertIfNegative val="0"/>
            <c:bubble3D val="0"/>
            <c:spPr>
              <a:gradFill>
                <a:gsLst>
                  <a:gs pos="100000">
                    <a:srgbClr val="75AAAF"/>
                  </a:gs>
                  <a:gs pos="0">
                    <a:srgbClr val="1F6B6F"/>
                  </a:gs>
                </a:gsLst>
                <a:lin ang="0" scaled="1"/>
              </a:gradFill>
              <a:ln w="12700">
                <a:noFill/>
              </a:ln>
              <a:effectLst/>
              <a:scene3d>
                <a:camera prst="orthographicFront"/>
                <a:lightRig rig="threePt" dir="t"/>
              </a:scene3d>
              <a:sp3d>
                <a:bevelT/>
              </a:sp3d>
            </c:spPr>
            <c:extLst>
              <c:ext xmlns:c16="http://schemas.microsoft.com/office/drawing/2014/chart" uri="{C3380CC4-5D6E-409C-BE32-E72D297353CC}">
                <c16:uniqueId val="{00000001-D3AE-7440-9B72-E70B966707C5}"/>
              </c:ext>
            </c:extLst>
          </c:dPt>
          <c:dPt>
            <c:idx val="1"/>
            <c:invertIfNegative val="0"/>
            <c:bubble3D val="0"/>
            <c:spPr>
              <a:gradFill>
                <a:gsLst>
                  <a:gs pos="0">
                    <a:srgbClr val="875200"/>
                  </a:gs>
                  <a:gs pos="100000">
                    <a:srgbClr val="D99B02"/>
                  </a:gs>
                </a:gsLst>
                <a:lin ang="0" scaled="1"/>
              </a:gradFill>
              <a:ln w="12700">
                <a:noFill/>
              </a:ln>
              <a:effectLst/>
              <a:scene3d>
                <a:camera prst="orthographicFront"/>
                <a:lightRig rig="threePt" dir="t"/>
              </a:scene3d>
              <a:sp3d>
                <a:bevelT/>
              </a:sp3d>
            </c:spPr>
            <c:extLst>
              <c:ext xmlns:c16="http://schemas.microsoft.com/office/drawing/2014/chart" uri="{C3380CC4-5D6E-409C-BE32-E72D297353CC}">
                <c16:uniqueId val="{00000002-721F-BD48-A37B-4D920B319F16}"/>
              </c:ext>
            </c:extLst>
          </c:dPt>
          <c:dPt>
            <c:idx val="2"/>
            <c:invertIfNegative val="0"/>
            <c:bubble3D val="0"/>
            <c:spPr>
              <a:gradFill>
                <a:gsLst>
                  <a:gs pos="0">
                    <a:srgbClr val="875200"/>
                  </a:gs>
                  <a:gs pos="99000">
                    <a:srgbClr val="D99B02"/>
                  </a:gs>
                </a:gsLst>
                <a:lin ang="0" scaled="1"/>
              </a:gradFill>
              <a:ln w="12700">
                <a:noFill/>
              </a:ln>
              <a:effectLst/>
              <a:scene3d>
                <a:camera prst="orthographicFront"/>
                <a:lightRig rig="threePt" dir="t"/>
              </a:scene3d>
              <a:sp3d>
                <a:bevelT/>
              </a:sp3d>
            </c:spPr>
            <c:extLst>
              <c:ext xmlns:c16="http://schemas.microsoft.com/office/drawing/2014/chart" uri="{C3380CC4-5D6E-409C-BE32-E72D297353CC}">
                <c16:uniqueId val="{00000003-721F-BD48-A37B-4D920B319F16}"/>
              </c:ext>
            </c:extLst>
          </c:dPt>
          <c:dLbls>
            <c:spPr>
              <a:solidFill>
                <a:schemeClr val="bg1">
                  <a:alpha val="50000"/>
                </a:schemeClr>
              </a:solidFill>
            </c:spPr>
            <c:txPr>
              <a:bodyPr/>
              <a:lstStyle/>
              <a:p>
                <a:pPr>
                  <a:defRPr sz="14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24</c:v>
                </c:pt>
                <c:pt idx="1">
                  <c:v>Week 48</c:v>
                </c:pt>
                <c:pt idx="2">
                  <c:v>Week 96</c:v>
                </c:pt>
              </c:strCache>
            </c:strRef>
          </c:cat>
          <c:val>
            <c:numRef>
              <c:f>Sheet1!$B$2:$B$4</c:f>
              <c:numCache>
                <c:formatCode>0</c:formatCode>
                <c:ptCount val="3"/>
                <c:pt idx="0">
                  <c:v>86</c:v>
                </c:pt>
                <c:pt idx="1">
                  <c:v>82</c:v>
                </c:pt>
                <c:pt idx="2">
                  <c:v>76</c:v>
                </c:pt>
              </c:numCache>
            </c:numRef>
          </c:val>
          <c:extLst>
            <c:ext xmlns:c16="http://schemas.microsoft.com/office/drawing/2014/chart" uri="{C3380CC4-5D6E-409C-BE32-E72D297353CC}">
              <c16:uniqueId val="{00000002-D3AE-7440-9B72-E70B966707C5}"/>
            </c:ext>
          </c:extLst>
        </c:ser>
        <c:ser>
          <c:idx val="1"/>
          <c:order val="1"/>
          <c:tx>
            <c:strRef>
              <c:f>Sheet1!$C$1</c:f>
              <c:strCache>
                <c:ptCount val="1"/>
                <c:pt idx="0">
                  <c:v>Efavirenz + 2 NRTI's</c:v>
                </c:pt>
              </c:strCache>
            </c:strRef>
          </c:tx>
          <c:spPr>
            <a:gradFill>
              <a:gsLst>
                <a:gs pos="0">
                  <a:srgbClr val="726875"/>
                </a:gs>
                <a:gs pos="100000">
                  <a:srgbClr val="958899"/>
                </a:gs>
              </a:gsLst>
              <a:lin ang="0" scaled="1"/>
            </a:gradFill>
            <a:ln w="12700">
              <a:noFill/>
            </a:ln>
            <a:effectLst/>
            <a:scene3d>
              <a:camera prst="orthographicFront"/>
              <a:lightRig rig="threePt" dir="t"/>
            </a:scene3d>
            <a:sp3d>
              <a:bevelT/>
            </a:sp3d>
          </c:spPr>
          <c:invertIfNegative val="0"/>
          <c:dLbls>
            <c:spPr>
              <a:solidFill>
                <a:schemeClr val="bg1">
                  <a:alpha val="50000"/>
                </a:schemeClr>
              </a:solidFill>
            </c:spPr>
            <c:txPr>
              <a:bodyPr/>
              <a:lstStyle/>
              <a:p>
                <a:pPr>
                  <a:defRPr sz="14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24</c:v>
                </c:pt>
                <c:pt idx="1">
                  <c:v>Week 48</c:v>
                </c:pt>
                <c:pt idx="2">
                  <c:v>Week 96</c:v>
                </c:pt>
              </c:strCache>
            </c:strRef>
          </c:cat>
          <c:val>
            <c:numRef>
              <c:f>Sheet1!$C$2:$C$4</c:f>
              <c:numCache>
                <c:formatCode>0</c:formatCode>
                <c:ptCount val="3"/>
                <c:pt idx="0">
                  <c:v>74</c:v>
                </c:pt>
                <c:pt idx="1">
                  <c:v>71</c:v>
                </c:pt>
                <c:pt idx="2">
                  <c:v>63</c:v>
                </c:pt>
              </c:numCache>
            </c:numRef>
          </c:val>
          <c:extLst>
            <c:ext xmlns:c16="http://schemas.microsoft.com/office/drawing/2014/chart" uri="{C3380CC4-5D6E-409C-BE32-E72D297353CC}">
              <c16:uniqueId val="{00000003-D3AE-7440-9B72-E70B966707C5}"/>
            </c:ext>
          </c:extLst>
        </c:ser>
        <c:dLbls>
          <c:showLegendKey val="0"/>
          <c:showVal val="1"/>
          <c:showCatName val="0"/>
          <c:showSerName val="0"/>
          <c:showPercent val="0"/>
          <c:showBubbleSize val="0"/>
        </c:dLbls>
        <c:gapWidth val="85"/>
        <c:axId val="-2100179192"/>
        <c:axId val="-2013630664"/>
      </c:barChart>
      <c:catAx>
        <c:axId val="-2100179192"/>
        <c:scaling>
          <c:orientation val="minMax"/>
        </c:scaling>
        <c:delete val="0"/>
        <c:axPos val="b"/>
        <c:numFmt formatCode="General" sourceLinked="0"/>
        <c:majorTickMark val="out"/>
        <c:minorTickMark val="none"/>
        <c:tickLblPos val="nextTo"/>
        <c:spPr>
          <a:ln w="6350" cap="flat" cmpd="sng" algn="ctr">
            <a:solidFill>
              <a:srgbClr val="000000"/>
            </a:solidFill>
            <a:prstDash val="solid"/>
            <a:round/>
            <a:headEnd type="none" w="med" len="med"/>
            <a:tailEnd type="none" w="med" len="med"/>
          </a:ln>
        </c:spPr>
        <c:txPr>
          <a:bodyPr/>
          <a:lstStyle/>
          <a:p>
            <a:pPr>
              <a:defRPr sz="1400"/>
            </a:pPr>
            <a:endParaRPr lang="en-US"/>
          </a:p>
        </c:txPr>
        <c:crossAx val="-2013630664"/>
        <c:crosses val="autoZero"/>
        <c:auto val="1"/>
        <c:lblAlgn val="ctr"/>
        <c:lblOffset val="1"/>
        <c:tickLblSkip val="1"/>
        <c:tickMarkSkip val="1"/>
        <c:noMultiLvlLbl val="0"/>
      </c:catAx>
      <c:valAx>
        <c:axId val="-2013630664"/>
        <c:scaling>
          <c:orientation val="minMax"/>
          <c:max val="100"/>
          <c:min val="0"/>
        </c:scaling>
        <c:delete val="0"/>
        <c:axPos val="l"/>
        <c:title>
          <c:tx>
            <c:rich>
              <a:bodyPr/>
              <a:lstStyle/>
              <a:p>
                <a:pPr>
                  <a:defRPr sz="1400"/>
                </a:pPr>
                <a:r>
                  <a:rPr lang="en-US" sz="1400"/>
                  <a:t>HIV RNA &lt;50 copies/mL (%)</a:t>
                </a:r>
              </a:p>
            </c:rich>
          </c:tx>
          <c:layout>
            <c:manualLayout>
              <c:xMode val="edge"/>
              <c:yMode val="edge"/>
              <c:x val="5.9951881014873101E-3"/>
              <c:y val="0.12795350310199599"/>
            </c:manualLayout>
          </c:layout>
          <c:overlay val="0"/>
        </c:title>
        <c:numFmt formatCode="0" sourceLinked="0"/>
        <c:majorTickMark val="out"/>
        <c:minorTickMark val="none"/>
        <c:tickLblPos val="nextTo"/>
        <c:spPr>
          <a:ln w="6350">
            <a:solidFill>
              <a:srgbClr val="000000"/>
            </a:solidFill>
          </a:ln>
        </c:spPr>
        <c:txPr>
          <a:bodyPr/>
          <a:lstStyle/>
          <a:p>
            <a:pPr>
              <a:defRPr sz="1200"/>
            </a:pPr>
            <a:endParaRPr lang="en-US"/>
          </a:p>
        </c:txPr>
        <c:crossAx val="-2100179192"/>
        <c:crosses val="autoZero"/>
        <c:crossBetween val="between"/>
        <c:majorUnit val="20"/>
        <c:minorUnit val="10"/>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noFill/>
    <a:ln w="25400" cap="flat" cmpd="sng" algn="ctr">
      <a:noFill/>
      <a:prstDash val="solid"/>
      <a:round/>
      <a:headEnd type="none" w="med" len="med"/>
      <a:tailEnd type="none" w="med" len="med"/>
    </a:ln>
    <a:effectLst/>
  </c:spPr>
  <c:txPr>
    <a:bodyPr/>
    <a:lstStyle/>
    <a:p>
      <a:pPr>
        <a:defRPr sz="18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142497847250699"/>
          <c:y val="0.112634997668711"/>
          <c:w val="0.85261258715337895"/>
          <c:h val="0.73759779400171499"/>
        </c:manualLayout>
      </c:layout>
      <c:lineChart>
        <c:grouping val="standard"/>
        <c:varyColors val="0"/>
        <c:ser>
          <c:idx val="0"/>
          <c:order val="0"/>
          <c:tx>
            <c:strRef>
              <c:f>Sheet1!$B$1</c:f>
              <c:strCache>
                <c:ptCount val="1"/>
                <c:pt idx="0">
                  <c:v>Oral Cabotegravir 10 mg + Oral Rilpivirine </c:v>
                </c:pt>
              </c:strCache>
            </c:strRef>
          </c:tx>
          <c:spPr>
            <a:ln w="22225">
              <a:solidFill>
                <a:srgbClr val="326496"/>
              </a:solidFill>
            </a:ln>
            <a:effectLst/>
          </c:spPr>
          <c:marker>
            <c:symbol val="circle"/>
            <c:size val="6"/>
            <c:spPr>
              <a:solidFill>
                <a:srgbClr val="001D48">
                  <a:lumMod val="50000"/>
                  <a:lumOff val="50000"/>
                </a:srgbClr>
              </a:solidFill>
              <a:ln w="12700">
                <a:solidFill>
                  <a:srgbClr val="003A78"/>
                </a:solidFill>
              </a:ln>
              <a:effectLst/>
            </c:spPr>
          </c:marker>
          <c:dLbls>
            <c:delete val="1"/>
          </c:dLbls>
          <c:cat>
            <c:numRef>
              <c:f>Sheet1!$A$2:$A$10</c:f>
              <c:numCache>
                <c:formatCode>0</c:formatCode>
                <c:ptCount val="9"/>
                <c:pt idx="0">
                  <c:v>0</c:v>
                </c:pt>
                <c:pt idx="1">
                  <c:v>12</c:v>
                </c:pt>
                <c:pt idx="2">
                  <c:v>24</c:v>
                </c:pt>
                <c:pt idx="3">
                  <c:v>36</c:v>
                </c:pt>
                <c:pt idx="4">
                  <c:v>48</c:v>
                </c:pt>
                <c:pt idx="5">
                  <c:v>60</c:v>
                </c:pt>
                <c:pt idx="6">
                  <c:v>72</c:v>
                </c:pt>
                <c:pt idx="7">
                  <c:v>84</c:v>
                </c:pt>
                <c:pt idx="8">
                  <c:v>96</c:v>
                </c:pt>
              </c:numCache>
            </c:numRef>
          </c:cat>
          <c:val>
            <c:numRef>
              <c:f>Sheet1!$B$2:$B$10</c:f>
              <c:numCache>
                <c:formatCode>0</c:formatCode>
                <c:ptCount val="9"/>
                <c:pt idx="0">
                  <c:v>0</c:v>
                </c:pt>
                <c:pt idx="1">
                  <c:v>88</c:v>
                </c:pt>
                <c:pt idx="2">
                  <c:v>87</c:v>
                </c:pt>
                <c:pt idx="3">
                  <c:v>85</c:v>
                </c:pt>
                <c:pt idx="4">
                  <c:v>80</c:v>
                </c:pt>
                <c:pt idx="5">
                  <c:v>78</c:v>
                </c:pt>
                <c:pt idx="6">
                  <c:v>72</c:v>
                </c:pt>
                <c:pt idx="7">
                  <c:v>72</c:v>
                </c:pt>
                <c:pt idx="8">
                  <c:v>68</c:v>
                </c:pt>
              </c:numCache>
            </c:numRef>
          </c:val>
          <c:smooth val="0"/>
          <c:extLst>
            <c:ext xmlns:c16="http://schemas.microsoft.com/office/drawing/2014/chart" uri="{C3380CC4-5D6E-409C-BE32-E72D297353CC}">
              <c16:uniqueId val="{00000000-027A-124A-A5F9-3E8C7EF38781}"/>
            </c:ext>
          </c:extLst>
        </c:ser>
        <c:ser>
          <c:idx val="1"/>
          <c:order val="1"/>
          <c:tx>
            <c:strRef>
              <c:f>Sheet1!$C$1</c:f>
              <c:strCache>
                <c:ptCount val="1"/>
                <c:pt idx="0">
                  <c:v>Oral Cabotegravir 30 mg + Oral Rilpivirine</c:v>
                </c:pt>
              </c:strCache>
            </c:strRef>
          </c:tx>
          <c:spPr>
            <a:ln w="22225">
              <a:solidFill>
                <a:srgbClr val="718E25"/>
              </a:solidFill>
            </a:ln>
            <a:effectLst/>
          </c:spPr>
          <c:marker>
            <c:symbol val="circle"/>
            <c:size val="6"/>
            <c:spPr>
              <a:solidFill>
                <a:srgbClr val="718E25">
                  <a:lumMod val="60000"/>
                  <a:lumOff val="40000"/>
                </a:srgbClr>
              </a:solidFill>
              <a:ln w="12700">
                <a:solidFill>
                  <a:srgbClr val="718E25">
                    <a:lumMod val="50000"/>
                  </a:srgbClr>
                </a:solidFill>
              </a:ln>
              <a:effectLst/>
            </c:spPr>
          </c:marker>
          <c:dPt>
            <c:idx val="0"/>
            <c:bubble3D val="0"/>
            <c:extLst>
              <c:ext xmlns:c16="http://schemas.microsoft.com/office/drawing/2014/chart" uri="{C3380CC4-5D6E-409C-BE32-E72D297353CC}">
                <c16:uniqueId val="{00000001-027A-124A-A5F9-3E8C7EF38781}"/>
              </c:ext>
            </c:extLst>
          </c:dPt>
          <c:dLbls>
            <c:delete val="1"/>
          </c:dLbls>
          <c:cat>
            <c:numRef>
              <c:f>Sheet1!$A$2:$A$10</c:f>
              <c:numCache>
                <c:formatCode>0</c:formatCode>
                <c:ptCount val="9"/>
                <c:pt idx="0">
                  <c:v>0</c:v>
                </c:pt>
                <c:pt idx="1">
                  <c:v>12</c:v>
                </c:pt>
                <c:pt idx="2">
                  <c:v>24</c:v>
                </c:pt>
                <c:pt idx="3">
                  <c:v>36</c:v>
                </c:pt>
                <c:pt idx="4">
                  <c:v>48</c:v>
                </c:pt>
                <c:pt idx="5">
                  <c:v>60</c:v>
                </c:pt>
                <c:pt idx="6">
                  <c:v>72</c:v>
                </c:pt>
                <c:pt idx="7">
                  <c:v>84</c:v>
                </c:pt>
                <c:pt idx="8">
                  <c:v>96</c:v>
                </c:pt>
              </c:numCache>
            </c:numRef>
          </c:cat>
          <c:val>
            <c:numRef>
              <c:f>Sheet1!$C$2:$C$10</c:f>
              <c:numCache>
                <c:formatCode>0</c:formatCode>
                <c:ptCount val="9"/>
                <c:pt idx="0">
                  <c:v>0</c:v>
                </c:pt>
                <c:pt idx="1">
                  <c:v>75</c:v>
                </c:pt>
                <c:pt idx="2">
                  <c:v>85</c:v>
                </c:pt>
                <c:pt idx="3">
                  <c:v>82</c:v>
                </c:pt>
                <c:pt idx="4">
                  <c:v>80</c:v>
                </c:pt>
                <c:pt idx="5">
                  <c:v>73</c:v>
                </c:pt>
                <c:pt idx="6">
                  <c:v>73</c:v>
                </c:pt>
                <c:pt idx="7">
                  <c:v>75</c:v>
                </c:pt>
                <c:pt idx="8">
                  <c:v>75</c:v>
                </c:pt>
              </c:numCache>
            </c:numRef>
          </c:val>
          <c:smooth val="0"/>
          <c:extLst>
            <c:ext xmlns:c16="http://schemas.microsoft.com/office/drawing/2014/chart" uri="{C3380CC4-5D6E-409C-BE32-E72D297353CC}">
              <c16:uniqueId val="{00000002-027A-124A-A5F9-3E8C7EF38781}"/>
            </c:ext>
          </c:extLst>
        </c:ser>
        <c:ser>
          <c:idx val="2"/>
          <c:order val="2"/>
          <c:tx>
            <c:strRef>
              <c:f>Sheet1!$D$1</c:f>
              <c:strCache>
                <c:ptCount val="1"/>
                <c:pt idx="0">
                  <c:v>Oral Cabotegravir 60 mg + Oral Rilpivirine</c:v>
                </c:pt>
              </c:strCache>
            </c:strRef>
          </c:tx>
          <c:spPr>
            <a:ln w="22225">
              <a:solidFill>
                <a:srgbClr val="963232"/>
              </a:solidFill>
            </a:ln>
            <a:effectLst/>
          </c:spPr>
          <c:marker>
            <c:symbol val="circle"/>
            <c:size val="6"/>
            <c:spPr>
              <a:solidFill>
                <a:srgbClr val="963232">
                  <a:lumMod val="40000"/>
                  <a:lumOff val="60000"/>
                </a:srgbClr>
              </a:solidFill>
              <a:ln w="12700">
                <a:solidFill>
                  <a:srgbClr val="963232"/>
                </a:solidFill>
              </a:ln>
              <a:effectLst/>
            </c:spPr>
          </c:marker>
          <c:dLbls>
            <c:delete val="1"/>
          </c:dLbls>
          <c:cat>
            <c:numRef>
              <c:f>Sheet1!$A$2:$A$10</c:f>
              <c:numCache>
                <c:formatCode>0</c:formatCode>
                <c:ptCount val="9"/>
                <c:pt idx="0">
                  <c:v>0</c:v>
                </c:pt>
                <c:pt idx="1">
                  <c:v>12</c:v>
                </c:pt>
                <c:pt idx="2">
                  <c:v>24</c:v>
                </c:pt>
                <c:pt idx="3">
                  <c:v>36</c:v>
                </c:pt>
                <c:pt idx="4">
                  <c:v>48</c:v>
                </c:pt>
                <c:pt idx="5">
                  <c:v>60</c:v>
                </c:pt>
                <c:pt idx="6">
                  <c:v>72</c:v>
                </c:pt>
                <c:pt idx="7">
                  <c:v>84</c:v>
                </c:pt>
                <c:pt idx="8">
                  <c:v>96</c:v>
                </c:pt>
              </c:numCache>
            </c:numRef>
          </c:cat>
          <c:val>
            <c:numRef>
              <c:f>Sheet1!$D$2:$D$10</c:f>
              <c:numCache>
                <c:formatCode>General</c:formatCode>
                <c:ptCount val="9"/>
                <c:pt idx="0">
                  <c:v>0</c:v>
                </c:pt>
                <c:pt idx="1">
                  <c:v>82</c:v>
                </c:pt>
                <c:pt idx="2">
                  <c:v>87</c:v>
                </c:pt>
                <c:pt idx="3">
                  <c:v>85</c:v>
                </c:pt>
                <c:pt idx="4">
                  <c:v>87</c:v>
                </c:pt>
                <c:pt idx="5">
                  <c:v>85</c:v>
                </c:pt>
                <c:pt idx="6">
                  <c:v>85</c:v>
                </c:pt>
                <c:pt idx="7">
                  <c:v>85</c:v>
                </c:pt>
                <c:pt idx="8">
                  <c:v>84</c:v>
                </c:pt>
              </c:numCache>
            </c:numRef>
          </c:val>
          <c:smooth val="0"/>
          <c:extLst>
            <c:ext xmlns:c16="http://schemas.microsoft.com/office/drawing/2014/chart" uri="{C3380CC4-5D6E-409C-BE32-E72D297353CC}">
              <c16:uniqueId val="{00000003-027A-124A-A5F9-3E8C7EF38781}"/>
            </c:ext>
          </c:extLst>
        </c:ser>
        <c:ser>
          <c:idx val="3"/>
          <c:order val="3"/>
          <c:tx>
            <c:strRef>
              <c:f>Sheet1!$E$1</c:f>
              <c:strCache>
                <c:ptCount val="1"/>
                <c:pt idx="0">
                  <c:v>Efavirenz 600 mg + 2NRTIs</c:v>
                </c:pt>
              </c:strCache>
            </c:strRef>
          </c:tx>
          <c:spPr>
            <a:ln w="22225"/>
            <a:effectLst/>
          </c:spPr>
          <c:marker>
            <c:symbol val="circle"/>
            <c:size val="6"/>
            <c:spPr>
              <a:solidFill>
                <a:srgbClr val="6E4B7D">
                  <a:lumMod val="40000"/>
                  <a:lumOff val="60000"/>
                </a:srgbClr>
              </a:solidFill>
              <a:ln w="12700">
                <a:solidFill>
                  <a:srgbClr val="6E4B7D">
                    <a:lumMod val="50000"/>
                  </a:srgbClr>
                </a:solidFill>
              </a:ln>
              <a:effectLst/>
            </c:spPr>
          </c:marker>
          <c:dLbls>
            <c:delete val="1"/>
          </c:dLbls>
          <c:cat>
            <c:numRef>
              <c:f>Sheet1!$A$2:$A$10</c:f>
              <c:numCache>
                <c:formatCode>0</c:formatCode>
                <c:ptCount val="9"/>
                <c:pt idx="0">
                  <c:v>0</c:v>
                </c:pt>
                <c:pt idx="1">
                  <c:v>12</c:v>
                </c:pt>
                <c:pt idx="2">
                  <c:v>24</c:v>
                </c:pt>
                <c:pt idx="3">
                  <c:v>36</c:v>
                </c:pt>
                <c:pt idx="4">
                  <c:v>48</c:v>
                </c:pt>
                <c:pt idx="5">
                  <c:v>60</c:v>
                </c:pt>
                <c:pt idx="6">
                  <c:v>72</c:v>
                </c:pt>
                <c:pt idx="7">
                  <c:v>84</c:v>
                </c:pt>
                <c:pt idx="8">
                  <c:v>96</c:v>
                </c:pt>
              </c:numCache>
            </c:numRef>
          </c:cat>
          <c:val>
            <c:numRef>
              <c:f>Sheet1!$E$2:$E$10</c:f>
              <c:numCache>
                <c:formatCode>General</c:formatCode>
                <c:ptCount val="9"/>
                <c:pt idx="0">
                  <c:v>0</c:v>
                </c:pt>
                <c:pt idx="1">
                  <c:v>61</c:v>
                </c:pt>
                <c:pt idx="2">
                  <c:v>74</c:v>
                </c:pt>
                <c:pt idx="3">
                  <c:v>71</c:v>
                </c:pt>
                <c:pt idx="4">
                  <c:v>71</c:v>
                </c:pt>
                <c:pt idx="5">
                  <c:v>68</c:v>
                </c:pt>
                <c:pt idx="6">
                  <c:v>68</c:v>
                </c:pt>
                <c:pt idx="7">
                  <c:v>68</c:v>
                </c:pt>
                <c:pt idx="8">
                  <c:v>63</c:v>
                </c:pt>
              </c:numCache>
            </c:numRef>
          </c:val>
          <c:smooth val="0"/>
          <c:extLst>
            <c:ext xmlns:c16="http://schemas.microsoft.com/office/drawing/2014/chart" uri="{C3380CC4-5D6E-409C-BE32-E72D297353CC}">
              <c16:uniqueId val="{00000004-027A-124A-A5F9-3E8C7EF38781}"/>
            </c:ext>
          </c:extLst>
        </c:ser>
        <c:dLbls>
          <c:showLegendKey val="0"/>
          <c:showVal val="1"/>
          <c:showCatName val="0"/>
          <c:showSerName val="0"/>
          <c:showPercent val="0"/>
          <c:showBubbleSize val="0"/>
        </c:dLbls>
        <c:marker val="1"/>
        <c:smooth val="0"/>
        <c:axId val="-1992427384"/>
        <c:axId val="-1992435976"/>
      </c:lineChart>
      <c:catAx>
        <c:axId val="-1992427384"/>
        <c:scaling>
          <c:orientation val="minMax"/>
        </c:scaling>
        <c:delete val="0"/>
        <c:axPos val="b"/>
        <c:title>
          <c:tx>
            <c:rich>
              <a:bodyPr/>
              <a:lstStyle/>
              <a:p>
                <a:pPr>
                  <a:defRPr/>
                </a:pPr>
                <a:r>
                  <a:rPr lang="en-US"/>
                  <a:t>Treatment Week</a:t>
                </a:r>
              </a:p>
            </c:rich>
          </c:tx>
          <c:layout>
            <c:manualLayout>
              <c:xMode val="edge"/>
              <c:yMode val="edge"/>
              <c:x val="0.45399479856097902"/>
              <c:y val="0.93130200608917602"/>
            </c:manualLayout>
          </c:layout>
          <c:overlay val="0"/>
        </c:title>
        <c:numFmt formatCode="0" sourceLinked="1"/>
        <c:majorTickMark val="out"/>
        <c:minorTickMark val="none"/>
        <c:tickLblPos val="nextTo"/>
        <c:spPr>
          <a:ln w="6350">
            <a:solidFill>
              <a:srgbClr val="000000"/>
            </a:solidFill>
          </a:ln>
        </c:spPr>
        <c:crossAx val="-1992435976"/>
        <c:crosses val="autoZero"/>
        <c:auto val="1"/>
        <c:lblAlgn val="ctr"/>
        <c:lblOffset val="1"/>
        <c:tickLblSkip val="1"/>
        <c:tickMarkSkip val="1"/>
        <c:noMultiLvlLbl val="0"/>
      </c:catAx>
      <c:valAx>
        <c:axId val="-1992435976"/>
        <c:scaling>
          <c:orientation val="minMax"/>
          <c:max val="100"/>
          <c:min val="0"/>
        </c:scaling>
        <c:delete val="0"/>
        <c:axPos val="l"/>
        <c:title>
          <c:tx>
            <c:rich>
              <a:bodyPr/>
              <a:lstStyle/>
              <a:p>
                <a:pPr>
                  <a:defRPr/>
                </a:pPr>
                <a:r>
                  <a:rPr lang="en-US"/>
                  <a:t>HIV RNA &lt;40 copies/mL</a:t>
                </a:r>
              </a:p>
            </c:rich>
          </c:tx>
          <c:layout>
            <c:manualLayout>
              <c:xMode val="edge"/>
              <c:yMode val="edge"/>
              <c:x val="2.1402348179162399E-3"/>
              <c:y val="0.183376869557972"/>
            </c:manualLayout>
          </c:layout>
          <c:overlay val="0"/>
        </c:title>
        <c:numFmt formatCode="General" sourceLinked="0"/>
        <c:majorTickMark val="out"/>
        <c:minorTickMark val="none"/>
        <c:tickLblPos val="nextTo"/>
        <c:spPr>
          <a:ln w="6350">
            <a:solidFill>
              <a:srgbClr val="000000"/>
            </a:solidFill>
          </a:ln>
        </c:spPr>
        <c:crossAx val="-1992427384"/>
        <c:crosses val="autoZero"/>
        <c:crossBetween val="midCat"/>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4828591912122096"/>
          <c:y val="0.45286582766897726"/>
          <c:w val="0.47624234470691157"/>
          <c:h val="0.35035668618345783"/>
        </c:manualLayout>
      </c:layout>
      <c:overlay val="0"/>
      <c:spPr>
        <a:solidFill>
          <a:sysClr val="window" lastClr="FFFFFF"/>
        </a:solidFill>
        <a:ln>
          <a:solidFill>
            <a:srgbClr val="000000"/>
          </a:solidFill>
        </a:ln>
      </c:spPr>
    </c:legend>
    <c:plotVisOnly val="1"/>
    <c:dispBlanksAs val="span"/>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0.41441</cdr:x>
      <cdr:y>0.12847</cdr:y>
    </cdr:from>
    <cdr:to>
      <cdr:x>0.41441</cdr:x>
      <cdr:y>0.88765</cdr:y>
    </cdr:to>
    <cdr:cxnSp macro="">
      <cdr:nvCxnSpPr>
        <cdr:cNvPr id="3" name="Straight Connector 2">
          <a:extLst xmlns:a="http://schemas.openxmlformats.org/drawingml/2006/main">
            <a:ext uri="{FF2B5EF4-FFF2-40B4-BE49-F238E27FC236}">
              <a16:creationId xmlns:a16="http://schemas.microsoft.com/office/drawing/2014/main" id="{E06A9189-F0D9-3145-9316-B18CCBF1F7A9}"/>
            </a:ext>
          </a:extLst>
        </cdr:cNvPr>
        <cdr:cNvCxnSpPr/>
      </cdr:nvCxnSpPr>
      <cdr:spPr>
        <a:xfrm xmlns:a="http://schemas.openxmlformats.org/drawingml/2006/main">
          <a:off x="3410459" y="446397"/>
          <a:ext cx="0" cy="2637952"/>
        </a:xfrm>
        <a:prstGeom xmlns:a="http://schemas.openxmlformats.org/drawingml/2006/main" prst="line">
          <a:avLst/>
        </a:prstGeom>
        <a:ln xmlns:a="http://schemas.openxmlformats.org/drawingml/2006/main" w="6350" cmpd="sng">
          <a:solidFill>
            <a:schemeClr val="tx1"/>
          </a:solidFill>
          <a:prstDash val="sysDot"/>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278559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248149"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6F885FA9-2BA9-4FF2-29F6-C7DDC5CA948F}"/>
              </a:ext>
            </a:extLst>
          </p:cNvPr>
          <p:cNvSpPr txBox="1"/>
          <p:nvPr userDrawn="1"/>
        </p:nvSpPr>
        <p:spPr>
          <a:xfrm>
            <a:off x="-15583" y="3337309"/>
            <a:ext cx="9162288" cy="392864"/>
          </a:xfrm>
          <a:prstGeom prst="rect">
            <a:avLst/>
          </a:prstGeom>
          <a:solidFill>
            <a:schemeClr val="bg1">
              <a:lumMod val="95000"/>
            </a:schemeClr>
          </a:solidFill>
        </p:spPr>
        <p:txBody>
          <a:bodyPr wrap="square" lIns="457200" tIns="91440" rIns="457200" bIns="91440" rtlCol="0" anchor="ctr">
            <a:spAutoFit/>
          </a:bodyPr>
          <a:lstStyle/>
          <a:p>
            <a:pPr algn="ctr">
              <a:lnSpc>
                <a:spcPts val="1800"/>
              </a:lnSpc>
            </a:pPr>
            <a:r>
              <a:rPr lang="en-US" sz="1200" i="1" dirty="0">
                <a:solidFill>
                  <a:schemeClr val="tx1"/>
                </a:solidFill>
                <a:latin typeface="Arial"/>
              </a:rPr>
              <a:t>This project is led by the University of Washington Infectious Diseases Education &amp; Assessment (IDEA) Program.</a:t>
            </a:r>
          </a:p>
        </p:txBody>
      </p:sp>
      <p:pic>
        <p:nvPicPr>
          <p:cNvPr id="34" name="Picture 33" descr="AETC_Program-color-outline-01.png">
            <a:extLst>
              <a:ext uri="{FF2B5EF4-FFF2-40B4-BE49-F238E27FC236}">
                <a16:creationId xmlns:a16="http://schemas.microsoft.com/office/drawing/2014/main" id="{E8A02B94-1411-3194-3DB7-87961485AB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7269" y="4103831"/>
            <a:ext cx="1672681" cy="548640"/>
          </a:xfrm>
          <a:prstGeom prst="rect">
            <a:avLst/>
          </a:prstGeom>
        </p:spPr>
      </p:pic>
      <p:grpSp>
        <p:nvGrpSpPr>
          <p:cNvPr id="37" name="Logo Stacked V2">
            <a:extLst>
              <a:ext uri="{FF2B5EF4-FFF2-40B4-BE49-F238E27FC236}">
                <a16:creationId xmlns:a16="http://schemas.microsoft.com/office/drawing/2014/main" id="{AF8185BB-998B-41B5-A91A-055AFDD30ED5}"/>
              </a:ext>
            </a:extLst>
          </p:cNvPr>
          <p:cNvGrpSpPr>
            <a:grpSpLocks noChangeAspect="1"/>
          </p:cNvGrpSpPr>
          <p:nvPr userDrawn="1"/>
        </p:nvGrpSpPr>
        <p:grpSpPr>
          <a:xfrm>
            <a:off x="3528189" y="4114095"/>
            <a:ext cx="2105418" cy="493776"/>
            <a:chOff x="680865" y="3439338"/>
            <a:chExt cx="4686473" cy="1068091"/>
          </a:xfrm>
        </p:grpSpPr>
        <p:pic>
          <p:nvPicPr>
            <p:cNvPr id="38" name="Logomark V2">
              <a:extLst>
                <a:ext uri="{FF2B5EF4-FFF2-40B4-BE49-F238E27FC236}">
                  <a16:creationId xmlns:a16="http://schemas.microsoft.com/office/drawing/2014/main" id="{1DC5A2BC-45C2-1EDB-839F-67F444BB0FC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D68723AC-8825-16C8-8A2C-2B4F4A395B82}"/>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EAEB563C-E56A-15A1-F466-C4ADA3B6B2D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2" name="Freeform 6">
                <a:extLst>
                  <a:ext uri="{FF2B5EF4-FFF2-40B4-BE49-F238E27FC236}">
                    <a16:creationId xmlns:a16="http://schemas.microsoft.com/office/drawing/2014/main" id="{CE800958-94F1-F098-7862-D1A5865D0FD3}"/>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3" name="Freeform 7">
                <a:extLst>
                  <a:ext uri="{FF2B5EF4-FFF2-40B4-BE49-F238E27FC236}">
                    <a16:creationId xmlns:a16="http://schemas.microsoft.com/office/drawing/2014/main" id="{6C91F45E-FF3F-54BB-E036-B9FC9C36041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4" name="Freeform 8">
                <a:extLst>
                  <a:ext uri="{FF2B5EF4-FFF2-40B4-BE49-F238E27FC236}">
                    <a16:creationId xmlns:a16="http://schemas.microsoft.com/office/drawing/2014/main" id="{50FE53C0-1DB5-F44E-2162-5E338EF02E4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5" name="Freeform 9">
                <a:extLst>
                  <a:ext uri="{FF2B5EF4-FFF2-40B4-BE49-F238E27FC236}">
                    <a16:creationId xmlns:a16="http://schemas.microsoft.com/office/drawing/2014/main" id="{6AB5C1D4-769D-01D6-82FE-B9957A21DBDD}"/>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6" name="Freeform 10">
                <a:extLst>
                  <a:ext uri="{FF2B5EF4-FFF2-40B4-BE49-F238E27FC236}">
                    <a16:creationId xmlns:a16="http://schemas.microsoft.com/office/drawing/2014/main" id="{3C8241AB-8BD5-FA1B-F8A2-7B2F238DFBA2}"/>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7" name="Freeform 11">
                <a:extLst>
                  <a:ext uri="{FF2B5EF4-FFF2-40B4-BE49-F238E27FC236}">
                    <a16:creationId xmlns:a16="http://schemas.microsoft.com/office/drawing/2014/main" id="{35511351-C617-604F-F4F1-D89DB8C45632}"/>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8" name="Freeform 12">
                <a:extLst>
                  <a:ext uri="{FF2B5EF4-FFF2-40B4-BE49-F238E27FC236}">
                    <a16:creationId xmlns:a16="http://schemas.microsoft.com/office/drawing/2014/main" id="{79E0CDBD-BB28-7658-8F58-7A3B274C7D2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9" name="Freeform 13">
                <a:extLst>
                  <a:ext uri="{FF2B5EF4-FFF2-40B4-BE49-F238E27FC236}">
                    <a16:creationId xmlns:a16="http://schemas.microsoft.com/office/drawing/2014/main" id="{62E050A8-0A88-88AD-887B-0B9596C710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0" name="Freeform 14">
                <a:extLst>
                  <a:ext uri="{FF2B5EF4-FFF2-40B4-BE49-F238E27FC236}">
                    <a16:creationId xmlns:a16="http://schemas.microsoft.com/office/drawing/2014/main" id="{A417AB24-4C6D-51CE-BE61-2A9204B12B0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1" name="Freeform 15">
                <a:extLst>
                  <a:ext uri="{FF2B5EF4-FFF2-40B4-BE49-F238E27FC236}">
                    <a16:creationId xmlns:a16="http://schemas.microsoft.com/office/drawing/2014/main" id="{2659B221-95CD-03BC-1F9E-399A3E5D6FE2}"/>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2" name="Freeform 16">
                <a:extLst>
                  <a:ext uri="{FF2B5EF4-FFF2-40B4-BE49-F238E27FC236}">
                    <a16:creationId xmlns:a16="http://schemas.microsoft.com/office/drawing/2014/main" id="{687448ED-9DB4-57BF-3C81-1BB7C4BFCDF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3" name="Freeform 17">
                <a:extLst>
                  <a:ext uri="{FF2B5EF4-FFF2-40B4-BE49-F238E27FC236}">
                    <a16:creationId xmlns:a16="http://schemas.microsoft.com/office/drawing/2014/main" id="{F7EED90D-FD03-E0AC-4E32-4A3A5884E951}"/>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4" name="Freeform 18">
                <a:extLst>
                  <a:ext uri="{FF2B5EF4-FFF2-40B4-BE49-F238E27FC236}">
                    <a16:creationId xmlns:a16="http://schemas.microsoft.com/office/drawing/2014/main" id="{F699B251-AD2E-29C6-502E-9594333FF0D6}"/>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5" name="Freeform 19">
                <a:extLst>
                  <a:ext uri="{FF2B5EF4-FFF2-40B4-BE49-F238E27FC236}">
                    <a16:creationId xmlns:a16="http://schemas.microsoft.com/office/drawing/2014/main" id="{5613ACD4-9FAE-40D0-093E-04B3A5C02AC8}"/>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6" name="Freeform 20">
                <a:extLst>
                  <a:ext uri="{FF2B5EF4-FFF2-40B4-BE49-F238E27FC236}">
                    <a16:creationId xmlns:a16="http://schemas.microsoft.com/office/drawing/2014/main" id="{BEE475FA-40CF-A057-51D3-C390C6BBD04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7" name="Freeform 21">
                <a:extLst>
                  <a:ext uri="{FF2B5EF4-FFF2-40B4-BE49-F238E27FC236}">
                    <a16:creationId xmlns:a16="http://schemas.microsoft.com/office/drawing/2014/main" id="{9F4B4EFE-3FEF-8709-E32D-7FF7BF667AD5}"/>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8" name="Freeform 22">
                <a:extLst>
                  <a:ext uri="{FF2B5EF4-FFF2-40B4-BE49-F238E27FC236}">
                    <a16:creationId xmlns:a16="http://schemas.microsoft.com/office/drawing/2014/main" id="{EC0272A6-4869-5946-472B-754D150E8632}"/>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9" name="Freeform 23">
                <a:extLst>
                  <a:ext uri="{FF2B5EF4-FFF2-40B4-BE49-F238E27FC236}">
                    <a16:creationId xmlns:a16="http://schemas.microsoft.com/office/drawing/2014/main" id="{8058E306-B00F-2092-A173-229B259B013D}"/>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0" name="Freeform 24">
                <a:extLst>
                  <a:ext uri="{FF2B5EF4-FFF2-40B4-BE49-F238E27FC236}">
                    <a16:creationId xmlns:a16="http://schemas.microsoft.com/office/drawing/2014/main" id="{33A1B624-5252-B3C8-7CB7-D12B7264D3F8}"/>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1" name="Freeform 25">
                <a:extLst>
                  <a:ext uri="{FF2B5EF4-FFF2-40B4-BE49-F238E27FC236}">
                    <a16:creationId xmlns:a16="http://schemas.microsoft.com/office/drawing/2014/main" id="{1F07C121-FC28-4BD1-D7CA-665923E42785}"/>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62" name="Picture 61">
            <a:extLst>
              <a:ext uri="{FF2B5EF4-FFF2-40B4-BE49-F238E27FC236}">
                <a16:creationId xmlns:a16="http://schemas.microsoft.com/office/drawing/2014/main" id="{4D9D7AB6-D610-DD7A-868F-F70E4B85BDC4}"/>
              </a:ext>
            </a:extLst>
          </p:cNvPr>
          <p:cNvPicPr>
            <a:picLocks noChangeAspect="1"/>
          </p:cNvPicPr>
          <p:nvPr userDrawn="1"/>
        </p:nvPicPr>
        <p:blipFill>
          <a:blip r:embed="rId5"/>
          <a:stretch>
            <a:fillRect/>
          </a:stretch>
        </p:blipFill>
        <p:spPr>
          <a:xfrm>
            <a:off x="6442226" y="4089278"/>
            <a:ext cx="2145931" cy="560724"/>
          </a:xfrm>
          <a:prstGeom prst="rect">
            <a:avLst/>
          </a:prstGeom>
        </p:spPr>
      </p:pic>
      <p:sp>
        <p:nvSpPr>
          <p:cNvPr id="63" name="TextBox 62">
            <a:extLst>
              <a:ext uri="{FF2B5EF4-FFF2-40B4-BE49-F238E27FC236}">
                <a16:creationId xmlns:a16="http://schemas.microsoft.com/office/drawing/2014/main" id="{5B1D35EE-DCD8-42A8-0870-4D83E33B3A79}"/>
              </a:ext>
            </a:extLst>
          </p:cNvPr>
          <p:cNvSpPr txBox="1"/>
          <p:nvPr userDrawn="1"/>
        </p:nvSpPr>
        <p:spPr>
          <a:xfrm>
            <a:off x="462066" y="1206396"/>
            <a:ext cx="8221581" cy="2049215"/>
          </a:xfrm>
          <a:prstGeom prst="rect">
            <a:avLst/>
          </a:prstGeom>
          <a:noFill/>
        </p:spPr>
        <p:txBody>
          <a:bodyPr wrap="square" rtlCol="0">
            <a:spAutoFit/>
          </a:bodyPr>
          <a:lstStyle/>
          <a:p>
            <a:pPr>
              <a:lnSpc>
                <a:spcPts val="22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a:t>
            </a:r>
            <a:r>
              <a:rPr lang="en-US" altLang="en-US" sz="1800" dirty="0">
                <a:solidFill>
                  <a:srgbClr val="000000"/>
                </a:solidFill>
                <a:latin typeface="Arial" panose="020B0604020202020204" pitchFamily="34" charset="0"/>
                <a:cs typeface="Arial" panose="020B0604020202020204" pitchFamily="34" charset="0"/>
              </a:rPr>
              <a:t>supported by the Health Resources and Services Administration (HRSA) of the U.S. Department of Health and Human Services (HHS) as part of an award totaling $1,000,000 with 0% financed with non-governmental sources.</a:t>
            </a:r>
            <a:r>
              <a:rPr lang="en-US" sz="1800" dirty="0">
                <a:solidFill>
                  <a:schemeClr val="tx1"/>
                </a:solidFill>
                <a:latin typeface="Arial"/>
              </a:rPr>
              <a:t> The contents are those of the author(s) and do not necessarily represent the official views of, nor an endorsement, by HRSA, HHS, or the U.S. Government. For more information, please visit HRSA.gov.</a:t>
            </a:r>
          </a:p>
          <a:p>
            <a:pPr>
              <a:lnSpc>
                <a:spcPts val="2200"/>
              </a:lnSpc>
            </a:pPr>
            <a:endParaRPr lang="en-US" sz="1800" dirty="0">
              <a:solidFill>
                <a:schemeClr val="tx1"/>
              </a:solidFill>
              <a:latin typeface="Arial"/>
            </a:endParaRPr>
          </a:p>
        </p:txBody>
      </p:sp>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25" b="0" dirty="0"/>
              <a:t>Oral Cabotegravir + Oral </a:t>
            </a:r>
            <a:r>
              <a:rPr lang="en-US" sz="2025" b="0" dirty="0" err="1"/>
              <a:t>Rilpivirine</a:t>
            </a:r>
            <a:r>
              <a:rPr lang="en-US" sz="2025" b="0" dirty="0"/>
              <a:t> versus Efavirenz + 2 NRTI’s</a:t>
            </a:r>
            <a:br>
              <a:rPr lang="en-US" sz="2025" b="0" dirty="0"/>
            </a:br>
            <a:r>
              <a:rPr lang="en-US" sz="2025" b="0" dirty="0"/>
              <a:t> </a:t>
            </a:r>
            <a:r>
              <a:rPr lang="en-US" dirty="0"/>
              <a:t>LATTE Study</a:t>
            </a:r>
          </a:p>
        </p:txBody>
      </p:sp>
    </p:spTree>
    <p:extLst>
      <p:ext uri="{BB962C8B-B14F-4D97-AF65-F5344CB8AC3E}">
        <p14:creationId xmlns:p14="http://schemas.microsoft.com/office/powerpoint/2010/main" val="96154610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Oral Cabotegravir + Oral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versus Efavirenz + 2 NRTI’s</a:t>
            </a:r>
            <a:br>
              <a:rPr lang="en-US" sz="2000" dirty="0">
                <a:ea typeface="ＭＳ Ｐゴシック" pitchFamily="31" charset="-128"/>
                <a:cs typeface="ＭＳ Ｐゴシック" pitchFamily="31" charset="-128"/>
              </a:rPr>
            </a:br>
            <a:r>
              <a:rPr lang="en-US" sz="2000" dirty="0">
                <a:latin typeface="Arial" pitchFamily="-108" charset="0"/>
                <a:ea typeface="ＭＳ Ｐゴシック" pitchFamily="-108" charset="-128"/>
                <a:cs typeface="ＭＳ Ｐゴシック" pitchFamily="-108" charset="-128"/>
              </a:rPr>
              <a:t>LATTE Study: Design</a:t>
            </a:r>
            <a:endParaRPr lang="en-US" sz="2000" dirty="0"/>
          </a:p>
        </p:txBody>
      </p:sp>
      <p:sp>
        <p:nvSpPr>
          <p:cNvPr id="6" name="Content Placeholder 5"/>
          <p:cNvSpPr>
            <a:spLocks noGrp="1"/>
          </p:cNvSpPr>
          <p:nvPr>
            <p:ph type="body" sz="quarter" idx="16"/>
          </p:nvPr>
        </p:nvSpPr>
        <p:spPr/>
        <p:txBody>
          <a:bodyPr/>
          <a:lstStyle/>
          <a:p>
            <a:r>
              <a:rPr lang="en-US" dirty="0"/>
              <a:t>Source: Margolis DA, et al. Lancet Infect Dis. 2015;15:1145-55.</a:t>
            </a:r>
            <a:endParaRPr lang="en-US" dirty="0">
              <a:latin typeface="Arial" pitchFamily="31" charset="0"/>
            </a:endParaRPr>
          </a:p>
        </p:txBody>
      </p:sp>
      <p:sp>
        <p:nvSpPr>
          <p:cNvPr id="3" name="Content Placeholder 2">
            <a:extLst>
              <a:ext uri="{FF2B5EF4-FFF2-40B4-BE49-F238E27FC236}">
                <a16:creationId xmlns:a16="http://schemas.microsoft.com/office/drawing/2014/main" id="{1A2EEF4A-5B2B-3C6C-8D46-4B2933FF3514}"/>
              </a:ext>
            </a:extLst>
          </p:cNvPr>
          <p:cNvSpPr>
            <a:spLocks noGrp="1"/>
          </p:cNvSpPr>
          <p:nvPr>
            <p:ph sz="half" idx="2"/>
          </p:nvPr>
        </p:nvSpPr>
        <p:spPr>
          <a:xfrm>
            <a:off x="323851" y="1184224"/>
            <a:ext cx="4248149" cy="3234611"/>
          </a:xfrm>
        </p:spPr>
        <p:txBody>
          <a:bodyPr/>
          <a:lstStyle/>
          <a:p>
            <a:pPr>
              <a:lnSpc>
                <a:spcPts val="1800"/>
              </a:lnSpc>
            </a:pPr>
            <a:r>
              <a:rPr lang="en-US" sz="1400" b="1" dirty="0"/>
              <a:t>Background</a:t>
            </a:r>
            <a:r>
              <a:rPr lang="en-US" sz="1400" dirty="0"/>
              <a:t>: Phase 2b, randomized, partially blinded  study done at multiple centers in the U.S. and Canada</a:t>
            </a:r>
          </a:p>
          <a:p>
            <a:pPr>
              <a:lnSpc>
                <a:spcPts val="1800"/>
              </a:lnSpc>
            </a:pPr>
            <a:r>
              <a:rPr lang="en-US" sz="1400" b="1" dirty="0"/>
              <a:t>Inclusion Criteria</a:t>
            </a:r>
          </a:p>
          <a:p>
            <a:pPr lvl="1">
              <a:lnSpc>
                <a:spcPts val="1800"/>
              </a:lnSpc>
            </a:pPr>
            <a:r>
              <a:rPr lang="en-US" sz="1400" dirty="0"/>
              <a:t>Age ≥18 years</a:t>
            </a:r>
          </a:p>
          <a:p>
            <a:pPr lvl="1">
              <a:lnSpc>
                <a:spcPts val="1800"/>
              </a:lnSpc>
            </a:pPr>
            <a:r>
              <a:rPr lang="en-US" sz="1400" dirty="0"/>
              <a:t>Antiretroviral-naïve</a:t>
            </a:r>
          </a:p>
          <a:p>
            <a:pPr lvl="1">
              <a:lnSpc>
                <a:spcPts val="1800"/>
              </a:lnSpc>
            </a:pPr>
            <a:r>
              <a:rPr lang="en-US" sz="1400" dirty="0"/>
              <a:t>HIV RNA &gt;1,000 copies/mL</a:t>
            </a:r>
          </a:p>
          <a:p>
            <a:pPr lvl="1">
              <a:lnSpc>
                <a:spcPts val="1800"/>
              </a:lnSpc>
            </a:pPr>
            <a:r>
              <a:rPr lang="en-US" sz="1400" dirty="0"/>
              <a:t>CD4 count &gt;200 cells/mm</a:t>
            </a:r>
            <a:r>
              <a:rPr lang="en-US" sz="1400" baseline="30000" dirty="0"/>
              <a:t>3</a:t>
            </a:r>
          </a:p>
          <a:p>
            <a:pPr lvl="1">
              <a:lnSpc>
                <a:spcPts val="1800"/>
              </a:lnSpc>
            </a:pPr>
            <a:r>
              <a:rPr lang="en-US" sz="1400" dirty="0" err="1"/>
              <a:t>CrCl</a:t>
            </a:r>
            <a:r>
              <a:rPr lang="en-US" sz="1400" dirty="0"/>
              <a:t> &gt;50 mL/min</a:t>
            </a:r>
          </a:p>
          <a:p>
            <a:pPr lvl="1">
              <a:lnSpc>
                <a:spcPts val="1800"/>
              </a:lnSpc>
            </a:pPr>
            <a:r>
              <a:rPr lang="en-US" sz="1400" dirty="0"/>
              <a:t>No hepatitis B</a:t>
            </a:r>
          </a:p>
          <a:p>
            <a:pPr lvl="1">
              <a:lnSpc>
                <a:spcPts val="1800"/>
              </a:lnSpc>
            </a:pPr>
            <a:r>
              <a:rPr lang="en-US" sz="1400" dirty="0"/>
              <a:t>No significant transaminitis</a:t>
            </a:r>
            <a:endParaRPr lang="en-US" dirty="0"/>
          </a:p>
        </p:txBody>
      </p:sp>
      <p:sp>
        <p:nvSpPr>
          <p:cNvPr id="24" name="Rectangle 7"/>
          <p:cNvSpPr>
            <a:spLocks noChangeArrowheads="1"/>
          </p:cNvSpPr>
          <p:nvPr/>
        </p:nvSpPr>
        <p:spPr bwMode="ltGray">
          <a:xfrm>
            <a:off x="5171893" y="2039116"/>
            <a:ext cx="1645920" cy="646934"/>
          </a:xfrm>
          <a:prstGeom prst="rect">
            <a:avLst/>
          </a:prstGeom>
          <a:solidFill>
            <a:srgbClr val="CBDCD6"/>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350" b="1" dirty="0">
                <a:solidFill>
                  <a:srgbClr val="000000"/>
                </a:solidFill>
                <a:latin typeface="Arial"/>
                <a:cs typeface="Arial"/>
              </a:rPr>
              <a:t>Oral CAB 30 mg </a:t>
            </a:r>
            <a:br>
              <a:rPr lang="en-US" sz="1350" b="1" dirty="0">
                <a:solidFill>
                  <a:srgbClr val="000000"/>
                </a:solidFill>
                <a:latin typeface="Arial"/>
                <a:cs typeface="Arial"/>
              </a:rPr>
            </a:br>
            <a:r>
              <a:rPr lang="en-US" sz="1350" b="1" dirty="0">
                <a:solidFill>
                  <a:srgbClr val="000000"/>
                </a:solidFill>
                <a:latin typeface="Arial"/>
                <a:cs typeface="Arial"/>
              </a:rPr>
              <a:t>+ 2 NRTI’s</a:t>
            </a:r>
          </a:p>
          <a:p>
            <a:pPr algn="ctr"/>
            <a:r>
              <a:rPr lang="en-US" sz="1050" dirty="0">
                <a:solidFill>
                  <a:srgbClr val="000000"/>
                </a:solidFill>
                <a:latin typeface="Arial"/>
                <a:cs typeface="Arial"/>
              </a:rPr>
              <a:t>(n = 60)</a:t>
            </a:r>
          </a:p>
        </p:txBody>
      </p:sp>
      <p:sp>
        <p:nvSpPr>
          <p:cNvPr id="33" name="Rectangle 7"/>
          <p:cNvSpPr>
            <a:spLocks noChangeArrowheads="1"/>
          </p:cNvSpPr>
          <p:nvPr/>
        </p:nvSpPr>
        <p:spPr bwMode="ltGray">
          <a:xfrm>
            <a:off x="5171893" y="2914651"/>
            <a:ext cx="1645920" cy="646934"/>
          </a:xfrm>
          <a:prstGeom prst="rect">
            <a:avLst/>
          </a:prstGeom>
          <a:solidFill>
            <a:srgbClr val="CBDCD6"/>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350" b="1" dirty="0">
                <a:solidFill>
                  <a:srgbClr val="000000"/>
                </a:solidFill>
                <a:latin typeface="Arial"/>
                <a:cs typeface="Arial"/>
              </a:rPr>
              <a:t>Oral CAB 60 mg </a:t>
            </a:r>
            <a:br>
              <a:rPr lang="en-US" sz="1350" b="1" dirty="0">
                <a:solidFill>
                  <a:srgbClr val="000000"/>
                </a:solidFill>
                <a:latin typeface="Arial"/>
                <a:cs typeface="Arial"/>
              </a:rPr>
            </a:br>
            <a:r>
              <a:rPr lang="en-US" sz="1350" b="1" dirty="0">
                <a:solidFill>
                  <a:srgbClr val="000000"/>
                </a:solidFill>
                <a:latin typeface="Arial"/>
                <a:cs typeface="Arial"/>
              </a:rPr>
              <a:t>+ 2 NRTI’s</a:t>
            </a:r>
          </a:p>
          <a:p>
            <a:pPr algn="ctr"/>
            <a:r>
              <a:rPr lang="en-US" sz="1050" dirty="0">
                <a:solidFill>
                  <a:srgbClr val="000000"/>
                </a:solidFill>
                <a:latin typeface="Arial"/>
                <a:cs typeface="Arial"/>
              </a:rPr>
              <a:t>(n = 61)</a:t>
            </a:r>
          </a:p>
        </p:txBody>
      </p:sp>
      <p:sp>
        <p:nvSpPr>
          <p:cNvPr id="9" name="Rectangle 7"/>
          <p:cNvSpPr>
            <a:spLocks noChangeArrowheads="1"/>
          </p:cNvSpPr>
          <p:nvPr/>
        </p:nvSpPr>
        <p:spPr bwMode="ltGray">
          <a:xfrm>
            <a:off x="5171809" y="1181866"/>
            <a:ext cx="1645920" cy="646934"/>
          </a:xfrm>
          <a:prstGeom prst="rect">
            <a:avLst/>
          </a:prstGeom>
          <a:solidFill>
            <a:srgbClr val="CBDCD6"/>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350" b="1" dirty="0">
                <a:solidFill>
                  <a:srgbClr val="000000"/>
                </a:solidFill>
                <a:latin typeface="Arial"/>
                <a:cs typeface="Arial"/>
              </a:rPr>
              <a:t>Oral CAB 10 mg </a:t>
            </a:r>
            <a:br>
              <a:rPr lang="en-US" sz="1350" b="1" dirty="0">
                <a:solidFill>
                  <a:srgbClr val="000000"/>
                </a:solidFill>
                <a:latin typeface="Arial"/>
                <a:cs typeface="Arial"/>
              </a:rPr>
            </a:br>
            <a:r>
              <a:rPr lang="en-US" sz="1350" b="1" dirty="0">
                <a:solidFill>
                  <a:srgbClr val="000000"/>
                </a:solidFill>
                <a:latin typeface="Arial"/>
                <a:cs typeface="Arial"/>
              </a:rPr>
              <a:t>+ 2 NRTI’s </a:t>
            </a:r>
            <a:br>
              <a:rPr lang="en-US" sz="1350" b="1" dirty="0">
                <a:solidFill>
                  <a:srgbClr val="000000"/>
                </a:solidFill>
                <a:latin typeface="Arial"/>
                <a:cs typeface="Arial"/>
              </a:rPr>
            </a:br>
            <a:r>
              <a:rPr lang="en-US" sz="1050" dirty="0">
                <a:solidFill>
                  <a:srgbClr val="000000"/>
                </a:solidFill>
                <a:latin typeface="Arial"/>
                <a:cs typeface="Arial"/>
              </a:rPr>
              <a:t>(n = 60)</a:t>
            </a:r>
          </a:p>
        </p:txBody>
      </p:sp>
      <p:sp>
        <p:nvSpPr>
          <p:cNvPr id="11" name="Rectangle 7"/>
          <p:cNvSpPr>
            <a:spLocks noChangeArrowheads="1"/>
          </p:cNvSpPr>
          <p:nvPr/>
        </p:nvSpPr>
        <p:spPr bwMode="ltGray">
          <a:xfrm>
            <a:off x="5171809" y="3771901"/>
            <a:ext cx="1645920" cy="646934"/>
          </a:xfrm>
          <a:prstGeom prst="rect">
            <a:avLst/>
          </a:prstGeom>
          <a:solidFill>
            <a:srgbClr val="958899">
              <a:alpha val="3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350" b="1" dirty="0" err="1">
                <a:solidFill>
                  <a:srgbClr val="000000"/>
                </a:solidFill>
                <a:latin typeface="Arial"/>
                <a:cs typeface="Arial"/>
              </a:rPr>
              <a:t>Efavirenz</a:t>
            </a:r>
            <a:r>
              <a:rPr lang="en-US" sz="1350" b="1" dirty="0">
                <a:solidFill>
                  <a:srgbClr val="000000"/>
                </a:solidFill>
                <a:latin typeface="Arial"/>
                <a:cs typeface="Arial"/>
              </a:rPr>
              <a:t> 600 mg + 2 NRTI’s</a:t>
            </a:r>
          </a:p>
          <a:p>
            <a:pPr algn="ctr"/>
            <a:r>
              <a:rPr lang="en-US" sz="1050" dirty="0">
                <a:solidFill>
                  <a:srgbClr val="000000"/>
                </a:solidFill>
                <a:latin typeface="Arial"/>
                <a:cs typeface="Arial"/>
              </a:rPr>
              <a:t>(n = 62)</a:t>
            </a:r>
          </a:p>
        </p:txBody>
      </p:sp>
      <p:sp>
        <p:nvSpPr>
          <p:cNvPr id="19" name="Rectangle 7"/>
          <p:cNvSpPr>
            <a:spLocks noChangeArrowheads="1"/>
          </p:cNvSpPr>
          <p:nvPr/>
        </p:nvSpPr>
        <p:spPr bwMode="ltGray">
          <a:xfrm>
            <a:off x="7213975" y="2039116"/>
            <a:ext cx="1645920" cy="646934"/>
          </a:xfrm>
          <a:prstGeom prst="rect">
            <a:avLst/>
          </a:prstGeom>
          <a:solidFill>
            <a:srgbClr val="D99B02">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350" b="1" dirty="0">
                <a:solidFill>
                  <a:srgbClr val="000000"/>
                </a:solidFill>
                <a:latin typeface="Arial"/>
                <a:cs typeface="Arial"/>
              </a:rPr>
              <a:t>Oral CAB 30 mg </a:t>
            </a:r>
            <a:br>
              <a:rPr lang="en-US" sz="1350" b="1" dirty="0">
                <a:solidFill>
                  <a:srgbClr val="000000"/>
                </a:solidFill>
                <a:latin typeface="Arial"/>
                <a:cs typeface="Arial"/>
              </a:rPr>
            </a:br>
            <a:r>
              <a:rPr lang="en-US" sz="1350" b="1" dirty="0">
                <a:solidFill>
                  <a:srgbClr val="000000"/>
                </a:solidFill>
                <a:latin typeface="Arial"/>
                <a:cs typeface="Arial"/>
              </a:rPr>
              <a:t>+ Oral RPV 25 mg</a:t>
            </a:r>
          </a:p>
          <a:p>
            <a:pPr algn="ctr"/>
            <a:r>
              <a:rPr lang="en-US" sz="1050" dirty="0">
                <a:solidFill>
                  <a:srgbClr val="000000"/>
                </a:solidFill>
                <a:latin typeface="Arial"/>
                <a:cs typeface="Arial"/>
              </a:rPr>
              <a:t>(n = 51)</a:t>
            </a:r>
          </a:p>
        </p:txBody>
      </p:sp>
      <p:sp>
        <p:nvSpPr>
          <p:cNvPr id="20" name="Rectangle 7"/>
          <p:cNvSpPr>
            <a:spLocks noChangeArrowheads="1"/>
          </p:cNvSpPr>
          <p:nvPr/>
        </p:nvSpPr>
        <p:spPr bwMode="ltGray">
          <a:xfrm>
            <a:off x="7213975" y="2914651"/>
            <a:ext cx="1645920" cy="646934"/>
          </a:xfrm>
          <a:prstGeom prst="rect">
            <a:avLst/>
          </a:prstGeom>
          <a:solidFill>
            <a:srgbClr val="D99B02">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350" b="1" dirty="0">
                <a:solidFill>
                  <a:srgbClr val="000000"/>
                </a:solidFill>
                <a:latin typeface="Arial"/>
                <a:cs typeface="Arial"/>
              </a:rPr>
              <a:t>Oral CAB 60 mg </a:t>
            </a:r>
            <a:br>
              <a:rPr lang="en-US" sz="1350" b="1" dirty="0">
                <a:solidFill>
                  <a:srgbClr val="000000"/>
                </a:solidFill>
                <a:latin typeface="Arial"/>
                <a:cs typeface="Arial"/>
              </a:rPr>
            </a:br>
            <a:r>
              <a:rPr lang="en-US" sz="1350" b="1" dirty="0">
                <a:solidFill>
                  <a:srgbClr val="000000"/>
                </a:solidFill>
                <a:latin typeface="Arial"/>
                <a:cs typeface="Arial"/>
              </a:rPr>
              <a:t>+ Oral RPV 25 mg</a:t>
            </a:r>
          </a:p>
          <a:p>
            <a:pPr algn="ctr"/>
            <a:r>
              <a:rPr lang="en-US" sz="1050" dirty="0">
                <a:solidFill>
                  <a:srgbClr val="000000"/>
                </a:solidFill>
                <a:latin typeface="Arial"/>
                <a:cs typeface="Arial"/>
              </a:rPr>
              <a:t>(n = 53)</a:t>
            </a:r>
          </a:p>
        </p:txBody>
      </p:sp>
      <p:sp>
        <p:nvSpPr>
          <p:cNvPr id="21" name="Rectangle 7"/>
          <p:cNvSpPr>
            <a:spLocks noChangeArrowheads="1"/>
          </p:cNvSpPr>
          <p:nvPr/>
        </p:nvSpPr>
        <p:spPr bwMode="ltGray">
          <a:xfrm>
            <a:off x="7213891" y="1181866"/>
            <a:ext cx="1645920" cy="646934"/>
          </a:xfrm>
          <a:prstGeom prst="rect">
            <a:avLst/>
          </a:prstGeom>
          <a:solidFill>
            <a:srgbClr val="D99B02">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350" b="1" dirty="0">
                <a:solidFill>
                  <a:srgbClr val="000000"/>
                </a:solidFill>
                <a:latin typeface="Arial"/>
                <a:cs typeface="Arial"/>
              </a:rPr>
              <a:t>Oral CAB 10 mg </a:t>
            </a:r>
            <a:br>
              <a:rPr lang="en-US" sz="1350" b="1" dirty="0">
                <a:solidFill>
                  <a:srgbClr val="000000"/>
                </a:solidFill>
                <a:latin typeface="Arial"/>
                <a:cs typeface="Arial"/>
              </a:rPr>
            </a:br>
            <a:r>
              <a:rPr lang="en-US" sz="1350" b="1" dirty="0">
                <a:solidFill>
                  <a:srgbClr val="000000"/>
                </a:solidFill>
                <a:latin typeface="Arial"/>
                <a:cs typeface="Arial"/>
              </a:rPr>
              <a:t>+ Oral RPV 25 mg</a:t>
            </a:r>
            <a:br>
              <a:rPr lang="en-US" sz="1350" b="1" dirty="0">
                <a:solidFill>
                  <a:srgbClr val="000000"/>
                </a:solidFill>
                <a:latin typeface="Arial"/>
                <a:cs typeface="Arial"/>
              </a:rPr>
            </a:br>
            <a:r>
              <a:rPr lang="en-US" sz="1050" dirty="0">
                <a:solidFill>
                  <a:srgbClr val="000000"/>
                </a:solidFill>
                <a:latin typeface="Arial"/>
                <a:cs typeface="Arial"/>
              </a:rPr>
              <a:t>(n = 52)</a:t>
            </a:r>
          </a:p>
        </p:txBody>
      </p:sp>
      <p:sp>
        <p:nvSpPr>
          <p:cNvPr id="22" name="Rectangle 7"/>
          <p:cNvSpPr>
            <a:spLocks noChangeArrowheads="1"/>
          </p:cNvSpPr>
          <p:nvPr/>
        </p:nvSpPr>
        <p:spPr bwMode="ltGray">
          <a:xfrm>
            <a:off x="7213891" y="3771901"/>
            <a:ext cx="1645920" cy="646934"/>
          </a:xfrm>
          <a:prstGeom prst="rect">
            <a:avLst/>
          </a:prstGeom>
          <a:solidFill>
            <a:srgbClr val="958899">
              <a:alpha val="3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350" b="1" dirty="0" err="1">
                <a:solidFill>
                  <a:srgbClr val="000000"/>
                </a:solidFill>
                <a:latin typeface="Arial"/>
                <a:cs typeface="Arial"/>
              </a:rPr>
              <a:t>Efavirenz</a:t>
            </a:r>
            <a:r>
              <a:rPr lang="en-US" sz="1350" b="1" dirty="0">
                <a:solidFill>
                  <a:srgbClr val="000000"/>
                </a:solidFill>
                <a:latin typeface="Arial"/>
                <a:cs typeface="Arial"/>
              </a:rPr>
              <a:t> 600 mg + 2 NRTI’s</a:t>
            </a:r>
          </a:p>
          <a:p>
            <a:pPr algn="ctr"/>
            <a:r>
              <a:rPr lang="en-US" sz="1050" dirty="0">
                <a:solidFill>
                  <a:srgbClr val="000000"/>
                </a:solidFill>
                <a:latin typeface="Arial"/>
                <a:cs typeface="Arial"/>
              </a:rPr>
              <a:t>(n = 46)</a:t>
            </a:r>
          </a:p>
        </p:txBody>
      </p:sp>
      <p:sp>
        <p:nvSpPr>
          <p:cNvPr id="34" name="Line 11"/>
          <p:cNvSpPr>
            <a:spLocks noChangeShapeType="1"/>
          </p:cNvSpPr>
          <p:nvPr/>
        </p:nvSpPr>
        <p:spPr bwMode="auto">
          <a:xfrm flipV="1">
            <a:off x="6849487" y="2355768"/>
            <a:ext cx="320741" cy="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dirty="0">
              <a:latin typeface="Arial"/>
              <a:cs typeface="Arial"/>
            </a:endParaRPr>
          </a:p>
        </p:txBody>
      </p:sp>
      <p:sp>
        <p:nvSpPr>
          <p:cNvPr id="35" name="TextBox 34"/>
          <p:cNvSpPr txBox="1"/>
          <p:nvPr/>
        </p:nvSpPr>
        <p:spPr>
          <a:xfrm>
            <a:off x="5171809" y="4489535"/>
            <a:ext cx="1725152" cy="276999"/>
          </a:xfrm>
          <a:prstGeom prst="rect">
            <a:avLst/>
          </a:prstGeom>
          <a:noFill/>
        </p:spPr>
        <p:txBody>
          <a:bodyPr wrap="none" rtlCol="0">
            <a:spAutoFit/>
          </a:bodyPr>
          <a:lstStyle/>
          <a:p>
            <a:r>
              <a:rPr lang="en-US" sz="1200" dirty="0">
                <a:latin typeface="Arial"/>
              </a:rPr>
              <a:t>24-week lead-in phase</a:t>
            </a:r>
          </a:p>
        </p:txBody>
      </p:sp>
      <p:sp>
        <p:nvSpPr>
          <p:cNvPr id="26" name="Line 11">
            <a:extLst>
              <a:ext uri="{FF2B5EF4-FFF2-40B4-BE49-F238E27FC236}">
                <a16:creationId xmlns:a16="http://schemas.microsoft.com/office/drawing/2014/main" id="{B26C34CC-4395-3C42-98DB-61080F57655C}"/>
              </a:ext>
            </a:extLst>
          </p:cNvPr>
          <p:cNvSpPr>
            <a:spLocks noChangeShapeType="1"/>
          </p:cNvSpPr>
          <p:nvPr/>
        </p:nvSpPr>
        <p:spPr bwMode="auto">
          <a:xfrm flipV="1">
            <a:off x="6849487" y="1501880"/>
            <a:ext cx="320741" cy="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dirty="0">
              <a:latin typeface="Arial"/>
              <a:cs typeface="Arial"/>
            </a:endParaRPr>
          </a:p>
        </p:txBody>
      </p:sp>
      <p:sp>
        <p:nvSpPr>
          <p:cNvPr id="28" name="Line 11">
            <a:extLst>
              <a:ext uri="{FF2B5EF4-FFF2-40B4-BE49-F238E27FC236}">
                <a16:creationId xmlns:a16="http://schemas.microsoft.com/office/drawing/2014/main" id="{42D052B5-E168-AB41-B824-CA4D23F818DF}"/>
              </a:ext>
            </a:extLst>
          </p:cNvPr>
          <p:cNvSpPr>
            <a:spLocks noChangeShapeType="1"/>
          </p:cNvSpPr>
          <p:nvPr/>
        </p:nvSpPr>
        <p:spPr bwMode="auto">
          <a:xfrm flipV="1">
            <a:off x="6849487" y="3243274"/>
            <a:ext cx="320741" cy="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dirty="0">
              <a:latin typeface="Arial"/>
              <a:cs typeface="Arial"/>
            </a:endParaRPr>
          </a:p>
        </p:txBody>
      </p:sp>
      <p:sp>
        <p:nvSpPr>
          <p:cNvPr id="29" name="Line 11">
            <a:extLst>
              <a:ext uri="{FF2B5EF4-FFF2-40B4-BE49-F238E27FC236}">
                <a16:creationId xmlns:a16="http://schemas.microsoft.com/office/drawing/2014/main" id="{75DE9D97-5F63-1C4C-AC85-1871A578597D}"/>
              </a:ext>
            </a:extLst>
          </p:cNvPr>
          <p:cNvSpPr>
            <a:spLocks noChangeShapeType="1"/>
          </p:cNvSpPr>
          <p:nvPr/>
        </p:nvSpPr>
        <p:spPr bwMode="auto">
          <a:xfrm flipV="1">
            <a:off x="6849487" y="4110609"/>
            <a:ext cx="320741" cy="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dirty="0">
              <a:latin typeface="Arial"/>
              <a:cs typeface="Arial"/>
            </a:endParaRPr>
          </a:p>
        </p:txBody>
      </p:sp>
      <p:cxnSp>
        <p:nvCxnSpPr>
          <p:cNvPr id="30" name="Straight Arrow Connector 29">
            <a:extLst>
              <a:ext uri="{FF2B5EF4-FFF2-40B4-BE49-F238E27FC236}">
                <a16:creationId xmlns:a16="http://schemas.microsoft.com/office/drawing/2014/main" id="{2C627487-BB0D-2133-F91D-F3AA4233AB81}"/>
              </a:ext>
            </a:extLst>
          </p:cNvPr>
          <p:cNvCxnSpPr>
            <a:cxnSpLocks/>
            <a:stCxn id="3" idx="3"/>
          </p:cNvCxnSpPr>
          <p:nvPr/>
        </p:nvCxnSpPr>
        <p:spPr>
          <a:xfrm flipV="1">
            <a:off x="4572000" y="1828800"/>
            <a:ext cx="521293" cy="972730"/>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90D4D83A-E668-2D81-67E1-952E16CF589A}"/>
              </a:ext>
            </a:extLst>
          </p:cNvPr>
          <p:cNvCxnSpPr>
            <a:cxnSpLocks/>
            <a:stCxn id="3" idx="3"/>
          </p:cNvCxnSpPr>
          <p:nvPr/>
        </p:nvCxnSpPr>
        <p:spPr>
          <a:xfrm>
            <a:off x="4572000" y="2801530"/>
            <a:ext cx="521293" cy="1046314"/>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7ED063F8-7121-E888-A94F-AE1909F2C84E}"/>
              </a:ext>
            </a:extLst>
          </p:cNvPr>
          <p:cNvCxnSpPr>
            <a:cxnSpLocks/>
            <a:stCxn id="3" idx="3"/>
          </p:cNvCxnSpPr>
          <p:nvPr/>
        </p:nvCxnSpPr>
        <p:spPr>
          <a:xfrm flipV="1">
            <a:off x="4572000" y="2362583"/>
            <a:ext cx="591347" cy="438947"/>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9B5EFD62-492E-13BF-328E-83AACBFF4B0C}"/>
              </a:ext>
            </a:extLst>
          </p:cNvPr>
          <p:cNvCxnSpPr>
            <a:cxnSpLocks/>
            <a:stCxn id="3" idx="3"/>
          </p:cNvCxnSpPr>
          <p:nvPr/>
        </p:nvCxnSpPr>
        <p:spPr>
          <a:xfrm>
            <a:off x="4572000" y="2801530"/>
            <a:ext cx="582801" cy="419496"/>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407216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Oral Cabotegravir + Oral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versus Efavirenz + 2 NRTI’s</a:t>
            </a:r>
            <a:br>
              <a:rPr lang="en-US" sz="2000" dirty="0">
                <a:ea typeface="ＭＳ Ｐゴシック" pitchFamily="31" charset="-128"/>
                <a:cs typeface="ＭＳ Ｐゴシック" pitchFamily="31" charset="-128"/>
              </a:rPr>
            </a:br>
            <a:r>
              <a:rPr lang="en-US" sz="2000" dirty="0">
                <a:latin typeface="Arial" pitchFamily="-108" charset="0"/>
                <a:ea typeface="ＭＳ Ｐゴシック" pitchFamily="-108" charset="-128"/>
                <a:cs typeface="ＭＳ Ｐゴシック" pitchFamily="-108" charset="-128"/>
              </a:rPr>
              <a:t>LATTE Study: Results</a:t>
            </a:r>
            <a:endParaRPr lang="en-US" sz="2000" dirty="0"/>
          </a:p>
        </p:txBody>
      </p:sp>
      <p:graphicFrame>
        <p:nvGraphicFramePr>
          <p:cNvPr id="10" name="Chart 9"/>
          <p:cNvGraphicFramePr>
            <a:graphicFrameLocks/>
          </p:cNvGraphicFramePr>
          <p:nvPr>
            <p:extLst>
              <p:ext uri="{D42A27DB-BD31-4B8C-83A1-F6EECF244321}">
                <p14:modId xmlns:p14="http://schemas.microsoft.com/office/powerpoint/2010/main" val="1487138908"/>
              </p:ext>
            </p:extLst>
          </p:nvPr>
        </p:nvGraphicFramePr>
        <p:xfrm>
          <a:off x="551707" y="1200158"/>
          <a:ext cx="8229600" cy="347472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4387935" y="4000265"/>
            <a:ext cx="685800" cy="253916"/>
          </a:xfrm>
          <a:prstGeom prst="rect">
            <a:avLst/>
          </a:prstGeom>
          <a:noFill/>
        </p:spPr>
        <p:txBody>
          <a:bodyPr wrap="square" rtlCol="0" anchor="ctr">
            <a:spAutoFit/>
          </a:bodyPr>
          <a:lstStyle/>
          <a:p>
            <a:pPr algn="ctr"/>
            <a:r>
              <a:rPr lang="en-US" sz="1000" dirty="0">
                <a:solidFill>
                  <a:srgbClr val="FFFFFF"/>
                </a:solidFill>
                <a:latin typeface="Arial" panose="020B0604020202020204" pitchFamily="34" charset="0"/>
                <a:cs typeface="Arial" panose="020B0604020202020204" pitchFamily="34" charset="0"/>
              </a:rPr>
              <a:t>149/181</a:t>
            </a:r>
          </a:p>
        </p:txBody>
      </p:sp>
      <p:sp>
        <p:nvSpPr>
          <p:cNvPr id="13" name="TextBox 12"/>
          <p:cNvSpPr txBox="1"/>
          <p:nvPr/>
        </p:nvSpPr>
        <p:spPr>
          <a:xfrm>
            <a:off x="6794773" y="4000265"/>
            <a:ext cx="685800" cy="253916"/>
          </a:xfrm>
          <a:prstGeom prst="rect">
            <a:avLst/>
          </a:prstGeom>
          <a:noFill/>
        </p:spPr>
        <p:txBody>
          <a:bodyPr wrap="square" rtlCol="0" anchor="ctr">
            <a:spAutoFit/>
          </a:bodyPr>
          <a:lstStyle/>
          <a:p>
            <a:pPr algn="ctr"/>
            <a:r>
              <a:rPr lang="en-US" sz="1000" dirty="0">
                <a:solidFill>
                  <a:srgbClr val="FFFFFF"/>
                </a:solidFill>
                <a:latin typeface="Arial" panose="020B0604020202020204" pitchFamily="34" charset="0"/>
                <a:cs typeface="Arial" panose="020B0604020202020204" pitchFamily="34" charset="0"/>
              </a:rPr>
              <a:t>137/181</a:t>
            </a:r>
          </a:p>
        </p:txBody>
      </p:sp>
      <p:sp>
        <p:nvSpPr>
          <p:cNvPr id="14" name="TextBox 13"/>
          <p:cNvSpPr txBox="1"/>
          <p:nvPr/>
        </p:nvSpPr>
        <p:spPr>
          <a:xfrm>
            <a:off x="5218403" y="4000265"/>
            <a:ext cx="685800" cy="253916"/>
          </a:xfrm>
          <a:prstGeom prst="rect">
            <a:avLst/>
          </a:prstGeom>
          <a:noFill/>
        </p:spPr>
        <p:txBody>
          <a:bodyPr wrap="square" rtlCol="0" anchor="ctr">
            <a:spAutoFit/>
          </a:bodyPr>
          <a:lstStyle/>
          <a:p>
            <a:pPr algn="ctr"/>
            <a:r>
              <a:rPr lang="en-US" sz="1000" dirty="0">
                <a:solidFill>
                  <a:srgbClr val="FFFFFF"/>
                </a:solidFill>
                <a:latin typeface="Arial" panose="020B0604020202020204" pitchFamily="34" charset="0"/>
                <a:cs typeface="Arial" panose="020B0604020202020204" pitchFamily="34" charset="0"/>
              </a:rPr>
              <a:t>44/62</a:t>
            </a:r>
          </a:p>
        </p:txBody>
      </p:sp>
      <p:sp>
        <p:nvSpPr>
          <p:cNvPr id="15" name="TextBox 14"/>
          <p:cNvSpPr txBox="1"/>
          <p:nvPr/>
        </p:nvSpPr>
        <p:spPr>
          <a:xfrm>
            <a:off x="7540791" y="4000265"/>
            <a:ext cx="824510" cy="253916"/>
          </a:xfrm>
          <a:prstGeom prst="rect">
            <a:avLst/>
          </a:prstGeom>
          <a:noFill/>
        </p:spPr>
        <p:txBody>
          <a:bodyPr wrap="square" rtlCol="0" anchor="ctr">
            <a:spAutoFit/>
          </a:bodyPr>
          <a:lstStyle/>
          <a:p>
            <a:pPr algn="ctr"/>
            <a:r>
              <a:rPr lang="en-US" sz="1000" dirty="0">
                <a:solidFill>
                  <a:srgbClr val="FFFFFF"/>
                </a:solidFill>
                <a:latin typeface="Arial" panose="020B0604020202020204" pitchFamily="34" charset="0"/>
                <a:cs typeface="Arial" panose="020B0604020202020204" pitchFamily="34" charset="0"/>
              </a:rPr>
              <a:t>39/62</a:t>
            </a:r>
          </a:p>
        </p:txBody>
      </p:sp>
      <p:sp>
        <p:nvSpPr>
          <p:cNvPr id="12" name="TextBox 11"/>
          <p:cNvSpPr txBox="1"/>
          <p:nvPr/>
        </p:nvSpPr>
        <p:spPr>
          <a:xfrm>
            <a:off x="1993533" y="4000265"/>
            <a:ext cx="685800" cy="253916"/>
          </a:xfrm>
          <a:prstGeom prst="rect">
            <a:avLst/>
          </a:prstGeom>
          <a:noFill/>
        </p:spPr>
        <p:txBody>
          <a:bodyPr wrap="square" rtlCol="0" anchor="ctr">
            <a:spAutoFit/>
          </a:bodyPr>
          <a:lstStyle/>
          <a:p>
            <a:pPr algn="ctr"/>
            <a:r>
              <a:rPr lang="en-US" sz="1000" dirty="0">
                <a:solidFill>
                  <a:srgbClr val="FFFFFF"/>
                </a:solidFill>
                <a:latin typeface="Arial" panose="020B0604020202020204" pitchFamily="34" charset="0"/>
                <a:cs typeface="Arial" panose="020B0604020202020204" pitchFamily="34" charset="0"/>
              </a:rPr>
              <a:t>156/181</a:t>
            </a:r>
          </a:p>
        </p:txBody>
      </p:sp>
      <p:sp>
        <p:nvSpPr>
          <p:cNvPr id="16" name="TextBox 15"/>
          <p:cNvSpPr txBox="1"/>
          <p:nvPr/>
        </p:nvSpPr>
        <p:spPr>
          <a:xfrm>
            <a:off x="2816298" y="4000265"/>
            <a:ext cx="685800" cy="253916"/>
          </a:xfrm>
          <a:prstGeom prst="rect">
            <a:avLst/>
          </a:prstGeom>
          <a:noFill/>
        </p:spPr>
        <p:txBody>
          <a:bodyPr wrap="square" rtlCol="0" anchor="ctr">
            <a:spAutoFit/>
          </a:bodyPr>
          <a:lstStyle/>
          <a:p>
            <a:pPr algn="ctr"/>
            <a:r>
              <a:rPr lang="en-US" sz="1000" dirty="0">
                <a:solidFill>
                  <a:srgbClr val="FFFFFF"/>
                </a:solidFill>
                <a:latin typeface="Arial" panose="020B0604020202020204" pitchFamily="34" charset="0"/>
                <a:cs typeface="Arial" panose="020B0604020202020204" pitchFamily="34" charset="0"/>
              </a:rPr>
              <a:t>46/62</a:t>
            </a:r>
          </a:p>
        </p:txBody>
      </p:sp>
      <p:sp>
        <p:nvSpPr>
          <p:cNvPr id="18" name="Rectangle 17"/>
          <p:cNvSpPr/>
          <p:nvPr/>
        </p:nvSpPr>
        <p:spPr>
          <a:xfrm>
            <a:off x="3967187" y="1348677"/>
            <a:ext cx="4745763" cy="269738"/>
          </a:xfrm>
          <a:prstGeom prst="rect">
            <a:avLst/>
          </a:prstGeom>
          <a:solidFill>
            <a:srgbClr val="6D615E"/>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Maintenance*</a:t>
            </a:r>
          </a:p>
        </p:txBody>
      </p:sp>
      <p:sp>
        <p:nvSpPr>
          <p:cNvPr id="19" name="Rectangle 25"/>
          <p:cNvSpPr>
            <a:spLocks noChangeArrowheads="1"/>
          </p:cNvSpPr>
          <p:nvPr/>
        </p:nvSpPr>
        <p:spPr bwMode="auto">
          <a:xfrm>
            <a:off x="1450203" y="4625730"/>
            <a:ext cx="7257960" cy="220591"/>
          </a:xfrm>
          <a:prstGeom prst="rect">
            <a:avLst/>
          </a:prstGeom>
          <a:solidFill>
            <a:schemeClr val="bg1">
              <a:lumMod val="95000"/>
            </a:schemeClr>
          </a:solidFill>
          <a:ln w="12700">
            <a:noFill/>
            <a:miter lim="800000"/>
            <a:headEnd/>
            <a:tailEnd/>
          </a:ln>
        </p:spPr>
        <p:txBody>
          <a:bodyPr lIns="342900" tIns="34073" rIns="68580" bIns="34073" anchor="ctr">
            <a:prstTxWarp prst="textNoShape">
              <a:avLst/>
            </a:prstTxWarp>
          </a:bodyPr>
          <a:lstStyle/>
          <a:p>
            <a:pPr>
              <a:lnSpc>
                <a:spcPts val="1350"/>
              </a:lnSpc>
            </a:pPr>
            <a:r>
              <a:rPr lang="en-US" sz="1050" dirty="0">
                <a:latin typeface="Arial"/>
                <a:cs typeface="Arial"/>
              </a:rPr>
              <a:t>*Cabotegravir data is </a:t>
            </a:r>
            <a:r>
              <a:rPr lang="en-US" sz="1050" dirty="0">
                <a:latin typeface="Arial"/>
              </a:rPr>
              <a:t>composite of all cabotegravir doses</a:t>
            </a:r>
            <a:endParaRPr lang="en-US" sz="1050" dirty="0">
              <a:solidFill>
                <a:srgbClr val="000000"/>
              </a:solidFill>
              <a:latin typeface="Arial"/>
              <a:cs typeface="Arial"/>
            </a:endParaRPr>
          </a:p>
        </p:txBody>
      </p:sp>
      <p:sp>
        <p:nvSpPr>
          <p:cNvPr id="4" name="Text Placeholder 3"/>
          <p:cNvSpPr>
            <a:spLocks noGrp="1"/>
          </p:cNvSpPr>
          <p:nvPr>
            <p:ph type="body" sz="quarter" idx="14"/>
          </p:nvPr>
        </p:nvSpPr>
        <p:spPr/>
        <p:txBody>
          <a:bodyPr/>
          <a:lstStyle/>
          <a:p>
            <a:r>
              <a:rPr lang="en-US" dirty="0"/>
              <a:t>Source: Margolis DA, et al. Lancet Infect Dis. 2015;15:1145-55.</a:t>
            </a:r>
            <a:endParaRPr lang="en-US" dirty="0">
              <a:latin typeface="Arial" pitchFamily="31" charset="0"/>
            </a:endParaRPr>
          </a:p>
        </p:txBody>
      </p:sp>
      <p:grpSp>
        <p:nvGrpSpPr>
          <p:cNvPr id="6" name="Group 5"/>
          <p:cNvGrpSpPr/>
          <p:nvPr/>
        </p:nvGrpSpPr>
        <p:grpSpPr>
          <a:xfrm>
            <a:off x="1563880" y="1022068"/>
            <a:ext cx="7458200" cy="293427"/>
            <a:chOff x="984250" y="2501714"/>
            <a:chExt cx="7286074" cy="391236"/>
          </a:xfrm>
        </p:grpSpPr>
        <p:sp>
          <p:nvSpPr>
            <p:cNvPr id="3" name="Rectangle 2"/>
            <p:cNvSpPr/>
            <p:nvPr/>
          </p:nvSpPr>
          <p:spPr>
            <a:xfrm>
              <a:off x="984250" y="2501714"/>
              <a:ext cx="7286074" cy="391236"/>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pPr>
                <a:lnSpc>
                  <a:spcPts val="1410"/>
                </a:lnSpc>
              </a:pPr>
              <a:r>
                <a:rPr lang="en-US" sz="1200" dirty="0">
                  <a:solidFill>
                    <a:srgbClr val="000000"/>
                  </a:solidFill>
                  <a:latin typeface="Arial" panose="020B0604020202020204" pitchFamily="34" charset="0"/>
                  <a:cs typeface="Arial" panose="020B0604020202020204" pitchFamily="34" charset="0"/>
                </a:rPr>
                <a:t>   Oral Cabotegravir + 2NRTIs             Oral Cabotegravir + Oral </a:t>
              </a:r>
              <a:r>
                <a:rPr lang="en-US" sz="1200" dirty="0" err="1">
                  <a:solidFill>
                    <a:srgbClr val="000000"/>
                  </a:solidFill>
                  <a:latin typeface="Arial" panose="020B0604020202020204" pitchFamily="34" charset="0"/>
                  <a:cs typeface="Arial" panose="020B0604020202020204" pitchFamily="34" charset="0"/>
                </a:rPr>
                <a:t>Rilpivirine</a:t>
              </a:r>
              <a:r>
                <a:rPr lang="en-US" sz="1200" dirty="0">
                  <a:solidFill>
                    <a:srgbClr val="000000"/>
                  </a:solidFill>
                  <a:latin typeface="Arial" panose="020B0604020202020204" pitchFamily="34" charset="0"/>
                  <a:cs typeface="Arial" panose="020B0604020202020204" pitchFamily="34" charset="0"/>
                </a:rPr>
                <a:t>           Efavirenz + 2NRTIs</a:t>
              </a:r>
            </a:p>
          </p:txBody>
        </p:sp>
        <p:sp>
          <p:nvSpPr>
            <p:cNvPr id="5" name="Rectangle 4"/>
            <p:cNvSpPr>
              <a:spLocks noChangeAspect="1"/>
            </p:cNvSpPr>
            <p:nvPr/>
          </p:nvSpPr>
          <p:spPr>
            <a:xfrm>
              <a:off x="1086142" y="2600642"/>
              <a:ext cx="140629" cy="195072"/>
            </a:xfrm>
            <a:prstGeom prst="rect">
              <a:avLst/>
            </a:prstGeom>
            <a:solidFill>
              <a:srgbClr val="5C8C84"/>
            </a:solidFill>
            <a:ln w="0" cmpd="sng">
              <a:no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sp>
          <p:nvSpPr>
            <p:cNvPr id="21" name="Rectangle 20"/>
            <p:cNvSpPr>
              <a:spLocks noChangeAspect="1"/>
            </p:cNvSpPr>
            <p:nvPr/>
          </p:nvSpPr>
          <p:spPr>
            <a:xfrm>
              <a:off x="3482827" y="2600642"/>
              <a:ext cx="140629" cy="195072"/>
            </a:xfrm>
            <a:prstGeom prst="rect">
              <a:avLst/>
            </a:prstGeom>
            <a:gradFill>
              <a:gsLst>
                <a:gs pos="0">
                  <a:srgbClr val="875200"/>
                </a:gs>
                <a:gs pos="100000">
                  <a:srgbClr val="D99B02"/>
                </a:gs>
              </a:gsLst>
            </a:gradFill>
            <a:ln w="12700" cmpd="sng">
              <a:no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latin typeface="Arial" panose="020B0604020202020204" pitchFamily="34" charset="0"/>
                  <a:cs typeface="Arial" panose="020B0604020202020204" pitchFamily="34" charset="0"/>
                </a:rPr>
                <a:t>  </a:t>
              </a:r>
            </a:p>
          </p:txBody>
        </p:sp>
        <p:sp>
          <p:nvSpPr>
            <p:cNvPr id="22" name="Rectangle 21"/>
            <p:cNvSpPr>
              <a:spLocks noChangeAspect="1"/>
            </p:cNvSpPr>
            <p:nvPr/>
          </p:nvSpPr>
          <p:spPr>
            <a:xfrm>
              <a:off x="6215755" y="2600642"/>
              <a:ext cx="140629" cy="195072"/>
            </a:xfrm>
            <a:prstGeom prst="rect">
              <a:avLst/>
            </a:prstGeom>
            <a:gradFill>
              <a:gsLst>
                <a:gs pos="0">
                  <a:srgbClr val="5B505F"/>
                </a:gs>
                <a:gs pos="99000">
                  <a:srgbClr val="98859F"/>
                </a:gs>
              </a:gsLst>
              <a:lin ang="0" scaled="1"/>
            </a:gradFill>
            <a:ln w="12700" cmpd="sng">
              <a:no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latin typeface="Arial" panose="020B0604020202020204" pitchFamily="34" charset="0"/>
                  <a:cs typeface="Arial" panose="020B0604020202020204" pitchFamily="34" charset="0"/>
                </a:rPr>
                <a:t>    </a:t>
              </a:r>
            </a:p>
          </p:txBody>
        </p:sp>
      </p:grpSp>
      <p:sp>
        <p:nvSpPr>
          <p:cNvPr id="17" name="Rectangle 16"/>
          <p:cNvSpPr/>
          <p:nvPr/>
        </p:nvSpPr>
        <p:spPr>
          <a:xfrm>
            <a:off x="1578242" y="1348676"/>
            <a:ext cx="2373119" cy="269738"/>
          </a:xfrm>
          <a:prstGeom prst="rect">
            <a:avLst/>
          </a:prstGeom>
          <a:solidFill>
            <a:schemeClr val="tx1">
              <a:lumMod val="65000"/>
              <a:lumOff val="3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Induction*</a:t>
            </a:r>
          </a:p>
        </p:txBody>
      </p:sp>
    </p:spTree>
    <p:extLst>
      <p:ext uri="{BB962C8B-B14F-4D97-AF65-F5344CB8AC3E}">
        <p14:creationId xmlns:p14="http://schemas.microsoft.com/office/powerpoint/2010/main" val="250609902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Oral Cabotegravir + Oral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versus Efavirenz + 2 NRTI’s</a:t>
            </a:r>
            <a:br>
              <a:rPr lang="en-US" sz="2000" dirty="0">
                <a:ea typeface="ＭＳ Ｐゴシック" pitchFamily="31" charset="-128"/>
                <a:cs typeface="ＭＳ Ｐゴシック" pitchFamily="31" charset="-128"/>
              </a:rPr>
            </a:br>
            <a:r>
              <a:rPr lang="en-US" sz="2000" dirty="0">
                <a:ea typeface="ＭＳ Ｐゴシック" pitchFamily="22" charset="-128"/>
                <a:cs typeface="ＭＳ Ｐゴシック" pitchFamily="22" charset="-128"/>
              </a:rPr>
              <a:t>LATTE Study: Results</a:t>
            </a:r>
            <a:endParaRPr lang="en-US" sz="2000" dirty="0"/>
          </a:p>
        </p:txBody>
      </p:sp>
      <p:sp>
        <p:nvSpPr>
          <p:cNvPr id="3" name="Text Placeholder 2"/>
          <p:cNvSpPr>
            <a:spLocks noGrp="1"/>
          </p:cNvSpPr>
          <p:nvPr>
            <p:ph type="body" sz="quarter" idx="14"/>
          </p:nvPr>
        </p:nvSpPr>
        <p:spPr/>
        <p:txBody>
          <a:bodyPr/>
          <a:lstStyle/>
          <a:p>
            <a:r>
              <a:rPr lang="en-US" dirty="0"/>
              <a:t>Source: Margolis DA, et al. Lancet Infect Dis. 2015;15:1145-55.</a:t>
            </a:r>
          </a:p>
        </p:txBody>
      </p:sp>
      <p:graphicFrame>
        <p:nvGraphicFramePr>
          <p:cNvPr id="5" name="Chart 4"/>
          <p:cNvGraphicFramePr>
            <a:graphicFrameLocks/>
          </p:cNvGraphicFramePr>
          <p:nvPr>
            <p:extLst>
              <p:ext uri="{D42A27DB-BD31-4B8C-83A1-F6EECF244321}">
                <p14:modId xmlns:p14="http://schemas.microsoft.com/office/powerpoint/2010/main" val="2799003275"/>
              </p:ext>
            </p:extLst>
          </p:nvPr>
        </p:nvGraphicFramePr>
        <p:xfrm>
          <a:off x="463777" y="1028699"/>
          <a:ext cx="8229600" cy="356616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1440304" y="1085897"/>
            <a:ext cx="1773936" cy="285750"/>
          </a:xfrm>
          <a:prstGeom prst="rect">
            <a:avLst/>
          </a:prstGeom>
          <a:solidFill>
            <a:schemeClr val="tx1">
              <a:lumMod val="65000"/>
              <a:lumOff val="3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Induction*</a:t>
            </a:r>
          </a:p>
        </p:txBody>
      </p:sp>
      <p:sp>
        <p:nvSpPr>
          <p:cNvPr id="8" name="Rectangle 7"/>
          <p:cNvSpPr/>
          <p:nvPr/>
        </p:nvSpPr>
        <p:spPr>
          <a:xfrm>
            <a:off x="3230310" y="1085897"/>
            <a:ext cx="5238572" cy="285750"/>
          </a:xfrm>
          <a:prstGeom prst="rect">
            <a:avLst/>
          </a:prstGeom>
          <a:solidFill>
            <a:srgbClr val="80736F"/>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Maintenance</a:t>
            </a:r>
          </a:p>
        </p:txBody>
      </p:sp>
      <p:sp>
        <p:nvSpPr>
          <p:cNvPr id="9" name="Rectangle 25"/>
          <p:cNvSpPr>
            <a:spLocks noChangeArrowheads="1"/>
          </p:cNvSpPr>
          <p:nvPr/>
        </p:nvSpPr>
        <p:spPr bwMode="auto">
          <a:xfrm>
            <a:off x="1143000" y="4598643"/>
            <a:ext cx="6871716" cy="208022"/>
          </a:xfrm>
          <a:prstGeom prst="rect">
            <a:avLst/>
          </a:prstGeom>
          <a:solidFill>
            <a:schemeClr val="bg1">
              <a:lumMod val="95000"/>
            </a:schemeClr>
          </a:solidFill>
          <a:ln w="12700">
            <a:noFill/>
            <a:miter lim="800000"/>
            <a:headEnd/>
            <a:tailEnd/>
          </a:ln>
        </p:spPr>
        <p:txBody>
          <a:bodyPr lIns="205740" tIns="34073" rIns="68580" bIns="34073" anchor="ctr">
            <a:prstTxWarp prst="textNoShape">
              <a:avLst/>
            </a:prstTxWarp>
          </a:bodyPr>
          <a:lstStyle/>
          <a:p>
            <a:pPr>
              <a:lnSpc>
                <a:spcPts val="1350"/>
              </a:lnSpc>
            </a:pPr>
            <a:r>
              <a:rPr lang="en-US" sz="975" dirty="0">
                <a:latin typeface="Arial"/>
                <a:cs typeface="Arial"/>
              </a:rPr>
              <a:t>  *During induction phase cabotegravir administered with investigator chosen 2NRTIs</a:t>
            </a:r>
            <a:endParaRPr lang="en-US" sz="975" dirty="0">
              <a:solidFill>
                <a:srgbClr val="000000"/>
              </a:solidFill>
              <a:latin typeface="Arial"/>
              <a:cs typeface="Arial"/>
            </a:endParaRPr>
          </a:p>
        </p:txBody>
      </p:sp>
    </p:spTree>
    <p:extLst>
      <p:ext uri="{BB962C8B-B14F-4D97-AF65-F5344CB8AC3E}">
        <p14:creationId xmlns:p14="http://schemas.microsoft.com/office/powerpoint/2010/main" val="154917521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Oral Cabotegravir + Oral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versus Efavirenz + 2 NRTI’s</a:t>
            </a:r>
            <a:br>
              <a:rPr lang="en-US" sz="2000" dirty="0">
                <a:ea typeface="ＭＳ Ｐゴシック" pitchFamily="31" charset="-128"/>
                <a:cs typeface="ＭＳ Ｐゴシック" pitchFamily="31" charset="-128"/>
              </a:rPr>
            </a:br>
            <a:r>
              <a:rPr lang="en-US" sz="2000" dirty="0">
                <a:latin typeface="Arial" pitchFamily="-108" charset="0"/>
                <a:ea typeface="ＭＳ Ｐゴシック" pitchFamily="-108" charset="-128"/>
                <a:cs typeface="ＭＳ Ｐゴシック" pitchFamily="-108" charset="-128"/>
              </a:rPr>
              <a:t>LATTE Study: Conclusions</a:t>
            </a:r>
            <a:endParaRPr lang="en-US" sz="2000" dirty="0"/>
          </a:p>
        </p:txBody>
      </p:sp>
      <p:sp>
        <p:nvSpPr>
          <p:cNvPr id="7" name="Content Placeholder 6"/>
          <p:cNvSpPr>
            <a:spLocks noGrp="1"/>
          </p:cNvSpPr>
          <p:nvPr>
            <p:ph type="body" sz="quarter" idx="16"/>
          </p:nvPr>
        </p:nvSpPr>
        <p:spPr/>
        <p:txBody>
          <a:bodyPr/>
          <a:lstStyle/>
          <a:p>
            <a:r>
              <a:rPr lang="en-US" dirty="0"/>
              <a:t>Source: Margolis DA, et al. Lancet Infect Dis. 2015;15:1145-55.</a:t>
            </a:r>
            <a:endParaRPr lang="en-US" dirty="0">
              <a:latin typeface="Arial" pitchFamily="31" charset="0"/>
            </a:endParaRPr>
          </a:p>
        </p:txBody>
      </p:sp>
      <p:sp>
        <p:nvSpPr>
          <p:cNvPr id="3" name="Content Placeholder 2">
            <a:extLst>
              <a:ext uri="{FF2B5EF4-FFF2-40B4-BE49-F238E27FC236}">
                <a16:creationId xmlns:a16="http://schemas.microsoft.com/office/drawing/2014/main" id="{EC38BB0B-FC35-3F21-3CC1-6165ED476A90}"/>
              </a:ext>
            </a:extLst>
          </p:cNvPr>
          <p:cNvSpPr>
            <a:spLocks noGrp="1"/>
          </p:cNvSpPr>
          <p:nvPr>
            <p:ph sz="half" idx="2"/>
          </p:nvPr>
        </p:nvSpPr>
        <p:spPr>
          <a:xfrm>
            <a:off x="-18168" y="1396801"/>
            <a:ext cx="9180576" cy="2364172"/>
          </a:xfrm>
        </p:spPr>
        <p:txBody>
          <a:bodyPr>
            <a:normAutofit fontScale="92500"/>
          </a:bodyPr>
          <a:lstStyle/>
          <a:p>
            <a:pPr>
              <a:lnSpc>
                <a:spcPts val="2400"/>
              </a:lnSpc>
            </a:pPr>
            <a:r>
              <a:rPr lang="en-US" b="1" dirty="0">
                <a:solidFill>
                  <a:srgbClr val="C00000"/>
                </a:solidFill>
                <a:cs typeface="Arial"/>
              </a:rPr>
              <a:t>Conclusions</a:t>
            </a:r>
            <a:r>
              <a:rPr lang="en-US" dirty="0">
                <a:solidFill>
                  <a:schemeClr val="tx1"/>
                </a:solidFill>
                <a:cs typeface="Arial"/>
              </a:rPr>
              <a:t>: “</a:t>
            </a:r>
            <a:r>
              <a:rPr lang="en-US" dirty="0"/>
              <a:t>Cabotegravir plus dual NRTI therapy had potent antiviral activity during the induction phase. As a two drug maintenance therapy, cabotegravir plus </a:t>
            </a:r>
            <a:r>
              <a:rPr lang="en-US" dirty="0" err="1"/>
              <a:t>rilpivirine</a:t>
            </a:r>
            <a:r>
              <a:rPr lang="en-US" dirty="0"/>
              <a:t> provided antiviral activity similar to efavirenz plus dual NRTIs until the end of week 96. Combined efficacy and safety results lend support to our selection of oral cabotegravir 30 mg once a day for further assessment. LATTE precedes studies of the assessment of long-acting injectable formulations of both drugs as a two-drug regimen for the treatment of HIV-1 infection</a:t>
            </a:r>
            <a:r>
              <a:rPr lang="en-US" dirty="0">
                <a:cs typeface="Arial"/>
              </a:rPr>
              <a:t>.”</a:t>
            </a:r>
          </a:p>
        </p:txBody>
      </p:sp>
    </p:spTree>
    <p:extLst>
      <p:ext uri="{BB962C8B-B14F-4D97-AF65-F5344CB8AC3E}">
        <p14:creationId xmlns:p14="http://schemas.microsoft.com/office/powerpoint/2010/main" val="84788638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103730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51047</TotalTime>
  <Words>450</Words>
  <Application>Microsoft Macintosh PowerPoint</Application>
  <PresentationFormat>On-screen Show (16:9)</PresentationFormat>
  <Paragraphs>52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Oral Cabotegravir + Oral Rilpivirine versus Efavirenz + 2 NRTI’s  LATTE Study</vt:lpstr>
      <vt:lpstr>Oral Cabotegravir + Oral Rilpivirine versus Efavirenz + 2 NRTI’s LATTE Study: Design</vt:lpstr>
      <vt:lpstr>Oral Cabotegravir + Oral Rilpivirine versus Efavirenz + 2 NRTI’s LATTE Study: Results</vt:lpstr>
      <vt:lpstr>Oral Cabotegravir + Oral Rilpivirine versus Efavirenz + 2 NRTI’s LATTE Study: Results</vt:lpstr>
      <vt:lpstr>Oral Cabotegravir + Oral Rilpivirine versus Efavirenz + 2 NRTI’s LATTE Study: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2246</cp:revision>
  <cp:lastPrinted>2008-02-05T14:34:24Z</cp:lastPrinted>
  <dcterms:created xsi:type="dcterms:W3CDTF">2010-11-28T05:36:22Z</dcterms:created>
  <dcterms:modified xsi:type="dcterms:W3CDTF">2022-05-26T13:29:52Z</dcterms:modified>
</cp:coreProperties>
</file>