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1"/>
  </p:notesMasterIdLst>
  <p:handoutMasterIdLst>
    <p:handoutMasterId r:id="rId22"/>
  </p:handoutMasterIdLst>
  <p:sldIdLst>
    <p:sldId id="1087" r:id="rId2"/>
    <p:sldId id="1202" r:id="rId3"/>
    <p:sldId id="1182" r:id="rId4"/>
    <p:sldId id="1240" r:id="rId5"/>
    <p:sldId id="1090" r:id="rId6"/>
    <p:sldId id="1190" r:id="rId7"/>
    <p:sldId id="1241" r:id="rId8"/>
    <p:sldId id="1191" r:id="rId9"/>
    <p:sldId id="1227" r:id="rId10"/>
    <p:sldId id="1242" r:id="rId11"/>
    <p:sldId id="1243" r:id="rId12"/>
    <p:sldId id="1232" r:id="rId13"/>
    <p:sldId id="1244" r:id="rId14"/>
    <p:sldId id="1234" r:id="rId15"/>
    <p:sldId id="1245" r:id="rId16"/>
    <p:sldId id="1246" r:id="rId17"/>
    <p:sldId id="1252" r:id="rId18"/>
    <p:sldId id="1250" r:id="rId19"/>
    <p:sldId id="1114" r:id="rId2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3D3"/>
    <a:srgbClr val="E0D9D9"/>
    <a:srgbClr val="66426F"/>
    <a:srgbClr val="7F7F7F"/>
    <a:srgbClr val="54737F"/>
    <a:srgbClr val="AD8200"/>
    <a:srgbClr val="DBE4E9"/>
    <a:srgbClr val="879A5B"/>
    <a:srgbClr val="3370B1"/>
    <a:srgbClr val="326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40" autoAdjust="0"/>
    <p:restoredTop sz="94807" autoAdjust="0"/>
  </p:normalViewPr>
  <p:slideViewPr>
    <p:cSldViewPr snapToGrid="0" showGuides="1">
      <p:cViewPr varScale="1">
        <p:scale>
          <a:sx n="148" d="100"/>
          <a:sy n="148" d="100"/>
        </p:scale>
        <p:origin x="200" y="3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59779333138912"/>
          <c:y val="0.11943591426071699"/>
          <c:w val="0.8491658160785458"/>
          <c:h val="0.77954863398591601"/>
        </c:manualLayout>
      </c:layout>
      <c:barChart>
        <c:barDir val="col"/>
        <c:grouping val="clustered"/>
        <c:varyColors val="0"/>
        <c:ser>
          <c:idx val="0"/>
          <c:order val="0"/>
          <c:tx>
            <c:strRef>
              <c:f>Sheet1!$B$1</c:f>
              <c:strCache>
                <c:ptCount val="1"/>
                <c:pt idx="0">
                  <c:v>IM CAB + IM RPV</c:v>
                </c:pt>
              </c:strCache>
            </c:strRef>
          </c:tx>
          <c:spPr>
            <a:gradFill>
              <a:gsLst>
                <a:gs pos="0">
                  <a:srgbClr val="FFC000"/>
                </a:gs>
                <a:gs pos="100000">
                  <a:srgbClr val="FFC000"/>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Lbls>
            <c:dLbl>
              <c:idx val="0"/>
              <c:layout>
                <c:manualLayout>
                  <c:x val="-3.0864197530863901E-3"/>
                  <c:y val="0.105263448717913"/>
                </c:manualLayout>
              </c:layout>
              <c:numFmt formatCode="#,##0" sourceLinked="0"/>
              <c:spPr>
                <a:solidFill>
                  <a:schemeClr val="bg1">
                    <a:alpha val="50000"/>
                  </a:schemeClr>
                </a:solidFill>
              </c:spPr>
              <c:txPr>
                <a:bodyPr wrap="square" lIns="38100" tIns="19050" rIns="38100" bIns="19050" anchor="ctr">
                  <a:spAutoFit/>
                </a:bodyPr>
                <a:lstStyle/>
                <a:p>
                  <a:pPr>
                    <a:defRPr lang="en-US"/>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numFmt formatCode="#,##0" sourceLinked="0"/>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48 weeks</c:v>
                </c:pt>
              </c:strCache>
            </c:strRef>
          </c:cat>
          <c:val>
            <c:numRef>
              <c:f>Sheet1!$B$2</c:f>
              <c:numCache>
                <c:formatCode>0.0</c:formatCode>
                <c:ptCount val="1"/>
                <c:pt idx="0">
                  <c:v>93.6</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Oral DTG-ABC-3TC</c:v>
                </c:pt>
              </c:strCache>
            </c:strRef>
          </c:tx>
          <c:spPr>
            <a:gradFill>
              <a:gsLst>
                <a:gs pos="0">
                  <a:srgbClr val="004A7F"/>
                </a:gs>
                <a:gs pos="100000">
                  <a:srgbClr val="0070C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3-C2D8-AD4C-AA27-7067E7986AD9}"/>
              </c:ext>
            </c:extLst>
          </c:dPt>
          <c:dLbls>
            <c:dLbl>
              <c:idx val="0"/>
              <c:layout>
                <c:manualLayout>
                  <c:x val="-1.5432098765432701E-3"/>
                  <c:y val="0.1023394640313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8-AD4C-AA27-7067E7986AD9}"/>
                </c:ext>
              </c:extLst>
            </c:dLbl>
            <c:dLbl>
              <c:idx val="1"/>
              <c:layout>
                <c:manualLayout>
                  <c:x val="1.5432098765431001E-3"/>
                  <c:y val="0.108187433404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8-AD4C-AA27-7067E7986AD9}"/>
                </c:ext>
              </c:extLst>
            </c:dLbl>
            <c:numFmt formatCode="#,##0" sourceLinked="0"/>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48 weeks</c:v>
                </c:pt>
              </c:strCache>
            </c:strRef>
          </c:cat>
          <c:val>
            <c:numRef>
              <c:f>Sheet1!$C$2</c:f>
              <c:numCache>
                <c:formatCode>0.0</c:formatCode>
                <c:ptCount val="1"/>
                <c:pt idx="0">
                  <c:v>93.3</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225"/>
        <c:overlap val="-100"/>
        <c:axId val="-2042853384"/>
        <c:axId val="-2042850472"/>
      </c:barChart>
      <c:catAx>
        <c:axId val="-2042853384"/>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42850472"/>
        <c:crosses val="autoZero"/>
        <c:auto val="1"/>
        <c:lblAlgn val="ctr"/>
        <c:lblOffset val="1"/>
        <c:tickLblSkip val="1"/>
        <c:tickMarkSkip val="1"/>
        <c:noMultiLvlLbl val="0"/>
      </c:catAx>
      <c:valAx>
        <c:axId val="-2042850472"/>
        <c:scaling>
          <c:orientation val="minMax"/>
          <c:max val="100"/>
          <c:min val="0"/>
        </c:scaling>
        <c:delete val="0"/>
        <c:axPos val="l"/>
        <c:title>
          <c:tx>
            <c:rich>
              <a:bodyPr/>
              <a:lstStyle/>
              <a:p>
                <a:pPr>
                  <a:defRPr sz="1400"/>
                </a:pPr>
                <a:r>
                  <a:rPr lang="en-US" sz="1400"/>
                  <a:t>HIV RNA &lt;50 copies/mL (%)</a:t>
                </a:r>
              </a:p>
            </c:rich>
          </c:tx>
          <c:layout>
            <c:manualLayout>
              <c:xMode val="edge"/>
              <c:yMode val="edge"/>
              <c:x val="5.9951821029717587E-3"/>
              <c:y val="0.119756051591015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28533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937749100806843"/>
          <c:y val="9.9945019878490892E-4"/>
          <c:w val="0.75498991445513752"/>
          <c:h val="0.107284681911908"/>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31810995317517"/>
          <c:y val="4.1674576310186222E-2"/>
          <c:w val="0.86351741588825592"/>
          <c:h val="0.74646928579274607"/>
        </c:manualLayout>
      </c:layout>
      <c:lineChart>
        <c:grouping val="standard"/>
        <c:varyColors val="0"/>
        <c:ser>
          <c:idx val="0"/>
          <c:order val="0"/>
          <c:tx>
            <c:v>All</c:v>
          </c:tx>
          <c:spPr>
            <a:ln w="15875">
              <a:solidFill>
                <a:srgbClr val="7F0002"/>
              </a:solidFill>
            </a:ln>
            <a:effectLst/>
          </c:spPr>
          <c:marker>
            <c:symbol val="circle"/>
            <c:size val="6"/>
            <c:spPr>
              <a:solidFill>
                <a:srgbClr val="E8C5C6"/>
              </a:solidFill>
              <a:ln>
                <a:solidFill>
                  <a:srgbClr val="7F0002"/>
                </a:solidFill>
              </a:ln>
              <a:effectLst/>
            </c:spPr>
          </c:marker>
          <c:dLbls>
            <c:delete val="1"/>
          </c:dLbls>
          <c:cat>
            <c:strRef>
              <c:f>Sheet1!$A$2:$A$13</c:f>
              <c:strCache>
                <c:ptCount val="12"/>
                <c:pt idx="0">
                  <c:v>4(B)</c:v>
                </c:pt>
                <c:pt idx="1">
                  <c:v>8</c:v>
                </c:pt>
                <c:pt idx="2">
                  <c:v>12</c:v>
                </c:pt>
                <c:pt idx="3">
                  <c:v>16</c:v>
                </c:pt>
                <c:pt idx="4">
                  <c:v>20</c:v>
                </c:pt>
                <c:pt idx="5">
                  <c:v>24</c:v>
                </c:pt>
                <c:pt idx="6">
                  <c:v>28</c:v>
                </c:pt>
                <c:pt idx="7">
                  <c:v>32</c:v>
                </c:pt>
                <c:pt idx="8">
                  <c:v>36</c:v>
                </c:pt>
                <c:pt idx="9">
                  <c:v>40</c:v>
                </c:pt>
                <c:pt idx="10">
                  <c:v>44</c:v>
                </c:pt>
                <c:pt idx="11">
                  <c:v>48</c:v>
                </c:pt>
              </c:strCache>
            </c:strRef>
          </c:cat>
          <c:val>
            <c:numRef>
              <c:f>Sheet1!$B$2:$B$13</c:f>
              <c:numCache>
                <c:formatCode>_(* #,##0_);_(* \(#,##0\);_(* "-"??_);_(@_)</c:formatCode>
                <c:ptCount val="12"/>
                <c:pt idx="0">
                  <c:v>71</c:v>
                </c:pt>
                <c:pt idx="1">
                  <c:v>43</c:v>
                </c:pt>
                <c:pt idx="2">
                  <c:v>38</c:v>
                </c:pt>
                <c:pt idx="3">
                  <c:v>32</c:v>
                </c:pt>
                <c:pt idx="4">
                  <c:v>31</c:v>
                </c:pt>
                <c:pt idx="5">
                  <c:v>33</c:v>
                </c:pt>
                <c:pt idx="6">
                  <c:v>29</c:v>
                </c:pt>
                <c:pt idx="7">
                  <c:v>27</c:v>
                </c:pt>
                <c:pt idx="8">
                  <c:v>27</c:v>
                </c:pt>
                <c:pt idx="9">
                  <c:v>34</c:v>
                </c:pt>
                <c:pt idx="10">
                  <c:v>24</c:v>
                </c:pt>
                <c:pt idx="11">
                  <c:v>20</c:v>
                </c:pt>
              </c:numCache>
            </c:numRef>
          </c:val>
          <c:smooth val="0"/>
          <c:extLst>
            <c:ext xmlns:c16="http://schemas.microsoft.com/office/drawing/2014/chart" uri="{C3380CC4-5D6E-409C-BE32-E72D297353CC}">
              <c16:uniqueId val="{00000000-D5EB-004D-8878-E0C6989C3438}"/>
            </c:ext>
          </c:extLst>
        </c:ser>
        <c:dLbls>
          <c:showLegendKey val="0"/>
          <c:showVal val="1"/>
          <c:showCatName val="0"/>
          <c:showSerName val="0"/>
          <c:showPercent val="0"/>
          <c:showBubbleSize val="0"/>
        </c:dLbls>
        <c:marker val="1"/>
        <c:smooth val="0"/>
        <c:axId val="-2041113448"/>
        <c:axId val="-2041101768"/>
      </c:lineChart>
      <c:catAx>
        <c:axId val="-2041113448"/>
        <c:scaling>
          <c:orientation val="minMax"/>
        </c:scaling>
        <c:delete val="0"/>
        <c:axPos val="b"/>
        <c:title>
          <c:tx>
            <c:rich>
              <a:bodyPr/>
              <a:lstStyle/>
              <a:p>
                <a:pPr>
                  <a:defRPr/>
                </a:pPr>
                <a:r>
                  <a:rPr lang="en-US"/>
                  <a:t>Study Week</a:t>
                </a:r>
              </a:p>
            </c:rich>
          </c:tx>
          <c:layout>
            <c:manualLayout>
              <c:xMode val="edge"/>
              <c:yMode val="edge"/>
              <c:x val="0.47433981640779366"/>
              <c:y val="0.8938324503294931"/>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41101768"/>
        <c:crosses val="autoZero"/>
        <c:auto val="1"/>
        <c:lblAlgn val="ctr"/>
        <c:lblOffset val="0"/>
        <c:tickLblSkip val="1"/>
        <c:tickMarkSkip val="1"/>
        <c:noMultiLvlLbl val="0"/>
      </c:catAx>
      <c:valAx>
        <c:axId val="-2041101768"/>
        <c:scaling>
          <c:orientation val="minMax"/>
          <c:max val="100"/>
          <c:min val="0"/>
        </c:scaling>
        <c:delete val="0"/>
        <c:axPos val="l"/>
        <c:title>
          <c:tx>
            <c:rich>
              <a:bodyPr/>
              <a:lstStyle/>
              <a:p>
                <a:pPr>
                  <a:defRPr/>
                </a:pPr>
                <a:r>
                  <a:rPr lang="en-US" dirty="0"/>
                  <a:t>Participants with ISRs (%)</a:t>
                </a:r>
              </a:p>
            </c:rich>
          </c:tx>
          <c:layout>
            <c:manualLayout>
              <c:xMode val="edge"/>
              <c:yMode val="edge"/>
              <c:x val="1.0755896912335681E-3"/>
              <c:y val="0.1034970388316845"/>
            </c:manualLayout>
          </c:layout>
          <c:overlay val="0"/>
          <c:spPr>
            <a:noFill/>
            <a:ln w="25400">
              <a:noFill/>
            </a:ln>
          </c:spPr>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1113448"/>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59779333138912"/>
          <c:y val="0.11943591426071699"/>
          <c:w val="0.8491658160785458"/>
          <c:h val="0.77954863398591601"/>
        </c:manualLayout>
      </c:layout>
      <c:barChart>
        <c:barDir val="col"/>
        <c:grouping val="clustered"/>
        <c:varyColors val="0"/>
        <c:ser>
          <c:idx val="0"/>
          <c:order val="0"/>
          <c:tx>
            <c:strRef>
              <c:f>Sheet1!$B$1</c:f>
              <c:strCache>
                <c:ptCount val="1"/>
                <c:pt idx="0">
                  <c:v>IM CAB + IM RPV</c:v>
                </c:pt>
              </c:strCache>
            </c:strRef>
          </c:tx>
          <c:spPr>
            <a:gradFill>
              <a:gsLst>
                <a:gs pos="0">
                  <a:srgbClr val="FFC000"/>
                </a:gs>
                <a:gs pos="100000">
                  <a:srgbClr val="FFC000"/>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96-Week Data</c:v>
                </c:pt>
              </c:strCache>
            </c:strRef>
          </c:cat>
          <c:val>
            <c:numRef>
              <c:f>Sheet1!$B$2</c:f>
              <c:numCache>
                <c:formatCode>0</c:formatCode>
                <c:ptCount val="1"/>
                <c:pt idx="0">
                  <c:v>86.6</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Oral DTG-ABC-3TC</c:v>
                </c:pt>
              </c:strCache>
            </c:strRef>
          </c:tx>
          <c:spPr>
            <a:gradFill>
              <a:gsLst>
                <a:gs pos="0">
                  <a:srgbClr val="004A7F"/>
                </a:gs>
                <a:gs pos="100000">
                  <a:srgbClr val="0070C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3-C2D8-AD4C-AA27-7067E7986AD9}"/>
              </c:ext>
            </c:extLst>
          </c:dPt>
          <c:dLbls>
            <c:dLbl>
              <c:idx val="0"/>
              <c:layout>
                <c:manualLayout>
                  <c:x val="-1.5432098765432701E-3"/>
                  <c:y val="0.1023394640313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8-AD4C-AA27-7067E7986AD9}"/>
                </c:ext>
              </c:extLst>
            </c:dLbl>
            <c:dLbl>
              <c:idx val="1"/>
              <c:layout>
                <c:manualLayout>
                  <c:x val="1.5432098765431001E-3"/>
                  <c:y val="0.108187433404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96-Week Data</c:v>
                </c:pt>
              </c:strCache>
            </c:strRef>
          </c:cat>
          <c:val>
            <c:numRef>
              <c:f>Sheet1!$C$2</c:f>
              <c:numCache>
                <c:formatCode>0</c:formatCode>
                <c:ptCount val="1"/>
                <c:pt idx="0">
                  <c:v>89.4</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225"/>
        <c:overlap val="-100"/>
        <c:axId val="-2042853384"/>
        <c:axId val="-2042850472"/>
      </c:barChart>
      <c:catAx>
        <c:axId val="-2042853384"/>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42850472"/>
        <c:crosses val="autoZero"/>
        <c:auto val="1"/>
        <c:lblAlgn val="ctr"/>
        <c:lblOffset val="1"/>
        <c:tickLblSkip val="1"/>
        <c:tickMarkSkip val="1"/>
        <c:noMultiLvlLbl val="0"/>
      </c:catAx>
      <c:valAx>
        <c:axId val="-2042850472"/>
        <c:scaling>
          <c:orientation val="minMax"/>
          <c:max val="100"/>
          <c:min val="0"/>
        </c:scaling>
        <c:delete val="0"/>
        <c:axPos val="l"/>
        <c:title>
          <c:tx>
            <c:rich>
              <a:bodyPr/>
              <a:lstStyle/>
              <a:p>
                <a:pPr>
                  <a:defRPr/>
                </a:pPr>
                <a:r>
                  <a:rPr lang="en-US"/>
                  <a:t>HIV RNA &lt;50 copies/mL (%)</a:t>
                </a:r>
              </a:p>
            </c:rich>
          </c:tx>
          <c:layout>
            <c:manualLayout>
              <c:xMode val="edge"/>
              <c:yMode val="edge"/>
              <c:x val="5.9951881014873101E-3"/>
              <c:y val="0.12795350310199599"/>
            </c:manualLayout>
          </c:layout>
          <c:overlay val="0"/>
        </c:title>
        <c:numFmt formatCode="0" sourceLinked="0"/>
        <c:majorTickMark val="out"/>
        <c:minorTickMark val="none"/>
        <c:tickLblPos val="nextTo"/>
        <c:spPr>
          <a:ln w="6350" cmpd="sng">
            <a:solidFill>
              <a:srgbClr val="000000"/>
            </a:solidFill>
          </a:ln>
        </c:spPr>
        <c:crossAx val="-20428533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937749100806843"/>
          <c:y val="9.9945019878490892E-4"/>
          <c:w val="0.75498991445513752"/>
          <c:h val="0.107284681911908"/>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59779333138912"/>
          <c:y val="0.11943591426071699"/>
          <c:w val="0.8491658160785458"/>
          <c:h val="0.77954863398591601"/>
        </c:manualLayout>
      </c:layout>
      <c:barChart>
        <c:barDir val="col"/>
        <c:grouping val="clustered"/>
        <c:varyColors val="0"/>
        <c:ser>
          <c:idx val="0"/>
          <c:order val="0"/>
          <c:tx>
            <c:strRef>
              <c:f>Sheet1!$B$1</c:f>
              <c:strCache>
                <c:ptCount val="1"/>
                <c:pt idx="0">
                  <c:v>IM CAB + IM RPV</c:v>
                </c:pt>
              </c:strCache>
            </c:strRef>
          </c:tx>
          <c:spPr>
            <a:gradFill>
              <a:gsLst>
                <a:gs pos="0">
                  <a:srgbClr val="FFC000"/>
                </a:gs>
                <a:gs pos="100000">
                  <a:srgbClr val="FFC000"/>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96-Week Data</c:v>
                </c:pt>
              </c:strCache>
            </c:strRef>
          </c:cat>
          <c:val>
            <c:numRef>
              <c:f>Sheet1!$B$2</c:f>
              <c:numCache>
                <c:formatCode>0</c:formatCode>
                <c:ptCount val="1"/>
                <c:pt idx="0">
                  <c:v>86.7</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Oral DTG-ABC-3TC</c:v>
                </c:pt>
              </c:strCache>
            </c:strRef>
          </c:tx>
          <c:spPr>
            <a:gradFill>
              <a:gsLst>
                <a:gs pos="0">
                  <a:srgbClr val="004A7F"/>
                </a:gs>
                <a:gs pos="100000">
                  <a:srgbClr val="0070C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3-C2D8-AD4C-AA27-7067E7986AD9}"/>
              </c:ext>
            </c:extLst>
          </c:dPt>
          <c:dLbls>
            <c:dLbl>
              <c:idx val="0"/>
              <c:layout>
                <c:manualLayout>
                  <c:x val="-1.5432098765432701E-3"/>
                  <c:y val="0.1023394640313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8-AD4C-AA27-7067E7986AD9}"/>
                </c:ext>
              </c:extLst>
            </c:dLbl>
            <c:dLbl>
              <c:idx val="1"/>
              <c:layout>
                <c:manualLayout>
                  <c:x val="1.5432098765431001E-3"/>
                  <c:y val="0.108187433404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96-Week Data</c:v>
                </c:pt>
              </c:strCache>
            </c:strRef>
          </c:cat>
          <c:val>
            <c:numRef>
              <c:f>Sheet1!$C$2</c:f>
              <c:numCache>
                <c:formatCode>0</c:formatCode>
                <c:ptCount val="1"/>
                <c:pt idx="0">
                  <c:v>89.7</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225"/>
        <c:overlap val="-100"/>
        <c:axId val="-2042853384"/>
        <c:axId val="-2042850472"/>
      </c:barChart>
      <c:catAx>
        <c:axId val="-2042853384"/>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42850472"/>
        <c:crosses val="autoZero"/>
        <c:auto val="1"/>
        <c:lblAlgn val="ctr"/>
        <c:lblOffset val="1"/>
        <c:tickLblSkip val="1"/>
        <c:tickMarkSkip val="1"/>
        <c:noMultiLvlLbl val="0"/>
      </c:catAx>
      <c:valAx>
        <c:axId val="-2042850472"/>
        <c:scaling>
          <c:orientation val="minMax"/>
          <c:max val="100"/>
          <c:min val="0"/>
        </c:scaling>
        <c:delete val="0"/>
        <c:axPos val="l"/>
        <c:title>
          <c:tx>
            <c:rich>
              <a:bodyPr/>
              <a:lstStyle/>
              <a:p>
                <a:pPr>
                  <a:defRPr/>
                </a:pPr>
                <a:r>
                  <a:rPr lang="en-US"/>
                  <a:t>HIV RNA &lt;50 copies/mL (%)</a:t>
                </a:r>
              </a:p>
            </c:rich>
          </c:tx>
          <c:layout>
            <c:manualLayout>
              <c:xMode val="edge"/>
              <c:yMode val="edge"/>
              <c:x val="5.9951881014873101E-3"/>
              <c:y val="0.12795350310199599"/>
            </c:manualLayout>
          </c:layout>
          <c:overlay val="0"/>
        </c:title>
        <c:numFmt formatCode="0" sourceLinked="0"/>
        <c:majorTickMark val="out"/>
        <c:minorTickMark val="none"/>
        <c:tickLblPos val="nextTo"/>
        <c:spPr>
          <a:ln w="6350" cmpd="sng">
            <a:solidFill>
              <a:srgbClr val="000000"/>
            </a:solidFill>
          </a:ln>
        </c:spPr>
        <c:crossAx val="-20428533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937749100806843"/>
          <c:y val="9.9945019878490892E-4"/>
          <c:w val="0.75498991445513752"/>
          <c:h val="0.107284681911908"/>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16080975989114"/>
          <c:y val="3.123795618071E-2"/>
          <c:w val="0.87067475940507422"/>
          <c:h val="0.75655229360288201"/>
        </c:manualLayout>
      </c:layout>
      <c:lineChart>
        <c:grouping val="standard"/>
        <c:varyColors val="0"/>
        <c:ser>
          <c:idx val="0"/>
          <c:order val="0"/>
          <c:tx>
            <c:v>All</c:v>
          </c:tx>
          <c:spPr>
            <a:ln w="15875">
              <a:solidFill>
                <a:srgbClr val="7F0002"/>
              </a:solidFill>
            </a:ln>
            <a:effectLst/>
          </c:spPr>
          <c:marker>
            <c:symbol val="circle"/>
            <c:size val="5"/>
            <c:spPr>
              <a:solidFill>
                <a:srgbClr val="E8C5C6"/>
              </a:solidFill>
              <a:ln>
                <a:solidFill>
                  <a:srgbClr val="7F0002"/>
                </a:solidFill>
              </a:ln>
              <a:effectLst/>
            </c:spPr>
          </c:marker>
          <c:dLbls>
            <c:delete val="1"/>
          </c:dLbls>
          <c:cat>
            <c:numRef>
              <c:f>Sheet1!$A$2:$A$25</c:f>
              <c:numCache>
                <c:formatCode>General</c:formatCode>
                <c:ptCount val="24"/>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numCache>
            </c:numRef>
          </c:cat>
          <c:val>
            <c:numRef>
              <c:f>Sheet1!$B$2:$B$25</c:f>
              <c:numCache>
                <c:formatCode>_(* #,##0_);_(* \(#,##0\);_(* "-"??_);_(@_)</c:formatCode>
                <c:ptCount val="24"/>
                <c:pt idx="0">
                  <c:v>71</c:v>
                </c:pt>
                <c:pt idx="1">
                  <c:v>43</c:v>
                </c:pt>
                <c:pt idx="2">
                  <c:v>38</c:v>
                </c:pt>
                <c:pt idx="3">
                  <c:v>32</c:v>
                </c:pt>
                <c:pt idx="4">
                  <c:v>31</c:v>
                </c:pt>
                <c:pt idx="5">
                  <c:v>33</c:v>
                </c:pt>
                <c:pt idx="6">
                  <c:v>29</c:v>
                </c:pt>
                <c:pt idx="7">
                  <c:v>27</c:v>
                </c:pt>
                <c:pt idx="8">
                  <c:v>27</c:v>
                </c:pt>
                <c:pt idx="9">
                  <c:v>34</c:v>
                </c:pt>
                <c:pt idx="10">
                  <c:v>24</c:v>
                </c:pt>
                <c:pt idx="11">
                  <c:v>20</c:v>
                </c:pt>
                <c:pt idx="12">
                  <c:v>26</c:v>
                </c:pt>
                <c:pt idx="13">
                  <c:v>20</c:v>
                </c:pt>
                <c:pt idx="14">
                  <c:v>26</c:v>
                </c:pt>
                <c:pt idx="15">
                  <c:v>20</c:v>
                </c:pt>
                <c:pt idx="16">
                  <c:v>20</c:v>
                </c:pt>
                <c:pt idx="17">
                  <c:v>19</c:v>
                </c:pt>
                <c:pt idx="18">
                  <c:v>20</c:v>
                </c:pt>
                <c:pt idx="19">
                  <c:v>18</c:v>
                </c:pt>
                <c:pt idx="20">
                  <c:v>18</c:v>
                </c:pt>
                <c:pt idx="21">
                  <c:v>17</c:v>
                </c:pt>
                <c:pt idx="22">
                  <c:v>15</c:v>
                </c:pt>
                <c:pt idx="23">
                  <c:v>18</c:v>
                </c:pt>
              </c:numCache>
            </c:numRef>
          </c:val>
          <c:smooth val="0"/>
          <c:extLst>
            <c:ext xmlns:c16="http://schemas.microsoft.com/office/drawing/2014/chart" uri="{C3380CC4-5D6E-409C-BE32-E72D297353CC}">
              <c16:uniqueId val="{00000000-D5EB-004D-8878-E0C6989C3438}"/>
            </c:ext>
          </c:extLst>
        </c:ser>
        <c:dLbls>
          <c:showLegendKey val="0"/>
          <c:showVal val="1"/>
          <c:showCatName val="0"/>
          <c:showSerName val="0"/>
          <c:showPercent val="0"/>
          <c:showBubbleSize val="0"/>
        </c:dLbls>
        <c:marker val="1"/>
        <c:smooth val="0"/>
        <c:axId val="-2041113448"/>
        <c:axId val="-2041101768"/>
      </c:lineChart>
      <c:catAx>
        <c:axId val="-2041113448"/>
        <c:scaling>
          <c:orientation val="minMax"/>
        </c:scaling>
        <c:delete val="0"/>
        <c:axPos val="b"/>
        <c:title>
          <c:tx>
            <c:rich>
              <a:bodyPr/>
              <a:lstStyle/>
              <a:p>
                <a:pPr>
                  <a:defRPr sz="1400"/>
                </a:pPr>
                <a:r>
                  <a:rPr lang="en-US" sz="1400" dirty="0"/>
                  <a:t>Study Week</a:t>
                </a:r>
              </a:p>
            </c:rich>
          </c:tx>
          <c:layout>
            <c:manualLayout>
              <c:xMode val="edge"/>
              <c:yMode val="edge"/>
              <c:x val="0.47339209052146008"/>
              <c:y val="0.9010618541526827"/>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100"/>
            </a:pPr>
            <a:endParaRPr lang="en-US"/>
          </a:p>
        </c:txPr>
        <c:crossAx val="-2041101768"/>
        <c:crosses val="autoZero"/>
        <c:auto val="1"/>
        <c:lblAlgn val="ctr"/>
        <c:lblOffset val="0"/>
        <c:tickLblSkip val="1"/>
        <c:tickMarkSkip val="1"/>
        <c:noMultiLvlLbl val="0"/>
      </c:catAx>
      <c:valAx>
        <c:axId val="-2041101768"/>
        <c:scaling>
          <c:orientation val="minMax"/>
          <c:max val="100"/>
          <c:min val="0"/>
        </c:scaling>
        <c:delete val="0"/>
        <c:axPos val="l"/>
        <c:title>
          <c:tx>
            <c:rich>
              <a:bodyPr/>
              <a:lstStyle/>
              <a:p>
                <a:pPr>
                  <a:defRPr sz="1400"/>
                </a:pPr>
                <a:r>
                  <a:rPr lang="en-US" sz="1400" dirty="0"/>
                  <a:t>Participants with ISRs (%)</a:t>
                </a:r>
              </a:p>
            </c:rich>
          </c:tx>
          <c:layout>
            <c:manualLayout>
              <c:xMode val="edge"/>
              <c:yMode val="edge"/>
              <c:x val="1.496439681150967E-2"/>
              <c:y val="0.10071028781658703"/>
            </c:manualLayout>
          </c:layout>
          <c:overlay val="0"/>
          <c:spPr>
            <a:noFill/>
            <a:ln w="25400">
              <a:noFill/>
            </a:ln>
          </c:spPr>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1113448"/>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8080574152829"/>
          <c:y val="3.9921023385590303E-2"/>
          <c:w val="0.87503719454854234"/>
          <c:h val="0.66331607197748932"/>
        </c:manualLayout>
      </c:layout>
      <c:barChart>
        <c:barDir val="col"/>
        <c:grouping val="clustered"/>
        <c:varyColors val="0"/>
        <c:ser>
          <c:idx val="0"/>
          <c:order val="0"/>
          <c:tx>
            <c:strRef>
              <c:f>Sheet1!$B$1</c:f>
              <c:strCache>
                <c:ptCount val="1"/>
                <c:pt idx="0">
                  <c:v>Virologic Response</c:v>
                </c:pt>
              </c:strCache>
            </c:strRef>
          </c:tx>
          <c:spPr>
            <a:gradFill>
              <a:gsLst>
                <a:gs pos="0">
                  <a:srgbClr val="004B7F"/>
                </a:gs>
                <a:gs pos="99000">
                  <a:srgbClr val="0084E1"/>
                </a:gs>
              </a:gsLst>
              <a:lin ang="2700000" scaled="1"/>
            </a:gradFill>
            <a:ln w="12700">
              <a:noFill/>
            </a:ln>
            <a:effectLst/>
            <a:scene3d>
              <a:camera prst="orthographicFront"/>
              <a:lightRig rig="threePt" dir="t"/>
            </a:scene3d>
            <a:sp3d>
              <a:bevelT/>
            </a:sp3d>
          </c:spPr>
          <c:invertIfNegative val="0"/>
          <c:dPt>
            <c:idx val="0"/>
            <c:invertIfNegative val="0"/>
            <c:bubble3D val="0"/>
            <c:spPr>
              <a:gradFill flip="none" rotWithShape="1">
                <a:gsLst>
                  <a:gs pos="14000">
                    <a:srgbClr val="9D6001"/>
                  </a:gs>
                  <a:gs pos="99000">
                    <a:srgbClr val="FFC000"/>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0-A65F-9F4E-B955-A7A6239F9D0F}"/>
              </c:ext>
            </c:extLst>
          </c:dPt>
          <c:dPt>
            <c:idx val="1"/>
            <c:invertIfNegative val="0"/>
            <c:bubble3D val="0"/>
            <c:spPr>
              <a:gradFill flip="none" rotWithShape="1">
                <a:gsLst>
                  <a:gs pos="23000">
                    <a:srgbClr val="7030A0"/>
                  </a:gs>
                  <a:gs pos="99000">
                    <a:srgbClr val="A679C0"/>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1-A65F-9F4E-B955-A7A6239F9D0F}"/>
              </c:ext>
            </c:extLst>
          </c:dPt>
          <c:dPt>
            <c:idx val="2"/>
            <c:invertIfNegative val="0"/>
            <c:bubble3D val="0"/>
            <c:spPr>
              <a:gradFill flip="none" rotWithShape="1">
                <a:gsLst>
                  <a:gs pos="26000">
                    <a:srgbClr val="66923A"/>
                  </a:gs>
                  <a:gs pos="99000">
                    <a:srgbClr val="92D050"/>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2-A65F-9F4E-B955-A7A6239F9D0F}"/>
              </c:ext>
            </c:extLst>
          </c:dPt>
          <c:dLbls>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CAB + RPV: Continuation</c:v>
                </c:pt>
                <c:pt idx="1">
                  <c:v>CAB + RPV: Oral Lead-In </c:v>
                </c:pt>
                <c:pt idx="2">
                  <c:v>CAB + RPV: Direct-to-Inject</c:v>
                </c:pt>
              </c:strCache>
            </c:strRef>
          </c:cat>
          <c:val>
            <c:numRef>
              <c:f>Sheet1!$B$2:$B$4</c:f>
              <c:numCache>
                <c:formatCode>0</c:formatCode>
                <c:ptCount val="3"/>
                <c:pt idx="0">
                  <c:v>93</c:v>
                </c:pt>
                <c:pt idx="1">
                  <c:v>93</c:v>
                </c:pt>
                <c:pt idx="2">
                  <c:v>99</c:v>
                </c:pt>
              </c:numCache>
            </c:numRef>
          </c:val>
          <c:extLst>
            <c:ext xmlns:c16="http://schemas.microsoft.com/office/drawing/2014/chart" uri="{C3380CC4-5D6E-409C-BE32-E72D297353CC}">
              <c16:uniqueId val="{00000003-A65F-9F4E-B955-A7A6239F9D0F}"/>
            </c:ext>
          </c:extLst>
        </c:ser>
        <c:dLbls>
          <c:showLegendKey val="0"/>
          <c:showVal val="1"/>
          <c:showCatName val="0"/>
          <c:showSerName val="0"/>
          <c:showPercent val="0"/>
          <c:showBubbleSize val="0"/>
        </c:dLbls>
        <c:gapWidth val="110"/>
        <c:axId val="-1977320936"/>
        <c:axId val="-1976976648"/>
      </c:barChart>
      <c:catAx>
        <c:axId val="-1977320936"/>
        <c:scaling>
          <c:orientation val="minMax"/>
        </c:scaling>
        <c:delete val="0"/>
        <c:axPos val="b"/>
        <c:numFmt formatCode="General" sourceLinked="0"/>
        <c:majorTickMark val="out"/>
        <c:minorTickMark val="none"/>
        <c:tickLblPos val="nextTo"/>
        <c:spPr>
          <a:ln w="6350" cmpd="sng">
            <a:solidFill>
              <a:srgbClr val="000000"/>
            </a:solidFill>
          </a:ln>
        </c:spPr>
        <c:txPr>
          <a:bodyPr/>
          <a:lstStyle/>
          <a:p>
            <a:pPr>
              <a:defRPr sz="1400"/>
            </a:pPr>
            <a:endParaRPr lang="en-US"/>
          </a:p>
        </c:txPr>
        <c:crossAx val="-1976976648"/>
        <c:crosses val="autoZero"/>
        <c:auto val="1"/>
        <c:lblAlgn val="ctr"/>
        <c:lblOffset val="1"/>
        <c:tickLblSkip val="1"/>
        <c:tickMarkSkip val="1"/>
        <c:noMultiLvlLbl val="0"/>
      </c:catAx>
      <c:valAx>
        <c:axId val="-1976976648"/>
        <c:scaling>
          <c:orientation val="minMax"/>
          <c:max val="100"/>
          <c:min val="0"/>
        </c:scaling>
        <c:delete val="0"/>
        <c:axPos val="l"/>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HIV RNA &lt;50 copies/mL (%)</a:t>
                </a:r>
              </a:p>
            </c:rich>
          </c:tx>
          <c:layout>
            <c:manualLayout>
              <c:xMode val="edge"/>
              <c:yMode val="edge"/>
              <c:x val="1.2305974631278376E-2"/>
              <c:y val="3.1407687214773827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320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064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0798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34290" numCol="1" anchor="ctr" anchorCtr="0" compatLnSpc="1">
            <a:prstTxWarp prst="textNoShape">
              <a:avLst/>
            </a:prstTxWarp>
            <a:normAutofit/>
          </a:bodyPr>
          <a:lstStyle/>
          <a:p>
            <a:pPr eaLnBrk="1" hangingPunct="1">
              <a:lnSpc>
                <a:spcPts val="3000"/>
              </a:lnSpc>
            </a:pPr>
            <a:r>
              <a:rPr lang="en-US" altLang="en-US" sz="1800" b="0" dirty="0"/>
              <a:t>Long-Acting IM Cabotegravir and IM </a:t>
            </a:r>
            <a:r>
              <a:rPr lang="en-US" altLang="en-US" sz="1800" b="0" dirty="0" err="1"/>
              <a:t>Rilpivirine</a:t>
            </a:r>
            <a:r>
              <a:rPr lang="en-US" altLang="en-US" sz="1800" b="0" dirty="0"/>
              <a:t> after Oral Induction</a:t>
            </a:r>
            <a:br>
              <a:rPr lang="en-US" altLang="en-US" sz="2025" b="0" dirty="0"/>
            </a:br>
            <a:r>
              <a:rPr lang="en-US" altLang="en-US" sz="2025" b="0" dirty="0"/>
              <a:t> </a:t>
            </a:r>
            <a:r>
              <a:rPr lang="en-US" altLang="en-US" dirty="0"/>
              <a:t> FLAIR Study: </a:t>
            </a:r>
            <a:r>
              <a:rPr lang="en-US" altLang="en-US" dirty="0">
                <a:ea typeface="MS PGothic" panose="020B0600070205080204" pitchFamily="34" charset="-128"/>
              </a:rPr>
              <a:t>48-Week Data</a:t>
            </a:r>
            <a:r>
              <a:rPr lang="en-US" altLang="en-US" dirty="0"/>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(96-Week Data)</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96</a:t>
            </a:r>
            <a:r>
              <a:rPr lang="en-US" dirty="0">
                <a:solidFill>
                  <a:schemeClr val="bg1"/>
                </a:solidFill>
                <a:latin typeface="Arial" pitchFamily="-110" charset="0"/>
                <a:ea typeface="ＭＳ Ｐゴシック" pitchFamily="-110" charset="-128"/>
                <a:cs typeface="ＭＳ Ｐゴシック" pitchFamily="-110" charset="-128"/>
              </a:rPr>
              <a:t>: Virologic Response by Snapshot Outcomes </a:t>
            </a:r>
            <a:r>
              <a:rPr lang="en-US" dirty="0">
                <a:latin typeface="Arial" pitchFamily="-110" charset="0"/>
                <a:ea typeface="ＭＳ Ｐゴシック" pitchFamily="-110" charset="-128"/>
                <a:cs typeface="ＭＳ Ｐゴシック" pitchFamily="-110" charset="-128"/>
              </a:rPr>
              <a:t>(Intention-to-Treat Population</a:t>
            </a:r>
            <a:r>
              <a:rPr lang="en-US" dirty="0">
                <a:solidFill>
                  <a:schemeClr val="bg1"/>
                </a:solidFill>
                <a:latin typeface="Arial" pitchFamily="-110" charset="0"/>
                <a:ea typeface="ＭＳ Ｐゴシック" pitchFamily="-110" charset="-128"/>
                <a:cs typeface="ＭＳ Ｐゴシック" pitchFamily="-110" charset="-128"/>
              </a:rPr>
              <a:t>)</a:t>
            </a:r>
          </a:p>
        </p:txBody>
      </p:sp>
      <p:sp>
        <p:nvSpPr>
          <p:cNvPr id="7" name="Content Placeholder 6"/>
          <p:cNvSpPr>
            <a:spLocks noGrp="1"/>
          </p:cNvSpPr>
          <p:nvPr>
            <p:ph type="body" sz="quarter" idx="16"/>
          </p:nvPr>
        </p:nvSpPr>
        <p:spPr/>
        <p:txBody>
          <a:bodyPr/>
          <a:lstStyle/>
          <a:p>
            <a:r>
              <a:rPr lang="en-US" dirty="0"/>
              <a:t>Source: Orkin C, et al. Lancet HIV. 2021;8:e185-e196.</a:t>
            </a:r>
            <a:endParaRPr lang="en-US" dirty="0">
              <a:latin typeface="Arial" pitchFamily="31" charset="0"/>
            </a:endParaRPr>
          </a:p>
        </p:txBody>
      </p:sp>
      <p:graphicFrame>
        <p:nvGraphicFramePr>
          <p:cNvPr id="6" name="Chart 5"/>
          <p:cNvGraphicFramePr>
            <a:graphicFrameLocks/>
          </p:cNvGraphicFramePr>
          <p:nvPr/>
        </p:nvGraphicFramePr>
        <p:xfrm>
          <a:off x="755780" y="1371602"/>
          <a:ext cx="7648769" cy="30985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36807" y="4163948"/>
            <a:ext cx="742950" cy="253916"/>
          </a:xfrm>
          <a:prstGeom prst="rect">
            <a:avLst/>
          </a:prstGeom>
          <a:noFill/>
        </p:spPr>
        <p:txBody>
          <a:bodyPr wrap="square" rtlCol="0" anchor="ctr" anchorCtr="1">
            <a:spAutoFit/>
          </a:bodyPr>
          <a:lstStyle/>
          <a:p>
            <a:pPr defTabSz="685800">
              <a:defRPr/>
            </a:pPr>
            <a:r>
              <a:rPr lang="en-US" sz="1050" dirty="0">
                <a:solidFill>
                  <a:srgbClr val="FFFFFF"/>
                </a:solidFill>
                <a:latin typeface="Arial"/>
              </a:rPr>
              <a:t>30/33</a:t>
            </a:r>
          </a:p>
        </p:txBody>
      </p:sp>
      <p:sp>
        <p:nvSpPr>
          <p:cNvPr id="9" name="TextBox 8">
            <a:extLst>
              <a:ext uri="{FF2B5EF4-FFF2-40B4-BE49-F238E27FC236}">
                <a16:creationId xmlns:a16="http://schemas.microsoft.com/office/drawing/2014/main" id="{4B73F1F0-9D02-0348-AFDC-9D72E69B26DC}"/>
              </a:ext>
            </a:extLst>
          </p:cNvPr>
          <p:cNvSpPr txBox="1"/>
          <p:nvPr/>
        </p:nvSpPr>
        <p:spPr>
          <a:xfrm>
            <a:off x="1382185" y="4431190"/>
            <a:ext cx="6824118" cy="415498"/>
          </a:xfrm>
          <a:prstGeom prst="rect">
            <a:avLst/>
          </a:prstGeom>
          <a:solidFill>
            <a:schemeClr val="bg1">
              <a:lumMod val="95000"/>
            </a:schemeClr>
          </a:solidFill>
        </p:spPr>
        <p:txBody>
          <a:bodyPr wrap="square" rtlCol="0">
            <a:spAutoFit/>
          </a:bodyPr>
          <a:lstStyle/>
          <a:p>
            <a:pPr defTabSz="685800">
              <a:defRPr/>
            </a:pPr>
            <a:r>
              <a:rPr lang="en-US" sz="1050" dirty="0">
                <a:solidFill>
                  <a:srgbClr val="000000"/>
                </a:solidFill>
                <a:latin typeface="Arial"/>
              </a:rPr>
              <a:t>*HIV RNA ≥50 copies/mL at 96 weeks: n = 9 (3%) CAB-RPV, n = 9 (3%) DTG-ABC-3TC</a:t>
            </a:r>
          </a:p>
          <a:p>
            <a:pPr defTabSz="685800">
              <a:defRPr/>
            </a:pPr>
            <a:r>
              <a:rPr lang="en-US" sz="1050" dirty="0">
                <a:solidFill>
                  <a:srgbClr val="000000"/>
                </a:solidFill>
                <a:latin typeface="Arial"/>
              </a:rPr>
              <a:t>*Only 1 virologic failure occurred between weeks 48 and 96 (in the DTG-ABC-3TC group)</a:t>
            </a:r>
          </a:p>
        </p:txBody>
      </p:sp>
      <p:sp>
        <p:nvSpPr>
          <p:cNvPr id="8" name="Rectangle 7">
            <a:extLst>
              <a:ext uri="{FF2B5EF4-FFF2-40B4-BE49-F238E27FC236}">
                <a16:creationId xmlns:a16="http://schemas.microsoft.com/office/drawing/2014/main" id="{DAC3A3C7-A8CB-FF42-9332-0E08AE8CD088}"/>
              </a:ext>
            </a:extLst>
          </p:cNvPr>
          <p:cNvSpPr/>
          <p:nvPr/>
        </p:nvSpPr>
        <p:spPr>
          <a:xfrm>
            <a:off x="3306526" y="3819200"/>
            <a:ext cx="863137"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245/283</a:t>
            </a:r>
          </a:p>
        </p:txBody>
      </p:sp>
      <p:sp>
        <p:nvSpPr>
          <p:cNvPr id="10" name="Rectangle 9">
            <a:extLst>
              <a:ext uri="{FF2B5EF4-FFF2-40B4-BE49-F238E27FC236}">
                <a16:creationId xmlns:a16="http://schemas.microsoft.com/office/drawing/2014/main" id="{F51924B7-AC07-634D-AE5D-87A9EA283CFB}"/>
              </a:ext>
            </a:extLst>
          </p:cNvPr>
          <p:cNvSpPr/>
          <p:nvPr/>
        </p:nvSpPr>
        <p:spPr>
          <a:xfrm>
            <a:off x="5789468" y="3829846"/>
            <a:ext cx="885651"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253/283</a:t>
            </a:r>
          </a:p>
        </p:txBody>
      </p:sp>
    </p:spTree>
    <p:extLst>
      <p:ext uri="{BB962C8B-B14F-4D97-AF65-F5344CB8AC3E}">
        <p14:creationId xmlns:p14="http://schemas.microsoft.com/office/powerpoint/2010/main" val="402376370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(96-Week Data)</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96: Virologic Response by Snapshot Outcomes (Per Protocol Population)</a:t>
            </a:r>
          </a:p>
        </p:txBody>
      </p:sp>
      <p:sp>
        <p:nvSpPr>
          <p:cNvPr id="7" name="Content Placeholder 6"/>
          <p:cNvSpPr>
            <a:spLocks noGrp="1"/>
          </p:cNvSpPr>
          <p:nvPr>
            <p:ph type="body" sz="quarter" idx="16"/>
          </p:nvPr>
        </p:nvSpPr>
        <p:spPr/>
        <p:txBody>
          <a:bodyPr/>
          <a:lstStyle/>
          <a:p>
            <a:r>
              <a:rPr lang="en-US" dirty="0"/>
              <a:t>Source: Orkin C, et al. Lancet HIV. 2021;8:e185-e196.</a:t>
            </a:r>
            <a:endParaRPr lang="en-US" dirty="0">
              <a:latin typeface="Arial" pitchFamily="31" charset="0"/>
            </a:endParaRPr>
          </a:p>
        </p:txBody>
      </p:sp>
      <p:graphicFrame>
        <p:nvGraphicFramePr>
          <p:cNvPr id="6" name="Chart 5"/>
          <p:cNvGraphicFramePr>
            <a:graphicFrameLocks/>
          </p:cNvGraphicFramePr>
          <p:nvPr/>
        </p:nvGraphicFramePr>
        <p:xfrm>
          <a:off x="741911" y="1371602"/>
          <a:ext cx="7668491" cy="30985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36807" y="4163948"/>
            <a:ext cx="742950" cy="253916"/>
          </a:xfrm>
          <a:prstGeom prst="rect">
            <a:avLst/>
          </a:prstGeom>
          <a:noFill/>
        </p:spPr>
        <p:txBody>
          <a:bodyPr wrap="square" rtlCol="0" anchor="ctr" anchorCtr="1">
            <a:spAutoFit/>
          </a:bodyPr>
          <a:lstStyle/>
          <a:p>
            <a:pPr defTabSz="685800">
              <a:defRPr/>
            </a:pPr>
            <a:r>
              <a:rPr lang="en-US" sz="1050" dirty="0">
                <a:solidFill>
                  <a:srgbClr val="FFFFFF"/>
                </a:solidFill>
                <a:latin typeface="Arial"/>
              </a:rPr>
              <a:t>30/33</a:t>
            </a:r>
          </a:p>
        </p:txBody>
      </p:sp>
      <p:sp>
        <p:nvSpPr>
          <p:cNvPr id="9" name="TextBox 8">
            <a:extLst>
              <a:ext uri="{FF2B5EF4-FFF2-40B4-BE49-F238E27FC236}">
                <a16:creationId xmlns:a16="http://schemas.microsoft.com/office/drawing/2014/main" id="{4B73F1F0-9D02-0348-AFDC-9D72E69B26DC}"/>
              </a:ext>
            </a:extLst>
          </p:cNvPr>
          <p:cNvSpPr txBox="1"/>
          <p:nvPr/>
        </p:nvSpPr>
        <p:spPr>
          <a:xfrm>
            <a:off x="1382186" y="4470127"/>
            <a:ext cx="6172200" cy="276999"/>
          </a:xfrm>
          <a:prstGeom prst="rect">
            <a:avLst/>
          </a:prstGeom>
          <a:solidFill>
            <a:schemeClr val="bg1">
              <a:lumMod val="95000"/>
            </a:schemeClr>
          </a:solidFill>
        </p:spPr>
        <p:txBody>
          <a:bodyPr wrap="square" rtlCol="0">
            <a:spAutoFit/>
          </a:bodyPr>
          <a:lstStyle/>
          <a:p>
            <a:pPr defTabSz="685800">
              <a:defRPr/>
            </a:pPr>
            <a:r>
              <a:rPr lang="en-US" sz="1200" dirty="0">
                <a:solidFill>
                  <a:srgbClr val="000000"/>
                </a:solidFill>
                <a:latin typeface="Arial"/>
              </a:rPr>
              <a:t>*HIV RNA ≥50 copies/mL at 96 weeks: n = 9 (3%) CAB-RPV, n = 9 (3%) DTG-ABC-3TC </a:t>
            </a:r>
          </a:p>
        </p:txBody>
      </p:sp>
      <p:sp>
        <p:nvSpPr>
          <p:cNvPr id="8" name="Rectangle 7">
            <a:extLst>
              <a:ext uri="{FF2B5EF4-FFF2-40B4-BE49-F238E27FC236}">
                <a16:creationId xmlns:a16="http://schemas.microsoft.com/office/drawing/2014/main" id="{DAC3A3C7-A8CB-FF42-9332-0E08AE8CD088}"/>
              </a:ext>
            </a:extLst>
          </p:cNvPr>
          <p:cNvSpPr/>
          <p:nvPr/>
        </p:nvSpPr>
        <p:spPr>
          <a:xfrm>
            <a:off x="3278264" y="3819200"/>
            <a:ext cx="891400"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241/278</a:t>
            </a:r>
          </a:p>
        </p:txBody>
      </p:sp>
      <p:sp>
        <p:nvSpPr>
          <p:cNvPr id="10" name="Rectangle 9">
            <a:extLst>
              <a:ext uri="{FF2B5EF4-FFF2-40B4-BE49-F238E27FC236}">
                <a16:creationId xmlns:a16="http://schemas.microsoft.com/office/drawing/2014/main" id="{F51924B7-AC07-634D-AE5D-87A9EA283CFB}"/>
              </a:ext>
            </a:extLst>
          </p:cNvPr>
          <p:cNvSpPr/>
          <p:nvPr/>
        </p:nvSpPr>
        <p:spPr>
          <a:xfrm>
            <a:off x="5743748" y="3799291"/>
            <a:ext cx="913083"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252/281</a:t>
            </a:r>
          </a:p>
        </p:txBody>
      </p:sp>
    </p:spTree>
    <p:extLst>
      <p:ext uri="{BB962C8B-B14F-4D97-AF65-F5344CB8AC3E}">
        <p14:creationId xmlns:p14="http://schemas.microsoft.com/office/powerpoint/2010/main" val="310043078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(96-Week Data): Adverse Events</a:t>
            </a:r>
          </a:p>
        </p:txBody>
      </p:sp>
      <p:sp>
        <p:nvSpPr>
          <p:cNvPr id="63491" name="Text Placeholder 7"/>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Orkin</a:t>
            </a:r>
            <a:r>
              <a:rPr lang="en-US" altLang="en-US" dirty="0">
                <a:latin typeface="Arial" panose="020B0604020202020204" pitchFamily="34" charset="0"/>
                <a:cs typeface="Arial" panose="020B0604020202020204" pitchFamily="34" charset="0"/>
              </a:rPr>
              <a:t> C, et al. Lancet HIV. 2021;8:e185-e196.</a:t>
            </a:r>
          </a:p>
        </p:txBody>
      </p:sp>
      <p:graphicFrame>
        <p:nvGraphicFramePr>
          <p:cNvPr id="5" name="Group 65">
            <a:extLst>
              <a:ext uri="{FF2B5EF4-FFF2-40B4-BE49-F238E27FC236}">
                <a16:creationId xmlns:a16="http://schemas.microsoft.com/office/drawing/2014/main" id="{2204B7FD-CAB6-7441-BF40-645342662658}"/>
              </a:ext>
            </a:extLst>
          </p:cNvPr>
          <p:cNvGraphicFramePr>
            <a:graphicFrameLocks noGrp="1"/>
          </p:cNvGraphicFramePr>
          <p:nvPr/>
        </p:nvGraphicFramePr>
        <p:xfrm>
          <a:off x="698991" y="1100138"/>
          <a:ext cx="7772401" cy="3474719"/>
        </p:xfrm>
        <a:graphic>
          <a:graphicData uri="http://schemas.openxmlformats.org/drawingml/2006/table">
            <a:tbl>
              <a:tblPr>
                <a:effectLst/>
              </a:tblPr>
              <a:tblGrid>
                <a:gridCol w="3382761">
                  <a:extLst>
                    <a:ext uri="{9D8B030D-6E8A-4147-A177-3AD203B41FA5}">
                      <a16:colId xmlns:a16="http://schemas.microsoft.com/office/drawing/2014/main" val="20000"/>
                    </a:ext>
                  </a:extLst>
                </a:gridCol>
                <a:gridCol w="2194820">
                  <a:extLst>
                    <a:ext uri="{9D8B030D-6E8A-4147-A177-3AD203B41FA5}">
                      <a16:colId xmlns:a16="http://schemas.microsoft.com/office/drawing/2014/main" val="20001"/>
                    </a:ext>
                  </a:extLst>
                </a:gridCol>
                <a:gridCol w="2194820">
                  <a:extLst>
                    <a:ext uri="{9D8B030D-6E8A-4147-A177-3AD203B41FA5}">
                      <a16:colId xmlns:a16="http://schemas.microsoft.com/office/drawing/2014/main" val="3760801644"/>
                    </a:ext>
                  </a:extLst>
                </a:gridCol>
              </a:tblGrid>
              <a:tr h="53024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Drug-Related Adverse Events and Injection Site Reactions (ISR)</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716884">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Drug-Related Adverse Event (AE)</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IM CAB + IM RPV</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283)</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283)</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t>
                      </a:r>
                      <a:r>
                        <a:rPr lang="en-US" sz="1400" b="0" kern="1200" spc="-30" dirty="0">
                          <a:solidFill>
                            <a:schemeClr val="tx1"/>
                          </a:solidFill>
                          <a:latin typeface="Arial" panose="020B0604020202020204" pitchFamily="34" charset="0"/>
                          <a:ea typeface="+mn-ea"/>
                          <a:cs typeface="Arial" panose="020B0604020202020204" pitchFamily="34" charset="0"/>
                        </a:rPr>
                        <a:t>AE,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b="0" kern="1200" spc="-30" dirty="0">
                        <a:solidFill>
                          <a:schemeClr val="tx1"/>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246 (87)</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 (12)</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4253887532"/>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 excluding ISR</a:t>
                      </a:r>
                      <a:r>
                        <a:rPr lang="en-US" sz="1400" b="0" kern="1200" spc="-30" dirty="0">
                          <a:solidFill>
                            <a:schemeClr val="tx1"/>
                          </a:solidFill>
                          <a:latin typeface="Arial" panose="020B0604020202020204" pitchFamily="34" charset="0"/>
                          <a:ea typeface="+mn-ea"/>
                          <a:cs typeface="Arial" panose="020B0604020202020204" pitchFamily="34" charset="0"/>
                        </a:rPr>
                        <a:t>,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95 (34)</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 (12)</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3113109479"/>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Grade 3 or 4 AE</a:t>
                      </a:r>
                      <a:r>
                        <a:rPr lang="en-US" sz="1400" b="0" kern="1200" spc="-30" dirty="0">
                          <a:solidFill>
                            <a:schemeClr val="tx1"/>
                          </a:solidFill>
                          <a:latin typeface="Arial" panose="020B0604020202020204" pitchFamily="34" charset="0"/>
                          <a:ea typeface="+mn-ea"/>
                          <a:cs typeface="Arial" panose="020B0604020202020204" pitchFamily="34" charset="0"/>
                        </a:rPr>
                        <a:t>,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 (6)</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179776315"/>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Serious AE</a:t>
                      </a:r>
                      <a:r>
                        <a:rPr lang="en-US" sz="1400" b="0" kern="1200" spc="-30" dirty="0">
                          <a:solidFill>
                            <a:schemeClr val="tx1"/>
                          </a:solidFill>
                          <a:latin typeface="Arial" panose="020B0604020202020204" pitchFamily="34" charset="0"/>
                          <a:ea typeface="+mn-ea"/>
                          <a:cs typeface="Arial" panose="020B0604020202020204" pitchFamily="34" charset="0"/>
                        </a:rPr>
                        <a:t>,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568810395"/>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AE leading to withdrawal</a:t>
                      </a:r>
                      <a:r>
                        <a:rPr lang="en-US" sz="1400" b="0" kern="1200" spc="-30" dirty="0">
                          <a:solidFill>
                            <a:schemeClr val="tx1"/>
                          </a:solidFill>
                          <a:latin typeface="Arial" panose="020B0604020202020204" pitchFamily="34" charset="0"/>
                          <a:ea typeface="+mn-ea"/>
                          <a:cs typeface="Arial" panose="020B0604020202020204" pitchFamily="34" charset="0"/>
                        </a:rPr>
                        <a:t>,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(1)</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46866651"/>
                  </a:ext>
                </a:extLst>
              </a:tr>
            </a:tbl>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(96-Week Data)</a:t>
            </a:r>
            <a:r>
              <a:rPr lang="en-US" sz="2000" dirty="0"/>
              <a:t>: Injection Site Reactions (ISRs)</a:t>
            </a:r>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p:txBody>
          <a:bodyPr/>
          <a:lstStyle/>
          <a:p>
            <a:r>
              <a:rPr lang="en-US" dirty="0"/>
              <a:t>Source: Orkin C, et al. Lancet HIV. 2021;8:e185-e196.</a:t>
            </a:r>
            <a:endParaRPr lang="en-US" dirty="0">
              <a:latin typeface="Arial" pitchFamily="31" charset="0"/>
            </a:endParaRPr>
          </a:p>
        </p:txBody>
      </p:sp>
      <p:graphicFrame>
        <p:nvGraphicFramePr>
          <p:cNvPr id="6" name="Chart 5">
            <a:extLst>
              <a:ext uri="{FF2B5EF4-FFF2-40B4-BE49-F238E27FC236}">
                <a16:creationId xmlns:a16="http://schemas.microsoft.com/office/drawing/2014/main" id="{118FF17E-7EEA-DD48-A60F-E2B954D1E6D1}"/>
              </a:ext>
            </a:extLst>
          </p:cNvPr>
          <p:cNvGraphicFramePr>
            <a:graphicFrameLocks/>
          </p:cNvGraphicFramePr>
          <p:nvPr>
            <p:extLst>
              <p:ext uri="{D42A27DB-BD31-4B8C-83A1-F6EECF244321}">
                <p14:modId xmlns:p14="http://schemas.microsoft.com/office/powerpoint/2010/main" val="1629042422"/>
              </p:ext>
            </p:extLst>
          </p:nvPr>
        </p:nvGraphicFramePr>
        <p:xfrm>
          <a:off x="470332" y="1066950"/>
          <a:ext cx="8229600" cy="3566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49068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(96-Week Data): Conclusions</a:t>
            </a:r>
          </a:p>
        </p:txBody>
      </p:sp>
      <p:sp>
        <p:nvSpPr>
          <p:cNvPr id="65539" name="Content Placeholder 6"/>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Lancet HIV. 2021;8:e185-e196.</a:t>
            </a:r>
          </a:p>
        </p:txBody>
      </p:sp>
      <p:sp>
        <p:nvSpPr>
          <p:cNvPr id="2" name="Content Placeholder 1">
            <a:extLst>
              <a:ext uri="{FF2B5EF4-FFF2-40B4-BE49-F238E27FC236}">
                <a16:creationId xmlns:a16="http://schemas.microsoft.com/office/drawing/2014/main" id="{6C9F731F-020B-0C35-F21A-22BA53400825}"/>
              </a:ext>
            </a:extLst>
          </p:cNvPr>
          <p:cNvSpPr>
            <a:spLocks noGrp="1"/>
          </p:cNvSpPr>
          <p:nvPr>
            <p:ph sz="half" idx="2"/>
          </p:nvPr>
        </p:nvSpPr>
        <p:spPr>
          <a:xfrm>
            <a:off x="-18168" y="1535502"/>
            <a:ext cx="9180576" cy="2415396"/>
          </a:xfrm>
        </p:spPr>
        <p:txBody>
          <a:bodyPr>
            <a:noAutofit/>
          </a:bodyPr>
          <a:lstStyle/>
          <a:p>
            <a:pPr>
              <a:lnSpc>
                <a:spcPts val="2400"/>
              </a:lnSpc>
            </a:pPr>
            <a:r>
              <a:rPr lang="en-US" sz="1800" b="1" dirty="0">
                <a:solidFill>
                  <a:srgbClr val="C00000"/>
                </a:solidFill>
                <a:latin typeface="Arial" panose="020B0604020202020204" pitchFamily="34" charset="0"/>
                <a:cs typeface="Arial" panose="020B0604020202020204" pitchFamily="34" charset="0"/>
              </a:rPr>
              <a:t>Interpretation</a:t>
            </a:r>
            <a:r>
              <a:rPr lang="en-US" sz="1800" dirty="0">
                <a:solidFill>
                  <a:schemeClr val="tx1"/>
                </a:solidFill>
                <a:latin typeface="Arial" panose="020B0604020202020204" pitchFamily="34" charset="0"/>
                <a:cs typeface="Arial" panose="020B0604020202020204" pitchFamily="34" charset="0"/>
              </a:rPr>
              <a:t>: “The 96-week results reaffirm the 48-week results, showing long-acting cabotegravir and </a:t>
            </a:r>
            <a:r>
              <a:rPr lang="en-US" sz="1800" dirty="0" err="1">
                <a:solidFill>
                  <a:schemeClr val="tx1"/>
                </a:solidFill>
                <a:latin typeface="Arial" panose="020B0604020202020204" pitchFamily="34" charset="0"/>
                <a:cs typeface="Arial" panose="020B0604020202020204" pitchFamily="34" charset="0"/>
              </a:rPr>
              <a:t>rilpivirine</a:t>
            </a:r>
            <a:r>
              <a:rPr lang="en-US" sz="1800" dirty="0">
                <a:solidFill>
                  <a:schemeClr val="tx1"/>
                </a:solidFill>
                <a:latin typeface="Arial" panose="020B0604020202020204" pitchFamily="34" charset="0"/>
                <a:cs typeface="Arial" panose="020B0604020202020204" pitchFamily="34" charset="0"/>
              </a:rPr>
              <a:t> continued to be non-inferior compared with continuing a standard care regimen in adults with HIV-1 for the maintenance of viral suppression. These results support the durability of long-acting cabotegravir and </a:t>
            </a:r>
            <a:r>
              <a:rPr lang="en-US" sz="1800" dirty="0" err="1">
                <a:solidFill>
                  <a:schemeClr val="tx1"/>
                </a:solidFill>
                <a:latin typeface="Arial" panose="020B0604020202020204" pitchFamily="34" charset="0"/>
                <a:cs typeface="Arial" panose="020B0604020202020204" pitchFamily="34" charset="0"/>
              </a:rPr>
              <a:t>rilpivirine</a:t>
            </a:r>
            <a:r>
              <a:rPr lang="en-US" sz="1800" dirty="0">
                <a:solidFill>
                  <a:schemeClr val="tx1"/>
                </a:solidFill>
                <a:latin typeface="Arial" panose="020B0604020202020204" pitchFamily="34" charset="0"/>
                <a:cs typeface="Arial" panose="020B0604020202020204" pitchFamily="34" charset="0"/>
              </a:rPr>
              <a:t>, over an almost 2-year-long period, as a therapeutic option for virally suppressed adults with HIV-1.”</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34290" numCol="1" anchor="ctr" anchorCtr="0" compatLnSpc="1">
            <a:prstTxWarp prst="textNoShape">
              <a:avLst/>
            </a:prstTxWarp>
            <a:normAutofit fontScale="90000"/>
          </a:bodyPr>
          <a:lstStyle/>
          <a:p>
            <a:r>
              <a:rPr lang="en-US" altLang="en-US" sz="1800" b="0" dirty="0"/>
              <a:t>Long-Acting Cabotegravir and </a:t>
            </a:r>
            <a:r>
              <a:rPr lang="en-US" altLang="en-US" sz="1800" b="0" dirty="0" err="1"/>
              <a:t>Rilpivirine</a:t>
            </a:r>
            <a:r>
              <a:rPr lang="en-US" altLang="en-US" sz="1800" b="0" dirty="0"/>
              <a:t> with Oral Lead In versus Direct-to-Inject</a:t>
            </a:r>
            <a:br>
              <a:rPr lang="en-US" altLang="en-US" sz="2025" b="0" dirty="0"/>
            </a:br>
            <a:r>
              <a:rPr lang="en-US" altLang="en-US" sz="2025" b="0" dirty="0"/>
              <a:t> </a:t>
            </a:r>
            <a:r>
              <a:rPr lang="en-US" altLang="en-US" dirty="0"/>
              <a:t> FLAIR Study: Week 124 Extension Phase</a:t>
            </a:r>
          </a:p>
        </p:txBody>
      </p:sp>
    </p:spTree>
    <p:extLst>
      <p:ext uri="{BB962C8B-B14F-4D97-AF65-F5344CB8AC3E}">
        <p14:creationId xmlns:p14="http://schemas.microsoft.com/office/powerpoint/2010/main" val="174757027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Arrow Connector 48">
            <a:extLst>
              <a:ext uri="{FF2B5EF4-FFF2-40B4-BE49-F238E27FC236}">
                <a16:creationId xmlns:a16="http://schemas.microsoft.com/office/drawing/2014/main" id="{EFBA8A99-54A9-D343-94A3-FD13BAC5F9FC}"/>
              </a:ext>
            </a:extLst>
          </p:cNvPr>
          <p:cNvCxnSpPr>
            <a:cxnSpLocks/>
          </p:cNvCxnSpPr>
          <p:nvPr/>
        </p:nvCxnSpPr>
        <p:spPr>
          <a:xfrm flipV="1">
            <a:off x="6421823" y="3202864"/>
            <a:ext cx="365760" cy="365760"/>
          </a:xfrm>
          <a:prstGeom prst="straightConnector1">
            <a:avLst/>
          </a:prstGeom>
          <a:ln w="12700">
            <a:solidFill>
              <a:srgbClr val="000000"/>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0750D85B-FAE9-4E48-9C45-D502022EC399}"/>
              </a:ext>
            </a:extLst>
          </p:cNvPr>
          <p:cNvCxnSpPr>
            <a:cxnSpLocks/>
          </p:cNvCxnSpPr>
          <p:nvPr/>
        </p:nvCxnSpPr>
        <p:spPr>
          <a:xfrm>
            <a:off x="6417155" y="3569795"/>
            <a:ext cx="365760" cy="365760"/>
          </a:xfrm>
          <a:prstGeom prst="straightConnector1">
            <a:avLst/>
          </a:prstGeom>
          <a:ln w="12700">
            <a:solidFill>
              <a:srgbClr val="000000"/>
            </a:solidFill>
            <a:tailEnd type="arrow" w="med" len="med"/>
          </a:ln>
          <a:effectLst/>
        </p:spPr>
        <p:style>
          <a:lnRef idx="2">
            <a:schemeClr val="accent1"/>
          </a:lnRef>
          <a:fillRef idx="0">
            <a:schemeClr val="accent1"/>
          </a:fillRef>
          <a:effectRef idx="1">
            <a:schemeClr val="accent1"/>
          </a:effectRef>
          <a:fontRef idx="minor">
            <a:schemeClr val="tx1"/>
          </a:fontRef>
        </p:style>
      </p:cxnSp>
      <p:sp>
        <p:nvSpPr>
          <p:cNvPr id="4608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sz="2000" dirty="0">
                <a:ea typeface="ＭＳ Ｐゴシック" pitchFamily="31" charset="-128"/>
                <a:cs typeface="ＭＳ Ｐゴシック" pitchFamily="31" charset="-128"/>
              </a:rPr>
              <a:t>Long-Acting IM CAB and IM RPV With or Without Oral Lead In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(124-Week Extension)</a:t>
            </a:r>
            <a:r>
              <a:rPr lang="en-US" sz="2000" dirty="0"/>
              <a:t>: Design</a:t>
            </a:r>
            <a:endParaRPr lang="en-US" altLang="en-US" sz="2000" dirty="0">
              <a:latin typeface="Arial" panose="020B0604020202020204" pitchFamily="34" charset="0"/>
              <a:ea typeface="MS PGothic" panose="020B0600070205080204" pitchFamily="34" charset="-128"/>
              <a:cs typeface="Arial" panose="020B0604020202020204" pitchFamily="34" charset="0"/>
            </a:endParaRPr>
          </a:p>
        </p:txBody>
      </p:sp>
      <p:sp>
        <p:nvSpPr>
          <p:cNvPr id="46084" name="Text Placeholder 2"/>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Orkin C, et al. Lancet HIV. 2021;8:e185-e196.  </a:t>
            </a:r>
          </a:p>
        </p:txBody>
      </p:sp>
      <p:sp>
        <p:nvSpPr>
          <p:cNvPr id="2" name="Content Placeholder 1">
            <a:extLst>
              <a:ext uri="{FF2B5EF4-FFF2-40B4-BE49-F238E27FC236}">
                <a16:creationId xmlns:a16="http://schemas.microsoft.com/office/drawing/2014/main" id="{47B990BF-0365-204F-B0DE-1303D53C9842}"/>
              </a:ext>
            </a:extLst>
          </p:cNvPr>
          <p:cNvSpPr>
            <a:spLocks noGrp="1"/>
          </p:cNvSpPr>
          <p:nvPr>
            <p:ph sz="half" idx="2"/>
          </p:nvPr>
        </p:nvSpPr>
        <p:spPr>
          <a:xfrm>
            <a:off x="323851" y="1184225"/>
            <a:ext cx="4152293" cy="2958406"/>
          </a:xfrm>
        </p:spPr>
        <p:txBody>
          <a:bodyPr>
            <a:normAutofit/>
          </a:bodyPr>
          <a:lstStyle/>
          <a:p>
            <a:pPr>
              <a:spcBef>
                <a:spcPts val="400"/>
              </a:spcBef>
            </a:pPr>
            <a:r>
              <a:rPr lang="en-US" sz="1400" b="1" dirty="0">
                <a:latin typeface="Arial"/>
                <a:cs typeface="Arial"/>
              </a:rPr>
              <a:t>Background</a:t>
            </a:r>
            <a:r>
              <a:rPr lang="en-US" sz="1400" dirty="0">
                <a:latin typeface="Arial"/>
                <a:cs typeface="Arial"/>
              </a:rPr>
              <a:t>: </a:t>
            </a:r>
            <a:r>
              <a:rPr lang="en-US" sz="1400" dirty="0">
                <a:latin typeface="Arial" pitchFamily="22" charset="0"/>
              </a:rPr>
              <a:t>Extension of phase 3, randomized, open-label trial assessing IM CAB + IM RPV compared to DTG-ABC-3TC for treatment-naïve adults</a:t>
            </a:r>
            <a:endParaRPr lang="en-US" sz="1400" u="sng" dirty="0">
              <a:cs typeface="Arial"/>
            </a:endParaRPr>
          </a:p>
          <a:p>
            <a:pPr>
              <a:spcBef>
                <a:spcPts val="1200"/>
              </a:spcBef>
            </a:pPr>
            <a:r>
              <a:rPr lang="en-US" sz="1400" b="1" dirty="0">
                <a:latin typeface="Arial"/>
                <a:cs typeface="Arial"/>
              </a:rPr>
              <a:t>Inclusion Criteria</a:t>
            </a:r>
            <a:r>
              <a:rPr lang="en-US" sz="1400" dirty="0">
                <a:latin typeface="Arial"/>
                <a:cs typeface="Arial"/>
              </a:rPr>
              <a:t>: After 100-week maintenance phase, participants receiving IM CAB + IM RPV every 4 weeks could choose to continue (</a:t>
            </a:r>
            <a:r>
              <a:rPr lang="en-US" sz="1400" i="1" dirty="0">
                <a:latin typeface="Arial"/>
                <a:cs typeface="Arial"/>
              </a:rPr>
              <a:t>Continuation Group</a:t>
            </a:r>
            <a:r>
              <a:rPr lang="en-US" sz="1400" dirty="0">
                <a:latin typeface="Arial"/>
                <a:cs typeface="Arial"/>
              </a:rPr>
              <a:t>) or withdraw; those assigned to oral ART could choose to transition (</a:t>
            </a:r>
            <a:r>
              <a:rPr lang="en-US" sz="1400" i="1" dirty="0">
                <a:latin typeface="Arial"/>
                <a:cs typeface="Arial"/>
              </a:rPr>
              <a:t>Switch Group</a:t>
            </a:r>
            <a:r>
              <a:rPr lang="en-US" sz="1400" dirty="0">
                <a:latin typeface="Arial"/>
                <a:cs typeface="Arial"/>
              </a:rPr>
              <a:t>) to IM CAB + </a:t>
            </a:r>
            <a:r>
              <a:rPr lang="en-US" sz="1400">
                <a:latin typeface="Arial"/>
                <a:cs typeface="Arial"/>
              </a:rPr>
              <a:t>IM RPV </a:t>
            </a:r>
            <a:r>
              <a:rPr lang="en-US" sz="1400" dirty="0">
                <a:latin typeface="Arial"/>
                <a:cs typeface="Arial"/>
              </a:rPr>
              <a:t>after oral lead in or without oral lead in (“direct to inject”)</a:t>
            </a:r>
            <a:endParaRPr lang="en-US" sz="1400" u="sng" dirty="0">
              <a:latin typeface="Arial"/>
              <a:cs typeface="Arial"/>
            </a:endParaRPr>
          </a:p>
        </p:txBody>
      </p:sp>
      <p:sp>
        <p:nvSpPr>
          <p:cNvPr id="28" name="TextBox 27">
            <a:extLst>
              <a:ext uri="{FF2B5EF4-FFF2-40B4-BE49-F238E27FC236}">
                <a16:creationId xmlns:a16="http://schemas.microsoft.com/office/drawing/2014/main" id="{0C4F59EA-3B0A-9244-8DEA-B78159313629}"/>
              </a:ext>
            </a:extLst>
          </p:cNvPr>
          <p:cNvSpPr txBox="1"/>
          <p:nvPr/>
        </p:nvSpPr>
        <p:spPr>
          <a:xfrm>
            <a:off x="322294" y="4277039"/>
            <a:ext cx="8491506" cy="542456"/>
          </a:xfrm>
          <a:prstGeom prst="rect">
            <a:avLst/>
          </a:prstGeom>
          <a:solidFill>
            <a:schemeClr val="bg1">
              <a:lumMod val="95000"/>
            </a:schemeClr>
          </a:solidFill>
          <a:ln>
            <a:noFill/>
          </a:ln>
        </p:spPr>
        <p:txBody>
          <a:bodyPr wrap="square">
            <a:spAutoFit/>
          </a:bodyPr>
          <a:lstStyle/>
          <a:p>
            <a:pPr>
              <a:defRPr/>
            </a:pPr>
            <a:r>
              <a:rPr lang="en-US" sz="975" dirty="0">
                <a:latin typeface="Arial"/>
                <a:cs typeface="Arial"/>
              </a:rPr>
              <a:t>Oral lead in dosing: cabotegravir 30 mg daily and rilpivirine 25 mg daily x 4 weeks</a:t>
            </a:r>
            <a:br>
              <a:rPr lang="en-US" sz="975" dirty="0">
                <a:latin typeface="Arial"/>
                <a:cs typeface="Arial"/>
              </a:rPr>
            </a:br>
            <a:r>
              <a:rPr lang="en-US" sz="975" dirty="0">
                <a:latin typeface="Arial"/>
                <a:cs typeface="Arial"/>
              </a:rPr>
              <a:t>Loading injections: cabotegravir 600 mg IM and 900 mg rilpivirine IM x 1</a:t>
            </a:r>
            <a:br>
              <a:rPr lang="en-US" sz="975" dirty="0">
                <a:latin typeface="Arial"/>
                <a:cs typeface="Arial"/>
              </a:rPr>
            </a:br>
            <a:r>
              <a:rPr lang="en-US" sz="975" dirty="0">
                <a:latin typeface="Arial"/>
                <a:cs typeface="Arial"/>
              </a:rPr>
              <a:t>Maintenance injections: cabotegravir 400 mg IM and 600 mg rilpivirine IM monthly</a:t>
            </a:r>
          </a:p>
        </p:txBody>
      </p:sp>
      <p:sp>
        <p:nvSpPr>
          <p:cNvPr id="40" name="TextBox 39">
            <a:extLst>
              <a:ext uri="{FF2B5EF4-FFF2-40B4-BE49-F238E27FC236}">
                <a16:creationId xmlns:a16="http://schemas.microsoft.com/office/drawing/2014/main" id="{CCA31214-4B3D-374C-9CB2-DF17084FE686}"/>
              </a:ext>
            </a:extLst>
          </p:cNvPr>
          <p:cNvSpPr txBox="1"/>
          <p:nvPr/>
        </p:nvSpPr>
        <p:spPr>
          <a:xfrm>
            <a:off x="4584792" y="1197814"/>
            <a:ext cx="1832573"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Maintenance Phase</a:t>
            </a:r>
          </a:p>
        </p:txBody>
      </p:sp>
      <p:sp>
        <p:nvSpPr>
          <p:cNvPr id="43" name="Rectangle 21">
            <a:extLst>
              <a:ext uri="{FF2B5EF4-FFF2-40B4-BE49-F238E27FC236}">
                <a16:creationId xmlns:a16="http://schemas.microsoft.com/office/drawing/2014/main" id="{6449F77B-2387-FD45-9942-092DD0114259}"/>
              </a:ext>
            </a:extLst>
          </p:cNvPr>
          <p:cNvSpPr>
            <a:spLocks noChangeArrowheads="1"/>
          </p:cNvSpPr>
          <p:nvPr/>
        </p:nvSpPr>
        <p:spPr bwMode="ltGray">
          <a:xfrm>
            <a:off x="6835605" y="2835705"/>
            <a:ext cx="1880772" cy="662786"/>
          </a:xfrm>
          <a:prstGeom prst="rect">
            <a:avLst/>
          </a:prstGeom>
          <a:solidFill>
            <a:srgbClr val="7030A0">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IM RPV After Oral Lead-In</a:t>
            </a:r>
            <a:br>
              <a:rPr lang="en-US" sz="1200" b="1" dirty="0">
                <a:solidFill>
                  <a:srgbClr val="000000"/>
                </a:solidFill>
                <a:latin typeface="Arial"/>
                <a:cs typeface="Arial"/>
              </a:rPr>
            </a:br>
            <a:r>
              <a:rPr lang="en-US" sz="1050" dirty="0">
                <a:solidFill>
                  <a:srgbClr val="000000"/>
                </a:solidFill>
                <a:latin typeface="Arial"/>
                <a:cs typeface="Arial"/>
              </a:rPr>
              <a:t>(n = 121)</a:t>
            </a:r>
          </a:p>
        </p:txBody>
      </p:sp>
      <p:sp>
        <p:nvSpPr>
          <p:cNvPr id="44" name="Rectangle 43">
            <a:extLst>
              <a:ext uri="{FF2B5EF4-FFF2-40B4-BE49-F238E27FC236}">
                <a16:creationId xmlns:a16="http://schemas.microsoft.com/office/drawing/2014/main" id="{1ECF2D38-CDBF-1F4A-8CE9-995E7D56C949}"/>
              </a:ext>
            </a:extLst>
          </p:cNvPr>
          <p:cNvSpPr>
            <a:spLocks noChangeArrowheads="1"/>
          </p:cNvSpPr>
          <p:nvPr/>
        </p:nvSpPr>
        <p:spPr bwMode="ltGray">
          <a:xfrm>
            <a:off x="6835605" y="3572824"/>
            <a:ext cx="1880772" cy="662786"/>
          </a:xfrm>
          <a:prstGeom prst="rect">
            <a:avLst/>
          </a:prstGeom>
          <a:solidFill>
            <a:srgbClr val="92D05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IM RPV </a:t>
            </a:r>
            <a:br>
              <a:rPr lang="en-US" sz="1200" b="1" dirty="0">
                <a:solidFill>
                  <a:srgbClr val="000000"/>
                </a:solidFill>
                <a:latin typeface="Arial"/>
                <a:cs typeface="Arial"/>
              </a:rPr>
            </a:br>
            <a:r>
              <a:rPr lang="en-US" sz="1200" b="1" dirty="0">
                <a:solidFill>
                  <a:srgbClr val="000000"/>
                </a:solidFill>
                <a:latin typeface="Arial"/>
                <a:cs typeface="Arial"/>
              </a:rPr>
              <a:t>Direct-to-Inject</a:t>
            </a:r>
            <a:br>
              <a:rPr lang="en-US" sz="1200" b="1" dirty="0">
                <a:solidFill>
                  <a:srgbClr val="000000"/>
                </a:solidFill>
                <a:latin typeface="Arial"/>
                <a:cs typeface="Arial"/>
              </a:rPr>
            </a:br>
            <a:r>
              <a:rPr lang="en-US" sz="1050" dirty="0">
                <a:solidFill>
                  <a:srgbClr val="000000"/>
                </a:solidFill>
                <a:latin typeface="Arial"/>
                <a:cs typeface="Arial"/>
              </a:rPr>
              <a:t>(n = 111)</a:t>
            </a:r>
          </a:p>
        </p:txBody>
      </p:sp>
      <p:sp>
        <p:nvSpPr>
          <p:cNvPr id="47" name="TextBox 46">
            <a:extLst>
              <a:ext uri="{FF2B5EF4-FFF2-40B4-BE49-F238E27FC236}">
                <a16:creationId xmlns:a16="http://schemas.microsoft.com/office/drawing/2014/main" id="{FBB1E367-E002-FB45-8BCF-E987F0D9ADED}"/>
              </a:ext>
            </a:extLst>
          </p:cNvPr>
          <p:cNvSpPr txBox="1"/>
          <p:nvPr/>
        </p:nvSpPr>
        <p:spPr>
          <a:xfrm>
            <a:off x="6808383" y="1192217"/>
            <a:ext cx="1907995"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Extension Phase</a:t>
            </a:r>
          </a:p>
        </p:txBody>
      </p:sp>
      <p:sp>
        <p:nvSpPr>
          <p:cNvPr id="48" name="Rectangle 21">
            <a:extLst>
              <a:ext uri="{FF2B5EF4-FFF2-40B4-BE49-F238E27FC236}">
                <a16:creationId xmlns:a16="http://schemas.microsoft.com/office/drawing/2014/main" id="{99E131EA-2C42-C64A-976A-CF37247BCA52}"/>
              </a:ext>
            </a:extLst>
          </p:cNvPr>
          <p:cNvSpPr>
            <a:spLocks noChangeArrowheads="1"/>
          </p:cNvSpPr>
          <p:nvPr/>
        </p:nvSpPr>
        <p:spPr bwMode="ltGray">
          <a:xfrm>
            <a:off x="6835605" y="1761754"/>
            <a:ext cx="1880773" cy="662786"/>
          </a:xfrm>
          <a:prstGeom prst="rect">
            <a:avLst/>
          </a:prstGeom>
          <a:solidFill>
            <a:srgbClr val="D99B02">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IM RPV </a:t>
            </a:r>
            <a:br>
              <a:rPr lang="en-US" sz="1200" b="1" dirty="0">
                <a:solidFill>
                  <a:srgbClr val="000000"/>
                </a:solidFill>
                <a:latin typeface="Arial"/>
                <a:cs typeface="Arial"/>
              </a:rPr>
            </a:br>
            <a:r>
              <a:rPr lang="en-US" sz="1200" b="1" dirty="0">
                <a:solidFill>
                  <a:srgbClr val="000000"/>
                </a:solidFill>
                <a:latin typeface="Arial"/>
                <a:cs typeface="Arial"/>
              </a:rPr>
              <a:t>every 4 weeks</a:t>
            </a:r>
            <a:br>
              <a:rPr lang="en-US" sz="1200" b="1" dirty="0">
                <a:solidFill>
                  <a:srgbClr val="000000"/>
                </a:solidFill>
                <a:latin typeface="Arial"/>
                <a:cs typeface="Arial"/>
              </a:rPr>
            </a:br>
            <a:r>
              <a:rPr lang="en-US" sz="1050" dirty="0">
                <a:solidFill>
                  <a:srgbClr val="000000"/>
                </a:solidFill>
                <a:latin typeface="Arial"/>
                <a:cs typeface="Arial"/>
              </a:rPr>
              <a:t>(n = 243) </a:t>
            </a:r>
          </a:p>
        </p:txBody>
      </p:sp>
      <p:sp>
        <p:nvSpPr>
          <p:cNvPr id="51" name="Rectangle 21">
            <a:extLst>
              <a:ext uri="{FF2B5EF4-FFF2-40B4-BE49-F238E27FC236}">
                <a16:creationId xmlns:a16="http://schemas.microsoft.com/office/drawing/2014/main" id="{9C8AE425-946E-6544-AC76-719B7F35609D}"/>
              </a:ext>
            </a:extLst>
          </p:cNvPr>
          <p:cNvSpPr>
            <a:spLocks noChangeArrowheads="1"/>
          </p:cNvSpPr>
          <p:nvPr/>
        </p:nvSpPr>
        <p:spPr bwMode="ltGray">
          <a:xfrm>
            <a:off x="4584792" y="1761754"/>
            <a:ext cx="1832573" cy="662786"/>
          </a:xfrm>
          <a:prstGeom prst="rect">
            <a:avLst/>
          </a:prstGeom>
          <a:solidFill>
            <a:srgbClr val="D99B02">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IM RPV </a:t>
            </a:r>
            <a:br>
              <a:rPr lang="en-US" sz="1200" b="1" dirty="0">
                <a:solidFill>
                  <a:srgbClr val="000000"/>
                </a:solidFill>
                <a:latin typeface="Arial"/>
                <a:cs typeface="Arial"/>
              </a:rPr>
            </a:br>
            <a:r>
              <a:rPr lang="en-US" sz="1200" b="1" dirty="0">
                <a:solidFill>
                  <a:srgbClr val="000000"/>
                </a:solidFill>
                <a:latin typeface="Arial"/>
                <a:cs typeface="Arial"/>
              </a:rPr>
              <a:t>every 4 weeks</a:t>
            </a:r>
            <a:br>
              <a:rPr lang="en-US" sz="1200" b="1" dirty="0">
                <a:solidFill>
                  <a:srgbClr val="000000"/>
                </a:solidFill>
                <a:latin typeface="Arial"/>
                <a:cs typeface="Arial"/>
              </a:rPr>
            </a:br>
            <a:r>
              <a:rPr lang="en-US" sz="1050" dirty="0">
                <a:solidFill>
                  <a:srgbClr val="000000"/>
                </a:solidFill>
                <a:latin typeface="Arial"/>
                <a:cs typeface="Arial"/>
              </a:rPr>
              <a:t>(n = 283) </a:t>
            </a:r>
          </a:p>
        </p:txBody>
      </p:sp>
      <p:sp>
        <p:nvSpPr>
          <p:cNvPr id="39" name="Rectangle 21">
            <a:extLst>
              <a:ext uri="{FF2B5EF4-FFF2-40B4-BE49-F238E27FC236}">
                <a16:creationId xmlns:a16="http://schemas.microsoft.com/office/drawing/2014/main" id="{54DB49FC-07A9-D74F-9EC6-FC38E616FB59}"/>
              </a:ext>
            </a:extLst>
          </p:cNvPr>
          <p:cNvSpPr>
            <a:spLocks noChangeArrowheads="1"/>
          </p:cNvSpPr>
          <p:nvPr/>
        </p:nvSpPr>
        <p:spPr bwMode="ltGray">
          <a:xfrm>
            <a:off x="4584792" y="3242042"/>
            <a:ext cx="1832573" cy="662786"/>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a:t>
            </a:r>
            <a:br>
              <a:rPr lang="en-US" sz="1200" b="1" dirty="0">
                <a:solidFill>
                  <a:srgbClr val="000000"/>
                </a:solidFill>
                <a:latin typeface="Arial"/>
                <a:cs typeface="Arial"/>
              </a:rPr>
            </a:br>
            <a:r>
              <a:rPr lang="en-US" sz="1200" b="1" dirty="0">
                <a:solidFill>
                  <a:srgbClr val="000000"/>
                </a:solidFill>
                <a:latin typeface="Arial"/>
                <a:cs typeface="Arial"/>
              </a:rPr>
              <a:t>DTG-ABC-3TC</a:t>
            </a:r>
            <a:br>
              <a:rPr lang="en-US" sz="1200" b="1" dirty="0">
                <a:solidFill>
                  <a:srgbClr val="000000"/>
                </a:solidFill>
                <a:latin typeface="Arial"/>
                <a:cs typeface="Arial"/>
              </a:rPr>
            </a:br>
            <a:r>
              <a:rPr lang="en-US" sz="1050" dirty="0">
                <a:solidFill>
                  <a:srgbClr val="000000"/>
                </a:solidFill>
                <a:latin typeface="Arial"/>
                <a:cs typeface="Arial"/>
              </a:rPr>
              <a:t>(n = 283) </a:t>
            </a:r>
          </a:p>
        </p:txBody>
      </p:sp>
      <p:cxnSp>
        <p:nvCxnSpPr>
          <p:cNvPr id="54" name="Straight Arrow Connector 53">
            <a:extLst>
              <a:ext uri="{FF2B5EF4-FFF2-40B4-BE49-F238E27FC236}">
                <a16:creationId xmlns:a16="http://schemas.microsoft.com/office/drawing/2014/main" id="{FA114C70-9328-5749-BDAA-FA2C3ED0BCC1}"/>
              </a:ext>
            </a:extLst>
          </p:cNvPr>
          <p:cNvCxnSpPr>
            <a:cxnSpLocks/>
          </p:cNvCxnSpPr>
          <p:nvPr/>
        </p:nvCxnSpPr>
        <p:spPr>
          <a:xfrm>
            <a:off x="6417366" y="2086778"/>
            <a:ext cx="409772" cy="0"/>
          </a:xfrm>
          <a:prstGeom prst="straightConnector1">
            <a:avLst/>
          </a:prstGeom>
          <a:ln w="12700">
            <a:solidFill>
              <a:srgbClr val="000000"/>
            </a:solidFill>
            <a:prstDash val="solid"/>
            <a:tailEnd type="arrow" w="med" len="med"/>
          </a:ln>
          <a:effectLst/>
        </p:spPr>
        <p:style>
          <a:lnRef idx="2">
            <a:schemeClr val="accent1"/>
          </a:lnRef>
          <a:fillRef idx="0">
            <a:schemeClr val="accent1"/>
          </a:fillRef>
          <a:effectRef idx="1">
            <a:schemeClr val="accent1"/>
          </a:effectRef>
          <a:fontRef idx="minor">
            <a:schemeClr val="tx1"/>
          </a:fontRef>
        </p:style>
      </p:cxnSp>
      <p:sp>
        <p:nvSpPr>
          <p:cNvPr id="8" name="Arc 7">
            <a:extLst>
              <a:ext uri="{FF2B5EF4-FFF2-40B4-BE49-F238E27FC236}">
                <a16:creationId xmlns:a16="http://schemas.microsoft.com/office/drawing/2014/main" id="{41D15529-9886-3B48-9E5E-A5AC1FFA9041}"/>
              </a:ext>
            </a:extLst>
          </p:cNvPr>
          <p:cNvSpPr/>
          <p:nvPr/>
        </p:nvSpPr>
        <p:spPr>
          <a:xfrm rot="273947">
            <a:off x="6196436" y="2084839"/>
            <a:ext cx="417872" cy="622665"/>
          </a:xfrm>
          <a:prstGeom prst="arc">
            <a:avLst/>
          </a:prstGeom>
          <a:ln w="6350">
            <a:solidFill>
              <a:schemeClr val="tx1">
                <a:lumMod val="65000"/>
                <a:lumOff val="35000"/>
              </a:schemeClr>
            </a:solidFill>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ctagon 8">
            <a:extLst>
              <a:ext uri="{FF2B5EF4-FFF2-40B4-BE49-F238E27FC236}">
                <a16:creationId xmlns:a16="http://schemas.microsoft.com/office/drawing/2014/main" id="{681111EA-C99D-4749-B834-07235812BE39}"/>
              </a:ext>
            </a:extLst>
          </p:cNvPr>
          <p:cNvSpPr/>
          <p:nvPr/>
        </p:nvSpPr>
        <p:spPr>
          <a:xfrm>
            <a:off x="6394709" y="2431544"/>
            <a:ext cx="441213" cy="380332"/>
          </a:xfrm>
          <a:prstGeom prst="octagon">
            <a:avLst/>
          </a:prstGeom>
          <a:solidFill>
            <a:srgbClr val="C3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Arial" panose="020B0604020202020204" pitchFamily="34" charset="0"/>
                <a:cs typeface="Arial" panose="020B0604020202020204" pitchFamily="34" charset="0"/>
              </a:rPr>
              <a:t>n = 40</a:t>
            </a:r>
          </a:p>
        </p:txBody>
      </p:sp>
      <p:sp>
        <p:nvSpPr>
          <p:cNvPr id="21" name="TextBox 20">
            <a:extLst>
              <a:ext uri="{FF2B5EF4-FFF2-40B4-BE49-F238E27FC236}">
                <a16:creationId xmlns:a16="http://schemas.microsoft.com/office/drawing/2014/main" id="{D835CD71-F3AB-5DF6-1F2B-ABF2C7AB856B}"/>
              </a:ext>
            </a:extLst>
          </p:cNvPr>
          <p:cNvSpPr txBox="1"/>
          <p:nvPr/>
        </p:nvSpPr>
        <p:spPr>
          <a:xfrm>
            <a:off x="5984663" y="1440702"/>
            <a:ext cx="822960" cy="228600"/>
          </a:xfrm>
          <a:prstGeom prst="rect">
            <a:avLst/>
          </a:prstGeom>
          <a:noFill/>
        </p:spPr>
        <p:txBody>
          <a:bodyPr wrap="square" rtlCol="0">
            <a:spAutoFit/>
          </a:bodyPr>
          <a:lstStyle/>
          <a:p>
            <a:pPr algn="ctr"/>
            <a:r>
              <a:rPr lang="en-US" sz="1050" dirty="0">
                <a:latin typeface="Arial"/>
                <a:cs typeface="Arial"/>
              </a:rPr>
              <a:t>Week 100</a:t>
            </a:r>
          </a:p>
        </p:txBody>
      </p:sp>
      <p:sp>
        <p:nvSpPr>
          <p:cNvPr id="22" name="TextBox 21">
            <a:extLst>
              <a:ext uri="{FF2B5EF4-FFF2-40B4-BE49-F238E27FC236}">
                <a16:creationId xmlns:a16="http://schemas.microsoft.com/office/drawing/2014/main" id="{9AAB6DD6-AC17-BE13-59BE-A909C93155DF}"/>
              </a:ext>
            </a:extLst>
          </p:cNvPr>
          <p:cNvSpPr txBox="1"/>
          <p:nvPr/>
        </p:nvSpPr>
        <p:spPr>
          <a:xfrm>
            <a:off x="8309111" y="1440702"/>
            <a:ext cx="822960" cy="228600"/>
          </a:xfrm>
          <a:prstGeom prst="rect">
            <a:avLst/>
          </a:prstGeom>
          <a:noFill/>
        </p:spPr>
        <p:txBody>
          <a:bodyPr wrap="square" rtlCol="0">
            <a:spAutoFit/>
          </a:bodyPr>
          <a:lstStyle/>
          <a:p>
            <a:pPr algn="ctr"/>
            <a:r>
              <a:rPr lang="en-US" sz="1050" dirty="0">
                <a:latin typeface="Arial"/>
                <a:cs typeface="Arial"/>
              </a:rPr>
              <a:t>Week 124</a:t>
            </a:r>
          </a:p>
        </p:txBody>
      </p:sp>
      <p:sp>
        <p:nvSpPr>
          <p:cNvPr id="23" name="Triangle 22">
            <a:extLst>
              <a:ext uri="{FF2B5EF4-FFF2-40B4-BE49-F238E27FC236}">
                <a16:creationId xmlns:a16="http://schemas.microsoft.com/office/drawing/2014/main" id="{1F52F9C6-75E2-99AE-E962-723585FF5B6A}"/>
              </a:ext>
            </a:extLst>
          </p:cNvPr>
          <p:cNvSpPr/>
          <p:nvPr/>
        </p:nvSpPr>
        <p:spPr>
          <a:xfrm flipV="1">
            <a:off x="6386000" y="1652969"/>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EA599EE2-4E58-F1F4-FA24-EA875E1C2C46}"/>
              </a:ext>
            </a:extLst>
          </p:cNvPr>
          <p:cNvSpPr/>
          <p:nvPr/>
        </p:nvSpPr>
        <p:spPr>
          <a:xfrm flipV="1">
            <a:off x="8680717" y="1652969"/>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74636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57A6-AB6A-3141-B8D7-AD05F9C480A5}"/>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 and RPV With or Without Oral Lead In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(124-Week Extension)</a:t>
            </a:r>
            <a:r>
              <a:rPr lang="en-US" sz="2000" dirty="0"/>
              <a:t>: Results in Extension Phase</a:t>
            </a:r>
          </a:p>
        </p:txBody>
      </p:sp>
      <p:sp>
        <p:nvSpPr>
          <p:cNvPr id="3" name="Text Placeholder 2">
            <a:extLst>
              <a:ext uri="{FF2B5EF4-FFF2-40B4-BE49-F238E27FC236}">
                <a16:creationId xmlns:a16="http://schemas.microsoft.com/office/drawing/2014/main" id="{9F250E77-6788-294D-A396-724626D898CB}"/>
              </a:ext>
            </a:extLst>
          </p:cNvPr>
          <p:cNvSpPr>
            <a:spLocks noGrp="1"/>
          </p:cNvSpPr>
          <p:nvPr>
            <p:ph type="body" sz="quarter" idx="15"/>
          </p:nvPr>
        </p:nvSpPr>
        <p:spPr/>
        <p:txBody>
          <a:bodyPr/>
          <a:lstStyle/>
          <a:p>
            <a:r>
              <a:rPr lang="en-US" altLang="en-US" dirty="0">
                <a:latin typeface="Arial" panose="020B0604020202020204" pitchFamily="34" charset="0"/>
                <a:cs typeface="Arial" panose="020B0604020202020204" pitchFamily="34" charset="0"/>
              </a:rPr>
              <a:t>Virologic Responses During 24-Week Extension Phase</a:t>
            </a:r>
          </a:p>
        </p:txBody>
      </p:sp>
      <p:sp>
        <p:nvSpPr>
          <p:cNvPr id="12" name="Text Placeholder 11">
            <a:extLst>
              <a:ext uri="{FF2B5EF4-FFF2-40B4-BE49-F238E27FC236}">
                <a16:creationId xmlns:a16="http://schemas.microsoft.com/office/drawing/2014/main" id="{D050318B-CA3E-1B46-B118-750E67646B39}"/>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Orkin C, et al. Lancet HIV. 2021;8:e185-e196.  </a:t>
            </a:r>
          </a:p>
        </p:txBody>
      </p:sp>
      <p:graphicFrame>
        <p:nvGraphicFramePr>
          <p:cNvPr id="4" name="Chart 3">
            <a:extLst>
              <a:ext uri="{FF2B5EF4-FFF2-40B4-BE49-F238E27FC236}">
                <a16:creationId xmlns:a16="http://schemas.microsoft.com/office/drawing/2014/main" id="{8240A989-9AA4-6247-94AA-BE7A1756F9B8}"/>
              </a:ext>
            </a:extLst>
          </p:cNvPr>
          <p:cNvGraphicFramePr>
            <a:graphicFrameLocks/>
          </p:cNvGraphicFramePr>
          <p:nvPr/>
        </p:nvGraphicFramePr>
        <p:xfrm>
          <a:off x="461010" y="1344469"/>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29464F9-16A7-654F-8902-D3F0A971CE5B}"/>
              </a:ext>
            </a:extLst>
          </p:cNvPr>
          <p:cNvSpPr/>
          <p:nvPr/>
        </p:nvSpPr>
        <p:spPr>
          <a:xfrm>
            <a:off x="2142629" y="3415602"/>
            <a:ext cx="912260"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227/243</a:t>
            </a:r>
          </a:p>
        </p:txBody>
      </p:sp>
      <p:sp>
        <p:nvSpPr>
          <p:cNvPr id="7" name="TextBox 6">
            <a:extLst>
              <a:ext uri="{FF2B5EF4-FFF2-40B4-BE49-F238E27FC236}">
                <a16:creationId xmlns:a16="http://schemas.microsoft.com/office/drawing/2014/main" id="{2CD8E3D6-30E1-DE44-AB35-2DA47B688F90}"/>
              </a:ext>
            </a:extLst>
          </p:cNvPr>
          <p:cNvSpPr txBox="1"/>
          <p:nvPr/>
        </p:nvSpPr>
        <p:spPr>
          <a:xfrm>
            <a:off x="3831772" y="4045514"/>
            <a:ext cx="4920342" cy="261610"/>
          </a:xfrm>
          <a:prstGeom prst="rect">
            <a:avLst/>
          </a:prstGeom>
          <a:solidFill>
            <a:schemeClr val="tx1">
              <a:lumMod val="65000"/>
              <a:lumOff val="35000"/>
            </a:schemeClr>
          </a:solidFill>
        </p:spPr>
        <p:txBody>
          <a:bodyPr wrap="square" rtlCol="0">
            <a:spAutoFit/>
          </a:bodyPr>
          <a:lstStyle/>
          <a:p>
            <a:pPr algn="ctr"/>
            <a:r>
              <a:rPr lang="en-US" sz="1100" dirty="0">
                <a:solidFill>
                  <a:schemeClr val="bg1"/>
                </a:solidFill>
                <a:latin typeface="Arial"/>
                <a:cs typeface="Arial"/>
              </a:rPr>
              <a:t>Switch Group (prior DTG-ABC-3TC)</a:t>
            </a:r>
          </a:p>
        </p:txBody>
      </p:sp>
      <p:sp>
        <p:nvSpPr>
          <p:cNvPr id="8" name="TextBox 7">
            <a:extLst>
              <a:ext uri="{FF2B5EF4-FFF2-40B4-BE49-F238E27FC236}">
                <a16:creationId xmlns:a16="http://schemas.microsoft.com/office/drawing/2014/main" id="{8286FC17-198C-7243-91CA-25B13D1DA368}"/>
              </a:ext>
            </a:extLst>
          </p:cNvPr>
          <p:cNvSpPr txBox="1"/>
          <p:nvPr/>
        </p:nvSpPr>
        <p:spPr>
          <a:xfrm>
            <a:off x="1109599" y="4045514"/>
            <a:ext cx="2680367" cy="261610"/>
          </a:xfrm>
          <a:prstGeom prst="rect">
            <a:avLst/>
          </a:prstGeom>
          <a:solidFill>
            <a:schemeClr val="tx1">
              <a:lumMod val="65000"/>
              <a:lumOff val="35000"/>
            </a:schemeClr>
          </a:solidFill>
        </p:spPr>
        <p:txBody>
          <a:bodyPr wrap="square" rtlCol="0">
            <a:spAutoFit/>
          </a:bodyPr>
          <a:lstStyle/>
          <a:p>
            <a:pPr algn="ctr"/>
            <a:r>
              <a:rPr lang="en-US" sz="1100" dirty="0">
                <a:solidFill>
                  <a:schemeClr val="bg1"/>
                </a:solidFill>
                <a:latin typeface="Arial"/>
                <a:cs typeface="Arial"/>
              </a:rPr>
              <a:t>Continuation Group (IM CAB + IM RPV)</a:t>
            </a:r>
          </a:p>
        </p:txBody>
      </p:sp>
      <p:sp>
        <p:nvSpPr>
          <p:cNvPr id="10" name="Rectangle 9">
            <a:extLst>
              <a:ext uri="{FF2B5EF4-FFF2-40B4-BE49-F238E27FC236}">
                <a16:creationId xmlns:a16="http://schemas.microsoft.com/office/drawing/2014/main" id="{9E4D70A1-7A66-9447-A683-1F73533B1A1C}"/>
              </a:ext>
            </a:extLst>
          </p:cNvPr>
          <p:cNvSpPr/>
          <p:nvPr/>
        </p:nvSpPr>
        <p:spPr>
          <a:xfrm>
            <a:off x="6958793" y="3415602"/>
            <a:ext cx="861460"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110/111</a:t>
            </a:r>
          </a:p>
        </p:txBody>
      </p:sp>
      <p:sp>
        <p:nvSpPr>
          <p:cNvPr id="11" name="Rectangle 10">
            <a:extLst>
              <a:ext uri="{FF2B5EF4-FFF2-40B4-BE49-F238E27FC236}">
                <a16:creationId xmlns:a16="http://schemas.microsoft.com/office/drawing/2014/main" id="{4EAB20CD-4939-1C41-90D1-29CE5D8565CA}"/>
              </a:ext>
            </a:extLst>
          </p:cNvPr>
          <p:cNvSpPr/>
          <p:nvPr/>
        </p:nvSpPr>
        <p:spPr>
          <a:xfrm>
            <a:off x="4513076" y="3415602"/>
            <a:ext cx="962820"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113/121</a:t>
            </a:r>
          </a:p>
        </p:txBody>
      </p:sp>
      <p:sp>
        <p:nvSpPr>
          <p:cNvPr id="13" name="TextBox 12">
            <a:extLst>
              <a:ext uri="{FF2B5EF4-FFF2-40B4-BE49-F238E27FC236}">
                <a16:creationId xmlns:a16="http://schemas.microsoft.com/office/drawing/2014/main" id="{30529224-C635-0797-A2FD-03FE157D0440}"/>
              </a:ext>
            </a:extLst>
          </p:cNvPr>
          <p:cNvSpPr txBox="1"/>
          <p:nvPr/>
        </p:nvSpPr>
        <p:spPr>
          <a:xfrm>
            <a:off x="200837" y="4398869"/>
            <a:ext cx="8551277" cy="415498"/>
          </a:xfrm>
          <a:prstGeom prst="rect">
            <a:avLst/>
          </a:prstGeom>
          <a:solidFill>
            <a:schemeClr val="bg1">
              <a:lumMod val="95000"/>
            </a:schemeClr>
          </a:solidFill>
        </p:spPr>
        <p:txBody>
          <a:bodyPr wrap="square" rtlCol="0">
            <a:spAutoFit/>
          </a:bodyPr>
          <a:lstStyle/>
          <a:p>
            <a:r>
              <a:rPr lang="en-US" sz="1050" dirty="0">
                <a:latin typeface="Arial" panose="020B0604020202020204" pitchFamily="34" charset="0"/>
                <a:cs typeface="Arial" panose="020B0604020202020204" pitchFamily="34" charset="0"/>
              </a:rPr>
              <a:t>Continuation group: randomized to IM CAB + IM RPV at baseline and at week 100 opted to continue IM CAB + IM RPV until week 124.</a:t>
            </a:r>
          </a:p>
          <a:p>
            <a:r>
              <a:rPr lang="en-US" sz="1050" dirty="0">
                <a:latin typeface="Arial" panose="020B0604020202020204" pitchFamily="34" charset="0"/>
                <a:cs typeface="Arial" panose="020B0604020202020204" pitchFamily="34" charset="0"/>
              </a:rPr>
              <a:t>Switch group: randomized to DTG-ABC-3TC and at week 100 switched to IM CAB + IM RPV with either oral lead in or direct-to-inject strategy</a:t>
            </a:r>
          </a:p>
        </p:txBody>
      </p:sp>
    </p:spTree>
    <p:extLst>
      <p:ext uri="{BB962C8B-B14F-4D97-AF65-F5344CB8AC3E}">
        <p14:creationId xmlns:p14="http://schemas.microsoft.com/office/powerpoint/2010/main" val="31120377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 and RPV With or Without Oral Lead In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(124-Week Extension)</a:t>
            </a:r>
            <a:r>
              <a:rPr lang="en-US" sz="2000" dirty="0"/>
              <a:t>: Conclusion</a:t>
            </a:r>
          </a:p>
        </p:txBody>
      </p:sp>
      <p:sp>
        <p:nvSpPr>
          <p:cNvPr id="7" name="Content Placeholder 6"/>
          <p:cNvSpPr>
            <a:spLocks noGrp="1"/>
          </p:cNvSpPr>
          <p:nvPr>
            <p:ph type="body" sz="quarter" idx="16"/>
          </p:nvPr>
        </p:nvSpPr>
        <p:spPr/>
        <p:txBody>
          <a:bodyPr/>
          <a:lstStyle/>
          <a:p>
            <a:r>
              <a:rPr lang="en-US" dirty="0"/>
              <a:t>Source: Orkin C, et al. Lancet HIV. 2021;8:e185-e196.  </a:t>
            </a:r>
            <a:endParaRPr lang="en-US" dirty="0">
              <a:latin typeface="Arial" pitchFamily="31" charset="0"/>
            </a:endParaRPr>
          </a:p>
        </p:txBody>
      </p:sp>
      <p:sp>
        <p:nvSpPr>
          <p:cNvPr id="3" name="Content Placeholder 2">
            <a:extLst>
              <a:ext uri="{FF2B5EF4-FFF2-40B4-BE49-F238E27FC236}">
                <a16:creationId xmlns:a16="http://schemas.microsoft.com/office/drawing/2014/main" id="{989F53FC-F725-DB88-6F34-EB9A3B727D82}"/>
              </a:ext>
            </a:extLst>
          </p:cNvPr>
          <p:cNvSpPr>
            <a:spLocks noGrp="1"/>
          </p:cNvSpPr>
          <p:nvPr>
            <p:ph sz="half" idx="2"/>
          </p:nvPr>
        </p:nvSpPr>
        <p:spPr>
          <a:xfrm>
            <a:off x="-18168" y="1871931"/>
            <a:ext cx="9180576" cy="2009955"/>
          </a:xfrm>
        </p:spPr>
        <p:txBody>
          <a:bodyPr>
            <a:noAutofit/>
          </a:bodyPr>
          <a:lstStyle/>
          <a:p>
            <a:pPr>
              <a:lnSpc>
                <a:spcPts val="2600"/>
              </a:lnSpc>
            </a:pPr>
            <a:r>
              <a:rPr lang="en-US" b="1" dirty="0">
                <a:solidFill>
                  <a:srgbClr val="C00000"/>
                </a:solidFill>
                <a:latin typeface="Arial" panose="020B0604020202020204" pitchFamily="34" charset="0"/>
                <a:cs typeface="Arial" panose="020B0604020202020204" pitchFamily="34" charset="0"/>
              </a:rPr>
              <a:t>Interpretation</a:t>
            </a:r>
            <a:r>
              <a:rPr lang="en-US" dirty="0">
                <a:solidFill>
                  <a:schemeClr val="tx1"/>
                </a:solidFill>
                <a:latin typeface="Arial" panose="020B0604020202020204" pitchFamily="34" charset="0"/>
                <a:cs typeface="Arial" panose="020B0604020202020204" pitchFamily="34" charset="0"/>
              </a:rPr>
              <a:t>: “After 24 weeks of follow-up, switching to long-acting treatment with or without an oral lead-in phase had similar safety, tolerability, and efficacy, supporting future evaluation of the simpler direct-to-injection approach. The week 124 results for participants randomly assigned originally to the long-acting therapy show long-acting cabotegravir plus </a:t>
            </a:r>
            <a:r>
              <a:rPr lang="en-US" dirty="0" err="1">
                <a:solidFill>
                  <a:schemeClr val="tx1"/>
                </a:solidFill>
                <a:latin typeface="Arial" panose="020B0604020202020204" pitchFamily="34" charset="0"/>
                <a:cs typeface="Arial" panose="020B0604020202020204" pitchFamily="34" charset="0"/>
              </a:rPr>
              <a:t>rilpivirine</a:t>
            </a:r>
            <a:r>
              <a:rPr lang="en-US" dirty="0">
                <a:solidFill>
                  <a:schemeClr val="tx1"/>
                </a:solidFill>
                <a:latin typeface="Arial" panose="020B0604020202020204" pitchFamily="34" charset="0"/>
                <a:cs typeface="Arial" panose="020B0604020202020204" pitchFamily="34" charset="0"/>
              </a:rPr>
              <a:t> remains a durable maintenance therapy with a </a:t>
            </a:r>
            <a:r>
              <a:rPr lang="en-US" dirty="0" err="1">
                <a:solidFill>
                  <a:schemeClr val="tx1"/>
                </a:solidFill>
                <a:latin typeface="Arial" panose="020B0604020202020204" pitchFamily="34" charset="0"/>
                <a:cs typeface="Arial" panose="020B0604020202020204" pitchFamily="34" charset="0"/>
              </a:rPr>
              <a:t>favourable</a:t>
            </a:r>
            <a:r>
              <a:rPr lang="en-US" dirty="0">
                <a:solidFill>
                  <a:schemeClr val="tx1"/>
                </a:solidFill>
                <a:latin typeface="Arial" panose="020B0604020202020204" pitchFamily="34" charset="0"/>
                <a:cs typeface="Arial" panose="020B0604020202020204" pitchFamily="34" charset="0"/>
              </a:rPr>
              <a:t> safety profile.”</a:t>
            </a:r>
          </a:p>
        </p:txBody>
      </p:sp>
    </p:spTree>
    <p:extLst>
      <p:ext uri="{BB962C8B-B14F-4D97-AF65-F5344CB8AC3E}">
        <p14:creationId xmlns:p14="http://schemas.microsoft.com/office/powerpoint/2010/main" val="14485540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110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5966135" y="2115285"/>
            <a:ext cx="0" cy="1874824"/>
          </a:xfrm>
          <a:prstGeom prst="line">
            <a:avLst/>
          </a:prstGeom>
          <a:ln w="12700" cmpd="sng">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608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 </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Design</a:t>
            </a:r>
          </a:p>
        </p:txBody>
      </p:sp>
      <p:sp>
        <p:nvSpPr>
          <p:cNvPr id="46084" name="Text Placeholder 2"/>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N Engl J Med. 2020;382:1124-35.</a:t>
            </a:r>
          </a:p>
        </p:txBody>
      </p:sp>
      <p:sp>
        <p:nvSpPr>
          <p:cNvPr id="2" name="Content Placeholder 1">
            <a:extLst>
              <a:ext uri="{FF2B5EF4-FFF2-40B4-BE49-F238E27FC236}">
                <a16:creationId xmlns:a16="http://schemas.microsoft.com/office/drawing/2014/main" id="{47B990BF-0365-204F-B0DE-1303D53C9842}"/>
              </a:ext>
            </a:extLst>
          </p:cNvPr>
          <p:cNvSpPr>
            <a:spLocks noGrp="1"/>
          </p:cNvSpPr>
          <p:nvPr>
            <p:ph sz="half" idx="2"/>
          </p:nvPr>
        </p:nvSpPr>
        <p:spPr>
          <a:xfrm>
            <a:off x="323851" y="1184225"/>
            <a:ext cx="4220467" cy="3065430"/>
          </a:xfrm>
        </p:spPr>
        <p:txBody>
          <a:bodyPr>
            <a:normAutofit/>
          </a:bodyPr>
          <a:lstStyle/>
          <a:p>
            <a:pPr>
              <a:spcBef>
                <a:spcPts val="400"/>
              </a:spcBef>
            </a:pPr>
            <a:r>
              <a:rPr lang="en-US" sz="1500" b="1" dirty="0">
                <a:latin typeface="Arial"/>
                <a:cs typeface="Arial"/>
              </a:rPr>
              <a:t>Background</a:t>
            </a:r>
            <a:r>
              <a:rPr lang="en-US" sz="1500" dirty="0">
                <a:latin typeface="Arial"/>
                <a:cs typeface="Arial"/>
              </a:rPr>
              <a:t>: </a:t>
            </a:r>
            <a:r>
              <a:rPr lang="en-US" sz="1500" dirty="0">
                <a:latin typeface="Arial" pitchFamily="22" charset="0"/>
              </a:rPr>
              <a:t>Phase 3, randomized, open-label, trial assessing IM CAB + RPV after oral induction for treatment-naïve adults</a:t>
            </a:r>
            <a:endParaRPr lang="en-US" sz="1500" u="sng" dirty="0">
              <a:cs typeface="Arial"/>
            </a:endParaRPr>
          </a:p>
          <a:p>
            <a:pPr>
              <a:spcBef>
                <a:spcPts val="1200"/>
              </a:spcBef>
            </a:pPr>
            <a:r>
              <a:rPr lang="en-US" sz="1500" b="1" dirty="0">
                <a:latin typeface="Arial"/>
                <a:cs typeface="Arial"/>
              </a:rPr>
              <a:t>Inclusion Criteria</a:t>
            </a:r>
            <a:endParaRPr lang="en-US" sz="1500" b="1" u="sng" dirty="0">
              <a:latin typeface="Arial"/>
              <a:cs typeface="Arial"/>
            </a:endParaRPr>
          </a:p>
          <a:p>
            <a:pPr lvl="1">
              <a:spcBef>
                <a:spcPts val="400"/>
              </a:spcBef>
            </a:pPr>
            <a:r>
              <a:rPr lang="en-US" sz="1500" dirty="0">
                <a:latin typeface="Arial" pitchFamily="22" charset="0"/>
              </a:rPr>
              <a:t>Age ≥18 years</a:t>
            </a:r>
          </a:p>
          <a:p>
            <a:pPr lvl="1">
              <a:spcBef>
                <a:spcPts val="400"/>
              </a:spcBef>
            </a:pPr>
            <a:r>
              <a:rPr lang="en-US" sz="1500" dirty="0">
                <a:latin typeface="Arial" pitchFamily="22" charset="0"/>
              </a:rPr>
              <a:t>Antiretroviral-naïve</a:t>
            </a:r>
          </a:p>
          <a:p>
            <a:pPr lvl="1">
              <a:spcBef>
                <a:spcPts val="400"/>
              </a:spcBef>
            </a:pPr>
            <a:r>
              <a:rPr lang="en-US" sz="1500" dirty="0">
                <a:latin typeface="Arial" pitchFamily="22" charset="0"/>
              </a:rPr>
              <a:t>HIV RNA ≥1,000 copies/mL</a:t>
            </a:r>
          </a:p>
          <a:p>
            <a:pPr lvl="1">
              <a:spcBef>
                <a:spcPts val="400"/>
              </a:spcBef>
            </a:pPr>
            <a:r>
              <a:rPr lang="en-US" sz="1500" dirty="0">
                <a:latin typeface="Arial" pitchFamily="22" charset="0"/>
              </a:rPr>
              <a:t>Any CD4 cell count</a:t>
            </a:r>
          </a:p>
          <a:p>
            <a:pPr lvl="1">
              <a:spcBef>
                <a:spcPts val="400"/>
              </a:spcBef>
            </a:pPr>
            <a:r>
              <a:rPr lang="en-US" sz="1500" dirty="0">
                <a:latin typeface="Arial" pitchFamily="22" charset="0"/>
              </a:rPr>
              <a:t>No chronic hepatitis B</a:t>
            </a:r>
          </a:p>
          <a:p>
            <a:pPr lvl="1">
              <a:spcBef>
                <a:spcPts val="400"/>
              </a:spcBef>
            </a:pPr>
            <a:r>
              <a:rPr lang="en-US" sz="1500" dirty="0">
                <a:latin typeface="Arial" pitchFamily="22" charset="0"/>
              </a:rPr>
              <a:t>No NNRTI resistance</a:t>
            </a:r>
          </a:p>
        </p:txBody>
      </p:sp>
      <p:sp>
        <p:nvSpPr>
          <p:cNvPr id="46085" name="Rectangle 7"/>
          <p:cNvSpPr>
            <a:spLocks noChangeArrowheads="1"/>
          </p:cNvSpPr>
          <p:nvPr/>
        </p:nvSpPr>
        <p:spPr bwMode="ltGray">
          <a:xfrm>
            <a:off x="4673243" y="2677716"/>
            <a:ext cx="1298972" cy="664369"/>
          </a:xfrm>
          <a:prstGeom prst="rect">
            <a:avLst/>
          </a:prstGeom>
          <a:solidFill>
            <a:srgbClr val="0070C0">
              <a:alpha val="20000"/>
            </a:srgbClr>
          </a:solidFill>
          <a:ln w="9525" algn="ctr">
            <a:solidFill>
              <a:srgbClr val="000000"/>
            </a:solidFill>
            <a:miter lim="800000"/>
            <a:headEnd/>
            <a:tailEnd/>
          </a:ln>
        </p:spPr>
        <p:txBody>
          <a:bodyPr wrap="none"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200" b="1">
                <a:solidFill>
                  <a:srgbClr val="000000"/>
                </a:solidFill>
                <a:latin typeface="Arial" panose="020B0604020202020204" pitchFamily="34" charset="0"/>
                <a:cs typeface="Arial" panose="020B0604020202020204" pitchFamily="34" charset="0"/>
              </a:rPr>
              <a:t>DTG-ABC-3TC </a:t>
            </a:r>
            <a:br>
              <a:rPr lang="en-US" altLang="en-US" sz="1200" b="1">
                <a:solidFill>
                  <a:srgbClr val="000000"/>
                </a:solidFill>
                <a:latin typeface="Arial" panose="020B0604020202020204" pitchFamily="34" charset="0"/>
                <a:cs typeface="Arial" panose="020B0604020202020204" pitchFamily="34" charset="0"/>
              </a:rPr>
            </a:br>
            <a:r>
              <a:rPr lang="en-US" altLang="en-US" sz="1200" b="1">
                <a:solidFill>
                  <a:srgbClr val="000000"/>
                </a:solidFill>
                <a:latin typeface="Arial" panose="020B0604020202020204" pitchFamily="34" charset="0"/>
                <a:cs typeface="Arial" panose="020B0604020202020204" pitchFamily="34" charset="0"/>
              </a:rPr>
              <a:t>oral daily</a:t>
            </a:r>
            <a:br>
              <a:rPr lang="en-US" altLang="en-US" sz="1200" b="1">
                <a:solidFill>
                  <a:srgbClr val="000000"/>
                </a:solidFill>
                <a:latin typeface="Arial" panose="020B0604020202020204" pitchFamily="34" charset="0"/>
                <a:cs typeface="Arial" panose="020B0604020202020204" pitchFamily="34" charset="0"/>
              </a:rPr>
            </a:br>
            <a:r>
              <a:rPr lang="en-US" altLang="en-US" sz="1050">
                <a:solidFill>
                  <a:srgbClr val="000000"/>
                </a:solidFill>
                <a:latin typeface="Arial" panose="020B0604020202020204" pitchFamily="34" charset="0"/>
                <a:cs typeface="Arial" panose="020B0604020202020204" pitchFamily="34" charset="0"/>
              </a:rPr>
              <a:t>(n = 603</a:t>
            </a:r>
            <a:r>
              <a:rPr lang="en-US" altLang="en-US" sz="1200">
                <a:solidFill>
                  <a:srgbClr val="000000"/>
                </a:solidFill>
                <a:latin typeface="Arial" panose="020B0604020202020204" pitchFamily="34" charset="0"/>
                <a:cs typeface="Arial" panose="020B0604020202020204" pitchFamily="34" charset="0"/>
              </a:rPr>
              <a:t>)</a:t>
            </a:r>
          </a:p>
        </p:txBody>
      </p:sp>
      <p:sp>
        <p:nvSpPr>
          <p:cNvPr id="46086" name="Rectangle 21"/>
          <p:cNvSpPr>
            <a:spLocks noChangeArrowheads="1"/>
          </p:cNvSpPr>
          <p:nvPr/>
        </p:nvSpPr>
        <p:spPr bwMode="ltGray">
          <a:xfrm>
            <a:off x="6858020" y="2213704"/>
            <a:ext cx="2093119" cy="663178"/>
          </a:xfrm>
          <a:prstGeom prst="rect">
            <a:avLst/>
          </a:prstGeom>
          <a:solidFill>
            <a:srgbClr val="D99B02">
              <a:alpha val="20000"/>
            </a:srgbClr>
          </a:solidFill>
          <a:ln w="9525" algn="ctr">
            <a:solidFill>
              <a:srgbClr val="000000"/>
            </a:solidFill>
            <a:miter lim="800000"/>
            <a:headEnd/>
            <a:tailEnd/>
          </a:ln>
        </p:spPr>
        <p:txBody>
          <a:bodyPr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200" b="1" dirty="0">
                <a:solidFill>
                  <a:srgbClr val="000000"/>
                </a:solidFill>
                <a:latin typeface="Arial" panose="020B0604020202020204" pitchFamily="34" charset="0"/>
                <a:cs typeface="Arial" panose="020B0604020202020204" pitchFamily="34" charset="0"/>
              </a:rPr>
              <a:t>IM CAB + IM RPV </a:t>
            </a:r>
            <a:br>
              <a:rPr lang="en-US" altLang="en-US" sz="1200" b="1" dirty="0">
                <a:solidFill>
                  <a:srgbClr val="000000"/>
                </a:solidFill>
                <a:latin typeface="Arial" panose="020B0604020202020204" pitchFamily="34" charset="0"/>
                <a:cs typeface="Arial" panose="020B0604020202020204" pitchFamily="34" charset="0"/>
              </a:rPr>
            </a:br>
            <a:r>
              <a:rPr lang="en-US" altLang="en-US" sz="1200" b="1" dirty="0">
                <a:solidFill>
                  <a:srgbClr val="000000"/>
                </a:solidFill>
                <a:latin typeface="Arial" panose="020B0604020202020204" pitchFamily="34" charset="0"/>
                <a:cs typeface="Arial" panose="020B0604020202020204" pitchFamily="34" charset="0"/>
              </a:rPr>
              <a:t>every 4 weeks</a:t>
            </a:r>
            <a:br>
              <a:rPr lang="en-US" altLang="en-US" sz="1200" b="1" dirty="0">
                <a:solidFill>
                  <a:srgbClr val="000000"/>
                </a:solidFill>
                <a:latin typeface="Arial" panose="020B0604020202020204" pitchFamily="34" charset="0"/>
                <a:cs typeface="Arial" panose="020B0604020202020204" pitchFamily="34" charset="0"/>
              </a:rPr>
            </a:br>
            <a:r>
              <a:rPr lang="en-US" altLang="en-US" sz="1050" dirty="0">
                <a:solidFill>
                  <a:srgbClr val="000000"/>
                </a:solidFill>
                <a:latin typeface="Arial" panose="020B0604020202020204" pitchFamily="34" charset="0"/>
                <a:cs typeface="Arial" panose="020B0604020202020204" pitchFamily="34" charset="0"/>
              </a:rPr>
              <a:t>(n = 283) </a:t>
            </a:r>
          </a:p>
        </p:txBody>
      </p:sp>
      <p:sp>
        <p:nvSpPr>
          <p:cNvPr id="46087" name="Rectangle 21"/>
          <p:cNvSpPr>
            <a:spLocks noChangeArrowheads="1"/>
          </p:cNvSpPr>
          <p:nvPr/>
        </p:nvSpPr>
        <p:spPr bwMode="ltGray">
          <a:xfrm>
            <a:off x="5974595" y="3150394"/>
            <a:ext cx="2961667" cy="663179"/>
          </a:xfrm>
          <a:prstGeom prst="rect">
            <a:avLst/>
          </a:prstGeom>
          <a:solidFill>
            <a:srgbClr val="0070C0">
              <a:alpha val="20000"/>
            </a:srgbClr>
          </a:solidFill>
          <a:ln w="9525" algn="ctr">
            <a:solidFill>
              <a:srgbClr val="000000"/>
            </a:solidFill>
            <a:miter lim="800000"/>
            <a:headEnd/>
            <a:tailEnd/>
          </a:ln>
        </p:spPr>
        <p:txBody>
          <a:bodyPr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200" b="1" dirty="0">
                <a:solidFill>
                  <a:srgbClr val="000000"/>
                </a:solidFill>
                <a:latin typeface="Arial" panose="020B0604020202020204" pitchFamily="34" charset="0"/>
                <a:cs typeface="Arial" panose="020B0604020202020204" pitchFamily="34" charset="0"/>
              </a:rPr>
              <a:t>Continue</a:t>
            </a:r>
            <a:br>
              <a:rPr lang="en-US" altLang="en-US" sz="1200" b="1" dirty="0">
                <a:solidFill>
                  <a:srgbClr val="000000"/>
                </a:solidFill>
                <a:latin typeface="Arial" panose="020B0604020202020204" pitchFamily="34" charset="0"/>
                <a:cs typeface="Arial" panose="020B0604020202020204" pitchFamily="34" charset="0"/>
              </a:rPr>
            </a:br>
            <a:r>
              <a:rPr lang="en-US" altLang="en-US" sz="1200" b="1" dirty="0">
                <a:solidFill>
                  <a:srgbClr val="000000"/>
                </a:solidFill>
                <a:latin typeface="Arial" panose="020B0604020202020204" pitchFamily="34" charset="0"/>
                <a:cs typeface="Arial" panose="020B0604020202020204" pitchFamily="34" charset="0"/>
              </a:rPr>
              <a:t>DTG-ABC-3TC</a:t>
            </a:r>
            <a:br>
              <a:rPr lang="en-US" altLang="en-US" sz="1200" b="1" dirty="0">
                <a:solidFill>
                  <a:srgbClr val="000000"/>
                </a:solidFill>
                <a:latin typeface="Arial" panose="020B0604020202020204" pitchFamily="34" charset="0"/>
                <a:cs typeface="Arial" panose="020B0604020202020204" pitchFamily="34" charset="0"/>
              </a:rPr>
            </a:br>
            <a:r>
              <a:rPr lang="en-US" altLang="en-US" sz="1050" dirty="0">
                <a:solidFill>
                  <a:srgbClr val="000000"/>
                </a:solidFill>
                <a:latin typeface="Arial" panose="020B0604020202020204" pitchFamily="34" charset="0"/>
                <a:cs typeface="Arial" panose="020B0604020202020204" pitchFamily="34" charset="0"/>
              </a:rPr>
              <a:t>(n = 283) </a:t>
            </a:r>
          </a:p>
        </p:txBody>
      </p:sp>
      <p:sp>
        <p:nvSpPr>
          <p:cNvPr id="46088" name="TextBox 23"/>
          <p:cNvSpPr txBox="1">
            <a:spLocks noChangeArrowheads="1"/>
          </p:cNvSpPr>
          <p:nvPr/>
        </p:nvSpPr>
        <p:spPr bwMode="auto">
          <a:xfrm>
            <a:off x="4673243" y="3995738"/>
            <a:ext cx="3261122" cy="253916"/>
          </a:xfrm>
          <a:prstGeom prst="rect">
            <a:avLst/>
          </a:prstGeom>
          <a:solidFill>
            <a:srgbClr val="C00000">
              <a:alpha val="5098"/>
            </a:srgbClr>
          </a:solidFill>
          <a:ln w="6350">
            <a:solidFill>
              <a:srgbClr val="C00000"/>
            </a:solidFill>
            <a:miter lim="800000"/>
            <a:headEnd/>
            <a:tailEnd/>
          </a:ln>
        </p:spPr>
        <p:txBody>
          <a:bodyPr>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dirty="0">
                <a:latin typeface="Arial" panose="020B0604020202020204" pitchFamily="34" charset="0"/>
                <a:cs typeface="Arial" panose="020B0604020202020204" pitchFamily="34" charset="0"/>
              </a:rPr>
              <a:t>*Randomized if HIV RNA &lt;50 copies/mL at week 16</a:t>
            </a:r>
          </a:p>
        </p:txBody>
      </p:sp>
      <p:sp>
        <p:nvSpPr>
          <p:cNvPr id="25" name="TextBox 24"/>
          <p:cNvSpPr txBox="1"/>
          <p:nvPr/>
        </p:nvSpPr>
        <p:spPr>
          <a:xfrm>
            <a:off x="4678005" y="1192786"/>
            <a:ext cx="2135603" cy="276999"/>
          </a:xfrm>
          <a:prstGeom prst="rect">
            <a:avLst/>
          </a:prstGeom>
          <a:solidFill>
            <a:srgbClr val="595959"/>
          </a:solidFill>
        </p:spPr>
        <p:txBody>
          <a:bodyPr wrap="square">
            <a:spAutoFit/>
          </a:bodyPr>
          <a:lstStyle/>
          <a:p>
            <a:pPr algn="ctr">
              <a:defRPr/>
            </a:pPr>
            <a:r>
              <a:rPr lang="en-US" sz="1200" dirty="0">
                <a:solidFill>
                  <a:schemeClr val="bg1"/>
                </a:solidFill>
                <a:latin typeface="Arial"/>
                <a:cs typeface="Arial"/>
              </a:rPr>
              <a:t>Induction Phase</a:t>
            </a:r>
          </a:p>
        </p:txBody>
      </p:sp>
      <p:sp>
        <p:nvSpPr>
          <p:cNvPr id="26" name="TextBox 25"/>
          <p:cNvSpPr txBox="1"/>
          <p:nvPr/>
        </p:nvSpPr>
        <p:spPr>
          <a:xfrm>
            <a:off x="6850183" y="1192786"/>
            <a:ext cx="2064544" cy="276999"/>
          </a:xfrm>
          <a:prstGeom prst="rect">
            <a:avLst/>
          </a:prstGeom>
          <a:gradFill>
            <a:gsLst>
              <a:gs pos="13000">
                <a:srgbClr val="595959"/>
              </a:gs>
              <a:gs pos="100000">
                <a:srgbClr val="595959"/>
              </a:gs>
              <a:gs pos="89000">
                <a:srgbClr val="595959"/>
              </a:gs>
            </a:gsLst>
            <a:lin ang="0" scaled="1"/>
          </a:gradFill>
        </p:spPr>
        <p:txBody>
          <a:bodyPr wrap="square">
            <a:spAutoFit/>
          </a:bodyPr>
          <a:lstStyle/>
          <a:p>
            <a:pPr algn="ctr">
              <a:defRPr/>
            </a:pPr>
            <a:r>
              <a:rPr lang="en-US" sz="1200" dirty="0">
                <a:solidFill>
                  <a:schemeClr val="bg1"/>
                </a:solidFill>
                <a:latin typeface="Arial"/>
                <a:cs typeface="Arial"/>
              </a:rPr>
              <a:t>Maintenance Phase</a:t>
            </a:r>
          </a:p>
        </p:txBody>
      </p:sp>
      <p:sp>
        <p:nvSpPr>
          <p:cNvPr id="46094" name="TextBox 29"/>
          <p:cNvSpPr txBox="1">
            <a:spLocks noChangeArrowheads="1"/>
          </p:cNvSpPr>
          <p:nvPr/>
        </p:nvSpPr>
        <p:spPr bwMode="auto">
          <a:xfrm>
            <a:off x="6657519" y="1638079"/>
            <a:ext cx="33534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20</a:t>
            </a:r>
          </a:p>
        </p:txBody>
      </p:sp>
      <p:sp>
        <p:nvSpPr>
          <p:cNvPr id="46095" name="TextBox 9"/>
          <p:cNvSpPr txBox="1">
            <a:spLocks noChangeArrowheads="1"/>
          </p:cNvSpPr>
          <p:nvPr/>
        </p:nvSpPr>
        <p:spPr bwMode="auto">
          <a:xfrm>
            <a:off x="6550418" y="1472582"/>
            <a:ext cx="5293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dirty="0">
                <a:latin typeface="Arial" panose="020B0604020202020204" pitchFamily="34" charset="0"/>
                <a:cs typeface="Arial" panose="020B0604020202020204" pitchFamily="34" charset="0"/>
              </a:rPr>
              <a:t>Week</a:t>
            </a:r>
          </a:p>
        </p:txBody>
      </p:sp>
      <p:sp>
        <p:nvSpPr>
          <p:cNvPr id="23" name="Rectangle 21">
            <a:extLst>
              <a:ext uri="{FF2B5EF4-FFF2-40B4-BE49-F238E27FC236}">
                <a16:creationId xmlns:a16="http://schemas.microsoft.com/office/drawing/2014/main" id="{B74FD46E-4E72-094D-8B28-E0A4DF9536E6}"/>
              </a:ext>
            </a:extLst>
          </p:cNvPr>
          <p:cNvSpPr>
            <a:spLocks noChangeArrowheads="1"/>
          </p:cNvSpPr>
          <p:nvPr/>
        </p:nvSpPr>
        <p:spPr bwMode="ltGray">
          <a:xfrm>
            <a:off x="5976978" y="2213373"/>
            <a:ext cx="860093" cy="663178"/>
          </a:xfrm>
          <a:prstGeom prst="rect">
            <a:avLst/>
          </a:prstGeom>
          <a:solidFill>
            <a:schemeClr val="bg1">
              <a:lumMod val="75000"/>
              <a:alpha val="25000"/>
            </a:schemeClr>
          </a:solidFill>
          <a:ln w="9525" cap="flat" cmpd="sng" algn="ctr">
            <a:solidFill>
              <a:srgbClr val="000000"/>
            </a:solidFill>
            <a:prstDash val="solid"/>
            <a:miter lim="800000"/>
            <a:headEnd type="none" w="med" len="med"/>
            <a:tailEnd type="none" w="med" len="med"/>
          </a:ln>
          <a:effectLst/>
        </p:spPr>
        <p:txBody>
          <a:bodyPr lIns="68573" tIns="34286" rIns="68573" bIns="34286" anchor="ctr"/>
          <a:lstStyle/>
          <a:p>
            <a:pPr algn="ctr">
              <a:defRPr/>
            </a:pPr>
            <a:r>
              <a:rPr lang="en-US" sz="1100" b="1" dirty="0">
                <a:solidFill>
                  <a:srgbClr val="000000"/>
                </a:solidFill>
                <a:latin typeface="Arial"/>
                <a:cs typeface="Arial"/>
              </a:rPr>
              <a:t>Oral CAB + </a:t>
            </a:r>
            <a:br>
              <a:rPr lang="en-US" sz="1100" b="1" dirty="0">
                <a:solidFill>
                  <a:srgbClr val="000000"/>
                </a:solidFill>
                <a:latin typeface="Arial"/>
                <a:cs typeface="Arial"/>
              </a:rPr>
            </a:br>
            <a:r>
              <a:rPr lang="en-US" sz="1100" b="1" dirty="0">
                <a:solidFill>
                  <a:srgbClr val="000000"/>
                </a:solidFill>
                <a:latin typeface="Arial"/>
                <a:cs typeface="Arial"/>
              </a:rPr>
              <a:t>Oral RPV </a:t>
            </a:r>
            <a:endParaRPr lang="en-US" sz="1100" dirty="0">
              <a:solidFill>
                <a:srgbClr val="000000"/>
              </a:solidFill>
              <a:latin typeface="Arial"/>
              <a:cs typeface="Arial"/>
            </a:endParaRPr>
          </a:p>
        </p:txBody>
      </p:sp>
      <p:sp>
        <p:nvSpPr>
          <p:cNvPr id="46097" name="TextBox 26"/>
          <p:cNvSpPr txBox="1">
            <a:spLocks noChangeArrowheads="1"/>
          </p:cNvSpPr>
          <p:nvPr/>
        </p:nvSpPr>
        <p:spPr bwMode="auto">
          <a:xfrm>
            <a:off x="5360120" y="1870251"/>
            <a:ext cx="1221809" cy="253916"/>
          </a:xfrm>
          <a:prstGeom prst="rect">
            <a:avLst/>
          </a:prstGeom>
          <a:solidFill>
            <a:srgbClr val="C00000">
              <a:alpha val="5000"/>
            </a:srgbClr>
          </a:solidFill>
          <a:ln w="6350">
            <a:solidFill>
              <a:srgbClr val="C00000"/>
            </a:solidFill>
          </a:ln>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dirty="0">
                <a:latin typeface="Arial" panose="020B0604020202020204" pitchFamily="34" charset="0"/>
                <a:cs typeface="Arial" panose="020B0604020202020204" pitchFamily="34" charset="0"/>
              </a:rPr>
              <a:t>*Randomized 1:1</a:t>
            </a:r>
          </a:p>
        </p:txBody>
      </p:sp>
      <p:sp>
        <p:nvSpPr>
          <p:cNvPr id="46098" name="TextBox 17"/>
          <p:cNvSpPr txBox="1">
            <a:spLocks noChangeArrowheads="1"/>
          </p:cNvSpPr>
          <p:nvPr/>
        </p:nvSpPr>
        <p:spPr bwMode="auto">
          <a:xfrm>
            <a:off x="5805136" y="1638079"/>
            <a:ext cx="33534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16</a:t>
            </a:r>
          </a:p>
        </p:txBody>
      </p:sp>
      <p:sp>
        <p:nvSpPr>
          <p:cNvPr id="46099" name="TextBox 18"/>
          <p:cNvSpPr txBox="1">
            <a:spLocks noChangeArrowheads="1"/>
          </p:cNvSpPr>
          <p:nvPr/>
        </p:nvSpPr>
        <p:spPr bwMode="auto">
          <a:xfrm>
            <a:off x="5698629" y="1472582"/>
            <a:ext cx="5293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Week</a:t>
            </a:r>
          </a:p>
        </p:txBody>
      </p:sp>
      <p:sp>
        <p:nvSpPr>
          <p:cNvPr id="28" name="TextBox 27">
            <a:extLst>
              <a:ext uri="{FF2B5EF4-FFF2-40B4-BE49-F238E27FC236}">
                <a16:creationId xmlns:a16="http://schemas.microsoft.com/office/drawing/2014/main" id="{0C4F59EA-3B0A-9244-8DEA-B78159313629}"/>
              </a:ext>
            </a:extLst>
          </p:cNvPr>
          <p:cNvSpPr txBox="1"/>
          <p:nvPr/>
        </p:nvSpPr>
        <p:spPr>
          <a:xfrm>
            <a:off x="322294" y="4306491"/>
            <a:ext cx="6597253" cy="542456"/>
          </a:xfrm>
          <a:prstGeom prst="rect">
            <a:avLst/>
          </a:prstGeom>
          <a:solidFill>
            <a:schemeClr val="bg1">
              <a:lumMod val="95000"/>
            </a:schemeClr>
          </a:solidFill>
          <a:ln>
            <a:noFill/>
          </a:ln>
        </p:spPr>
        <p:txBody>
          <a:bodyPr>
            <a:spAutoFit/>
          </a:bodyPr>
          <a:lstStyle/>
          <a:p>
            <a:pPr>
              <a:defRPr/>
            </a:pPr>
            <a:r>
              <a:rPr lang="en-US" sz="975" dirty="0">
                <a:latin typeface="Arial"/>
                <a:cs typeface="Arial"/>
              </a:rPr>
              <a:t>Oral lead in dosing: cabotegravir 30 mg daily and rilpivirine 25 mg daily x 4 weeks</a:t>
            </a:r>
            <a:br>
              <a:rPr lang="en-US" sz="975" dirty="0">
                <a:latin typeface="Arial"/>
                <a:cs typeface="Arial"/>
              </a:rPr>
            </a:br>
            <a:r>
              <a:rPr lang="en-US" sz="975" dirty="0">
                <a:latin typeface="Arial"/>
                <a:cs typeface="Arial"/>
              </a:rPr>
              <a:t>Loading injections: cabotegravir 600 mg IM and 900 mg rilpivirine IM x 1</a:t>
            </a:r>
            <a:br>
              <a:rPr lang="en-US" sz="975" dirty="0">
                <a:latin typeface="Arial"/>
                <a:cs typeface="Arial"/>
              </a:rPr>
            </a:br>
            <a:r>
              <a:rPr lang="en-US" sz="975" dirty="0">
                <a:latin typeface="Arial"/>
                <a:cs typeface="Arial"/>
              </a:rPr>
              <a:t>Maintenance injections: cabotegravir 400 mg IM and 600 mg rilpivirine IM monthly</a:t>
            </a:r>
          </a:p>
        </p:txBody>
      </p:sp>
      <p:sp>
        <p:nvSpPr>
          <p:cNvPr id="46101" name="TextBox 30"/>
          <p:cNvSpPr txBox="1">
            <a:spLocks noChangeArrowheads="1"/>
          </p:cNvSpPr>
          <p:nvPr/>
        </p:nvSpPr>
        <p:spPr bwMode="auto">
          <a:xfrm>
            <a:off x="4635512" y="1638079"/>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0</a:t>
            </a:r>
          </a:p>
        </p:txBody>
      </p:sp>
      <p:sp>
        <p:nvSpPr>
          <p:cNvPr id="46102" name="TextBox 31"/>
          <p:cNvSpPr txBox="1">
            <a:spLocks noChangeArrowheads="1"/>
          </p:cNvSpPr>
          <p:nvPr/>
        </p:nvSpPr>
        <p:spPr bwMode="auto">
          <a:xfrm>
            <a:off x="4599682" y="1472582"/>
            <a:ext cx="5293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Week</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Baseline Characteristics</a:t>
            </a:r>
          </a:p>
        </p:txBody>
      </p:sp>
      <p:sp>
        <p:nvSpPr>
          <p:cNvPr id="48131" name="Text Placeholder 2"/>
          <p:cNvSpPr>
            <a:spLocks noGrp="1"/>
          </p:cNvSpPr>
          <p:nvPr>
            <p:ph type="body" sz="quarter" idx="14"/>
          </p:nvPr>
        </p:nvSpPr>
        <p:spPr bwMode="auto">
          <a:xfrm>
            <a:off x="323851" y="4835128"/>
            <a:ext cx="5518547" cy="308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Orkin</a:t>
            </a:r>
            <a:r>
              <a:rPr lang="en-US" altLang="en-US" dirty="0">
                <a:latin typeface="Arial" panose="020B0604020202020204" pitchFamily="34" charset="0"/>
                <a:cs typeface="Arial" panose="020B0604020202020204" pitchFamily="34" charset="0"/>
              </a:rPr>
              <a:t> C, et al. N Engl J Med. 2020;382:1124-35.</a:t>
            </a:r>
          </a:p>
        </p:txBody>
      </p:sp>
      <p:graphicFrame>
        <p:nvGraphicFramePr>
          <p:cNvPr id="24" name="Group 45"/>
          <p:cNvGraphicFramePr>
            <a:graphicFrameLocks noGrp="1"/>
          </p:cNvGraphicFramePr>
          <p:nvPr/>
        </p:nvGraphicFramePr>
        <p:xfrm>
          <a:off x="580293" y="1052515"/>
          <a:ext cx="7955279" cy="3657597"/>
        </p:xfrm>
        <a:graphic>
          <a:graphicData uri="http://schemas.openxmlformats.org/drawingml/2006/table">
            <a:tbl>
              <a:tblPr/>
              <a:tblGrid>
                <a:gridCol w="3156398">
                  <a:extLst>
                    <a:ext uri="{9D8B030D-6E8A-4147-A177-3AD203B41FA5}">
                      <a16:colId xmlns:a16="http://schemas.microsoft.com/office/drawing/2014/main" val="2605098081"/>
                    </a:ext>
                  </a:extLst>
                </a:gridCol>
                <a:gridCol w="1599627">
                  <a:extLst>
                    <a:ext uri="{9D8B030D-6E8A-4147-A177-3AD203B41FA5}">
                      <a16:colId xmlns:a16="http://schemas.microsoft.com/office/drawing/2014/main" val="2607088698"/>
                    </a:ext>
                  </a:extLst>
                </a:gridCol>
                <a:gridCol w="1599627">
                  <a:extLst>
                    <a:ext uri="{9D8B030D-6E8A-4147-A177-3AD203B41FA5}">
                      <a16:colId xmlns:a16="http://schemas.microsoft.com/office/drawing/2014/main" val="21857945"/>
                    </a:ext>
                  </a:extLst>
                </a:gridCol>
                <a:gridCol w="1599627">
                  <a:extLst>
                    <a:ext uri="{9D8B030D-6E8A-4147-A177-3AD203B41FA5}">
                      <a16:colId xmlns:a16="http://schemas.microsoft.com/office/drawing/2014/main" val="196335057"/>
                    </a:ext>
                  </a:extLst>
                </a:gridCol>
              </a:tblGrid>
              <a:tr h="328261">
                <a:tc gridSpan="3">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FLAIR: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D0D0D"/>
                    </a:solidFill>
                  </a:tcPr>
                </a:tc>
                <a:tc hMerge="1">
                  <a:txBody>
                    <a:bodyPr/>
                    <a:lstStyle/>
                    <a:p>
                      <a:endParaRPr lang="en-US"/>
                    </a:p>
                  </a:txBody>
                  <a:tcPr/>
                </a:tc>
                <a:tc hMerge="1">
                  <a:txBody>
                    <a:bodyPr/>
                    <a:lstStyle/>
                    <a:p>
                      <a:endParaRPr lang="en-US"/>
                    </a:p>
                  </a:txBody>
                  <a:tcPr/>
                </a:tc>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endParaRPr kumimoji="0" lang="en-US" altLang="en-US" sz="1200" b="1" i="0" u="none" strike="noStrike" cap="none" normalizeH="0" baseline="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D0D0D"/>
                    </a:solidFill>
                  </a:tcPr>
                </a:tc>
                <a:extLst>
                  <a:ext uri="{0D108BD9-81ED-4DB2-BD59-A6C34878D82A}">
                    <a16:rowId xmlns:a16="http://schemas.microsoft.com/office/drawing/2014/main" val="3109462026"/>
                  </a:ext>
                </a:extLst>
              </a:tr>
              <a:tr h="505568">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IM CAB + IM RPV</a:t>
                      </a:r>
                      <a:b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br>
                      <a:r>
                        <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 = 283)</a:t>
                      </a: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BB7200"/>
                    </a:solidFill>
                  </a:tcPr>
                </a:tc>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DTG-ABC-3TC</a:t>
                      </a:r>
                      <a:b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br>
                      <a:r>
                        <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 = 283)</a:t>
                      </a: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70C0"/>
                    </a:solidFill>
                  </a:tcPr>
                </a:tc>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Overall </a:t>
                      </a:r>
                      <a:b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br>
                      <a:r>
                        <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 = 566)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C6F87"/>
                    </a:solidFill>
                  </a:tcPr>
                </a:tc>
                <a:extLst>
                  <a:ext uri="{0D108BD9-81ED-4DB2-BD59-A6C34878D82A}">
                    <a16:rowId xmlns:a16="http://schemas.microsoft.com/office/drawing/2014/main" val="412599350"/>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Age, years, median</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1350735200"/>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Female, n,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63 (22)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64 (23)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127 (22)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25000"/>
                      </a:srgbClr>
                    </a:solidFill>
                  </a:tcPr>
                </a:tc>
                <a:extLst>
                  <a:ext uri="{0D108BD9-81ED-4DB2-BD59-A6C34878D82A}">
                    <a16:rowId xmlns:a16="http://schemas.microsoft.com/office/drawing/2014/main" val="3013965320"/>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White,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216 (76)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 (71)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417 (74)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1883917442"/>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Black, n, %</a:t>
                      </a:r>
                      <a:endParaRPr kumimoji="0" lang="en-US" altLang="en-US" sz="12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 (17)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56 (20)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103 (18)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25000"/>
                      </a:srgbClr>
                    </a:solidFill>
                  </a:tcPr>
                </a:tc>
                <a:extLst>
                  <a:ext uri="{0D108BD9-81ED-4DB2-BD59-A6C34878D82A}">
                    <a16:rowId xmlns:a16="http://schemas.microsoft.com/office/drawing/2014/main" val="3884610462"/>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Median body-mass index</a:t>
                      </a:r>
                      <a:endParaRPr kumimoji="0" lang="en-US" altLang="en-US" sz="12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1050262622"/>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CD4 count &lt;200 cells/mm</a:t>
                      </a:r>
                      <a:r>
                        <a:rPr kumimoji="0" lang="en-US" altLang="en-US" sz="12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 (6)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 (8)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39 (7)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25000"/>
                      </a:srgbClr>
                    </a:solidFill>
                  </a:tcPr>
                </a:tc>
                <a:extLst>
                  <a:ext uri="{0D108BD9-81ED-4DB2-BD59-A6C34878D82A}">
                    <a16:rowId xmlns:a16="http://schemas.microsoft.com/office/drawing/2014/main" val="3687471116"/>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CD4 count ≥500 cells/mm</a:t>
                      </a:r>
                      <a:r>
                        <a:rPr kumimoji="0" lang="en-US" altLang="en-US" sz="12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108 (38)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108 (38)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216 (38)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2112306199"/>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HIV RNA ≥200k copies/mL,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 (9)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 (8)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39 (7)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25000"/>
                      </a:srgbClr>
                    </a:solidFill>
                  </a:tcPr>
                </a:tc>
                <a:extLst>
                  <a:ext uri="{0D108BD9-81ED-4DB2-BD59-A6C34878D82A}">
                    <a16:rowId xmlns:a16="http://schemas.microsoft.com/office/drawing/2014/main" val="2939587600"/>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HIV RNA 10k-50k copies/mL,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95 (34)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113 (40)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208 (37)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1719586666"/>
                  </a:ext>
                </a:extLst>
              </a:tr>
            </a:tbl>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(48-Week Data)</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Weeks 48: Virologic Response by FDA Snapshot Analysis</a:t>
            </a:r>
          </a:p>
        </p:txBody>
      </p:sp>
      <p:sp>
        <p:nvSpPr>
          <p:cNvPr id="7" name="Content Placeholder 6"/>
          <p:cNvSpPr>
            <a:spLocks noGrp="1"/>
          </p:cNvSpPr>
          <p:nvPr>
            <p:ph type="body" sz="quarter" idx="16"/>
          </p:nvPr>
        </p:nvSpPr>
        <p:spPr/>
        <p:txBody>
          <a:bodyPr/>
          <a:lstStyle/>
          <a:p>
            <a:r>
              <a:rPr lang="en-US" dirty="0"/>
              <a:t>Source: Orkin C, et al. N </a:t>
            </a:r>
            <a:r>
              <a:rPr lang="en-US" dirty="0" err="1"/>
              <a:t>Engl</a:t>
            </a:r>
            <a:r>
              <a:rPr lang="en-US" dirty="0"/>
              <a:t> J Med. 2020;382:1124-35.</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490571697"/>
              </p:ext>
            </p:extLst>
          </p:nvPr>
        </p:nvGraphicFramePr>
        <p:xfrm>
          <a:off x="643312" y="1371602"/>
          <a:ext cx="7863840" cy="30985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36807" y="4163948"/>
            <a:ext cx="742950" cy="253916"/>
          </a:xfrm>
          <a:prstGeom prst="rect">
            <a:avLst/>
          </a:prstGeom>
          <a:noFill/>
        </p:spPr>
        <p:txBody>
          <a:bodyPr wrap="square" rtlCol="0" anchor="ctr" anchorCtr="1">
            <a:spAutoFit/>
          </a:bodyPr>
          <a:lstStyle/>
          <a:p>
            <a:pPr defTabSz="685800">
              <a:defRPr/>
            </a:pPr>
            <a:r>
              <a:rPr lang="en-US" sz="1050" dirty="0">
                <a:solidFill>
                  <a:srgbClr val="FFFFFF"/>
                </a:solidFill>
                <a:latin typeface="Arial"/>
              </a:rPr>
              <a:t>30/33</a:t>
            </a:r>
          </a:p>
        </p:txBody>
      </p:sp>
      <p:sp>
        <p:nvSpPr>
          <p:cNvPr id="9" name="TextBox 8">
            <a:extLst>
              <a:ext uri="{FF2B5EF4-FFF2-40B4-BE49-F238E27FC236}">
                <a16:creationId xmlns:a16="http://schemas.microsoft.com/office/drawing/2014/main" id="{4B73F1F0-9D02-0348-AFDC-9D72E69B26DC}"/>
              </a:ext>
            </a:extLst>
          </p:cNvPr>
          <p:cNvSpPr txBox="1"/>
          <p:nvPr/>
        </p:nvSpPr>
        <p:spPr>
          <a:xfrm>
            <a:off x="1097281" y="4506703"/>
            <a:ext cx="7168896" cy="276999"/>
          </a:xfrm>
          <a:prstGeom prst="rect">
            <a:avLst/>
          </a:prstGeom>
          <a:solidFill>
            <a:schemeClr val="bg1">
              <a:lumMod val="95000"/>
            </a:schemeClr>
          </a:solidFill>
        </p:spPr>
        <p:txBody>
          <a:bodyPr wrap="square" rtlCol="0">
            <a:spAutoFit/>
          </a:bodyPr>
          <a:lstStyle/>
          <a:p>
            <a:pPr defTabSz="685800">
              <a:defRPr/>
            </a:pPr>
            <a:r>
              <a:rPr lang="en-US" sz="1200" dirty="0">
                <a:solidFill>
                  <a:srgbClr val="000000"/>
                </a:solidFill>
                <a:latin typeface="Arial"/>
              </a:rPr>
              <a:t>*HIV RNA ≥50 copies/mL at 48 weeks: 2.1 % CAB-RPV, 2.5% DTG-ABC-3TC </a:t>
            </a:r>
          </a:p>
        </p:txBody>
      </p:sp>
      <p:sp>
        <p:nvSpPr>
          <p:cNvPr id="8" name="Rectangle 7">
            <a:extLst>
              <a:ext uri="{FF2B5EF4-FFF2-40B4-BE49-F238E27FC236}">
                <a16:creationId xmlns:a16="http://schemas.microsoft.com/office/drawing/2014/main" id="{DAC3A3C7-A8CB-FF42-9332-0E08AE8CD088}"/>
              </a:ext>
            </a:extLst>
          </p:cNvPr>
          <p:cNvSpPr/>
          <p:nvPr/>
        </p:nvSpPr>
        <p:spPr>
          <a:xfrm>
            <a:off x="3235236" y="3819200"/>
            <a:ext cx="980147"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265/283</a:t>
            </a:r>
          </a:p>
        </p:txBody>
      </p:sp>
      <p:sp>
        <p:nvSpPr>
          <p:cNvPr id="10" name="Rectangle 9">
            <a:extLst>
              <a:ext uri="{FF2B5EF4-FFF2-40B4-BE49-F238E27FC236}">
                <a16:creationId xmlns:a16="http://schemas.microsoft.com/office/drawing/2014/main" id="{F51924B7-AC07-634D-AE5D-87A9EA283CFB}"/>
              </a:ext>
            </a:extLst>
          </p:cNvPr>
          <p:cNvSpPr/>
          <p:nvPr/>
        </p:nvSpPr>
        <p:spPr>
          <a:xfrm>
            <a:off x="5766500" y="3828868"/>
            <a:ext cx="908619"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264/283</a:t>
            </a:r>
          </a:p>
        </p:txBody>
      </p:sp>
    </p:spTree>
    <p:extLst>
      <p:ext uri="{BB962C8B-B14F-4D97-AF65-F5344CB8AC3E}">
        <p14:creationId xmlns:p14="http://schemas.microsoft.com/office/powerpoint/2010/main" val="66043928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bwMode="auto">
          <a:xfrm>
            <a:off x="336947" y="49732"/>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Results</a:t>
            </a:r>
          </a:p>
        </p:txBody>
      </p:sp>
      <p:sp>
        <p:nvSpPr>
          <p:cNvPr id="51203" name="Text Placeholder 6"/>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N Engl J Med. 2020;382:1124-35.</a:t>
            </a:r>
          </a:p>
        </p:txBody>
      </p:sp>
      <p:graphicFrame>
        <p:nvGraphicFramePr>
          <p:cNvPr id="8" name="Group 65">
            <a:extLst>
              <a:ext uri="{FF2B5EF4-FFF2-40B4-BE49-F238E27FC236}">
                <a16:creationId xmlns:a16="http://schemas.microsoft.com/office/drawing/2014/main" id="{E68C324B-73F7-D743-AC0F-70C959A885C1}"/>
              </a:ext>
            </a:extLst>
          </p:cNvPr>
          <p:cNvGraphicFramePr>
            <a:graphicFrameLocks noGrp="1"/>
          </p:cNvGraphicFramePr>
          <p:nvPr/>
        </p:nvGraphicFramePr>
        <p:xfrm>
          <a:off x="455095" y="1012032"/>
          <a:ext cx="8229599" cy="3666917"/>
        </p:xfrm>
        <a:graphic>
          <a:graphicData uri="http://schemas.openxmlformats.org/drawingml/2006/table">
            <a:tbl>
              <a:tblPr>
                <a:effectLst/>
              </a:tblPr>
              <a:tblGrid>
                <a:gridCol w="1566235">
                  <a:extLst>
                    <a:ext uri="{9D8B030D-6E8A-4147-A177-3AD203B41FA5}">
                      <a16:colId xmlns:a16="http://schemas.microsoft.com/office/drawing/2014/main" val="20000"/>
                    </a:ext>
                  </a:extLst>
                </a:gridCol>
                <a:gridCol w="1665841">
                  <a:extLst>
                    <a:ext uri="{9D8B030D-6E8A-4147-A177-3AD203B41FA5}">
                      <a16:colId xmlns:a16="http://schemas.microsoft.com/office/drawing/2014/main" val="20001"/>
                    </a:ext>
                  </a:extLst>
                </a:gridCol>
                <a:gridCol w="1665841">
                  <a:extLst>
                    <a:ext uri="{9D8B030D-6E8A-4147-A177-3AD203B41FA5}">
                      <a16:colId xmlns:a16="http://schemas.microsoft.com/office/drawing/2014/main" val="2239871560"/>
                    </a:ext>
                  </a:extLst>
                </a:gridCol>
                <a:gridCol w="1665841">
                  <a:extLst>
                    <a:ext uri="{9D8B030D-6E8A-4147-A177-3AD203B41FA5}">
                      <a16:colId xmlns:a16="http://schemas.microsoft.com/office/drawing/2014/main" val="20002"/>
                    </a:ext>
                  </a:extLst>
                </a:gridCol>
                <a:gridCol w="1665841">
                  <a:extLst>
                    <a:ext uri="{9D8B030D-6E8A-4147-A177-3AD203B41FA5}">
                      <a16:colId xmlns:a16="http://schemas.microsoft.com/office/drawing/2014/main" val="517719981"/>
                    </a:ext>
                  </a:extLst>
                </a:gridCol>
              </a:tblGrid>
              <a:tr h="49900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Resistance Data for Participants in the IM CAB + IM RPV arm with Viral Rebound Meeting Protocol-Defined Criteria for Genotype Resistance Testing</a:t>
                      </a:r>
                      <a:endParaRPr lang="en-US" sz="1300" b="0" dirty="0">
                        <a:solidFill>
                          <a:srgbClr val="FFFFFF"/>
                        </a:solidFill>
                        <a:latin typeface="Arial" panose="020B0604020202020204" pitchFamily="34" charset="0"/>
                        <a:cs typeface="Arial" panose="020B0604020202020204" pitchFamily="34" charset="0"/>
                      </a:endParaRPr>
                    </a:p>
                  </a:txBody>
                  <a:tcPr marL="137165"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337751">
                <a:tc rowSpan="2">
                  <a:txBody>
                    <a:bodyPr/>
                    <a:lstStyle/>
                    <a:p>
                      <a:pPr marL="18288"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Country; </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HIV-1 Subtype</a:t>
                      </a:r>
                    </a:p>
                  </a:txBody>
                  <a:tcPr marL="49323" marR="49323"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Baseline</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marL="0" indent="0" algn="ctr"/>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B7E89"/>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Virologic Failure</a:t>
                      </a:r>
                    </a:p>
                  </a:txBody>
                  <a:tcPr marL="49323"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marL="0" indent="0" algn="ctr"/>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79803B"/>
                    </a:solidFill>
                  </a:tcPr>
                </a:tc>
                <a:extLst>
                  <a:ext uri="{0D108BD9-81ED-4DB2-BD59-A6C34878D82A}">
                    <a16:rowId xmlns:a16="http://schemas.microsoft.com/office/drawing/2014/main" val="1362175166"/>
                  </a:ext>
                </a:extLst>
              </a:tr>
              <a:tr h="573655">
                <a:tc vMerge="1">
                  <a:txBody>
                    <a:bodyPr/>
                    <a:lstStyle/>
                    <a:p>
                      <a:pPr marL="0" indent="0" algn="l"/>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 RNA</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9767D"/>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a:t>
                      </a:r>
                    </a:p>
                  </a:txBody>
                  <a:tcPr marL="49323"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9803B"/>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 RNA</a:t>
                      </a:r>
                    </a:p>
                  </a:txBody>
                  <a:tcPr marL="49323"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9767D"/>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a:t>
                      </a:r>
                    </a:p>
                  </a:txBody>
                  <a:tcPr marL="49323"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9803B"/>
                    </a:solidFill>
                  </a:tcPr>
                </a:tc>
                <a:extLst>
                  <a:ext uri="{0D108BD9-81ED-4DB2-BD59-A6C34878D82A}">
                    <a16:rowId xmlns:a16="http://schemas.microsoft.com/office/drawing/2014/main" val="10001"/>
                  </a:ext>
                </a:extLst>
              </a:tr>
              <a:tr h="550311">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Russia; A1</a:t>
                      </a:r>
                    </a:p>
                  </a:txBody>
                  <a:tcPr marL="137165" marR="49323"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54,000 copies/mL</a:t>
                      </a: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456 copies/mL</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 Q148R</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15000"/>
                      </a:srgbClr>
                    </a:solidFill>
                  </a:tcPr>
                </a:tc>
                <a:extLst>
                  <a:ext uri="{0D108BD9-81ED-4DB2-BD59-A6C34878D82A}">
                    <a16:rowId xmlns:a16="http://schemas.microsoft.com/office/drawing/2014/main" val="10002"/>
                  </a:ext>
                </a:extLst>
              </a:tr>
              <a:tr h="550311">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Russia; A1 </a:t>
                      </a:r>
                    </a:p>
                  </a:txBody>
                  <a:tcPr marL="137165" marR="49323"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alpha val="62258"/>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23,000 copies/mL</a:t>
                      </a: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299 copies/mL</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 G140R</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5000"/>
                      </a:srgbClr>
                    </a:solidFill>
                  </a:tcPr>
                </a:tc>
                <a:extLst>
                  <a:ext uri="{0D108BD9-81ED-4DB2-BD59-A6C34878D82A}">
                    <a16:rowId xmlns:a16="http://schemas.microsoft.com/office/drawing/2014/main" val="10003"/>
                  </a:ext>
                </a:extLst>
              </a:tr>
              <a:tr h="550311">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Russia; A1</a:t>
                      </a:r>
                    </a:p>
                  </a:txBody>
                  <a:tcPr marL="137165" marR="49323"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20,000 copies/mL</a:t>
                      </a: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440 copies/mL</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 Q148R</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15000"/>
                      </a:srgbClr>
                    </a:solidFill>
                  </a:tcPr>
                </a:tc>
                <a:extLst>
                  <a:ext uri="{0D108BD9-81ED-4DB2-BD59-A6C34878D82A}">
                    <a16:rowId xmlns:a16="http://schemas.microsoft.com/office/drawing/2014/main" val="10004"/>
                  </a:ext>
                </a:extLst>
              </a:tr>
              <a:tr h="605574">
                <a:tc gridSpan="5">
                  <a:txBody>
                    <a:bodyPr/>
                    <a:lstStyle/>
                    <a:p>
                      <a:pPr marL="58738" marR="0" lvl="1" indent="0" algn="l" defTabSz="914400" rtl="0" eaLnBrk="1" fontAlgn="auto" latinLnBrk="0" hangingPunct="1">
                        <a:lnSpc>
                          <a:spcPts val="1300"/>
                        </a:lnSpc>
                        <a:spcBef>
                          <a:spcPts val="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There were no baseline NNRTI RAMs</a:t>
                      </a:r>
                    </a:p>
                    <a:p>
                      <a:pPr marL="58738" marR="0" lvl="1" indent="0" algn="l" defTabSz="914400" rtl="0" eaLnBrk="1" fontAlgn="auto" latinLnBrk="0" hangingPunct="1">
                        <a:lnSpc>
                          <a:spcPts val="1300"/>
                        </a:lnSpc>
                        <a:spcBef>
                          <a:spcPts val="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There were also 3 virologic failures in the DTG-ABC-3TC arm; no new RAMs detected</a:t>
                      </a:r>
                    </a:p>
                    <a:p>
                      <a:pPr marL="58738" marR="0" lvl="1" indent="0" algn="l" defTabSz="914400" rtl="0" eaLnBrk="1" fontAlgn="auto" latinLnBrk="0" hangingPunct="1">
                        <a:lnSpc>
                          <a:spcPts val="1300"/>
                        </a:lnSpc>
                        <a:spcBef>
                          <a:spcPts val="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Abbreviations: F = female; M = male; RAMs = resistance associated mutations</a:t>
                      </a:r>
                    </a:p>
                  </a:txBody>
                  <a:tcPr marL="137165"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BB7200">
                        <a:alpha val="5000"/>
                      </a:srgb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4B3E25"/>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Adverse Events</a:t>
            </a:r>
          </a:p>
        </p:txBody>
      </p:sp>
      <p:sp>
        <p:nvSpPr>
          <p:cNvPr id="52227" name="Text Placeholder 7"/>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N Engl J Med. 2020;382:1124-35.</a:t>
            </a:r>
          </a:p>
        </p:txBody>
      </p:sp>
      <p:graphicFrame>
        <p:nvGraphicFramePr>
          <p:cNvPr id="5" name="Group 65">
            <a:extLst>
              <a:ext uri="{FF2B5EF4-FFF2-40B4-BE49-F238E27FC236}">
                <a16:creationId xmlns:a16="http://schemas.microsoft.com/office/drawing/2014/main" id="{2204B7FD-CAB6-7441-BF40-645342662658}"/>
              </a:ext>
            </a:extLst>
          </p:cNvPr>
          <p:cNvGraphicFramePr>
            <a:graphicFrameLocks noGrp="1"/>
          </p:cNvGraphicFramePr>
          <p:nvPr/>
        </p:nvGraphicFramePr>
        <p:xfrm>
          <a:off x="698990" y="1073762"/>
          <a:ext cx="7772401" cy="3566162"/>
        </p:xfrm>
        <a:graphic>
          <a:graphicData uri="http://schemas.openxmlformats.org/drawingml/2006/table">
            <a:tbl>
              <a:tblPr>
                <a:effectLst/>
              </a:tblPr>
              <a:tblGrid>
                <a:gridCol w="3382761">
                  <a:extLst>
                    <a:ext uri="{9D8B030D-6E8A-4147-A177-3AD203B41FA5}">
                      <a16:colId xmlns:a16="http://schemas.microsoft.com/office/drawing/2014/main" val="20000"/>
                    </a:ext>
                  </a:extLst>
                </a:gridCol>
                <a:gridCol w="2194820">
                  <a:extLst>
                    <a:ext uri="{9D8B030D-6E8A-4147-A177-3AD203B41FA5}">
                      <a16:colId xmlns:a16="http://schemas.microsoft.com/office/drawing/2014/main" val="20001"/>
                    </a:ext>
                  </a:extLst>
                </a:gridCol>
                <a:gridCol w="2194820">
                  <a:extLst>
                    <a:ext uri="{9D8B030D-6E8A-4147-A177-3AD203B41FA5}">
                      <a16:colId xmlns:a16="http://schemas.microsoft.com/office/drawing/2014/main" val="3760801644"/>
                    </a:ext>
                  </a:extLst>
                </a:gridCol>
              </a:tblGrid>
              <a:tr h="48235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Drug-Related Adverse Events and Injection Site Reactions (ISR)</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652131">
                <a:tc>
                  <a:txBody>
                    <a:bodyPr/>
                    <a:lstStyle/>
                    <a:p>
                      <a:pPr marL="0"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Drug-Related Adverse Event (AE)</a:t>
                      </a:r>
                    </a:p>
                    <a:p>
                      <a:pPr marL="0"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All reported as: n (%)</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IM CAB + IM RPV</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283)</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283)</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236 (83)</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 (10)</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4253887532"/>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 excluding ISR</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 (28)</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 (10)</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3113109479"/>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Grade 3 or 4 AE</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 (5)</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179776315"/>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Grade 3 or 4 AE, excluding ISR</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568810395"/>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injection site pain</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227 (80)</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46866651"/>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Grade 3 or 4 injection site pain</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 (4)</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202630435"/>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(48-Week Data)</a:t>
            </a:r>
            <a:r>
              <a:rPr lang="en-US" sz="2000" dirty="0"/>
              <a:t>: Injection Site Reactions (ISRs)</a:t>
            </a:r>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a:prstGeom prst="rect">
            <a:avLst/>
          </a:prstGeom>
        </p:spPr>
        <p:txBody>
          <a:bodyPr/>
          <a:lstStyle/>
          <a:p>
            <a:r>
              <a:rPr lang="en-US" dirty="0"/>
              <a:t>Source: Orkin C, et al. N </a:t>
            </a:r>
            <a:r>
              <a:rPr lang="en-US" dirty="0" err="1"/>
              <a:t>Engl</a:t>
            </a:r>
            <a:r>
              <a:rPr lang="en-US" dirty="0"/>
              <a:t> J Med. 2020;382:1124-35.</a:t>
            </a:r>
            <a:endParaRPr lang="en-US" dirty="0">
              <a:latin typeface="Arial" pitchFamily="31" charset="0"/>
            </a:endParaRPr>
          </a:p>
        </p:txBody>
      </p:sp>
      <p:graphicFrame>
        <p:nvGraphicFramePr>
          <p:cNvPr id="6" name="Chart 5">
            <a:extLst>
              <a:ext uri="{FF2B5EF4-FFF2-40B4-BE49-F238E27FC236}">
                <a16:creationId xmlns:a16="http://schemas.microsoft.com/office/drawing/2014/main" id="{118FF17E-7EEA-DD48-A60F-E2B954D1E6D1}"/>
              </a:ext>
            </a:extLst>
          </p:cNvPr>
          <p:cNvGraphicFramePr>
            <a:graphicFrameLocks/>
          </p:cNvGraphicFramePr>
          <p:nvPr>
            <p:extLst>
              <p:ext uri="{D42A27DB-BD31-4B8C-83A1-F6EECF244321}">
                <p14:modId xmlns:p14="http://schemas.microsoft.com/office/powerpoint/2010/main" val="1935668642"/>
              </p:ext>
            </p:extLst>
          </p:nvPr>
        </p:nvGraphicFramePr>
        <p:xfrm>
          <a:off x="589048" y="954047"/>
          <a:ext cx="7978879"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9DA5AA8-34DE-B046-9635-CED9C4FFD1F2}"/>
              </a:ext>
            </a:extLst>
          </p:cNvPr>
          <p:cNvSpPr txBox="1"/>
          <p:nvPr/>
        </p:nvSpPr>
        <p:spPr>
          <a:xfrm>
            <a:off x="1472184" y="4458922"/>
            <a:ext cx="6967727" cy="253916"/>
          </a:xfrm>
          <a:prstGeom prst="rect">
            <a:avLst/>
          </a:prstGeom>
          <a:solidFill>
            <a:schemeClr val="bg1">
              <a:lumMod val="95000"/>
            </a:schemeClr>
          </a:solidFill>
        </p:spPr>
        <p:txBody>
          <a:bodyPr wrap="square" rtlCol="0">
            <a:spAutoFit/>
          </a:bodyPr>
          <a:lstStyle/>
          <a:p>
            <a:pPr defTabSz="685800">
              <a:defRPr/>
            </a:pPr>
            <a:r>
              <a:rPr lang="en-US" sz="1050" dirty="0">
                <a:solidFill>
                  <a:srgbClr val="000000"/>
                </a:solidFill>
                <a:latin typeface="Arial"/>
              </a:rPr>
              <a:t>99% of ISRs mild to moderate in severity. Median duration 3 days. 4 participants withdrew due to ISR.</a:t>
            </a:r>
          </a:p>
        </p:txBody>
      </p:sp>
    </p:spTree>
    <p:extLst>
      <p:ext uri="{BB962C8B-B14F-4D97-AF65-F5344CB8AC3E}">
        <p14:creationId xmlns:p14="http://schemas.microsoft.com/office/powerpoint/2010/main" val="16594485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Conclusions</a:t>
            </a:r>
          </a:p>
        </p:txBody>
      </p:sp>
      <p:sp>
        <p:nvSpPr>
          <p:cNvPr id="55299" name="Conten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N Engl J Med. 2020;382:1124-35.</a:t>
            </a:r>
          </a:p>
        </p:txBody>
      </p:sp>
      <p:sp>
        <p:nvSpPr>
          <p:cNvPr id="7" name="Rectangle 6">
            <a:extLst>
              <a:ext uri="{FF2B5EF4-FFF2-40B4-BE49-F238E27FC236}">
                <a16:creationId xmlns:a16="http://schemas.microsoft.com/office/drawing/2014/main" id="{1DCD8A1F-6F15-EC49-9438-EA0FBDB65E04}"/>
              </a:ext>
            </a:extLst>
          </p:cNvPr>
          <p:cNvSpPr/>
          <p:nvPr/>
        </p:nvSpPr>
        <p:spPr>
          <a:xfrm>
            <a:off x="-9144" y="1967347"/>
            <a:ext cx="9162288" cy="15939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365760" tIns="274320" rIns="365760" bIns="274320" rtlCol="0" anchor="ctr" anchorCtr="1">
            <a:spAutoFit/>
          </a:bodyPr>
          <a:lstStyle/>
          <a:p>
            <a:pPr>
              <a:lnSpc>
                <a:spcPts val="2800"/>
              </a:lnSpc>
            </a:pPr>
            <a:r>
              <a:rPr lang="en-US" sz="1800" b="1" dirty="0">
                <a:solidFill>
                  <a:srgbClr val="C00000"/>
                </a:solidFill>
                <a:latin typeface="Arial" panose="020B0604020202020204" pitchFamily="34" charset="0"/>
                <a:cs typeface="Arial" panose="020B0604020202020204" pitchFamily="34" charset="0"/>
              </a:rPr>
              <a:t>Conclusions</a:t>
            </a:r>
            <a:r>
              <a:rPr lang="en-US" sz="1800" dirty="0">
                <a:solidFill>
                  <a:srgbClr val="000000"/>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“Therapy with long-acting cabotegravir plus rilpivirine was noninferior to oral therapy with dolutegravir–abacavir–lamivudine with regard to maintaining HIV-1 suppression. Injection-site reactions were common.”</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bwMode="auto">
          <a:xfrm>
            <a:off x="459581" y="2078832"/>
            <a:ext cx="8229600" cy="956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34290" numCol="1" anchor="ctr" anchorCtr="0" compatLnSpc="1">
            <a:prstTxWarp prst="textNoShape">
              <a:avLst/>
            </a:prstTxWarp>
            <a:normAutofit/>
          </a:bodyPr>
          <a:lstStyle/>
          <a:p>
            <a:pPr eaLnBrk="1" hangingPunct="1">
              <a:lnSpc>
                <a:spcPts val="3000"/>
              </a:lnSpc>
            </a:pPr>
            <a:r>
              <a:rPr lang="en-US" altLang="en-US" sz="1800" b="0" dirty="0"/>
              <a:t>Long-Acting IM Cabotegravir and IM </a:t>
            </a:r>
            <a:r>
              <a:rPr lang="en-US" altLang="en-US" sz="1800" b="0" dirty="0" err="1"/>
              <a:t>Rilpivirine</a:t>
            </a:r>
            <a:r>
              <a:rPr lang="en-US" altLang="en-US" sz="1800" b="0" dirty="0"/>
              <a:t> after Oral Induction</a:t>
            </a:r>
            <a:br>
              <a:rPr lang="en-US" altLang="en-US" sz="2025" b="0" dirty="0"/>
            </a:br>
            <a:r>
              <a:rPr lang="en-US" altLang="en-US" dirty="0"/>
              <a:t>FLAIR Study: 96-Week Data</a:t>
            </a:r>
          </a:p>
        </p:txBody>
      </p:sp>
    </p:spTree>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52853</TotalTime>
  <Words>1877</Words>
  <Application>Microsoft Macintosh PowerPoint</Application>
  <PresentationFormat>On-screen Show (16:9)</PresentationFormat>
  <Paragraphs>214</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Corbel</vt:lpstr>
      <vt:lpstr>Geneva</vt:lpstr>
      <vt:lpstr>Lucida Grande</vt:lpstr>
      <vt:lpstr>Symbol</vt:lpstr>
      <vt:lpstr>Times New Roman</vt:lpstr>
      <vt:lpstr>NCRC</vt:lpstr>
      <vt:lpstr>Long-Acting IM Cabotegravir and IM Rilpivirine after Oral Induction   FLAIR Study: 48-Week Data </vt:lpstr>
      <vt:lpstr>Long-Acting IM Cabotegravir and IM Rilpivirine after Oral Induction  FLAIR Study (48-Week Data): Design</vt:lpstr>
      <vt:lpstr>Long-Acting IM Cabotegravir and IM Rilpivirine after Oral Induction FLAIR Study (48-Week Data): Baseline Characteristics</vt:lpstr>
      <vt:lpstr>Long-Acting IM Cabotegravir and IM Rilpivirine after Oral Induction FLAIR Study (48-Week Data): Results</vt:lpstr>
      <vt:lpstr>Long-Acting Cabotegravir and IM Rilpivirine after Oral Induction FLAIR Study (48-Week Data): Results</vt:lpstr>
      <vt:lpstr>Long-Acting IM Cabotegravir and IM Rilpivirine after Oral Induction FLAIR Study (48-Week Data): Adverse Events</vt:lpstr>
      <vt:lpstr>Long-Acting IM Cabotegravir and IM Rilpivirine after Oral Induction FLAIR Study (48-Week Data): Injection Site Reactions (ISRs)</vt:lpstr>
      <vt:lpstr>Long-Acting IM Cabotegravir and IM Rilpivirine after Oral Induction FLAIR Study (48-Week Data): Conclusions</vt:lpstr>
      <vt:lpstr>Long-Acting IM Cabotegravir and IM Rilpivirine after Oral Induction FLAIR Study: 96-Week Data</vt:lpstr>
      <vt:lpstr>Long-Acting IM Cabotegravir and IM Rilpivirine after Oral Induction FLAIR Study (96-Week Data): Results</vt:lpstr>
      <vt:lpstr>Long-Acting IM Cabotegravir and IM Rilpivirine after Oral Induction FLAIR Study (96-Week Data): Results</vt:lpstr>
      <vt:lpstr>Long-Acting IM Cabotegravir and IM Rilpivirine after Oral Induction FLAIR Study (96-Week Data): Adverse Events</vt:lpstr>
      <vt:lpstr>Long-Acting IM Cabotegravir and IM Rilpivirine after Oral Induction FLAIR Study (96-Week Data): Injection Site Reactions (ISRs)</vt:lpstr>
      <vt:lpstr>Long-Acting IM Cabotegravir and IM Rilpivirine after Oral Induction FLAIR Study (96-Week Data): Conclusions</vt:lpstr>
      <vt:lpstr>Long-Acting Cabotegravir and Rilpivirine with Oral Lead In versus Direct-to-Inject   FLAIR Study: Week 124 Extension Phase</vt:lpstr>
      <vt:lpstr>Long-Acting IM CAB and IM RPV With or Without Oral Lead In  FLAIR Study (124-Week Extension): Design</vt:lpstr>
      <vt:lpstr>Long-Acting IM CAB and RPV With or Without Oral Lead In FLAIR Study (124-Week Extension): Results in Extension Phase</vt:lpstr>
      <vt:lpstr>Long-Acting IM CAB and RPV With or Without Oral Lead In FLAIR Study (124-Week Extension):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2306</cp:revision>
  <cp:lastPrinted>2008-02-05T14:34:24Z</cp:lastPrinted>
  <dcterms:created xsi:type="dcterms:W3CDTF">2010-11-28T05:36:22Z</dcterms:created>
  <dcterms:modified xsi:type="dcterms:W3CDTF">2023-07-17T18:35:09Z</dcterms:modified>
</cp:coreProperties>
</file>