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0"/>
  </p:notesMasterIdLst>
  <p:handoutMasterIdLst>
    <p:handoutMasterId r:id="rId11"/>
  </p:handoutMasterIdLst>
  <p:sldIdLst>
    <p:sldId id="1203" r:id="rId2"/>
    <p:sldId id="1204" r:id="rId3"/>
    <p:sldId id="1205" r:id="rId4"/>
    <p:sldId id="1206" r:id="rId5"/>
    <p:sldId id="1207" r:id="rId6"/>
    <p:sldId id="1208" r:id="rId7"/>
    <p:sldId id="1209" r:id="rId8"/>
    <p:sldId id="1277" r:id="rId9"/>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7F"/>
    <a:srgbClr val="005E7F"/>
    <a:srgbClr val="595959"/>
    <a:srgbClr val="717B78"/>
    <a:srgbClr val="94691E"/>
    <a:srgbClr val="E7AF2E"/>
    <a:srgbClr val="BA8426"/>
    <a:srgbClr val="CCCB00"/>
    <a:srgbClr val="A1D6F0"/>
    <a:srgbClr val="B59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160" autoAdjust="0"/>
    <p:restoredTop sz="94940" autoAdjust="0"/>
  </p:normalViewPr>
  <p:slideViewPr>
    <p:cSldViewPr snapToGrid="0" showGuides="1">
      <p:cViewPr varScale="1">
        <p:scale>
          <a:sx n="166" d="100"/>
          <a:sy n="166" d="100"/>
        </p:scale>
        <p:origin x="904" y="176"/>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304835805408045"/>
          <c:y val="6.1029194453070874E-2"/>
          <c:w val="0.84328012777472583"/>
          <c:h val="0.83795557257440467"/>
        </c:manualLayout>
      </c:layout>
      <c:barChart>
        <c:barDir val="col"/>
        <c:grouping val="clustered"/>
        <c:varyColors val="0"/>
        <c:ser>
          <c:idx val="0"/>
          <c:order val="0"/>
          <c:tx>
            <c:strRef>
              <c:f>Sheet1!$B$1</c:f>
              <c:strCache>
                <c:ptCount val="1"/>
                <c:pt idx="0">
                  <c:v>IM CAB+RPV q8 weeks</c:v>
                </c:pt>
              </c:strCache>
            </c:strRef>
          </c:tx>
          <c:spPr>
            <a:gradFill>
              <a:gsLst>
                <a:gs pos="0">
                  <a:srgbClr val="1F5E6F"/>
                </a:gs>
                <a:gs pos="100000">
                  <a:srgbClr val="65B1B8"/>
                </a:gs>
              </a:gsLst>
              <a:lin ang="0" scaled="1"/>
            </a:gradFill>
            <a:ln w="12700" cmpd="sng">
              <a:noFill/>
            </a:ln>
            <a:effectLst/>
            <a:scene3d>
              <a:camera prst="orthographicFront"/>
              <a:lightRig rig="threePt" dir="t"/>
            </a:scene3d>
            <a:sp3d>
              <a:bevelT/>
            </a:sp3d>
          </c:spPr>
          <c:invertIfNegative val="0"/>
          <c:dPt>
            <c:idx val="0"/>
            <c:invertIfNegative val="0"/>
            <c:bubble3D val="0"/>
            <c:spPr>
              <a:gradFill>
                <a:gsLst>
                  <a:gs pos="0">
                    <a:srgbClr val="8B5500"/>
                  </a:gs>
                  <a:gs pos="100000">
                    <a:srgbClr val="B16C00"/>
                  </a:gs>
                </a:gsLst>
                <a:lin ang="0" scaled="1"/>
              </a:gradFill>
              <a:ln w="12700" cmpd="sng">
                <a:noFill/>
              </a:ln>
              <a:effectLst/>
              <a:scene3d>
                <a:camera prst="orthographicFront"/>
                <a:lightRig rig="threePt" dir="t"/>
              </a:scene3d>
              <a:sp3d>
                <a:bevelT/>
              </a:sp3d>
            </c:spPr>
            <c:extLst>
              <c:ext xmlns:c16="http://schemas.microsoft.com/office/drawing/2014/chart" uri="{C3380CC4-5D6E-409C-BE32-E72D297353CC}">
                <c16:uniqueId val="{00000000-C2D8-AD4C-AA27-7067E7986AD9}"/>
              </c:ext>
            </c:extLst>
          </c:dPt>
          <c:dPt>
            <c:idx val="1"/>
            <c:invertIfNegative val="0"/>
            <c:bubble3D val="0"/>
            <c:spPr>
              <a:gradFill>
                <a:gsLst>
                  <a:gs pos="0">
                    <a:srgbClr val="9D6000"/>
                  </a:gs>
                  <a:gs pos="100000">
                    <a:srgbClr val="D99B02"/>
                  </a:gs>
                </a:gsLst>
                <a:lin ang="0" scaled="1"/>
              </a:gradFill>
              <a:ln w="12700" cmpd="sng">
                <a:noFill/>
              </a:ln>
              <a:effectLst/>
              <a:scene3d>
                <a:camera prst="orthographicFront"/>
                <a:lightRig rig="threePt" dir="t"/>
              </a:scene3d>
              <a:sp3d>
                <a:bevelT/>
              </a:sp3d>
            </c:spPr>
            <c:extLst>
              <c:ext xmlns:c16="http://schemas.microsoft.com/office/drawing/2014/chart" uri="{C3380CC4-5D6E-409C-BE32-E72D297353CC}">
                <c16:uniqueId val="{00000001-C2D8-AD4C-AA27-7067E7986AD9}"/>
              </c:ext>
            </c:extLst>
          </c:dPt>
          <c:dLbls>
            <c:dLbl>
              <c:idx val="0"/>
              <c:layout>
                <c:manualLayout>
                  <c:x val="-3.0864197530863901E-3"/>
                  <c:y val="0.1052634487179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2D8-AD4C-AA27-7067E7986AD9}"/>
                </c:ext>
              </c:extLst>
            </c:dLbl>
            <c:dLbl>
              <c:idx val="1"/>
              <c:layout>
                <c:manualLayout>
                  <c:x val="0"/>
                  <c:y val="0.1052634487179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2D8-AD4C-AA27-7067E7986AD9}"/>
                </c:ext>
              </c:extLst>
            </c:dLbl>
            <c:spPr>
              <a:solidFill>
                <a:schemeClr val="bg1">
                  <a:alpha val="50000"/>
                </a:schemeClr>
              </a:soli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IM CAB + IM RPV every 8 weeks</c:v>
                </c:pt>
                <c:pt idx="1">
                  <c:v>IM CAB + IM RPV every 4 weeks</c:v>
                </c:pt>
              </c:strCache>
            </c:strRef>
          </c:cat>
          <c:val>
            <c:numRef>
              <c:f>Sheet1!$B$2:$B$3</c:f>
              <c:numCache>
                <c:formatCode>0</c:formatCode>
                <c:ptCount val="2"/>
                <c:pt idx="0">
                  <c:v>94.1</c:v>
                </c:pt>
                <c:pt idx="1">
                  <c:v>92.5</c:v>
                </c:pt>
              </c:numCache>
            </c:numRef>
          </c:val>
          <c:extLst>
            <c:ext xmlns:c16="http://schemas.microsoft.com/office/drawing/2014/chart" uri="{C3380CC4-5D6E-409C-BE32-E72D297353CC}">
              <c16:uniqueId val="{00000002-C2D8-AD4C-AA27-7067E7986AD9}"/>
            </c:ext>
          </c:extLst>
        </c:ser>
        <c:dLbls>
          <c:showLegendKey val="0"/>
          <c:showVal val="1"/>
          <c:showCatName val="0"/>
          <c:showSerName val="0"/>
          <c:showPercent val="0"/>
          <c:showBubbleSize val="0"/>
        </c:dLbls>
        <c:gapWidth val="193"/>
        <c:overlap val="-100"/>
        <c:axId val="-2071533368"/>
        <c:axId val="-2071491288"/>
      </c:barChart>
      <c:catAx>
        <c:axId val="-2071533368"/>
        <c:scaling>
          <c:orientation val="minMax"/>
        </c:scaling>
        <c:delete val="0"/>
        <c:axPos val="b"/>
        <c:numFmt formatCode="General" sourceLinked="0"/>
        <c:majorTickMark val="out"/>
        <c:minorTickMark val="none"/>
        <c:tickLblPos val="nextTo"/>
        <c:spPr>
          <a:ln w="6350" cap="flat" cmpd="sng" algn="ctr">
            <a:solidFill>
              <a:srgbClr val="000000"/>
            </a:solidFill>
            <a:prstDash val="solid"/>
            <a:round/>
            <a:headEnd type="none" w="med" len="med"/>
            <a:tailEnd type="none" w="med" len="med"/>
          </a:ln>
        </c:spPr>
        <c:crossAx val="-2071491288"/>
        <c:crosses val="autoZero"/>
        <c:auto val="1"/>
        <c:lblAlgn val="ctr"/>
        <c:lblOffset val="1"/>
        <c:tickLblSkip val="1"/>
        <c:tickMarkSkip val="1"/>
        <c:noMultiLvlLbl val="0"/>
      </c:catAx>
      <c:valAx>
        <c:axId val="-2071491288"/>
        <c:scaling>
          <c:orientation val="minMax"/>
          <c:max val="100"/>
          <c:min val="0"/>
        </c:scaling>
        <c:delete val="0"/>
        <c:axPos val="l"/>
        <c:title>
          <c:tx>
            <c:rich>
              <a:bodyPr/>
              <a:lstStyle/>
              <a:p>
                <a:pPr>
                  <a:defRPr/>
                </a:pPr>
                <a:r>
                  <a:rPr lang="en-US"/>
                  <a:t>HIV RNA &lt;50 copies/mL (%)</a:t>
                </a:r>
              </a:p>
            </c:rich>
          </c:tx>
          <c:layout>
            <c:manualLayout>
              <c:xMode val="edge"/>
              <c:yMode val="edge"/>
              <c:x val="5.9951626686199104E-3"/>
              <c:y val="7.3239613987645488E-2"/>
            </c:manualLayout>
          </c:layout>
          <c:overlay val="0"/>
        </c:title>
        <c:numFmt formatCode="0" sourceLinked="0"/>
        <c:majorTickMark val="out"/>
        <c:minorTickMark val="none"/>
        <c:tickLblPos val="nextTo"/>
        <c:spPr>
          <a:ln w="6350" cmpd="sng">
            <a:solidFill>
              <a:srgbClr val="000000"/>
            </a:solidFill>
          </a:ln>
        </c:spPr>
        <c:crossAx val="-2071533368"/>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3726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96567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3061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248149"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6F885FA9-2BA9-4FF2-29F6-C7DDC5CA948F}"/>
              </a:ext>
            </a:extLst>
          </p:cNvPr>
          <p:cNvSpPr txBox="1"/>
          <p:nvPr userDrawn="1"/>
        </p:nvSpPr>
        <p:spPr>
          <a:xfrm>
            <a:off x="-15583" y="3337309"/>
            <a:ext cx="9162288" cy="392864"/>
          </a:xfrm>
          <a:prstGeom prst="rect">
            <a:avLst/>
          </a:prstGeom>
          <a:solidFill>
            <a:schemeClr val="bg1">
              <a:lumMod val="95000"/>
            </a:schemeClr>
          </a:solidFill>
        </p:spPr>
        <p:txBody>
          <a:bodyPr wrap="square" lIns="457200" tIns="91440" rIns="457200" bIns="91440" rtlCol="0" anchor="ctr">
            <a:spAutoFit/>
          </a:bodyPr>
          <a:lstStyle/>
          <a:p>
            <a:pPr algn="ctr">
              <a:lnSpc>
                <a:spcPts val="1800"/>
              </a:lnSpc>
            </a:pPr>
            <a:r>
              <a:rPr lang="en-US" sz="1200" i="1" dirty="0">
                <a:solidFill>
                  <a:schemeClr val="tx1"/>
                </a:solidFill>
                <a:latin typeface="Arial"/>
              </a:rPr>
              <a:t>This project is led by the University of Washington Infectious Diseases Education &amp; Assessment (IDEA) Program.</a:t>
            </a:r>
          </a:p>
        </p:txBody>
      </p:sp>
      <p:pic>
        <p:nvPicPr>
          <p:cNvPr id="34" name="Picture 33" descr="AETC_Program-color-outline-01.png">
            <a:extLst>
              <a:ext uri="{FF2B5EF4-FFF2-40B4-BE49-F238E27FC236}">
                <a16:creationId xmlns:a16="http://schemas.microsoft.com/office/drawing/2014/main" id="{E8A02B94-1411-3194-3DB7-87961485AB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7269" y="4103831"/>
            <a:ext cx="1672681" cy="548640"/>
          </a:xfrm>
          <a:prstGeom prst="rect">
            <a:avLst/>
          </a:prstGeom>
        </p:spPr>
      </p:pic>
      <p:grpSp>
        <p:nvGrpSpPr>
          <p:cNvPr id="37" name="Logo Stacked V2">
            <a:extLst>
              <a:ext uri="{FF2B5EF4-FFF2-40B4-BE49-F238E27FC236}">
                <a16:creationId xmlns:a16="http://schemas.microsoft.com/office/drawing/2014/main" id="{AF8185BB-998B-41B5-A91A-055AFDD30ED5}"/>
              </a:ext>
            </a:extLst>
          </p:cNvPr>
          <p:cNvGrpSpPr>
            <a:grpSpLocks noChangeAspect="1"/>
          </p:cNvGrpSpPr>
          <p:nvPr userDrawn="1"/>
        </p:nvGrpSpPr>
        <p:grpSpPr>
          <a:xfrm>
            <a:off x="3528189" y="4114095"/>
            <a:ext cx="2105418" cy="493776"/>
            <a:chOff x="680865" y="3439338"/>
            <a:chExt cx="4686473" cy="1068091"/>
          </a:xfrm>
        </p:grpSpPr>
        <p:pic>
          <p:nvPicPr>
            <p:cNvPr id="38" name="Logomark V2">
              <a:extLst>
                <a:ext uri="{FF2B5EF4-FFF2-40B4-BE49-F238E27FC236}">
                  <a16:creationId xmlns:a16="http://schemas.microsoft.com/office/drawing/2014/main" id="{1DC5A2BC-45C2-1EDB-839F-67F444BB0FC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D68723AC-8825-16C8-8A2C-2B4F4A395B82}"/>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EAEB563C-E56A-15A1-F466-C4ADA3B6B2D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2" name="Freeform 6">
                <a:extLst>
                  <a:ext uri="{FF2B5EF4-FFF2-40B4-BE49-F238E27FC236}">
                    <a16:creationId xmlns:a16="http://schemas.microsoft.com/office/drawing/2014/main" id="{CE800958-94F1-F098-7862-D1A5865D0FD3}"/>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3" name="Freeform 7">
                <a:extLst>
                  <a:ext uri="{FF2B5EF4-FFF2-40B4-BE49-F238E27FC236}">
                    <a16:creationId xmlns:a16="http://schemas.microsoft.com/office/drawing/2014/main" id="{6C91F45E-FF3F-54BB-E036-B9FC9C36041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4" name="Freeform 8">
                <a:extLst>
                  <a:ext uri="{FF2B5EF4-FFF2-40B4-BE49-F238E27FC236}">
                    <a16:creationId xmlns:a16="http://schemas.microsoft.com/office/drawing/2014/main" id="{50FE53C0-1DB5-F44E-2162-5E338EF02E4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5" name="Freeform 9">
                <a:extLst>
                  <a:ext uri="{FF2B5EF4-FFF2-40B4-BE49-F238E27FC236}">
                    <a16:creationId xmlns:a16="http://schemas.microsoft.com/office/drawing/2014/main" id="{6AB5C1D4-769D-01D6-82FE-B9957A21DBDD}"/>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6" name="Freeform 10">
                <a:extLst>
                  <a:ext uri="{FF2B5EF4-FFF2-40B4-BE49-F238E27FC236}">
                    <a16:creationId xmlns:a16="http://schemas.microsoft.com/office/drawing/2014/main" id="{3C8241AB-8BD5-FA1B-F8A2-7B2F238DFBA2}"/>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7" name="Freeform 11">
                <a:extLst>
                  <a:ext uri="{FF2B5EF4-FFF2-40B4-BE49-F238E27FC236}">
                    <a16:creationId xmlns:a16="http://schemas.microsoft.com/office/drawing/2014/main" id="{35511351-C617-604F-F4F1-D89DB8C45632}"/>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8" name="Freeform 12">
                <a:extLst>
                  <a:ext uri="{FF2B5EF4-FFF2-40B4-BE49-F238E27FC236}">
                    <a16:creationId xmlns:a16="http://schemas.microsoft.com/office/drawing/2014/main" id="{79E0CDBD-BB28-7658-8F58-7A3B274C7D2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9" name="Freeform 13">
                <a:extLst>
                  <a:ext uri="{FF2B5EF4-FFF2-40B4-BE49-F238E27FC236}">
                    <a16:creationId xmlns:a16="http://schemas.microsoft.com/office/drawing/2014/main" id="{62E050A8-0A88-88AD-887B-0B9596C710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0" name="Freeform 14">
                <a:extLst>
                  <a:ext uri="{FF2B5EF4-FFF2-40B4-BE49-F238E27FC236}">
                    <a16:creationId xmlns:a16="http://schemas.microsoft.com/office/drawing/2014/main" id="{A417AB24-4C6D-51CE-BE61-2A9204B12B0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1" name="Freeform 15">
                <a:extLst>
                  <a:ext uri="{FF2B5EF4-FFF2-40B4-BE49-F238E27FC236}">
                    <a16:creationId xmlns:a16="http://schemas.microsoft.com/office/drawing/2014/main" id="{2659B221-95CD-03BC-1F9E-399A3E5D6FE2}"/>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2" name="Freeform 16">
                <a:extLst>
                  <a:ext uri="{FF2B5EF4-FFF2-40B4-BE49-F238E27FC236}">
                    <a16:creationId xmlns:a16="http://schemas.microsoft.com/office/drawing/2014/main" id="{687448ED-9DB4-57BF-3C81-1BB7C4BFCDF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3" name="Freeform 17">
                <a:extLst>
                  <a:ext uri="{FF2B5EF4-FFF2-40B4-BE49-F238E27FC236}">
                    <a16:creationId xmlns:a16="http://schemas.microsoft.com/office/drawing/2014/main" id="{F7EED90D-FD03-E0AC-4E32-4A3A5884E951}"/>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4" name="Freeform 18">
                <a:extLst>
                  <a:ext uri="{FF2B5EF4-FFF2-40B4-BE49-F238E27FC236}">
                    <a16:creationId xmlns:a16="http://schemas.microsoft.com/office/drawing/2014/main" id="{F699B251-AD2E-29C6-502E-9594333FF0D6}"/>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5" name="Freeform 19">
                <a:extLst>
                  <a:ext uri="{FF2B5EF4-FFF2-40B4-BE49-F238E27FC236}">
                    <a16:creationId xmlns:a16="http://schemas.microsoft.com/office/drawing/2014/main" id="{5613ACD4-9FAE-40D0-093E-04B3A5C02AC8}"/>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6" name="Freeform 20">
                <a:extLst>
                  <a:ext uri="{FF2B5EF4-FFF2-40B4-BE49-F238E27FC236}">
                    <a16:creationId xmlns:a16="http://schemas.microsoft.com/office/drawing/2014/main" id="{BEE475FA-40CF-A057-51D3-C390C6BBD04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7" name="Freeform 21">
                <a:extLst>
                  <a:ext uri="{FF2B5EF4-FFF2-40B4-BE49-F238E27FC236}">
                    <a16:creationId xmlns:a16="http://schemas.microsoft.com/office/drawing/2014/main" id="{9F4B4EFE-3FEF-8709-E32D-7FF7BF667AD5}"/>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8" name="Freeform 22">
                <a:extLst>
                  <a:ext uri="{FF2B5EF4-FFF2-40B4-BE49-F238E27FC236}">
                    <a16:creationId xmlns:a16="http://schemas.microsoft.com/office/drawing/2014/main" id="{EC0272A6-4869-5946-472B-754D150E8632}"/>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9" name="Freeform 23">
                <a:extLst>
                  <a:ext uri="{FF2B5EF4-FFF2-40B4-BE49-F238E27FC236}">
                    <a16:creationId xmlns:a16="http://schemas.microsoft.com/office/drawing/2014/main" id="{8058E306-B00F-2092-A173-229B259B013D}"/>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0" name="Freeform 24">
                <a:extLst>
                  <a:ext uri="{FF2B5EF4-FFF2-40B4-BE49-F238E27FC236}">
                    <a16:creationId xmlns:a16="http://schemas.microsoft.com/office/drawing/2014/main" id="{33A1B624-5252-B3C8-7CB7-D12B7264D3F8}"/>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1" name="Freeform 25">
                <a:extLst>
                  <a:ext uri="{FF2B5EF4-FFF2-40B4-BE49-F238E27FC236}">
                    <a16:creationId xmlns:a16="http://schemas.microsoft.com/office/drawing/2014/main" id="{1F07C121-FC28-4BD1-D7CA-665923E42785}"/>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62" name="Picture 61">
            <a:extLst>
              <a:ext uri="{FF2B5EF4-FFF2-40B4-BE49-F238E27FC236}">
                <a16:creationId xmlns:a16="http://schemas.microsoft.com/office/drawing/2014/main" id="{4D9D7AB6-D610-DD7A-868F-F70E4B85BDC4}"/>
              </a:ext>
            </a:extLst>
          </p:cNvPr>
          <p:cNvPicPr>
            <a:picLocks noChangeAspect="1"/>
          </p:cNvPicPr>
          <p:nvPr userDrawn="1"/>
        </p:nvPicPr>
        <p:blipFill>
          <a:blip r:embed="rId5"/>
          <a:stretch>
            <a:fillRect/>
          </a:stretch>
        </p:blipFill>
        <p:spPr>
          <a:xfrm>
            <a:off x="6442226" y="4089278"/>
            <a:ext cx="2145931" cy="560724"/>
          </a:xfrm>
          <a:prstGeom prst="rect">
            <a:avLst/>
          </a:prstGeom>
        </p:spPr>
      </p:pic>
      <p:sp>
        <p:nvSpPr>
          <p:cNvPr id="63" name="TextBox 62">
            <a:extLst>
              <a:ext uri="{FF2B5EF4-FFF2-40B4-BE49-F238E27FC236}">
                <a16:creationId xmlns:a16="http://schemas.microsoft.com/office/drawing/2014/main" id="{5B1D35EE-DCD8-42A8-0870-4D83E33B3A79}"/>
              </a:ext>
            </a:extLst>
          </p:cNvPr>
          <p:cNvSpPr txBox="1"/>
          <p:nvPr userDrawn="1"/>
        </p:nvSpPr>
        <p:spPr>
          <a:xfrm>
            <a:off x="462066" y="1206396"/>
            <a:ext cx="8221581" cy="2049215"/>
          </a:xfrm>
          <a:prstGeom prst="rect">
            <a:avLst/>
          </a:prstGeom>
          <a:noFill/>
        </p:spPr>
        <p:txBody>
          <a:bodyPr wrap="square" rtlCol="0">
            <a:spAutoFit/>
          </a:bodyPr>
          <a:lstStyle/>
          <a:p>
            <a:pPr>
              <a:lnSpc>
                <a:spcPts val="22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a:t>
            </a:r>
            <a:r>
              <a:rPr lang="en-US" altLang="en-US" sz="1800" dirty="0">
                <a:solidFill>
                  <a:srgbClr val="000000"/>
                </a:solidFill>
                <a:latin typeface="Arial" panose="020B0604020202020204" pitchFamily="34" charset="0"/>
                <a:cs typeface="Arial" panose="020B0604020202020204" pitchFamily="34" charset="0"/>
              </a:rPr>
              <a:t>supported by the Health Resources and Services Administration (HRSA) of the U.S. Department of Health and Human Services (HHS) as part of an award totaling $1,000,000 with 0% financed with non-governmental sources.</a:t>
            </a:r>
            <a:r>
              <a:rPr lang="en-US" sz="1800" dirty="0">
                <a:solidFill>
                  <a:schemeClr val="tx1"/>
                </a:solidFill>
                <a:latin typeface="Arial"/>
              </a:rPr>
              <a:t> The contents are those of the author(s) and do not necessarily represent the official views of, nor an endorsement, by HRSA, HHS, or the U.S. Government. For more information, please visit HRSA.gov.</a:t>
            </a:r>
          </a:p>
          <a:p>
            <a:pPr>
              <a:lnSpc>
                <a:spcPts val="2200"/>
              </a:lnSpc>
            </a:pPr>
            <a:endParaRPr lang="en-US" sz="1800" dirty="0">
              <a:solidFill>
                <a:schemeClr val="tx1"/>
              </a:solidFill>
              <a:latin typeface="Arial"/>
            </a:endParaRPr>
          </a:p>
        </p:txBody>
      </p:sp>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nSpc>
                <a:spcPts val="3000"/>
              </a:lnSpc>
            </a:pPr>
            <a:r>
              <a:rPr lang="en-US" sz="1800" b="0" dirty="0"/>
              <a:t>IM Cabotegravir and IM </a:t>
            </a:r>
            <a:r>
              <a:rPr lang="en-US" sz="1800" b="0" dirty="0" err="1"/>
              <a:t>Rilpivirine</a:t>
            </a:r>
            <a:r>
              <a:rPr lang="en-US" sz="1800" b="0" dirty="0"/>
              <a:t> Every 2 Months for HIV Maintenance</a:t>
            </a:r>
            <a:br>
              <a:rPr lang="en-US" sz="2025" b="0" dirty="0"/>
            </a:br>
            <a:r>
              <a:rPr lang="en-US" sz="2025" b="0" dirty="0"/>
              <a:t> </a:t>
            </a:r>
            <a:r>
              <a:rPr lang="en-US" dirty="0"/>
              <a:t>ATLAS-2M</a:t>
            </a:r>
          </a:p>
        </p:txBody>
      </p:sp>
    </p:spTree>
    <p:extLst>
      <p:ext uri="{BB962C8B-B14F-4D97-AF65-F5344CB8AC3E}">
        <p14:creationId xmlns:p14="http://schemas.microsoft.com/office/powerpoint/2010/main" val="286767633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543F6B83-001A-DE40-9FAB-80CB51813DA6}"/>
              </a:ext>
            </a:extLst>
          </p:cNvPr>
          <p:cNvCxnSpPr>
            <a:cxnSpLocks/>
          </p:cNvCxnSpPr>
          <p:nvPr/>
        </p:nvCxnSpPr>
        <p:spPr>
          <a:xfrm flipV="1">
            <a:off x="4259812" y="2512930"/>
            <a:ext cx="288749" cy="182306"/>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174EF16A-1305-9941-9C30-864E900688F7}"/>
              </a:ext>
            </a:extLst>
          </p:cNvPr>
          <p:cNvCxnSpPr>
            <a:cxnSpLocks/>
          </p:cNvCxnSpPr>
          <p:nvPr/>
        </p:nvCxnSpPr>
        <p:spPr>
          <a:xfrm>
            <a:off x="4259812" y="3026311"/>
            <a:ext cx="288749" cy="240026"/>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IM Cabotegravir and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Every 2 Months for HIV Maintenance</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ATLAS-2M Study</a:t>
            </a:r>
            <a:r>
              <a:rPr lang="en-US" sz="2000" dirty="0"/>
              <a:t>: Design</a:t>
            </a:r>
          </a:p>
        </p:txBody>
      </p:sp>
      <p:sp>
        <p:nvSpPr>
          <p:cNvPr id="3" name="Text Placeholder 2"/>
          <p:cNvSpPr>
            <a:spLocks noGrp="1"/>
          </p:cNvSpPr>
          <p:nvPr>
            <p:ph type="body" sz="quarter" idx="16"/>
          </p:nvPr>
        </p:nvSpPr>
        <p:spPr/>
        <p:txBody>
          <a:bodyPr/>
          <a:lstStyle/>
          <a:p>
            <a:r>
              <a:rPr lang="en-US" dirty="0"/>
              <a:t>Source: Overton ET, et al. Lancet. 2020:396:1994-2005.</a:t>
            </a:r>
            <a:endParaRPr lang="en-US" dirty="0">
              <a:latin typeface="Arial" pitchFamily="31" charset="0"/>
            </a:endParaRPr>
          </a:p>
        </p:txBody>
      </p:sp>
      <p:sp>
        <p:nvSpPr>
          <p:cNvPr id="4" name="Content Placeholder 3">
            <a:extLst>
              <a:ext uri="{FF2B5EF4-FFF2-40B4-BE49-F238E27FC236}">
                <a16:creationId xmlns:a16="http://schemas.microsoft.com/office/drawing/2014/main" id="{CAD16FF0-E4F4-836B-E885-20DEC8DF04DA}"/>
              </a:ext>
            </a:extLst>
          </p:cNvPr>
          <p:cNvSpPr>
            <a:spLocks noGrp="1"/>
          </p:cNvSpPr>
          <p:nvPr>
            <p:ph sz="half" idx="2"/>
          </p:nvPr>
        </p:nvSpPr>
        <p:spPr>
          <a:xfrm>
            <a:off x="323852" y="1184225"/>
            <a:ext cx="4021420" cy="3387776"/>
          </a:xfrm>
        </p:spPr>
        <p:txBody>
          <a:bodyPr>
            <a:normAutofit fontScale="92500"/>
          </a:bodyPr>
          <a:lstStyle/>
          <a:p>
            <a:pPr>
              <a:lnSpc>
                <a:spcPts val="1800"/>
              </a:lnSpc>
            </a:pPr>
            <a:r>
              <a:rPr lang="en-US" sz="1400" b="1" dirty="0"/>
              <a:t>Background</a:t>
            </a:r>
            <a:r>
              <a:rPr lang="en-US" sz="1400" dirty="0"/>
              <a:t>: Phase 3, randomized, open-label trial assessing IM CAB plus IM RPV maintenance ART administered every 8 weeks versus every 4 weeks</a:t>
            </a:r>
          </a:p>
          <a:p>
            <a:pPr>
              <a:lnSpc>
                <a:spcPts val="1800"/>
              </a:lnSpc>
            </a:pPr>
            <a:r>
              <a:rPr lang="en-US" sz="1400" b="1" dirty="0"/>
              <a:t>Inclusion Criteria</a:t>
            </a:r>
          </a:p>
          <a:p>
            <a:pPr lvl="1">
              <a:lnSpc>
                <a:spcPts val="1800"/>
              </a:lnSpc>
            </a:pPr>
            <a:r>
              <a:rPr lang="en-US" sz="1400" dirty="0"/>
              <a:t>Age ≥18 years</a:t>
            </a:r>
          </a:p>
          <a:p>
            <a:pPr lvl="1">
              <a:lnSpc>
                <a:spcPts val="1800"/>
              </a:lnSpc>
            </a:pPr>
            <a:r>
              <a:rPr lang="en-US" sz="1400" dirty="0"/>
              <a:t>Taking an uninterrupted first or second oral standard of care ART regimen for ≥6 months</a:t>
            </a:r>
          </a:p>
          <a:p>
            <a:pPr lvl="1">
              <a:lnSpc>
                <a:spcPts val="1800"/>
              </a:lnSpc>
            </a:pPr>
            <a:r>
              <a:rPr lang="en-US" sz="1400" dirty="0"/>
              <a:t>HIV RNA &lt;50 copies/mL ≥6 months at screening and &gt;2x in prior year</a:t>
            </a:r>
          </a:p>
          <a:p>
            <a:pPr lvl="1">
              <a:lnSpc>
                <a:spcPts val="1800"/>
              </a:lnSpc>
            </a:pPr>
            <a:r>
              <a:rPr lang="en-US" sz="1400" dirty="0"/>
              <a:t>No history of virologic failure</a:t>
            </a:r>
          </a:p>
          <a:p>
            <a:pPr lvl="1">
              <a:lnSpc>
                <a:spcPts val="1800"/>
              </a:lnSpc>
            </a:pPr>
            <a:r>
              <a:rPr lang="en-US" sz="1400" dirty="0"/>
              <a:t>No INSTI or NNRTI resistance, except that K103N mutation allowed</a:t>
            </a:r>
          </a:p>
        </p:txBody>
      </p:sp>
      <p:cxnSp>
        <p:nvCxnSpPr>
          <p:cNvPr id="43" name="Straight Connector 42">
            <a:extLst>
              <a:ext uri="{FF2B5EF4-FFF2-40B4-BE49-F238E27FC236}">
                <a16:creationId xmlns:a16="http://schemas.microsoft.com/office/drawing/2014/main" id="{BC222C6F-4BCA-1243-95E9-C02406E764F3}"/>
              </a:ext>
            </a:extLst>
          </p:cNvPr>
          <p:cNvCxnSpPr>
            <a:cxnSpLocks/>
          </p:cNvCxnSpPr>
          <p:nvPr/>
        </p:nvCxnSpPr>
        <p:spPr>
          <a:xfrm flipH="1">
            <a:off x="5532053" y="1911921"/>
            <a:ext cx="0" cy="274320"/>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45" name="Rectangle 21">
            <a:extLst>
              <a:ext uri="{FF2B5EF4-FFF2-40B4-BE49-F238E27FC236}">
                <a16:creationId xmlns:a16="http://schemas.microsoft.com/office/drawing/2014/main" id="{8FAC9600-9C5A-7441-8A80-A17DE5E7781E}"/>
              </a:ext>
            </a:extLst>
          </p:cNvPr>
          <p:cNvSpPr>
            <a:spLocks noChangeArrowheads="1"/>
          </p:cNvSpPr>
          <p:nvPr/>
        </p:nvSpPr>
        <p:spPr bwMode="ltGray">
          <a:xfrm>
            <a:off x="5546915" y="2056372"/>
            <a:ext cx="3383431" cy="697973"/>
          </a:xfrm>
          <a:prstGeom prst="rect">
            <a:avLst/>
          </a:prstGeom>
          <a:solidFill>
            <a:srgbClr val="704400">
              <a:alpha val="21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b="1" dirty="0">
                <a:solidFill>
                  <a:srgbClr val="000000"/>
                </a:solidFill>
                <a:latin typeface="Arial"/>
                <a:cs typeface="Arial"/>
              </a:rPr>
              <a:t>CAB 600 mg (3 mL) + RPV 900 mg (3 mL) </a:t>
            </a:r>
            <a:br>
              <a:rPr lang="en-US" sz="1200" b="1" dirty="0">
                <a:solidFill>
                  <a:srgbClr val="000000"/>
                </a:solidFill>
                <a:latin typeface="Arial"/>
                <a:cs typeface="Arial"/>
              </a:rPr>
            </a:br>
            <a:r>
              <a:rPr lang="en-US" sz="1200" b="1" dirty="0">
                <a:solidFill>
                  <a:srgbClr val="000000"/>
                </a:solidFill>
                <a:latin typeface="Arial"/>
                <a:cs typeface="Arial"/>
              </a:rPr>
              <a:t>3 mL IM injections Every 8 weeks^</a:t>
            </a:r>
            <a:br>
              <a:rPr lang="en-US" sz="1200" b="1" dirty="0">
                <a:solidFill>
                  <a:srgbClr val="000000"/>
                </a:solidFill>
                <a:latin typeface="Arial"/>
                <a:cs typeface="Arial"/>
              </a:rPr>
            </a:br>
            <a:r>
              <a:rPr lang="en-US" sz="1050" dirty="0">
                <a:solidFill>
                  <a:srgbClr val="000000"/>
                </a:solidFill>
                <a:latin typeface="Arial"/>
                <a:cs typeface="Arial"/>
              </a:rPr>
              <a:t>(n = 522) </a:t>
            </a:r>
          </a:p>
        </p:txBody>
      </p:sp>
      <p:sp>
        <p:nvSpPr>
          <p:cNvPr id="51" name="TextBox 50">
            <a:extLst>
              <a:ext uri="{FF2B5EF4-FFF2-40B4-BE49-F238E27FC236}">
                <a16:creationId xmlns:a16="http://schemas.microsoft.com/office/drawing/2014/main" id="{6F09C733-FA30-9E40-AE86-A6F4EDD691AE}"/>
              </a:ext>
            </a:extLst>
          </p:cNvPr>
          <p:cNvSpPr txBox="1"/>
          <p:nvPr/>
        </p:nvSpPr>
        <p:spPr>
          <a:xfrm>
            <a:off x="4539416" y="1181046"/>
            <a:ext cx="978683" cy="276999"/>
          </a:xfrm>
          <a:prstGeom prst="rect">
            <a:avLst/>
          </a:prstGeom>
          <a:solidFill>
            <a:schemeClr val="bg1">
              <a:lumMod val="50000"/>
            </a:schemeClr>
          </a:solidFill>
        </p:spPr>
        <p:txBody>
          <a:bodyPr wrap="square" rtlCol="0">
            <a:spAutoFit/>
          </a:bodyPr>
          <a:lstStyle/>
          <a:p>
            <a:pPr algn="ctr"/>
            <a:r>
              <a:rPr lang="en-US" sz="1200" dirty="0">
                <a:solidFill>
                  <a:schemeClr val="bg1"/>
                </a:solidFill>
                <a:latin typeface="Arial"/>
                <a:cs typeface="Arial"/>
              </a:rPr>
              <a:t>Lead-In</a:t>
            </a:r>
          </a:p>
        </p:txBody>
      </p:sp>
      <p:sp>
        <p:nvSpPr>
          <p:cNvPr id="52" name="TextBox 51">
            <a:extLst>
              <a:ext uri="{FF2B5EF4-FFF2-40B4-BE49-F238E27FC236}">
                <a16:creationId xmlns:a16="http://schemas.microsoft.com/office/drawing/2014/main" id="{7B71E04B-5EDE-434A-BDF8-B922494E5B1D}"/>
              </a:ext>
            </a:extLst>
          </p:cNvPr>
          <p:cNvSpPr txBox="1"/>
          <p:nvPr/>
        </p:nvSpPr>
        <p:spPr>
          <a:xfrm>
            <a:off x="5532053" y="1181046"/>
            <a:ext cx="3398293" cy="276999"/>
          </a:xfrm>
          <a:prstGeom prst="rect">
            <a:avLst/>
          </a:prstGeom>
          <a:solidFill>
            <a:schemeClr val="tx1">
              <a:lumMod val="65000"/>
              <a:lumOff val="35000"/>
            </a:schemeClr>
          </a:solidFill>
        </p:spPr>
        <p:txBody>
          <a:bodyPr wrap="square" rtlCol="0">
            <a:spAutoFit/>
          </a:bodyPr>
          <a:lstStyle/>
          <a:p>
            <a:pPr algn="ctr"/>
            <a:r>
              <a:rPr lang="en-US" sz="1200" dirty="0">
                <a:solidFill>
                  <a:schemeClr val="bg1"/>
                </a:solidFill>
                <a:latin typeface="Arial"/>
                <a:cs typeface="Arial"/>
              </a:rPr>
              <a:t>Maintenance</a:t>
            </a:r>
          </a:p>
        </p:txBody>
      </p:sp>
      <p:sp>
        <p:nvSpPr>
          <p:cNvPr id="55" name="TextBox 54">
            <a:extLst>
              <a:ext uri="{FF2B5EF4-FFF2-40B4-BE49-F238E27FC236}">
                <a16:creationId xmlns:a16="http://schemas.microsoft.com/office/drawing/2014/main" id="{6E6009DC-B16A-DB49-A50C-441705A5368F}"/>
              </a:ext>
            </a:extLst>
          </p:cNvPr>
          <p:cNvSpPr txBox="1"/>
          <p:nvPr/>
        </p:nvSpPr>
        <p:spPr>
          <a:xfrm>
            <a:off x="5007296" y="1474333"/>
            <a:ext cx="1061388" cy="461665"/>
          </a:xfrm>
          <a:prstGeom prst="rect">
            <a:avLst/>
          </a:prstGeom>
          <a:noFill/>
        </p:spPr>
        <p:txBody>
          <a:bodyPr wrap="square" rtlCol="0">
            <a:spAutoFit/>
          </a:bodyPr>
          <a:lstStyle/>
          <a:p>
            <a:pPr algn="ctr"/>
            <a:r>
              <a:rPr lang="en-US" sz="1200" dirty="0">
                <a:latin typeface="Arial"/>
                <a:cs typeface="Arial"/>
              </a:rPr>
              <a:t>Week</a:t>
            </a:r>
            <a:br>
              <a:rPr lang="en-US" sz="1200" dirty="0">
                <a:latin typeface="Arial"/>
                <a:cs typeface="Arial"/>
              </a:rPr>
            </a:br>
            <a:r>
              <a:rPr lang="en-US" sz="1200" dirty="0">
                <a:latin typeface="Arial"/>
                <a:cs typeface="Arial"/>
              </a:rPr>
              <a:t>4</a:t>
            </a:r>
          </a:p>
        </p:txBody>
      </p:sp>
      <p:sp>
        <p:nvSpPr>
          <p:cNvPr id="23" name="TextBox 22">
            <a:extLst>
              <a:ext uri="{FF2B5EF4-FFF2-40B4-BE49-F238E27FC236}">
                <a16:creationId xmlns:a16="http://schemas.microsoft.com/office/drawing/2014/main" id="{88384E4A-9922-5B4C-90C0-57B476ED9BDE}"/>
              </a:ext>
            </a:extLst>
          </p:cNvPr>
          <p:cNvSpPr txBox="1"/>
          <p:nvPr/>
        </p:nvSpPr>
        <p:spPr>
          <a:xfrm>
            <a:off x="8454282" y="1474333"/>
            <a:ext cx="869172" cy="461665"/>
          </a:xfrm>
          <a:prstGeom prst="rect">
            <a:avLst/>
          </a:prstGeom>
          <a:noFill/>
        </p:spPr>
        <p:txBody>
          <a:bodyPr wrap="square" rtlCol="0">
            <a:spAutoFit/>
          </a:bodyPr>
          <a:lstStyle/>
          <a:p>
            <a:pPr algn="ctr"/>
            <a:r>
              <a:rPr lang="en-US" sz="1200" dirty="0">
                <a:latin typeface="Arial"/>
                <a:cs typeface="Arial"/>
              </a:rPr>
              <a:t>Week</a:t>
            </a:r>
            <a:br>
              <a:rPr lang="en-US" sz="1200" dirty="0">
                <a:latin typeface="Arial"/>
                <a:cs typeface="Arial"/>
              </a:rPr>
            </a:br>
            <a:r>
              <a:rPr lang="en-US" sz="1200" dirty="0">
                <a:latin typeface="Arial"/>
                <a:cs typeface="Arial"/>
              </a:rPr>
              <a:t>48</a:t>
            </a:r>
          </a:p>
        </p:txBody>
      </p:sp>
      <p:sp>
        <p:nvSpPr>
          <p:cNvPr id="24" name="Rectangle 21">
            <a:extLst>
              <a:ext uri="{FF2B5EF4-FFF2-40B4-BE49-F238E27FC236}">
                <a16:creationId xmlns:a16="http://schemas.microsoft.com/office/drawing/2014/main" id="{386080E7-E82C-E644-ABCD-DD222AC4EC4A}"/>
              </a:ext>
            </a:extLst>
          </p:cNvPr>
          <p:cNvSpPr>
            <a:spLocks noChangeArrowheads="1"/>
          </p:cNvSpPr>
          <p:nvPr/>
        </p:nvSpPr>
        <p:spPr bwMode="ltGray">
          <a:xfrm>
            <a:off x="4554431" y="2056372"/>
            <a:ext cx="963668" cy="697973"/>
          </a:xfrm>
          <a:prstGeom prst="rect">
            <a:avLst/>
          </a:prstGeom>
          <a:solidFill>
            <a:schemeClr val="bg1">
              <a:lumMod val="85000"/>
              <a:alpha val="50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b="1" dirty="0">
                <a:solidFill>
                  <a:srgbClr val="000000"/>
                </a:solidFill>
                <a:latin typeface="Arial"/>
                <a:cs typeface="Arial"/>
              </a:rPr>
              <a:t>Oral </a:t>
            </a:r>
            <a:br>
              <a:rPr lang="en-US" sz="1200" b="1" dirty="0">
                <a:solidFill>
                  <a:srgbClr val="000000"/>
                </a:solidFill>
                <a:latin typeface="Arial"/>
                <a:cs typeface="Arial"/>
              </a:rPr>
            </a:br>
            <a:r>
              <a:rPr lang="en-US" sz="1200" b="1" dirty="0">
                <a:solidFill>
                  <a:srgbClr val="000000"/>
                </a:solidFill>
                <a:latin typeface="Arial"/>
                <a:cs typeface="Arial"/>
              </a:rPr>
              <a:t>CAB + RPV</a:t>
            </a:r>
            <a:endParaRPr lang="en-US" sz="1200" dirty="0">
              <a:solidFill>
                <a:srgbClr val="000000"/>
              </a:solidFill>
              <a:latin typeface="Arial"/>
              <a:cs typeface="Arial"/>
            </a:endParaRPr>
          </a:p>
        </p:txBody>
      </p:sp>
      <p:sp>
        <p:nvSpPr>
          <p:cNvPr id="26" name="Rectangle 21">
            <a:extLst>
              <a:ext uri="{FF2B5EF4-FFF2-40B4-BE49-F238E27FC236}">
                <a16:creationId xmlns:a16="http://schemas.microsoft.com/office/drawing/2014/main" id="{975FBD3A-B3F1-A141-B7FA-08A2714225F2}"/>
              </a:ext>
            </a:extLst>
          </p:cNvPr>
          <p:cNvSpPr>
            <a:spLocks noChangeArrowheads="1"/>
          </p:cNvSpPr>
          <p:nvPr/>
        </p:nvSpPr>
        <p:spPr bwMode="ltGray">
          <a:xfrm>
            <a:off x="5537667" y="2915924"/>
            <a:ext cx="3392679" cy="697973"/>
          </a:xfrm>
          <a:prstGeom prst="rect">
            <a:avLst/>
          </a:prstGeom>
          <a:solidFill>
            <a:srgbClr val="B46D01">
              <a:alpha val="16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b="1" dirty="0">
                <a:solidFill>
                  <a:srgbClr val="000000"/>
                </a:solidFill>
                <a:latin typeface="Arial"/>
                <a:cs typeface="Arial"/>
              </a:rPr>
              <a:t>CAB 400 mg (2 mL) + RPV 600 mg (2 mL) </a:t>
            </a:r>
            <a:br>
              <a:rPr lang="en-US" sz="1200" b="1" dirty="0">
                <a:solidFill>
                  <a:srgbClr val="000000"/>
                </a:solidFill>
                <a:latin typeface="Arial"/>
                <a:cs typeface="Arial"/>
              </a:rPr>
            </a:br>
            <a:r>
              <a:rPr lang="en-US" sz="1200" b="1" dirty="0">
                <a:solidFill>
                  <a:srgbClr val="000000"/>
                </a:solidFill>
                <a:latin typeface="Arial"/>
                <a:cs typeface="Arial"/>
              </a:rPr>
              <a:t>2 mL IM Injections Every 4 weeks</a:t>
            </a:r>
            <a:r>
              <a:rPr lang="en-US" sz="1200" b="1" baseline="30000" dirty="0">
                <a:solidFill>
                  <a:srgbClr val="000000"/>
                </a:solidFill>
                <a:latin typeface="Arial"/>
                <a:cs typeface="Arial"/>
              </a:rPr>
              <a:t>#</a:t>
            </a:r>
            <a:br>
              <a:rPr lang="en-US" sz="1200" b="1" dirty="0">
                <a:solidFill>
                  <a:srgbClr val="000000"/>
                </a:solidFill>
                <a:latin typeface="Arial"/>
                <a:cs typeface="Arial"/>
              </a:rPr>
            </a:br>
            <a:r>
              <a:rPr lang="en-US" sz="1050" dirty="0">
                <a:solidFill>
                  <a:srgbClr val="000000"/>
                </a:solidFill>
                <a:latin typeface="Arial"/>
                <a:cs typeface="Arial"/>
              </a:rPr>
              <a:t>(n = 523) </a:t>
            </a:r>
          </a:p>
        </p:txBody>
      </p:sp>
      <p:sp>
        <p:nvSpPr>
          <p:cNvPr id="27" name="Rectangle 21">
            <a:extLst>
              <a:ext uri="{FF2B5EF4-FFF2-40B4-BE49-F238E27FC236}">
                <a16:creationId xmlns:a16="http://schemas.microsoft.com/office/drawing/2014/main" id="{DDB1BD92-2468-A344-9455-D38695D1449C}"/>
              </a:ext>
            </a:extLst>
          </p:cNvPr>
          <p:cNvSpPr>
            <a:spLocks noChangeArrowheads="1"/>
          </p:cNvSpPr>
          <p:nvPr/>
        </p:nvSpPr>
        <p:spPr bwMode="ltGray">
          <a:xfrm>
            <a:off x="4554431" y="2915924"/>
            <a:ext cx="963668" cy="697973"/>
          </a:xfrm>
          <a:prstGeom prst="rect">
            <a:avLst/>
          </a:prstGeom>
          <a:solidFill>
            <a:schemeClr val="bg1">
              <a:lumMod val="85000"/>
              <a:alpha val="50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b="1" dirty="0">
                <a:solidFill>
                  <a:srgbClr val="000000"/>
                </a:solidFill>
                <a:latin typeface="Arial"/>
                <a:cs typeface="Arial"/>
              </a:rPr>
              <a:t>Oral</a:t>
            </a:r>
            <a:br>
              <a:rPr lang="en-US" sz="1200" b="1" dirty="0">
                <a:solidFill>
                  <a:srgbClr val="000000"/>
                </a:solidFill>
                <a:latin typeface="Arial"/>
                <a:cs typeface="Arial"/>
              </a:rPr>
            </a:br>
            <a:r>
              <a:rPr lang="en-US" sz="1200" b="1" dirty="0">
                <a:solidFill>
                  <a:srgbClr val="000000"/>
                </a:solidFill>
                <a:latin typeface="Arial"/>
                <a:cs typeface="Arial"/>
              </a:rPr>
              <a:t>CAB + RPV</a:t>
            </a:r>
            <a:endParaRPr lang="en-US" sz="1200" dirty="0">
              <a:solidFill>
                <a:srgbClr val="000000"/>
              </a:solidFill>
              <a:latin typeface="Arial"/>
              <a:cs typeface="Arial"/>
            </a:endParaRPr>
          </a:p>
        </p:txBody>
      </p:sp>
      <p:sp>
        <p:nvSpPr>
          <p:cNvPr id="28" name="TextBox 27">
            <a:extLst>
              <a:ext uri="{FF2B5EF4-FFF2-40B4-BE49-F238E27FC236}">
                <a16:creationId xmlns:a16="http://schemas.microsoft.com/office/drawing/2014/main" id="{322364D5-1CD9-8A41-912A-FC94EF816990}"/>
              </a:ext>
            </a:extLst>
          </p:cNvPr>
          <p:cNvSpPr txBox="1"/>
          <p:nvPr/>
        </p:nvSpPr>
        <p:spPr>
          <a:xfrm>
            <a:off x="4547365" y="3700984"/>
            <a:ext cx="4445557" cy="1138773"/>
          </a:xfrm>
          <a:prstGeom prst="rect">
            <a:avLst/>
          </a:prstGeom>
          <a:solidFill>
            <a:schemeClr val="bg1">
              <a:lumMod val="95000"/>
            </a:schemeClr>
          </a:solidFill>
        </p:spPr>
        <p:txBody>
          <a:bodyPr wrap="square" rtlCol="0">
            <a:spAutoFit/>
          </a:bodyPr>
          <a:lstStyle/>
          <a:p>
            <a:pPr>
              <a:spcBef>
                <a:spcPts val="300"/>
              </a:spcBef>
            </a:pPr>
            <a:r>
              <a:rPr lang="en-US" sz="1050" dirty="0">
                <a:latin typeface="Arial" panose="020B0604020202020204" pitchFamily="34" charset="0"/>
                <a:cs typeface="Arial" panose="020B0604020202020204" pitchFamily="34" charset="0"/>
              </a:rPr>
              <a:t>*Some individuals enrolled from ATLAS trial; those already receiving IM CAB + RPV through ATLAS did not require oral lead-in for ATLAS-2M</a:t>
            </a:r>
          </a:p>
          <a:p>
            <a:pPr>
              <a:spcBef>
                <a:spcPts val="300"/>
              </a:spcBef>
            </a:pPr>
            <a:r>
              <a:rPr lang="en-US" sz="1050" dirty="0">
                <a:latin typeface="Arial" panose="020B0604020202020204" pitchFamily="34" charset="0"/>
                <a:cs typeface="Arial" panose="020B0604020202020204" pitchFamily="34" charset="0"/>
              </a:rPr>
              <a:t>^Participants first received loading doses of CAB 600 mg (3 mL) + RPV 900 mg (3 mL) 3 mL IM injections given at study weeks 4 and 8</a:t>
            </a:r>
          </a:p>
          <a:p>
            <a:pPr>
              <a:spcBef>
                <a:spcPts val="300"/>
              </a:spcBef>
            </a:pPr>
            <a:r>
              <a:rPr lang="en-US" sz="1050" baseline="30000" dirty="0">
                <a:latin typeface="Arial" panose="020B0604020202020204" pitchFamily="34" charset="0"/>
                <a:cs typeface="Arial" panose="020B0604020202020204" pitchFamily="34" charset="0"/>
              </a:rPr>
              <a:t>#</a:t>
            </a:r>
            <a:r>
              <a:rPr lang="en-US" sz="1050" dirty="0">
                <a:latin typeface="Arial" panose="020B0604020202020204" pitchFamily="34" charset="0"/>
                <a:cs typeface="Arial" panose="020B0604020202020204" pitchFamily="34" charset="0"/>
              </a:rPr>
              <a:t>Participants first received loading dose of CAB 600 mg (3 mL) + RPV 900 mg (3 mL) 3 mL IM injections given at study week 4</a:t>
            </a:r>
          </a:p>
        </p:txBody>
      </p:sp>
      <p:cxnSp>
        <p:nvCxnSpPr>
          <p:cNvPr id="29" name="Straight Connector 28">
            <a:extLst>
              <a:ext uri="{FF2B5EF4-FFF2-40B4-BE49-F238E27FC236}">
                <a16:creationId xmlns:a16="http://schemas.microsoft.com/office/drawing/2014/main" id="{73707E65-FF51-F279-A8EC-634B12CC2709}"/>
              </a:ext>
            </a:extLst>
          </p:cNvPr>
          <p:cNvCxnSpPr>
            <a:cxnSpLocks/>
          </p:cNvCxnSpPr>
          <p:nvPr/>
        </p:nvCxnSpPr>
        <p:spPr>
          <a:xfrm flipH="1">
            <a:off x="8933279" y="1911921"/>
            <a:ext cx="0" cy="274320"/>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375901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IM Cabotegravir and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Every 2 Months for HIV Maintenance</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ATLAS-2M Study</a:t>
            </a:r>
            <a:r>
              <a:rPr lang="en-US" sz="2000" dirty="0"/>
              <a:t>: Baseline Characteristics</a:t>
            </a:r>
          </a:p>
        </p:txBody>
      </p:sp>
      <p:sp>
        <p:nvSpPr>
          <p:cNvPr id="3" name="Text Placeholder 2"/>
          <p:cNvSpPr>
            <a:spLocks noGrp="1"/>
          </p:cNvSpPr>
          <p:nvPr>
            <p:ph type="body" sz="quarter" idx="14"/>
          </p:nvPr>
        </p:nvSpPr>
        <p:spPr>
          <a:xfrm>
            <a:off x="1385887" y="4786372"/>
            <a:ext cx="5518379" cy="308606"/>
          </a:xfrm>
        </p:spPr>
        <p:txBody>
          <a:bodyPr/>
          <a:lstStyle/>
          <a:p>
            <a:r>
              <a:rPr lang="en-US" dirty="0"/>
              <a:t>Source: Overton ET, et al. Lancet. 2020:396:1994-2005.</a:t>
            </a:r>
            <a:endParaRPr lang="en-US" dirty="0">
              <a:latin typeface="Arial" pitchFamily="31" charset="0"/>
            </a:endParaRPr>
          </a:p>
        </p:txBody>
      </p:sp>
      <p:graphicFrame>
        <p:nvGraphicFramePr>
          <p:cNvPr id="24" name="Group 45">
            <a:extLst>
              <a:ext uri="{FF2B5EF4-FFF2-40B4-BE49-F238E27FC236}">
                <a16:creationId xmlns:a16="http://schemas.microsoft.com/office/drawing/2014/main" id="{430E3D6E-8695-5248-AA4E-49C0EC53B9A2}"/>
              </a:ext>
            </a:extLst>
          </p:cNvPr>
          <p:cNvGraphicFramePr>
            <a:graphicFrameLocks noGrp="1"/>
          </p:cNvGraphicFramePr>
          <p:nvPr>
            <p:extLst>
              <p:ext uri="{D42A27DB-BD31-4B8C-83A1-F6EECF244321}">
                <p14:modId xmlns:p14="http://schemas.microsoft.com/office/powerpoint/2010/main" val="4175460837"/>
              </p:ext>
            </p:extLst>
          </p:nvPr>
        </p:nvGraphicFramePr>
        <p:xfrm>
          <a:off x="454032" y="1028935"/>
          <a:ext cx="8229600" cy="3733740"/>
        </p:xfrm>
        <a:graphic>
          <a:graphicData uri="http://schemas.openxmlformats.org/drawingml/2006/table">
            <a:tbl>
              <a:tblPr>
                <a:effectLst/>
              </a:tblPr>
              <a:tblGrid>
                <a:gridCol w="4083768">
                  <a:extLst>
                    <a:ext uri="{9D8B030D-6E8A-4147-A177-3AD203B41FA5}">
                      <a16:colId xmlns:a16="http://schemas.microsoft.com/office/drawing/2014/main" val="20000"/>
                    </a:ext>
                  </a:extLst>
                </a:gridCol>
                <a:gridCol w="2178004">
                  <a:extLst>
                    <a:ext uri="{9D8B030D-6E8A-4147-A177-3AD203B41FA5}">
                      <a16:colId xmlns:a16="http://schemas.microsoft.com/office/drawing/2014/main" val="20001"/>
                    </a:ext>
                  </a:extLst>
                </a:gridCol>
                <a:gridCol w="1967828">
                  <a:extLst>
                    <a:ext uri="{9D8B030D-6E8A-4147-A177-3AD203B41FA5}">
                      <a16:colId xmlns:a16="http://schemas.microsoft.com/office/drawing/2014/main" val="20002"/>
                    </a:ext>
                  </a:extLst>
                </a:gridCol>
              </a:tblGrid>
              <a:tr h="357966">
                <a:tc gridSpan="3">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ATLAS-2M: Baseline Characteristics</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lumOff val="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18799">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200" b="1" i="0" u="none" strike="noStrike" cap="none" normalizeH="0" baseline="0" dirty="0">
                          <a:ln>
                            <a:noFill/>
                          </a:ln>
                          <a:solidFill>
                            <a:schemeClr val="bg1"/>
                          </a:solidFill>
                          <a:effectLst/>
                          <a:latin typeface="Arial"/>
                          <a:ea typeface="ＭＳ Ｐゴシック" pitchFamily="-106" charset="-128"/>
                          <a:cs typeface="Arial"/>
                        </a:rPr>
                        <a:t>Characteristic</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a:r>
                        <a:rPr kumimoji="0" lang="en-US" sz="1200" b="1" i="0" u="none" strike="noStrike" cap="none" normalizeH="0" baseline="0" dirty="0">
                          <a:ln>
                            <a:noFill/>
                          </a:ln>
                          <a:solidFill>
                            <a:schemeClr val="bg1"/>
                          </a:solidFill>
                          <a:effectLst/>
                          <a:latin typeface="Arial"/>
                          <a:ea typeface="ＭＳ Ｐゴシック" pitchFamily="-106" charset="-128"/>
                          <a:cs typeface="Arial"/>
                        </a:rPr>
                        <a:t>IM CAB + RPV </a:t>
                      </a:r>
                      <a:br>
                        <a:rPr kumimoji="0" lang="en-US" sz="1200" b="1" i="0" u="none" strike="noStrike" cap="none" normalizeH="0" baseline="0" dirty="0">
                          <a:ln>
                            <a:noFill/>
                          </a:ln>
                          <a:solidFill>
                            <a:schemeClr val="bg1"/>
                          </a:solidFill>
                          <a:effectLst/>
                          <a:latin typeface="Arial"/>
                          <a:ea typeface="ＭＳ Ｐゴシック" pitchFamily="-106" charset="-128"/>
                          <a:cs typeface="Arial"/>
                        </a:rPr>
                      </a:br>
                      <a:r>
                        <a:rPr kumimoji="0" lang="en-US" sz="1200" b="1" i="0" u="none" strike="noStrike" cap="none" normalizeH="0" baseline="0" dirty="0">
                          <a:ln>
                            <a:noFill/>
                          </a:ln>
                          <a:solidFill>
                            <a:schemeClr val="bg1"/>
                          </a:solidFill>
                          <a:effectLst/>
                          <a:latin typeface="Arial"/>
                          <a:ea typeface="ＭＳ Ｐゴシック" pitchFamily="-106" charset="-128"/>
                          <a:cs typeface="Arial"/>
                        </a:rPr>
                        <a:t>Every 8 Weeks</a:t>
                      </a:r>
                      <a:br>
                        <a:rPr kumimoji="0" lang="en-US" sz="1200" b="1" i="0" u="none" strike="noStrike" cap="none" normalizeH="0" baseline="0" dirty="0">
                          <a:ln>
                            <a:noFill/>
                          </a:ln>
                          <a:solidFill>
                            <a:schemeClr val="bg1"/>
                          </a:solidFill>
                          <a:effectLst/>
                          <a:latin typeface="Arial"/>
                          <a:ea typeface="ＭＳ Ｐゴシック" pitchFamily="-106" charset="-128"/>
                          <a:cs typeface="Arial"/>
                        </a:rPr>
                      </a:br>
                      <a:r>
                        <a:rPr kumimoji="0" lang="en-US" sz="1100" b="0" i="0" u="none" strike="noStrike" cap="none" normalizeH="0" baseline="0" dirty="0">
                          <a:ln>
                            <a:noFill/>
                          </a:ln>
                          <a:solidFill>
                            <a:schemeClr val="bg1"/>
                          </a:solidFill>
                          <a:effectLst/>
                          <a:latin typeface="Arial"/>
                          <a:ea typeface="ＭＳ Ｐゴシック" pitchFamily="-106" charset="-128"/>
                          <a:cs typeface="Arial"/>
                        </a:rPr>
                        <a:t>(n = 522)</a:t>
                      </a:r>
                      <a:endParaRPr lang="en-US" sz="1100" b="0" dirty="0">
                        <a:solidFill>
                          <a:schemeClr val="bg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704400"/>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200" b="1" i="0" u="none" strike="noStrike" cap="none" normalizeH="0" baseline="0" dirty="0">
                          <a:ln>
                            <a:noFill/>
                          </a:ln>
                          <a:solidFill>
                            <a:schemeClr val="bg1"/>
                          </a:solidFill>
                          <a:effectLst/>
                          <a:latin typeface="Arial"/>
                          <a:ea typeface="ＭＳ Ｐゴシック" pitchFamily="-106" charset="-128"/>
                          <a:cs typeface="Arial"/>
                        </a:rPr>
                        <a:t>IM CAB + RPV </a:t>
                      </a:r>
                      <a:br>
                        <a:rPr kumimoji="0" lang="en-US" sz="1200" b="1" i="0" u="none" strike="noStrike" cap="none" normalizeH="0" baseline="0" dirty="0">
                          <a:ln>
                            <a:noFill/>
                          </a:ln>
                          <a:solidFill>
                            <a:schemeClr val="bg1"/>
                          </a:solidFill>
                          <a:effectLst/>
                          <a:latin typeface="Arial"/>
                          <a:ea typeface="ＭＳ Ｐゴシック" pitchFamily="-106" charset="-128"/>
                          <a:cs typeface="Arial"/>
                        </a:rPr>
                      </a:br>
                      <a:r>
                        <a:rPr kumimoji="0" lang="en-US" sz="1200" b="1" i="0" u="none" strike="noStrike" cap="none" normalizeH="0" baseline="0" dirty="0">
                          <a:ln>
                            <a:noFill/>
                          </a:ln>
                          <a:solidFill>
                            <a:schemeClr val="bg1"/>
                          </a:solidFill>
                          <a:effectLst/>
                          <a:latin typeface="Arial"/>
                          <a:ea typeface="ＭＳ Ｐゴシック" pitchFamily="-106" charset="-128"/>
                          <a:cs typeface="Arial"/>
                        </a:rPr>
                        <a:t>Every 4 Weeks</a:t>
                      </a:r>
                      <a:br>
                        <a:rPr kumimoji="0" lang="en-US" sz="1200" b="1" i="0" u="none" strike="noStrike" cap="none" normalizeH="0" baseline="0" dirty="0">
                          <a:ln>
                            <a:noFill/>
                          </a:ln>
                          <a:solidFill>
                            <a:schemeClr val="bg1"/>
                          </a:solidFill>
                          <a:effectLst/>
                          <a:latin typeface="Arial"/>
                          <a:ea typeface="ＭＳ Ｐゴシック" pitchFamily="-106" charset="-128"/>
                          <a:cs typeface="Arial"/>
                        </a:rPr>
                      </a:br>
                      <a:r>
                        <a:rPr kumimoji="0" lang="en-US" sz="1100" b="0" i="0" u="none" strike="noStrike" cap="none" normalizeH="0" baseline="0" dirty="0">
                          <a:ln>
                            <a:noFill/>
                          </a:ln>
                          <a:solidFill>
                            <a:schemeClr val="bg1"/>
                          </a:solidFill>
                          <a:effectLst/>
                          <a:latin typeface="Arial"/>
                          <a:ea typeface="ＭＳ Ｐゴシック" pitchFamily="-106" charset="-128"/>
                          <a:cs typeface="Arial"/>
                        </a:rPr>
                        <a:t>(n = 523)</a:t>
                      </a:r>
                    </a:p>
                  </a:txBody>
                  <a:tcPr marL="137160" marR="137160" marT="34290" marB="3429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975C00"/>
                    </a:solidFill>
                  </a:tcPr>
                </a:tc>
                <a:extLst>
                  <a:ext uri="{0D108BD9-81ED-4DB2-BD59-A6C34878D82A}">
                    <a16:rowId xmlns:a16="http://schemas.microsoft.com/office/drawing/2014/main" val="10001"/>
                  </a:ext>
                </a:extLst>
              </a:tr>
              <a:tr h="25702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200" kern="1200" dirty="0">
                          <a:solidFill>
                            <a:schemeClr val="tx1"/>
                          </a:solidFill>
                          <a:effectLst/>
                          <a:latin typeface="Arial"/>
                          <a:ea typeface="+mn-ea"/>
                          <a:cs typeface="Arial"/>
                        </a:rPr>
                        <a:t>Age, years, median</a:t>
                      </a:r>
                      <a:endParaRPr kumimoji="0" lang="en-US" sz="12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42</a:t>
                      </a:r>
                      <a:endParaRPr lang="en-US" sz="12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15000"/>
                      </a:srgbClr>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42</a:t>
                      </a:r>
                      <a:endParaRPr lang="en-US" sz="12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15000"/>
                      </a:srgbClr>
                    </a:solidFill>
                  </a:tcPr>
                </a:tc>
                <a:extLst>
                  <a:ext uri="{0D108BD9-81ED-4DB2-BD59-A6C34878D82A}">
                    <a16:rowId xmlns:a16="http://schemas.microsoft.com/office/drawing/2014/main" val="10002"/>
                  </a:ext>
                </a:extLst>
              </a:tr>
              <a:tr h="25702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200" kern="1200" dirty="0">
                          <a:solidFill>
                            <a:schemeClr val="tx1"/>
                          </a:solidFill>
                          <a:effectLst/>
                          <a:latin typeface="Arial"/>
                          <a:ea typeface="+mn-ea"/>
                          <a:cs typeface="Arial"/>
                        </a:rPr>
                        <a:t>Female sex at birth, n, %</a:t>
                      </a:r>
                      <a:endParaRPr kumimoji="0" lang="en-US" sz="12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3E3"/>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137 (26)</a:t>
                      </a:r>
                      <a:endParaRPr lang="en-US" sz="12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25000"/>
                      </a:srgbClr>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143 (27)</a:t>
                      </a:r>
                      <a:endParaRPr lang="en-US" sz="12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25000"/>
                      </a:srgbClr>
                    </a:solidFill>
                  </a:tcPr>
                </a:tc>
                <a:extLst>
                  <a:ext uri="{0D108BD9-81ED-4DB2-BD59-A6C34878D82A}">
                    <a16:rowId xmlns:a16="http://schemas.microsoft.com/office/drawing/2014/main" val="10003"/>
                  </a:ext>
                </a:extLst>
              </a:tr>
              <a:tr h="25702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200" b="0" i="0" u="none" strike="noStrike" cap="none" normalizeH="0" baseline="0" dirty="0">
                          <a:ln>
                            <a:noFill/>
                          </a:ln>
                          <a:solidFill>
                            <a:schemeClr val="tx1"/>
                          </a:solidFill>
                          <a:effectLst/>
                          <a:latin typeface="Arial"/>
                          <a:ea typeface="ＭＳ Ｐゴシック" pitchFamily="-106" charset="-128"/>
                          <a:cs typeface="Arial"/>
                        </a:rPr>
                        <a:t>White, n, %</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370 (71)</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1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393 (75)</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15000"/>
                      </a:srgbClr>
                    </a:solidFill>
                  </a:tcPr>
                </a:tc>
                <a:extLst>
                  <a:ext uri="{0D108BD9-81ED-4DB2-BD59-A6C34878D82A}">
                    <a16:rowId xmlns:a16="http://schemas.microsoft.com/office/drawing/2014/main" val="1851382405"/>
                  </a:ext>
                </a:extLst>
              </a:tr>
              <a:tr h="25702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200" b="0" i="0" u="none" strike="noStrike" cap="none" normalizeH="0" baseline="0" dirty="0">
                          <a:ln>
                            <a:noFill/>
                          </a:ln>
                          <a:solidFill>
                            <a:schemeClr val="tx1"/>
                          </a:solidFill>
                          <a:effectLst/>
                          <a:latin typeface="Arial"/>
                          <a:ea typeface="ＭＳ Ｐゴシック" pitchFamily="-106" charset="-128"/>
                          <a:cs typeface="Arial"/>
                        </a:rPr>
                        <a:t>Black, n, %</a:t>
                      </a:r>
                      <a:endParaRPr kumimoji="0" lang="en-US" sz="1200" b="0" i="0" u="none" strike="noStrike" cap="none" normalizeH="0" baseline="3000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3E3"/>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101 (19)</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2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90 (17)</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25000"/>
                      </a:srgbClr>
                    </a:solidFill>
                  </a:tcPr>
                </a:tc>
                <a:extLst>
                  <a:ext uri="{0D108BD9-81ED-4DB2-BD59-A6C34878D82A}">
                    <a16:rowId xmlns:a16="http://schemas.microsoft.com/office/drawing/2014/main" val="1355395041"/>
                  </a:ext>
                </a:extLst>
              </a:tr>
              <a:tr h="25702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200" b="0" i="0" u="none" strike="noStrike" cap="none" normalizeH="0" baseline="0" dirty="0">
                          <a:ln>
                            <a:noFill/>
                          </a:ln>
                          <a:solidFill>
                            <a:schemeClr val="tx1"/>
                          </a:solidFill>
                          <a:effectLst/>
                          <a:latin typeface="Arial"/>
                          <a:ea typeface="ＭＳ Ｐゴシック" pitchFamily="-106" charset="-128"/>
                          <a:cs typeface="Arial"/>
                        </a:rPr>
                        <a:t>Median body-mass index</a:t>
                      </a:r>
                      <a:endParaRPr kumimoji="0" lang="en-US" sz="1200" b="0" i="0" u="none" strike="noStrike" cap="none" normalizeH="0" baseline="3000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25.7</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1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25.9</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15000"/>
                      </a:srgbClr>
                    </a:solidFill>
                  </a:tcPr>
                </a:tc>
                <a:extLst>
                  <a:ext uri="{0D108BD9-81ED-4DB2-BD59-A6C34878D82A}">
                    <a16:rowId xmlns:a16="http://schemas.microsoft.com/office/drawing/2014/main" val="10005"/>
                  </a:ext>
                </a:extLst>
              </a:tr>
              <a:tr h="25702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200" kern="1200" dirty="0">
                          <a:solidFill>
                            <a:schemeClr val="tx1"/>
                          </a:solidFill>
                          <a:effectLst/>
                          <a:latin typeface="Arial"/>
                          <a:ea typeface="+mn-ea"/>
                          <a:cs typeface="Arial"/>
                        </a:rPr>
                        <a:t>Median CD4 T-cell count</a:t>
                      </a:r>
                      <a:endParaRPr kumimoji="0" lang="en-US" sz="12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3E3"/>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642</a:t>
                      </a:r>
                      <a:endParaRPr lang="en-US" sz="12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25000"/>
                      </a:srgbClr>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688</a:t>
                      </a:r>
                      <a:endParaRPr lang="en-US" sz="12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25000"/>
                      </a:srgbClr>
                    </a:solidFill>
                  </a:tcPr>
                </a:tc>
                <a:extLst>
                  <a:ext uri="{0D108BD9-81ED-4DB2-BD59-A6C34878D82A}">
                    <a16:rowId xmlns:a16="http://schemas.microsoft.com/office/drawing/2014/main" val="10006"/>
                  </a:ext>
                </a:extLst>
              </a:tr>
              <a:tr h="443946">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200" kern="1200" dirty="0">
                          <a:solidFill>
                            <a:schemeClr val="tx1"/>
                          </a:solidFill>
                          <a:effectLst/>
                          <a:latin typeface="Arial"/>
                          <a:ea typeface="+mn-ea"/>
                          <a:cs typeface="Arial"/>
                        </a:rPr>
                        <a:t>Previous exposure to long-acting CAB+RPV, n, %</a:t>
                      </a:r>
                      <a:endParaRPr kumimoji="0" lang="en-US" sz="12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algn="ctr">
                        <a:lnSpc>
                          <a:spcPct val="80000"/>
                        </a:lnSpc>
                        <a:spcBef>
                          <a:spcPts val="0"/>
                        </a:spcBef>
                        <a:buFont typeface="Symbol" charset="0"/>
                        <a:buNone/>
                        <a:defRPr/>
                      </a:pPr>
                      <a:endParaRPr lang="en-US" sz="12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15000"/>
                      </a:srgbClr>
                    </a:solidFill>
                  </a:tcPr>
                </a:tc>
                <a:tc>
                  <a:txBody>
                    <a:bodyPr/>
                    <a:lstStyle/>
                    <a:p>
                      <a:pPr marL="0" algn="ctr">
                        <a:lnSpc>
                          <a:spcPct val="80000"/>
                        </a:lnSpc>
                        <a:spcBef>
                          <a:spcPts val="0"/>
                        </a:spcBef>
                        <a:buFont typeface="Symbol" charset="0"/>
                        <a:buNone/>
                        <a:defRPr/>
                      </a:pPr>
                      <a:endParaRPr lang="en-US" sz="12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15000"/>
                      </a:srgbClr>
                    </a:solidFill>
                  </a:tcPr>
                </a:tc>
                <a:extLst>
                  <a:ext uri="{0D108BD9-81ED-4DB2-BD59-A6C34878D82A}">
                    <a16:rowId xmlns:a16="http://schemas.microsoft.com/office/drawing/2014/main" val="10007"/>
                  </a:ext>
                </a:extLst>
              </a:tr>
              <a:tr h="257021">
                <a:tc>
                  <a:txBody>
                    <a:bodyPr/>
                    <a:lstStyle/>
                    <a:p>
                      <a:pPr marL="18288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200" b="0" i="0" u="none" strike="noStrike" cap="none" normalizeH="0" baseline="0" dirty="0">
                          <a:ln>
                            <a:noFill/>
                          </a:ln>
                          <a:solidFill>
                            <a:schemeClr val="tx1"/>
                          </a:solidFill>
                          <a:effectLst/>
                          <a:latin typeface="Arial"/>
                          <a:ea typeface="ＭＳ Ｐゴシック" pitchFamily="-106" charset="-128"/>
                          <a:cs typeface="Arial"/>
                        </a:rPr>
                        <a:t>None</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3E3"/>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327 (63)</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2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327 (63)</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25000"/>
                      </a:srgbClr>
                    </a:solidFill>
                  </a:tcPr>
                </a:tc>
                <a:extLst>
                  <a:ext uri="{0D108BD9-81ED-4DB2-BD59-A6C34878D82A}">
                    <a16:rowId xmlns:a16="http://schemas.microsoft.com/office/drawing/2014/main" val="4179027741"/>
                  </a:ext>
                </a:extLst>
              </a:tr>
              <a:tr h="257021">
                <a:tc>
                  <a:txBody>
                    <a:bodyPr/>
                    <a:lstStyle/>
                    <a:p>
                      <a:pPr marL="18288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200" b="0" i="0" u="none" strike="noStrike" cap="none" normalizeH="0" baseline="0" dirty="0">
                          <a:ln>
                            <a:noFill/>
                          </a:ln>
                          <a:solidFill>
                            <a:schemeClr val="tx1"/>
                          </a:solidFill>
                          <a:effectLst/>
                          <a:latin typeface="Arial"/>
                          <a:ea typeface="ＭＳ Ｐゴシック" pitchFamily="-106" charset="-128"/>
                          <a:cs typeface="Arial"/>
                        </a:rPr>
                        <a:t>1-24 weeks</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69 (13)</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1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68 (13)</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15000"/>
                      </a:srgbClr>
                    </a:solidFill>
                  </a:tcPr>
                </a:tc>
                <a:extLst>
                  <a:ext uri="{0D108BD9-81ED-4DB2-BD59-A6C34878D82A}">
                    <a16:rowId xmlns:a16="http://schemas.microsoft.com/office/drawing/2014/main" val="3672603213"/>
                  </a:ext>
                </a:extLst>
              </a:tr>
              <a:tr h="256861">
                <a:tc>
                  <a:txBody>
                    <a:bodyPr/>
                    <a:lstStyle/>
                    <a:p>
                      <a:pPr marL="18288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200" b="0" i="0" u="none" strike="noStrike" cap="none" normalizeH="0" baseline="0" dirty="0">
                          <a:ln>
                            <a:noFill/>
                          </a:ln>
                          <a:solidFill>
                            <a:schemeClr val="tx1"/>
                          </a:solidFill>
                          <a:effectLst/>
                          <a:latin typeface="Arial"/>
                          <a:ea typeface="ＭＳ Ｐゴシック" pitchFamily="-106" charset="-128"/>
                          <a:cs typeface="Arial"/>
                        </a:rPr>
                        <a:t>&gt;24 weeks</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3E3"/>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126 (24)</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2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128 (24)</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25000"/>
                      </a:srgbClr>
                    </a:solidFill>
                  </a:tcPr>
                </a:tc>
                <a:extLst>
                  <a:ext uri="{0D108BD9-81ED-4DB2-BD59-A6C34878D82A}">
                    <a16:rowId xmlns:a16="http://schemas.microsoft.com/office/drawing/2014/main" val="3595624076"/>
                  </a:ext>
                </a:extLst>
              </a:tr>
            </a:tbl>
          </a:graphicData>
        </a:graphic>
      </p:graphicFrame>
    </p:spTree>
    <p:extLst>
      <p:ext uri="{BB962C8B-B14F-4D97-AF65-F5344CB8AC3E}">
        <p14:creationId xmlns:p14="http://schemas.microsoft.com/office/powerpoint/2010/main" val="350699633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IM Cabotegravir and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Every 2 Months for HIV Maintenance</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ATLAS-2M Study</a:t>
            </a:r>
            <a:r>
              <a:rPr lang="en-US" sz="2000" dirty="0"/>
              <a:t>: Results</a:t>
            </a:r>
          </a:p>
        </p:txBody>
      </p:sp>
      <p:sp>
        <p:nvSpPr>
          <p:cNvPr id="5" name="Text Placeholder 4"/>
          <p:cNvSpPr>
            <a:spLocks noGrp="1"/>
          </p:cNvSpPr>
          <p:nvPr>
            <p:ph type="body" sz="quarter" idx="15"/>
          </p:nvPr>
        </p:nvSpPr>
        <p:spPr/>
        <p:txBody>
          <a:bodyPr/>
          <a:lstStyle/>
          <a:p>
            <a:pPr defTabSz="342900">
              <a:lnSpc>
                <a:spcPct val="85000"/>
              </a:lnSpc>
            </a:pPr>
            <a:r>
              <a:rPr lang="en-US" dirty="0">
                <a:solidFill>
                  <a:schemeClr val="bg1"/>
                </a:solidFill>
                <a:latin typeface="Arial" pitchFamily="-110" charset="0"/>
                <a:ea typeface="ＭＳ Ｐゴシック" pitchFamily="-110" charset="-128"/>
                <a:cs typeface="ＭＳ Ｐゴシック" pitchFamily="-110" charset="-128"/>
              </a:rPr>
              <a:t>Weeks 48: Virologic Response by FDA Snapshot Analysis</a:t>
            </a:r>
          </a:p>
        </p:txBody>
      </p:sp>
      <p:sp>
        <p:nvSpPr>
          <p:cNvPr id="7" name="Content Placeholder 6"/>
          <p:cNvSpPr>
            <a:spLocks noGrp="1"/>
          </p:cNvSpPr>
          <p:nvPr>
            <p:ph type="body" sz="quarter" idx="16"/>
          </p:nvPr>
        </p:nvSpPr>
        <p:spPr/>
        <p:txBody>
          <a:bodyPr/>
          <a:lstStyle/>
          <a:p>
            <a:r>
              <a:rPr lang="en-US" dirty="0"/>
              <a:t>Source: Overton ET, et al. Lancet. 2020:396:1994-2005.</a:t>
            </a:r>
            <a:endParaRPr lang="en-US" dirty="0">
              <a:latin typeface="Arial" pitchFamily="31" charset="0"/>
            </a:endParaRPr>
          </a:p>
        </p:txBody>
      </p:sp>
      <p:graphicFrame>
        <p:nvGraphicFramePr>
          <p:cNvPr id="6" name="Chart 5"/>
          <p:cNvGraphicFramePr>
            <a:graphicFrameLocks/>
          </p:cNvGraphicFramePr>
          <p:nvPr/>
        </p:nvGraphicFramePr>
        <p:xfrm>
          <a:off x="640080" y="1343652"/>
          <a:ext cx="7863840" cy="301752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6261333" y="3802206"/>
            <a:ext cx="742950" cy="253916"/>
          </a:xfrm>
          <a:prstGeom prst="rect">
            <a:avLst/>
          </a:prstGeom>
          <a:noFill/>
        </p:spPr>
        <p:txBody>
          <a:bodyPr wrap="square" rtlCol="0" anchor="ctr" anchorCtr="1">
            <a:spAutoFit/>
          </a:bodyPr>
          <a:lstStyle/>
          <a:p>
            <a:r>
              <a:rPr lang="en-US" sz="1050" dirty="0">
                <a:solidFill>
                  <a:srgbClr val="FFFFFF"/>
                </a:solidFill>
                <a:latin typeface="Arial"/>
              </a:rPr>
              <a:t>484/523</a:t>
            </a:r>
          </a:p>
        </p:txBody>
      </p:sp>
      <p:sp>
        <p:nvSpPr>
          <p:cNvPr id="9" name="TextBox 8">
            <a:extLst>
              <a:ext uri="{FF2B5EF4-FFF2-40B4-BE49-F238E27FC236}">
                <a16:creationId xmlns:a16="http://schemas.microsoft.com/office/drawing/2014/main" id="{4B73F1F0-9D02-0348-AFDC-9D72E69B26DC}"/>
              </a:ext>
            </a:extLst>
          </p:cNvPr>
          <p:cNvSpPr txBox="1"/>
          <p:nvPr/>
        </p:nvSpPr>
        <p:spPr>
          <a:xfrm>
            <a:off x="1326362" y="4485199"/>
            <a:ext cx="7177558" cy="276999"/>
          </a:xfrm>
          <a:prstGeom prst="rect">
            <a:avLst/>
          </a:prstGeom>
          <a:solidFill>
            <a:schemeClr val="bg1">
              <a:lumMod val="95000"/>
            </a:schemeClr>
          </a:solidFill>
        </p:spPr>
        <p:txBody>
          <a:bodyPr wrap="square" rtlCol="0">
            <a:spAutoFit/>
          </a:bodyPr>
          <a:lstStyle/>
          <a:p>
            <a:r>
              <a:rPr lang="en-US" sz="1200" dirty="0">
                <a:latin typeface="Arial" panose="020B0604020202020204" pitchFamily="34" charset="0"/>
                <a:cs typeface="Arial" panose="020B0604020202020204" pitchFamily="34" charset="0"/>
              </a:rPr>
              <a:t>HIV RNA ≥50 copies/mL at 48 weeks: 9/522 (2%) in q8-week arm, 5/523 (1%) in q4-week arm</a:t>
            </a:r>
          </a:p>
        </p:txBody>
      </p:sp>
      <p:sp>
        <p:nvSpPr>
          <p:cNvPr id="8" name="TextBox 7">
            <a:extLst>
              <a:ext uri="{FF2B5EF4-FFF2-40B4-BE49-F238E27FC236}">
                <a16:creationId xmlns:a16="http://schemas.microsoft.com/office/drawing/2014/main" id="{7C59665D-5C71-CB44-881E-18A1A7A9C81A}"/>
              </a:ext>
            </a:extLst>
          </p:cNvPr>
          <p:cNvSpPr txBox="1"/>
          <p:nvPr/>
        </p:nvSpPr>
        <p:spPr>
          <a:xfrm>
            <a:off x="2935142" y="3802206"/>
            <a:ext cx="742950" cy="253916"/>
          </a:xfrm>
          <a:prstGeom prst="rect">
            <a:avLst/>
          </a:prstGeom>
          <a:noFill/>
        </p:spPr>
        <p:txBody>
          <a:bodyPr wrap="square" rtlCol="0" anchor="ctr" anchorCtr="1">
            <a:spAutoFit/>
          </a:bodyPr>
          <a:lstStyle/>
          <a:p>
            <a:r>
              <a:rPr lang="en-US" sz="1050" dirty="0">
                <a:solidFill>
                  <a:srgbClr val="FFFFFF"/>
                </a:solidFill>
                <a:latin typeface="Arial"/>
              </a:rPr>
              <a:t>491/522</a:t>
            </a:r>
          </a:p>
        </p:txBody>
      </p:sp>
    </p:spTree>
    <p:extLst>
      <p:ext uri="{BB962C8B-B14F-4D97-AF65-F5344CB8AC3E}">
        <p14:creationId xmlns:p14="http://schemas.microsoft.com/office/powerpoint/2010/main" val="236336216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15F2BBD-7BF4-7443-ADB9-53B59644F2CC}"/>
              </a:ext>
            </a:extLst>
          </p:cNvPr>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IM Cabotegravir and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Every 2 Months for HIV Maintenance</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ATLAS-2M Study</a:t>
            </a:r>
            <a:r>
              <a:rPr lang="en-US" sz="2000" dirty="0"/>
              <a:t>: Results</a:t>
            </a:r>
          </a:p>
        </p:txBody>
      </p:sp>
      <p:sp>
        <p:nvSpPr>
          <p:cNvPr id="7" name="Text Placeholder 6">
            <a:extLst>
              <a:ext uri="{FF2B5EF4-FFF2-40B4-BE49-F238E27FC236}">
                <a16:creationId xmlns:a16="http://schemas.microsoft.com/office/drawing/2014/main" id="{7C237DE4-D544-7F44-AF0B-F98D507D3E25}"/>
              </a:ext>
            </a:extLst>
          </p:cNvPr>
          <p:cNvSpPr>
            <a:spLocks noGrp="1"/>
          </p:cNvSpPr>
          <p:nvPr>
            <p:ph type="body" sz="quarter" idx="14"/>
          </p:nvPr>
        </p:nvSpPr>
        <p:spPr/>
        <p:txBody>
          <a:bodyPr/>
          <a:lstStyle/>
          <a:p>
            <a:r>
              <a:rPr lang="en-US" dirty="0"/>
              <a:t>Source: Overton ET, et al. Lancet. 2020:396:1994-2005.</a:t>
            </a:r>
            <a:endParaRPr lang="en-US" dirty="0">
              <a:latin typeface="Arial" pitchFamily="31" charset="0"/>
            </a:endParaRPr>
          </a:p>
        </p:txBody>
      </p:sp>
      <p:graphicFrame>
        <p:nvGraphicFramePr>
          <p:cNvPr id="8" name="Group 65">
            <a:extLst>
              <a:ext uri="{FF2B5EF4-FFF2-40B4-BE49-F238E27FC236}">
                <a16:creationId xmlns:a16="http://schemas.microsoft.com/office/drawing/2014/main" id="{E68C324B-73F7-D743-AC0F-70C959A885C1}"/>
              </a:ext>
            </a:extLst>
          </p:cNvPr>
          <p:cNvGraphicFramePr>
            <a:graphicFrameLocks noGrp="1"/>
          </p:cNvGraphicFramePr>
          <p:nvPr>
            <p:extLst>
              <p:ext uri="{D42A27DB-BD31-4B8C-83A1-F6EECF244321}">
                <p14:modId xmlns:p14="http://schemas.microsoft.com/office/powerpoint/2010/main" val="1172080952"/>
              </p:ext>
            </p:extLst>
          </p:nvPr>
        </p:nvGraphicFramePr>
        <p:xfrm>
          <a:off x="417311" y="1061804"/>
          <a:ext cx="8321041" cy="3511931"/>
        </p:xfrm>
        <a:graphic>
          <a:graphicData uri="http://schemas.openxmlformats.org/drawingml/2006/table">
            <a:tbl>
              <a:tblPr>
                <a:effectLst/>
              </a:tblPr>
              <a:tblGrid>
                <a:gridCol w="1191911">
                  <a:extLst>
                    <a:ext uri="{9D8B030D-6E8A-4147-A177-3AD203B41FA5}">
                      <a16:colId xmlns:a16="http://schemas.microsoft.com/office/drawing/2014/main" val="20000"/>
                    </a:ext>
                  </a:extLst>
                </a:gridCol>
                <a:gridCol w="1425826">
                  <a:extLst>
                    <a:ext uri="{9D8B030D-6E8A-4147-A177-3AD203B41FA5}">
                      <a16:colId xmlns:a16="http://schemas.microsoft.com/office/drawing/2014/main" val="20001"/>
                    </a:ext>
                  </a:extLst>
                </a:gridCol>
                <a:gridCol w="1425826">
                  <a:extLst>
                    <a:ext uri="{9D8B030D-6E8A-4147-A177-3AD203B41FA5}">
                      <a16:colId xmlns:a16="http://schemas.microsoft.com/office/drawing/2014/main" val="2239871560"/>
                    </a:ext>
                  </a:extLst>
                </a:gridCol>
                <a:gridCol w="1425826">
                  <a:extLst>
                    <a:ext uri="{9D8B030D-6E8A-4147-A177-3AD203B41FA5}">
                      <a16:colId xmlns:a16="http://schemas.microsoft.com/office/drawing/2014/main" val="2646659511"/>
                    </a:ext>
                  </a:extLst>
                </a:gridCol>
                <a:gridCol w="1425826">
                  <a:extLst>
                    <a:ext uri="{9D8B030D-6E8A-4147-A177-3AD203B41FA5}">
                      <a16:colId xmlns:a16="http://schemas.microsoft.com/office/drawing/2014/main" val="20002"/>
                    </a:ext>
                  </a:extLst>
                </a:gridCol>
                <a:gridCol w="1425826">
                  <a:extLst>
                    <a:ext uri="{9D8B030D-6E8A-4147-A177-3AD203B41FA5}">
                      <a16:colId xmlns:a16="http://schemas.microsoft.com/office/drawing/2014/main" val="517719981"/>
                    </a:ext>
                  </a:extLst>
                </a:gridCol>
              </a:tblGrid>
              <a:tr h="544805">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Participants with Viral Rebound Meeting Protocol-Defined Criteria for Genotype Resistance Testing</a:t>
                      </a:r>
                      <a:endParaRPr lang="en-US" sz="1300" b="0" dirty="0">
                        <a:solidFill>
                          <a:srgbClr val="FFFFFF"/>
                        </a:solidFill>
                        <a:latin typeface="Arial" panose="020B0604020202020204" pitchFamily="34" charset="0"/>
                        <a:cs typeface="Arial" panose="020B0604020202020204" pitchFamily="34" charset="0"/>
                      </a:endParaRPr>
                    </a:p>
                  </a:txBody>
                  <a:tcPr marL="137160"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85000"/>
                        <a:lumOff val="1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rgbClr val="FFFFFF"/>
                        </a:solidFill>
                      </a:endParaRPr>
                    </a:p>
                  </a:txBody>
                  <a:tcPr marL="182880" marR="65762" marT="32871" marB="32871"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tx1">
                        <a:lumMod val="85000"/>
                        <a:lumOff val="15000"/>
                      </a:schemeClr>
                    </a:solidFill>
                  </a:tcPr>
                </a:tc>
                <a:extLst>
                  <a:ext uri="{0D108BD9-81ED-4DB2-BD59-A6C34878D82A}">
                    <a16:rowId xmlns:a16="http://schemas.microsoft.com/office/drawing/2014/main" val="10000"/>
                  </a:ext>
                </a:extLst>
              </a:tr>
              <a:tr h="722364">
                <a:tc>
                  <a:txBody>
                    <a:bodyPr/>
                    <a:lstStyle/>
                    <a:p>
                      <a:pPr marL="0" indent="0" algn="l"/>
                      <a:endPar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marL="0" indent="0" algn="ctr"/>
                      <a: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Total </a:t>
                      </a:r>
                      <a:b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Number of Participants</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79803B"/>
                    </a:solidFill>
                  </a:tcPr>
                </a:tc>
                <a:tc>
                  <a:txBody>
                    <a:bodyPr/>
                    <a:lstStyle/>
                    <a:p>
                      <a:pPr marL="0" indent="0" algn="ctr"/>
                      <a: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Archived (Baseline) RPV RAMs*</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8A494A"/>
                    </a:solidFill>
                  </a:tcPr>
                </a:tc>
                <a:tc>
                  <a:txBody>
                    <a:bodyPr/>
                    <a:lstStyle/>
                    <a:p>
                      <a:pPr marL="0" indent="0" algn="ctr"/>
                      <a: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Archived (Baseline) INSTI RAMs*</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4D2170"/>
                    </a:solidFill>
                  </a:tcPr>
                </a:tc>
                <a:tc>
                  <a:txBody>
                    <a:bodyPr/>
                    <a:lstStyle/>
                    <a:p>
                      <a:pPr marL="0" indent="0" algn="ctr"/>
                      <a: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RPV RAMs Detected at Time of VF</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8A494A"/>
                    </a:solidFill>
                  </a:tcPr>
                </a:tc>
                <a:tc>
                  <a:txBody>
                    <a:bodyPr/>
                    <a:lstStyle/>
                    <a:p>
                      <a:pPr marL="0" indent="0" algn="ctr"/>
                      <a: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INSTI RAMs Detected at Time of VF</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4D2170"/>
                    </a:solidFill>
                  </a:tcPr>
                </a:tc>
                <a:extLst>
                  <a:ext uri="{0D108BD9-81ED-4DB2-BD59-A6C34878D82A}">
                    <a16:rowId xmlns:a16="http://schemas.microsoft.com/office/drawing/2014/main" val="10001"/>
                  </a:ext>
                </a:extLst>
              </a:tr>
              <a:tr h="793451">
                <a:tc>
                  <a:txBody>
                    <a:bodyPr/>
                    <a:lstStyle/>
                    <a:p>
                      <a:pPr marL="0"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Q8 Weeks</a:t>
                      </a:r>
                    </a:p>
                  </a:txBody>
                  <a:tcPr marL="68580"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9803B">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5/8</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A494A">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1/8</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D2170">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6/8</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A494A">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5/8</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D2170">
                        <a:alpha val="20000"/>
                      </a:srgbClr>
                    </a:solidFill>
                  </a:tcPr>
                </a:tc>
                <a:extLst>
                  <a:ext uri="{0D108BD9-81ED-4DB2-BD59-A6C34878D82A}">
                    <a16:rowId xmlns:a16="http://schemas.microsoft.com/office/drawing/2014/main" val="10002"/>
                  </a:ext>
                </a:extLst>
              </a:tr>
              <a:tr h="793451">
                <a:tc>
                  <a:txBody>
                    <a:bodyPr/>
                    <a:lstStyle/>
                    <a:p>
                      <a:pPr marL="0"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Q4 Weeks</a:t>
                      </a:r>
                    </a:p>
                  </a:txBody>
                  <a:tcPr marL="68580" marR="49322" marT="24653" marB="24653" anchor="ctr" horzOverflow="overflow">
                    <a:lnL w="952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75000"/>
                        <a:alpha val="66922"/>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9803B">
                        <a:alpha val="3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0/2</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A494A">
                        <a:alpha val="3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0/2</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D2170">
                        <a:alpha val="3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1/2**</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A494A">
                        <a:alpha val="29582"/>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2/2</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D2170">
                        <a:alpha val="30000"/>
                      </a:srgbClr>
                    </a:solidFill>
                  </a:tcPr>
                </a:tc>
                <a:extLst>
                  <a:ext uri="{0D108BD9-81ED-4DB2-BD59-A6C34878D82A}">
                    <a16:rowId xmlns:a16="http://schemas.microsoft.com/office/drawing/2014/main" val="10003"/>
                  </a:ext>
                </a:extLst>
              </a:tr>
              <a:tr h="579213">
                <a:tc gridSpan="6">
                  <a:txBody>
                    <a:bodyPr/>
                    <a:lstStyle/>
                    <a:p>
                      <a:pPr marL="0" marR="0" lvl="1" indent="0" algn="l" defTabSz="914400" rtl="0" eaLnBrk="1" fontAlgn="auto" latinLnBrk="0" hangingPunct="1">
                        <a:lnSpc>
                          <a:spcPts val="1100"/>
                        </a:lnSpc>
                        <a:spcBef>
                          <a:spcPts val="400"/>
                        </a:spcBef>
                        <a:spcAft>
                          <a:spcPts val="0"/>
                        </a:spcAft>
                        <a:buClr>
                          <a:schemeClr val="bg2"/>
                        </a:buClr>
                        <a:buSzTx/>
                        <a:buFontTx/>
                        <a:buNone/>
                        <a:tabLst/>
                        <a:defRPr/>
                      </a:pPr>
                      <a:r>
                        <a:rPr lang="en-US" sz="1100" kern="1200" spc="-30" dirty="0">
                          <a:solidFill>
                            <a:srgbClr val="000000"/>
                          </a:solidFill>
                          <a:latin typeface="Arial" panose="020B0604020202020204" pitchFamily="34" charset="0"/>
                          <a:ea typeface="+mn-ea"/>
                          <a:cs typeface="Arial" panose="020B0604020202020204" pitchFamily="34" charset="0"/>
                        </a:rPr>
                        <a:t>*Detected by archive (DNA) genotype</a:t>
                      </a:r>
                    </a:p>
                    <a:p>
                      <a:pPr marL="0" marR="0" lvl="1" indent="0" algn="l" defTabSz="914400" rtl="0" eaLnBrk="1" fontAlgn="auto" latinLnBrk="0" hangingPunct="1">
                        <a:lnSpc>
                          <a:spcPts val="1100"/>
                        </a:lnSpc>
                        <a:spcBef>
                          <a:spcPts val="400"/>
                        </a:spcBef>
                        <a:spcAft>
                          <a:spcPts val="0"/>
                        </a:spcAft>
                        <a:buClr>
                          <a:schemeClr val="bg2"/>
                        </a:buClr>
                        <a:buSzTx/>
                        <a:buFontTx/>
                        <a:buNone/>
                        <a:tabLst/>
                        <a:defRPr/>
                      </a:pPr>
                      <a:r>
                        <a:rPr lang="en-US" sz="1100" kern="1200" spc="-30" dirty="0">
                          <a:solidFill>
                            <a:srgbClr val="000000"/>
                          </a:solidFill>
                          <a:latin typeface="Arial" panose="020B0604020202020204" pitchFamily="34" charset="0"/>
                          <a:ea typeface="+mn-ea"/>
                          <a:cs typeface="Arial" panose="020B0604020202020204" pitchFamily="34" charset="0"/>
                        </a:rPr>
                        <a:t>**One participant had RPV RAMs; the other an NNRTI polymorphism that reduced RPV activity &gt;100-fold</a:t>
                      </a:r>
                    </a:p>
                    <a:p>
                      <a:pPr marL="0" marR="0" lvl="1" indent="0" algn="l" defTabSz="914400" rtl="0" eaLnBrk="1" fontAlgn="auto" latinLnBrk="0" hangingPunct="1">
                        <a:lnSpc>
                          <a:spcPts val="1100"/>
                        </a:lnSpc>
                        <a:spcBef>
                          <a:spcPts val="400"/>
                        </a:spcBef>
                        <a:spcAft>
                          <a:spcPts val="0"/>
                        </a:spcAft>
                        <a:buClr>
                          <a:schemeClr val="bg2"/>
                        </a:buClr>
                        <a:buSzTx/>
                        <a:buFontTx/>
                        <a:buNone/>
                        <a:tabLst/>
                        <a:defRPr/>
                      </a:pPr>
                      <a:r>
                        <a:rPr lang="en-US" sz="1100" kern="1200" spc="-30" dirty="0">
                          <a:solidFill>
                            <a:srgbClr val="000000"/>
                          </a:solidFill>
                          <a:latin typeface="Arial" panose="020B0604020202020204" pitchFamily="34" charset="0"/>
                          <a:ea typeface="+mn-ea"/>
                          <a:cs typeface="Arial" panose="020B0604020202020204" pitchFamily="34" charset="0"/>
                        </a:rPr>
                        <a:t>Abbreviations: RAMs = resistance associated mutations; VF = virologic failure</a:t>
                      </a:r>
                    </a:p>
                  </a:txBody>
                  <a:tcPr marL="68580" marR="68580" marT="68580" marB="68580"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endParaRPr kumimoji="0" lang="en-US" sz="1800" b="0" i="0" u="none" strike="noStrike" kern="1200" cap="none" spc="-30" normalizeH="0" baseline="0" noProof="0" dirty="0">
                        <a:ln>
                          <a:noFill/>
                        </a:ln>
                        <a:solidFill>
                          <a:srgbClr val="000000"/>
                        </a:solidFill>
                        <a:effectLst/>
                        <a:uLnTx/>
                        <a:uFillTx/>
                        <a:latin typeface="+mn-lt"/>
                        <a:ea typeface="+mn-ea"/>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endParaRPr kumimoji="0" lang="en-US" sz="1800" b="0" i="0" u="none" strike="noStrike" kern="1200" cap="none" spc="-30" normalizeH="0" baseline="0" noProof="0" dirty="0">
                        <a:ln>
                          <a:noFill/>
                        </a:ln>
                        <a:solidFill>
                          <a:srgbClr val="000000"/>
                        </a:solidFill>
                        <a:effectLst/>
                        <a:uLnTx/>
                        <a:uFillTx/>
                        <a:latin typeface="+mn-lt"/>
                        <a:ea typeface="+mn-ea"/>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2857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endParaRPr lang="en-US" sz="1600" kern="1200" spc="-30" dirty="0">
                        <a:solidFill>
                          <a:srgbClr val="000000"/>
                        </a:solidFill>
                        <a:latin typeface="+mn-lt"/>
                        <a:ea typeface="+mn-ea"/>
                        <a:cs typeface="Arial"/>
                      </a:endParaRPr>
                    </a:p>
                  </a:txBody>
                  <a:tcPr marL="182880" marR="65762" marT="32871" marB="32871"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4B3E25"/>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5524738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BFB12-B5AB-6F40-93FC-F4D7B3F64DA8}"/>
              </a:ext>
            </a:extLst>
          </p:cNvPr>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IM Cabotegravir and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Every 2 Months for HIV Maintenance</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ATLAS-2M Study</a:t>
            </a:r>
            <a:r>
              <a:rPr lang="en-US" sz="2000" dirty="0"/>
              <a:t>: Results</a:t>
            </a:r>
          </a:p>
        </p:txBody>
      </p:sp>
      <p:sp>
        <p:nvSpPr>
          <p:cNvPr id="8" name="Text Placeholder 7">
            <a:extLst>
              <a:ext uri="{FF2B5EF4-FFF2-40B4-BE49-F238E27FC236}">
                <a16:creationId xmlns:a16="http://schemas.microsoft.com/office/drawing/2014/main" id="{FED1A5E9-2D76-4C4C-8C24-AB76239AD001}"/>
              </a:ext>
            </a:extLst>
          </p:cNvPr>
          <p:cNvSpPr>
            <a:spLocks noGrp="1"/>
          </p:cNvSpPr>
          <p:nvPr>
            <p:ph type="body" sz="quarter" idx="14"/>
          </p:nvPr>
        </p:nvSpPr>
        <p:spPr/>
        <p:txBody>
          <a:bodyPr/>
          <a:lstStyle/>
          <a:p>
            <a:r>
              <a:rPr lang="en-US" dirty="0"/>
              <a:t>Source: Overton ET, et al. Lancet. 2020:396:1994-2005.</a:t>
            </a:r>
            <a:endParaRPr lang="en-US" dirty="0">
              <a:latin typeface="Arial" pitchFamily="31" charset="0"/>
            </a:endParaRPr>
          </a:p>
        </p:txBody>
      </p:sp>
      <p:graphicFrame>
        <p:nvGraphicFramePr>
          <p:cNvPr id="6" name="Group 65">
            <a:extLst>
              <a:ext uri="{FF2B5EF4-FFF2-40B4-BE49-F238E27FC236}">
                <a16:creationId xmlns:a16="http://schemas.microsoft.com/office/drawing/2014/main" id="{6343AA73-D6B6-EA45-80E8-449AE3A754D0}"/>
              </a:ext>
            </a:extLst>
          </p:cNvPr>
          <p:cNvGraphicFramePr>
            <a:graphicFrameLocks noGrp="1"/>
          </p:cNvGraphicFramePr>
          <p:nvPr>
            <p:extLst>
              <p:ext uri="{D42A27DB-BD31-4B8C-83A1-F6EECF244321}">
                <p14:modId xmlns:p14="http://schemas.microsoft.com/office/powerpoint/2010/main" val="2655857515"/>
              </p:ext>
            </p:extLst>
          </p:nvPr>
        </p:nvGraphicFramePr>
        <p:xfrm>
          <a:off x="454246" y="1044541"/>
          <a:ext cx="8229601" cy="3666749"/>
        </p:xfrm>
        <a:graphic>
          <a:graphicData uri="http://schemas.openxmlformats.org/drawingml/2006/table">
            <a:tbl>
              <a:tblPr>
                <a:effectLst/>
              </a:tblPr>
              <a:tblGrid>
                <a:gridCol w="2987597">
                  <a:extLst>
                    <a:ext uri="{9D8B030D-6E8A-4147-A177-3AD203B41FA5}">
                      <a16:colId xmlns:a16="http://schemas.microsoft.com/office/drawing/2014/main" val="20000"/>
                    </a:ext>
                  </a:extLst>
                </a:gridCol>
                <a:gridCol w="2621002">
                  <a:extLst>
                    <a:ext uri="{9D8B030D-6E8A-4147-A177-3AD203B41FA5}">
                      <a16:colId xmlns:a16="http://schemas.microsoft.com/office/drawing/2014/main" val="20001"/>
                    </a:ext>
                  </a:extLst>
                </a:gridCol>
                <a:gridCol w="2621002">
                  <a:extLst>
                    <a:ext uri="{9D8B030D-6E8A-4147-A177-3AD203B41FA5}">
                      <a16:colId xmlns:a16="http://schemas.microsoft.com/office/drawing/2014/main" val="2268791518"/>
                    </a:ext>
                  </a:extLst>
                </a:gridCol>
              </a:tblGrid>
              <a:tr h="322033">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Injection Site Reactions (ISRs)*</a:t>
                      </a:r>
                      <a:endParaRPr lang="en-US" sz="1400" b="0" dirty="0">
                        <a:solidFill>
                          <a:srgbClr val="FFFFFF"/>
                        </a:solidFill>
                        <a:latin typeface="Arial" panose="020B0604020202020204" pitchFamily="34" charset="0"/>
                        <a:cs typeface="Arial" panose="020B0604020202020204" pitchFamily="34" charset="0"/>
                      </a:endParaRPr>
                    </a:p>
                  </a:txBody>
                  <a:tcPr marL="137160"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85000"/>
                        <a:lumOff val="15000"/>
                      </a:schemeClr>
                    </a:solidFill>
                  </a:tcPr>
                </a:tc>
                <a:tc hMerge="1">
                  <a:txBody>
                    <a:bodyPr/>
                    <a:lstStyle/>
                    <a:p>
                      <a:endParaRPr 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rgbClr val="FFFFFF"/>
                        </a:solidFill>
                      </a:endParaRPr>
                    </a:p>
                  </a:txBody>
                  <a:tcPr marL="182880" marR="65762" marT="32871" marB="32871"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tx1">
                        <a:lumMod val="85000"/>
                        <a:lumOff val="15000"/>
                      </a:schemeClr>
                    </a:solidFill>
                  </a:tcPr>
                </a:tc>
                <a:extLst>
                  <a:ext uri="{0D108BD9-81ED-4DB2-BD59-A6C34878D82A}">
                    <a16:rowId xmlns:a16="http://schemas.microsoft.com/office/drawing/2014/main" val="10000"/>
                  </a:ext>
                </a:extLst>
              </a:tr>
              <a:tr h="476424">
                <a:tc>
                  <a:txBody>
                    <a:bodyPr/>
                    <a:lstStyle/>
                    <a:p>
                      <a:pPr marL="0" indent="0" algn="l"/>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  Types of Reactions</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marL="0" indent="0" algn="ctr"/>
                      <a: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IM CAB + RPV </a:t>
                      </a:r>
                      <a:b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br>
                      <a: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Every 8 Weeks</a:t>
                      </a: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 n (%)</a:t>
                      </a:r>
                      <a:endPar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solidFill>
                  </a:tcPr>
                </a:tc>
                <a:tc>
                  <a:txBody>
                    <a:bodyPr/>
                    <a:lstStyle/>
                    <a:p>
                      <a:pPr marL="0" indent="0" algn="ctr"/>
                      <a: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IM CAB + RPV </a:t>
                      </a:r>
                      <a:b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br>
                      <a: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Every 4 Weeks</a:t>
                      </a: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 n, %</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solidFill>
                  </a:tcPr>
                </a:tc>
                <a:extLst>
                  <a:ext uri="{0D108BD9-81ED-4DB2-BD59-A6C34878D82A}">
                    <a16:rowId xmlns:a16="http://schemas.microsoft.com/office/drawing/2014/main" val="10001"/>
                  </a:ext>
                </a:extLst>
              </a:tr>
              <a:tr h="31746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Participants who received injections, n</a:t>
                      </a:r>
                    </a:p>
                  </a:txBody>
                  <a:tcPr marL="137160"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516</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517</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15000"/>
                      </a:srgbClr>
                    </a:solidFill>
                  </a:tcPr>
                </a:tc>
                <a:extLst>
                  <a:ext uri="{0D108BD9-81ED-4DB2-BD59-A6C34878D82A}">
                    <a16:rowId xmlns:a16="http://schemas.microsoft.com/office/drawing/2014/main" val="10002"/>
                  </a:ext>
                </a:extLst>
              </a:tr>
              <a:tr h="31746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Any reaction, n (%)</a:t>
                      </a:r>
                    </a:p>
                  </a:txBody>
                  <a:tcPr marL="137160"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3E3"/>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392 (76)</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2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390 (75)</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25000"/>
                      </a:srgbClr>
                    </a:solidFill>
                  </a:tcPr>
                </a:tc>
                <a:extLst>
                  <a:ext uri="{0D108BD9-81ED-4DB2-BD59-A6C34878D82A}">
                    <a16:rowId xmlns:a16="http://schemas.microsoft.com/office/drawing/2014/main" val="10004"/>
                  </a:ext>
                </a:extLst>
              </a:tr>
              <a:tr h="31746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Serious reaction, n (%)</a:t>
                      </a:r>
                    </a:p>
                  </a:txBody>
                  <a:tcPr marL="137160"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 (&lt;10)</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 (0)</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15000"/>
                      </a:srgbClr>
                    </a:solidFill>
                  </a:tcPr>
                </a:tc>
                <a:extLst>
                  <a:ext uri="{0D108BD9-81ED-4DB2-BD59-A6C34878D82A}">
                    <a16:rowId xmlns:a16="http://schemas.microsoft.com/office/drawing/2014/main" val="4253887532"/>
                  </a:ext>
                </a:extLst>
              </a:tr>
              <a:tr h="31746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Reaction leading to discontinuation, n (%)</a:t>
                      </a:r>
                    </a:p>
                  </a:txBody>
                  <a:tcPr marL="137160"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3E3"/>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 (1)</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2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 (2)</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25000"/>
                      </a:srgbClr>
                    </a:solidFill>
                  </a:tcPr>
                </a:tc>
                <a:extLst>
                  <a:ext uri="{0D108BD9-81ED-4DB2-BD59-A6C34878D82A}">
                    <a16:rowId xmlns:a16="http://schemas.microsoft.com/office/drawing/2014/main" val="1568810395"/>
                  </a:ext>
                </a:extLst>
              </a:tr>
              <a:tr h="31746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Pain, n (%)</a:t>
                      </a:r>
                    </a:p>
                  </a:txBody>
                  <a:tcPr marL="137160"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371 (72)</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363 (70)</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15000"/>
                      </a:srgbClr>
                    </a:solidFill>
                  </a:tcPr>
                </a:tc>
                <a:extLst>
                  <a:ext uri="{0D108BD9-81ED-4DB2-BD59-A6C34878D82A}">
                    <a16:rowId xmlns:a16="http://schemas.microsoft.com/office/drawing/2014/main" val="1046866651"/>
                  </a:ext>
                </a:extLst>
              </a:tr>
              <a:tr h="31746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Nodule, n (%)</a:t>
                      </a:r>
                    </a:p>
                  </a:txBody>
                  <a:tcPr marL="137160"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3E3"/>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54 (10)</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2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89 (17)</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25000"/>
                      </a:srgbClr>
                    </a:solidFill>
                  </a:tcPr>
                </a:tc>
                <a:extLst>
                  <a:ext uri="{0D108BD9-81ED-4DB2-BD59-A6C34878D82A}">
                    <a16:rowId xmlns:a16="http://schemas.microsoft.com/office/drawing/2014/main" val="1202630435"/>
                  </a:ext>
                </a:extLst>
              </a:tr>
              <a:tr h="31746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Induration, n (%)</a:t>
                      </a:r>
                    </a:p>
                  </a:txBody>
                  <a:tcPr marL="137160"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41 (8)</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1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39 (8)</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15000"/>
                      </a:srgbClr>
                    </a:solidFill>
                  </a:tcPr>
                </a:tc>
                <a:extLst>
                  <a:ext uri="{0D108BD9-81ED-4DB2-BD59-A6C34878D82A}">
                    <a16:rowId xmlns:a16="http://schemas.microsoft.com/office/drawing/2014/main" val="1789613450"/>
                  </a:ext>
                </a:extLst>
              </a:tr>
              <a:tr h="31746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Swelling, n (%)</a:t>
                      </a:r>
                    </a:p>
                  </a:txBody>
                  <a:tcPr marL="137160"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3E3"/>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32 (6)</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04400">
                        <a:alpha val="2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27 (5)</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75C00">
                        <a:alpha val="25000"/>
                      </a:srgbClr>
                    </a:solidFill>
                  </a:tcPr>
                </a:tc>
                <a:extLst>
                  <a:ext uri="{0D108BD9-81ED-4DB2-BD59-A6C34878D82A}">
                    <a16:rowId xmlns:a16="http://schemas.microsoft.com/office/drawing/2014/main" val="4079041313"/>
                  </a:ext>
                </a:extLst>
              </a:tr>
              <a:tr h="328596">
                <a:tc gridSpan="3">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Arial" panose="020B0604020202020204" pitchFamily="34" charset="0"/>
                          <a:ea typeface="+mn-ea"/>
                          <a:cs typeface="Arial" panose="020B0604020202020204" pitchFamily="34" charset="0"/>
                        </a:rPr>
                        <a:t>*The majority of ISRs (98%) were grade 1-2.</a:t>
                      </a:r>
                    </a:p>
                  </a:txBody>
                  <a:tcPr marL="137160"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A87E00">
                        <a:alpha val="8000"/>
                      </a:srgbClr>
                    </a:solidFill>
                  </a:tcPr>
                </a:tc>
                <a:tc hMerge="1">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endParaRPr kumimoji="0" lang="en-US" sz="1800" b="0" i="0" u="none" strike="noStrike" kern="1200" cap="none" spc="-30" normalizeH="0" baseline="0" noProof="0" dirty="0">
                        <a:ln>
                          <a:noFill/>
                        </a:ln>
                        <a:solidFill>
                          <a:srgbClr val="000000"/>
                        </a:solidFill>
                        <a:effectLst/>
                        <a:uLnTx/>
                        <a:uFillTx/>
                        <a:latin typeface="+mn-lt"/>
                        <a:ea typeface="+mn-ea"/>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endParaRPr lang="en-US" sz="1600" kern="1200" spc="-30" dirty="0">
                        <a:solidFill>
                          <a:srgbClr val="000000"/>
                        </a:solidFill>
                        <a:latin typeface="+mn-lt"/>
                        <a:ea typeface="+mn-ea"/>
                        <a:cs typeface="Arial"/>
                      </a:endParaRPr>
                    </a:p>
                  </a:txBody>
                  <a:tcPr marL="182880" marR="65762" marT="32871" marB="32871"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4B3E25"/>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A87E00">
                        <a:alpha val="8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2015578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ea typeface="ＭＳ Ｐゴシック" pitchFamily="31" charset="-128"/>
                <a:cs typeface="ＭＳ Ｐゴシック" pitchFamily="31" charset="-128"/>
              </a:rPr>
              <a:t>IM Cabotegravir and IM </a:t>
            </a:r>
            <a:r>
              <a:rPr lang="en-US" sz="1800" dirty="0" err="1">
                <a:ea typeface="ＭＳ Ｐゴシック" pitchFamily="31" charset="-128"/>
                <a:cs typeface="ＭＳ Ｐゴシック" pitchFamily="31" charset="-128"/>
              </a:rPr>
              <a:t>Rilpivirine</a:t>
            </a:r>
            <a:r>
              <a:rPr lang="en-US" sz="1800" dirty="0">
                <a:ea typeface="ＭＳ Ｐゴシック" pitchFamily="31" charset="-128"/>
                <a:cs typeface="ＭＳ Ｐゴシック" pitchFamily="31" charset="-128"/>
              </a:rPr>
              <a:t> Every 2 Months for HIV Maintenance</a:t>
            </a:r>
            <a:br>
              <a:rPr lang="en-US" sz="1800" dirty="0">
                <a:ea typeface="ＭＳ Ｐゴシック" pitchFamily="31" charset="-128"/>
                <a:cs typeface="ＭＳ Ｐゴシック" pitchFamily="31" charset="-128"/>
              </a:rPr>
            </a:br>
            <a:r>
              <a:rPr lang="en-US" sz="2100" dirty="0">
                <a:ea typeface="ＭＳ Ｐゴシック" pitchFamily="31" charset="-128"/>
                <a:cs typeface="ＭＳ Ｐゴシック" pitchFamily="31" charset="-128"/>
              </a:rPr>
              <a:t>ATLAS-2M Study</a:t>
            </a:r>
            <a:r>
              <a:rPr lang="en-US" sz="2100" dirty="0"/>
              <a:t>: Conclusions</a:t>
            </a:r>
          </a:p>
        </p:txBody>
      </p:sp>
      <p:sp>
        <p:nvSpPr>
          <p:cNvPr id="7" name="Content Placeholder 6"/>
          <p:cNvSpPr>
            <a:spLocks noGrp="1"/>
          </p:cNvSpPr>
          <p:nvPr>
            <p:ph type="body" sz="quarter" idx="16"/>
          </p:nvPr>
        </p:nvSpPr>
        <p:spPr/>
        <p:txBody>
          <a:bodyPr/>
          <a:lstStyle/>
          <a:p>
            <a:r>
              <a:rPr lang="en-US" dirty="0"/>
              <a:t>Source: Overton ET, et al. Lancet. 2020:396:1994-2005.</a:t>
            </a:r>
            <a:endParaRPr lang="en-US" dirty="0">
              <a:latin typeface="Arial" pitchFamily="31" charset="0"/>
            </a:endParaRPr>
          </a:p>
        </p:txBody>
      </p:sp>
      <p:sp>
        <p:nvSpPr>
          <p:cNvPr id="3" name="Content Placeholder 2">
            <a:extLst>
              <a:ext uri="{FF2B5EF4-FFF2-40B4-BE49-F238E27FC236}">
                <a16:creationId xmlns:a16="http://schemas.microsoft.com/office/drawing/2014/main" id="{3F7599A3-7D7A-71E8-D3C2-738BF9084C30}"/>
              </a:ext>
            </a:extLst>
          </p:cNvPr>
          <p:cNvSpPr>
            <a:spLocks noGrp="1"/>
          </p:cNvSpPr>
          <p:nvPr>
            <p:ph sz="half" idx="2"/>
          </p:nvPr>
        </p:nvSpPr>
        <p:spPr>
          <a:xfrm>
            <a:off x="-18168" y="1956021"/>
            <a:ext cx="9180576" cy="1269676"/>
          </a:xfrm>
        </p:spPr>
        <p:txBody>
          <a:bodyPr/>
          <a:lstStyle/>
          <a:p>
            <a:r>
              <a:rPr lang="en-US" b="1" dirty="0">
                <a:solidFill>
                  <a:srgbClr val="C00000"/>
                </a:solidFill>
                <a:cs typeface="Arial"/>
              </a:rPr>
              <a:t>Conclusions</a:t>
            </a:r>
            <a:r>
              <a:rPr lang="en-US" dirty="0">
                <a:solidFill>
                  <a:srgbClr val="800000"/>
                </a:solidFill>
                <a:cs typeface="Arial"/>
              </a:rPr>
              <a:t>:</a:t>
            </a:r>
            <a:r>
              <a:rPr lang="en-US" dirty="0">
                <a:solidFill>
                  <a:schemeClr val="tx1"/>
                </a:solidFill>
                <a:cs typeface="Arial"/>
              </a:rPr>
              <a:t> “The efficacy and safety profiles of dosing every 8 weeks and dosing every 4 weeks were similar. These results support the use of cabotegravir plus </a:t>
            </a:r>
            <a:r>
              <a:rPr lang="en-US" dirty="0" err="1">
                <a:solidFill>
                  <a:schemeClr val="tx1"/>
                </a:solidFill>
                <a:cs typeface="Arial"/>
              </a:rPr>
              <a:t>rilpivirine</a:t>
            </a:r>
            <a:r>
              <a:rPr lang="en-US" dirty="0">
                <a:solidFill>
                  <a:schemeClr val="tx1"/>
                </a:solidFill>
                <a:cs typeface="Arial"/>
              </a:rPr>
              <a:t> long-acting administered every 2 months as a therapeutic option for people living with HIV-1</a:t>
            </a:r>
            <a:r>
              <a:rPr lang="en-US" dirty="0">
                <a:solidFill>
                  <a:schemeClr val="tx1"/>
                </a:solidFill>
              </a:rPr>
              <a:t>.”</a:t>
            </a:r>
            <a:endParaRPr lang="en-US" dirty="0">
              <a:solidFill>
                <a:schemeClr val="tx1"/>
              </a:solidFill>
              <a:cs typeface="Arial"/>
            </a:endParaRPr>
          </a:p>
        </p:txBody>
      </p:sp>
    </p:spTree>
    <p:extLst>
      <p:ext uri="{BB962C8B-B14F-4D97-AF65-F5344CB8AC3E}">
        <p14:creationId xmlns:p14="http://schemas.microsoft.com/office/powerpoint/2010/main" val="159534064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103730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NCRC.thmx</Template>
  <TotalTime>51095</TotalTime>
  <Words>893</Words>
  <Application>Microsoft Macintosh PowerPoint</Application>
  <PresentationFormat>On-screen Show (16:9)</PresentationFormat>
  <Paragraphs>119</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Corbel</vt:lpstr>
      <vt:lpstr>Geneva</vt:lpstr>
      <vt:lpstr>Lucida Grande</vt:lpstr>
      <vt:lpstr>Symbol</vt:lpstr>
      <vt:lpstr>Times New Roman</vt:lpstr>
      <vt:lpstr>NCRC</vt:lpstr>
      <vt:lpstr>IM Cabotegravir and IM Rilpivirine Every 2 Months for HIV Maintenance  ATLAS-2M</vt:lpstr>
      <vt:lpstr>IM Cabotegravir and IM Rilpivirine Every 2 Months for HIV Maintenance ATLAS-2M Study: Design</vt:lpstr>
      <vt:lpstr>IM Cabotegravir and IM Rilpivirine Every 2 Months for HIV Maintenance ATLAS-2M Study: Baseline Characteristics</vt:lpstr>
      <vt:lpstr>IM Cabotegravir and IM Rilpivirine Every 2 Months for HIV Maintenance ATLAS-2M Study: Results</vt:lpstr>
      <vt:lpstr>IM Cabotegravir and IM Rilpivirine Every 2 Months for HIV Maintenance ATLAS-2M Study: Results</vt:lpstr>
      <vt:lpstr>IM Cabotegravir and IM Rilpivirine Every 2 Months for HIV Maintenance ATLAS-2M Study: Results</vt:lpstr>
      <vt:lpstr>IM Cabotegravir and IM Rilpivirine Every 2 Months for HIV Maintenance ATLAS-2M Study: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2252</cp:revision>
  <cp:lastPrinted>2008-02-05T14:34:24Z</cp:lastPrinted>
  <dcterms:created xsi:type="dcterms:W3CDTF">2010-11-28T05:36:22Z</dcterms:created>
  <dcterms:modified xsi:type="dcterms:W3CDTF">2022-06-21T14:28:53Z</dcterms:modified>
</cp:coreProperties>
</file>