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092" r:id="rId2"/>
    <p:sldId id="1192" r:id="rId3"/>
    <p:sldId id="1181" r:id="rId4"/>
    <p:sldId id="1193" r:id="rId5"/>
    <p:sldId id="1198" r:id="rId6"/>
    <p:sldId id="1195" r:id="rId7"/>
    <p:sldId id="1196" r:id="rId8"/>
    <p:sldId id="1277"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807" autoAdjust="0"/>
  </p:normalViewPr>
  <p:slideViewPr>
    <p:cSldViewPr snapToGrid="0" showGuides="1">
      <p:cViewPr varScale="1">
        <p:scale>
          <a:sx n="165" d="100"/>
          <a:sy n="165"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387151973650354"/>
          <c:y val="0.11943591426071699"/>
          <c:w val="0.84989205393443468"/>
          <c:h val="0.82584506482144282"/>
        </c:manualLayout>
      </c:layout>
      <c:barChart>
        <c:barDir val="col"/>
        <c:grouping val="clustered"/>
        <c:varyColors val="0"/>
        <c:ser>
          <c:idx val="0"/>
          <c:order val="0"/>
          <c:tx>
            <c:strRef>
              <c:f>Sheet1!$B$1</c:f>
              <c:strCache>
                <c:ptCount val="1"/>
                <c:pt idx="0">
                  <c:v>IM Cabotegravir + Rilpivirine</c:v>
                </c:pt>
              </c:strCache>
            </c:strRef>
          </c:tx>
          <c:spPr>
            <a:gradFill>
              <a:gsLst>
                <a:gs pos="0">
                  <a:srgbClr val="9D6000"/>
                </a:gs>
                <a:gs pos="100000">
                  <a:srgbClr val="D99B02"/>
                </a:gs>
              </a:gsLst>
              <a:lin ang="0" scaled="1"/>
            </a:gradFill>
            <a:ln w="12700" cmpd="sng">
              <a:noFill/>
            </a:ln>
            <a:effectLst/>
            <a:scene3d>
              <a:camera prst="orthographicFront"/>
              <a:lightRig rig="threePt" dir="t"/>
            </a:scene3d>
            <a:sp3d>
              <a:bevelT/>
            </a:sp3d>
          </c:spPr>
          <c:invertIfNegative val="0"/>
          <c:dLbls>
            <c:dLbl>
              <c:idx val="0"/>
              <c:layout>
                <c:manualLayout>
                  <c:x val="-3.0864197530863901E-3"/>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D8-AD4C-AA27-7067E7986AD9}"/>
                </c:ext>
              </c:extLst>
            </c:dLbl>
            <c:dLbl>
              <c:idx val="1"/>
              <c:layout>
                <c:manualLayout>
                  <c:x val="0"/>
                  <c:y val="0.1052634487179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48 Weeks</c:v>
                </c:pt>
              </c:strCache>
            </c:strRef>
          </c:cat>
          <c:val>
            <c:numRef>
              <c:f>Sheet1!$B$2</c:f>
              <c:numCache>
                <c:formatCode>0</c:formatCode>
                <c:ptCount val="1"/>
                <c:pt idx="0">
                  <c:v>92.5</c:v>
                </c:pt>
              </c:numCache>
            </c:numRef>
          </c:val>
          <c:extLst>
            <c:ext xmlns:c16="http://schemas.microsoft.com/office/drawing/2014/chart" uri="{C3380CC4-5D6E-409C-BE32-E72D297353CC}">
              <c16:uniqueId val="{00000002-C2D8-AD4C-AA27-7067E7986AD9}"/>
            </c:ext>
          </c:extLst>
        </c:ser>
        <c:ser>
          <c:idx val="1"/>
          <c:order val="1"/>
          <c:tx>
            <c:strRef>
              <c:f>Sheet1!$C$1</c:f>
              <c:strCache>
                <c:ptCount val="1"/>
                <c:pt idx="0">
                  <c:v>3-Drug Oral ART</c:v>
                </c:pt>
              </c:strCache>
            </c:strRef>
          </c:tx>
          <c:spPr>
            <a:gradFill>
              <a:gsLst>
                <a:gs pos="0">
                  <a:srgbClr val="1F5E6F"/>
                </a:gs>
                <a:gs pos="100000">
                  <a:srgbClr val="65B1B8"/>
                </a:gs>
              </a:gsLst>
              <a:lin ang="0" scaled="1"/>
            </a:gradFill>
            <a:ln w="12700">
              <a:noFill/>
            </a:ln>
            <a:effectLst/>
            <a:scene3d>
              <a:camera prst="orthographicFront"/>
              <a:lightRig rig="threePt" dir="t"/>
            </a:scene3d>
            <a:sp3d>
              <a:bevelT/>
            </a:sp3d>
          </c:spPr>
          <c:invertIfNegative val="0"/>
          <c:dLbls>
            <c:dLbl>
              <c:idx val="0"/>
              <c:layout>
                <c:manualLayout>
                  <c:x val="-1.5432098765432701E-3"/>
                  <c:y val="0.102339464031305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D8-AD4C-AA27-7067E7986AD9}"/>
                </c:ext>
              </c:extLst>
            </c:dLbl>
            <c:dLbl>
              <c:idx val="1"/>
              <c:layout>
                <c:manualLayout>
                  <c:x val="1.5432098765431001E-3"/>
                  <c:y val="0.1081874334045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2D8-AD4C-AA27-7067E7986AD9}"/>
                </c:ext>
              </c:extLst>
            </c:dLbl>
            <c:spPr>
              <a:solidFill>
                <a:schemeClr val="bg1">
                  <a:alpha val="50000"/>
                </a:schemeClr>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48 Weeks</c:v>
                </c:pt>
              </c:strCache>
            </c:strRef>
          </c:cat>
          <c:val>
            <c:numRef>
              <c:f>Sheet1!$C$2</c:f>
              <c:numCache>
                <c:formatCode>0</c:formatCode>
                <c:ptCount val="1"/>
                <c:pt idx="0">
                  <c:v>95.5</c:v>
                </c:pt>
              </c:numCache>
            </c:numRef>
          </c:val>
          <c:extLst>
            <c:ext xmlns:c16="http://schemas.microsoft.com/office/drawing/2014/chart" uri="{C3380CC4-5D6E-409C-BE32-E72D297353CC}">
              <c16:uniqueId val="{00000005-C2D8-AD4C-AA27-7067E7986AD9}"/>
            </c:ext>
          </c:extLst>
        </c:ser>
        <c:dLbls>
          <c:showLegendKey val="0"/>
          <c:showVal val="1"/>
          <c:showCatName val="0"/>
          <c:showSerName val="0"/>
          <c:showPercent val="0"/>
          <c:showBubbleSize val="0"/>
        </c:dLbls>
        <c:gapWidth val="225"/>
        <c:overlap val="-100"/>
        <c:axId val="-2071533368"/>
        <c:axId val="-2071491288"/>
      </c:barChart>
      <c:catAx>
        <c:axId val="-2071533368"/>
        <c:scaling>
          <c:orientation val="minMax"/>
        </c:scaling>
        <c:delete val="1"/>
        <c:axPos val="b"/>
        <c:numFmt formatCode="General" sourceLinked="0"/>
        <c:majorTickMark val="out"/>
        <c:minorTickMark val="none"/>
        <c:tickLblPos val="nextTo"/>
        <c:crossAx val="-2071491288"/>
        <c:crosses val="autoZero"/>
        <c:auto val="1"/>
        <c:lblAlgn val="ctr"/>
        <c:lblOffset val="1"/>
        <c:tickLblSkip val="1"/>
        <c:tickMarkSkip val="1"/>
        <c:noMultiLvlLbl val="0"/>
      </c:catAx>
      <c:valAx>
        <c:axId val="-2071491288"/>
        <c:scaling>
          <c:orientation val="minMax"/>
          <c:max val="100"/>
          <c:min val="0"/>
        </c:scaling>
        <c:delete val="0"/>
        <c:axPos val="l"/>
        <c:title>
          <c:tx>
            <c:rich>
              <a:bodyPr/>
              <a:lstStyle/>
              <a:p>
                <a:pPr>
                  <a:defRPr/>
                </a:pPr>
                <a:r>
                  <a:rPr lang="en-US"/>
                  <a:t>HIV RNA &lt;50 copies/mL (%)</a:t>
                </a:r>
              </a:p>
            </c:rich>
          </c:tx>
          <c:layout>
            <c:manualLayout>
              <c:xMode val="edge"/>
              <c:yMode val="edge"/>
              <c:x val="1.0932273171735886E-3"/>
              <c:y val="9.4283385031416533E-2"/>
            </c:manualLayout>
          </c:layout>
          <c:overlay val="0"/>
        </c:title>
        <c:numFmt formatCode="0" sourceLinked="0"/>
        <c:majorTickMark val="out"/>
        <c:minorTickMark val="none"/>
        <c:tickLblPos val="nextTo"/>
        <c:spPr>
          <a:ln w="6350" cmpd="sng">
            <a:solidFill>
              <a:srgbClr val="000000"/>
            </a:solidFill>
          </a:ln>
        </c:spPr>
        <c:crossAx val="-207153336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3542687372411782"/>
          <c:y val="9.9945019878490892E-4"/>
          <c:w val="0.7534467045785942"/>
          <c:h val="0.107284681911908"/>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188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107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769635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3000"/>
              </a:lnSpc>
            </a:pPr>
            <a:r>
              <a:rPr lang="en-US" sz="1800" b="0" dirty="0"/>
              <a:t>Long-Acting IM Cabotegravir and IM </a:t>
            </a:r>
            <a:r>
              <a:rPr lang="en-US" sz="1800" b="0" dirty="0" err="1"/>
              <a:t>Rilpivirine</a:t>
            </a:r>
            <a:r>
              <a:rPr lang="en-US" sz="1800" b="0" dirty="0"/>
              <a:t> for HIV Maintenance</a:t>
            </a:r>
            <a:br>
              <a:rPr lang="en-US" sz="2025" b="0" dirty="0"/>
            </a:br>
            <a:r>
              <a:rPr lang="en-US" sz="2025" b="0" dirty="0"/>
              <a:t> </a:t>
            </a:r>
            <a:r>
              <a:rPr lang="en-US" dirty="0"/>
              <a:t>ATLAS Study</a:t>
            </a:r>
          </a:p>
        </p:txBody>
      </p:sp>
    </p:spTree>
    <p:extLst>
      <p:ext uri="{BB962C8B-B14F-4D97-AF65-F5344CB8AC3E}">
        <p14:creationId xmlns:p14="http://schemas.microsoft.com/office/powerpoint/2010/main" val="225617474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 Study</a:t>
            </a:r>
            <a:r>
              <a:rPr lang="en-US" sz="2000" dirty="0"/>
              <a:t>: Design</a:t>
            </a:r>
          </a:p>
        </p:txBody>
      </p:sp>
      <p:sp>
        <p:nvSpPr>
          <p:cNvPr id="3" name="Text Placeholder 2"/>
          <p:cNvSpPr>
            <a:spLocks noGrp="1"/>
          </p:cNvSpPr>
          <p:nvPr>
            <p:ph type="body" sz="quarter" idx="16"/>
          </p:nvPr>
        </p:nvSpPr>
        <p:spPr/>
        <p:txBody>
          <a:bodyPr/>
          <a:lstStyle/>
          <a:p>
            <a:r>
              <a:rPr lang="en-US" dirty="0"/>
              <a:t>Source: </a:t>
            </a:r>
            <a:r>
              <a:rPr lang="en-US" dirty="0" err="1"/>
              <a:t>Swindells</a:t>
            </a:r>
            <a:r>
              <a:rPr lang="en-US" dirty="0"/>
              <a:t> S, et al. N </a:t>
            </a:r>
            <a:r>
              <a:rPr lang="en-US" dirty="0" err="1"/>
              <a:t>Engl</a:t>
            </a:r>
            <a:r>
              <a:rPr lang="en-US" dirty="0"/>
              <a:t> J Med. 2020;382:1112-23.</a:t>
            </a:r>
            <a:endParaRPr lang="en-US" dirty="0">
              <a:latin typeface="Arial" pitchFamily="31" charset="0"/>
            </a:endParaRPr>
          </a:p>
        </p:txBody>
      </p:sp>
      <p:sp>
        <p:nvSpPr>
          <p:cNvPr id="4" name="Content Placeholder 3">
            <a:extLst>
              <a:ext uri="{FF2B5EF4-FFF2-40B4-BE49-F238E27FC236}">
                <a16:creationId xmlns:a16="http://schemas.microsoft.com/office/drawing/2014/main" id="{3A705AF8-2842-ED46-9385-2ED532ED59A0}"/>
              </a:ext>
            </a:extLst>
          </p:cNvPr>
          <p:cNvSpPr>
            <a:spLocks noGrp="1"/>
          </p:cNvSpPr>
          <p:nvPr>
            <p:ph sz="half" idx="2"/>
          </p:nvPr>
        </p:nvSpPr>
        <p:spPr>
          <a:xfrm>
            <a:off x="323851" y="1184224"/>
            <a:ext cx="4248149" cy="3370853"/>
          </a:xfrm>
        </p:spPr>
        <p:txBody>
          <a:bodyPr>
            <a:normAutofit/>
          </a:bodyPr>
          <a:lstStyle/>
          <a:p>
            <a:pPr>
              <a:lnSpc>
                <a:spcPts val="1800"/>
              </a:lnSpc>
            </a:pPr>
            <a:r>
              <a:rPr lang="en-US" sz="1400" b="1" dirty="0">
                <a:latin typeface="Arial"/>
                <a:cs typeface="Arial"/>
              </a:rPr>
              <a:t>Background</a:t>
            </a:r>
            <a:r>
              <a:rPr lang="en-US" sz="1400" dirty="0">
                <a:latin typeface="Arial"/>
                <a:cs typeface="Arial"/>
              </a:rPr>
              <a:t>: </a:t>
            </a:r>
            <a:r>
              <a:rPr lang="en-US" sz="1400" dirty="0">
                <a:latin typeface="Arial" pitchFamily="22" charset="0"/>
              </a:rPr>
              <a:t>Phase 3, randomized, open-label trial assessing IM cabotegravir plus IM </a:t>
            </a:r>
            <a:r>
              <a:rPr lang="en-US" sz="1400" dirty="0" err="1">
                <a:latin typeface="Arial" pitchFamily="22" charset="0"/>
              </a:rPr>
              <a:t>rilpivirine</a:t>
            </a:r>
            <a:r>
              <a:rPr lang="en-US" sz="1400" dirty="0">
                <a:latin typeface="Arial" pitchFamily="22" charset="0"/>
              </a:rPr>
              <a:t> after oral induction for adults taking a 3-drug oral antiretroviral therapy regimen</a:t>
            </a:r>
          </a:p>
          <a:p>
            <a:pPr>
              <a:lnSpc>
                <a:spcPts val="1800"/>
              </a:lnSpc>
            </a:pPr>
            <a:r>
              <a:rPr lang="en-US" sz="1400" b="1" dirty="0">
                <a:latin typeface="Arial"/>
                <a:cs typeface="Arial"/>
              </a:rPr>
              <a:t>Inclusion Criteria</a:t>
            </a:r>
            <a:endParaRPr lang="en-US" sz="1400" b="1" u="sng" dirty="0">
              <a:latin typeface="Arial"/>
              <a:cs typeface="Arial"/>
            </a:endParaRPr>
          </a:p>
          <a:p>
            <a:pPr lvl="1">
              <a:lnSpc>
                <a:spcPts val="1800"/>
              </a:lnSpc>
            </a:pPr>
            <a:r>
              <a:rPr lang="en-US" sz="1400" dirty="0">
                <a:latin typeface="Arial" pitchFamily="22" charset="0"/>
              </a:rPr>
              <a:t>Age ≥18 years</a:t>
            </a:r>
          </a:p>
          <a:p>
            <a:pPr lvl="1">
              <a:lnSpc>
                <a:spcPts val="1800"/>
              </a:lnSpc>
            </a:pPr>
            <a:r>
              <a:rPr lang="en-US" sz="1400" dirty="0">
                <a:latin typeface="Arial" pitchFamily="22" charset="0"/>
              </a:rPr>
              <a:t>Taking 2NRTIs+INSTI, NNRTI, or PI</a:t>
            </a:r>
          </a:p>
          <a:p>
            <a:pPr lvl="1">
              <a:lnSpc>
                <a:spcPts val="1800"/>
              </a:lnSpc>
            </a:pPr>
            <a:r>
              <a:rPr lang="en-US" sz="1400" dirty="0">
                <a:latin typeface="Arial" pitchFamily="22" charset="0"/>
              </a:rPr>
              <a:t>Stable ARV regimen ≥6 months</a:t>
            </a:r>
          </a:p>
          <a:p>
            <a:pPr lvl="1">
              <a:lnSpc>
                <a:spcPts val="1800"/>
              </a:lnSpc>
            </a:pPr>
            <a:r>
              <a:rPr lang="en-US" sz="1400" dirty="0">
                <a:latin typeface="Arial" pitchFamily="22" charset="0"/>
              </a:rPr>
              <a:t>HIV RNA &lt;50 copies/mL ≥6 months</a:t>
            </a:r>
          </a:p>
          <a:p>
            <a:pPr lvl="1">
              <a:lnSpc>
                <a:spcPts val="1800"/>
              </a:lnSpc>
            </a:pPr>
            <a:r>
              <a:rPr lang="en-US" sz="1400" dirty="0">
                <a:latin typeface="Arial" pitchFamily="22" charset="0"/>
              </a:rPr>
              <a:t>No history of virologic failure</a:t>
            </a:r>
          </a:p>
          <a:p>
            <a:pPr lvl="1">
              <a:lnSpc>
                <a:spcPts val="1800"/>
              </a:lnSpc>
            </a:pPr>
            <a:r>
              <a:rPr lang="en-US" sz="1400" dirty="0">
                <a:latin typeface="Arial" pitchFamily="22" charset="0"/>
              </a:rPr>
              <a:t>No INSTI or NNRTI resistance, except that K103N mutation allowed</a:t>
            </a:r>
          </a:p>
          <a:p>
            <a:pPr lvl="1">
              <a:lnSpc>
                <a:spcPts val="1800"/>
              </a:lnSpc>
            </a:pPr>
            <a:r>
              <a:rPr lang="en-US" sz="1400" dirty="0">
                <a:latin typeface="Arial" pitchFamily="22" charset="0"/>
              </a:rPr>
              <a:t>No chronic hepatitis B</a:t>
            </a:r>
            <a:endParaRPr lang="en-US" sz="1400" u="sng" dirty="0">
              <a:cs typeface="Arial"/>
            </a:endParaRPr>
          </a:p>
          <a:p>
            <a:pPr>
              <a:lnSpc>
                <a:spcPts val="1800"/>
              </a:lnSpc>
            </a:pPr>
            <a:endParaRPr lang="en-US" sz="1400" dirty="0"/>
          </a:p>
        </p:txBody>
      </p:sp>
      <p:sp>
        <p:nvSpPr>
          <p:cNvPr id="45" name="Rectangle 21">
            <a:extLst>
              <a:ext uri="{FF2B5EF4-FFF2-40B4-BE49-F238E27FC236}">
                <a16:creationId xmlns:a16="http://schemas.microsoft.com/office/drawing/2014/main" id="{8FAC9600-9C5A-7441-8A80-A17DE5E7781E}"/>
              </a:ext>
            </a:extLst>
          </p:cNvPr>
          <p:cNvSpPr>
            <a:spLocks noChangeArrowheads="1"/>
          </p:cNvSpPr>
          <p:nvPr/>
        </p:nvSpPr>
        <p:spPr bwMode="ltGray">
          <a:xfrm>
            <a:off x="6157782" y="2241660"/>
            <a:ext cx="2346336" cy="685800"/>
          </a:xfrm>
          <a:prstGeom prst="rect">
            <a:avLst/>
          </a:prstGeom>
          <a:solidFill>
            <a:srgbClr val="BB7200">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IM CAB + RPV every 4 weeks</a:t>
            </a:r>
            <a:br>
              <a:rPr lang="en-US" sz="1200" b="1" dirty="0">
                <a:solidFill>
                  <a:srgbClr val="000000"/>
                </a:solidFill>
                <a:latin typeface="Arial"/>
                <a:cs typeface="Arial"/>
              </a:rPr>
            </a:br>
            <a:r>
              <a:rPr lang="en-US" sz="1200" dirty="0">
                <a:solidFill>
                  <a:srgbClr val="000000"/>
                </a:solidFill>
                <a:latin typeface="Arial"/>
                <a:cs typeface="Arial"/>
              </a:rPr>
              <a:t>(n = 308) </a:t>
            </a:r>
          </a:p>
        </p:txBody>
      </p:sp>
      <p:sp>
        <p:nvSpPr>
          <p:cNvPr id="47" name="Rectangle 21">
            <a:extLst>
              <a:ext uri="{FF2B5EF4-FFF2-40B4-BE49-F238E27FC236}">
                <a16:creationId xmlns:a16="http://schemas.microsoft.com/office/drawing/2014/main" id="{A4FAB0BD-16E2-094D-A4BB-39EF21171CD3}"/>
              </a:ext>
            </a:extLst>
          </p:cNvPr>
          <p:cNvSpPr>
            <a:spLocks noChangeArrowheads="1"/>
          </p:cNvSpPr>
          <p:nvPr/>
        </p:nvSpPr>
        <p:spPr bwMode="ltGray">
          <a:xfrm>
            <a:off x="5028479" y="3076810"/>
            <a:ext cx="3475638" cy="662786"/>
          </a:xfrm>
          <a:prstGeom prst="rect">
            <a:avLst/>
          </a:prstGeom>
          <a:solidFill>
            <a:srgbClr val="1F5E6F">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Continue 3-drug Oral Antiretroviral Therapy</a:t>
            </a:r>
            <a:br>
              <a:rPr lang="en-US" sz="1350" b="1" dirty="0">
                <a:solidFill>
                  <a:srgbClr val="000000"/>
                </a:solidFill>
                <a:latin typeface="Arial"/>
                <a:cs typeface="Arial"/>
              </a:rPr>
            </a:br>
            <a:r>
              <a:rPr lang="en-US" sz="1200" dirty="0">
                <a:solidFill>
                  <a:srgbClr val="000000"/>
                </a:solidFill>
                <a:latin typeface="Arial"/>
                <a:cs typeface="Arial"/>
              </a:rPr>
              <a:t>(n = 308)</a:t>
            </a:r>
          </a:p>
        </p:txBody>
      </p:sp>
      <p:sp>
        <p:nvSpPr>
          <p:cNvPr id="51" name="TextBox 50">
            <a:extLst>
              <a:ext uri="{FF2B5EF4-FFF2-40B4-BE49-F238E27FC236}">
                <a16:creationId xmlns:a16="http://schemas.microsoft.com/office/drawing/2014/main" id="{6F09C733-FA30-9E40-AE86-A6F4EDD691AE}"/>
              </a:ext>
            </a:extLst>
          </p:cNvPr>
          <p:cNvSpPr txBox="1"/>
          <p:nvPr/>
        </p:nvSpPr>
        <p:spPr>
          <a:xfrm>
            <a:off x="5028479" y="1224997"/>
            <a:ext cx="1091652"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Lead-In</a:t>
            </a:r>
          </a:p>
        </p:txBody>
      </p:sp>
      <p:sp>
        <p:nvSpPr>
          <p:cNvPr id="52" name="TextBox 51">
            <a:extLst>
              <a:ext uri="{FF2B5EF4-FFF2-40B4-BE49-F238E27FC236}">
                <a16:creationId xmlns:a16="http://schemas.microsoft.com/office/drawing/2014/main" id="{7B71E04B-5EDE-434A-BDF8-B922494E5B1D}"/>
              </a:ext>
            </a:extLst>
          </p:cNvPr>
          <p:cNvSpPr txBox="1"/>
          <p:nvPr/>
        </p:nvSpPr>
        <p:spPr>
          <a:xfrm>
            <a:off x="6137270" y="1224997"/>
            <a:ext cx="2466610"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Maintenance</a:t>
            </a:r>
          </a:p>
        </p:txBody>
      </p:sp>
      <p:sp>
        <p:nvSpPr>
          <p:cNvPr id="53" name="TextBox 52">
            <a:extLst>
              <a:ext uri="{FF2B5EF4-FFF2-40B4-BE49-F238E27FC236}">
                <a16:creationId xmlns:a16="http://schemas.microsoft.com/office/drawing/2014/main" id="{9305DA65-57AD-4E4A-BD0D-FB4E4569391A}"/>
              </a:ext>
            </a:extLst>
          </p:cNvPr>
          <p:cNvSpPr txBox="1"/>
          <p:nvPr/>
        </p:nvSpPr>
        <p:spPr>
          <a:xfrm>
            <a:off x="6018639" y="1703612"/>
            <a:ext cx="269626" cy="276999"/>
          </a:xfrm>
          <a:prstGeom prst="rect">
            <a:avLst/>
          </a:prstGeom>
          <a:noFill/>
        </p:spPr>
        <p:txBody>
          <a:bodyPr wrap="none" rtlCol="0">
            <a:spAutoFit/>
          </a:bodyPr>
          <a:lstStyle/>
          <a:p>
            <a:pPr algn="ctr"/>
            <a:r>
              <a:rPr lang="en-US" sz="1200" dirty="0">
                <a:latin typeface="Arial"/>
                <a:cs typeface="Arial"/>
              </a:rPr>
              <a:t>4</a:t>
            </a:r>
          </a:p>
        </p:txBody>
      </p:sp>
      <p:sp>
        <p:nvSpPr>
          <p:cNvPr id="55" name="TextBox 54">
            <a:extLst>
              <a:ext uri="{FF2B5EF4-FFF2-40B4-BE49-F238E27FC236}">
                <a16:creationId xmlns:a16="http://schemas.microsoft.com/office/drawing/2014/main" id="{6E6009DC-B16A-DB49-A50C-441705A5368F}"/>
              </a:ext>
            </a:extLst>
          </p:cNvPr>
          <p:cNvSpPr txBox="1"/>
          <p:nvPr/>
        </p:nvSpPr>
        <p:spPr>
          <a:xfrm>
            <a:off x="5841123" y="1516499"/>
            <a:ext cx="574646" cy="276999"/>
          </a:xfrm>
          <a:prstGeom prst="rect">
            <a:avLst/>
          </a:prstGeom>
          <a:noFill/>
        </p:spPr>
        <p:txBody>
          <a:bodyPr wrap="none" rtlCol="0">
            <a:spAutoFit/>
          </a:bodyPr>
          <a:lstStyle/>
          <a:p>
            <a:pPr algn="ctr"/>
            <a:r>
              <a:rPr lang="en-US" sz="1200" dirty="0">
                <a:latin typeface="Arial"/>
                <a:cs typeface="Arial"/>
              </a:rPr>
              <a:t>Week</a:t>
            </a:r>
          </a:p>
        </p:txBody>
      </p:sp>
      <p:cxnSp>
        <p:nvCxnSpPr>
          <p:cNvPr id="17" name="Straight Arrow Connector 16">
            <a:extLst>
              <a:ext uri="{FF2B5EF4-FFF2-40B4-BE49-F238E27FC236}">
                <a16:creationId xmlns:a16="http://schemas.microsoft.com/office/drawing/2014/main" id="{543F6B83-001A-DE40-9FAB-80CB51813DA6}"/>
              </a:ext>
            </a:extLst>
          </p:cNvPr>
          <p:cNvCxnSpPr>
            <a:cxnSpLocks/>
          </p:cNvCxnSpPr>
          <p:nvPr/>
        </p:nvCxnSpPr>
        <p:spPr>
          <a:xfrm flipV="1">
            <a:off x="4572000" y="2691627"/>
            <a:ext cx="420721" cy="220540"/>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9D8A9761-A25D-E945-97BA-24DA9DC70C9A}"/>
              </a:ext>
            </a:extLst>
          </p:cNvPr>
          <p:cNvSpPr txBox="1"/>
          <p:nvPr/>
        </p:nvSpPr>
        <p:spPr>
          <a:xfrm>
            <a:off x="8328711" y="1703612"/>
            <a:ext cx="354585" cy="276999"/>
          </a:xfrm>
          <a:prstGeom prst="rect">
            <a:avLst/>
          </a:prstGeom>
          <a:noFill/>
        </p:spPr>
        <p:txBody>
          <a:bodyPr wrap="none" rtlCol="0">
            <a:spAutoFit/>
          </a:bodyPr>
          <a:lstStyle/>
          <a:p>
            <a:pPr algn="ctr"/>
            <a:r>
              <a:rPr lang="en-US" sz="1200" dirty="0">
                <a:latin typeface="Arial"/>
                <a:cs typeface="Arial"/>
              </a:rPr>
              <a:t>48</a:t>
            </a:r>
          </a:p>
        </p:txBody>
      </p:sp>
      <p:sp>
        <p:nvSpPr>
          <p:cNvPr id="23" name="TextBox 22">
            <a:extLst>
              <a:ext uri="{FF2B5EF4-FFF2-40B4-BE49-F238E27FC236}">
                <a16:creationId xmlns:a16="http://schemas.microsoft.com/office/drawing/2014/main" id="{88384E4A-9922-5B4C-90C0-57B476ED9BDE}"/>
              </a:ext>
            </a:extLst>
          </p:cNvPr>
          <p:cNvSpPr txBox="1"/>
          <p:nvPr/>
        </p:nvSpPr>
        <p:spPr>
          <a:xfrm>
            <a:off x="8140034" y="1516499"/>
            <a:ext cx="574646" cy="276999"/>
          </a:xfrm>
          <a:prstGeom prst="rect">
            <a:avLst/>
          </a:prstGeom>
          <a:noFill/>
        </p:spPr>
        <p:txBody>
          <a:bodyPr wrap="none" rtlCol="0">
            <a:spAutoFit/>
          </a:bodyPr>
          <a:lstStyle/>
          <a:p>
            <a:pPr algn="ctr"/>
            <a:r>
              <a:rPr lang="en-US" sz="1200" dirty="0">
                <a:latin typeface="Arial"/>
                <a:cs typeface="Arial"/>
              </a:rPr>
              <a:t>Week</a:t>
            </a:r>
          </a:p>
        </p:txBody>
      </p:sp>
      <p:sp>
        <p:nvSpPr>
          <p:cNvPr id="24" name="Rectangle 21">
            <a:extLst>
              <a:ext uri="{FF2B5EF4-FFF2-40B4-BE49-F238E27FC236}">
                <a16:creationId xmlns:a16="http://schemas.microsoft.com/office/drawing/2014/main" id="{386080E7-E82C-E644-ABCD-DD222AC4EC4A}"/>
              </a:ext>
            </a:extLst>
          </p:cNvPr>
          <p:cNvSpPr>
            <a:spLocks noChangeArrowheads="1"/>
          </p:cNvSpPr>
          <p:nvPr/>
        </p:nvSpPr>
        <p:spPr bwMode="ltGray">
          <a:xfrm>
            <a:off x="5028480" y="2241660"/>
            <a:ext cx="1108790" cy="685800"/>
          </a:xfrm>
          <a:prstGeom prst="rect">
            <a:avLst/>
          </a:prstGeom>
          <a:solidFill>
            <a:schemeClr val="bg1">
              <a:lumMod val="85000"/>
              <a:alpha val="72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Oral CAB + RPV</a:t>
            </a:r>
            <a:endParaRPr lang="en-US" sz="1200" dirty="0">
              <a:solidFill>
                <a:srgbClr val="000000"/>
              </a:solidFill>
              <a:latin typeface="Arial"/>
              <a:cs typeface="Arial"/>
            </a:endParaRPr>
          </a:p>
        </p:txBody>
      </p:sp>
      <p:sp>
        <p:nvSpPr>
          <p:cNvPr id="25" name="TextBox 24">
            <a:extLst>
              <a:ext uri="{FF2B5EF4-FFF2-40B4-BE49-F238E27FC236}">
                <a16:creationId xmlns:a16="http://schemas.microsoft.com/office/drawing/2014/main" id="{76B8C938-6F63-B44F-ADBB-5F08CF2994C3}"/>
              </a:ext>
            </a:extLst>
          </p:cNvPr>
          <p:cNvSpPr txBox="1"/>
          <p:nvPr/>
        </p:nvSpPr>
        <p:spPr>
          <a:xfrm>
            <a:off x="4988724" y="4301162"/>
            <a:ext cx="3524353" cy="253916"/>
          </a:xfrm>
          <a:prstGeom prst="rect">
            <a:avLst/>
          </a:prstGeom>
          <a:solidFill>
            <a:schemeClr val="bg1">
              <a:lumMod val="95000"/>
            </a:schemeClr>
          </a:solidFill>
        </p:spPr>
        <p:txBody>
          <a:bodyPr wrap="square" rtlCol="0">
            <a:spAutoFit/>
          </a:bodyPr>
          <a:lstStyle/>
          <a:p>
            <a:r>
              <a:rPr lang="en-US" sz="1050" dirty="0">
                <a:latin typeface="+mn-lt"/>
              </a:rPr>
              <a:t>Abbreviations: CAB = cabotegravir; RPV = </a:t>
            </a:r>
            <a:r>
              <a:rPr lang="en-US" sz="1050" dirty="0" err="1">
                <a:latin typeface="+mn-lt"/>
              </a:rPr>
              <a:t>rilpivirine</a:t>
            </a:r>
            <a:endParaRPr lang="en-US" sz="1050" dirty="0">
              <a:latin typeface="+mn-lt"/>
            </a:endParaRPr>
          </a:p>
        </p:txBody>
      </p:sp>
      <p:cxnSp>
        <p:nvCxnSpPr>
          <p:cNvPr id="26" name="Straight Arrow Connector 25">
            <a:extLst>
              <a:ext uri="{FF2B5EF4-FFF2-40B4-BE49-F238E27FC236}">
                <a16:creationId xmlns:a16="http://schemas.microsoft.com/office/drawing/2014/main" id="{99A8A013-615B-4940-81F0-F3760177F130}"/>
              </a:ext>
            </a:extLst>
          </p:cNvPr>
          <p:cNvCxnSpPr>
            <a:cxnSpLocks/>
          </p:cNvCxnSpPr>
          <p:nvPr/>
        </p:nvCxnSpPr>
        <p:spPr>
          <a:xfrm>
            <a:off x="4572000" y="2926245"/>
            <a:ext cx="420721" cy="220540"/>
          </a:xfrm>
          <a:prstGeom prst="straightConnector1">
            <a:avLst/>
          </a:prstGeom>
          <a:ln w="12700">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Triangle 18">
            <a:extLst>
              <a:ext uri="{FF2B5EF4-FFF2-40B4-BE49-F238E27FC236}">
                <a16:creationId xmlns:a16="http://schemas.microsoft.com/office/drawing/2014/main" id="{036DC065-7FA7-B19E-395C-BAECCE50D1CB}"/>
              </a:ext>
            </a:extLst>
          </p:cNvPr>
          <p:cNvSpPr/>
          <p:nvPr/>
        </p:nvSpPr>
        <p:spPr>
          <a:xfrm flipV="1">
            <a:off x="6108206" y="1931647"/>
            <a:ext cx="91440" cy="9144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iangle 19">
            <a:extLst>
              <a:ext uri="{FF2B5EF4-FFF2-40B4-BE49-F238E27FC236}">
                <a16:creationId xmlns:a16="http://schemas.microsoft.com/office/drawing/2014/main" id="{E3F63B25-6FC3-B35F-1BE2-76970C65044E}"/>
              </a:ext>
            </a:extLst>
          </p:cNvPr>
          <p:cNvSpPr/>
          <p:nvPr/>
        </p:nvSpPr>
        <p:spPr>
          <a:xfrm flipV="1">
            <a:off x="8467357" y="1931647"/>
            <a:ext cx="91440" cy="9144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327864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 Study</a:t>
            </a:r>
            <a:r>
              <a:rPr lang="en-US" sz="2000" dirty="0"/>
              <a:t>: Baseline Characteristics</a:t>
            </a:r>
          </a:p>
        </p:txBody>
      </p:sp>
      <p:sp>
        <p:nvSpPr>
          <p:cNvPr id="3" name="Text Placeholder 2"/>
          <p:cNvSpPr>
            <a:spLocks noGrp="1"/>
          </p:cNvSpPr>
          <p:nvPr>
            <p:ph type="body" sz="quarter" idx="14"/>
          </p:nvPr>
        </p:nvSpPr>
        <p:spPr/>
        <p:txBody>
          <a:bodyPr/>
          <a:lstStyle/>
          <a:p>
            <a:r>
              <a:rPr lang="en-US" dirty="0"/>
              <a:t>Source: </a:t>
            </a:r>
            <a:r>
              <a:rPr lang="en-US" dirty="0" err="1"/>
              <a:t>Swindells</a:t>
            </a:r>
            <a:r>
              <a:rPr lang="en-US" dirty="0"/>
              <a:t> S, et al. N </a:t>
            </a:r>
            <a:r>
              <a:rPr lang="en-US" dirty="0" err="1"/>
              <a:t>Engl</a:t>
            </a:r>
            <a:r>
              <a:rPr lang="en-US" dirty="0"/>
              <a:t> J Med. 2020;382:1112-23.</a:t>
            </a:r>
            <a:endParaRPr lang="en-US" dirty="0">
              <a:latin typeface="Arial" pitchFamily="31" charset="0"/>
            </a:endParaRPr>
          </a:p>
        </p:txBody>
      </p:sp>
      <p:graphicFrame>
        <p:nvGraphicFramePr>
          <p:cNvPr id="24" name="Group 45">
            <a:extLst>
              <a:ext uri="{FF2B5EF4-FFF2-40B4-BE49-F238E27FC236}">
                <a16:creationId xmlns:a16="http://schemas.microsoft.com/office/drawing/2014/main" id="{430E3D6E-8695-5248-AA4E-49C0EC53B9A2}"/>
              </a:ext>
            </a:extLst>
          </p:cNvPr>
          <p:cNvGraphicFramePr>
            <a:graphicFrameLocks noGrp="1"/>
          </p:cNvGraphicFramePr>
          <p:nvPr/>
        </p:nvGraphicFramePr>
        <p:xfrm>
          <a:off x="357810" y="1001320"/>
          <a:ext cx="8408507" cy="3749044"/>
        </p:xfrm>
        <a:graphic>
          <a:graphicData uri="http://schemas.openxmlformats.org/drawingml/2006/table">
            <a:tbl>
              <a:tblPr>
                <a:effectLst/>
              </a:tblPr>
              <a:tblGrid>
                <a:gridCol w="3687416">
                  <a:extLst>
                    <a:ext uri="{9D8B030D-6E8A-4147-A177-3AD203B41FA5}">
                      <a16:colId xmlns:a16="http://schemas.microsoft.com/office/drawing/2014/main" val="20000"/>
                    </a:ext>
                  </a:extLst>
                </a:gridCol>
                <a:gridCol w="1573697">
                  <a:extLst>
                    <a:ext uri="{9D8B030D-6E8A-4147-A177-3AD203B41FA5}">
                      <a16:colId xmlns:a16="http://schemas.microsoft.com/office/drawing/2014/main" val="20001"/>
                    </a:ext>
                  </a:extLst>
                </a:gridCol>
                <a:gridCol w="1573697">
                  <a:extLst>
                    <a:ext uri="{9D8B030D-6E8A-4147-A177-3AD203B41FA5}">
                      <a16:colId xmlns:a16="http://schemas.microsoft.com/office/drawing/2014/main" val="20002"/>
                    </a:ext>
                  </a:extLst>
                </a:gridCol>
                <a:gridCol w="1573697">
                  <a:extLst>
                    <a:ext uri="{9D8B030D-6E8A-4147-A177-3AD203B41FA5}">
                      <a16:colId xmlns:a16="http://schemas.microsoft.com/office/drawing/2014/main" val="2285043827"/>
                    </a:ext>
                  </a:extLst>
                </a:gridCol>
              </a:tblGrid>
              <a:tr h="290807">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ATLAS: Baseline Characteristics</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200" b="1" i="0" u="none" strike="noStrike" cap="none" normalizeH="0" baseline="0" dirty="0">
                        <a:ln>
                          <a:noFill/>
                        </a:ln>
                        <a:solidFill>
                          <a:schemeClr val="bg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extLst>
                  <a:ext uri="{0D108BD9-81ED-4DB2-BD59-A6C34878D82A}">
                    <a16:rowId xmlns:a16="http://schemas.microsoft.com/office/drawing/2014/main" val="10000"/>
                  </a:ext>
                </a:extLst>
              </a:tr>
              <a:tr h="432280">
                <a:tc>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2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a:txBody>
                    <a:bodyPr/>
                    <a:lstStyle/>
                    <a:p>
                      <a:pPr algn="ctr"/>
                      <a:r>
                        <a:rPr kumimoji="0" lang="en-US" sz="1200" b="1" i="0" u="none" strike="noStrike" cap="none" normalizeH="0" baseline="0" dirty="0">
                          <a:ln>
                            <a:noFill/>
                          </a:ln>
                          <a:solidFill>
                            <a:schemeClr val="bg1"/>
                          </a:solidFill>
                          <a:effectLst/>
                          <a:latin typeface="Arial"/>
                          <a:ea typeface="ＭＳ Ｐゴシック" pitchFamily="-106" charset="-128"/>
                          <a:cs typeface="Arial"/>
                        </a:rPr>
                        <a:t>IM CAB + RPV</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308)</a:t>
                      </a:r>
                      <a:endParaRPr lang="en-US" sz="11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9F7701"/>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200" b="1" i="0" u="none" strike="noStrike" cap="none" normalizeH="0" baseline="0" dirty="0">
                          <a:ln>
                            <a:noFill/>
                          </a:ln>
                          <a:solidFill>
                            <a:schemeClr val="bg1"/>
                          </a:solidFill>
                          <a:effectLst/>
                          <a:latin typeface="Arial"/>
                          <a:ea typeface="ＭＳ Ｐゴシック" pitchFamily="-106" charset="-128"/>
                          <a:cs typeface="Arial"/>
                        </a:rPr>
                        <a:t>Oral ART</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308)</a:t>
                      </a: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1F5E6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200" b="1" i="0" u="none" strike="noStrike" cap="none" normalizeH="0" baseline="0" dirty="0">
                          <a:ln>
                            <a:noFill/>
                          </a:ln>
                          <a:solidFill>
                            <a:schemeClr val="bg1"/>
                          </a:solidFill>
                          <a:effectLst/>
                          <a:latin typeface="Arial"/>
                          <a:ea typeface="ＭＳ Ｐゴシック" pitchFamily="-106" charset="-128"/>
                          <a:cs typeface="Arial"/>
                        </a:rPr>
                        <a:t>Overall </a:t>
                      </a:r>
                      <a:br>
                        <a:rPr kumimoji="0" lang="en-US" sz="12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616)</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66981"/>
                    </a:solidFill>
                  </a:tcPr>
                </a:tc>
                <a:extLst>
                  <a:ext uri="{0D108BD9-81ED-4DB2-BD59-A6C34878D82A}">
                    <a16:rowId xmlns:a16="http://schemas.microsoft.com/office/drawing/2014/main" val="10001"/>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Age, years, median</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40</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1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43</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42</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15000"/>
                      </a:srgbClr>
                    </a:solidFill>
                  </a:tcPr>
                </a:tc>
                <a:extLst>
                  <a:ext uri="{0D108BD9-81ED-4DB2-BD59-A6C34878D82A}">
                    <a16:rowId xmlns:a16="http://schemas.microsoft.com/office/drawing/2014/main" val="10002"/>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Female, n, %</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99 (32)</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2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104 (34)</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203 (33)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25000"/>
                      </a:srgbClr>
                    </a:solidFill>
                  </a:tcPr>
                </a:tc>
                <a:extLst>
                  <a:ext uri="{0D108BD9-81ED-4DB2-BD59-A6C34878D82A}">
                    <a16:rowId xmlns:a16="http://schemas.microsoft.com/office/drawing/2014/main" val="10003"/>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White,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214 (69)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207 (67)</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421 (68)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15000"/>
                      </a:srgbClr>
                    </a:solidFill>
                  </a:tcPr>
                </a:tc>
                <a:extLst>
                  <a:ext uri="{0D108BD9-81ED-4DB2-BD59-A6C34878D82A}">
                    <a16:rowId xmlns:a16="http://schemas.microsoft.com/office/drawing/2014/main" val="1851382405"/>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Black, n, %</a:t>
                      </a:r>
                      <a:endParaRPr kumimoji="0" lang="en-US" sz="12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62 (20)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77 (25)</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139 (23)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25000"/>
                      </a:srgbClr>
                    </a:solidFill>
                  </a:tcPr>
                </a:tc>
                <a:extLst>
                  <a:ext uri="{0D108BD9-81ED-4DB2-BD59-A6C34878D82A}">
                    <a16:rowId xmlns:a16="http://schemas.microsoft.com/office/drawing/2014/main" val="1355395041"/>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Median body-mass index</a:t>
                      </a:r>
                      <a:endParaRPr kumimoji="0" lang="en-US" sz="1200" b="0" i="0" u="none" strike="noStrike" cap="none" normalizeH="0" baseline="3000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26</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15000"/>
                      </a:srgbClr>
                    </a:solidFill>
                  </a:tcPr>
                </a:tc>
                <a:extLst>
                  <a:ext uri="{0D108BD9-81ED-4DB2-BD59-A6C34878D82A}">
                    <a16:rowId xmlns:a16="http://schemas.microsoft.com/office/drawing/2014/main" val="10005"/>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CD4 count &lt;350 cells/mm</a:t>
                      </a:r>
                      <a:r>
                        <a:rPr lang="en-US" sz="1200" kern="1200" baseline="30000" dirty="0">
                          <a:solidFill>
                            <a:schemeClr val="tx1"/>
                          </a:solidFill>
                          <a:effectLst/>
                          <a:latin typeface="Arial"/>
                          <a:ea typeface="+mn-ea"/>
                          <a:cs typeface="Arial"/>
                        </a:rPr>
                        <a:t>3</a:t>
                      </a:r>
                      <a:r>
                        <a:rPr lang="en-US" sz="1200" kern="1200" dirty="0">
                          <a:solidFill>
                            <a:schemeClr val="tx1"/>
                          </a:solidFill>
                          <a:effectLst/>
                          <a:latin typeface="Arial"/>
                          <a:ea typeface="+mn-ea"/>
                          <a:cs typeface="Arial"/>
                        </a:rPr>
                        <a:t>, n, %</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23 (7)</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2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27 (9)</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50 (8)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25000"/>
                      </a:srgbClr>
                    </a:solidFill>
                  </a:tcPr>
                </a:tc>
                <a:extLst>
                  <a:ext uri="{0D108BD9-81ED-4DB2-BD59-A6C34878D82A}">
                    <a16:rowId xmlns:a16="http://schemas.microsoft.com/office/drawing/2014/main" val="10006"/>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200" kern="1200" dirty="0">
                          <a:solidFill>
                            <a:schemeClr val="tx1"/>
                          </a:solidFill>
                          <a:effectLst/>
                          <a:latin typeface="Arial"/>
                          <a:ea typeface="+mn-ea"/>
                          <a:cs typeface="Arial"/>
                        </a:rPr>
                        <a:t>Time since first ART (months), median, range</a:t>
                      </a:r>
                      <a:endParaRPr kumimoji="0" lang="en-US" sz="1200" b="0" i="0" u="none" strike="noStrike" cap="none" normalizeH="0" baseline="0" dirty="0">
                        <a:ln>
                          <a:noFill/>
                        </a:ln>
                        <a:solidFill>
                          <a:schemeClr val="tx1"/>
                        </a:solidFill>
                        <a:effectLst/>
                        <a:latin typeface="Arial"/>
                        <a:ea typeface="ＭＳ Ｐゴシック" pitchFamily="-106" charset="-128"/>
                        <a:cs typeface="Arial"/>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52 (7-222)</a:t>
                      </a:r>
                      <a:endParaRPr lang="en-US" sz="12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15000"/>
                      </a:srgbClr>
                    </a:solidFill>
                  </a:tcPr>
                </a:tc>
                <a:tc>
                  <a:txBody>
                    <a:bodyPr/>
                    <a:lstStyle/>
                    <a:p>
                      <a:pPr marL="0" algn="ctr">
                        <a:lnSpc>
                          <a:spcPct val="80000"/>
                        </a:lnSpc>
                        <a:spcBef>
                          <a:spcPts val="0"/>
                        </a:spcBef>
                        <a:buFont typeface="Symbol" charset="0"/>
                        <a:buNone/>
                        <a:defRPr/>
                      </a:pPr>
                      <a:r>
                        <a:rPr lang="en-US" sz="1200" b="0" kern="1200" dirty="0">
                          <a:solidFill>
                            <a:schemeClr val="tx1"/>
                          </a:solidFill>
                          <a:effectLst/>
                          <a:latin typeface="Arial"/>
                          <a:ea typeface="+mn-ea"/>
                          <a:cs typeface="Arial"/>
                        </a:rPr>
                        <a:t>52 (7-257)</a:t>
                      </a:r>
                      <a:endParaRPr lang="en-US" sz="12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52 (7-257)</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15000"/>
                      </a:srgbClr>
                    </a:solidFill>
                  </a:tcPr>
                </a:tc>
                <a:extLst>
                  <a:ext uri="{0D108BD9-81ED-4DB2-BD59-A6C34878D82A}">
                    <a16:rowId xmlns:a16="http://schemas.microsoft.com/office/drawing/2014/main" val="10007"/>
                  </a:ext>
                </a:extLst>
              </a:tr>
              <a:tr h="275087">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Third class agent, n, %</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6</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25000"/>
                      </a:srgbClr>
                    </a:solidFill>
                  </a:tcPr>
                </a:tc>
                <a:extLst>
                  <a:ext uri="{0D108BD9-81ED-4DB2-BD59-A6C34878D82A}">
                    <a16:rowId xmlns:a16="http://schemas.microsoft.com/office/drawing/2014/main" val="4179027741"/>
                  </a:ext>
                </a:extLst>
              </a:tr>
              <a:tr h="275087">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NNRTI</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155 (50)</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155 (50)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310 (50)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15000"/>
                      </a:srgbClr>
                    </a:solidFill>
                  </a:tcPr>
                </a:tc>
                <a:extLst>
                  <a:ext uri="{0D108BD9-81ED-4DB2-BD59-A6C34878D82A}">
                    <a16:rowId xmlns:a16="http://schemas.microsoft.com/office/drawing/2014/main" val="3672603213"/>
                  </a:ext>
                </a:extLst>
              </a:tr>
              <a:tr h="275087">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INSTI</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102 (33)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99 (32)</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2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201 (33)</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25000"/>
                      </a:srgbClr>
                    </a:solidFill>
                  </a:tcPr>
                </a:tc>
                <a:extLst>
                  <a:ext uri="{0D108BD9-81ED-4DB2-BD59-A6C34878D82A}">
                    <a16:rowId xmlns:a16="http://schemas.microsoft.com/office/drawing/2014/main" val="3595624076"/>
                  </a:ext>
                </a:extLst>
              </a:tr>
              <a:tr h="275087">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200" b="0" i="0" u="none" strike="noStrike" cap="none" normalizeH="0" baseline="0" dirty="0">
                          <a:ln>
                            <a:noFill/>
                          </a:ln>
                          <a:solidFill>
                            <a:schemeClr val="tx1"/>
                          </a:solidFill>
                          <a:effectLst/>
                          <a:latin typeface="Arial"/>
                          <a:ea typeface="ＭＳ Ｐゴシック" pitchFamily="-106" charset="-128"/>
                          <a:cs typeface="Arial"/>
                        </a:rPr>
                        <a:t>PI</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51 (17)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F7701">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54 (18)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F5E6F">
                        <a:alpha val="15000"/>
                      </a:srgbClr>
                    </a:solidFill>
                  </a:tcPr>
                </a:tc>
                <a:tc>
                  <a:txBody>
                    <a:bodyPr/>
                    <a:lstStyle/>
                    <a:p>
                      <a:pPr marL="0" algn="ctr">
                        <a:lnSpc>
                          <a:spcPct val="80000"/>
                        </a:lnSpc>
                        <a:spcBef>
                          <a:spcPts val="0"/>
                        </a:spcBef>
                        <a:buFont typeface="Symbol" charset="0"/>
                        <a:buNone/>
                        <a:defRPr/>
                      </a:pPr>
                      <a:r>
                        <a:rPr lang="en-US" sz="1200" b="0" dirty="0">
                          <a:solidFill>
                            <a:schemeClr val="tx1"/>
                          </a:solidFill>
                          <a:latin typeface="Arial"/>
                          <a:cs typeface="Arial"/>
                        </a:rPr>
                        <a:t>105 (17)</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66981">
                        <a:alpha val="15000"/>
                      </a:srgbClr>
                    </a:solidFill>
                  </a:tcPr>
                </a:tc>
                <a:extLst>
                  <a:ext uri="{0D108BD9-81ED-4DB2-BD59-A6C34878D82A}">
                    <a16:rowId xmlns:a16="http://schemas.microsoft.com/office/drawing/2014/main" val="1878402778"/>
                  </a:ext>
                </a:extLst>
              </a:tr>
            </a:tbl>
          </a:graphicData>
        </a:graphic>
      </p:graphicFrame>
    </p:spTree>
    <p:extLst>
      <p:ext uri="{BB962C8B-B14F-4D97-AF65-F5344CB8AC3E}">
        <p14:creationId xmlns:p14="http://schemas.microsoft.com/office/powerpoint/2010/main" val="145768279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Cabotegravir and IM </a:t>
            </a:r>
            <a:r>
              <a:rPr lang="en-US" sz="2000" dirty="0" err="1">
                <a:ea typeface="ＭＳ Ｐゴシック" pitchFamily="31" charset="-128"/>
                <a:cs typeface="ＭＳ Ｐゴシック" pitchFamily="31" charset="-128"/>
              </a:rPr>
              <a:t>Rilpivirine</a:t>
            </a:r>
            <a:r>
              <a:rPr lang="en-US" sz="2000" dirty="0">
                <a:ea typeface="ＭＳ Ｐゴシック" pitchFamily="31" charset="-128"/>
                <a:cs typeface="ＭＳ Ｐゴシック" pitchFamily="31" charset="-128"/>
              </a:rPr>
              <a:t> for HIV Maintenance</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ATLAS Study</a:t>
            </a:r>
            <a:r>
              <a:rPr lang="en-US" sz="2000" dirty="0"/>
              <a:t>: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Weeks 48: Virologic Response by FDA Snapshot Analysis</a:t>
            </a:r>
          </a:p>
        </p:txBody>
      </p:sp>
      <p:sp>
        <p:nvSpPr>
          <p:cNvPr id="7" name="Content Placeholder 6"/>
          <p:cNvSpPr>
            <a:spLocks noGrp="1"/>
          </p:cNvSpPr>
          <p:nvPr>
            <p:ph type="body" sz="quarter" idx="16"/>
          </p:nvPr>
        </p:nvSpPr>
        <p:spPr/>
        <p:txBody>
          <a:bodyPr/>
          <a:lstStyle/>
          <a:p>
            <a:r>
              <a:rPr lang="en-US" dirty="0"/>
              <a:t>Source: </a:t>
            </a:r>
            <a:r>
              <a:rPr lang="en-US" dirty="0" err="1"/>
              <a:t>Swindells</a:t>
            </a:r>
            <a:r>
              <a:rPr lang="en-US" dirty="0"/>
              <a:t> S, et al. N </a:t>
            </a:r>
            <a:r>
              <a:rPr lang="en-US" dirty="0" err="1"/>
              <a:t>Engl</a:t>
            </a:r>
            <a:r>
              <a:rPr lang="en-US" dirty="0"/>
              <a:t> J Med. 2020;382:1112-23.</a:t>
            </a:r>
            <a:endParaRPr lang="en-US" dirty="0">
              <a:latin typeface="Arial" pitchFamily="31" charset="0"/>
            </a:endParaRPr>
          </a:p>
        </p:txBody>
      </p:sp>
      <p:graphicFrame>
        <p:nvGraphicFramePr>
          <p:cNvPr id="6" name="Chart 5"/>
          <p:cNvGraphicFramePr>
            <a:graphicFrameLocks/>
          </p:cNvGraphicFramePr>
          <p:nvPr/>
        </p:nvGraphicFramePr>
        <p:xfrm>
          <a:off x="690771" y="1371601"/>
          <a:ext cx="7772400" cy="301752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236807" y="4163947"/>
            <a:ext cx="742950" cy="253916"/>
          </a:xfrm>
          <a:prstGeom prst="rect">
            <a:avLst/>
          </a:prstGeom>
          <a:noFill/>
        </p:spPr>
        <p:txBody>
          <a:bodyPr wrap="square" rtlCol="0" anchor="ctr" anchorCtr="1">
            <a:spAutoFit/>
          </a:bodyPr>
          <a:lstStyle/>
          <a:p>
            <a:r>
              <a:rPr lang="en-US" sz="1050" dirty="0">
                <a:solidFill>
                  <a:srgbClr val="FFFFFF"/>
                </a:solidFill>
                <a:latin typeface="Arial"/>
              </a:rPr>
              <a:t>30/33</a:t>
            </a:r>
          </a:p>
        </p:txBody>
      </p:sp>
      <p:sp>
        <p:nvSpPr>
          <p:cNvPr id="9" name="TextBox 8">
            <a:extLst>
              <a:ext uri="{FF2B5EF4-FFF2-40B4-BE49-F238E27FC236}">
                <a16:creationId xmlns:a16="http://schemas.microsoft.com/office/drawing/2014/main" id="{4B73F1F0-9D02-0348-AFDC-9D72E69B26DC}"/>
              </a:ext>
            </a:extLst>
          </p:cNvPr>
          <p:cNvSpPr txBox="1"/>
          <p:nvPr/>
        </p:nvSpPr>
        <p:spPr>
          <a:xfrm>
            <a:off x="1771650" y="4470127"/>
            <a:ext cx="5657850" cy="276999"/>
          </a:xfrm>
          <a:prstGeom prst="rect">
            <a:avLst/>
          </a:prstGeom>
          <a:solidFill>
            <a:schemeClr val="bg1">
              <a:lumMod val="95000"/>
            </a:schemeClr>
          </a:solidFill>
        </p:spPr>
        <p:txBody>
          <a:bodyPr wrap="square" rtlCol="0">
            <a:spAutoFit/>
          </a:bodyPr>
          <a:lstStyle/>
          <a:p>
            <a:r>
              <a:rPr lang="en-US" sz="1200" dirty="0">
                <a:latin typeface="+mn-lt"/>
              </a:rPr>
              <a:t>HIV RNA ≥50 copies/mL at 48 weeks: 2 % CAB + RPV, 1% 3-drug oral ART </a:t>
            </a:r>
          </a:p>
        </p:txBody>
      </p:sp>
      <p:sp>
        <p:nvSpPr>
          <p:cNvPr id="8" name="TextBox 7">
            <a:extLst>
              <a:ext uri="{FF2B5EF4-FFF2-40B4-BE49-F238E27FC236}">
                <a16:creationId xmlns:a16="http://schemas.microsoft.com/office/drawing/2014/main" id="{626EDDAA-F985-524F-A8E3-36EA08AAE63F}"/>
              </a:ext>
            </a:extLst>
          </p:cNvPr>
          <p:cNvSpPr txBox="1"/>
          <p:nvPr/>
        </p:nvSpPr>
        <p:spPr>
          <a:xfrm>
            <a:off x="3332293" y="3890055"/>
            <a:ext cx="742950" cy="276999"/>
          </a:xfrm>
          <a:prstGeom prst="rect">
            <a:avLst/>
          </a:prstGeom>
          <a:noFill/>
        </p:spPr>
        <p:txBody>
          <a:bodyPr wrap="square" rtlCol="0" anchor="ctr" anchorCtr="1">
            <a:spAutoFit/>
          </a:bodyPr>
          <a:lstStyle/>
          <a:p>
            <a:r>
              <a:rPr lang="en-US" sz="1200" dirty="0">
                <a:solidFill>
                  <a:srgbClr val="FFFFFF"/>
                </a:solidFill>
                <a:latin typeface="Arial"/>
              </a:rPr>
              <a:t>285/308</a:t>
            </a:r>
          </a:p>
        </p:txBody>
      </p:sp>
      <p:sp>
        <p:nvSpPr>
          <p:cNvPr id="10" name="TextBox 9">
            <a:extLst>
              <a:ext uri="{FF2B5EF4-FFF2-40B4-BE49-F238E27FC236}">
                <a16:creationId xmlns:a16="http://schemas.microsoft.com/office/drawing/2014/main" id="{C27765F4-B685-9D4C-92C1-4C1930574A29}"/>
              </a:ext>
            </a:extLst>
          </p:cNvPr>
          <p:cNvSpPr txBox="1"/>
          <p:nvPr/>
        </p:nvSpPr>
        <p:spPr>
          <a:xfrm>
            <a:off x="5867455" y="3890055"/>
            <a:ext cx="742950" cy="276999"/>
          </a:xfrm>
          <a:prstGeom prst="rect">
            <a:avLst/>
          </a:prstGeom>
          <a:noFill/>
        </p:spPr>
        <p:txBody>
          <a:bodyPr wrap="square" rtlCol="0" anchor="ctr" anchorCtr="1">
            <a:spAutoFit/>
          </a:bodyPr>
          <a:lstStyle/>
          <a:p>
            <a:r>
              <a:rPr lang="en-US" sz="1200" dirty="0">
                <a:solidFill>
                  <a:srgbClr val="FFFFFF"/>
                </a:solidFill>
                <a:latin typeface="Arial"/>
              </a:rPr>
              <a:t>294/308</a:t>
            </a:r>
          </a:p>
        </p:txBody>
      </p:sp>
    </p:spTree>
    <p:extLst>
      <p:ext uri="{BB962C8B-B14F-4D97-AF65-F5344CB8AC3E}">
        <p14:creationId xmlns:p14="http://schemas.microsoft.com/office/powerpoint/2010/main" val="84088892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5F2BBD-7BF4-7443-ADB9-53B59644F2CC}"/>
              </a:ext>
            </a:extLst>
          </p:cNvPr>
          <p:cNvSpPr>
            <a:spLocks noGrp="1"/>
          </p:cNvSpPr>
          <p:nvPr>
            <p:ph type="title"/>
          </p:nvPr>
        </p:nvSpPr>
        <p:spPr/>
        <p:txBody>
          <a:bodyPr>
            <a:normAutofit/>
          </a:bodyPr>
          <a:lstStyle/>
          <a:p>
            <a:r>
              <a:rPr lang="en-US" sz="1800" dirty="0">
                <a:ea typeface="ＭＳ Ｐゴシック" pitchFamily="31" charset="-128"/>
                <a:cs typeface="ＭＳ Ｐゴシック" pitchFamily="31" charset="-128"/>
              </a:rPr>
              <a:t>Long-Acting IM Cabotegravir and IM </a:t>
            </a:r>
            <a:r>
              <a:rPr lang="en-US" sz="1800" dirty="0" err="1">
                <a:ea typeface="ＭＳ Ｐゴシック" pitchFamily="31" charset="-128"/>
                <a:cs typeface="ＭＳ Ｐゴシック" pitchFamily="31" charset="-128"/>
              </a:rPr>
              <a:t>Rilpivirine</a:t>
            </a:r>
            <a:r>
              <a:rPr lang="en-US" sz="1800" dirty="0">
                <a:ea typeface="ＭＳ Ｐゴシック" pitchFamily="31" charset="-128"/>
                <a:cs typeface="ＭＳ Ｐゴシック" pitchFamily="31" charset="-128"/>
              </a:rPr>
              <a:t> for HIV Maintenance</a:t>
            </a:r>
            <a:br>
              <a:rPr lang="en-US" dirty="0">
                <a:ea typeface="ＭＳ Ｐゴシック" pitchFamily="31" charset="-128"/>
                <a:cs typeface="ＭＳ Ｐゴシック" pitchFamily="31" charset="-128"/>
              </a:rPr>
            </a:br>
            <a:r>
              <a:rPr lang="en-US" dirty="0">
                <a:ea typeface="ＭＳ Ｐゴシック" pitchFamily="31" charset="-128"/>
                <a:cs typeface="ＭＳ Ｐゴシック" pitchFamily="31" charset="-128"/>
              </a:rPr>
              <a:t>ATLAS Study</a:t>
            </a:r>
            <a:r>
              <a:rPr lang="en-US" dirty="0"/>
              <a:t>: Results</a:t>
            </a:r>
            <a:endParaRPr lang="en-US" sz="2325" dirty="0"/>
          </a:p>
        </p:txBody>
      </p:sp>
      <p:sp>
        <p:nvSpPr>
          <p:cNvPr id="7" name="Text Placeholder 6">
            <a:extLst>
              <a:ext uri="{FF2B5EF4-FFF2-40B4-BE49-F238E27FC236}">
                <a16:creationId xmlns:a16="http://schemas.microsoft.com/office/drawing/2014/main" id="{7C237DE4-D544-7F44-AF0B-F98D507D3E25}"/>
              </a:ext>
            </a:extLst>
          </p:cNvPr>
          <p:cNvSpPr>
            <a:spLocks noGrp="1"/>
          </p:cNvSpPr>
          <p:nvPr>
            <p:ph type="body" sz="quarter" idx="14"/>
          </p:nvPr>
        </p:nvSpPr>
        <p:spPr/>
        <p:txBody>
          <a:bodyPr/>
          <a:lstStyle/>
          <a:p>
            <a:r>
              <a:rPr lang="en-US" dirty="0"/>
              <a:t>Source: </a:t>
            </a:r>
            <a:r>
              <a:rPr lang="en-US" dirty="0" err="1"/>
              <a:t>Swindells</a:t>
            </a:r>
            <a:r>
              <a:rPr lang="en-US" dirty="0"/>
              <a:t> S, et al. N </a:t>
            </a:r>
            <a:r>
              <a:rPr lang="en-US" dirty="0" err="1"/>
              <a:t>Engl</a:t>
            </a:r>
            <a:r>
              <a:rPr lang="en-US" dirty="0"/>
              <a:t> J Med. 2020;382:1112-23..</a:t>
            </a:r>
            <a:endParaRPr lang="en-US" dirty="0">
              <a:latin typeface="Arial" pitchFamily="31" charset="0"/>
            </a:endParaRPr>
          </a:p>
        </p:txBody>
      </p:sp>
      <p:graphicFrame>
        <p:nvGraphicFramePr>
          <p:cNvPr id="8" name="Group 65">
            <a:extLst>
              <a:ext uri="{FF2B5EF4-FFF2-40B4-BE49-F238E27FC236}">
                <a16:creationId xmlns:a16="http://schemas.microsoft.com/office/drawing/2014/main" id="{E68C324B-73F7-D743-AC0F-70C959A885C1}"/>
              </a:ext>
            </a:extLst>
          </p:cNvPr>
          <p:cNvGraphicFramePr>
            <a:graphicFrameLocks noGrp="1"/>
          </p:cNvGraphicFramePr>
          <p:nvPr/>
        </p:nvGraphicFramePr>
        <p:xfrm>
          <a:off x="457200" y="1094142"/>
          <a:ext cx="8229600" cy="3576870"/>
        </p:xfrm>
        <a:graphic>
          <a:graphicData uri="http://schemas.openxmlformats.org/drawingml/2006/table">
            <a:tbl>
              <a:tblPr>
                <a:effectLst/>
              </a:tblPr>
              <a:tblGrid>
                <a:gridCol w="1719328">
                  <a:extLst>
                    <a:ext uri="{9D8B030D-6E8A-4147-A177-3AD203B41FA5}">
                      <a16:colId xmlns:a16="http://schemas.microsoft.com/office/drawing/2014/main" val="20000"/>
                    </a:ext>
                  </a:extLst>
                </a:gridCol>
                <a:gridCol w="1610041">
                  <a:extLst>
                    <a:ext uri="{9D8B030D-6E8A-4147-A177-3AD203B41FA5}">
                      <a16:colId xmlns:a16="http://schemas.microsoft.com/office/drawing/2014/main" val="20001"/>
                    </a:ext>
                  </a:extLst>
                </a:gridCol>
                <a:gridCol w="1589023">
                  <a:extLst>
                    <a:ext uri="{9D8B030D-6E8A-4147-A177-3AD203B41FA5}">
                      <a16:colId xmlns:a16="http://schemas.microsoft.com/office/drawing/2014/main" val="2239871560"/>
                    </a:ext>
                  </a:extLst>
                </a:gridCol>
                <a:gridCol w="1763299">
                  <a:extLst>
                    <a:ext uri="{9D8B030D-6E8A-4147-A177-3AD203B41FA5}">
                      <a16:colId xmlns:a16="http://schemas.microsoft.com/office/drawing/2014/main" val="20002"/>
                    </a:ext>
                  </a:extLst>
                </a:gridCol>
                <a:gridCol w="1547909">
                  <a:extLst>
                    <a:ext uri="{9D8B030D-6E8A-4147-A177-3AD203B41FA5}">
                      <a16:colId xmlns:a16="http://schemas.microsoft.com/office/drawing/2014/main" val="517719981"/>
                    </a:ext>
                  </a:extLst>
                </a:gridCol>
              </a:tblGrid>
              <a:tr h="51429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mn-lt"/>
                          <a:ea typeface="ＭＳ Ｐゴシック" pitchFamily="-108" charset="-128"/>
                          <a:cs typeface="Arial"/>
                        </a:rPr>
                        <a:t>Participants in the IM CAB-RPV arm with Viral Rebound Meeting Protocol-Defined Criteria for Genotype Resistance Testing</a:t>
                      </a:r>
                      <a:endParaRPr lang="en-US" sz="1400" b="0" dirty="0">
                        <a:solidFill>
                          <a:srgbClr val="FFFFFF"/>
                        </a:solidFill>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rgbClr val="FFFFFF"/>
                        </a:solidFil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chemeClr val="tx1">
                        <a:lumMod val="85000"/>
                        <a:lumOff val="15000"/>
                      </a:schemeClr>
                    </a:solidFill>
                  </a:tcPr>
                </a:tc>
                <a:extLst>
                  <a:ext uri="{0D108BD9-81ED-4DB2-BD59-A6C34878D82A}">
                    <a16:rowId xmlns:a16="http://schemas.microsoft.com/office/drawing/2014/main" val="10000"/>
                  </a:ext>
                </a:extLst>
              </a:tr>
              <a:tr h="348104">
                <a:tc rowSpan="2">
                  <a:txBody>
                    <a:bodyPr/>
                    <a:lstStyle/>
                    <a:p>
                      <a:pPr marL="18288" indent="0" algn="l"/>
                      <a:r>
                        <a:rPr kumimoji="0" lang="en-US" sz="1200" b="1" i="0" u="none" strike="noStrike" cap="none" normalizeH="0" baseline="0" dirty="0">
                          <a:ln>
                            <a:noFill/>
                          </a:ln>
                          <a:solidFill>
                            <a:srgbClr val="FFFFFF"/>
                          </a:solidFill>
                          <a:effectLst/>
                          <a:latin typeface="+mn-lt"/>
                          <a:ea typeface="ＭＳ Ｐゴシック" pitchFamily="-108" charset="-128"/>
                          <a:cs typeface="Arial"/>
                        </a:rPr>
                        <a:t>Country, HIV-1 Subtype</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4A4A4A"/>
                    </a:solidFill>
                  </a:tcPr>
                </a:tc>
                <a:tc gridSpan="2">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At Baseline</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hMerge="1">
                  <a:txBody>
                    <a:bodyPr/>
                    <a:lstStyle/>
                    <a:p>
                      <a:pPr marL="0" indent="0" algn="ctr"/>
                      <a:endParaRPr kumimoji="0" lang="en-US" sz="1600" b="1"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3B7E89"/>
                    </a:solidFill>
                  </a:tcPr>
                </a:tc>
                <a:tc gridSpan="2">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At Virologic Failure</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65000"/>
                        <a:lumOff val="35000"/>
                        <a:alpha val="90000"/>
                      </a:schemeClr>
                    </a:solidFill>
                  </a:tcPr>
                </a:tc>
                <a:tc hMerge="1">
                  <a:txBody>
                    <a:bodyPr/>
                    <a:lstStyle/>
                    <a:p>
                      <a:pPr marL="0" indent="0" algn="ctr"/>
                      <a:endParaRPr kumimoji="0" lang="en-US" sz="1600" b="1"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12700" cap="flat" cmpd="sng" algn="ctr">
                      <a:solidFill>
                        <a:schemeClr val="tx1"/>
                      </a:solidFill>
                      <a:prstDash val="solid"/>
                      <a:round/>
                      <a:headEnd type="none" w="med" len="med"/>
                      <a:tailEnd type="none" w="med" len="med"/>
                    </a:lnL>
                    <a:lnR w="12700" cap="flat" cmpd="sng" algn="ctr">
                      <a:solidFill>
                        <a:srgbClr val="7F7F7F"/>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79803B"/>
                    </a:solidFill>
                  </a:tcPr>
                </a:tc>
                <a:extLst>
                  <a:ext uri="{0D108BD9-81ED-4DB2-BD59-A6C34878D82A}">
                    <a16:rowId xmlns:a16="http://schemas.microsoft.com/office/drawing/2014/main" val="1362175166"/>
                  </a:ext>
                </a:extLst>
              </a:tr>
              <a:tr h="591240">
                <a:tc vMerge="1">
                  <a:txBody>
                    <a:bodyPr/>
                    <a:lstStyle/>
                    <a:p>
                      <a:pPr marL="0" indent="0" algn="l"/>
                      <a:endParaRPr kumimoji="0" lang="en-US" sz="1600" b="1"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12700" cap="flat" cmpd="sng" algn="ctr">
                      <a:solidFill>
                        <a:srgbClr val="7F7F7F"/>
                      </a:solidFill>
                      <a:prstDash val="solid"/>
                      <a:round/>
                      <a:headEnd type="none" w="med" len="med"/>
                      <a:tailEnd type="none" w="med" len="med"/>
                    </a:lnL>
                    <a:lnR w="952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INSTI RAMs</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9803B"/>
                    </a:solidFill>
                  </a:tcPr>
                </a:tc>
                <a:tc>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NNRTI RAMs</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3B7E89"/>
                    </a:solidFill>
                  </a:tcPr>
                </a:tc>
                <a:tc>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HIV RNA</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99767D"/>
                    </a:solidFill>
                  </a:tcPr>
                </a:tc>
                <a:tc>
                  <a:txBody>
                    <a:bodyPr/>
                    <a:lstStyle/>
                    <a:p>
                      <a:pPr marL="0" indent="0" algn="ctr"/>
                      <a:r>
                        <a:rPr kumimoji="0" lang="en-US" sz="1200" b="1" i="0" u="none" strike="noStrike" cap="none" normalizeH="0" baseline="0" dirty="0">
                          <a:ln>
                            <a:noFill/>
                          </a:ln>
                          <a:solidFill>
                            <a:srgbClr val="FFFFFF"/>
                          </a:solidFill>
                          <a:effectLst/>
                          <a:latin typeface="+mn-lt"/>
                          <a:ea typeface="ＭＳ Ｐゴシック" pitchFamily="-108" charset="-128"/>
                          <a:cs typeface="Arial"/>
                        </a:rPr>
                        <a:t>INSTI RAMs</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9803B"/>
                    </a:solidFill>
                  </a:tcPr>
                </a:tc>
                <a:extLst>
                  <a:ext uri="{0D108BD9-81ED-4DB2-BD59-A6C34878D82A}">
                    <a16:rowId xmlns:a16="http://schemas.microsoft.com/office/drawing/2014/main" val="10001"/>
                  </a:ext>
                </a:extLst>
              </a:tr>
              <a:tr h="567179">
                <a:tc>
                  <a:txBody>
                    <a:bodyPr/>
                    <a:lstStyle/>
                    <a:p>
                      <a:pPr marL="1828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Russia, A/A1</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L74I</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E138E/A</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B7E89">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25,745 copies/mL</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9767D">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L74I</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20000"/>
                      </a:srgbClr>
                    </a:solidFill>
                  </a:tcPr>
                </a:tc>
                <a:extLst>
                  <a:ext uri="{0D108BD9-81ED-4DB2-BD59-A6C34878D82A}">
                    <a16:rowId xmlns:a16="http://schemas.microsoft.com/office/drawing/2014/main" val="10002"/>
                  </a:ext>
                </a:extLst>
              </a:tr>
              <a:tr h="567179">
                <a:tc>
                  <a:txBody>
                    <a:bodyPr/>
                    <a:lstStyle/>
                    <a:p>
                      <a:pPr marL="1828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F, France, AG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None</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V108V/I, E138K</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B7E89">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258 copies/mL</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9767D">
                        <a:alpha val="3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None</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30000"/>
                      </a:srgbClr>
                    </a:solidFill>
                  </a:tcPr>
                </a:tc>
                <a:extLst>
                  <a:ext uri="{0D108BD9-81ED-4DB2-BD59-A6C34878D82A}">
                    <a16:rowId xmlns:a16="http://schemas.microsoft.com/office/drawing/2014/main" val="10003"/>
                  </a:ext>
                </a:extLst>
              </a:tr>
              <a:tr h="567179">
                <a:tc>
                  <a:txBody>
                    <a:bodyPr/>
                    <a:lstStyle/>
                    <a:p>
                      <a:pPr marL="1828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200" kern="1200" spc="-30" dirty="0">
                          <a:solidFill>
                            <a:srgbClr val="000000"/>
                          </a:solidFill>
                          <a:latin typeface="+mn-lt"/>
                          <a:ea typeface="+mn-ea"/>
                          <a:cs typeface="Arial"/>
                        </a:rPr>
                        <a:t>M, Russia, A/A1</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L74I</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None</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3B7E89">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1841 copies/mL</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99767D">
                        <a:alpha val="2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200" b="0" i="0" u="none" strike="noStrike" kern="1200" cap="none" spc="-30" normalizeH="0" baseline="0" noProof="0" dirty="0">
                          <a:ln>
                            <a:noFill/>
                          </a:ln>
                          <a:solidFill>
                            <a:srgbClr val="000000"/>
                          </a:solidFill>
                          <a:effectLst/>
                          <a:uLnTx/>
                          <a:uFillTx/>
                          <a:latin typeface="+mn-lt"/>
                          <a:ea typeface="+mn-ea"/>
                          <a:cs typeface="Arial"/>
                        </a:rPr>
                        <a:t>N155H, L74I</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9803B">
                        <a:alpha val="20000"/>
                      </a:srgbClr>
                    </a:solidFill>
                  </a:tcPr>
                </a:tc>
                <a:extLst>
                  <a:ext uri="{0D108BD9-81ED-4DB2-BD59-A6C34878D82A}">
                    <a16:rowId xmlns:a16="http://schemas.microsoft.com/office/drawing/2014/main" val="10004"/>
                  </a:ext>
                </a:extLst>
              </a:tr>
              <a:tr h="421690">
                <a:tc gridSpan="5">
                  <a:txBody>
                    <a:bodyPr/>
                    <a:lstStyle/>
                    <a:p>
                      <a:pPr marL="58738" marR="0" lvl="1" indent="0" algn="l" defTabSz="914400" rtl="0" eaLnBrk="1" fontAlgn="auto" latinLnBrk="0" hangingPunct="1">
                        <a:lnSpc>
                          <a:spcPts val="1000"/>
                        </a:lnSpc>
                        <a:spcBef>
                          <a:spcPts val="400"/>
                        </a:spcBef>
                        <a:spcAft>
                          <a:spcPts val="0"/>
                        </a:spcAft>
                        <a:buClr>
                          <a:schemeClr val="bg2"/>
                        </a:buClr>
                        <a:buSzTx/>
                        <a:buFontTx/>
                        <a:buNone/>
                        <a:tabLst/>
                        <a:defRPr/>
                      </a:pPr>
                      <a:r>
                        <a:rPr lang="en-US" sz="1000" kern="1200" spc="-30" dirty="0">
                          <a:solidFill>
                            <a:srgbClr val="000000"/>
                          </a:solidFill>
                          <a:latin typeface="Arial" panose="020B0604020202020204" pitchFamily="34" charset="0"/>
                          <a:ea typeface="+mn-ea"/>
                          <a:cs typeface="Arial" panose="020B0604020202020204" pitchFamily="34" charset="0"/>
                        </a:rPr>
                        <a:t>There were also 4 virologic failures in the oral ART arm; new RAMs detected included one G190S, one M184I, and one M230M/I.</a:t>
                      </a:r>
                    </a:p>
                    <a:p>
                      <a:pPr marL="58738" marR="0" lvl="1" indent="0" algn="l" defTabSz="914400" rtl="0" eaLnBrk="1" fontAlgn="auto" latinLnBrk="0" hangingPunct="1">
                        <a:lnSpc>
                          <a:spcPts val="1000"/>
                        </a:lnSpc>
                        <a:spcBef>
                          <a:spcPts val="400"/>
                        </a:spcBef>
                        <a:spcAft>
                          <a:spcPts val="0"/>
                        </a:spcAft>
                        <a:buClr>
                          <a:schemeClr val="bg2"/>
                        </a:buClr>
                        <a:buSzTx/>
                        <a:buFontTx/>
                        <a:buNone/>
                        <a:tabLst/>
                        <a:defRPr/>
                      </a:pPr>
                      <a:r>
                        <a:rPr lang="en-US" sz="1000" kern="1200" spc="-30" dirty="0">
                          <a:solidFill>
                            <a:srgbClr val="000000"/>
                          </a:solidFill>
                          <a:latin typeface="Arial" panose="020B0604020202020204" pitchFamily="34" charset="0"/>
                          <a:ea typeface="+mn-ea"/>
                          <a:cs typeface="Arial" panose="020B0604020202020204" pitchFamily="34" charset="0"/>
                        </a:rPr>
                        <a:t>Abbreviations: RAMs = resistance associated mutations</a:t>
                      </a: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en-US"/>
                    </a:p>
                  </a:txBody>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endParaRPr lang="en-US" sz="1600" kern="1200" spc="-30" dirty="0">
                        <a:solidFill>
                          <a:srgbClr val="000000"/>
                        </a:solidFill>
                        <a:latin typeface="+mn-lt"/>
                        <a:ea typeface="+mn-ea"/>
                        <a:cs typeface="Arial"/>
                      </a:endParaRPr>
                    </a:p>
                  </a:txBody>
                  <a:tcPr marL="182880" marR="65762" marT="32871" marB="32871" anchor="ctr" horzOverflow="overflow">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4B3E25"/>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093911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FB12-B5AB-6F40-93FC-F4D7B3F64DA8}"/>
              </a:ext>
            </a:extLst>
          </p:cNvPr>
          <p:cNvSpPr>
            <a:spLocks noGrp="1"/>
          </p:cNvSpPr>
          <p:nvPr>
            <p:ph type="title"/>
          </p:nvPr>
        </p:nvSpPr>
        <p:spPr/>
        <p:txBody>
          <a:bodyPr>
            <a:normAutofit/>
          </a:bodyPr>
          <a:lstStyle/>
          <a:p>
            <a:r>
              <a:rPr lang="en-US" sz="1800" dirty="0">
                <a:ea typeface="ＭＳ Ｐゴシック" pitchFamily="31" charset="-128"/>
                <a:cs typeface="ＭＳ Ｐゴシック" pitchFamily="31" charset="-128"/>
              </a:rPr>
              <a:t>Long-Acting IM Cabotegravir and IM </a:t>
            </a:r>
            <a:r>
              <a:rPr lang="en-US" sz="1800" dirty="0" err="1">
                <a:ea typeface="ＭＳ Ｐゴシック" pitchFamily="31" charset="-128"/>
                <a:cs typeface="ＭＳ Ｐゴシック" pitchFamily="31" charset="-128"/>
              </a:rPr>
              <a:t>Rilpivirine</a:t>
            </a:r>
            <a:r>
              <a:rPr lang="en-US" sz="1800" dirty="0">
                <a:ea typeface="ＭＳ Ｐゴシック" pitchFamily="31" charset="-128"/>
                <a:cs typeface="ＭＳ Ｐゴシック" pitchFamily="31" charset="-128"/>
              </a:rPr>
              <a:t> for HIV Maintenance</a:t>
            </a:r>
            <a:br>
              <a:rPr lang="en-US" sz="1800" dirty="0">
                <a:ea typeface="ＭＳ Ｐゴシック" pitchFamily="31" charset="-128"/>
                <a:cs typeface="ＭＳ Ｐゴシック" pitchFamily="31" charset="-128"/>
              </a:rPr>
            </a:br>
            <a:r>
              <a:rPr lang="en-US" sz="2100" dirty="0">
                <a:ea typeface="ＭＳ Ｐゴシック" pitchFamily="31" charset="-128"/>
                <a:cs typeface="ＭＳ Ｐゴシック" pitchFamily="31" charset="-128"/>
              </a:rPr>
              <a:t>ATLAS Study</a:t>
            </a:r>
            <a:r>
              <a:rPr lang="en-US" sz="2100" dirty="0"/>
              <a:t>: Adverse Events</a:t>
            </a:r>
            <a:endParaRPr lang="en-US" sz="2325" dirty="0"/>
          </a:p>
        </p:txBody>
      </p:sp>
      <p:sp>
        <p:nvSpPr>
          <p:cNvPr id="8" name="Text Placeholder 7">
            <a:extLst>
              <a:ext uri="{FF2B5EF4-FFF2-40B4-BE49-F238E27FC236}">
                <a16:creationId xmlns:a16="http://schemas.microsoft.com/office/drawing/2014/main" id="{FED1A5E9-2D76-4C4C-8C24-AB76239AD001}"/>
              </a:ext>
            </a:extLst>
          </p:cNvPr>
          <p:cNvSpPr>
            <a:spLocks noGrp="1"/>
          </p:cNvSpPr>
          <p:nvPr>
            <p:ph type="body" sz="quarter" idx="14"/>
          </p:nvPr>
        </p:nvSpPr>
        <p:spPr/>
        <p:txBody>
          <a:bodyPr/>
          <a:lstStyle/>
          <a:p>
            <a:r>
              <a:rPr lang="en-US" dirty="0"/>
              <a:t>Source: </a:t>
            </a:r>
            <a:r>
              <a:rPr lang="en-US" dirty="0" err="1"/>
              <a:t>Swindells</a:t>
            </a:r>
            <a:r>
              <a:rPr lang="en-US" dirty="0"/>
              <a:t> S, et al. N </a:t>
            </a:r>
            <a:r>
              <a:rPr lang="en-US" dirty="0" err="1"/>
              <a:t>Engl</a:t>
            </a:r>
            <a:r>
              <a:rPr lang="en-US" dirty="0"/>
              <a:t> J Med. 2020;382:1112-23.</a:t>
            </a:r>
            <a:endParaRPr lang="en-US" dirty="0">
              <a:latin typeface="Arial" pitchFamily="31" charset="0"/>
            </a:endParaRPr>
          </a:p>
        </p:txBody>
      </p:sp>
      <p:graphicFrame>
        <p:nvGraphicFramePr>
          <p:cNvPr id="6" name="Group 65">
            <a:extLst>
              <a:ext uri="{FF2B5EF4-FFF2-40B4-BE49-F238E27FC236}">
                <a16:creationId xmlns:a16="http://schemas.microsoft.com/office/drawing/2014/main" id="{6343AA73-D6B6-EA45-80E8-449AE3A754D0}"/>
              </a:ext>
            </a:extLst>
          </p:cNvPr>
          <p:cNvGraphicFramePr>
            <a:graphicFrameLocks noGrp="1"/>
          </p:cNvGraphicFramePr>
          <p:nvPr>
            <p:extLst>
              <p:ext uri="{D42A27DB-BD31-4B8C-83A1-F6EECF244321}">
                <p14:modId xmlns:p14="http://schemas.microsoft.com/office/powerpoint/2010/main" val="2835458845"/>
              </p:ext>
            </p:extLst>
          </p:nvPr>
        </p:nvGraphicFramePr>
        <p:xfrm>
          <a:off x="960120" y="1002524"/>
          <a:ext cx="7223760" cy="3749040"/>
        </p:xfrm>
        <a:graphic>
          <a:graphicData uri="http://schemas.openxmlformats.org/drawingml/2006/table">
            <a:tbl>
              <a:tblPr>
                <a:effectLst/>
              </a:tblPr>
              <a:tblGrid>
                <a:gridCol w="3620426">
                  <a:extLst>
                    <a:ext uri="{9D8B030D-6E8A-4147-A177-3AD203B41FA5}">
                      <a16:colId xmlns:a16="http://schemas.microsoft.com/office/drawing/2014/main" val="20000"/>
                    </a:ext>
                  </a:extLst>
                </a:gridCol>
                <a:gridCol w="3603334">
                  <a:extLst>
                    <a:ext uri="{9D8B030D-6E8A-4147-A177-3AD203B41FA5}">
                      <a16:colId xmlns:a16="http://schemas.microsoft.com/office/drawing/2014/main" val="20001"/>
                    </a:ext>
                  </a:extLst>
                </a:gridCol>
              </a:tblGrid>
              <a:tr h="3556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Injection Site Reactions (ISRs)</a:t>
                      </a:r>
                      <a:endParaRPr lang="en-US" sz="1400" b="0"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extLst>
                  <a:ext uri="{0D108BD9-81ED-4DB2-BD59-A6C34878D82A}">
                    <a16:rowId xmlns:a16="http://schemas.microsoft.com/office/drawing/2014/main" val="10000"/>
                  </a:ext>
                </a:extLst>
              </a:tr>
              <a:tr h="442795">
                <a:tc>
                  <a:txBody>
                    <a:bodyPr/>
                    <a:lstStyle/>
                    <a:p>
                      <a:pPr marL="0" indent="0" algn="l"/>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  Type of Reactions</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Participants (%) with Reaction</a:t>
                      </a:r>
                      <a:endParaRPr kumimoji="0" lang="en-US" sz="12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8D6A00"/>
                    </a:solidFill>
                  </a:tcPr>
                </a:tc>
                <a:extLst>
                  <a:ext uri="{0D108BD9-81ED-4DB2-BD59-A6C34878D82A}">
                    <a16:rowId xmlns:a16="http://schemas.microsoft.com/office/drawing/2014/main" val="10001"/>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Participants who received injections, 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10000"/>
                      </a:srgbClr>
                    </a:solidFill>
                  </a:tcPr>
                </a:tc>
                <a:extLst>
                  <a:ext uri="{0D108BD9-81ED-4DB2-BD59-A6C34878D82A}">
                    <a16:rowId xmlns:a16="http://schemas.microsoft.com/office/drawing/2014/main" val="10002"/>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Any reaction, n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250 (81)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20000"/>
                      </a:srgbClr>
                    </a:solidFill>
                  </a:tcPr>
                </a:tc>
                <a:extLst>
                  <a:ext uri="{0D108BD9-81ED-4DB2-BD59-A6C34878D82A}">
                    <a16:rowId xmlns:a16="http://schemas.microsoft.com/office/drawing/2014/main" val="10004"/>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Pain, n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231 (75)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10000"/>
                      </a:srgbClr>
                    </a:solidFill>
                  </a:tcPr>
                </a:tc>
                <a:extLst>
                  <a:ext uri="{0D108BD9-81ED-4DB2-BD59-A6C34878D82A}">
                    <a16:rowId xmlns:a16="http://schemas.microsoft.com/office/drawing/2014/main" val="4253887532"/>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Grade 3 pain, n,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 (3)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20000"/>
                      </a:srgbClr>
                    </a:solidFill>
                  </a:tcPr>
                </a:tc>
                <a:extLst>
                  <a:ext uri="{0D108BD9-81ED-4DB2-BD59-A6C34878D82A}">
                    <a16:rowId xmlns:a16="http://schemas.microsoft.com/office/drawing/2014/main" val="1568810395"/>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Pain leading to withdrawal</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 (1)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10000"/>
                      </a:srgbClr>
                    </a:solidFill>
                  </a:tcPr>
                </a:tc>
                <a:extLst>
                  <a:ext uri="{0D108BD9-81ED-4DB2-BD59-A6C34878D82A}">
                    <a16:rowId xmlns:a16="http://schemas.microsoft.com/office/drawing/2014/main" val="1046866651"/>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Nodule, n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37 (12)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20000"/>
                      </a:srgbClr>
                    </a:solidFill>
                  </a:tcPr>
                </a:tc>
                <a:extLst>
                  <a:ext uri="{0D108BD9-81ED-4DB2-BD59-A6C34878D82A}">
                    <a16:rowId xmlns:a16="http://schemas.microsoft.com/office/drawing/2014/main" val="1202630435"/>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Induration, n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10000"/>
                      </a:srgbClr>
                    </a:solidFill>
                  </a:tcPr>
                </a:tc>
                <a:extLst>
                  <a:ext uri="{0D108BD9-81ED-4DB2-BD59-A6C34878D82A}">
                    <a16:rowId xmlns:a16="http://schemas.microsoft.com/office/drawing/2014/main" val="1789613450"/>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Swelling, n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 (7)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20000"/>
                      </a:srgbClr>
                    </a:solidFill>
                  </a:tcPr>
                </a:tc>
                <a:extLst>
                  <a:ext uri="{0D108BD9-81ED-4DB2-BD59-A6C34878D82A}">
                    <a16:rowId xmlns:a16="http://schemas.microsoft.com/office/drawing/2014/main" val="4079041313"/>
                  </a:ext>
                </a:extLst>
              </a:tr>
              <a:tr h="298814">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Median duration of reaction, days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8D6A00">
                        <a:alpha val="10000"/>
                      </a:srgbClr>
                    </a:solidFill>
                  </a:tcPr>
                </a:tc>
                <a:extLst>
                  <a:ext uri="{0D108BD9-81ED-4DB2-BD59-A6C34878D82A}">
                    <a16:rowId xmlns:a16="http://schemas.microsoft.com/office/drawing/2014/main" val="2553226102"/>
                  </a:ext>
                </a:extLst>
              </a:tr>
              <a:tr h="261279">
                <a:tc gridSpan="2">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100" kern="1200" spc="-30" dirty="0">
                          <a:solidFill>
                            <a:srgbClr val="000000"/>
                          </a:solidFill>
                          <a:latin typeface="Arial" panose="020B0604020202020204" pitchFamily="34" charset="0"/>
                          <a:ea typeface="+mn-ea"/>
                          <a:cs typeface="Arial" panose="020B0604020202020204" pitchFamily="34" charset="0"/>
                        </a:rPr>
                        <a:t>The majority of ISRs (99%) were grade 1-2; 88% resolved within 7 days.</a:t>
                      </a: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729B">
                        <a:alpha val="9000"/>
                      </a:srgbClr>
                    </a:solidFill>
                  </a:tcPr>
                </a:tc>
                <a:tc hMerge="1">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endParaRPr kumimoji="0" lang="en-US" sz="1800" b="0" i="0" u="none" strike="noStrike" kern="1200" cap="none" spc="-30" normalizeH="0" baseline="0" noProof="0" dirty="0">
                        <a:ln>
                          <a:noFill/>
                        </a:ln>
                        <a:solidFill>
                          <a:srgbClr val="000000"/>
                        </a:solidFill>
                        <a:effectLst/>
                        <a:uLnTx/>
                        <a:uFillTx/>
                        <a:latin typeface="+mn-lt"/>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4798767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ea typeface="ＭＳ Ｐゴシック" pitchFamily="31" charset="-128"/>
                <a:cs typeface="ＭＳ Ｐゴシック" pitchFamily="31" charset="-128"/>
              </a:rPr>
              <a:t>Long-Acting IM Cabotegravir and IM </a:t>
            </a:r>
            <a:r>
              <a:rPr lang="en-US" sz="1800" dirty="0" err="1">
                <a:ea typeface="ＭＳ Ｐゴシック" pitchFamily="31" charset="-128"/>
                <a:cs typeface="ＭＳ Ｐゴシック" pitchFamily="31" charset="-128"/>
              </a:rPr>
              <a:t>Rilpivirine</a:t>
            </a:r>
            <a:r>
              <a:rPr lang="en-US" sz="1800" dirty="0">
                <a:ea typeface="ＭＳ Ｐゴシック" pitchFamily="31" charset="-128"/>
                <a:cs typeface="ＭＳ Ｐゴシック" pitchFamily="31" charset="-128"/>
              </a:rPr>
              <a:t> for HIV Maintenance</a:t>
            </a:r>
            <a:br>
              <a:rPr lang="en-US" sz="1800" dirty="0">
                <a:ea typeface="ＭＳ Ｐゴシック" pitchFamily="31" charset="-128"/>
                <a:cs typeface="ＭＳ Ｐゴシック" pitchFamily="31" charset="-128"/>
              </a:rPr>
            </a:br>
            <a:r>
              <a:rPr lang="en-US" sz="2100" dirty="0">
                <a:ea typeface="ＭＳ Ｐゴシック" pitchFamily="31" charset="-128"/>
                <a:cs typeface="ＭＳ Ｐゴシック" pitchFamily="31" charset="-128"/>
              </a:rPr>
              <a:t>ATLAS Study</a:t>
            </a:r>
            <a:r>
              <a:rPr lang="en-US" sz="2100" dirty="0"/>
              <a:t>: Conclusions</a:t>
            </a:r>
          </a:p>
        </p:txBody>
      </p:sp>
      <p:sp>
        <p:nvSpPr>
          <p:cNvPr id="7" name="Content Placeholder 6"/>
          <p:cNvSpPr>
            <a:spLocks noGrp="1"/>
          </p:cNvSpPr>
          <p:nvPr>
            <p:ph type="body" sz="quarter" idx="16"/>
          </p:nvPr>
        </p:nvSpPr>
        <p:spPr/>
        <p:txBody>
          <a:bodyPr/>
          <a:lstStyle/>
          <a:p>
            <a:r>
              <a:rPr lang="en-US" dirty="0"/>
              <a:t>Source: </a:t>
            </a:r>
            <a:r>
              <a:rPr lang="en-US" dirty="0" err="1"/>
              <a:t>Swindells</a:t>
            </a:r>
            <a:r>
              <a:rPr lang="en-US" dirty="0"/>
              <a:t> S, et al. N </a:t>
            </a:r>
            <a:r>
              <a:rPr lang="en-US" dirty="0" err="1"/>
              <a:t>Engl</a:t>
            </a:r>
            <a:r>
              <a:rPr lang="en-US" dirty="0"/>
              <a:t> J Med. 2020;382:1112-23.</a:t>
            </a:r>
            <a:endParaRPr lang="en-US" dirty="0">
              <a:latin typeface="Arial" pitchFamily="31" charset="0"/>
            </a:endParaRPr>
          </a:p>
        </p:txBody>
      </p:sp>
      <p:sp>
        <p:nvSpPr>
          <p:cNvPr id="3" name="Content Placeholder 2">
            <a:extLst>
              <a:ext uri="{FF2B5EF4-FFF2-40B4-BE49-F238E27FC236}">
                <a16:creationId xmlns:a16="http://schemas.microsoft.com/office/drawing/2014/main" id="{60C26101-273D-7D53-E336-4AE39FF99F50}"/>
              </a:ext>
            </a:extLst>
          </p:cNvPr>
          <p:cNvSpPr>
            <a:spLocks noGrp="1"/>
          </p:cNvSpPr>
          <p:nvPr>
            <p:ph sz="half" idx="2"/>
          </p:nvPr>
        </p:nvSpPr>
        <p:spPr>
          <a:xfrm>
            <a:off x="-18168" y="1932169"/>
            <a:ext cx="9180576" cy="1309432"/>
          </a:xfrm>
        </p:spPr>
        <p:txBody>
          <a:bodyPr/>
          <a:lstStyle/>
          <a:p>
            <a:pPr>
              <a:lnSpc>
                <a:spcPts val="2400"/>
              </a:lnSpc>
            </a:pPr>
            <a:r>
              <a:rPr lang="en-US" b="1" dirty="0">
                <a:solidFill>
                  <a:srgbClr val="C00000"/>
                </a:solidFill>
                <a:cs typeface="Arial"/>
              </a:rPr>
              <a:t>Conclusions</a:t>
            </a:r>
            <a:r>
              <a:rPr lang="en-US" dirty="0">
                <a:solidFill>
                  <a:srgbClr val="C00000"/>
                </a:solidFill>
                <a:cs typeface="Arial"/>
              </a:rPr>
              <a:t>: </a:t>
            </a:r>
            <a:r>
              <a:rPr lang="en-US" dirty="0">
                <a:solidFill>
                  <a:schemeClr val="tx1"/>
                </a:solidFill>
                <a:cs typeface="Arial"/>
              </a:rPr>
              <a:t>“Monthly injections of long-acting cabotegravir and </a:t>
            </a:r>
            <a:r>
              <a:rPr lang="en-US" dirty="0" err="1">
                <a:solidFill>
                  <a:schemeClr val="tx1"/>
                </a:solidFill>
                <a:cs typeface="Arial"/>
              </a:rPr>
              <a:t>rilpivirine</a:t>
            </a:r>
            <a:r>
              <a:rPr lang="en-US" dirty="0">
                <a:solidFill>
                  <a:schemeClr val="tx1"/>
                </a:solidFill>
                <a:cs typeface="Arial"/>
              </a:rPr>
              <a:t> were noninferior to standard oral therapy for maintaining HIV-1 suppression. Injection-related adverse events were common but only infrequently led to medication withdrawal</a:t>
            </a:r>
            <a:r>
              <a:rPr lang="en-US" dirty="0">
                <a:solidFill>
                  <a:schemeClr val="tx1"/>
                </a:solidFill>
              </a:rPr>
              <a:t>.”</a:t>
            </a:r>
            <a:endParaRPr lang="en-US" dirty="0">
              <a:solidFill>
                <a:schemeClr val="tx1"/>
              </a:solidFill>
              <a:cs typeface="Arial"/>
            </a:endParaRPr>
          </a:p>
        </p:txBody>
      </p:sp>
    </p:spTree>
    <p:extLst>
      <p:ext uri="{BB962C8B-B14F-4D97-AF65-F5344CB8AC3E}">
        <p14:creationId xmlns:p14="http://schemas.microsoft.com/office/powerpoint/2010/main" val="252900743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51052</TotalTime>
  <Words>795</Words>
  <Application>Microsoft Macintosh PowerPoint</Application>
  <PresentationFormat>On-screen Show (16:9)</PresentationFormat>
  <Paragraphs>135</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Corbel</vt:lpstr>
      <vt:lpstr>Geneva</vt:lpstr>
      <vt:lpstr>Lucida Grande</vt:lpstr>
      <vt:lpstr>Symbol</vt:lpstr>
      <vt:lpstr>Times New Roman</vt:lpstr>
      <vt:lpstr>NCRC</vt:lpstr>
      <vt:lpstr>Long-Acting IM Cabotegravir and IM Rilpivirine for HIV Maintenance  ATLAS Study</vt:lpstr>
      <vt:lpstr>Long-Acting IM Cabotegravir and IM Rilpivirine for HIV Maintenance ATLAS Study: Design</vt:lpstr>
      <vt:lpstr>Long-Acting IM Cabotegravir and IM Rilpivirine for HIV Maintenance ATLAS Study: Baseline Characteristics</vt:lpstr>
      <vt:lpstr>Long-Acting IM Cabotegravir and IM Rilpivirine for HIV Maintenance ATLAS Study: Results</vt:lpstr>
      <vt:lpstr>Long-Acting IM Cabotegravir and IM Rilpivirine for HIV Maintenance ATLAS Study: Results</vt:lpstr>
      <vt:lpstr>Long-Acting IM Cabotegravir and IM Rilpivirine for HIV Maintenance ATLAS Study: Adverse Events</vt:lpstr>
      <vt:lpstr>Long-Acting IM Cabotegravir and IM Rilpivirine for HIV Maintenance ATLAS Study: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2248</cp:revision>
  <cp:lastPrinted>2008-02-05T14:34:24Z</cp:lastPrinted>
  <dcterms:created xsi:type="dcterms:W3CDTF">2010-11-28T05:36:22Z</dcterms:created>
  <dcterms:modified xsi:type="dcterms:W3CDTF">2022-05-26T13:41:36Z</dcterms:modified>
</cp:coreProperties>
</file>