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76" r:id="rId2"/>
    <p:sldId id="1185" r:id="rId3"/>
    <p:sldId id="1186" r:id="rId4"/>
    <p:sldId id="1187" r:id="rId5"/>
    <p:sldId id="1188" r:id="rId6"/>
    <p:sldId id="1189" r:id="rId7"/>
    <p:sldId id="1109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8D8"/>
    <a:srgbClr val="54737F"/>
    <a:srgbClr val="A77664"/>
    <a:srgbClr val="968968"/>
    <a:srgbClr val="DBE4E9"/>
    <a:srgbClr val="6C6C6C"/>
    <a:srgbClr val="C2C2C2"/>
    <a:srgbClr val="676767"/>
    <a:srgbClr val="E2EAEF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623" autoAdjust="0"/>
    <p:restoredTop sz="94755" autoAdjust="0"/>
  </p:normalViewPr>
  <p:slideViewPr>
    <p:cSldViewPr snapToGrid="0" showGuides="1">
      <p:cViewPr varScale="1">
        <p:scale>
          <a:sx n="143" d="100"/>
          <a:sy n="143" d="100"/>
        </p:scale>
        <p:origin x="200" y="12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0" dirty="0"/>
              <a:t>Dolutegravir</a:t>
            </a:r>
            <a:r>
              <a:rPr lang="en-US" sz="2000" b="0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000" b="0" dirty="0"/>
              <a:t>versus Lopinavir-Ritonavir in Second-Line Treatment</a:t>
            </a:r>
            <a:br>
              <a:rPr lang="en-US" sz="2700" b="0" dirty="0"/>
            </a:br>
            <a:r>
              <a:rPr lang="en-US" sz="3600" dirty="0"/>
              <a:t>DAWNING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9C7935-E861-5B4F-B65A-60001FBBC7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255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178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784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Dolutegravir vs Lopinavir-Ritonavir in Second-Line Treatment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DAWNING: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Aboud</a:t>
            </a:r>
            <a:r>
              <a:rPr lang="en-US" dirty="0"/>
              <a:t> M, et al. Lancet Infect Dis. 2019;19:253-64.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14600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Dolutegravir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OBR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312)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090421"/>
            <a:ext cx="2945045" cy="109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Lopinavir-ritonavir + OBR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312)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15502"/>
              </p:ext>
            </p:extLst>
          </p:nvPr>
        </p:nvGraphicFramePr>
        <p:xfrm>
          <a:off x="410633" y="1346789"/>
          <a:ext cx="4923367" cy="504240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457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DAWNING</a:t>
                      </a:r>
                    </a:p>
                  </a:txBody>
                  <a:tcPr marL="81280" marR="8128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208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Randomized, open-label, multinational, non-inferiority phase 3b trial comparing dolutegravir to boosted lopinavir, each with optimized background regimen (OBR) after failure of NNRTI-based first-line ART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</a:t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Antiretroviral-experienced adults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Virologic failure on NNRTI plus 2 NRTI’s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≥400 copies/mL at 2 consecutive visits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INSTI and PI-naïve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≥1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active NRTI available based on genotype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HBV and HCV allowed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Dolutegravir 50 mg daily + investigator-selected OBR (including at least 1 active NRTI)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 + ritonavir* + investigator-selected OBR (including at least 1 active NRTI)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A66FE5D-8C80-4540-8D44-CD5053B9A5C4}"/>
              </a:ext>
            </a:extLst>
          </p:cNvPr>
          <p:cNvSpPr txBox="1"/>
          <p:nvPr/>
        </p:nvSpPr>
        <p:spPr>
          <a:xfrm>
            <a:off x="5548037" y="5609807"/>
            <a:ext cx="3432350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</a:rPr>
              <a:t>*Once-daily lopinavir 800 mg + ritonavir </a:t>
            </a:r>
            <a:br>
              <a:rPr lang="en-US" sz="1400" dirty="0">
                <a:latin typeface="Arial"/>
              </a:rPr>
            </a:br>
            <a:r>
              <a:rPr lang="en-US" sz="1400" dirty="0">
                <a:latin typeface="Arial"/>
              </a:rPr>
              <a:t>200 mg or twice daily lopinavir 400 mg + </a:t>
            </a:r>
            <a:br>
              <a:rPr lang="en-US" sz="1400" dirty="0">
                <a:latin typeface="Arial"/>
              </a:rPr>
            </a:br>
            <a:r>
              <a:rPr lang="en-US" sz="1400" dirty="0">
                <a:latin typeface="Arial"/>
              </a:rPr>
              <a:t>100 mg, based on investigator discretion</a:t>
            </a:r>
          </a:p>
        </p:txBody>
      </p:sp>
    </p:spTree>
    <p:extLst>
      <p:ext uri="{BB962C8B-B14F-4D97-AF65-F5344CB8AC3E}">
        <p14:creationId xmlns:p14="http://schemas.microsoft.com/office/powerpoint/2010/main" val="47727702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0C0-EB21-F145-8A85-93907C8D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ea typeface="ＭＳ Ｐゴシック" pitchFamily="22" charset="-128"/>
                <a:cs typeface="ＭＳ Ｐゴシック" pitchFamily="22" charset="-128"/>
              </a:rPr>
              <a:t>Dolutegravir vs Lopinavir-Ritonavir in Second-Line Treatment</a:t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DAWNING: Baseline Characteristics</a:t>
            </a:r>
            <a:endParaRPr lang="en-US" sz="3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F162B-AF95-A845-8335-56DFAFF573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Aboud</a:t>
            </a:r>
            <a:r>
              <a:rPr lang="en-US" dirty="0"/>
              <a:t> M, et al. Lancet Infect Dis. 2019;19:253-64.</a:t>
            </a:r>
          </a:p>
        </p:txBody>
      </p:sp>
      <p:graphicFrame>
        <p:nvGraphicFramePr>
          <p:cNvPr id="6" name="Group 65">
            <a:extLst>
              <a:ext uri="{FF2B5EF4-FFF2-40B4-BE49-F238E27FC236}">
                <a16:creationId xmlns:a16="http://schemas.microsoft.com/office/drawing/2014/main" id="{1D479BE3-E411-684E-9716-33B54BC07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83308"/>
              </p:ext>
            </p:extLst>
          </p:nvPr>
        </p:nvGraphicFramePr>
        <p:xfrm>
          <a:off x="556846" y="1369855"/>
          <a:ext cx="8023802" cy="506142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93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Characteristics in DAWNING Study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611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 + OBR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OBR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Age, mean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37.5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38.7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Women, n, %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116 (37%)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103 (33%)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Hispanic or Latino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105 (34%)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109 (35%)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African American or African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130 (42%)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112 (36%)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Viral hepatitis (HBV, HCV, or both)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35 (11%)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38 (12%)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WHO category C (AIDS)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107 (34%)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95 (30%)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Mean HIV RNA, log</a:t>
                      </a:r>
                      <a:r>
                        <a:rPr lang="en-US" sz="1600" kern="1200" spc="-30" baseline="-25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10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copies/mL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HIV RNA &gt;100,000 copies/mL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70 (22%)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63 (20%)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CD4 count &lt;200 cells/mm</a:t>
                      </a:r>
                      <a:r>
                        <a:rPr lang="en-US" sz="1600" kern="1200" spc="-30" baseline="300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166 (53%)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151 (48%)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7523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0C0-EB21-F145-8A85-93907C8D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ea typeface="ＭＳ Ｐゴシック" pitchFamily="22" charset="-128"/>
                <a:cs typeface="ＭＳ Ｐゴシック" pitchFamily="22" charset="-128"/>
              </a:rPr>
              <a:t>Dolutegravir vs Lopinavir-Ritonavir in Second-Line Treatment</a:t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DAWNING: Previous ART History</a:t>
            </a:r>
            <a:endParaRPr lang="en-US" sz="3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F162B-AF95-A845-8335-56DFAFF573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Aboud</a:t>
            </a:r>
            <a:r>
              <a:rPr lang="en-US" dirty="0"/>
              <a:t> M, et al. Lancet Infect Dis. 2019;19:253-64.</a:t>
            </a:r>
          </a:p>
        </p:txBody>
      </p:sp>
      <p:graphicFrame>
        <p:nvGraphicFramePr>
          <p:cNvPr id="6" name="Group 65">
            <a:extLst>
              <a:ext uri="{FF2B5EF4-FFF2-40B4-BE49-F238E27FC236}">
                <a16:creationId xmlns:a16="http://schemas.microsoft.com/office/drawing/2014/main" id="{1D479BE3-E411-684E-9716-33B54BC07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76806"/>
              </p:ext>
            </p:extLst>
          </p:nvPr>
        </p:nvGraphicFramePr>
        <p:xfrm>
          <a:off x="556846" y="1322963"/>
          <a:ext cx="8023802" cy="503797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93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Previous Antiretroviral History in DAWNING Study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165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 + OBR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OBR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Duration prior ART, median, weeks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86.4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90.9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Previous NNRTI therapy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Efavirenz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242 (78%)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242 (78%)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Nevirapine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70 (22%)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69 (22%)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Previous NRTI therapy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Tenofovir DF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181 (58%)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186 (60%)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Zidovudine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89 (29%)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89 (29%)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Stavudine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 (5%)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 (3%)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Lamivudine or emtricitabine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311 (99%)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310 (99%)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46527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0C0-EB21-F145-8A85-93907C8D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ea typeface="ＭＳ Ｐゴシック" pitchFamily="22" charset="-128"/>
                <a:cs typeface="ＭＳ Ｐゴシック" pitchFamily="22" charset="-128"/>
              </a:rPr>
              <a:t>Dolutegravir vs Lopinavir-Ritonavir in Second-Line Treatment</a:t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DAWNING: Optimized Background Regimens</a:t>
            </a:r>
            <a:endParaRPr lang="en-US" sz="3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F162B-AF95-A845-8335-56DFAFF573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Aboud</a:t>
            </a:r>
            <a:r>
              <a:rPr lang="en-US" dirty="0"/>
              <a:t> M, et al. Lancet Infect Dis. 2019;19:253-64.</a:t>
            </a:r>
          </a:p>
        </p:txBody>
      </p:sp>
      <p:graphicFrame>
        <p:nvGraphicFramePr>
          <p:cNvPr id="6" name="Group 65">
            <a:extLst>
              <a:ext uri="{FF2B5EF4-FFF2-40B4-BE49-F238E27FC236}">
                <a16:creationId xmlns:a16="http://schemas.microsoft.com/office/drawing/2014/main" id="{1D479BE3-E411-684E-9716-33B54BC07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17583"/>
              </p:ext>
            </p:extLst>
          </p:nvPr>
        </p:nvGraphicFramePr>
        <p:xfrm>
          <a:off x="556846" y="1381578"/>
          <a:ext cx="8023802" cy="497819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09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Optimized background regimens (OBRs) in DAWNING Study Second-Line ART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559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 + OBR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OBR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56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NRTIs in second-line regimen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569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Zidovudine plus lamivudine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132 (42%)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121 (39%)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996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Tenofovir DF plus lamivudine or emtricitabine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128 (41%)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134 (43%)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569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Tenofovir DF plus zidovudine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36 (12%)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41 (13%)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569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Abacavir plus lamivudine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 (2%)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 (2%)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99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Stanford genotype susceptibility score in background ART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569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0 to &lt;1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30 (10%)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36 (12%)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569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to &lt;2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223 (71%)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212 (68%)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569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61 (20%)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64 (21%)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569">
                <a:tc>
                  <a:txBody>
                    <a:bodyPr/>
                    <a:lstStyle/>
                    <a:p>
                      <a:pPr marL="18288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&gt;2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07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02872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D0C0-EB21-F145-8A85-93907C8D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>
                <a:ea typeface="ＭＳ Ｐゴシック" pitchFamily="22" charset="-128"/>
                <a:cs typeface="ＭＳ Ｐゴシック" pitchFamily="22" charset="-128"/>
              </a:rPr>
              <a:t>Dolutegravir vs Lopinavir-Ritonavir in Second-Line Treatment</a:t>
            </a:r>
            <a:br>
              <a:rPr lang="en-US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ea typeface="ＭＳ Ｐゴシック" pitchFamily="31" charset="-128"/>
                <a:cs typeface="ＭＳ Ｐゴシック" pitchFamily="31" charset="-128"/>
              </a:rPr>
              <a:t>DAWNING: Baseline NRTI Resistance</a:t>
            </a:r>
            <a:endParaRPr lang="en-US" sz="3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F162B-AF95-A845-8335-56DFAFF573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Aboud</a:t>
            </a:r>
            <a:r>
              <a:rPr lang="en-US" dirty="0"/>
              <a:t> M, et al. Lancet Infect Dis. 2019;19:253-64.</a:t>
            </a:r>
          </a:p>
        </p:txBody>
      </p:sp>
      <p:graphicFrame>
        <p:nvGraphicFramePr>
          <p:cNvPr id="6" name="Group 65">
            <a:extLst>
              <a:ext uri="{FF2B5EF4-FFF2-40B4-BE49-F238E27FC236}">
                <a16:creationId xmlns:a16="http://schemas.microsoft.com/office/drawing/2014/main" id="{1D479BE3-E411-684E-9716-33B54BC07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72843"/>
              </p:ext>
            </p:extLst>
          </p:nvPr>
        </p:nvGraphicFramePr>
        <p:xfrm>
          <a:off x="357555" y="1405024"/>
          <a:ext cx="8412480" cy="457199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1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1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NRTI Resistance-Associated Mutations in DAWNING Study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944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 + OBR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LPV-RTV + OBR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312)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3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K65R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95 (30%)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92 (29%)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3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K70E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33 (11%)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37 (12%)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3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M184I/V only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77 (25%)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85 (27%)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3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M184I/V plus any other NRTI mutation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184 (59%)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167 (54%)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3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TAM’s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71 (23%)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81 (26%)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3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Other major NRTI mutation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90 (29%)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88 (28%)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55592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1746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47352</TotalTime>
  <Words>749</Words>
  <Application>Microsoft Macintosh PowerPoint</Application>
  <PresentationFormat>On-screen Show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versus Lopinavir-Ritonavir in Second-Line Treatment DAWNING</vt:lpstr>
      <vt:lpstr>Dolutegravir vs Lopinavir-Ritonavir in Second-Line Treatment DAWNING: Study Design</vt:lpstr>
      <vt:lpstr>Dolutegravir vs Lopinavir-Ritonavir in Second-Line Treatment DAWNING: Baseline Characteristics</vt:lpstr>
      <vt:lpstr>Dolutegravir vs Lopinavir-Ritonavir in Second-Line Treatment DAWNING: Previous ART History</vt:lpstr>
      <vt:lpstr>Dolutegravir vs Lopinavir-Ritonavir in Second-Line Treatment DAWNING: Optimized Background Regimens</vt:lpstr>
      <vt:lpstr>Dolutegravir vs Lopinavir-Ritonavir in Second-Line Treatment DAWNING: Baseline NRTI Resistance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2127</cp:revision>
  <cp:lastPrinted>2020-02-14T23:34:52Z</cp:lastPrinted>
  <dcterms:created xsi:type="dcterms:W3CDTF">2010-11-28T05:36:22Z</dcterms:created>
  <dcterms:modified xsi:type="dcterms:W3CDTF">2020-08-09T16:56:22Z</dcterms:modified>
</cp:coreProperties>
</file>