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76"/>
  </p:notesMasterIdLst>
  <p:handoutMasterIdLst>
    <p:handoutMasterId r:id="rId77"/>
  </p:handoutMasterIdLst>
  <p:sldIdLst>
    <p:sldId id="999" r:id="rId2"/>
    <p:sldId id="1171" r:id="rId3"/>
    <p:sldId id="1111" r:id="rId4"/>
    <p:sldId id="944" r:id="rId5"/>
    <p:sldId id="1173" r:id="rId6"/>
    <p:sldId id="1174" r:id="rId7"/>
    <p:sldId id="1175" r:id="rId8"/>
    <p:sldId id="1176" r:id="rId9"/>
    <p:sldId id="1042" r:id="rId10"/>
    <p:sldId id="1006" r:id="rId11"/>
    <p:sldId id="1013" r:id="rId12"/>
    <p:sldId id="949" r:id="rId13"/>
    <p:sldId id="1004" r:id="rId14"/>
    <p:sldId id="1113" r:id="rId15"/>
    <p:sldId id="920" r:id="rId16"/>
    <p:sldId id="1016" r:id="rId17"/>
    <p:sldId id="1110" r:id="rId18"/>
    <p:sldId id="1172" r:id="rId19"/>
    <p:sldId id="1112" r:id="rId20"/>
    <p:sldId id="1115" r:id="rId21"/>
    <p:sldId id="1116" r:id="rId22"/>
    <p:sldId id="1117" r:id="rId23"/>
    <p:sldId id="1118" r:id="rId24"/>
    <p:sldId id="1119" r:id="rId25"/>
    <p:sldId id="1120" r:id="rId26"/>
    <p:sldId id="1121" r:id="rId27"/>
    <p:sldId id="1122" r:id="rId28"/>
    <p:sldId id="1123" r:id="rId29"/>
    <p:sldId id="1124" r:id="rId30"/>
    <p:sldId id="1125" r:id="rId31"/>
    <p:sldId id="1126" r:id="rId32"/>
    <p:sldId id="1127" r:id="rId33"/>
    <p:sldId id="1128" r:id="rId34"/>
    <p:sldId id="1129" r:id="rId35"/>
    <p:sldId id="1130" r:id="rId36"/>
    <p:sldId id="1131" r:id="rId37"/>
    <p:sldId id="1132" r:id="rId38"/>
    <p:sldId id="1133" r:id="rId39"/>
    <p:sldId id="1134" r:id="rId40"/>
    <p:sldId id="1135" r:id="rId41"/>
    <p:sldId id="1136" r:id="rId42"/>
    <p:sldId id="1137" r:id="rId43"/>
    <p:sldId id="1138" r:id="rId44"/>
    <p:sldId id="1139" r:id="rId45"/>
    <p:sldId id="1140" r:id="rId46"/>
    <p:sldId id="1141" r:id="rId47"/>
    <p:sldId id="1142" r:id="rId48"/>
    <p:sldId id="1143" r:id="rId49"/>
    <p:sldId id="1144" r:id="rId50"/>
    <p:sldId id="1145" r:id="rId51"/>
    <p:sldId id="1146" r:id="rId52"/>
    <p:sldId id="1147" r:id="rId53"/>
    <p:sldId id="1148" r:id="rId54"/>
    <p:sldId id="1149" r:id="rId55"/>
    <p:sldId id="1150" r:id="rId56"/>
    <p:sldId id="1169" r:id="rId57"/>
    <p:sldId id="1160" r:id="rId58"/>
    <p:sldId id="1161" r:id="rId59"/>
    <p:sldId id="1162" r:id="rId60"/>
    <p:sldId id="1163" r:id="rId61"/>
    <p:sldId id="1151" r:id="rId62"/>
    <p:sldId id="1152" r:id="rId63"/>
    <p:sldId id="1153" r:id="rId64"/>
    <p:sldId id="1154" r:id="rId65"/>
    <p:sldId id="1155" r:id="rId66"/>
    <p:sldId id="1158" r:id="rId67"/>
    <p:sldId id="1156" r:id="rId68"/>
    <p:sldId id="1170" r:id="rId69"/>
    <p:sldId id="1164" r:id="rId70"/>
    <p:sldId id="1165" r:id="rId71"/>
    <p:sldId id="1166" r:id="rId72"/>
    <p:sldId id="1167" r:id="rId73"/>
    <p:sldId id="1168" r:id="rId74"/>
    <p:sldId id="1109" r:id="rId75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4CF"/>
    <a:srgbClr val="97777A"/>
    <a:srgbClr val="54737F"/>
    <a:srgbClr val="DBE4E9"/>
    <a:srgbClr val="E6EBF2"/>
    <a:srgbClr val="196297"/>
    <a:srgbClr val="E3E3E3"/>
    <a:srgbClr val="326496"/>
    <a:srgbClr val="676767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64" autoAdjust="0"/>
    <p:restoredTop sz="94755" autoAdjust="0"/>
  </p:normalViewPr>
  <p:slideViewPr>
    <p:cSldViewPr snapToGrid="0" showGuides="1">
      <p:cViewPr varScale="1">
        <p:scale>
          <a:sx n="120" d="100"/>
          <a:sy n="120" d="100"/>
        </p:scale>
        <p:origin x="176" y="176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745994560597"/>
          <c:y val="0.11943591426071699"/>
          <c:w val="0.82601761556664899"/>
          <c:h val="0.7128817746908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Maraviroc + ZVD-3TC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65.3</c:v>
                </c:pt>
                <c:pt idx="1">
                  <c:v>69.599999999999994</c:v>
                </c:pt>
                <c:pt idx="2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1-354F-A6DD-AC43DF7A2C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ZVD-3TC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69.3</c:v>
                </c:pt>
                <c:pt idx="1">
                  <c:v>71.599999999999994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1-354F-A6DD-AC43DF7A2C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20194104"/>
        <c:axId val="-1995157112"/>
      </c:barChart>
      <c:catAx>
        <c:axId val="-2020194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95157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9515711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5.9951881014873101E-3"/>
              <c:y val="0.12795350310199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2019410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1906884903275978"/>
          <c:y val="3.3163302314110597E-2"/>
          <c:w val="0.64233559346748315"/>
          <c:h val="7.5120850359212704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63259491006599"/>
          <c:y val="0.104040152875627"/>
          <c:w val="0.83933933222510904"/>
          <c:h val="0.7371996592531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once daily + OBT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9-164F-B8E2-30B4D0DEE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MVC twice daily + OBT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9-164F-B8E2-30B4D0DEE1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+ OBT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9-164F-B8E2-30B4D0DEE1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6"/>
        <c:overlap val="-45"/>
        <c:axId val="-2086931096"/>
        <c:axId val="-1992455896"/>
      </c:barChart>
      <c:catAx>
        <c:axId val="-20869310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low"/>
        <c:crossAx val="-19924558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92455896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5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1.9157625747052E-3"/>
              <c:y val="0.13799926324998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t" anchorCtr="0"/>
          <a:lstStyle/>
          <a:p>
            <a:pPr>
              <a:defRPr sz="1600" baseline="0"/>
            </a:pPr>
            <a:endParaRPr lang="en-US"/>
          </a:p>
        </c:txPr>
        <c:crossAx val="-2086931096"/>
        <c:crosses val="autoZero"/>
        <c:crossBetween val="between"/>
        <c:majorUnit val="10"/>
        <c:minorUnit val="0.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l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2807703190317499"/>
          <c:y val="2.3868398029193699E-3"/>
          <c:w val="0.84415054596621397"/>
          <c:h val="8.1575954321499305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63259491006599"/>
          <c:y val="0.104040152875627"/>
          <c:w val="0.83933933222510904"/>
          <c:h val="0.80737509784961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once daily + OBT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3-CB47-9030-5C272ED8F5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MVC twice daily + OBT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3-CB47-9030-5C272ED8F5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+ OBT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93-CB47-9030-5C272ED8F5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50"/>
        <c:axId val="-2102741512"/>
        <c:axId val="-2102872664"/>
      </c:barChart>
      <c:catAx>
        <c:axId val="-21027415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low"/>
        <c:crossAx val="-21028726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8726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500" dirty="0"/>
                  <a:t>Change in CD4</a:t>
                </a:r>
                <a:r>
                  <a:rPr lang="en-US" sz="1500" baseline="0" dirty="0"/>
                  <a:t> count </a:t>
                </a:r>
                <a:r>
                  <a:rPr lang="en-US" sz="1500" dirty="0"/>
                  <a:t>(cells/mm</a:t>
                </a:r>
                <a:r>
                  <a:rPr lang="en-US" sz="1500" baseline="30000" dirty="0"/>
                  <a:t>3</a:t>
                </a:r>
                <a:r>
                  <a:rPr lang="en-US" sz="1500" baseline="0" dirty="0"/>
                  <a:t>)</a:t>
                </a:r>
                <a:r>
                  <a:rPr lang="en-US" sz="1500" dirty="0"/>
                  <a:t> </a:t>
                </a:r>
              </a:p>
            </c:rich>
          </c:tx>
          <c:layout>
            <c:manualLayout>
              <c:xMode val="edge"/>
              <c:yMode val="edge"/>
              <c:x val="1.42590612994213E-2"/>
              <c:y val="0.1175314269926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t" anchorCtr="0"/>
          <a:lstStyle/>
          <a:p>
            <a:pPr>
              <a:defRPr sz="1600" baseline="0"/>
            </a:pPr>
            <a:endParaRPr lang="en-US"/>
          </a:p>
        </c:txPr>
        <c:crossAx val="-21027415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l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01847522113153"/>
          <c:y val="2.3868398029193699E-3"/>
          <c:w val="0.89815247788684704"/>
          <c:h val="8.1575954321499305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8761519130399"/>
          <c:y val="3.4930699452042198E-2"/>
          <c:w val="0.85337667906123604"/>
          <c:h val="0.77204402081318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/>
            <a:effectLst/>
          </c:spPr>
          <c:marker>
            <c:symbol val="square"/>
            <c:size val="7"/>
            <c:spPr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bg2"/>
                </a:solidFill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48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9</c:v>
                </c:pt>
                <c:pt idx="4">
                  <c:v>0.5</c:v>
                </c:pt>
                <c:pt idx="5">
                  <c:v>12</c:v>
                </c:pt>
                <c:pt idx="6">
                  <c:v>9.5</c:v>
                </c:pt>
                <c:pt idx="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A7-724B-85EB-BCBB5CC11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694936"/>
        <c:axId val="2046793992"/>
      </c:lineChart>
      <c:catAx>
        <c:axId val="204669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Weeks</a:t>
                </a:r>
              </a:p>
            </c:rich>
          </c:tx>
          <c:layout>
            <c:manualLayout>
              <c:xMode val="edge"/>
              <c:yMode val="edge"/>
              <c:x val="0.50293470638409998"/>
              <c:y val="0.90662378020642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2046793992"/>
        <c:crosses val="autoZero"/>
        <c:auto val="1"/>
        <c:lblAlgn val="ctr"/>
        <c:lblOffset val="10"/>
        <c:noMultiLvlLbl val="0"/>
      </c:catAx>
      <c:valAx>
        <c:axId val="2046793992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Median change in</a:t>
                </a:r>
                <a:r>
                  <a:rPr lang="en-US" sz="1600" baseline="0" dirty="0"/>
                  <a:t> CD4 (cells/mm</a:t>
                </a:r>
                <a:r>
                  <a:rPr lang="en-US" sz="1600" baseline="30000" dirty="0"/>
                  <a:t>3</a:t>
                </a:r>
                <a:r>
                  <a:rPr lang="en-US" sz="1600" baseline="0" dirty="0"/>
                  <a:t>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371533281217499E-2"/>
              <c:y val="3.12911198304874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46694936"/>
        <c:crosses val="autoZero"/>
        <c:crossBetween val="between"/>
        <c:majorUnit val="5"/>
        <c:minorUnit val="5"/>
      </c:valAx>
      <c:spPr>
        <a:solidFill>
          <a:srgbClr val="E6EBF2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17646822992"/>
          <c:y val="0.104040152875627"/>
          <c:w val="0.85631136797159402"/>
          <c:h val="0.82491895749873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Maraviroc + 2 NRTIs</c:v>
                </c:pt>
              </c:strCache>
            </c:strRef>
          </c:tx>
          <c:spPr>
            <a:solidFill>
              <a:srgbClr val="97777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0858246811790299E-3"/>
                  <c:y val="0.10526315789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E-184B-BB25-D14724A2ABFA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E-184B-BB25-D14724A2AB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Maraviroc + RTV-Boosted PI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5429123405895199E-3"/>
                  <c:y val="0.10526315789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E-184B-BB25-D14724A2ABFA}"/>
                </c:ext>
              </c:extLst>
            </c:dLbl>
            <c:spPr>
              <a:solidFill>
                <a:srgbClr val="6E4B7D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Sheet1!$C$2:$C$2</c:f>
              <c:numCache>
                <c:formatCode>0.0</c:formatCode>
                <c:ptCount val="1"/>
                <c:pt idx="0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7E-184B-BB25-D14724A2AB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4737F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87E-184B-BB25-D14724A2ABFA}"/>
              </c:ext>
            </c:extLst>
          </c:dPt>
          <c:dLbls>
            <c:dLbl>
              <c:idx val="0"/>
              <c:layout>
                <c:manualLayout>
                  <c:x val="0"/>
                  <c:y val="0.11111111111111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7E-184B-BB25-D14724A2ABFA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</c:f>
              <c:numCache>
                <c:formatCode>0%</c:formatCode>
                <c:ptCount val="1"/>
              </c:numCache>
            </c:numRef>
          </c:cat>
          <c:val>
            <c:numRef>
              <c:f>Sheet1!$D$2:$D$2</c:f>
              <c:numCache>
                <c:formatCode>0.0</c:formatCode>
                <c:ptCount val="1"/>
                <c:pt idx="0">
                  <c:v>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7E-184B-BB25-D14724A2A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75"/>
        <c:axId val="-1918433416"/>
        <c:axId val="-1918430024"/>
      </c:barChart>
      <c:catAx>
        <c:axId val="-19184334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19184300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184300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5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1.91570391933002E-3"/>
              <c:y val="0.22571856149560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t" anchorCtr="0"/>
          <a:lstStyle/>
          <a:p>
            <a:pPr>
              <a:defRPr sz="1600" baseline="0"/>
            </a:pPr>
            <a:endParaRPr lang="en-US"/>
          </a:p>
        </c:txPr>
        <c:crossAx val="-1918433416"/>
        <c:crosses val="autoZero"/>
        <c:crossBetween val="between"/>
        <c:majorUnit val="20"/>
        <c:minorUnit val="0.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l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9.2590048069616196E-2"/>
          <c:y val="2.3868398029193699E-3"/>
          <c:w val="0.888895003843309"/>
          <c:h val="8.1575954321499305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7422961019"/>
          <c:y val="0.11943591426071699"/>
          <c:w val="0.80595593953533595"/>
          <c:h val="0.75674151146524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Raltegravir + Maraviroc</c:v>
                </c:pt>
              </c:strCache>
            </c:strRef>
          </c:tx>
          <c:spPr>
            <a:solidFill>
              <a:schemeClr val="accent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0%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E-E247-B54E-C752530BC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5"/>
        <c:axId val="2071889624"/>
        <c:axId val="-1976833192"/>
      </c:barChart>
      <c:catAx>
        <c:axId val="20718896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197683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683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 i="0" baseline="0" dirty="0">
                    <a:effectLst/>
                  </a:rPr>
                  <a:t>HIV RNA &lt;50 copies/ml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0816078545737297E-3"/>
              <c:y val="0.15719341675208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207188962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2400712063769802"/>
          <c:y val="1.8543358318437099E-2"/>
          <c:w val="0.56364720034995597"/>
          <c:h val="8.1576179701191798E-2"/>
        </c:manualLayout>
      </c:layout>
      <c:overlay val="0"/>
      <c:spPr>
        <a:noFill/>
      </c:spPr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 b="1" i="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00520073879701"/>
          <c:y val="0.10636595107074601"/>
          <c:w val="0.81675840867113803"/>
          <c:h val="0.784844175252734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Raltegravir + Maraviroc</c:v>
                </c:pt>
              </c:strCache>
            </c:strRef>
          </c:tx>
          <c:spPr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8CC-1E43-9556-97C3DBE77CFC}"/>
              </c:ext>
            </c:extLst>
          </c:dPt>
          <c:dPt>
            <c:idx val="2"/>
            <c:invertIfNegative val="0"/>
            <c:bubble3D val="0"/>
            <c:spPr>
              <a:solidFill>
                <a:srgbClr val="967C4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8CC-1E43-9556-97C3DBE77C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Cholesterol</c:v>
                </c:pt>
                <c:pt idx="1">
                  <c:v>Triglycerides</c:v>
                </c:pt>
                <c:pt idx="2">
                  <c:v>LDL Cholesterol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-0.56000000000000005</c:v>
                </c:pt>
                <c:pt idx="1">
                  <c:v>-0.59</c:v>
                </c:pt>
                <c:pt idx="2">
                  <c:v>-0.31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CC-1E43-9556-97C3DBE77C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88856184"/>
        <c:axId val="-2019739544"/>
      </c:barChart>
      <c:catAx>
        <c:axId val="-208885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019739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-2019739544"/>
        <c:scaling>
          <c:orientation val="minMax"/>
          <c:max val="0"/>
          <c:min val="-1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Change in Lipids</a:t>
                </a:r>
                <a:r>
                  <a:rPr lang="en-US" sz="1600" baseline="0" dirty="0"/>
                  <a:t> from Baseline</a:t>
                </a:r>
              </a:p>
              <a:p>
                <a:pPr>
                  <a:defRPr sz="1600"/>
                </a:pPr>
                <a:r>
                  <a:rPr lang="en-US" sz="1600" baseline="0" dirty="0"/>
                  <a:t> </a:t>
                </a:r>
                <a:r>
                  <a:rPr lang="en-US" sz="1600" dirty="0"/>
                  <a:t>(</a:t>
                </a:r>
                <a:r>
                  <a:rPr lang="en-US" sz="1600" dirty="0" err="1"/>
                  <a:t>mmol</a:t>
                </a:r>
                <a:r>
                  <a:rPr lang="en-US" sz="1600" dirty="0"/>
                  <a:t>/L) </a:t>
                </a:r>
              </a:p>
            </c:rich>
          </c:tx>
          <c:layout>
            <c:manualLayout>
              <c:xMode val="edge"/>
              <c:yMode val="edge"/>
              <c:x val="0"/>
              <c:y val="0.14549775025078435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88856184"/>
        <c:crosses val="autoZero"/>
        <c:crossBetween val="between"/>
        <c:majorUnit val="0.25"/>
        <c:minorUnit val="0.2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20273160299405"/>
          <c:y val="5.3321462374979103E-2"/>
          <c:w val="0.82756087780694088"/>
          <c:h val="0.822856107453814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Raltegravir + Maraviroc</c:v>
                </c:pt>
              </c:strCache>
            </c:strRef>
          </c:tx>
          <c:spPr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567-F544-AF11-E0895DF2F7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67-F544-AF11-E0895DF2F7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67-F544-AF11-E0895DF2F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Lumbar Spine</c:v>
                </c:pt>
                <c:pt idx="1">
                  <c:v>Hip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0.7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67-F544-AF11-E0895DF2F7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2046773672"/>
        <c:axId val="2046783560"/>
      </c:barChart>
      <c:catAx>
        <c:axId val="2046773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046783560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046783560"/>
        <c:scaling>
          <c:orientation val="minMax"/>
          <c:max val="1.2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Mean Change in BMD (%) </a:t>
                </a:r>
              </a:p>
            </c:rich>
          </c:tx>
          <c:layout>
            <c:manualLayout>
              <c:xMode val="edge"/>
              <c:yMode val="edge"/>
              <c:x val="3.0864197530864196E-3"/>
              <c:y val="0.1074858180497047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2046773672"/>
        <c:crosses val="autoZero"/>
        <c:crossBetween val="between"/>
        <c:majorUnit val="0.25"/>
        <c:minorUnit val="0.04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968163701759"/>
          <c:y val="0.104816102084364"/>
          <c:w val="0.86151149509089098"/>
          <c:h val="0.70118580241967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Maraviroc + ZVD-3TC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68.5</c:v>
                </c:pt>
                <c:pt idx="1">
                  <c:v>71.8</c:v>
                </c:pt>
                <c:pt idx="2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B-DB41-9393-E53F3C9FB1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ZVD-3TC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68.3</c:v>
                </c:pt>
                <c:pt idx="1">
                  <c:v>72.099999999999994</c:v>
                </c:pt>
                <c:pt idx="2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B-DB41-9393-E53F3C9FB1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20536104"/>
        <c:axId val="-1976786664"/>
      </c:barChart>
      <c:catAx>
        <c:axId val="-2020536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767866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678666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4.4519782249441003E-3"/>
              <c:y val="0.1308775545726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2053610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2678489841547587"/>
          <c:y val="1.8543358318437099E-2"/>
          <c:w val="0.64387880334402647"/>
          <c:h val="7.5120850359212704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94560597"/>
          <c:y val="0.11943591426071699"/>
          <c:w val="0.82601761556664899"/>
          <c:h val="0.7128817746908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Maraviroc + ZVD-3TC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50.8</c:v>
                </c:pt>
                <c:pt idx="1">
                  <c:v>52.5</c:v>
                </c:pt>
                <c:pt idx="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9-1D4F-BCB5-BE78C0E132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ZVD-3TC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45.9</c:v>
                </c:pt>
                <c:pt idx="1">
                  <c:v>48.1</c:v>
                </c:pt>
                <c:pt idx="2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9-1D4F-BCB5-BE78C0E132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9853880"/>
        <c:axId val="-2020482696"/>
      </c:barChart>
      <c:catAx>
        <c:axId val="-2019853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04826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048269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1.8340867113832999E-2"/>
              <c:y val="0.13672552394582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198538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9622934285992001"/>
          <c:y val="3.3163302314110597E-2"/>
          <c:w val="0.56517509964032298"/>
          <c:h val="7.5120850359212704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2320294295101"/>
          <c:y val="0.104398167334346"/>
          <c:w val="0.81438100957441795"/>
          <c:h val="0.7889363171708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+ DRV +  RTV + 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 Hip</c:v>
                </c:pt>
                <c:pt idx="1">
                  <c:v>Lumbar Spine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-1.51</c:v>
                </c:pt>
                <c:pt idx="1">
                  <c:v>-0.88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2-874F-BB7E-9C60181FC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TDF + DRV + RTV + 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 Hip</c:v>
                </c:pt>
                <c:pt idx="1">
                  <c:v>Lumbar Spine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-2.4</c:v>
                </c:pt>
                <c:pt idx="1">
                  <c:v>-2.35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2-874F-BB7E-9C60181FC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089268744"/>
        <c:axId val="-2098297016"/>
      </c:barChart>
      <c:catAx>
        <c:axId val="2089268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982970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98297016"/>
        <c:scaling>
          <c:orientation val="minMax"/>
          <c:max val="2.5"/>
          <c:min val="-5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Percentage Change (%)</a:t>
                </a:r>
              </a:p>
            </c:rich>
          </c:tx>
          <c:layout>
            <c:manualLayout>
              <c:xMode val="edge"/>
              <c:yMode val="edge"/>
              <c:x val="3.26697305043062E-3"/>
              <c:y val="0.2038392614716260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crossAx val="2089268744"/>
        <c:crosses val="autoZero"/>
        <c:crossBetween val="between"/>
        <c:majorUnit val="2.5"/>
        <c:minorUnit val="2.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8473086251561299"/>
          <c:y val="1.7006742691646301E-2"/>
          <c:w val="0.78658241306089505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7422961019"/>
          <c:y val="0.11943591426071699"/>
          <c:w val="0.84453618644891604"/>
          <c:h val="0.68656587898663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+ DRV +RTV + FTC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 Treated</c:v>
                </c:pt>
                <c:pt idx="1">
                  <c:v>ITT, Missing Data Ignored</c:v>
                </c:pt>
                <c:pt idx="2">
                  <c:v>ITT, Missing=Failure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</c:v>
                </c:pt>
                <c:pt idx="1">
                  <c:v>93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9-0B4C-823E-B9DE42F5F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TDF + DRV + RTV + 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 Treated</c:v>
                </c:pt>
                <c:pt idx="1">
                  <c:v>ITT, Missing Data Ignored</c:v>
                </c:pt>
                <c:pt idx="2">
                  <c:v>ITT, Missing=Failure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94</c:v>
                </c:pt>
                <c:pt idx="1">
                  <c:v>92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9-0B4C-823E-B9DE42F5FA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0379256"/>
        <c:axId val="-2100506824"/>
      </c:barChart>
      <c:catAx>
        <c:axId val="-210037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Statistical</a:t>
                </a:r>
                <a:r>
                  <a:rPr lang="en-US" baseline="0" dirty="0"/>
                  <a:t> Analysis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769442014192698"/>
              <c:y val="0.927143971480328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100506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0506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 i="0" baseline="0" dirty="0">
                    <a:effectLst/>
                  </a:rPr>
                  <a:t>HIV RNA ≤50 copies/mL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1680276076602E-2"/>
              <c:y val="0.15134544737886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10037925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r">
              <a:defRPr sz="1800" b="0"/>
            </a:pPr>
            <a:endParaRPr lang="en-US"/>
          </a:p>
        </c:txPr>
      </c:legendEntry>
      <c:layout>
        <c:manualLayout>
          <c:xMode val="edge"/>
          <c:yMode val="edge"/>
          <c:x val="0.172463910761155"/>
          <c:y val="1.8543358318437099E-2"/>
          <c:w val="0.79821510158452402"/>
          <c:h val="8.1576179701191798E-2"/>
        </c:manualLayout>
      </c:layout>
      <c:overlay val="0"/>
      <c:spPr>
        <a:noFill/>
      </c:spPr>
      <c:txPr>
        <a:bodyPr/>
        <a:lstStyle/>
        <a:p>
          <a:pPr algn="r">
            <a:defRPr sz="18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 b="1" i="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15972125505"/>
          <c:y val="0.11943591426071699"/>
          <c:w val="0.85604770661552299"/>
          <c:h val="0.7128817746908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Maraviroc + Atazanavir + RTV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74.599999999999994</c:v>
                </c:pt>
                <c:pt idx="1">
                  <c:v>76.7</c:v>
                </c:pt>
                <c:pt idx="2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6-0D43-A741-B35E0D6AA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Tenofovir DF-Emtricitabine + Atazanavir + RTV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</c:v>
                </c:pt>
                <c:pt idx="1">
                  <c:v>&lt;100,000 copies/mL</c:v>
                </c:pt>
                <c:pt idx="2">
                  <c:v>≥100,000 copies/mL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83.6</c:v>
                </c:pt>
                <c:pt idx="1">
                  <c:v>87.2</c:v>
                </c:pt>
                <c:pt idx="2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6-0D43-A741-B35E0D6AA3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918117880"/>
        <c:axId val="-1918114552"/>
      </c:barChart>
      <c:catAx>
        <c:axId val="-191811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18114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1811455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5.9951304048450997E-3"/>
              <c:y val="0.1630413861253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19181178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9.9182237162100007E-2"/>
          <c:y val="1.8543358318437099E-2"/>
          <c:w val="0.90081776283790005"/>
          <c:h val="7.5120850359212704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7422961019"/>
          <c:y val="0.11943591426071699"/>
          <c:w val="0.84453618644891604"/>
          <c:h val="0.72343272118447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Intensive Regimen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0" sourceLinked="0"/>
            <c:spPr>
              <a:noFill/>
            </c:spPr>
            <c:txPr>
              <a:bodyPr/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 mL blood</c:v>
                </c:pt>
                <c:pt idx="1">
                  <c:v>per 1,000,000 PBMC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2.76</c:v>
                </c:pt>
                <c:pt idx="1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7-4742-B568-3052F37A1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 Care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0" sourceLinked="0"/>
            <c:spPr>
              <a:noFill/>
            </c:spPr>
            <c:txPr>
              <a:bodyPr/>
              <a:lstStyle/>
              <a:p>
                <a:pPr>
                  <a:defRPr lang="en-US" sz="16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 mL blood</c:v>
                </c:pt>
                <c:pt idx="1">
                  <c:v>per 1,000,000 PBMC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2.61</c:v>
                </c:pt>
                <c:pt idx="1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7-4742-B568-3052F37A1D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918272744"/>
        <c:axId val="-1918269496"/>
      </c:barChart>
      <c:catAx>
        <c:axId val="-191827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-19182694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18269496"/>
        <c:scaling>
          <c:orientation val="minMax"/>
          <c:max val="4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HIV</a:t>
                </a:r>
                <a:r>
                  <a:rPr lang="en-US" sz="1600" baseline="0" dirty="0"/>
                  <a:t> DNA Load </a:t>
                </a:r>
                <a:r>
                  <a:rPr lang="en-US" sz="1600" baseline="0" dirty="0">
                    <a:effectLst/>
                  </a:rPr>
                  <a:t>copies (number)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9087683484008901E-3"/>
              <c:y val="8.31242861862021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1918272744"/>
        <c:crosses val="autoZero"/>
        <c:crossBetween val="between"/>
        <c:majorUnit val="1"/>
        <c:minorUnit val="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6876020705745097"/>
          <c:y val="1.8844797009113099E-2"/>
          <c:w val="0.51136677359774496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17646822992"/>
          <c:y val="0.104040152875627"/>
          <c:w val="0.85785428031218303"/>
          <c:h val="0.7371996592531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once daily + OBT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42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8-6445-B358-8AC11A91E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MVC twice daily + OBT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46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8-6445-B358-8AC11A91E9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+ OBT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8-6445-B358-8AC11A91E9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98023928"/>
        <c:axId val="-2087643896"/>
      </c:barChart>
      <c:catAx>
        <c:axId val="-2098023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876438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764389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5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1.1173236618242301E-2"/>
              <c:y val="0.13799926324998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t" anchorCtr="0"/>
          <a:lstStyle/>
          <a:p>
            <a:pPr>
              <a:defRPr sz="1600" baseline="0"/>
            </a:pPr>
            <a:endParaRPr lang="en-US"/>
          </a:p>
        </c:txPr>
        <c:crossAx val="-2098023928"/>
        <c:crosses val="autoZero"/>
        <c:crossBetween val="between"/>
        <c:majorUnit val="20"/>
        <c:minorUnit val="0.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l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55849454033786"/>
          <c:y val="2.3868398029193699E-3"/>
          <c:w val="0.81637812383560204"/>
          <c:h val="8.1575954321499305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63259491006599"/>
          <c:y val="0.104040152875627"/>
          <c:w val="0.83933933222510904"/>
          <c:h val="0.80737509784961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MVC once daily + OBT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113</c:v>
                </c:pt>
                <c:pt idx="1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B-E34A-BD34-F59DA0085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MVC twice daily + OBT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122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B-E34A-BD34-F59DA0085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+ OBT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MOTIVATE 1</c:v>
                </c:pt>
                <c:pt idx="1">
                  <c:v>MOTIVATE 2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54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7B-E34A-BD34-F59DA0085B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87477016"/>
        <c:axId val="-2086779880"/>
      </c:barChart>
      <c:catAx>
        <c:axId val="-2087477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867798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6779880"/>
        <c:scaling>
          <c:orientation val="minMax"/>
          <c:max val="1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500" dirty="0"/>
                  <a:t>Change in CD4</a:t>
                </a:r>
                <a:r>
                  <a:rPr lang="en-US" sz="1500" baseline="0" dirty="0"/>
                  <a:t> count </a:t>
                </a:r>
                <a:r>
                  <a:rPr lang="en-US" sz="1500" dirty="0"/>
                  <a:t>(cells/mm</a:t>
                </a:r>
                <a:r>
                  <a:rPr lang="en-US" sz="1500" baseline="30000" dirty="0"/>
                  <a:t>3</a:t>
                </a:r>
                <a:r>
                  <a:rPr lang="en-US" sz="1500" baseline="0" dirty="0"/>
                  <a:t>)</a:t>
                </a:r>
                <a:r>
                  <a:rPr lang="en-US" sz="1500" dirty="0"/>
                  <a:t> </a:t>
                </a:r>
              </a:p>
            </c:rich>
          </c:tx>
          <c:layout>
            <c:manualLayout>
              <c:xMode val="edge"/>
              <c:yMode val="edge"/>
              <c:x val="1.42590612994213E-2"/>
              <c:y val="0.13215131003361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 rot="0" vert="horz" anchor="t" anchorCtr="0"/>
          <a:lstStyle/>
          <a:p>
            <a:pPr>
              <a:defRPr sz="1600" baseline="0"/>
            </a:pPr>
            <a:endParaRPr lang="en-US"/>
          </a:p>
        </c:txPr>
        <c:crossAx val="-2087477016"/>
        <c:crosses val="autoZero"/>
        <c:crossBetween val="between"/>
        <c:majorUnit val="30"/>
        <c:minorUnit val="0.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l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3887741828730199"/>
          <c:y val="2.3868398029193699E-3"/>
          <c:w val="0.84260763362562396"/>
          <c:h val="8.1575954321499305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857250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5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5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4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4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4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rane-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ltGray">
          <a:xfrm>
            <a:off x="-5857" y="5791201"/>
            <a:ext cx="9162288" cy="1079489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36" name="Picture 35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5298601"/>
            <a:ext cx="9235441" cy="530699"/>
          </a:xfrm>
          <a:prstGeom prst="rect">
            <a:avLst/>
          </a:prstGeom>
        </p:spPr>
      </p:pic>
      <p:grpSp>
        <p:nvGrpSpPr>
          <p:cNvPr id="8" name="Logo Stacked V2"/>
          <p:cNvGrpSpPr>
            <a:grpSpLocks noChangeAspect="1"/>
          </p:cNvGrpSpPr>
          <p:nvPr userDrawn="1"/>
        </p:nvGrpSpPr>
        <p:grpSpPr>
          <a:xfrm>
            <a:off x="7852254" y="6495426"/>
            <a:ext cx="1203637" cy="274319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1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0010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brane-High-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>
            <a:spLocks noChangeArrowheads="1"/>
          </p:cNvSpPr>
          <p:nvPr userDrawn="1"/>
        </p:nvSpPr>
        <p:spPr bwMode="ltGray">
          <a:xfrm>
            <a:off x="-5857" y="4827731"/>
            <a:ext cx="9162288" cy="2030464"/>
          </a:xfrm>
          <a:prstGeom prst="rect">
            <a:avLst/>
          </a:prstGeom>
          <a:gradFill flip="none" rotWithShape="1">
            <a:gsLst>
              <a:gs pos="55000">
                <a:srgbClr val="A1ACB4"/>
              </a:gs>
              <a:gs pos="96000">
                <a:srgbClr val="949FAA"/>
              </a:gs>
              <a:gs pos="0">
                <a:srgbClr val="C6D6E3"/>
              </a:gs>
              <a:gs pos="100000">
                <a:srgbClr val="DEE0E3"/>
              </a:gs>
            </a:gsLst>
            <a:lin ang="16200000" scaled="0"/>
            <a:tileRect/>
          </a:gradFill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pic>
        <p:nvPicPr>
          <p:cNvPr id="33" name="Picture 32" descr="Membrane_Light.png"/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373600"/>
            <a:ext cx="9235441" cy="530699"/>
          </a:xfrm>
          <a:prstGeom prst="rect">
            <a:avLst/>
          </a:prstGeom>
        </p:spPr>
      </p:pic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4817" y="6461762"/>
            <a:ext cx="731516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7" name="Logo Stacked V2"/>
          <p:cNvGrpSpPr>
            <a:grpSpLocks noChangeAspect="1"/>
          </p:cNvGrpSpPr>
          <p:nvPr userDrawn="1"/>
        </p:nvGrpSpPr>
        <p:grpSpPr>
          <a:xfrm>
            <a:off x="7852254" y="6495426"/>
            <a:ext cx="1203637" cy="274319"/>
            <a:chOff x="680865" y="3439338"/>
            <a:chExt cx="4686473" cy="1068091"/>
          </a:xfrm>
        </p:grpSpPr>
        <p:pic>
          <p:nvPicPr>
            <p:cNvPr id="88" name="Logomark V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9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90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2" name="Straight Connector 31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1027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  <p:sldLayoutId id="2147483733" r:id="rId17"/>
    <p:sldLayoutId id="2147483734" r:id="rId18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Maraviroc (</a:t>
            </a:r>
            <a:r>
              <a:rPr lang="en-US" i="1" dirty="0" err="1"/>
              <a:t>Selzentry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600"/>
              </a:spcBef>
            </a:pPr>
            <a:r>
              <a:rPr lang="en-US" dirty="0"/>
              <a:t>David H. Spach, MD</a:t>
            </a:r>
          </a:p>
          <a:p>
            <a:pPr>
              <a:spcBef>
                <a:spcPts val="600"/>
              </a:spcBef>
            </a:pPr>
            <a:r>
              <a:rPr lang="en-US" dirty="0"/>
              <a:t>Brian R. Wood,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July 25, 2020</a:t>
            </a: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Trofile</a:t>
            </a:r>
            <a:r>
              <a:rPr lang="en-US" i="1" dirty="0"/>
              <a:t> </a:t>
            </a:r>
            <a:r>
              <a:rPr lang="en-US" dirty="0" err="1"/>
              <a:t>Coreceptor</a:t>
            </a:r>
            <a:r>
              <a:rPr lang="en-US" dirty="0"/>
              <a:t> Tropism Assay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609600" y="1600201"/>
            <a:ext cx="12192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Plasma</a:t>
            </a:r>
          </a:p>
        </p:txBody>
      </p:sp>
      <p:sp>
        <p:nvSpPr>
          <p:cNvPr id="276" name="Rectangle 221"/>
          <p:cNvSpPr>
            <a:spLocks noChangeArrowheads="1"/>
          </p:cNvSpPr>
          <p:nvPr/>
        </p:nvSpPr>
        <p:spPr bwMode="auto">
          <a:xfrm>
            <a:off x="3352800" y="2638951"/>
            <a:ext cx="1447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r" defTabSz="93345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6" charset="0"/>
              </a:rPr>
              <a:t>HIV RNA</a:t>
            </a:r>
          </a:p>
        </p:txBody>
      </p:sp>
      <p:sp>
        <p:nvSpPr>
          <p:cNvPr id="291" name="Rectangle 236"/>
          <p:cNvSpPr>
            <a:spLocks noChangeArrowheads="1"/>
          </p:cNvSpPr>
          <p:nvPr/>
        </p:nvSpPr>
        <p:spPr bwMode="auto">
          <a:xfrm>
            <a:off x="3318926" y="3493024"/>
            <a:ext cx="1447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6" charset="0"/>
              </a:rPr>
              <a:t>HIV DNA</a:t>
            </a:r>
          </a:p>
        </p:txBody>
      </p:sp>
      <p:sp>
        <p:nvSpPr>
          <p:cNvPr id="302" name="Rectangle 247"/>
          <p:cNvSpPr>
            <a:spLocks noChangeArrowheads="1"/>
          </p:cNvSpPr>
          <p:nvPr/>
        </p:nvSpPr>
        <p:spPr bwMode="auto">
          <a:xfrm>
            <a:off x="5932489" y="2936344"/>
            <a:ext cx="2906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800" b="1" dirty="0">
                <a:latin typeface="Arial" pitchFamily="26" charset="0"/>
              </a:rPr>
              <a:t>Reverse Transcription</a:t>
            </a:r>
          </a:p>
        </p:txBody>
      </p:sp>
      <p:sp>
        <p:nvSpPr>
          <p:cNvPr id="303" name="Rectangle 248"/>
          <p:cNvSpPr>
            <a:spLocks noChangeArrowheads="1"/>
          </p:cNvSpPr>
          <p:nvPr/>
        </p:nvSpPr>
        <p:spPr bwMode="auto">
          <a:xfrm>
            <a:off x="5932489" y="3749144"/>
            <a:ext cx="2906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800" b="1" dirty="0">
                <a:latin typeface="Arial" pitchFamily="26" charset="0"/>
              </a:rPr>
              <a:t>PCR Amplification</a:t>
            </a:r>
          </a:p>
        </p:txBody>
      </p:sp>
      <p:sp>
        <p:nvSpPr>
          <p:cNvPr id="335" name="Rectangle 280"/>
          <p:cNvSpPr>
            <a:spLocks noChangeArrowheads="1"/>
          </p:cNvSpPr>
          <p:nvPr/>
        </p:nvSpPr>
        <p:spPr bwMode="auto">
          <a:xfrm>
            <a:off x="2844798" y="4317998"/>
            <a:ext cx="13716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6" charset="0"/>
              </a:rPr>
              <a:t>HIV Genes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29137" y="4291012"/>
            <a:ext cx="347663" cy="414339"/>
            <a:chOff x="4794250" y="5410200"/>
            <a:chExt cx="576263" cy="414338"/>
          </a:xfrm>
        </p:grpSpPr>
        <p:sp>
          <p:nvSpPr>
            <p:cNvPr id="346" name="Freeform 291"/>
            <p:cNvSpPr>
              <a:spLocks noChangeAspect="1"/>
            </p:cNvSpPr>
            <p:nvPr/>
          </p:nvSpPr>
          <p:spPr bwMode="auto">
            <a:xfrm>
              <a:off x="5022850" y="54102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93"/>
            <p:cNvSpPr>
              <a:spLocks noChangeAspect="1"/>
            </p:cNvSpPr>
            <p:nvPr/>
          </p:nvSpPr>
          <p:spPr bwMode="auto">
            <a:xfrm>
              <a:off x="4794250" y="55626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94"/>
            <p:cNvSpPr>
              <a:spLocks noChangeAspect="1"/>
            </p:cNvSpPr>
            <p:nvPr/>
          </p:nvSpPr>
          <p:spPr bwMode="auto">
            <a:xfrm>
              <a:off x="5029200" y="57150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97"/>
            <p:cNvSpPr>
              <a:spLocks noChangeAspect="1"/>
            </p:cNvSpPr>
            <p:nvPr/>
          </p:nvSpPr>
          <p:spPr bwMode="auto">
            <a:xfrm>
              <a:off x="5251450" y="55626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01"/>
            <p:cNvSpPr>
              <a:spLocks noChangeAspect="1"/>
            </p:cNvSpPr>
            <p:nvPr/>
          </p:nvSpPr>
          <p:spPr bwMode="auto">
            <a:xfrm>
              <a:off x="5099050" y="54102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03"/>
            <p:cNvSpPr>
              <a:spLocks noChangeAspect="1"/>
            </p:cNvSpPr>
            <p:nvPr/>
          </p:nvSpPr>
          <p:spPr bwMode="auto">
            <a:xfrm>
              <a:off x="4870450" y="55626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04"/>
            <p:cNvSpPr>
              <a:spLocks noChangeAspect="1"/>
            </p:cNvSpPr>
            <p:nvPr/>
          </p:nvSpPr>
          <p:spPr bwMode="auto">
            <a:xfrm>
              <a:off x="5105400" y="57150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07"/>
            <p:cNvSpPr>
              <a:spLocks noChangeAspect="1"/>
            </p:cNvSpPr>
            <p:nvPr/>
          </p:nvSpPr>
          <p:spPr bwMode="auto">
            <a:xfrm>
              <a:off x="5327650" y="5562600"/>
              <a:ext cx="42863" cy="109538"/>
            </a:xfrm>
            <a:custGeom>
              <a:avLst/>
              <a:gdLst>
                <a:gd name="T0" fmla="*/ 11450907 w 152"/>
                <a:gd name="T1" fmla="*/ 0 h 144"/>
                <a:gd name="T2" fmla="*/ 0 w 152"/>
                <a:gd name="T3" fmla="*/ 27774729 h 144"/>
                <a:gd name="T4" fmla="*/ 11450907 w 152"/>
                <a:gd name="T5" fmla="*/ 55548698 h 144"/>
                <a:gd name="T6" fmla="*/ 3817063 w 152"/>
                <a:gd name="T7" fmla="*/ 8332342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4686" y="2606143"/>
            <a:ext cx="383114" cy="463020"/>
            <a:chOff x="4487336" y="2889780"/>
            <a:chExt cx="383114" cy="463020"/>
          </a:xfrm>
        </p:grpSpPr>
        <p:sp>
          <p:nvSpPr>
            <p:cNvPr id="267" name="Freeform 212"/>
            <p:cNvSpPr>
              <a:spLocks noChangeAspect="1"/>
            </p:cNvSpPr>
            <p:nvPr/>
          </p:nvSpPr>
          <p:spPr bwMode="auto">
            <a:xfrm>
              <a:off x="4800600" y="2890839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0" name="Freeform 215"/>
            <p:cNvSpPr>
              <a:spLocks noChangeAspect="1"/>
            </p:cNvSpPr>
            <p:nvPr/>
          </p:nvSpPr>
          <p:spPr bwMode="auto">
            <a:xfrm>
              <a:off x="4800600" y="3170238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1" name="Freeform 216"/>
            <p:cNvSpPr>
              <a:spLocks noChangeAspect="1"/>
            </p:cNvSpPr>
            <p:nvPr/>
          </p:nvSpPr>
          <p:spPr bwMode="auto">
            <a:xfrm>
              <a:off x="4637616" y="3046941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5" name="Freeform 220"/>
            <p:cNvSpPr>
              <a:spLocks noChangeAspect="1"/>
            </p:cNvSpPr>
            <p:nvPr/>
          </p:nvSpPr>
          <p:spPr bwMode="auto">
            <a:xfrm>
              <a:off x="4487336" y="2889780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6" name="Freeform 215"/>
            <p:cNvSpPr>
              <a:spLocks noChangeAspect="1"/>
            </p:cNvSpPr>
            <p:nvPr/>
          </p:nvSpPr>
          <p:spPr bwMode="auto">
            <a:xfrm>
              <a:off x="4502150" y="3170238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88934" y="3464976"/>
            <a:ext cx="668866" cy="487363"/>
            <a:chOff x="4199467" y="3806295"/>
            <a:chExt cx="670983" cy="487362"/>
          </a:xfrm>
        </p:grpSpPr>
        <p:sp>
          <p:nvSpPr>
            <p:cNvPr id="282" name="Freeform 227"/>
            <p:cNvSpPr>
              <a:spLocks noChangeAspect="1"/>
            </p:cNvSpPr>
            <p:nvPr/>
          </p:nvSpPr>
          <p:spPr bwMode="auto">
            <a:xfrm>
              <a:off x="47180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5" name="Freeform 230"/>
            <p:cNvSpPr>
              <a:spLocks noChangeAspect="1"/>
            </p:cNvSpPr>
            <p:nvPr/>
          </p:nvSpPr>
          <p:spPr bwMode="auto">
            <a:xfrm>
              <a:off x="47244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6" name="Freeform 231"/>
            <p:cNvSpPr>
              <a:spLocks noChangeAspect="1"/>
            </p:cNvSpPr>
            <p:nvPr/>
          </p:nvSpPr>
          <p:spPr bwMode="auto">
            <a:xfrm>
              <a:off x="42248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0" name="Freeform 235"/>
            <p:cNvSpPr>
              <a:spLocks noChangeAspect="1"/>
            </p:cNvSpPr>
            <p:nvPr/>
          </p:nvSpPr>
          <p:spPr bwMode="auto">
            <a:xfrm>
              <a:off x="41994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3" name="Freeform 238"/>
            <p:cNvSpPr>
              <a:spLocks noChangeAspect="1"/>
            </p:cNvSpPr>
            <p:nvPr/>
          </p:nvSpPr>
          <p:spPr bwMode="auto">
            <a:xfrm>
              <a:off x="47942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6" name="Freeform 241"/>
            <p:cNvSpPr>
              <a:spLocks noChangeAspect="1"/>
            </p:cNvSpPr>
            <p:nvPr/>
          </p:nvSpPr>
          <p:spPr bwMode="auto">
            <a:xfrm>
              <a:off x="48006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97" name="Freeform 242"/>
            <p:cNvSpPr>
              <a:spLocks noChangeAspect="1"/>
            </p:cNvSpPr>
            <p:nvPr/>
          </p:nvSpPr>
          <p:spPr bwMode="auto">
            <a:xfrm>
              <a:off x="43010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01" name="Freeform 246"/>
            <p:cNvSpPr>
              <a:spLocks noChangeAspect="1"/>
            </p:cNvSpPr>
            <p:nvPr/>
          </p:nvSpPr>
          <p:spPr bwMode="auto">
            <a:xfrm>
              <a:off x="42756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7" name="Freeform 232"/>
            <p:cNvSpPr>
              <a:spLocks noChangeAspect="1"/>
            </p:cNvSpPr>
            <p:nvPr/>
          </p:nvSpPr>
          <p:spPr bwMode="auto">
            <a:xfrm>
              <a:off x="4477806" y="3945466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8" name="Freeform 243"/>
            <p:cNvSpPr>
              <a:spLocks noChangeAspect="1"/>
            </p:cNvSpPr>
            <p:nvPr/>
          </p:nvSpPr>
          <p:spPr bwMode="auto">
            <a:xfrm>
              <a:off x="4554006" y="3945466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64001" y="4291013"/>
            <a:ext cx="304800" cy="433388"/>
            <a:chOff x="3367087" y="4495800"/>
            <a:chExt cx="595313" cy="433388"/>
          </a:xfrm>
        </p:grpSpPr>
        <p:sp>
          <p:nvSpPr>
            <p:cNvPr id="305" name="Freeform 250"/>
            <p:cNvSpPr>
              <a:spLocks noChangeAspect="1"/>
            </p:cNvSpPr>
            <p:nvPr/>
          </p:nvSpPr>
          <p:spPr bwMode="auto">
            <a:xfrm>
              <a:off x="33670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53"/>
            <p:cNvSpPr>
              <a:spLocks noChangeAspect="1"/>
            </p:cNvSpPr>
            <p:nvPr/>
          </p:nvSpPr>
          <p:spPr bwMode="auto">
            <a:xfrm>
              <a:off x="33734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56"/>
            <p:cNvSpPr>
              <a:spLocks noChangeAspect="1"/>
            </p:cNvSpPr>
            <p:nvPr/>
          </p:nvSpPr>
          <p:spPr bwMode="auto">
            <a:xfrm>
              <a:off x="35956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57"/>
            <p:cNvSpPr>
              <a:spLocks noChangeAspect="1"/>
            </p:cNvSpPr>
            <p:nvPr/>
          </p:nvSpPr>
          <p:spPr bwMode="auto">
            <a:xfrm>
              <a:off x="3830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58"/>
            <p:cNvSpPr>
              <a:spLocks noChangeAspect="1"/>
            </p:cNvSpPr>
            <p:nvPr/>
          </p:nvSpPr>
          <p:spPr bwMode="auto">
            <a:xfrm>
              <a:off x="38369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60"/>
            <p:cNvSpPr>
              <a:spLocks noChangeAspect="1"/>
            </p:cNvSpPr>
            <p:nvPr/>
          </p:nvSpPr>
          <p:spPr bwMode="auto">
            <a:xfrm>
              <a:off x="34432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63"/>
            <p:cNvSpPr>
              <a:spLocks noChangeAspect="1"/>
            </p:cNvSpPr>
            <p:nvPr/>
          </p:nvSpPr>
          <p:spPr bwMode="auto">
            <a:xfrm>
              <a:off x="3449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66"/>
            <p:cNvSpPr>
              <a:spLocks noChangeAspect="1"/>
            </p:cNvSpPr>
            <p:nvPr/>
          </p:nvSpPr>
          <p:spPr bwMode="auto">
            <a:xfrm>
              <a:off x="36718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67"/>
            <p:cNvSpPr>
              <a:spLocks noChangeAspect="1"/>
            </p:cNvSpPr>
            <p:nvPr/>
          </p:nvSpPr>
          <p:spPr bwMode="auto">
            <a:xfrm>
              <a:off x="39068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68"/>
            <p:cNvSpPr>
              <a:spLocks noChangeAspect="1"/>
            </p:cNvSpPr>
            <p:nvPr/>
          </p:nvSpPr>
          <p:spPr bwMode="auto">
            <a:xfrm>
              <a:off x="39131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2271" y="4326995"/>
            <a:ext cx="321731" cy="336551"/>
            <a:chOff x="4858806" y="4565651"/>
            <a:chExt cx="415925" cy="336550"/>
          </a:xfrm>
        </p:grpSpPr>
        <p:sp>
          <p:nvSpPr>
            <p:cNvPr id="326" name="Freeform 271"/>
            <p:cNvSpPr>
              <a:spLocks noChangeAspect="1"/>
            </p:cNvSpPr>
            <p:nvPr/>
          </p:nvSpPr>
          <p:spPr bwMode="auto">
            <a:xfrm>
              <a:off x="5157256" y="45656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82"/>
            <p:cNvSpPr>
              <a:spLocks noChangeAspect="1"/>
            </p:cNvSpPr>
            <p:nvPr/>
          </p:nvSpPr>
          <p:spPr bwMode="auto">
            <a:xfrm>
              <a:off x="5233456" y="45656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75"/>
            <p:cNvSpPr>
              <a:spLocks noChangeAspect="1"/>
            </p:cNvSpPr>
            <p:nvPr/>
          </p:nvSpPr>
          <p:spPr bwMode="auto">
            <a:xfrm>
              <a:off x="4858806" y="4810126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79"/>
            <p:cNvSpPr>
              <a:spLocks noChangeAspect="1"/>
            </p:cNvSpPr>
            <p:nvPr/>
          </p:nvSpPr>
          <p:spPr bwMode="auto">
            <a:xfrm>
              <a:off x="4858806" y="45656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86"/>
            <p:cNvSpPr>
              <a:spLocks noChangeAspect="1"/>
            </p:cNvSpPr>
            <p:nvPr/>
          </p:nvSpPr>
          <p:spPr bwMode="auto">
            <a:xfrm>
              <a:off x="4935006" y="4810126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90"/>
            <p:cNvSpPr>
              <a:spLocks noChangeAspect="1"/>
            </p:cNvSpPr>
            <p:nvPr/>
          </p:nvSpPr>
          <p:spPr bwMode="auto">
            <a:xfrm>
              <a:off x="4935006" y="45656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275"/>
            <p:cNvSpPr>
              <a:spLocks noChangeAspect="1"/>
            </p:cNvSpPr>
            <p:nvPr/>
          </p:nvSpPr>
          <p:spPr bwMode="auto">
            <a:xfrm>
              <a:off x="5163606" y="47942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286"/>
            <p:cNvSpPr>
              <a:spLocks noChangeAspect="1"/>
            </p:cNvSpPr>
            <p:nvPr/>
          </p:nvSpPr>
          <p:spPr bwMode="auto">
            <a:xfrm>
              <a:off x="5239806" y="4794251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276"/>
            <p:cNvSpPr>
              <a:spLocks noChangeAspect="1"/>
            </p:cNvSpPr>
            <p:nvPr/>
          </p:nvSpPr>
          <p:spPr bwMode="auto">
            <a:xfrm>
              <a:off x="5002739" y="4674660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287"/>
            <p:cNvSpPr>
              <a:spLocks noChangeAspect="1"/>
            </p:cNvSpPr>
            <p:nvPr/>
          </p:nvSpPr>
          <p:spPr bwMode="auto">
            <a:xfrm>
              <a:off x="5078939" y="4674660"/>
              <a:ext cx="34925" cy="92075"/>
            </a:xfrm>
            <a:custGeom>
              <a:avLst/>
              <a:gdLst>
                <a:gd name="T0" fmla="*/ 7602391 w 152"/>
                <a:gd name="T1" fmla="*/ 0 h 144"/>
                <a:gd name="T2" fmla="*/ 0 w 152"/>
                <a:gd name="T3" fmla="*/ 19624763 h 144"/>
                <a:gd name="T4" fmla="*/ 7602391 w 152"/>
                <a:gd name="T5" fmla="*/ 39248887 h 144"/>
                <a:gd name="T6" fmla="*/ 2534130 w 152"/>
                <a:gd name="T7" fmla="*/ 5887365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solidFill>
              <a:srgbClr val="CAA27B"/>
            </a:solidFill>
            <a:ln w="22225">
              <a:solidFill>
                <a:srgbClr val="4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3" name="Straight Connector 382"/>
          <p:cNvCxnSpPr/>
          <p:nvPr/>
        </p:nvCxnSpPr>
        <p:spPr>
          <a:xfrm>
            <a:off x="3124200" y="3275011"/>
            <a:ext cx="5715000" cy="0"/>
          </a:xfrm>
          <a:prstGeom prst="line">
            <a:avLst/>
          </a:prstGeom>
          <a:ln w="158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3124200" y="4104739"/>
            <a:ext cx="5715000" cy="0"/>
          </a:xfrm>
          <a:prstGeom prst="line">
            <a:avLst/>
          </a:prstGeom>
          <a:ln w="158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6" name="Picture 395" descr="HIV_Orange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0" y="1522162"/>
            <a:ext cx="609600" cy="611703"/>
          </a:xfrm>
          <a:prstGeom prst="rect">
            <a:avLst/>
          </a:prstGeom>
        </p:spPr>
      </p:pic>
      <p:sp>
        <p:nvSpPr>
          <p:cNvPr id="63" name="AutoShape 4"/>
          <p:cNvSpPr>
            <a:spLocks noChangeArrowheads="1"/>
          </p:cNvSpPr>
          <p:nvPr/>
        </p:nvSpPr>
        <p:spPr bwMode="auto">
          <a:xfrm rot="5400000">
            <a:off x="3984909" y="3505042"/>
            <a:ext cx="3325368" cy="430084"/>
          </a:xfrm>
          <a:prstGeom prst="rightArrow">
            <a:avLst>
              <a:gd name="adj1" fmla="val 50000"/>
              <a:gd name="adj2" fmla="val 72344"/>
            </a:avLst>
          </a:prstGeom>
          <a:gradFill flip="none" rotWithShape="1">
            <a:gsLst>
              <a:gs pos="100000">
                <a:schemeClr val="tx1">
                  <a:alpha val="82000"/>
                </a:schemeClr>
              </a:gs>
              <a:gs pos="19000">
                <a:schemeClr val="bg1">
                  <a:lumMod val="65000"/>
                  <a:alpha val="82000"/>
                </a:schemeClr>
              </a:gs>
              <a:gs pos="48000">
                <a:schemeClr val="tx1">
                  <a:lumMod val="65000"/>
                  <a:lumOff val="35000"/>
                  <a:alpha val="82000"/>
                </a:schemeClr>
              </a:gs>
              <a:gs pos="1000">
                <a:schemeClr val="bg1">
                  <a:alpha val="82000"/>
                </a:schemeClr>
              </a:gs>
            </a:gsLst>
            <a:lin ang="0" scaled="1"/>
            <a:tileRect/>
          </a:gradFill>
          <a:ln w="158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12" name="Picture 411" descr="HIV_Orange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2" y="2819401"/>
            <a:ext cx="332231" cy="333377"/>
          </a:xfrm>
          <a:prstGeom prst="rect">
            <a:avLst/>
          </a:prstGeom>
        </p:spPr>
      </p:pic>
      <p:pic>
        <p:nvPicPr>
          <p:cNvPr id="413" name="Picture 412" descr="HIV_Orange.png"/>
          <p:cNvPicPr>
            <a:picLocks noChangeAspect="1"/>
          </p:cNvPicPr>
          <p:nvPr/>
        </p:nvPicPr>
        <p:blipFill>
          <a:blip r:embed="rId2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0" y="1903426"/>
            <a:ext cx="457200" cy="458775"/>
          </a:xfrm>
          <a:prstGeom prst="rect">
            <a:avLst/>
          </a:prstGeom>
        </p:spPr>
      </p:pic>
      <p:pic>
        <p:nvPicPr>
          <p:cNvPr id="414" name="Picture 413" descr="HIV_Orange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223" y="3810001"/>
            <a:ext cx="271779" cy="27271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181600" y="1520858"/>
            <a:ext cx="914400" cy="917543"/>
            <a:chOff x="5486400" y="1444657"/>
            <a:chExt cx="914400" cy="917543"/>
          </a:xfrm>
        </p:grpSpPr>
        <p:pic>
          <p:nvPicPr>
            <p:cNvPr id="385" name="Picture 384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444657"/>
              <a:ext cx="914400" cy="917543"/>
            </a:xfrm>
            <a:prstGeom prst="rect">
              <a:avLst/>
            </a:prstGeom>
          </p:spPr>
        </p:pic>
        <p:sp>
          <p:nvSpPr>
            <p:cNvPr id="461" name="Freeform 72"/>
            <p:cNvSpPr>
              <a:spLocks noChangeAspect="1"/>
            </p:cNvSpPr>
            <p:nvPr/>
          </p:nvSpPr>
          <p:spPr bwMode="auto">
            <a:xfrm rot="21134583">
              <a:off x="5752349" y="1578416"/>
              <a:ext cx="331133" cy="636950"/>
            </a:xfrm>
            <a:custGeom>
              <a:avLst/>
              <a:gdLst>
                <a:gd name="T0" fmla="*/ 208182475 w 328"/>
                <a:gd name="T1" fmla="*/ 28704011 h 360"/>
                <a:gd name="T2" fmla="*/ 89220743 w 328"/>
                <a:gd name="T3" fmla="*/ 200925889 h 360"/>
                <a:gd name="T4" fmla="*/ 29739877 w 328"/>
                <a:gd name="T5" fmla="*/ 373147766 h 360"/>
                <a:gd name="T6" fmla="*/ 267663341 w 328"/>
                <a:gd name="T7" fmla="*/ 430554694 h 360"/>
                <a:gd name="T8" fmla="*/ 386625074 w 328"/>
                <a:gd name="T9" fmla="*/ 373147766 h 360"/>
                <a:gd name="T10" fmla="*/ 386625074 w 328"/>
                <a:gd name="T11" fmla="*/ 200925889 h 360"/>
                <a:gd name="T12" fmla="*/ 327144208 w 328"/>
                <a:gd name="T13" fmla="*/ 28704011 h 360"/>
                <a:gd name="T14" fmla="*/ 208182475 w 328"/>
                <a:gd name="T15" fmla="*/ 28704011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8"/>
                <a:gd name="T25" fmla="*/ 0 h 360"/>
                <a:gd name="T26" fmla="*/ 328 w 328"/>
                <a:gd name="T27" fmla="*/ 360 h 360"/>
                <a:gd name="connsiteX0" fmla="*/ 4590 w 9343"/>
                <a:gd name="connsiteY0" fmla="*/ 0 h 9378"/>
                <a:gd name="connsiteX1" fmla="*/ 1663 w 9343"/>
                <a:gd name="connsiteY1" fmla="*/ 4000 h 9378"/>
                <a:gd name="connsiteX2" fmla="*/ 200 w 9343"/>
                <a:gd name="connsiteY2" fmla="*/ 8000 h 9378"/>
                <a:gd name="connsiteX3" fmla="*/ 6053 w 9343"/>
                <a:gd name="connsiteY3" fmla="*/ 9333 h 9378"/>
                <a:gd name="connsiteX4" fmla="*/ 9103 w 9343"/>
                <a:gd name="connsiteY4" fmla="*/ 8568 h 9378"/>
                <a:gd name="connsiteX5" fmla="*/ 8980 w 9343"/>
                <a:gd name="connsiteY5" fmla="*/ 4000 h 9378"/>
                <a:gd name="connsiteX6" fmla="*/ 7517 w 9343"/>
                <a:gd name="connsiteY6" fmla="*/ 0 h 9378"/>
                <a:gd name="connsiteX7" fmla="*/ 4590 w 9343"/>
                <a:gd name="connsiteY7" fmla="*/ 0 h 9378"/>
                <a:gd name="connsiteX0" fmla="*/ 4913 w 10220"/>
                <a:gd name="connsiteY0" fmla="*/ 0 h 10292"/>
                <a:gd name="connsiteX1" fmla="*/ 1780 w 10220"/>
                <a:gd name="connsiteY1" fmla="*/ 4265 h 10292"/>
                <a:gd name="connsiteX2" fmla="*/ 214 w 10220"/>
                <a:gd name="connsiteY2" fmla="*/ 8531 h 10292"/>
                <a:gd name="connsiteX3" fmla="*/ 6479 w 10220"/>
                <a:gd name="connsiteY3" fmla="*/ 9952 h 10292"/>
                <a:gd name="connsiteX4" fmla="*/ 10028 w 10220"/>
                <a:gd name="connsiteY4" fmla="*/ 9751 h 10292"/>
                <a:gd name="connsiteX5" fmla="*/ 9611 w 10220"/>
                <a:gd name="connsiteY5" fmla="*/ 4265 h 10292"/>
                <a:gd name="connsiteX6" fmla="*/ 8046 w 10220"/>
                <a:gd name="connsiteY6" fmla="*/ 0 h 10292"/>
                <a:gd name="connsiteX7" fmla="*/ 4913 w 10220"/>
                <a:gd name="connsiteY7" fmla="*/ 0 h 10292"/>
                <a:gd name="connsiteX0" fmla="*/ 6203 w 11510"/>
                <a:gd name="connsiteY0" fmla="*/ 0 h 10266"/>
                <a:gd name="connsiteX1" fmla="*/ 3070 w 11510"/>
                <a:gd name="connsiteY1" fmla="*/ 4265 h 10266"/>
                <a:gd name="connsiteX2" fmla="*/ 140 w 11510"/>
                <a:gd name="connsiteY2" fmla="*/ 9023 h 10266"/>
                <a:gd name="connsiteX3" fmla="*/ 7769 w 11510"/>
                <a:gd name="connsiteY3" fmla="*/ 9952 h 10266"/>
                <a:gd name="connsiteX4" fmla="*/ 11318 w 11510"/>
                <a:gd name="connsiteY4" fmla="*/ 9751 h 10266"/>
                <a:gd name="connsiteX5" fmla="*/ 10901 w 11510"/>
                <a:gd name="connsiteY5" fmla="*/ 4265 h 10266"/>
                <a:gd name="connsiteX6" fmla="*/ 9336 w 11510"/>
                <a:gd name="connsiteY6" fmla="*/ 0 h 10266"/>
                <a:gd name="connsiteX7" fmla="*/ 6203 w 11510"/>
                <a:gd name="connsiteY7" fmla="*/ 0 h 10266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456 w 11763"/>
                <a:gd name="connsiteY0" fmla="*/ 531 h 10650"/>
                <a:gd name="connsiteX1" fmla="*/ 2888 w 11763"/>
                <a:gd name="connsiteY1" fmla="*/ 4768 h 10650"/>
                <a:gd name="connsiteX2" fmla="*/ 393 w 11763"/>
                <a:gd name="connsiteY2" fmla="*/ 9554 h 10650"/>
                <a:gd name="connsiteX3" fmla="*/ 11571 w 11763"/>
                <a:gd name="connsiteY3" fmla="*/ 10282 h 10650"/>
                <a:gd name="connsiteX4" fmla="*/ 11154 w 11763"/>
                <a:gd name="connsiteY4" fmla="*/ 4796 h 10650"/>
                <a:gd name="connsiteX5" fmla="*/ 9589 w 11763"/>
                <a:gd name="connsiteY5" fmla="*/ 531 h 10650"/>
                <a:gd name="connsiteX6" fmla="*/ 6456 w 11763"/>
                <a:gd name="connsiteY6" fmla="*/ 531 h 10650"/>
                <a:gd name="connsiteX0" fmla="*/ 6433 w 11446"/>
                <a:gd name="connsiteY0" fmla="*/ 531 h 10521"/>
                <a:gd name="connsiteX1" fmla="*/ 2865 w 11446"/>
                <a:gd name="connsiteY1" fmla="*/ 4768 h 10521"/>
                <a:gd name="connsiteX2" fmla="*/ 370 w 11446"/>
                <a:gd name="connsiteY2" fmla="*/ 9554 h 10521"/>
                <a:gd name="connsiteX3" fmla="*/ 11153 w 11446"/>
                <a:gd name="connsiteY3" fmla="*/ 10115 h 10521"/>
                <a:gd name="connsiteX4" fmla="*/ 11131 w 11446"/>
                <a:gd name="connsiteY4" fmla="*/ 4796 h 10521"/>
                <a:gd name="connsiteX5" fmla="*/ 9566 w 11446"/>
                <a:gd name="connsiteY5" fmla="*/ 531 h 10521"/>
                <a:gd name="connsiteX6" fmla="*/ 6433 w 11446"/>
                <a:gd name="connsiteY6" fmla="*/ 531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6" h="10521">
                  <a:moveTo>
                    <a:pt x="6433" y="531"/>
                  </a:moveTo>
                  <a:cubicBezTo>
                    <a:pt x="5316" y="1237"/>
                    <a:pt x="3875" y="3264"/>
                    <a:pt x="2865" y="4768"/>
                  </a:cubicBezTo>
                  <a:cubicBezTo>
                    <a:pt x="1855" y="6272"/>
                    <a:pt x="-1011" y="8663"/>
                    <a:pt x="370" y="9554"/>
                  </a:cubicBezTo>
                  <a:cubicBezTo>
                    <a:pt x="1751" y="10445"/>
                    <a:pt x="9359" y="10908"/>
                    <a:pt x="11153" y="10115"/>
                  </a:cubicBezTo>
                  <a:cubicBezTo>
                    <a:pt x="11675" y="9167"/>
                    <a:pt x="11393" y="6218"/>
                    <a:pt x="11131" y="4796"/>
                  </a:cubicBezTo>
                  <a:cubicBezTo>
                    <a:pt x="10870" y="3374"/>
                    <a:pt x="10348" y="1241"/>
                    <a:pt x="9566" y="531"/>
                  </a:cubicBezTo>
                  <a:cubicBezTo>
                    <a:pt x="8782" y="-180"/>
                    <a:pt x="7550" y="-175"/>
                    <a:pt x="6433" y="531"/>
                  </a:cubicBezTo>
                  <a:close/>
                </a:path>
              </a:pathLst>
            </a:custGeom>
            <a:solidFill>
              <a:srgbClr val="7F9F2A">
                <a:alpha val="24000"/>
              </a:srgbClr>
            </a:solidFill>
            <a:ln w="22225" cmpd="sng">
              <a:solidFill>
                <a:srgbClr val="85A72C">
                  <a:alpha val="32000"/>
                </a:srgbClr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Arial"/>
                <a:cs typeface="Arial"/>
              </a:endParaRPr>
            </a:p>
          </p:txBody>
        </p:sp>
        <p:sp>
          <p:nvSpPr>
            <p:cNvPr id="387" name="Freeform 220"/>
            <p:cNvSpPr>
              <a:spLocks noChangeAspect="1"/>
            </p:cNvSpPr>
            <p:nvPr/>
          </p:nvSpPr>
          <p:spPr bwMode="auto">
            <a:xfrm>
              <a:off x="5854695" y="1974937"/>
              <a:ext cx="60706" cy="1586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356DA5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88" name="Freeform 220"/>
            <p:cNvSpPr>
              <a:spLocks noChangeAspect="1"/>
            </p:cNvSpPr>
            <p:nvPr/>
          </p:nvSpPr>
          <p:spPr bwMode="auto">
            <a:xfrm>
              <a:off x="5935133" y="1735665"/>
              <a:ext cx="60706" cy="1586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356DA5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14400" y="2019303"/>
            <a:ext cx="538772" cy="2933697"/>
            <a:chOff x="1748367" y="1701798"/>
            <a:chExt cx="538772" cy="2933697"/>
          </a:xfrm>
        </p:grpSpPr>
        <p:sp>
          <p:nvSpPr>
            <p:cNvPr id="84" name="Rectangle 223"/>
            <p:cNvSpPr>
              <a:spLocks noChangeArrowheads="1"/>
            </p:cNvSpPr>
            <p:nvPr/>
          </p:nvSpPr>
          <p:spPr bwMode="auto">
            <a:xfrm>
              <a:off x="1749506" y="1828800"/>
              <a:ext cx="533400" cy="2514600"/>
            </a:xfrm>
            <a:prstGeom prst="rect">
              <a:avLst/>
            </a:prstGeom>
            <a:solidFill>
              <a:srgbClr val="D2CED2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5" name="Oval 5"/>
            <p:cNvSpPr>
              <a:spLocks noChangeArrowheads="1"/>
            </p:cNvSpPr>
            <p:nvPr/>
          </p:nvSpPr>
          <p:spPr bwMode="auto">
            <a:xfrm>
              <a:off x="1748596" y="4072464"/>
              <a:ext cx="538543" cy="563031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0000"/>
                  </a:srgbClr>
                </a:gs>
                <a:gs pos="79000">
                  <a:srgbClr val="720010"/>
                </a:gs>
              </a:gsLst>
              <a:lin ang="540000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n w="28575" cmpd="sng"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6" name="Rectangle 222"/>
            <p:cNvSpPr>
              <a:spLocks noChangeArrowheads="1"/>
            </p:cNvSpPr>
            <p:nvPr/>
          </p:nvSpPr>
          <p:spPr bwMode="auto">
            <a:xfrm>
              <a:off x="1758189" y="3742266"/>
              <a:ext cx="515112" cy="609600"/>
            </a:xfrm>
            <a:prstGeom prst="rect">
              <a:avLst/>
            </a:prstGeom>
            <a:solidFill>
              <a:srgbClr val="C7C354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24"/>
            <p:cNvSpPr>
              <a:spLocks noChangeArrowheads="1"/>
            </p:cNvSpPr>
            <p:nvPr/>
          </p:nvSpPr>
          <p:spPr bwMode="auto">
            <a:xfrm>
              <a:off x="1748367" y="1701798"/>
              <a:ext cx="5334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8" name="Oval 225"/>
            <p:cNvSpPr>
              <a:spLocks noChangeArrowheads="1"/>
            </p:cNvSpPr>
            <p:nvPr/>
          </p:nvSpPr>
          <p:spPr bwMode="auto">
            <a:xfrm>
              <a:off x="1749506" y="3581400"/>
              <a:ext cx="533400" cy="304800"/>
            </a:xfrm>
            <a:prstGeom prst="ellipse">
              <a:avLst/>
            </a:prstGeom>
            <a:solidFill>
              <a:srgbClr val="2E2E3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pic>
          <p:nvPicPr>
            <p:cNvPr id="89" name="Picture 88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6468" y="4178662"/>
              <a:ext cx="176084" cy="176691"/>
            </a:xfrm>
            <a:prstGeom prst="rect">
              <a:avLst/>
            </a:prstGeom>
          </p:spPr>
        </p:pic>
        <p:pic>
          <p:nvPicPr>
            <p:cNvPr id="90" name="Picture 89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38868" y="4392707"/>
              <a:ext cx="176084" cy="176691"/>
            </a:xfrm>
            <a:prstGeom prst="rect">
              <a:avLst/>
            </a:prstGeom>
          </p:spPr>
        </p:pic>
        <p:pic>
          <p:nvPicPr>
            <p:cNvPr id="91" name="Picture 90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09913" y="4161729"/>
              <a:ext cx="176084" cy="176691"/>
            </a:xfrm>
            <a:prstGeom prst="rect">
              <a:avLst/>
            </a:prstGeom>
          </p:spPr>
        </p:pic>
        <p:pic>
          <p:nvPicPr>
            <p:cNvPr id="92" name="Picture 91" descr="HIV_Orange.png"/>
            <p:cNvPicPr>
              <a:picLocks noChangeAspect="1"/>
            </p:cNvPicPr>
            <p:nvPr/>
          </p:nvPicPr>
          <p:blipFill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4266" y="4009326"/>
              <a:ext cx="176084" cy="176691"/>
            </a:xfrm>
            <a:prstGeom prst="rect">
              <a:avLst/>
            </a:prstGeom>
          </p:spPr>
        </p:pic>
      </p:grpSp>
      <p:sp>
        <p:nvSpPr>
          <p:cNvPr id="93" name="Rectangle 280"/>
          <p:cNvSpPr>
            <a:spLocks noChangeArrowheads="1"/>
          </p:cNvSpPr>
          <p:nvPr/>
        </p:nvSpPr>
        <p:spPr bwMode="auto">
          <a:xfrm>
            <a:off x="838200" y="4953000"/>
            <a:ext cx="685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6" charset="0"/>
              </a:rPr>
              <a:t>HIV</a:t>
            </a: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377797" y="5928661"/>
            <a:ext cx="522470" cy="548339"/>
            <a:chOff x="4795592" y="3555126"/>
            <a:chExt cx="1618920" cy="1619860"/>
          </a:xfrm>
        </p:grpSpPr>
        <p:sp>
          <p:nvSpPr>
            <p:cNvPr id="95" name="Oval 8"/>
            <p:cNvSpPr/>
            <p:nvPr/>
          </p:nvSpPr>
          <p:spPr>
            <a:xfrm>
              <a:off x="4795592" y="3556066"/>
              <a:ext cx="1618920" cy="1618920"/>
            </a:xfrm>
            <a:custGeom>
              <a:avLst/>
              <a:gdLst/>
              <a:ahLst/>
              <a:cxnLst/>
              <a:rect l="l" t="t" r="r" b="b"/>
              <a:pathLst>
                <a:path w="1618920" h="1618920">
                  <a:moveTo>
                    <a:pt x="809460" y="290068"/>
                  </a:moveTo>
                  <a:cubicBezTo>
                    <a:pt x="522607" y="290068"/>
                    <a:pt x="290068" y="522607"/>
                    <a:pt x="290068" y="809460"/>
                  </a:cubicBezTo>
                  <a:cubicBezTo>
                    <a:pt x="290068" y="1096313"/>
                    <a:pt x="522607" y="1328853"/>
                    <a:pt x="809460" y="1328853"/>
                  </a:cubicBezTo>
                  <a:cubicBezTo>
                    <a:pt x="1096313" y="1328853"/>
                    <a:pt x="1328853" y="1096313"/>
                    <a:pt x="1328853" y="809460"/>
                  </a:cubicBezTo>
                  <a:cubicBezTo>
                    <a:pt x="1328853" y="522607"/>
                    <a:pt x="1096313" y="290068"/>
                    <a:pt x="809460" y="290068"/>
                  </a:cubicBezTo>
                  <a:close/>
                  <a:moveTo>
                    <a:pt x="809460" y="0"/>
                  </a:moveTo>
                  <a:cubicBezTo>
                    <a:pt x="1256512" y="0"/>
                    <a:pt x="1618920" y="362408"/>
                    <a:pt x="1618920" y="809460"/>
                  </a:cubicBezTo>
                  <a:cubicBezTo>
                    <a:pt x="1618920" y="1256512"/>
                    <a:pt x="1256512" y="1618920"/>
                    <a:pt x="809460" y="1618920"/>
                  </a:cubicBezTo>
                  <a:cubicBezTo>
                    <a:pt x="362408" y="1618920"/>
                    <a:pt x="0" y="1256512"/>
                    <a:pt x="0" y="809460"/>
                  </a:cubicBezTo>
                  <a:cubicBezTo>
                    <a:pt x="0" y="362408"/>
                    <a:pt x="362408" y="0"/>
                    <a:pt x="809460" y="0"/>
                  </a:cubicBezTo>
                  <a:close/>
                </a:path>
              </a:pathLst>
            </a:custGeom>
            <a:solidFill>
              <a:srgbClr val="988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000423" y="3555126"/>
              <a:ext cx="1191223" cy="480614"/>
            </a:xfrm>
            <a:custGeom>
              <a:avLst/>
              <a:gdLst/>
              <a:ahLst/>
              <a:cxnLst/>
              <a:rect l="l" t="t" r="r" b="b"/>
              <a:pathLst>
                <a:path w="1191223" h="480614">
                  <a:moveTo>
                    <a:pt x="603617" y="0"/>
                  </a:moveTo>
                  <a:cubicBezTo>
                    <a:pt x="835733" y="0"/>
                    <a:pt x="1045030" y="97699"/>
                    <a:pt x="1191223" y="255546"/>
                  </a:cubicBezTo>
                  <a:lnTo>
                    <a:pt x="991229" y="466854"/>
                  </a:lnTo>
                  <a:cubicBezTo>
                    <a:pt x="897623" y="357897"/>
                    <a:pt x="758541" y="290068"/>
                    <a:pt x="603617" y="290068"/>
                  </a:cubicBezTo>
                  <a:cubicBezTo>
                    <a:pt x="442254" y="290068"/>
                    <a:pt x="298078" y="363653"/>
                    <a:pt x="204652" y="480614"/>
                  </a:cubicBezTo>
                  <a:lnTo>
                    <a:pt x="0" y="274953"/>
                  </a:lnTo>
                  <a:cubicBezTo>
                    <a:pt x="145892" y="105479"/>
                    <a:pt x="362437" y="0"/>
                    <a:pt x="603617" y="0"/>
                  </a:cubicBezTo>
                  <a:close/>
                </a:path>
              </a:pathLst>
            </a:custGeom>
            <a:solidFill>
              <a:srgbClr val="C54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5791200" y="5923768"/>
            <a:ext cx="2286000" cy="564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1800" dirty="0">
                <a:solidFill>
                  <a:srgbClr val="A34100"/>
                </a:solidFill>
                <a:latin typeface="Arial" charset="0"/>
              </a:rPr>
              <a:t>Envelope Gene</a:t>
            </a:r>
            <a:br>
              <a:rPr lang="en-US" sz="1800" dirty="0">
                <a:solidFill>
                  <a:srgbClr val="A34100"/>
                </a:solidFill>
                <a:latin typeface="Arial" charset="0"/>
              </a:rPr>
            </a:br>
            <a:r>
              <a:rPr lang="en-US" sz="1800" dirty="0">
                <a:solidFill>
                  <a:srgbClr val="A34100"/>
                </a:solidFill>
                <a:latin typeface="Arial" charset="0"/>
              </a:rPr>
              <a:t>(inserted in vector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3124200" y="4953000"/>
            <a:ext cx="5715000" cy="0"/>
          </a:xfrm>
          <a:prstGeom prst="line">
            <a:avLst/>
          </a:prstGeom>
          <a:ln w="1587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4724400" y="5257801"/>
            <a:ext cx="304800" cy="433388"/>
            <a:chOff x="3367087" y="4495800"/>
            <a:chExt cx="595313" cy="433388"/>
          </a:xfrm>
        </p:grpSpPr>
        <p:sp>
          <p:nvSpPr>
            <p:cNvPr id="100" name="Freeform 250"/>
            <p:cNvSpPr>
              <a:spLocks noChangeAspect="1"/>
            </p:cNvSpPr>
            <p:nvPr/>
          </p:nvSpPr>
          <p:spPr bwMode="auto">
            <a:xfrm>
              <a:off x="33670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3"/>
            <p:cNvSpPr>
              <a:spLocks noChangeAspect="1"/>
            </p:cNvSpPr>
            <p:nvPr/>
          </p:nvSpPr>
          <p:spPr bwMode="auto">
            <a:xfrm>
              <a:off x="33734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6"/>
            <p:cNvSpPr>
              <a:spLocks noChangeAspect="1"/>
            </p:cNvSpPr>
            <p:nvPr/>
          </p:nvSpPr>
          <p:spPr bwMode="auto">
            <a:xfrm>
              <a:off x="35956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7"/>
            <p:cNvSpPr>
              <a:spLocks noChangeAspect="1"/>
            </p:cNvSpPr>
            <p:nvPr/>
          </p:nvSpPr>
          <p:spPr bwMode="auto">
            <a:xfrm>
              <a:off x="3830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8"/>
            <p:cNvSpPr>
              <a:spLocks noChangeAspect="1"/>
            </p:cNvSpPr>
            <p:nvPr/>
          </p:nvSpPr>
          <p:spPr bwMode="auto">
            <a:xfrm>
              <a:off x="38369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60"/>
            <p:cNvSpPr>
              <a:spLocks noChangeAspect="1"/>
            </p:cNvSpPr>
            <p:nvPr/>
          </p:nvSpPr>
          <p:spPr bwMode="auto">
            <a:xfrm>
              <a:off x="34432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63"/>
            <p:cNvSpPr>
              <a:spLocks noChangeAspect="1"/>
            </p:cNvSpPr>
            <p:nvPr/>
          </p:nvSpPr>
          <p:spPr bwMode="auto">
            <a:xfrm>
              <a:off x="3449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66"/>
            <p:cNvSpPr>
              <a:spLocks noChangeAspect="1"/>
            </p:cNvSpPr>
            <p:nvPr/>
          </p:nvSpPr>
          <p:spPr bwMode="auto">
            <a:xfrm>
              <a:off x="36718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67"/>
            <p:cNvSpPr>
              <a:spLocks noChangeAspect="1"/>
            </p:cNvSpPr>
            <p:nvPr/>
          </p:nvSpPr>
          <p:spPr bwMode="auto">
            <a:xfrm>
              <a:off x="39068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68"/>
            <p:cNvSpPr>
              <a:spLocks noChangeAspect="1"/>
            </p:cNvSpPr>
            <p:nvPr/>
          </p:nvSpPr>
          <p:spPr bwMode="auto">
            <a:xfrm>
              <a:off x="39131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Rectangle 280"/>
          <p:cNvSpPr>
            <a:spLocks noChangeArrowheads="1"/>
          </p:cNvSpPr>
          <p:nvPr/>
        </p:nvSpPr>
        <p:spPr bwMode="auto">
          <a:xfrm>
            <a:off x="2793999" y="5259388"/>
            <a:ext cx="19812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b="1" dirty="0">
                <a:solidFill>
                  <a:srgbClr val="A34100"/>
                </a:solidFill>
                <a:latin typeface="Arial" pitchFamily="26" charset="0"/>
              </a:rPr>
              <a:t>HIV Envelope Gene</a:t>
            </a:r>
          </a:p>
        </p:txBody>
      </p:sp>
      <p:sp>
        <p:nvSpPr>
          <p:cNvPr id="115" name="Oval 8"/>
          <p:cNvSpPr/>
          <p:nvPr/>
        </p:nvSpPr>
        <p:spPr>
          <a:xfrm>
            <a:off x="6172200" y="5214767"/>
            <a:ext cx="522470" cy="548020"/>
          </a:xfrm>
          <a:custGeom>
            <a:avLst/>
            <a:gdLst/>
            <a:ahLst/>
            <a:cxnLst/>
            <a:rect l="l" t="t" r="r" b="b"/>
            <a:pathLst>
              <a:path w="1618920" h="1618920">
                <a:moveTo>
                  <a:pt x="809460" y="290068"/>
                </a:moveTo>
                <a:cubicBezTo>
                  <a:pt x="522607" y="290068"/>
                  <a:pt x="290068" y="522607"/>
                  <a:pt x="290068" y="809460"/>
                </a:cubicBezTo>
                <a:cubicBezTo>
                  <a:pt x="290068" y="1096313"/>
                  <a:pt x="522607" y="1328853"/>
                  <a:pt x="809460" y="1328853"/>
                </a:cubicBezTo>
                <a:cubicBezTo>
                  <a:pt x="1096313" y="1328853"/>
                  <a:pt x="1328853" y="1096313"/>
                  <a:pt x="1328853" y="809460"/>
                </a:cubicBezTo>
                <a:cubicBezTo>
                  <a:pt x="1328853" y="522607"/>
                  <a:pt x="1096313" y="290068"/>
                  <a:pt x="809460" y="290068"/>
                </a:cubicBezTo>
                <a:close/>
                <a:moveTo>
                  <a:pt x="809460" y="0"/>
                </a:moveTo>
                <a:cubicBezTo>
                  <a:pt x="1256512" y="0"/>
                  <a:pt x="1618920" y="362408"/>
                  <a:pt x="1618920" y="809460"/>
                </a:cubicBezTo>
                <a:cubicBezTo>
                  <a:pt x="1618920" y="1256512"/>
                  <a:pt x="1256512" y="1618920"/>
                  <a:pt x="809460" y="1618920"/>
                </a:cubicBezTo>
                <a:cubicBezTo>
                  <a:pt x="362408" y="1618920"/>
                  <a:pt x="0" y="1256512"/>
                  <a:pt x="0" y="809460"/>
                </a:cubicBezTo>
                <a:cubicBezTo>
                  <a:pt x="0" y="362408"/>
                  <a:pt x="362408" y="0"/>
                  <a:pt x="809460" y="0"/>
                </a:cubicBezTo>
                <a:close/>
              </a:path>
            </a:pathLst>
          </a:custGeom>
          <a:solidFill>
            <a:srgbClr val="988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280"/>
          <p:cNvSpPr>
            <a:spLocks noChangeArrowheads="1"/>
          </p:cNvSpPr>
          <p:nvPr/>
        </p:nvSpPr>
        <p:spPr bwMode="auto">
          <a:xfrm>
            <a:off x="6858000" y="5259388"/>
            <a:ext cx="1066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6" charset="0"/>
              </a:rPr>
              <a:t>Vector</a:t>
            </a:r>
          </a:p>
        </p:txBody>
      </p:sp>
      <p:sp>
        <p:nvSpPr>
          <p:cNvPr id="3" name="Arc 2"/>
          <p:cNvSpPr>
            <a:spLocks/>
          </p:cNvSpPr>
          <p:nvPr/>
        </p:nvSpPr>
        <p:spPr>
          <a:xfrm>
            <a:off x="4876800" y="5486400"/>
            <a:ext cx="762000" cy="661416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c 118"/>
          <p:cNvSpPr>
            <a:spLocks/>
          </p:cNvSpPr>
          <p:nvPr/>
        </p:nvSpPr>
        <p:spPr>
          <a:xfrm flipH="1">
            <a:off x="5638800" y="5486400"/>
            <a:ext cx="762000" cy="661416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129723" y="1309252"/>
            <a:ext cx="4401311" cy="515388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640040" y="1309252"/>
            <a:ext cx="4401312" cy="515388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utoShape 4"/>
          <p:cNvSpPr>
            <a:spLocks noChangeArrowheads="1"/>
          </p:cNvSpPr>
          <p:nvPr/>
        </p:nvSpPr>
        <p:spPr bwMode="auto">
          <a:xfrm rot="5400000">
            <a:off x="4945730" y="4440722"/>
            <a:ext cx="2167676" cy="171934"/>
          </a:xfrm>
          <a:prstGeom prst="rightArrow">
            <a:avLst>
              <a:gd name="adj1" fmla="val 50000"/>
              <a:gd name="adj2" fmla="val 72344"/>
            </a:avLst>
          </a:prstGeom>
          <a:gradFill flip="none" rotWithShape="1">
            <a:gsLst>
              <a:gs pos="100000">
                <a:schemeClr val="tx1">
                  <a:alpha val="82000"/>
                </a:schemeClr>
              </a:gs>
              <a:gs pos="19000">
                <a:schemeClr val="bg1">
                  <a:lumMod val="65000"/>
                  <a:alpha val="82000"/>
                </a:schemeClr>
              </a:gs>
              <a:gs pos="48000">
                <a:schemeClr val="tx1">
                  <a:lumMod val="65000"/>
                  <a:lumOff val="35000"/>
                  <a:alpha val="82000"/>
                </a:schemeClr>
              </a:gs>
              <a:gs pos="1000">
                <a:schemeClr val="bg1">
                  <a:alpha val="82000"/>
                </a:schemeClr>
              </a:gs>
            </a:gsLst>
            <a:lin ang="0" scaled="1"/>
            <a:tileRect/>
          </a:gradFill>
          <a:ln w="158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3" name="AutoShape 4"/>
          <p:cNvSpPr>
            <a:spLocks noChangeArrowheads="1"/>
          </p:cNvSpPr>
          <p:nvPr/>
        </p:nvSpPr>
        <p:spPr bwMode="auto">
          <a:xfrm rot="5400000">
            <a:off x="1779313" y="4440722"/>
            <a:ext cx="2167676" cy="171934"/>
          </a:xfrm>
          <a:prstGeom prst="rightArrow">
            <a:avLst>
              <a:gd name="adj1" fmla="val 50000"/>
              <a:gd name="adj2" fmla="val 72344"/>
            </a:avLst>
          </a:prstGeom>
          <a:gradFill flip="none" rotWithShape="1">
            <a:gsLst>
              <a:gs pos="100000">
                <a:schemeClr val="tx1">
                  <a:alpha val="82000"/>
                </a:schemeClr>
              </a:gs>
              <a:gs pos="19000">
                <a:schemeClr val="bg1">
                  <a:lumMod val="65000"/>
                  <a:alpha val="82000"/>
                </a:schemeClr>
              </a:gs>
              <a:gs pos="48000">
                <a:schemeClr val="tx1">
                  <a:lumMod val="65000"/>
                  <a:lumOff val="35000"/>
                  <a:alpha val="82000"/>
                </a:schemeClr>
              </a:gs>
              <a:gs pos="1000">
                <a:schemeClr val="bg1">
                  <a:alpha val="82000"/>
                </a:schemeClr>
              </a:gs>
            </a:gsLst>
            <a:lin ang="0" scaled="1"/>
            <a:tileRect/>
          </a:gradFill>
          <a:ln w="158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HIV Coreceptor Tropism Assays (</a:t>
            </a:r>
            <a:r>
              <a:rPr lang="en-US" sz="2800" i="1" dirty="0" err="1"/>
              <a:t>Trofile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dirty="0"/>
              <a:t>Standard and DNA Tropism Assays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5AE8B-F1CC-D843-ADF8-227EB521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" name="Rectangle 69"/>
          <p:cNvSpPr>
            <a:spLocks noChangeArrowheads="1"/>
          </p:cNvSpPr>
          <p:nvPr/>
        </p:nvSpPr>
        <p:spPr bwMode="auto">
          <a:xfrm>
            <a:off x="205920" y="2301437"/>
            <a:ext cx="12192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Plasma</a:t>
            </a:r>
          </a:p>
        </p:txBody>
      </p:sp>
      <p:sp>
        <p:nvSpPr>
          <p:cNvPr id="276" name="Rectangle 221"/>
          <p:cNvSpPr>
            <a:spLocks noChangeArrowheads="1"/>
          </p:cNvSpPr>
          <p:nvPr/>
        </p:nvSpPr>
        <p:spPr bwMode="auto">
          <a:xfrm>
            <a:off x="2919480" y="3900050"/>
            <a:ext cx="1447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6" charset="0"/>
              </a:rPr>
              <a:t>HIV RNA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65486" y="3977837"/>
            <a:ext cx="383114" cy="463020"/>
            <a:chOff x="4487336" y="2889780"/>
            <a:chExt cx="383114" cy="463020"/>
          </a:xfrm>
        </p:grpSpPr>
        <p:sp>
          <p:nvSpPr>
            <p:cNvPr id="267" name="Freeform 212"/>
            <p:cNvSpPr>
              <a:spLocks noChangeAspect="1"/>
            </p:cNvSpPr>
            <p:nvPr/>
          </p:nvSpPr>
          <p:spPr bwMode="auto">
            <a:xfrm>
              <a:off x="4800600" y="2890839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0" name="Freeform 215"/>
            <p:cNvSpPr>
              <a:spLocks noChangeAspect="1"/>
            </p:cNvSpPr>
            <p:nvPr/>
          </p:nvSpPr>
          <p:spPr bwMode="auto">
            <a:xfrm>
              <a:off x="4800600" y="3170238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5" name="Freeform 220"/>
            <p:cNvSpPr>
              <a:spLocks noChangeAspect="1"/>
            </p:cNvSpPr>
            <p:nvPr/>
          </p:nvSpPr>
          <p:spPr bwMode="auto">
            <a:xfrm>
              <a:off x="4487336" y="2889780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6" name="Freeform 215"/>
            <p:cNvSpPr>
              <a:spLocks noChangeAspect="1"/>
            </p:cNvSpPr>
            <p:nvPr/>
          </p:nvSpPr>
          <p:spPr bwMode="auto">
            <a:xfrm>
              <a:off x="4502150" y="3170238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0054B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381697" y="2555809"/>
            <a:ext cx="968889" cy="972219"/>
            <a:chOff x="5486400" y="1444657"/>
            <a:chExt cx="914400" cy="917543"/>
          </a:xfrm>
        </p:grpSpPr>
        <p:pic>
          <p:nvPicPr>
            <p:cNvPr id="385" name="Picture 384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444657"/>
              <a:ext cx="914400" cy="917543"/>
            </a:xfrm>
            <a:prstGeom prst="rect">
              <a:avLst/>
            </a:prstGeom>
          </p:spPr>
        </p:pic>
        <p:sp>
          <p:nvSpPr>
            <p:cNvPr id="461" name="Freeform 72"/>
            <p:cNvSpPr>
              <a:spLocks noChangeAspect="1"/>
            </p:cNvSpPr>
            <p:nvPr/>
          </p:nvSpPr>
          <p:spPr bwMode="auto">
            <a:xfrm rot="21134583">
              <a:off x="5752349" y="1578416"/>
              <a:ext cx="331133" cy="636950"/>
            </a:xfrm>
            <a:custGeom>
              <a:avLst/>
              <a:gdLst>
                <a:gd name="T0" fmla="*/ 208182475 w 328"/>
                <a:gd name="T1" fmla="*/ 28704011 h 360"/>
                <a:gd name="T2" fmla="*/ 89220743 w 328"/>
                <a:gd name="T3" fmla="*/ 200925889 h 360"/>
                <a:gd name="T4" fmla="*/ 29739877 w 328"/>
                <a:gd name="T5" fmla="*/ 373147766 h 360"/>
                <a:gd name="T6" fmla="*/ 267663341 w 328"/>
                <a:gd name="T7" fmla="*/ 430554694 h 360"/>
                <a:gd name="T8" fmla="*/ 386625074 w 328"/>
                <a:gd name="T9" fmla="*/ 373147766 h 360"/>
                <a:gd name="T10" fmla="*/ 386625074 w 328"/>
                <a:gd name="T11" fmla="*/ 200925889 h 360"/>
                <a:gd name="T12" fmla="*/ 327144208 w 328"/>
                <a:gd name="T13" fmla="*/ 28704011 h 360"/>
                <a:gd name="T14" fmla="*/ 208182475 w 328"/>
                <a:gd name="T15" fmla="*/ 28704011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8"/>
                <a:gd name="T25" fmla="*/ 0 h 360"/>
                <a:gd name="T26" fmla="*/ 328 w 328"/>
                <a:gd name="T27" fmla="*/ 360 h 360"/>
                <a:gd name="connsiteX0" fmla="*/ 4590 w 9343"/>
                <a:gd name="connsiteY0" fmla="*/ 0 h 9378"/>
                <a:gd name="connsiteX1" fmla="*/ 1663 w 9343"/>
                <a:gd name="connsiteY1" fmla="*/ 4000 h 9378"/>
                <a:gd name="connsiteX2" fmla="*/ 200 w 9343"/>
                <a:gd name="connsiteY2" fmla="*/ 8000 h 9378"/>
                <a:gd name="connsiteX3" fmla="*/ 6053 w 9343"/>
                <a:gd name="connsiteY3" fmla="*/ 9333 h 9378"/>
                <a:gd name="connsiteX4" fmla="*/ 9103 w 9343"/>
                <a:gd name="connsiteY4" fmla="*/ 8568 h 9378"/>
                <a:gd name="connsiteX5" fmla="*/ 8980 w 9343"/>
                <a:gd name="connsiteY5" fmla="*/ 4000 h 9378"/>
                <a:gd name="connsiteX6" fmla="*/ 7517 w 9343"/>
                <a:gd name="connsiteY6" fmla="*/ 0 h 9378"/>
                <a:gd name="connsiteX7" fmla="*/ 4590 w 9343"/>
                <a:gd name="connsiteY7" fmla="*/ 0 h 9378"/>
                <a:gd name="connsiteX0" fmla="*/ 4913 w 10220"/>
                <a:gd name="connsiteY0" fmla="*/ 0 h 10292"/>
                <a:gd name="connsiteX1" fmla="*/ 1780 w 10220"/>
                <a:gd name="connsiteY1" fmla="*/ 4265 h 10292"/>
                <a:gd name="connsiteX2" fmla="*/ 214 w 10220"/>
                <a:gd name="connsiteY2" fmla="*/ 8531 h 10292"/>
                <a:gd name="connsiteX3" fmla="*/ 6479 w 10220"/>
                <a:gd name="connsiteY3" fmla="*/ 9952 h 10292"/>
                <a:gd name="connsiteX4" fmla="*/ 10028 w 10220"/>
                <a:gd name="connsiteY4" fmla="*/ 9751 h 10292"/>
                <a:gd name="connsiteX5" fmla="*/ 9611 w 10220"/>
                <a:gd name="connsiteY5" fmla="*/ 4265 h 10292"/>
                <a:gd name="connsiteX6" fmla="*/ 8046 w 10220"/>
                <a:gd name="connsiteY6" fmla="*/ 0 h 10292"/>
                <a:gd name="connsiteX7" fmla="*/ 4913 w 10220"/>
                <a:gd name="connsiteY7" fmla="*/ 0 h 10292"/>
                <a:gd name="connsiteX0" fmla="*/ 6203 w 11510"/>
                <a:gd name="connsiteY0" fmla="*/ 0 h 10266"/>
                <a:gd name="connsiteX1" fmla="*/ 3070 w 11510"/>
                <a:gd name="connsiteY1" fmla="*/ 4265 h 10266"/>
                <a:gd name="connsiteX2" fmla="*/ 140 w 11510"/>
                <a:gd name="connsiteY2" fmla="*/ 9023 h 10266"/>
                <a:gd name="connsiteX3" fmla="*/ 7769 w 11510"/>
                <a:gd name="connsiteY3" fmla="*/ 9952 h 10266"/>
                <a:gd name="connsiteX4" fmla="*/ 11318 w 11510"/>
                <a:gd name="connsiteY4" fmla="*/ 9751 h 10266"/>
                <a:gd name="connsiteX5" fmla="*/ 10901 w 11510"/>
                <a:gd name="connsiteY5" fmla="*/ 4265 h 10266"/>
                <a:gd name="connsiteX6" fmla="*/ 9336 w 11510"/>
                <a:gd name="connsiteY6" fmla="*/ 0 h 10266"/>
                <a:gd name="connsiteX7" fmla="*/ 6203 w 11510"/>
                <a:gd name="connsiteY7" fmla="*/ 0 h 10266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393 w 11700"/>
                <a:gd name="connsiteY0" fmla="*/ 0 h 10118"/>
                <a:gd name="connsiteX1" fmla="*/ 3260 w 11700"/>
                <a:gd name="connsiteY1" fmla="*/ 4265 h 10118"/>
                <a:gd name="connsiteX2" fmla="*/ 330 w 11700"/>
                <a:gd name="connsiteY2" fmla="*/ 9023 h 10118"/>
                <a:gd name="connsiteX3" fmla="*/ 11508 w 11700"/>
                <a:gd name="connsiteY3" fmla="*/ 9751 h 10118"/>
                <a:gd name="connsiteX4" fmla="*/ 11091 w 11700"/>
                <a:gd name="connsiteY4" fmla="*/ 4265 h 10118"/>
                <a:gd name="connsiteX5" fmla="*/ 9526 w 11700"/>
                <a:gd name="connsiteY5" fmla="*/ 0 h 10118"/>
                <a:gd name="connsiteX6" fmla="*/ 6393 w 11700"/>
                <a:gd name="connsiteY6" fmla="*/ 0 h 10118"/>
                <a:gd name="connsiteX0" fmla="*/ 6456 w 11763"/>
                <a:gd name="connsiteY0" fmla="*/ 531 h 10650"/>
                <a:gd name="connsiteX1" fmla="*/ 2888 w 11763"/>
                <a:gd name="connsiteY1" fmla="*/ 4768 h 10650"/>
                <a:gd name="connsiteX2" fmla="*/ 393 w 11763"/>
                <a:gd name="connsiteY2" fmla="*/ 9554 h 10650"/>
                <a:gd name="connsiteX3" fmla="*/ 11571 w 11763"/>
                <a:gd name="connsiteY3" fmla="*/ 10282 h 10650"/>
                <a:gd name="connsiteX4" fmla="*/ 11154 w 11763"/>
                <a:gd name="connsiteY4" fmla="*/ 4796 h 10650"/>
                <a:gd name="connsiteX5" fmla="*/ 9589 w 11763"/>
                <a:gd name="connsiteY5" fmla="*/ 531 h 10650"/>
                <a:gd name="connsiteX6" fmla="*/ 6456 w 11763"/>
                <a:gd name="connsiteY6" fmla="*/ 531 h 10650"/>
                <a:gd name="connsiteX0" fmla="*/ 6433 w 11446"/>
                <a:gd name="connsiteY0" fmla="*/ 531 h 10521"/>
                <a:gd name="connsiteX1" fmla="*/ 2865 w 11446"/>
                <a:gd name="connsiteY1" fmla="*/ 4768 h 10521"/>
                <a:gd name="connsiteX2" fmla="*/ 370 w 11446"/>
                <a:gd name="connsiteY2" fmla="*/ 9554 h 10521"/>
                <a:gd name="connsiteX3" fmla="*/ 11153 w 11446"/>
                <a:gd name="connsiteY3" fmla="*/ 10115 h 10521"/>
                <a:gd name="connsiteX4" fmla="*/ 11131 w 11446"/>
                <a:gd name="connsiteY4" fmla="*/ 4796 h 10521"/>
                <a:gd name="connsiteX5" fmla="*/ 9566 w 11446"/>
                <a:gd name="connsiteY5" fmla="*/ 531 h 10521"/>
                <a:gd name="connsiteX6" fmla="*/ 6433 w 11446"/>
                <a:gd name="connsiteY6" fmla="*/ 531 h 1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6" h="10521">
                  <a:moveTo>
                    <a:pt x="6433" y="531"/>
                  </a:moveTo>
                  <a:cubicBezTo>
                    <a:pt x="5316" y="1237"/>
                    <a:pt x="3875" y="3264"/>
                    <a:pt x="2865" y="4768"/>
                  </a:cubicBezTo>
                  <a:cubicBezTo>
                    <a:pt x="1855" y="6272"/>
                    <a:pt x="-1011" y="8663"/>
                    <a:pt x="370" y="9554"/>
                  </a:cubicBezTo>
                  <a:cubicBezTo>
                    <a:pt x="1751" y="10445"/>
                    <a:pt x="9359" y="10908"/>
                    <a:pt x="11153" y="10115"/>
                  </a:cubicBezTo>
                  <a:cubicBezTo>
                    <a:pt x="11675" y="9167"/>
                    <a:pt x="11393" y="6218"/>
                    <a:pt x="11131" y="4796"/>
                  </a:cubicBezTo>
                  <a:cubicBezTo>
                    <a:pt x="10870" y="3374"/>
                    <a:pt x="10348" y="1241"/>
                    <a:pt x="9566" y="531"/>
                  </a:cubicBezTo>
                  <a:cubicBezTo>
                    <a:pt x="8782" y="-180"/>
                    <a:pt x="7550" y="-175"/>
                    <a:pt x="6433" y="531"/>
                  </a:cubicBezTo>
                  <a:close/>
                </a:path>
              </a:pathLst>
            </a:custGeom>
            <a:solidFill>
              <a:srgbClr val="7F9F2A">
                <a:alpha val="24000"/>
              </a:srgbClr>
            </a:solidFill>
            <a:ln w="22225" cmpd="sng">
              <a:solidFill>
                <a:srgbClr val="85A72C">
                  <a:alpha val="32000"/>
                </a:srgbClr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latin typeface="Arial"/>
                <a:cs typeface="Arial"/>
              </a:endParaRPr>
            </a:p>
          </p:txBody>
        </p:sp>
        <p:sp>
          <p:nvSpPr>
            <p:cNvPr id="387" name="Freeform 220"/>
            <p:cNvSpPr>
              <a:spLocks noChangeAspect="1"/>
            </p:cNvSpPr>
            <p:nvPr/>
          </p:nvSpPr>
          <p:spPr bwMode="auto">
            <a:xfrm>
              <a:off x="5854695" y="1974937"/>
              <a:ext cx="60706" cy="1586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356DA5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88" name="Freeform 220"/>
            <p:cNvSpPr>
              <a:spLocks noChangeAspect="1"/>
            </p:cNvSpPr>
            <p:nvPr/>
          </p:nvSpPr>
          <p:spPr bwMode="auto">
            <a:xfrm>
              <a:off x="5935133" y="1735665"/>
              <a:ext cx="60706" cy="1586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356DA5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510715" y="2720540"/>
            <a:ext cx="635457" cy="3481377"/>
            <a:chOff x="1748367" y="1701798"/>
            <a:chExt cx="535489" cy="2933697"/>
          </a:xfrm>
        </p:grpSpPr>
        <p:sp>
          <p:nvSpPr>
            <p:cNvPr id="84" name="Rectangle 223"/>
            <p:cNvSpPr>
              <a:spLocks noChangeArrowheads="1"/>
            </p:cNvSpPr>
            <p:nvPr/>
          </p:nvSpPr>
          <p:spPr bwMode="auto">
            <a:xfrm>
              <a:off x="1749506" y="1828800"/>
              <a:ext cx="533400" cy="2514600"/>
            </a:xfrm>
            <a:prstGeom prst="rect">
              <a:avLst/>
            </a:prstGeom>
            <a:solidFill>
              <a:srgbClr val="D2CED2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5" name="Oval 5"/>
            <p:cNvSpPr>
              <a:spLocks noChangeArrowheads="1"/>
            </p:cNvSpPr>
            <p:nvPr/>
          </p:nvSpPr>
          <p:spPr bwMode="auto">
            <a:xfrm>
              <a:off x="1748597" y="4072464"/>
              <a:ext cx="535259" cy="563031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0000"/>
                  </a:srgbClr>
                </a:gs>
                <a:gs pos="79000">
                  <a:srgbClr val="720010"/>
                </a:gs>
              </a:gsLst>
              <a:lin ang="540000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n w="28575" cmpd="sng"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6" name="Rectangle 222"/>
            <p:cNvSpPr>
              <a:spLocks noChangeArrowheads="1"/>
            </p:cNvSpPr>
            <p:nvPr/>
          </p:nvSpPr>
          <p:spPr bwMode="auto">
            <a:xfrm>
              <a:off x="1755514" y="3742266"/>
              <a:ext cx="522993" cy="609600"/>
            </a:xfrm>
            <a:prstGeom prst="rect">
              <a:avLst/>
            </a:prstGeom>
            <a:solidFill>
              <a:srgbClr val="C7C354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24"/>
            <p:cNvSpPr>
              <a:spLocks noChangeArrowheads="1"/>
            </p:cNvSpPr>
            <p:nvPr/>
          </p:nvSpPr>
          <p:spPr bwMode="auto">
            <a:xfrm>
              <a:off x="1748367" y="1701798"/>
              <a:ext cx="5334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8" name="Oval 225"/>
            <p:cNvSpPr>
              <a:spLocks noChangeArrowheads="1"/>
            </p:cNvSpPr>
            <p:nvPr/>
          </p:nvSpPr>
          <p:spPr bwMode="auto">
            <a:xfrm>
              <a:off x="1749506" y="3581400"/>
              <a:ext cx="533400" cy="304800"/>
            </a:xfrm>
            <a:prstGeom prst="ellipse">
              <a:avLst/>
            </a:prstGeom>
            <a:solidFill>
              <a:srgbClr val="2E2E3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pic>
          <p:nvPicPr>
            <p:cNvPr id="89" name="Picture 88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6468" y="4162609"/>
              <a:ext cx="176084" cy="176691"/>
            </a:xfrm>
            <a:prstGeom prst="rect">
              <a:avLst/>
            </a:prstGeom>
          </p:spPr>
        </p:pic>
        <p:pic>
          <p:nvPicPr>
            <p:cNvPr id="90" name="Picture 89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38868" y="4392707"/>
              <a:ext cx="176084" cy="176691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91" name="Picture 90" descr="HIV_Oran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8509" y="4156378"/>
              <a:ext cx="176084" cy="176691"/>
            </a:xfrm>
            <a:prstGeom prst="rect">
              <a:avLst/>
            </a:prstGeom>
          </p:spPr>
        </p:pic>
        <p:pic>
          <p:nvPicPr>
            <p:cNvPr id="92" name="Picture 91" descr="HIV_Orange.png"/>
            <p:cNvPicPr>
              <a:picLocks noChangeAspect="1"/>
            </p:cNvPicPr>
            <p:nvPr/>
          </p:nvPicPr>
          <p:blipFill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37511" y="3956472"/>
              <a:ext cx="176084" cy="176691"/>
            </a:xfrm>
            <a:prstGeom prst="rect">
              <a:avLst/>
            </a:prstGeom>
          </p:spPr>
        </p:pic>
      </p:grpSp>
      <p:sp>
        <p:nvSpPr>
          <p:cNvPr id="93" name="Rectangle 280"/>
          <p:cNvSpPr>
            <a:spLocks noChangeArrowheads="1"/>
          </p:cNvSpPr>
          <p:nvPr/>
        </p:nvSpPr>
        <p:spPr bwMode="auto">
          <a:xfrm>
            <a:off x="1120320" y="5273238"/>
            <a:ext cx="685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6" charset="0"/>
              </a:rPr>
              <a:t>HIV</a:t>
            </a:r>
          </a:p>
        </p:txBody>
      </p:sp>
      <p:sp>
        <p:nvSpPr>
          <p:cNvPr id="120" name="Rectangle 69"/>
          <p:cNvSpPr>
            <a:spLocks noChangeArrowheads="1"/>
          </p:cNvSpPr>
          <p:nvPr/>
        </p:nvSpPr>
        <p:spPr bwMode="auto">
          <a:xfrm>
            <a:off x="134710" y="1312423"/>
            <a:ext cx="4392168" cy="434275"/>
          </a:xfrm>
          <a:prstGeom prst="rect">
            <a:avLst/>
          </a:prstGeom>
          <a:solidFill>
            <a:srgbClr val="A54300"/>
          </a:solidFill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700" b="1" i="1" dirty="0" err="1">
                <a:solidFill>
                  <a:schemeClr val="bg1"/>
                </a:solidFill>
                <a:latin typeface="Arial"/>
                <a:cs typeface="Arial"/>
              </a:rPr>
              <a:t>Trofile</a:t>
            </a:r>
            <a:r>
              <a:rPr lang="en-US" sz="17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Arial"/>
                <a:cs typeface="Arial"/>
              </a:rPr>
              <a:t>Coreceptor</a:t>
            </a:r>
            <a:r>
              <a:rPr lang="en-US" sz="1700" b="1" dirty="0">
                <a:solidFill>
                  <a:schemeClr val="bg1"/>
                </a:solidFill>
                <a:latin typeface="Arial"/>
                <a:cs typeface="Arial"/>
              </a:rPr>
              <a:t> Tropism Assay</a:t>
            </a:r>
          </a:p>
        </p:txBody>
      </p:sp>
      <p:sp>
        <p:nvSpPr>
          <p:cNvPr id="121" name="Rectangle 69"/>
          <p:cNvSpPr>
            <a:spLocks noChangeArrowheads="1"/>
          </p:cNvSpPr>
          <p:nvPr/>
        </p:nvSpPr>
        <p:spPr bwMode="auto">
          <a:xfrm>
            <a:off x="7162800" y="2301437"/>
            <a:ext cx="16002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Whole Blood</a:t>
            </a:r>
          </a:p>
        </p:txBody>
      </p:sp>
      <p:sp>
        <p:nvSpPr>
          <p:cNvPr id="134" name="Rectangle 280"/>
          <p:cNvSpPr>
            <a:spLocks noChangeArrowheads="1"/>
          </p:cNvSpPr>
          <p:nvPr/>
        </p:nvSpPr>
        <p:spPr bwMode="auto">
          <a:xfrm>
            <a:off x="6934200" y="5349438"/>
            <a:ext cx="685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6" charset="0"/>
              </a:rPr>
              <a:t>Cells</a:t>
            </a:r>
          </a:p>
        </p:txBody>
      </p:sp>
      <p:grpSp>
        <p:nvGrpSpPr>
          <p:cNvPr id="135" name="Group 134"/>
          <p:cNvGrpSpPr>
            <a:grpSpLocks noChangeAspect="1"/>
          </p:cNvGrpSpPr>
          <p:nvPr/>
        </p:nvGrpSpPr>
        <p:grpSpPr>
          <a:xfrm>
            <a:off x="7696199" y="2718511"/>
            <a:ext cx="634331" cy="3490898"/>
            <a:chOff x="1748367" y="1701798"/>
            <a:chExt cx="534539" cy="2941722"/>
          </a:xfrm>
        </p:grpSpPr>
        <p:sp>
          <p:nvSpPr>
            <p:cNvPr id="136" name="Rectangle 223"/>
            <p:cNvSpPr>
              <a:spLocks noChangeArrowheads="1"/>
            </p:cNvSpPr>
            <p:nvPr/>
          </p:nvSpPr>
          <p:spPr bwMode="auto">
            <a:xfrm>
              <a:off x="1749506" y="1828800"/>
              <a:ext cx="533400" cy="2514600"/>
            </a:xfrm>
            <a:prstGeom prst="rect">
              <a:avLst/>
            </a:prstGeom>
            <a:solidFill>
              <a:srgbClr val="D2CED2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5"/>
            <p:cNvSpPr>
              <a:spLocks noChangeArrowheads="1"/>
            </p:cNvSpPr>
            <p:nvPr/>
          </p:nvSpPr>
          <p:spPr bwMode="auto">
            <a:xfrm>
              <a:off x="1749614" y="4080489"/>
              <a:ext cx="533171" cy="563031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70000"/>
                  </a:srgbClr>
                </a:gs>
                <a:gs pos="79000">
                  <a:srgbClr val="720010"/>
                </a:gs>
              </a:gsLst>
              <a:lin ang="540000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n w="28575" cmpd="sng"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Rectangle 222"/>
            <p:cNvSpPr>
              <a:spLocks noChangeArrowheads="1"/>
            </p:cNvSpPr>
            <p:nvPr/>
          </p:nvSpPr>
          <p:spPr bwMode="auto">
            <a:xfrm>
              <a:off x="1750163" y="3742266"/>
              <a:ext cx="527957" cy="609600"/>
            </a:xfrm>
            <a:prstGeom prst="rect">
              <a:avLst/>
            </a:prstGeom>
            <a:gradFill flip="none" rotWithShape="0">
              <a:gsLst>
                <a:gs pos="0">
                  <a:srgbClr val="C2C0BD"/>
                </a:gs>
                <a:gs pos="100000">
                  <a:srgbClr val="A30018"/>
                </a:gs>
              </a:gsLst>
              <a:lin ang="5400000" scaled="1"/>
              <a:tileRect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224"/>
            <p:cNvSpPr>
              <a:spLocks noChangeArrowheads="1"/>
            </p:cNvSpPr>
            <p:nvPr/>
          </p:nvSpPr>
          <p:spPr bwMode="auto">
            <a:xfrm>
              <a:off x="1748367" y="1701798"/>
              <a:ext cx="5334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0" name="Oval 225"/>
            <p:cNvSpPr>
              <a:spLocks noChangeArrowheads="1"/>
            </p:cNvSpPr>
            <p:nvPr/>
          </p:nvSpPr>
          <p:spPr bwMode="auto">
            <a:xfrm>
              <a:off x="1749506" y="3581400"/>
              <a:ext cx="533400" cy="304800"/>
            </a:xfrm>
            <a:prstGeom prst="ellipse">
              <a:avLst/>
            </a:prstGeom>
            <a:solidFill>
              <a:srgbClr val="2E2E39"/>
            </a:solidFill>
            <a:ln w="1270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60830" y="2464050"/>
            <a:ext cx="1344770" cy="1207400"/>
            <a:chOff x="4800600" y="1981200"/>
            <a:chExt cx="1782258" cy="1600200"/>
          </a:xfrm>
        </p:grpSpPr>
        <p:pic>
          <p:nvPicPr>
            <p:cNvPr id="4" name="Picture 3" descr="CD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81200"/>
              <a:ext cx="1782258" cy="1600200"/>
            </a:xfrm>
            <a:prstGeom prst="rect">
              <a:avLst/>
            </a:prstGeom>
          </p:spPr>
        </p:pic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5410200" y="2419588"/>
              <a:ext cx="838200" cy="857012"/>
            </a:xfrm>
            <a:prstGeom prst="ellipse">
              <a:avLst/>
            </a:prstGeom>
            <a:solidFill>
              <a:srgbClr val="60696F"/>
            </a:solidFill>
            <a:ln w="12700" cap="flat" cmpd="sng" algn="ctr">
              <a:solidFill>
                <a:srgbClr val="4957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225392" y="2264102"/>
              <a:ext cx="1251608" cy="70769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9800000">
              <a:off x="5649749" y="2786996"/>
              <a:ext cx="379052" cy="359102"/>
              <a:chOff x="4606836" y="4789488"/>
              <a:chExt cx="910738" cy="849312"/>
            </a:xfrm>
          </p:grpSpPr>
          <p:sp>
            <p:nvSpPr>
              <p:cNvPr id="147" name="Oval 27"/>
              <p:cNvSpPr>
                <a:spLocks noChangeAspect="1" noChangeArrowheads="1"/>
              </p:cNvSpPr>
              <p:nvPr/>
            </p:nvSpPr>
            <p:spPr bwMode="invGray">
              <a:xfrm>
                <a:off x="4715927" y="4880165"/>
                <a:ext cx="710502" cy="682435"/>
              </a:xfrm>
              <a:prstGeom prst="ellipse">
                <a:avLst/>
              </a:prstGeom>
              <a:noFill/>
              <a:ln w="38100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rc 30"/>
              <p:cNvSpPr>
                <a:spLocks/>
              </p:cNvSpPr>
              <p:nvPr/>
            </p:nvSpPr>
            <p:spPr bwMode="invGray">
              <a:xfrm rot="16680062">
                <a:off x="4660915" y="5213406"/>
                <a:ext cx="291468" cy="203200"/>
              </a:xfrm>
              <a:custGeom>
                <a:avLst/>
                <a:gdLst>
                  <a:gd name="G0" fmla="+- 19968 0 0"/>
                  <a:gd name="G1" fmla="+- 21599 0 0"/>
                  <a:gd name="G2" fmla="+- 21600 0 0"/>
                  <a:gd name="T0" fmla="*/ 0 w 19968"/>
                  <a:gd name="T1" fmla="*/ 13364 h 21599"/>
                  <a:gd name="T2" fmla="*/ 19855 w 19968"/>
                  <a:gd name="T3" fmla="*/ 0 h 21599"/>
                  <a:gd name="T4" fmla="*/ 19968 w 19968"/>
                  <a:gd name="T5" fmla="*/ 21599 h 21599"/>
                  <a:gd name="connsiteX0" fmla="*/ 2207 w 24884"/>
                  <a:gd name="connsiteY0" fmla="*/ 13588 h 22163"/>
                  <a:gd name="connsiteX1" fmla="*/ 22062 w 24884"/>
                  <a:gd name="connsiteY1" fmla="*/ 224 h 22163"/>
                  <a:gd name="connsiteX0" fmla="*/ 0 w 24884"/>
                  <a:gd name="connsiteY0" fmla="*/ 12887 h 22163"/>
                  <a:gd name="connsiteX1" fmla="*/ 22062 w 24884"/>
                  <a:gd name="connsiteY1" fmla="*/ 224 h 22163"/>
                  <a:gd name="connsiteX2" fmla="*/ 22176 w 24884"/>
                  <a:gd name="connsiteY2" fmla="*/ 21824 h 22163"/>
                  <a:gd name="connsiteX3" fmla="*/ 0 w 24884"/>
                  <a:gd name="connsiteY3" fmla="*/ 12887 h 22163"/>
                  <a:gd name="connsiteX0" fmla="*/ 4444 w 27121"/>
                  <a:gd name="connsiteY0" fmla="*/ 13811 h 23427"/>
                  <a:gd name="connsiteX1" fmla="*/ 24299 w 27121"/>
                  <a:gd name="connsiteY1" fmla="*/ 447 h 23427"/>
                  <a:gd name="connsiteX0" fmla="*/ 2237 w 27121"/>
                  <a:gd name="connsiteY0" fmla="*/ 13110 h 23427"/>
                  <a:gd name="connsiteX1" fmla="*/ 24299 w 27121"/>
                  <a:gd name="connsiteY1" fmla="*/ 447 h 23427"/>
                  <a:gd name="connsiteX2" fmla="*/ 24413 w 27121"/>
                  <a:gd name="connsiteY2" fmla="*/ 22047 h 23427"/>
                  <a:gd name="connsiteX3" fmla="*/ 2237 w 27121"/>
                  <a:gd name="connsiteY3" fmla="*/ 13110 h 23427"/>
                  <a:gd name="connsiteX0" fmla="*/ 4908 w 27585"/>
                  <a:gd name="connsiteY0" fmla="*/ 13811 h 22529"/>
                  <a:gd name="connsiteX1" fmla="*/ 24763 w 27585"/>
                  <a:gd name="connsiteY1" fmla="*/ 447 h 22529"/>
                  <a:gd name="connsiteX0" fmla="*/ 2701 w 27585"/>
                  <a:gd name="connsiteY0" fmla="*/ 13110 h 22529"/>
                  <a:gd name="connsiteX1" fmla="*/ 24763 w 27585"/>
                  <a:gd name="connsiteY1" fmla="*/ 447 h 22529"/>
                  <a:gd name="connsiteX2" fmla="*/ 24877 w 27585"/>
                  <a:gd name="connsiteY2" fmla="*/ 22047 h 22529"/>
                  <a:gd name="connsiteX3" fmla="*/ 2701 w 27585"/>
                  <a:gd name="connsiteY3" fmla="*/ 13110 h 22529"/>
                  <a:gd name="connsiteX0" fmla="*/ 3551 w 27585"/>
                  <a:gd name="connsiteY0" fmla="*/ 12615 h 22529"/>
                  <a:gd name="connsiteX1" fmla="*/ 24763 w 27585"/>
                  <a:gd name="connsiteY1" fmla="*/ 447 h 22529"/>
                  <a:gd name="connsiteX0" fmla="*/ 2701 w 27585"/>
                  <a:gd name="connsiteY0" fmla="*/ 13110 h 22529"/>
                  <a:gd name="connsiteX1" fmla="*/ 24763 w 27585"/>
                  <a:gd name="connsiteY1" fmla="*/ 447 h 22529"/>
                  <a:gd name="connsiteX2" fmla="*/ 24877 w 27585"/>
                  <a:gd name="connsiteY2" fmla="*/ 22047 h 22529"/>
                  <a:gd name="connsiteX3" fmla="*/ 2701 w 27585"/>
                  <a:gd name="connsiteY3" fmla="*/ 13110 h 22529"/>
                  <a:gd name="connsiteX0" fmla="*/ 3277 w 27274"/>
                  <a:gd name="connsiteY0" fmla="*/ 12345 h 22653"/>
                  <a:gd name="connsiteX1" fmla="*/ 24489 w 27274"/>
                  <a:gd name="connsiteY1" fmla="*/ 177 h 22653"/>
                  <a:gd name="connsiteX0" fmla="*/ 2719 w 27274"/>
                  <a:gd name="connsiteY0" fmla="*/ 15275 h 22653"/>
                  <a:gd name="connsiteX1" fmla="*/ 24489 w 27274"/>
                  <a:gd name="connsiteY1" fmla="*/ 177 h 22653"/>
                  <a:gd name="connsiteX2" fmla="*/ 24603 w 27274"/>
                  <a:gd name="connsiteY2" fmla="*/ 21777 h 22653"/>
                  <a:gd name="connsiteX3" fmla="*/ 2719 w 27274"/>
                  <a:gd name="connsiteY3" fmla="*/ 15275 h 22653"/>
                  <a:gd name="connsiteX0" fmla="*/ 3277 w 27565"/>
                  <a:gd name="connsiteY0" fmla="*/ 12169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  <a:gd name="connsiteX0" fmla="*/ 3277 w 27565"/>
                  <a:gd name="connsiteY0" fmla="*/ 12169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  <a:gd name="connsiteX0" fmla="*/ 3277 w 27565"/>
                  <a:gd name="connsiteY0" fmla="*/ 12169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  <a:gd name="connsiteX0" fmla="*/ 3277 w 27565"/>
                  <a:gd name="connsiteY0" fmla="*/ 12169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  <a:gd name="connsiteX0" fmla="*/ 2515 w 27565"/>
                  <a:gd name="connsiteY0" fmla="*/ 10876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  <a:gd name="connsiteX0" fmla="*/ 2515 w 27565"/>
                  <a:gd name="connsiteY0" fmla="*/ 10876 h 22477"/>
                  <a:gd name="connsiteX1" fmla="*/ 24489 w 27565"/>
                  <a:gd name="connsiteY1" fmla="*/ 1 h 22477"/>
                  <a:gd name="connsiteX0" fmla="*/ 2719 w 27565"/>
                  <a:gd name="connsiteY0" fmla="*/ 15099 h 22477"/>
                  <a:gd name="connsiteX1" fmla="*/ 24489 w 27565"/>
                  <a:gd name="connsiteY1" fmla="*/ 1 h 22477"/>
                  <a:gd name="connsiteX2" fmla="*/ 24603 w 27565"/>
                  <a:gd name="connsiteY2" fmla="*/ 21601 h 22477"/>
                  <a:gd name="connsiteX3" fmla="*/ 2719 w 27565"/>
                  <a:gd name="connsiteY3" fmla="*/ 15099 h 2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65" h="22477" fill="none" extrusionOk="0">
                    <a:moveTo>
                      <a:pt x="2515" y="10876"/>
                    </a:moveTo>
                    <a:cubicBezTo>
                      <a:pt x="7655" y="5365"/>
                      <a:pt x="15782" y="46"/>
                      <a:pt x="24489" y="1"/>
                    </a:cubicBezTo>
                  </a:path>
                  <a:path w="27565" h="22477" stroke="0" extrusionOk="0">
                    <a:moveTo>
                      <a:pt x="2719" y="15099"/>
                    </a:moveTo>
                    <a:cubicBezTo>
                      <a:pt x="13097" y="2698"/>
                      <a:pt x="20075" y="107"/>
                      <a:pt x="24489" y="1"/>
                    </a:cubicBezTo>
                    <a:cubicBezTo>
                      <a:pt x="28903" y="-105"/>
                      <a:pt x="28231" y="19085"/>
                      <a:pt x="24603" y="21601"/>
                    </a:cubicBezTo>
                    <a:cubicBezTo>
                      <a:pt x="20975" y="24117"/>
                      <a:pt x="-9048" y="20990"/>
                      <a:pt x="2719" y="15099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47CFF"/>
                </a:solidFill>
                <a:round/>
                <a:headEnd/>
                <a:tailEnd/>
              </a:ln>
              <a:effectLst>
                <a:glow rad="12700">
                  <a:srgbClr val="247CFF">
                    <a:alpha val="95000"/>
                  </a:srgbClr>
                </a:glow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Oval 27"/>
              <p:cNvSpPr>
                <a:spLocks noChangeAspect="1" noChangeArrowheads="1"/>
              </p:cNvSpPr>
              <p:nvPr/>
            </p:nvSpPr>
            <p:spPr bwMode="invGray">
              <a:xfrm>
                <a:off x="4633336" y="4789488"/>
                <a:ext cx="884238" cy="849312"/>
              </a:xfrm>
              <a:prstGeom prst="ellipse">
                <a:avLst/>
              </a:prstGeom>
              <a:noFill/>
              <a:ln w="38100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Arc 31"/>
              <p:cNvSpPr>
                <a:spLocks/>
              </p:cNvSpPr>
              <p:nvPr/>
            </p:nvSpPr>
            <p:spPr bwMode="invGray">
              <a:xfrm rot="16823379">
                <a:off x="4528860" y="5188649"/>
                <a:ext cx="390807" cy="234856"/>
              </a:xfrm>
              <a:custGeom>
                <a:avLst/>
                <a:gdLst>
                  <a:gd name="G0" fmla="+- 21214 0 0"/>
                  <a:gd name="G1" fmla="+- 21477 0 0"/>
                  <a:gd name="G2" fmla="+- 21600 0 0"/>
                  <a:gd name="T0" fmla="*/ 0 w 21214"/>
                  <a:gd name="T1" fmla="*/ 17414 h 21477"/>
                  <a:gd name="T2" fmla="*/ 18920 w 21214"/>
                  <a:gd name="T3" fmla="*/ 0 h 21477"/>
                  <a:gd name="T4" fmla="*/ 21214 w 21214"/>
                  <a:gd name="T5" fmla="*/ 21477 h 21477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2" fmla="*/ 21400 w 21400"/>
                  <a:gd name="connsiteY2" fmla="*/ 21478 h 21478"/>
                  <a:gd name="connsiteX3" fmla="*/ 185 w 21400"/>
                  <a:gd name="connsiteY3" fmla="*/ 17414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2" fmla="*/ 21616 w 21616"/>
                  <a:gd name="connsiteY2" fmla="*/ 21478 h 21478"/>
                  <a:gd name="connsiteX3" fmla="*/ 401 w 21616"/>
                  <a:gd name="connsiteY3" fmla="*/ 17414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2" fmla="*/ 21763 w 21763"/>
                  <a:gd name="connsiteY2" fmla="*/ 21478 h 21478"/>
                  <a:gd name="connsiteX3" fmla="*/ 548 w 21763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266 w 23108"/>
                  <a:gd name="connsiteY0" fmla="*/ 17480 h 22219"/>
                  <a:gd name="connsiteX1" fmla="*/ 19186 w 23108"/>
                  <a:gd name="connsiteY1" fmla="*/ 66 h 22219"/>
                  <a:gd name="connsiteX0" fmla="*/ 0 w 23108"/>
                  <a:gd name="connsiteY0" fmla="*/ 16317 h 22219"/>
                  <a:gd name="connsiteX1" fmla="*/ 19186 w 23108"/>
                  <a:gd name="connsiteY1" fmla="*/ 66 h 22219"/>
                  <a:gd name="connsiteX2" fmla="*/ 21481 w 23108"/>
                  <a:gd name="connsiteY2" fmla="*/ 21544 h 22219"/>
                  <a:gd name="connsiteX3" fmla="*/ 0 w 23108"/>
                  <a:gd name="connsiteY3" fmla="*/ 16317 h 2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08" h="22219" fill="none" extrusionOk="0">
                    <a:moveTo>
                      <a:pt x="266" y="17480"/>
                    </a:moveTo>
                    <a:cubicBezTo>
                      <a:pt x="6209" y="5324"/>
                      <a:pt x="9834" y="2568"/>
                      <a:pt x="19186" y="66"/>
                    </a:cubicBezTo>
                  </a:path>
                  <a:path w="23108" h="22219" stroke="0" extrusionOk="0">
                    <a:moveTo>
                      <a:pt x="0" y="16317"/>
                    </a:moveTo>
                    <a:cubicBezTo>
                      <a:pt x="1788" y="6982"/>
                      <a:pt x="15606" y="-805"/>
                      <a:pt x="19186" y="66"/>
                    </a:cubicBezTo>
                    <a:cubicBezTo>
                      <a:pt x="22766" y="937"/>
                      <a:pt x="24679" y="18836"/>
                      <a:pt x="21481" y="21544"/>
                    </a:cubicBezTo>
                    <a:cubicBezTo>
                      <a:pt x="18283" y="24252"/>
                      <a:pt x="7160" y="18059"/>
                      <a:pt x="0" y="16317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47CFF"/>
                </a:solidFill>
                <a:round/>
                <a:headEnd/>
                <a:tailEnd/>
              </a:ln>
              <a:effectLst>
                <a:glow rad="12700">
                  <a:srgbClr val="247CFF">
                    <a:alpha val="95000"/>
                  </a:srgbClr>
                </a:glow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7" name="Rectangle 236"/>
          <p:cNvSpPr>
            <a:spLocks noChangeArrowheads="1"/>
          </p:cNvSpPr>
          <p:nvPr/>
        </p:nvSpPr>
        <p:spPr bwMode="auto">
          <a:xfrm>
            <a:off x="2919480" y="4738250"/>
            <a:ext cx="1447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6" charset="0"/>
              </a:rPr>
              <a:t>HIV DNA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2503200" y="4738250"/>
            <a:ext cx="668866" cy="487363"/>
            <a:chOff x="4199467" y="3806295"/>
            <a:chExt cx="670983" cy="487362"/>
          </a:xfrm>
        </p:grpSpPr>
        <p:sp>
          <p:nvSpPr>
            <p:cNvPr id="159" name="Freeform 227"/>
            <p:cNvSpPr>
              <a:spLocks noChangeAspect="1"/>
            </p:cNvSpPr>
            <p:nvPr/>
          </p:nvSpPr>
          <p:spPr bwMode="auto">
            <a:xfrm>
              <a:off x="47180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0" name="Freeform 230"/>
            <p:cNvSpPr>
              <a:spLocks noChangeAspect="1"/>
            </p:cNvSpPr>
            <p:nvPr/>
          </p:nvSpPr>
          <p:spPr bwMode="auto">
            <a:xfrm>
              <a:off x="47244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1" name="Freeform 231"/>
            <p:cNvSpPr>
              <a:spLocks noChangeAspect="1"/>
            </p:cNvSpPr>
            <p:nvPr/>
          </p:nvSpPr>
          <p:spPr bwMode="auto">
            <a:xfrm>
              <a:off x="42248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2" name="Freeform 235"/>
            <p:cNvSpPr>
              <a:spLocks noChangeAspect="1"/>
            </p:cNvSpPr>
            <p:nvPr/>
          </p:nvSpPr>
          <p:spPr bwMode="auto">
            <a:xfrm>
              <a:off x="41994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3" name="Freeform 238"/>
            <p:cNvSpPr>
              <a:spLocks noChangeAspect="1"/>
            </p:cNvSpPr>
            <p:nvPr/>
          </p:nvSpPr>
          <p:spPr bwMode="auto">
            <a:xfrm>
              <a:off x="47942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" name="Freeform 241"/>
            <p:cNvSpPr>
              <a:spLocks noChangeAspect="1"/>
            </p:cNvSpPr>
            <p:nvPr/>
          </p:nvSpPr>
          <p:spPr bwMode="auto">
            <a:xfrm>
              <a:off x="48006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5" name="Freeform 242"/>
            <p:cNvSpPr>
              <a:spLocks noChangeAspect="1"/>
            </p:cNvSpPr>
            <p:nvPr/>
          </p:nvSpPr>
          <p:spPr bwMode="auto">
            <a:xfrm>
              <a:off x="43010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66" name="Freeform 246"/>
            <p:cNvSpPr>
              <a:spLocks noChangeAspect="1"/>
            </p:cNvSpPr>
            <p:nvPr/>
          </p:nvSpPr>
          <p:spPr bwMode="auto">
            <a:xfrm>
              <a:off x="42756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72402" y="5356010"/>
            <a:ext cx="424347" cy="381000"/>
            <a:chOff x="4800600" y="1981200"/>
            <a:chExt cx="1782258" cy="1600200"/>
          </a:xfrm>
        </p:grpSpPr>
        <p:pic>
          <p:nvPicPr>
            <p:cNvPr id="76" name="Picture 75" descr="CD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81200"/>
              <a:ext cx="1782258" cy="1600200"/>
            </a:xfrm>
            <a:prstGeom prst="rect">
              <a:avLst/>
            </a:prstGeom>
          </p:spPr>
        </p:pic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410200" y="2419588"/>
              <a:ext cx="838200" cy="857012"/>
            </a:xfrm>
            <a:prstGeom prst="ellipse">
              <a:avLst/>
            </a:prstGeom>
            <a:solidFill>
              <a:srgbClr val="60696F"/>
            </a:solidFill>
            <a:ln w="9525" cap="flat" cmpd="sng" algn="ctr">
              <a:solidFill>
                <a:srgbClr val="4957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25392" y="2264102"/>
              <a:ext cx="1251608" cy="70769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 rot="19800000">
              <a:off x="5658140" y="2784745"/>
              <a:ext cx="370059" cy="359100"/>
              <a:chOff x="4628437" y="4789462"/>
              <a:chExt cx="889129" cy="849304"/>
            </a:xfrm>
          </p:grpSpPr>
          <p:sp>
            <p:nvSpPr>
              <p:cNvPr id="80" name="Oval 27"/>
              <p:cNvSpPr>
                <a:spLocks noChangeAspect="1" noChangeArrowheads="1"/>
              </p:cNvSpPr>
              <p:nvPr/>
            </p:nvSpPr>
            <p:spPr bwMode="invGray">
              <a:xfrm>
                <a:off x="4715915" y="4880149"/>
                <a:ext cx="710500" cy="682437"/>
              </a:xfrm>
              <a:prstGeom prst="ellipse">
                <a:avLst/>
              </a:prstGeom>
              <a:noFill/>
              <a:ln w="9525" cmpd="sng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Oval 27"/>
              <p:cNvSpPr>
                <a:spLocks noChangeAspect="1" noChangeArrowheads="1"/>
              </p:cNvSpPr>
              <p:nvPr/>
            </p:nvSpPr>
            <p:spPr bwMode="invGray">
              <a:xfrm>
                <a:off x="4633335" y="4789462"/>
                <a:ext cx="884231" cy="849304"/>
              </a:xfrm>
              <a:prstGeom prst="ellipse">
                <a:avLst/>
              </a:prstGeom>
              <a:noFill/>
              <a:ln w="9525" cmpd="sng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Arc 31"/>
              <p:cNvSpPr>
                <a:spLocks/>
              </p:cNvSpPr>
              <p:nvPr/>
            </p:nvSpPr>
            <p:spPr bwMode="invGray">
              <a:xfrm rot="16823379">
                <a:off x="4584465" y="5212877"/>
                <a:ext cx="272492" cy="184548"/>
              </a:xfrm>
              <a:custGeom>
                <a:avLst/>
                <a:gdLst>
                  <a:gd name="G0" fmla="+- 21214 0 0"/>
                  <a:gd name="G1" fmla="+- 21477 0 0"/>
                  <a:gd name="G2" fmla="+- 21600 0 0"/>
                  <a:gd name="T0" fmla="*/ 0 w 21214"/>
                  <a:gd name="T1" fmla="*/ 17414 h 21477"/>
                  <a:gd name="T2" fmla="*/ 18920 w 21214"/>
                  <a:gd name="T3" fmla="*/ 0 h 21477"/>
                  <a:gd name="T4" fmla="*/ 21214 w 21214"/>
                  <a:gd name="T5" fmla="*/ 21477 h 21477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2" fmla="*/ 21400 w 21400"/>
                  <a:gd name="connsiteY2" fmla="*/ 21478 h 21478"/>
                  <a:gd name="connsiteX3" fmla="*/ 185 w 21400"/>
                  <a:gd name="connsiteY3" fmla="*/ 17414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2" fmla="*/ 21616 w 21616"/>
                  <a:gd name="connsiteY2" fmla="*/ 21478 h 21478"/>
                  <a:gd name="connsiteX3" fmla="*/ 401 w 21616"/>
                  <a:gd name="connsiteY3" fmla="*/ 17414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2" fmla="*/ 21763 w 21763"/>
                  <a:gd name="connsiteY2" fmla="*/ 21478 h 21478"/>
                  <a:gd name="connsiteX3" fmla="*/ 548 w 21763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266 w 23108"/>
                  <a:gd name="connsiteY0" fmla="*/ 17480 h 22219"/>
                  <a:gd name="connsiteX1" fmla="*/ 19186 w 23108"/>
                  <a:gd name="connsiteY1" fmla="*/ 66 h 22219"/>
                  <a:gd name="connsiteX0" fmla="*/ 0 w 23108"/>
                  <a:gd name="connsiteY0" fmla="*/ 16317 h 22219"/>
                  <a:gd name="connsiteX1" fmla="*/ 19186 w 23108"/>
                  <a:gd name="connsiteY1" fmla="*/ 66 h 22219"/>
                  <a:gd name="connsiteX2" fmla="*/ 21481 w 23108"/>
                  <a:gd name="connsiteY2" fmla="*/ 21544 h 22219"/>
                  <a:gd name="connsiteX3" fmla="*/ 0 w 23108"/>
                  <a:gd name="connsiteY3" fmla="*/ 16317 h 2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08" h="22219" fill="none" extrusionOk="0">
                    <a:moveTo>
                      <a:pt x="266" y="17480"/>
                    </a:moveTo>
                    <a:cubicBezTo>
                      <a:pt x="6209" y="5324"/>
                      <a:pt x="9834" y="2568"/>
                      <a:pt x="19186" y="66"/>
                    </a:cubicBezTo>
                  </a:path>
                  <a:path w="23108" h="22219" stroke="0" extrusionOk="0">
                    <a:moveTo>
                      <a:pt x="0" y="16317"/>
                    </a:moveTo>
                    <a:cubicBezTo>
                      <a:pt x="1788" y="6982"/>
                      <a:pt x="15606" y="-805"/>
                      <a:pt x="19186" y="66"/>
                    </a:cubicBezTo>
                    <a:cubicBezTo>
                      <a:pt x="22766" y="937"/>
                      <a:pt x="24679" y="18836"/>
                      <a:pt x="21481" y="21544"/>
                    </a:cubicBezTo>
                    <a:cubicBezTo>
                      <a:pt x="18283" y="24252"/>
                      <a:pt x="7160" y="18059"/>
                      <a:pt x="0" y="16317"/>
                    </a:cubicBezTo>
                    <a:close/>
                  </a:path>
                </a:pathLst>
              </a:custGeom>
              <a:noFill/>
              <a:ln w="6350" cap="rnd" cmpd="sng">
                <a:solidFill>
                  <a:srgbClr val="247CFF"/>
                </a:solidFill>
                <a:round/>
                <a:headEnd/>
                <a:tailEnd/>
              </a:ln>
              <a:effectLst>
                <a:glow rad="12700">
                  <a:srgbClr val="247CFF">
                    <a:alpha val="95000"/>
                  </a:srgbClr>
                </a:glow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" name="Arc 5"/>
          <p:cNvSpPr/>
          <p:nvPr/>
        </p:nvSpPr>
        <p:spPr>
          <a:xfrm>
            <a:off x="5257800" y="2944085"/>
            <a:ext cx="2743200" cy="3675888"/>
          </a:xfrm>
          <a:prstGeom prst="arc">
            <a:avLst>
              <a:gd name="adj1" fmla="val 16333048"/>
              <a:gd name="adj2" fmla="val 0"/>
            </a:avLst>
          </a:prstGeom>
          <a:ln w="34925" cmpd="sng">
            <a:solidFill>
              <a:schemeClr val="tx1"/>
            </a:solidFill>
            <a:headEnd type="triangl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 rot="3932713">
            <a:off x="7848601" y="5725670"/>
            <a:ext cx="424347" cy="381000"/>
            <a:chOff x="4800600" y="1981200"/>
            <a:chExt cx="1782258" cy="1600200"/>
          </a:xfrm>
        </p:grpSpPr>
        <p:pic>
          <p:nvPicPr>
            <p:cNvPr id="95" name="Picture 94" descr="CD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81200"/>
              <a:ext cx="1782258" cy="1600200"/>
            </a:xfrm>
            <a:prstGeom prst="rect">
              <a:avLst/>
            </a:prstGeom>
          </p:spPr>
        </p:pic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410200" y="2419588"/>
              <a:ext cx="838200" cy="857012"/>
            </a:xfrm>
            <a:prstGeom prst="ellipse">
              <a:avLst/>
            </a:prstGeom>
            <a:solidFill>
              <a:srgbClr val="60696F"/>
            </a:solidFill>
            <a:ln w="9525" cap="flat" cmpd="sng" algn="ctr">
              <a:solidFill>
                <a:srgbClr val="4957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225392" y="2264102"/>
              <a:ext cx="1251608" cy="707698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 rot="19800000">
              <a:off x="5658140" y="2784745"/>
              <a:ext cx="370059" cy="359100"/>
              <a:chOff x="4628437" y="4789462"/>
              <a:chExt cx="889129" cy="849304"/>
            </a:xfrm>
          </p:grpSpPr>
          <p:sp>
            <p:nvSpPr>
              <p:cNvPr id="99" name="Oval 27"/>
              <p:cNvSpPr>
                <a:spLocks noChangeAspect="1" noChangeArrowheads="1"/>
              </p:cNvSpPr>
              <p:nvPr/>
            </p:nvSpPr>
            <p:spPr bwMode="invGray">
              <a:xfrm>
                <a:off x="4715915" y="4880149"/>
                <a:ext cx="710500" cy="682437"/>
              </a:xfrm>
              <a:prstGeom prst="ellipse">
                <a:avLst/>
              </a:prstGeom>
              <a:noFill/>
              <a:ln w="9525" cmpd="sng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Oval 27"/>
              <p:cNvSpPr>
                <a:spLocks noChangeAspect="1" noChangeArrowheads="1"/>
              </p:cNvSpPr>
              <p:nvPr/>
            </p:nvSpPr>
            <p:spPr bwMode="invGray">
              <a:xfrm>
                <a:off x="4633335" y="4789462"/>
                <a:ext cx="884231" cy="849304"/>
              </a:xfrm>
              <a:prstGeom prst="ellipse">
                <a:avLst/>
              </a:prstGeom>
              <a:noFill/>
              <a:ln w="9525" cmpd="sng">
                <a:solidFill>
                  <a:srgbClr val="EBE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rc 31"/>
              <p:cNvSpPr>
                <a:spLocks/>
              </p:cNvSpPr>
              <p:nvPr/>
            </p:nvSpPr>
            <p:spPr bwMode="invGray">
              <a:xfrm rot="16823379">
                <a:off x="4584465" y="5212877"/>
                <a:ext cx="272492" cy="184548"/>
              </a:xfrm>
              <a:custGeom>
                <a:avLst/>
                <a:gdLst>
                  <a:gd name="G0" fmla="+- 21214 0 0"/>
                  <a:gd name="G1" fmla="+- 21477 0 0"/>
                  <a:gd name="G2" fmla="+- 21600 0 0"/>
                  <a:gd name="T0" fmla="*/ 0 w 21214"/>
                  <a:gd name="T1" fmla="*/ 17414 h 21477"/>
                  <a:gd name="T2" fmla="*/ 18920 w 21214"/>
                  <a:gd name="T3" fmla="*/ 0 h 21477"/>
                  <a:gd name="T4" fmla="*/ 21214 w 21214"/>
                  <a:gd name="T5" fmla="*/ 21477 h 21477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0" fmla="*/ 113 w 21328"/>
                  <a:gd name="connsiteY0" fmla="*/ 17414 h 21478"/>
                  <a:gd name="connsiteX1" fmla="*/ 19033 w 21328"/>
                  <a:gd name="connsiteY1" fmla="*/ 0 h 21478"/>
                  <a:gd name="connsiteX2" fmla="*/ 21328 w 21328"/>
                  <a:gd name="connsiteY2" fmla="*/ 21478 h 21478"/>
                  <a:gd name="connsiteX3" fmla="*/ 113 w 21328"/>
                  <a:gd name="connsiteY3" fmla="*/ 17414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0" fmla="*/ 185 w 21400"/>
                  <a:gd name="connsiteY0" fmla="*/ 17414 h 21478"/>
                  <a:gd name="connsiteX1" fmla="*/ 19105 w 21400"/>
                  <a:gd name="connsiteY1" fmla="*/ 0 h 21478"/>
                  <a:gd name="connsiteX2" fmla="*/ 21400 w 21400"/>
                  <a:gd name="connsiteY2" fmla="*/ 21478 h 21478"/>
                  <a:gd name="connsiteX3" fmla="*/ 185 w 21400"/>
                  <a:gd name="connsiteY3" fmla="*/ 17414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0" fmla="*/ 401 w 21616"/>
                  <a:gd name="connsiteY0" fmla="*/ 17414 h 21478"/>
                  <a:gd name="connsiteX1" fmla="*/ 19321 w 21616"/>
                  <a:gd name="connsiteY1" fmla="*/ 0 h 21478"/>
                  <a:gd name="connsiteX2" fmla="*/ 21616 w 21616"/>
                  <a:gd name="connsiteY2" fmla="*/ 21478 h 21478"/>
                  <a:gd name="connsiteX3" fmla="*/ 401 w 21616"/>
                  <a:gd name="connsiteY3" fmla="*/ 17414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0" fmla="*/ 548 w 21763"/>
                  <a:gd name="connsiteY0" fmla="*/ 17414 h 21478"/>
                  <a:gd name="connsiteX1" fmla="*/ 19468 w 21763"/>
                  <a:gd name="connsiteY1" fmla="*/ 0 h 21478"/>
                  <a:gd name="connsiteX2" fmla="*/ 21763 w 21763"/>
                  <a:gd name="connsiteY2" fmla="*/ 21478 h 21478"/>
                  <a:gd name="connsiteX3" fmla="*/ 548 w 21763"/>
                  <a:gd name="connsiteY3" fmla="*/ 17414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0" fmla="*/ 0 w 21215"/>
                  <a:gd name="connsiteY0" fmla="*/ 17414 h 21478"/>
                  <a:gd name="connsiteX1" fmla="*/ 18920 w 21215"/>
                  <a:gd name="connsiteY1" fmla="*/ 0 h 21478"/>
                  <a:gd name="connsiteX2" fmla="*/ 21215 w 21215"/>
                  <a:gd name="connsiteY2" fmla="*/ 21478 h 21478"/>
                  <a:gd name="connsiteX3" fmla="*/ 0 w 21215"/>
                  <a:gd name="connsiteY3" fmla="*/ 17414 h 21478"/>
                  <a:gd name="connsiteX0" fmla="*/ 266 w 23108"/>
                  <a:gd name="connsiteY0" fmla="*/ 17480 h 22219"/>
                  <a:gd name="connsiteX1" fmla="*/ 19186 w 23108"/>
                  <a:gd name="connsiteY1" fmla="*/ 66 h 22219"/>
                  <a:gd name="connsiteX0" fmla="*/ 0 w 23108"/>
                  <a:gd name="connsiteY0" fmla="*/ 16317 h 22219"/>
                  <a:gd name="connsiteX1" fmla="*/ 19186 w 23108"/>
                  <a:gd name="connsiteY1" fmla="*/ 66 h 22219"/>
                  <a:gd name="connsiteX2" fmla="*/ 21481 w 23108"/>
                  <a:gd name="connsiteY2" fmla="*/ 21544 h 22219"/>
                  <a:gd name="connsiteX3" fmla="*/ 0 w 23108"/>
                  <a:gd name="connsiteY3" fmla="*/ 16317 h 2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08" h="22219" fill="none" extrusionOk="0">
                    <a:moveTo>
                      <a:pt x="266" y="17480"/>
                    </a:moveTo>
                    <a:cubicBezTo>
                      <a:pt x="6209" y="5324"/>
                      <a:pt x="9834" y="2568"/>
                      <a:pt x="19186" y="66"/>
                    </a:cubicBezTo>
                  </a:path>
                  <a:path w="23108" h="22219" stroke="0" extrusionOk="0">
                    <a:moveTo>
                      <a:pt x="0" y="16317"/>
                    </a:moveTo>
                    <a:cubicBezTo>
                      <a:pt x="1788" y="6982"/>
                      <a:pt x="15606" y="-805"/>
                      <a:pt x="19186" y="66"/>
                    </a:cubicBezTo>
                    <a:cubicBezTo>
                      <a:pt x="22766" y="937"/>
                      <a:pt x="24679" y="18836"/>
                      <a:pt x="21481" y="21544"/>
                    </a:cubicBezTo>
                    <a:cubicBezTo>
                      <a:pt x="18283" y="24252"/>
                      <a:pt x="7160" y="18059"/>
                      <a:pt x="0" y="16317"/>
                    </a:cubicBezTo>
                    <a:close/>
                  </a:path>
                </a:pathLst>
              </a:custGeom>
              <a:noFill/>
              <a:ln w="6350" cap="rnd" cmpd="sng">
                <a:solidFill>
                  <a:srgbClr val="247CFF"/>
                </a:solidFill>
                <a:round/>
                <a:headEnd/>
                <a:tailEnd/>
              </a:ln>
              <a:effectLst>
                <a:glow rad="12700">
                  <a:srgbClr val="247CFF">
                    <a:alpha val="95000"/>
                  </a:srgbClr>
                </a:glow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" name="Arc 101"/>
          <p:cNvSpPr/>
          <p:nvPr/>
        </p:nvSpPr>
        <p:spPr>
          <a:xfrm flipH="1">
            <a:off x="850800" y="2944085"/>
            <a:ext cx="2743200" cy="3675888"/>
          </a:xfrm>
          <a:prstGeom prst="arc">
            <a:avLst>
              <a:gd name="adj1" fmla="val 16333048"/>
              <a:gd name="adj2" fmla="val 0"/>
            </a:avLst>
          </a:prstGeom>
          <a:ln w="34925" cmpd="sng">
            <a:solidFill>
              <a:schemeClr val="tx1"/>
            </a:solidFill>
            <a:headEnd type="triangl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5867400" y="5652651"/>
            <a:ext cx="304800" cy="433388"/>
            <a:chOff x="3367087" y="4495800"/>
            <a:chExt cx="595313" cy="433388"/>
          </a:xfrm>
        </p:grpSpPr>
        <p:sp>
          <p:nvSpPr>
            <p:cNvPr id="105" name="Freeform 250"/>
            <p:cNvSpPr>
              <a:spLocks noChangeAspect="1"/>
            </p:cNvSpPr>
            <p:nvPr/>
          </p:nvSpPr>
          <p:spPr bwMode="auto">
            <a:xfrm>
              <a:off x="33670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53"/>
            <p:cNvSpPr>
              <a:spLocks noChangeAspect="1"/>
            </p:cNvSpPr>
            <p:nvPr/>
          </p:nvSpPr>
          <p:spPr bwMode="auto">
            <a:xfrm>
              <a:off x="33734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56"/>
            <p:cNvSpPr>
              <a:spLocks noChangeAspect="1"/>
            </p:cNvSpPr>
            <p:nvPr/>
          </p:nvSpPr>
          <p:spPr bwMode="auto">
            <a:xfrm>
              <a:off x="35956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57"/>
            <p:cNvSpPr>
              <a:spLocks noChangeAspect="1"/>
            </p:cNvSpPr>
            <p:nvPr/>
          </p:nvSpPr>
          <p:spPr bwMode="auto">
            <a:xfrm>
              <a:off x="3830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58"/>
            <p:cNvSpPr>
              <a:spLocks noChangeAspect="1"/>
            </p:cNvSpPr>
            <p:nvPr/>
          </p:nvSpPr>
          <p:spPr bwMode="auto">
            <a:xfrm>
              <a:off x="38369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60"/>
            <p:cNvSpPr>
              <a:spLocks noChangeAspect="1"/>
            </p:cNvSpPr>
            <p:nvPr/>
          </p:nvSpPr>
          <p:spPr bwMode="auto">
            <a:xfrm>
              <a:off x="34432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63"/>
            <p:cNvSpPr>
              <a:spLocks noChangeAspect="1"/>
            </p:cNvSpPr>
            <p:nvPr/>
          </p:nvSpPr>
          <p:spPr bwMode="auto">
            <a:xfrm>
              <a:off x="3449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66"/>
            <p:cNvSpPr>
              <a:spLocks noChangeAspect="1"/>
            </p:cNvSpPr>
            <p:nvPr/>
          </p:nvSpPr>
          <p:spPr bwMode="auto">
            <a:xfrm>
              <a:off x="36718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67"/>
            <p:cNvSpPr>
              <a:spLocks noChangeAspect="1"/>
            </p:cNvSpPr>
            <p:nvPr/>
          </p:nvSpPr>
          <p:spPr bwMode="auto">
            <a:xfrm>
              <a:off x="39068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68"/>
            <p:cNvSpPr>
              <a:spLocks noChangeAspect="1"/>
            </p:cNvSpPr>
            <p:nvPr/>
          </p:nvSpPr>
          <p:spPr bwMode="auto">
            <a:xfrm>
              <a:off x="39131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Rectangle 280"/>
          <p:cNvSpPr>
            <a:spLocks noChangeArrowheads="1"/>
          </p:cNvSpPr>
          <p:nvPr/>
        </p:nvSpPr>
        <p:spPr bwMode="auto">
          <a:xfrm>
            <a:off x="1653720" y="6083728"/>
            <a:ext cx="24384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A34100"/>
                </a:solidFill>
                <a:latin typeface="Arial" pitchFamily="26" charset="0"/>
              </a:rPr>
              <a:t>HIV Envelope Gene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720520" y="5652651"/>
            <a:ext cx="304800" cy="433388"/>
            <a:chOff x="3367087" y="4495800"/>
            <a:chExt cx="595313" cy="433388"/>
          </a:xfrm>
        </p:grpSpPr>
        <p:sp>
          <p:nvSpPr>
            <p:cNvPr id="117" name="Freeform 250"/>
            <p:cNvSpPr>
              <a:spLocks noChangeAspect="1"/>
            </p:cNvSpPr>
            <p:nvPr/>
          </p:nvSpPr>
          <p:spPr bwMode="auto">
            <a:xfrm>
              <a:off x="33670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3"/>
            <p:cNvSpPr>
              <a:spLocks noChangeAspect="1"/>
            </p:cNvSpPr>
            <p:nvPr/>
          </p:nvSpPr>
          <p:spPr bwMode="auto">
            <a:xfrm>
              <a:off x="33734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56"/>
            <p:cNvSpPr>
              <a:spLocks noChangeAspect="1"/>
            </p:cNvSpPr>
            <p:nvPr/>
          </p:nvSpPr>
          <p:spPr bwMode="auto">
            <a:xfrm>
              <a:off x="35956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7"/>
            <p:cNvSpPr>
              <a:spLocks noChangeAspect="1"/>
            </p:cNvSpPr>
            <p:nvPr/>
          </p:nvSpPr>
          <p:spPr bwMode="auto">
            <a:xfrm>
              <a:off x="3830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58"/>
            <p:cNvSpPr>
              <a:spLocks noChangeAspect="1"/>
            </p:cNvSpPr>
            <p:nvPr/>
          </p:nvSpPr>
          <p:spPr bwMode="auto">
            <a:xfrm>
              <a:off x="38369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60"/>
            <p:cNvSpPr>
              <a:spLocks noChangeAspect="1"/>
            </p:cNvSpPr>
            <p:nvPr/>
          </p:nvSpPr>
          <p:spPr bwMode="auto">
            <a:xfrm>
              <a:off x="3443287" y="44958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63"/>
            <p:cNvSpPr>
              <a:spLocks noChangeAspect="1"/>
            </p:cNvSpPr>
            <p:nvPr/>
          </p:nvSpPr>
          <p:spPr bwMode="auto">
            <a:xfrm>
              <a:off x="34496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6"/>
            <p:cNvSpPr>
              <a:spLocks noChangeAspect="1"/>
            </p:cNvSpPr>
            <p:nvPr/>
          </p:nvSpPr>
          <p:spPr bwMode="auto">
            <a:xfrm>
              <a:off x="3671887" y="46482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67"/>
            <p:cNvSpPr>
              <a:spLocks noChangeAspect="1"/>
            </p:cNvSpPr>
            <p:nvPr/>
          </p:nvSpPr>
          <p:spPr bwMode="auto">
            <a:xfrm>
              <a:off x="3906837" y="4800600"/>
              <a:ext cx="49213" cy="128588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5468 h 144"/>
                <a:gd name="T4" fmla="*/ 15095116 w 152"/>
                <a:gd name="T5" fmla="*/ 76550044 h 144"/>
                <a:gd name="T6" fmla="*/ 5031705 w 152"/>
                <a:gd name="T7" fmla="*/ 11482551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68"/>
            <p:cNvSpPr>
              <a:spLocks noChangeAspect="1"/>
            </p:cNvSpPr>
            <p:nvPr/>
          </p:nvSpPr>
          <p:spPr bwMode="auto">
            <a:xfrm>
              <a:off x="3913187" y="4525963"/>
              <a:ext cx="49213" cy="128587"/>
            </a:xfrm>
            <a:custGeom>
              <a:avLst/>
              <a:gdLst>
                <a:gd name="T0" fmla="*/ 15095116 w 152"/>
                <a:gd name="T1" fmla="*/ 0 h 144"/>
                <a:gd name="T2" fmla="*/ 0 w 152"/>
                <a:gd name="T3" fmla="*/ 38274278 h 144"/>
                <a:gd name="T4" fmla="*/ 15095116 w 152"/>
                <a:gd name="T5" fmla="*/ 76549448 h 144"/>
                <a:gd name="T6" fmla="*/ 5031705 w 152"/>
                <a:gd name="T7" fmla="*/ 114823726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rgbClr val="C64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656440" y="4738250"/>
            <a:ext cx="668866" cy="487363"/>
            <a:chOff x="4199467" y="3806295"/>
            <a:chExt cx="670983" cy="487362"/>
          </a:xfrm>
        </p:grpSpPr>
        <p:sp>
          <p:nvSpPr>
            <p:cNvPr id="131" name="Freeform 227"/>
            <p:cNvSpPr>
              <a:spLocks noChangeAspect="1"/>
            </p:cNvSpPr>
            <p:nvPr/>
          </p:nvSpPr>
          <p:spPr bwMode="auto">
            <a:xfrm>
              <a:off x="47180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2" name="Freeform 230"/>
            <p:cNvSpPr>
              <a:spLocks noChangeAspect="1"/>
            </p:cNvSpPr>
            <p:nvPr/>
          </p:nvSpPr>
          <p:spPr bwMode="auto">
            <a:xfrm>
              <a:off x="47244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" name="Freeform 231"/>
            <p:cNvSpPr>
              <a:spLocks noChangeAspect="1"/>
            </p:cNvSpPr>
            <p:nvPr/>
          </p:nvSpPr>
          <p:spPr bwMode="auto">
            <a:xfrm>
              <a:off x="42248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1" name="Freeform 235"/>
            <p:cNvSpPr>
              <a:spLocks noChangeAspect="1"/>
            </p:cNvSpPr>
            <p:nvPr/>
          </p:nvSpPr>
          <p:spPr bwMode="auto">
            <a:xfrm>
              <a:off x="41994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2" name="Freeform 238"/>
            <p:cNvSpPr>
              <a:spLocks noChangeAspect="1"/>
            </p:cNvSpPr>
            <p:nvPr/>
          </p:nvSpPr>
          <p:spPr bwMode="auto">
            <a:xfrm>
              <a:off x="4794250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" name="Freeform 241"/>
            <p:cNvSpPr>
              <a:spLocks noChangeAspect="1"/>
            </p:cNvSpPr>
            <p:nvPr/>
          </p:nvSpPr>
          <p:spPr bwMode="auto">
            <a:xfrm>
              <a:off x="4800600" y="41110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5" name="Freeform 242"/>
            <p:cNvSpPr>
              <a:spLocks noChangeAspect="1"/>
            </p:cNvSpPr>
            <p:nvPr/>
          </p:nvSpPr>
          <p:spPr bwMode="auto">
            <a:xfrm>
              <a:off x="4301056" y="4110038"/>
              <a:ext cx="69850" cy="182563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617 h 144"/>
                <a:gd name="T4" fmla="*/ 30409565 w 152"/>
                <a:gd name="T5" fmla="*/ 154302501 h 144"/>
                <a:gd name="T6" fmla="*/ 10136522 w 152"/>
                <a:gd name="T7" fmla="*/ 231453118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6" name="Freeform 246"/>
            <p:cNvSpPr>
              <a:spLocks noChangeAspect="1"/>
            </p:cNvSpPr>
            <p:nvPr/>
          </p:nvSpPr>
          <p:spPr bwMode="auto">
            <a:xfrm>
              <a:off x="4275667" y="3806295"/>
              <a:ext cx="69850" cy="182562"/>
            </a:xfrm>
            <a:custGeom>
              <a:avLst/>
              <a:gdLst>
                <a:gd name="T0" fmla="*/ 30409565 w 152"/>
                <a:gd name="T1" fmla="*/ 0 h 144"/>
                <a:gd name="T2" fmla="*/ 0 w 152"/>
                <a:gd name="T3" fmla="*/ 77150194 h 144"/>
                <a:gd name="T4" fmla="*/ 30409565 w 152"/>
                <a:gd name="T5" fmla="*/ 154300388 h 144"/>
                <a:gd name="T6" fmla="*/ 10136522 w 152"/>
                <a:gd name="T7" fmla="*/ 231450582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44"/>
                <a:gd name="T14" fmla="*/ 152 w 15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44">
                  <a:moveTo>
                    <a:pt x="144" y="0"/>
                  </a:moveTo>
                  <a:cubicBezTo>
                    <a:pt x="72" y="16"/>
                    <a:pt x="0" y="32"/>
                    <a:pt x="0" y="48"/>
                  </a:cubicBezTo>
                  <a:cubicBezTo>
                    <a:pt x="0" y="64"/>
                    <a:pt x="136" y="80"/>
                    <a:pt x="144" y="96"/>
                  </a:cubicBezTo>
                  <a:cubicBezTo>
                    <a:pt x="152" y="112"/>
                    <a:pt x="64" y="128"/>
                    <a:pt x="48" y="144"/>
                  </a:cubicBezTo>
                </a:path>
              </a:pathLst>
            </a:custGeom>
            <a:noFill/>
            <a:ln w="222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52" name="Rectangle 236"/>
          <p:cNvSpPr>
            <a:spLocks noChangeArrowheads="1"/>
          </p:cNvSpPr>
          <p:nvPr/>
        </p:nvSpPr>
        <p:spPr bwMode="auto">
          <a:xfrm>
            <a:off x="4419600" y="4738250"/>
            <a:ext cx="1447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6" charset="0"/>
              </a:rPr>
              <a:t>HIV DNA</a:t>
            </a:r>
          </a:p>
        </p:txBody>
      </p:sp>
      <p:sp>
        <p:nvSpPr>
          <p:cNvPr id="153" name="Rectangle 280"/>
          <p:cNvSpPr>
            <a:spLocks noChangeArrowheads="1"/>
          </p:cNvSpPr>
          <p:nvPr/>
        </p:nvSpPr>
        <p:spPr bwMode="auto">
          <a:xfrm>
            <a:off x="4800600" y="6083728"/>
            <a:ext cx="24384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A34100"/>
                </a:solidFill>
                <a:latin typeface="Arial" pitchFamily="26" charset="0"/>
              </a:rPr>
              <a:t>HIV Envelope Gene</a:t>
            </a:r>
          </a:p>
        </p:txBody>
      </p:sp>
      <p:sp>
        <p:nvSpPr>
          <p:cNvPr id="181" name="Rectangle 69"/>
          <p:cNvSpPr>
            <a:spLocks noChangeArrowheads="1"/>
          </p:cNvSpPr>
          <p:nvPr/>
        </p:nvSpPr>
        <p:spPr bwMode="auto">
          <a:xfrm>
            <a:off x="4645025" y="1312423"/>
            <a:ext cx="4392168" cy="434275"/>
          </a:xfrm>
          <a:prstGeom prst="rect">
            <a:avLst/>
          </a:prstGeom>
          <a:solidFill>
            <a:srgbClr val="5F781F"/>
          </a:solidFill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700" b="1" i="1" dirty="0" err="1">
                <a:solidFill>
                  <a:schemeClr val="bg1"/>
                </a:solidFill>
                <a:latin typeface="Arial"/>
                <a:cs typeface="Arial"/>
              </a:rPr>
              <a:t>Trofile</a:t>
            </a:r>
            <a:r>
              <a:rPr lang="en-US" sz="1700" b="1" i="1" dirty="0">
                <a:solidFill>
                  <a:schemeClr val="bg1"/>
                </a:solidFill>
                <a:latin typeface="Arial"/>
                <a:cs typeface="Arial"/>
              </a:rPr>
              <a:t> DNA </a:t>
            </a:r>
            <a:r>
              <a:rPr lang="en-US" sz="1700" b="1" dirty="0" err="1">
                <a:solidFill>
                  <a:schemeClr val="bg1"/>
                </a:solidFill>
                <a:latin typeface="Arial"/>
                <a:cs typeface="Arial"/>
              </a:rPr>
              <a:t>Coreceptor</a:t>
            </a:r>
            <a:r>
              <a:rPr lang="en-US" sz="1700" b="1" dirty="0">
                <a:solidFill>
                  <a:schemeClr val="bg1"/>
                </a:solidFill>
                <a:latin typeface="Arial"/>
                <a:cs typeface="Arial"/>
              </a:rPr>
              <a:t> Tropism Assay</a:t>
            </a:r>
          </a:p>
        </p:txBody>
      </p:sp>
      <p:sp>
        <p:nvSpPr>
          <p:cNvPr id="182" name="Rectangle 280"/>
          <p:cNvSpPr>
            <a:spLocks noChangeArrowheads="1"/>
          </p:cNvSpPr>
          <p:nvPr/>
        </p:nvSpPr>
        <p:spPr bwMode="auto">
          <a:xfrm>
            <a:off x="5715000" y="2149038"/>
            <a:ext cx="685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26" charset="0"/>
              </a:rPr>
              <a:t>Cells</a:t>
            </a:r>
          </a:p>
        </p:txBody>
      </p:sp>
      <p:sp>
        <p:nvSpPr>
          <p:cNvPr id="183" name="Rectangle 280"/>
          <p:cNvSpPr>
            <a:spLocks noChangeArrowheads="1"/>
          </p:cNvSpPr>
          <p:nvPr/>
        </p:nvSpPr>
        <p:spPr bwMode="auto">
          <a:xfrm>
            <a:off x="2556780" y="2149038"/>
            <a:ext cx="685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53" tIns="47619" rIns="93653" bIns="47619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26" charset="0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32816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95399"/>
            <a:ext cx="9144000" cy="123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33450">
              <a:spcBef>
                <a:spcPct val="2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Arial" charset="0"/>
              </a:rPr>
              <a:t>Coreceptor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Tropism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0" y="1676402"/>
            <a:ext cx="2276856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R5</a:t>
            </a:r>
          </a:p>
        </p:txBody>
      </p:sp>
      <p:pic>
        <p:nvPicPr>
          <p:cNvPr id="20" name="Picture 19" descr=" HIV_X4_Pur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067" y="3200400"/>
            <a:ext cx="1140947" cy="1143000"/>
          </a:xfrm>
          <a:prstGeom prst="rect">
            <a:avLst/>
          </a:prstGeom>
        </p:spPr>
      </p:pic>
      <p:pic>
        <p:nvPicPr>
          <p:cNvPr id="21" name="Picture 20" descr=" HIV_R5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20" y="32004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2292096" y="1676402"/>
            <a:ext cx="2276856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X4</a:t>
            </a:r>
          </a:p>
        </p:txBody>
      </p:sp>
      <p:pic>
        <p:nvPicPr>
          <p:cNvPr id="29" name="Picture 28" descr=" HIV_X4_Pur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62" y="4572000"/>
            <a:ext cx="1140947" cy="1143000"/>
          </a:xfrm>
          <a:prstGeom prst="rect">
            <a:avLst/>
          </a:prstGeom>
        </p:spPr>
      </p:pic>
      <p:pic>
        <p:nvPicPr>
          <p:cNvPr id="31" name="Picture 30" descr=" HIV_R5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60" y="3200400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HIV_Dual_Blue_Purp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60" y="3200400"/>
            <a:ext cx="1143000" cy="114300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4572000" y="1295400"/>
            <a:ext cx="0" cy="5580888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1295400"/>
            <a:ext cx="0" cy="5580888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75"/>
          <p:cNvSpPr>
            <a:spLocks noChangeArrowheads="1"/>
          </p:cNvSpPr>
          <p:nvPr/>
        </p:nvSpPr>
        <p:spPr bwMode="auto">
          <a:xfrm>
            <a:off x="4586256" y="1676402"/>
            <a:ext cx="2276856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Dual Tropic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6881689" y="1676402"/>
            <a:ext cx="2276856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Mixed Tropic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858828" y="1295400"/>
            <a:ext cx="0" cy="5580888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086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511115"/>
            <a:ext cx="2286000" cy="430682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246553"/>
            <a:ext cx="9144000" cy="123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33450">
              <a:spcBef>
                <a:spcPct val="200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Pure R5 HIV Result with 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</a:rPr>
              <a:t>Coreceptor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 Tropism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850" y="6412915"/>
            <a:ext cx="7357838" cy="32003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0" y="1627555"/>
            <a:ext cx="2350008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R5</a:t>
            </a:r>
          </a:p>
        </p:txBody>
      </p:sp>
      <p:pic>
        <p:nvPicPr>
          <p:cNvPr id="20" name="Picture 19" descr=" HIV_X4_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5" y="3151555"/>
            <a:ext cx="1140947" cy="1143000"/>
          </a:xfrm>
          <a:prstGeom prst="rect">
            <a:avLst/>
          </a:prstGeom>
        </p:spPr>
      </p:pic>
      <p:pic>
        <p:nvPicPr>
          <p:cNvPr id="21" name="Picture 20" descr=" HIV_R5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151555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2292096" y="1627555"/>
            <a:ext cx="2203704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X4</a:t>
            </a:r>
          </a:p>
        </p:txBody>
      </p:sp>
      <p:pic>
        <p:nvPicPr>
          <p:cNvPr id="29" name="Picture 28" descr=" HIV_X4_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41" y="4523155"/>
            <a:ext cx="1140947" cy="1143000"/>
          </a:xfrm>
          <a:prstGeom prst="rect">
            <a:avLst/>
          </a:prstGeom>
        </p:spPr>
      </p:pic>
      <p:pic>
        <p:nvPicPr>
          <p:cNvPr id="31" name="Picture 30" descr=" HIV_R5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40" y="3151555"/>
            <a:ext cx="11430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75"/>
          <p:cNvSpPr>
            <a:spLocks noChangeArrowheads="1"/>
          </p:cNvSpPr>
          <p:nvPr/>
        </p:nvSpPr>
        <p:spPr bwMode="auto">
          <a:xfrm>
            <a:off x="6702552" y="2498981"/>
            <a:ext cx="2517648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Mixed-Tropic HIV </a:t>
            </a:r>
          </a:p>
        </p:txBody>
      </p:sp>
      <p:sp>
        <p:nvSpPr>
          <p:cNvPr id="35" name="Rectangle 75"/>
          <p:cNvSpPr>
            <a:spLocks noChangeArrowheads="1"/>
          </p:cNvSpPr>
          <p:nvPr/>
        </p:nvSpPr>
        <p:spPr bwMode="auto">
          <a:xfrm>
            <a:off x="4628975" y="2498981"/>
            <a:ext cx="2267712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Dual-Tropic HIV </a:t>
            </a:r>
          </a:p>
        </p:txBody>
      </p:sp>
      <p:pic>
        <p:nvPicPr>
          <p:cNvPr id="38" name="Picture 37" descr="HIV_Dual_Blue_Pur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40" y="3151555"/>
            <a:ext cx="1143000" cy="1143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700" y="1246555"/>
            <a:ext cx="0" cy="5626608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587" y="2491154"/>
            <a:ext cx="0" cy="4373807"/>
          </a:xfrm>
          <a:prstGeom prst="line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131300" y="1246555"/>
            <a:ext cx="0" cy="5626608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1246555"/>
            <a:ext cx="0" cy="5626608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1246555"/>
            <a:ext cx="0" cy="5626608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75"/>
          <p:cNvSpPr>
            <a:spLocks noChangeArrowheads="1"/>
          </p:cNvSpPr>
          <p:nvPr/>
        </p:nvSpPr>
        <p:spPr bwMode="auto">
          <a:xfrm>
            <a:off x="5257802" y="1627555"/>
            <a:ext cx="3124199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Dual/Mixed Tropic</a:t>
            </a:r>
          </a:p>
        </p:txBody>
      </p:sp>
      <p:sp>
        <p:nvSpPr>
          <p:cNvPr id="23" name="Rectangle 75"/>
          <p:cNvSpPr>
            <a:spLocks noChangeArrowheads="1"/>
          </p:cNvSpPr>
          <p:nvPr/>
        </p:nvSpPr>
        <p:spPr bwMode="auto">
          <a:xfrm>
            <a:off x="0" y="4599355"/>
            <a:ext cx="2209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Arial" charset="0"/>
              </a:rPr>
              <a:t>Pure R5 Tropic HIV</a:t>
            </a:r>
          </a:p>
        </p:txBody>
      </p:sp>
    </p:spTree>
    <p:extLst>
      <p:ext uri="{BB962C8B-B14F-4D97-AF65-F5344CB8AC3E}">
        <p14:creationId xmlns:p14="http://schemas.microsoft.com/office/powerpoint/2010/main" val="186654521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 Genotypic Coreceptor Tropism Assay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Quest Diagnostics: http://</a:t>
            </a:r>
            <a:r>
              <a:rPr lang="en-US" dirty="0" err="1"/>
              <a:t>education.questdiagnostics.com</a:t>
            </a:r>
            <a:r>
              <a:rPr lang="en-US" dirty="0"/>
              <a:t>/</a:t>
            </a:r>
            <a:r>
              <a:rPr lang="en-US" dirty="0" err="1"/>
              <a:t>faq</a:t>
            </a:r>
            <a:r>
              <a:rPr lang="en-US" dirty="0"/>
              <a:t>/FAQ86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Genotypic analysis of gp120 V3 loop sequences 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Commercially available through Quest Diagnostics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If initial test shows X4 or R5/X4 then no further analysis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If initial test shows only R5 then reflexes to </a:t>
            </a:r>
            <a:r>
              <a:rPr lang="en-US" sz="2000" dirty="0" err="1">
                <a:solidFill>
                  <a:schemeClr val="tx1"/>
                </a:solidFill>
              </a:rPr>
              <a:t>Ultradeep</a:t>
            </a:r>
            <a:r>
              <a:rPr lang="en-US" sz="2000" dirty="0">
                <a:solidFill>
                  <a:schemeClr val="tx1"/>
                </a:solidFill>
              </a:rPr>
              <a:t> sequencing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Detection of 0.5% minority X4 clones with </a:t>
            </a:r>
            <a:r>
              <a:rPr lang="en-US" sz="2000" dirty="0" err="1">
                <a:solidFill>
                  <a:schemeClr val="tx1"/>
                </a:solidFill>
              </a:rPr>
              <a:t>Ultradeep</a:t>
            </a:r>
            <a:r>
              <a:rPr lang="en-US" sz="2000" dirty="0">
                <a:solidFill>
                  <a:schemeClr val="tx1"/>
                </a:solidFill>
              </a:rPr>
              <a:t> sequencing 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Result available in 7-10 days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Proviral</a:t>
            </a:r>
            <a:r>
              <a:rPr lang="en-US" sz="2000" dirty="0">
                <a:solidFill>
                  <a:schemeClr val="tx1"/>
                </a:solidFill>
              </a:rPr>
              <a:t> HIV genotypic tropism assay available </a:t>
            </a:r>
            <a:r>
              <a:rPr lang="en-US" sz="1600" dirty="0">
                <a:solidFill>
                  <a:schemeClr val="tx1"/>
                </a:solidFill>
              </a:rPr>
              <a:t>(if HIV RNA &lt; 1,000 copies/ml)</a:t>
            </a:r>
          </a:p>
        </p:txBody>
      </p:sp>
    </p:spTree>
    <p:extLst>
      <p:ext uri="{BB962C8B-B14F-4D97-AF65-F5344CB8AC3E}">
        <p14:creationId xmlns:p14="http://schemas.microsoft.com/office/powerpoint/2010/main" val="172465653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2374900" y="3073400"/>
            <a:ext cx="2279904" cy="14339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5283198" y="3064932"/>
            <a:ext cx="2340543" cy="143452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Envelope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Tilton JC, </a:t>
            </a:r>
            <a:r>
              <a:rPr lang="en-US" dirty="0" err="1"/>
              <a:t>Doms</a:t>
            </a:r>
            <a:r>
              <a:rPr lang="en-US" dirty="0"/>
              <a:t> RW.  Antiviral Research.  2010;85:91-100.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2400" y="1600200"/>
            <a:ext cx="12192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gp120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2616199"/>
            <a:ext cx="457200" cy="4511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N’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534400" y="2616199"/>
            <a:ext cx="457200" cy="4511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C’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2182" y="2603500"/>
            <a:ext cx="7853168" cy="463804"/>
            <a:chOff x="800100" y="2603500"/>
            <a:chExt cx="7734300" cy="463804"/>
          </a:xfrm>
        </p:grpSpPr>
        <p:sp>
          <p:nvSpPr>
            <p:cNvPr id="20" name="Rectangle 19"/>
            <p:cNvSpPr/>
            <p:nvPr/>
          </p:nvSpPr>
          <p:spPr>
            <a:xfrm>
              <a:off x="2019300" y="2616200"/>
              <a:ext cx="711200" cy="451104"/>
            </a:xfrm>
            <a:prstGeom prst="rect">
              <a:avLst/>
            </a:prstGeom>
            <a:solidFill>
              <a:srgbClr val="EFBA7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V1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94248" y="2616200"/>
              <a:ext cx="481580" cy="451104"/>
            </a:xfrm>
            <a:prstGeom prst="rect">
              <a:avLst/>
            </a:prstGeom>
            <a:solidFill>
              <a:srgbClr val="B1A6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V3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3849" y="2616200"/>
              <a:ext cx="463295" cy="451104"/>
            </a:xfrm>
            <a:prstGeom prst="rect">
              <a:avLst/>
            </a:prstGeom>
            <a:solidFill>
              <a:srgbClr val="EFBA7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V4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48549" y="2616200"/>
              <a:ext cx="472437" cy="451104"/>
            </a:xfrm>
            <a:prstGeom prst="rect">
              <a:avLst/>
            </a:prstGeom>
            <a:solidFill>
              <a:srgbClr val="EFBA7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V5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06700" y="2616200"/>
              <a:ext cx="734568" cy="451104"/>
            </a:xfrm>
            <a:prstGeom prst="rect">
              <a:avLst/>
            </a:prstGeom>
            <a:solidFill>
              <a:srgbClr val="EFBA74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V2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0100" y="2616200"/>
              <a:ext cx="1222248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76850" y="2616200"/>
              <a:ext cx="1130808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C3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05746" y="2616200"/>
              <a:ext cx="627880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C5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43300" y="2616200"/>
              <a:ext cx="1252723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C2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64346" y="2616200"/>
              <a:ext cx="582160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C4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23902" y="2616200"/>
              <a:ext cx="91432" cy="451104"/>
            </a:xfrm>
            <a:prstGeom prst="rect">
              <a:avLst/>
            </a:prstGeom>
            <a:solidFill>
              <a:srgbClr val="C77A5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0100" y="2603500"/>
              <a:ext cx="7734300" cy="45110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362200" y="4495800"/>
            <a:ext cx="5257800" cy="451104"/>
          </a:xfrm>
          <a:prstGeom prst="rect">
            <a:avLst/>
          </a:prstGeom>
          <a:solidFill>
            <a:srgbClr val="B1A6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3322319" y="4495800"/>
            <a:ext cx="179832" cy="451104"/>
          </a:xfrm>
          <a:prstGeom prst="rect">
            <a:avLst/>
          </a:prstGeom>
          <a:solidFill>
            <a:srgbClr val="59595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67200" y="3810000"/>
            <a:ext cx="12192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V3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572000" y="2438400"/>
            <a:ext cx="783336" cy="78333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477000" y="4495800"/>
            <a:ext cx="179832" cy="451104"/>
          </a:xfrm>
          <a:prstGeom prst="rect">
            <a:avLst/>
          </a:prstGeom>
          <a:solidFill>
            <a:srgbClr val="59595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54300" y="4991100"/>
            <a:ext cx="1505712" cy="408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Codon 11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16600" y="4991100"/>
            <a:ext cx="1505712" cy="408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Codon 25</a:t>
            </a:r>
          </a:p>
        </p:txBody>
      </p:sp>
    </p:spTree>
    <p:extLst>
      <p:ext uri="{BB962C8B-B14F-4D97-AF65-F5344CB8AC3E}">
        <p14:creationId xmlns:p14="http://schemas.microsoft.com/office/powerpoint/2010/main" val="200027472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i="1" dirty="0"/>
              <a:t>HHS Antiretroviral Therapy Guidelines: October 25, 2018 </a:t>
            </a:r>
            <a:r>
              <a:rPr lang="en-US" dirty="0">
                <a:solidFill>
                  <a:srgbClr val="FFFFFF"/>
                </a:solidFill>
              </a:rPr>
              <a:t>Recommendation for Co-receptor Tropism Assays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HHS Antiretroviral Guidelines (October 25, 2018).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68808"/>
              </p:ext>
            </p:extLst>
          </p:nvPr>
        </p:nvGraphicFramePr>
        <p:xfrm>
          <a:off x="453154" y="1318920"/>
          <a:ext cx="8253876" cy="503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82"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HHS</a:t>
                      </a:r>
                      <a:r>
                        <a:rPr lang="en-US" sz="1900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Panel’s Recommendation for</a:t>
                      </a:r>
                      <a:r>
                        <a:rPr lang="en-US" sz="1900" baseline="0" dirty="0">
                          <a:solidFill>
                            <a:srgbClr val="FFFFFF"/>
                          </a:solidFill>
                        </a:rPr>
                        <a:t> Co-receptor Tropism Assays</a:t>
                      </a:r>
                      <a:endParaRPr lang="en-US" sz="190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7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32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8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FFFFFF"/>
                          </a:solidFill>
                        </a:rPr>
                        <a:t>Recommendation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FFFF"/>
                          </a:solidFill>
                        </a:rPr>
                        <a:t>Rating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co-receptor tropism assay should be performed whenever the use of a CCR5 co-receptor antagonist is being considered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/>
                        <a:t>AI</a:t>
                      </a:r>
                    </a:p>
                  </a:txBody>
                  <a:tcPr marL="182880" marR="182880" marT="137160" marB="13716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Co-receptor tropism testing is also recommended for patients who exhibit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failure on a CCR5 antagonist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BIII</a:t>
                      </a:r>
                    </a:p>
                  </a:txBody>
                  <a:tcPr marL="182880" marR="182880" marT="137160" marB="13716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phenotypic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assay is preferred to determine HIV-1 co-receptor usage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/>
                        <a:t>AI</a:t>
                      </a:r>
                    </a:p>
                  </a:txBody>
                  <a:tcPr marL="182880" marR="182880" marT="137160" marB="13716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genotypic tropism assay should be considered as an alternative test to predict HIV-1 co-receptor usage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BII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sz="1800" b="1" dirty="0"/>
                    </a:p>
                  </a:txBody>
                  <a:tcPr marL="182880" marR="182880" marT="137160" marB="13716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9227259"/>
                  </a:ext>
                </a:extLst>
              </a:tr>
              <a:tr h="100515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proviral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DNA tropism assay can be utilized for patients with undetectable HIV-1 RNA when a CCR5 antagonist is considered in a new regimen (e.g., as part of a regimen switch or simplification)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1" dirty="0"/>
                        <a:t>BII</a:t>
                      </a:r>
                    </a:p>
                  </a:txBody>
                  <a:tcPr marL="182880" marR="182880" marT="137160" marB="137160"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90733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A115-368D-B244-9968-F5399643F3EE}"/>
              </a:ext>
            </a:extLst>
          </p:cNvPr>
          <p:cNvSpPr txBox="1">
            <a:spLocks/>
          </p:cNvSpPr>
          <p:nvPr/>
        </p:nvSpPr>
        <p:spPr>
          <a:xfrm>
            <a:off x="281358" y="457199"/>
            <a:ext cx="8595360" cy="914400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Maraviroc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81358" y="1371600"/>
            <a:ext cx="8595360" cy="47244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Trials in Treatment Naïve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MERIT: Maraviroc + ZDV-3TC versus Efavirenz + ZDV-3TC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A5303: [Maraviroc or Tenofovir DF] + DRV + RTV + FTC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A4001078: [Maraviroc or TDF-FTC] + Ritonavir-Boosted Atazanavir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Trials in Acute HIV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OPTIPRIM-ARNS147: 5-Drug versus 3-Drug Regimen for Acute HIV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Trials in Treatment Experienced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MOTIVATE 1 and MOTIVATE 2: Maraviroc [QD or BID] + OBR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A4001029: Maraviroc in Treatment-Experienced with non-R5 HIV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60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A115-368D-B244-9968-F5399643F3EE}"/>
              </a:ext>
            </a:extLst>
          </p:cNvPr>
          <p:cNvSpPr txBox="1">
            <a:spLocks/>
          </p:cNvSpPr>
          <p:nvPr/>
        </p:nvSpPr>
        <p:spPr>
          <a:xfrm>
            <a:off x="281358" y="457199"/>
            <a:ext cx="8595360" cy="914400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Maraviroc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81358" y="1371600"/>
            <a:ext cx="8595360" cy="384048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Switch Trials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Study 121 (Strategy NNRTI): NNRTI Switch to EVG-COBI-TDF-FTC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MARCH: Switch to of Maraviroc from RTV-Boosted PI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ROCnROL</a:t>
            </a:r>
            <a:r>
              <a:rPr lang="en-US" sz="2000" dirty="0">
                <a:solidFill>
                  <a:schemeClr val="bg1"/>
                </a:solidFill>
              </a:rPr>
              <a:t> (ARNS 157): Switch to 2-drug Maraviroc + Raltegravir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Addition of Maraviroc to Increase CD4 Cell Count</a:t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ACTG 5256: Adding Maraviroc for Suboptimal CD4 Recovery</a:t>
            </a: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PreExposure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Prophylaxis</a:t>
            </a:r>
            <a:b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HPTN 069/ACTG 5305: Maraviroc +/- [TDF or FTC] for </a:t>
            </a:r>
            <a:r>
              <a:rPr lang="en-US" sz="2000" dirty="0" err="1">
                <a:solidFill>
                  <a:schemeClr val="bg1"/>
                </a:solidFill>
              </a:rPr>
              <a:t>PrEP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274320" indent="-18288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241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Maraviroc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therapy</a:t>
            </a:r>
          </a:p>
        </p:txBody>
      </p:sp>
    </p:spTree>
    <p:extLst>
      <p:ext uri="{BB962C8B-B14F-4D97-AF65-F5344CB8AC3E}">
        <p14:creationId xmlns:p14="http://schemas.microsoft.com/office/powerpoint/2010/main" val="340280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3BF9-89E1-D647-8A09-B18EBEA1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Maraviroc (</a:t>
            </a:r>
            <a:r>
              <a:rPr lang="en-US" i="1" dirty="0" err="1"/>
              <a:t>Selzentry</a:t>
            </a:r>
            <a:r>
              <a:rPr 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14972-3A8E-6949-81C6-7B9C5CA508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5C135-A886-004F-BE4C-7605FEDA6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15"/>
                    </a14:imgEffect>
                    <a14:imgEffect>
                      <a14:saturation sat="151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" y="2729343"/>
            <a:ext cx="4068041" cy="25630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1C39DC-CFD6-E34F-8400-44B5F8F932EF}"/>
              </a:ext>
            </a:extLst>
          </p:cNvPr>
          <p:cNvSpPr/>
          <p:nvPr/>
        </p:nvSpPr>
        <p:spPr>
          <a:xfrm>
            <a:off x="2340274" y="1371600"/>
            <a:ext cx="4471022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Selzentry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[sell-ZEN-tree]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A402A-E9A6-0045-9882-035639DC5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 l="4624" t="14213" r="9387" b="9644"/>
          <a:stretch/>
        </p:blipFill>
        <p:spPr>
          <a:xfrm>
            <a:off x="4774680" y="2757050"/>
            <a:ext cx="4096512" cy="255039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67EA29-D3A4-BF49-92F8-5921DCD668B0}"/>
              </a:ext>
            </a:extLst>
          </p:cNvPr>
          <p:cNvSpPr/>
          <p:nvPr/>
        </p:nvSpPr>
        <p:spPr>
          <a:xfrm>
            <a:off x="323849" y="5386116"/>
            <a:ext cx="4068041" cy="585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300 mg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D37979-A600-9C4B-978E-DF2BEC9A50C2}"/>
              </a:ext>
            </a:extLst>
          </p:cNvPr>
          <p:cNvSpPr/>
          <p:nvPr/>
        </p:nvSpPr>
        <p:spPr>
          <a:xfrm>
            <a:off x="4868140" y="5386116"/>
            <a:ext cx="4068041" cy="585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150 mg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8365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0" dirty="0"/>
              <a:t>Maraviroc versus Efavirenz in Treatment-Naïve </a:t>
            </a:r>
            <a:br>
              <a:rPr lang="en-US" sz="2700" b="0" dirty="0"/>
            </a:br>
            <a:r>
              <a:rPr lang="en-US" dirty="0"/>
              <a:t> MERIT (</a:t>
            </a:r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A4001026) </a:t>
            </a:r>
            <a:r>
              <a:rPr lang="en-US" dirty="0"/>
              <a:t>Trial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0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0735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56026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versus Efavirenz, both with Zidovudine-Lamivudine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31" charset="0"/>
              </a:rPr>
              <a:t>Cooper DA, et al. </a:t>
            </a:r>
            <a:r>
              <a:rPr lang="pt-BR" dirty="0">
                <a:latin typeface="Arial" pitchFamily="31" charset="0"/>
              </a:rPr>
              <a:t>J </a:t>
            </a:r>
            <a:r>
              <a:rPr lang="pt-BR" dirty="0" err="1">
                <a:latin typeface="Arial" pitchFamily="31" charset="0"/>
              </a:rPr>
              <a:t>Infect</a:t>
            </a:r>
            <a:r>
              <a:rPr lang="pt-BR" dirty="0">
                <a:latin typeface="Arial" pitchFamily="31" charset="0"/>
              </a:rPr>
              <a:t> </a:t>
            </a:r>
            <a:r>
              <a:rPr lang="pt-BR" dirty="0" err="1">
                <a:latin typeface="Arial" pitchFamily="31" charset="0"/>
              </a:rPr>
              <a:t>Dis</a:t>
            </a:r>
            <a:r>
              <a:rPr lang="pt-BR" dirty="0">
                <a:latin typeface="Arial" pitchFamily="31" charset="0"/>
              </a:rPr>
              <a:t>. 2010;201:803-13. 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7512" y="2418881"/>
            <a:ext cx="3047888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MVC 300 mg twice daily +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ZVD-3TC twice daily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360)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7512" y="3790481"/>
            <a:ext cx="3047888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EFV once daily + ZVD-3TC twice daily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=361)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41099"/>
              </p:ext>
            </p:extLst>
          </p:nvPr>
        </p:nvGraphicFramePr>
        <p:xfrm>
          <a:off x="410633" y="1447800"/>
          <a:ext cx="4998765" cy="4417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9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MERIT Study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double-dummy, phase 2b/3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study evaluating the efficacy and safety of maraviroc versus efavirenz as part of ART for treatment-naïve persons with HIV infection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721 treated)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</a:t>
                      </a:r>
                      <a:r>
                        <a:rPr lang="en-US" sz="1600" u="sng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16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patients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R5-tropic virus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≥2000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resistance to zidovudine, lamivudine, or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efavirenz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Maraviroc 300 mg BID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+ ZVD-3TC BID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 600 mg QD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+ ZVD-3TC BID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750" y="6067925"/>
            <a:ext cx="5582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</a:rPr>
              <a:t>MERIT = </a:t>
            </a:r>
            <a:r>
              <a:rPr lang="en-US" sz="1600" u="sng" dirty="0">
                <a:latin typeface="Arial"/>
              </a:rPr>
              <a:t>M</a:t>
            </a:r>
            <a:r>
              <a:rPr lang="en-US" sz="1600" dirty="0">
                <a:latin typeface="Arial"/>
              </a:rPr>
              <a:t>araviroc versus </a:t>
            </a:r>
            <a:r>
              <a:rPr lang="en-US" sz="1600" u="sng" dirty="0">
                <a:latin typeface="Arial"/>
              </a:rPr>
              <a:t>E</a:t>
            </a:r>
            <a:r>
              <a:rPr lang="en-US" sz="1600" dirty="0">
                <a:latin typeface="Arial"/>
              </a:rPr>
              <a:t>favi</a:t>
            </a:r>
            <a:r>
              <a:rPr lang="en-US" sz="1600" u="sng" dirty="0">
                <a:latin typeface="Arial"/>
              </a:rPr>
              <a:t>r</a:t>
            </a:r>
            <a:r>
              <a:rPr lang="en-US" sz="1600" dirty="0">
                <a:latin typeface="Arial"/>
              </a:rPr>
              <a:t>enz </a:t>
            </a:r>
            <a:r>
              <a:rPr lang="en-US" sz="1600" u="sng" dirty="0">
                <a:latin typeface="Arial"/>
              </a:rPr>
              <a:t>i</a:t>
            </a:r>
            <a:r>
              <a:rPr lang="en-US" sz="1600" dirty="0">
                <a:latin typeface="Arial"/>
              </a:rPr>
              <a:t>n </a:t>
            </a:r>
            <a:r>
              <a:rPr lang="en-US" sz="1600" u="sng" dirty="0">
                <a:latin typeface="Arial"/>
              </a:rPr>
              <a:t>T</a:t>
            </a:r>
            <a:r>
              <a:rPr lang="en-US" sz="1600" dirty="0">
                <a:latin typeface="Arial"/>
              </a:rPr>
              <a:t>reatment-Naive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5504" y="5181600"/>
            <a:ext cx="3124200" cy="854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latin typeface="Arial"/>
              </a:rPr>
              <a:t>MVC 300 mg once daily + ZVD-3TC twice daily arm (n = 174) DISCONTINUED at interim analysis</a:t>
            </a:r>
          </a:p>
        </p:txBody>
      </p:sp>
    </p:spTree>
    <p:extLst>
      <p:ext uri="{BB962C8B-B14F-4D97-AF65-F5344CB8AC3E}">
        <p14:creationId xmlns:p14="http://schemas.microsoft.com/office/powerpoint/2010/main" val="72035171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versus Efavirenz, both with Zidovudine-Lamivudine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Result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(Primary Analysis)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>
                <a:latin typeface="Arial" pitchFamily="31" charset="0"/>
              </a:rPr>
              <a:t>Cooper DA, et al. J </a:t>
            </a:r>
            <a:r>
              <a:rPr lang="nb-NO" dirty="0" err="1">
                <a:latin typeface="Arial" pitchFamily="31" charset="0"/>
              </a:rPr>
              <a:t>Infect</a:t>
            </a:r>
            <a:r>
              <a:rPr lang="nb-NO" dirty="0">
                <a:latin typeface="Arial" pitchFamily="31" charset="0"/>
              </a:rPr>
              <a:t> Dis. 2010;201:803-13.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057120"/>
              </p:ext>
            </p:extLst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/>
              </a:rPr>
              <a:t>         Baseline HIV RNA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40743" y="5834640"/>
            <a:ext cx="437692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89763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235/360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250/361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7253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142/204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1888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151/211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93/156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5435" y="502055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99/150</a:t>
            </a:r>
          </a:p>
        </p:txBody>
      </p:sp>
    </p:spTree>
    <p:extLst>
      <p:ext uri="{BB962C8B-B14F-4D97-AF65-F5344CB8AC3E}">
        <p14:creationId xmlns:p14="http://schemas.microsoft.com/office/powerpoint/2010/main" val="75030846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or Efavirenz, both with Zidovudine-Lamivudine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Result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(Post-hoc Reanalysis*)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>
                <a:latin typeface="Arial" pitchFamily="31" charset="0"/>
              </a:rPr>
              <a:t>Cooper DA, et al. J </a:t>
            </a:r>
            <a:r>
              <a:rPr lang="nb-NO" dirty="0" err="1">
                <a:latin typeface="Arial" pitchFamily="31" charset="0"/>
              </a:rPr>
              <a:t>Infect</a:t>
            </a:r>
            <a:r>
              <a:rPr lang="nb-NO" dirty="0">
                <a:latin typeface="Arial" pitchFamily="31" charset="0"/>
              </a:rPr>
              <a:t> Dis. 2010;201:803-13.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42362"/>
              </p:ext>
            </p:extLst>
          </p:nvPr>
        </p:nvGraphicFramePr>
        <p:xfrm>
          <a:off x="457200" y="1828800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565231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/>
              </a:rPr>
              <a:t>         Baseline HIV RNA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55470"/>
            <a:ext cx="9144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600" dirty="0">
                <a:latin typeface="Arial"/>
              </a:rPr>
              <a:t>*Excludes patients with non-R5 virus at screening by the enhanced </a:t>
            </a:r>
            <a:r>
              <a:rPr lang="en-US" sz="1600" dirty="0" err="1">
                <a:latin typeface="Arial"/>
              </a:rPr>
              <a:t>Trofile</a:t>
            </a:r>
            <a:r>
              <a:rPr lang="en-US" sz="1600" dirty="0">
                <a:latin typeface="Arial"/>
              </a:rPr>
              <a:t> assay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13719" y="5679330"/>
            <a:ext cx="437692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14107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213/311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3744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207/303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2669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127/177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7304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132/183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27624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86/134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2259" y="4895501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75/120</a:t>
            </a:r>
          </a:p>
        </p:txBody>
      </p:sp>
    </p:spTree>
    <p:extLst>
      <p:ext uri="{BB962C8B-B14F-4D97-AF65-F5344CB8AC3E}">
        <p14:creationId xmlns:p14="http://schemas.microsoft.com/office/powerpoint/2010/main" val="355486393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versus Efavirenz, both with Zidovudine-Lamivudine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31" charset="0"/>
              </a:rPr>
              <a:t>Cooper DA, et al. </a:t>
            </a:r>
            <a:r>
              <a:rPr lang="pt-BR" dirty="0">
                <a:latin typeface="Arial" pitchFamily="31" charset="0"/>
              </a:rPr>
              <a:t>J </a:t>
            </a:r>
            <a:r>
              <a:rPr lang="pt-BR" dirty="0" err="1">
                <a:latin typeface="Arial" pitchFamily="31" charset="0"/>
              </a:rPr>
              <a:t>Infect</a:t>
            </a:r>
            <a:r>
              <a:rPr lang="pt-BR" dirty="0">
                <a:latin typeface="Arial" pitchFamily="31" charset="0"/>
              </a:rPr>
              <a:t> </a:t>
            </a:r>
            <a:r>
              <a:rPr lang="pt-BR" dirty="0" err="1">
                <a:latin typeface="Arial" pitchFamily="31" charset="0"/>
              </a:rPr>
              <a:t>Dis</a:t>
            </a:r>
            <a:r>
              <a:rPr lang="pt-BR" dirty="0">
                <a:latin typeface="Arial" pitchFamily="31" charset="0"/>
              </a:rPr>
              <a:t>. 2010;201:803-13.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29642"/>
              </p:ext>
            </p:extLst>
          </p:nvPr>
        </p:nvGraphicFramePr>
        <p:xfrm>
          <a:off x="0" y="2514600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“Twice-daily maraviroc was not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noninferior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to efavirenz at &lt;50 copies/mL in the primary analysis. However, 15% of patients would have been ineligible for inclusion by a more sensitive screening assay. Their retrospective exclusion resulted in similar response rates in both arms.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3249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versus Efavirenz, plus Zidovudine-Lamivudine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240 (Year 5): </a:t>
            </a:r>
            <a:r>
              <a:rPr lang="en-US" dirty="0" err="1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>
                <a:latin typeface="Arial" pitchFamily="31" charset="0"/>
              </a:rPr>
              <a:t>Cooper DA, et al. AIDS. 2014;28:717-25.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413862"/>
              </p:ext>
            </p:extLst>
          </p:nvPr>
        </p:nvGraphicFramePr>
        <p:xfrm>
          <a:off x="457200" y="1752600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575932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/>
              </a:rPr>
              <a:t>         Baseline HIV RNA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131670"/>
            <a:ext cx="915619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</a:rPr>
              <a:t>*Excludes patients with non-R5 virus at screening by the enhanced </a:t>
            </a:r>
            <a:r>
              <a:rPr lang="en-US" sz="1600" dirty="0" err="1">
                <a:latin typeface="Arial"/>
              </a:rPr>
              <a:t>Trofile</a:t>
            </a:r>
            <a:r>
              <a:rPr lang="en-US" sz="1600" dirty="0">
                <a:latin typeface="Arial"/>
              </a:rPr>
              <a:t> assay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40743" y="5777689"/>
            <a:ext cx="437692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7043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158/311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6680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139/303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1021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93/177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656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88/183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17880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65/134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45491" y="4922520"/>
            <a:ext cx="923541" cy="411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51/120</a:t>
            </a:r>
          </a:p>
        </p:txBody>
      </p:sp>
    </p:spTree>
    <p:extLst>
      <p:ext uri="{BB962C8B-B14F-4D97-AF65-F5344CB8AC3E}">
        <p14:creationId xmlns:p14="http://schemas.microsoft.com/office/powerpoint/2010/main" val="147492143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Maraviroc versus Efavirenz, plus Zidovudine-Lamivudine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MERIT (A4001026) Year 5 Data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nb-NO" dirty="0">
                <a:latin typeface="Arial" pitchFamily="31" charset="0"/>
              </a:rPr>
              <a:t>Cooper DA, et al. AIDS. 2014;28(5):717-25.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75418"/>
              </p:ext>
            </p:extLst>
          </p:nvPr>
        </p:nvGraphicFramePr>
        <p:xfrm>
          <a:off x="0" y="25633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Maraviroc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maintained similar long-term antiviral efficacy to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over 5 years in treatment-naive patients with CCR5-tropic HIV-1.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Maraviroc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 generally well tolerated with no unexpected safety findings or evidence of long-term safety concerns.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1802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0" dirty="0"/>
              <a:t>Effects of Maraviroc versus Tenofovir DF on Bone Loss </a:t>
            </a:r>
            <a:br>
              <a:rPr lang="en-US" sz="2700" b="0" dirty="0"/>
            </a:br>
            <a:r>
              <a:rPr lang="en-US" dirty="0"/>
              <a:t> A5303 Trial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4711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2797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403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Bone Effects of Maraviroc vs. Tenofovir DF, with DRV + RTV + FTC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A5303</a:t>
            </a: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3100" dirty="0">
                <a:ea typeface="ＭＳ Ｐゴシック" pitchFamily="22" charset="-128"/>
                <a:cs typeface="ＭＳ Ｐゴシック" pitchFamily="22" charset="-128"/>
              </a:rPr>
              <a:t>Study Design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Taiwo</a:t>
            </a:r>
            <a:r>
              <a:rPr lang="en-US" dirty="0">
                <a:latin typeface="Arial" pitchFamily="31" charset="0"/>
              </a:rPr>
              <a:t> B, et al. </a:t>
            </a:r>
            <a:r>
              <a:rPr lang="ro-RO" dirty="0">
                <a:latin typeface="Arial" pitchFamily="31" charset="0"/>
              </a:rPr>
              <a:t>Clin Infect Dis. 2015;61:1179-88. 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7512" y="2133600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MVC + DRV + RTV + FTC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130)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7512" y="3709421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TDF + DRV + RTV + FTC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129)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51171"/>
              </p:ext>
            </p:extLst>
          </p:nvPr>
        </p:nvGraphicFramePr>
        <p:xfrm>
          <a:off x="410633" y="1382189"/>
          <a:ext cx="4923367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A5303 Study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Phase 2b, prospective, double-blind, placebo-controlled study evaluating the effects of maraviroc versus tenofovir DF on bone loss in treatment-naïve persons with HIV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262)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patients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R-5 tropic virus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 &gt;1000 copies/mL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Arms*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MVC + DRV + RTV + FTC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TDF + DRV + RTV + FTC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383" y="5986799"/>
            <a:ext cx="875080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*Dosing: Tenofovir 300 mg QD + Emtricitabine 200 mg QD + Darunavir 800 mg QD + Ritonavir 100 mg QD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84" y="5615920"/>
            <a:ext cx="875080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*Dosing: Maraviroc 150 mg QD + Darunavir 800 mg QD + Ritonavir 100 mg QD + Emtricitabine 200 mg QD</a:t>
            </a:r>
          </a:p>
        </p:txBody>
      </p:sp>
    </p:spTree>
    <p:extLst>
      <p:ext uri="{BB962C8B-B14F-4D97-AF65-F5344CB8AC3E}">
        <p14:creationId xmlns:p14="http://schemas.microsoft.com/office/powerpoint/2010/main" val="68077348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Bone Effects of Maraviroc vs. Tenofovir DF, with DRV + RTV + FTC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A5303</a:t>
            </a: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3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Changes in Bone Mineral Density from Baseline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Taiwo</a:t>
            </a:r>
            <a:r>
              <a:rPr lang="en-US" dirty="0">
                <a:latin typeface="Arial" pitchFamily="31" charset="0"/>
              </a:rPr>
              <a:t> B, et al. </a:t>
            </a:r>
            <a:r>
              <a:rPr lang="ro-RO" dirty="0">
                <a:latin typeface="Arial" pitchFamily="31" charset="0"/>
              </a:rPr>
              <a:t>Clin Infect Dis. 2015;61:1179-88.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727629"/>
              </p:ext>
            </p:extLst>
          </p:nvPr>
        </p:nvGraphicFramePr>
        <p:xfrm>
          <a:off x="683419" y="1828800"/>
          <a:ext cx="777478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7489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CCR5 </a:t>
            </a:r>
            <a:r>
              <a:rPr lang="en-US"/>
              <a:t>Receptor Antagonists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Antiretroviral Therapy</a:t>
            </a:r>
          </a:p>
        </p:txBody>
      </p:sp>
    </p:spTree>
    <p:extLst>
      <p:ext uri="{BB962C8B-B14F-4D97-AF65-F5344CB8AC3E}">
        <p14:creationId xmlns:p14="http://schemas.microsoft.com/office/powerpoint/2010/main" val="3532136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Bone Effects of Maraviroc vs. Tenofovir DF, with DRV + RTV + FTC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A5303</a:t>
            </a: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Taiwo</a:t>
            </a:r>
            <a:r>
              <a:rPr lang="en-US" dirty="0">
                <a:latin typeface="Arial" pitchFamily="31" charset="0"/>
              </a:rPr>
              <a:t> B, et al. </a:t>
            </a:r>
            <a:r>
              <a:rPr lang="ro-RO" dirty="0">
                <a:latin typeface="Arial" pitchFamily="31" charset="0"/>
              </a:rPr>
              <a:t>Clin Infect Dis. 2015;61:1179-88.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354418"/>
              </p:ext>
            </p:extLst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37236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Bone Effects of Maraviroc vs. Tenofovir DF, with DRV + RTV + FTC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A5303</a:t>
            </a: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Taiwo</a:t>
            </a:r>
            <a:r>
              <a:rPr lang="en-US" dirty="0">
                <a:latin typeface="Arial" pitchFamily="31" charset="0"/>
              </a:rPr>
              <a:t> B, et al. </a:t>
            </a:r>
            <a:r>
              <a:rPr lang="ro-RO" dirty="0">
                <a:latin typeface="Arial" pitchFamily="31" charset="0"/>
              </a:rPr>
              <a:t>Clin Infect Dis. 2015;61:1179-88.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69271"/>
              </p:ext>
            </p:extLst>
          </p:nvPr>
        </p:nvGraphicFramePr>
        <p:xfrm>
          <a:off x="0" y="2563368"/>
          <a:ext cx="9144000" cy="21496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“Maraviroc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was associated with less bone loss at the hip and lumbar spine compared with tenofovir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DF. Maraviroc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may be an option to attenuate ART-associated bone loss.”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18831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Once-Daily Maraviroc in Treatment-Naïve </a:t>
            </a:r>
            <a:br>
              <a:rPr lang="en-US" sz="2400" b="0" dirty="0"/>
            </a:br>
            <a:r>
              <a:rPr lang="en-US" dirty="0"/>
              <a:t> </a:t>
            </a:r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A4001078 </a:t>
            </a:r>
            <a:r>
              <a:rPr lang="en-US" dirty="0"/>
              <a:t>Trial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716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050792" y="3169601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050792" y="3774910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Once-Daily Maraviroc plus Ritonavir-Boosted Atazanavir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A4001078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31" charset="0"/>
              </a:rPr>
              <a:t>Mills A, et al. </a:t>
            </a:r>
            <a:r>
              <a:rPr lang="it-IT" dirty="0" err="1">
                <a:latin typeface="Arial" pitchFamily="31" charset="0"/>
              </a:rPr>
              <a:t>J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Acquir</a:t>
            </a:r>
            <a:r>
              <a:rPr lang="it-IT" dirty="0">
                <a:latin typeface="Arial" pitchFamily="31" charset="0"/>
              </a:rPr>
              <a:t> Immune </a:t>
            </a:r>
            <a:r>
              <a:rPr lang="it-IT" dirty="0" err="1">
                <a:latin typeface="Arial" pitchFamily="31" charset="0"/>
              </a:rPr>
              <a:t>Defic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Syndr</a:t>
            </a:r>
            <a:r>
              <a:rPr lang="it-IT" dirty="0">
                <a:latin typeface="Arial" pitchFamily="31" charset="0"/>
              </a:rPr>
              <a:t>. 2013;62:164-70. 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00628" y="2505507"/>
            <a:ext cx="3314771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Maraviroc QD +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Atazanavir + Ritonavir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60)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600628" y="4081328"/>
            <a:ext cx="3314771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Tenofovir DF-Emtricitabine  + Atazanavir + Ritonavir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61)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33936"/>
              </p:ext>
            </p:extLst>
          </p:nvPr>
        </p:nvGraphicFramePr>
        <p:xfrm>
          <a:off x="410633" y="1371600"/>
          <a:ext cx="4694767" cy="47985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9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A4001078 Study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Phase 2b, randomized, open label pilot study evaluating a once-daily, dual-therapy regimen of maraviroc and boosted atazanavir in comparison to standard triple therapy in HIV-infected treatment-naïve patients 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121)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≥16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patients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R-5 tropic virus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≥1000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CD4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≥100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(all medications once daily) 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Maraviroc 150 mg +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Atazanavir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300 mg + Ritonavir 100 mg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Tenofovir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DF-Emtricitabine +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Atazanavir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300 mg + Ritonavir 100 mg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2657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Once-Daily Maraviroc plus Ritonavir-Boosted Atazanavir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A4001078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Results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(Missing or Discontinued = Failure)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31" charset="0"/>
              </a:rPr>
              <a:t>Mills A, et al. </a:t>
            </a:r>
            <a:r>
              <a:rPr lang="it-IT" dirty="0" err="1">
                <a:latin typeface="Arial" pitchFamily="31" charset="0"/>
              </a:rPr>
              <a:t>J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Acquir</a:t>
            </a:r>
            <a:r>
              <a:rPr lang="it-IT" dirty="0">
                <a:latin typeface="Arial" pitchFamily="31" charset="0"/>
              </a:rPr>
              <a:t> Immune </a:t>
            </a:r>
            <a:r>
              <a:rPr lang="it-IT" dirty="0" err="1">
                <a:latin typeface="Arial" pitchFamily="31" charset="0"/>
              </a:rPr>
              <a:t>Defic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Syndr</a:t>
            </a:r>
            <a:r>
              <a:rPr lang="it-IT" dirty="0">
                <a:latin typeface="Arial" pitchFamily="31" charset="0"/>
              </a:rPr>
              <a:t>. 2013;62:164-70.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09710"/>
              </p:ext>
            </p:extLst>
          </p:nvPr>
        </p:nvGraphicFramePr>
        <p:xfrm>
          <a:off x="304800" y="1828800"/>
          <a:ext cx="8458198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010166" y="5853289"/>
            <a:ext cx="43708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/>
              </a:rPr>
              <a:t>         Baseline HIV RNA </a:t>
            </a:r>
          </a:p>
        </p:txBody>
      </p:sp>
    </p:spTree>
    <p:extLst>
      <p:ext uri="{BB962C8B-B14F-4D97-AF65-F5344CB8AC3E}">
        <p14:creationId xmlns:p14="http://schemas.microsoft.com/office/powerpoint/2010/main" val="427125724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31" charset="-128"/>
                <a:cs typeface="ＭＳ Ｐゴシック" pitchFamily="31" charset="-128"/>
              </a:rPr>
              <a:t>Once-Daily Maraviroc plus Ritonavir-Boosted Atazanavir </a:t>
            </a: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A4001078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31" charset="0"/>
              </a:rPr>
              <a:t>Mills A, et al. </a:t>
            </a:r>
            <a:r>
              <a:rPr lang="it-IT" dirty="0" err="1">
                <a:latin typeface="Arial" pitchFamily="31" charset="0"/>
              </a:rPr>
              <a:t>J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Acquir</a:t>
            </a:r>
            <a:r>
              <a:rPr lang="it-IT" dirty="0">
                <a:latin typeface="Arial" pitchFamily="31" charset="0"/>
              </a:rPr>
              <a:t> Immune </a:t>
            </a:r>
            <a:r>
              <a:rPr lang="it-IT" dirty="0" err="1">
                <a:latin typeface="Arial" pitchFamily="31" charset="0"/>
              </a:rPr>
              <a:t>Defic</a:t>
            </a:r>
            <a:r>
              <a:rPr lang="it-IT" dirty="0">
                <a:latin typeface="Arial" pitchFamily="31" charset="0"/>
              </a:rPr>
              <a:t> </a:t>
            </a:r>
            <a:r>
              <a:rPr lang="it-IT" dirty="0" err="1">
                <a:latin typeface="Arial" pitchFamily="31" charset="0"/>
              </a:rPr>
              <a:t>Syndr</a:t>
            </a:r>
            <a:r>
              <a:rPr lang="it-IT" dirty="0">
                <a:latin typeface="Arial" pitchFamily="31" charset="0"/>
              </a:rPr>
              <a:t>. 2013;62:164-70.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49193"/>
              </p:ext>
            </p:extLst>
          </p:nvPr>
        </p:nvGraphicFramePr>
        <p:xfrm>
          <a:off x="0" y="2563368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“The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virological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activity and immunological benefit of once-daily MVC + ATV/r were confirmed. Indirect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hyperbilirubinemia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and associated signs were the most commonly reported adverse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effects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in both study treatment groups and were not associated with significant transaminase increases. No drug resistance occurred.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4313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en-US" sz="2700" b="0" dirty="0"/>
              <a:t>Intensive Five-Drug Regimen for Acute HIV Infection</a:t>
            </a:r>
            <a:br>
              <a:rPr lang="en-US" sz="2700" b="0" dirty="0"/>
            </a:br>
            <a:r>
              <a:rPr lang="en-US" dirty="0"/>
              <a:t>OPTIPRIM-ANRS147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666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Aspect="1" noChangeShapeType="1"/>
          </p:cNvSpPr>
          <p:nvPr/>
        </p:nvSpPr>
        <p:spPr bwMode="auto">
          <a:xfrm flipV="1">
            <a:off x="4023360" y="3557116"/>
            <a:ext cx="675640" cy="60056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2" name="Line 5"/>
          <p:cNvSpPr>
            <a:spLocks noChangeAspect="1" noChangeShapeType="1"/>
          </p:cNvSpPr>
          <p:nvPr/>
        </p:nvSpPr>
        <p:spPr bwMode="auto">
          <a:xfrm>
            <a:off x="4064000" y="4225418"/>
            <a:ext cx="609600" cy="54186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22" charset="0"/>
              </a:rPr>
              <a:t>Five Drug Therapy versus Standard Care for Acute HIV </a:t>
            </a:r>
            <a:br>
              <a:rPr lang="en-US" sz="2400" dirty="0">
                <a:latin typeface="Arial" pitchFamily="22" charset="0"/>
              </a:rPr>
            </a:br>
            <a:r>
              <a:rPr lang="en-US" sz="2800" dirty="0">
                <a:latin typeface="Arial" pitchFamily="22" charset="0"/>
              </a:rPr>
              <a:t>OPTIPRIM-ANRS 147 Trial: Study Design</a:t>
            </a:r>
            <a:endParaRPr lang="en-US" sz="2800" dirty="0"/>
          </a:p>
        </p:txBody>
      </p:sp>
      <p:sp>
        <p:nvSpPr>
          <p:cNvPr id="19" name="Conten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Chéret</a:t>
            </a:r>
            <a:r>
              <a:rPr lang="en-US" dirty="0"/>
              <a:t> A, et al. Lancet Infect Dis.  2015;15:387-96.</a:t>
            </a:r>
            <a:endParaRPr lang="en-US" dirty="0">
              <a:ea typeface="ＭＳ Ｐゴシック" pitchFamily="22" charset="-128"/>
              <a:cs typeface="ＭＳ Ｐゴシック" pitchFamily="22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1700" y="4493850"/>
            <a:ext cx="3977640" cy="1407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Standard Therapy</a:t>
            </a:r>
            <a:b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Emtricitabine/Tenofovir 300/200 mg +</a:t>
            </a:r>
          </a:p>
          <a:p>
            <a:pPr algn="ctr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Darunavir/Ritonavir 800/100 mg</a:t>
            </a:r>
          </a:p>
          <a:p>
            <a:pPr algn="ctr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(n = 45)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24400" y="2540102"/>
            <a:ext cx="3962400" cy="1785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100"/>
              </a:lnSpc>
            </a:pPr>
            <a:r>
              <a:rPr lang="en-US" sz="1600" b="1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Five Drug Therapy</a:t>
            </a:r>
            <a:b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Maraviroc 150 mg BID +</a:t>
            </a:r>
          </a:p>
          <a:p>
            <a:pPr algn="ctr" eaLnBrk="1" hangingPunct="1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Raltegravir 400 mg BID +</a:t>
            </a:r>
          </a:p>
          <a:p>
            <a:pPr algn="ctr" eaLnBrk="1" hangingPunct="1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Emtricitabine/Tenofovir 300/200 mg +</a:t>
            </a:r>
          </a:p>
          <a:p>
            <a:pPr algn="ctr" eaLnBrk="1" hangingPunct="1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Darunavir/Ritonavir 800/100 mg </a:t>
            </a:r>
            <a:b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(n = 47)</a:t>
            </a:r>
          </a:p>
        </p:txBody>
      </p:sp>
      <p:graphicFrame>
        <p:nvGraphicFramePr>
          <p:cNvPr id="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49320"/>
              </p:ext>
            </p:extLst>
          </p:nvPr>
        </p:nvGraphicFramePr>
        <p:xfrm>
          <a:off x="253999" y="2591341"/>
          <a:ext cx="3993677" cy="32552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93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lang="en-US" sz="1800" b="0" u="none" dirty="0">
                          <a:solidFill>
                            <a:schemeClr val="bg1"/>
                          </a:solidFill>
                          <a:latin typeface="Arial" pitchFamily="22" charset="0"/>
                        </a:rPr>
                        <a:t>OPTIPRIM-ANRS:</a:t>
                      </a:r>
                      <a:r>
                        <a:rPr lang="en-US" sz="1800" b="0" u="none" baseline="0" dirty="0">
                          <a:solidFill>
                            <a:schemeClr val="bg1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Study Features</a:t>
                      </a:r>
                    </a:p>
                  </a:txBody>
                  <a:tcPr marL="102870" marR="10287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232">
                <a:tc>
                  <a:txBody>
                    <a:bodyPr/>
                    <a:lstStyle/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Open-label</a:t>
                      </a:r>
                    </a:p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Detectable HIV-RNA</a:t>
                      </a:r>
                    </a:p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Incomplete Western blot (≤4 bands)</a:t>
                      </a:r>
                    </a:p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p24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antigenemia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Symptomatic OR CD4 &lt;500 cells/mm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274320" indent="-182880"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buClrTx/>
                        <a:buSzPct val="125000"/>
                        <a:buFont typeface="Arial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endpoint: </a:t>
                      </a:r>
                    </a:p>
                    <a:p>
                      <a:pPr defTabSz="935038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Symbol" pitchFamily="22" charset="2"/>
                        <a:buNone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      HIV-DNA copies per 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6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PBMC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</a:txBody>
                  <a:tcPr marL="102870" marR="10287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invGray">
          <a:xfrm>
            <a:off x="0" y="1748449"/>
            <a:ext cx="9162289" cy="365757"/>
          </a:xfrm>
          <a:prstGeom prst="rect">
            <a:avLst/>
          </a:prstGeom>
          <a:solidFill>
            <a:srgbClr val="5A6772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invGray">
          <a:xfrm>
            <a:off x="0" y="1387771"/>
            <a:ext cx="9162289" cy="365757"/>
          </a:xfrm>
          <a:prstGeom prst="rect">
            <a:avLst/>
          </a:prstGeom>
          <a:solidFill>
            <a:srgbClr val="3A434B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15674" y="1400470"/>
            <a:ext cx="31304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0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255396" y="1400471"/>
            <a:ext cx="61722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24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78200" y="1765421"/>
            <a:ext cx="13522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Randomize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297341" y="1765421"/>
            <a:ext cx="161805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Analysis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08288" y="1400471"/>
            <a:ext cx="142859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Study Week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081080" y="2116749"/>
            <a:ext cx="0" cy="289556"/>
          </a:xfrm>
          <a:prstGeom prst="lin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8661479" y="2116749"/>
            <a:ext cx="0" cy="289556"/>
          </a:xfrm>
          <a:prstGeom prst="lin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8514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22" charset="0"/>
              </a:rPr>
              <a:t>Five Drug Therapy versus Standard Care for Acute HIV </a:t>
            </a:r>
            <a:br>
              <a:rPr lang="en-US" sz="2400" dirty="0">
                <a:latin typeface="Arial" pitchFamily="22" charset="0"/>
              </a:rPr>
            </a:br>
            <a:r>
              <a:rPr lang="en-US" sz="2800" dirty="0">
                <a:latin typeface="Arial" pitchFamily="22" charset="0"/>
              </a:rPr>
              <a:t>OPTIPRIM-ANRS 147 Trial: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HIV DNA Load at Month 24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Chéret</a:t>
            </a:r>
            <a:r>
              <a:rPr lang="en-US" dirty="0"/>
              <a:t> A, et al. Lancet Infect Dis.  2015;15:387-96.</a:t>
            </a:r>
            <a:endParaRPr lang="en-US" dirty="0">
              <a:ea typeface="ＭＳ Ｐゴシック" pitchFamily="22" charset="-128"/>
              <a:cs typeface="ＭＳ Ｐゴシック" pitchFamily="22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52173"/>
              </p:ext>
            </p:extLst>
          </p:nvPr>
        </p:nvGraphicFramePr>
        <p:xfrm>
          <a:off x="457200" y="1828813"/>
          <a:ext cx="8229600" cy="443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27101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latin typeface="Arial" pitchFamily="22" charset="0"/>
              </a:rPr>
              <a:t>Five Drug Therapy versus Standard Care for Acute HIV </a:t>
            </a:r>
            <a:br>
              <a:rPr lang="en-US" sz="2400" dirty="0">
                <a:latin typeface="Arial" pitchFamily="22" charset="0"/>
              </a:rPr>
            </a:br>
            <a:r>
              <a:rPr lang="en-US" sz="2400" dirty="0">
                <a:latin typeface="Arial" pitchFamily="22" charset="0"/>
              </a:rPr>
              <a:t>OPTIPRIM-ANRS 147 Trial: Conclusion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Chéret</a:t>
            </a:r>
            <a:r>
              <a:rPr lang="en-US" dirty="0"/>
              <a:t> A, et al. Lancet Infect Dis.  2015;15:387-96.</a:t>
            </a:r>
            <a:endParaRPr lang="en-US" dirty="0">
              <a:ea typeface="ＭＳ Ｐゴシック" pitchFamily="22" charset="-128"/>
              <a:cs typeface="ＭＳ Ｐゴシック" pitchFamily="22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44855"/>
              </p:ext>
            </p:extLst>
          </p:nvPr>
        </p:nvGraphicFramePr>
        <p:xfrm>
          <a:off x="0" y="2410968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After 24 months,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cART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intensified with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raltegravir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maraviroc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did not have a greater effect on HIV blood reservoirs than did standard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cART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These results should help to design future trials of treatments aiming to decrease the HIV reservoir in patients with primary HIV-1 infection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5610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33450">
              <a:spcBef>
                <a:spcPct val="2000"/>
              </a:spcBef>
              <a:defRPr/>
            </a:pPr>
            <a:r>
              <a:rPr lang="en-US" dirty="0"/>
              <a:t>Host Cellular Receptors Involved in HIV Entry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75"/>
          <p:cNvSpPr>
            <a:spLocks noChangeArrowheads="1"/>
          </p:cNvSpPr>
          <p:nvPr/>
        </p:nvSpPr>
        <p:spPr bwMode="auto">
          <a:xfrm>
            <a:off x="3327400" y="1375802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HIV 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8314" y="5929613"/>
            <a:ext cx="1556867" cy="31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</p:txBody>
      </p:sp>
      <p:pic>
        <p:nvPicPr>
          <p:cNvPr id="6" name="Picture 5" descr="HIV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53" y="1967534"/>
            <a:ext cx="1737397" cy="1734193"/>
          </a:xfrm>
          <a:prstGeom prst="rect">
            <a:avLst/>
          </a:prstGeom>
        </p:spPr>
      </p:pic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1371600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3314700" y="4812476"/>
            <a:ext cx="2514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 err="1">
                <a:solidFill>
                  <a:srgbClr val="161616"/>
                </a:solidFill>
                <a:latin typeface="Arial" charset="0"/>
              </a:rPr>
              <a:t>Coreceptors</a:t>
            </a:r>
            <a:endParaRPr lang="en-US" sz="2000" b="1" dirty="0">
              <a:solidFill>
                <a:srgbClr val="161616"/>
              </a:solidFill>
              <a:latin typeface="Arial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978239" y="5017860"/>
            <a:ext cx="747099" cy="1223803"/>
            <a:chOff x="5932292" y="4083050"/>
            <a:chExt cx="708025" cy="1403350"/>
          </a:xfrm>
        </p:grpSpPr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2860964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pic>
        <p:nvPicPr>
          <p:cNvPr id="97" name="Picture 96" descr="CD4_Green_Fill.png">
            <a:extLst>
              <a:ext uri="{FF2B5EF4-FFF2-40B4-BE49-F238E27FC236}">
                <a16:creationId xmlns:a16="http://schemas.microsoft.com/office/drawing/2014/main" id="{CB0ED6A1-B53C-E541-B4D1-8FE9D559D981}"/>
              </a:ext>
            </a:extLst>
          </p:cNvPr>
          <p:cNvPicPr>
            <a:picLocks/>
          </p:cNvPicPr>
          <p:nvPr/>
        </p:nvPicPr>
        <p:blipFill>
          <a:blip r:embed="rId3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22" y="4385965"/>
            <a:ext cx="869969" cy="1702743"/>
          </a:xfrm>
          <a:prstGeom prst="rect">
            <a:avLst/>
          </a:prstGeom>
        </p:spPr>
      </p:pic>
      <p:pic>
        <p:nvPicPr>
          <p:cNvPr id="98" name="Picture 97" descr="CD4_Green_Fill.png">
            <a:extLst>
              <a:ext uri="{FF2B5EF4-FFF2-40B4-BE49-F238E27FC236}">
                <a16:creationId xmlns:a16="http://schemas.microsoft.com/office/drawing/2014/main" id="{A1F74EBA-1432-C04F-9F70-ECC208F4A34C}"/>
              </a:ext>
            </a:extLst>
          </p:cNvPr>
          <p:cNvPicPr>
            <a:picLocks/>
          </p:cNvPicPr>
          <p:nvPr/>
        </p:nvPicPr>
        <p:blipFill>
          <a:blip r:embed="rId3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118" y="4385965"/>
            <a:ext cx="876745" cy="1709928"/>
          </a:xfrm>
          <a:prstGeom prst="rect">
            <a:avLst/>
          </a:prstGeom>
        </p:spPr>
      </p:pic>
      <p:sp>
        <p:nvSpPr>
          <p:cNvPr id="99" name="Oval 8">
            <a:extLst>
              <a:ext uri="{FF2B5EF4-FFF2-40B4-BE49-F238E27FC236}">
                <a16:creationId xmlns:a16="http://schemas.microsoft.com/office/drawing/2014/main" id="{14F39E73-19D2-0247-921C-DFF46CBFA7B5}"/>
              </a:ext>
            </a:extLst>
          </p:cNvPr>
          <p:cNvSpPr/>
          <p:nvPr/>
        </p:nvSpPr>
        <p:spPr>
          <a:xfrm flipH="1">
            <a:off x="1359749" y="5746343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7E905EC4-6DEB-CB4D-8D10-66EE44111C74}"/>
              </a:ext>
            </a:extLst>
          </p:cNvPr>
          <p:cNvSpPr/>
          <p:nvPr/>
        </p:nvSpPr>
        <p:spPr>
          <a:xfrm flipH="1">
            <a:off x="7030293" y="571479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7066634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5703997" y="4958913"/>
            <a:ext cx="809181" cy="1187323"/>
            <a:chOff x="5715000" y="2514600"/>
            <a:chExt cx="846138" cy="1327728"/>
          </a:xfrm>
        </p:grpSpPr>
        <p:sp>
          <p:nvSpPr>
            <p:cNvPr id="103" name="Freeform 11"/>
            <p:cNvSpPr>
              <a:spLocks noChangeAspect="1"/>
            </p:cNvSpPr>
            <p:nvPr/>
          </p:nvSpPr>
          <p:spPr bwMode="auto">
            <a:xfrm>
              <a:off x="5853113" y="2735406"/>
              <a:ext cx="119062" cy="225136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Freeform 12"/>
            <p:cNvSpPr>
              <a:spLocks noChangeAspect="1"/>
            </p:cNvSpPr>
            <p:nvPr/>
          </p:nvSpPr>
          <p:spPr bwMode="auto">
            <a:xfrm>
              <a:off x="5791200" y="2514600"/>
              <a:ext cx="387350" cy="437284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Freeform 13"/>
            <p:cNvSpPr>
              <a:spLocks noChangeAspect="1"/>
            </p:cNvSpPr>
            <p:nvPr/>
          </p:nvSpPr>
          <p:spPr bwMode="auto">
            <a:xfrm flipH="1">
              <a:off x="6129338" y="2666134"/>
              <a:ext cx="142875" cy="484909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991225" y="2804679"/>
              <a:ext cx="106363" cy="207818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15"/>
            <p:cNvSpPr>
              <a:spLocks noChangeAspect="1"/>
            </p:cNvSpPr>
            <p:nvPr/>
          </p:nvSpPr>
          <p:spPr bwMode="auto">
            <a:xfrm flipV="1">
              <a:off x="5726113" y="3445452"/>
              <a:ext cx="136525" cy="24245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rot="21181594">
              <a:off x="5946775" y="3426691"/>
              <a:ext cx="93663" cy="346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flipV="1">
              <a:off x="6105525" y="3445452"/>
              <a:ext cx="136525" cy="291523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0" name="Freeform 18"/>
            <p:cNvSpPr>
              <a:spLocks noChangeAspect="1"/>
            </p:cNvSpPr>
            <p:nvPr/>
          </p:nvSpPr>
          <p:spPr bwMode="auto">
            <a:xfrm rot="21462949">
              <a:off x="6172200" y="3495964"/>
              <a:ext cx="388938" cy="3463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60" y="376"/>
                </a:cxn>
                <a:cxn ang="0">
                  <a:pos x="408" y="352"/>
                </a:cxn>
                <a:cxn ang="0">
                  <a:pos x="472" y="240"/>
                </a:cxn>
                <a:cxn ang="0">
                  <a:pos x="576" y="208"/>
                </a:cxn>
                <a:cxn ang="0">
                  <a:pos x="664" y="240"/>
                </a:cxn>
                <a:cxn ang="0">
                  <a:pos x="696" y="400"/>
                </a:cxn>
                <a:cxn ang="0">
                  <a:pos x="688" y="552"/>
                </a:cxn>
                <a:cxn ang="0">
                  <a:pos x="656" y="616"/>
                </a:cxn>
                <a:cxn ang="0">
                  <a:pos x="336" y="720"/>
                </a:cxn>
                <a:cxn ang="0">
                  <a:pos x="184" y="752"/>
                </a:cxn>
                <a:cxn ang="0">
                  <a:pos x="0" y="728"/>
                </a:cxn>
              </a:cxnLst>
              <a:rect l="0" t="0" r="r" b="b"/>
              <a:pathLst>
                <a:path w="697" h="783">
                  <a:moveTo>
                    <a:pt x="240" y="0"/>
                  </a:moveTo>
                  <a:cubicBezTo>
                    <a:pt x="182" y="173"/>
                    <a:pt x="194" y="334"/>
                    <a:pt x="360" y="376"/>
                  </a:cubicBezTo>
                  <a:cubicBezTo>
                    <a:pt x="370" y="372"/>
                    <a:pt x="402" y="364"/>
                    <a:pt x="408" y="352"/>
                  </a:cubicBezTo>
                  <a:cubicBezTo>
                    <a:pt x="436" y="286"/>
                    <a:pt x="388" y="267"/>
                    <a:pt x="472" y="240"/>
                  </a:cubicBezTo>
                  <a:cubicBezTo>
                    <a:pt x="500" y="183"/>
                    <a:pt x="518" y="198"/>
                    <a:pt x="576" y="208"/>
                  </a:cubicBezTo>
                  <a:cubicBezTo>
                    <a:pt x="626" y="191"/>
                    <a:pt x="640" y="192"/>
                    <a:pt x="664" y="240"/>
                  </a:cubicBezTo>
                  <a:cubicBezTo>
                    <a:pt x="672" y="293"/>
                    <a:pt x="686" y="345"/>
                    <a:pt x="696" y="400"/>
                  </a:cubicBezTo>
                  <a:cubicBezTo>
                    <a:pt x="693" y="450"/>
                    <a:pt x="697" y="502"/>
                    <a:pt x="688" y="552"/>
                  </a:cubicBezTo>
                  <a:cubicBezTo>
                    <a:pt x="683" y="575"/>
                    <a:pt x="663" y="593"/>
                    <a:pt x="656" y="616"/>
                  </a:cubicBezTo>
                  <a:cubicBezTo>
                    <a:pt x="618" y="727"/>
                    <a:pt x="420" y="711"/>
                    <a:pt x="336" y="720"/>
                  </a:cubicBezTo>
                  <a:cubicBezTo>
                    <a:pt x="283" y="733"/>
                    <a:pt x="232" y="727"/>
                    <a:pt x="184" y="752"/>
                  </a:cubicBezTo>
                  <a:cubicBezTo>
                    <a:pt x="8" y="743"/>
                    <a:pt x="55" y="783"/>
                    <a:pt x="0" y="728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5803900" y="2891270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0"/>
            <p:cNvSpPr>
              <a:spLocks noChangeAspect="1" noChangeArrowheads="1"/>
            </p:cNvSpPr>
            <p:nvPr/>
          </p:nvSpPr>
          <p:spPr bwMode="auto">
            <a:xfrm rot="396020">
              <a:off x="5715000" y="2891270"/>
              <a:ext cx="114300" cy="630671"/>
            </a:xfrm>
            <a:prstGeom prst="can">
              <a:avLst>
                <a:gd name="adj" fmla="val 27228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1"/>
            <p:cNvSpPr>
              <a:spLocks noChangeAspect="1" noChangeArrowheads="1"/>
            </p:cNvSpPr>
            <p:nvPr/>
          </p:nvSpPr>
          <p:spPr bwMode="auto">
            <a:xfrm>
              <a:off x="589597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2"/>
            <p:cNvSpPr>
              <a:spLocks noChangeAspect="1" noChangeArrowheads="1"/>
            </p:cNvSpPr>
            <p:nvPr/>
          </p:nvSpPr>
          <p:spPr bwMode="auto">
            <a:xfrm rot="21392502">
              <a:off x="59721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3"/>
            <p:cNvSpPr>
              <a:spLocks noChangeAspect="1" noChangeArrowheads="1"/>
            </p:cNvSpPr>
            <p:nvPr/>
          </p:nvSpPr>
          <p:spPr bwMode="auto">
            <a:xfrm rot="42361">
              <a:off x="6045200" y="2884055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4"/>
            <p:cNvSpPr>
              <a:spLocks noChangeAspect="1" noChangeArrowheads="1"/>
            </p:cNvSpPr>
            <p:nvPr/>
          </p:nvSpPr>
          <p:spPr bwMode="auto">
            <a:xfrm rot="21286103">
              <a:off x="61245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5"/>
            <p:cNvSpPr>
              <a:spLocks noChangeAspect="1" noChangeArrowheads="1"/>
            </p:cNvSpPr>
            <p:nvPr/>
          </p:nvSpPr>
          <p:spPr bwMode="auto">
            <a:xfrm rot="21223658">
              <a:off x="621982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75"/>
          <p:cNvSpPr>
            <a:spLocks noChangeArrowheads="1"/>
          </p:cNvSpPr>
          <p:nvPr/>
        </p:nvSpPr>
        <p:spPr bwMode="auto">
          <a:xfrm>
            <a:off x="5361418" y="6202606"/>
            <a:ext cx="146158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</a:rPr>
              <a:t>CXCR4</a:t>
            </a:r>
          </a:p>
        </p:txBody>
      </p:sp>
      <p:sp>
        <p:nvSpPr>
          <p:cNvPr id="120" name="Striped Right Arrow 119"/>
          <p:cNvSpPr/>
          <p:nvPr/>
        </p:nvSpPr>
        <p:spPr>
          <a:xfrm rot="7523543">
            <a:off x="3199546" y="4156943"/>
            <a:ext cx="1090664" cy="33528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triped Right Arrow 120"/>
          <p:cNvSpPr/>
          <p:nvPr/>
        </p:nvSpPr>
        <p:spPr>
          <a:xfrm rot="14076457" flipH="1">
            <a:off x="4997974" y="4156943"/>
            <a:ext cx="1090664" cy="33528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7BAF5431-A10E-4846-B646-963AD3AD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7" y="6094691"/>
            <a:ext cx="1299363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</p:spTree>
    <p:extLst>
      <p:ext uri="{BB962C8B-B14F-4D97-AF65-F5344CB8AC3E}">
        <p14:creationId xmlns:p14="http://schemas.microsoft.com/office/powerpoint/2010/main" val="70061121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Maraviroc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64B71"/>
                </a:solidFill>
              </a:rPr>
              <a:t>Treatment Experienced</a:t>
            </a:r>
          </a:p>
          <a:p>
            <a:endParaRPr lang="en-US" dirty="0">
              <a:solidFill>
                <a:srgbClr val="264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2803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Maraviroc in Patients with Multiclass Drug Resistance </a:t>
            </a:r>
            <a:br>
              <a:rPr lang="en-US" sz="2700" b="0" dirty="0"/>
            </a:br>
            <a:r>
              <a:rPr lang="en-US" dirty="0"/>
              <a:t> MOTIVATE 1 and 2 Trials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022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627831" y="2889260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Maraviroc in Patients with Multiclass Drug Resistance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MOTIVATE 1 and 2: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Gulick</a:t>
            </a:r>
            <a:r>
              <a:rPr lang="en-US" dirty="0">
                <a:latin typeface="Arial" pitchFamily="31" charset="0"/>
              </a:rPr>
              <a:t> RM, et al. </a:t>
            </a:r>
            <a:r>
              <a:rPr lang="is-IS" dirty="0">
                <a:latin typeface="Arial" pitchFamily="31" charset="0"/>
              </a:rPr>
              <a:t>N Engl J Med. 2008;359:1429-41.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257800" y="2133600"/>
            <a:ext cx="363931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MVC once daily + OBT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414)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276088" y="3352800"/>
            <a:ext cx="363931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MVC twice daily + OBT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426)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276088" y="4648200"/>
            <a:ext cx="36393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</a:rPr>
              <a:t>Placebo + OBT </a:t>
            </a:r>
          </a:p>
          <a:p>
            <a:pPr algn="ctr"/>
            <a:r>
              <a:rPr lang="en-US" sz="1400" dirty="0">
                <a:latin typeface="Arial"/>
              </a:rPr>
              <a:t>(n = 200)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633426" y="3723771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799" y="3810000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07192"/>
              </p:ext>
            </p:extLst>
          </p:nvPr>
        </p:nvGraphicFramePr>
        <p:xfrm>
          <a:off x="213360" y="1600200"/>
          <a:ext cx="4282440" cy="46427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MOTIVATE 1 and 2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9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Parallel, randomized, double-blind, placebo-controlled, phase 3 trials to evaluate safety and efficacy of maraviroc in treatment-experienced patients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1049)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Age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16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Resistance 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3 ARV classes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R-5 tropic virus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stable ARV regimen or no regimen for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 4 weeks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HIV RNA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 5000 copies/mL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Maraviroc* once daily + OBT**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 Maraviroc* twice daily + OBT**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Placebo + OBT**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400" y="1305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</a:rPr>
              <a:t>MOTIVATE</a:t>
            </a:r>
            <a:r>
              <a:rPr lang="en-US" sz="1400" dirty="0">
                <a:latin typeface="Arial"/>
              </a:rPr>
              <a:t> = </a:t>
            </a:r>
            <a:r>
              <a:rPr lang="en-US" sz="1400" u="sng" dirty="0">
                <a:latin typeface="Arial"/>
              </a:rPr>
              <a:t>M</a:t>
            </a:r>
            <a:r>
              <a:rPr lang="en-US" sz="1400" dirty="0">
                <a:latin typeface="Arial"/>
              </a:rPr>
              <a:t>araviroc versus </a:t>
            </a:r>
            <a:r>
              <a:rPr lang="en-US" sz="1400" u="sng" dirty="0">
                <a:latin typeface="Arial"/>
              </a:rPr>
              <a:t>O</a:t>
            </a:r>
            <a:r>
              <a:rPr lang="en-US" sz="1400" dirty="0">
                <a:latin typeface="Arial"/>
              </a:rPr>
              <a:t>ptimized </a:t>
            </a:r>
            <a:r>
              <a:rPr lang="en-US" sz="1400" u="sng" dirty="0">
                <a:latin typeface="Arial"/>
              </a:rPr>
              <a:t>T</a:t>
            </a:r>
            <a:r>
              <a:rPr lang="en-US" sz="1400" dirty="0">
                <a:latin typeface="Arial"/>
              </a:rPr>
              <a:t>herapy </a:t>
            </a:r>
            <a:r>
              <a:rPr lang="en-US" sz="1400" u="sng" dirty="0">
                <a:latin typeface="Arial"/>
              </a:rPr>
              <a:t>i</a:t>
            </a:r>
            <a:r>
              <a:rPr lang="en-US" sz="1400" dirty="0">
                <a:latin typeface="Arial"/>
              </a:rPr>
              <a:t>n </a:t>
            </a:r>
            <a:r>
              <a:rPr lang="en-US" sz="1400" u="sng" dirty="0" err="1">
                <a:latin typeface="Arial"/>
              </a:rPr>
              <a:t>V</a:t>
            </a:r>
            <a:r>
              <a:rPr lang="en-US" sz="1400" dirty="0" err="1">
                <a:latin typeface="Arial"/>
              </a:rPr>
              <a:t>iremic</a:t>
            </a:r>
            <a:r>
              <a:rPr lang="en-US" sz="1400" dirty="0">
                <a:latin typeface="Arial"/>
              </a:rPr>
              <a:t> </a:t>
            </a:r>
            <a:r>
              <a:rPr lang="en-US" sz="1400" u="sng" dirty="0">
                <a:latin typeface="Arial"/>
              </a:rPr>
              <a:t>A</a:t>
            </a:r>
            <a:r>
              <a:rPr lang="en-US" sz="1400" dirty="0">
                <a:latin typeface="Arial"/>
              </a:rPr>
              <a:t>ntiretroviral </a:t>
            </a:r>
            <a:r>
              <a:rPr lang="en-US" sz="1400" u="sng" dirty="0">
                <a:latin typeface="Arial"/>
              </a:rPr>
              <a:t>T</a:t>
            </a:r>
            <a:r>
              <a:rPr lang="en-US" sz="1400" dirty="0">
                <a:latin typeface="Arial"/>
              </a:rPr>
              <a:t>reatment-</a:t>
            </a:r>
            <a:r>
              <a:rPr lang="en-US" sz="1400" u="sng" dirty="0">
                <a:latin typeface="Arial"/>
              </a:rPr>
              <a:t>E</a:t>
            </a:r>
            <a:r>
              <a:rPr lang="en-US" sz="1400" dirty="0">
                <a:latin typeface="Arial"/>
              </a:rPr>
              <a:t>xperienced Patients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56899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</a:rPr>
              <a:t>*MVC dose 300mg daily or BID with PI-containing regimens, 150mg daily or BID with all other regimens</a:t>
            </a:r>
          </a:p>
          <a:p>
            <a:r>
              <a:rPr lang="en-US" sz="1200" dirty="0">
                <a:latin typeface="Arial"/>
              </a:rPr>
              <a:t>**OBT= Optimized Background Therapy (investigator-selected, 3-6 agents). </a:t>
            </a:r>
          </a:p>
          <a:p>
            <a:endParaRPr lang="en-US" sz="1200" dirty="0">
              <a:latin typeface="Arial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54881" y="3213910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754881" y="3688081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754881" y="4145281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1x</a:t>
            </a:r>
          </a:p>
        </p:txBody>
      </p:sp>
    </p:spTree>
    <p:extLst>
      <p:ext uri="{BB962C8B-B14F-4D97-AF65-F5344CB8AC3E}">
        <p14:creationId xmlns:p14="http://schemas.microsoft.com/office/powerpoint/2010/main" val="286441673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(ITT, missing=nonresponse)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Gulick</a:t>
            </a:r>
            <a:r>
              <a:rPr lang="en-US" dirty="0">
                <a:latin typeface="Arial" pitchFamily="31" charset="0"/>
              </a:rPr>
              <a:t> RM, et al. </a:t>
            </a:r>
            <a:r>
              <a:rPr lang="is-IS" dirty="0">
                <a:latin typeface="Arial" pitchFamily="31" charset="0"/>
              </a:rPr>
              <a:t>N Engl J Med. 2008;359:1429-41.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97753"/>
              </p:ext>
            </p:extLst>
          </p:nvPr>
        </p:nvGraphicFramePr>
        <p:xfrm>
          <a:off x="454819" y="1905000"/>
          <a:ext cx="82311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Maraviroc in Patients with Multiclass Drug Resistance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MOTIVATE 1 and 2: Results </a:t>
            </a:r>
            <a:endParaRPr lang="en-US" sz="3100" dirty="0"/>
          </a:p>
        </p:txBody>
      </p:sp>
      <p:sp>
        <p:nvSpPr>
          <p:cNvPr id="2" name="TextBox 1"/>
          <p:cNvSpPr txBox="1"/>
          <p:nvPr/>
        </p:nvSpPr>
        <p:spPr>
          <a:xfrm>
            <a:off x="2035248" y="5257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97/232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248" y="5257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109/235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448" y="5257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19/118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5257800"/>
            <a:ext cx="685823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82/182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5257800"/>
            <a:ext cx="838181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85/191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5257800"/>
            <a:ext cx="685823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16/91</a:t>
            </a:r>
          </a:p>
        </p:txBody>
      </p:sp>
    </p:spTree>
    <p:extLst>
      <p:ext uri="{BB962C8B-B14F-4D97-AF65-F5344CB8AC3E}">
        <p14:creationId xmlns:p14="http://schemas.microsoft.com/office/powerpoint/2010/main" val="63212381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Change in CD4 Cell Count from Baseline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Gulick</a:t>
            </a:r>
            <a:r>
              <a:rPr lang="en-US" dirty="0">
                <a:latin typeface="Arial" pitchFamily="31" charset="0"/>
              </a:rPr>
              <a:t> RM, et al. </a:t>
            </a:r>
            <a:r>
              <a:rPr lang="is-IS" dirty="0">
                <a:latin typeface="Arial" pitchFamily="31" charset="0"/>
              </a:rPr>
              <a:t>N Engl J Med. 2008;359:1429-41.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042250"/>
              </p:ext>
            </p:extLst>
          </p:nvPr>
        </p:nvGraphicFramePr>
        <p:xfrm>
          <a:off x="454819" y="1905000"/>
          <a:ext cx="82311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Maraviroc in Patients with Multiclass Drug Resistance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MOTIVATE 1 and 2: Results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64333003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Maraviroc in Patients with Multiclass Drug Resistance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MOTIVATE 1 and 2: Result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xfrm>
            <a:off x="323850" y="6477000"/>
            <a:ext cx="7357838" cy="320039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Gulick</a:t>
            </a:r>
            <a:r>
              <a:rPr lang="en-US" dirty="0">
                <a:latin typeface="Arial" pitchFamily="31" charset="0"/>
              </a:rPr>
              <a:t> RM, et al. </a:t>
            </a:r>
            <a:r>
              <a:rPr lang="is-IS" dirty="0">
                <a:latin typeface="Arial" pitchFamily="31" charset="0"/>
              </a:rPr>
              <a:t>N Engl J Med. 2008;359:1429-41.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22701"/>
              </p:ext>
            </p:extLst>
          </p:nvPr>
        </p:nvGraphicFramePr>
        <p:xfrm>
          <a:off x="304800" y="1371600"/>
          <a:ext cx="8522208" cy="4796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6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Grade 2-4 Adverse Events (all causes) Occurring in ≥ 5% of Patients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</a:rPr>
                        <a:t>(MOTIVATE 1</a:t>
                      </a:r>
                      <a:r>
                        <a:rPr lang="en-US" sz="1800" b="0" baseline="0" dirty="0">
                          <a:solidFill>
                            <a:srgbClr val="FFFFFF"/>
                          </a:solidFill>
                        </a:rPr>
                        <a:t> and MOTIVATE 2 Study Populations Combined</a:t>
                      </a:r>
                      <a:r>
                        <a:rPr lang="en-US" sz="1800" b="0" dirty="0">
                          <a:solidFill>
                            <a:srgbClr val="FFFFFF"/>
                          </a:solidFill>
                        </a:rPr>
                        <a:t>) 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48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Maraviroc once daily + OBT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414)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Maraviroc twice daily + OBT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426)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Placebo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219)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Diarrhea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43 (10%)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32 (8%)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 (10%)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Fatigue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13 (3%)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21 (4%)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Fever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9 (2%)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24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 (4%)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Headache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22 (5%)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9 (2%)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12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Nausea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25 (6%)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25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15 (7%)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Upper respiratory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infection 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16 (4%)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(5%)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(1%)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91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Death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 (1%)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r>
                        <a:rPr lang="en-US" baseline="0" dirty="0"/>
                        <a:t> (2%)</a:t>
                      </a:r>
                      <a:endParaRPr lang="en-US" dirty="0"/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(1%)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7617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Maraviroc in Patients with Multiclass Drug Resistance </a:t>
            </a:r>
            <a:br>
              <a:rPr lang="en-US" sz="2400" dirty="0"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MOTIVATE 1 and 2: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Gulick</a:t>
            </a:r>
            <a:r>
              <a:rPr lang="en-US" dirty="0">
                <a:latin typeface="Arial" pitchFamily="31" charset="0"/>
              </a:rPr>
              <a:t> RM, et al. </a:t>
            </a:r>
            <a:r>
              <a:rPr lang="is-IS" dirty="0">
                <a:latin typeface="Arial" pitchFamily="31" charset="0"/>
              </a:rPr>
              <a:t>N Engl J Med. 2008;359:1429-41.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60722"/>
              </p:ext>
            </p:extLst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2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2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“Maraviroc, as compared with placebo, resulted in significantly greater suppression of HIV-1 and greater increases in CD4 cell counts at 48 weeks in previously treated patients with R5 HIV-1 who were receiving OBT.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8419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Maraviroc in Treatment-Experienced Patients with non-R5 HIV</a:t>
            </a:r>
            <a:br>
              <a:rPr lang="en-US" sz="2200" b="0" dirty="0"/>
            </a:br>
            <a:r>
              <a:rPr lang="en-US" dirty="0"/>
              <a:t>A4001029 Trial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284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627831" y="2736860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Maraviroc in Treatment-Experienced Patients with non-R5 HIV </a:t>
            </a:r>
            <a:br>
              <a:rPr lang="en-US" sz="2400" dirty="0"/>
            </a:br>
            <a:r>
              <a:rPr lang="en-US" sz="3100" dirty="0"/>
              <a:t>A4001029</a:t>
            </a: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Saag</a:t>
            </a:r>
            <a:r>
              <a:rPr lang="en-US" dirty="0"/>
              <a:t> M, et al. </a:t>
            </a:r>
            <a:r>
              <a:rPr lang="pt-BR" dirty="0">
                <a:solidFill>
                  <a:srgbClr val="003A78"/>
                </a:solidFill>
              </a:rPr>
              <a:t>J </a:t>
            </a:r>
            <a:r>
              <a:rPr lang="pt-BR" dirty="0" err="1">
                <a:solidFill>
                  <a:srgbClr val="003A78"/>
                </a:solidFill>
              </a:rPr>
              <a:t>Infect</a:t>
            </a:r>
            <a:r>
              <a:rPr lang="pt-BR" dirty="0">
                <a:solidFill>
                  <a:srgbClr val="003A78"/>
                </a:solidFill>
              </a:rPr>
              <a:t> </a:t>
            </a:r>
            <a:r>
              <a:rPr lang="pt-BR" dirty="0" err="1">
                <a:solidFill>
                  <a:srgbClr val="003A78"/>
                </a:solidFill>
              </a:rPr>
              <a:t>Dis</a:t>
            </a:r>
            <a:r>
              <a:rPr lang="pt-BR" dirty="0">
                <a:solidFill>
                  <a:srgbClr val="003A78"/>
                </a:solidFill>
              </a:rPr>
              <a:t>. 2009;199:1638-47.</a:t>
            </a:r>
            <a:endParaRPr lang="en-US" dirty="0">
              <a:solidFill>
                <a:srgbClr val="003A78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257800" y="1981200"/>
            <a:ext cx="3334512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Maraviroc once daily + OBT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57)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276088" y="3200400"/>
            <a:ext cx="333451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Maraviroc twice daily + OBT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52)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276088" y="4419600"/>
            <a:ext cx="333451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</a:rPr>
              <a:t>Placebo + OBT </a:t>
            </a:r>
          </a:p>
          <a:p>
            <a:pPr algn="ctr"/>
            <a:r>
              <a:rPr lang="en-US" sz="1400" dirty="0">
                <a:latin typeface="Arial"/>
              </a:rPr>
              <a:t>(n = 58)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633426" y="3571371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799" y="3657600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79176"/>
              </p:ext>
            </p:extLst>
          </p:nvPr>
        </p:nvGraphicFramePr>
        <p:xfrm>
          <a:off x="228600" y="1476231"/>
          <a:ext cx="4343400" cy="4191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A4001029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1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Randomized, double-blind, placebo-controlled, phase 2b trials to evaluate safety and efficacy of maraviroc in treatment-experienced patients infected with non-R5 tropic HIV 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190)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Resistance 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ARV classes,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or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≥3 months of treatment ≥3 ARV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classes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X4, dual, or mixed-tropic HIV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Maraviroc 300 mg once daily + OBT*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Maraviroc 300 mg twice daily + OBT*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Placebo + OBT*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1" y="5801380"/>
            <a:ext cx="8381999" cy="523220"/>
          </a:xfrm>
          <a:prstGeom prst="rect">
            <a:avLst/>
          </a:prstGeom>
          <a:solidFill>
            <a:srgbClr val="E6EBF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*OBT = Optimized Background Therapy (investigator selected, 3-6 agents). MVC dose reduced to </a:t>
            </a:r>
            <a:br>
              <a:rPr lang="en-US" sz="1400" dirty="0">
                <a:latin typeface="Arial"/>
              </a:rPr>
            </a:br>
            <a:r>
              <a:rPr lang="en-US" sz="1400" dirty="0">
                <a:latin typeface="Arial"/>
              </a:rPr>
              <a:t> 150 mg (daily or BID) in patients taking protease inhibitors (except tipranavir) or </a:t>
            </a:r>
            <a:r>
              <a:rPr lang="en-US" sz="1400" dirty="0" err="1">
                <a:latin typeface="Arial"/>
              </a:rPr>
              <a:t>delavirdine</a:t>
            </a:r>
            <a:r>
              <a:rPr lang="en-US" sz="1400" dirty="0"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512875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24: Virologic Response*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Saag</a:t>
            </a:r>
            <a:r>
              <a:rPr lang="en-US" dirty="0"/>
              <a:t> M, et al. </a:t>
            </a:r>
            <a:r>
              <a:rPr lang="pt-BR" dirty="0">
                <a:solidFill>
                  <a:srgbClr val="003A78"/>
                </a:solidFill>
              </a:rPr>
              <a:t>J </a:t>
            </a:r>
            <a:r>
              <a:rPr lang="pt-BR" dirty="0" err="1">
                <a:solidFill>
                  <a:srgbClr val="003A78"/>
                </a:solidFill>
              </a:rPr>
              <a:t>Infect</a:t>
            </a:r>
            <a:r>
              <a:rPr lang="pt-BR" dirty="0">
                <a:solidFill>
                  <a:srgbClr val="003A78"/>
                </a:solidFill>
              </a:rPr>
              <a:t> </a:t>
            </a:r>
            <a:r>
              <a:rPr lang="pt-BR" dirty="0" err="1">
                <a:solidFill>
                  <a:srgbClr val="003A78"/>
                </a:solidFill>
              </a:rPr>
              <a:t>Dis</a:t>
            </a:r>
            <a:r>
              <a:rPr lang="pt-BR" dirty="0">
                <a:solidFill>
                  <a:srgbClr val="003A78"/>
                </a:solidFill>
              </a:rPr>
              <a:t>. 2009;199:1638-47.</a:t>
            </a:r>
            <a:endParaRPr lang="en-US" dirty="0">
              <a:solidFill>
                <a:srgbClr val="003A78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42454"/>
              </p:ext>
            </p:extLst>
          </p:nvPr>
        </p:nvGraphicFramePr>
        <p:xfrm>
          <a:off x="454819" y="1905000"/>
          <a:ext cx="82311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Maraviroc in Treatment-Experienced Patients with non-R5 HIV </a:t>
            </a:r>
            <a:br>
              <a:rPr lang="en-US" sz="2400" dirty="0"/>
            </a:br>
            <a:r>
              <a:rPr lang="en-US" sz="2800" dirty="0"/>
              <a:t>A4001029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43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</a:rPr>
              <a:t>*Values for patients with missing data or who discontinued treatment imputed as 0 </a:t>
            </a:r>
          </a:p>
        </p:txBody>
      </p:sp>
    </p:spTree>
    <p:extLst>
      <p:ext uri="{BB962C8B-B14F-4D97-AF65-F5344CB8AC3E}">
        <p14:creationId xmlns:p14="http://schemas.microsoft.com/office/powerpoint/2010/main" val="14268137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33450">
              <a:spcBef>
                <a:spcPct val="2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CCR5 Tropic (R5) HIV-1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8314" y="5929613"/>
            <a:ext cx="1556867" cy="31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1371600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3314700" y="4812476"/>
            <a:ext cx="2514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 err="1">
                <a:solidFill>
                  <a:srgbClr val="161616"/>
                </a:solidFill>
                <a:latin typeface="Arial" charset="0"/>
              </a:rPr>
              <a:t>Coreceptors</a:t>
            </a:r>
            <a:endParaRPr lang="en-US" sz="2000" b="1" dirty="0">
              <a:solidFill>
                <a:srgbClr val="161616"/>
              </a:solidFill>
              <a:latin typeface="Arial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978239" y="5017860"/>
            <a:ext cx="747099" cy="1223803"/>
            <a:chOff x="5932292" y="4083050"/>
            <a:chExt cx="708025" cy="1403350"/>
          </a:xfrm>
        </p:grpSpPr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2860964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pic>
        <p:nvPicPr>
          <p:cNvPr id="97" name="Picture 96" descr="CD4_Green_Fill.png">
            <a:extLst>
              <a:ext uri="{FF2B5EF4-FFF2-40B4-BE49-F238E27FC236}">
                <a16:creationId xmlns:a16="http://schemas.microsoft.com/office/drawing/2014/main" id="{CB0ED6A1-B53C-E541-B4D1-8FE9D559D981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22" y="4385965"/>
            <a:ext cx="869969" cy="1702743"/>
          </a:xfrm>
          <a:prstGeom prst="rect">
            <a:avLst/>
          </a:prstGeom>
        </p:spPr>
      </p:pic>
      <p:pic>
        <p:nvPicPr>
          <p:cNvPr id="98" name="Picture 97" descr="CD4_Green_Fill.png">
            <a:extLst>
              <a:ext uri="{FF2B5EF4-FFF2-40B4-BE49-F238E27FC236}">
                <a16:creationId xmlns:a16="http://schemas.microsoft.com/office/drawing/2014/main" id="{A1F74EBA-1432-C04F-9F70-ECC208F4A34C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118" y="4385965"/>
            <a:ext cx="876745" cy="1709928"/>
          </a:xfrm>
          <a:prstGeom prst="rect">
            <a:avLst/>
          </a:prstGeom>
        </p:spPr>
      </p:pic>
      <p:sp>
        <p:nvSpPr>
          <p:cNvPr id="99" name="Oval 8">
            <a:extLst>
              <a:ext uri="{FF2B5EF4-FFF2-40B4-BE49-F238E27FC236}">
                <a16:creationId xmlns:a16="http://schemas.microsoft.com/office/drawing/2014/main" id="{14F39E73-19D2-0247-921C-DFF46CBFA7B5}"/>
              </a:ext>
            </a:extLst>
          </p:cNvPr>
          <p:cNvSpPr/>
          <p:nvPr/>
        </p:nvSpPr>
        <p:spPr>
          <a:xfrm flipH="1">
            <a:off x="1359749" y="5746343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7E905EC4-6DEB-CB4D-8D10-66EE44111C74}"/>
              </a:ext>
            </a:extLst>
          </p:cNvPr>
          <p:cNvSpPr/>
          <p:nvPr/>
        </p:nvSpPr>
        <p:spPr>
          <a:xfrm flipH="1">
            <a:off x="7030293" y="571479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7066634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5703997" y="4958913"/>
            <a:ext cx="809181" cy="1187323"/>
            <a:chOff x="5715000" y="2514600"/>
            <a:chExt cx="846138" cy="1327728"/>
          </a:xfrm>
        </p:grpSpPr>
        <p:sp>
          <p:nvSpPr>
            <p:cNvPr id="103" name="Freeform 11"/>
            <p:cNvSpPr>
              <a:spLocks noChangeAspect="1"/>
            </p:cNvSpPr>
            <p:nvPr/>
          </p:nvSpPr>
          <p:spPr bwMode="auto">
            <a:xfrm>
              <a:off x="5853113" y="2735406"/>
              <a:ext cx="119062" cy="225136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Freeform 12"/>
            <p:cNvSpPr>
              <a:spLocks noChangeAspect="1"/>
            </p:cNvSpPr>
            <p:nvPr/>
          </p:nvSpPr>
          <p:spPr bwMode="auto">
            <a:xfrm>
              <a:off x="5791200" y="2514600"/>
              <a:ext cx="387350" cy="437284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Freeform 13"/>
            <p:cNvSpPr>
              <a:spLocks noChangeAspect="1"/>
            </p:cNvSpPr>
            <p:nvPr/>
          </p:nvSpPr>
          <p:spPr bwMode="auto">
            <a:xfrm flipH="1">
              <a:off x="6129338" y="2666134"/>
              <a:ext cx="142875" cy="484909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991225" y="2804679"/>
              <a:ext cx="106363" cy="207818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15"/>
            <p:cNvSpPr>
              <a:spLocks noChangeAspect="1"/>
            </p:cNvSpPr>
            <p:nvPr/>
          </p:nvSpPr>
          <p:spPr bwMode="auto">
            <a:xfrm flipV="1">
              <a:off x="5726113" y="3445452"/>
              <a:ext cx="136525" cy="24245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rot="21181594">
              <a:off x="5946775" y="3426691"/>
              <a:ext cx="93663" cy="346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flipV="1">
              <a:off x="6105525" y="3445452"/>
              <a:ext cx="136525" cy="291523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0" name="Freeform 18"/>
            <p:cNvSpPr>
              <a:spLocks noChangeAspect="1"/>
            </p:cNvSpPr>
            <p:nvPr/>
          </p:nvSpPr>
          <p:spPr bwMode="auto">
            <a:xfrm rot="21462949">
              <a:off x="6172200" y="3495964"/>
              <a:ext cx="388938" cy="3463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60" y="376"/>
                </a:cxn>
                <a:cxn ang="0">
                  <a:pos x="408" y="352"/>
                </a:cxn>
                <a:cxn ang="0">
                  <a:pos x="472" y="240"/>
                </a:cxn>
                <a:cxn ang="0">
                  <a:pos x="576" y="208"/>
                </a:cxn>
                <a:cxn ang="0">
                  <a:pos x="664" y="240"/>
                </a:cxn>
                <a:cxn ang="0">
                  <a:pos x="696" y="400"/>
                </a:cxn>
                <a:cxn ang="0">
                  <a:pos x="688" y="552"/>
                </a:cxn>
                <a:cxn ang="0">
                  <a:pos x="656" y="616"/>
                </a:cxn>
                <a:cxn ang="0">
                  <a:pos x="336" y="720"/>
                </a:cxn>
                <a:cxn ang="0">
                  <a:pos x="184" y="752"/>
                </a:cxn>
                <a:cxn ang="0">
                  <a:pos x="0" y="728"/>
                </a:cxn>
              </a:cxnLst>
              <a:rect l="0" t="0" r="r" b="b"/>
              <a:pathLst>
                <a:path w="697" h="783">
                  <a:moveTo>
                    <a:pt x="240" y="0"/>
                  </a:moveTo>
                  <a:cubicBezTo>
                    <a:pt x="182" y="173"/>
                    <a:pt x="194" y="334"/>
                    <a:pt x="360" y="376"/>
                  </a:cubicBezTo>
                  <a:cubicBezTo>
                    <a:pt x="370" y="372"/>
                    <a:pt x="402" y="364"/>
                    <a:pt x="408" y="352"/>
                  </a:cubicBezTo>
                  <a:cubicBezTo>
                    <a:pt x="436" y="286"/>
                    <a:pt x="388" y="267"/>
                    <a:pt x="472" y="240"/>
                  </a:cubicBezTo>
                  <a:cubicBezTo>
                    <a:pt x="500" y="183"/>
                    <a:pt x="518" y="198"/>
                    <a:pt x="576" y="208"/>
                  </a:cubicBezTo>
                  <a:cubicBezTo>
                    <a:pt x="626" y="191"/>
                    <a:pt x="640" y="192"/>
                    <a:pt x="664" y="240"/>
                  </a:cubicBezTo>
                  <a:cubicBezTo>
                    <a:pt x="672" y="293"/>
                    <a:pt x="686" y="345"/>
                    <a:pt x="696" y="400"/>
                  </a:cubicBezTo>
                  <a:cubicBezTo>
                    <a:pt x="693" y="450"/>
                    <a:pt x="697" y="502"/>
                    <a:pt x="688" y="552"/>
                  </a:cubicBezTo>
                  <a:cubicBezTo>
                    <a:pt x="683" y="575"/>
                    <a:pt x="663" y="593"/>
                    <a:pt x="656" y="616"/>
                  </a:cubicBezTo>
                  <a:cubicBezTo>
                    <a:pt x="618" y="727"/>
                    <a:pt x="420" y="711"/>
                    <a:pt x="336" y="720"/>
                  </a:cubicBezTo>
                  <a:cubicBezTo>
                    <a:pt x="283" y="733"/>
                    <a:pt x="232" y="727"/>
                    <a:pt x="184" y="752"/>
                  </a:cubicBezTo>
                  <a:cubicBezTo>
                    <a:pt x="8" y="743"/>
                    <a:pt x="55" y="783"/>
                    <a:pt x="0" y="728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5803900" y="2891270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0"/>
            <p:cNvSpPr>
              <a:spLocks noChangeAspect="1" noChangeArrowheads="1"/>
            </p:cNvSpPr>
            <p:nvPr/>
          </p:nvSpPr>
          <p:spPr bwMode="auto">
            <a:xfrm rot="396020">
              <a:off x="5715000" y="2891270"/>
              <a:ext cx="114300" cy="630671"/>
            </a:xfrm>
            <a:prstGeom prst="can">
              <a:avLst>
                <a:gd name="adj" fmla="val 27228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1"/>
            <p:cNvSpPr>
              <a:spLocks noChangeAspect="1" noChangeArrowheads="1"/>
            </p:cNvSpPr>
            <p:nvPr/>
          </p:nvSpPr>
          <p:spPr bwMode="auto">
            <a:xfrm>
              <a:off x="589597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2"/>
            <p:cNvSpPr>
              <a:spLocks noChangeAspect="1" noChangeArrowheads="1"/>
            </p:cNvSpPr>
            <p:nvPr/>
          </p:nvSpPr>
          <p:spPr bwMode="auto">
            <a:xfrm rot="21392502">
              <a:off x="59721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3"/>
            <p:cNvSpPr>
              <a:spLocks noChangeAspect="1" noChangeArrowheads="1"/>
            </p:cNvSpPr>
            <p:nvPr/>
          </p:nvSpPr>
          <p:spPr bwMode="auto">
            <a:xfrm rot="42361">
              <a:off x="6045200" y="2884055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4"/>
            <p:cNvSpPr>
              <a:spLocks noChangeAspect="1" noChangeArrowheads="1"/>
            </p:cNvSpPr>
            <p:nvPr/>
          </p:nvSpPr>
          <p:spPr bwMode="auto">
            <a:xfrm rot="21286103">
              <a:off x="61245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5"/>
            <p:cNvSpPr>
              <a:spLocks noChangeAspect="1" noChangeArrowheads="1"/>
            </p:cNvSpPr>
            <p:nvPr/>
          </p:nvSpPr>
          <p:spPr bwMode="auto">
            <a:xfrm rot="21223658">
              <a:off x="621982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75"/>
          <p:cNvSpPr>
            <a:spLocks noChangeArrowheads="1"/>
          </p:cNvSpPr>
          <p:nvPr/>
        </p:nvSpPr>
        <p:spPr bwMode="auto">
          <a:xfrm>
            <a:off x="5361418" y="6202606"/>
            <a:ext cx="146158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</a:rPr>
              <a:t>CXCR4</a:t>
            </a:r>
          </a:p>
        </p:txBody>
      </p:sp>
      <p:sp>
        <p:nvSpPr>
          <p:cNvPr id="120" name="Striped Right Arrow 119"/>
          <p:cNvSpPr/>
          <p:nvPr/>
        </p:nvSpPr>
        <p:spPr>
          <a:xfrm rot="7523543">
            <a:off x="3199546" y="4156943"/>
            <a:ext cx="1090664" cy="33528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id="{A4552C6E-AA33-D94E-A0A4-FD43A446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557226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R5 HIV </a:t>
            </a:r>
          </a:p>
        </p:txBody>
      </p:sp>
      <p:pic>
        <p:nvPicPr>
          <p:cNvPr id="64" name="Picture 63" descr=" HIV_R5_Blue.png">
            <a:extLst>
              <a:ext uri="{FF2B5EF4-FFF2-40B4-BE49-F238E27FC236}">
                <a16:creationId xmlns:a16="http://schemas.microsoft.com/office/drawing/2014/main" id="{1A12FD9A-D93F-2A43-BC7C-FC3C1271C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289" y="2148957"/>
            <a:ext cx="1737243" cy="17372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Rectangle 25">
            <a:extLst>
              <a:ext uri="{FF2B5EF4-FFF2-40B4-BE49-F238E27FC236}">
                <a16:creationId xmlns:a16="http://schemas.microsoft.com/office/drawing/2014/main" id="{87BD7A92-838E-1A44-9043-3F4420C2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7" y="6094691"/>
            <a:ext cx="1299363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</p:spTree>
    <p:extLst>
      <p:ext uri="{BB962C8B-B14F-4D97-AF65-F5344CB8AC3E}">
        <p14:creationId xmlns:p14="http://schemas.microsoft.com/office/powerpoint/2010/main" val="357690503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24: Change in CD4 Cell Count from Baseline*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Saag</a:t>
            </a:r>
            <a:r>
              <a:rPr lang="en-US" dirty="0"/>
              <a:t> M, et al. </a:t>
            </a:r>
            <a:r>
              <a:rPr lang="pt-BR" dirty="0">
                <a:solidFill>
                  <a:srgbClr val="003A78"/>
                </a:solidFill>
              </a:rPr>
              <a:t>J </a:t>
            </a:r>
            <a:r>
              <a:rPr lang="pt-BR" dirty="0" err="1">
                <a:solidFill>
                  <a:srgbClr val="003A78"/>
                </a:solidFill>
              </a:rPr>
              <a:t>Infect</a:t>
            </a:r>
            <a:r>
              <a:rPr lang="pt-BR" dirty="0">
                <a:solidFill>
                  <a:srgbClr val="003A78"/>
                </a:solidFill>
              </a:rPr>
              <a:t> </a:t>
            </a:r>
            <a:r>
              <a:rPr lang="pt-BR" dirty="0" err="1">
                <a:solidFill>
                  <a:srgbClr val="003A78"/>
                </a:solidFill>
              </a:rPr>
              <a:t>Dis</a:t>
            </a:r>
            <a:r>
              <a:rPr lang="pt-BR" dirty="0">
                <a:solidFill>
                  <a:srgbClr val="003A78"/>
                </a:solidFill>
              </a:rPr>
              <a:t>. 2009;199:1638-47.</a:t>
            </a:r>
            <a:endParaRPr lang="en-US" dirty="0">
              <a:solidFill>
                <a:srgbClr val="003A78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38723"/>
              </p:ext>
            </p:extLst>
          </p:nvPr>
        </p:nvGraphicFramePr>
        <p:xfrm>
          <a:off x="456406" y="1828800"/>
          <a:ext cx="82311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Maraviroc in Treatment-Experienced Patients with non-R5 HIV </a:t>
            </a:r>
            <a:br>
              <a:rPr lang="en-US" sz="2400" dirty="0"/>
            </a:br>
            <a:r>
              <a:rPr lang="en-US" sz="2800" dirty="0"/>
              <a:t>A4001029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0960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</a:rPr>
              <a:t>*Using last observation carried forward method</a:t>
            </a:r>
          </a:p>
        </p:txBody>
      </p:sp>
    </p:spTree>
    <p:extLst>
      <p:ext uri="{BB962C8B-B14F-4D97-AF65-F5344CB8AC3E}">
        <p14:creationId xmlns:p14="http://schemas.microsoft.com/office/powerpoint/2010/main" val="163088177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Maraviroc in Treatment-Experienced Patients with non-R5 HIV </a:t>
            </a:r>
            <a:br>
              <a:rPr lang="en-US" sz="2400" dirty="0"/>
            </a:br>
            <a:r>
              <a:rPr lang="en-US" sz="2800" dirty="0"/>
              <a:t>A4001029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Saag</a:t>
            </a:r>
            <a:r>
              <a:rPr lang="en-US" dirty="0"/>
              <a:t> M, et al. </a:t>
            </a:r>
            <a:r>
              <a:rPr lang="pt-BR" dirty="0">
                <a:solidFill>
                  <a:srgbClr val="003A78"/>
                </a:solidFill>
              </a:rPr>
              <a:t>J </a:t>
            </a:r>
            <a:r>
              <a:rPr lang="pt-BR" dirty="0" err="1">
                <a:solidFill>
                  <a:srgbClr val="003A78"/>
                </a:solidFill>
              </a:rPr>
              <a:t>Infect</a:t>
            </a:r>
            <a:r>
              <a:rPr lang="pt-BR" dirty="0">
                <a:solidFill>
                  <a:srgbClr val="003A78"/>
                </a:solidFill>
              </a:rPr>
              <a:t> </a:t>
            </a:r>
            <a:r>
              <a:rPr lang="pt-BR" dirty="0" err="1">
                <a:solidFill>
                  <a:srgbClr val="003A78"/>
                </a:solidFill>
              </a:rPr>
              <a:t>Dis</a:t>
            </a:r>
            <a:r>
              <a:rPr lang="pt-BR" dirty="0">
                <a:solidFill>
                  <a:srgbClr val="003A78"/>
                </a:solidFill>
              </a:rPr>
              <a:t>. 2009;199:1638-47.</a:t>
            </a:r>
            <a:endParaRPr lang="en-US" dirty="0">
              <a:solidFill>
                <a:srgbClr val="003A7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36093"/>
              </p:ext>
            </p:extLst>
          </p:nvPr>
        </p:nvGraphicFramePr>
        <p:xfrm>
          <a:off x="0" y="25633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“In this exploratory study involving extensively treatment-experienced patients with advanced, non-R5 HIV-1 infection, neither superiority nor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noninferiority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was statistically demonstrated for either maraviroc dosage compared with placebo at 24 weeks of treatment.”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64180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/>
              <a:t>Adding Maraviroc to Suppressive ART for Suboptimal CD4 Recovery</a:t>
            </a:r>
            <a:br>
              <a:rPr lang="en-US" dirty="0"/>
            </a:br>
            <a:r>
              <a:rPr lang="en-US" sz="2800" dirty="0"/>
              <a:t>ACTG 5256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5502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204447" y="3829483"/>
            <a:ext cx="643158" cy="22912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Adding Maraviroc to Suppressive ART for Suboptimal CD4 Recovery</a:t>
            </a:r>
            <a:br>
              <a:rPr lang="en-US" sz="2400" dirty="0"/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ACTG 5256: Study Design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Wilkin TJ, et al. J Infect Dis. 2012;206:534-42.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905424" y="3395144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MVC + Suppressive ART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77435"/>
              </p:ext>
            </p:extLst>
          </p:nvPr>
        </p:nvGraphicFramePr>
        <p:xfrm>
          <a:off x="410633" y="1447800"/>
          <a:ext cx="4923367" cy="4925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5256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Single-arm, pilot trial of adding maraviroc to suppressive ART in setting of suboptimal CD4 recovery to evaluate whether maraviroc intensification is associated with an increase of at least 20 cells/mm</a:t>
                      </a:r>
                      <a: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 the CD4 count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34)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HIV-1 infected adults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Receiving stable ART with HIV RNA below limit of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detection for at least 48 weeks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Stable but suboptimal CD4 recovery over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previous year (&lt;250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slope of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annual change between -20 and 20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prior exposure to a CCR5 antagonist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Single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Maraviroc added to ART for 24 weeks, then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stopped and patient followed another 24 weeks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12930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</a:t>
            </a:r>
            <a:r>
              <a:rPr lang="en-US" sz="2200" dirty="0"/>
              <a:t>dding Maraviroc to Suppressive ART for Suboptimal CD4 Recovery</a:t>
            </a:r>
            <a:br>
              <a:rPr lang="en-US" sz="2200" dirty="0"/>
            </a:br>
            <a:r>
              <a:rPr lang="en-US" sz="31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ACTG 5256: Results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Change in CD4 Count with Maraviroc Intensification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Wilkin TJ, et al. J Infect Dis. 2012;206:534-42.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26302711"/>
              </p:ext>
            </p:extLst>
          </p:nvPr>
        </p:nvGraphicFramePr>
        <p:xfrm>
          <a:off x="460252" y="1828802"/>
          <a:ext cx="8226547" cy="428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752" y="2075814"/>
            <a:ext cx="190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"/>
              </a:rPr>
              <a:t>Maraviroc</a:t>
            </a:r>
            <a:r>
              <a:rPr lang="en-US" sz="1800" dirty="0">
                <a:latin typeface="Arial"/>
              </a:rPr>
              <a:t> added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075814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"/>
              </a:rPr>
              <a:t>Maraviroc</a:t>
            </a:r>
            <a:r>
              <a:rPr lang="en-US" sz="1800" dirty="0">
                <a:latin typeface="Arial"/>
              </a:rPr>
              <a:t> stopped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24332" y="2448261"/>
            <a:ext cx="0" cy="2743198"/>
          </a:xfrm>
          <a:prstGeom prst="line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6096000"/>
            <a:ext cx="729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*The median increase in CD4(+) T-cell count from baseline to week 24 was 12 cells/mm</a:t>
            </a:r>
            <a:r>
              <a:rPr lang="en-US" sz="1400" baseline="30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5790" y="2458503"/>
            <a:ext cx="0" cy="722370"/>
          </a:xfrm>
          <a:prstGeom prst="line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24429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Adding Maraviroc to Suppressive ART for Suboptimal CD4 Recovery</a:t>
            </a:r>
            <a:br>
              <a:rPr lang="en-US" sz="2200" dirty="0"/>
            </a:br>
            <a:r>
              <a:rPr lang="en-US" sz="28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ACTG 5256: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Wilkin TJ, et al. J Infect Dis. 2012;206:534-42.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61957"/>
              </p:ext>
            </p:extLst>
          </p:nvPr>
        </p:nvGraphicFramePr>
        <p:xfrm>
          <a:off x="0" y="27919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maraviroc to suppressive ART for 24 weeks was not associated with an increase in CD4</a:t>
                      </a:r>
                      <a:r>
                        <a:rPr lang="en-US" sz="2000" b="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T-cell counts of at least 20 cells/mm</a:t>
                      </a:r>
                      <a:r>
                        <a:rPr lang="en-US" sz="2000" b="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Further studies of CCR5 antagonists in the dampening of immune activation associated with HIV infection are warranted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63234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Maraviroc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64B71"/>
                </a:solidFill>
              </a:rPr>
              <a:t>Switch Studies</a:t>
            </a:r>
          </a:p>
          <a:p>
            <a:endParaRPr lang="en-US" dirty="0">
              <a:solidFill>
                <a:srgbClr val="264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444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Switch from Boosted PI to Maraviroc with Suppressed HIV</a:t>
            </a:r>
            <a:br>
              <a:rPr lang="en-US" dirty="0"/>
            </a:br>
            <a:r>
              <a:rPr lang="en-US" sz="2800" dirty="0"/>
              <a:t>MARCH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263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761943" y="2889260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Switch from Boosted PI to Maraviroc with Suppressed HIV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MARCH: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Pett</a:t>
            </a:r>
            <a:r>
              <a:rPr lang="en-US" dirty="0"/>
              <a:t> SL, et al. Clin Infect Dis. 2016;63:122-32. 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391912" y="2133600"/>
            <a:ext cx="3505200" cy="914400"/>
          </a:xfrm>
          <a:prstGeom prst="rect">
            <a:avLst/>
          </a:prstGeom>
          <a:solidFill>
            <a:srgbClr val="E4D4CF"/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MVC + 2 NRTIs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156)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410200" y="3352800"/>
            <a:ext cx="35052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MVC + RTV-boosted PI dual ART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157)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410200" y="4525090"/>
            <a:ext cx="3505200" cy="800219"/>
          </a:xfrm>
          <a:prstGeom prst="rect">
            <a:avLst/>
          </a:prstGeom>
          <a:solidFill>
            <a:srgbClr val="DBE4E9"/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</a:rPr>
              <a:t>Continue Current ART </a:t>
            </a:r>
            <a:br>
              <a:rPr lang="en-US" sz="1600" b="1" dirty="0">
                <a:latin typeface="Arial"/>
              </a:rPr>
            </a:br>
            <a:r>
              <a:rPr lang="en-US" sz="1600" b="1" dirty="0">
                <a:latin typeface="Arial"/>
              </a:rPr>
              <a:t>(Control Arm)</a:t>
            </a:r>
          </a:p>
          <a:p>
            <a:pPr algn="ctr"/>
            <a:r>
              <a:rPr lang="en-US" sz="1400" dirty="0">
                <a:latin typeface="Arial"/>
              </a:rPr>
              <a:t>(n = 82)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767538" y="3723771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29911" y="3810000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54192"/>
              </p:ext>
            </p:extLst>
          </p:nvPr>
        </p:nvGraphicFramePr>
        <p:xfrm>
          <a:off x="228600" y="1581246"/>
          <a:ext cx="4419600" cy="4495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MARCH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9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Randomized, multicenter, open-label switch study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395)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 with HIV-1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R5-tropic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HIV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&lt;200 copies/mL on stable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(&gt;24 weeks) 2 NRTI + boosted PI regimen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Non-pregnant, not breastfeeding,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no hepatitis B coinfection, no past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virologic failure or resistance mutations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Maraviroc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+ 2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NRTIs 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Maraviroc + Boosted PI + 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dual therapy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Continue current ART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val 14"/>
          <p:cNvSpPr>
            <a:spLocks noChangeAspect="1"/>
          </p:cNvSpPr>
          <p:nvPr/>
        </p:nvSpPr>
        <p:spPr>
          <a:xfrm>
            <a:off x="4888993" y="3200400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888993" y="3688081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888993" y="4145281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1x</a:t>
            </a:r>
          </a:p>
        </p:txBody>
      </p:sp>
    </p:spTree>
    <p:extLst>
      <p:ext uri="{BB962C8B-B14F-4D97-AF65-F5344CB8AC3E}">
        <p14:creationId xmlns:p14="http://schemas.microsoft.com/office/powerpoint/2010/main" val="1726397787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Switch from Boosted PI to Maraviroc with Suppressed HIV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MARCH: Results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Results (Intention to Treat Analysis, ITT)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Pett</a:t>
            </a:r>
            <a:r>
              <a:rPr lang="en-US" dirty="0"/>
              <a:t> SL, et al. </a:t>
            </a:r>
            <a:r>
              <a:rPr lang="en-US" dirty="0" err="1"/>
              <a:t>Clin</a:t>
            </a:r>
            <a:r>
              <a:rPr lang="en-US" dirty="0"/>
              <a:t> Infect Dis. 2016;63:122-32. 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013444"/>
              </p:ext>
            </p:extLst>
          </p:nvPr>
        </p:nvGraphicFramePr>
        <p:xfrm>
          <a:off x="456406" y="1981200"/>
          <a:ext cx="822204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146844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33450">
              <a:spcBef>
                <a:spcPct val="2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CXCR4 Tropic (X4) HIV-1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8314" y="5929613"/>
            <a:ext cx="1556867" cy="31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1371600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978239" y="5017860"/>
            <a:ext cx="747099" cy="1223803"/>
            <a:chOff x="5932292" y="4083050"/>
            <a:chExt cx="708025" cy="1403350"/>
          </a:xfrm>
        </p:grpSpPr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2860964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pic>
        <p:nvPicPr>
          <p:cNvPr id="97" name="Picture 96" descr="CD4_Green_Fill.png">
            <a:extLst>
              <a:ext uri="{FF2B5EF4-FFF2-40B4-BE49-F238E27FC236}">
                <a16:creationId xmlns:a16="http://schemas.microsoft.com/office/drawing/2014/main" id="{CB0ED6A1-B53C-E541-B4D1-8FE9D559D981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22" y="4385965"/>
            <a:ext cx="869969" cy="1702743"/>
          </a:xfrm>
          <a:prstGeom prst="rect">
            <a:avLst/>
          </a:prstGeom>
        </p:spPr>
      </p:pic>
      <p:pic>
        <p:nvPicPr>
          <p:cNvPr id="98" name="Picture 97" descr="CD4_Green_Fill.png">
            <a:extLst>
              <a:ext uri="{FF2B5EF4-FFF2-40B4-BE49-F238E27FC236}">
                <a16:creationId xmlns:a16="http://schemas.microsoft.com/office/drawing/2014/main" id="{A1F74EBA-1432-C04F-9F70-ECC208F4A34C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118" y="4385965"/>
            <a:ext cx="876745" cy="1709928"/>
          </a:xfrm>
          <a:prstGeom prst="rect">
            <a:avLst/>
          </a:prstGeom>
        </p:spPr>
      </p:pic>
      <p:sp>
        <p:nvSpPr>
          <p:cNvPr id="99" name="Oval 8">
            <a:extLst>
              <a:ext uri="{FF2B5EF4-FFF2-40B4-BE49-F238E27FC236}">
                <a16:creationId xmlns:a16="http://schemas.microsoft.com/office/drawing/2014/main" id="{14F39E73-19D2-0247-921C-DFF46CBFA7B5}"/>
              </a:ext>
            </a:extLst>
          </p:cNvPr>
          <p:cNvSpPr/>
          <p:nvPr/>
        </p:nvSpPr>
        <p:spPr>
          <a:xfrm flipH="1">
            <a:off x="1359749" y="5746343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7E905EC4-6DEB-CB4D-8D10-66EE44111C74}"/>
              </a:ext>
            </a:extLst>
          </p:cNvPr>
          <p:cNvSpPr/>
          <p:nvPr/>
        </p:nvSpPr>
        <p:spPr>
          <a:xfrm flipH="1">
            <a:off x="7030293" y="571479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7066634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5703997" y="4958913"/>
            <a:ext cx="809181" cy="1187323"/>
            <a:chOff x="5715000" y="2514600"/>
            <a:chExt cx="846138" cy="1327728"/>
          </a:xfrm>
        </p:grpSpPr>
        <p:sp>
          <p:nvSpPr>
            <p:cNvPr id="103" name="Freeform 11"/>
            <p:cNvSpPr>
              <a:spLocks noChangeAspect="1"/>
            </p:cNvSpPr>
            <p:nvPr/>
          </p:nvSpPr>
          <p:spPr bwMode="auto">
            <a:xfrm>
              <a:off x="5853113" y="2735406"/>
              <a:ext cx="119062" cy="225136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Freeform 12"/>
            <p:cNvSpPr>
              <a:spLocks noChangeAspect="1"/>
            </p:cNvSpPr>
            <p:nvPr/>
          </p:nvSpPr>
          <p:spPr bwMode="auto">
            <a:xfrm>
              <a:off x="5791200" y="2514600"/>
              <a:ext cx="387350" cy="437284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Freeform 13"/>
            <p:cNvSpPr>
              <a:spLocks noChangeAspect="1"/>
            </p:cNvSpPr>
            <p:nvPr/>
          </p:nvSpPr>
          <p:spPr bwMode="auto">
            <a:xfrm flipH="1">
              <a:off x="6129338" y="2666134"/>
              <a:ext cx="142875" cy="484909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991225" y="2804679"/>
              <a:ext cx="106363" cy="207818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15"/>
            <p:cNvSpPr>
              <a:spLocks noChangeAspect="1"/>
            </p:cNvSpPr>
            <p:nvPr/>
          </p:nvSpPr>
          <p:spPr bwMode="auto">
            <a:xfrm flipV="1">
              <a:off x="5726113" y="3445452"/>
              <a:ext cx="136525" cy="24245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rot="21181594">
              <a:off x="5946775" y="3426691"/>
              <a:ext cx="93663" cy="346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flipV="1">
              <a:off x="6105525" y="3445452"/>
              <a:ext cx="136525" cy="291523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0" name="Freeform 18"/>
            <p:cNvSpPr>
              <a:spLocks noChangeAspect="1"/>
            </p:cNvSpPr>
            <p:nvPr/>
          </p:nvSpPr>
          <p:spPr bwMode="auto">
            <a:xfrm rot="21462949">
              <a:off x="6172200" y="3495964"/>
              <a:ext cx="388938" cy="3463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60" y="376"/>
                </a:cxn>
                <a:cxn ang="0">
                  <a:pos x="408" y="352"/>
                </a:cxn>
                <a:cxn ang="0">
                  <a:pos x="472" y="240"/>
                </a:cxn>
                <a:cxn ang="0">
                  <a:pos x="576" y="208"/>
                </a:cxn>
                <a:cxn ang="0">
                  <a:pos x="664" y="240"/>
                </a:cxn>
                <a:cxn ang="0">
                  <a:pos x="696" y="400"/>
                </a:cxn>
                <a:cxn ang="0">
                  <a:pos x="688" y="552"/>
                </a:cxn>
                <a:cxn ang="0">
                  <a:pos x="656" y="616"/>
                </a:cxn>
                <a:cxn ang="0">
                  <a:pos x="336" y="720"/>
                </a:cxn>
                <a:cxn ang="0">
                  <a:pos x="184" y="752"/>
                </a:cxn>
                <a:cxn ang="0">
                  <a:pos x="0" y="728"/>
                </a:cxn>
              </a:cxnLst>
              <a:rect l="0" t="0" r="r" b="b"/>
              <a:pathLst>
                <a:path w="697" h="783">
                  <a:moveTo>
                    <a:pt x="240" y="0"/>
                  </a:moveTo>
                  <a:cubicBezTo>
                    <a:pt x="182" y="173"/>
                    <a:pt x="194" y="334"/>
                    <a:pt x="360" y="376"/>
                  </a:cubicBezTo>
                  <a:cubicBezTo>
                    <a:pt x="370" y="372"/>
                    <a:pt x="402" y="364"/>
                    <a:pt x="408" y="352"/>
                  </a:cubicBezTo>
                  <a:cubicBezTo>
                    <a:pt x="436" y="286"/>
                    <a:pt x="388" y="267"/>
                    <a:pt x="472" y="240"/>
                  </a:cubicBezTo>
                  <a:cubicBezTo>
                    <a:pt x="500" y="183"/>
                    <a:pt x="518" y="198"/>
                    <a:pt x="576" y="208"/>
                  </a:cubicBezTo>
                  <a:cubicBezTo>
                    <a:pt x="626" y="191"/>
                    <a:pt x="640" y="192"/>
                    <a:pt x="664" y="240"/>
                  </a:cubicBezTo>
                  <a:cubicBezTo>
                    <a:pt x="672" y="293"/>
                    <a:pt x="686" y="345"/>
                    <a:pt x="696" y="400"/>
                  </a:cubicBezTo>
                  <a:cubicBezTo>
                    <a:pt x="693" y="450"/>
                    <a:pt x="697" y="502"/>
                    <a:pt x="688" y="552"/>
                  </a:cubicBezTo>
                  <a:cubicBezTo>
                    <a:pt x="683" y="575"/>
                    <a:pt x="663" y="593"/>
                    <a:pt x="656" y="616"/>
                  </a:cubicBezTo>
                  <a:cubicBezTo>
                    <a:pt x="618" y="727"/>
                    <a:pt x="420" y="711"/>
                    <a:pt x="336" y="720"/>
                  </a:cubicBezTo>
                  <a:cubicBezTo>
                    <a:pt x="283" y="733"/>
                    <a:pt x="232" y="727"/>
                    <a:pt x="184" y="752"/>
                  </a:cubicBezTo>
                  <a:cubicBezTo>
                    <a:pt x="8" y="743"/>
                    <a:pt x="55" y="783"/>
                    <a:pt x="0" y="728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5803900" y="2891270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0"/>
            <p:cNvSpPr>
              <a:spLocks noChangeAspect="1" noChangeArrowheads="1"/>
            </p:cNvSpPr>
            <p:nvPr/>
          </p:nvSpPr>
          <p:spPr bwMode="auto">
            <a:xfrm rot="396020">
              <a:off x="5715000" y="2891270"/>
              <a:ext cx="114300" cy="630671"/>
            </a:xfrm>
            <a:prstGeom prst="can">
              <a:avLst>
                <a:gd name="adj" fmla="val 27228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1"/>
            <p:cNvSpPr>
              <a:spLocks noChangeAspect="1" noChangeArrowheads="1"/>
            </p:cNvSpPr>
            <p:nvPr/>
          </p:nvSpPr>
          <p:spPr bwMode="auto">
            <a:xfrm>
              <a:off x="589597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2"/>
            <p:cNvSpPr>
              <a:spLocks noChangeAspect="1" noChangeArrowheads="1"/>
            </p:cNvSpPr>
            <p:nvPr/>
          </p:nvSpPr>
          <p:spPr bwMode="auto">
            <a:xfrm rot="21392502">
              <a:off x="59721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3"/>
            <p:cNvSpPr>
              <a:spLocks noChangeAspect="1" noChangeArrowheads="1"/>
            </p:cNvSpPr>
            <p:nvPr/>
          </p:nvSpPr>
          <p:spPr bwMode="auto">
            <a:xfrm rot="42361">
              <a:off x="6045200" y="2884055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4"/>
            <p:cNvSpPr>
              <a:spLocks noChangeAspect="1" noChangeArrowheads="1"/>
            </p:cNvSpPr>
            <p:nvPr/>
          </p:nvSpPr>
          <p:spPr bwMode="auto">
            <a:xfrm rot="21286103">
              <a:off x="61245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5"/>
            <p:cNvSpPr>
              <a:spLocks noChangeAspect="1" noChangeArrowheads="1"/>
            </p:cNvSpPr>
            <p:nvPr/>
          </p:nvSpPr>
          <p:spPr bwMode="auto">
            <a:xfrm rot="21223658">
              <a:off x="621982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75"/>
          <p:cNvSpPr>
            <a:spLocks noChangeArrowheads="1"/>
          </p:cNvSpPr>
          <p:nvPr/>
        </p:nvSpPr>
        <p:spPr bwMode="auto">
          <a:xfrm>
            <a:off x="5361418" y="6202606"/>
            <a:ext cx="146158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</a:rPr>
              <a:t>CXCR4</a:t>
            </a:r>
          </a:p>
        </p:txBody>
      </p:sp>
      <p:sp>
        <p:nvSpPr>
          <p:cNvPr id="121" name="Striped Right Arrow 120"/>
          <p:cNvSpPr/>
          <p:nvPr/>
        </p:nvSpPr>
        <p:spPr>
          <a:xfrm rot="14076457" flipH="1">
            <a:off x="4997974" y="4156943"/>
            <a:ext cx="1090664" cy="33528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7BAF5431-A10E-4846-B646-963AD3AD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7" y="6094691"/>
            <a:ext cx="1299363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63" name="Rectangle 75">
            <a:extLst>
              <a:ext uri="{FF2B5EF4-FFF2-40B4-BE49-F238E27FC236}">
                <a16:creationId xmlns:a16="http://schemas.microsoft.com/office/drawing/2014/main" id="{48143D0E-D8F4-C84E-9A10-54C37B4EE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557226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X4 HIV </a:t>
            </a:r>
          </a:p>
        </p:txBody>
      </p:sp>
      <p:pic>
        <p:nvPicPr>
          <p:cNvPr id="64" name="Picture 63" descr=" HIV_X4_Purple.png">
            <a:extLst>
              <a:ext uri="{FF2B5EF4-FFF2-40B4-BE49-F238E27FC236}">
                <a16:creationId xmlns:a16="http://schemas.microsoft.com/office/drawing/2014/main" id="{A8930902-38D3-9E4B-B6CB-8F055FD1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2" y="2148957"/>
            <a:ext cx="1734131" cy="17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4937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Switch from Boosted PI to Maraviroc with Suppressed HIV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MARCH: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Pett</a:t>
            </a:r>
            <a:r>
              <a:rPr lang="en-US" dirty="0"/>
              <a:t> SL, et al. </a:t>
            </a:r>
            <a:r>
              <a:rPr lang="en-US" dirty="0" err="1"/>
              <a:t>Clin</a:t>
            </a:r>
            <a:r>
              <a:rPr lang="en-US" dirty="0"/>
              <a:t> Infect Dis. 2016;63:122-32.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71280"/>
              </p:ext>
            </p:extLst>
          </p:nvPr>
        </p:nvGraphicFramePr>
        <p:xfrm>
          <a:off x="0" y="25633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data support MVC as a switch option for ritonavir-boosted PIs when partnered with a 2-N(t)RTI backbone, but not as part of N(t)RTI-sparing regimens comprising MVC with PI/r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06955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Maraviroc plus Raltegravir </a:t>
            </a:r>
            <a:br>
              <a:rPr lang="en-US" dirty="0"/>
            </a:br>
            <a:r>
              <a:rPr lang="en-US" dirty="0" err="1"/>
              <a:t>ROCnROL</a:t>
            </a:r>
            <a:r>
              <a:rPr lang="en-US" dirty="0"/>
              <a:t> (ANRS 157) Trial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7408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Arial" pitchFamily="22" charset="0"/>
              </a:rPr>
              <a:t>Maraviroc + Raltegravir </a:t>
            </a:r>
            <a:br>
              <a:rPr lang="en-US" sz="2000" dirty="0">
                <a:latin typeface="Arial" pitchFamily="22" charset="0"/>
              </a:rPr>
            </a:br>
            <a:r>
              <a:rPr lang="en-US" sz="2800" dirty="0" err="1">
                <a:latin typeface="Arial" pitchFamily="22" charset="0"/>
              </a:rPr>
              <a:t>ROCnRal</a:t>
            </a:r>
            <a:r>
              <a:rPr lang="en-US" sz="2800" dirty="0">
                <a:latin typeface="Arial" pitchFamily="22" charset="0"/>
              </a:rPr>
              <a:t> (ANRS 157): Study Design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Katlama</a:t>
            </a:r>
            <a:r>
              <a:rPr lang="en-US" dirty="0"/>
              <a:t> C, et al. J </a:t>
            </a:r>
            <a:r>
              <a:rPr lang="en-US" dirty="0" err="1"/>
              <a:t>Antimicrob</a:t>
            </a:r>
            <a:r>
              <a:rPr lang="en-US" dirty="0"/>
              <a:t> </a:t>
            </a:r>
            <a:r>
              <a:rPr lang="en-US" dirty="0" err="1"/>
              <a:t>Chemother</a:t>
            </a:r>
            <a:r>
              <a:rPr lang="en-US" dirty="0"/>
              <a:t>. 2014;69:1648-52.</a:t>
            </a: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07380"/>
              </p:ext>
            </p:extLst>
          </p:nvPr>
        </p:nvGraphicFramePr>
        <p:xfrm>
          <a:off x="457200" y="1600200"/>
          <a:ext cx="5105400" cy="44982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ROCnRAL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(ANRS 157)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062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Pilot, phase II,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single-arm trial to evaluate capacity of a dual regimen of raltegravir plus maraviroc to maintain viral suppression in virally suppressed HIV-infected patients with hyperlipidemia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 (n = 44)</a:t>
                      </a:r>
                      <a:b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ART for  ≥5 years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Naïve to integrase inhibitors and maraviroc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&lt;200 copies/mL ≥24 months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&lt;50 copies/mL for ≥12 months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R5 tropism 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Raltegravir 400 mg BID + Maraviroc 300 mg BID 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5995140" y="3200400"/>
            <a:ext cx="29718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Raltegravir 400 mg BID + Maraviroc 300 mg BID 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44)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93595" y="3810000"/>
            <a:ext cx="395724" cy="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24594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22" charset="0"/>
              </a:rPr>
              <a:t>Maraviroc + Raltegravir </a:t>
            </a:r>
            <a:br>
              <a:rPr lang="en-US" sz="2400" dirty="0">
                <a:latin typeface="Arial" pitchFamily="22" charset="0"/>
              </a:rPr>
            </a:br>
            <a:r>
              <a:rPr lang="en-US" sz="2800" dirty="0" err="1">
                <a:latin typeface="Arial" pitchFamily="22" charset="0"/>
              </a:rPr>
              <a:t>ROCnRal</a:t>
            </a:r>
            <a:r>
              <a:rPr lang="en-US" sz="2800" dirty="0">
                <a:latin typeface="Arial" pitchFamily="22" charset="0"/>
              </a:rPr>
              <a:t> (ANRS 157): Result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24 Virologic Response </a:t>
            </a: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Katlama</a:t>
            </a:r>
            <a:r>
              <a:rPr lang="en-US" dirty="0">
                <a:latin typeface="Arial" pitchFamily="31" charset="0"/>
              </a:rPr>
              <a:t> C, et al. J </a:t>
            </a:r>
            <a:r>
              <a:rPr lang="en-US" dirty="0" err="1">
                <a:latin typeface="Arial" pitchFamily="31" charset="0"/>
              </a:rPr>
              <a:t>Antimicrob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Chemother</a:t>
            </a:r>
            <a:r>
              <a:rPr lang="en-US" dirty="0">
                <a:latin typeface="Arial" pitchFamily="31" charset="0"/>
              </a:rPr>
              <a:t>. 2014;69:1648-52.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80293"/>
              </p:ext>
            </p:extLst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375817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22" charset="0"/>
              </a:rPr>
              <a:t>Maraviroc + Raltegravir </a:t>
            </a:r>
            <a:br>
              <a:rPr lang="en-US" sz="2400" dirty="0">
                <a:latin typeface="Arial" pitchFamily="22" charset="0"/>
              </a:rPr>
            </a:br>
            <a:r>
              <a:rPr lang="en-US" sz="2800" dirty="0" err="1">
                <a:latin typeface="Arial" pitchFamily="22" charset="0"/>
              </a:rPr>
              <a:t>ROCnRal</a:t>
            </a:r>
            <a:r>
              <a:rPr lang="en-US" sz="2800" dirty="0">
                <a:latin typeface="Arial" pitchFamily="22" charset="0"/>
              </a:rPr>
              <a:t> (ANRS 157): Result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Analysis of Lipids on Dual Therapy (Median time = 19.4 weeks)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Katlama</a:t>
            </a:r>
            <a:r>
              <a:rPr lang="en-US" dirty="0">
                <a:latin typeface="Arial" pitchFamily="31" charset="0"/>
              </a:rPr>
              <a:t> C, et al. J </a:t>
            </a:r>
            <a:r>
              <a:rPr lang="en-US" dirty="0" err="1">
                <a:latin typeface="Arial" pitchFamily="31" charset="0"/>
              </a:rPr>
              <a:t>Antimicrob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Chemother</a:t>
            </a:r>
            <a:r>
              <a:rPr lang="en-US" dirty="0">
                <a:latin typeface="Arial" pitchFamily="31" charset="0"/>
              </a:rPr>
              <a:t>. 2014;69:1648-52.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458743"/>
              </p:ext>
            </p:extLst>
          </p:nvPr>
        </p:nvGraphicFramePr>
        <p:xfrm>
          <a:off x="457200" y="1905003"/>
          <a:ext cx="8229600" cy="434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66337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22" charset="0"/>
              </a:rPr>
              <a:t>Maraviroc + Raltegravir </a:t>
            </a:r>
            <a:br>
              <a:rPr lang="en-US" sz="2400" dirty="0">
                <a:latin typeface="Arial" pitchFamily="22" charset="0"/>
              </a:rPr>
            </a:br>
            <a:r>
              <a:rPr lang="en-US" sz="2800" dirty="0" err="1">
                <a:latin typeface="Arial" pitchFamily="22" charset="0"/>
              </a:rPr>
              <a:t>ROCnRal</a:t>
            </a:r>
            <a:r>
              <a:rPr lang="en-US" sz="2800" dirty="0">
                <a:latin typeface="Arial" pitchFamily="22" charset="0"/>
              </a:rPr>
              <a:t> (ANRS 157): Result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Change in </a:t>
            </a:r>
            <a:r>
              <a:rPr lang="en-US" sz="2000" dirty="0"/>
              <a:t>Bone Mineral Density from Baseline (Median interval: 26 </a:t>
            </a:r>
            <a:r>
              <a:rPr lang="en-US" sz="2000" dirty="0" err="1"/>
              <a:t>wks</a:t>
            </a:r>
            <a:r>
              <a:rPr lang="en-US" sz="20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31" charset="0"/>
              </a:rPr>
              <a:t>Katlama</a:t>
            </a:r>
            <a:r>
              <a:rPr lang="en-US" dirty="0">
                <a:latin typeface="Arial" pitchFamily="31" charset="0"/>
              </a:rPr>
              <a:t> C, et al. J </a:t>
            </a:r>
            <a:r>
              <a:rPr lang="en-US" dirty="0" err="1">
                <a:latin typeface="Arial" pitchFamily="31" charset="0"/>
              </a:rPr>
              <a:t>Antimicrob</a:t>
            </a:r>
            <a:r>
              <a:rPr lang="en-US" dirty="0">
                <a:latin typeface="Arial" pitchFamily="31" charset="0"/>
              </a:rPr>
              <a:t> </a:t>
            </a:r>
            <a:r>
              <a:rPr lang="en-US" dirty="0" err="1">
                <a:latin typeface="Arial" pitchFamily="31" charset="0"/>
              </a:rPr>
              <a:t>Chemother</a:t>
            </a:r>
            <a:r>
              <a:rPr lang="en-US" dirty="0">
                <a:latin typeface="Arial" pitchFamily="31" charset="0"/>
              </a:rPr>
              <a:t>. 2014;69:1648-52.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27115"/>
              </p:ext>
            </p:extLst>
          </p:nvPr>
        </p:nvGraphicFramePr>
        <p:xfrm>
          <a:off x="457200" y="1905003"/>
          <a:ext cx="8229600" cy="434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35362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/>
              <a:t>Dual Therapy with </a:t>
            </a:r>
            <a:r>
              <a:rPr lang="en-US" sz="2400" dirty="0" err="1"/>
              <a:t>Raltegravir</a:t>
            </a:r>
            <a:r>
              <a:rPr lang="en-US" sz="2400" dirty="0"/>
              <a:t> plus </a:t>
            </a:r>
            <a:r>
              <a:rPr lang="en-US" sz="2400" dirty="0" err="1"/>
              <a:t>Maraviroc</a:t>
            </a:r>
            <a:r>
              <a:rPr lang="en-US" sz="2400" dirty="0"/>
              <a:t> in Patients Receiving Suppressive ART who have </a:t>
            </a:r>
            <a:r>
              <a:rPr lang="en-US" sz="2400" dirty="0" err="1"/>
              <a:t>Lipohypertrophy</a:t>
            </a:r>
            <a:br>
              <a:rPr lang="en-US" sz="2400" dirty="0"/>
            </a:br>
            <a:r>
              <a:rPr lang="en-US" dirty="0" err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ROCnRAL</a:t>
            </a:r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(ANRS 157)</a:t>
            </a:r>
            <a:r>
              <a:rPr lang="en-US" dirty="0">
                <a:ea typeface="ＭＳ Ｐゴシック" pitchFamily="31" charset="-128"/>
                <a:cs typeface="ＭＳ Ｐゴシック" pitchFamily="31" charset="-128"/>
              </a:rPr>
              <a:t>: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Result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Katlama</a:t>
            </a:r>
            <a:r>
              <a:rPr lang="en-US" dirty="0"/>
              <a:t> C, et al. J </a:t>
            </a:r>
            <a:r>
              <a:rPr lang="en-US" dirty="0" err="1"/>
              <a:t>Antimicrob</a:t>
            </a:r>
            <a:r>
              <a:rPr lang="en-US" dirty="0"/>
              <a:t> </a:t>
            </a:r>
            <a:r>
              <a:rPr lang="en-US" dirty="0" err="1"/>
              <a:t>Chemother</a:t>
            </a:r>
            <a:r>
              <a:rPr lang="en-US" dirty="0"/>
              <a:t>. 2014;69(6):1648-52.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38620"/>
              </p:ext>
            </p:extLst>
          </p:nvPr>
        </p:nvGraphicFramePr>
        <p:xfrm>
          <a:off x="380999" y="1413624"/>
          <a:ext cx="8382001" cy="52672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60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Details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Virologic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Failures &amp; Discontinuations due to Adverse Events</a:t>
                      </a: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715"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Patient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HIV RNA at Failure (copies/mL)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Integrase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Resistance Mutations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Tropism at Failure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Side Effects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2,973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CCR5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1,453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Y143H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CXCR4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8,070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N155H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CXCR4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259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CCR5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2,820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F121Y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CCR5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HBV reactivation, </a:t>
                      </a:r>
                      <a:b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AST/ALT &gt;20x ULN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42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Cutaneous rash and diarrhea, possibly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related to study drugs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01298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Arial" pitchFamily="22" charset="0"/>
              </a:rPr>
              <a:t>Maraviroc + Raltegravir </a:t>
            </a:r>
            <a:br>
              <a:rPr lang="en-US" sz="2200" dirty="0">
                <a:latin typeface="Arial" pitchFamily="22" charset="0"/>
              </a:rPr>
            </a:br>
            <a:r>
              <a:rPr lang="en-US" sz="2800" dirty="0" err="1">
                <a:latin typeface="Arial" pitchFamily="22" charset="0"/>
              </a:rPr>
              <a:t>ROCnRal</a:t>
            </a:r>
            <a:r>
              <a:rPr lang="en-US" sz="2800" dirty="0">
                <a:latin typeface="Arial" pitchFamily="22" charset="0"/>
              </a:rPr>
              <a:t> (ANRS 157): Conclusions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Katlama</a:t>
            </a:r>
            <a:r>
              <a:rPr lang="en-US" dirty="0"/>
              <a:t> C, et al. J </a:t>
            </a:r>
            <a:r>
              <a:rPr lang="en-US" dirty="0" err="1"/>
              <a:t>Antimicrob</a:t>
            </a:r>
            <a:r>
              <a:rPr lang="en-US" dirty="0"/>
              <a:t> </a:t>
            </a:r>
            <a:r>
              <a:rPr lang="en-US" dirty="0" err="1"/>
              <a:t>Chemother</a:t>
            </a:r>
            <a:r>
              <a:rPr lang="en-US" dirty="0"/>
              <a:t>. 2014;69:1648-52.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56822"/>
              </p:ext>
            </p:extLst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 long-term-experienced patients, maraviroc/raltegravir therapy lacks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robustness despite a benefit in lipid profile and bone density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82054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Maraviroc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264B71"/>
                </a:solidFill>
              </a:rPr>
              <a:t>Preexposure</a:t>
            </a:r>
            <a:r>
              <a:rPr lang="en-US" dirty="0">
                <a:solidFill>
                  <a:srgbClr val="264B71"/>
                </a:solidFill>
              </a:rPr>
              <a:t> </a:t>
            </a:r>
            <a:r>
              <a:rPr lang="en-US" dirty="0" err="1">
                <a:solidFill>
                  <a:srgbClr val="264B71"/>
                </a:solidFill>
              </a:rPr>
              <a:t>PRophylaxis</a:t>
            </a:r>
            <a:endParaRPr lang="en-US" dirty="0">
              <a:solidFill>
                <a:srgbClr val="264B71"/>
              </a:solidFill>
            </a:endParaRPr>
          </a:p>
          <a:p>
            <a:endParaRPr lang="en-US" dirty="0">
              <a:solidFill>
                <a:srgbClr val="264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58749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err="1"/>
              <a:t>Maraviroc</a:t>
            </a:r>
            <a:r>
              <a:rPr lang="en-US" sz="2400" b="0" dirty="0"/>
              <a:t> +/- FTC or TDF for </a:t>
            </a:r>
            <a:r>
              <a:rPr lang="en-US" sz="2400" b="0" dirty="0" err="1"/>
              <a:t>Preexposure</a:t>
            </a:r>
            <a:r>
              <a:rPr lang="en-US" sz="2400" b="0" dirty="0"/>
              <a:t> Prophylaxis</a:t>
            </a:r>
            <a:br>
              <a:rPr lang="en-US" dirty="0"/>
            </a:br>
            <a:r>
              <a:rPr lang="en-US" dirty="0"/>
              <a:t>HPTN 069/ACTG 5305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089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33450">
              <a:spcBef>
                <a:spcPct val="2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Dual Tropic HIV-1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8314" y="5929613"/>
            <a:ext cx="1556867" cy="31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1371600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3314700" y="4812476"/>
            <a:ext cx="2514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 err="1">
                <a:solidFill>
                  <a:srgbClr val="161616"/>
                </a:solidFill>
                <a:latin typeface="Arial" charset="0"/>
              </a:rPr>
              <a:t>Coreceptors</a:t>
            </a:r>
            <a:endParaRPr lang="en-US" sz="2000" b="1" dirty="0">
              <a:solidFill>
                <a:srgbClr val="161616"/>
              </a:solidFill>
              <a:latin typeface="Arial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978239" y="5017860"/>
            <a:ext cx="747099" cy="1223803"/>
            <a:chOff x="5932292" y="4083050"/>
            <a:chExt cx="708025" cy="1403350"/>
          </a:xfrm>
        </p:grpSpPr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2860964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pic>
        <p:nvPicPr>
          <p:cNvPr id="97" name="Picture 96" descr="CD4_Green_Fill.png">
            <a:extLst>
              <a:ext uri="{FF2B5EF4-FFF2-40B4-BE49-F238E27FC236}">
                <a16:creationId xmlns:a16="http://schemas.microsoft.com/office/drawing/2014/main" id="{CB0ED6A1-B53C-E541-B4D1-8FE9D559D981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22" y="4385965"/>
            <a:ext cx="869969" cy="1702743"/>
          </a:xfrm>
          <a:prstGeom prst="rect">
            <a:avLst/>
          </a:prstGeom>
        </p:spPr>
      </p:pic>
      <p:pic>
        <p:nvPicPr>
          <p:cNvPr id="98" name="Picture 97" descr="CD4_Green_Fill.png">
            <a:extLst>
              <a:ext uri="{FF2B5EF4-FFF2-40B4-BE49-F238E27FC236}">
                <a16:creationId xmlns:a16="http://schemas.microsoft.com/office/drawing/2014/main" id="{A1F74EBA-1432-C04F-9F70-ECC208F4A34C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118" y="4385965"/>
            <a:ext cx="876745" cy="1709928"/>
          </a:xfrm>
          <a:prstGeom prst="rect">
            <a:avLst/>
          </a:prstGeom>
        </p:spPr>
      </p:pic>
      <p:sp>
        <p:nvSpPr>
          <p:cNvPr id="99" name="Oval 8">
            <a:extLst>
              <a:ext uri="{FF2B5EF4-FFF2-40B4-BE49-F238E27FC236}">
                <a16:creationId xmlns:a16="http://schemas.microsoft.com/office/drawing/2014/main" id="{14F39E73-19D2-0247-921C-DFF46CBFA7B5}"/>
              </a:ext>
            </a:extLst>
          </p:cNvPr>
          <p:cNvSpPr/>
          <p:nvPr/>
        </p:nvSpPr>
        <p:spPr>
          <a:xfrm flipH="1">
            <a:off x="1359749" y="5746343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7E905EC4-6DEB-CB4D-8D10-66EE44111C74}"/>
              </a:ext>
            </a:extLst>
          </p:cNvPr>
          <p:cNvSpPr/>
          <p:nvPr/>
        </p:nvSpPr>
        <p:spPr>
          <a:xfrm flipH="1">
            <a:off x="7030293" y="571479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7066634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5703997" y="4958913"/>
            <a:ext cx="809181" cy="1187323"/>
            <a:chOff x="5715000" y="2514600"/>
            <a:chExt cx="846138" cy="1327728"/>
          </a:xfrm>
        </p:grpSpPr>
        <p:sp>
          <p:nvSpPr>
            <p:cNvPr id="103" name="Freeform 11"/>
            <p:cNvSpPr>
              <a:spLocks noChangeAspect="1"/>
            </p:cNvSpPr>
            <p:nvPr/>
          </p:nvSpPr>
          <p:spPr bwMode="auto">
            <a:xfrm>
              <a:off x="5853113" y="2735406"/>
              <a:ext cx="119062" cy="225136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Freeform 12"/>
            <p:cNvSpPr>
              <a:spLocks noChangeAspect="1"/>
            </p:cNvSpPr>
            <p:nvPr/>
          </p:nvSpPr>
          <p:spPr bwMode="auto">
            <a:xfrm>
              <a:off x="5791200" y="2514600"/>
              <a:ext cx="387350" cy="437284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Freeform 13"/>
            <p:cNvSpPr>
              <a:spLocks noChangeAspect="1"/>
            </p:cNvSpPr>
            <p:nvPr/>
          </p:nvSpPr>
          <p:spPr bwMode="auto">
            <a:xfrm flipH="1">
              <a:off x="6129338" y="2666134"/>
              <a:ext cx="142875" cy="484909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991225" y="2804679"/>
              <a:ext cx="106363" cy="207818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15"/>
            <p:cNvSpPr>
              <a:spLocks noChangeAspect="1"/>
            </p:cNvSpPr>
            <p:nvPr/>
          </p:nvSpPr>
          <p:spPr bwMode="auto">
            <a:xfrm flipV="1">
              <a:off x="5726113" y="3445452"/>
              <a:ext cx="136525" cy="24245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rot="21181594">
              <a:off x="5946775" y="3426691"/>
              <a:ext cx="93663" cy="346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flipV="1">
              <a:off x="6105525" y="3445452"/>
              <a:ext cx="136525" cy="291523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0" name="Freeform 18"/>
            <p:cNvSpPr>
              <a:spLocks noChangeAspect="1"/>
            </p:cNvSpPr>
            <p:nvPr/>
          </p:nvSpPr>
          <p:spPr bwMode="auto">
            <a:xfrm rot="21462949">
              <a:off x="6172200" y="3495964"/>
              <a:ext cx="388938" cy="3463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60" y="376"/>
                </a:cxn>
                <a:cxn ang="0">
                  <a:pos x="408" y="352"/>
                </a:cxn>
                <a:cxn ang="0">
                  <a:pos x="472" y="240"/>
                </a:cxn>
                <a:cxn ang="0">
                  <a:pos x="576" y="208"/>
                </a:cxn>
                <a:cxn ang="0">
                  <a:pos x="664" y="240"/>
                </a:cxn>
                <a:cxn ang="0">
                  <a:pos x="696" y="400"/>
                </a:cxn>
                <a:cxn ang="0">
                  <a:pos x="688" y="552"/>
                </a:cxn>
                <a:cxn ang="0">
                  <a:pos x="656" y="616"/>
                </a:cxn>
                <a:cxn ang="0">
                  <a:pos x="336" y="720"/>
                </a:cxn>
                <a:cxn ang="0">
                  <a:pos x="184" y="752"/>
                </a:cxn>
                <a:cxn ang="0">
                  <a:pos x="0" y="728"/>
                </a:cxn>
              </a:cxnLst>
              <a:rect l="0" t="0" r="r" b="b"/>
              <a:pathLst>
                <a:path w="697" h="783">
                  <a:moveTo>
                    <a:pt x="240" y="0"/>
                  </a:moveTo>
                  <a:cubicBezTo>
                    <a:pt x="182" y="173"/>
                    <a:pt x="194" y="334"/>
                    <a:pt x="360" y="376"/>
                  </a:cubicBezTo>
                  <a:cubicBezTo>
                    <a:pt x="370" y="372"/>
                    <a:pt x="402" y="364"/>
                    <a:pt x="408" y="352"/>
                  </a:cubicBezTo>
                  <a:cubicBezTo>
                    <a:pt x="436" y="286"/>
                    <a:pt x="388" y="267"/>
                    <a:pt x="472" y="240"/>
                  </a:cubicBezTo>
                  <a:cubicBezTo>
                    <a:pt x="500" y="183"/>
                    <a:pt x="518" y="198"/>
                    <a:pt x="576" y="208"/>
                  </a:cubicBezTo>
                  <a:cubicBezTo>
                    <a:pt x="626" y="191"/>
                    <a:pt x="640" y="192"/>
                    <a:pt x="664" y="240"/>
                  </a:cubicBezTo>
                  <a:cubicBezTo>
                    <a:pt x="672" y="293"/>
                    <a:pt x="686" y="345"/>
                    <a:pt x="696" y="400"/>
                  </a:cubicBezTo>
                  <a:cubicBezTo>
                    <a:pt x="693" y="450"/>
                    <a:pt x="697" y="502"/>
                    <a:pt x="688" y="552"/>
                  </a:cubicBezTo>
                  <a:cubicBezTo>
                    <a:pt x="683" y="575"/>
                    <a:pt x="663" y="593"/>
                    <a:pt x="656" y="616"/>
                  </a:cubicBezTo>
                  <a:cubicBezTo>
                    <a:pt x="618" y="727"/>
                    <a:pt x="420" y="711"/>
                    <a:pt x="336" y="720"/>
                  </a:cubicBezTo>
                  <a:cubicBezTo>
                    <a:pt x="283" y="733"/>
                    <a:pt x="232" y="727"/>
                    <a:pt x="184" y="752"/>
                  </a:cubicBezTo>
                  <a:cubicBezTo>
                    <a:pt x="8" y="743"/>
                    <a:pt x="55" y="783"/>
                    <a:pt x="0" y="728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5803900" y="2891270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0"/>
            <p:cNvSpPr>
              <a:spLocks noChangeAspect="1" noChangeArrowheads="1"/>
            </p:cNvSpPr>
            <p:nvPr/>
          </p:nvSpPr>
          <p:spPr bwMode="auto">
            <a:xfrm rot="396020">
              <a:off x="5715000" y="2891270"/>
              <a:ext cx="114300" cy="630671"/>
            </a:xfrm>
            <a:prstGeom prst="can">
              <a:avLst>
                <a:gd name="adj" fmla="val 27228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1"/>
            <p:cNvSpPr>
              <a:spLocks noChangeAspect="1" noChangeArrowheads="1"/>
            </p:cNvSpPr>
            <p:nvPr/>
          </p:nvSpPr>
          <p:spPr bwMode="auto">
            <a:xfrm>
              <a:off x="589597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2"/>
            <p:cNvSpPr>
              <a:spLocks noChangeAspect="1" noChangeArrowheads="1"/>
            </p:cNvSpPr>
            <p:nvPr/>
          </p:nvSpPr>
          <p:spPr bwMode="auto">
            <a:xfrm rot="21392502">
              <a:off x="59721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3"/>
            <p:cNvSpPr>
              <a:spLocks noChangeAspect="1" noChangeArrowheads="1"/>
            </p:cNvSpPr>
            <p:nvPr/>
          </p:nvSpPr>
          <p:spPr bwMode="auto">
            <a:xfrm rot="42361">
              <a:off x="6045200" y="2884055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4"/>
            <p:cNvSpPr>
              <a:spLocks noChangeAspect="1" noChangeArrowheads="1"/>
            </p:cNvSpPr>
            <p:nvPr/>
          </p:nvSpPr>
          <p:spPr bwMode="auto">
            <a:xfrm rot="21286103">
              <a:off x="61245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5"/>
            <p:cNvSpPr>
              <a:spLocks noChangeAspect="1" noChangeArrowheads="1"/>
            </p:cNvSpPr>
            <p:nvPr/>
          </p:nvSpPr>
          <p:spPr bwMode="auto">
            <a:xfrm rot="21223658">
              <a:off x="621982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75"/>
          <p:cNvSpPr>
            <a:spLocks noChangeArrowheads="1"/>
          </p:cNvSpPr>
          <p:nvPr/>
        </p:nvSpPr>
        <p:spPr bwMode="auto">
          <a:xfrm>
            <a:off x="5361418" y="6202606"/>
            <a:ext cx="146158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</a:rPr>
              <a:t>CXCR4</a:t>
            </a:r>
          </a:p>
        </p:txBody>
      </p:sp>
      <p:sp>
        <p:nvSpPr>
          <p:cNvPr id="120" name="Striped Right Arrow 119"/>
          <p:cNvSpPr/>
          <p:nvPr/>
        </p:nvSpPr>
        <p:spPr>
          <a:xfrm rot="7523543">
            <a:off x="3199546" y="4156943"/>
            <a:ext cx="1090664" cy="33528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triped Right Arrow 120"/>
          <p:cNvSpPr/>
          <p:nvPr/>
        </p:nvSpPr>
        <p:spPr>
          <a:xfrm rot="14076457" flipH="1">
            <a:off x="4997974" y="4156943"/>
            <a:ext cx="1090664" cy="33528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7BAF5431-A10E-4846-B646-963AD3AD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7" y="6094691"/>
            <a:ext cx="1299363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pic>
        <p:nvPicPr>
          <p:cNvPr id="63" name="Picture 62" descr="HIV_Dual_Blue_Purple.png">
            <a:extLst>
              <a:ext uri="{FF2B5EF4-FFF2-40B4-BE49-F238E27FC236}">
                <a16:creationId xmlns:a16="http://schemas.microsoft.com/office/drawing/2014/main" id="{57965C9F-5EE3-364A-9A01-DF1FD9C6A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80" y="2148957"/>
            <a:ext cx="1737243" cy="1737243"/>
          </a:xfrm>
          <a:prstGeom prst="rect">
            <a:avLst/>
          </a:prstGeom>
        </p:spPr>
      </p:pic>
      <p:sp>
        <p:nvSpPr>
          <p:cNvPr id="64" name="Rectangle 75">
            <a:extLst>
              <a:ext uri="{FF2B5EF4-FFF2-40B4-BE49-F238E27FC236}">
                <a16:creationId xmlns:a16="http://schemas.microsoft.com/office/drawing/2014/main" id="{AD8C6727-4616-3E41-B4B2-C7A3FEA6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557226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Dual-Tropic HIV </a:t>
            </a:r>
          </a:p>
        </p:txBody>
      </p:sp>
    </p:spTree>
    <p:extLst>
      <p:ext uri="{BB962C8B-B14F-4D97-AF65-F5344CB8AC3E}">
        <p14:creationId xmlns:p14="http://schemas.microsoft.com/office/powerpoint/2010/main" val="32250882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Maraviroc</a:t>
            </a:r>
            <a:r>
              <a:rPr lang="en-US" sz="2400" dirty="0"/>
              <a:t> +/- FTC or TDF for </a:t>
            </a:r>
            <a:r>
              <a:rPr lang="en-US" sz="2400" dirty="0" err="1"/>
              <a:t>Preexposure</a:t>
            </a:r>
            <a:r>
              <a:rPr lang="en-US" sz="2400" dirty="0"/>
              <a:t> Prophylaxis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HPTN 069/ACTG 5305: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Gulick RM, et al. J Infect Dis. 2017;215:238-46.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17464" y="2057400"/>
            <a:ext cx="3203448" cy="731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Maraviroc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101)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635752" y="2997200"/>
            <a:ext cx="3203448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Maraviroc + Emtricitabine</a:t>
            </a:r>
          </a:p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106)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635752" y="3937000"/>
            <a:ext cx="3203448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Maraviroc </a:t>
            </a:r>
            <a:r>
              <a:rPr lang="en-US" sz="1600" b="1" dirty="0">
                <a:latin typeface="Arial"/>
              </a:rPr>
              <a:t>+ Tenofovir DF</a:t>
            </a:r>
          </a:p>
          <a:p>
            <a:pPr algn="ctr"/>
            <a:r>
              <a:rPr lang="en-US" sz="1400" dirty="0">
                <a:latin typeface="Arial"/>
              </a:rPr>
              <a:t>(n = 99)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5635752" y="4876800"/>
            <a:ext cx="3203448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</a:rPr>
              <a:t>Tenofovir DF-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Emtricitabine</a:t>
            </a:r>
            <a:endParaRPr lang="en-US" sz="1600" b="1" dirty="0">
              <a:latin typeface="Arial"/>
            </a:endParaRPr>
          </a:p>
          <a:p>
            <a:pPr algn="ctr"/>
            <a:r>
              <a:rPr lang="en-US" sz="1400" dirty="0">
                <a:latin typeface="Arial"/>
              </a:rPr>
              <a:t>(n = 100)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32970" y="2795625"/>
            <a:ext cx="762000" cy="1104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56274" y="3581400"/>
            <a:ext cx="765048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56274" y="3848100"/>
            <a:ext cx="765048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32970" y="3877225"/>
            <a:ext cx="7620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72249"/>
              </p:ext>
            </p:extLst>
          </p:nvPr>
        </p:nvGraphicFramePr>
        <p:xfrm>
          <a:off x="228600" y="1600200"/>
          <a:ext cx="4724400" cy="4419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HPTN 069/ACTG 5305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Phase 2b, randomized, double-blind study of the safety and tolerability of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maraviroc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(alone or combined with FTC or TDF) for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preexposure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prophylaxis (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PrEP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), as compared to TDF-FTC, for at-risk men and transgender women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406)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Men and transgender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women who have sex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with men who self-reported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condomless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anal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sex with at least one man within last 90 days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Creatinine clearance </a:t>
                      </a:r>
                      <a:r>
                        <a:rPr lang="en-US" sz="1600" u="sng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70 mL/min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Negative HIV Ag/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Ab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RNA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Negative hepatitis B surface Ag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reported injection-drug use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13420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Maraviroc</a:t>
            </a:r>
            <a:r>
              <a:rPr lang="en-US" sz="2400" dirty="0"/>
              <a:t> +/- FTC or TDF for </a:t>
            </a:r>
            <a:r>
              <a:rPr lang="en-US" sz="2400" dirty="0" err="1"/>
              <a:t>Preexposure</a:t>
            </a:r>
            <a:r>
              <a:rPr lang="en-US" sz="2400" dirty="0"/>
              <a:t> Prophylaxis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HPTN 069/ACTG 5305: Results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Gulick RM, et al. J Infect Dis. 2017;215:238-46. </a:t>
            </a: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78309"/>
              </p:ext>
            </p:extLst>
          </p:nvPr>
        </p:nvGraphicFramePr>
        <p:xfrm>
          <a:off x="330202" y="1371600"/>
          <a:ext cx="8458198" cy="439826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2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9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HPTN 069/ACTG 5305: Adverse Events (AE’s) at Week 48 ITT Analysis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27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MVC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101)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MVC + FTC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106)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MVC + TDF</a:t>
                      </a:r>
                    </a:p>
                    <a:p>
                      <a:pPr marL="0" indent="0" algn="ctr"/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99)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TDF-FTC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 n = 100)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7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Permanent study drug discontinuation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7 (7%)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 (9%)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12 (12%)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 (8%)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Time to permanent discontinuation,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median days (IQR)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120</a:t>
                      </a:r>
                    </a:p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(74-263)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66 </a:t>
                      </a:r>
                    </a:p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(42-222)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113 </a:t>
                      </a:r>
                    </a:p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(42-260)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67</a:t>
                      </a:r>
                    </a:p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(34-141)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7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Grade 3-4 AE’s, # of participants, # of events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13, 15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11, 15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11, 14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20, 23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793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Grade 3-4 AE’s, adverse event rate per person-year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0.17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0.16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0.17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0.19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502" y="5867400"/>
            <a:ext cx="84825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Number discontinuing and time to discontinuation did not differ among study regimens (P = .60). </a:t>
            </a:r>
          </a:p>
          <a:p>
            <a:r>
              <a:rPr lang="en-US" sz="1400" dirty="0">
                <a:latin typeface="Arial"/>
              </a:rPr>
              <a:t>Rates of grade 3–4 adverse events did not differ among regimens (P = .37). </a:t>
            </a:r>
          </a:p>
        </p:txBody>
      </p:sp>
    </p:spTree>
    <p:extLst>
      <p:ext uri="{BB962C8B-B14F-4D97-AF65-F5344CB8AC3E}">
        <p14:creationId xmlns:p14="http://schemas.microsoft.com/office/powerpoint/2010/main" val="3015726409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Maraviroc</a:t>
            </a:r>
            <a:r>
              <a:rPr lang="en-US" sz="2400" dirty="0"/>
              <a:t> +/- FTC or TDF for </a:t>
            </a:r>
            <a:r>
              <a:rPr lang="en-US" sz="2400" dirty="0" err="1"/>
              <a:t>Preexposure</a:t>
            </a:r>
            <a:r>
              <a:rPr lang="en-US" sz="2400" dirty="0"/>
              <a:t> Prophylaxis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HPTN 069/ACTG 5305: Results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Results (Intention to Treat Analysis, ITT)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Gulick RM, et al. J Infect Dis. 2017;215:238-46. 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78270"/>
              </p:ext>
            </p:extLst>
          </p:nvPr>
        </p:nvGraphicFramePr>
        <p:xfrm>
          <a:off x="304800" y="1974926"/>
          <a:ext cx="8613648" cy="42465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94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0026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HIV Infections that Occurred During the HPTN 069/ACTG 5305 study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248">
                <a:tc>
                  <a:txBody>
                    <a:bodyPr/>
                    <a:lstStyle/>
                    <a:p>
                      <a:pPr marL="0" indent="0" algn="l"/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Age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HIV Risk Group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Arm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Reactive HIV Test, Study Week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HIV RNA, copies/mL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HIV Tropism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Genotypic Drug Resistance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drug concentration at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seroconverstion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visit,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/mL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20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 + </a:t>
                      </a:r>
                    </a:p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TDF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122,150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MVC: 0</a:t>
                      </a:r>
                    </a:p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TFV: 0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61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MSM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16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981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MVC: 145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21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28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106,240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MVC: 0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35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MSM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38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13,626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MVC: 6.7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262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36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MSM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48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52,191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R5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None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MVC: 0.7</a:t>
                      </a: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7487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Maraviroc</a:t>
            </a:r>
            <a:r>
              <a:rPr lang="en-US" sz="2400" dirty="0"/>
              <a:t> +/- FTC or TDF for </a:t>
            </a:r>
            <a:r>
              <a:rPr lang="en-US" sz="2400" dirty="0" err="1"/>
              <a:t>Preexposure</a:t>
            </a:r>
            <a:r>
              <a:rPr lang="en-US" sz="2400" dirty="0"/>
              <a:t> Prophylaxis</a:t>
            </a:r>
            <a:br>
              <a:rPr lang="en-US" sz="2400" dirty="0"/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HPTN 069/ACTG 5305: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Gulick RM, et al. J Infect Dis. 2017;215:238-46.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90157"/>
              </p:ext>
            </p:extLst>
          </p:nvPr>
        </p:nvGraphicFramePr>
        <p:xfrm>
          <a:off x="0" y="2563368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MVC-containing regimens were safe and well tolerated compared with TDF + FTC; this study was not powered for efficacy. Among those acquiring HIV infection, drug concentrations were absent, low, or variable. MVC-containing regimens may warrant further study for pre-exposure prophylaxis.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93244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33450">
              <a:spcBef>
                <a:spcPct val="2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Mixed Tropic HIV-1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18314" y="5929613"/>
            <a:ext cx="1556867" cy="31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3450">
              <a:spcBef>
                <a:spcPct val="5000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1371600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3314700" y="4812476"/>
            <a:ext cx="2514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 err="1">
                <a:solidFill>
                  <a:srgbClr val="161616"/>
                </a:solidFill>
                <a:latin typeface="Arial" charset="0"/>
              </a:rPr>
              <a:t>Coreceptors</a:t>
            </a:r>
            <a:endParaRPr lang="en-US" sz="2000" b="1" dirty="0">
              <a:solidFill>
                <a:srgbClr val="161616"/>
              </a:solidFill>
              <a:latin typeface="Arial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2978239" y="5017860"/>
            <a:ext cx="747099" cy="1223803"/>
            <a:chOff x="5932292" y="4083050"/>
            <a:chExt cx="708025" cy="1403350"/>
          </a:xfrm>
        </p:grpSpPr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7"/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9"/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1"/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2"/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3"/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4"/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5"/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6"/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67"/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2860964" y="6218383"/>
            <a:ext cx="10355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CCR5 </a:t>
            </a:r>
          </a:p>
        </p:txBody>
      </p:sp>
      <p:pic>
        <p:nvPicPr>
          <p:cNvPr id="97" name="Picture 96" descr="CD4_Green_Fill.png">
            <a:extLst>
              <a:ext uri="{FF2B5EF4-FFF2-40B4-BE49-F238E27FC236}">
                <a16:creationId xmlns:a16="http://schemas.microsoft.com/office/drawing/2014/main" id="{CB0ED6A1-B53C-E541-B4D1-8FE9D559D981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22" y="4385965"/>
            <a:ext cx="869969" cy="1702743"/>
          </a:xfrm>
          <a:prstGeom prst="rect">
            <a:avLst/>
          </a:prstGeom>
        </p:spPr>
      </p:pic>
      <p:pic>
        <p:nvPicPr>
          <p:cNvPr id="98" name="Picture 97" descr="CD4_Green_Fill.png">
            <a:extLst>
              <a:ext uri="{FF2B5EF4-FFF2-40B4-BE49-F238E27FC236}">
                <a16:creationId xmlns:a16="http://schemas.microsoft.com/office/drawing/2014/main" id="{A1F74EBA-1432-C04F-9F70-ECC208F4A34C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4118" y="4385965"/>
            <a:ext cx="876745" cy="1709928"/>
          </a:xfrm>
          <a:prstGeom prst="rect">
            <a:avLst/>
          </a:prstGeom>
        </p:spPr>
      </p:pic>
      <p:sp>
        <p:nvSpPr>
          <p:cNvPr id="99" name="Oval 8">
            <a:extLst>
              <a:ext uri="{FF2B5EF4-FFF2-40B4-BE49-F238E27FC236}">
                <a16:creationId xmlns:a16="http://schemas.microsoft.com/office/drawing/2014/main" id="{14F39E73-19D2-0247-921C-DFF46CBFA7B5}"/>
              </a:ext>
            </a:extLst>
          </p:cNvPr>
          <p:cNvSpPr/>
          <p:nvPr/>
        </p:nvSpPr>
        <p:spPr>
          <a:xfrm flipH="1">
            <a:off x="1359749" y="5746343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7E905EC4-6DEB-CB4D-8D10-66EE44111C74}"/>
              </a:ext>
            </a:extLst>
          </p:cNvPr>
          <p:cNvSpPr/>
          <p:nvPr/>
        </p:nvSpPr>
        <p:spPr>
          <a:xfrm flipH="1">
            <a:off x="7030293" y="5714790"/>
            <a:ext cx="1182000" cy="663120"/>
          </a:xfrm>
          <a:prstGeom prst="ellipse">
            <a:avLst/>
          </a:prstGeom>
          <a:solidFill>
            <a:srgbClr val="98A5AF"/>
          </a:solidFill>
          <a:ln w="6350">
            <a:solidFill>
              <a:schemeClr val="tx1"/>
            </a:solidFill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7066634" y="4038600"/>
            <a:ext cx="9906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CD4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5703997" y="4958913"/>
            <a:ext cx="809181" cy="1187323"/>
            <a:chOff x="5715000" y="2514600"/>
            <a:chExt cx="846138" cy="1327728"/>
          </a:xfrm>
        </p:grpSpPr>
        <p:sp>
          <p:nvSpPr>
            <p:cNvPr id="103" name="Freeform 11"/>
            <p:cNvSpPr>
              <a:spLocks noChangeAspect="1"/>
            </p:cNvSpPr>
            <p:nvPr/>
          </p:nvSpPr>
          <p:spPr bwMode="auto">
            <a:xfrm>
              <a:off x="5853113" y="2735406"/>
              <a:ext cx="119062" cy="225136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4" name="Freeform 12"/>
            <p:cNvSpPr>
              <a:spLocks noChangeAspect="1"/>
            </p:cNvSpPr>
            <p:nvPr/>
          </p:nvSpPr>
          <p:spPr bwMode="auto">
            <a:xfrm>
              <a:off x="5791200" y="2514600"/>
              <a:ext cx="387350" cy="437284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5" name="Freeform 13"/>
            <p:cNvSpPr>
              <a:spLocks noChangeAspect="1"/>
            </p:cNvSpPr>
            <p:nvPr/>
          </p:nvSpPr>
          <p:spPr bwMode="auto">
            <a:xfrm flipH="1">
              <a:off x="6129338" y="2666134"/>
              <a:ext cx="142875" cy="484909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5991225" y="2804679"/>
              <a:ext cx="106363" cy="207818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7" name="Freeform 15"/>
            <p:cNvSpPr>
              <a:spLocks noChangeAspect="1"/>
            </p:cNvSpPr>
            <p:nvPr/>
          </p:nvSpPr>
          <p:spPr bwMode="auto">
            <a:xfrm flipV="1">
              <a:off x="5726113" y="3445452"/>
              <a:ext cx="136525" cy="24245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rot="21181594">
              <a:off x="5946775" y="3426691"/>
              <a:ext cx="93663" cy="346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flipV="1">
              <a:off x="6105525" y="3445452"/>
              <a:ext cx="136525" cy="291523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0" name="Freeform 18"/>
            <p:cNvSpPr>
              <a:spLocks noChangeAspect="1"/>
            </p:cNvSpPr>
            <p:nvPr/>
          </p:nvSpPr>
          <p:spPr bwMode="auto">
            <a:xfrm rot="21462949">
              <a:off x="6172200" y="3495964"/>
              <a:ext cx="388938" cy="34636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60" y="376"/>
                </a:cxn>
                <a:cxn ang="0">
                  <a:pos x="408" y="352"/>
                </a:cxn>
                <a:cxn ang="0">
                  <a:pos x="472" y="240"/>
                </a:cxn>
                <a:cxn ang="0">
                  <a:pos x="576" y="208"/>
                </a:cxn>
                <a:cxn ang="0">
                  <a:pos x="664" y="240"/>
                </a:cxn>
                <a:cxn ang="0">
                  <a:pos x="696" y="400"/>
                </a:cxn>
                <a:cxn ang="0">
                  <a:pos x="688" y="552"/>
                </a:cxn>
                <a:cxn ang="0">
                  <a:pos x="656" y="616"/>
                </a:cxn>
                <a:cxn ang="0">
                  <a:pos x="336" y="720"/>
                </a:cxn>
                <a:cxn ang="0">
                  <a:pos x="184" y="752"/>
                </a:cxn>
                <a:cxn ang="0">
                  <a:pos x="0" y="728"/>
                </a:cxn>
              </a:cxnLst>
              <a:rect l="0" t="0" r="r" b="b"/>
              <a:pathLst>
                <a:path w="697" h="783">
                  <a:moveTo>
                    <a:pt x="240" y="0"/>
                  </a:moveTo>
                  <a:cubicBezTo>
                    <a:pt x="182" y="173"/>
                    <a:pt x="194" y="334"/>
                    <a:pt x="360" y="376"/>
                  </a:cubicBezTo>
                  <a:cubicBezTo>
                    <a:pt x="370" y="372"/>
                    <a:pt x="402" y="364"/>
                    <a:pt x="408" y="352"/>
                  </a:cubicBezTo>
                  <a:cubicBezTo>
                    <a:pt x="436" y="286"/>
                    <a:pt x="388" y="267"/>
                    <a:pt x="472" y="240"/>
                  </a:cubicBezTo>
                  <a:cubicBezTo>
                    <a:pt x="500" y="183"/>
                    <a:pt x="518" y="198"/>
                    <a:pt x="576" y="208"/>
                  </a:cubicBezTo>
                  <a:cubicBezTo>
                    <a:pt x="626" y="191"/>
                    <a:pt x="640" y="192"/>
                    <a:pt x="664" y="240"/>
                  </a:cubicBezTo>
                  <a:cubicBezTo>
                    <a:pt x="672" y="293"/>
                    <a:pt x="686" y="345"/>
                    <a:pt x="696" y="400"/>
                  </a:cubicBezTo>
                  <a:cubicBezTo>
                    <a:pt x="693" y="450"/>
                    <a:pt x="697" y="502"/>
                    <a:pt x="688" y="552"/>
                  </a:cubicBezTo>
                  <a:cubicBezTo>
                    <a:pt x="683" y="575"/>
                    <a:pt x="663" y="593"/>
                    <a:pt x="656" y="616"/>
                  </a:cubicBezTo>
                  <a:cubicBezTo>
                    <a:pt x="618" y="727"/>
                    <a:pt x="420" y="711"/>
                    <a:pt x="336" y="720"/>
                  </a:cubicBezTo>
                  <a:cubicBezTo>
                    <a:pt x="283" y="733"/>
                    <a:pt x="232" y="727"/>
                    <a:pt x="184" y="752"/>
                  </a:cubicBezTo>
                  <a:cubicBezTo>
                    <a:pt x="8" y="743"/>
                    <a:pt x="55" y="783"/>
                    <a:pt x="0" y="728"/>
                  </a:cubicBezTo>
                </a:path>
              </a:pathLst>
            </a:custGeom>
            <a:noFill/>
            <a:ln w="50800" cap="flat" cmpd="sng">
              <a:solidFill>
                <a:srgbClr val="6A53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1" name="AutoShape 19"/>
            <p:cNvSpPr>
              <a:spLocks noChangeAspect="1" noChangeArrowheads="1"/>
            </p:cNvSpPr>
            <p:nvPr/>
          </p:nvSpPr>
          <p:spPr bwMode="auto">
            <a:xfrm>
              <a:off x="5803900" y="2891270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0"/>
            <p:cNvSpPr>
              <a:spLocks noChangeAspect="1" noChangeArrowheads="1"/>
            </p:cNvSpPr>
            <p:nvPr/>
          </p:nvSpPr>
          <p:spPr bwMode="auto">
            <a:xfrm rot="396020">
              <a:off x="5715000" y="2891270"/>
              <a:ext cx="114300" cy="630671"/>
            </a:xfrm>
            <a:prstGeom prst="can">
              <a:avLst>
                <a:gd name="adj" fmla="val 27228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1"/>
            <p:cNvSpPr>
              <a:spLocks noChangeAspect="1" noChangeArrowheads="1"/>
            </p:cNvSpPr>
            <p:nvPr/>
          </p:nvSpPr>
          <p:spPr bwMode="auto">
            <a:xfrm>
              <a:off x="589597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2"/>
            <p:cNvSpPr>
              <a:spLocks noChangeAspect="1" noChangeArrowheads="1"/>
            </p:cNvSpPr>
            <p:nvPr/>
          </p:nvSpPr>
          <p:spPr bwMode="auto">
            <a:xfrm rot="21392502">
              <a:off x="59721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3"/>
            <p:cNvSpPr>
              <a:spLocks noChangeAspect="1" noChangeArrowheads="1"/>
            </p:cNvSpPr>
            <p:nvPr/>
          </p:nvSpPr>
          <p:spPr bwMode="auto">
            <a:xfrm rot="42361">
              <a:off x="6045200" y="2884055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4"/>
            <p:cNvSpPr>
              <a:spLocks noChangeAspect="1" noChangeArrowheads="1"/>
            </p:cNvSpPr>
            <p:nvPr/>
          </p:nvSpPr>
          <p:spPr bwMode="auto">
            <a:xfrm rot="21286103">
              <a:off x="6124575" y="2886941"/>
              <a:ext cx="106363" cy="630670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5"/>
            <p:cNvSpPr>
              <a:spLocks noChangeAspect="1" noChangeArrowheads="1"/>
            </p:cNvSpPr>
            <p:nvPr/>
          </p:nvSpPr>
          <p:spPr bwMode="auto">
            <a:xfrm rot="21223658">
              <a:off x="6219825" y="2888384"/>
              <a:ext cx="106363" cy="630671"/>
            </a:xfrm>
            <a:prstGeom prst="can">
              <a:avLst>
                <a:gd name="adj" fmla="val 29260"/>
              </a:avLst>
            </a:prstGeom>
            <a:solidFill>
              <a:srgbClr val="7F64A6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75"/>
          <p:cNvSpPr>
            <a:spLocks noChangeArrowheads="1"/>
          </p:cNvSpPr>
          <p:nvPr/>
        </p:nvSpPr>
        <p:spPr bwMode="auto">
          <a:xfrm>
            <a:off x="5361418" y="6202606"/>
            <a:ext cx="146158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latin typeface="Arial" charset="0"/>
              </a:rPr>
              <a:t>CXCR4</a:t>
            </a:r>
          </a:p>
        </p:txBody>
      </p:sp>
      <p:sp>
        <p:nvSpPr>
          <p:cNvPr id="120" name="Striped Right Arrow 119"/>
          <p:cNvSpPr/>
          <p:nvPr/>
        </p:nvSpPr>
        <p:spPr>
          <a:xfrm rot="5400000">
            <a:off x="2941292" y="4272764"/>
            <a:ext cx="859022" cy="33528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triped Right Arrow 120"/>
          <p:cNvSpPr/>
          <p:nvPr/>
        </p:nvSpPr>
        <p:spPr>
          <a:xfrm rot="16200000" flipH="1">
            <a:off x="5612560" y="4300474"/>
            <a:ext cx="859023" cy="33528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7BAF5431-A10E-4846-B646-963AD3AD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7" y="6094691"/>
            <a:ext cx="1299363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  <p:sp>
        <p:nvSpPr>
          <p:cNvPr id="65" name="Rectangle 75">
            <a:extLst>
              <a:ext uri="{FF2B5EF4-FFF2-40B4-BE49-F238E27FC236}">
                <a16:creationId xmlns:a16="http://schemas.microsoft.com/office/drawing/2014/main" id="{BD4D6467-6691-E94F-95CD-D0BD08C1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2" y="1929762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R5 HIV </a:t>
            </a:r>
          </a:p>
        </p:txBody>
      </p:sp>
      <p:pic>
        <p:nvPicPr>
          <p:cNvPr id="66" name="Picture 65" descr=" HIV_X4_Purple.png">
            <a:extLst>
              <a:ext uri="{FF2B5EF4-FFF2-40B4-BE49-F238E27FC236}">
                <a16:creationId xmlns:a16="http://schemas.microsoft.com/office/drawing/2014/main" id="{2EAFB73A-475E-6240-9A1B-8D1725AC4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034" y="2528451"/>
            <a:ext cx="1482084" cy="1484752"/>
          </a:xfrm>
          <a:prstGeom prst="rect">
            <a:avLst/>
          </a:prstGeom>
        </p:spPr>
      </p:pic>
      <p:pic>
        <p:nvPicPr>
          <p:cNvPr id="67" name="Picture 66" descr=" HIV_R5_Blue.png">
            <a:extLst>
              <a:ext uri="{FF2B5EF4-FFF2-40B4-BE49-F238E27FC236}">
                <a16:creationId xmlns:a16="http://schemas.microsoft.com/office/drawing/2014/main" id="{82DFB077-597F-2C40-9871-B4B33BBC4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26" y="2528451"/>
            <a:ext cx="1484752" cy="148475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Rectangle 75">
            <a:extLst>
              <a:ext uri="{FF2B5EF4-FFF2-40B4-BE49-F238E27FC236}">
                <a16:creationId xmlns:a16="http://schemas.microsoft.com/office/drawing/2014/main" id="{31F55443-42BD-FE42-92B8-A1C3211C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302327"/>
            <a:ext cx="30480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Mixed-Tropic HIV </a:t>
            </a:r>
          </a:p>
        </p:txBody>
      </p:sp>
      <p:sp>
        <p:nvSpPr>
          <p:cNvPr id="69" name="Rectangle 75">
            <a:extLst>
              <a:ext uri="{FF2B5EF4-FFF2-40B4-BE49-F238E27FC236}">
                <a16:creationId xmlns:a16="http://schemas.microsoft.com/office/drawing/2014/main" id="{8E57A875-FB12-C649-B114-627F3D9F6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60" y="1929762"/>
            <a:ext cx="2514600" cy="50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X4 HIV </a:t>
            </a:r>
          </a:p>
        </p:txBody>
      </p:sp>
    </p:spTree>
    <p:extLst>
      <p:ext uri="{BB962C8B-B14F-4D97-AF65-F5344CB8AC3E}">
        <p14:creationId xmlns:p14="http://schemas.microsoft.com/office/powerpoint/2010/main" val="39126486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Maraviroc</a:t>
            </a:r>
            <a:r>
              <a:rPr lang="en-US" sz="3200" dirty="0"/>
              <a:t>: Mechanism of Action</a:t>
            </a:r>
          </a:p>
        </p:txBody>
      </p:sp>
      <p:sp>
        <p:nvSpPr>
          <p:cNvPr id="588" name="Rectangle 25"/>
          <p:cNvSpPr>
            <a:spLocks noChangeArrowheads="1"/>
          </p:cNvSpPr>
          <p:nvPr/>
        </p:nvSpPr>
        <p:spPr bwMode="auto">
          <a:xfrm>
            <a:off x="6452525" y="3136901"/>
            <a:ext cx="1973072" cy="617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Maraviroc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91" name="Group 603"/>
          <p:cNvGrpSpPr/>
          <p:nvPr/>
        </p:nvGrpSpPr>
        <p:grpSpPr>
          <a:xfrm>
            <a:off x="5678507" y="3895930"/>
            <a:ext cx="381000" cy="77788"/>
            <a:chOff x="7543800" y="4267200"/>
            <a:chExt cx="381000" cy="77788"/>
          </a:xfrm>
        </p:grpSpPr>
        <p:cxnSp>
          <p:nvCxnSpPr>
            <p:cNvPr id="602" name="Straight Connector 601"/>
            <p:cNvCxnSpPr/>
            <p:nvPr/>
          </p:nvCxnSpPr>
          <p:spPr>
            <a:xfrm>
              <a:off x="7543800" y="4267200"/>
              <a:ext cx="381000" cy="1588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>
              <a:off x="7543800" y="4343400"/>
              <a:ext cx="381000" cy="1588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" name="Rectangle 25"/>
          <p:cNvSpPr>
            <a:spLocks noChangeArrowheads="1"/>
          </p:cNvSpPr>
          <p:nvPr/>
        </p:nvSpPr>
        <p:spPr bwMode="auto">
          <a:xfrm>
            <a:off x="4721235" y="5337053"/>
            <a:ext cx="2438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2000"/>
              </a:spcBef>
            </a:pPr>
            <a:r>
              <a:rPr lang="en-US" sz="1600" b="1" dirty="0">
                <a:latin typeface="Arial" charset="0"/>
              </a:rPr>
              <a:t>CCR5 Receptor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 Conformation Change</a:t>
            </a:r>
          </a:p>
        </p:txBody>
      </p:sp>
      <p:sp>
        <p:nvSpPr>
          <p:cNvPr id="619" name="Rectangle 75"/>
          <p:cNvSpPr>
            <a:spLocks noChangeArrowheads="1"/>
          </p:cNvSpPr>
          <p:nvPr/>
        </p:nvSpPr>
        <p:spPr bwMode="auto">
          <a:xfrm>
            <a:off x="1518459" y="1277079"/>
            <a:ext cx="25908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R5-Tropic HIV </a:t>
            </a:r>
          </a:p>
        </p:txBody>
      </p:sp>
      <p:sp>
        <p:nvSpPr>
          <p:cNvPr id="620" name="Striped Right Arrow 619"/>
          <p:cNvSpPr/>
          <p:nvPr/>
        </p:nvSpPr>
        <p:spPr>
          <a:xfrm rot="5400000">
            <a:off x="2416233" y="3445627"/>
            <a:ext cx="548640" cy="27432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3" name="Picture 622" descr="Virion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61" y="1713875"/>
            <a:ext cx="1462923" cy="1462923"/>
          </a:xfrm>
          <a:prstGeom prst="rect">
            <a:avLst/>
          </a:prstGeom>
        </p:spPr>
      </p:pic>
      <p:sp>
        <p:nvSpPr>
          <p:cNvPr id="635" name="Striped Right Arrow 634"/>
          <p:cNvSpPr/>
          <p:nvPr/>
        </p:nvSpPr>
        <p:spPr>
          <a:xfrm rot="5400000">
            <a:off x="5622779" y="3445621"/>
            <a:ext cx="548640" cy="274320"/>
          </a:xfrm>
          <a:prstGeom prst="stripedRightArrow">
            <a:avLst/>
          </a:prstGeom>
          <a:solidFill>
            <a:srgbClr val="1656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6" name="Picture 635" descr="Virion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35" y="1779569"/>
            <a:ext cx="1462923" cy="1462923"/>
          </a:xfrm>
          <a:prstGeom prst="rect">
            <a:avLst/>
          </a:prstGeom>
        </p:spPr>
      </p:pic>
      <p:cxnSp>
        <p:nvCxnSpPr>
          <p:cNvPr id="639" name="Straight Connector 638"/>
          <p:cNvCxnSpPr/>
          <p:nvPr/>
        </p:nvCxnSpPr>
        <p:spPr>
          <a:xfrm flipH="1">
            <a:off x="6084225" y="3574662"/>
            <a:ext cx="609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7" name="Rectangle 75"/>
          <p:cNvSpPr>
            <a:spLocks noChangeArrowheads="1"/>
          </p:cNvSpPr>
          <p:nvPr/>
        </p:nvSpPr>
        <p:spPr bwMode="auto">
          <a:xfrm>
            <a:off x="4623725" y="1277079"/>
            <a:ext cx="2590800" cy="427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R5-Tropic HIV </a:t>
            </a:r>
          </a:p>
        </p:txBody>
      </p:sp>
      <p:sp>
        <p:nvSpPr>
          <p:cNvPr id="654" name="Rectangle 75"/>
          <p:cNvSpPr>
            <a:spLocks noChangeArrowheads="1"/>
          </p:cNvSpPr>
          <p:nvPr/>
        </p:nvSpPr>
        <p:spPr bwMode="auto">
          <a:xfrm>
            <a:off x="1896085" y="5386366"/>
            <a:ext cx="1669337" cy="4514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algn="ctr" defTabSz="93345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CCR5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81EABA-1FD8-654D-A631-79B07786426E}"/>
              </a:ext>
            </a:extLst>
          </p:cNvPr>
          <p:cNvGrpSpPr>
            <a:grpSpLocks noChangeAspect="1"/>
          </p:cNvGrpSpPr>
          <p:nvPr/>
        </p:nvGrpSpPr>
        <p:grpSpPr>
          <a:xfrm>
            <a:off x="2355580" y="4135433"/>
            <a:ext cx="669860" cy="1097280"/>
            <a:chOff x="5932292" y="4083050"/>
            <a:chExt cx="708025" cy="1403350"/>
          </a:xfrm>
        </p:grpSpPr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id="{DF539A2E-FA03-DC44-93FE-FCCD2AEC9A36}"/>
                </a:ext>
              </a:extLst>
            </p:cNvPr>
            <p:cNvSpPr>
              <a:spLocks noChangeAspect="1"/>
            </p:cNvSpPr>
            <p:nvPr/>
          </p:nvSpPr>
          <p:spPr bwMode="auto">
            <a:xfrm rot="532961">
              <a:off x="6049767" y="4221163"/>
              <a:ext cx="152400" cy="274637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DE7C9A70-5E8E-AC49-8596-D3ADF8E1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617" y="4229100"/>
              <a:ext cx="152400" cy="3048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E4ADF7FB-D5AA-1049-A411-33A4D419CEB2}"/>
                </a:ext>
              </a:extLst>
            </p:cNvPr>
            <p:cNvSpPr>
              <a:spLocks noChangeAspect="1"/>
            </p:cNvSpPr>
            <p:nvPr/>
          </p:nvSpPr>
          <p:spPr bwMode="auto">
            <a:xfrm rot="21109155">
              <a:off x="5994205" y="4083050"/>
              <a:ext cx="317500" cy="488950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3A040749-6837-724E-9194-93C034DF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092" y="4281488"/>
              <a:ext cx="106363" cy="2286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C4DC79EF-7EAC-5347-87E7-7B7B1D0AFFE8}"/>
                </a:ext>
              </a:extLst>
            </p:cNvPr>
            <p:cNvSpPr>
              <a:spLocks noChangeAspect="1"/>
            </p:cNvSpPr>
            <p:nvPr/>
          </p:nvSpPr>
          <p:spPr bwMode="auto">
            <a:xfrm rot="695040" flipV="1">
              <a:off x="5948167" y="4986338"/>
              <a:ext cx="136525" cy="26670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8">
              <a:extLst>
                <a:ext uri="{FF2B5EF4-FFF2-40B4-BE49-F238E27FC236}">
                  <a16:creationId xmlns:a16="http://schemas.microsoft.com/office/drawing/2014/main" id="{C167AD72-378C-D44A-9F92-945CDAEAB907}"/>
                </a:ext>
              </a:extLst>
            </p:cNvPr>
            <p:cNvSpPr>
              <a:spLocks noChangeAspect="1"/>
            </p:cNvSpPr>
            <p:nvPr/>
          </p:nvSpPr>
          <p:spPr bwMode="auto">
            <a:xfrm rot="257085">
              <a:off x="6154542" y="4965700"/>
              <a:ext cx="93663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46AF25FB-8C93-6B4B-8CA5-6A0E82357E29}"/>
                </a:ext>
              </a:extLst>
            </p:cNvPr>
            <p:cNvSpPr>
              <a:spLocks noChangeAspect="1"/>
            </p:cNvSpPr>
            <p:nvPr/>
          </p:nvSpPr>
          <p:spPr bwMode="auto">
            <a:xfrm rot="841407" flipV="1">
              <a:off x="6303767" y="4986338"/>
              <a:ext cx="136525" cy="320675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61">
              <a:extLst>
                <a:ext uri="{FF2B5EF4-FFF2-40B4-BE49-F238E27FC236}">
                  <a16:creationId xmlns:a16="http://schemas.microsoft.com/office/drawing/2014/main" id="{3942D770-EBC1-6A42-91D7-CC49E2131C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25955" y="4376738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62">
              <a:extLst>
                <a:ext uri="{FF2B5EF4-FFF2-40B4-BE49-F238E27FC236}">
                  <a16:creationId xmlns:a16="http://schemas.microsoft.com/office/drawing/2014/main" id="{D865499E-0C49-1D44-8ADB-552B589338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396020">
              <a:off x="5932292" y="4376738"/>
              <a:ext cx="114300" cy="693737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63">
              <a:extLst>
                <a:ext uri="{FF2B5EF4-FFF2-40B4-BE49-F238E27FC236}">
                  <a16:creationId xmlns:a16="http://schemas.microsoft.com/office/drawing/2014/main" id="{D8894560-BF24-0A46-985F-319B3B070A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80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64">
              <a:extLst>
                <a:ext uri="{FF2B5EF4-FFF2-40B4-BE49-F238E27FC236}">
                  <a16:creationId xmlns:a16="http://schemas.microsoft.com/office/drawing/2014/main" id="{9276CC1A-B480-0048-BD6A-7251227119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392502">
              <a:off x="6203755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65">
              <a:extLst>
                <a:ext uri="{FF2B5EF4-FFF2-40B4-BE49-F238E27FC236}">
                  <a16:creationId xmlns:a16="http://schemas.microsoft.com/office/drawing/2014/main" id="{12C876A2-C0CC-8648-9C93-25F8F82561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42361">
              <a:off x="6281542" y="4368800"/>
              <a:ext cx="106363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66">
              <a:extLst>
                <a:ext uri="{FF2B5EF4-FFF2-40B4-BE49-F238E27FC236}">
                  <a16:creationId xmlns:a16="http://schemas.microsoft.com/office/drawing/2014/main" id="{59A44BED-772B-0640-8911-370C262A2C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86103">
              <a:off x="6365680" y="4371975"/>
              <a:ext cx="106362" cy="693738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67">
              <a:extLst>
                <a:ext uri="{FF2B5EF4-FFF2-40B4-BE49-F238E27FC236}">
                  <a16:creationId xmlns:a16="http://schemas.microsoft.com/office/drawing/2014/main" id="{CA9E88D5-8822-5241-9271-18AFC51C9D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427049">
              <a:off x="6470455" y="4373563"/>
              <a:ext cx="106362" cy="693737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0">
              <a:extLst>
                <a:ext uri="{FF2B5EF4-FFF2-40B4-BE49-F238E27FC236}">
                  <a16:creationId xmlns:a16="http://schemas.microsoft.com/office/drawing/2014/main" id="{8BAE510D-96F4-D949-867B-5457AE38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92" y="5029200"/>
              <a:ext cx="492125" cy="4572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7AC7569-E23A-494C-9A31-7BE38F13875A}"/>
              </a:ext>
            </a:extLst>
          </p:cNvPr>
          <p:cNvSpPr/>
          <p:nvPr/>
        </p:nvSpPr>
        <p:spPr>
          <a:xfrm>
            <a:off x="5456227" y="4160811"/>
            <a:ext cx="919669" cy="893160"/>
          </a:xfrm>
          <a:prstGeom prst="ellipse">
            <a:avLst/>
          </a:prstGeom>
          <a:solidFill>
            <a:schemeClr val="tx2">
              <a:lumMod val="50000"/>
              <a:lumOff val="50000"/>
              <a:alpha val="20000"/>
            </a:schemeClr>
          </a:solidFill>
          <a:ln>
            <a:noFill/>
          </a:ln>
          <a:effectLst>
            <a:glow rad="355600">
              <a:srgbClr val="00B0F0">
                <a:alpha val="33000"/>
              </a:srgbClr>
            </a:glow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AEEAB-371F-0A4E-B79C-B95506F777B8}"/>
              </a:ext>
            </a:extLst>
          </p:cNvPr>
          <p:cNvGrpSpPr/>
          <p:nvPr/>
        </p:nvGrpSpPr>
        <p:grpSpPr>
          <a:xfrm>
            <a:off x="5528314" y="4189455"/>
            <a:ext cx="676608" cy="963560"/>
            <a:chOff x="2903599" y="4210537"/>
            <a:chExt cx="676608" cy="963560"/>
          </a:xfrm>
        </p:grpSpPr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E0980786-EF53-C446-91BD-76DA60FD2B7F}"/>
                </a:ext>
              </a:extLst>
            </p:cNvPr>
            <p:cNvSpPr>
              <a:spLocks noChangeAspect="1"/>
            </p:cNvSpPr>
            <p:nvPr/>
          </p:nvSpPr>
          <p:spPr bwMode="auto">
            <a:xfrm rot="20722686">
              <a:off x="3074335" y="4297823"/>
              <a:ext cx="104385" cy="146205"/>
            </a:xfrm>
            <a:custGeom>
              <a:avLst/>
              <a:gdLst/>
              <a:ahLst/>
              <a:cxnLst>
                <a:cxn ang="0">
                  <a:pos x="51" y="296"/>
                </a:cxn>
                <a:cxn ang="0">
                  <a:pos x="27" y="184"/>
                </a:cxn>
                <a:cxn ang="0">
                  <a:pos x="51" y="88"/>
                </a:cxn>
                <a:cxn ang="0">
                  <a:pos x="67" y="40"/>
                </a:cxn>
                <a:cxn ang="0">
                  <a:pos x="75" y="16"/>
                </a:cxn>
                <a:cxn ang="0">
                  <a:pos x="123" y="0"/>
                </a:cxn>
                <a:cxn ang="0">
                  <a:pos x="187" y="24"/>
                </a:cxn>
                <a:cxn ang="0">
                  <a:pos x="203" y="72"/>
                </a:cxn>
                <a:cxn ang="0">
                  <a:pos x="211" y="96"/>
                </a:cxn>
                <a:cxn ang="0">
                  <a:pos x="179" y="376"/>
                </a:cxn>
              </a:cxnLst>
              <a:rect l="0" t="0" r="r" b="b"/>
              <a:pathLst>
                <a:path w="231" h="376">
                  <a:moveTo>
                    <a:pt x="51" y="296"/>
                  </a:moveTo>
                  <a:cubicBezTo>
                    <a:pt x="65" y="251"/>
                    <a:pt x="67" y="211"/>
                    <a:pt x="27" y="184"/>
                  </a:cubicBezTo>
                  <a:cubicBezTo>
                    <a:pt x="13" y="142"/>
                    <a:pt x="0" y="104"/>
                    <a:pt x="51" y="88"/>
                  </a:cubicBezTo>
                  <a:cubicBezTo>
                    <a:pt x="56" y="72"/>
                    <a:pt x="61" y="56"/>
                    <a:pt x="67" y="40"/>
                  </a:cubicBezTo>
                  <a:cubicBezTo>
                    <a:pt x="69" y="32"/>
                    <a:pt x="67" y="18"/>
                    <a:pt x="75" y="16"/>
                  </a:cubicBezTo>
                  <a:cubicBezTo>
                    <a:pt x="91" y="10"/>
                    <a:pt x="123" y="0"/>
                    <a:pt x="123" y="0"/>
                  </a:cubicBezTo>
                  <a:cubicBezTo>
                    <a:pt x="139" y="3"/>
                    <a:pt x="175" y="5"/>
                    <a:pt x="187" y="24"/>
                  </a:cubicBezTo>
                  <a:cubicBezTo>
                    <a:pt x="195" y="38"/>
                    <a:pt x="197" y="56"/>
                    <a:pt x="203" y="72"/>
                  </a:cubicBezTo>
                  <a:cubicBezTo>
                    <a:pt x="205" y="80"/>
                    <a:pt x="211" y="96"/>
                    <a:pt x="211" y="96"/>
                  </a:cubicBezTo>
                  <a:cubicBezTo>
                    <a:pt x="209" y="124"/>
                    <a:pt x="231" y="323"/>
                    <a:pt x="179" y="376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CB20E1D8-6317-BD4D-BE5F-32DDA7F7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067" y="4288584"/>
              <a:ext cx="161140" cy="209452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3AABE760-109E-9E42-B95A-80A24DED962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88508">
              <a:off x="2903599" y="4210537"/>
              <a:ext cx="300386" cy="347029"/>
            </a:xfrm>
            <a:custGeom>
              <a:avLst/>
              <a:gdLst/>
              <a:ahLst/>
              <a:cxnLst>
                <a:cxn ang="0">
                  <a:pos x="24" y="496"/>
                </a:cxn>
                <a:cxn ang="0">
                  <a:pos x="0" y="408"/>
                </a:cxn>
                <a:cxn ang="0">
                  <a:pos x="32" y="280"/>
                </a:cxn>
                <a:cxn ang="0">
                  <a:pos x="40" y="88"/>
                </a:cxn>
                <a:cxn ang="0">
                  <a:pos x="72" y="16"/>
                </a:cxn>
                <a:cxn ang="0">
                  <a:pos x="128" y="0"/>
                </a:cxn>
                <a:cxn ang="0">
                  <a:pos x="200" y="8"/>
                </a:cxn>
                <a:cxn ang="0">
                  <a:pos x="248" y="16"/>
                </a:cxn>
                <a:cxn ang="0">
                  <a:pos x="520" y="24"/>
                </a:cxn>
              </a:cxnLst>
              <a:rect l="0" t="0" r="r" b="b"/>
              <a:pathLst>
                <a:path w="520" h="496">
                  <a:moveTo>
                    <a:pt x="24" y="496"/>
                  </a:moveTo>
                  <a:cubicBezTo>
                    <a:pt x="5" y="423"/>
                    <a:pt x="14" y="452"/>
                    <a:pt x="0" y="408"/>
                  </a:cubicBezTo>
                  <a:cubicBezTo>
                    <a:pt x="6" y="347"/>
                    <a:pt x="1" y="325"/>
                    <a:pt x="32" y="280"/>
                  </a:cubicBezTo>
                  <a:cubicBezTo>
                    <a:pt x="47" y="216"/>
                    <a:pt x="27" y="154"/>
                    <a:pt x="40" y="88"/>
                  </a:cubicBezTo>
                  <a:cubicBezTo>
                    <a:pt x="41" y="79"/>
                    <a:pt x="56" y="26"/>
                    <a:pt x="72" y="16"/>
                  </a:cubicBezTo>
                  <a:cubicBezTo>
                    <a:pt x="88" y="5"/>
                    <a:pt x="109" y="6"/>
                    <a:pt x="128" y="0"/>
                  </a:cubicBezTo>
                  <a:cubicBezTo>
                    <a:pt x="152" y="2"/>
                    <a:pt x="176" y="2"/>
                    <a:pt x="200" y="8"/>
                  </a:cubicBezTo>
                  <a:cubicBezTo>
                    <a:pt x="253" y="21"/>
                    <a:pt x="195" y="33"/>
                    <a:pt x="248" y="16"/>
                  </a:cubicBezTo>
                  <a:cubicBezTo>
                    <a:pt x="357" y="43"/>
                    <a:pt x="269" y="24"/>
                    <a:pt x="520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FCB96715-AB4D-C54B-B97C-C83CBE7A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56" y="4297918"/>
              <a:ext cx="142928" cy="170090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63ED956E-BAEE-2448-A4ED-7D7770395CAF}"/>
                </a:ext>
              </a:extLst>
            </p:cNvPr>
            <p:cNvSpPr>
              <a:spLocks noChangeAspect="1"/>
            </p:cNvSpPr>
            <p:nvPr/>
          </p:nvSpPr>
          <p:spPr bwMode="auto">
            <a:xfrm rot="20344401" flipV="1">
              <a:off x="3042414" y="4834258"/>
              <a:ext cx="105645" cy="138657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115CB7B2-1DEF-0E40-9FB3-E53249F8E4B9}"/>
                </a:ext>
              </a:extLst>
            </p:cNvPr>
            <p:cNvSpPr>
              <a:spLocks noChangeAspect="1"/>
            </p:cNvSpPr>
            <p:nvPr/>
          </p:nvSpPr>
          <p:spPr bwMode="auto">
            <a:xfrm rot="257085">
              <a:off x="3190767" y="4814626"/>
              <a:ext cx="79546" cy="2086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00"/>
                </a:cxn>
                <a:cxn ang="0">
                  <a:pos x="16" y="224"/>
                </a:cxn>
                <a:cxn ang="0">
                  <a:pos x="24" y="264"/>
                </a:cxn>
                <a:cxn ang="0">
                  <a:pos x="48" y="272"/>
                </a:cxn>
                <a:cxn ang="0">
                  <a:pos x="136" y="272"/>
                </a:cxn>
                <a:cxn ang="0">
                  <a:pos x="184" y="24"/>
                </a:cxn>
              </a:cxnLst>
              <a:rect l="0" t="0" r="r" b="b"/>
              <a:pathLst>
                <a:path w="184" h="326">
                  <a:moveTo>
                    <a:pt x="0" y="0"/>
                  </a:moveTo>
                  <a:cubicBezTo>
                    <a:pt x="2" y="66"/>
                    <a:pt x="3" y="133"/>
                    <a:pt x="8" y="200"/>
                  </a:cubicBezTo>
                  <a:cubicBezTo>
                    <a:pt x="8" y="208"/>
                    <a:pt x="13" y="215"/>
                    <a:pt x="16" y="224"/>
                  </a:cubicBezTo>
                  <a:cubicBezTo>
                    <a:pt x="19" y="237"/>
                    <a:pt x="16" y="252"/>
                    <a:pt x="24" y="264"/>
                  </a:cubicBezTo>
                  <a:cubicBezTo>
                    <a:pt x="28" y="271"/>
                    <a:pt x="40" y="269"/>
                    <a:pt x="48" y="272"/>
                  </a:cubicBezTo>
                  <a:cubicBezTo>
                    <a:pt x="66" y="326"/>
                    <a:pt x="102" y="294"/>
                    <a:pt x="136" y="272"/>
                  </a:cubicBezTo>
                  <a:cubicBezTo>
                    <a:pt x="182" y="202"/>
                    <a:pt x="184" y="105"/>
                    <a:pt x="184" y="24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F7181DE9-9A9C-9B46-A638-C43D719E18C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297053" y="4757078"/>
              <a:ext cx="129166" cy="217451"/>
            </a:xfrm>
            <a:custGeom>
              <a:avLst/>
              <a:gdLst/>
              <a:ahLst/>
              <a:cxnLst>
                <a:cxn ang="0">
                  <a:pos x="160" y="168"/>
                </a:cxn>
                <a:cxn ang="0">
                  <a:pos x="136" y="0"/>
                </a:cxn>
                <a:cxn ang="0">
                  <a:pos x="72" y="8"/>
                </a:cxn>
                <a:cxn ang="0">
                  <a:pos x="0" y="152"/>
                </a:cxn>
              </a:cxnLst>
              <a:rect l="0" t="0" r="r" b="b"/>
              <a:pathLst>
                <a:path w="198" h="168">
                  <a:moveTo>
                    <a:pt x="160" y="168"/>
                  </a:moveTo>
                  <a:cubicBezTo>
                    <a:pt x="162" y="122"/>
                    <a:pt x="198" y="20"/>
                    <a:pt x="136" y="0"/>
                  </a:cubicBezTo>
                  <a:cubicBezTo>
                    <a:pt x="114" y="2"/>
                    <a:pt x="92" y="2"/>
                    <a:pt x="72" y="8"/>
                  </a:cubicBezTo>
                  <a:cubicBezTo>
                    <a:pt x="14" y="23"/>
                    <a:pt x="21" y="109"/>
                    <a:pt x="0" y="152"/>
                  </a:cubicBezTo>
                </a:path>
              </a:pathLst>
            </a:custGeom>
            <a:noFill/>
            <a:ln w="508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61">
              <a:extLst>
                <a:ext uri="{FF2B5EF4-FFF2-40B4-BE49-F238E27FC236}">
                  <a16:creationId xmlns:a16="http://schemas.microsoft.com/office/drawing/2014/main" id="{75F46670-AD08-6C47-B69F-0D1E89B950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429451">
              <a:off x="3022925" y="4345405"/>
              <a:ext cx="100629" cy="542433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62">
              <a:extLst>
                <a:ext uri="{FF2B5EF4-FFF2-40B4-BE49-F238E27FC236}">
                  <a16:creationId xmlns:a16="http://schemas.microsoft.com/office/drawing/2014/main" id="{134DB91C-9395-FC43-BDE7-6FB0B02264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592645">
              <a:off x="2934934" y="4361980"/>
              <a:ext cx="108139" cy="542433"/>
            </a:xfrm>
            <a:prstGeom prst="can">
              <a:avLst>
                <a:gd name="adj" fmla="val 27228"/>
              </a:avLst>
            </a:prstGeom>
            <a:solidFill>
              <a:srgbClr val="3169CF"/>
            </a:solidFill>
            <a:ln w="6350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63">
              <a:extLst>
                <a:ext uri="{FF2B5EF4-FFF2-40B4-BE49-F238E27FC236}">
                  <a16:creationId xmlns:a16="http://schemas.microsoft.com/office/drawing/2014/main" id="{A94A23F7-630B-4343-BAF7-162AC73F3C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1650" y="4353984"/>
              <a:ext cx="100629" cy="542433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AutoShape 64">
              <a:extLst>
                <a:ext uri="{FF2B5EF4-FFF2-40B4-BE49-F238E27FC236}">
                  <a16:creationId xmlns:a16="http://schemas.microsoft.com/office/drawing/2014/main" id="{1C72D438-F69B-AD4C-8AFD-886187AD24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392502">
              <a:off x="3221746" y="4345404"/>
              <a:ext cx="100629" cy="542434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65">
              <a:extLst>
                <a:ext uri="{FF2B5EF4-FFF2-40B4-BE49-F238E27FC236}">
                  <a16:creationId xmlns:a16="http://schemas.microsoft.com/office/drawing/2014/main" id="{68F33898-16F8-A04A-B96D-6D7C243E9A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6911">
              <a:off x="3304449" y="4342468"/>
              <a:ext cx="100630" cy="542434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66">
              <a:extLst>
                <a:ext uri="{FF2B5EF4-FFF2-40B4-BE49-F238E27FC236}">
                  <a16:creationId xmlns:a16="http://schemas.microsoft.com/office/drawing/2014/main" id="{37CCA3F2-0D5C-A74F-9A52-B36E7C13FD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106393">
              <a:off x="3421522" y="4342468"/>
              <a:ext cx="100629" cy="542434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67">
              <a:extLst>
                <a:ext uri="{FF2B5EF4-FFF2-40B4-BE49-F238E27FC236}">
                  <a16:creationId xmlns:a16="http://schemas.microsoft.com/office/drawing/2014/main" id="{DA69857A-714B-3946-8994-71ABC6A801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128434">
              <a:off x="3440859" y="4349539"/>
              <a:ext cx="100629" cy="542433"/>
            </a:xfrm>
            <a:prstGeom prst="can">
              <a:avLst>
                <a:gd name="adj" fmla="val 29260"/>
              </a:avLst>
            </a:prstGeom>
            <a:solidFill>
              <a:srgbClr val="3169CF"/>
            </a:solidFill>
            <a:ln w="3175">
              <a:solidFill>
                <a:srgbClr val="000000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7D41CE75-56E1-5447-A516-DF76C502D564}"/>
                </a:ext>
              </a:extLst>
            </p:cNvPr>
            <p:cNvSpPr>
              <a:spLocks/>
            </p:cNvSpPr>
            <p:nvPr/>
          </p:nvSpPr>
          <p:spPr bwMode="auto">
            <a:xfrm rot="1429199">
              <a:off x="3147439" y="4825003"/>
              <a:ext cx="394387" cy="349094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36" y="72"/>
                </a:cxn>
                <a:cxn ang="0">
                  <a:pos x="352" y="112"/>
                </a:cxn>
                <a:cxn ang="0">
                  <a:pos x="272" y="216"/>
                </a:cxn>
                <a:cxn ang="0">
                  <a:pos x="320" y="272"/>
                </a:cxn>
                <a:cxn ang="0">
                  <a:pos x="296" y="320"/>
                </a:cxn>
                <a:cxn ang="0">
                  <a:pos x="232" y="336"/>
                </a:cxn>
                <a:cxn ang="0">
                  <a:pos x="0" y="344"/>
                </a:cxn>
              </a:cxnLst>
              <a:rect l="0" t="0" r="r" b="b"/>
              <a:pathLst>
                <a:path w="358" h="344">
                  <a:moveTo>
                    <a:pt x="264" y="0"/>
                  </a:moveTo>
                  <a:cubicBezTo>
                    <a:pt x="276" y="85"/>
                    <a:pt x="265" y="48"/>
                    <a:pt x="336" y="72"/>
                  </a:cubicBezTo>
                  <a:cubicBezTo>
                    <a:pt x="341" y="85"/>
                    <a:pt x="350" y="97"/>
                    <a:pt x="352" y="112"/>
                  </a:cubicBezTo>
                  <a:cubicBezTo>
                    <a:pt x="358" y="199"/>
                    <a:pt x="325" y="180"/>
                    <a:pt x="272" y="216"/>
                  </a:cubicBezTo>
                  <a:cubicBezTo>
                    <a:pt x="234" y="271"/>
                    <a:pt x="265" y="264"/>
                    <a:pt x="320" y="272"/>
                  </a:cubicBezTo>
                  <a:cubicBezTo>
                    <a:pt x="314" y="287"/>
                    <a:pt x="310" y="308"/>
                    <a:pt x="296" y="320"/>
                  </a:cubicBezTo>
                  <a:cubicBezTo>
                    <a:pt x="288" y="326"/>
                    <a:pt x="233" y="335"/>
                    <a:pt x="232" y="336"/>
                  </a:cubicBezTo>
                  <a:cubicBezTo>
                    <a:pt x="100" y="344"/>
                    <a:pt x="81" y="344"/>
                    <a:pt x="0" y="344"/>
                  </a:cubicBezTo>
                </a:path>
              </a:pathLst>
            </a:custGeom>
            <a:noFill/>
            <a:ln w="63500" cap="flat" cmpd="sng">
              <a:solidFill>
                <a:srgbClr val="3169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8" name="Preparation 637"/>
          <p:cNvSpPr>
            <a:spLocks noChangeAspect="1"/>
          </p:cNvSpPr>
          <p:nvPr/>
        </p:nvSpPr>
        <p:spPr>
          <a:xfrm>
            <a:off x="5624094" y="4087982"/>
            <a:ext cx="500634" cy="222504"/>
          </a:xfrm>
          <a:prstGeom prst="flowChartPreparation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B23AE1FB-E76E-904D-9E8D-A0AF8159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0" y="6078299"/>
            <a:ext cx="1877340" cy="59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663" tIns="47625" rIns="93663" bIns="47625" anchor="ctr">
            <a:prstTxWarp prst="textNoShape">
              <a:avLst/>
            </a:prstTxWarp>
          </a:bodyPr>
          <a:lstStyle/>
          <a:p>
            <a:pPr defTabSz="935038">
              <a:spcBef>
                <a:spcPct val="2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Intracellular Space</a:t>
            </a:r>
          </a:p>
          <a:p>
            <a:pPr defTabSz="935038">
              <a:spcBef>
                <a:spcPct val="2000"/>
              </a:spcBef>
            </a:pPr>
            <a:r>
              <a:rPr lang="en-US" sz="2000" dirty="0">
                <a:solidFill>
                  <a:srgbClr val="404040"/>
                </a:solidFill>
                <a:latin typeface="Arial" charset="0"/>
              </a:rPr>
              <a:t>Host Cell</a:t>
            </a:r>
          </a:p>
        </p:txBody>
      </p:sp>
    </p:spTree>
    <p:extLst>
      <p:ext uri="{BB962C8B-B14F-4D97-AF65-F5344CB8AC3E}">
        <p14:creationId xmlns:p14="http://schemas.microsoft.com/office/powerpoint/2010/main" val="31112637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47514</TotalTime>
  <Words>4739</Words>
  <Application>Microsoft Macintosh PowerPoint</Application>
  <PresentationFormat>On-screen Show (4:3)</PresentationFormat>
  <Paragraphs>601</Paragraphs>
  <Slides>74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ＭＳ Ｐゴシック</vt:lpstr>
      <vt:lpstr>Arial</vt:lpstr>
      <vt:lpstr>Geneva</vt:lpstr>
      <vt:lpstr>Lucida Grande</vt:lpstr>
      <vt:lpstr>Symbol</vt:lpstr>
      <vt:lpstr>Times New Roman</vt:lpstr>
      <vt:lpstr>NCRC</vt:lpstr>
      <vt:lpstr>Maraviroc (Selzentry)</vt:lpstr>
      <vt:lpstr>Maraviroc (Selzentry) </vt:lpstr>
      <vt:lpstr>CCR5 Receptor Antagonists</vt:lpstr>
      <vt:lpstr>Host Cellular Receptors Involved in HIV Entry</vt:lpstr>
      <vt:lpstr>CCR5 Tropic (R5) HIV-1</vt:lpstr>
      <vt:lpstr>CXCR4 Tropic (X4) HIV-1</vt:lpstr>
      <vt:lpstr>Dual Tropic HIV-1</vt:lpstr>
      <vt:lpstr>Mixed Tropic HIV-1</vt:lpstr>
      <vt:lpstr>Maraviroc: Mechanism of Action</vt:lpstr>
      <vt:lpstr>Trofile Coreceptor Tropism Assay</vt:lpstr>
      <vt:lpstr>HIV Coreceptor Tropism Assays (Trofile) Standard and DNA Tropism Assays</vt:lpstr>
      <vt:lpstr>Coreceptor Tropism</vt:lpstr>
      <vt:lpstr>Pure R5 HIV Result with Coreceptor Tropism Testing</vt:lpstr>
      <vt:lpstr>HIV Genotypic Coreceptor Tropism Assay</vt:lpstr>
      <vt:lpstr>HIV Envelope</vt:lpstr>
      <vt:lpstr>HHS Antiretroviral Therapy Guidelines: October 25, 2018 Recommendation for Co-receptor Tropism Assays</vt:lpstr>
      <vt:lpstr>PowerPoint Presentation</vt:lpstr>
      <vt:lpstr>PowerPoint Presentation</vt:lpstr>
      <vt:lpstr>Maraviroc</vt:lpstr>
      <vt:lpstr>Maraviroc versus Efavirenz in Treatment-Naïve   MERIT (A4001026) Trial</vt:lpstr>
      <vt:lpstr>Maraviroc versus Efavirenz, both with Zidovudine-Lamivudine MERIT (A4001026): Study Design</vt:lpstr>
      <vt:lpstr>Maraviroc versus Efavirenz, both with Zidovudine-Lamivudine MERIT (A4001026): Result </vt:lpstr>
      <vt:lpstr>Maraviroc or Efavirenz, both with Zidovudine-Lamivudine MERIT (A4001026): Result </vt:lpstr>
      <vt:lpstr>Maraviroc versus Efavirenz, both with Zidovudine-Lamivudine MERIT (A4001026): Conclusions</vt:lpstr>
      <vt:lpstr>Maraviroc versus Efavirenz, plus Zidovudine-Lamivudine MERIT (A4001026): Results</vt:lpstr>
      <vt:lpstr>Maraviroc versus Efavirenz, plus Zidovudine-Lamivudine MERIT (A4001026) Year 5 Data: Conclusions</vt:lpstr>
      <vt:lpstr>Effects of Maraviroc versus Tenofovir DF on Bone Loss   A5303 Trial </vt:lpstr>
      <vt:lpstr>Bone Effects of Maraviroc vs. Tenofovir DF, with DRV + RTV + FTC  A5303: Study Design</vt:lpstr>
      <vt:lpstr>Bone Effects of Maraviroc vs. Tenofovir DF, with DRV + RTV + FTC  A5303: Results</vt:lpstr>
      <vt:lpstr>Bone Effects of Maraviroc vs. Tenofovir DF, with DRV + RTV + FTC  A5303: Results</vt:lpstr>
      <vt:lpstr>Bone Effects of Maraviroc vs. Tenofovir DF, with DRV + RTV + FTC  A5303: Conclusions</vt:lpstr>
      <vt:lpstr>Once-Daily Maraviroc in Treatment-Naïve   A4001078 Trial</vt:lpstr>
      <vt:lpstr>Once-Daily Maraviroc plus Ritonavir-Boosted Atazanavir A4001078: Study Design</vt:lpstr>
      <vt:lpstr>Once-Daily Maraviroc plus Ritonavir-Boosted Atazanavir A4001078: Results </vt:lpstr>
      <vt:lpstr>Once-Daily Maraviroc plus Ritonavir-Boosted Atazanavir A4001078: Conclusions</vt:lpstr>
      <vt:lpstr>Intensive Five-Drug Regimen for Acute HIV Infection OPTIPRIM-ANRS147</vt:lpstr>
      <vt:lpstr>Five Drug Therapy versus Standard Care for Acute HIV  OPTIPRIM-ANRS 147 Trial: Study Design</vt:lpstr>
      <vt:lpstr>Five Drug Therapy versus Standard Care for Acute HIV  OPTIPRIM-ANRS 147 Trial: Results</vt:lpstr>
      <vt:lpstr>Five Drug Therapy versus Standard Care for Acute HIV  OPTIPRIM-ANRS 147 Trial: Conclusion</vt:lpstr>
      <vt:lpstr>Maraviroc</vt:lpstr>
      <vt:lpstr>Maraviroc in Patients with Multiclass Drug Resistance   MOTIVATE 1 and 2 Trials</vt:lpstr>
      <vt:lpstr>Maraviroc in Patients with Multiclass Drug Resistance MOTIVATE 1 and 2: Study Design</vt:lpstr>
      <vt:lpstr>Maraviroc in Patients with Multiclass Drug Resistance MOTIVATE 1 and 2: Results </vt:lpstr>
      <vt:lpstr>Maraviroc in Patients with Multiclass Drug Resistance  MOTIVATE 1 and 2: Results </vt:lpstr>
      <vt:lpstr>Maraviroc in Patients with Multiclass Drug Resistance MOTIVATE 1 and 2: Result </vt:lpstr>
      <vt:lpstr>Maraviroc in Patients with Multiclass Drug Resistance  MOTIVATE 1 and 2: Conclusions</vt:lpstr>
      <vt:lpstr>Maraviroc in Treatment-Experienced Patients with non-R5 HIV A4001029 Trial</vt:lpstr>
      <vt:lpstr>Maraviroc in Treatment-Experienced Patients with non-R5 HIV  A4001029: Study Design</vt:lpstr>
      <vt:lpstr>Maraviroc in Treatment-Experienced Patients with non-R5 HIV  A4001029: Results</vt:lpstr>
      <vt:lpstr>Maraviroc in Treatment-Experienced Patients with non-R5 HIV  A4001029: Results</vt:lpstr>
      <vt:lpstr>Maraviroc in Treatment-Experienced Patients with non-R5 HIV  A4001029: Conclusions</vt:lpstr>
      <vt:lpstr>Adding Maraviroc to Suppressive ART for Suboptimal CD4 Recovery ACTG 5256</vt:lpstr>
      <vt:lpstr>Adding Maraviroc to Suppressive ART for Suboptimal CD4 Recovery ACTG 5256: Study Design</vt:lpstr>
      <vt:lpstr>Adding Maraviroc to Suppressive ART for Suboptimal CD4 Recovery ACTG 5256: Results</vt:lpstr>
      <vt:lpstr>Adding Maraviroc to Suppressive ART for Suboptimal CD4 Recovery ACTG 5256: Conclusions</vt:lpstr>
      <vt:lpstr>Maraviroc</vt:lpstr>
      <vt:lpstr>Switch from Boosted PI to Maraviroc with Suppressed HIV MARCH</vt:lpstr>
      <vt:lpstr>Switch from Boosted PI to Maraviroc with Suppressed HIV MARCH: Study Design</vt:lpstr>
      <vt:lpstr>Switch from Boosted PI to Maraviroc with Suppressed HIV MARCH: Results</vt:lpstr>
      <vt:lpstr>Switch from Boosted PI to Maraviroc with Suppressed HIV MARCH: Conclusions</vt:lpstr>
      <vt:lpstr>Maraviroc plus Raltegravir  ROCnROL (ANRS 157) Trial</vt:lpstr>
      <vt:lpstr>Maraviroc + Raltegravir  ROCnRal (ANRS 157): Study Design </vt:lpstr>
      <vt:lpstr>Maraviroc + Raltegravir  ROCnRal (ANRS 157): Result </vt:lpstr>
      <vt:lpstr>Maraviroc + Raltegravir  ROCnRal (ANRS 157): Result</vt:lpstr>
      <vt:lpstr>Maraviroc + Raltegravir  ROCnRal (ANRS 157): Result</vt:lpstr>
      <vt:lpstr>Dual Therapy with Raltegravir plus Maraviroc in Patients Receiving Suppressive ART who have Lipohypertrophy ROCnRAL (ANRS 157): Result</vt:lpstr>
      <vt:lpstr>Maraviroc + Raltegravir  ROCnRal (ANRS 157): Conclusions</vt:lpstr>
      <vt:lpstr>Maraviroc</vt:lpstr>
      <vt:lpstr>Maraviroc +/- FTC or TDF for Preexposure Prophylaxis HPTN 069/ACTG 5305</vt:lpstr>
      <vt:lpstr>Maraviroc +/- FTC or TDF for Preexposure Prophylaxis HPTN 069/ACTG 5305: Study Design</vt:lpstr>
      <vt:lpstr>Maraviroc +/- FTC or TDF for Preexposure Prophylaxis HPTN 069/ACTG 5305: Results</vt:lpstr>
      <vt:lpstr>Maraviroc +/- FTC or TDF for Preexposure Prophylaxis HPTN 069/ACTG 5305: Results</vt:lpstr>
      <vt:lpstr>Maraviroc +/- FTC or TDF for Preexposure Prophylaxis HPTN 069/ACTG 5305: Conclusions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2106</cp:revision>
  <cp:lastPrinted>2008-02-05T14:34:24Z</cp:lastPrinted>
  <dcterms:created xsi:type="dcterms:W3CDTF">2010-11-28T05:36:22Z</dcterms:created>
  <dcterms:modified xsi:type="dcterms:W3CDTF">2020-07-26T15:59:40Z</dcterms:modified>
</cp:coreProperties>
</file>