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5"/>
  </p:notesMasterIdLst>
  <p:handoutMasterIdLst>
    <p:handoutMasterId r:id="rId16"/>
  </p:handoutMasterIdLst>
  <p:sldIdLst>
    <p:sldId id="1110" r:id="rId2"/>
    <p:sldId id="274" r:id="rId3"/>
    <p:sldId id="275" r:id="rId4"/>
    <p:sldId id="1111" r:id="rId5"/>
    <p:sldId id="1114" r:id="rId6"/>
    <p:sldId id="1112" r:id="rId7"/>
    <p:sldId id="277" r:id="rId8"/>
    <p:sldId id="1307" r:id="rId9"/>
    <p:sldId id="1309" r:id="rId10"/>
    <p:sldId id="1310" r:id="rId11"/>
    <p:sldId id="1311" r:id="rId12"/>
    <p:sldId id="1308" r:id="rId13"/>
    <p:sldId id="1109" r:id="rId14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5F00"/>
    <a:srgbClr val="00599A"/>
    <a:srgbClr val="004F87"/>
    <a:srgbClr val="004A7F"/>
    <a:srgbClr val="870000"/>
    <a:srgbClr val="7C0000"/>
    <a:srgbClr val="A10000"/>
    <a:srgbClr val="705066"/>
    <a:srgbClr val="027D81"/>
    <a:srgbClr val="69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17" autoAdjust="0"/>
    <p:restoredTop sz="94755" autoAdjust="0"/>
  </p:normalViewPr>
  <p:slideViewPr>
    <p:cSldViewPr snapToGrid="0" showGuides="1">
      <p:cViewPr varScale="1">
        <p:scale>
          <a:sx n="150" d="100"/>
          <a:sy n="150" d="100"/>
        </p:scale>
        <p:origin x="176" y="109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7471566054247"/>
          <c:y val="0.11346343560503212"/>
          <c:w val="0.81686590842811324"/>
          <c:h val="0.86407254050140281"/>
        </c:manualLayout>
      </c:layout>
      <c:barChart>
        <c:barDir val="col"/>
        <c:grouping val="clustered"/>
        <c:varyColors val="0"/>
        <c:ser>
          <c:idx val="0"/>
          <c:order val="0"/>
          <c:tx>
            <c:v>Series 1</c:v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7E5F00"/>
                  </a:gs>
                  <a:gs pos="99000">
                    <a:srgbClr val="FFC000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FB70-2940-9767-393AFF061A6E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99000">
                    <a:schemeClr val="bg1">
                      <a:lumMod val="75000"/>
                    </a:schemeClr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B70-2940-9767-393AFF061A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B70-2940-9767-393AFF061A6E}"/>
              </c:ext>
            </c:extLst>
          </c:dPt>
          <c:dPt>
            <c:idx val="3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B70-2940-9767-393AFF061A6E}"/>
              </c:ext>
            </c:extLst>
          </c:dPt>
          <c:dPt>
            <c:idx val="4"/>
            <c:invertIfNegative val="0"/>
            <c:bubble3D val="0"/>
            <c:spPr>
              <a:solidFill>
                <a:srgbClr val="5C8C8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FB70-2940-9767-393AFF061A6E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70-2940-9767-393AFF061A6E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70-2940-9767-393AFF061A6E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70-2940-9767-393AFF061A6E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70-2940-9767-393AFF061A6E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70-2940-9767-393AFF061A6E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70-2940-9767-393AFF061A6E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70-2940-9767-393AFF061A6E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70-2940-9767-393AFF061A6E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70-2940-9767-393AFF061A6E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70-2940-9767-393AFF061A6E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70-2940-9767-393AFF061A6E}"/>
                </c:ext>
              </c:extLst>
            </c:dLbl>
            <c:numFmt formatCode="0.00" sourceLinked="0"/>
            <c:spPr>
              <a:noFill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Fostemsavir</c:v>
                </c:pt>
                <c:pt idx="1">
                  <c:v>Placebo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-0.79</c:v>
                </c:pt>
                <c:pt idx="1">
                  <c:v>-0.17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B70-2940-9767-393AFF061A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85264632"/>
        <c:axId val="1785105192"/>
      </c:barChart>
      <c:catAx>
        <c:axId val="178526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785105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85105192"/>
        <c:scaling>
          <c:orientation val="minMax"/>
          <c:max val="0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Median 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7.0994459025955088E-4"/>
              <c:y val="0.14599850665218572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785264632"/>
        <c:crosses val="autoZero"/>
        <c:crossBetween val="between"/>
        <c:majorUnit val="0.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07763544906373"/>
          <c:y val="9.4261258509086926E-2"/>
          <c:w val="0.81550715648888805"/>
          <c:h val="0.810956879607587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Fostemsavir: Randomized</c:v>
                </c:pt>
              </c:strCache>
            </c:strRef>
          </c:tx>
          <c:spPr>
            <a:ln w="28575">
              <a:solidFill>
                <a:srgbClr val="7E5F00"/>
              </a:solidFill>
            </a:ln>
            <a:effectLst/>
          </c:spPr>
          <c:marker>
            <c:symbol val="circle"/>
            <c:size val="10"/>
            <c:spPr>
              <a:solidFill>
                <a:srgbClr val="D6CFBC"/>
              </a:solidFill>
              <a:ln w="19050">
                <a:solidFill>
                  <a:srgbClr val="7E5F00"/>
                </a:solidFill>
              </a:ln>
              <a:effectLst/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14-3141-BC64-6D77BC0F73BD}"/>
                </c:ext>
              </c:extLst>
            </c:dLbl>
            <c:dLbl>
              <c:idx val="4"/>
              <c:layout>
                <c:manualLayout>
                  <c:x val="-5.341350486238311E-2"/>
                  <c:y val="-5.1812716509790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12</c:v>
                </c:pt>
                <c:pt idx="2">
                  <c:v>Week 24</c:v>
                </c:pt>
                <c:pt idx="3">
                  <c:v>Week 36</c:v>
                </c:pt>
                <c:pt idx="4">
                  <c:v>Week 48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0</c:v>
                </c:pt>
                <c:pt idx="1">
                  <c:v>51</c:v>
                </c:pt>
                <c:pt idx="2">
                  <c:v>57</c:v>
                </c:pt>
                <c:pt idx="3">
                  <c:v>61</c:v>
                </c:pt>
                <c:pt idx="4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14-3141-BC64-6D77BC0F73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Fostemsavir: Nonrandomized</c:v>
                </c:pt>
              </c:strCache>
            </c:strRef>
          </c:tx>
          <c:spPr>
            <a:ln w="28575">
              <a:solidFill>
                <a:srgbClr val="004A7F"/>
              </a:solidFill>
            </a:ln>
            <a:effectLst/>
          </c:spPr>
          <c:marker>
            <c:symbol val="circle"/>
            <c:size val="10"/>
            <c:spPr>
              <a:solidFill>
                <a:srgbClr val="B8C4DC"/>
              </a:solidFill>
              <a:ln w="19050">
                <a:solidFill>
                  <a:srgbClr val="004A7F"/>
                </a:solidFill>
              </a:ln>
              <a:effectLst/>
            </c:spPr>
          </c:marker>
          <c:dPt>
            <c:idx val="0"/>
            <c:marker>
              <c:spPr>
                <a:solidFill>
                  <a:sysClr val="window" lastClr="FFFFFF"/>
                </a:solidFill>
                <a:ln w="19050">
                  <a:solidFill>
                    <a:srgbClr val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914-3141-BC64-6D77BC0F73B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4-3141-BC64-6D77BC0F73BD}"/>
                </c:ext>
              </c:extLst>
            </c:dLbl>
            <c:dLbl>
              <c:idx val="4"/>
              <c:layout>
                <c:manualLayout>
                  <c:x val="-5.341350486238311E-2"/>
                  <c:y val="5.7669158630707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12</c:v>
                </c:pt>
                <c:pt idx="2">
                  <c:v>Week 24</c:v>
                </c:pt>
                <c:pt idx="3">
                  <c:v>Week 36</c:v>
                </c:pt>
                <c:pt idx="4">
                  <c:v>Week 48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</c:v>
                </c:pt>
                <c:pt idx="1">
                  <c:v>38</c:v>
                </c:pt>
                <c:pt idx="2">
                  <c:v>42</c:v>
                </c:pt>
                <c:pt idx="3">
                  <c:v>42</c:v>
                </c:pt>
                <c:pt idx="4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914-3141-BC64-6D77BC0F73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8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Participants with </a:t>
                </a:r>
                <a:br>
                  <a:rPr lang="en-US" dirty="0"/>
                </a:br>
                <a:r>
                  <a:rPr lang="en-US" dirty="0"/>
                  <a:t>HIV RNA &lt;40 copies/mL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1620690364543361E-3"/>
              <c:y val="0.150519623496319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115445866838303"/>
          <c:y val="2.9281057807033217E-3"/>
          <c:w val="0.7625715311937602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49227168579347"/>
          <c:y val="4.6415254541653739E-2"/>
          <c:w val="0.84959102472153336"/>
          <c:h val="0.83672815829920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Fostemsavir: Randomized</c:v>
                </c:pt>
              </c:strCache>
            </c:strRef>
          </c:tx>
          <c:spPr>
            <a:gradFill>
              <a:gsLst>
                <a:gs pos="0">
                  <a:srgbClr val="694F00"/>
                </a:gs>
                <a:gs pos="100000">
                  <a:srgbClr val="D39F00"/>
                </a:gs>
              </a:gsLst>
              <a:lin ang="0" scaled="1"/>
            </a:gradFill>
            <a:ln w="2392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Grade 3 or 4 Adverse Events</c:v>
                </c:pt>
                <c:pt idx="1">
                  <c:v>Serious Adverse Events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5-2641-8B42-91DD3FA545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Fostemsavir: Nonrandomized</c:v>
                </c:pt>
              </c:strCache>
            </c:strRef>
          </c:tx>
          <c:spPr>
            <a:gradFill>
              <a:gsLst>
                <a:gs pos="0">
                  <a:srgbClr val="004A7F"/>
                </a:gs>
                <a:gs pos="100000">
                  <a:srgbClr val="007FDA"/>
                </a:gs>
              </a:gsLst>
              <a:lin ang="0" scaled="1"/>
            </a:gradFill>
            <a:ln w="2392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FF-3348-952C-88B82F64486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FF-3348-952C-88B82F6448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Grade 3 or 4 Adverse Events</c:v>
                </c:pt>
                <c:pt idx="1">
                  <c:v>Serious Adverse Events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47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5-2641-8B42-91DD3FA54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554512"/>
        <c:axId val="1"/>
      </c:barChart>
      <c:catAx>
        <c:axId val="93555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1" dirty="0"/>
                  <a:t>Patients at 48 Weeks (%)</a:t>
                </a:r>
              </a:p>
            </c:rich>
          </c:tx>
          <c:layout>
            <c:manualLayout>
              <c:xMode val="edge"/>
              <c:yMode val="edge"/>
              <c:x val="5.185903803119442E-3"/>
              <c:y val="0.17036070773087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5554512"/>
        <c:crosses val="autoZero"/>
        <c:crossBetween val="between"/>
        <c:majorUnit val="20"/>
      </c:valAx>
      <c:spPr>
        <a:solidFill>
          <a:srgbClr val="E1E3EE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61296490271865522"/>
          <c:y val="5.6516387894571564E-2"/>
          <c:w val="0.35662355582293553"/>
          <c:h val="0.17108960090911352"/>
        </c:manualLayout>
      </c:layout>
      <c:overlay val="0"/>
      <c:spPr>
        <a:solidFill>
          <a:schemeClr val="bg1"/>
        </a:solidFill>
        <a:ln w="9525">
          <a:solidFill>
            <a:srgbClr val="000000"/>
          </a:solidFill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08063916214777"/>
          <c:y val="8.8405046947680296E-2"/>
          <c:w val="0.81250415277580401"/>
          <c:h val="0.810956879607587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Fostemsavir: Randomized</c:v>
                </c:pt>
              </c:strCache>
            </c:strRef>
          </c:tx>
          <c:spPr>
            <a:ln w="28575">
              <a:solidFill>
                <a:srgbClr val="7E5F00"/>
              </a:solidFill>
            </a:ln>
            <a:effectLst/>
          </c:spPr>
          <c:marker>
            <c:symbol val="circle"/>
            <c:size val="10"/>
            <c:spPr>
              <a:solidFill>
                <a:srgbClr val="D6CFBC"/>
              </a:solidFill>
              <a:ln w="19050">
                <a:solidFill>
                  <a:srgbClr val="7E5F00"/>
                </a:solidFill>
              </a:ln>
              <a:effectLst/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14-3141-BC64-6D77BC0F73BD}"/>
                </c:ext>
              </c:extLst>
            </c:dLbl>
            <c:dLbl>
              <c:idx val="4"/>
              <c:layout>
                <c:manualLayout>
                  <c:x val="-4.890899929275716E-2"/>
                  <c:y val="-5.4740822290493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  <c:pt idx="3">
                  <c:v>Week 72</c:v>
                </c:pt>
                <c:pt idx="4">
                  <c:v>Week 96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0</c:v>
                </c:pt>
                <c:pt idx="1">
                  <c:v>53</c:v>
                </c:pt>
                <c:pt idx="2">
                  <c:v>54</c:v>
                </c:pt>
                <c:pt idx="3">
                  <c:v>53</c:v>
                </c:pt>
                <c:pt idx="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14-3141-BC64-6D77BC0F73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Fostemsavir: Nonrandomized</c:v>
                </c:pt>
              </c:strCache>
            </c:strRef>
          </c:tx>
          <c:spPr>
            <a:ln w="28575">
              <a:solidFill>
                <a:srgbClr val="004A7F"/>
              </a:solidFill>
            </a:ln>
            <a:effectLst/>
          </c:spPr>
          <c:marker>
            <c:symbol val="circle"/>
            <c:size val="10"/>
            <c:spPr>
              <a:solidFill>
                <a:srgbClr val="B8C4DC"/>
              </a:solidFill>
              <a:ln w="19050">
                <a:solidFill>
                  <a:srgbClr val="004A7F"/>
                </a:solidFill>
              </a:ln>
              <a:effectLst/>
            </c:spPr>
          </c:marker>
          <c:dPt>
            <c:idx val="0"/>
            <c:marker>
              <c:spPr>
                <a:solidFill>
                  <a:sysClr val="window" lastClr="FFFFFF"/>
                </a:solidFill>
                <a:ln w="19050">
                  <a:solidFill>
                    <a:srgbClr val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914-3141-BC64-6D77BC0F73B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4-3141-BC64-6D77BC0F73BD}"/>
                </c:ext>
              </c:extLst>
            </c:dLbl>
            <c:dLbl>
              <c:idx val="4"/>
              <c:layout>
                <c:manualLayout>
                  <c:x val="-4.590599557967312E-2"/>
                  <c:y val="4.8884841288597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  <c:pt idx="3">
                  <c:v>Week 72</c:v>
                </c:pt>
                <c:pt idx="4">
                  <c:v>Week 96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</c:v>
                </c:pt>
                <c:pt idx="1">
                  <c:v>37</c:v>
                </c:pt>
                <c:pt idx="2">
                  <c:v>38</c:v>
                </c:pt>
                <c:pt idx="3">
                  <c:v>35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914-3141-BC64-6D77BC0F73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8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Participants with </a:t>
                </a:r>
                <a:br>
                  <a:rPr lang="en-US" dirty="0"/>
                </a:br>
                <a:r>
                  <a:rPr lang="en-US" dirty="0"/>
                  <a:t>HIV RNA &lt;40 copies/mL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1620690364543361E-3"/>
              <c:y val="0.150519623496319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54491608"/>
        <c:crosses val="autoZero"/>
        <c:crossBetween val="midCat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7701004398336384"/>
          <c:y val="2.9281057807033217E-3"/>
          <c:w val="0.76857753861992828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59715958410999"/>
          <c:y val="8.8405046947680296E-2"/>
          <c:w val="0.79598763235384196"/>
          <c:h val="0.810956879607587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Fostemsavir: Randomized</c:v>
                </c:pt>
              </c:strCache>
            </c:strRef>
          </c:tx>
          <c:spPr>
            <a:ln w="28575">
              <a:solidFill>
                <a:srgbClr val="7E5F00"/>
              </a:solidFill>
            </a:ln>
            <a:effectLst/>
          </c:spPr>
          <c:marker>
            <c:symbol val="circle"/>
            <c:size val="10"/>
            <c:spPr>
              <a:solidFill>
                <a:srgbClr val="D6CFBC"/>
              </a:solidFill>
              <a:ln w="19050">
                <a:solidFill>
                  <a:srgbClr val="7E5F00"/>
                </a:solidFill>
              </a:ln>
              <a:effectLst/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14-3141-BC64-6D77BC0F73BD}"/>
                </c:ext>
              </c:extLst>
            </c:dLbl>
            <c:dLbl>
              <c:idx val="4"/>
              <c:layout>
                <c:manualLayout>
                  <c:x val="-5.9419512288551517E-2"/>
                  <c:y val="-5.4740822290493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  <c:pt idx="3">
                  <c:v>Week 72</c:v>
                </c:pt>
                <c:pt idx="4">
                  <c:v>Week 96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0</c:v>
                </c:pt>
                <c:pt idx="1">
                  <c:v>90</c:v>
                </c:pt>
                <c:pt idx="2">
                  <c:v>139</c:v>
                </c:pt>
                <c:pt idx="3">
                  <c:v>172</c:v>
                </c:pt>
                <c:pt idx="4">
                  <c:v>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14-3141-BC64-6D77BC0F73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Fostemsavir: Nonrandomized</c:v>
                </c:pt>
              </c:strCache>
            </c:strRef>
          </c:tx>
          <c:spPr>
            <a:ln w="28575">
              <a:solidFill>
                <a:srgbClr val="004A7F"/>
              </a:solidFill>
            </a:ln>
            <a:effectLst/>
          </c:spPr>
          <c:marker>
            <c:symbol val="circle"/>
            <c:size val="10"/>
            <c:spPr>
              <a:solidFill>
                <a:srgbClr val="B8C4DC"/>
              </a:solidFill>
              <a:ln w="19050">
                <a:solidFill>
                  <a:srgbClr val="004A7F"/>
                </a:solidFill>
              </a:ln>
              <a:effectLst/>
            </c:spPr>
          </c:marker>
          <c:dPt>
            <c:idx val="0"/>
            <c:marker>
              <c:spPr>
                <a:solidFill>
                  <a:sysClr val="window" lastClr="FFFFFF"/>
                </a:solidFill>
                <a:ln w="19050">
                  <a:solidFill>
                    <a:srgbClr val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914-3141-BC64-6D77BC0F73B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D914-3141-BC64-6D77BC0F73B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4-3141-BC64-6D77BC0F73BD}"/>
                </c:ext>
              </c:extLst>
            </c:dLbl>
            <c:dLbl>
              <c:idx val="4"/>
              <c:layout>
                <c:manualLayout>
                  <c:x val="-5.9419512288551406E-2"/>
                  <c:y val="6.059726441141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5-CC4B-A332-0A4F7157F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Baseline</c:v>
                </c:pt>
                <c:pt idx="1">
                  <c:v>Week 24</c:v>
                </c:pt>
                <c:pt idx="2">
                  <c:v>Week 48</c:v>
                </c:pt>
                <c:pt idx="3">
                  <c:v>Week 72</c:v>
                </c:pt>
                <c:pt idx="4">
                  <c:v>Week 96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</c:v>
                </c:pt>
                <c:pt idx="1">
                  <c:v>41</c:v>
                </c:pt>
                <c:pt idx="2">
                  <c:v>64</c:v>
                </c:pt>
                <c:pt idx="3">
                  <c:v>96</c:v>
                </c:pt>
                <c:pt idx="4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914-3141-BC64-6D77BC0F73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4491608"/>
        <c:axId val="-2054588424"/>
      </c:lineChart>
      <c:catAx>
        <c:axId val="-205449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545884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4588424"/>
        <c:scaling>
          <c:orientation val="minMax"/>
          <c:max val="2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Mean increase in CD4 Count (cells/mm</a:t>
                </a:r>
                <a:r>
                  <a:rPr lang="en-US" baseline="30000" dirty="0"/>
                  <a:t>3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6.1620690364543361E-3"/>
              <c:y val="0.150519623496319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54491608"/>
        <c:crosses val="autoZero"/>
        <c:crossBetween val="midCat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7701004398336384"/>
          <c:y val="2.9281057807033217E-3"/>
          <c:w val="0.76857753861992828"/>
          <c:h val="8.7547365569395505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span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8C33FE33-7927-0442-9A2D-F7BB0DE6D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9E703758-6639-2548-9DB4-E44EBBBA6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23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59D51E8B-8D4F-9646-9299-3503C3335E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6C5E1B4D-DF2F-0E4D-85AF-A403AB826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66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3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1C486732-4023-2744-BD4A-B952C9E30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2B4F2008-0E0C-1549-8CC3-18259F7C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11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1C486732-4023-2744-BD4A-B952C9E30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2B4F2008-0E0C-1549-8CC3-18259F7C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9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1C486732-4023-2744-BD4A-B952C9E30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2B4F2008-0E0C-1549-8CC3-18259F7C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79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1C486732-4023-2744-BD4A-B952C9E30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2B4F2008-0E0C-1549-8CC3-18259F7C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95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1C486732-4023-2744-BD4A-B952C9E30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2B4F2008-0E0C-1549-8CC3-18259F7C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79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Fostemsavir in Treatment-Experienced Patients</a:t>
            </a:r>
            <a:b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 Data)</a:t>
            </a:r>
          </a:p>
        </p:txBody>
      </p:sp>
    </p:spTree>
    <p:extLst>
      <p:ext uri="{BB962C8B-B14F-4D97-AF65-F5344CB8AC3E}">
        <p14:creationId xmlns:p14="http://schemas.microsoft.com/office/powerpoint/2010/main" val="345397495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3E693D6-9222-4240-9A2E-9DA4157494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96): Results</a:t>
            </a:r>
          </a:p>
        </p:txBody>
      </p:sp>
      <p:sp>
        <p:nvSpPr>
          <p:cNvPr id="49155" name="Text Placeholder 6">
            <a:extLst>
              <a:ext uri="{FF2B5EF4-FFF2-40B4-BE49-F238E27FC236}">
                <a16:creationId xmlns:a16="http://schemas.microsoft.com/office/drawing/2014/main" id="{12F51F64-68B3-6348-9EB1-586A86B8FB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323850" y="6461125"/>
            <a:ext cx="7361238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Lataillade M, et al. Lancet HIV. 2020;7:e740-51.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5B8CB4-2B38-B048-AC74-F32B49FF8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171476"/>
              </p:ext>
            </p:extLst>
          </p:nvPr>
        </p:nvGraphicFramePr>
        <p:xfrm>
          <a:off x="342901" y="1863821"/>
          <a:ext cx="8458198" cy="433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01E16-F11E-FD45-8931-E53A67A67E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Mean Change in CD4 T-Cell Count Through Week 96</a:t>
            </a:r>
          </a:p>
        </p:txBody>
      </p:sp>
    </p:spTree>
    <p:extLst>
      <p:ext uri="{BB962C8B-B14F-4D97-AF65-F5344CB8AC3E}">
        <p14:creationId xmlns:p14="http://schemas.microsoft.com/office/powerpoint/2010/main" val="364619739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3E693D6-9222-4240-9A2E-9DA4157494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96): 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01E16-F11E-FD45-8931-E53A67A67E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Lataillade M, et al. Lancet HIV. 2020;7:e740-51.</a:t>
            </a:r>
          </a:p>
        </p:txBody>
      </p:sp>
      <p:graphicFrame>
        <p:nvGraphicFramePr>
          <p:cNvPr id="6" name="Group 45">
            <a:extLst>
              <a:ext uri="{FF2B5EF4-FFF2-40B4-BE49-F238E27FC236}">
                <a16:creationId xmlns:a16="http://schemas.microsoft.com/office/drawing/2014/main" id="{6085C048-C3AA-FD42-82A1-82967F43B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25645"/>
              </p:ext>
            </p:extLst>
          </p:nvPr>
        </p:nvGraphicFramePr>
        <p:xfrm>
          <a:off x="252730" y="1330035"/>
          <a:ext cx="8688070" cy="497231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3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258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Adverse Events (AEs)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Randomized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272)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Non-Randomized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99)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AE, n (%)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 (92)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(99)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Drug-related grade 2-4 AEs, n (%)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(21)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(22)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Nausea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(3)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(5)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Diarrhea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(2)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Headache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Vomiting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Fatigue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45720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Asthenia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(&lt;1)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Drug-related AE leading to discontinuation, n (%)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1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Drug-related serious AE, n (%)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(3)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(30)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70851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3">
            <a:extLst>
              <a:ext uri="{FF2B5EF4-FFF2-40B4-BE49-F238E27FC236}">
                <a16:creationId xmlns:a16="http://schemas.microsoft.com/office/drawing/2014/main" id="{B05945B9-0B3A-7741-9615-4720B9E7AE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96): Conclusion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2" name="Content Placeholder 5">
            <a:extLst>
              <a:ext uri="{FF2B5EF4-FFF2-40B4-BE49-F238E27FC236}">
                <a16:creationId xmlns:a16="http://schemas.microsoft.com/office/drawing/2014/main" id="{C584C7E1-3FD9-9B43-8FD2-C8C87B2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323850" y="6461125"/>
            <a:ext cx="7358063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Lataillade M, et al. Lancet HIV. 2020;7(11):e740-51.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43D4B-BEF7-844D-B51C-05DB74E61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83561"/>
              </p:ext>
            </p:extLst>
          </p:nvPr>
        </p:nvGraphicFramePr>
        <p:xfrm>
          <a:off x="0" y="2108211"/>
          <a:ext cx="9144000" cy="3349752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762504337"/>
                    </a:ext>
                  </a:extLst>
                </a:gridCol>
              </a:tblGrid>
              <a:tr h="200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Interpretation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: “</a:t>
                      </a: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 heavily treatment-experienced individuals with advanced HIV-1 disease and limited treatment options, fostemsavir-based antiretroviral regimens were generally well tolerated and showed a distinctive trend of increasing </a:t>
                      </a:r>
                      <a:r>
                        <a:rPr kumimoji="0" lang="en-US" altLang="ja-JP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virological</a:t>
                      </a: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and immunological response rates through 96 weeks; these findings support fostemsavir as a treatment option for this vulnerable population.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”</a:t>
                      </a:r>
                    </a:p>
                  </a:txBody>
                  <a:tcPr marL="457200" marR="457200" marT="182880" marB="1828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8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59508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B8AF-BE88-A145-B5F2-DC6388A03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9210"/>
            <a:ext cx="8497062" cy="10911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ea typeface="+mj-ea"/>
              </a:rPr>
              <a:t>Fostemsavir (FTR) for Heavily Treatment Experienced</a:t>
            </a:r>
            <a:br>
              <a:rPr lang="en-US" sz="2800" dirty="0">
                <a:ea typeface="+mj-ea"/>
              </a:rPr>
            </a:br>
            <a:r>
              <a:rPr lang="en-US" sz="2800" dirty="0">
                <a:ea typeface="+mj-ea"/>
              </a:rPr>
              <a:t>BRIGHTE Study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(Week 48)</a:t>
            </a:r>
            <a:r>
              <a:rPr lang="en-US" sz="2800" dirty="0">
                <a:ea typeface="+mj-ea"/>
              </a:rPr>
              <a:t>: Background</a:t>
            </a:r>
          </a:p>
        </p:txBody>
      </p:sp>
      <p:sp>
        <p:nvSpPr>
          <p:cNvPr id="45059" name="Text Placeholder 2">
            <a:extLst>
              <a:ext uri="{FF2B5EF4-FFF2-40B4-BE49-F238E27FC236}">
                <a16:creationId xmlns:a16="http://schemas.microsoft.com/office/drawing/2014/main" id="{E4A66219-B72A-1344-A08E-E4C17ECE7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sp>
        <p:nvSpPr>
          <p:cNvPr id="45060" name="Line 22">
            <a:extLst>
              <a:ext uri="{FF2B5EF4-FFF2-40B4-BE49-F238E27FC236}">
                <a16:creationId xmlns:a16="http://schemas.microsoft.com/office/drawing/2014/main" id="{80D0BAD9-BB18-C14D-B143-ABEE908AF3DF}"/>
              </a:ext>
            </a:extLst>
          </p:cNvPr>
          <p:cNvSpPr>
            <a:spLocks noChangeAspect="1" noChangeShapeType="1"/>
          </p:cNvSpPr>
          <p:nvPr/>
        </p:nvSpPr>
        <p:spPr bwMode="auto">
          <a:xfrm rot="1169337" flipV="1">
            <a:off x="3592513" y="2490208"/>
            <a:ext cx="684212" cy="1095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22">
            <a:extLst>
              <a:ext uri="{FF2B5EF4-FFF2-40B4-BE49-F238E27FC236}">
                <a16:creationId xmlns:a16="http://schemas.microsoft.com/office/drawing/2014/main" id="{E54E3D05-0A2A-764D-A36E-370835807E1C}"/>
              </a:ext>
            </a:extLst>
          </p:cNvPr>
          <p:cNvSpPr>
            <a:spLocks noChangeAspect="1" noChangeShapeType="1"/>
          </p:cNvSpPr>
          <p:nvPr/>
        </p:nvSpPr>
        <p:spPr bwMode="auto">
          <a:xfrm rot="-1169337">
            <a:off x="3592513" y="2865242"/>
            <a:ext cx="684212" cy="1095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Group 31">
            <a:extLst>
              <a:ext uri="{FF2B5EF4-FFF2-40B4-BE49-F238E27FC236}">
                <a16:creationId xmlns:a16="http://schemas.microsoft.com/office/drawing/2014/main" id="{FAFBCB23-E4DC-DB45-885E-E44C29625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55217"/>
              </p:ext>
            </p:extLst>
          </p:nvPr>
        </p:nvGraphicFramePr>
        <p:xfrm>
          <a:off x="193039" y="1444567"/>
          <a:ext cx="4021773" cy="41989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2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4312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BRIGHTE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684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Phase 3, randomized, multicenter, placebo-controlled, non-inferiority trial evaluating attachment inhibitor fostemsavir (FTR) in salvage ART </a:t>
                      </a:r>
                      <a:endParaRPr lang="en-US" sz="18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Enrollment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Highly ART-experienced adults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Failing current ART regimen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HIV RNA &gt;400 copies/mL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Multiclass ART resistance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At least one fully active agent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Unable to construct viable regimen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2480046-6817-2746-BE27-1BC25243445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438650" y="2186397"/>
            <a:ext cx="2103120" cy="777240"/>
          </a:xfrm>
          <a:prstGeom prst="rect">
            <a:avLst/>
          </a:prstGeom>
          <a:solidFill>
            <a:srgbClr val="7E5F00">
              <a:alpha val="20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FTR 600 mg BID + 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failing regimen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 = 203)</a:t>
            </a:r>
          </a:p>
        </p:txBody>
      </p:sp>
      <p:sp>
        <p:nvSpPr>
          <p:cNvPr id="45065" name="TextBox 9">
            <a:extLst>
              <a:ext uri="{FF2B5EF4-FFF2-40B4-BE49-F238E27FC236}">
                <a16:creationId xmlns:a16="http://schemas.microsoft.com/office/drawing/2014/main" id="{541CE444-DA15-0A46-BDC2-EE0E6135E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183" y="1407987"/>
            <a:ext cx="7200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Day 8</a:t>
            </a:r>
          </a:p>
        </p:txBody>
      </p:sp>
      <p:sp>
        <p:nvSpPr>
          <p:cNvPr id="45066" name="TextBox 10">
            <a:extLst>
              <a:ext uri="{FF2B5EF4-FFF2-40B4-BE49-F238E27FC236}">
                <a16:creationId xmlns:a16="http://schemas.microsoft.com/office/drawing/2014/main" id="{CBCFC0D4-9EF6-D441-9388-FB9D51CA5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8371" y="1407987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Week 96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B6D15C-A42A-0D42-B182-219092D075D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6851673" y="2186397"/>
            <a:ext cx="2103120" cy="777240"/>
          </a:xfrm>
          <a:prstGeom prst="rect">
            <a:avLst/>
          </a:prstGeom>
          <a:solidFill>
            <a:srgbClr val="7E5F00">
              <a:alpha val="20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FTR 600 mg BID + 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OBR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 = 272)</a:t>
            </a:r>
          </a:p>
        </p:txBody>
      </p:sp>
      <p:sp>
        <p:nvSpPr>
          <p:cNvPr id="45068" name="TextBox 13">
            <a:extLst>
              <a:ext uri="{FF2B5EF4-FFF2-40B4-BE49-F238E27FC236}">
                <a16:creationId xmlns:a16="http://schemas.microsoft.com/office/drawing/2014/main" id="{95FBDA14-A44F-344A-B62C-C5CE6146A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878513"/>
            <a:ext cx="779732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>
                <a:latin typeface="Arial" panose="020B0604020202020204" pitchFamily="34" charset="0"/>
              </a:rPr>
              <a:t>*Also a cohort with 0 remaining active agents; all given Fostemsavir 600 mg BID + OBR (n = 99)</a:t>
            </a:r>
          </a:p>
          <a:p>
            <a:r>
              <a:rPr lang="en-US" altLang="en-US" sz="1400" dirty="0">
                <a:latin typeface="Arial" panose="020B0604020202020204" pitchFamily="34" charset="0"/>
              </a:rPr>
              <a:t>*OBR = optimized background regimen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994329-4281-9A4B-B27F-F252C5797E5D}"/>
              </a:ext>
            </a:extLst>
          </p:cNvPr>
          <p:cNvCxnSpPr>
            <a:cxnSpLocks/>
          </p:cNvCxnSpPr>
          <p:nvPr/>
        </p:nvCxnSpPr>
        <p:spPr>
          <a:xfrm>
            <a:off x="6582529" y="2558516"/>
            <a:ext cx="22701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1">
            <a:extLst>
              <a:ext uri="{FF2B5EF4-FFF2-40B4-BE49-F238E27FC236}">
                <a16:creationId xmlns:a16="http://schemas.microsoft.com/office/drawing/2014/main" id="{59334993-BCED-344B-AC6A-607E1586ED2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438650" y="3373694"/>
            <a:ext cx="210312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Placebo BID + 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failing regimen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(n = 69)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8CBA61-CA53-CC4F-A3B6-79DECBFD42A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438650" y="4869990"/>
            <a:ext cx="4530783" cy="777240"/>
          </a:xfrm>
          <a:prstGeom prst="rect">
            <a:avLst/>
          </a:prstGeom>
          <a:solidFill>
            <a:srgbClr val="004A7F">
              <a:alpha val="15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FTR 600 mg BID + OBR</a:t>
            </a:r>
            <a:br>
              <a:rPr lang="en-US" sz="16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 = 9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</a:p>
        </p:txBody>
      </p:sp>
      <p:sp>
        <p:nvSpPr>
          <p:cNvPr id="20" name="TextBox 9">
            <a:extLst>
              <a:ext uri="{FF2B5EF4-FFF2-40B4-BE49-F238E27FC236}">
                <a16:creationId xmlns:a16="http://schemas.microsoft.com/office/drawing/2014/main" id="{E3027A1A-A17A-E140-807A-E80AB4304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087" y="3000892"/>
            <a:ext cx="18934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3:1 Randomization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6A1BBA-6F01-9344-9154-BA6AA5234A9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438650" y="1778922"/>
            <a:ext cx="4526280" cy="315884"/>
          </a:xfrm>
          <a:prstGeom prst="rect">
            <a:avLst/>
          </a:prstGeom>
          <a:solidFill>
            <a:srgbClr val="CEC4B2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Randomized Cohort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6638A9-61A6-D448-AAA1-89DBE4F37071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438650" y="4477789"/>
            <a:ext cx="4526280" cy="315884"/>
          </a:xfrm>
          <a:prstGeom prst="rect">
            <a:avLst/>
          </a:prstGeom>
          <a:solidFill>
            <a:srgbClr val="B3C5DA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Nonrandomized Cohort</a:t>
            </a: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17744294-E872-E041-BD01-F4A8AC6F166D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541770" y="2992580"/>
            <a:ext cx="307917" cy="769734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6701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55D55852-2560-D744-B636-D4A125F238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48): Baseline Characteristics</a:t>
            </a:r>
          </a:p>
        </p:txBody>
      </p:sp>
      <p:sp>
        <p:nvSpPr>
          <p:cNvPr id="47106" name="Text Placeholder 2">
            <a:extLst>
              <a:ext uri="{FF2B5EF4-FFF2-40B4-BE49-F238E27FC236}">
                <a16:creationId xmlns:a16="http://schemas.microsoft.com/office/drawing/2014/main" id="{C9F3EC83-AA6B-E941-9605-AA8D9DD9C4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graphicFrame>
        <p:nvGraphicFramePr>
          <p:cNvPr id="15" name="Group 45">
            <a:extLst>
              <a:ext uri="{FF2B5EF4-FFF2-40B4-BE49-F238E27FC236}">
                <a16:creationId xmlns:a16="http://schemas.microsoft.com/office/drawing/2014/main" id="{73865C3F-23A0-5F4E-8916-DB8F80D31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44428"/>
              </p:ext>
            </p:extLst>
          </p:nvPr>
        </p:nvGraphicFramePr>
        <p:xfrm>
          <a:off x="252730" y="1330035"/>
          <a:ext cx="8688070" cy="466344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3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723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Baseline Characteristics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Randomized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272)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Non-Randomized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99)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Age, years, median (range)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(18-73)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(17-72)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Male sex, n (%)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 (74)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(90)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White, n (%)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 (68)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(74)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Black/African American, n (%)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(22)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(23)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HIV RNA 1,000-100,000 copies/mL, n (%)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 (59)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(76)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HIV RNA &gt;100,000 copies/mL, n (%)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 (29)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(15)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CD4 count—cells/mm</a:t>
                      </a:r>
                      <a:r>
                        <a:rPr lang="en-US" sz="17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7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median (range)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-106" charset="-128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 (0-1160)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 (0-641)</a:t>
                      </a:r>
                      <a:endParaRPr lang="en-US" sz="1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2 fully active agents in OBR, %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1 fully active agent in OBR, %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6" charset="-128"/>
                          <a:cs typeface="Arial" panose="020B0604020202020204" pitchFamily="34" charset="0"/>
                        </a:rPr>
                        <a:t>0 fully active agents in OBR, %</a:t>
                      </a:r>
                    </a:p>
                  </a:txBody>
                  <a:tcPr marL="182880" marR="182880" anchor="ctr" horzOverflow="overflow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A7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7108" name="Rectangle 19">
            <a:extLst>
              <a:ext uri="{FF2B5EF4-FFF2-40B4-BE49-F238E27FC236}">
                <a16:creationId xmlns:a16="http://schemas.microsoft.com/office/drawing/2014/main" id="{1631AE43-5EB7-3D4D-A60A-A0A66B6C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59" y="6123597"/>
            <a:ext cx="871208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neva" panose="020B05030304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00" dirty="0">
                <a:latin typeface="Arial" panose="020B0604020202020204" pitchFamily="34" charset="0"/>
              </a:rPr>
              <a:t>*Most common ARV’s in OBR: dolutegravir, darunavir, tenofovir DF, etravirine, maraviroc, enfuvirtide, ibalizumab</a:t>
            </a:r>
          </a:p>
        </p:txBody>
      </p:sp>
    </p:spTree>
    <p:extLst>
      <p:ext uri="{BB962C8B-B14F-4D97-AF65-F5344CB8AC3E}">
        <p14:creationId xmlns:p14="http://schemas.microsoft.com/office/powerpoint/2010/main" val="24580138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48): Results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22" charset="0"/>
              </a:rPr>
              <a:t>Baseline to Day 8 Change in HIV RNA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244536"/>
              </p:ext>
            </p:extLst>
          </p:nvPr>
        </p:nvGraphicFramePr>
        <p:xfrm>
          <a:off x="318914" y="1711953"/>
          <a:ext cx="85725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098057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3E693D6-9222-4240-9A2E-9DA4157494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48): Results</a:t>
            </a:r>
          </a:p>
        </p:txBody>
      </p:sp>
      <p:sp>
        <p:nvSpPr>
          <p:cNvPr id="49155" name="Text Placeholder 6">
            <a:extLst>
              <a:ext uri="{FF2B5EF4-FFF2-40B4-BE49-F238E27FC236}">
                <a16:creationId xmlns:a16="http://schemas.microsoft.com/office/drawing/2014/main" id="{12F51F64-68B3-6348-9EB1-586A86B8FB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323850" y="6461125"/>
            <a:ext cx="7361238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5B8CB4-2B38-B048-AC74-F32B49FF8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546962"/>
              </p:ext>
            </p:extLst>
          </p:nvPr>
        </p:nvGraphicFramePr>
        <p:xfrm>
          <a:off x="342901" y="1863821"/>
          <a:ext cx="8458198" cy="433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01E16-F11E-FD45-8931-E53A67A67E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Virologic Response Through Week 48 (HIV RNA &lt;40 copies/mL)</a:t>
            </a:r>
          </a:p>
        </p:txBody>
      </p:sp>
    </p:spTree>
    <p:extLst>
      <p:ext uri="{BB962C8B-B14F-4D97-AF65-F5344CB8AC3E}">
        <p14:creationId xmlns:p14="http://schemas.microsoft.com/office/powerpoint/2010/main" val="193409154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3E693D6-9222-4240-9A2E-9DA4157494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48): Results</a:t>
            </a:r>
          </a:p>
        </p:txBody>
      </p:sp>
      <p:sp>
        <p:nvSpPr>
          <p:cNvPr id="49154" name="Text Placeholder 5">
            <a:extLst>
              <a:ext uri="{FF2B5EF4-FFF2-40B4-BE49-F238E27FC236}">
                <a16:creationId xmlns:a16="http://schemas.microsoft.com/office/drawing/2014/main" id="{473C39A0-4126-8942-9F3D-096911F4FC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319088" y="1254125"/>
            <a:ext cx="8504237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Adverse Events</a:t>
            </a:r>
          </a:p>
        </p:txBody>
      </p:sp>
      <p:sp>
        <p:nvSpPr>
          <p:cNvPr id="49155" name="Text Placeholder 6">
            <a:extLst>
              <a:ext uri="{FF2B5EF4-FFF2-40B4-BE49-F238E27FC236}">
                <a16:creationId xmlns:a16="http://schemas.microsoft.com/office/drawing/2014/main" id="{12F51F64-68B3-6348-9EB1-586A86B8FB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323850" y="6461125"/>
            <a:ext cx="7361238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graphicFrame>
        <p:nvGraphicFramePr>
          <p:cNvPr id="2" name="Chart 4">
            <a:extLst>
              <a:ext uri="{FF2B5EF4-FFF2-40B4-BE49-F238E27FC236}">
                <a16:creationId xmlns:a16="http://schemas.microsoft.com/office/drawing/2014/main" id="{7A2CE66D-BBC7-7644-9023-A04E8A088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78910"/>
              </p:ext>
            </p:extLst>
          </p:nvPr>
        </p:nvGraphicFramePr>
        <p:xfrm>
          <a:off x="406401" y="1822450"/>
          <a:ext cx="8379253" cy="434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392488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3">
            <a:extLst>
              <a:ext uri="{FF2B5EF4-FFF2-40B4-BE49-F238E27FC236}">
                <a16:creationId xmlns:a16="http://schemas.microsoft.com/office/drawing/2014/main" id="{B05945B9-0B3A-7741-9615-4720B9E7AE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48): Conclusion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2" name="Content Placeholder 5">
            <a:extLst>
              <a:ext uri="{FF2B5EF4-FFF2-40B4-BE49-F238E27FC236}">
                <a16:creationId xmlns:a16="http://schemas.microsoft.com/office/drawing/2014/main" id="{C584C7E1-3FD9-9B43-8FD2-C8C87B2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323850" y="6461125"/>
            <a:ext cx="7358063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Kozal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 Med. 2020;382:1232-43.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43D4B-BEF7-844D-B51C-05DB74E61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719897"/>
              </p:ext>
            </p:extLst>
          </p:nvPr>
        </p:nvGraphicFramePr>
        <p:xfrm>
          <a:off x="0" y="2510547"/>
          <a:ext cx="9144000" cy="223329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762504337"/>
                    </a:ext>
                  </a:extLst>
                </a:gridCol>
              </a:tblGrid>
              <a:tr h="200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Conclusion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: “I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 patients with multidrug-resistant HIV-1 infection with limited therapy options, those who received fostemsavir had a significantly greater decrease in the HIV-1 RNA level than those who received placebo during the first 8 days. Efficacy was sustained through 48 weeks.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”</a:t>
                      </a:r>
                    </a:p>
                  </a:txBody>
                  <a:tcPr marL="457200" marR="457200" marT="182880" marB="18288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8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79288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Fostemsavir in Treatment-Experienced Patients</a:t>
            </a:r>
            <a:b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BRIGHTE Study (Week 96 Data)</a:t>
            </a:r>
          </a:p>
        </p:txBody>
      </p:sp>
    </p:spTree>
    <p:extLst>
      <p:ext uri="{BB962C8B-B14F-4D97-AF65-F5344CB8AC3E}">
        <p14:creationId xmlns:p14="http://schemas.microsoft.com/office/powerpoint/2010/main" val="249067663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3E693D6-9222-4240-9A2E-9DA4157494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19063"/>
            <a:ext cx="8496300" cy="109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Fostemsavir (FTR) for Heavily Treatment Experienced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BRIGHTE Study (Week 96): Results</a:t>
            </a:r>
          </a:p>
        </p:txBody>
      </p:sp>
      <p:sp>
        <p:nvSpPr>
          <p:cNvPr id="49155" name="Text Placeholder 6">
            <a:extLst>
              <a:ext uri="{FF2B5EF4-FFF2-40B4-BE49-F238E27FC236}">
                <a16:creationId xmlns:a16="http://schemas.microsoft.com/office/drawing/2014/main" id="{12F51F64-68B3-6348-9EB1-586A86B8FB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323850" y="6461125"/>
            <a:ext cx="7361238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Source: Lataillade M, et al. Lancet HIV. 2020;7:e740-51.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5B8CB4-2B38-B048-AC74-F32B49FF8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876303"/>
              </p:ext>
            </p:extLst>
          </p:nvPr>
        </p:nvGraphicFramePr>
        <p:xfrm>
          <a:off x="342901" y="1863821"/>
          <a:ext cx="8458198" cy="433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01E16-F11E-FD45-8931-E53A67A67E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Virologic Response Through Week 96 (HIV RNA &lt;40 copies/mL)</a:t>
            </a:r>
          </a:p>
        </p:txBody>
      </p:sp>
    </p:spTree>
    <p:extLst>
      <p:ext uri="{BB962C8B-B14F-4D97-AF65-F5344CB8AC3E}">
        <p14:creationId xmlns:p14="http://schemas.microsoft.com/office/powerpoint/2010/main" val="3778311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46941</TotalTime>
  <Words>1002</Words>
  <Application>Microsoft Macintosh PowerPoint</Application>
  <PresentationFormat>On-screen Show (4:3)</PresentationFormat>
  <Paragraphs>116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Fostemsavir in Treatment-Experienced Patients BRIGHTE Study (Week 48 Data)</vt:lpstr>
      <vt:lpstr>Fostemsavir (FTR) for Heavily Treatment Experienced BRIGHTE Study (Week 48): Background</vt:lpstr>
      <vt:lpstr>Fostemsavir (FTR) for Heavily Treatment Experienced BRIGHTE Study (Week 48): Baseline Characteristics</vt:lpstr>
      <vt:lpstr>Fostemsavir (FTR) for Heavily Treatment Experienced BRIGHTE Study (Week 48): Results</vt:lpstr>
      <vt:lpstr>Fostemsavir (FTR) for Heavily Treatment Experienced BRIGHTE Study (Week 48): Results</vt:lpstr>
      <vt:lpstr>Fostemsavir (FTR) for Heavily Treatment Experienced BRIGHTE Study (Week 48): Results</vt:lpstr>
      <vt:lpstr>Fostemsavir (FTR) for Heavily Treatment Experienced BRIGHTE Study (Week 48): Conclusion</vt:lpstr>
      <vt:lpstr>Fostemsavir in Treatment-Experienced Patients BRIGHTE Study (Week 96 Data)</vt:lpstr>
      <vt:lpstr>Fostemsavir (FTR) for Heavily Treatment Experienced BRIGHTE Study (Week 96): Results</vt:lpstr>
      <vt:lpstr>Fostemsavir (FTR) for Heavily Treatment Experienced BRIGHTE Study (Week 96): Results</vt:lpstr>
      <vt:lpstr>Fostemsavir (FTR) for Heavily Treatment Experienced BRIGHTE Study (Week 96): Results</vt:lpstr>
      <vt:lpstr>Fostemsavir (FTR) for Heavily Treatment Experienced BRIGHTE Study (Week 96): Conclusion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2156</cp:revision>
  <cp:lastPrinted>2008-02-05T14:34:24Z</cp:lastPrinted>
  <dcterms:created xsi:type="dcterms:W3CDTF">2010-11-28T05:36:22Z</dcterms:created>
  <dcterms:modified xsi:type="dcterms:W3CDTF">2020-12-30T22:46:43Z</dcterms:modified>
</cp:coreProperties>
</file>