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5.xml" ContentType="application/vnd.openxmlformats-officedocument.themeOverride+xml"/>
  <Override PartName="/ppt/charts/chart25.xml" ContentType="application/vnd.openxmlformats-officedocument.drawingml.chart+xml"/>
  <Override PartName="/ppt/theme/themeOverride16.xml" ContentType="application/vnd.openxmlformats-officedocument.themeOverride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80"/>
  </p:notesMasterIdLst>
  <p:handoutMasterIdLst>
    <p:handoutMasterId r:id="rId81"/>
  </p:handoutMasterIdLst>
  <p:sldIdLst>
    <p:sldId id="999" r:id="rId2"/>
    <p:sldId id="1113" r:id="rId3"/>
    <p:sldId id="895" r:id="rId4"/>
    <p:sldId id="976" r:id="rId5"/>
    <p:sldId id="977" r:id="rId6"/>
    <p:sldId id="984" r:id="rId7"/>
    <p:sldId id="936" r:id="rId8"/>
    <p:sldId id="978" r:id="rId9"/>
    <p:sldId id="938" r:id="rId10"/>
    <p:sldId id="981" r:id="rId11"/>
    <p:sldId id="942" r:id="rId12"/>
    <p:sldId id="983" r:id="rId13"/>
    <p:sldId id="935" r:id="rId14"/>
    <p:sldId id="945" r:id="rId15"/>
    <p:sldId id="946" r:id="rId16"/>
    <p:sldId id="948" r:id="rId17"/>
    <p:sldId id="949" r:id="rId18"/>
    <p:sldId id="944" r:id="rId19"/>
    <p:sldId id="900" r:id="rId20"/>
    <p:sldId id="923" r:id="rId21"/>
    <p:sldId id="924" r:id="rId22"/>
    <p:sldId id="962" r:id="rId23"/>
    <p:sldId id="920" r:id="rId24"/>
    <p:sldId id="928" r:id="rId25"/>
    <p:sldId id="930" r:id="rId26"/>
    <p:sldId id="933" r:id="rId27"/>
    <p:sldId id="932" r:id="rId28"/>
    <p:sldId id="934" r:id="rId29"/>
    <p:sldId id="929" r:id="rId30"/>
    <p:sldId id="413" r:id="rId31"/>
    <p:sldId id="406" r:id="rId32"/>
    <p:sldId id="390" r:id="rId33"/>
    <p:sldId id="391" r:id="rId34"/>
    <p:sldId id="393" r:id="rId35"/>
    <p:sldId id="392" r:id="rId36"/>
    <p:sldId id="394" r:id="rId37"/>
    <p:sldId id="388" r:id="rId38"/>
    <p:sldId id="569" r:id="rId39"/>
    <p:sldId id="570" r:id="rId40"/>
    <p:sldId id="571" r:id="rId41"/>
    <p:sldId id="572" r:id="rId42"/>
    <p:sldId id="573" r:id="rId43"/>
    <p:sldId id="574" r:id="rId44"/>
    <p:sldId id="1114" r:id="rId45"/>
    <p:sldId id="970" r:id="rId46"/>
    <p:sldId id="1115" r:id="rId47"/>
    <p:sldId id="1116" r:id="rId48"/>
    <p:sldId id="1117" r:id="rId49"/>
    <p:sldId id="974" r:id="rId50"/>
    <p:sldId id="1118" r:id="rId51"/>
    <p:sldId id="951" r:id="rId52"/>
    <p:sldId id="952" r:id="rId53"/>
    <p:sldId id="953" r:id="rId54"/>
    <p:sldId id="954" r:id="rId55"/>
    <p:sldId id="950" r:id="rId56"/>
    <p:sldId id="967" r:id="rId57"/>
    <p:sldId id="966" r:id="rId58"/>
    <p:sldId id="968" r:id="rId59"/>
    <p:sldId id="969" r:id="rId60"/>
    <p:sldId id="971" r:id="rId61"/>
    <p:sldId id="965" r:id="rId62"/>
    <p:sldId id="985" r:id="rId63"/>
    <p:sldId id="910" r:id="rId64"/>
    <p:sldId id="909" r:id="rId65"/>
    <p:sldId id="980" r:id="rId66"/>
    <p:sldId id="912" r:id="rId67"/>
    <p:sldId id="899" r:id="rId68"/>
    <p:sldId id="914" r:id="rId69"/>
    <p:sldId id="915" r:id="rId70"/>
    <p:sldId id="917" r:id="rId71"/>
    <p:sldId id="919" r:id="rId72"/>
    <p:sldId id="916" r:id="rId73"/>
    <p:sldId id="956" r:id="rId74"/>
    <p:sldId id="957" r:id="rId75"/>
    <p:sldId id="959" r:id="rId76"/>
    <p:sldId id="960" r:id="rId77"/>
    <p:sldId id="955" r:id="rId78"/>
    <p:sldId id="1109" r:id="rId7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C89"/>
    <a:srgbClr val="50626E"/>
    <a:srgbClr val="DDE1EF"/>
    <a:srgbClr val="676767"/>
    <a:srgbClr val="9F6900"/>
    <a:srgbClr val="C58300"/>
    <a:srgbClr val="FBA700"/>
    <a:srgbClr val="196297"/>
    <a:srgbClr val="E3E3E3"/>
    <a:srgbClr val="326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5" autoAdjust="0"/>
    <p:restoredTop sz="94761" autoAdjust="0"/>
  </p:normalViewPr>
  <p:slideViewPr>
    <p:cSldViewPr snapToGrid="0" showGuides="1">
      <p:cViewPr varScale="1">
        <p:scale>
          <a:sx n="142" d="100"/>
          <a:sy n="142" d="100"/>
        </p:scale>
        <p:origin x="784" y="17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5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34469269833"/>
          <c:y val="5.2184377725407002E-2"/>
          <c:w val="0.86215084436996003"/>
          <c:h val="0.788905343017939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086-6E40-B0FA-3DF2F1D087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086-6E40-B0FA-3DF2F1D087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086-6E40-B0FA-3DF2F1D087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EFV + ABC-3TC</c:v>
                </c:pt>
                <c:pt idx="1">
                  <c:v>ATV/r + ABC-3TC</c:v>
                </c:pt>
                <c:pt idx="2">
                  <c:v>EFV + TDF-FTC</c:v>
                </c:pt>
                <c:pt idx="3">
                  <c:v>ATV/r + TDF-FTC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87</c:v>
                </c:pt>
                <c:pt idx="1">
                  <c:v>78</c:v>
                </c:pt>
                <c:pt idx="2">
                  <c:v>90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86-6E40-B0FA-3DF2F1D087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9118968"/>
        <c:axId val="-2137370440"/>
      </c:barChart>
      <c:catAx>
        <c:axId val="-2019118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dirty="0">
                    <a:effectLst/>
                  </a:rPr>
                  <a:t>Regimen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9134426011183102"/>
              <c:y val="0.926987411670337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373704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737044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HIV RNA &lt;50 copies/mL</a:t>
                </a:r>
                <a:r>
                  <a:rPr lang="en-US" sz="1400" baseline="0" dirty="0"/>
                  <a:t>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6.3813828903035797E-3"/>
              <c:y val="0.15719341675208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1911896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94560597"/>
          <c:y val="0.107846363122492"/>
          <c:w val="0.82601761556664899"/>
          <c:h val="0.6806114723482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TDF + 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 Population</c:v>
                </c:pt>
                <c:pt idx="1">
                  <c:v>Excluding NNRTI-R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81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C-5244-B7B4-5B02A45417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ZDV-3TC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DC-5244-B7B4-5B02A45417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DC-5244-B7B4-5B02A4541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 Population</c:v>
                </c:pt>
                <c:pt idx="1">
                  <c:v>Excluding NNRTI-R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70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C-5244-B7B4-5B02A4541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030153256"/>
        <c:axId val="1795027928"/>
      </c:barChart>
      <c:catAx>
        <c:axId val="2030153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Study</a:t>
                </a:r>
                <a:r>
                  <a:rPr lang="en-US" baseline="0" dirty="0"/>
                  <a:t> Populations 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7950279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79502792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&lt;400 copies/mL</a:t>
                </a:r>
                <a:r>
                  <a:rPr lang="en-US" sz="1600" baseline="0" dirty="0"/>
                  <a:t>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1.08024691358025E-2"/>
              <c:y val="0.10775163630437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3015325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548860211917997"/>
          <c:y val="1.8543358318437099E-2"/>
          <c:w val="0.56519041022649996"/>
          <c:h val="6.9272880985995294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94560597"/>
          <c:y val="0.104816102084364"/>
          <c:w val="0.82601761556664899"/>
          <c:h val="0.68970238360829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TDF + 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 Population</c:v>
                </c:pt>
                <c:pt idx="1">
                  <c:v>Excluding NNRTI-R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4-E943-A20C-25B90B2DFD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ZDV-3TC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54-E943-A20C-25B90B2DFD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54-E943-A20C-25B90B2DF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 Population</c:v>
                </c:pt>
                <c:pt idx="1">
                  <c:v>Excluding NNRTI-R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68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4-E943-A20C-25B90B2DFD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21276312"/>
        <c:axId val="-2021079720"/>
      </c:barChart>
      <c:catAx>
        <c:axId val="-2021276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Study</a:t>
                </a:r>
                <a:r>
                  <a:rPr lang="en-US" baseline="0" dirty="0"/>
                  <a:t> Populations </a:t>
                </a:r>
                <a:endParaRPr lang="en-US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1079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107972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9.2026054082689195E-3"/>
              <c:y val="0.1289637625778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2127631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8333333333333303"/>
          <c:y val="0"/>
          <c:w val="0.58807339449541296"/>
          <c:h val="8.4542372832825799E-2"/>
        </c:manualLayout>
      </c:layout>
      <c:overlay val="0"/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9037073490799"/>
          <c:y val="0.112812017986181"/>
          <c:w val="0.82428149606299195"/>
          <c:h val="0.77917983747981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TDF + 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3-A048-8B9A-A285A7E21D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ZDV-3TC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3-A048-8B9A-A285A7E21D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5"/>
        <c:overlap val="-100"/>
        <c:axId val="-1978444200"/>
        <c:axId val="-1977830424"/>
      </c:barChart>
      <c:catAx>
        <c:axId val="-19784442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low"/>
        <c:crossAx val="-1977830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7830424"/>
        <c:scaling>
          <c:orientation val="minMax"/>
          <c:max val="25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/>
                  <a:t>Mean Change in CD4</a:t>
                </a:r>
                <a:r>
                  <a:rPr lang="en-US" sz="1500" baseline="0" dirty="0"/>
                  <a:t> count </a:t>
                </a:r>
                <a:r>
                  <a:rPr lang="en-US" sz="1500" dirty="0"/>
                  <a:t>(</a:t>
                </a:r>
                <a:r>
                  <a:rPr lang="en-US" sz="1500" b="1" i="0" baseline="0" dirty="0">
                    <a:effectLst/>
                  </a:rPr>
                  <a:t>cells/mm</a:t>
                </a:r>
                <a:r>
                  <a:rPr lang="en-US" sz="1500" b="1" i="0" baseline="30000" dirty="0">
                    <a:effectLst/>
                  </a:rPr>
                  <a:t>3</a:t>
                </a:r>
                <a:r>
                  <a:rPr lang="en-US" sz="1500" b="1" i="0" baseline="0" dirty="0">
                    <a:effectLst/>
                  </a:rPr>
                  <a:t>)</a:t>
                </a:r>
                <a:endParaRPr lang="en-US" sz="15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5629921259842512E-4"/>
              <c:y val="9.664114234432714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-1978444200"/>
        <c:crosses val="autoZero"/>
        <c:crossBetween val="between"/>
        <c:majorUnit val="50"/>
        <c:minorUnit val="0.0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3909724409448801"/>
          <c:y val="1.41723640686157E-2"/>
          <c:w val="0.79"/>
          <c:h val="7.7236929118762399E-2"/>
        </c:manualLayout>
      </c:layout>
      <c:overlay val="0"/>
      <c:spPr>
        <a:solidFill>
          <a:srgbClr val="FFFFFF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  <c:txPr>
        <a:bodyPr/>
        <a:lstStyle/>
        <a:p>
          <a:pPr algn="l">
            <a:defRPr sz="1800"/>
          </a:pPr>
          <a:endParaRPr lang="en-US"/>
        </a:p>
      </c:txPr>
    </c:legend>
    <c:plotVisOnly val="1"/>
    <c:dispBlanksAs val="gap"/>
    <c:showDLblsOverMax val="0"/>
  </c:chart>
  <c:spPr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03902342396"/>
          <c:y val="0.10136638640508901"/>
          <c:w val="0.84534417867577905"/>
          <c:h val="0.716581476044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TDF + 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Adverse Event 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63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8-6D47-AB2E-A3F811FE2A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ZDV-3TC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Adverse Event 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8-6D47-AB2E-A3F811FE2A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78131016"/>
        <c:axId val="-1978581208"/>
      </c:barChart>
      <c:catAx>
        <c:axId val="-1978131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19785812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785812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1.94430774278215E-3"/>
              <c:y val="0.28489576213447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1978131016"/>
        <c:crosses val="autoZero"/>
        <c:crossBetween val="between"/>
        <c:maj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39465408805031399"/>
          <c:y val="1.9491525423728801E-2"/>
          <c:w val="0.56610038132025997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7636482939632498"/>
          <c:h val="0.71727615625126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&gt;500,000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83</c:v>
                </c:pt>
                <c:pt idx="1">
                  <c:v>90</c:v>
                </c:pt>
                <c:pt idx="2">
                  <c:v>79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0-0E41-B9D4-934C9ECB6E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6.3656672040104905E-17"/>
                  <c:y val="1.16959064327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0-0E41-B9D4-934C9ECB6E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&gt;500,000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 formatCode="General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0-0E41-B9D4-934C9ECB6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5356280"/>
        <c:axId val="-2085278648"/>
      </c:barChart>
      <c:catAx>
        <c:axId val="-208535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(copies/mL)</a:t>
                </a:r>
              </a:p>
            </c:rich>
          </c:tx>
          <c:layout>
            <c:manualLayout>
              <c:xMode val="edge"/>
              <c:yMode val="edge"/>
              <c:x val="0.46654926580123401"/>
              <c:y val="0.91344350471615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85278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5278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>
                    <a:effectLst/>
                  </a:rPr>
                  <a:t>HIV RNA &lt;50 copies/mL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0030030030029999E-3"/>
              <c:y val="0.14536364045697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8535628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2023255539003598"/>
          <c:y val="0"/>
          <c:w val="0.676295192830626"/>
          <c:h val="8.4735741862553601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24481187776806"/>
          <c:w val="0.86523326128351596"/>
          <c:h val="0.71429994242124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9-E945-AB1F-12203D3DE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Adverse Event _x000d_Leading to Discontinuation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9-E945-AB1F-12203D3DEC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85486616"/>
        <c:axId val="2071843656"/>
      </c:barChart>
      <c:catAx>
        <c:axId val="-2085486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071843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71843656"/>
        <c:scaling>
          <c:orientation val="minMax"/>
          <c:max val="2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Participants (%)</a:t>
                </a:r>
              </a:p>
            </c:rich>
          </c:tx>
          <c:layout>
            <c:manualLayout>
              <c:xMode val="edge"/>
              <c:yMode val="edge"/>
              <c:x val="0"/>
              <c:y val="0.27001482705634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85486616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82570763213422"/>
          <c:y val="1.6666670572429401E-2"/>
          <c:w val="0.69639159075703805"/>
          <c:h val="9.1303920909242803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  <c:spPr>
        <a:solidFill>
          <a:sysClr val="window" lastClr="FFFFFF">
            <a:lumMod val="95000"/>
          </a:sysClr>
        </a:solidFill>
        <a:ln>
          <a:solidFill>
            <a:srgbClr val="000000"/>
          </a:solidFill>
        </a:ln>
      </c:spPr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backWall>
    <c:plotArea>
      <c:layout>
        <c:manualLayout>
          <c:layoutTarget val="inner"/>
          <c:xMode val="edge"/>
          <c:yMode val="edge"/>
          <c:x val="0.111480509380772"/>
          <c:y val="0.10067158866096799"/>
          <c:w val="0.87983705161854797"/>
          <c:h val="0.80060958005249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TDF-FTC (n=26)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E1-F746-8C7E-6D6B3A7665CD}"/>
                </c:ext>
              </c:extLst>
            </c:dLbl>
            <c:dLbl>
              <c:idx val="8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E1-F746-8C7E-6D6B3A7665CD}"/>
                </c:ext>
              </c:extLst>
            </c:dLbl>
            <c:dLbl>
              <c:idx val="9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E1-F746-8C7E-6D6B3A766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E138K</c:v>
                </c:pt>
                <c:pt idx="1">
                  <c:v>K101E</c:v>
                </c:pt>
                <c:pt idx="2">
                  <c:v>Y181C </c:v>
                </c:pt>
                <c:pt idx="3">
                  <c:v>V90I </c:v>
                </c:pt>
                <c:pt idx="4">
                  <c:v>H221Y</c:v>
                </c:pt>
                <c:pt idx="5">
                  <c:v>V189I</c:v>
                </c:pt>
                <c:pt idx="6">
                  <c:v>E138Q</c:v>
                </c:pt>
                <c:pt idx="7">
                  <c:v>K103N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69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1-F746-8C7E-6D6B3A7665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TDF-FTC (n=8)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E138K</c:v>
                </c:pt>
                <c:pt idx="1">
                  <c:v>K101E</c:v>
                </c:pt>
                <c:pt idx="2">
                  <c:v>Y181C </c:v>
                </c:pt>
                <c:pt idx="3">
                  <c:v>V90I </c:v>
                </c:pt>
                <c:pt idx="4">
                  <c:v>H221Y</c:v>
                </c:pt>
                <c:pt idx="5">
                  <c:v>V189I</c:v>
                </c:pt>
                <c:pt idx="6">
                  <c:v>E138Q</c:v>
                </c:pt>
                <c:pt idx="7">
                  <c:v>K103N</c:v>
                </c:pt>
              </c:strCache>
            </c:strRef>
          </c:cat>
          <c:val>
            <c:numRef>
              <c:f>Sheet1!$C$2:$C$9</c:f>
              <c:numCache>
                <c:formatCode>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1-F746-8C7E-6D6B3A766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-1991466952"/>
        <c:axId val="-1991349512"/>
        <c:axId val="0"/>
      </c:bar3DChart>
      <c:catAx>
        <c:axId val="-199146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19913495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19913495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Virologic Failure with NNRTI RAM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6603723145717892E-3"/>
              <c:y val="0.11878086213799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crossAx val="-1991466952"/>
        <c:crosses val="autoZero"/>
        <c:crossBetween val="between"/>
        <c:majorUnit val="20"/>
        <c:minorUnit val="20"/>
      </c:valAx>
      <c:spPr>
        <a:ln w="12700" cmpd="sng"/>
      </c:spPr>
    </c:plotArea>
    <c:legend>
      <c:legendPos val="t"/>
      <c:layout>
        <c:manualLayout>
          <c:xMode val="edge"/>
          <c:yMode val="edge"/>
          <c:x val="0.15215830660056381"/>
          <c:y val="1.7857142857142856E-2"/>
          <c:w val="0.80822105570137104"/>
          <c:h val="0.11083520809898763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6685468329199"/>
          <c:y val="0.10067158866096799"/>
          <c:w val="0.87945067947065203"/>
          <c:h val="0.72723097112860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 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 500,000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86</c:v>
                </c:pt>
                <c:pt idx="1">
                  <c:v>91</c:v>
                </c:pt>
                <c:pt idx="2">
                  <c:v>80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D-BE4A-B2E9-A12B83A582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≤100,000 </c:v>
                </c:pt>
                <c:pt idx="2">
                  <c:v>100,000-500,000</c:v>
                </c:pt>
                <c:pt idx="3">
                  <c:v>&gt; 500,000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82</c:v>
                </c:pt>
                <c:pt idx="1">
                  <c:v>84</c:v>
                </c:pt>
                <c:pt idx="2">
                  <c:v>82</c:v>
                </c:pt>
                <c:pt idx="3" formatCode="General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D-BE4A-B2E9-A12B83A582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110466616"/>
        <c:axId val="1890123048"/>
      </c:barChart>
      <c:catAx>
        <c:axId val="2110466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(copies/ml)</a:t>
                </a:r>
              </a:p>
            </c:rich>
          </c:tx>
          <c:layout>
            <c:manualLayout>
              <c:xMode val="edge"/>
              <c:yMode val="edge"/>
              <c:x val="0.48990594925634301"/>
              <c:y val="0.927811428527236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18901230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901230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HIV RNA &lt;50 copies/mL</a:t>
                </a:r>
              </a:p>
            </c:rich>
          </c:tx>
          <c:layout>
            <c:manualLayout>
              <c:xMode val="edge"/>
              <c:yMode val="edge"/>
              <c:x val="0"/>
              <c:y val="0.17656235858448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1046661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5085304221614699"/>
          <c:y val="1.6666684893574899E-2"/>
          <c:w val="0.64567467608256202"/>
          <c:h val="6.7494387023607799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0.10067158866096799"/>
          <c:w val="0.85379538495188101"/>
          <c:h val="0.72857555941100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Failure*</c:v>
                </c:pt>
                <c:pt idx="1">
                  <c:v>Discontinuation due to Adverse Event or Death _x000d_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9-E049-A143-828C1B1D36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Failure*</c:v>
                </c:pt>
                <c:pt idx="1">
                  <c:v>Discontinuation due to Adverse Event or Death _x000d_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9-E049-A143-828C1B1D36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2880104"/>
        <c:axId val="1815496536"/>
      </c:barChart>
      <c:catAx>
        <c:axId val="189288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18154965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5496536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(%)</a:t>
                </a:r>
              </a:p>
            </c:rich>
          </c:tx>
          <c:layout>
            <c:manualLayout>
              <c:xMode val="edge"/>
              <c:yMode val="edge"/>
              <c:x val="1.94430774278215E-3"/>
              <c:y val="0.284895762134472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92880104"/>
        <c:crosses val="autoZero"/>
        <c:crossBetween val="between"/>
        <c:majorUnit val="2"/>
        <c:minorUnit val="2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96527409020024"/>
          <c:y val="1.23456790123457E-3"/>
          <c:w val="0.68237155213339895"/>
          <c:h val="9.2185768445610897E-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0"/>
      <c:rAngAx val="0"/>
      <c:perspective val="0"/>
    </c:view3D>
    <c:floor>
      <c:thickness val="0"/>
      <c:spPr>
        <a:solidFill>
          <a:sysClr val="window" lastClr="FFFFFF">
            <a:lumMod val="95000"/>
          </a:sysClr>
        </a:solidFill>
        <a:ln>
          <a:solidFill>
            <a:srgbClr val="000000"/>
          </a:solidFill>
        </a:ln>
      </c:spPr>
    </c:floor>
    <c:side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sideWall>
    <c:backWall>
      <c:thickness val="0"/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backWall>
    <c:plotArea>
      <c:layout>
        <c:manualLayout>
          <c:layoutTarget val="inner"/>
          <c:xMode val="edge"/>
          <c:yMode val="edge"/>
          <c:x val="0.111480509380772"/>
          <c:y val="0.10067158866096799"/>
          <c:w val="0.87983705161854797"/>
          <c:h val="0.800609580052493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Rilpivirine + 2 NRTIs (n=13)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14-4A49-B697-FD04CC86C1D9}"/>
                </c:ext>
              </c:extLst>
            </c:dLbl>
            <c:dLbl>
              <c:idx val="8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4-4A49-B697-FD04CC86C1D9}"/>
                </c:ext>
              </c:extLst>
            </c:dLbl>
            <c:dLbl>
              <c:idx val="9"/>
              <c:layout>
                <c:manualLayout>
                  <c:x val="-1.1316741696017799E-16"/>
                  <c:y val="8.771954059826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14-4A49-B697-FD04CC86C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E138K</c:v>
                </c:pt>
                <c:pt idx="1">
                  <c:v>K101E</c:v>
                </c:pt>
                <c:pt idx="2">
                  <c:v>V198I</c:v>
                </c:pt>
                <c:pt idx="3">
                  <c:v>H221I</c:v>
                </c:pt>
                <c:pt idx="4">
                  <c:v>K103N</c:v>
                </c:pt>
                <c:pt idx="5">
                  <c:v>V106M</c:v>
                </c:pt>
                <c:pt idx="6">
                  <c:v>Y188C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77</c:v>
                </c:pt>
                <c:pt idx="1">
                  <c:v>23</c:v>
                </c:pt>
                <c:pt idx="2">
                  <c:v>15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14-4A49-B697-FD04CC86C1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Efavirenz + 2 NRTIs (n=7)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E138K</c:v>
                </c:pt>
                <c:pt idx="1">
                  <c:v>K101E</c:v>
                </c:pt>
                <c:pt idx="2">
                  <c:v>V198I</c:v>
                </c:pt>
                <c:pt idx="3">
                  <c:v>H221I</c:v>
                </c:pt>
                <c:pt idx="4">
                  <c:v>K103N</c:v>
                </c:pt>
                <c:pt idx="5">
                  <c:v>V106M</c:v>
                </c:pt>
                <c:pt idx="6">
                  <c:v>Y188C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57</c:v>
                </c:pt>
                <c:pt idx="5">
                  <c:v>29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14-4A49-B697-FD04CC86C1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1927408520"/>
        <c:axId val="1927411736"/>
        <c:axId val="0"/>
      </c:bar3DChart>
      <c:catAx>
        <c:axId val="192740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1927411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927411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Virologic Failure with NNRTI RAM</a:t>
                </a:r>
                <a:r>
                  <a:rPr lang="en-US" sz="1400" baseline="0" dirty="0"/>
                  <a:t> </a:t>
                </a:r>
                <a:r>
                  <a:rPr lang="en-US" sz="14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6603723145717892E-3"/>
              <c:y val="0.11878086213799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1927408520"/>
        <c:crosses val="autoZero"/>
        <c:crossBetween val="between"/>
        <c:majorUnit val="20"/>
        <c:minorUnit val="20"/>
      </c:valAx>
      <c:spPr>
        <a:ln w="12700"/>
      </c:spPr>
    </c:plotArea>
    <c:legend>
      <c:legendPos val="t"/>
      <c:layout>
        <c:manualLayout>
          <c:xMode val="edge"/>
          <c:yMode val="edge"/>
          <c:x val="0.2272727714591232"/>
          <c:y val="4.3452380952380951E-2"/>
          <c:w val="0.75883833965198799"/>
          <c:h val="8.7025684289463806E-2"/>
        </c:manualLayout>
      </c:layout>
      <c:overlay val="0"/>
      <c:spPr>
        <a:ln>
          <a:noFill/>
        </a:ln>
      </c:spPr>
      <c:txPr>
        <a:bodyPr/>
        <a:lstStyle/>
        <a:p>
          <a:pPr algn="r" rtl="0">
            <a:defRPr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634469269833"/>
          <c:y val="3.7054853677858997E-2"/>
          <c:w val="0.86215084436996003"/>
          <c:h val="0.804034952913636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AEC-5F43-B5DA-823EA10812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AEC-5F43-B5DA-823EA10812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AEC-5F43-B5DA-823EA108122F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EFV + ABC-3TC</c:v>
                </c:pt>
                <c:pt idx="1">
                  <c:v>ATV/r + ABC-3TC</c:v>
                </c:pt>
                <c:pt idx="2">
                  <c:v>EFV + TDF-FTC</c:v>
                </c:pt>
                <c:pt idx="3">
                  <c:v>ATV/r + TDF-FTC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85.3</c:v>
                </c:pt>
                <c:pt idx="1">
                  <c:v>83.4</c:v>
                </c:pt>
                <c:pt idx="2">
                  <c:v>89.8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EC-5F43-B5DA-823EA10812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8707176"/>
        <c:axId val="2098249064"/>
      </c:barChart>
      <c:catAx>
        <c:axId val="-2018707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dirty="0">
                    <a:effectLst/>
                  </a:rPr>
                  <a:t>Regimen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9134426011183102"/>
              <c:y val="0.926987411670337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982490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82490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 dirty="0">
                    <a:effectLst/>
                  </a:rPr>
                  <a:t>Free of Virologic Failure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2949481673886201E-3"/>
              <c:y val="0.10575293507978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1870717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2253819596571"/>
          <c:w val="0.84453618644891604"/>
          <c:h val="0.79146762658385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Efavirenz + ABC-3TC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A9-7644-A0DC-86E4493E1009}"/>
                </c:ext>
              </c:extLst>
            </c:dLbl>
            <c:dLbl>
              <c:idx val="1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A9-7644-A0DC-86E4493E1009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9-7644-A0DC-86E4493E1009}"/>
                </c:ext>
              </c:extLst>
            </c:dLbl>
            <c:numFmt formatCode="0" sourceLinked="0"/>
            <c:spPr>
              <a:solidFill>
                <a:sysClr val="window" lastClr="FFFFFF">
                  <a:alpha val="4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analysis</c:v>
                </c:pt>
                <c:pt idx="1">
                  <c:v>Intention-to-treat analysis (M=F)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87</c:v>
                </c:pt>
                <c:pt idx="1">
                  <c:v>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A9-7644-A0DC-86E4493E1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Lopinavir-Ritonavir + ABC-3TC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432098765431499E-3"/>
                  <c:y val="5.72739365030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A9-7644-A0DC-86E4493E1009}"/>
                </c:ext>
              </c:extLst>
            </c:dLbl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On-treatment analysis</c:v>
                </c:pt>
                <c:pt idx="1">
                  <c:v>Intention-to-treat analysis (M=F)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91.3</c:v>
                </c:pt>
                <c:pt idx="1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A9-7644-A0DC-86E4493E1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19069160"/>
        <c:axId val="-2019256696"/>
      </c:barChart>
      <c:catAx>
        <c:axId val="-201906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192566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92566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9.0816078545737297E-3"/>
              <c:y val="0.280000773589648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1906916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6659971323029102"/>
          <c:y val="1.8543358318437099E-2"/>
          <c:w val="0.71352726742490502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225379653957301"/>
          <c:w val="0.84453618644891604"/>
          <c:h val="0.72201537466616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Efavirenz + ABC-3TC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D-4846-A414-5452EBB452EF}"/>
                </c:ext>
              </c:extLst>
            </c:dLbl>
            <c:dLbl>
              <c:idx val="1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BD-4846-A414-5452EBB452EF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D-4846-A414-5452EBB452EF}"/>
                </c:ext>
              </c:extLst>
            </c:dLbl>
            <c:numFmt formatCode="0" sourceLinked="0"/>
            <c:spPr>
              <a:solidFill>
                <a:sysClr val="window" lastClr="FFFFFF">
                  <a:alpha val="4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CD4 &lt;200</c:v>
                </c:pt>
                <c:pt idx="1">
                  <c:v>CD4 ≥200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51.9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BD-4846-A414-5452EBB452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Lopinavir-Ritonavir + ABC-3TC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BD-4846-A414-5452EBB452EF}"/>
                </c:ext>
              </c:extLst>
            </c:dLbl>
            <c:dLbl>
              <c:idx val="1"/>
              <c:numFmt formatCode="0" sourceLinked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BD-4846-A414-5452EBB452EF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BD-4846-A414-5452EBB452EF}"/>
                </c:ext>
              </c:extLst>
            </c:dLbl>
            <c:numFmt formatCode="0" sourceLinked="0"/>
            <c:spPr>
              <a:solidFill>
                <a:sysClr val="window" lastClr="FFFFFF">
                  <a:alpha val="4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CD4 &lt;200</c:v>
                </c:pt>
                <c:pt idx="1">
                  <c:v>CD4 ≥200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66.7</c:v>
                </c:pt>
                <c:pt idx="1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BD-4846-A414-5452EBB45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138116488"/>
        <c:axId val="-2138692552"/>
      </c:barChart>
      <c:catAx>
        <c:axId val="-2138116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Baseline</a:t>
                </a:r>
                <a:r>
                  <a:rPr lang="en-US" baseline="0" dirty="0"/>
                  <a:t> CD4 Count cells/mm</a:t>
                </a:r>
                <a:r>
                  <a:rPr lang="en-US" baseline="30000" dirty="0"/>
                  <a:t>3</a:t>
                </a:r>
                <a:r>
                  <a:rPr lang="en-US" baseline="0" dirty="0"/>
                  <a:t>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239963060173002"/>
              <c:y val="0.9267822788166759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138692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38692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HIV RNA &lt;50 copies/ml (%)</a:t>
                </a:r>
              </a:p>
            </c:rich>
          </c:tx>
          <c:layout>
            <c:manualLayout>
              <c:xMode val="edge"/>
              <c:yMode val="edge"/>
              <c:x val="5.9951881014873101E-3"/>
              <c:y val="0.14257351130641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1381164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6659971323029102"/>
          <c:y val="1.8543358318437099E-2"/>
          <c:w val="0.71352726742490502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7422961019"/>
          <c:y val="0.11943591426071699"/>
          <c:w val="0.84453618644891604"/>
          <c:h val="0.68656587898663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FPV/r + ABC-3TC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</c:v>
                </c:pt>
                <c:pt idx="1">
                  <c:v>&lt; 100,000 copies/mL </c:v>
                </c:pt>
                <c:pt idx="2">
                  <c:v>≥ 100,000 copies/mL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63</c:v>
                </c:pt>
                <c:pt idx="1">
                  <c:v>53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2-CF46-AF55-55A52B4755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ABC-3TC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 </c:v>
                </c:pt>
                <c:pt idx="1">
                  <c:v>&lt; 100,000 copies/mL </c:v>
                </c:pt>
                <c:pt idx="2">
                  <c:v>≥ 100,000 copies/mL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2-CF46-AF55-55A52B4755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84376088"/>
        <c:axId val="-2084209448"/>
      </c:barChart>
      <c:catAx>
        <c:axId val="-2084376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Baseline HIV RNA Level</a:t>
                </a:r>
              </a:p>
            </c:rich>
          </c:tx>
          <c:layout>
            <c:manualLayout>
              <c:xMode val="edge"/>
              <c:yMode val="edge"/>
              <c:x val="0.51800379119276796"/>
              <c:y val="0.91252404804728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84209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42094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1" i="0" baseline="0" dirty="0">
                    <a:effectLst/>
                  </a:rPr>
                  <a:t>HIV RNA &lt; 50 copies/mL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21680276076602E-2"/>
              <c:y val="0.151345447378865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843760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egendEntry>
        <c:idx val="0"/>
        <c:txPr>
          <a:bodyPr/>
          <a:lstStyle/>
          <a:p>
            <a:pPr algn="r">
              <a:defRPr sz="1800" b="0"/>
            </a:pPr>
            <a:endParaRPr lang="en-US"/>
          </a:p>
        </c:txPr>
      </c:legendEntry>
      <c:layout>
        <c:manualLayout>
          <c:xMode val="edge"/>
          <c:yMode val="edge"/>
          <c:x val="0.368451565082142"/>
          <c:y val="1.8543358318437099E-2"/>
          <c:w val="0.60222744726353605"/>
          <c:h val="8.1576179701191798E-2"/>
        </c:manualLayout>
      </c:layout>
      <c:overlay val="0"/>
      <c:spPr>
        <a:noFill/>
      </c:spPr>
      <c:txPr>
        <a:bodyPr/>
        <a:lstStyle/>
        <a:p>
          <a:pPr algn="r">
            <a:defRPr sz="1800" b="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 b="1" i="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7422961019"/>
          <c:y val="9.1658160785457396E-2"/>
          <c:w val="0.84453618644891604"/>
          <c:h val="0.78451929619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FPV/r + ABC-3TC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Total Cholesterol/HDL Ratio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-0.03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8-824A-BB6F-85C1198FD2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ABC-3TC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Total Cholesterol/HDL Ratio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-0.22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8-824A-BB6F-85C1198FD2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1"/>
        <c:axId val="-2083982120"/>
        <c:axId val="-2084378872"/>
      </c:barChart>
      <c:catAx>
        <c:axId val="-208398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084378872"/>
        <c:crossesAt val="0"/>
        <c:auto val="1"/>
        <c:lblAlgn val="ctr"/>
        <c:lblOffset val="1"/>
        <c:tickLblSkip val="1"/>
        <c:tickMarkSkip val="1"/>
        <c:noMultiLvlLbl val="0"/>
      </c:catAx>
      <c:valAx>
        <c:axId val="-2084378872"/>
        <c:scaling>
          <c:orientation val="minMax"/>
          <c:max val="0.2"/>
          <c:min val="-0.5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Mean Change from Baseline</a:t>
                </a:r>
              </a:p>
            </c:rich>
          </c:tx>
          <c:layout>
            <c:manualLayout>
              <c:xMode val="edge"/>
              <c:yMode val="edge"/>
              <c:x val="1.54320987654321E-2"/>
              <c:y val="8.9941768960083698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-2083982120"/>
        <c:crosses val="autoZero"/>
        <c:crossBetween val="between"/>
        <c:majorUnit val="0.1"/>
        <c:minorUnit val="0.1"/>
      </c:valAx>
      <c:spPr>
        <a:solidFill>
          <a:srgbClr val="E6EBF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8927529892096802"/>
          <c:y val="0"/>
          <c:w val="0.60107891027510396"/>
          <c:h val="7.312117235345580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9.1658160785457396E-2"/>
          <c:w val="0.84453618644891604"/>
          <c:h val="0.78451929619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FPV/r + ABC-3TC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hs-CRP</c:v>
                </c:pt>
                <c:pt idx="1">
                  <c:v>plasminogen</c:v>
                </c:pt>
                <c:pt idx="2">
                  <c:v>sVCAM-1</c:v>
                </c:pt>
                <c:pt idx="3">
                  <c:v>d-dimer</c:v>
                </c:pt>
                <c:pt idx="4">
                  <c:v>IL-6</c:v>
                </c:pt>
                <c:pt idx="5">
                  <c:v>fibrinogen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 formatCode="0.00">
                  <c:v>-0.1</c:v>
                </c:pt>
                <c:pt idx="1">
                  <c:v>-27</c:v>
                </c:pt>
                <c:pt idx="2">
                  <c:v>-48</c:v>
                </c:pt>
                <c:pt idx="3">
                  <c:v>-37</c:v>
                </c:pt>
                <c:pt idx="4">
                  <c:v>-23</c:v>
                </c:pt>
                <c:pt idx="5" formatCode="General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8-5F43-B6C5-A88A56A8FB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ABC-3TC</c:v>
                </c:pt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hs-CRP</c:v>
                </c:pt>
                <c:pt idx="1">
                  <c:v>plasminogen</c:v>
                </c:pt>
                <c:pt idx="2">
                  <c:v>sVCAM-1</c:v>
                </c:pt>
                <c:pt idx="3">
                  <c:v>d-dimer</c:v>
                </c:pt>
                <c:pt idx="4">
                  <c:v>IL-6</c:v>
                </c:pt>
                <c:pt idx="5">
                  <c:v>fibrinogen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59</c:v>
                </c:pt>
                <c:pt idx="1">
                  <c:v>-39</c:v>
                </c:pt>
                <c:pt idx="2">
                  <c:v>-42</c:v>
                </c:pt>
                <c:pt idx="3">
                  <c:v>-39</c:v>
                </c:pt>
                <c:pt idx="4">
                  <c:v>-11</c:v>
                </c:pt>
                <c:pt idx="5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8-5F43-B6C5-A88A56A8FB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89790376"/>
        <c:axId val="-2083578200"/>
      </c:barChart>
      <c:catAx>
        <c:axId val="-208979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2083578200"/>
        <c:crossesAt val="0"/>
        <c:auto val="1"/>
        <c:lblAlgn val="ctr"/>
        <c:lblOffset val="1"/>
        <c:tickLblSkip val="1"/>
        <c:tickMarkSkip val="1"/>
        <c:noMultiLvlLbl val="0"/>
      </c:catAx>
      <c:valAx>
        <c:axId val="-2083578200"/>
        <c:scaling>
          <c:orientation val="minMax"/>
          <c:max val="100"/>
          <c:min val="-1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Change</a:t>
                </a:r>
                <a:r>
                  <a:rPr lang="en-US" sz="1400" baseline="0" dirty="0"/>
                  <a:t> from Baseline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38888888888889E-2"/>
              <c:y val="0.239064557719759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-2089790376"/>
        <c:crosses val="autoZero"/>
        <c:crossBetween val="between"/>
        <c:majorUnit val="50"/>
        <c:minorUnit val="0.1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779381743948701"/>
          <c:y val="0"/>
          <c:w val="0.57330113249732695"/>
          <c:h val="7.312117235345580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968163701759"/>
          <c:y val="0.11956650365791099"/>
          <c:w val="0.86151149509089098"/>
          <c:h val="0.7764027912939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Efavirenz + ZVD + 3TC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Received</c:v>
                </c:pt>
                <c:pt idx="1">
                  <c:v>Intent-to-Treat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E-7A4D-96BF-19B8C5BA5C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Indinavir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Received</c:v>
                </c:pt>
                <c:pt idx="1">
                  <c:v>Intent-to-Treat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75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E-7A4D-96BF-19B8C5BA5C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Indinavir + ZDV + 3TC</c:v>
                </c:pt>
              </c:strCache>
            </c:strRef>
          </c:tx>
          <c:spPr>
            <a:solidFill>
              <a:srgbClr val="667C8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Treatment Received</c:v>
                </c:pt>
                <c:pt idx="1">
                  <c:v>Intent-to-Treat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E-7A4D-96BF-19B8C5BA5C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39336744"/>
        <c:axId val="-2038472616"/>
      </c:barChart>
      <c:catAx>
        <c:axId val="-2039336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384726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847261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effectLst/>
                  </a:rPr>
                  <a:t>HIV RNA &lt;50 copies/mL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296296296296302E-3"/>
              <c:y val="0.22817545211681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39336744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9.2486876640419893E-2"/>
          <c:y val="1.9021861485623501E-2"/>
          <c:w val="0.898796053271119"/>
          <c:h val="7.7852302553090003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8072297780959"/>
          <c:w val="0.84453618644891604"/>
          <c:h val="0.84205636371724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IDV Group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F-A842-ADB7-D41D022FFA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EFV + IDV Group</c:v>
                </c:pt>
              </c:strCache>
            </c:strRef>
          </c:tx>
          <c:spPr>
            <a:solidFill>
              <a:srgbClr val="6E4B7D"/>
            </a:solidFill>
            <a:ln w="12700">
              <a:noFill/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F-A842-ADB7-D41D022FFA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NFV + IDV Group </c:v>
                </c:pt>
              </c:strCache>
            </c:strRef>
          </c:tx>
          <c:spPr>
            <a:solidFill>
              <a:srgbClr val="32649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F-A842-ADB7-D41D022FFA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00"/>
        <c:axId val="2098105192"/>
        <c:axId val="2098097208"/>
      </c:barChart>
      <c:catAx>
        <c:axId val="20981051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980972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809720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5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 i="0" baseline="0" dirty="0">
                    <a:effectLst/>
                  </a:rPr>
                  <a:t>Patients (%) with Virologic Failure*</a:t>
                </a:r>
                <a:endParaRPr lang="en-US" sz="15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6296296296296302E-3"/>
              <c:y val="0.1073595543767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2098105192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27980703800914"/>
          <c:y val="1.9021918250499901E-2"/>
          <c:w val="0.87101827549334099"/>
          <c:h val="7.7852302553090003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4816102084364"/>
          <c:w val="0.84453618644891604"/>
          <c:h val="0.71872971053932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Lopinavir-ritonavir + Efavirenz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3F-EC45-838D-6391258CA0B8}"/>
                </c:ext>
              </c:extLst>
            </c:dLbl>
            <c:dLbl>
              <c:idx val="1"/>
              <c:spPr>
                <a:noFill/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3F-EC45-838D-6391258CA0B8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3F-EC45-838D-6391258CA0B8}"/>
                </c:ext>
              </c:extLst>
            </c:dLbl>
            <c:spPr>
              <a:solidFill>
                <a:sysClr val="window" lastClr="FFFFFF">
                  <a:alpha val="4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 </c:v>
                </c:pt>
                <c:pt idx="1">
                  <c:v>Treatment-Related Discontinuations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3F-EC45-838D-6391258CA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+ 2 NRTIs</c:v>
                </c:pt>
              </c:strCache>
            </c:strRef>
          </c:tx>
          <c:spPr>
            <a:solidFill>
              <a:srgbClr val="8C744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 </c:v>
                </c:pt>
                <c:pt idx="1">
                  <c:v>Treatment-Related Discontinuations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3F-EC45-838D-6391258CA0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97226024"/>
        <c:axId val="2097219912"/>
      </c:barChart>
      <c:catAx>
        <c:axId val="2097226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2097219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7219912"/>
        <c:scaling>
          <c:orientation val="minMax"/>
          <c:max val="2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9.0816078545737297E-3"/>
              <c:y val="0.26538085015660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2097226024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7585897248954999"/>
          <c:y val="1.8543358318437099E-2"/>
          <c:w val="0.70426800816564605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11102580927384"/>
          <c:w val="0.84453618644891604"/>
          <c:h val="0.8182911170475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Lopinavir-ritonavir + Efavirenz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A6-5141-B4B4-235BC6B40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+ 2 NRTIs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A6-5141-B4B4-235BC6B40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5"/>
        <c:axId val="2097409496"/>
        <c:axId val="2097441656"/>
      </c:barChart>
      <c:catAx>
        <c:axId val="20974094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0974416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74416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 50 copies/mL (%)</a:t>
                </a:r>
              </a:p>
            </c:rich>
          </c:tx>
          <c:layout>
            <c:manualLayout>
              <c:xMode val="edge"/>
              <c:yMode val="edge"/>
              <c:x val="1.2176097031320899E-2"/>
              <c:y val="0.13087758470520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209740949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0193326701111899"/>
          <c:y val="1.91283898947987E-2"/>
          <c:w val="0.76875922129889096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9285505978401"/>
          <c:y val="9.1658160785457396E-2"/>
          <c:w val="0.87077075435015105"/>
          <c:h val="0.784519296199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ABC-3TC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40</c:v>
                </c:pt>
                <c:pt idx="1">
                  <c:v>20.5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0-D54A-9AED-84D4F05E51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ATV/r + ABC-3TC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29</c:v>
                </c:pt>
                <c:pt idx="1">
                  <c:v>13</c:v>
                </c:pt>
                <c:pt idx="2">
                  <c:v>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30-D54A-9AED-84D4F05E51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EFV + TDF-FTC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22</c:v>
                </c:pt>
                <c:pt idx="1">
                  <c:v>10</c:v>
                </c:pt>
                <c:pt idx="2">
                  <c:v>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30-D54A-9AED-84D4F05E51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ATV/r + TDF-FTC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LDL</c:v>
                </c:pt>
                <c:pt idx="2">
                  <c:v>HDL</c:v>
                </c:pt>
                <c:pt idx="3">
                  <c:v>Triglycerides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4.8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30-D54A-9AED-84D4F05E51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98331672"/>
        <c:axId val="2079481960"/>
      </c:barChart>
      <c:catAx>
        <c:axId val="209833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2079481960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079481960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Median Change from Baseline  (mg/</a:t>
                </a:r>
                <a:r>
                  <a:rPr lang="en-US" sz="1400" dirty="0" err="1"/>
                  <a:t>dL</a:t>
                </a:r>
                <a:r>
                  <a:rPr lang="en-US" sz="1400" dirty="0"/>
                  <a:t>)</a:t>
                </a:r>
              </a:p>
            </c:rich>
          </c:tx>
          <c:layout>
            <c:manualLayout>
              <c:xMode val="edge"/>
              <c:yMode val="edge"/>
              <c:x val="6.17283950617284E-3"/>
              <c:y val="9.871368052677620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2098331672"/>
        <c:crosses val="autoZero"/>
        <c:crossBetween val="between"/>
        <c:majorUnit val="10"/>
        <c:minorUnit val="1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7.6003693982696602E-2"/>
          <c:y val="0"/>
          <c:w val="0.92399630601730298"/>
          <c:h val="7.5120642814385005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51137357830299"/>
          <c:y val="3.6102592439103E-2"/>
          <c:w val="0.85225223583163201"/>
          <c:h val="0.92779412441865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ABC-3TC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Sheet1!$B$2</c:f>
              <c:numCache>
                <c:formatCode>0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2-F347-BDC6-2D2BC9A940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ATV/r + ABC-3TC</c:v>
                </c:pt>
              </c:strCache>
            </c:strRef>
          </c:tx>
          <c:spPr>
            <a:solidFill>
              <a:schemeClr val="accent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Sheet1!$C$2</c:f>
              <c:numCache>
                <c:formatCode>0</c:formatCode>
                <c:ptCount val="1"/>
                <c:pt idx="0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2-F347-BDC6-2D2BC9A940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EFV + TDF-FTC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Sheet1!$D$2</c:f>
              <c:numCache>
                <c:formatCode>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2-F347-BDC6-2D2BC9A940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ATV/r + TDF-FTC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Sheet1!$E$2</c:f>
              <c:numCache>
                <c:formatCode>0</c:formatCode>
                <c:ptCount val="1"/>
                <c:pt idx="0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62-F347-BDC6-2D2BC9A940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-100"/>
        <c:axId val="2131306168"/>
        <c:axId val="2079634104"/>
      </c:barChart>
      <c:catAx>
        <c:axId val="21313061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2079634104"/>
        <c:crossesAt val="0"/>
        <c:auto val="1"/>
        <c:lblAlgn val="ctr"/>
        <c:lblOffset val="1"/>
        <c:tickLblSkip val="1"/>
        <c:tickMarkSkip val="1"/>
        <c:noMultiLvlLbl val="0"/>
      </c:catAx>
      <c:valAx>
        <c:axId val="2079634104"/>
        <c:scaling>
          <c:orientation val="minMax"/>
          <c:max val="6"/>
          <c:min val="-2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>
                    <a:effectLst/>
                  </a:rPr>
                  <a:t>Median Change in Calculated Creatinine Clearance from Baseline  (mL/min)</a:t>
                </a:r>
                <a:endParaRPr lang="en-US" sz="14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1.38888888888889E-2"/>
              <c:y val="6.362596122853060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endParaRPr lang="en-US"/>
          </a:p>
        </c:txPr>
        <c:crossAx val="2131306168"/>
        <c:crosses val="autoZero"/>
        <c:crossBetween val="between"/>
        <c:majorUnit val="2"/>
        <c:minorUnit val="0.4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73960095265869497"/>
          <c:y val="5.5072984298015402E-2"/>
          <c:w val="0.21873238067463799"/>
          <c:h val="0.31383063959110402"/>
        </c:manualLayout>
      </c:layout>
      <c:overlay val="0"/>
      <c:spPr>
        <a:solidFill>
          <a:sysClr val="window" lastClr="FFFFFF"/>
        </a:solidFill>
        <a:ln w="12700" cmpd="sng">
          <a:solidFill>
            <a:srgbClr val="000000"/>
          </a:solidFill>
        </a:ln>
      </c:spPr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4816102084364"/>
          <c:w val="0.84453618644891604"/>
          <c:h val="0.736273618658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Efavirenz 400 mg + TDF-FTC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94.1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4-E649-948C-BD5A45D655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Efavirenz 600 mg + TDF-FTC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92.2</c:v>
                </c:pt>
                <c:pt idx="1">
                  <c:v>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4-E649-948C-BD5A45D65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18796936"/>
        <c:axId val="-2019360376"/>
      </c:barChart>
      <c:catAx>
        <c:axId val="-2018796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HIV RNA Threshold</a:t>
                </a:r>
              </a:p>
            </c:rich>
          </c:tx>
          <c:layout>
            <c:manualLayout>
              <c:xMode val="edge"/>
              <c:yMode val="edge"/>
              <c:x val="0.42539613103917601"/>
              <c:y val="0.927143971480328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/>
            </a:pPr>
            <a:endParaRPr lang="en-US"/>
          </a:p>
        </c:txPr>
        <c:crossAx val="-2019360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93603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9.0816078545737297E-3"/>
              <c:y val="0.280000773589648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187969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9252563915621701"/>
          <c:y val="1.8543358318437099E-2"/>
          <c:w val="0.78760134149897898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11102580927384"/>
          <c:w val="0.84453618644891604"/>
          <c:h val="0.81829111704759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Triple NRTI Group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5-AB41-A490-D12BF78A45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Combined EFV Groups 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5-AB41-A490-D12BF78A45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6"/>
        <c:axId val="-2089210696"/>
        <c:axId val="-2089214040"/>
      </c:barChart>
      <c:catAx>
        <c:axId val="-20892106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892140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9214040"/>
        <c:scaling>
          <c:orientation val="minMax"/>
          <c:max val="3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Virologi</a:t>
                </a:r>
                <a:r>
                  <a:rPr lang="en-US" sz="1800" baseline="0" dirty="0"/>
                  <a:t>c Failure*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0873837126796194E-3"/>
              <c:y val="0.192281277261271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89210696"/>
        <c:crosses val="autoZero"/>
        <c:crossBetween val="between"/>
        <c:majorUnit val="5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77989926173671"/>
          <c:y val="1.91283898947987E-2"/>
          <c:w val="0.58343642218041503"/>
          <c:h val="7.1941601049868797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8072297780959"/>
          <c:w val="0.84453618644891604"/>
          <c:h val="0.7361728971338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Triple NRTI Group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74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C1-3E4D-A188-566E95F98F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Combined EFV Groups 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89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C1-3E4D-A188-566E95F98F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089601784"/>
        <c:axId val="-2089613096"/>
      </c:barChart>
      <c:catAx>
        <c:axId val="-2089601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HIV RNA Threshold</a:t>
                </a:r>
              </a:p>
            </c:rich>
          </c:tx>
          <c:layout>
            <c:manualLayout>
              <c:xMode val="edge"/>
              <c:yMode val="edge"/>
              <c:x val="0.41774569845435999"/>
              <c:y val="0.928815487558938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896130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96130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effectLst/>
                  </a:rPr>
                  <a:t>Patients (%)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2592592592592605E-3"/>
              <c:y val="0.337370879122743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89601784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387239963060173"/>
          <c:y val="1.9021951801479399E-2"/>
          <c:w val="0.58089481870321802"/>
          <c:h val="7.7852302553090003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08072297780959"/>
          <c:w val="0.84453618644891604"/>
          <c:h val="0.70169013071095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+ 2 NRTIs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E-3340-828B-365AD378B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LPV-RTV + 2 NRTIs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86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E-3340-828B-365AD378B3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EFV + LPV-RTV</c:v>
                </c:pt>
              </c:strCache>
            </c:strRef>
          </c:tx>
          <c:spPr>
            <a:solidFill>
              <a:srgbClr val="32649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&lt;200 copies/mL</c:v>
                </c:pt>
                <c:pt idx="1">
                  <c:v>&lt;50 copies/mL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92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E-3340-828B-365AD378B3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47344136"/>
        <c:axId val="-2047382696"/>
      </c:barChart>
      <c:catAx>
        <c:axId val="-2047344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HIV RNA Threshold</a:t>
                </a:r>
              </a:p>
            </c:rich>
          </c:tx>
          <c:layout>
            <c:manualLayout>
              <c:xMode val="edge"/>
              <c:yMode val="edge"/>
              <c:x val="0.41774569845435999"/>
              <c:y val="0.911574104347475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473826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473826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effectLst/>
                  </a:rPr>
                  <a:t>Patients (%)</a:t>
                </a:r>
                <a:endParaRPr lang="en-US" sz="16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 dirty="0"/>
              </a:p>
            </c:rich>
          </c:tx>
          <c:layout>
            <c:manualLayout>
              <c:xMode val="edge"/>
              <c:yMode val="edge"/>
              <c:x val="1.6975308641975301E-2"/>
              <c:y val="0.331623751385589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47344136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5761033343054301"/>
          <c:y val="1.9021951801479399E-2"/>
          <c:w val="0.710524448332847"/>
          <c:h val="7.7852302553090003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27422961019"/>
          <c:y val="0.117938314862111"/>
          <c:w val="0.84453618644891604"/>
          <c:h val="0.76883208826619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EFV + 2 NRTIs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Regimen Failure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1-794D-B936-4AE122EDF9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LPV-RTV + 2 NRTIs</c:v>
                </c:pt>
              </c:strCache>
            </c:strRef>
          </c:tx>
          <c:spPr>
            <a:solidFill>
              <a:srgbClr val="967C4A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Regimen Failure 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37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1-794D-B936-4AE122EDF9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EFV + LPV-RTV</c:v>
                </c:pt>
              </c:strCache>
            </c:strRef>
          </c:tx>
          <c:spPr>
            <a:solidFill>
              <a:srgbClr val="32649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Virologic Failure</c:v>
                </c:pt>
                <c:pt idx="1">
                  <c:v>Regimen Failure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1-794D-B936-4AE122EDF9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47165096"/>
        <c:axId val="-2047127736"/>
      </c:barChart>
      <c:catAx>
        <c:axId val="-2047165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/>
            </a:pPr>
            <a:endParaRPr lang="en-US"/>
          </a:p>
        </c:txPr>
        <c:crossAx val="-20471277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471277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effectLst/>
                  </a:rPr>
                  <a:t>Patients (%)</a:t>
                </a:r>
                <a:endParaRPr lang="en-US" sz="16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 dirty="0"/>
              </a:p>
            </c:rich>
          </c:tx>
          <c:layout>
            <c:manualLayout>
              <c:xMode val="edge"/>
              <c:yMode val="edge"/>
              <c:x val="1.6975308641975301E-2"/>
              <c:y val="0.262658218539735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47165096"/>
        <c:crosses val="autoZero"/>
        <c:crossBetween val="between"/>
        <c:majorUnit val="20"/>
        <c:minorUnit val="5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229832555652766"/>
          <c:y val="1.9021832717769801E-2"/>
          <c:w val="0.73830222611062502"/>
          <c:h val="7.7852302553090003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0.65741</cdr:x>
      <cdr:y>0.79661</cdr:y>
    </cdr:from>
    <cdr:to>
      <cdr:x>0.67985</cdr:x>
      <cdr:y>0.8548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10200" y="3581400"/>
          <a:ext cx="18466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en-US" sz="1100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48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9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7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4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7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9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7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54358"/>
      </p:ext>
    </p:extLst>
  </p:cSld>
  <p:clrMapOvr>
    <a:masterClrMapping/>
  </p:clrMapOvr>
  <p:transition spd="slow"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  <p:sldLayoutId id="2147483733" r:id="rId17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Efavirenz (</a:t>
            </a:r>
            <a:r>
              <a:rPr lang="en-US" i="1" dirty="0" err="1"/>
              <a:t>Sustiva</a:t>
            </a:r>
            <a:r>
              <a:rPr lang="en-US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600"/>
              </a:spcBef>
            </a:pPr>
            <a:r>
              <a:rPr lang="en-US" dirty="0"/>
              <a:t>David H. Spach, MD</a:t>
            </a:r>
            <a:br>
              <a:rPr lang="en-US" dirty="0"/>
            </a:br>
            <a:r>
              <a:rPr lang="en-US" dirty="0"/>
              <a:t>Brian R. Wood,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</a:t>
            </a:r>
            <a:r>
              <a:rPr lang="en-US">
                <a:cs typeface="Arial"/>
              </a:rPr>
              <a:t>: February 24, 2020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ATV/r, both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5202: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96: Free of Virologic Failure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7216" y="1828812"/>
          <a:ext cx="8229568" cy="411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08412"/>
            <a:ext cx="914400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300" dirty="0">
                <a:latin typeface="Arial"/>
              </a:rPr>
              <a:t>*Virologic failure = HIV RNA ≥1000 copies/mL between 16 and 24 weeks, or HIV RNA ≥200 copies/mL after 24 weeks. </a:t>
            </a:r>
          </a:p>
        </p:txBody>
      </p:sp>
    </p:spTree>
    <p:extLst>
      <p:ext uri="{BB962C8B-B14F-4D97-AF65-F5344CB8AC3E}">
        <p14:creationId xmlns:p14="http://schemas.microsoft.com/office/powerpoint/2010/main" val="144187004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ATV/r, both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5202: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48: Analysis of Lipids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</a:t>
            </a:r>
            <a:endParaRPr lang="en-US" dirty="0">
              <a:ea typeface="ＭＳ Ｐゴシック" pitchFamily="22" charset="-128"/>
              <a:cs typeface="ＭＳ Ｐゴシック" pitchFamily="22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45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75436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ATV/r, both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5202: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48: Change in Creatinine Clearance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</a:t>
            </a:r>
            <a:endParaRPr lang="en-US" dirty="0">
              <a:ea typeface="ＭＳ Ｐゴシック" pitchFamily="22" charset="-128"/>
              <a:cs typeface="ＭＳ Ｐゴシック" pitchFamily="22" charset="-12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45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77638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5202: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Atazanavir plus ritonavir and efavirenz have similar antiviral activity when used with abacavir-lamivudine or tenofovir DF-emtricitabine.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1772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Efavirenz 400 mg versus 600 mg, with TDF-FTC</a:t>
            </a:r>
            <a:br>
              <a:rPr lang="en-US" sz="2400" b="0" dirty="0"/>
            </a:br>
            <a:r>
              <a:rPr lang="en-US" dirty="0"/>
              <a:t>ENCORE1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C916C-1321-744A-AA78-9259902A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95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06031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66562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400 mg versus Efavirenz 600 mg, with TDF-FTC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ENCORE1: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ENCORE1 Study Group. </a:t>
            </a:r>
            <a:r>
              <a:rPr lang="it-IT" dirty="0"/>
              <a:t>Lancet. 2014;383:1474-82.</a:t>
            </a:r>
            <a:r>
              <a:rPr lang="en-US" dirty="0"/>
              <a:t> 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39622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400 mg +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TDF-FTC QD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321)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397204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Efavirenz 600 mg + </a:t>
            </a:r>
            <a:br>
              <a:rPr lang="en-US" sz="1800" b="1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TDF-FTC QD</a:t>
            </a:r>
          </a:p>
          <a:p>
            <a:pPr algn="ctr"/>
            <a:r>
              <a:rPr lang="en-US" sz="1400">
                <a:solidFill>
                  <a:srgbClr val="000000"/>
                </a:solidFill>
                <a:latin typeface="Arial"/>
                <a:cs typeface="Arial"/>
              </a:rPr>
              <a:t>(n = 309)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096641"/>
              </p:ext>
            </p:extLst>
          </p:nvPr>
        </p:nvGraphicFramePr>
        <p:xfrm>
          <a:off x="410633" y="1676400"/>
          <a:ext cx="4923367" cy="40259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ENCORE1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placebo-controlled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comparing the safety and efficacy of two doses of efavirenz, in combination with co-formulated tenofovir DF and emtricitabine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636)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≥16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≥1000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count &gt;50 and &lt;500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endParaRPr lang="en-US" sz="1600" baseline="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Efavirenz 400 mg QD + TDF-FTC QD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 600 mg QD + TDF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-FTC QD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50580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400 mg versus Efavirenz 600 mg, with TDF-FTC </a:t>
            </a:r>
            <a:br>
              <a:rPr lang="en-US" sz="20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ENCORE1: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Virologic Response (Modified Intention-to-Treat)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ENCORE1 Study Group. </a:t>
            </a:r>
            <a:r>
              <a:rPr lang="it-IT" dirty="0"/>
              <a:t>Lancet. 2014;383:1474-82.</a:t>
            </a:r>
            <a:r>
              <a:rPr lang="en-US" dirty="0"/>
              <a:t>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295102" y="5076201"/>
            <a:ext cx="83820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302/321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1088" y="5076201"/>
            <a:ext cx="83820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285/309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0532" y="5076201"/>
            <a:ext cx="83820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276/321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76956" y="5076201"/>
            <a:ext cx="83820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260/309</a:t>
            </a:r>
          </a:p>
        </p:txBody>
      </p:sp>
    </p:spTree>
    <p:extLst>
      <p:ext uri="{BB962C8B-B14F-4D97-AF65-F5344CB8AC3E}">
        <p14:creationId xmlns:p14="http://schemas.microsoft.com/office/powerpoint/2010/main" val="13777435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400 mg versus Efavirenz 600 mg, with TDF-FTC </a:t>
            </a:r>
            <a:br>
              <a:rPr lang="en-US" sz="20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ENCORE1: Results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ENCORE1 Study Group. </a:t>
            </a:r>
            <a:r>
              <a:rPr lang="it-IT" dirty="0"/>
              <a:t>Lancet. 2014;383:1474-82.</a:t>
            </a:r>
            <a:r>
              <a:rPr lang="en-US" dirty="0"/>
              <a:t> </a:t>
            </a: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/>
          </p:nvPr>
        </p:nvGraphicFramePr>
        <p:xfrm>
          <a:off x="381000" y="1447800"/>
          <a:ext cx="8113714" cy="46487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53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Overall Adverse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Events 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70"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Variable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EFV 400 mg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n (%)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578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EFV 600 mg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n (%)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82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Number of adverse</a:t>
                      </a:r>
                      <a:r>
                        <a:rPr lang="en-US" sz="16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events</a:t>
                      </a:r>
                      <a:endParaRPr lang="en-US" sz="1600" b="1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1173 (49.8%)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1182 (50.2%)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53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Serious</a:t>
                      </a:r>
                      <a:r>
                        <a:rPr lang="en-US" sz="16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adverse events</a:t>
                      </a:r>
                      <a:endParaRPr lang="en-US" sz="1600" b="1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Total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number of serious adverse events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31 (46.2%)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36 (53.7%)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3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Number with serious adverse events 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23 (7.17%)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22 (7.12%)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Number with serious adverse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events</a:t>
                      </a:r>
                      <a:b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</a:t>
                      </a: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related to study drug</a:t>
                      </a: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 (0.93%)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 (1.29%)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500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Adverse events probably</a:t>
                      </a:r>
                      <a:r>
                        <a:rPr lang="en-US" sz="1600" b="1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related to study drug</a:t>
                      </a:r>
                      <a:endParaRPr lang="en-US" sz="1600" b="1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 Patients with adverse events related to</a:t>
                      </a:r>
                      <a:b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 study drug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118 (36.8%)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146 (47.2%)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 </a:t>
                      </a: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Patients stopping</a:t>
                      </a: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drug due to drug</a:t>
                      </a:r>
                      <a:b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  related adverse event </a:t>
                      </a:r>
                      <a:endParaRPr lang="en-US" sz="16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 (1.9%)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18 (5.8%)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076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400 mg versus Efavirenz 600 mg, with TDF-FTC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ENCORE1: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ENCORE1 Study Group. </a:t>
            </a:r>
            <a:r>
              <a:rPr lang="it-IT" dirty="0"/>
              <a:t>Lancet. 2014;383:1474-82.</a:t>
            </a:r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25044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Our findings suggest that a reduced dose of 400 mg efavirenz is non-inferior to the standard dose of 600 mg, when combined with tenofovir and emtricitabine during 48 weeks in ART-naive adults with HIV-1 infection. Adverse events related to the study drug were more frequent with 600 mg efavirenz than with 400 mg. Lower dose efavirenz should be recommended as part of routine care.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16759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Triple NRTIs versus Efavirenz + 2-3 NRTIs</a:t>
            </a:r>
            <a:br>
              <a:rPr lang="en-US" sz="2400" b="0" dirty="0"/>
            </a:br>
            <a:r>
              <a:rPr lang="en-US" dirty="0"/>
              <a:t>ACTG 5095 Trial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A2A6-06EC-E345-B983-DA839C316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47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Efavirenz (</a:t>
            </a:r>
            <a:r>
              <a:rPr lang="en-US" i="1" dirty="0" err="1">
                <a:solidFill>
                  <a:schemeClr val="bg1">
                    <a:lumMod val="95000"/>
                  </a:schemeClr>
                </a:solidFill>
                <a:ea typeface="ＭＳ Ｐゴシック" pitchFamily="-108" charset="-128"/>
              </a:rPr>
              <a:t>Sustiva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ＭＳ Ｐゴシック" pitchFamily="-108" charset="-128"/>
              </a:rPr>
              <a:t>)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1025D-CCFD-1140-963E-F3A22DC7F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Bent Arrow 12"/>
          <p:cNvSpPr/>
          <p:nvPr/>
        </p:nvSpPr>
        <p:spPr>
          <a:xfrm flipH="1" flipV="1">
            <a:off x="5046666" y="4875124"/>
            <a:ext cx="457200" cy="463296"/>
          </a:xfrm>
          <a:prstGeom prst="bentArrow">
            <a:avLst/>
          </a:prstGeom>
          <a:solidFill>
            <a:srgbClr val="C5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0778" y="1523999"/>
            <a:ext cx="4522444" cy="72847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b="1" dirty="0" err="1">
                <a:solidFill>
                  <a:srgbClr val="000000"/>
                </a:solidFill>
              </a:rPr>
              <a:t>Sustiva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[</a:t>
            </a:r>
            <a:r>
              <a:rPr lang="en-US" sz="1800" dirty="0" err="1">
                <a:solidFill>
                  <a:srgbClr val="000000"/>
                </a:solidFill>
              </a:rPr>
              <a:t>sus</a:t>
            </a:r>
            <a:r>
              <a:rPr lang="en-US" sz="1800" dirty="0">
                <a:solidFill>
                  <a:srgbClr val="000000"/>
                </a:solidFill>
              </a:rPr>
              <a:t>-TEE-</a:t>
            </a:r>
            <a:r>
              <a:rPr lang="en-US" sz="1800" dirty="0" err="1">
                <a:solidFill>
                  <a:srgbClr val="000000"/>
                </a:solidFill>
              </a:rPr>
              <a:t>vah</a:t>
            </a:r>
            <a:r>
              <a:rPr lang="en-US" sz="18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BE1F455-01F0-5144-AF4C-4438D718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52743"/>
            <a:ext cx="9162288" cy="4571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Dose: 600 mg once daily on empty stomach, preferably at bedtime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A2D6A6D-8597-A149-9FFB-D7A4DD2F36F3}"/>
              </a:ext>
            </a:extLst>
          </p:cNvPr>
          <p:cNvSpPr/>
          <p:nvPr/>
        </p:nvSpPr>
        <p:spPr>
          <a:xfrm>
            <a:off x="4607480" y="4445021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F6900"/>
                </a:solidFill>
              </a:rPr>
              <a:t>600 mg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7092F-92A9-FE41-A3D8-DA516F488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400" y="2432107"/>
            <a:ext cx="3303487" cy="198209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5D98CF7-041C-D641-9EA9-0D8CF73A8C6B}"/>
              </a:ext>
            </a:extLst>
          </p:cNvPr>
          <p:cNvSpPr/>
          <p:nvPr/>
        </p:nvSpPr>
        <p:spPr>
          <a:xfrm>
            <a:off x="2904187" y="4445021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9F6900"/>
                </a:solidFill>
              </a:rPr>
              <a:t>200 mg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0AB021-2ACD-4947-854C-8DA6040091F2}"/>
              </a:ext>
            </a:extLst>
          </p:cNvPr>
          <p:cNvSpPr/>
          <p:nvPr/>
        </p:nvSpPr>
        <p:spPr>
          <a:xfrm>
            <a:off x="3976348" y="5068671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NNRTI</a:t>
            </a: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67EAE4DA-9332-E048-B0D9-05313E768957}"/>
              </a:ext>
            </a:extLst>
          </p:cNvPr>
          <p:cNvSpPr/>
          <p:nvPr/>
        </p:nvSpPr>
        <p:spPr>
          <a:xfrm flipV="1">
            <a:off x="3549564" y="4875124"/>
            <a:ext cx="457200" cy="463296"/>
          </a:xfrm>
          <a:prstGeom prst="bentArrow">
            <a:avLst/>
          </a:prstGeom>
          <a:solidFill>
            <a:srgbClr val="C5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682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5288035" y="3080287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Aspect="1" noChangeShapeType="1"/>
          </p:cNvSpPr>
          <p:nvPr/>
        </p:nvSpPr>
        <p:spPr bwMode="auto">
          <a:xfrm rot="20430663">
            <a:off x="5288035" y="3673396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Triple NRTIs versus Efavirenz + 2-3 NRTIs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5095: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Gulick</a:t>
            </a:r>
            <a:r>
              <a:rPr lang="en-US" dirty="0"/>
              <a:t> RM, et al. </a:t>
            </a:r>
            <a:r>
              <a:rPr lang="is-IS" dirty="0"/>
              <a:t>N Engl J Med. 2004;350:1850-61.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0790" y="2335557"/>
            <a:ext cx="2902210" cy="1365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Triple NRTI Group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ABC-3TC-ZDV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382)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0790" y="3987578"/>
            <a:ext cx="2902210" cy="13654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</a:pP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Combined Efavirenz Group</a:t>
            </a:r>
          </a:p>
          <a:p>
            <a:pPr algn="ctr"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+ ZDV-3TC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b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+ ABC-3TC-ZDV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=765)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07734"/>
              </p:ext>
            </p:extLst>
          </p:nvPr>
        </p:nvGraphicFramePr>
        <p:xfrm>
          <a:off x="304800" y="1712389"/>
          <a:ext cx="4876799" cy="40026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7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5095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4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Randomized, double-blind, placebo-controlled, phase 3 trial comparing 3 protease inhibitor-sparing antiretroviral therapy regimens in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ntiretroviral-naïve patients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 (n = 1147)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00 copies/mL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Triple NRTI: ABC-3TC-ZDV 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Combined Efavirenz: ZDV-3TC + Efavirenz*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Combined Efavirenz: ABC-3TC-ZDV+ Efavirenz*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val 10"/>
          <p:cNvSpPr>
            <a:spLocks noChangeAspect="1"/>
          </p:cNvSpPr>
          <p:nvPr/>
        </p:nvSpPr>
        <p:spPr>
          <a:xfrm>
            <a:off x="5321772" y="3843301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2x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321772" y="3349161"/>
            <a:ext cx="274319" cy="2743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1200"/>
              </a:lnSpc>
            </a:pPr>
            <a:r>
              <a:rPr lang="en-US" sz="1200" b="1" dirty="0">
                <a:latin typeface="Arial"/>
                <a:cs typeface="Arial"/>
              </a:rPr>
              <a:t>1x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</a:rPr>
              <a:t>*Efavirenz arms combined for analysis</a:t>
            </a:r>
          </a:p>
        </p:txBody>
      </p:sp>
    </p:spTree>
    <p:extLst>
      <p:ext uri="{BB962C8B-B14F-4D97-AF65-F5344CB8AC3E}">
        <p14:creationId xmlns:p14="http://schemas.microsoft.com/office/powerpoint/2010/main" val="302375375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Triple NRTIs versus Efavirenz + 2-3 NRTIs</a:t>
            </a:r>
            <a:br>
              <a:rPr lang="en-US" sz="2000" dirty="0">
                <a:solidFill>
                  <a:srgbClr val="E7F1CA"/>
                </a:solidFill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5095: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Failure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Gulick</a:t>
            </a:r>
            <a:r>
              <a:rPr lang="en-US" dirty="0"/>
              <a:t> RM, et al. </a:t>
            </a:r>
            <a:r>
              <a:rPr lang="is-IS" dirty="0"/>
              <a:t>N Engl J Med. 2004;350:1850-61.</a:t>
            </a:r>
            <a:endParaRPr lang="en-US" dirty="0"/>
          </a:p>
          <a:p>
            <a:endParaRPr lang="it-IT" dirty="0">
              <a:latin typeface="Arial" pitchFamily="22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81008" y="1828818"/>
          <a:ext cx="8223489" cy="411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7120" y="530259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82/382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302592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85/765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" y="6016823"/>
            <a:ext cx="915617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/>
                <a:cs typeface="Arial"/>
              </a:rPr>
              <a:t>*Virologic failure = two successive HIV-1 RNA values ≥200 copies/mL ≥16 weeks after randomization </a:t>
            </a:r>
          </a:p>
        </p:txBody>
      </p:sp>
    </p:spTree>
    <p:extLst>
      <p:ext uri="{BB962C8B-B14F-4D97-AF65-F5344CB8AC3E}">
        <p14:creationId xmlns:p14="http://schemas.microsoft.com/office/powerpoint/2010/main" val="312247351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Triple NRTIs versus Efavirenz + 2-3 NRTIs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5095: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24" name="Conten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</a:t>
            </a:r>
            <a:r>
              <a:rPr lang="en-US" dirty="0"/>
              <a:t>48</a:t>
            </a:r>
            <a:r>
              <a:rPr lang="en-US" sz="2000" dirty="0"/>
              <a:t>: Virologi</a:t>
            </a:r>
            <a:r>
              <a:rPr lang="en-US" dirty="0"/>
              <a:t>c Response </a:t>
            </a:r>
            <a:endParaRPr lang="en-US" sz="2000" dirty="0">
              <a:latin typeface="Arial" pitchFamily="31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Gulick</a:t>
            </a:r>
            <a:r>
              <a:rPr lang="en-US" dirty="0"/>
              <a:t> RM, et al. </a:t>
            </a:r>
            <a:r>
              <a:rPr lang="is-IS" dirty="0"/>
              <a:t>N Engl J Med. 2004;350:1850-61.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381000" y="1752600"/>
          <a:ext cx="82296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47071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Triple NRTIs versus Efavirenz + 2-3 NRTIs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5095: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Gulick</a:t>
            </a:r>
            <a:r>
              <a:rPr lang="en-US" dirty="0"/>
              <a:t> RM, et al. </a:t>
            </a:r>
            <a:r>
              <a:rPr lang="is-IS" dirty="0"/>
              <a:t>N Engl J Med. 2004;350:1850-61.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 this trial of the initial treatment of HIV-1 infection, the triple-nucleoside combination of abacavir, zidovudine, and lamivudine was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virologically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inferior to a regimen containing efavirenz and two or three nucleosides.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66873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Class-Sparing Regimens for Initial Treatment of HIV</a:t>
            </a:r>
            <a:br>
              <a:rPr lang="en-US" sz="2400" b="0" dirty="0"/>
            </a:br>
            <a:r>
              <a:rPr lang="en-US" dirty="0"/>
              <a:t>ACTG 5142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7DC09E-DDB0-1441-AEDA-18666AF2C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719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732781" y="2850440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+ NRTIs versus LPV/r + NRTIs versus LPV/r + EFV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5142: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Riddler</a:t>
            </a:r>
            <a:r>
              <a:rPr lang="en-US" dirty="0"/>
              <a:t> SA, et al. </a:t>
            </a:r>
            <a:r>
              <a:rPr lang="is-IS" dirty="0"/>
              <a:t>N Engl J Med. 2008;358:2095-106. 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362750" y="1866180"/>
            <a:ext cx="3429000" cy="1142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PI-Sparing Group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+ 2 NRTIs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250)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381038" y="3190125"/>
            <a:ext cx="3429000" cy="1142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NNRTI-Sparing Group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Lopinavir-ritonavir + 2 NRTIs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253)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381038" y="4514069"/>
            <a:ext cx="3429000" cy="1142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i="1" dirty="0">
                <a:latin typeface="Arial"/>
              </a:rPr>
              <a:t>NRTI-sparing Group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Lopinavir-ritonavir </a:t>
            </a:r>
            <a:r>
              <a:rPr lang="en-US" sz="1600" b="1" dirty="0">
                <a:latin typeface="Arial"/>
              </a:rPr>
              <a:t>+ Efavirenz  </a:t>
            </a:r>
          </a:p>
          <a:p>
            <a:pPr algn="ctr"/>
            <a:r>
              <a:rPr lang="en-US" sz="1400" dirty="0">
                <a:latin typeface="Arial"/>
              </a:rPr>
              <a:t>(n = 250)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738376" y="3684951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00749" y="3771180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2857"/>
              </p:ext>
            </p:extLst>
          </p:nvPr>
        </p:nvGraphicFramePr>
        <p:xfrm>
          <a:off x="409750" y="1503236"/>
          <a:ext cx="4343400" cy="45377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5142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974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Randomized, phase 3 trial comparing the efficacy, safety, and tolerability of 3 different class-sparing ARV regimens in antiretroviral naïve adults and adolescents with HIV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753)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≥13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Antiretroviral naïve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HIV RNA ≥2,000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CD4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restrictions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EFV 600 mg QD + 2 NRTIs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LPV/r 400/100 mg BID + 2 NRTIs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LPV/r 533/133 mg BID + EFV 600 mg QD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83901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E7F1CA"/>
                </a:solidFill>
              </a:rPr>
              <a:t>EFV + NRTIs versus LPV/r + NRTIs versus LPV/r + EFV</a:t>
            </a:r>
            <a:br>
              <a:rPr lang="en-US" sz="2800" dirty="0">
                <a:solidFill>
                  <a:srgbClr val="E7F1CA"/>
                </a:solidFill>
              </a:rPr>
            </a:b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ACTG 5142: Results</a:t>
            </a:r>
            <a:endParaRPr lang="en-US" sz="3100" dirty="0"/>
          </a:p>
        </p:txBody>
      </p:sp>
      <p:sp>
        <p:nvSpPr>
          <p:cNvPr id="24" name="Conten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96: Virologi</a:t>
            </a:r>
            <a:r>
              <a:rPr lang="en-US" dirty="0"/>
              <a:t>c Response </a:t>
            </a:r>
            <a:endParaRPr lang="en-US" sz="2000" dirty="0">
              <a:latin typeface="Arial" pitchFamily="31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Riddler</a:t>
            </a:r>
            <a:r>
              <a:rPr lang="en-US" dirty="0"/>
              <a:t> SA, et al. </a:t>
            </a:r>
            <a:r>
              <a:rPr lang="is-IS" dirty="0"/>
              <a:t>N Engl J Med. 2008;358:2095-106. 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26072"/>
              </p:ext>
            </p:extLst>
          </p:nvPr>
        </p:nvGraphicFramePr>
        <p:xfrm>
          <a:off x="457200" y="1828801"/>
          <a:ext cx="8229600" cy="442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526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E7F1CA"/>
                </a:solidFill>
              </a:rPr>
              <a:t>EFV + NRTIs versus LPV/r + NRTIs versus LPV/r + EFV</a:t>
            </a:r>
            <a:br>
              <a:rPr lang="en-US" sz="2800" dirty="0">
                <a:solidFill>
                  <a:srgbClr val="E7F1CA"/>
                </a:solidFill>
              </a:rPr>
            </a:b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ACTG 5142: Results</a:t>
            </a:r>
            <a:endParaRPr lang="en-US" sz="3100" dirty="0"/>
          </a:p>
        </p:txBody>
      </p:sp>
      <p:sp>
        <p:nvSpPr>
          <p:cNvPr id="24" name="Conten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Virologic or Regimen Failure </a:t>
            </a:r>
            <a:endParaRPr lang="en-US" sz="2000" dirty="0">
              <a:latin typeface="Arial" pitchFamily="31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Riddler</a:t>
            </a:r>
            <a:r>
              <a:rPr lang="en-US" dirty="0"/>
              <a:t> SA, et al. </a:t>
            </a:r>
            <a:r>
              <a:rPr lang="is-IS" dirty="0"/>
              <a:t>N Engl J Med. 2008;358:2095-106. 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48683"/>
              </p:ext>
            </p:extLst>
          </p:nvPr>
        </p:nvGraphicFramePr>
        <p:xfrm>
          <a:off x="381000" y="1752621"/>
          <a:ext cx="8229600" cy="386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725128"/>
            <a:ext cx="9162288" cy="692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5720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latin typeface="Arial"/>
                <a:cs typeface="Arial"/>
              </a:rPr>
              <a:t>Virologic failure </a:t>
            </a:r>
            <a:r>
              <a:rPr lang="en-US" sz="1300" dirty="0">
                <a:latin typeface="Arial"/>
                <a:cs typeface="Arial"/>
              </a:rPr>
              <a:t>= lack of suppression of plasma HIV-1 RNA by 1 log10 or rebound before week 32 or a lack of suppression to &lt;200 copies/mL or rebound after week 32.</a:t>
            </a:r>
          </a:p>
          <a:p>
            <a:r>
              <a:rPr lang="en-US" sz="1300" b="1" dirty="0">
                <a:latin typeface="Arial"/>
                <a:cs typeface="Arial"/>
              </a:rPr>
              <a:t>Regimen failure </a:t>
            </a:r>
            <a:r>
              <a:rPr lang="en-US" sz="1300" dirty="0">
                <a:latin typeface="Arial"/>
                <a:cs typeface="Arial"/>
              </a:rPr>
              <a:t>= first of either virologic failure or toxicity-related discontinuation </a:t>
            </a:r>
          </a:p>
        </p:txBody>
      </p:sp>
    </p:spTree>
    <p:extLst>
      <p:ext uri="{BB962C8B-B14F-4D97-AF65-F5344CB8AC3E}">
        <p14:creationId xmlns:p14="http://schemas.microsoft.com/office/powerpoint/2010/main" val="175030460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+ NRTIs versus LPV/r + NRTIs versus LPV/r + EFV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5142: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Riddler</a:t>
            </a:r>
            <a:r>
              <a:rPr lang="en-US" dirty="0"/>
              <a:t> SA, et al. </a:t>
            </a:r>
            <a:r>
              <a:rPr lang="is-IS" dirty="0"/>
              <a:t>N Engl J Med. 2008;358:2095-106. </a:t>
            </a:r>
            <a:endParaRPr lang="en-US" dirty="0"/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03220"/>
              </p:ext>
            </p:extLst>
          </p:nvPr>
        </p:nvGraphicFramePr>
        <p:xfrm>
          <a:off x="304800" y="1371600"/>
          <a:ext cx="8458200" cy="4480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114">
                <a:tc gridSpan="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Summary of Resistance Mutations at Time of Virologic Failure* 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0" marB="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137160" marB="13716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137160" marB="13716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137160" marB="13716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42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6" charset="-128"/>
                          <a:cs typeface="Arial"/>
                        </a:rPr>
                        <a:t>Variable</a:t>
                      </a:r>
                    </a:p>
                  </a:txBody>
                  <a:tcPr marR="182880" marT="0" marB="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EFV + 2 NRTIs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(%)</a:t>
                      </a: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LPV/r + 2NRTIs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(%)</a:t>
                      </a: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LPV/r + EFV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(%)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Virologic</a:t>
                      </a:r>
                      <a:r>
                        <a:rPr lang="en-US" sz="1600" baseline="0" dirty="0"/>
                        <a:t> failure events</a:t>
                      </a:r>
                      <a:endParaRPr lang="en-US" sz="16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24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37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29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Any mutation</a:t>
                      </a:r>
                      <a:endParaRPr lang="en-US" sz="16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48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21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70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NRTI-associated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mutation</a:t>
                      </a:r>
                      <a:r>
                        <a:rPr lang="en-US" sz="1600" baseline="0" dirty="0"/>
                        <a:t> </a:t>
                      </a:r>
                      <a:endParaRPr lang="en-US" sz="16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sym typeface="Zapf Dingbats"/>
                        </a:rPr>
                        <a:t>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19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11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     M184V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sym typeface="Zapf Dingbats"/>
                        </a:rPr>
                        <a:t>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latin typeface="+mn-lt"/>
                        </a:rPr>
                        <a:t>     K65R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sym typeface="Zapf Dingbats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600" dirty="0">
                          <a:latin typeface="+mn-lt"/>
                        </a:rPr>
                        <a:t>NNRTI-associated</a:t>
                      </a:r>
                      <a:r>
                        <a:rPr lang="en-US" sz="1600" baseline="0" dirty="0">
                          <a:latin typeface="+mn-lt"/>
                        </a:rPr>
                        <a:t> mutation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576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43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66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K103N</a:t>
                      </a:r>
                    </a:p>
                  </a:txBody>
                  <a:tcPr marL="36576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24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55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Any protease mutation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36576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85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80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18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Major protease mutation 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4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33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Mutation associated with 2</a:t>
                      </a:r>
                      <a:r>
                        <a:rPr lang="en-US" sz="1600" baseline="0" dirty="0">
                          <a:latin typeface="+mn-lt"/>
                        </a:rPr>
                        <a:t> classes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26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1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</a:rPr>
                        <a:t>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933104"/>
            <a:ext cx="91622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>
                <a:latin typeface="Arial"/>
              </a:rPr>
              <a:t>*Percentages of patients with mutations were calculated for those who had an available genotype at the time of virologic failure.</a:t>
            </a:r>
          </a:p>
        </p:txBody>
      </p:sp>
    </p:spTree>
    <p:extLst>
      <p:ext uri="{BB962C8B-B14F-4D97-AF65-F5344CB8AC3E}">
        <p14:creationId xmlns:p14="http://schemas.microsoft.com/office/powerpoint/2010/main" val="26254869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+ NRTIs versus LPV/r + NRTIs versus LPV/r + EFV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5142: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Riddler</a:t>
            </a:r>
            <a:r>
              <a:rPr lang="en-US" dirty="0"/>
              <a:t> SA, et al. </a:t>
            </a:r>
            <a:r>
              <a:rPr lang="is-IS" dirty="0"/>
              <a:t>N Engl J Med. 2008;358:2095-106.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402840"/>
          <a:ext cx="9144000" cy="23655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Virologic failure was less likely in the efavirenz group than in the lopinavir-ritonavir group. The virologic efficacy of the NRTI-sparing regimen was similar to that of the efavirenz regimen but was more likely to be associated with drug resistance.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21091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Efavirenz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Therapy</a:t>
            </a:r>
          </a:p>
        </p:txBody>
      </p:sp>
    </p:spTree>
    <p:extLst>
      <p:ext uri="{BB962C8B-B14F-4D97-AF65-F5344CB8AC3E}">
        <p14:creationId xmlns:p14="http://schemas.microsoft.com/office/powerpoint/2010/main" val="2236716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EFV + TDF + FTC versus EFV + ZDV-3TC </a:t>
            </a:r>
            <a:br>
              <a:rPr lang="en-US" sz="2800" b="0" dirty="0"/>
            </a:br>
            <a:r>
              <a:rPr lang="en-US" dirty="0"/>
              <a:t>Study 934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35257-8713-004B-9821-A7242B81A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235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5146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EFV QD + TDF + FTC QD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255)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40904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EFV QD + ZDV-3TC BID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254)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/>
          </p:nvPr>
        </p:nvGraphicFramePr>
        <p:xfrm>
          <a:off x="410633" y="1676400"/>
          <a:ext cx="4923367" cy="428026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736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STUDY 934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527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open label phase 3 study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comparing efavirenz plus either tenofovir DF and emtricitabine or fixed-dose zidovudine-lamivudine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509)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≥10,000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&gt;50 cells/mm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AIDS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conditions in prior 30 days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Efavirenz + tenofovir DF + emtricitabine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Efavirenz + z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idovudine-lamivudine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5721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Result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(&lt; 400 copies/mL)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828801"/>
          <a:ext cx="82296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016823"/>
            <a:ext cx="914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>
                <a:latin typeface="Arial"/>
              </a:rPr>
              <a:t>  ITT = Intention-to-Treat; NNRTI-R = Patients with baseline NNRTI mutations.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758418"/>
            <a:ext cx="914400" cy="362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206/255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758418"/>
            <a:ext cx="914400" cy="362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177/254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758418"/>
            <a:ext cx="914400" cy="362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206/244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6622" y="4758418"/>
            <a:ext cx="914400" cy="362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177/243</a:t>
            </a:r>
          </a:p>
        </p:txBody>
      </p:sp>
    </p:spTree>
    <p:extLst>
      <p:ext uri="{BB962C8B-B14F-4D97-AF65-F5344CB8AC3E}">
        <p14:creationId xmlns:p14="http://schemas.microsoft.com/office/powerpoint/2010/main" val="279492971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Result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(&lt;50 copies/mL)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16823"/>
            <a:ext cx="9144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>
                <a:latin typeface="Arial"/>
              </a:rPr>
              <a:t>  ITT = Intention-to-Treat; NNRTI-R = Patients with baseline NNRTI mutations.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57200" y="1828801"/>
          <a:ext cx="83058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67400" y="4847629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199/244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515" y="4847629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171/243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7885" y="4847627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196/255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4685" y="4847627"/>
            <a:ext cx="914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173/254</a:t>
            </a:r>
          </a:p>
        </p:txBody>
      </p:sp>
    </p:spTree>
    <p:extLst>
      <p:ext uri="{BB962C8B-B14F-4D97-AF65-F5344CB8AC3E}">
        <p14:creationId xmlns:p14="http://schemas.microsoft.com/office/powerpoint/2010/main" val="979023496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Result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Immunologic Response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60413" y="1828800"/>
          <a:ext cx="7620000" cy="452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419314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Result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Adverse Events through 48 Weeks 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609600" y="1752600"/>
          <a:ext cx="8077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60145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Efavirenz + TDF + FTC + versus Efavirenz + ZDV-3TC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Common Adverse Events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6" name="Group 65"/>
          <p:cNvGraphicFramePr>
            <a:graphicFrameLocks noGrp="1"/>
          </p:cNvGraphicFramePr>
          <p:nvPr>
            <p:extLst/>
          </p:nvPr>
        </p:nvGraphicFramePr>
        <p:xfrm>
          <a:off x="533400" y="1371600"/>
          <a:ext cx="8023801" cy="496775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51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9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Treatment Emergent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in ≥ 5% of Subjects in Either Arm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45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EFV + TDF + FTC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257)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55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EFV + ZVD-3TC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(n= 254)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8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Dizziness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Nausea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Diarrhea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Fatigue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Depression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Headache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Rash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Insomnia 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365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Anemia</a:t>
                      </a:r>
                    </a:p>
                  </a:txBody>
                  <a:tcPr marL="182880" marR="65762" marT="32871" marB="32871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&lt;1%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51930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  <a:t>TDF+ FTC + Efavirenz versus ZDV-3TC+ Efavirenz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Study 934: Conclusions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Gallant JE, et al.  N </a:t>
            </a:r>
            <a:r>
              <a:rPr lang="en-US" dirty="0" err="1"/>
              <a:t>Engl</a:t>
            </a:r>
            <a:r>
              <a:rPr lang="en-US" dirty="0"/>
              <a:t> J Med. 2006;354:251-60.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311403"/>
          <a:ext cx="9144000" cy="235394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Through week 48, the combination of tenofovir DF and emtricitabine plus efavirenz fulfilled the criteria for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noninferiority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to a fixed dose of zidovudine and lamivudine plus efavirenz and proved superior in terms of virologic suppression, CD4 response, and adverse events resulting in discontinuation of the study drugs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6011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Rilpivirine + TDF-FTC versus Efavirenz + TDF-FTC</a:t>
            </a:r>
            <a:br>
              <a:rPr lang="en-US" sz="2400" b="0" dirty="0"/>
            </a:br>
            <a:r>
              <a:rPr lang="en-US" dirty="0"/>
              <a:t>ECHO Trial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E38DC-C43B-0542-A943-DCC4288E4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2258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1786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7840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 Lancet. 2011;378:238-46.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94155" y="25146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 + TDF-FTC QD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346)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94155" y="40904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+ TDF-FTC QD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344)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16821"/>
              </p:ext>
            </p:extLst>
          </p:nvPr>
        </p:nvGraphicFramePr>
        <p:xfrm>
          <a:off x="410633" y="1676400"/>
          <a:ext cx="4923367" cy="4267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ECHO Study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0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rilpivirine and efavirenz in combination with a fixed background regimen consisting of tenofovir DF-emtricitabine in treatment-naïve adults with HIV 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690)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resistance to any study drugs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Tenofovir DF-Emtricitabine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Tenofovir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DF-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Emtricitabine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788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82678" y="1371598"/>
            <a:ext cx="8595360" cy="438912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Phase 3 Trials in Treatment-Naïve 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ACTG 5202: EFV versus ATV/r, both with TDF-FTC or ABC-3TC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ENCORE-1: EFV 400 mg versus EFV 600 mg, with 2 NRTIs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400" dirty="0">
                <a:solidFill>
                  <a:schemeClr val="bg1"/>
                </a:solidFill>
              </a:rPr>
              <a:t>ACTG 5095: PI-sparing regimens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ACTG 5142: LPV/r + EFV; LPV/r + NRTIs; EFV + NRTIs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GS-934: EFV + TDF-FTC versus EFV + ABC-3TC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ECHO: EFV + TDF-FTC versus RPV + TDF-FTC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THRIVE: EFV + 2NRTIs versus RPV + 2NRTIs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LAKE: EFV + ABC-3TC versus LPV/r + ABC-3TC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- SUPPORT: EFV + ABC-3TC in underrepresented populations</a:t>
            </a:r>
          </a:p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ts val="32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1A4E60-E545-5445-91AB-CE048016752C}"/>
              </a:ext>
            </a:extLst>
          </p:cNvPr>
          <p:cNvSpPr txBox="1">
            <a:spLocks/>
          </p:cNvSpPr>
          <p:nvPr/>
        </p:nvSpPr>
        <p:spPr>
          <a:xfrm>
            <a:off x="282678" y="457199"/>
            <a:ext cx="8595360" cy="914400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rgbClr val="FFFFFF"/>
                </a:solidFill>
              </a:rPr>
              <a:t>Efavirenz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579513550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Result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Virologic Response ( ITT-TLOVR)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327480" y="1908180"/>
          <a:ext cx="84582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352800" y="5883453"/>
            <a:ext cx="507491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0060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287/346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004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285/344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962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162/181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9695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136/163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02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104/131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238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111/134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818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21/34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2640" y="5138341"/>
            <a:ext cx="777239" cy="3657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38/47</a:t>
            </a:r>
          </a:p>
        </p:txBody>
      </p:sp>
    </p:spTree>
    <p:extLst>
      <p:ext uri="{BB962C8B-B14F-4D97-AF65-F5344CB8AC3E}">
        <p14:creationId xmlns:p14="http://schemas.microsoft.com/office/powerpoint/2010/main" val="397396277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Failure and Discontinuations (ITT-TLOVR)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609600" y="1828800"/>
          <a:ext cx="77724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018536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Resistance Results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dirty="0"/>
              <a:t>Incidence of NNRTI Resistance Associated Mutations (RAMs)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62FB97-E7BB-7947-813C-1FCEE2938B52}"/>
              </a:ext>
            </a:extLst>
          </p:cNvPr>
          <p:cNvSpPr/>
          <p:nvPr/>
        </p:nvSpPr>
        <p:spPr>
          <a:xfrm>
            <a:off x="1520510" y="2335375"/>
            <a:ext cx="7050176" cy="2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958971-8A19-4D41-857B-B5CB1655D399}"/>
              </a:ext>
            </a:extLst>
          </p:cNvPr>
          <p:cNvCxnSpPr/>
          <p:nvPr/>
        </p:nvCxnSpPr>
        <p:spPr>
          <a:xfrm>
            <a:off x="1520510" y="2622955"/>
            <a:ext cx="694029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006160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+ TDF-FTC versus Efavirenz + TDF-FTC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ECHO: Conclusions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Molina J-M, et al. Lancet. 2011;378:238-46.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Rilpivirine showed non-inferior efficacy compared with efavirenz, with a higher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-failure rate, but a more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safety and tolerability profile.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15190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Rilpivirine versus Efavirenz, with 2 NRTIs </a:t>
            </a:r>
            <a:br>
              <a:rPr lang="en-US" sz="2400" b="0" dirty="0"/>
            </a:br>
            <a:r>
              <a:rPr lang="en-US" sz="2800" dirty="0"/>
              <a:t>THRIVE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B7765-61D7-6644-9FA3-0447FA506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932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317675" y="30262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317675" y="36316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2 NRTIs</a:t>
            </a:r>
            <a:b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US" sz="280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867512" y="2362200"/>
            <a:ext cx="29450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Rilpivirine + 2 NRTIs 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340)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867512" y="3938021"/>
            <a:ext cx="29450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+ 2 NRTIs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338)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16023"/>
              </p:ext>
            </p:extLst>
          </p:nvPr>
        </p:nvGraphicFramePr>
        <p:xfrm>
          <a:off x="410633" y="1524000"/>
          <a:ext cx="4923367" cy="4163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2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THRIVE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72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 comparing rilpivirine and efavirenz in combination with two nucleoside reverse transcriptase inhibitors in treatment-naïve adults with HIV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680)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≥5000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resistance to any study drugs </a:t>
                      </a:r>
                      <a:endParaRPr lang="en-US" sz="1600" b="0" baseline="30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Rilpivirine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NRTIs*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 NRTIs*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" y="5867400"/>
            <a:ext cx="9159243" cy="58477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lIns="365760" rIns="365760" rtlCol="0">
            <a:spAutoFit/>
          </a:bodyPr>
          <a:lstStyle/>
          <a:p>
            <a:r>
              <a:rPr lang="en-US" sz="1600" dirty="0">
                <a:latin typeface="Arial"/>
              </a:rPr>
              <a:t>*Investigator-selected  2 NRTIs: </a:t>
            </a:r>
            <a:br>
              <a:rPr lang="en-US" sz="1600" dirty="0">
                <a:latin typeface="Arial"/>
              </a:rPr>
            </a:br>
            <a:r>
              <a:rPr lang="en-US" sz="1600" dirty="0">
                <a:latin typeface="Arial"/>
              </a:rPr>
              <a:t>Tenofovir DF plus emtricitabine; </a:t>
            </a:r>
            <a:r>
              <a:rPr lang="en-US" sz="1600" dirty="0" err="1">
                <a:latin typeface="Arial"/>
              </a:rPr>
              <a:t>zidovudine</a:t>
            </a:r>
            <a:r>
              <a:rPr lang="en-US" sz="1600" dirty="0">
                <a:latin typeface="Arial"/>
              </a:rPr>
              <a:t> plus lamivudine; or </a:t>
            </a:r>
            <a:r>
              <a:rPr lang="en-US" sz="1600" dirty="0" err="1">
                <a:latin typeface="Arial"/>
              </a:rPr>
              <a:t>abacavir</a:t>
            </a:r>
            <a:r>
              <a:rPr lang="en-US" sz="1600" dirty="0">
                <a:latin typeface="Arial"/>
              </a:rPr>
              <a:t> plus lamivudine</a:t>
            </a:r>
          </a:p>
        </p:txBody>
      </p:sp>
    </p:spTree>
    <p:extLst>
      <p:ext uri="{BB962C8B-B14F-4D97-AF65-F5344CB8AC3E}">
        <p14:creationId xmlns:p14="http://schemas.microsoft.com/office/powerpoint/2010/main" val="3922782037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Virologic Response ( ITT-TLOVR)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455612" y="1828800"/>
          <a:ext cx="8231187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327400" y="5849638"/>
            <a:ext cx="521816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6167" y="5103365"/>
            <a:ext cx="731519" cy="3657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291/340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3560" y="5147745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276/338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5378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170/187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6572" y="5147745"/>
            <a:ext cx="731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140/167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2016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94/118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54852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112/136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4805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27/35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707" y="5103365"/>
            <a:ext cx="731519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</a:rPr>
              <a:t>24/35</a:t>
            </a:r>
          </a:p>
        </p:txBody>
      </p:sp>
    </p:spTree>
    <p:extLst>
      <p:ext uri="{BB962C8B-B14F-4D97-AF65-F5344CB8AC3E}">
        <p14:creationId xmlns:p14="http://schemas.microsoft.com/office/powerpoint/2010/main" val="22334328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 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Virologic Failure and Discontinuations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608012" y="1905000"/>
          <a:ext cx="792638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27/340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20/338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3362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24/338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5481" y="5017748"/>
            <a:ext cx="731519" cy="2769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/>
              </a:rPr>
              <a:t>9/340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38611"/>
            <a:ext cx="9162288" cy="3135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Ins="365760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/>
              </a:rPr>
              <a:t>*Virologic failure includes those without emerging mutation at failure  </a:t>
            </a:r>
          </a:p>
        </p:txBody>
      </p:sp>
    </p:spTree>
    <p:extLst>
      <p:ext uri="{BB962C8B-B14F-4D97-AF65-F5344CB8AC3E}">
        <p14:creationId xmlns:p14="http://schemas.microsoft.com/office/powerpoint/2010/main" val="209552991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Resistance Results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200" dirty="0"/>
              <a:t>Incidence of NNRTI Resistance Associated Mutations (RAMs)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9050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976AAB-80D2-0A4B-9972-35333CD7F4FF}"/>
              </a:ext>
            </a:extLst>
          </p:cNvPr>
          <p:cNvSpPr/>
          <p:nvPr/>
        </p:nvSpPr>
        <p:spPr>
          <a:xfrm>
            <a:off x="1494970" y="2363295"/>
            <a:ext cx="7075716" cy="2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C06789-9EB1-004A-AA40-B5A55FE5A7E1}"/>
              </a:ext>
            </a:extLst>
          </p:cNvPr>
          <p:cNvCxnSpPr/>
          <p:nvPr/>
        </p:nvCxnSpPr>
        <p:spPr>
          <a:xfrm>
            <a:off x="1541450" y="2659840"/>
            <a:ext cx="68945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2546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Result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/>
          </p:nvPr>
        </p:nvGraphicFramePr>
        <p:xfrm>
          <a:off x="457200" y="1524000"/>
          <a:ext cx="8229600" cy="41910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03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Resistance</a:t>
                      </a:r>
                      <a:r>
                        <a:rPr lang="en-US" sz="2000" b="1" baseline="0" dirty="0">
                          <a:solidFill>
                            <a:srgbClr val="FFFFFF"/>
                          </a:solidFill>
                        </a:rPr>
                        <a:t> Associated Mutations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</a:rPr>
                        <a:t> (RAMs)</a:t>
                      </a:r>
                    </a:p>
                  </a:txBody>
                  <a:tcPr marL="18288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16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75">
                      <a:fgClr>
                        <a:schemeClr val="tx1">
                          <a:lumMod val="50000"/>
                          <a:lumOff val="50000"/>
                        </a:schemeClr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Rilpivirine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340)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466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Efavirenz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338)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6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Failure with Resistance Data 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27 (8%)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20 (6%)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59%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47%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Most Frequent NNRTI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E138K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K103N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748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Emergent NRTI</a:t>
                      </a:r>
                      <a:r>
                        <a:rPr lang="en-US" sz="18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64%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33%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864">
                <a:tc>
                  <a:txBody>
                    <a:bodyPr/>
                    <a:lstStyle/>
                    <a:p>
                      <a:pPr marL="5873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Most Frequent NRTI </a:t>
                      </a:r>
                      <a:r>
                        <a:rPr lang="en-US" sz="1800" kern="1200" spc="-3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RAMs</a:t>
                      </a:r>
                      <a:endParaRPr lang="en-US" sz="1800" kern="1200" spc="-3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274320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M184I/V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M184V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60774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82678" y="1371600"/>
            <a:ext cx="8595360" cy="2377440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8288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2800"/>
              </a:lnSpc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Phase 3 Trials in Treatment-Experienced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000" dirty="0">
                <a:solidFill>
                  <a:schemeClr val="bg1"/>
                </a:solidFill>
              </a:rPr>
              <a:t>006: EFV + IDV, EFV + ZDV-3TV versus IDV + ZDV-3TC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ACTG 388: Efavirenz versus Nelfinavir, both with 3TC-ZVD + IDV</a:t>
            </a:r>
          </a:p>
          <a:p>
            <a:pPr marL="256032" indent="-256032">
              <a:lnSpc>
                <a:spcPts val="2800"/>
              </a:lnSpc>
              <a:spcBef>
                <a:spcPts val="1800"/>
              </a:spcBef>
              <a:buClr>
                <a:schemeClr val="accent4">
                  <a:lumMod val="40000"/>
                  <a:lumOff val="60000"/>
                </a:schemeClr>
              </a:buClr>
            </a:pP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Switch/Simplification Trials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- ACTG 5116 (and 5125s): PI-sparing versus NRTI sparing regimens</a:t>
            </a:r>
          </a:p>
          <a:p>
            <a:pPr marL="0" indent="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ts val="2800"/>
              </a:lnSpc>
              <a:spcBef>
                <a:spcPts val="1800"/>
              </a:spcBef>
              <a:buClr>
                <a:schemeClr val="accent2">
                  <a:lumMod val="40000"/>
                  <a:lumOff val="60000"/>
                </a:schemeClr>
              </a:buClr>
              <a:buNone/>
            </a:pP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7411DF-4287-1F41-B09E-3D319ACBF18A}"/>
              </a:ext>
            </a:extLst>
          </p:cNvPr>
          <p:cNvSpPr txBox="1">
            <a:spLocks/>
          </p:cNvSpPr>
          <p:nvPr/>
        </p:nvSpPr>
        <p:spPr>
          <a:xfrm>
            <a:off x="282678" y="457199"/>
            <a:ext cx="8595360" cy="914400"/>
          </a:xfrm>
          <a:prstGeom prst="rect">
            <a:avLst/>
          </a:prstGeom>
          <a:solidFill>
            <a:srgbClr val="00122E"/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srgbClr val="FFFFFF"/>
                </a:solidFill>
              </a:rPr>
              <a:t>Efavirenz</a:t>
            </a:r>
            <a:br>
              <a:rPr lang="en-US" sz="2400" dirty="0"/>
            </a:br>
            <a:r>
              <a:rPr lang="en-US" sz="2400" dirty="0"/>
              <a:t>Summary of Key Studies</a:t>
            </a:r>
          </a:p>
        </p:txBody>
      </p:sp>
    </p:spTree>
    <p:extLst>
      <p:ext uri="{BB962C8B-B14F-4D97-AF65-F5344CB8AC3E}">
        <p14:creationId xmlns:p14="http://schemas.microsoft.com/office/powerpoint/2010/main" val="400562310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Rilpivirine versus Efavirenz, with two background NRTIs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THRIVE: Conclusions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Cohen CJ, et al. </a:t>
            </a:r>
            <a:r>
              <a:rPr lang="it-IT" dirty="0">
                <a:latin typeface="Arial" pitchFamily="22" charset="0"/>
              </a:rPr>
              <a:t>Lancet. 2011;378:229-37.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Despite a slightly increased incidence of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virological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failures, 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favourable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safety profile and non-inferior efficacy compared with efavirenz means that rilpivirine could be a new treatment option for treatment-naive patients infected with HIV-1.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652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Efavirenz versus Lopinavir-Ritonavir, with ABC-3TC </a:t>
            </a:r>
            <a:br>
              <a:rPr lang="en-US" sz="2400" b="0" dirty="0"/>
            </a:br>
            <a:r>
              <a:rPr lang="en-US" dirty="0"/>
              <a:t>LAKE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ADEA53-E121-614F-8052-48A97E80AA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74302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546275" y="3102494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20430663">
            <a:off x="5546275" y="3707803"/>
            <a:ext cx="413833" cy="65730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versus Lopinavir-Ritonavir, with ABC-3TC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LAKE: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Echeverría</a:t>
            </a:r>
            <a:r>
              <a:rPr lang="en-US" dirty="0"/>
              <a:t> P, et al. </a:t>
            </a:r>
            <a:r>
              <a:rPr lang="pt-BR" dirty="0"/>
              <a:t>Antiviral Res. 2010;85:403-8.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6122755" y="2438400"/>
            <a:ext cx="2792645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+ ABC-3TC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321)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6122755" y="4014221"/>
            <a:ext cx="2792645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Lopinavir/r + ABC-3TC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309)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78447"/>
              </p:ext>
            </p:extLst>
          </p:nvPr>
        </p:nvGraphicFramePr>
        <p:xfrm>
          <a:off x="410633" y="1585389"/>
          <a:ext cx="5151967" cy="43582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5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581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LAKE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study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compare the long-term efficacy and safety of efavirenz and lopinavir-ritonavir, each in combination with co-formulated abacavir-lamivudine, in antiretroviral-naïve adults with HIV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126)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Antiretroviral-naïve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recent opportunistic infection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 CD4 count or HIV RNA restrictions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HLA*B5701 testing not available at time of study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Efavirenz 600 mg QD + ABC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-3TC QD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Lopinavir-RTV 400/100 m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 BID + ABC-3TC QD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212203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versus Lopinavir-Ritonavir, with ABC-3TC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/>
              <a:t>LAKE: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Virologic Response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Echeverría</a:t>
            </a:r>
            <a:r>
              <a:rPr lang="en-US" dirty="0"/>
              <a:t> P, et al. </a:t>
            </a:r>
            <a:r>
              <a:rPr lang="pt-BR" dirty="0"/>
              <a:t>Antiviral Res. 2010;85:403-8.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828802"/>
          <a:ext cx="8229600" cy="443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8983085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versus Lopinavir-Ritonavir, with ABC-3TC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/>
              <a:t>LAKE: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1254758"/>
            <a:ext cx="8503916" cy="457195"/>
          </a:xfrm>
        </p:spPr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Virologic Response, by Baseline CD4 count (OT analysis)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Echeverría</a:t>
            </a:r>
            <a:r>
              <a:rPr lang="en-US" dirty="0"/>
              <a:t> P, et al. </a:t>
            </a:r>
            <a:r>
              <a:rPr lang="pt-BR" dirty="0"/>
              <a:t>Antiviral Res. 2010;85:403-8.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828801"/>
          <a:ext cx="8229600" cy="4434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788248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Efavirenz versus Lopinavir/r, with ABC-3TC 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/>
              <a:t>LAKE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Echeverría</a:t>
            </a:r>
            <a:r>
              <a:rPr lang="en-US" dirty="0"/>
              <a:t> P, et al. </a:t>
            </a:r>
            <a:r>
              <a:rPr lang="pt-BR" dirty="0"/>
              <a:t>Antiviral Res. 2010;85:403-8.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971040"/>
          <a:ext cx="9144000" cy="341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Similar virological efficacy was observed for efavirenz and lopinavir/r, when administered with abacavir-lamivudine in antiretroviral-naïve patients, while immunological improvement was slightly superior for efavirenz. The higher rate of discontinuation due to toxicity in the efavirenz group was related to a higher incidence of hypersensitivity reaction. Nowadays, the use of the new formulation of lopinavir/r and the HLA-B*5701 genotype test before starting abacavir should improve the safety profiles of these regimens.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3454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 err="1"/>
              <a:t>Fosamprenavir</a:t>
            </a:r>
            <a:r>
              <a:rPr lang="en-US" sz="2400" b="0" dirty="0"/>
              <a:t> + ritonavir versus Efavirenz, with ABC-3TC</a:t>
            </a:r>
            <a:br>
              <a:rPr lang="en-US" sz="2400" b="0" dirty="0"/>
            </a:br>
            <a:r>
              <a:rPr lang="en-US" dirty="0"/>
              <a:t>SUPPORT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66A1B0-6BCF-B24E-BEA6-80666FC21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5963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5135635" y="3080287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Aspect="1" noChangeShapeType="1"/>
          </p:cNvSpPr>
          <p:nvPr/>
        </p:nvSpPr>
        <p:spPr bwMode="auto">
          <a:xfrm rot="20430663">
            <a:off x="5135635" y="3673396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FPV/r versus EFV, both with ABC-3TC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SUPPORT: </a:t>
            </a: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Kumar P, et al. </a:t>
            </a:r>
            <a:r>
              <a:rPr lang="ro-RO" dirty="0"/>
              <a:t>BMC Infect Dis. 2013;13:269.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708390" y="2335557"/>
            <a:ext cx="3086993" cy="12283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Fosamprenavir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+ Ritonavir + Abacavir-Lamivudine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51)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708390" y="3987578"/>
            <a:ext cx="3086993" cy="1228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Efavirenz </a:t>
            </a:r>
          </a:p>
          <a:p>
            <a:pPr algn="ctr">
              <a:lnSpc>
                <a:spcPts val="24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+ Abacavir-Lamivudine</a:t>
            </a:r>
            <a:b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=50)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77209"/>
              </p:ext>
            </p:extLst>
          </p:nvPr>
        </p:nvGraphicFramePr>
        <p:xfrm>
          <a:off x="304801" y="1447800"/>
          <a:ext cx="4724400" cy="46711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SUPPORT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24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Randomized, open-label pilot study comparing ritonavir-boosted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fosamprenavir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versus efavirenz, both in combination with abacavir-lamivudine, in minority adults with HIV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Criteria (n = 101)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Age ≥18 years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50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i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HLA-B*5701</a:t>
                      </a:r>
                      <a:r>
                        <a:rPr lang="en-US" sz="1600" i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negative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Minority race or ethnicity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(all medications once daily)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b="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Fosamprenavir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1400 mg + Ritonavir 100 mg +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Abacavir-lamivudine 600-300 mg 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 600 mg + ABC-3TC 600-300 mg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12202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FPV/r versus EFV, both with ABC-3TC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SUPPORT: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96: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Virologic Response (Intention-to-treat, Missing=Failure)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Kumar P, et al. </a:t>
            </a:r>
            <a:r>
              <a:rPr lang="ro-RO" dirty="0"/>
              <a:t>BMC Infect Dis. 2013;13:269.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956800" y="5715000"/>
            <a:ext cx="440435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04727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FPV/r versus EFV, both with ABC-3TC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SUPPORT: Results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</a:t>
            </a:r>
            <a:r>
              <a:rPr lang="en-US" dirty="0"/>
              <a:t>96</a:t>
            </a:r>
            <a:r>
              <a:rPr lang="en-US" sz="2000" dirty="0"/>
              <a:t>: Analysis of Lipids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Kumar P, et al. </a:t>
            </a:r>
            <a:r>
              <a:rPr lang="ro-RO" dirty="0"/>
              <a:t>BMC Infect Dis. 2013;13:269.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45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19211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Efavirenz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Experienced</a:t>
            </a:r>
          </a:p>
        </p:txBody>
      </p:sp>
    </p:spTree>
    <p:extLst>
      <p:ext uri="{BB962C8B-B14F-4D97-AF65-F5344CB8AC3E}">
        <p14:creationId xmlns:p14="http://schemas.microsoft.com/office/powerpoint/2010/main" val="635855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FPV/r versus EFV, both with ABC-3TC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SUPPORT: Results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</a:t>
            </a:r>
            <a:r>
              <a:rPr lang="en-US" dirty="0"/>
              <a:t>96</a:t>
            </a:r>
            <a:r>
              <a:rPr lang="en-US" sz="2000" dirty="0"/>
              <a:t>: Analysis of Cardiovascular Biomarkers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Kumar P, et al. </a:t>
            </a:r>
            <a:r>
              <a:rPr lang="ro-RO" dirty="0"/>
              <a:t>BMC Infect Dis. 2013;13:269.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4500" y="1905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720848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FPV/r versus EFV, both with ABC-3TC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SUPPORT: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Kumar P, et al. </a:t>
            </a:r>
            <a:r>
              <a:rPr lang="ro-RO" dirty="0"/>
              <a:t>BMC Infect Dis. 2013;13:269.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676400"/>
          <a:ext cx="9144000" cy="40233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“In this study of underrepresented patients, treatment with abacavir/lamivudine combined with either </a:t>
                      </a:r>
                      <a:r>
                        <a:rPr lang="en-US" sz="2200" b="0" i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fosamprenavir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/ritonavir or efavirenz over 96 weeks, produced stable or declining biomarker levels except for </a:t>
                      </a:r>
                      <a:r>
                        <a:rPr lang="en-US" sz="2200" b="0" i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hs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-CRP, including significant and favorable decreases in thrombotic activity (reflected by d-dimer) and endothelial activation (reflected by sVCAM-1). Our study adds to the emerging data that some cardiovascular biomarkers are decreased with initiation of ART and control of HIV </a:t>
                      </a:r>
                      <a:r>
                        <a:rPr lang="en-US" sz="2200" b="0" i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viremia</a:t>
                      </a:r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2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691019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Efavirenz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experienced</a:t>
            </a:r>
          </a:p>
        </p:txBody>
      </p:sp>
    </p:spTree>
    <p:extLst>
      <p:ext uri="{BB962C8B-B14F-4D97-AF65-F5344CB8AC3E}">
        <p14:creationId xmlns:p14="http://schemas.microsoft.com/office/powerpoint/2010/main" val="1456039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0" dirty="0"/>
              <a:t>EFV + ZDV + 3TC  vs.  EFV + IDV vs.  IDV + ZDV + 3TC</a:t>
            </a:r>
            <a:br>
              <a:rPr lang="en-US" sz="2700" b="0" dirty="0"/>
            </a:br>
            <a:r>
              <a:rPr lang="en-US" sz="3600" dirty="0"/>
              <a:t>006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B7A4DE-2998-FC46-B4DD-7340CB1D3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89936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990543" y="2801809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  <a:t>EFV + ZDV + 3TC  vs.  EFV + IDV vs.  IDV + ZDV + 3TC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006: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Staszewski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1999;341:1865-73.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620512" y="1732959"/>
            <a:ext cx="29718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600 mg QD +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Zidovudine 300 mg BID +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Lamivudine 150 mg BID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154)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638800" y="3152839"/>
            <a:ext cx="2971800" cy="1143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600 mg QD +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Indinavir 1000 mg q8h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148)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638800" y="4588350"/>
            <a:ext cx="2971800" cy="1137880"/>
          </a:xfrm>
          <a:prstGeom prst="rect">
            <a:avLst/>
          </a:prstGeom>
          <a:solidFill>
            <a:srgbClr val="667C89">
              <a:alpha val="21000"/>
            </a:srgbClr>
          </a:solidFill>
          <a:ln w="1905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b="1" dirty="0">
                <a:latin typeface="Arial"/>
              </a:rPr>
              <a:t>Indinavir 1000 mg q8h + </a:t>
            </a:r>
            <a:br>
              <a:rPr lang="en-US" sz="1600" b="1" dirty="0">
                <a:latin typeface="Arial"/>
              </a:rPr>
            </a:br>
            <a:r>
              <a:rPr lang="en-US" sz="1600" b="1" dirty="0">
                <a:latin typeface="Arial"/>
              </a:rPr>
              <a:t>Zidovudine 300 mg BID + </a:t>
            </a:r>
            <a:br>
              <a:rPr lang="en-US" sz="1600" b="1" dirty="0">
                <a:latin typeface="Arial"/>
              </a:rPr>
            </a:br>
            <a:r>
              <a:rPr lang="en-US" sz="1600" b="1" dirty="0">
                <a:latin typeface="Arial"/>
              </a:rPr>
              <a:t>Lamivudine 150 mg BID </a:t>
            </a:r>
          </a:p>
          <a:p>
            <a:pPr algn="ctr"/>
            <a:r>
              <a:rPr lang="en-US" sz="1400" dirty="0">
                <a:latin typeface="Arial"/>
              </a:rPr>
              <a:t>(n = 148)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996138" y="3636320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58511" y="3722549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465392"/>
              </p:ext>
            </p:extLst>
          </p:nvPr>
        </p:nvGraphicFramePr>
        <p:xfrm>
          <a:off x="304800" y="1398960"/>
          <a:ext cx="4572000" cy="48967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006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9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Open-label, randomized, phase 3 trial evaluating safety, efficacy and tolerability of efavirenz plus zidovudine plus lamivudine versus efavirenz plus indinavir versus indinavir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plus zidovudine plus lamivudine in persons with HIV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450)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Age ≥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13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lamivudine,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NNRTIs, PIs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50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cells/mm</a:t>
                      </a:r>
                      <a: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b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&gt;10,000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resistance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NRTIs or PIs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EFV 600 mg QD + ZDV BID + 3TC BID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EFV 600 mg QD + IDV 1000 mg q8h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IDV 1000 mg q8h + ZDV BID + 3TC BID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503563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  <a:t>EFV + ZDV + 3TC  vs.  EFV + IDV vs.  IDV + ZDV + 3TC </a:t>
            </a:r>
            <a:br>
              <a:rPr lang="en-US" sz="27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3100" dirty="0">
                <a:ea typeface="ＭＳ Ｐゴシック" pitchFamily="31" charset="-128"/>
                <a:cs typeface="ＭＳ Ｐゴシック" pitchFamily="31" charset="-128"/>
              </a:rPr>
              <a:t>006: Results</a:t>
            </a:r>
            <a:endParaRPr lang="en-US" sz="3100" dirty="0"/>
          </a:p>
        </p:txBody>
      </p:sp>
      <p:sp>
        <p:nvSpPr>
          <p:cNvPr id="24" name="Conten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</a:t>
            </a:r>
            <a:r>
              <a:rPr lang="en-US" dirty="0"/>
              <a:t>48</a:t>
            </a:r>
            <a:r>
              <a:rPr lang="en-US" sz="2000" dirty="0"/>
              <a:t>: Virologic Response (Intention-to-Treat Analysis)</a:t>
            </a:r>
            <a:endParaRPr lang="en-US" sz="2000" dirty="0">
              <a:latin typeface="Arial" pitchFamily="31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Staszewski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1999;341:1865-73.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810049"/>
              </p:ext>
            </p:extLst>
          </p:nvPr>
        </p:nvGraphicFramePr>
        <p:xfrm>
          <a:off x="381000" y="1752600"/>
          <a:ext cx="82296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282025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  <a:t>EFV + ZDV + 3TC  vs.  EFV + IDV vs.  IDV + ZDV + 3TC </a:t>
            </a:r>
            <a:br>
              <a:rPr lang="en-US" sz="24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006: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Staszewski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1999;341:1865-73.</a:t>
            </a:r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17042"/>
              </p:ext>
            </p:extLst>
          </p:nvPr>
        </p:nvGraphicFramePr>
        <p:xfrm>
          <a:off x="571500" y="1447800"/>
          <a:ext cx="8001000" cy="457200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14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6" charset="-128"/>
                          <a:cs typeface="Arial"/>
                        </a:rPr>
                        <a:t>Adverse Effect</a:t>
                      </a:r>
                    </a:p>
                  </a:txBody>
                  <a:tcPr marR="182880" marT="0" marB="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EFV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+ ZDV + 3TC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EFV + IND</a:t>
                      </a: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IDV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+ ZDV + 3TC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6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8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Rash 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34%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34%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18%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0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CNS Effects</a:t>
                      </a:r>
                      <a:r>
                        <a:rPr lang="en-US" sz="1700" baseline="0" dirty="0"/>
                        <a:t> 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58%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53%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26%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0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>
                          <a:latin typeface="+mn-lt"/>
                        </a:rPr>
                        <a:t>Nausea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15% (combined</a:t>
                      </a:r>
                      <a:r>
                        <a:rPr lang="en-US" sz="1700" baseline="0" dirty="0">
                          <a:latin typeface="+mn-lt"/>
                        </a:rPr>
                        <a:t> EFV groups)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27%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0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>
                          <a:latin typeface="+mn-lt"/>
                        </a:rPr>
                        <a:t>Vomiting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8% (combined EFV groups)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15%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04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aseline="0" dirty="0">
                          <a:latin typeface="+mn-lt"/>
                        </a:rPr>
                        <a:t>Treatment Discontinuation 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27%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Not</a:t>
                      </a:r>
                      <a:r>
                        <a:rPr lang="en-US" sz="1700" baseline="0" dirty="0">
                          <a:latin typeface="+mn-lt"/>
                        </a:rPr>
                        <a:t> reported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43%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01669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  <a:t>EFV + ZDV + 3TC  vs.  EFV + IDV vs.  IDV + ZDV + 3TC </a:t>
            </a:r>
            <a:br>
              <a:rPr lang="en-US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006: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Staszewski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1999;341:1865-73.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7157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As antiretroviral therapy in HIV-1-infected adults, the combination of efavirenz, zidovudine, and lamivudine has greater antiviral activity and is better tolerated than the combination of indinavir, zidovudine, and lamivudine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518457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4-Drug Regimens versus 3-Drug Regimen</a:t>
            </a:r>
            <a:br>
              <a:rPr lang="en-US" sz="2400" b="0" dirty="0"/>
            </a:br>
            <a:r>
              <a:rPr lang="en-US" dirty="0"/>
              <a:t>ACTG 388 Trial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5500CB-749E-5445-9403-029B595FE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5746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4627831" y="2932936"/>
            <a:ext cx="434312" cy="1033951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4-Drug Regimens versus 3-Drug Regimen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388: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pt-BR" dirty="0"/>
              <a:t>J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2003;188:625-34. 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257800" y="1811521"/>
            <a:ext cx="3639312" cy="12801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Indinavir Group</a:t>
            </a:r>
          </a:p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Indinavir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Zidovudine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-Lamivudine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168)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276088" y="3275583"/>
            <a:ext cx="3639312" cy="12801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/>
                <a:cs typeface="Arial"/>
              </a:rPr>
              <a:t>Efavirenz + Indinavir Group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Efavirenz + Indinavir +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Zidovudine-Lamivudine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173)</a:t>
            </a:r>
          </a:p>
        </p:txBody>
      </p:sp>
      <p:sp>
        <p:nvSpPr>
          <p:cNvPr id="13" name="Line 11"/>
          <p:cNvSpPr>
            <a:spLocks noChangeAspect="1" noChangeShapeType="1"/>
          </p:cNvSpPr>
          <p:nvPr/>
        </p:nvSpPr>
        <p:spPr bwMode="auto">
          <a:xfrm rot="20430663">
            <a:off x="4633426" y="3767447"/>
            <a:ext cx="430471" cy="1024812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95799" y="3853676"/>
            <a:ext cx="761483" cy="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22650"/>
              </p:ext>
            </p:extLst>
          </p:nvPr>
        </p:nvGraphicFramePr>
        <p:xfrm>
          <a:off x="304800" y="1447800"/>
          <a:ext cx="4191000" cy="489677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810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388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199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Randomized, controlled, phase 3 trial comparing the activity, safety, and tolerability of  two different 4-drug regimens with a 3-drug regimen in advanced HIV disease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517)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ART: only 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ZDV, d4T, DDI,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ddC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≤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200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cells/mm</a:t>
                      </a:r>
                      <a: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br>
                        <a:rPr lang="en-US" sz="1600" u="none" baseline="300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≥80,000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resistance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NRTIs or PIs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IDV 800 mg TID + ZDV-3TC BID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EFV 600 mg QD + IDV 800 mg TID +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ZDV-3TC BID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NFV 1250 mg BID + IDV 1000 mg BID +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ZDV-3TC BID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5276088" y="4739645"/>
            <a:ext cx="3639312" cy="1280155"/>
          </a:xfrm>
          <a:prstGeom prst="rect">
            <a:avLst/>
          </a:prstGeom>
          <a:solidFill>
            <a:srgbClr val="D1E0EF"/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600" i="1" dirty="0">
                <a:latin typeface="Arial"/>
              </a:rPr>
              <a:t>Nelfinavir + Indinavir Group</a:t>
            </a:r>
          </a:p>
          <a:p>
            <a:pPr algn="ctr"/>
            <a:r>
              <a:rPr lang="en-US" sz="1600" b="1" dirty="0">
                <a:latin typeface="Arial"/>
              </a:rPr>
              <a:t>Nelfinavir + Indinavir + </a:t>
            </a:r>
            <a:br>
              <a:rPr lang="en-US" sz="1600" b="1" dirty="0">
                <a:latin typeface="Arial"/>
              </a:rPr>
            </a:b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Zidovudine-Lamivudine</a:t>
            </a:r>
            <a:endParaRPr lang="en-US" sz="1600" b="1" dirty="0">
              <a:latin typeface="Arial"/>
            </a:endParaRPr>
          </a:p>
          <a:p>
            <a:pPr algn="ctr"/>
            <a:r>
              <a:rPr lang="en-US" sz="1400" dirty="0">
                <a:latin typeface="Arial"/>
              </a:rPr>
              <a:t>(n = 176)</a:t>
            </a:r>
          </a:p>
        </p:txBody>
      </p:sp>
    </p:spTree>
    <p:extLst>
      <p:ext uri="{BB962C8B-B14F-4D97-AF65-F5344CB8AC3E}">
        <p14:creationId xmlns:p14="http://schemas.microsoft.com/office/powerpoint/2010/main" val="370967359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EFV versus ATV + RTV, both with ABC-3TC or TDF-FTC</a:t>
            </a:r>
            <a:br>
              <a:rPr lang="en-US" sz="2400" b="0" dirty="0"/>
            </a:br>
            <a:r>
              <a:rPr lang="en-US" dirty="0"/>
              <a:t>ACTG 5202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DF37B-B1B6-CD42-8642-6F846FD84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8673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4-Drug Regimens versus 3-Drug Regimen</a:t>
            </a:r>
            <a:br>
              <a:rPr lang="en-US" sz="2700" dirty="0">
                <a:solidFill>
                  <a:srgbClr val="E7F1CA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388: Results </a:t>
            </a:r>
            <a:endParaRPr lang="en-US" sz="2800" dirty="0"/>
          </a:p>
        </p:txBody>
      </p:sp>
      <p:sp>
        <p:nvSpPr>
          <p:cNvPr id="24" name="Conten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Week </a:t>
            </a:r>
            <a:r>
              <a:rPr lang="en-US" dirty="0"/>
              <a:t>48</a:t>
            </a:r>
            <a:r>
              <a:rPr lang="en-US" sz="2000" dirty="0"/>
              <a:t>: Virologic Failure</a:t>
            </a:r>
            <a:endParaRPr lang="en-US" sz="2000" dirty="0">
              <a:latin typeface="Arial" pitchFamily="31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pt-BR" dirty="0"/>
              <a:t>J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2003;188(5):625-34. 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381000" y="1752628"/>
          <a:ext cx="8229600" cy="402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523625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52/168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91200"/>
            <a:ext cx="91622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Ins="27432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*Virologic failure = confirmed increase in HIV-1 RNA level greater than baseline or nadir values, failure to achieve HIV RNA &lt;200 copies by week 24, or relapse (2 consecutive HIV-1 RNA levels ≥200 copies/mL after confirmed virologic response (HIV-1 RNA levels &lt;200 copies/mL).</a:t>
            </a:r>
            <a:endParaRPr lang="en-US" sz="12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191" y="5236253"/>
            <a:ext cx="1143009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81/176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5112" y="5236253"/>
            <a:ext cx="1219215" cy="307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39/173</a:t>
            </a:r>
          </a:p>
        </p:txBody>
      </p:sp>
    </p:spTree>
    <p:extLst>
      <p:ext uri="{BB962C8B-B14F-4D97-AF65-F5344CB8AC3E}">
        <p14:creationId xmlns:p14="http://schemas.microsoft.com/office/powerpoint/2010/main" val="243399033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4-Drug Regimens versus 3-Drug Regimen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388: Results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pt-BR" dirty="0"/>
              <a:t>J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2003;188:625-34. </a:t>
            </a:r>
            <a:endParaRPr lang="en-US" dirty="0"/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/>
          </p:nvPr>
        </p:nvGraphicFramePr>
        <p:xfrm>
          <a:off x="457200" y="1584960"/>
          <a:ext cx="8229600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788">
                <a:tc gridSpan="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Clinical Toxicity and Laboratory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Abnormalities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0" marB="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137160" marB="13716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137160" marB="13716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6" charset="-128"/>
                        <a:cs typeface="Arial"/>
                      </a:endParaRPr>
                    </a:p>
                  </a:txBody>
                  <a:tcPr marR="182880" marT="137160" marB="13716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12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6" charset="-128"/>
                          <a:cs typeface="Arial"/>
                        </a:rPr>
                        <a:t>Variable</a:t>
                      </a:r>
                    </a:p>
                  </a:txBody>
                  <a:tcPr marR="182880" marT="0" marB="0" anchor="ctr" horzOverflow="overflow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IDV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only</a:t>
                      </a:r>
                      <a:br>
                        <a:rPr lang="en-US" sz="1800" b="1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(n = 168)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EFV + IDV</a:t>
                      </a:r>
                      <a:br>
                        <a:rPr lang="en-US" sz="17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(n = 168)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NVF + IDV</a:t>
                      </a:r>
                      <a:b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(n = 168)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182880" marR="182880" marT="0" marB="0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Nausea (+/-</a:t>
                      </a:r>
                      <a:r>
                        <a:rPr lang="en-US" sz="1700" baseline="0" dirty="0"/>
                        <a:t> vomiting)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15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19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Diarrhea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4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Rash</a:t>
                      </a:r>
                      <a:endParaRPr lang="en-US" sz="1700" baseline="300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  <a:sym typeface="Zapf Dingbats"/>
                        </a:rPr>
                        <a:t>2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3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/>
                        <a:t>Nephrolithiasis 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22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5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Serum</a:t>
                      </a:r>
                      <a:r>
                        <a:rPr lang="en-US" sz="1700" baseline="0" dirty="0">
                          <a:latin typeface="+mn-lt"/>
                        </a:rPr>
                        <a:t> bilirubin &gt;2.5x ULN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  <a:sym typeface="Zapf Dingbats"/>
                        </a:rPr>
                        <a:t>16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0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ANC </a:t>
                      </a:r>
                      <a:r>
                        <a:rPr lang="en-US" sz="1700" baseline="0" dirty="0">
                          <a:latin typeface="+mn-lt"/>
                        </a:rPr>
                        <a:t>&lt;750 cells/mm</a:t>
                      </a:r>
                      <a:r>
                        <a:rPr lang="en-US" sz="1700" baseline="30000" dirty="0">
                          <a:latin typeface="+mn-lt"/>
                        </a:rPr>
                        <a:t>3</a:t>
                      </a:r>
                      <a:endParaRPr lang="en-US" sz="1700" dirty="0"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12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+mn-lt"/>
                        </a:rPr>
                        <a:t>21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AST &gt;5x ULN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6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11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Serum triglycerides &gt;750 mg/dL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7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12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+mn-lt"/>
                        </a:rPr>
                        <a:t>8</a:t>
                      </a:r>
                    </a:p>
                  </a:txBody>
                  <a:tcPr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623078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4-Drug Regimens versus 3-Drug Regimen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ACTG 388: Conclusions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pt-BR" dirty="0"/>
              <a:t>J </a:t>
            </a:r>
            <a:r>
              <a:rPr lang="pt-BR" dirty="0" err="1"/>
              <a:t>Infect</a:t>
            </a:r>
            <a:r>
              <a:rPr lang="pt-BR" dirty="0"/>
              <a:t> </a:t>
            </a:r>
            <a:r>
              <a:rPr lang="pt-BR" dirty="0" err="1"/>
              <a:t>Dis</a:t>
            </a:r>
            <a:r>
              <a:rPr lang="pt-BR" dirty="0"/>
              <a:t>. 2003;188:625-34.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39568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 4-drug regimen containing efavirenz plus indinavir resulted in a superior virologic response, whereas one containing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nelfinavir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plus indinavir resulted in an inferior response and a greater likelihood of toxicity.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43538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NRTI-Sparing Regimens following Viral Suppression</a:t>
            </a:r>
            <a:br>
              <a:rPr lang="en-US" sz="2400" b="0" dirty="0"/>
            </a:br>
            <a:r>
              <a:rPr lang="en-US" dirty="0"/>
              <a:t>ACTG 5116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111B7-E398-6B40-B97F-542E7C333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5841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Aspect="1" noChangeShapeType="1"/>
          </p:cNvSpPr>
          <p:nvPr/>
        </p:nvSpPr>
        <p:spPr bwMode="auto">
          <a:xfrm rot="1169337" flipV="1">
            <a:off x="5539158" y="3080287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2" name="Line 11"/>
          <p:cNvSpPr>
            <a:spLocks noChangeAspect="1" noChangeShapeType="1"/>
          </p:cNvSpPr>
          <p:nvPr/>
        </p:nvSpPr>
        <p:spPr bwMode="auto">
          <a:xfrm rot="20430663">
            <a:off x="5539158" y="3673396"/>
            <a:ext cx="450407" cy="71539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NRTI-sparing Regimens following Viral Suppression</a:t>
            </a:r>
            <a:br>
              <a:rPr lang="en-US" sz="2400" dirty="0"/>
            </a:br>
            <a:r>
              <a:rPr lang="en-US" sz="2800" dirty="0"/>
              <a:t>ACTG 5116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is-IS" dirty="0"/>
              <a:t>AIDS. 2007;21:325-33.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6110213" y="2335557"/>
            <a:ext cx="2493777" cy="12283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Lopinavir-ritonavir +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Efavirenz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118)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6116823" y="3987578"/>
            <a:ext cx="2493777" cy="1228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Efavirenz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+ 2NRTIs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118)</a:t>
            </a: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42945"/>
              </p:ext>
            </p:extLst>
          </p:nvPr>
        </p:nvGraphicFramePr>
        <p:xfrm>
          <a:off x="304800" y="1447800"/>
          <a:ext cx="5486400" cy="43074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5116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240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Randomized, open-label trial to compare NRTI-sparing regimen of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lopinavir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-ritonavir plus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efavirenz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versus </a:t>
                      </a:r>
                      <a:r>
                        <a:rPr lang="en-US" sz="1600" u="none" baseline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efavirenz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plus 2 NRTIs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Inclusion Criteria (n= 236)</a:t>
                      </a:r>
                      <a:br>
                        <a:rPr lang="en-US" sz="1600" b="1" u="none" baseline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ACTG 388 participants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HIV RNA ≤200 copies/mL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on a first 3- or 4-drug ARV regimen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Non-ACTG 388 participants: stable first 3- or 4-drug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NNRTI or PI-based regimen for ≥18 months without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viral failure or resistance and HIV RNA ≤200 copies/mL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b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Lopinavir-ritonavir 533/133 mg BID + 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 Efavirenz 600 mg QD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Efavirenz 600 mg QD + 2 NRTIs</a:t>
                      </a: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269948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NRTI-Sparing Regimens following Viral Suppression</a:t>
            </a:r>
            <a:br>
              <a:rPr lang="en-US" sz="2400" dirty="0"/>
            </a:br>
            <a:r>
              <a:rPr lang="en-US" sz="2800" dirty="0"/>
              <a:t>ACTG 5116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48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Virologic </a:t>
            </a: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Failure and Treatment-Related Discontinuations </a:t>
            </a: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is-IS" dirty="0"/>
              <a:t>AIDS. 2007;21:325-33.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57200" y="1828801"/>
          <a:ext cx="8229600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1154" y="6019800"/>
            <a:ext cx="916228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 anchor="ctr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Virologic failure = two successive HIV-1 RNA values &gt; 200 copies/mL</a:t>
            </a:r>
            <a:endParaRPr lang="en-US" sz="140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0990" y="5029200"/>
            <a:ext cx="868680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</a:rPr>
              <a:t>14/118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7058" y="50292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7/118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50292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20/118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5029200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</a:rPr>
              <a:t>6/118</a:t>
            </a:r>
          </a:p>
        </p:txBody>
      </p:sp>
    </p:spTree>
    <p:extLst>
      <p:ext uri="{BB962C8B-B14F-4D97-AF65-F5344CB8AC3E}">
        <p14:creationId xmlns:p14="http://schemas.microsoft.com/office/powerpoint/2010/main" val="1098823309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Class-sparing Regimens following Viral Suppression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/>
              <a:t>ACTG 5116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(Intent-to-Treat)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is-IS" dirty="0"/>
              <a:t>AIDS. 2007;21:325-33.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81008" y="1828807"/>
          <a:ext cx="8223489" cy="434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3705365" y="5410200"/>
            <a:ext cx="91135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78/118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9511" y="5410200"/>
            <a:ext cx="911350" cy="3810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87/118</a:t>
            </a:r>
          </a:p>
        </p:txBody>
      </p:sp>
    </p:spTree>
    <p:extLst>
      <p:ext uri="{BB962C8B-B14F-4D97-AF65-F5344CB8AC3E}">
        <p14:creationId xmlns:p14="http://schemas.microsoft.com/office/powerpoint/2010/main" val="347150311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NRTI-Sparing Regimens following Viral Suppression</a:t>
            </a:r>
            <a:br>
              <a:rPr lang="en-US" sz="2400" dirty="0">
                <a:solidFill>
                  <a:srgbClr val="E7F1CA"/>
                </a:solidFill>
              </a:rPr>
            </a:br>
            <a:r>
              <a:rPr lang="en-US" sz="2800" dirty="0"/>
              <a:t>ACTG 5116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: Conclusions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Fischl</a:t>
            </a:r>
            <a:r>
              <a:rPr lang="en-US" dirty="0"/>
              <a:t> MA, et al. </a:t>
            </a:r>
            <a:r>
              <a:rPr lang="is-IS" dirty="0"/>
              <a:t>AIDS. 2007;21:325-33.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26670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Switching to EFV + NRTI resulted in better outcomes, fewer drug-related toxicity discontinuations and a trend to fewer virologic failures compared to switching to LPV/r + EFV.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505895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1"/>
          <p:cNvSpPr>
            <a:spLocks noChangeShapeType="1"/>
          </p:cNvSpPr>
          <p:nvPr/>
        </p:nvSpPr>
        <p:spPr bwMode="auto">
          <a:xfrm rot="1169337" flipV="1">
            <a:off x="5512092" y="3140476"/>
            <a:ext cx="441359" cy="686617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617223" y="2528297"/>
            <a:ext cx="231097" cy="128074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ATV/r, both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5202: Study Design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82099" y="1681219"/>
            <a:ext cx="2646341" cy="4067997"/>
            <a:chOff x="6082099" y="1723203"/>
            <a:chExt cx="2646341" cy="4067997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ltGray">
            <a:xfrm>
              <a:off x="6082099" y="1723203"/>
              <a:ext cx="2646341" cy="8961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lIns="91430" tIns="45714" rIns="91430" bIns="45714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EFV + ABC-3TC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(n = 465)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ltGray">
            <a:xfrm>
              <a:off x="6082099" y="2780498"/>
              <a:ext cx="2646341" cy="89611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91430" tIns="45714" rIns="91430" bIns="45714" anchor="ctr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  <a:t>ATV + RTV + ABC-3TC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(n = 463)</a:t>
              </a:r>
            </a:p>
          </p:txBody>
        </p:sp>
        <p:sp>
          <p:nvSpPr>
            <p:cNvPr id="3" name="TextBox 2"/>
            <p:cNvSpPr txBox="1">
              <a:spLocks/>
            </p:cNvSpPr>
            <p:nvPr/>
          </p:nvSpPr>
          <p:spPr>
            <a:xfrm>
              <a:off x="6082099" y="3837793"/>
              <a:ext cx="2646341" cy="896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800" b="1" dirty="0">
                  <a:latin typeface="Arial"/>
                </a:rPr>
                <a:t>EFV + TDF-FTC</a:t>
              </a:r>
              <a:br>
                <a:rPr lang="en-US" sz="1800" b="1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en-US" sz="1400" dirty="0">
                  <a:latin typeface="Arial"/>
                </a:rPr>
                <a:t>(n=464)</a:t>
              </a:r>
            </a:p>
          </p:txBody>
        </p:sp>
        <p:sp>
          <p:nvSpPr>
            <p:cNvPr id="4" name="TextBox 3"/>
            <p:cNvSpPr txBox="1">
              <a:spLocks/>
            </p:cNvSpPr>
            <p:nvPr/>
          </p:nvSpPr>
          <p:spPr>
            <a:xfrm>
              <a:off x="6082099" y="4895089"/>
              <a:ext cx="2646341" cy="8961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1800" b="1" dirty="0">
                  <a:latin typeface="Arial"/>
                </a:rPr>
                <a:t>ATV + RTV + TDF-FTC </a:t>
              </a:r>
              <a:endParaRPr lang="en-US" sz="1800" dirty="0">
                <a:latin typeface="Arial"/>
              </a:endParaRPr>
            </a:p>
            <a:p>
              <a:pPr algn="ctr"/>
              <a:r>
                <a:rPr lang="en-US" sz="1400" dirty="0">
                  <a:latin typeface="Arial"/>
                </a:rPr>
                <a:t>(n=465)</a:t>
              </a:r>
            </a:p>
          </p:txBody>
        </p:sp>
      </p:grpSp>
      <p:sp>
        <p:nvSpPr>
          <p:cNvPr id="13" name="Line 11"/>
          <p:cNvSpPr>
            <a:spLocks noChangeShapeType="1"/>
          </p:cNvSpPr>
          <p:nvPr/>
        </p:nvSpPr>
        <p:spPr bwMode="auto">
          <a:xfrm rot="20430663">
            <a:off x="5628671" y="3584327"/>
            <a:ext cx="208202" cy="134543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rot="20430663">
            <a:off x="5515280" y="3564854"/>
            <a:ext cx="434984" cy="704631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55364"/>
              </p:ext>
            </p:extLst>
          </p:nvPr>
        </p:nvGraphicFramePr>
        <p:xfrm>
          <a:off x="304800" y="1432990"/>
          <a:ext cx="5181600" cy="45106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171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Study Design: ACTG 5202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8439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3b equivalence trial to evaluate open-label efavirenz against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atazanavir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ritonavir, each with either double-blinded abacavir-lamivudine or tenofovir DF-emtricitabine, for initial treatment of HIV.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 (n = 1857)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16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ntiretroviral-naive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 major resistance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mutations 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Treatment Arms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(all medications once daily)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EFV 600 mg + ABC-3TC 600-300 mg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ATV 300 mg + RTV 100 mg + ABC-3TC 600-300 mg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EFV 600 mg + TDF-FTC 300-200 mg</a:t>
                      </a:r>
                      <a:b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="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ATV 300 mg + RTV 100 mg + TDF-FTC 300-200 mg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388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E7F1CA"/>
                </a:solidFill>
              </a:rPr>
              <a:t>EFV versus ATV/r, both with ABC-3TC or TDF-FTC</a:t>
            </a:r>
            <a:br>
              <a:rPr lang="en-US" sz="2400" dirty="0">
                <a:solidFill>
                  <a:srgbClr val="ECE5D9"/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>
                <a:solidFill>
                  <a:srgbClr val="FFFFFF"/>
                </a:solidFill>
                <a:ea typeface="ＭＳ Ｐゴシック" pitchFamily="22" charset="-128"/>
                <a:cs typeface="ＭＳ Ｐゴシック" pitchFamily="22" charset="-128"/>
              </a:rPr>
              <a:t>ACTG 5202: Results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defTabSz="457200">
              <a:lnSpc>
                <a:spcPct val="85000"/>
              </a:lnSpc>
            </a:pPr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Week 48: Virologic Response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Daar</a:t>
            </a:r>
            <a:r>
              <a:rPr lang="en-US" dirty="0"/>
              <a:t> ES, et al. </a:t>
            </a:r>
            <a:r>
              <a:rPr lang="de-DE" dirty="0"/>
              <a:t>Ann Intern Med. 2011;154:445-56.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57216" y="1828800"/>
          <a:ext cx="8229568" cy="43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25255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4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967C4A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46454</TotalTime>
  <Words>5252</Words>
  <Application>Microsoft Macintosh PowerPoint</Application>
  <PresentationFormat>On-screen Show (4:3)</PresentationFormat>
  <Paragraphs>585</Paragraphs>
  <Slides>78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ＭＳ Ｐゴシック</vt:lpstr>
      <vt:lpstr>Arial</vt:lpstr>
      <vt:lpstr>Geneva</vt:lpstr>
      <vt:lpstr>Lucida Grande</vt:lpstr>
      <vt:lpstr>Times New Roman</vt:lpstr>
      <vt:lpstr>Zapf Dingbats</vt:lpstr>
      <vt:lpstr>NCRC</vt:lpstr>
      <vt:lpstr>Efavirenz (Sustiva)</vt:lpstr>
      <vt:lpstr>Efavirenz (Sustiva) </vt:lpstr>
      <vt:lpstr>Efavirenz</vt:lpstr>
      <vt:lpstr>PowerPoint Presentation</vt:lpstr>
      <vt:lpstr>PowerPoint Presentation</vt:lpstr>
      <vt:lpstr>Efavirenz</vt:lpstr>
      <vt:lpstr>EFV versus ATV + RTV, both with ABC-3TC or TDF-FTC ACTG 5202</vt:lpstr>
      <vt:lpstr>EFV versus ATV/r, both with ABC-3TC or TDF-FTC ACTG 5202: Study Design</vt:lpstr>
      <vt:lpstr>EFV versus ATV/r, both with ABC-3TC or TDF-FTC ACTG 5202: Results</vt:lpstr>
      <vt:lpstr>EFV versus ATV/r, both with ABC-3TC or TDF-FTC ACTG 5202: Results</vt:lpstr>
      <vt:lpstr>EFV versus ATV/r, both with ABC-3TC or TDF-FTC ACTG 5202: Results</vt:lpstr>
      <vt:lpstr>EFV versus ATV/r, both with ABC-3TC or TDF-FTC ACTG 5202: Results</vt:lpstr>
      <vt:lpstr>EFV versus ATV/r with ABC-3TC or TDF-FTC ACTG 5202: Conclusions</vt:lpstr>
      <vt:lpstr>Efavirenz 400 mg versus 600 mg, with TDF-FTC ENCORE1 Trial</vt:lpstr>
      <vt:lpstr>Efavirenz 400 mg versus Efavirenz 600 mg, with TDF-FTC  ENCORE1: Study Design</vt:lpstr>
      <vt:lpstr>Efavirenz 400 mg versus Efavirenz 600 mg, with TDF-FTC  ENCORE1: Results</vt:lpstr>
      <vt:lpstr>Efavirenz 400 mg versus Efavirenz 600 mg, with TDF-FTC  ENCORE1: Results</vt:lpstr>
      <vt:lpstr>Efavirenz 400 mg versus Efavirenz 600 mg, with TDF-FTC  ENCORE1: Conclusions</vt:lpstr>
      <vt:lpstr>Triple NRTIs versus Efavirenz + 2-3 NRTIs ACTG 5095 Trial  </vt:lpstr>
      <vt:lpstr>Triple NRTIs versus Efavirenz + 2-3 NRTIs ACTG 5095: Study Design</vt:lpstr>
      <vt:lpstr>Triple NRTIs versus Efavirenz + 2-3 NRTIs ACTG 5095: Results</vt:lpstr>
      <vt:lpstr>Triple NRTIs versus Efavirenz + 2-3 NRTIs ACTG 5095: Results</vt:lpstr>
      <vt:lpstr>Triple NRTIs versus Efavirenz + 2-3 NRTIs ACTG 5095: Conclusions</vt:lpstr>
      <vt:lpstr>Class-Sparing Regimens for Initial Treatment of HIV ACTG 5142</vt:lpstr>
      <vt:lpstr>EFV + NRTIs versus LPV/r + NRTIs versus LPV/r + EFV ACTG 5142: Study Design</vt:lpstr>
      <vt:lpstr>EFV + NRTIs versus LPV/r + NRTIs versus LPV/r + EFV ACTG 5142: Results</vt:lpstr>
      <vt:lpstr>EFV + NRTIs versus LPV/r + NRTIs versus LPV/r + EFV ACTG 5142: Results</vt:lpstr>
      <vt:lpstr>EFV + NRTIs versus LPV/r + NRTIs versus LPV/r + EFV ACTG 5142: Results</vt:lpstr>
      <vt:lpstr>EFV + NRTIs versus LPV/r + NRTIs versus LPV/r + EFV ACTG 5142: Conclusions</vt:lpstr>
      <vt:lpstr>EFV + TDF + FTC versus EFV + ZDV-3TC  Study 934</vt:lpstr>
      <vt:lpstr>Efavirenz + TDF + FTC + versus Efavirenz + ZDV-3TC Study 934: Study Design</vt:lpstr>
      <vt:lpstr>Efavirenz + TDF + FTC + versus Efavirenz + ZDV-3TC Study 934: Result</vt:lpstr>
      <vt:lpstr>Efavirenz + TDF + FTC + versus Efavirenz + ZDV-3TC Study 934: Result</vt:lpstr>
      <vt:lpstr>Efavirenz + TDF + FTC + versus Efavirenz + ZDV-3TC Study 934: Result</vt:lpstr>
      <vt:lpstr>Efavirenz + TDF + FTC + versus Efavirenz + ZDV-3TC Study 934: Result</vt:lpstr>
      <vt:lpstr>Efavirenz + TDF + FTC + versus Efavirenz + ZDV-3TC Study 934: Common Adverse Events</vt:lpstr>
      <vt:lpstr>TDF+ FTC + Efavirenz versus ZDV-3TC+ Efavirenz Study 934: Conclusions</vt:lpstr>
      <vt:lpstr>Rilpivirine + TDF-FTC versus Efavirenz + TDF-FTC ECHO Trial</vt:lpstr>
      <vt:lpstr>Rilpivirine + TDF-FTC versus Efavirenz + TDF-FTC ECHO: Study Design</vt:lpstr>
      <vt:lpstr>Rilpivirine + TDF-FTC versus Efavirenz + TDF-FTC ECHO: Result</vt:lpstr>
      <vt:lpstr>Rilpivirine + TDF-FTC versus Efavirenz + TDF-FTC ECHO: Result </vt:lpstr>
      <vt:lpstr>Rilpivirine + TDF-FTC versus Efavirenz + TDF-FTC ECHO: Resistance Results</vt:lpstr>
      <vt:lpstr>Rilpivirine + TDF-FTC versus Efavirenz + TDF-FTC ECHO: Conclusions</vt:lpstr>
      <vt:lpstr>Rilpivirine versus Efavirenz, with 2 NRTIs  THRIVE Study</vt:lpstr>
      <vt:lpstr>Rilpivirine versus Efavirenz, with 2 NRTIs THRIVE: Study Design</vt:lpstr>
      <vt:lpstr>Rilpivirine versus Efavirenz, with two background NRTIs THRIVE: Result </vt:lpstr>
      <vt:lpstr>Rilpivirine versus Efavirenz, with two background NRTIs THRIVE: Result </vt:lpstr>
      <vt:lpstr>Rilpivirine versus Efavirenz, with two background NRTIs THRIVE: Resistance Results </vt:lpstr>
      <vt:lpstr>Rilpivirine versus Efavirenz, with two background NRTIs THRIVE: Result </vt:lpstr>
      <vt:lpstr>Rilpivirine versus Efavirenz, with two background NRTIs THRIVE: Conclusions</vt:lpstr>
      <vt:lpstr>Efavirenz versus Lopinavir-Ritonavir, with ABC-3TC  LAKE Trial</vt:lpstr>
      <vt:lpstr>Efavirenz versus Lopinavir-Ritonavir, with ABC-3TC  LAKE: Study Design</vt:lpstr>
      <vt:lpstr>Efavirenz versus Lopinavir-Ritonavir, with ABC-3TC  LAKE: Results</vt:lpstr>
      <vt:lpstr>Efavirenz versus Lopinavir-Ritonavir, with ABC-3TC  LAKE: Results</vt:lpstr>
      <vt:lpstr>Efavirenz versus Lopinavir/r, with ABC-3TC  LAKE: Conclusions</vt:lpstr>
      <vt:lpstr>Fosamprenavir + ritonavir versus Efavirenz, with ABC-3TC SUPPORT Trial</vt:lpstr>
      <vt:lpstr>FPV/r versus EFV, both with ABC-3TC SUPPORT: Study Design</vt:lpstr>
      <vt:lpstr>FPV/r versus EFV, both with ABC-3TC SUPPORT: Results</vt:lpstr>
      <vt:lpstr>FPV/r versus EFV, both with ABC-3TC SUPPORT: Results</vt:lpstr>
      <vt:lpstr>FPV/r versus EFV, both with ABC-3TC SUPPORT: Results</vt:lpstr>
      <vt:lpstr>FPV/r versus EFV, both with ABC-3TC SUPPORT: Conclusions</vt:lpstr>
      <vt:lpstr>Efavirenz</vt:lpstr>
      <vt:lpstr>EFV + ZDV + 3TC  vs.  EFV + IDV vs.  IDV + ZDV + 3TC 006 Trial</vt:lpstr>
      <vt:lpstr>EFV + ZDV + 3TC  vs.  EFV + IDV vs.  IDV + ZDV + 3TC 006: Study Design</vt:lpstr>
      <vt:lpstr>EFV + ZDV + 3TC  vs.  EFV + IDV vs.  IDV + ZDV + 3TC  006: Results</vt:lpstr>
      <vt:lpstr>EFV + ZDV + 3TC  vs.  EFV + IDV vs.  IDV + ZDV + 3TC  006: Results</vt:lpstr>
      <vt:lpstr>EFV + ZDV + 3TC  vs.  EFV + IDV vs.  IDV + ZDV + 3TC  006: Conclusions</vt:lpstr>
      <vt:lpstr>4-Drug Regimens versus 3-Drug Regimen ACTG 388 Trial</vt:lpstr>
      <vt:lpstr>4-Drug Regimens versus 3-Drug Regimen ACTG 388: Study Design</vt:lpstr>
      <vt:lpstr>4-Drug Regimens versus 3-Drug Regimen ACTG 388: Results </vt:lpstr>
      <vt:lpstr>4-Drug Regimens versus 3-Drug Regimen ACTG 388: Results</vt:lpstr>
      <vt:lpstr>4-Drug Regimens versus 3-Drug Regimen ACTG 388: Conclusions</vt:lpstr>
      <vt:lpstr>NRTI-Sparing Regimens following Viral Suppression ACTG 5116</vt:lpstr>
      <vt:lpstr>NRTI-sparing Regimens following Viral Suppression ACTG 5116: Study Design</vt:lpstr>
      <vt:lpstr>NRTI-Sparing Regimens following Viral Suppression ACTG 5116: Results</vt:lpstr>
      <vt:lpstr>Class-sparing Regimens following Viral Suppression ACTG 5116: Results</vt:lpstr>
      <vt:lpstr>NRTI-Sparing Regimens following Viral Suppression ACTG 5116: Conclusions 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2089</cp:revision>
  <cp:lastPrinted>2008-02-05T14:34:24Z</cp:lastPrinted>
  <dcterms:created xsi:type="dcterms:W3CDTF">2010-11-28T05:36:22Z</dcterms:created>
  <dcterms:modified xsi:type="dcterms:W3CDTF">2020-02-25T18:15:00Z</dcterms:modified>
</cp:coreProperties>
</file>