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92" r:id="rId1"/>
  </p:sldMasterIdLst>
  <p:notesMasterIdLst>
    <p:notesMasterId r:id="rId13"/>
  </p:notesMasterIdLst>
  <p:handoutMasterIdLst>
    <p:handoutMasterId r:id="rId14"/>
  </p:handoutMasterIdLst>
  <p:sldIdLst>
    <p:sldId id="999" r:id="rId2"/>
    <p:sldId id="962" r:id="rId3"/>
    <p:sldId id="965" r:id="rId4"/>
    <p:sldId id="971" r:id="rId5"/>
    <p:sldId id="975" r:id="rId6"/>
    <p:sldId id="973" r:id="rId7"/>
    <p:sldId id="976" r:id="rId8"/>
    <p:sldId id="977" r:id="rId9"/>
    <p:sldId id="978" r:id="rId10"/>
    <p:sldId id="979" r:id="rId11"/>
    <p:sldId id="1109" r:id="rId12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6297"/>
    <a:srgbClr val="E3E3E3"/>
    <a:srgbClr val="326496"/>
    <a:srgbClr val="676767"/>
    <a:srgbClr val="6C6C6C"/>
    <a:srgbClr val="757575"/>
    <a:srgbClr val="C2C2C2"/>
    <a:srgbClr val="B5CEE5"/>
    <a:srgbClr val="E6EBF2"/>
    <a:srgbClr val="3C5A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7" autoAdjust="0"/>
    <p:restoredTop sz="94761" autoAdjust="0"/>
  </p:normalViewPr>
  <p:slideViewPr>
    <p:cSldViewPr snapToGrid="0" showGuides="1">
      <p:cViewPr varScale="1">
        <p:scale>
          <a:sx n="142" d="100"/>
          <a:sy n="142" d="100"/>
        </p:scale>
        <p:origin x="1344" y="176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5952"/>
    </p:cViewPr>
  </p:sorterViewPr>
  <p:notesViewPr>
    <p:cSldViewPr snapToGrid="0" showGuides="1">
      <p:cViewPr varScale="1">
        <p:scale>
          <a:sx n="78" d="100"/>
          <a:sy n="78" d="100"/>
        </p:scale>
        <p:origin x="-2680" y="-96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774594147953701"/>
          <c:y val="0.10748853112295501"/>
          <c:w val="0.82601761556664899"/>
          <c:h val="0.715868654840540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Doravirine + 2 NRTIs</c:v>
                </c:pt>
              </c:strCache>
            </c:strRef>
          </c:tx>
          <c:spPr>
            <a:solidFill>
              <a:srgbClr val="326496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010-8A46-BCDC-415299A69F9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B010-8A46-BCDC-415299A69F9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010-8A46-BCDC-415299A69F9D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 &gt;100,000 copies/mL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83.8</c:v>
                </c:pt>
                <c:pt idx="1">
                  <c:v>89.8</c:v>
                </c:pt>
                <c:pt idx="2">
                  <c:v>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10-8A46-BCDC-415299A69F9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Darunavir + Ritonavir + 2 NRTIs</c:v>
                </c:pt>
              </c:strCache>
            </c:strRef>
          </c:tx>
          <c:spPr>
            <a:solidFill>
              <a:srgbClr val="718E25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B010-8A46-BCDC-415299A69F9D}"/>
              </c:ext>
            </c:extLst>
          </c:dPt>
          <c:dLbls>
            <c:spPr>
              <a:solidFill>
                <a:sysClr val="window" lastClr="FFFFFF">
                  <a:alpha val="50000"/>
                </a:sysClr>
              </a:solidFill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All</c:v>
                </c:pt>
                <c:pt idx="1">
                  <c:v>≤100,000 copies/mL</c:v>
                </c:pt>
                <c:pt idx="2">
                  <c:v> &gt;100,000 copies/mL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79.900000000000006</c:v>
                </c:pt>
                <c:pt idx="1">
                  <c:v>89</c:v>
                </c:pt>
                <c:pt idx="2">
                  <c:v>76.400000000000006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010-8A46-BCDC-415299A69F9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2064332328"/>
        <c:axId val="-2064048680"/>
      </c:barChart>
      <c:catAx>
        <c:axId val="-20643323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Baseline HIV RNA </a:t>
                </a:r>
              </a:p>
            </c:rich>
          </c:tx>
          <c:layout>
            <c:manualLayout>
              <c:xMode val="edge"/>
              <c:yMode val="edge"/>
              <c:x val="0.59387819578108303"/>
              <c:y val="0.9288062347469719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/>
            </a:pPr>
            <a:endParaRPr lang="en-US"/>
          </a:p>
        </c:txPr>
        <c:crossAx val="-2064048680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4048680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 dirty="0"/>
                  <a:t>HIV RNA &lt;50 copies/mL</a:t>
                </a:r>
                <a:r>
                  <a:rPr lang="en-US" sz="1600" baseline="0" dirty="0"/>
                  <a:t> (%)</a:t>
                </a:r>
                <a:endParaRPr lang="en-US" sz="1600" dirty="0"/>
              </a:p>
            </c:rich>
          </c:tx>
          <c:layout>
            <c:manualLayout>
              <c:xMode val="edge"/>
              <c:yMode val="edge"/>
              <c:x val="1.2345679012345699E-2"/>
              <c:y val="0.1467861114818269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6433232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4622934285992001"/>
          <c:y val="6.1461067366579197E-3"/>
          <c:w val="0.82463837853601596"/>
          <c:h val="9.5333379380208999E-2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222035946663801"/>
          <c:y val="0.10748853112295501"/>
          <c:w val="0.85154320104589598"/>
          <c:h val="0.789019849444384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Doravirine + 2 NRTIs</c:v>
                </c:pt>
              </c:strCache>
            </c:strRef>
          </c:tx>
          <c:spPr>
            <a:solidFill>
              <a:srgbClr val="2A5480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Cholesterol</c:v>
                </c:pt>
                <c:pt idx="1">
                  <c:v>LDL Cholesterol</c:v>
                </c:pt>
                <c:pt idx="2">
                  <c:v>HDL Cholesterol</c:v>
                </c:pt>
                <c:pt idx="3">
                  <c:v>Triglycerides</c:v>
                </c:pt>
              </c:strCache>
            </c:strRef>
          </c:cat>
          <c:val>
            <c:numRef>
              <c:f>Sheet1!$B$2:$B$5</c:f>
              <c:numCache>
                <c:formatCode>0.0</c:formatCode>
                <c:ptCount val="4"/>
                <c:pt idx="0">
                  <c:v>-1.4</c:v>
                </c:pt>
                <c:pt idx="1">
                  <c:v>-4.5</c:v>
                </c:pt>
                <c:pt idx="2">
                  <c:v>3.9</c:v>
                </c:pt>
                <c:pt idx="3">
                  <c:v>-3.1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C-7D40-81F9-FC179EA4FEC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Darunavir + Ritonavir + 2 NRTIs</c:v>
                </c:pt>
              </c:strCache>
            </c:strRef>
          </c:tx>
          <c:spPr>
            <a:solidFill>
              <a:srgbClr val="657F21"/>
            </a:solidFill>
            <a:ln w="12700"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F8C-7D40-81F9-FC179EA4FEC3}"/>
              </c:ext>
            </c:extLst>
          </c:dPt>
          <c:dLbls>
            <c:spPr>
              <a:noFill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Cholesterol</c:v>
                </c:pt>
                <c:pt idx="1">
                  <c:v>LDL Cholesterol</c:v>
                </c:pt>
                <c:pt idx="2">
                  <c:v>HDL Cholesterol</c:v>
                </c:pt>
                <c:pt idx="3">
                  <c:v>Triglycerides</c:v>
                </c:pt>
              </c:strCache>
            </c:strRef>
          </c:cat>
          <c:val>
            <c:numRef>
              <c:f>Sheet1!$C$2:$C$5</c:f>
              <c:numCache>
                <c:formatCode>0.0</c:formatCode>
                <c:ptCount val="4"/>
                <c:pt idx="0">
                  <c:v>17.899999999999999</c:v>
                </c:pt>
                <c:pt idx="1">
                  <c:v>9.9</c:v>
                </c:pt>
                <c:pt idx="2">
                  <c:v>4.2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C-7D40-81F9-FC179EA4FE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axId val="-2064344856"/>
        <c:axId val="-2064347896"/>
      </c:barChart>
      <c:catAx>
        <c:axId val="-2064344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mpd="sng">
            <a:solidFill>
              <a:srgbClr val="000000"/>
            </a:solidFill>
          </a:ln>
        </c:spPr>
        <c:txPr>
          <a:bodyPr rot="0" vert="horz" anchor="b" anchorCtr="0"/>
          <a:lstStyle/>
          <a:p>
            <a:pPr>
              <a:defRPr sz="1600"/>
            </a:pPr>
            <a:endParaRPr lang="en-US"/>
          </a:p>
        </c:txPr>
        <c:crossAx val="-206434789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-2064347896"/>
        <c:scaling>
          <c:orientation val="minMax"/>
          <c:max val="30"/>
          <c:min val="-10"/>
        </c:scaling>
        <c:delete val="0"/>
        <c:axPos val="l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 dirty="0"/>
                  <a:t>Change from Baseline, mg/</a:t>
                </a:r>
                <a:r>
                  <a:rPr lang="en-US" sz="1800" dirty="0" err="1"/>
                  <a:t>dL</a:t>
                </a:r>
                <a:endParaRPr lang="en-US" sz="1800" dirty="0"/>
              </a:p>
            </c:rich>
          </c:tx>
          <c:layout>
            <c:manualLayout>
              <c:xMode val="edge"/>
              <c:yMode val="edge"/>
              <c:x val="1.0844153802027299E-2"/>
              <c:y val="0.114599535564519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600">
                <a:solidFill>
                  <a:srgbClr val="000000"/>
                </a:solidFill>
              </a:defRPr>
            </a:pPr>
            <a:endParaRPr lang="en-US"/>
          </a:p>
        </c:txPr>
        <c:crossAx val="-2064344856"/>
        <c:crosses val="autoZero"/>
        <c:crossBetween val="between"/>
        <c:majorUnit val="1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legend>
      <c:legendPos val="t"/>
      <c:layout>
        <c:manualLayout>
          <c:xMode val="edge"/>
          <c:yMode val="edge"/>
          <c:x val="0.18977280976397101"/>
          <c:y val="3.2138161146071402E-3"/>
          <c:w val="0.78109486204981204"/>
          <c:h val="9.8276096041700095E-2"/>
        </c:manualLayout>
      </c:layout>
      <c:overlay val="0"/>
      <c:spPr>
        <a:noFill/>
      </c:spPr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431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57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8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00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563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45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1_No_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2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9017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3" name="Picture 32" descr="AETC_Program-color-outline-01.png">
            <a:extLst>
              <a:ext uri="{FF2B5EF4-FFF2-40B4-BE49-F238E27FC236}">
                <a16:creationId xmlns:a16="http://schemas.microsoft.com/office/drawing/2014/main" id="{30249935-4EB8-CC49-A8DC-1C3056D339E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04" y="6104631"/>
            <a:ext cx="1575509" cy="60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69889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_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Graph/Table/Image: click to add title</a:t>
            </a:r>
          </a:p>
        </p:txBody>
      </p:sp>
      <p:grpSp>
        <p:nvGrpSpPr>
          <p:cNvPr id="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9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13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14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cxnSp>
        <p:nvCxnSpPr>
          <p:cNvPr id="35" name="Straight Connector 34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</p:cSld>
  <p:clrMapOvr>
    <a:masterClrMapping/>
  </p:clrMapOvr>
  <p:transition spd="slow"/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gures +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Data Slide: click to add title</a:t>
            </a:r>
          </a:p>
        </p:txBody>
      </p:sp>
      <p:grpSp>
        <p:nvGrpSpPr>
          <p:cNvPr id="83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4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5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6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0" y="1227668"/>
            <a:ext cx="9162288" cy="502920"/>
          </a:xfrm>
          <a:prstGeom prst="rect">
            <a:avLst/>
          </a:prstGeom>
          <a:solidFill>
            <a:srgbClr val="68686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318914" y="1254758"/>
            <a:ext cx="8503916" cy="457195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2000" b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Title </a:t>
            </a:r>
          </a:p>
        </p:txBody>
      </p:sp>
      <p:sp>
        <p:nvSpPr>
          <p:cNvPr id="3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3891" y="6461765"/>
            <a:ext cx="7360835" cy="320034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428485266"/>
      </p:ext>
    </p:extLst>
  </p:cSld>
  <p:clrMapOvr>
    <a:masterClrMapping/>
  </p:clrMapOvr>
  <p:transition spd="slow"/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Graph/Image/Table/Blue: click to add title</a:t>
            </a:r>
          </a:p>
        </p:txBody>
      </p:sp>
      <p:sp>
        <p:nvSpPr>
          <p:cNvPr id="66" name="Rectangle 65"/>
          <p:cNvSpPr/>
          <p:nvPr/>
        </p:nvSpPr>
        <p:spPr>
          <a:xfrm>
            <a:off x="0" y="1219199"/>
            <a:ext cx="9162288" cy="566928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706548074"/>
      </p:ext>
    </p:extLst>
  </p:cSld>
  <p:clrMapOvr>
    <a:masterClrMapping/>
  </p:clrMapOvr>
  <p:transition spd="slow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  <p:sp>
        <p:nvSpPr>
          <p:cNvPr id="98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53200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Blue Layout: click to add title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819125834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_No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_Background.pn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06" y="2"/>
            <a:ext cx="9155137" cy="6880688"/>
          </a:xfrm>
          <a:prstGeom prst="rect">
            <a:avLst/>
          </a:prstGeom>
        </p:spPr>
      </p:pic>
      <p:pic>
        <p:nvPicPr>
          <p:cNvPr id="15" name="Picture 14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394246"/>
            <a:ext cx="1414549" cy="4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61709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 Whit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29684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Open White Layout: click to add title</a:t>
            </a:r>
          </a:p>
        </p:txBody>
      </p:sp>
      <p:grpSp>
        <p:nvGrpSpPr>
          <p:cNvPr id="28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29" name="Logomark V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30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31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52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110182743"/>
      </p:ext>
    </p:extLst>
  </p:cSld>
  <p:clrMapOvr>
    <a:masterClrMapping/>
  </p:clrMapOvr>
  <p:transition spd="slow"/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_HR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35" name="Rectangle 34"/>
          <p:cNvSpPr/>
          <p:nvPr userDrawn="1"/>
        </p:nvSpPr>
        <p:spPr>
          <a:xfrm>
            <a:off x="295189" y="119196"/>
            <a:ext cx="8503918" cy="1096832"/>
          </a:xfrm>
          <a:prstGeom prst="rect">
            <a:avLst/>
          </a:prstGeom>
        </p:spPr>
        <p:txBody>
          <a:bodyPr wrap="square" lIns="91440" anchor="ctr">
            <a:norm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Acknowledgment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266572" y="1608527"/>
            <a:ext cx="8633487" cy="2574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chemeClr val="tx1"/>
                </a:solidFill>
                <a:latin typeface="Arial"/>
              </a:rPr>
              <a:t>The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National </a:t>
            </a:r>
            <a:r>
              <a:rPr lang="en-US" sz="2000" b="1" dirty="0">
                <a:solidFill>
                  <a:srgbClr val="C1171E"/>
                </a:solidFill>
                <a:latin typeface="Arial"/>
              </a:rPr>
              <a:t>HIV </a:t>
            </a:r>
            <a:r>
              <a:rPr lang="en-US" sz="2000" b="1" dirty="0">
                <a:solidFill>
                  <a:srgbClr val="222869"/>
                </a:solidFill>
                <a:latin typeface="Arial"/>
              </a:rPr>
              <a:t>Curriculum 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is an AIDS Education and Training Center (AETC) Program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supported by the Health Resources and Services Administration (HRSA) of the U.S. Department of Health and Human Services (HHS) as part of an award totaling $800,000 with 0% financed with non-governmental sources.</a:t>
            </a:r>
            <a:r>
              <a:rPr lang="en-US" sz="2000" dirty="0">
                <a:solidFill>
                  <a:schemeClr val="tx1"/>
                </a:solidFill>
                <a:latin typeface="Arial"/>
              </a:rPr>
              <a:t> This project is led by the University of Washington’s Infectious Diseases Education and Assessment (IDEA) Program</a:t>
            </a:r>
            <a:r>
              <a:rPr lang="en-US" sz="2000" i="0" dirty="0">
                <a:solidFill>
                  <a:schemeClr val="tx1"/>
                </a:solidFill>
                <a:latin typeface="Arial"/>
              </a:rPr>
              <a:t>.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 userDrawn="1"/>
        </p:nvSpPr>
        <p:spPr>
          <a:xfrm>
            <a:off x="251179" y="4384624"/>
            <a:ext cx="8641079" cy="83612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91440" rIns="91440" bIns="137160" rtlCol="0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1600" i="1" dirty="0">
                <a:solidFill>
                  <a:schemeClr val="tx1"/>
                </a:solidFill>
                <a:latin typeface="Arial"/>
              </a:rPr>
              <a:t>The content in this presentation are those of the author(s) and do not necessarily represent the official views of, nor an endorsement, by HRSA, HHS, or the U.S. Government. </a:t>
            </a:r>
          </a:p>
        </p:txBody>
      </p:sp>
      <p:pic>
        <p:nvPicPr>
          <p:cNvPr id="42" name="Picture 41" descr="AETC_Program-color-outline-01.png">
            <a:extLst>
              <a:ext uri="{FF2B5EF4-FFF2-40B4-BE49-F238E27FC236}">
                <a16:creationId xmlns:a16="http://schemas.microsoft.com/office/drawing/2014/main" id="{2899E127-2C3E-714D-A384-79FBE6A76E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23" y="5654608"/>
            <a:ext cx="2183514" cy="837603"/>
          </a:xfrm>
          <a:prstGeom prst="rect">
            <a:avLst/>
          </a:prstGeom>
        </p:spPr>
      </p:pic>
      <p:grpSp>
        <p:nvGrpSpPr>
          <p:cNvPr id="43" name="Logo Stacked V2">
            <a:extLst>
              <a:ext uri="{FF2B5EF4-FFF2-40B4-BE49-F238E27FC236}">
                <a16:creationId xmlns:a16="http://schemas.microsoft.com/office/drawing/2014/main" id="{4B49C6DF-94C3-AB4A-8D5B-7D6C964A240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0312" y="5675790"/>
            <a:ext cx="2808485" cy="640080"/>
            <a:chOff x="680865" y="3439338"/>
            <a:chExt cx="4686473" cy="1068091"/>
          </a:xfrm>
        </p:grpSpPr>
        <p:pic>
          <p:nvPicPr>
            <p:cNvPr id="44" name="Logomark V2">
              <a:extLst>
                <a:ext uri="{FF2B5EF4-FFF2-40B4-BE49-F238E27FC236}">
                  <a16:creationId xmlns:a16="http://schemas.microsoft.com/office/drawing/2014/main" id="{364EE4CD-B9EF-6840-928E-48008487E24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45" name="Nat HIV Cur logo type stacked">
              <a:extLst>
                <a:ext uri="{FF2B5EF4-FFF2-40B4-BE49-F238E27FC236}">
                  <a16:creationId xmlns:a16="http://schemas.microsoft.com/office/drawing/2014/main" id="{0D17D895-D7B3-534D-9006-5B7731B5314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46" name="Freeform 5">
                <a:extLst>
                  <a:ext uri="{FF2B5EF4-FFF2-40B4-BE49-F238E27FC236}">
                    <a16:creationId xmlns:a16="http://schemas.microsoft.com/office/drawing/2014/main" id="{53DCCF81-6AD7-8B4C-A6AC-CF0A10EF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6">
                <a:extLst>
                  <a:ext uri="{FF2B5EF4-FFF2-40B4-BE49-F238E27FC236}">
                    <a16:creationId xmlns:a16="http://schemas.microsoft.com/office/drawing/2014/main" id="{5759CF37-E01C-7D4A-AAE2-81AAA5B847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7">
                <a:extLst>
                  <a:ext uri="{FF2B5EF4-FFF2-40B4-BE49-F238E27FC236}">
                    <a16:creationId xmlns:a16="http://schemas.microsoft.com/office/drawing/2014/main" id="{465036CA-0932-E544-8DDE-F94A28497D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">
                <a:extLst>
                  <a:ext uri="{FF2B5EF4-FFF2-40B4-BE49-F238E27FC236}">
                    <a16:creationId xmlns:a16="http://schemas.microsoft.com/office/drawing/2014/main" id="{B1BAE9A5-B123-6946-ACA5-3C5A52AA06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9">
                <a:extLst>
                  <a:ext uri="{FF2B5EF4-FFF2-40B4-BE49-F238E27FC236}">
                    <a16:creationId xmlns:a16="http://schemas.microsoft.com/office/drawing/2014/main" id="{DC68CC7E-F31B-0D42-820B-46156B235B8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10">
                <a:extLst>
                  <a:ext uri="{FF2B5EF4-FFF2-40B4-BE49-F238E27FC236}">
                    <a16:creationId xmlns:a16="http://schemas.microsoft.com/office/drawing/2014/main" id="{D7E9859C-EBA8-514A-9898-9FB95F0DAD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11">
                <a:extLst>
                  <a:ext uri="{FF2B5EF4-FFF2-40B4-BE49-F238E27FC236}">
                    <a16:creationId xmlns:a16="http://schemas.microsoft.com/office/drawing/2014/main" id="{87BF4617-C110-2C42-B92B-4ABDF1DEBF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12">
                <a:extLst>
                  <a:ext uri="{FF2B5EF4-FFF2-40B4-BE49-F238E27FC236}">
                    <a16:creationId xmlns:a16="http://schemas.microsoft.com/office/drawing/2014/main" id="{01286F0D-71EB-B043-A586-F68D45282C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FBC91008-A251-194E-8D7A-DEE6A40015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8EECC80B-A690-694D-9189-EBB0AD822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3ED1EA17-1292-6D49-A4C4-CA17496F4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4736BF32-574F-5F4A-9BEE-A1D5552E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6444FEB4-5494-284B-9E46-FC2BC494FB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F2015306-5EE1-F045-89AB-F4A7D7B28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13B8334D-1032-BB4B-AFCA-A6C0E35A51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FCD65450-E736-444D-93E2-2F98CE6146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21">
                <a:extLst>
                  <a:ext uri="{FF2B5EF4-FFF2-40B4-BE49-F238E27FC236}">
                    <a16:creationId xmlns:a16="http://schemas.microsoft.com/office/drawing/2014/main" id="{7BC6164E-300A-224C-BB15-83952A82C2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22">
                <a:extLst>
                  <a:ext uri="{FF2B5EF4-FFF2-40B4-BE49-F238E27FC236}">
                    <a16:creationId xmlns:a16="http://schemas.microsoft.com/office/drawing/2014/main" id="{C059914D-986D-7F43-9ECA-432C6B5EA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23">
                <a:extLst>
                  <a:ext uri="{FF2B5EF4-FFF2-40B4-BE49-F238E27FC236}">
                    <a16:creationId xmlns:a16="http://schemas.microsoft.com/office/drawing/2014/main" id="{473B0FCD-05A3-C24D-93B6-8AE9A7195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24">
                <a:extLst>
                  <a:ext uri="{FF2B5EF4-FFF2-40B4-BE49-F238E27FC236}">
                    <a16:creationId xmlns:a16="http://schemas.microsoft.com/office/drawing/2014/main" id="{E1E80AE9-13D2-B94D-B996-14EC3C0F3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5">
                <a:extLst>
                  <a:ext uri="{FF2B5EF4-FFF2-40B4-BE49-F238E27FC236}">
                    <a16:creationId xmlns:a16="http://schemas.microsoft.com/office/drawing/2014/main" id="{8A076AD0-D328-7641-993C-13FFDAFC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6106333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_URL_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935451" y="553165"/>
            <a:ext cx="17273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pic>
        <p:nvPicPr>
          <p:cNvPr id="61" name="Picture 60" descr="AETC_Program-color-outline-01.png">
            <a:extLst>
              <a:ext uri="{FF2B5EF4-FFF2-40B4-BE49-F238E27FC236}">
                <a16:creationId xmlns:a16="http://schemas.microsoft.com/office/drawing/2014/main" id="{6112F5C8-8F3B-9346-85EE-FC6BC3E2B57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4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4657425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3_URL_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Picture 27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1" y="920403"/>
            <a:ext cx="9154751" cy="498207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82" name="Title 1"/>
          <p:cNvSpPr>
            <a:spLocks noGrp="1"/>
          </p:cNvSpPr>
          <p:nvPr>
            <p:ph type="ctrTitle" hasCustomPrompt="1"/>
          </p:nvPr>
        </p:nvSpPr>
        <p:spPr>
          <a:xfrm>
            <a:off x="438219" y="1242188"/>
            <a:ext cx="8222726" cy="1828800"/>
          </a:xfrm>
          <a:prstGeom prst="rect">
            <a:avLst/>
          </a:prstGeom>
        </p:spPr>
        <p:txBody>
          <a:bodyPr lIns="91440" anchor="ctr" anchorCtr="0">
            <a:normAutofit/>
          </a:bodyPr>
          <a:lstStyle>
            <a:lvl1pPr algn="l">
              <a:lnSpc>
                <a:spcPts val="4000"/>
              </a:lnSpc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and Add Title of Talk</a:t>
            </a:r>
          </a:p>
        </p:txBody>
      </p:sp>
      <p:sp>
        <p:nvSpPr>
          <p:cNvPr id="273" name="Date"/>
          <p:cNvSpPr>
            <a:spLocks noGrp="1"/>
          </p:cNvSpPr>
          <p:nvPr>
            <p:ph type="body" sz="quarter" idx="14" hasCustomPrompt="1"/>
          </p:nvPr>
        </p:nvSpPr>
        <p:spPr>
          <a:xfrm>
            <a:off x="462320" y="5289933"/>
            <a:ext cx="8229600" cy="292606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lnSpc>
                <a:spcPts val="1600"/>
              </a:lnSpc>
              <a:buNone/>
              <a:defRPr sz="1400" b="0" baseline="0">
                <a:solidFill>
                  <a:srgbClr val="6FC5FF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and Add Last Updated Info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" y="925122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 userDrawn="1"/>
        </p:nvCxnSpPr>
        <p:spPr>
          <a:xfrm>
            <a:off x="1" y="5905327"/>
            <a:ext cx="9162862" cy="0"/>
          </a:xfrm>
          <a:prstGeom prst="line">
            <a:avLst/>
          </a:prstGeom>
          <a:ln w="1270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Logo Horizontal V2">
            <a:extLst>
              <a:ext uri="{FF2B5EF4-FFF2-40B4-BE49-F238E27FC236}">
                <a16:creationId xmlns:a16="http://schemas.microsoft.com/office/drawing/2014/main" id="{5DE3BDE0-5FA9-BC4A-8178-4E992BC84A3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6463" y="265909"/>
            <a:ext cx="3858507" cy="365760"/>
            <a:chOff x="960861" y="1655928"/>
            <a:chExt cx="4437220" cy="420624"/>
          </a:xfrm>
        </p:grpSpPr>
        <p:pic>
          <p:nvPicPr>
            <p:cNvPr id="37" name="Logomark V2">
              <a:extLst>
                <a:ext uri="{FF2B5EF4-FFF2-40B4-BE49-F238E27FC236}">
                  <a16:creationId xmlns:a16="http://schemas.microsoft.com/office/drawing/2014/main" id="{BCDF5E2B-D575-3248-9F32-8DB56A8A5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60861" y="1655928"/>
              <a:ext cx="428518" cy="420624"/>
            </a:xfrm>
            <a:prstGeom prst="rect">
              <a:avLst/>
            </a:prstGeom>
          </p:spPr>
        </p:pic>
        <p:grpSp>
          <p:nvGrpSpPr>
            <p:cNvPr id="38" name="Nat HIV Cur logo type horiz">
              <a:extLst>
                <a:ext uri="{FF2B5EF4-FFF2-40B4-BE49-F238E27FC236}">
                  <a16:creationId xmlns:a16="http://schemas.microsoft.com/office/drawing/2014/main" id="{F90C1D5B-C61A-8E43-ADFD-659A78B58C75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1476074" y="1719322"/>
              <a:ext cx="3922007" cy="292608"/>
              <a:chOff x="918" y="1071"/>
              <a:chExt cx="2989" cy="223"/>
            </a:xfrm>
          </p:grpSpPr>
          <p:sp>
            <p:nvSpPr>
              <p:cNvPr id="39" name="Freeform 29">
                <a:extLst>
                  <a:ext uri="{FF2B5EF4-FFF2-40B4-BE49-F238E27FC236}">
                    <a16:creationId xmlns:a16="http://schemas.microsoft.com/office/drawing/2014/main" id="{C00F14E4-0FF9-044F-8D05-A3F88FD753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8" y="1076"/>
                <a:ext cx="173" cy="212"/>
              </a:xfrm>
              <a:custGeom>
                <a:avLst/>
                <a:gdLst>
                  <a:gd name="T0" fmla="*/ 248 w 288"/>
                  <a:gd name="T1" fmla="*/ 0 h 340"/>
                  <a:gd name="T2" fmla="*/ 248 w 288"/>
                  <a:gd name="T3" fmla="*/ 0 h 340"/>
                  <a:gd name="T4" fmla="*/ 248 w 288"/>
                  <a:gd name="T5" fmla="*/ 282 h 340"/>
                  <a:gd name="T6" fmla="*/ 247 w 288"/>
                  <a:gd name="T7" fmla="*/ 282 h 340"/>
                  <a:gd name="T8" fmla="*/ 50 w 288"/>
                  <a:gd name="T9" fmla="*/ 0 h 340"/>
                  <a:gd name="T10" fmla="*/ 0 w 288"/>
                  <a:gd name="T11" fmla="*/ 0 h 340"/>
                  <a:gd name="T12" fmla="*/ 0 w 288"/>
                  <a:gd name="T13" fmla="*/ 340 h 340"/>
                  <a:gd name="T14" fmla="*/ 40 w 288"/>
                  <a:gd name="T15" fmla="*/ 340 h 340"/>
                  <a:gd name="T16" fmla="*/ 40 w 288"/>
                  <a:gd name="T17" fmla="*/ 58 h 340"/>
                  <a:gd name="T18" fmla="*/ 41 w 288"/>
                  <a:gd name="T19" fmla="*/ 58 h 340"/>
                  <a:gd name="T20" fmla="*/ 238 w 288"/>
                  <a:gd name="T21" fmla="*/ 340 h 340"/>
                  <a:gd name="T22" fmla="*/ 288 w 288"/>
                  <a:gd name="T23" fmla="*/ 340 h 340"/>
                  <a:gd name="T24" fmla="*/ 288 w 288"/>
                  <a:gd name="T25" fmla="*/ 0 h 340"/>
                  <a:gd name="T26" fmla="*/ 248 w 288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" h="340">
                    <a:moveTo>
                      <a:pt x="248" y="0"/>
                    </a:moveTo>
                    <a:lnTo>
                      <a:pt x="248" y="0"/>
                    </a:lnTo>
                    <a:lnTo>
                      <a:pt x="248" y="282"/>
                    </a:lnTo>
                    <a:lnTo>
                      <a:pt x="247" y="282"/>
                    </a:lnTo>
                    <a:lnTo>
                      <a:pt x="50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0" y="340"/>
                    </a:lnTo>
                    <a:lnTo>
                      <a:pt x="40" y="58"/>
                    </a:lnTo>
                    <a:lnTo>
                      <a:pt x="41" y="58"/>
                    </a:lnTo>
                    <a:lnTo>
                      <a:pt x="238" y="340"/>
                    </a:lnTo>
                    <a:lnTo>
                      <a:pt x="288" y="340"/>
                    </a:lnTo>
                    <a:lnTo>
                      <a:pt x="288" y="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0">
                <a:extLst>
                  <a:ext uri="{FF2B5EF4-FFF2-40B4-BE49-F238E27FC236}">
                    <a16:creationId xmlns:a16="http://schemas.microsoft.com/office/drawing/2014/main" id="{285628E9-40CF-BF4A-A0C2-1981C438F12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27" y="1144"/>
                <a:ext cx="119" cy="148"/>
              </a:xfrm>
              <a:custGeom>
                <a:avLst/>
                <a:gdLst>
                  <a:gd name="T0" fmla="*/ 11 w 197"/>
                  <a:gd name="T1" fmla="*/ 35 h 237"/>
                  <a:gd name="T2" fmla="*/ 11 w 197"/>
                  <a:gd name="T3" fmla="*/ 35 h 237"/>
                  <a:gd name="T4" fmla="*/ 100 w 197"/>
                  <a:gd name="T5" fmla="*/ 0 h 237"/>
                  <a:gd name="T6" fmla="*/ 194 w 197"/>
                  <a:gd name="T7" fmla="*/ 96 h 237"/>
                  <a:gd name="T8" fmla="*/ 194 w 197"/>
                  <a:gd name="T9" fmla="*/ 192 h 237"/>
                  <a:gd name="T10" fmla="*/ 197 w 197"/>
                  <a:gd name="T11" fmla="*/ 231 h 237"/>
                  <a:gd name="T12" fmla="*/ 161 w 197"/>
                  <a:gd name="T13" fmla="*/ 231 h 237"/>
                  <a:gd name="T14" fmla="*/ 159 w 197"/>
                  <a:gd name="T15" fmla="*/ 197 h 237"/>
                  <a:gd name="T16" fmla="*/ 158 w 197"/>
                  <a:gd name="T17" fmla="*/ 197 h 237"/>
                  <a:gd name="T18" fmla="*/ 84 w 197"/>
                  <a:gd name="T19" fmla="*/ 237 h 237"/>
                  <a:gd name="T20" fmla="*/ 0 w 197"/>
                  <a:gd name="T21" fmla="*/ 170 h 237"/>
                  <a:gd name="T22" fmla="*/ 142 w 197"/>
                  <a:gd name="T23" fmla="*/ 91 h 237"/>
                  <a:gd name="T24" fmla="*/ 156 w 197"/>
                  <a:gd name="T25" fmla="*/ 91 h 237"/>
                  <a:gd name="T26" fmla="*/ 156 w 197"/>
                  <a:gd name="T27" fmla="*/ 84 h 237"/>
                  <a:gd name="T28" fmla="*/ 101 w 197"/>
                  <a:gd name="T29" fmla="*/ 35 h 237"/>
                  <a:gd name="T30" fmla="*/ 34 w 197"/>
                  <a:gd name="T31" fmla="*/ 60 h 237"/>
                  <a:gd name="T32" fmla="*/ 11 w 197"/>
                  <a:gd name="T33" fmla="*/ 35 h 237"/>
                  <a:gd name="T34" fmla="*/ 119 w 197"/>
                  <a:gd name="T35" fmla="*/ 123 h 237"/>
                  <a:gd name="T36" fmla="*/ 119 w 197"/>
                  <a:gd name="T37" fmla="*/ 123 h 237"/>
                  <a:gd name="T38" fmla="*/ 41 w 197"/>
                  <a:gd name="T39" fmla="*/ 166 h 237"/>
                  <a:gd name="T40" fmla="*/ 90 w 197"/>
                  <a:gd name="T41" fmla="*/ 205 h 237"/>
                  <a:gd name="T42" fmla="*/ 156 w 197"/>
                  <a:gd name="T43" fmla="*/ 137 h 237"/>
                  <a:gd name="T44" fmla="*/ 156 w 197"/>
                  <a:gd name="T45" fmla="*/ 123 h 237"/>
                  <a:gd name="T46" fmla="*/ 119 w 197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7" h="237">
                    <a:moveTo>
                      <a:pt x="11" y="35"/>
                    </a:moveTo>
                    <a:lnTo>
                      <a:pt x="11" y="35"/>
                    </a:lnTo>
                    <a:cubicBezTo>
                      <a:pt x="34" y="12"/>
                      <a:pt x="67" y="0"/>
                      <a:pt x="100" y="0"/>
                    </a:cubicBezTo>
                    <a:cubicBezTo>
                      <a:pt x="166" y="0"/>
                      <a:pt x="194" y="32"/>
                      <a:pt x="194" y="96"/>
                    </a:cubicBezTo>
                    <a:lnTo>
                      <a:pt x="194" y="192"/>
                    </a:lnTo>
                    <a:cubicBezTo>
                      <a:pt x="194" y="205"/>
                      <a:pt x="195" y="219"/>
                      <a:pt x="197" y="231"/>
                    </a:cubicBezTo>
                    <a:lnTo>
                      <a:pt x="161" y="231"/>
                    </a:lnTo>
                    <a:cubicBezTo>
                      <a:pt x="159" y="221"/>
                      <a:pt x="159" y="207"/>
                      <a:pt x="159" y="197"/>
                    </a:cubicBezTo>
                    <a:lnTo>
                      <a:pt x="158" y="197"/>
                    </a:lnTo>
                    <a:cubicBezTo>
                      <a:pt x="143" y="220"/>
                      <a:pt x="118" y="237"/>
                      <a:pt x="84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7" y="91"/>
                      <a:pt x="142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6" y="35"/>
                      <a:pt x="101" y="35"/>
                    </a:cubicBezTo>
                    <a:cubicBezTo>
                      <a:pt x="77" y="35"/>
                      <a:pt x="52" y="43"/>
                      <a:pt x="34" y="60"/>
                    </a:cubicBezTo>
                    <a:lnTo>
                      <a:pt x="11" y="35"/>
                    </a:lnTo>
                    <a:close/>
                    <a:moveTo>
                      <a:pt x="119" y="123"/>
                    </a:moveTo>
                    <a:lnTo>
                      <a:pt x="119" y="123"/>
                    </a:lnTo>
                    <a:cubicBezTo>
                      <a:pt x="71" y="123"/>
                      <a:pt x="41" y="136"/>
                      <a:pt x="41" y="166"/>
                    </a:cubicBezTo>
                    <a:cubicBezTo>
                      <a:pt x="41" y="194"/>
                      <a:pt x="62" y="205"/>
                      <a:pt x="90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9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1">
                <a:extLst>
                  <a:ext uri="{FF2B5EF4-FFF2-40B4-BE49-F238E27FC236}">
                    <a16:creationId xmlns:a16="http://schemas.microsoft.com/office/drawing/2014/main" id="{ECFE4455-EAC2-F54E-8EBA-57AD72EC8E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4" y="1108"/>
                <a:ext cx="93" cy="184"/>
              </a:xfrm>
              <a:custGeom>
                <a:avLst/>
                <a:gdLst>
                  <a:gd name="T0" fmla="*/ 152 w 154"/>
                  <a:gd name="T1" fmla="*/ 96 h 295"/>
                  <a:gd name="T2" fmla="*/ 152 w 154"/>
                  <a:gd name="T3" fmla="*/ 96 h 295"/>
                  <a:gd name="T4" fmla="*/ 86 w 154"/>
                  <a:gd name="T5" fmla="*/ 96 h 295"/>
                  <a:gd name="T6" fmla="*/ 86 w 154"/>
                  <a:gd name="T7" fmla="*/ 208 h 295"/>
                  <a:gd name="T8" fmla="*/ 120 w 154"/>
                  <a:gd name="T9" fmla="*/ 260 h 295"/>
                  <a:gd name="T10" fmla="*/ 153 w 154"/>
                  <a:gd name="T11" fmla="*/ 252 h 295"/>
                  <a:gd name="T12" fmla="*/ 154 w 154"/>
                  <a:gd name="T13" fmla="*/ 286 h 295"/>
                  <a:gd name="T14" fmla="*/ 111 w 154"/>
                  <a:gd name="T15" fmla="*/ 295 h 295"/>
                  <a:gd name="T16" fmla="*/ 49 w 154"/>
                  <a:gd name="T17" fmla="*/ 219 h 295"/>
                  <a:gd name="T18" fmla="*/ 49 w 154"/>
                  <a:gd name="T19" fmla="*/ 96 h 295"/>
                  <a:gd name="T20" fmla="*/ 0 w 154"/>
                  <a:gd name="T21" fmla="*/ 96 h 295"/>
                  <a:gd name="T22" fmla="*/ 0 w 154"/>
                  <a:gd name="T23" fmla="*/ 64 h 295"/>
                  <a:gd name="T24" fmla="*/ 49 w 154"/>
                  <a:gd name="T25" fmla="*/ 64 h 295"/>
                  <a:gd name="T26" fmla="*/ 49 w 154"/>
                  <a:gd name="T27" fmla="*/ 0 h 295"/>
                  <a:gd name="T28" fmla="*/ 86 w 154"/>
                  <a:gd name="T29" fmla="*/ 0 h 295"/>
                  <a:gd name="T30" fmla="*/ 86 w 154"/>
                  <a:gd name="T31" fmla="*/ 64 h 295"/>
                  <a:gd name="T32" fmla="*/ 152 w 154"/>
                  <a:gd name="T33" fmla="*/ 64 h 295"/>
                  <a:gd name="T34" fmla="*/ 152 w 154"/>
                  <a:gd name="T35" fmla="*/ 96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4" h="295">
                    <a:moveTo>
                      <a:pt x="152" y="96"/>
                    </a:moveTo>
                    <a:lnTo>
                      <a:pt x="152" y="96"/>
                    </a:lnTo>
                    <a:lnTo>
                      <a:pt x="86" y="96"/>
                    </a:lnTo>
                    <a:lnTo>
                      <a:pt x="86" y="208"/>
                    </a:lnTo>
                    <a:cubicBezTo>
                      <a:pt x="86" y="237"/>
                      <a:pt x="87" y="260"/>
                      <a:pt x="120" y="260"/>
                    </a:cubicBezTo>
                    <a:cubicBezTo>
                      <a:pt x="131" y="260"/>
                      <a:pt x="143" y="258"/>
                      <a:pt x="153" y="252"/>
                    </a:cubicBezTo>
                    <a:lnTo>
                      <a:pt x="154" y="286"/>
                    </a:lnTo>
                    <a:cubicBezTo>
                      <a:pt x="141" y="292"/>
                      <a:pt x="125" y="295"/>
                      <a:pt x="111" y="295"/>
                    </a:cubicBezTo>
                    <a:cubicBezTo>
                      <a:pt x="57" y="295"/>
                      <a:pt x="49" y="266"/>
                      <a:pt x="49" y="219"/>
                    </a:cubicBezTo>
                    <a:lnTo>
                      <a:pt x="49" y="96"/>
                    </a:lnTo>
                    <a:lnTo>
                      <a:pt x="0" y="96"/>
                    </a:lnTo>
                    <a:lnTo>
                      <a:pt x="0" y="64"/>
                    </a:lnTo>
                    <a:lnTo>
                      <a:pt x="49" y="64"/>
                    </a:lnTo>
                    <a:lnTo>
                      <a:pt x="49" y="0"/>
                    </a:lnTo>
                    <a:lnTo>
                      <a:pt x="86" y="0"/>
                    </a:lnTo>
                    <a:lnTo>
                      <a:pt x="86" y="64"/>
                    </a:lnTo>
                    <a:lnTo>
                      <a:pt x="152" y="64"/>
                    </a:lnTo>
                    <a:lnTo>
                      <a:pt x="152" y="96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2">
                <a:extLst>
                  <a:ext uri="{FF2B5EF4-FFF2-40B4-BE49-F238E27FC236}">
                    <a16:creationId xmlns:a16="http://schemas.microsoft.com/office/drawing/2014/main" id="{4CE28E14-FAD1-9D44-9FE0-95CC10271D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7" y="1076"/>
                <a:ext cx="34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1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3">
                <a:extLst>
                  <a:ext uri="{FF2B5EF4-FFF2-40B4-BE49-F238E27FC236}">
                    <a16:creationId xmlns:a16="http://schemas.microsoft.com/office/drawing/2014/main" id="{3FAE42D7-1C68-1448-8B72-AE18B017BE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38" y="1144"/>
                <a:ext cx="144" cy="148"/>
              </a:xfrm>
              <a:custGeom>
                <a:avLst/>
                <a:gdLst>
                  <a:gd name="T0" fmla="*/ 120 w 240"/>
                  <a:gd name="T1" fmla="*/ 0 h 237"/>
                  <a:gd name="T2" fmla="*/ 120 w 240"/>
                  <a:gd name="T3" fmla="*/ 0 h 237"/>
                  <a:gd name="T4" fmla="*/ 240 w 240"/>
                  <a:gd name="T5" fmla="*/ 119 h 237"/>
                  <a:gd name="T6" fmla="*/ 120 w 240"/>
                  <a:gd name="T7" fmla="*/ 237 h 237"/>
                  <a:gd name="T8" fmla="*/ 0 w 240"/>
                  <a:gd name="T9" fmla="*/ 119 h 237"/>
                  <a:gd name="T10" fmla="*/ 120 w 240"/>
                  <a:gd name="T11" fmla="*/ 0 h 237"/>
                  <a:gd name="T12" fmla="*/ 120 w 240"/>
                  <a:gd name="T13" fmla="*/ 202 h 237"/>
                  <a:gd name="T14" fmla="*/ 120 w 240"/>
                  <a:gd name="T15" fmla="*/ 202 h 237"/>
                  <a:gd name="T16" fmla="*/ 200 w 240"/>
                  <a:gd name="T17" fmla="*/ 119 h 237"/>
                  <a:gd name="T18" fmla="*/ 120 w 240"/>
                  <a:gd name="T19" fmla="*/ 35 h 237"/>
                  <a:gd name="T20" fmla="*/ 41 w 240"/>
                  <a:gd name="T21" fmla="*/ 119 h 237"/>
                  <a:gd name="T22" fmla="*/ 120 w 240"/>
                  <a:gd name="T23" fmla="*/ 20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0" h="237">
                    <a:moveTo>
                      <a:pt x="120" y="0"/>
                    </a:moveTo>
                    <a:lnTo>
                      <a:pt x="120" y="0"/>
                    </a:lnTo>
                    <a:cubicBezTo>
                      <a:pt x="189" y="0"/>
                      <a:pt x="240" y="48"/>
                      <a:pt x="240" y="119"/>
                    </a:cubicBezTo>
                    <a:cubicBezTo>
                      <a:pt x="240" y="189"/>
                      <a:pt x="189" y="237"/>
                      <a:pt x="120" y="237"/>
                    </a:cubicBezTo>
                    <a:cubicBezTo>
                      <a:pt x="51" y="237"/>
                      <a:pt x="0" y="189"/>
                      <a:pt x="0" y="119"/>
                    </a:cubicBezTo>
                    <a:cubicBezTo>
                      <a:pt x="0" y="48"/>
                      <a:pt x="51" y="0"/>
                      <a:pt x="120" y="0"/>
                    </a:cubicBezTo>
                    <a:close/>
                    <a:moveTo>
                      <a:pt x="120" y="202"/>
                    </a:moveTo>
                    <a:lnTo>
                      <a:pt x="120" y="202"/>
                    </a:lnTo>
                    <a:cubicBezTo>
                      <a:pt x="169" y="202"/>
                      <a:pt x="200" y="166"/>
                      <a:pt x="200" y="119"/>
                    </a:cubicBezTo>
                    <a:cubicBezTo>
                      <a:pt x="200" y="72"/>
                      <a:pt x="169" y="35"/>
                      <a:pt x="120" y="35"/>
                    </a:cubicBezTo>
                    <a:cubicBezTo>
                      <a:pt x="72" y="35"/>
                      <a:pt x="41" y="72"/>
                      <a:pt x="41" y="119"/>
                    </a:cubicBezTo>
                    <a:cubicBezTo>
                      <a:pt x="41" y="166"/>
                      <a:pt x="72" y="202"/>
                      <a:pt x="120" y="202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4">
                <a:extLst>
                  <a:ext uri="{FF2B5EF4-FFF2-40B4-BE49-F238E27FC236}">
                    <a16:creationId xmlns:a16="http://schemas.microsoft.com/office/drawing/2014/main" id="{570D103D-E330-A145-BCC8-F5F9AD0CFE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3" y="1144"/>
                <a:ext cx="119" cy="144"/>
              </a:xfrm>
              <a:custGeom>
                <a:avLst/>
                <a:gdLst>
                  <a:gd name="T0" fmla="*/ 2 w 198"/>
                  <a:gd name="T1" fmla="*/ 60 h 231"/>
                  <a:gd name="T2" fmla="*/ 2 w 198"/>
                  <a:gd name="T3" fmla="*/ 60 h 231"/>
                  <a:gd name="T4" fmla="*/ 0 w 198"/>
                  <a:gd name="T5" fmla="*/ 6 h 231"/>
                  <a:gd name="T6" fmla="*/ 36 w 198"/>
                  <a:gd name="T7" fmla="*/ 6 h 231"/>
                  <a:gd name="T8" fmla="*/ 37 w 198"/>
                  <a:gd name="T9" fmla="*/ 43 h 231"/>
                  <a:gd name="T10" fmla="*/ 38 w 198"/>
                  <a:gd name="T11" fmla="*/ 43 h 231"/>
                  <a:gd name="T12" fmla="*/ 112 w 198"/>
                  <a:gd name="T13" fmla="*/ 0 h 231"/>
                  <a:gd name="T14" fmla="*/ 198 w 198"/>
                  <a:gd name="T15" fmla="*/ 92 h 231"/>
                  <a:gd name="T16" fmla="*/ 198 w 198"/>
                  <a:gd name="T17" fmla="*/ 231 h 231"/>
                  <a:gd name="T18" fmla="*/ 160 w 198"/>
                  <a:gd name="T19" fmla="*/ 231 h 231"/>
                  <a:gd name="T20" fmla="*/ 160 w 198"/>
                  <a:gd name="T21" fmla="*/ 96 h 231"/>
                  <a:gd name="T22" fmla="*/ 109 w 198"/>
                  <a:gd name="T23" fmla="*/ 35 h 231"/>
                  <a:gd name="T24" fmla="*/ 39 w 198"/>
                  <a:gd name="T25" fmla="*/ 121 h 231"/>
                  <a:gd name="T26" fmla="*/ 39 w 198"/>
                  <a:gd name="T27" fmla="*/ 231 h 231"/>
                  <a:gd name="T28" fmla="*/ 2 w 198"/>
                  <a:gd name="T29" fmla="*/ 231 h 231"/>
                  <a:gd name="T30" fmla="*/ 2 w 198"/>
                  <a:gd name="T31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71" y="0"/>
                      <a:pt x="198" y="38"/>
                      <a:pt x="198" y="92"/>
                    </a:cubicBezTo>
                    <a:lnTo>
                      <a:pt x="198" y="231"/>
                    </a:lnTo>
                    <a:lnTo>
                      <a:pt x="160" y="231"/>
                    </a:lnTo>
                    <a:lnTo>
                      <a:pt x="160" y="96"/>
                    </a:lnTo>
                    <a:cubicBezTo>
                      <a:pt x="160" y="59"/>
                      <a:pt x="144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90444F09-0CAD-7847-B840-E5446ABC56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64" y="1144"/>
                <a:ext cx="117" cy="148"/>
              </a:xfrm>
              <a:custGeom>
                <a:avLst/>
                <a:gdLst>
                  <a:gd name="T0" fmla="*/ 10 w 196"/>
                  <a:gd name="T1" fmla="*/ 35 h 237"/>
                  <a:gd name="T2" fmla="*/ 10 w 196"/>
                  <a:gd name="T3" fmla="*/ 35 h 237"/>
                  <a:gd name="T4" fmla="*/ 99 w 196"/>
                  <a:gd name="T5" fmla="*/ 0 h 237"/>
                  <a:gd name="T6" fmla="*/ 193 w 196"/>
                  <a:gd name="T7" fmla="*/ 96 h 237"/>
                  <a:gd name="T8" fmla="*/ 193 w 196"/>
                  <a:gd name="T9" fmla="*/ 192 h 237"/>
                  <a:gd name="T10" fmla="*/ 196 w 196"/>
                  <a:gd name="T11" fmla="*/ 231 h 237"/>
                  <a:gd name="T12" fmla="*/ 160 w 196"/>
                  <a:gd name="T13" fmla="*/ 231 h 237"/>
                  <a:gd name="T14" fmla="*/ 158 w 196"/>
                  <a:gd name="T15" fmla="*/ 197 h 237"/>
                  <a:gd name="T16" fmla="*/ 157 w 196"/>
                  <a:gd name="T17" fmla="*/ 197 h 237"/>
                  <a:gd name="T18" fmla="*/ 83 w 196"/>
                  <a:gd name="T19" fmla="*/ 237 h 237"/>
                  <a:gd name="T20" fmla="*/ 0 w 196"/>
                  <a:gd name="T21" fmla="*/ 170 h 237"/>
                  <a:gd name="T22" fmla="*/ 141 w 196"/>
                  <a:gd name="T23" fmla="*/ 91 h 237"/>
                  <a:gd name="T24" fmla="*/ 156 w 196"/>
                  <a:gd name="T25" fmla="*/ 91 h 237"/>
                  <a:gd name="T26" fmla="*/ 156 w 196"/>
                  <a:gd name="T27" fmla="*/ 84 h 237"/>
                  <a:gd name="T28" fmla="*/ 100 w 196"/>
                  <a:gd name="T29" fmla="*/ 35 h 237"/>
                  <a:gd name="T30" fmla="*/ 33 w 196"/>
                  <a:gd name="T31" fmla="*/ 60 h 237"/>
                  <a:gd name="T32" fmla="*/ 10 w 196"/>
                  <a:gd name="T33" fmla="*/ 35 h 237"/>
                  <a:gd name="T34" fmla="*/ 118 w 196"/>
                  <a:gd name="T35" fmla="*/ 123 h 237"/>
                  <a:gd name="T36" fmla="*/ 118 w 196"/>
                  <a:gd name="T37" fmla="*/ 123 h 237"/>
                  <a:gd name="T38" fmla="*/ 40 w 196"/>
                  <a:gd name="T39" fmla="*/ 166 h 237"/>
                  <a:gd name="T40" fmla="*/ 89 w 196"/>
                  <a:gd name="T41" fmla="*/ 205 h 237"/>
                  <a:gd name="T42" fmla="*/ 156 w 196"/>
                  <a:gd name="T43" fmla="*/ 137 h 237"/>
                  <a:gd name="T44" fmla="*/ 156 w 196"/>
                  <a:gd name="T45" fmla="*/ 123 h 237"/>
                  <a:gd name="T46" fmla="*/ 118 w 196"/>
                  <a:gd name="T47" fmla="*/ 123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6" h="237">
                    <a:moveTo>
                      <a:pt x="10" y="35"/>
                    </a:moveTo>
                    <a:lnTo>
                      <a:pt x="10" y="35"/>
                    </a:lnTo>
                    <a:cubicBezTo>
                      <a:pt x="33" y="12"/>
                      <a:pt x="66" y="0"/>
                      <a:pt x="99" y="0"/>
                    </a:cubicBezTo>
                    <a:cubicBezTo>
                      <a:pt x="165" y="0"/>
                      <a:pt x="193" y="32"/>
                      <a:pt x="193" y="96"/>
                    </a:cubicBezTo>
                    <a:lnTo>
                      <a:pt x="193" y="192"/>
                    </a:lnTo>
                    <a:cubicBezTo>
                      <a:pt x="193" y="205"/>
                      <a:pt x="194" y="219"/>
                      <a:pt x="196" y="231"/>
                    </a:cubicBezTo>
                    <a:lnTo>
                      <a:pt x="160" y="231"/>
                    </a:lnTo>
                    <a:cubicBezTo>
                      <a:pt x="158" y="221"/>
                      <a:pt x="158" y="207"/>
                      <a:pt x="158" y="197"/>
                    </a:cubicBezTo>
                    <a:lnTo>
                      <a:pt x="157" y="197"/>
                    </a:lnTo>
                    <a:cubicBezTo>
                      <a:pt x="142" y="220"/>
                      <a:pt x="117" y="237"/>
                      <a:pt x="83" y="237"/>
                    </a:cubicBezTo>
                    <a:cubicBezTo>
                      <a:pt x="38" y="237"/>
                      <a:pt x="0" y="214"/>
                      <a:pt x="0" y="170"/>
                    </a:cubicBezTo>
                    <a:cubicBezTo>
                      <a:pt x="0" y="96"/>
                      <a:pt x="86" y="91"/>
                      <a:pt x="141" y="91"/>
                    </a:cubicBezTo>
                    <a:lnTo>
                      <a:pt x="156" y="91"/>
                    </a:lnTo>
                    <a:lnTo>
                      <a:pt x="156" y="84"/>
                    </a:lnTo>
                    <a:cubicBezTo>
                      <a:pt x="156" y="52"/>
                      <a:pt x="135" y="35"/>
                      <a:pt x="100" y="35"/>
                    </a:cubicBezTo>
                    <a:cubicBezTo>
                      <a:pt x="76" y="35"/>
                      <a:pt x="51" y="43"/>
                      <a:pt x="33" y="60"/>
                    </a:cubicBezTo>
                    <a:lnTo>
                      <a:pt x="10" y="35"/>
                    </a:lnTo>
                    <a:close/>
                    <a:moveTo>
                      <a:pt x="118" y="123"/>
                    </a:moveTo>
                    <a:lnTo>
                      <a:pt x="118" y="123"/>
                    </a:lnTo>
                    <a:cubicBezTo>
                      <a:pt x="71" y="123"/>
                      <a:pt x="40" y="136"/>
                      <a:pt x="40" y="166"/>
                    </a:cubicBezTo>
                    <a:cubicBezTo>
                      <a:pt x="40" y="194"/>
                      <a:pt x="61" y="205"/>
                      <a:pt x="89" y="205"/>
                    </a:cubicBezTo>
                    <a:cubicBezTo>
                      <a:pt x="133" y="205"/>
                      <a:pt x="155" y="174"/>
                      <a:pt x="156" y="137"/>
                    </a:cubicBezTo>
                    <a:lnTo>
                      <a:pt x="156" y="123"/>
                    </a:lnTo>
                    <a:lnTo>
                      <a:pt x="118" y="12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D7CADE7D-AEE6-EF4F-8D20-C51115BE26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0" y="1075"/>
                <a:ext cx="22" cy="213"/>
              </a:xfrm>
              <a:custGeom>
                <a:avLst/>
                <a:gdLst>
                  <a:gd name="T0" fmla="*/ 0 w 37"/>
                  <a:gd name="T1" fmla="*/ 341 h 341"/>
                  <a:gd name="T2" fmla="*/ 0 w 37"/>
                  <a:gd name="T3" fmla="*/ 341 h 341"/>
                  <a:gd name="T4" fmla="*/ 37 w 37"/>
                  <a:gd name="T5" fmla="*/ 341 h 341"/>
                  <a:gd name="T6" fmla="*/ 37 w 37"/>
                  <a:gd name="T7" fmla="*/ 0 h 341"/>
                  <a:gd name="T8" fmla="*/ 0 w 37"/>
                  <a:gd name="T9" fmla="*/ 0 h 341"/>
                  <a:gd name="T10" fmla="*/ 0 w 37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7" y="341"/>
                    </a:lnTo>
                    <a:lnTo>
                      <a:pt x="37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DA6A3D9E-7019-F54D-92CA-8DC2F4455C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51" y="1076"/>
                <a:ext cx="158" cy="212"/>
              </a:xfrm>
              <a:custGeom>
                <a:avLst/>
                <a:gdLst>
                  <a:gd name="T0" fmla="*/ 222 w 262"/>
                  <a:gd name="T1" fmla="*/ 0 h 340"/>
                  <a:gd name="T2" fmla="*/ 222 w 262"/>
                  <a:gd name="T3" fmla="*/ 0 h 340"/>
                  <a:gd name="T4" fmla="*/ 222 w 262"/>
                  <a:gd name="T5" fmla="*/ 144 h 340"/>
                  <a:gd name="T6" fmla="*/ 41 w 262"/>
                  <a:gd name="T7" fmla="*/ 144 h 340"/>
                  <a:gd name="T8" fmla="*/ 41 w 262"/>
                  <a:gd name="T9" fmla="*/ 0 h 340"/>
                  <a:gd name="T10" fmla="*/ 0 w 262"/>
                  <a:gd name="T11" fmla="*/ 0 h 340"/>
                  <a:gd name="T12" fmla="*/ 0 w 262"/>
                  <a:gd name="T13" fmla="*/ 340 h 340"/>
                  <a:gd name="T14" fmla="*/ 41 w 262"/>
                  <a:gd name="T15" fmla="*/ 340 h 340"/>
                  <a:gd name="T16" fmla="*/ 41 w 262"/>
                  <a:gd name="T17" fmla="*/ 181 h 340"/>
                  <a:gd name="T18" fmla="*/ 222 w 262"/>
                  <a:gd name="T19" fmla="*/ 181 h 340"/>
                  <a:gd name="T20" fmla="*/ 222 w 262"/>
                  <a:gd name="T21" fmla="*/ 340 h 340"/>
                  <a:gd name="T22" fmla="*/ 262 w 262"/>
                  <a:gd name="T23" fmla="*/ 340 h 340"/>
                  <a:gd name="T24" fmla="*/ 262 w 262"/>
                  <a:gd name="T25" fmla="*/ 0 h 340"/>
                  <a:gd name="T26" fmla="*/ 222 w 262"/>
                  <a:gd name="T27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62" h="340">
                    <a:moveTo>
                      <a:pt x="222" y="0"/>
                    </a:moveTo>
                    <a:lnTo>
                      <a:pt x="222" y="0"/>
                    </a:lnTo>
                    <a:lnTo>
                      <a:pt x="222" y="144"/>
                    </a:lnTo>
                    <a:lnTo>
                      <a:pt x="41" y="144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340"/>
                    </a:lnTo>
                    <a:lnTo>
                      <a:pt x="41" y="340"/>
                    </a:lnTo>
                    <a:lnTo>
                      <a:pt x="41" y="181"/>
                    </a:lnTo>
                    <a:lnTo>
                      <a:pt x="222" y="181"/>
                    </a:lnTo>
                    <a:lnTo>
                      <a:pt x="222" y="340"/>
                    </a:lnTo>
                    <a:lnTo>
                      <a:pt x="262" y="340"/>
                    </a:lnTo>
                    <a:lnTo>
                      <a:pt x="262" y="0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DF7B1DCE-3ECB-5B4F-A72B-7A76BEA8D6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57" y="1076"/>
                <a:ext cx="24" cy="212"/>
              </a:xfrm>
              <a:custGeom>
                <a:avLst/>
                <a:gdLst>
                  <a:gd name="T0" fmla="*/ 0 w 40"/>
                  <a:gd name="T1" fmla="*/ 340 h 340"/>
                  <a:gd name="T2" fmla="*/ 0 w 40"/>
                  <a:gd name="T3" fmla="*/ 340 h 340"/>
                  <a:gd name="T4" fmla="*/ 40 w 40"/>
                  <a:gd name="T5" fmla="*/ 340 h 340"/>
                  <a:gd name="T6" fmla="*/ 40 w 40"/>
                  <a:gd name="T7" fmla="*/ 0 h 340"/>
                  <a:gd name="T8" fmla="*/ 0 w 40"/>
                  <a:gd name="T9" fmla="*/ 0 h 340"/>
                  <a:gd name="T10" fmla="*/ 0 w 40"/>
                  <a:gd name="T11" fmla="*/ 34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40">
                    <a:moveTo>
                      <a:pt x="0" y="340"/>
                    </a:moveTo>
                    <a:lnTo>
                      <a:pt x="0" y="340"/>
                    </a:lnTo>
                    <a:lnTo>
                      <a:pt x="40" y="340"/>
                    </a:lnTo>
                    <a:lnTo>
                      <a:pt x="40" y="0"/>
                    </a:lnTo>
                    <a:lnTo>
                      <a:pt x="0" y="0"/>
                    </a:lnTo>
                    <a:lnTo>
                      <a:pt x="0" y="34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E8243449-E25D-DD42-BAFB-2841EEDB0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3" y="1076"/>
                <a:ext cx="182" cy="212"/>
              </a:xfrm>
              <a:custGeom>
                <a:avLst/>
                <a:gdLst>
                  <a:gd name="T0" fmla="*/ 260 w 302"/>
                  <a:gd name="T1" fmla="*/ 0 h 340"/>
                  <a:gd name="T2" fmla="*/ 260 w 302"/>
                  <a:gd name="T3" fmla="*/ 0 h 340"/>
                  <a:gd name="T4" fmla="*/ 152 w 302"/>
                  <a:gd name="T5" fmla="*/ 279 h 340"/>
                  <a:gd name="T6" fmla="*/ 151 w 302"/>
                  <a:gd name="T7" fmla="*/ 279 h 340"/>
                  <a:gd name="T8" fmla="*/ 46 w 302"/>
                  <a:gd name="T9" fmla="*/ 0 h 340"/>
                  <a:gd name="T10" fmla="*/ 0 w 302"/>
                  <a:gd name="T11" fmla="*/ 0 h 340"/>
                  <a:gd name="T12" fmla="*/ 131 w 302"/>
                  <a:gd name="T13" fmla="*/ 340 h 340"/>
                  <a:gd name="T14" fmla="*/ 169 w 302"/>
                  <a:gd name="T15" fmla="*/ 340 h 340"/>
                  <a:gd name="T16" fmla="*/ 302 w 302"/>
                  <a:gd name="T17" fmla="*/ 0 h 340"/>
                  <a:gd name="T18" fmla="*/ 260 w 302"/>
                  <a:gd name="T1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2" h="340">
                    <a:moveTo>
                      <a:pt x="260" y="0"/>
                    </a:moveTo>
                    <a:lnTo>
                      <a:pt x="260" y="0"/>
                    </a:lnTo>
                    <a:lnTo>
                      <a:pt x="152" y="279"/>
                    </a:lnTo>
                    <a:lnTo>
                      <a:pt x="151" y="279"/>
                    </a:lnTo>
                    <a:lnTo>
                      <a:pt x="46" y="0"/>
                    </a:lnTo>
                    <a:lnTo>
                      <a:pt x="0" y="0"/>
                    </a:lnTo>
                    <a:lnTo>
                      <a:pt x="131" y="340"/>
                    </a:lnTo>
                    <a:lnTo>
                      <a:pt x="169" y="340"/>
                    </a:lnTo>
                    <a:lnTo>
                      <a:pt x="302" y="0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B6DA0017-A23B-DA49-BE6B-3DC9F2541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56" y="1071"/>
                <a:ext cx="181" cy="223"/>
              </a:xfrm>
              <a:custGeom>
                <a:avLst/>
                <a:gdLst>
                  <a:gd name="T0" fmla="*/ 258 w 302"/>
                  <a:gd name="T1" fmla="*/ 78 h 357"/>
                  <a:gd name="T2" fmla="*/ 258 w 302"/>
                  <a:gd name="T3" fmla="*/ 78 h 357"/>
                  <a:gd name="T4" fmla="*/ 173 w 302"/>
                  <a:gd name="T5" fmla="*/ 37 h 357"/>
                  <a:gd name="T6" fmla="*/ 44 w 302"/>
                  <a:gd name="T7" fmla="*/ 178 h 357"/>
                  <a:gd name="T8" fmla="*/ 173 w 302"/>
                  <a:gd name="T9" fmla="*/ 319 h 357"/>
                  <a:gd name="T10" fmla="*/ 272 w 302"/>
                  <a:gd name="T11" fmla="*/ 272 h 357"/>
                  <a:gd name="T12" fmla="*/ 302 w 302"/>
                  <a:gd name="T13" fmla="*/ 297 h 357"/>
                  <a:gd name="T14" fmla="*/ 173 w 302"/>
                  <a:gd name="T15" fmla="*/ 357 h 357"/>
                  <a:gd name="T16" fmla="*/ 0 w 302"/>
                  <a:gd name="T17" fmla="*/ 178 h 357"/>
                  <a:gd name="T18" fmla="*/ 173 w 302"/>
                  <a:gd name="T19" fmla="*/ 0 h 357"/>
                  <a:gd name="T20" fmla="*/ 293 w 302"/>
                  <a:gd name="T21" fmla="*/ 53 h 357"/>
                  <a:gd name="T22" fmla="*/ 258 w 302"/>
                  <a:gd name="T23" fmla="*/ 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02" h="357">
                    <a:moveTo>
                      <a:pt x="258" y="78"/>
                    </a:moveTo>
                    <a:lnTo>
                      <a:pt x="258" y="78"/>
                    </a:lnTo>
                    <a:cubicBezTo>
                      <a:pt x="238" y="51"/>
                      <a:pt x="206" y="37"/>
                      <a:pt x="173" y="37"/>
                    </a:cubicBezTo>
                    <a:cubicBezTo>
                      <a:pt x="97" y="37"/>
                      <a:pt x="44" y="104"/>
                      <a:pt x="44" y="178"/>
                    </a:cubicBezTo>
                    <a:cubicBezTo>
                      <a:pt x="44" y="257"/>
                      <a:pt x="97" y="319"/>
                      <a:pt x="173" y="319"/>
                    </a:cubicBezTo>
                    <a:cubicBezTo>
                      <a:pt x="215" y="319"/>
                      <a:pt x="248" y="302"/>
                      <a:pt x="272" y="272"/>
                    </a:cubicBezTo>
                    <a:lnTo>
                      <a:pt x="302" y="297"/>
                    </a:lnTo>
                    <a:cubicBezTo>
                      <a:pt x="272" y="338"/>
                      <a:pt x="227" y="357"/>
                      <a:pt x="173" y="357"/>
                    </a:cubicBezTo>
                    <a:cubicBezTo>
                      <a:pt x="76" y="357"/>
                      <a:pt x="0" y="281"/>
                      <a:pt x="0" y="178"/>
                    </a:cubicBezTo>
                    <a:cubicBezTo>
                      <a:pt x="0" y="78"/>
                      <a:pt x="72" y="0"/>
                      <a:pt x="173" y="0"/>
                    </a:cubicBezTo>
                    <a:cubicBezTo>
                      <a:pt x="219" y="0"/>
                      <a:pt x="264" y="15"/>
                      <a:pt x="293" y="53"/>
                    </a:cubicBezTo>
                    <a:lnTo>
                      <a:pt x="258" y="78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CEB270F8-FBBB-4D40-9CB5-35198A58C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62" y="1148"/>
                <a:ext cx="119" cy="144"/>
              </a:xfrm>
              <a:custGeom>
                <a:avLst/>
                <a:gdLst>
                  <a:gd name="T0" fmla="*/ 196 w 198"/>
                  <a:gd name="T1" fmla="*/ 172 h 231"/>
                  <a:gd name="T2" fmla="*/ 196 w 198"/>
                  <a:gd name="T3" fmla="*/ 172 h 231"/>
                  <a:gd name="T4" fmla="*/ 198 w 198"/>
                  <a:gd name="T5" fmla="*/ 225 h 231"/>
                  <a:gd name="T6" fmla="*/ 162 w 198"/>
                  <a:gd name="T7" fmla="*/ 225 h 231"/>
                  <a:gd name="T8" fmla="*/ 161 w 198"/>
                  <a:gd name="T9" fmla="*/ 188 h 231"/>
                  <a:gd name="T10" fmla="*/ 160 w 198"/>
                  <a:gd name="T11" fmla="*/ 188 h 231"/>
                  <a:gd name="T12" fmla="*/ 85 w 198"/>
                  <a:gd name="T13" fmla="*/ 231 h 231"/>
                  <a:gd name="T14" fmla="*/ 0 w 198"/>
                  <a:gd name="T15" fmla="*/ 139 h 231"/>
                  <a:gd name="T16" fmla="*/ 0 w 198"/>
                  <a:gd name="T17" fmla="*/ 0 h 231"/>
                  <a:gd name="T18" fmla="*/ 37 w 198"/>
                  <a:gd name="T19" fmla="*/ 0 h 231"/>
                  <a:gd name="T20" fmla="*/ 37 w 198"/>
                  <a:gd name="T21" fmla="*/ 135 h 231"/>
                  <a:gd name="T22" fmla="*/ 89 w 198"/>
                  <a:gd name="T23" fmla="*/ 196 h 231"/>
                  <a:gd name="T24" fmla="*/ 158 w 198"/>
                  <a:gd name="T25" fmla="*/ 110 h 231"/>
                  <a:gd name="T26" fmla="*/ 158 w 198"/>
                  <a:gd name="T27" fmla="*/ 0 h 231"/>
                  <a:gd name="T28" fmla="*/ 196 w 198"/>
                  <a:gd name="T29" fmla="*/ 0 h 231"/>
                  <a:gd name="T30" fmla="*/ 196 w 198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8" h="231">
                    <a:moveTo>
                      <a:pt x="196" y="172"/>
                    </a:moveTo>
                    <a:lnTo>
                      <a:pt x="196" y="172"/>
                    </a:lnTo>
                    <a:cubicBezTo>
                      <a:pt x="196" y="192"/>
                      <a:pt x="198" y="210"/>
                      <a:pt x="198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4" y="196"/>
                      <a:pt x="89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6" y="0"/>
                    </a:lnTo>
                    <a:lnTo>
                      <a:pt x="196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2">
                <a:extLst>
                  <a:ext uri="{FF2B5EF4-FFF2-40B4-BE49-F238E27FC236}">
                    <a16:creationId xmlns:a16="http://schemas.microsoft.com/office/drawing/2014/main" id="{4F9A2DA6-965E-DF46-825E-BE6D9DB7F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9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3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3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3">
                <a:extLst>
                  <a:ext uri="{FF2B5EF4-FFF2-40B4-BE49-F238E27FC236}">
                    <a16:creationId xmlns:a16="http://schemas.microsoft.com/office/drawing/2014/main" id="{2ACAAA25-7623-8941-A231-9413F3EE15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0" y="1144"/>
                <a:ext cx="77" cy="144"/>
              </a:xfrm>
              <a:custGeom>
                <a:avLst/>
                <a:gdLst>
                  <a:gd name="T0" fmla="*/ 2 w 128"/>
                  <a:gd name="T1" fmla="*/ 60 h 231"/>
                  <a:gd name="T2" fmla="*/ 2 w 128"/>
                  <a:gd name="T3" fmla="*/ 60 h 231"/>
                  <a:gd name="T4" fmla="*/ 0 w 128"/>
                  <a:gd name="T5" fmla="*/ 6 h 231"/>
                  <a:gd name="T6" fmla="*/ 36 w 128"/>
                  <a:gd name="T7" fmla="*/ 6 h 231"/>
                  <a:gd name="T8" fmla="*/ 37 w 128"/>
                  <a:gd name="T9" fmla="*/ 43 h 231"/>
                  <a:gd name="T10" fmla="*/ 38 w 128"/>
                  <a:gd name="T11" fmla="*/ 43 h 231"/>
                  <a:gd name="T12" fmla="*/ 112 w 128"/>
                  <a:gd name="T13" fmla="*/ 0 h 231"/>
                  <a:gd name="T14" fmla="*/ 128 w 128"/>
                  <a:gd name="T15" fmla="*/ 3 h 231"/>
                  <a:gd name="T16" fmla="*/ 125 w 128"/>
                  <a:gd name="T17" fmla="*/ 41 h 231"/>
                  <a:gd name="T18" fmla="*/ 105 w 128"/>
                  <a:gd name="T19" fmla="*/ 38 h 231"/>
                  <a:gd name="T20" fmla="*/ 40 w 128"/>
                  <a:gd name="T21" fmla="*/ 121 h 231"/>
                  <a:gd name="T22" fmla="*/ 40 w 128"/>
                  <a:gd name="T23" fmla="*/ 231 h 231"/>
                  <a:gd name="T24" fmla="*/ 2 w 128"/>
                  <a:gd name="T25" fmla="*/ 231 h 231"/>
                  <a:gd name="T26" fmla="*/ 2 w 128"/>
                  <a:gd name="T27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8" y="43"/>
                    </a:lnTo>
                    <a:cubicBezTo>
                      <a:pt x="48" y="21"/>
                      <a:pt x="76" y="0"/>
                      <a:pt x="112" y="0"/>
                    </a:cubicBezTo>
                    <a:cubicBezTo>
                      <a:pt x="117" y="0"/>
                      <a:pt x="123" y="1"/>
                      <a:pt x="128" y="3"/>
                    </a:cubicBezTo>
                    <a:lnTo>
                      <a:pt x="125" y="41"/>
                    </a:lnTo>
                    <a:cubicBezTo>
                      <a:pt x="119" y="39"/>
                      <a:pt x="112" y="38"/>
                      <a:pt x="105" y="38"/>
                    </a:cubicBezTo>
                    <a:cubicBezTo>
                      <a:pt x="60" y="38"/>
                      <a:pt x="40" y="70"/>
                      <a:pt x="40" y="121"/>
                    </a:cubicBezTo>
                    <a:lnTo>
                      <a:pt x="40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4">
                <a:extLst>
                  <a:ext uri="{FF2B5EF4-FFF2-40B4-BE49-F238E27FC236}">
                    <a16:creationId xmlns:a16="http://schemas.microsoft.com/office/drawing/2014/main" id="{8D8D75C5-4920-A54A-96DB-C3ED2512188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7" y="1076"/>
                <a:ext cx="33" cy="212"/>
              </a:xfrm>
              <a:custGeom>
                <a:avLst/>
                <a:gdLst>
                  <a:gd name="T0" fmla="*/ 27 w 55"/>
                  <a:gd name="T1" fmla="*/ 0 h 340"/>
                  <a:gd name="T2" fmla="*/ 27 w 55"/>
                  <a:gd name="T3" fmla="*/ 0 h 340"/>
                  <a:gd name="T4" fmla="*/ 55 w 55"/>
                  <a:gd name="T5" fmla="*/ 27 h 340"/>
                  <a:gd name="T6" fmla="*/ 27 w 55"/>
                  <a:gd name="T7" fmla="*/ 55 h 340"/>
                  <a:gd name="T8" fmla="*/ 0 w 55"/>
                  <a:gd name="T9" fmla="*/ 27 h 340"/>
                  <a:gd name="T10" fmla="*/ 27 w 55"/>
                  <a:gd name="T11" fmla="*/ 0 h 340"/>
                  <a:gd name="T12" fmla="*/ 9 w 55"/>
                  <a:gd name="T13" fmla="*/ 115 h 340"/>
                  <a:gd name="T14" fmla="*/ 9 w 55"/>
                  <a:gd name="T15" fmla="*/ 115 h 340"/>
                  <a:gd name="T16" fmla="*/ 46 w 55"/>
                  <a:gd name="T17" fmla="*/ 115 h 340"/>
                  <a:gd name="T18" fmla="*/ 46 w 55"/>
                  <a:gd name="T19" fmla="*/ 340 h 340"/>
                  <a:gd name="T20" fmla="*/ 9 w 55"/>
                  <a:gd name="T21" fmla="*/ 340 h 340"/>
                  <a:gd name="T22" fmla="*/ 9 w 55"/>
                  <a:gd name="T23" fmla="*/ 115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340">
                    <a:moveTo>
                      <a:pt x="27" y="0"/>
                    </a:moveTo>
                    <a:lnTo>
                      <a:pt x="27" y="0"/>
                    </a:lnTo>
                    <a:cubicBezTo>
                      <a:pt x="43" y="0"/>
                      <a:pt x="55" y="13"/>
                      <a:pt x="55" y="27"/>
                    </a:cubicBezTo>
                    <a:cubicBezTo>
                      <a:pt x="55" y="43"/>
                      <a:pt x="43" y="55"/>
                      <a:pt x="27" y="55"/>
                    </a:cubicBezTo>
                    <a:cubicBezTo>
                      <a:pt x="12" y="55"/>
                      <a:pt x="0" y="43"/>
                      <a:pt x="0" y="27"/>
                    </a:cubicBezTo>
                    <a:cubicBezTo>
                      <a:pt x="0" y="13"/>
                      <a:pt x="12" y="0"/>
                      <a:pt x="27" y="0"/>
                    </a:cubicBezTo>
                    <a:close/>
                    <a:moveTo>
                      <a:pt x="9" y="115"/>
                    </a:moveTo>
                    <a:lnTo>
                      <a:pt x="9" y="115"/>
                    </a:lnTo>
                    <a:lnTo>
                      <a:pt x="46" y="115"/>
                    </a:lnTo>
                    <a:lnTo>
                      <a:pt x="46" y="340"/>
                    </a:lnTo>
                    <a:lnTo>
                      <a:pt x="9" y="340"/>
                    </a:lnTo>
                    <a:lnTo>
                      <a:pt x="9" y="11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45">
                <a:extLst>
                  <a:ext uri="{FF2B5EF4-FFF2-40B4-BE49-F238E27FC236}">
                    <a16:creationId xmlns:a16="http://schemas.microsoft.com/office/drawing/2014/main" id="{B693F4E2-7E6A-8543-9D5B-485D34592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7" y="1144"/>
                <a:ext cx="122" cy="148"/>
              </a:xfrm>
              <a:custGeom>
                <a:avLst/>
                <a:gdLst>
                  <a:gd name="T0" fmla="*/ 173 w 203"/>
                  <a:gd name="T1" fmla="*/ 62 h 237"/>
                  <a:gd name="T2" fmla="*/ 173 w 203"/>
                  <a:gd name="T3" fmla="*/ 62 h 237"/>
                  <a:gd name="T4" fmla="*/ 116 w 203"/>
                  <a:gd name="T5" fmla="*/ 35 h 237"/>
                  <a:gd name="T6" fmla="*/ 41 w 203"/>
                  <a:gd name="T7" fmla="*/ 119 h 237"/>
                  <a:gd name="T8" fmla="*/ 116 w 203"/>
                  <a:gd name="T9" fmla="*/ 202 h 237"/>
                  <a:gd name="T10" fmla="*/ 174 w 203"/>
                  <a:gd name="T11" fmla="*/ 174 h 237"/>
                  <a:gd name="T12" fmla="*/ 201 w 203"/>
                  <a:gd name="T13" fmla="*/ 201 h 237"/>
                  <a:gd name="T14" fmla="*/ 116 w 203"/>
                  <a:gd name="T15" fmla="*/ 237 h 237"/>
                  <a:gd name="T16" fmla="*/ 0 w 203"/>
                  <a:gd name="T17" fmla="*/ 119 h 237"/>
                  <a:gd name="T18" fmla="*/ 116 w 203"/>
                  <a:gd name="T19" fmla="*/ 0 h 237"/>
                  <a:gd name="T20" fmla="*/ 203 w 203"/>
                  <a:gd name="T21" fmla="*/ 36 h 237"/>
                  <a:gd name="T22" fmla="*/ 173 w 203"/>
                  <a:gd name="T23" fmla="*/ 62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3" h="237">
                    <a:moveTo>
                      <a:pt x="173" y="62"/>
                    </a:moveTo>
                    <a:lnTo>
                      <a:pt x="173" y="62"/>
                    </a:lnTo>
                    <a:cubicBezTo>
                      <a:pt x="157" y="43"/>
                      <a:pt x="139" y="35"/>
                      <a:pt x="116" y="35"/>
                    </a:cubicBezTo>
                    <a:cubicBezTo>
                      <a:pt x="66" y="35"/>
                      <a:pt x="41" y="72"/>
                      <a:pt x="41" y="119"/>
                    </a:cubicBezTo>
                    <a:cubicBezTo>
                      <a:pt x="41" y="165"/>
                      <a:pt x="71" y="202"/>
                      <a:pt x="116" y="202"/>
                    </a:cubicBezTo>
                    <a:cubicBezTo>
                      <a:pt x="141" y="202"/>
                      <a:pt x="160" y="193"/>
                      <a:pt x="174" y="174"/>
                    </a:cubicBezTo>
                    <a:lnTo>
                      <a:pt x="201" y="201"/>
                    </a:lnTo>
                    <a:cubicBezTo>
                      <a:pt x="180" y="226"/>
                      <a:pt x="149" y="237"/>
                      <a:pt x="116" y="237"/>
                    </a:cubicBezTo>
                    <a:cubicBezTo>
                      <a:pt x="47" y="237"/>
                      <a:pt x="0" y="188"/>
                      <a:pt x="0" y="119"/>
                    </a:cubicBezTo>
                    <a:cubicBezTo>
                      <a:pt x="0" y="50"/>
                      <a:pt x="47" y="0"/>
                      <a:pt x="116" y="0"/>
                    </a:cubicBezTo>
                    <a:cubicBezTo>
                      <a:pt x="150" y="0"/>
                      <a:pt x="180" y="12"/>
                      <a:pt x="203" y="36"/>
                    </a:cubicBezTo>
                    <a:lnTo>
                      <a:pt x="173" y="6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46">
                <a:extLst>
                  <a:ext uri="{FF2B5EF4-FFF2-40B4-BE49-F238E27FC236}">
                    <a16:creationId xmlns:a16="http://schemas.microsoft.com/office/drawing/2014/main" id="{79FCBDCE-8080-844D-9A33-09B25FA07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3" y="1148"/>
                <a:ext cx="118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47">
                <a:extLst>
                  <a:ext uri="{FF2B5EF4-FFF2-40B4-BE49-F238E27FC236}">
                    <a16:creationId xmlns:a16="http://schemas.microsoft.com/office/drawing/2014/main" id="{C953DD89-4FED-8F4C-9F9B-204DFE0D1E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82" y="1075"/>
                <a:ext cx="23" cy="213"/>
              </a:xfrm>
              <a:custGeom>
                <a:avLst/>
                <a:gdLst>
                  <a:gd name="T0" fmla="*/ 0 w 38"/>
                  <a:gd name="T1" fmla="*/ 341 h 341"/>
                  <a:gd name="T2" fmla="*/ 0 w 38"/>
                  <a:gd name="T3" fmla="*/ 341 h 341"/>
                  <a:gd name="T4" fmla="*/ 38 w 38"/>
                  <a:gd name="T5" fmla="*/ 341 h 341"/>
                  <a:gd name="T6" fmla="*/ 38 w 38"/>
                  <a:gd name="T7" fmla="*/ 0 h 341"/>
                  <a:gd name="T8" fmla="*/ 0 w 38"/>
                  <a:gd name="T9" fmla="*/ 0 h 341"/>
                  <a:gd name="T10" fmla="*/ 0 w 38"/>
                  <a:gd name="T11" fmla="*/ 34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41">
                    <a:moveTo>
                      <a:pt x="0" y="341"/>
                    </a:moveTo>
                    <a:lnTo>
                      <a:pt x="0" y="341"/>
                    </a:lnTo>
                    <a:lnTo>
                      <a:pt x="38" y="341"/>
                    </a:lnTo>
                    <a:lnTo>
                      <a:pt x="38" y="0"/>
                    </a:lnTo>
                    <a:lnTo>
                      <a:pt x="0" y="0"/>
                    </a:lnTo>
                    <a:lnTo>
                      <a:pt x="0" y="34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48">
                <a:extLst>
                  <a:ext uri="{FF2B5EF4-FFF2-40B4-BE49-F238E27FC236}">
                    <a16:creationId xmlns:a16="http://schemas.microsoft.com/office/drawing/2014/main" id="{53FC9640-29CF-FA4F-8955-C1B280349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5" y="1148"/>
                <a:ext cx="119" cy="144"/>
              </a:xfrm>
              <a:custGeom>
                <a:avLst/>
                <a:gdLst>
                  <a:gd name="T0" fmla="*/ 195 w 197"/>
                  <a:gd name="T1" fmla="*/ 172 h 231"/>
                  <a:gd name="T2" fmla="*/ 195 w 197"/>
                  <a:gd name="T3" fmla="*/ 172 h 231"/>
                  <a:gd name="T4" fmla="*/ 197 w 197"/>
                  <a:gd name="T5" fmla="*/ 225 h 231"/>
                  <a:gd name="T6" fmla="*/ 162 w 197"/>
                  <a:gd name="T7" fmla="*/ 225 h 231"/>
                  <a:gd name="T8" fmla="*/ 161 w 197"/>
                  <a:gd name="T9" fmla="*/ 188 h 231"/>
                  <a:gd name="T10" fmla="*/ 160 w 197"/>
                  <a:gd name="T11" fmla="*/ 188 h 231"/>
                  <a:gd name="T12" fmla="*/ 85 w 197"/>
                  <a:gd name="T13" fmla="*/ 231 h 231"/>
                  <a:gd name="T14" fmla="*/ 0 w 197"/>
                  <a:gd name="T15" fmla="*/ 139 h 231"/>
                  <a:gd name="T16" fmla="*/ 0 w 197"/>
                  <a:gd name="T17" fmla="*/ 0 h 231"/>
                  <a:gd name="T18" fmla="*/ 37 w 197"/>
                  <a:gd name="T19" fmla="*/ 0 h 231"/>
                  <a:gd name="T20" fmla="*/ 37 w 197"/>
                  <a:gd name="T21" fmla="*/ 135 h 231"/>
                  <a:gd name="T22" fmla="*/ 88 w 197"/>
                  <a:gd name="T23" fmla="*/ 196 h 231"/>
                  <a:gd name="T24" fmla="*/ 158 w 197"/>
                  <a:gd name="T25" fmla="*/ 110 h 231"/>
                  <a:gd name="T26" fmla="*/ 158 w 197"/>
                  <a:gd name="T27" fmla="*/ 0 h 231"/>
                  <a:gd name="T28" fmla="*/ 195 w 197"/>
                  <a:gd name="T29" fmla="*/ 0 h 231"/>
                  <a:gd name="T30" fmla="*/ 195 w 197"/>
                  <a:gd name="T31" fmla="*/ 17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231">
                    <a:moveTo>
                      <a:pt x="195" y="172"/>
                    </a:moveTo>
                    <a:lnTo>
                      <a:pt x="195" y="172"/>
                    </a:lnTo>
                    <a:cubicBezTo>
                      <a:pt x="195" y="192"/>
                      <a:pt x="197" y="210"/>
                      <a:pt x="197" y="225"/>
                    </a:cubicBezTo>
                    <a:lnTo>
                      <a:pt x="162" y="225"/>
                    </a:lnTo>
                    <a:cubicBezTo>
                      <a:pt x="162" y="213"/>
                      <a:pt x="161" y="200"/>
                      <a:pt x="161" y="188"/>
                    </a:cubicBezTo>
                    <a:lnTo>
                      <a:pt x="160" y="188"/>
                    </a:lnTo>
                    <a:cubicBezTo>
                      <a:pt x="150" y="210"/>
                      <a:pt x="122" y="231"/>
                      <a:pt x="85" y="231"/>
                    </a:cubicBezTo>
                    <a:cubicBezTo>
                      <a:pt x="26" y="231"/>
                      <a:pt x="0" y="193"/>
                      <a:pt x="0" y="139"/>
                    </a:cubicBezTo>
                    <a:lnTo>
                      <a:pt x="0" y="0"/>
                    </a:lnTo>
                    <a:lnTo>
                      <a:pt x="37" y="0"/>
                    </a:lnTo>
                    <a:lnTo>
                      <a:pt x="37" y="135"/>
                    </a:lnTo>
                    <a:cubicBezTo>
                      <a:pt x="37" y="173"/>
                      <a:pt x="53" y="196"/>
                      <a:pt x="88" y="196"/>
                    </a:cubicBezTo>
                    <a:cubicBezTo>
                      <a:pt x="137" y="196"/>
                      <a:pt x="158" y="161"/>
                      <a:pt x="158" y="110"/>
                    </a:cubicBezTo>
                    <a:lnTo>
                      <a:pt x="158" y="0"/>
                    </a:lnTo>
                    <a:lnTo>
                      <a:pt x="195" y="0"/>
                    </a:lnTo>
                    <a:lnTo>
                      <a:pt x="195" y="17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49">
                <a:extLst>
                  <a:ext uri="{FF2B5EF4-FFF2-40B4-BE49-F238E27FC236}">
                    <a16:creationId xmlns:a16="http://schemas.microsoft.com/office/drawing/2014/main" id="{B627E457-728F-2248-BFE3-AD31E2702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2" y="1144"/>
                <a:ext cx="205" cy="144"/>
              </a:xfrm>
              <a:custGeom>
                <a:avLst/>
                <a:gdLst>
                  <a:gd name="T0" fmla="*/ 2 w 340"/>
                  <a:gd name="T1" fmla="*/ 60 h 231"/>
                  <a:gd name="T2" fmla="*/ 2 w 340"/>
                  <a:gd name="T3" fmla="*/ 60 h 231"/>
                  <a:gd name="T4" fmla="*/ 0 w 340"/>
                  <a:gd name="T5" fmla="*/ 6 h 231"/>
                  <a:gd name="T6" fmla="*/ 36 w 340"/>
                  <a:gd name="T7" fmla="*/ 6 h 231"/>
                  <a:gd name="T8" fmla="*/ 37 w 340"/>
                  <a:gd name="T9" fmla="*/ 43 h 231"/>
                  <a:gd name="T10" fmla="*/ 37 w 340"/>
                  <a:gd name="T11" fmla="*/ 43 h 231"/>
                  <a:gd name="T12" fmla="*/ 112 w 340"/>
                  <a:gd name="T13" fmla="*/ 0 h 231"/>
                  <a:gd name="T14" fmla="*/ 183 w 340"/>
                  <a:gd name="T15" fmla="*/ 43 h 231"/>
                  <a:gd name="T16" fmla="*/ 254 w 340"/>
                  <a:gd name="T17" fmla="*/ 0 h 231"/>
                  <a:gd name="T18" fmla="*/ 340 w 340"/>
                  <a:gd name="T19" fmla="*/ 95 h 231"/>
                  <a:gd name="T20" fmla="*/ 340 w 340"/>
                  <a:gd name="T21" fmla="*/ 231 h 231"/>
                  <a:gd name="T22" fmla="*/ 302 w 340"/>
                  <a:gd name="T23" fmla="*/ 231 h 231"/>
                  <a:gd name="T24" fmla="*/ 302 w 340"/>
                  <a:gd name="T25" fmla="*/ 96 h 231"/>
                  <a:gd name="T26" fmla="*/ 248 w 340"/>
                  <a:gd name="T27" fmla="*/ 35 h 231"/>
                  <a:gd name="T28" fmla="*/ 190 w 340"/>
                  <a:gd name="T29" fmla="*/ 101 h 231"/>
                  <a:gd name="T30" fmla="*/ 190 w 340"/>
                  <a:gd name="T31" fmla="*/ 231 h 231"/>
                  <a:gd name="T32" fmla="*/ 152 w 340"/>
                  <a:gd name="T33" fmla="*/ 231 h 231"/>
                  <a:gd name="T34" fmla="*/ 152 w 340"/>
                  <a:gd name="T35" fmla="*/ 104 h 231"/>
                  <a:gd name="T36" fmla="*/ 109 w 340"/>
                  <a:gd name="T37" fmla="*/ 35 h 231"/>
                  <a:gd name="T38" fmla="*/ 39 w 340"/>
                  <a:gd name="T39" fmla="*/ 121 h 231"/>
                  <a:gd name="T40" fmla="*/ 39 w 340"/>
                  <a:gd name="T41" fmla="*/ 231 h 231"/>
                  <a:gd name="T42" fmla="*/ 2 w 340"/>
                  <a:gd name="T43" fmla="*/ 231 h 231"/>
                  <a:gd name="T44" fmla="*/ 2 w 340"/>
                  <a:gd name="T45" fmla="*/ 6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40" h="231">
                    <a:moveTo>
                      <a:pt x="2" y="60"/>
                    </a:moveTo>
                    <a:lnTo>
                      <a:pt x="2" y="60"/>
                    </a:lnTo>
                    <a:cubicBezTo>
                      <a:pt x="2" y="39"/>
                      <a:pt x="0" y="21"/>
                      <a:pt x="0" y="6"/>
                    </a:cubicBezTo>
                    <a:lnTo>
                      <a:pt x="36" y="6"/>
                    </a:lnTo>
                    <a:cubicBezTo>
                      <a:pt x="36" y="18"/>
                      <a:pt x="37" y="31"/>
                      <a:pt x="37" y="43"/>
                    </a:cubicBezTo>
                    <a:lnTo>
                      <a:pt x="37" y="43"/>
                    </a:lnTo>
                    <a:cubicBezTo>
                      <a:pt x="48" y="21"/>
                      <a:pt x="75" y="0"/>
                      <a:pt x="112" y="0"/>
                    </a:cubicBezTo>
                    <a:cubicBezTo>
                      <a:pt x="161" y="0"/>
                      <a:pt x="176" y="28"/>
                      <a:pt x="183" y="43"/>
                    </a:cubicBezTo>
                    <a:cubicBezTo>
                      <a:pt x="200" y="17"/>
                      <a:pt x="220" y="0"/>
                      <a:pt x="254" y="0"/>
                    </a:cubicBezTo>
                    <a:cubicBezTo>
                      <a:pt x="319" y="0"/>
                      <a:pt x="340" y="36"/>
                      <a:pt x="340" y="95"/>
                    </a:cubicBezTo>
                    <a:lnTo>
                      <a:pt x="340" y="231"/>
                    </a:lnTo>
                    <a:lnTo>
                      <a:pt x="302" y="231"/>
                    </a:lnTo>
                    <a:lnTo>
                      <a:pt x="302" y="96"/>
                    </a:lnTo>
                    <a:cubicBezTo>
                      <a:pt x="302" y="65"/>
                      <a:pt x="291" y="35"/>
                      <a:pt x="248" y="35"/>
                    </a:cubicBezTo>
                    <a:cubicBezTo>
                      <a:pt x="216" y="35"/>
                      <a:pt x="190" y="61"/>
                      <a:pt x="190" y="101"/>
                    </a:cubicBezTo>
                    <a:lnTo>
                      <a:pt x="190" y="231"/>
                    </a:lnTo>
                    <a:lnTo>
                      <a:pt x="152" y="231"/>
                    </a:lnTo>
                    <a:lnTo>
                      <a:pt x="152" y="104"/>
                    </a:lnTo>
                    <a:cubicBezTo>
                      <a:pt x="152" y="54"/>
                      <a:pt x="140" y="35"/>
                      <a:pt x="109" y="35"/>
                    </a:cubicBezTo>
                    <a:cubicBezTo>
                      <a:pt x="61" y="35"/>
                      <a:pt x="39" y="70"/>
                      <a:pt x="39" y="121"/>
                    </a:cubicBezTo>
                    <a:lnTo>
                      <a:pt x="39" y="231"/>
                    </a:lnTo>
                    <a:lnTo>
                      <a:pt x="2" y="231"/>
                    </a:lnTo>
                    <a:lnTo>
                      <a:pt x="2" y="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pic>
        <p:nvPicPr>
          <p:cNvPr id="34" name="Picture 33" descr="AETC_Program-color-outline-01.png">
            <a:extLst>
              <a:ext uri="{FF2B5EF4-FFF2-40B4-BE49-F238E27FC236}">
                <a16:creationId xmlns:a16="http://schemas.microsoft.com/office/drawing/2014/main" id="{98E96793-9A1D-E443-86A8-88BD7E89AA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806" y="6088967"/>
            <a:ext cx="1575509" cy="604369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13C415AF-4480-6D42-B6E8-516737E74359}"/>
              </a:ext>
            </a:extLst>
          </p:cNvPr>
          <p:cNvSpPr txBox="1"/>
          <p:nvPr userDrawn="1"/>
        </p:nvSpPr>
        <p:spPr>
          <a:xfrm>
            <a:off x="7187624" y="323892"/>
            <a:ext cx="1531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253F7F"/>
                </a:solidFill>
                <a:latin typeface="Arial"/>
              </a:rPr>
              <a:t>www.hiv.uw.edu</a:t>
            </a:r>
            <a:endParaRPr lang="en-US" sz="1400" dirty="0">
              <a:solidFill>
                <a:srgbClr val="253F7F"/>
              </a:solidFill>
              <a:latin typeface="Arial"/>
            </a:endParaRPr>
          </a:p>
        </p:txBody>
      </p:sp>
      <p:sp>
        <p:nvSpPr>
          <p:cNvPr id="60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3736" y="3194041"/>
            <a:ext cx="8221886" cy="1645920"/>
          </a:xfrm>
          <a:prstGeom prst="rect">
            <a:avLst/>
          </a:prstGeom>
        </p:spPr>
        <p:txBody>
          <a:bodyPr lIns="91440" tIns="91440" rIns="91440" bIns="91440" anchor="ctr" anchorCtr="0">
            <a:noAutofit/>
          </a:bodyPr>
          <a:lstStyle>
            <a:lvl1pPr marL="0" indent="0" algn="l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1">
                    <a:lumMod val="95000"/>
                  </a:schemeClr>
                </a:solidFill>
                <a:latin typeface="Arial"/>
              </a:defRPr>
            </a:lvl1pPr>
            <a:lvl2pPr marL="0" indent="0" algn="l">
              <a:spcBef>
                <a:spcPts val="0"/>
              </a:spcBef>
              <a:buNone/>
              <a:defRPr sz="1800" i="1">
                <a:solidFill>
                  <a:schemeClr val="accent2"/>
                </a:solidFill>
                <a:latin typeface="Arial"/>
              </a:defRPr>
            </a:lvl2pPr>
            <a:lvl3pPr marL="0" indent="0" algn="l">
              <a:spcBef>
                <a:spcPts val="0"/>
              </a:spcBef>
              <a:buNone/>
              <a:defRPr sz="1600" i="1">
                <a:solidFill>
                  <a:schemeClr val="accent2"/>
                </a:solidFill>
                <a:latin typeface="Arial"/>
              </a:defRPr>
            </a:lvl3pPr>
            <a:lvl4pPr marL="628650" indent="0" algn="ctr">
              <a:buNone/>
              <a:defRPr/>
            </a:lvl4pPr>
            <a:lvl5pPr marL="803275" indent="0" algn="ctr">
              <a:buNone/>
              <a:defRPr/>
            </a:lvl5pPr>
          </a:lstStyle>
          <a:p>
            <a:pPr lvl="0"/>
            <a:r>
              <a:rPr lang="en-US" dirty="0"/>
              <a:t>Click and Add Speaker Info</a:t>
            </a:r>
          </a:p>
        </p:txBody>
      </p:sp>
    </p:spTree>
    <p:extLst>
      <p:ext uri="{BB962C8B-B14F-4D97-AF65-F5344CB8AC3E}">
        <p14:creationId xmlns:p14="http://schemas.microsoft.com/office/powerpoint/2010/main" val="3975617618"/>
      </p:ext>
    </p:extLst>
  </p:cSld>
  <p:clrMapOvr>
    <a:masterClrMapping/>
  </p:clrMapOvr>
  <p:transition spd="slow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os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0" y="1234258"/>
            <a:ext cx="9162288" cy="561746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23850" y="118389"/>
            <a:ext cx="8503918" cy="1096832"/>
          </a:xfrm>
          <a:prstGeom prst="rect">
            <a:avLst/>
          </a:prstGeom>
        </p:spPr>
        <p:txBody>
          <a:bodyPr wrap="square" lIns="91440" anchor="ctr">
            <a:spAutoFit/>
          </a:bodyPr>
          <a:lstStyle/>
          <a:p>
            <a:pPr defTabSz="457200">
              <a:spcAft>
                <a:spcPts val="0"/>
              </a:spcAft>
            </a:pPr>
            <a:r>
              <a:rPr lang="en-US" sz="3200" cap="none" baseline="0" dirty="0">
                <a:solidFill>
                  <a:schemeClr val="bg1"/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Disclosures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688442"/>
            <a:ext cx="8515350" cy="3739896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Type in Speaker name, disclosure information</a:t>
            </a:r>
          </a:p>
        </p:txBody>
      </p:sp>
      <p:pic>
        <p:nvPicPr>
          <p:cNvPr id="8" name="Picture 7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" y="5037619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339042"/>
      </p:ext>
    </p:extLst>
  </p:cSld>
  <p:clrMapOvr>
    <a:masterClrMapping/>
  </p:clrMapOvr>
  <p:transition spd="slow"/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4"/>
          <p:cNvSpPr txBox="1">
            <a:spLocks/>
          </p:cNvSpPr>
          <p:nvPr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E5DBDE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9306" y="2806700"/>
            <a:ext cx="8229568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1" cap="none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9306" y="2249765"/>
            <a:ext cx="8229600" cy="543688"/>
          </a:xfrm>
          <a:prstGeom prst="rect">
            <a:avLst/>
          </a:prstGeom>
        </p:spPr>
        <p:txBody>
          <a:bodyPr bIns="0" anchor="ctr"/>
          <a:lstStyle>
            <a:lvl1pPr marL="0" indent="0" algn="ctr">
              <a:lnSpc>
                <a:spcPct val="100000"/>
              </a:lnSpc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3" name="Picture 12" descr="NatHIVcurriculum_logo_white_thi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1" y="1834421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" y="5037642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517799"/>
      </p:ext>
    </p:extLst>
  </p:cSld>
  <p:clrMapOvr>
    <a:masterClrMapping/>
  </p:clrMapOvr>
  <p:transition spd="slow"/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White and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 flipH="1">
            <a:off x="-1" y="5029199"/>
            <a:ext cx="9162289" cy="1832458"/>
          </a:xfrm>
          <a:prstGeom prst="rect">
            <a:avLst/>
          </a:prstGeom>
        </p:spPr>
      </p:pic>
      <p:pic>
        <p:nvPicPr>
          <p:cNvPr id="8" name="Picture 7" descr="backgroun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-1"/>
            <a:ext cx="9162289" cy="18324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2332" y="3098977"/>
            <a:ext cx="8223499" cy="1137666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>
              <a:defRPr sz="3200" b="1" cap="none">
                <a:solidFill>
                  <a:srgbClr val="003A78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2332" y="2542817"/>
            <a:ext cx="8223499" cy="543683"/>
          </a:xfrm>
          <a:prstGeom prst="rect">
            <a:avLst/>
          </a:prstGeom>
        </p:spPr>
        <p:txBody>
          <a:bodyPr tIns="91440" bIns="91440"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cap="all" baseline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Header Text</a:t>
            </a:r>
          </a:p>
        </p:txBody>
      </p:sp>
      <p:pic>
        <p:nvPicPr>
          <p:cNvPr id="12" name="Picture 11" descr="NatHIVcurriculum_logo_white_thik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9745" y="6404636"/>
            <a:ext cx="1414549" cy="4590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-876" y="1828801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-876" y="4665764"/>
            <a:ext cx="9162288" cy="371855"/>
          </a:xfrm>
          <a:prstGeom prst="rect">
            <a:avLst/>
          </a:prstGeom>
          <a:solidFill>
            <a:srgbClr val="A82C2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4808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Slide: click to enter title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14139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text; hit return then tab for 2nd level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866368"/>
      </p:ext>
    </p:extLst>
  </p:cSld>
  <p:clrMapOvr>
    <a:masterClrMapping/>
  </p:clrMapOvr>
  <p:transition spd="slow"/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.jpg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invGray">
          <a:xfrm>
            <a:off x="-1" y="0"/>
            <a:ext cx="9162288" cy="1231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119172"/>
            <a:ext cx="8497062" cy="1091184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2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Text and Figure Slide: click to enter title</a:t>
            </a:r>
          </a:p>
        </p:txBody>
      </p:sp>
      <p:grpSp>
        <p:nvGrpSpPr>
          <p:cNvPr id="82" name="Logo Stacked V2"/>
          <p:cNvGrpSpPr>
            <a:grpSpLocks noChangeAspect="1"/>
          </p:cNvGrpSpPr>
          <p:nvPr/>
        </p:nvGrpSpPr>
        <p:grpSpPr>
          <a:xfrm>
            <a:off x="7725251" y="6495425"/>
            <a:ext cx="1324004" cy="301752"/>
            <a:chOff x="680865" y="3439338"/>
            <a:chExt cx="4686473" cy="1068091"/>
          </a:xfrm>
        </p:grpSpPr>
        <p:pic>
          <p:nvPicPr>
            <p:cNvPr id="83" name="Logomark V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0865" y="3439338"/>
              <a:ext cx="1088136" cy="1068091"/>
            </a:xfrm>
            <a:prstGeom prst="rect">
              <a:avLst/>
            </a:prstGeom>
          </p:spPr>
        </p:pic>
        <p:grpSp>
          <p:nvGrpSpPr>
            <p:cNvPr id="84" name="Nat HIV Cur logo type stacked"/>
            <p:cNvGrpSpPr>
              <a:grpSpLocks noChangeAspect="1"/>
            </p:cNvGrpSpPr>
            <p:nvPr/>
          </p:nvGrpSpPr>
          <p:grpSpPr bwMode="auto">
            <a:xfrm>
              <a:off x="1898650" y="3455065"/>
              <a:ext cx="3468688" cy="1036638"/>
              <a:chOff x="1196" y="1585"/>
              <a:chExt cx="2185" cy="653"/>
            </a:xfrm>
          </p:grpSpPr>
          <p:sp>
            <p:nvSpPr>
              <p:cNvPr id="85" name="Freeform 5"/>
              <p:cNvSpPr>
                <a:spLocks/>
              </p:cNvSpPr>
              <p:nvPr/>
            </p:nvSpPr>
            <p:spPr bwMode="auto">
              <a:xfrm>
                <a:off x="1212" y="1585"/>
                <a:ext cx="243" cy="286"/>
              </a:xfrm>
              <a:custGeom>
                <a:avLst/>
                <a:gdLst>
                  <a:gd name="T0" fmla="*/ 347 w 403"/>
                  <a:gd name="T1" fmla="*/ 0 h 474"/>
                  <a:gd name="T2" fmla="*/ 347 w 403"/>
                  <a:gd name="T3" fmla="*/ 0 h 474"/>
                  <a:gd name="T4" fmla="*/ 347 w 403"/>
                  <a:gd name="T5" fmla="*/ 394 h 474"/>
                  <a:gd name="T6" fmla="*/ 345 w 403"/>
                  <a:gd name="T7" fmla="*/ 394 h 474"/>
                  <a:gd name="T8" fmla="*/ 71 w 403"/>
                  <a:gd name="T9" fmla="*/ 0 h 474"/>
                  <a:gd name="T10" fmla="*/ 0 w 403"/>
                  <a:gd name="T11" fmla="*/ 0 h 474"/>
                  <a:gd name="T12" fmla="*/ 0 w 403"/>
                  <a:gd name="T13" fmla="*/ 474 h 474"/>
                  <a:gd name="T14" fmla="*/ 56 w 403"/>
                  <a:gd name="T15" fmla="*/ 474 h 474"/>
                  <a:gd name="T16" fmla="*/ 56 w 403"/>
                  <a:gd name="T17" fmla="*/ 81 h 474"/>
                  <a:gd name="T18" fmla="*/ 57 w 403"/>
                  <a:gd name="T19" fmla="*/ 81 h 474"/>
                  <a:gd name="T20" fmla="*/ 332 w 403"/>
                  <a:gd name="T21" fmla="*/ 474 h 474"/>
                  <a:gd name="T22" fmla="*/ 403 w 403"/>
                  <a:gd name="T23" fmla="*/ 474 h 474"/>
                  <a:gd name="T24" fmla="*/ 403 w 403"/>
                  <a:gd name="T25" fmla="*/ 0 h 474"/>
                  <a:gd name="T26" fmla="*/ 347 w 403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3" h="474">
                    <a:moveTo>
                      <a:pt x="347" y="0"/>
                    </a:moveTo>
                    <a:lnTo>
                      <a:pt x="347" y="0"/>
                    </a:lnTo>
                    <a:lnTo>
                      <a:pt x="347" y="394"/>
                    </a:lnTo>
                    <a:lnTo>
                      <a:pt x="345" y="394"/>
                    </a:lnTo>
                    <a:lnTo>
                      <a:pt x="71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6" y="474"/>
                    </a:lnTo>
                    <a:lnTo>
                      <a:pt x="56" y="81"/>
                    </a:lnTo>
                    <a:lnTo>
                      <a:pt x="57" y="81"/>
                    </a:lnTo>
                    <a:lnTo>
                      <a:pt x="332" y="474"/>
                    </a:lnTo>
                    <a:lnTo>
                      <a:pt x="403" y="474"/>
                    </a:lnTo>
                    <a:lnTo>
                      <a:pt x="403" y="0"/>
                    </a:lnTo>
                    <a:lnTo>
                      <a:pt x="347" y="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6"/>
              <p:cNvSpPr>
                <a:spLocks noEditPoints="1"/>
              </p:cNvSpPr>
              <p:nvPr/>
            </p:nvSpPr>
            <p:spPr bwMode="auto">
              <a:xfrm>
                <a:off x="1503" y="1677"/>
                <a:ext cx="165" cy="199"/>
              </a:xfrm>
              <a:custGeom>
                <a:avLst/>
                <a:gdLst>
                  <a:gd name="T0" fmla="*/ 14 w 275"/>
                  <a:gd name="T1" fmla="*/ 48 h 329"/>
                  <a:gd name="T2" fmla="*/ 14 w 275"/>
                  <a:gd name="T3" fmla="*/ 48 h 329"/>
                  <a:gd name="T4" fmla="*/ 139 w 275"/>
                  <a:gd name="T5" fmla="*/ 0 h 329"/>
                  <a:gd name="T6" fmla="*/ 270 w 275"/>
                  <a:gd name="T7" fmla="*/ 132 h 329"/>
                  <a:gd name="T8" fmla="*/ 270 w 275"/>
                  <a:gd name="T9" fmla="*/ 267 h 329"/>
                  <a:gd name="T10" fmla="*/ 275 w 275"/>
                  <a:gd name="T11" fmla="*/ 321 h 329"/>
                  <a:gd name="T12" fmla="*/ 225 w 275"/>
                  <a:gd name="T13" fmla="*/ 321 h 329"/>
                  <a:gd name="T14" fmla="*/ 221 w 275"/>
                  <a:gd name="T15" fmla="*/ 274 h 329"/>
                  <a:gd name="T16" fmla="*/ 220 w 275"/>
                  <a:gd name="T17" fmla="*/ 274 h 329"/>
                  <a:gd name="T18" fmla="*/ 117 w 275"/>
                  <a:gd name="T19" fmla="*/ 329 h 329"/>
                  <a:gd name="T20" fmla="*/ 0 w 275"/>
                  <a:gd name="T21" fmla="*/ 236 h 329"/>
                  <a:gd name="T22" fmla="*/ 198 w 275"/>
                  <a:gd name="T23" fmla="*/ 126 h 329"/>
                  <a:gd name="T24" fmla="*/ 218 w 275"/>
                  <a:gd name="T25" fmla="*/ 126 h 329"/>
                  <a:gd name="T26" fmla="*/ 218 w 275"/>
                  <a:gd name="T27" fmla="*/ 117 h 329"/>
                  <a:gd name="T28" fmla="*/ 140 w 275"/>
                  <a:gd name="T29" fmla="*/ 48 h 329"/>
                  <a:gd name="T30" fmla="*/ 47 w 275"/>
                  <a:gd name="T31" fmla="*/ 82 h 329"/>
                  <a:gd name="T32" fmla="*/ 14 w 275"/>
                  <a:gd name="T33" fmla="*/ 48 h 329"/>
                  <a:gd name="T34" fmla="*/ 166 w 275"/>
                  <a:gd name="T35" fmla="*/ 171 h 329"/>
                  <a:gd name="T36" fmla="*/ 166 w 275"/>
                  <a:gd name="T37" fmla="*/ 171 h 329"/>
                  <a:gd name="T38" fmla="*/ 57 w 275"/>
                  <a:gd name="T39" fmla="*/ 231 h 329"/>
                  <a:gd name="T40" fmla="*/ 125 w 275"/>
                  <a:gd name="T41" fmla="*/ 285 h 329"/>
                  <a:gd name="T42" fmla="*/ 218 w 275"/>
                  <a:gd name="T43" fmla="*/ 191 h 329"/>
                  <a:gd name="T44" fmla="*/ 218 w 275"/>
                  <a:gd name="T45" fmla="*/ 171 h 329"/>
                  <a:gd name="T46" fmla="*/ 166 w 275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5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7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5" y="321"/>
                    </a:cubicBezTo>
                    <a:lnTo>
                      <a:pt x="225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20" y="274"/>
                    </a:lnTo>
                    <a:cubicBezTo>
                      <a:pt x="199" y="306"/>
                      <a:pt x="164" y="329"/>
                      <a:pt x="117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1" y="126"/>
                      <a:pt x="198" y="126"/>
                    </a:cubicBezTo>
                    <a:lnTo>
                      <a:pt x="218" y="126"/>
                    </a:lnTo>
                    <a:lnTo>
                      <a:pt x="218" y="117"/>
                    </a:lnTo>
                    <a:cubicBezTo>
                      <a:pt x="218" y="72"/>
                      <a:pt x="189" y="48"/>
                      <a:pt x="140" y="48"/>
                    </a:cubicBezTo>
                    <a:cubicBezTo>
                      <a:pt x="107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6" y="171"/>
                    </a:moveTo>
                    <a:lnTo>
                      <a:pt x="166" y="171"/>
                    </a:lnTo>
                    <a:cubicBezTo>
                      <a:pt x="99" y="171"/>
                      <a:pt x="57" y="189"/>
                      <a:pt x="57" y="231"/>
                    </a:cubicBezTo>
                    <a:cubicBezTo>
                      <a:pt x="57" y="270"/>
                      <a:pt x="86" y="285"/>
                      <a:pt x="125" y="285"/>
                    </a:cubicBezTo>
                    <a:cubicBezTo>
                      <a:pt x="186" y="285"/>
                      <a:pt x="216" y="242"/>
                      <a:pt x="218" y="191"/>
                    </a:cubicBezTo>
                    <a:lnTo>
                      <a:pt x="218" y="171"/>
                    </a:lnTo>
                    <a:lnTo>
                      <a:pt x="166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7"/>
              <p:cNvSpPr>
                <a:spLocks/>
              </p:cNvSpPr>
              <p:nvPr/>
            </p:nvSpPr>
            <p:spPr bwMode="auto">
              <a:xfrm>
                <a:off x="1692" y="1628"/>
                <a:ext cx="129" cy="248"/>
              </a:xfrm>
              <a:custGeom>
                <a:avLst/>
                <a:gdLst>
                  <a:gd name="T0" fmla="*/ 213 w 216"/>
                  <a:gd name="T1" fmla="*/ 133 h 410"/>
                  <a:gd name="T2" fmla="*/ 213 w 216"/>
                  <a:gd name="T3" fmla="*/ 133 h 410"/>
                  <a:gd name="T4" fmla="*/ 121 w 216"/>
                  <a:gd name="T5" fmla="*/ 133 h 410"/>
                  <a:gd name="T6" fmla="*/ 121 w 216"/>
                  <a:gd name="T7" fmla="*/ 290 h 410"/>
                  <a:gd name="T8" fmla="*/ 168 w 216"/>
                  <a:gd name="T9" fmla="*/ 362 h 410"/>
                  <a:gd name="T10" fmla="*/ 214 w 216"/>
                  <a:gd name="T11" fmla="*/ 351 h 410"/>
                  <a:gd name="T12" fmla="*/ 216 w 216"/>
                  <a:gd name="T13" fmla="*/ 399 h 410"/>
                  <a:gd name="T14" fmla="*/ 155 w 216"/>
                  <a:gd name="T15" fmla="*/ 410 h 410"/>
                  <a:gd name="T16" fmla="*/ 69 w 216"/>
                  <a:gd name="T17" fmla="*/ 305 h 410"/>
                  <a:gd name="T18" fmla="*/ 69 w 216"/>
                  <a:gd name="T19" fmla="*/ 133 h 410"/>
                  <a:gd name="T20" fmla="*/ 0 w 216"/>
                  <a:gd name="T21" fmla="*/ 133 h 410"/>
                  <a:gd name="T22" fmla="*/ 0 w 216"/>
                  <a:gd name="T23" fmla="*/ 89 h 410"/>
                  <a:gd name="T24" fmla="*/ 69 w 216"/>
                  <a:gd name="T25" fmla="*/ 89 h 410"/>
                  <a:gd name="T26" fmla="*/ 69 w 216"/>
                  <a:gd name="T27" fmla="*/ 0 h 410"/>
                  <a:gd name="T28" fmla="*/ 121 w 216"/>
                  <a:gd name="T29" fmla="*/ 0 h 410"/>
                  <a:gd name="T30" fmla="*/ 121 w 216"/>
                  <a:gd name="T31" fmla="*/ 89 h 410"/>
                  <a:gd name="T32" fmla="*/ 213 w 216"/>
                  <a:gd name="T33" fmla="*/ 89 h 410"/>
                  <a:gd name="T34" fmla="*/ 213 w 216"/>
                  <a:gd name="T35" fmla="*/ 133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6" h="410">
                    <a:moveTo>
                      <a:pt x="213" y="133"/>
                    </a:moveTo>
                    <a:lnTo>
                      <a:pt x="213" y="133"/>
                    </a:lnTo>
                    <a:lnTo>
                      <a:pt x="121" y="133"/>
                    </a:lnTo>
                    <a:lnTo>
                      <a:pt x="121" y="290"/>
                    </a:lnTo>
                    <a:cubicBezTo>
                      <a:pt x="121" y="330"/>
                      <a:pt x="121" y="362"/>
                      <a:pt x="168" y="362"/>
                    </a:cubicBezTo>
                    <a:cubicBezTo>
                      <a:pt x="183" y="362"/>
                      <a:pt x="200" y="359"/>
                      <a:pt x="214" y="351"/>
                    </a:cubicBezTo>
                    <a:lnTo>
                      <a:pt x="216" y="399"/>
                    </a:lnTo>
                    <a:cubicBezTo>
                      <a:pt x="198" y="407"/>
                      <a:pt x="174" y="410"/>
                      <a:pt x="155" y="410"/>
                    </a:cubicBezTo>
                    <a:cubicBezTo>
                      <a:pt x="81" y="410"/>
                      <a:pt x="69" y="370"/>
                      <a:pt x="69" y="305"/>
                    </a:cubicBezTo>
                    <a:lnTo>
                      <a:pt x="69" y="133"/>
                    </a:lnTo>
                    <a:lnTo>
                      <a:pt x="0" y="133"/>
                    </a:lnTo>
                    <a:lnTo>
                      <a:pt x="0" y="89"/>
                    </a:lnTo>
                    <a:lnTo>
                      <a:pt x="69" y="89"/>
                    </a:lnTo>
                    <a:lnTo>
                      <a:pt x="69" y="0"/>
                    </a:lnTo>
                    <a:lnTo>
                      <a:pt x="121" y="0"/>
                    </a:lnTo>
                    <a:lnTo>
                      <a:pt x="121" y="89"/>
                    </a:lnTo>
                    <a:lnTo>
                      <a:pt x="213" y="89"/>
                    </a:lnTo>
                    <a:lnTo>
                      <a:pt x="213" y="13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"/>
              <p:cNvSpPr>
                <a:spLocks noEditPoints="1"/>
              </p:cNvSpPr>
              <p:nvPr/>
            </p:nvSpPr>
            <p:spPr bwMode="auto">
              <a:xfrm>
                <a:off x="1848" y="1585"/>
                <a:ext cx="46" cy="286"/>
              </a:xfrm>
              <a:custGeom>
                <a:avLst/>
                <a:gdLst>
                  <a:gd name="T0" fmla="*/ 38 w 76"/>
                  <a:gd name="T1" fmla="*/ 0 h 474"/>
                  <a:gd name="T2" fmla="*/ 38 w 76"/>
                  <a:gd name="T3" fmla="*/ 0 h 474"/>
                  <a:gd name="T4" fmla="*/ 76 w 76"/>
                  <a:gd name="T5" fmla="*/ 39 h 474"/>
                  <a:gd name="T6" fmla="*/ 38 w 76"/>
                  <a:gd name="T7" fmla="*/ 77 h 474"/>
                  <a:gd name="T8" fmla="*/ 0 w 76"/>
                  <a:gd name="T9" fmla="*/ 39 h 474"/>
                  <a:gd name="T10" fmla="*/ 38 w 76"/>
                  <a:gd name="T11" fmla="*/ 0 h 474"/>
                  <a:gd name="T12" fmla="*/ 12 w 76"/>
                  <a:gd name="T13" fmla="*/ 161 h 474"/>
                  <a:gd name="T14" fmla="*/ 12 w 76"/>
                  <a:gd name="T15" fmla="*/ 161 h 474"/>
                  <a:gd name="T16" fmla="*/ 64 w 76"/>
                  <a:gd name="T17" fmla="*/ 161 h 474"/>
                  <a:gd name="T18" fmla="*/ 64 w 76"/>
                  <a:gd name="T19" fmla="*/ 474 h 474"/>
                  <a:gd name="T20" fmla="*/ 12 w 76"/>
                  <a:gd name="T21" fmla="*/ 474 h 474"/>
                  <a:gd name="T22" fmla="*/ 12 w 76"/>
                  <a:gd name="T23" fmla="*/ 161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4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8"/>
                      <a:pt x="76" y="39"/>
                    </a:cubicBezTo>
                    <a:cubicBezTo>
                      <a:pt x="76" y="61"/>
                      <a:pt x="60" y="77"/>
                      <a:pt x="38" y="77"/>
                    </a:cubicBezTo>
                    <a:cubicBezTo>
                      <a:pt x="16" y="77"/>
                      <a:pt x="0" y="61"/>
                      <a:pt x="0" y="39"/>
                    </a:cubicBezTo>
                    <a:cubicBezTo>
                      <a:pt x="0" y="18"/>
                      <a:pt x="16" y="0"/>
                      <a:pt x="38" y="0"/>
                    </a:cubicBezTo>
                    <a:close/>
                    <a:moveTo>
                      <a:pt x="12" y="161"/>
                    </a:moveTo>
                    <a:lnTo>
                      <a:pt x="12" y="161"/>
                    </a:lnTo>
                    <a:lnTo>
                      <a:pt x="64" y="161"/>
                    </a:lnTo>
                    <a:lnTo>
                      <a:pt x="64" y="474"/>
                    </a:lnTo>
                    <a:lnTo>
                      <a:pt x="12" y="474"/>
                    </a:lnTo>
                    <a:lnTo>
                      <a:pt x="12" y="16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9"/>
              <p:cNvSpPr>
                <a:spLocks noEditPoints="1"/>
              </p:cNvSpPr>
              <p:nvPr/>
            </p:nvSpPr>
            <p:spPr bwMode="auto">
              <a:xfrm>
                <a:off x="1930" y="1677"/>
                <a:ext cx="201" cy="199"/>
              </a:xfrm>
              <a:custGeom>
                <a:avLst/>
                <a:gdLst>
                  <a:gd name="T0" fmla="*/ 168 w 335"/>
                  <a:gd name="T1" fmla="*/ 0 h 329"/>
                  <a:gd name="T2" fmla="*/ 168 w 335"/>
                  <a:gd name="T3" fmla="*/ 0 h 329"/>
                  <a:gd name="T4" fmla="*/ 335 w 335"/>
                  <a:gd name="T5" fmla="*/ 165 h 329"/>
                  <a:gd name="T6" fmla="*/ 168 w 335"/>
                  <a:gd name="T7" fmla="*/ 329 h 329"/>
                  <a:gd name="T8" fmla="*/ 0 w 335"/>
                  <a:gd name="T9" fmla="*/ 165 h 329"/>
                  <a:gd name="T10" fmla="*/ 168 w 335"/>
                  <a:gd name="T11" fmla="*/ 0 h 329"/>
                  <a:gd name="T12" fmla="*/ 168 w 335"/>
                  <a:gd name="T13" fmla="*/ 281 h 329"/>
                  <a:gd name="T14" fmla="*/ 168 w 335"/>
                  <a:gd name="T15" fmla="*/ 281 h 329"/>
                  <a:gd name="T16" fmla="*/ 279 w 335"/>
                  <a:gd name="T17" fmla="*/ 165 h 329"/>
                  <a:gd name="T18" fmla="*/ 168 w 335"/>
                  <a:gd name="T19" fmla="*/ 48 h 329"/>
                  <a:gd name="T20" fmla="*/ 57 w 335"/>
                  <a:gd name="T21" fmla="*/ 165 h 329"/>
                  <a:gd name="T22" fmla="*/ 168 w 335"/>
                  <a:gd name="T23" fmla="*/ 28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5" h="329">
                    <a:moveTo>
                      <a:pt x="168" y="0"/>
                    </a:moveTo>
                    <a:lnTo>
                      <a:pt x="168" y="0"/>
                    </a:lnTo>
                    <a:cubicBezTo>
                      <a:pt x="264" y="0"/>
                      <a:pt x="335" y="67"/>
                      <a:pt x="335" y="165"/>
                    </a:cubicBezTo>
                    <a:cubicBezTo>
                      <a:pt x="335" y="262"/>
                      <a:pt x="264" y="329"/>
                      <a:pt x="168" y="329"/>
                    </a:cubicBezTo>
                    <a:cubicBezTo>
                      <a:pt x="71" y="329"/>
                      <a:pt x="0" y="262"/>
                      <a:pt x="0" y="165"/>
                    </a:cubicBezTo>
                    <a:cubicBezTo>
                      <a:pt x="0" y="67"/>
                      <a:pt x="71" y="0"/>
                      <a:pt x="168" y="0"/>
                    </a:cubicBezTo>
                    <a:close/>
                    <a:moveTo>
                      <a:pt x="168" y="281"/>
                    </a:moveTo>
                    <a:lnTo>
                      <a:pt x="168" y="281"/>
                    </a:lnTo>
                    <a:cubicBezTo>
                      <a:pt x="235" y="281"/>
                      <a:pt x="279" y="230"/>
                      <a:pt x="279" y="165"/>
                    </a:cubicBezTo>
                    <a:cubicBezTo>
                      <a:pt x="279" y="99"/>
                      <a:pt x="235" y="48"/>
                      <a:pt x="168" y="48"/>
                    </a:cubicBezTo>
                    <a:cubicBezTo>
                      <a:pt x="100" y="48"/>
                      <a:pt x="57" y="99"/>
                      <a:pt x="57" y="165"/>
                    </a:cubicBezTo>
                    <a:cubicBezTo>
                      <a:pt x="57" y="230"/>
                      <a:pt x="100" y="281"/>
                      <a:pt x="168" y="281"/>
                    </a:cubicBez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10"/>
              <p:cNvSpPr>
                <a:spLocks/>
              </p:cNvSpPr>
              <p:nvPr/>
            </p:nvSpPr>
            <p:spPr bwMode="auto">
              <a:xfrm>
                <a:off x="2173" y="1677"/>
                <a:ext cx="166" cy="194"/>
              </a:xfrm>
              <a:custGeom>
                <a:avLst/>
                <a:gdLst>
                  <a:gd name="T0" fmla="*/ 3 w 276"/>
                  <a:gd name="T1" fmla="*/ 82 h 321"/>
                  <a:gd name="T2" fmla="*/ 3 w 276"/>
                  <a:gd name="T3" fmla="*/ 82 h 321"/>
                  <a:gd name="T4" fmla="*/ 0 w 276"/>
                  <a:gd name="T5" fmla="*/ 8 h 321"/>
                  <a:gd name="T6" fmla="*/ 50 w 276"/>
                  <a:gd name="T7" fmla="*/ 8 h 321"/>
                  <a:gd name="T8" fmla="*/ 51 w 276"/>
                  <a:gd name="T9" fmla="*/ 60 h 321"/>
                  <a:gd name="T10" fmla="*/ 52 w 276"/>
                  <a:gd name="T11" fmla="*/ 60 h 321"/>
                  <a:gd name="T12" fmla="*/ 157 w 276"/>
                  <a:gd name="T13" fmla="*/ 0 h 321"/>
                  <a:gd name="T14" fmla="*/ 276 w 276"/>
                  <a:gd name="T15" fmla="*/ 128 h 321"/>
                  <a:gd name="T16" fmla="*/ 276 w 276"/>
                  <a:gd name="T17" fmla="*/ 321 h 321"/>
                  <a:gd name="T18" fmla="*/ 224 w 276"/>
                  <a:gd name="T19" fmla="*/ 321 h 321"/>
                  <a:gd name="T20" fmla="*/ 224 w 276"/>
                  <a:gd name="T21" fmla="*/ 133 h 321"/>
                  <a:gd name="T22" fmla="*/ 152 w 276"/>
                  <a:gd name="T23" fmla="*/ 48 h 321"/>
                  <a:gd name="T24" fmla="*/ 55 w 276"/>
                  <a:gd name="T25" fmla="*/ 169 h 321"/>
                  <a:gd name="T26" fmla="*/ 55 w 276"/>
                  <a:gd name="T27" fmla="*/ 321 h 321"/>
                  <a:gd name="T28" fmla="*/ 3 w 276"/>
                  <a:gd name="T29" fmla="*/ 321 h 321"/>
                  <a:gd name="T30" fmla="*/ 3 w 276"/>
                  <a:gd name="T31" fmla="*/ 8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3" y="82"/>
                    </a:moveTo>
                    <a:lnTo>
                      <a:pt x="3" y="82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7" y="0"/>
                    </a:cubicBezTo>
                    <a:cubicBezTo>
                      <a:pt x="239" y="0"/>
                      <a:pt x="276" y="52"/>
                      <a:pt x="276" y="128"/>
                    </a:cubicBezTo>
                    <a:lnTo>
                      <a:pt x="276" y="321"/>
                    </a:lnTo>
                    <a:lnTo>
                      <a:pt x="224" y="321"/>
                    </a:lnTo>
                    <a:lnTo>
                      <a:pt x="224" y="133"/>
                    </a:lnTo>
                    <a:cubicBezTo>
                      <a:pt x="224" y="81"/>
                      <a:pt x="201" y="48"/>
                      <a:pt x="152" y="48"/>
                    </a:cubicBezTo>
                    <a:cubicBezTo>
                      <a:pt x="84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2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11"/>
              <p:cNvSpPr>
                <a:spLocks noEditPoints="1"/>
              </p:cNvSpPr>
              <p:nvPr/>
            </p:nvSpPr>
            <p:spPr bwMode="auto">
              <a:xfrm>
                <a:off x="2380" y="1677"/>
                <a:ext cx="165" cy="199"/>
              </a:xfrm>
              <a:custGeom>
                <a:avLst/>
                <a:gdLst>
                  <a:gd name="T0" fmla="*/ 14 w 274"/>
                  <a:gd name="T1" fmla="*/ 48 h 329"/>
                  <a:gd name="T2" fmla="*/ 14 w 274"/>
                  <a:gd name="T3" fmla="*/ 48 h 329"/>
                  <a:gd name="T4" fmla="*/ 139 w 274"/>
                  <a:gd name="T5" fmla="*/ 0 h 329"/>
                  <a:gd name="T6" fmla="*/ 270 w 274"/>
                  <a:gd name="T7" fmla="*/ 132 h 329"/>
                  <a:gd name="T8" fmla="*/ 270 w 274"/>
                  <a:gd name="T9" fmla="*/ 267 h 329"/>
                  <a:gd name="T10" fmla="*/ 274 w 274"/>
                  <a:gd name="T11" fmla="*/ 321 h 329"/>
                  <a:gd name="T12" fmla="*/ 224 w 274"/>
                  <a:gd name="T13" fmla="*/ 321 h 329"/>
                  <a:gd name="T14" fmla="*/ 221 w 274"/>
                  <a:gd name="T15" fmla="*/ 274 h 329"/>
                  <a:gd name="T16" fmla="*/ 219 w 274"/>
                  <a:gd name="T17" fmla="*/ 274 h 329"/>
                  <a:gd name="T18" fmla="*/ 116 w 274"/>
                  <a:gd name="T19" fmla="*/ 329 h 329"/>
                  <a:gd name="T20" fmla="*/ 0 w 274"/>
                  <a:gd name="T21" fmla="*/ 236 h 329"/>
                  <a:gd name="T22" fmla="*/ 197 w 274"/>
                  <a:gd name="T23" fmla="*/ 126 h 329"/>
                  <a:gd name="T24" fmla="*/ 217 w 274"/>
                  <a:gd name="T25" fmla="*/ 126 h 329"/>
                  <a:gd name="T26" fmla="*/ 217 w 274"/>
                  <a:gd name="T27" fmla="*/ 117 h 329"/>
                  <a:gd name="T28" fmla="*/ 140 w 274"/>
                  <a:gd name="T29" fmla="*/ 48 h 329"/>
                  <a:gd name="T30" fmla="*/ 47 w 274"/>
                  <a:gd name="T31" fmla="*/ 82 h 329"/>
                  <a:gd name="T32" fmla="*/ 14 w 274"/>
                  <a:gd name="T33" fmla="*/ 48 h 329"/>
                  <a:gd name="T34" fmla="*/ 165 w 274"/>
                  <a:gd name="T35" fmla="*/ 171 h 329"/>
                  <a:gd name="T36" fmla="*/ 165 w 274"/>
                  <a:gd name="T37" fmla="*/ 171 h 329"/>
                  <a:gd name="T38" fmla="*/ 56 w 274"/>
                  <a:gd name="T39" fmla="*/ 231 h 329"/>
                  <a:gd name="T40" fmla="*/ 125 w 274"/>
                  <a:gd name="T41" fmla="*/ 285 h 329"/>
                  <a:gd name="T42" fmla="*/ 217 w 274"/>
                  <a:gd name="T43" fmla="*/ 191 h 329"/>
                  <a:gd name="T44" fmla="*/ 217 w 274"/>
                  <a:gd name="T45" fmla="*/ 171 h 329"/>
                  <a:gd name="T46" fmla="*/ 165 w 274"/>
                  <a:gd name="T47" fmla="*/ 17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4" h="329">
                    <a:moveTo>
                      <a:pt x="14" y="48"/>
                    </a:moveTo>
                    <a:lnTo>
                      <a:pt x="14" y="48"/>
                    </a:lnTo>
                    <a:cubicBezTo>
                      <a:pt x="46" y="15"/>
                      <a:pt x="93" y="0"/>
                      <a:pt x="139" y="0"/>
                    </a:cubicBezTo>
                    <a:cubicBezTo>
                      <a:pt x="231" y="0"/>
                      <a:pt x="270" y="44"/>
                      <a:pt x="270" y="132"/>
                    </a:cubicBezTo>
                    <a:lnTo>
                      <a:pt x="270" y="267"/>
                    </a:lnTo>
                    <a:cubicBezTo>
                      <a:pt x="270" y="285"/>
                      <a:pt x="272" y="305"/>
                      <a:pt x="274" y="321"/>
                    </a:cubicBezTo>
                    <a:lnTo>
                      <a:pt x="224" y="321"/>
                    </a:lnTo>
                    <a:cubicBezTo>
                      <a:pt x="221" y="307"/>
                      <a:pt x="221" y="288"/>
                      <a:pt x="221" y="274"/>
                    </a:cubicBezTo>
                    <a:lnTo>
                      <a:pt x="219" y="274"/>
                    </a:lnTo>
                    <a:cubicBezTo>
                      <a:pt x="199" y="306"/>
                      <a:pt x="164" y="329"/>
                      <a:pt x="116" y="329"/>
                    </a:cubicBezTo>
                    <a:cubicBezTo>
                      <a:pt x="53" y="329"/>
                      <a:pt x="0" y="297"/>
                      <a:pt x="0" y="236"/>
                    </a:cubicBezTo>
                    <a:cubicBezTo>
                      <a:pt x="0" y="132"/>
                      <a:pt x="120" y="126"/>
                      <a:pt x="197" y="126"/>
                    </a:cubicBezTo>
                    <a:lnTo>
                      <a:pt x="217" y="126"/>
                    </a:lnTo>
                    <a:lnTo>
                      <a:pt x="217" y="117"/>
                    </a:lnTo>
                    <a:cubicBezTo>
                      <a:pt x="217" y="72"/>
                      <a:pt x="189" y="48"/>
                      <a:pt x="140" y="48"/>
                    </a:cubicBezTo>
                    <a:cubicBezTo>
                      <a:pt x="106" y="48"/>
                      <a:pt x="72" y="60"/>
                      <a:pt x="47" y="82"/>
                    </a:cubicBezTo>
                    <a:lnTo>
                      <a:pt x="14" y="48"/>
                    </a:lnTo>
                    <a:close/>
                    <a:moveTo>
                      <a:pt x="165" y="171"/>
                    </a:moveTo>
                    <a:lnTo>
                      <a:pt x="165" y="171"/>
                    </a:lnTo>
                    <a:cubicBezTo>
                      <a:pt x="99" y="171"/>
                      <a:pt x="56" y="189"/>
                      <a:pt x="56" y="231"/>
                    </a:cubicBezTo>
                    <a:cubicBezTo>
                      <a:pt x="56" y="270"/>
                      <a:pt x="86" y="285"/>
                      <a:pt x="125" y="285"/>
                    </a:cubicBezTo>
                    <a:cubicBezTo>
                      <a:pt x="185" y="285"/>
                      <a:pt x="216" y="242"/>
                      <a:pt x="217" y="191"/>
                    </a:cubicBezTo>
                    <a:lnTo>
                      <a:pt x="217" y="171"/>
                    </a:lnTo>
                    <a:lnTo>
                      <a:pt x="165" y="171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12"/>
              <p:cNvSpPr>
                <a:spLocks/>
              </p:cNvSpPr>
              <p:nvPr/>
            </p:nvSpPr>
            <p:spPr bwMode="auto">
              <a:xfrm>
                <a:off x="2597" y="1585"/>
                <a:ext cx="31" cy="286"/>
              </a:xfrm>
              <a:custGeom>
                <a:avLst/>
                <a:gdLst>
                  <a:gd name="T0" fmla="*/ 0 w 52"/>
                  <a:gd name="T1" fmla="*/ 474 h 474"/>
                  <a:gd name="T2" fmla="*/ 0 w 52"/>
                  <a:gd name="T3" fmla="*/ 474 h 474"/>
                  <a:gd name="T4" fmla="*/ 52 w 52"/>
                  <a:gd name="T5" fmla="*/ 474 h 474"/>
                  <a:gd name="T6" fmla="*/ 52 w 52"/>
                  <a:gd name="T7" fmla="*/ 0 h 474"/>
                  <a:gd name="T8" fmla="*/ 0 w 52"/>
                  <a:gd name="T9" fmla="*/ 0 h 474"/>
                  <a:gd name="T10" fmla="*/ 0 w 52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2" y="474"/>
                    </a:lnTo>
                    <a:lnTo>
                      <a:pt x="52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13"/>
              <p:cNvSpPr>
                <a:spLocks/>
              </p:cNvSpPr>
              <p:nvPr/>
            </p:nvSpPr>
            <p:spPr bwMode="auto">
              <a:xfrm>
                <a:off x="2780" y="1585"/>
                <a:ext cx="220" cy="286"/>
              </a:xfrm>
              <a:custGeom>
                <a:avLst/>
                <a:gdLst>
                  <a:gd name="T0" fmla="*/ 310 w 366"/>
                  <a:gd name="T1" fmla="*/ 0 h 474"/>
                  <a:gd name="T2" fmla="*/ 310 w 366"/>
                  <a:gd name="T3" fmla="*/ 0 h 474"/>
                  <a:gd name="T4" fmla="*/ 310 w 366"/>
                  <a:gd name="T5" fmla="*/ 201 h 474"/>
                  <a:gd name="T6" fmla="*/ 57 w 366"/>
                  <a:gd name="T7" fmla="*/ 201 h 474"/>
                  <a:gd name="T8" fmla="*/ 57 w 366"/>
                  <a:gd name="T9" fmla="*/ 0 h 474"/>
                  <a:gd name="T10" fmla="*/ 0 w 366"/>
                  <a:gd name="T11" fmla="*/ 0 h 474"/>
                  <a:gd name="T12" fmla="*/ 0 w 366"/>
                  <a:gd name="T13" fmla="*/ 474 h 474"/>
                  <a:gd name="T14" fmla="*/ 57 w 366"/>
                  <a:gd name="T15" fmla="*/ 474 h 474"/>
                  <a:gd name="T16" fmla="*/ 57 w 366"/>
                  <a:gd name="T17" fmla="*/ 253 h 474"/>
                  <a:gd name="T18" fmla="*/ 310 w 366"/>
                  <a:gd name="T19" fmla="*/ 253 h 474"/>
                  <a:gd name="T20" fmla="*/ 310 w 366"/>
                  <a:gd name="T21" fmla="*/ 474 h 474"/>
                  <a:gd name="T22" fmla="*/ 366 w 366"/>
                  <a:gd name="T23" fmla="*/ 474 h 474"/>
                  <a:gd name="T24" fmla="*/ 366 w 366"/>
                  <a:gd name="T25" fmla="*/ 0 h 474"/>
                  <a:gd name="T26" fmla="*/ 310 w 366"/>
                  <a:gd name="T2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6" h="474">
                    <a:moveTo>
                      <a:pt x="310" y="0"/>
                    </a:moveTo>
                    <a:lnTo>
                      <a:pt x="310" y="0"/>
                    </a:lnTo>
                    <a:lnTo>
                      <a:pt x="310" y="201"/>
                    </a:lnTo>
                    <a:lnTo>
                      <a:pt x="57" y="2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474"/>
                    </a:lnTo>
                    <a:lnTo>
                      <a:pt x="57" y="474"/>
                    </a:lnTo>
                    <a:lnTo>
                      <a:pt x="57" y="253"/>
                    </a:lnTo>
                    <a:lnTo>
                      <a:pt x="310" y="253"/>
                    </a:lnTo>
                    <a:lnTo>
                      <a:pt x="310" y="474"/>
                    </a:lnTo>
                    <a:lnTo>
                      <a:pt x="366" y="474"/>
                    </a:lnTo>
                    <a:lnTo>
                      <a:pt x="366" y="0"/>
                    </a:lnTo>
                    <a:lnTo>
                      <a:pt x="310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14"/>
              <p:cNvSpPr>
                <a:spLocks/>
              </p:cNvSpPr>
              <p:nvPr/>
            </p:nvSpPr>
            <p:spPr bwMode="auto">
              <a:xfrm>
                <a:off x="3065" y="1585"/>
                <a:ext cx="33" cy="286"/>
              </a:xfrm>
              <a:custGeom>
                <a:avLst/>
                <a:gdLst>
                  <a:gd name="T0" fmla="*/ 0 w 56"/>
                  <a:gd name="T1" fmla="*/ 474 h 474"/>
                  <a:gd name="T2" fmla="*/ 0 w 56"/>
                  <a:gd name="T3" fmla="*/ 474 h 474"/>
                  <a:gd name="T4" fmla="*/ 56 w 56"/>
                  <a:gd name="T5" fmla="*/ 474 h 474"/>
                  <a:gd name="T6" fmla="*/ 56 w 56"/>
                  <a:gd name="T7" fmla="*/ 0 h 474"/>
                  <a:gd name="T8" fmla="*/ 0 w 56"/>
                  <a:gd name="T9" fmla="*/ 0 h 474"/>
                  <a:gd name="T10" fmla="*/ 0 w 56"/>
                  <a:gd name="T11" fmla="*/ 474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" h="474">
                    <a:moveTo>
                      <a:pt x="0" y="474"/>
                    </a:moveTo>
                    <a:lnTo>
                      <a:pt x="0" y="474"/>
                    </a:lnTo>
                    <a:lnTo>
                      <a:pt x="56" y="474"/>
                    </a:lnTo>
                    <a:lnTo>
                      <a:pt x="56" y="0"/>
                    </a:lnTo>
                    <a:lnTo>
                      <a:pt x="0" y="0"/>
                    </a:lnTo>
                    <a:lnTo>
                      <a:pt x="0" y="474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15"/>
              <p:cNvSpPr>
                <a:spLocks/>
              </p:cNvSpPr>
              <p:nvPr/>
            </p:nvSpPr>
            <p:spPr bwMode="auto">
              <a:xfrm>
                <a:off x="3128" y="1585"/>
                <a:ext cx="253" cy="286"/>
              </a:xfrm>
              <a:custGeom>
                <a:avLst/>
                <a:gdLst>
                  <a:gd name="T0" fmla="*/ 361 w 421"/>
                  <a:gd name="T1" fmla="*/ 0 h 474"/>
                  <a:gd name="T2" fmla="*/ 361 w 421"/>
                  <a:gd name="T3" fmla="*/ 0 h 474"/>
                  <a:gd name="T4" fmla="*/ 211 w 421"/>
                  <a:gd name="T5" fmla="*/ 390 h 474"/>
                  <a:gd name="T6" fmla="*/ 209 w 421"/>
                  <a:gd name="T7" fmla="*/ 390 h 474"/>
                  <a:gd name="T8" fmla="*/ 63 w 421"/>
                  <a:gd name="T9" fmla="*/ 0 h 474"/>
                  <a:gd name="T10" fmla="*/ 0 w 421"/>
                  <a:gd name="T11" fmla="*/ 0 h 474"/>
                  <a:gd name="T12" fmla="*/ 181 w 421"/>
                  <a:gd name="T13" fmla="*/ 474 h 474"/>
                  <a:gd name="T14" fmla="*/ 235 w 421"/>
                  <a:gd name="T15" fmla="*/ 474 h 474"/>
                  <a:gd name="T16" fmla="*/ 421 w 421"/>
                  <a:gd name="T17" fmla="*/ 0 h 474"/>
                  <a:gd name="T18" fmla="*/ 361 w 421"/>
                  <a:gd name="T19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1" h="474">
                    <a:moveTo>
                      <a:pt x="361" y="0"/>
                    </a:moveTo>
                    <a:lnTo>
                      <a:pt x="361" y="0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63" y="0"/>
                    </a:lnTo>
                    <a:lnTo>
                      <a:pt x="0" y="0"/>
                    </a:lnTo>
                    <a:lnTo>
                      <a:pt x="181" y="474"/>
                    </a:lnTo>
                    <a:lnTo>
                      <a:pt x="235" y="474"/>
                    </a:lnTo>
                    <a:lnTo>
                      <a:pt x="42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CF382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/>
              </p:cNvSpPr>
              <p:nvPr/>
            </p:nvSpPr>
            <p:spPr bwMode="auto">
              <a:xfrm>
                <a:off x="1196" y="1938"/>
                <a:ext cx="253" cy="300"/>
              </a:xfrm>
              <a:custGeom>
                <a:avLst/>
                <a:gdLst>
                  <a:gd name="T0" fmla="*/ 359 w 420"/>
                  <a:gd name="T1" fmla="*/ 109 h 497"/>
                  <a:gd name="T2" fmla="*/ 359 w 420"/>
                  <a:gd name="T3" fmla="*/ 109 h 497"/>
                  <a:gd name="T4" fmla="*/ 240 w 420"/>
                  <a:gd name="T5" fmla="*/ 52 h 497"/>
                  <a:gd name="T6" fmla="*/ 60 w 420"/>
                  <a:gd name="T7" fmla="*/ 249 h 497"/>
                  <a:gd name="T8" fmla="*/ 240 w 420"/>
                  <a:gd name="T9" fmla="*/ 445 h 497"/>
                  <a:gd name="T10" fmla="*/ 378 w 420"/>
                  <a:gd name="T11" fmla="*/ 379 h 497"/>
                  <a:gd name="T12" fmla="*/ 420 w 420"/>
                  <a:gd name="T13" fmla="*/ 415 h 497"/>
                  <a:gd name="T14" fmla="*/ 240 w 420"/>
                  <a:gd name="T15" fmla="*/ 497 h 497"/>
                  <a:gd name="T16" fmla="*/ 0 w 420"/>
                  <a:gd name="T17" fmla="*/ 249 h 497"/>
                  <a:gd name="T18" fmla="*/ 240 w 420"/>
                  <a:gd name="T19" fmla="*/ 0 h 497"/>
                  <a:gd name="T20" fmla="*/ 408 w 420"/>
                  <a:gd name="T21" fmla="*/ 74 h 497"/>
                  <a:gd name="T22" fmla="*/ 359 w 420"/>
                  <a:gd name="T23" fmla="*/ 109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497">
                    <a:moveTo>
                      <a:pt x="359" y="109"/>
                    </a:moveTo>
                    <a:lnTo>
                      <a:pt x="359" y="109"/>
                    </a:lnTo>
                    <a:cubicBezTo>
                      <a:pt x="331" y="71"/>
                      <a:pt x="286" y="52"/>
                      <a:pt x="240" y="52"/>
                    </a:cubicBezTo>
                    <a:cubicBezTo>
                      <a:pt x="135" y="52"/>
                      <a:pt x="60" y="145"/>
                      <a:pt x="60" y="249"/>
                    </a:cubicBezTo>
                    <a:cubicBezTo>
                      <a:pt x="60" y="358"/>
                      <a:pt x="134" y="445"/>
                      <a:pt x="240" y="445"/>
                    </a:cubicBezTo>
                    <a:cubicBezTo>
                      <a:pt x="298" y="445"/>
                      <a:pt x="344" y="422"/>
                      <a:pt x="378" y="379"/>
                    </a:cubicBezTo>
                    <a:lnTo>
                      <a:pt x="420" y="415"/>
                    </a:lnTo>
                    <a:cubicBezTo>
                      <a:pt x="378" y="471"/>
                      <a:pt x="316" y="497"/>
                      <a:pt x="240" y="497"/>
                    </a:cubicBezTo>
                    <a:cubicBezTo>
                      <a:pt x="105" y="497"/>
                      <a:pt x="0" y="392"/>
                      <a:pt x="0" y="249"/>
                    </a:cubicBezTo>
                    <a:cubicBezTo>
                      <a:pt x="0" y="109"/>
                      <a:pt x="100" y="0"/>
                      <a:pt x="240" y="0"/>
                    </a:cubicBezTo>
                    <a:cubicBezTo>
                      <a:pt x="305" y="0"/>
                      <a:pt x="368" y="22"/>
                      <a:pt x="408" y="74"/>
                    </a:cubicBezTo>
                    <a:lnTo>
                      <a:pt x="359" y="10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17"/>
              <p:cNvSpPr>
                <a:spLocks/>
              </p:cNvSpPr>
              <p:nvPr/>
            </p:nvSpPr>
            <p:spPr bwMode="auto">
              <a:xfrm>
                <a:off x="1482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18"/>
              <p:cNvSpPr>
                <a:spLocks/>
              </p:cNvSpPr>
              <p:nvPr/>
            </p:nvSpPr>
            <p:spPr bwMode="auto">
              <a:xfrm>
                <a:off x="1699" y="2037"/>
                <a:ext cx="107" cy="194"/>
              </a:xfrm>
              <a:custGeom>
                <a:avLst/>
                <a:gdLst>
                  <a:gd name="T0" fmla="*/ 2 w 177"/>
                  <a:gd name="T1" fmla="*/ 83 h 321"/>
                  <a:gd name="T2" fmla="*/ 2 w 177"/>
                  <a:gd name="T3" fmla="*/ 83 h 321"/>
                  <a:gd name="T4" fmla="*/ 0 w 177"/>
                  <a:gd name="T5" fmla="*/ 8 h 321"/>
                  <a:gd name="T6" fmla="*/ 49 w 177"/>
                  <a:gd name="T7" fmla="*/ 8 h 321"/>
                  <a:gd name="T8" fmla="*/ 50 w 177"/>
                  <a:gd name="T9" fmla="*/ 60 h 321"/>
                  <a:gd name="T10" fmla="*/ 52 w 177"/>
                  <a:gd name="T11" fmla="*/ 60 h 321"/>
                  <a:gd name="T12" fmla="*/ 156 w 177"/>
                  <a:gd name="T13" fmla="*/ 0 h 321"/>
                  <a:gd name="T14" fmla="*/ 177 w 177"/>
                  <a:gd name="T15" fmla="*/ 4 h 321"/>
                  <a:gd name="T16" fmla="*/ 174 w 177"/>
                  <a:gd name="T17" fmla="*/ 56 h 321"/>
                  <a:gd name="T18" fmla="*/ 146 w 177"/>
                  <a:gd name="T19" fmla="*/ 52 h 321"/>
                  <a:gd name="T20" fmla="*/ 54 w 177"/>
                  <a:gd name="T21" fmla="*/ 169 h 321"/>
                  <a:gd name="T22" fmla="*/ 54 w 177"/>
                  <a:gd name="T23" fmla="*/ 321 h 321"/>
                  <a:gd name="T24" fmla="*/ 2 w 177"/>
                  <a:gd name="T25" fmla="*/ 321 h 321"/>
                  <a:gd name="T26" fmla="*/ 2 w 177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21">
                    <a:moveTo>
                      <a:pt x="2" y="83"/>
                    </a:moveTo>
                    <a:lnTo>
                      <a:pt x="2" y="83"/>
                    </a:lnTo>
                    <a:cubicBezTo>
                      <a:pt x="2" y="54"/>
                      <a:pt x="0" y="29"/>
                      <a:pt x="0" y="8"/>
                    </a:cubicBezTo>
                    <a:lnTo>
                      <a:pt x="49" y="8"/>
                    </a:lnTo>
                    <a:cubicBezTo>
                      <a:pt x="49" y="25"/>
                      <a:pt x="50" y="42"/>
                      <a:pt x="50" y="60"/>
                    </a:cubicBezTo>
                    <a:lnTo>
                      <a:pt x="52" y="60"/>
                    </a:lnTo>
                    <a:cubicBezTo>
                      <a:pt x="66" y="29"/>
                      <a:pt x="105" y="0"/>
                      <a:pt x="156" y="0"/>
                    </a:cubicBezTo>
                    <a:cubicBezTo>
                      <a:pt x="163" y="0"/>
                      <a:pt x="170" y="1"/>
                      <a:pt x="177" y="4"/>
                    </a:cubicBezTo>
                    <a:lnTo>
                      <a:pt x="174" y="56"/>
                    </a:lnTo>
                    <a:cubicBezTo>
                      <a:pt x="165" y="54"/>
                      <a:pt x="155" y="52"/>
                      <a:pt x="146" y="52"/>
                    </a:cubicBezTo>
                    <a:cubicBezTo>
                      <a:pt x="82" y="52"/>
                      <a:pt x="54" y="97"/>
                      <a:pt x="54" y="169"/>
                    </a:cubicBezTo>
                    <a:lnTo>
                      <a:pt x="54" y="321"/>
                    </a:lnTo>
                    <a:lnTo>
                      <a:pt x="2" y="321"/>
                    </a:lnTo>
                    <a:lnTo>
                      <a:pt x="2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Freeform 19"/>
              <p:cNvSpPr>
                <a:spLocks/>
              </p:cNvSpPr>
              <p:nvPr/>
            </p:nvSpPr>
            <p:spPr bwMode="auto">
              <a:xfrm>
                <a:off x="1837" y="2037"/>
                <a:ext cx="107" cy="194"/>
              </a:xfrm>
              <a:custGeom>
                <a:avLst/>
                <a:gdLst>
                  <a:gd name="T0" fmla="*/ 3 w 178"/>
                  <a:gd name="T1" fmla="*/ 83 h 321"/>
                  <a:gd name="T2" fmla="*/ 3 w 178"/>
                  <a:gd name="T3" fmla="*/ 83 h 321"/>
                  <a:gd name="T4" fmla="*/ 0 w 178"/>
                  <a:gd name="T5" fmla="*/ 8 h 321"/>
                  <a:gd name="T6" fmla="*/ 50 w 178"/>
                  <a:gd name="T7" fmla="*/ 8 h 321"/>
                  <a:gd name="T8" fmla="*/ 51 w 178"/>
                  <a:gd name="T9" fmla="*/ 60 h 321"/>
                  <a:gd name="T10" fmla="*/ 52 w 178"/>
                  <a:gd name="T11" fmla="*/ 60 h 321"/>
                  <a:gd name="T12" fmla="*/ 157 w 178"/>
                  <a:gd name="T13" fmla="*/ 0 h 321"/>
                  <a:gd name="T14" fmla="*/ 178 w 178"/>
                  <a:gd name="T15" fmla="*/ 4 h 321"/>
                  <a:gd name="T16" fmla="*/ 175 w 178"/>
                  <a:gd name="T17" fmla="*/ 56 h 321"/>
                  <a:gd name="T18" fmla="*/ 147 w 178"/>
                  <a:gd name="T19" fmla="*/ 52 h 321"/>
                  <a:gd name="T20" fmla="*/ 55 w 178"/>
                  <a:gd name="T21" fmla="*/ 169 h 321"/>
                  <a:gd name="T22" fmla="*/ 55 w 178"/>
                  <a:gd name="T23" fmla="*/ 321 h 321"/>
                  <a:gd name="T24" fmla="*/ 3 w 178"/>
                  <a:gd name="T25" fmla="*/ 321 h 321"/>
                  <a:gd name="T26" fmla="*/ 3 w 178"/>
                  <a:gd name="T27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8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2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164" y="0"/>
                      <a:pt x="171" y="1"/>
                      <a:pt x="178" y="4"/>
                    </a:cubicBezTo>
                    <a:lnTo>
                      <a:pt x="175" y="56"/>
                    </a:lnTo>
                    <a:cubicBezTo>
                      <a:pt x="166" y="54"/>
                      <a:pt x="156" y="52"/>
                      <a:pt x="147" y="52"/>
                    </a:cubicBezTo>
                    <a:cubicBezTo>
                      <a:pt x="83" y="52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20"/>
              <p:cNvSpPr>
                <a:spLocks noEditPoints="1"/>
              </p:cNvSpPr>
              <p:nvPr/>
            </p:nvSpPr>
            <p:spPr bwMode="auto">
              <a:xfrm>
                <a:off x="1971" y="1946"/>
                <a:ext cx="45" cy="285"/>
              </a:xfrm>
              <a:custGeom>
                <a:avLst/>
                <a:gdLst>
                  <a:gd name="T0" fmla="*/ 38 w 76"/>
                  <a:gd name="T1" fmla="*/ 0 h 473"/>
                  <a:gd name="T2" fmla="*/ 38 w 76"/>
                  <a:gd name="T3" fmla="*/ 0 h 473"/>
                  <a:gd name="T4" fmla="*/ 76 w 76"/>
                  <a:gd name="T5" fmla="*/ 38 h 473"/>
                  <a:gd name="T6" fmla="*/ 38 w 76"/>
                  <a:gd name="T7" fmla="*/ 76 h 473"/>
                  <a:gd name="T8" fmla="*/ 0 w 76"/>
                  <a:gd name="T9" fmla="*/ 38 h 473"/>
                  <a:gd name="T10" fmla="*/ 38 w 76"/>
                  <a:gd name="T11" fmla="*/ 0 h 473"/>
                  <a:gd name="T12" fmla="*/ 12 w 76"/>
                  <a:gd name="T13" fmla="*/ 160 h 473"/>
                  <a:gd name="T14" fmla="*/ 12 w 76"/>
                  <a:gd name="T15" fmla="*/ 160 h 473"/>
                  <a:gd name="T16" fmla="*/ 64 w 76"/>
                  <a:gd name="T17" fmla="*/ 160 h 473"/>
                  <a:gd name="T18" fmla="*/ 64 w 76"/>
                  <a:gd name="T19" fmla="*/ 473 h 473"/>
                  <a:gd name="T20" fmla="*/ 12 w 76"/>
                  <a:gd name="T21" fmla="*/ 473 h 473"/>
                  <a:gd name="T22" fmla="*/ 12 w 76"/>
                  <a:gd name="T23" fmla="*/ 160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6" h="473">
                    <a:moveTo>
                      <a:pt x="38" y="0"/>
                    </a:moveTo>
                    <a:lnTo>
                      <a:pt x="38" y="0"/>
                    </a:lnTo>
                    <a:cubicBezTo>
                      <a:pt x="59" y="0"/>
                      <a:pt x="76" y="17"/>
                      <a:pt x="76" y="38"/>
                    </a:cubicBezTo>
                    <a:cubicBezTo>
                      <a:pt x="76" y="60"/>
                      <a:pt x="60" y="76"/>
                      <a:pt x="38" y="76"/>
                    </a:cubicBezTo>
                    <a:cubicBezTo>
                      <a:pt x="16" y="76"/>
                      <a:pt x="0" y="60"/>
                      <a:pt x="0" y="38"/>
                    </a:cubicBezTo>
                    <a:cubicBezTo>
                      <a:pt x="0" y="17"/>
                      <a:pt x="16" y="0"/>
                      <a:pt x="38" y="0"/>
                    </a:cubicBezTo>
                    <a:close/>
                    <a:moveTo>
                      <a:pt x="12" y="160"/>
                    </a:moveTo>
                    <a:lnTo>
                      <a:pt x="12" y="160"/>
                    </a:lnTo>
                    <a:lnTo>
                      <a:pt x="64" y="160"/>
                    </a:lnTo>
                    <a:lnTo>
                      <a:pt x="64" y="473"/>
                    </a:lnTo>
                    <a:lnTo>
                      <a:pt x="12" y="473"/>
                    </a:lnTo>
                    <a:lnTo>
                      <a:pt x="12" y="160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21"/>
              <p:cNvSpPr>
                <a:spLocks/>
              </p:cNvSpPr>
              <p:nvPr/>
            </p:nvSpPr>
            <p:spPr bwMode="auto">
              <a:xfrm>
                <a:off x="2052" y="2037"/>
                <a:ext cx="171" cy="199"/>
              </a:xfrm>
              <a:custGeom>
                <a:avLst/>
                <a:gdLst>
                  <a:gd name="T0" fmla="*/ 241 w 283"/>
                  <a:gd name="T1" fmla="*/ 87 h 329"/>
                  <a:gd name="T2" fmla="*/ 241 w 283"/>
                  <a:gd name="T3" fmla="*/ 87 h 329"/>
                  <a:gd name="T4" fmla="*/ 162 w 283"/>
                  <a:gd name="T5" fmla="*/ 48 h 329"/>
                  <a:gd name="T6" fmla="*/ 57 w 283"/>
                  <a:gd name="T7" fmla="*/ 165 h 329"/>
                  <a:gd name="T8" fmla="*/ 162 w 283"/>
                  <a:gd name="T9" fmla="*/ 281 h 329"/>
                  <a:gd name="T10" fmla="*/ 242 w 283"/>
                  <a:gd name="T11" fmla="*/ 242 h 329"/>
                  <a:gd name="T12" fmla="*/ 281 w 283"/>
                  <a:gd name="T13" fmla="*/ 279 h 329"/>
                  <a:gd name="T14" fmla="*/ 162 w 283"/>
                  <a:gd name="T15" fmla="*/ 329 h 329"/>
                  <a:gd name="T16" fmla="*/ 0 w 283"/>
                  <a:gd name="T17" fmla="*/ 165 h 329"/>
                  <a:gd name="T18" fmla="*/ 162 w 283"/>
                  <a:gd name="T19" fmla="*/ 0 h 329"/>
                  <a:gd name="T20" fmla="*/ 283 w 283"/>
                  <a:gd name="T21" fmla="*/ 50 h 329"/>
                  <a:gd name="T22" fmla="*/ 241 w 283"/>
                  <a:gd name="T23" fmla="*/ 8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3" h="329">
                    <a:moveTo>
                      <a:pt x="241" y="87"/>
                    </a:moveTo>
                    <a:lnTo>
                      <a:pt x="241" y="87"/>
                    </a:lnTo>
                    <a:cubicBezTo>
                      <a:pt x="219" y="60"/>
                      <a:pt x="194" y="48"/>
                      <a:pt x="162" y="48"/>
                    </a:cubicBezTo>
                    <a:cubicBezTo>
                      <a:pt x="92" y="48"/>
                      <a:pt x="57" y="101"/>
                      <a:pt x="57" y="165"/>
                    </a:cubicBezTo>
                    <a:cubicBezTo>
                      <a:pt x="57" y="229"/>
                      <a:pt x="99" y="281"/>
                      <a:pt x="162" y="281"/>
                    </a:cubicBezTo>
                    <a:cubicBezTo>
                      <a:pt x="196" y="281"/>
                      <a:pt x="223" y="269"/>
                      <a:pt x="242" y="242"/>
                    </a:cubicBezTo>
                    <a:lnTo>
                      <a:pt x="281" y="279"/>
                    </a:lnTo>
                    <a:cubicBezTo>
                      <a:pt x="251" y="314"/>
                      <a:pt x="208" y="329"/>
                      <a:pt x="162" y="329"/>
                    </a:cubicBezTo>
                    <a:cubicBezTo>
                      <a:pt x="65" y="329"/>
                      <a:pt x="0" y="261"/>
                      <a:pt x="0" y="165"/>
                    </a:cubicBezTo>
                    <a:cubicBezTo>
                      <a:pt x="0" y="70"/>
                      <a:pt x="66" y="0"/>
                      <a:pt x="162" y="0"/>
                    </a:cubicBezTo>
                    <a:cubicBezTo>
                      <a:pt x="208" y="0"/>
                      <a:pt x="251" y="16"/>
                      <a:pt x="283" y="50"/>
                    </a:cubicBezTo>
                    <a:lnTo>
                      <a:pt x="241" y="87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22"/>
              <p:cNvSpPr>
                <a:spLocks/>
              </p:cNvSpPr>
              <p:nvPr/>
            </p:nvSpPr>
            <p:spPr bwMode="auto">
              <a:xfrm>
                <a:off x="2254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4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4" y="262"/>
                    </a:lnTo>
                    <a:cubicBezTo>
                      <a:pt x="210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2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23"/>
              <p:cNvSpPr>
                <a:spLocks/>
              </p:cNvSpPr>
              <p:nvPr/>
            </p:nvSpPr>
            <p:spPr bwMode="auto">
              <a:xfrm>
                <a:off x="2474" y="1945"/>
                <a:ext cx="32" cy="286"/>
              </a:xfrm>
              <a:custGeom>
                <a:avLst/>
                <a:gdLst>
                  <a:gd name="T0" fmla="*/ 0 w 53"/>
                  <a:gd name="T1" fmla="*/ 475 h 475"/>
                  <a:gd name="T2" fmla="*/ 0 w 53"/>
                  <a:gd name="T3" fmla="*/ 475 h 475"/>
                  <a:gd name="T4" fmla="*/ 53 w 53"/>
                  <a:gd name="T5" fmla="*/ 475 h 475"/>
                  <a:gd name="T6" fmla="*/ 53 w 53"/>
                  <a:gd name="T7" fmla="*/ 0 h 475"/>
                  <a:gd name="T8" fmla="*/ 0 w 53"/>
                  <a:gd name="T9" fmla="*/ 0 h 475"/>
                  <a:gd name="T10" fmla="*/ 0 w 53"/>
                  <a:gd name="T11" fmla="*/ 475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475">
                    <a:moveTo>
                      <a:pt x="0" y="475"/>
                    </a:moveTo>
                    <a:lnTo>
                      <a:pt x="0" y="475"/>
                    </a:lnTo>
                    <a:lnTo>
                      <a:pt x="53" y="475"/>
                    </a:lnTo>
                    <a:lnTo>
                      <a:pt x="53" y="0"/>
                    </a:lnTo>
                    <a:lnTo>
                      <a:pt x="0" y="0"/>
                    </a:lnTo>
                    <a:lnTo>
                      <a:pt x="0" y="475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24"/>
              <p:cNvSpPr>
                <a:spLocks/>
              </p:cNvSpPr>
              <p:nvPr/>
            </p:nvSpPr>
            <p:spPr bwMode="auto">
              <a:xfrm>
                <a:off x="2561" y="2042"/>
                <a:ext cx="166" cy="194"/>
              </a:xfrm>
              <a:custGeom>
                <a:avLst/>
                <a:gdLst>
                  <a:gd name="T0" fmla="*/ 273 w 276"/>
                  <a:gd name="T1" fmla="*/ 239 h 321"/>
                  <a:gd name="T2" fmla="*/ 273 w 276"/>
                  <a:gd name="T3" fmla="*/ 239 h 321"/>
                  <a:gd name="T4" fmla="*/ 276 w 276"/>
                  <a:gd name="T5" fmla="*/ 313 h 321"/>
                  <a:gd name="T6" fmla="*/ 226 w 276"/>
                  <a:gd name="T7" fmla="*/ 313 h 321"/>
                  <a:gd name="T8" fmla="*/ 225 w 276"/>
                  <a:gd name="T9" fmla="*/ 262 h 321"/>
                  <a:gd name="T10" fmla="*/ 223 w 276"/>
                  <a:gd name="T11" fmla="*/ 262 h 321"/>
                  <a:gd name="T12" fmla="*/ 119 w 276"/>
                  <a:gd name="T13" fmla="*/ 321 h 321"/>
                  <a:gd name="T14" fmla="*/ 0 w 276"/>
                  <a:gd name="T15" fmla="*/ 194 h 321"/>
                  <a:gd name="T16" fmla="*/ 0 w 276"/>
                  <a:gd name="T17" fmla="*/ 0 h 321"/>
                  <a:gd name="T18" fmla="*/ 52 w 276"/>
                  <a:gd name="T19" fmla="*/ 0 h 321"/>
                  <a:gd name="T20" fmla="*/ 52 w 276"/>
                  <a:gd name="T21" fmla="*/ 188 h 321"/>
                  <a:gd name="T22" fmla="*/ 124 w 276"/>
                  <a:gd name="T23" fmla="*/ 273 h 321"/>
                  <a:gd name="T24" fmla="*/ 221 w 276"/>
                  <a:gd name="T25" fmla="*/ 153 h 321"/>
                  <a:gd name="T26" fmla="*/ 221 w 276"/>
                  <a:gd name="T27" fmla="*/ 0 h 321"/>
                  <a:gd name="T28" fmla="*/ 273 w 276"/>
                  <a:gd name="T29" fmla="*/ 0 h 321"/>
                  <a:gd name="T30" fmla="*/ 273 w 276"/>
                  <a:gd name="T31" fmla="*/ 23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6" h="321">
                    <a:moveTo>
                      <a:pt x="273" y="239"/>
                    </a:moveTo>
                    <a:lnTo>
                      <a:pt x="273" y="239"/>
                    </a:lnTo>
                    <a:cubicBezTo>
                      <a:pt x="273" y="268"/>
                      <a:pt x="276" y="293"/>
                      <a:pt x="276" y="313"/>
                    </a:cubicBezTo>
                    <a:lnTo>
                      <a:pt x="226" y="313"/>
                    </a:lnTo>
                    <a:cubicBezTo>
                      <a:pt x="226" y="297"/>
                      <a:pt x="225" y="279"/>
                      <a:pt x="225" y="262"/>
                    </a:cubicBezTo>
                    <a:lnTo>
                      <a:pt x="223" y="262"/>
                    </a:lnTo>
                    <a:cubicBezTo>
                      <a:pt x="209" y="293"/>
                      <a:pt x="171" y="321"/>
                      <a:pt x="119" y="321"/>
                    </a:cubicBezTo>
                    <a:cubicBezTo>
                      <a:pt x="37" y="321"/>
                      <a:pt x="0" y="269"/>
                      <a:pt x="0" y="194"/>
                    </a:cubicBezTo>
                    <a:lnTo>
                      <a:pt x="0" y="0"/>
                    </a:lnTo>
                    <a:lnTo>
                      <a:pt x="52" y="0"/>
                    </a:lnTo>
                    <a:lnTo>
                      <a:pt x="52" y="188"/>
                    </a:lnTo>
                    <a:cubicBezTo>
                      <a:pt x="52" y="241"/>
                      <a:pt x="75" y="273"/>
                      <a:pt x="124" y="273"/>
                    </a:cubicBezTo>
                    <a:cubicBezTo>
                      <a:pt x="191" y="273"/>
                      <a:pt x="221" y="224"/>
                      <a:pt x="221" y="153"/>
                    </a:cubicBezTo>
                    <a:lnTo>
                      <a:pt x="221" y="0"/>
                    </a:lnTo>
                    <a:lnTo>
                      <a:pt x="273" y="0"/>
                    </a:lnTo>
                    <a:lnTo>
                      <a:pt x="273" y="239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25"/>
              <p:cNvSpPr>
                <a:spLocks/>
              </p:cNvSpPr>
              <p:nvPr/>
            </p:nvSpPr>
            <p:spPr bwMode="auto">
              <a:xfrm>
                <a:off x="2778" y="2037"/>
                <a:ext cx="285" cy="194"/>
              </a:xfrm>
              <a:custGeom>
                <a:avLst/>
                <a:gdLst>
                  <a:gd name="T0" fmla="*/ 3 w 474"/>
                  <a:gd name="T1" fmla="*/ 83 h 321"/>
                  <a:gd name="T2" fmla="*/ 3 w 474"/>
                  <a:gd name="T3" fmla="*/ 83 h 321"/>
                  <a:gd name="T4" fmla="*/ 0 w 474"/>
                  <a:gd name="T5" fmla="*/ 8 h 321"/>
                  <a:gd name="T6" fmla="*/ 50 w 474"/>
                  <a:gd name="T7" fmla="*/ 8 h 321"/>
                  <a:gd name="T8" fmla="*/ 51 w 474"/>
                  <a:gd name="T9" fmla="*/ 60 h 321"/>
                  <a:gd name="T10" fmla="*/ 53 w 474"/>
                  <a:gd name="T11" fmla="*/ 60 h 321"/>
                  <a:gd name="T12" fmla="*/ 157 w 474"/>
                  <a:gd name="T13" fmla="*/ 0 h 321"/>
                  <a:gd name="T14" fmla="*/ 256 w 474"/>
                  <a:gd name="T15" fmla="*/ 60 h 321"/>
                  <a:gd name="T16" fmla="*/ 355 w 474"/>
                  <a:gd name="T17" fmla="*/ 0 h 321"/>
                  <a:gd name="T18" fmla="*/ 474 w 474"/>
                  <a:gd name="T19" fmla="*/ 131 h 321"/>
                  <a:gd name="T20" fmla="*/ 474 w 474"/>
                  <a:gd name="T21" fmla="*/ 321 h 321"/>
                  <a:gd name="T22" fmla="*/ 422 w 474"/>
                  <a:gd name="T23" fmla="*/ 321 h 321"/>
                  <a:gd name="T24" fmla="*/ 422 w 474"/>
                  <a:gd name="T25" fmla="*/ 134 h 321"/>
                  <a:gd name="T26" fmla="*/ 346 w 474"/>
                  <a:gd name="T27" fmla="*/ 48 h 321"/>
                  <a:gd name="T28" fmla="*/ 265 w 474"/>
                  <a:gd name="T29" fmla="*/ 141 h 321"/>
                  <a:gd name="T30" fmla="*/ 265 w 474"/>
                  <a:gd name="T31" fmla="*/ 321 h 321"/>
                  <a:gd name="T32" fmla="*/ 212 w 474"/>
                  <a:gd name="T33" fmla="*/ 321 h 321"/>
                  <a:gd name="T34" fmla="*/ 212 w 474"/>
                  <a:gd name="T35" fmla="*/ 144 h 321"/>
                  <a:gd name="T36" fmla="*/ 152 w 474"/>
                  <a:gd name="T37" fmla="*/ 48 h 321"/>
                  <a:gd name="T38" fmla="*/ 55 w 474"/>
                  <a:gd name="T39" fmla="*/ 169 h 321"/>
                  <a:gd name="T40" fmla="*/ 55 w 474"/>
                  <a:gd name="T41" fmla="*/ 321 h 321"/>
                  <a:gd name="T42" fmla="*/ 3 w 474"/>
                  <a:gd name="T43" fmla="*/ 321 h 321"/>
                  <a:gd name="T44" fmla="*/ 3 w 474"/>
                  <a:gd name="T45" fmla="*/ 8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74" h="321">
                    <a:moveTo>
                      <a:pt x="3" y="83"/>
                    </a:moveTo>
                    <a:lnTo>
                      <a:pt x="3" y="83"/>
                    </a:lnTo>
                    <a:cubicBezTo>
                      <a:pt x="3" y="54"/>
                      <a:pt x="0" y="29"/>
                      <a:pt x="0" y="8"/>
                    </a:cubicBezTo>
                    <a:lnTo>
                      <a:pt x="50" y="8"/>
                    </a:lnTo>
                    <a:cubicBezTo>
                      <a:pt x="50" y="25"/>
                      <a:pt x="51" y="42"/>
                      <a:pt x="51" y="60"/>
                    </a:cubicBezTo>
                    <a:lnTo>
                      <a:pt x="53" y="60"/>
                    </a:lnTo>
                    <a:cubicBezTo>
                      <a:pt x="67" y="29"/>
                      <a:pt x="105" y="0"/>
                      <a:pt x="157" y="0"/>
                    </a:cubicBezTo>
                    <a:cubicBezTo>
                      <a:pt x="224" y="0"/>
                      <a:pt x="246" y="38"/>
                      <a:pt x="256" y="60"/>
                    </a:cubicBezTo>
                    <a:cubicBezTo>
                      <a:pt x="279" y="23"/>
                      <a:pt x="307" y="0"/>
                      <a:pt x="355" y="0"/>
                    </a:cubicBezTo>
                    <a:cubicBezTo>
                      <a:pt x="445" y="0"/>
                      <a:pt x="474" y="50"/>
                      <a:pt x="474" y="131"/>
                    </a:cubicBezTo>
                    <a:lnTo>
                      <a:pt x="474" y="321"/>
                    </a:lnTo>
                    <a:lnTo>
                      <a:pt x="422" y="321"/>
                    </a:lnTo>
                    <a:lnTo>
                      <a:pt x="422" y="134"/>
                    </a:lnTo>
                    <a:cubicBezTo>
                      <a:pt x="422" y="91"/>
                      <a:pt x="407" y="48"/>
                      <a:pt x="346" y="48"/>
                    </a:cubicBezTo>
                    <a:cubicBezTo>
                      <a:pt x="301" y="48"/>
                      <a:pt x="265" y="85"/>
                      <a:pt x="265" y="141"/>
                    </a:cubicBezTo>
                    <a:lnTo>
                      <a:pt x="265" y="321"/>
                    </a:lnTo>
                    <a:lnTo>
                      <a:pt x="212" y="321"/>
                    </a:lnTo>
                    <a:lnTo>
                      <a:pt x="212" y="144"/>
                    </a:lnTo>
                    <a:cubicBezTo>
                      <a:pt x="212" y="75"/>
                      <a:pt x="195" y="48"/>
                      <a:pt x="152" y="48"/>
                    </a:cubicBezTo>
                    <a:cubicBezTo>
                      <a:pt x="85" y="48"/>
                      <a:pt x="55" y="97"/>
                      <a:pt x="55" y="169"/>
                    </a:cubicBezTo>
                    <a:lnTo>
                      <a:pt x="55" y="321"/>
                    </a:lnTo>
                    <a:lnTo>
                      <a:pt x="3" y="321"/>
                    </a:lnTo>
                    <a:lnTo>
                      <a:pt x="3" y="83"/>
                    </a:lnTo>
                    <a:close/>
                  </a:path>
                </a:pathLst>
              </a:custGeom>
              <a:solidFill>
                <a:srgbClr val="1F336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49" y="1514139"/>
            <a:ext cx="4244975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74320" indent="-228600">
              <a:lnSpc>
                <a:spcPct val="100000"/>
              </a:lnSpc>
              <a:spcBef>
                <a:spcPts val="1600"/>
              </a:spcBef>
              <a:buClr>
                <a:schemeClr val="bg2"/>
              </a:buClr>
              <a:buSzPct val="110000"/>
              <a:buFont typeface="Arial"/>
              <a:buChar char="•"/>
              <a:defRPr sz="2400" baseline="0">
                <a:solidFill>
                  <a:srgbClr val="000000"/>
                </a:solidFill>
              </a:defRPr>
            </a:lvl1pPr>
            <a:lvl2pPr marL="617220" marR="0" indent="-22860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Lucida Grande"/>
              <a:buChar char="-"/>
              <a:tabLst/>
              <a:defRPr sz="2200" baseline="0">
                <a:solidFill>
                  <a:srgbClr val="000000"/>
                </a:solidFill>
              </a:defRPr>
            </a:lvl2pPr>
            <a:lvl3pPr marL="960120" indent="-137160">
              <a:lnSpc>
                <a:spcPct val="100000"/>
              </a:lnSpc>
              <a:spcBef>
                <a:spcPts val="400"/>
              </a:spcBef>
              <a:buClr>
                <a:schemeClr val="bg2"/>
              </a:buClr>
              <a:buSzPct val="70000"/>
              <a:defRPr sz="20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enter first level text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1" y="1227648"/>
            <a:ext cx="9162862" cy="0"/>
          </a:xfrm>
          <a:prstGeom prst="line">
            <a:avLst/>
          </a:prstGeom>
          <a:ln w="19050">
            <a:solidFill>
              <a:srgbClr val="CE37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323850" y="6461760"/>
            <a:ext cx="7357838" cy="320039"/>
          </a:xfrm>
          <a:prstGeom prst="rect">
            <a:avLst/>
          </a:prstGeom>
        </p:spPr>
        <p:txBody>
          <a:bodyPr vert="horz" anchor="ctr"/>
          <a:lstStyle>
            <a:lvl1pPr marL="0" indent="0" algn="l">
              <a:spcBef>
                <a:spcPts val="0"/>
              </a:spcBef>
              <a:buNone/>
              <a:defRPr sz="1400" b="1" baseline="0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Click to Add Source</a:t>
            </a:r>
          </a:p>
        </p:txBody>
      </p:sp>
    </p:spTree>
    <p:extLst>
      <p:ext uri="{BB962C8B-B14F-4D97-AF65-F5344CB8AC3E}">
        <p14:creationId xmlns:p14="http://schemas.microsoft.com/office/powerpoint/2010/main" val="2067622040"/>
      </p:ext>
    </p:extLst>
  </p:cSld>
  <p:clrMapOvr>
    <a:masterClrMapping/>
  </p:clrMapOvr>
  <p:transition spd="slow"/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694" r:id="rId4"/>
    <p:sldLayoutId id="2147483695" r:id="rId5"/>
    <p:sldLayoutId id="2147483696" r:id="rId6"/>
    <p:sldLayoutId id="2147483714" r:id="rId7"/>
    <p:sldLayoutId id="2147483697" r:id="rId8"/>
    <p:sldLayoutId id="2147483698" r:id="rId9"/>
    <p:sldLayoutId id="2147483699" r:id="rId10"/>
    <p:sldLayoutId id="2147483700" r:id="rId11"/>
    <p:sldLayoutId id="2147483707" r:id="rId12"/>
    <p:sldLayoutId id="2147483728" r:id="rId13"/>
    <p:sldLayoutId id="2147483727" r:id="rId14"/>
    <p:sldLayoutId id="2147483703" r:id="rId15"/>
    <p:sldLayoutId id="2147483706" r:id="rId16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Doravirine</a:t>
            </a:r>
            <a:r>
              <a:rPr lang="en-US" dirty="0"/>
              <a:t> (</a:t>
            </a:r>
            <a:r>
              <a:rPr lang="en-US" i="1"/>
              <a:t>Pifeltro</a:t>
            </a:r>
            <a:r>
              <a:rPr lang="en-US"/>
              <a:t>)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1979F4-E09C-4F40-A2BC-1B62E96FA4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Prepared by:</a:t>
            </a:r>
          </a:p>
          <a:p>
            <a:pPr>
              <a:spcBef>
                <a:spcPts val="600"/>
              </a:spcBef>
            </a:pPr>
            <a:r>
              <a:rPr lang="en-US" dirty="0"/>
              <a:t>Brian R. Wood, MD</a:t>
            </a:r>
          </a:p>
          <a:p>
            <a:r>
              <a:rPr lang="en-US" dirty="0"/>
              <a:t>David H. Spach, MD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cs typeface="Arial"/>
              </a:rPr>
              <a:t>Last Updated: February 15, 2020</a:t>
            </a:r>
          </a:p>
        </p:txBody>
      </p:sp>
    </p:spTree>
    <p:extLst>
      <p:ext uri="{BB962C8B-B14F-4D97-AF65-F5344CB8AC3E}">
        <p14:creationId xmlns:p14="http://schemas.microsoft.com/office/powerpoint/2010/main" val="483075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Doravirine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+ 2 NRTIs vs. Darunavir + Ritonavir + 2 NRTIs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/>
              <a:t>DRIVE FORWARD: 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Molina J-M, et al. Lancet HIV. 2018;5:e211-20.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0" y="2590800"/>
          <a:ext cx="9144000" cy="2008632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Interpretation</a:t>
                      </a:r>
                      <a:r>
                        <a:rPr lang="en-US" sz="2000" b="0" i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: “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treatment-naive adults with HIV-1 infection, </a:t>
                      </a:r>
                      <a:r>
                        <a:rPr lang="en-US" sz="20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doravirine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combined with two NRTIs might offer a valuable treatment option for adults with previously untreated HIV-1 infection.”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34584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7174604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9172"/>
            <a:ext cx="8839200" cy="1091184"/>
          </a:xfrm>
        </p:spPr>
        <p:txBody>
          <a:bodyPr>
            <a:normAutofit/>
          </a:bodyPr>
          <a:lstStyle/>
          <a:p>
            <a:r>
              <a:rPr lang="en-US" sz="2400" dirty="0" err="1"/>
              <a:t>Doravirine</a:t>
            </a:r>
            <a:r>
              <a:rPr lang="en-US" sz="2400" dirty="0"/>
              <a:t> (</a:t>
            </a:r>
            <a:r>
              <a:rPr lang="en-US" sz="2400" i="1" dirty="0" err="1">
                <a:ea typeface="ＭＳ Ｐゴシック" pitchFamily="-108" charset="-128"/>
              </a:rPr>
              <a:t>Pilfeltro</a:t>
            </a:r>
            <a:r>
              <a:rPr lang="en-US" sz="2400" i="1" dirty="0">
                <a:ea typeface="ＭＳ Ｐゴシック" pitchFamily="-108" charset="-128"/>
              </a:rPr>
              <a:t>) 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310778" y="1524000"/>
            <a:ext cx="4522444" cy="609600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 err="1">
                <a:solidFill>
                  <a:srgbClr val="000000"/>
                </a:solidFill>
              </a:rPr>
              <a:t>Pifeltro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[</a:t>
            </a:r>
            <a:r>
              <a:rPr lang="en-US" sz="1600" dirty="0" err="1">
                <a:solidFill>
                  <a:srgbClr val="000000"/>
                </a:solidFill>
              </a:rPr>
              <a:t>pih</a:t>
            </a:r>
            <a:r>
              <a:rPr lang="en-US" sz="1600" dirty="0">
                <a:solidFill>
                  <a:srgbClr val="000000"/>
                </a:solidFill>
              </a:rPr>
              <a:t>-FEL-</a:t>
            </a:r>
            <a:r>
              <a:rPr lang="en-US" sz="1600" dirty="0" err="1">
                <a:solidFill>
                  <a:srgbClr val="000000"/>
                </a:solidFill>
              </a:rPr>
              <a:t>tro</a:t>
            </a:r>
            <a:r>
              <a:rPr lang="en-US" sz="1600" dirty="0"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5636666"/>
            <a:ext cx="9162288" cy="457196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prstTxWarp prst="textNoShape">
              <a:avLst/>
            </a:prstTxWarp>
          </a:bodyPr>
          <a:lstStyle/>
          <a:p>
            <a:pPr algn="ctr" eaLnBrk="1" hangingPunct="1">
              <a:lnSpc>
                <a:spcPts val="2400"/>
              </a:lnSpc>
            </a:pPr>
            <a:r>
              <a:rPr lang="en-US" sz="2000" dirty="0">
                <a:solidFill>
                  <a:srgbClr val="000000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Dose: 1 tablet once daily with or without food</a:t>
            </a:r>
          </a:p>
        </p:txBody>
      </p:sp>
      <p:pic>
        <p:nvPicPr>
          <p:cNvPr id="4" name="Picture 3" descr="PIFELTRO_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946" y="2514600"/>
            <a:ext cx="3018107" cy="1862172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1C3D515-A138-8B4C-B8B9-D0561969C262}"/>
              </a:ext>
            </a:extLst>
          </p:cNvPr>
          <p:cNvSpPr/>
          <p:nvPr/>
        </p:nvSpPr>
        <p:spPr>
          <a:xfrm>
            <a:off x="4949524" y="5051568"/>
            <a:ext cx="1225296" cy="29869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000000"/>
                </a:solidFill>
              </a:rPr>
              <a:t>NNRTI</a:t>
            </a:r>
          </a:p>
        </p:txBody>
      </p:sp>
      <p:sp>
        <p:nvSpPr>
          <p:cNvPr id="9" name="Bent Arrow 8">
            <a:extLst>
              <a:ext uri="{FF2B5EF4-FFF2-40B4-BE49-F238E27FC236}">
                <a16:creationId xmlns:a16="http://schemas.microsoft.com/office/drawing/2014/main" id="{6A8A35B9-B416-D548-ADE1-189D86722F2D}"/>
              </a:ext>
            </a:extLst>
          </p:cNvPr>
          <p:cNvSpPr/>
          <p:nvPr/>
        </p:nvSpPr>
        <p:spPr>
          <a:xfrm flipV="1">
            <a:off x="4495844" y="4858021"/>
            <a:ext cx="457200" cy="463296"/>
          </a:xfrm>
          <a:prstGeom prst="bentArrow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174D802A-7046-3243-B63F-A875835B9437}"/>
              </a:ext>
            </a:extLst>
          </p:cNvPr>
          <p:cNvSpPr/>
          <p:nvPr/>
        </p:nvSpPr>
        <p:spPr>
          <a:xfrm>
            <a:off x="3975973" y="4356198"/>
            <a:ext cx="1225296" cy="399281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100 mg</a:t>
            </a:r>
          </a:p>
        </p:txBody>
      </p:sp>
    </p:spTree>
    <p:extLst>
      <p:ext uri="{BB962C8B-B14F-4D97-AF65-F5344CB8AC3E}">
        <p14:creationId xmlns:p14="http://schemas.microsoft.com/office/powerpoint/2010/main" val="203307826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Doravirine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Dosage Form</a:t>
            </a:r>
            <a:r>
              <a:rPr lang="en-US" dirty="0"/>
              <a:t>: 100 mg tablet</a:t>
            </a:r>
          </a:p>
          <a:p>
            <a:r>
              <a:rPr lang="en-US" b="1" dirty="0"/>
              <a:t>Dosing</a:t>
            </a:r>
            <a:r>
              <a:rPr lang="en-US" dirty="0"/>
              <a:t>: 1 pill daily with or without food </a:t>
            </a:r>
          </a:p>
          <a:p>
            <a:r>
              <a:rPr lang="en-US" b="1" dirty="0"/>
              <a:t>With Renal Impairment</a:t>
            </a:r>
          </a:p>
          <a:p>
            <a:pPr lvl="1"/>
            <a:r>
              <a:rPr lang="en-US" dirty="0"/>
              <a:t>No adjustment with mild, moderate, or severe impairment</a:t>
            </a:r>
            <a:endParaRPr lang="en-US" b="1" dirty="0"/>
          </a:p>
          <a:p>
            <a:r>
              <a:rPr lang="en-US" b="1" dirty="0"/>
              <a:t>With Hepatic Impairmen</a:t>
            </a:r>
            <a:r>
              <a:rPr lang="en-US" dirty="0"/>
              <a:t>t</a:t>
            </a:r>
          </a:p>
          <a:p>
            <a:pPr lvl="1"/>
            <a:r>
              <a:rPr lang="en-US" dirty="0"/>
              <a:t>No dose adjustment for Child-Pugh A or B</a:t>
            </a:r>
          </a:p>
          <a:p>
            <a:pPr lvl="1"/>
            <a:r>
              <a:rPr lang="en-US" dirty="0"/>
              <a:t>insufficient data for Child-Pugh C</a:t>
            </a:r>
          </a:p>
          <a:p>
            <a:r>
              <a:rPr lang="en-US" b="1" dirty="0"/>
              <a:t>Pregnancy</a:t>
            </a:r>
          </a:p>
          <a:p>
            <a:pPr lvl="1"/>
            <a:r>
              <a:rPr lang="en-US" dirty="0"/>
              <a:t>Inadequate data</a:t>
            </a:r>
          </a:p>
          <a:p>
            <a:r>
              <a:rPr lang="en-US" b="1" dirty="0"/>
              <a:t>Common Adverse Effects (≥5%)</a:t>
            </a:r>
          </a:p>
          <a:p>
            <a:pPr lvl="1"/>
            <a:r>
              <a:rPr lang="en-US" dirty="0"/>
              <a:t>Nausea, dizziness, headache, fatigue, diarrhea, abdominal pain, and abnormal dreams.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407195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0" dirty="0"/>
              <a:t>DOR + 2 NRTIs vs. DRV + RTV + 2 NRTIs</a:t>
            </a:r>
            <a:br>
              <a:rPr lang="en-US" sz="2400" b="0" dirty="0"/>
            </a:br>
            <a:r>
              <a:rPr lang="en-US" dirty="0"/>
              <a:t>DRIVE FORWARD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6D5B97-C1AF-874E-BAEA-6D040C55BF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43029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Line 11"/>
          <p:cNvSpPr>
            <a:spLocks noChangeShapeType="1"/>
          </p:cNvSpPr>
          <p:nvPr/>
        </p:nvSpPr>
        <p:spPr bwMode="auto">
          <a:xfrm rot="1169337" flipV="1">
            <a:off x="5202436" y="3166021"/>
            <a:ext cx="419315" cy="77247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Doravirine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+ 2 NRTIs vs. Darunavir + Ritonavir + 2 NRTIs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/>
              <a:t>DRIVE FORWARD: Design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Molina J-M, et al. Lancet HIV. 2018;5:e211-20.</a:t>
            </a:r>
          </a:p>
        </p:txBody>
      </p:sp>
      <p:sp>
        <p:nvSpPr>
          <p:cNvPr id="24" name="Rectangle 7"/>
          <p:cNvSpPr>
            <a:spLocks noChangeArrowheads="1"/>
          </p:cNvSpPr>
          <p:nvPr/>
        </p:nvSpPr>
        <p:spPr bwMode="ltGray">
          <a:xfrm>
            <a:off x="5780702" y="2461677"/>
            <a:ext cx="3166064" cy="109117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>
            <a:prstTxWarp prst="textNoShape">
              <a:avLst/>
            </a:prstTxWarp>
          </a:bodyPr>
          <a:lstStyle/>
          <a:p>
            <a:pPr algn="ctr"/>
            <a:r>
              <a:rPr lang="en-US" sz="1800" b="1" dirty="0" err="1">
                <a:solidFill>
                  <a:srgbClr val="000000"/>
                </a:solidFill>
                <a:latin typeface="Arial"/>
                <a:cs typeface="Arial"/>
              </a:rPr>
              <a:t>Doravirine</a:t>
            </a:r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 + 2 NRTIs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385)</a:t>
            </a:r>
          </a:p>
        </p:txBody>
      </p:sp>
      <p:sp>
        <p:nvSpPr>
          <p:cNvPr id="33" name="Rectangle 7"/>
          <p:cNvSpPr>
            <a:spLocks noChangeArrowheads="1"/>
          </p:cNvSpPr>
          <p:nvPr/>
        </p:nvSpPr>
        <p:spPr bwMode="ltGray">
          <a:xfrm>
            <a:off x="5780702" y="4138077"/>
            <a:ext cx="3166064" cy="1091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square" lIns="91430" tIns="45714" rIns="91430" bIns="45714" anchor="ctr" anchorCtr="1">
            <a:prstTxWarp prst="textNoShape">
              <a:avLst/>
            </a:prstTxWarp>
          </a:bodyPr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Arial"/>
                <a:cs typeface="Arial"/>
              </a:rPr>
              <a:t>Darunavir + RTV + 2 NRTIs</a:t>
            </a:r>
          </a:p>
          <a:p>
            <a:pPr algn="ctr"/>
            <a:r>
              <a:rPr lang="en-US" sz="1400" dirty="0">
                <a:solidFill>
                  <a:srgbClr val="000000"/>
                </a:solidFill>
                <a:latin typeface="Arial"/>
                <a:cs typeface="Arial"/>
              </a:rPr>
              <a:t>(n = 384)</a:t>
            </a: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rot="20430663">
            <a:off x="5202436" y="3668503"/>
            <a:ext cx="419315" cy="772473"/>
          </a:xfrm>
          <a:prstGeom prst="line">
            <a:avLst/>
          </a:prstGeom>
          <a:noFill/>
          <a:ln w="317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Arial"/>
              <a:cs typeface="Arial"/>
            </a:endParaRPr>
          </a:p>
        </p:txBody>
      </p:sp>
      <p:graphicFrame>
        <p:nvGraphicFramePr>
          <p:cNvPr id="1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3483975"/>
              </p:ext>
            </p:extLst>
          </p:nvPr>
        </p:nvGraphicFramePr>
        <p:xfrm>
          <a:off x="276157" y="1638784"/>
          <a:ext cx="5138525" cy="43854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513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7293">
                <a:tc>
                  <a:txBody>
                    <a:bodyPr/>
                    <a:lstStyle/>
                    <a:p>
                      <a:pPr marL="182880" marR="0" lvl="0" indent="-182880" algn="l" defTabSz="457200" rtl="0" eaLnBrk="0" fontAlgn="base" latinLnBrk="0" hangingPunct="0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8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DRIVE FORWARD: Study Design</a:t>
                      </a:r>
                    </a:p>
                  </a:txBody>
                  <a:tcPr marL="81280" marR="81280" anchor="ctr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967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8205">
                <a:tc>
                  <a:txBody>
                    <a:bodyPr/>
                    <a:lstStyle/>
                    <a:p>
                      <a:pPr marL="182880" marR="0" lvl="0" indent="-182880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Background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sz="1600" u="none" baseline="0" dirty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R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andomized,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double-blind, phase 3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study evaluating the efficacy of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doravirine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versus ritonavir-boosted darunavir, both with 2NRTIs in a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adults with HIV.</a:t>
                      </a:r>
                      <a:endParaRPr lang="en-US" sz="1600" u="sng" baseline="0" dirty="0">
                        <a:solidFill>
                          <a:srgbClr val="000000"/>
                        </a:solidFill>
                        <a:latin typeface="+mn-lt"/>
                        <a:cs typeface="Arial"/>
                      </a:endParaRP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u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Inclusion</a:t>
                      </a:r>
                      <a:r>
                        <a:rPr lang="en-US" sz="1600" b="1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Criteria</a:t>
                      </a:r>
                      <a:br>
                        <a:rPr lang="en-US" sz="1600" b="0" u="sng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600" b="0" u="none" baseline="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Age</a:t>
                      </a:r>
                      <a:r>
                        <a:rPr lang="en-US" sz="1600" u="none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≥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18 years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Antiretroviral-naïve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HIV RNA ≥1,000 copies/mL</a:t>
                      </a:r>
                      <a:b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No resistance to any study drug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HBV or HCV allowed</a:t>
                      </a:r>
                    </a:p>
                    <a:p>
                      <a:pPr marL="182880" marR="0" lvl="0" indent="-182880" algn="l" defTabSz="457200" rtl="0" eaLnBrk="1" fontAlgn="base" latinLnBrk="0" hangingPunct="1">
                        <a:lnSpc>
                          <a:spcPts val="21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lang="en-US" sz="1600" b="1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Regimens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(all once daily)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</a:t>
                      </a:r>
                      <a:r>
                        <a:rPr lang="en-US" sz="1600" baseline="0" dirty="0" err="1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Doravirine</a:t>
                      </a: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(100 mg) + 2 NRTIs</a:t>
                      </a:r>
                      <a:b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600" baseline="0" dirty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Darunavir (800 mg) + Ritonavir (100 mg) + 2 NRTIs</a:t>
                      </a:r>
                      <a:endParaRPr lang="en-US" sz="1600" dirty="0">
                        <a:solidFill>
                          <a:srgbClr val="000000"/>
                        </a:solidFill>
                        <a:latin typeface="Arial" pitchFamily="22" charset="0"/>
                      </a:endParaRPr>
                    </a:p>
                  </a:txBody>
                  <a:tcPr marL="81280" marR="81280" horzOverflow="overflow">
                    <a:lnL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40419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Doravirine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+ 2 NRTIs vs. Darunavir + Ritonavir + 2 NRTIs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/>
              <a:t>DRIVE FORWARD: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Results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Molina J-M, et al. Lancet HIV. 2018;5:e211-20.</a:t>
            </a:r>
          </a:p>
        </p:txBody>
      </p:sp>
      <p:graphicFrame>
        <p:nvGraphicFramePr>
          <p:cNvPr id="5" name="Group 45">
            <a:extLst>
              <a:ext uri="{FF2B5EF4-FFF2-40B4-BE49-F238E27FC236}">
                <a16:creationId xmlns:a16="http://schemas.microsoft.com/office/drawing/2014/main" id="{DF234B3B-E9EB-DC4E-BCDD-E665BC8331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89560" y="1447799"/>
          <a:ext cx="8549640" cy="4800601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612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58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966">
                <a:tc gridSpan="3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DRIVE FORWARD Baseline Characteristics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95000"/>
                        <a:lumOff val="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06" charset="0"/>
                        <a:ea typeface="ＭＳ Ｐゴシック" pitchFamily="-106" charset="-128"/>
                        <a:cs typeface="ＭＳ Ｐゴシック" pitchFamily="-106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0443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Characteristic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DOR + 2 NRTI’s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(n = 383)</a:t>
                      </a:r>
                      <a:endParaRPr lang="en-US" sz="1600" b="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DRV + RTV + 2 NRTI’s</a:t>
                      </a:r>
                      <a:b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</a:b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(n = 383)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89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Age (years), median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6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34.8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35.7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9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Male, 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6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83.3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85.1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89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White, %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6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73.1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73.1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389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CD4 count (cells/mm</a:t>
                      </a:r>
                      <a:r>
                        <a:rPr lang="en-US" sz="1800" kern="1200" baseline="30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), mean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6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432.6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411.9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89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HIV RNA, mean (log</a:t>
                      </a:r>
                      <a:r>
                        <a:rPr lang="en-US" sz="1800" kern="1200" baseline="-250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10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-106" charset="-128"/>
                        <a:cs typeface="Arial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4.4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4.4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389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HIV RNA &gt;100,000 copies/mL,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24.3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24.5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9961200"/>
                  </a:ext>
                </a:extLst>
              </a:tr>
              <a:tr h="42389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NRTI backbone TDF-FTC,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86.9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87.5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31566"/>
                  </a:ext>
                </a:extLst>
              </a:tr>
              <a:tr h="423899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Tx/>
                        <a:buFont typeface="Arial" pitchFamily="-106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-106" charset="-128"/>
                          <a:cs typeface="Arial"/>
                        </a:rPr>
                        <a:t>NRTI backbone ABC-3TC, 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13.1</a:t>
                      </a:r>
                    </a:p>
                  </a:txBody>
                  <a:tcPr marL="182880" marR="182880" anchor="ctr"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Bef>
                          <a:spcPts val="0"/>
                        </a:spcBef>
                        <a:buFont typeface="Symbol" charset="0"/>
                        <a:buNone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12.5</a:t>
                      </a:r>
                    </a:p>
                  </a:txBody>
                  <a:tcPr marL="182880" marR="18288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>
                          <a:lumMod val="8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3E3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566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40546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Doravirine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+ 2 NRTIs vs. Darunavir + Ritonavir + 2 NRTIs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/>
              <a:t>DRIVE FORWARD: 48 Week Results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Week 48 Virologic Response (Intention-to-Treat Analysis)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Molina J-M, et al. Lancet HIV. 2018;5:e211-20.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389516"/>
              </p:ext>
            </p:extLst>
          </p:nvPr>
        </p:nvGraphicFramePr>
        <p:xfrm>
          <a:off x="457200" y="1828800"/>
          <a:ext cx="82296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110735" y="5791200"/>
            <a:ext cx="4197096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86564" y="4983909"/>
            <a:ext cx="685800" cy="40780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u="sng" dirty="0">
                <a:solidFill>
                  <a:srgbClr val="FFFFFF"/>
                </a:solidFill>
                <a:latin typeface="Arial"/>
              </a:rPr>
              <a:t>321</a:t>
            </a:r>
            <a:br>
              <a:rPr lang="en-US" sz="1300" u="sng" dirty="0">
                <a:solidFill>
                  <a:srgbClr val="FFFFFF"/>
                </a:solidFill>
                <a:latin typeface="Arial"/>
              </a:rPr>
            </a:br>
            <a:r>
              <a:rPr lang="en-US" sz="1300" dirty="0">
                <a:solidFill>
                  <a:srgbClr val="FFFFFF"/>
                </a:solidFill>
                <a:latin typeface="Arial"/>
              </a:rPr>
              <a:t>383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9400" y="4983909"/>
            <a:ext cx="685800" cy="40780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u="sng" dirty="0">
                <a:solidFill>
                  <a:srgbClr val="FFFFFF"/>
                </a:solidFill>
                <a:latin typeface="Arial"/>
              </a:rPr>
              <a:t>306</a:t>
            </a:r>
            <a:br>
              <a:rPr lang="en-US" sz="1300" u="sng" dirty="0">
                <a:solidFill>
                  <a:srgbClr val="FFFFFF"/>
                </a:solidFill>
                <a:latin typeface="Arial"/>
              </a:rPr>
            </a:br>
            <a:r>
              <a:rPr lang="en-US" sz="1300" dirty="0">
                <a:solidFill>
                  <a:srgbClr val="FFFFFF"/>
                </a:solidFill>
                <a:latin typeface="Arial"/>
              </a:rPr>
              <a:t>383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43400" y="4983909"/>
            <a:ext cx="685800" cy="40780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u="sng" dirty="0">
                <a:solidFill>
                  <a:srgbClr val="FFFFFF"/>
                </a:solidFill>
                <a:latin typeface="Arial"/>
              </a:rPr>
              <a:t>256</a:t>
            </a:r>
            <a:br>
              <a:rPr lang="en-US" sz="1300" u="sng" dirty="0">
                <a:solidFill>
                  <a:srgbClr val="FFFFFF"/>
                </a:solidFill>
                <a:latin typeface="Arial"/>
              </a:rPr>
            </a:br>
            <a:r>
              <a:rPr lang="en-US" sz="1300" dirty="0">
                <a:solidFill>
                  <a:srgbClr val="FFFFFF"/>
                </a:solidFill>
                <a:latin typeface="Arial"/>
              </a:rPr>
              <a:t>285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4983909"/>
            <a:ext cx="685800" cy="40780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u="sng" dirty="0">
                <a:solidFill>
                  <a:srgbClr val="FFFFFF"/>
                </a:solidFill>
                <a:latin typeface="Arial"/>
              </a:rPr>
              <a:t>251</a:t>
            </a:r>
            <a:br>
              <a:rPr lang="en-US" sz="1300" u="sng" dirty="0">
                <a:solidFill>
                  <a:srgbClr val="FFFFFF"/>
                </a:solidFill>
                <a:latin typeface="Arial"/>
              </a:rPr>
            </a:br>
            <a:r>
              <a:rPr lang="en-US" sz="1300" dirty="0">
                <a:solidFill>
                  <a:srgbClr val="FFFFFF"/>
                </a:solidFill>
                <a:latin typeface="Arial"/>
              </a:rPr>
              <a:t>282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29400" y="4983909"/>
            <a:ext cx="685800" cy="40780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u="sng" dirty="0">
                <a:solidFill>
                  <a:srgbClr val="FFFFFF"/>
                </a:solidFill>
                <a:latin typeface="Arial"/>
              </a:rPr>
              <a:t>64</a:t>
            </a:r>
            <a:br>
              <a:rPr lang="en-US" sz="1300" u="sng" dirty="0">
                <a:solidFill>
                  <a:srgbClr val="FFFFFF"/>
                </a:solidFill>
                <a:latin typeface="Arial"/>
              </a:rPr>
            </a:br>
            <a:r>
              <a:rPr lang="en-US" sz="1300" dirty="0">
                <a:solidFill>
                  <a:srgbClr val="FFFFFF"/>
                </a:solidFill>
                <a:latin typeface="Arial"/>
              </a:rPr>
              <a:t>79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371555" y="4983909"/>
            <a:ext cx="685800" cy="40780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>
              <a:lnSpc>
                <a:spcPts val="1200"/>
              </a:lnSpc>
            </a:pPr>
            <a:r>
              <a:rPr lang="en-US" sz="1300" u="sng" dirty="0">
                <a:solidFill>
                  <a:srgbClr val="FFFFFF"/>
                </a:solidFill>
                <a:latin typeface="Arial"/>
              </a:rPr>
              <a:t>55</a:t>
            </a:r>
            <a:br>
              <a:rPr lang="en-US" sz="1300" u="sng" dirty="0">
                <a:solidFill>
                  <a:srgbClr val="FFFFFF"/>
                </a:solidFill>
                <a:latin typeface="Arial"/>
              </a:rPr>
            </a:br>
            <a:r>
              <a:rPr lang="en-US" sz="1300" dirty="0">
                <a:solidFill>
                  <a:srgbClr val="FFFFFF"/>
                </a:solidFill>
                <a:latin typeface="Arial"/>
              </a:rPr>
              <a:t>72</a:t>
            </a:r>
          </a:p>
        </p:txBody>
      </p:sp>
    </p:spTree>
    <p:extLst>
      <p:ext uri="{BB962C8B-B14F-4D97-AF65-F5344CB8AC3E}">
        <p14:creationId xmlns:p14="http://schemas.microsoft.com/office/powerpoint/2010/main" val="193407976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Doravirine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+ 2 NRTIs vs. Darunavir + Ritonavir + 2 NRTIs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/>
              <a:t>DRIVE FORWARD: 48 Week </a:t>
            </a:r>
            <a:r>
              <a:rPr lang="en-US" sz="2800" dirty="0">
                <a:ea typeface="ＭＳ Ｐゴシック" pitchFamily="31" charset="-128"/>
                <a:cs typeface="ＭＳ Ｐゴシック" pitchFamily="31" charset="-128"/>
              </a:rPr>
              <a:t>Results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Source: Molina J-M, et al. Lancet HIV. 2018;5:e211-20.</a:t>
            </a:r>
          </a:p>
        </p:txBody>
      </p:sp>
      <p:graphicFrame>
        <p:nvGraphicFramePr>
          <p:cNvPr id="7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570239"/>
              </p:ext>
            </p:extLst>
          </p:nvPr>
        </p:nvGraphicFramePr>
        <p:xfrm>
          <a:off x="457200" y="1344192"/>
          <a:ext cx="8229600" cy="507447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7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1154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FFFFFF"/>
                          </a:solidFill>
                        </a:rPr>
                        <a:t>Treatment Related Adverse Events</a:t>
                      </a:r>
                      <a:r>
                        <a:rPr lang="en-US" sz="1600" b="1" baseline="0" dirty="0">
                          <a:solidFill>
                            <a:srgbClr val="FFFFFF"/>
                          </a:solidFill>
                        </a:rPr>
                        <a:t> in DRIVE FORWARD Through Week 48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l"/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2649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FFFFFF"/>
                        </a:solidFill>
                      </a:endParaRPr>
                    </a:p>
                  </a:txBody>
                  <a:tcPr marL="65762" marR="65762" marT="32871" marB="32871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1D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446">
                <a:tc>
                  <a:txBody>
                    <a:bodyPr/>
                    <a:lstStyle/>
                    <a:p>
                      <a:pPr marL="0" indent="0" algn="l"/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kumimoji="0" lang="en-US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Doravirine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 + 2 NRTIs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383)</a:t>
                      </a:r>
                    </a:p>
                  </a:txBody>
                  <a:tcPr marL="65762" marR="65762" marT="91440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9537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600"/>
                        </a:lnSpc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DRV + RTV + 2 NRTIs</a:t>
                      </a:r>
                      <a:b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pitchFamily="-108" charset="-128"/>
                          <a:cs typeface="Arial"/>
                        </a:rPr>
                        <a:t>(n = 383)</a:t>
                      </a:r>
                    </a:p>
                  </a:txBody>
                  <a:tcPr marL="65762" marR="65762" marT="91440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781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Any adverse drug-related event %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31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38138" marR="0" lvl="1" indent="-274638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32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Discontinued due to drug-related AE, %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Upper abdominal pain, %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Diarrhea, %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1" indent="-27940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13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Nausea, %</a:t>
                      </a:r>
                      <a:endParaRPr lang="en-US" sz="1600" kern="1200" spc="-30" baseline="300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7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8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Headache, %</a:t>
                      </a:r>
                      <a:endParaRPr lang="en-US" sz="1600" kern="1200" spc="-30" baseline="300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Dizziness, %</a:t>
                      </a:r>
                      <a:endParaRPr lang="en-US" sz="1600" kern="1200" spc="-30" baseline="300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Fatigue, %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Rash, %</a:t>
                      </a:r>
                      <a:endParaRPr lang="en-US" sz="1600" kern="1200" spc="-30" baseline="300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Arial"/>
                      </a:endParaRP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2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3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83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spc="-3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/>
                        </a:rPr>
                        <a:t>Neuropsychiatric, %</a:t>
                      </a:r>
                    </a:p>
                  </a:txBody>
                  <a:tcPr marL="182880" marR="65762" marT="32871" marB="32871" anchor="ctr" horzOverflow="overflow">
                    <a:lnL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6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8738" marR="0" lvl="1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-3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Arial"/>
                        </a:rPr>
                        <a:t>5</a:t>
                      </a:r>
                    </a:p>
                  </a:txBody>
                  <a:tcPr marL="65762" marR="65762" marT="32871" marB="32871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1171581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342901" y="1828800"/>
          <a:ext cx="8458198" cy="4340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err="1">
                <a:solidFill>
                  <a:schemeClr val="accent2">
                    <a:lumMod val="20000"/>
                    <a:lumOff val="80000"/>
                  </a:schemeClr>
                </a:solidFill>
              </a:rPr>
              <a:t>Doravirine</a:t>
            </a:r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 + 2 NRTIs vs. Darunavir + Ritonavir + 2 NRTIs</a:t>
            </a:r>
            <a:b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  <a:ea typeface="ＭＳ Ｐゴシック" pitchFamily="31" charset="-128"/>
                <a:cs typeface="ＭＳ Ｐゴシック" pitchFamily="31" charset="-128"/>
              </a:rPr>
            </a:br>
            <a:r>
              <a:rPr lang="en-US" sz="2800" dirty="0"/>
              <a:t>DRIVE FORWARD: Results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Change in Baseline Fasting Lipids at Week 48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Source: Molina J-M, et al. Lancet HIV. 2018;5:e211-20.</a:t>
            </a:r>
          </a:p>
        </p:txBody>
      </p:sp>
    </p:spTree>
    <p:extLst>
      <p:ext uri="{BB962C8B-B14F-4D97-AF65-F5344CB8AC3E}">
        <p14:creationId xmlns:p14="http://schemas.microsoft.com/office/powerpoint/2010/main" val="4078775003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NCRC">
  <a:themeElements>
    <a:clrScheme name="Custom 14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967C4A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NCRC.thmx</Template>
  <TotalTime>46419</TotalTime>
  <Words>709</Words>
  <Application>Microsoft Macintosh PowerPoint</Application>
  <PresentationFormat>On-screen Show (4:3)</PresentationFormat>
  <Paragraphs>116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ＭＳ Ｐゴシック</vt:lpstr>
      <vt:lpstr>Arial</vt:lpstr>
      <vt:lpstr>Geneva</vt:lpstr>
      <vt:lpstr>Lucida Grande</vt:lpstr>
      <vt:lpstr>Symbol</vt:lpstr>
      <vt:lpstr>Times New Roman</vt:lpstr>
      <vt:lpstr>NCRC</vt:lpstr>
      <vt:lpstr>Doravirine (Pifeltro)</vt:lpstr>
      <vt:lpstr>Doravirine (Pilfeltro) </vt:lpstr>
      <vt:lpstr>Doravirine</vt:lpstr>
      <vt:lpstr>DOR + 2 NRTIs vs. DRV + RTV + 2 NRTIs DRIVE FORWARD</vt:lpstr>
      <vt:lpstr>Doravirine + 2 NRTIs vs. Darunavir + Ritonavir + 2 NRTIs DRIVE FORWARD: Design</vt:lpstr>
      <vt:lpstr>Doravirine + 2 NRTIs vs. Darunavir + Ritonavir + 2 NRTIs DRIVE FORWARD: Results</vt:lpstr>
      <vt:lpstr>Doravirine + 2 NRTIs vs. Darunavir + Ritonavir + 2 NRTIs DRIVE FORWARD: 48 Week Results</vt:lpstr>
      <vt:lpstr>Doravirine + 2 NRTIs vs. Darunavir + Ritonavir + 2 NRTIs DRIVE FORWARD: 48 Week Results</vt:lpstr>
      <vt:lpstr>Doravirine + 2 NRTIs vs. Darunavir + Ritonavir + 2 NRTIs DRIVE FORWARD: Results</vt:lpstr>
      <vt:lpstr>Doravirine + 2 NRTIs vs. Darunavir + Ritonavir + 2 NRTIs DRIVE FORWARD: Summary</vt:lpstr>
      <vt:lpstr>PowerPoint Presentation</vt:lpstr>
    </vt:vector>
  </TitlesOfParts>
  <Company>HMC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David Spach</cp:lastModifiedBy>
  <cp:revision>2077</cp:revision>
  <cp:lastPrinted>2008-02-05T14:34:24Z</cp:lastPrinted>
  <dcterms:created xsi:type="dcterms:W3CDTF">2010-11-28T05:36:22Z</dcterms:created>
  <dcterms:modified xsi:type="dcterms:W3CDTF">2020-02-22T17:56:07Z</dcterms:modified>
</cp:coreProperties>
</file>