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18.xml" ContentType="application/vnd.openxmlformats-officedocument.themeOverride+xml"/>
  <Override PartName="/ppt/charts/chart23.xml" ContentType="application/vnd.openxmlformats-officedocument.drawingml.chart+xml"/>
  <Override PartName="/ppt/theme/themeOverride19.xml" ContentType="application/vnd.openxmlformats-officedocument.themeOverride+xml"/>
  <Override PartName="/ppt/notesSlides/notesSlide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20.xml" ContentType="application/vnd.openxmlformats-officedocument.themeOverride+xml"/>
  <Override PartName="/ppt/charts/chart27.xml" ContentType="application/vnd.openxmlformats-officedocument.drawingml.chart+xml"/>
  <Override PartName="/ppt/notesSlides/notesSlide3.xml" ContentType="application/vnd.openxmlformats-officedocument.presentationml.notesSlide+xml"/>
  <Override PartName="/ppt/charts/chart28.xml" ContentType="application/vnd.openxmlformats-officedocument.drawingml.chart+xml"/>
  <Override PartName="/ppt/notesSlides/notesSlide4.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charts/chart30.xml" ContentType="application/vnd.openxmlformats-officedocument.drawingml.chart+xml"/>
  <Override PartName="/ppt/theme/themeOverride22.xml" ContentType="application/vnd.openxmlformats-officedocument.themeOverride+xml"/>
  <Override PartName="/ppt/charts/chart31.xml" ContentType="application/vnd.openxmlformats-officedocument.drawingml.chart+xml"/>
  <Override PartName="/ppt/theme/themeOverride23.xml" ContentType="application/vnd.openxmlformats-officedocument.themeOverride+xml"/>
  <Override PartName="/ppt/charts/chart32.xml" ContentType="application/vnd.openxmlformats-officedocument.drawingml.chart+xml"/>
  <Override PartName="/ppt/notesSlides/notesSlide5.xml" ContentType="application/vnd.openxmlformats-officedocument.presentationml.notesSlide+xml"/>
  <Override PartName="/ppt/charts/chart33.xml" ContentType="application/vnd.openxmlformats-officedocument.drawingml.chart+xml"/>
  <Override PartName="/ppt/theme/themeOverride24.xml" ContentType="application/vnd.openxmlformats-officedocument.themeOverride+xml"/>
  <Override PartName="/ppt/notesSlides/notesSlide6.xml" ContentType="application/vnd.openxmlformats-officedocument.presentationml.notesSl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91"/>
  </p:notesMasterIdLst>
  <p:handoutMasterIdLst>
    <p:handoutMasterId r:id="rId92"/>
  </p:handoutMasterIdLst>
  <p:sldIdLst>
    <p:sldId id="999" r:id="rId2"/>
    <p:sldId id="1114" r:id="rId3"/>
    <p:sldId id="310" r:id="rId4"/>
    <p:sldId id="973" r:id="rId5"/>
    <p:sldId id="1110" r:id="rId6"/>
    <p:sldId id="1111" r:id="rId7"/>
    <p:sldId id="283" r:id="rId8"/>
    <p:sldId id="284" r:id="rId9"/>
    <p:sldId id="285" r:id="rId10"/>
    <p:sldId id="286" r:id="rId11"/>
    <p:sldId id="287" r:id="rId12"/>
    <p:sldId id="288" r:id="rId13"/>
    <p:sldId id="289" r:id="rId14"/>
    <p:sldId id="315" r:id="rId15"/>
    <p:sldId id="316" r:id="rId16"/>
    <p:sldId id="290" r:id="rId17"/>
    <p:sldId id="1112" r:id="rId18"/>
    <p:sldId id="291" r:id="rId19"/>
    <p:sldId id="257" r:id="rId20"/>
    <p:sldId id="346" r:id="rId21"/>
    <p:sldId id="348" r:id="rId22"/>
    <p:sldId id="349" r:id="rId23"/>
    <p:sldId id="261" r:id="rId24"/>
    <p:sldId id="262" r:id="rId25"/>
    <p:sldId id="263" r:id="rId26"/>
    <p:sldId id="264" r:id="rId27"/>
    <p:sldId id="265" r:id="rId28"/>
    <p:sldId id="266" r:id="rId29"/>
    <p:sldId id="267" r:id="rId30"/>
    <p:sldId id="271" r:id="rId31"/>
    <p:sldId id="353" r:id="rId32"/>
    <p:sldId id="354" r:id="rId33"/>
    <p:sldId id="268" r:id="rId34"/>
    <p:sldId id="269" r:id="rId35"/>
    <p:sldId id="270" r:id="rId36"/>
    <p:sldId id="352" r:id="rId37"/>
    <p:sldId id="272" r:id="rId38"/>
    <p:sldId id="273" r:id="rId39"/>
    <p:sldId id="274" r:id="rId40"/>
    <p:sldId id="275" r:id="rId41"/>
    <p:sldId id="276" r:id="rId42"/>
    <p:sldId id="299" r:id="rId43"/>
    <p:sldId id="300" r:id="rId44"/>
    <p:sldId id="301" r:id="rId45"/>
    <p:sldId id="302" r:id="rId46"/>
    <p:sldId id="304" r:id="rId47"/>
    <p:sldId id="305" r:id="rId48"/>
    <p:sldId id="292" r:id="rId49"/>
    <p:sldId id="293" r:id="rId50"/>
    <p:sldId id="294" r:id="rId51"/>
    <p:sldId id="295" r:id="rId52"/>
    <p:sldId id="296" r:id="rId53"/>
    <p:sldId id="297" r:id="rId54"/>
    <p:sldId id="298" r:id="rId55"/>
    <p:sldId id="277" r:id="rId56"/>
    <p:sldId id="278" r:id="rId57"/>
    <p:sldId id="279" r:id="rId58"/>
    <p:sldId id="280" r:id="rId59"/>
    <p:sldId id="281" r:id="rId60"/>
    <p:sldId id="282" r:id="rId61"/>
    <p:sldId id="1113" r:id="rId62"/>
    <p:sldId id="319" r:id="rId63"/>
    <p:sldId id="318" r:id="rId64"/>
    <p:sldId id="320" r:id="rId65"/>
    <p:sldId id="321" r:id="rId66"/>
    <p:sldId id="333" r:id="rId67"/>
    <p:sldId id="322" r:id="rId68"/>
    <p:sldId id="334" r:id="rId69"/>
    <p:sldId id="335" r:id="rId70"/>
    <p:sldId id="337" r:id="rId71"/>
    <p:sldId id="324" r:id="rId72"/>
    <p:sldId id="332" r:id="rId73"/>
    <p:sldId id="325" r:id="rId74"/>
    <p:sldId id="330" r:id="rId75"/>
    <p:sldId id="351" r:id="rId76"/>
    <p:sldId id="327" r:id="rId77"/>
    <p:sldId id="326" r:id="rId78"/>
    <p:sldId id="339" r:id="rId79"/>
    <p:sldId id="340" r:id="rId80"/>
    <p:sldId id="344" r:id="rId81"/>
    <p:sldId id="341" r:id="rId82"/>
    <p:sldId id="342" r:id="rId83"/>
    <p:sldId id="345" r:id="rId84"/>
    <p:sldId id="338" r:id="rId85"/>
    <p:sldId id="356" r:id="rId86"/>
    <p:sldId id="357" r:id="rId87"/>
    <p:sldId id="358" r:id="rId88"/>
    <p:sldId id="359" r:id="rId89"/>
    <p:sldId id="1109" r:id="rId90"/>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37F"/>
    <a:srgbClr val="DBE4E9"/>
    <a:srgbClr val="196297"/>
    <a:srgbClr val="E3E3E3"/>
    <a:srgbClr val="326496"/>
    <a:srgbClr val="676767"/>
    <a:srgbClr val="6C6C6C"/>
    <a:srgbClr val="757575"/>
    <a:srgbClr val="C2C2C2"/>
    <a:srgbClr val="B5C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5" autoAdjust="0"/>
    <p:restoredTop sz="94761" autoAdjust="0"/>
  </p:normalViewPr>
  <p:slideViewPr>
    <p:cSldViewPr snapToGrid="0" showGuides="1">
      <p:cViewPr varScale="1">
        <p:scale>
          <a:sx n="134" d="100"/>
          <a:sy n="134" d="100"/>
        </p:scale>
        <p:origin x="184" y="35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5952"/>
    </p:cViewPr>
  </p:sorterViewPr>
  <p:notesViewPr>
    <p:cSldViewPr snapToGrid="0" showGuides="1">
      <p:cViewPr varScale="1">
        <p:scale>
          <a:sx n="78" d="100"/>
          <a:sy n="78" d="100"/>
        </p:scale>
        <p:origin x="-2680" y="-96"/>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Etravirine Arm</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Sheet1!$B$2:$B$4</c:f>
              <c:numCache>
                <c:formatCode>0</c:formatCode>
                <c:ptCount val="3"/>
                <c:pt idx="0">
                  <c:v>75.900000000000006</c:v>
                </c:pt>
                <c:pt idx="1">
                  <c:v>76.900000000000006</c:v>
                </c:pt>
                <c:pt idx="2">
                  <c:v>74.099999999999994</c:v>
                </c:pt>
              </c:numCache>
            </c:numRef>
          </c:val>
          <c:extLst>
            <c:ext xmlns:c16="http://schemas.microsoft.com/office/drawing/2014/chart" uri="{C3380CC4-5D6E-409C-BE32-E72D297353CC}">
              <c16:uniqueId val="{00000000-6268-C642-BDB4-FDA497847F99}"/>
            </c:ext>
          </c:extLst>
        </c:ser>
        <c:ser>
          <c:idx val="1"/>
          <c:order val="1"/>
          <c:tx>
            <c:strRef>
              <c:f>Sheet1!$C$1</c:f>
              <c:strCache>
                <c:ptCount val="1"/>
                <c:pt idx="0">
                  <c:v>Efavirenz Arm</c:v>
                </c:pt>
              </c:strCache>
            </c:strRef>
          </c:tx>
          <c:spPr>
            <a:solidFill>
              <a:srgbClr val="718E25"/>
            </a:solidFill>
            <a:ln>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Sheet1!$C$2:$C$4</c:f>
              <c:numCache>
                <c:formatCode>0</c:formatCode>
                <c:ptCount val="3"/>
                <c:pt idx="0">
                  <c:v>74.400000000000006</c:v>
                </c:pt>
                <c:pt idx="1">
                  <c:v>78.400000000000006</c:v>
                </c:pt>
                <c:pt idx="2">
                  <c:v>66.7</c:v>
                </c:pt>
              </c:numCache>
            </c:numRef>
          </c:val>
          <c:extLst>
            <c:ext xmlns:c16="http://schemas.microsoft.com/office/drawing/2014/chart" uri="{C3380CC4-5D6E-409C-BE32-E72D297353CC}">
              <c16:uniqueId val="{00000001-6268-C642-BDB4-FDA497847F99}"/>
            </c:ext>
          </c:extLst>
        </c:ser>
        <c:dLbls>
          <c:showLegendKey val="0"/>
          <c:showVal val="1"/>
          <c:showCatName val="0"/>
          <c:showSerName val="0"/>
          <c:showPercent val="0"/>
          <c:showBubbleSize val="0"/>
        </c:dLbls>
        <c:gapWidth val="75"/>
        <c:axId val="2110302856"/>
        <c:axId val="2075783432"/>
      </c:barChart>
      <c:catAx>
        <c:axId val="2110302856"/>
        <c:scaling>
          <c:orientation val="minMax"/>
        </c:scaling>
        <c:delete val="0"/>
        <c:axPos val="b"/>
        <c:title>
          <c:tx>
            <c:rich>
              <a:bodyPr/>
              <a:lstStyle/>
              <a:p>
                <a:pPr>
                  <a:defRPr/>
                </a:pPr>
                <a:r>
                  <a:rPr lang="en-US" dirty="0"/>
                  <a:t>Baseline HIV RNA Level</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75783432"/>
        <c:crosses val="autoZero"/>
        <c:auto val="1"/>
        <c:lblAlgn val="ctr"/>
        <c:lblOffset val="1"/>
        <c:tickLblSkip val="1"/>
        <c:tickMarkSkip val="1"/>
        <c:noMultiLvlLbl val="0"/>
      </c:catAx>
      <c:valAx>
        <c:axId val="2075783432"/>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1103028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368451565082142"/>
          <c:y val="1.8543358318437099E-2"/>
          <c:w val="0.576373092252357"/>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8.9567308302888393E-2"/>
          <c:w val="0.82601761556664899"/>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0</c:v>
                </c:pt>
                <c:pt idx="1">
                  <c:v>1</c:v>
                </c:pt>
                <c:pt idx="2">
                  <c:v>2</c:v>
                </c:pt>
                <c:pt idx="3">
                  <c:v>3</c:v>
                </c:pt>
                <c:pt idx="4">
                  <c:v>≥4</c:v>
                </c:pt>
              </c:strCache>
            </c:strRef>
          </c:cat>
          <c:val>
            <c:numRef>
              <c:f>Sheet1!$B$2:$B$6</c:f>
              <c:numCache>
                <c:formatCode>0</c:formatCode>
                <c:ptCount val="5"/>
                <c:pt idx="0">
                  <c:v>80</c:v>
                </c:pt>
                <c:pt idx="1">
                  <c:v>70</c:v>
                </c:pt>
                <c:pt idx="2">
                  <c:v>48</c:v>
                </c:pt>
                <c:pt idx="3">
                  <c:v>71</c:v>
                </c:pt>
                <c:pt idx="4">
                  <c:v>57</c:v>
                </c:pt>
              </c:numCache>
            </c:numRef>
          </c:val>
          <c:extLst>
            <c:ext xmlns:c16="http://schemas.microsoft.com/office/drawing/2014/chart" uri="{C3380CC4-5D6E-409C-BE32-E72D297353CC}">
              <c16:uniqueId val="{00000000-7286-E74C-A334-9CD9AF1048C3}"/>
            </c:ext>
          </c:extLst>
        </c:ser>
        <c:ser>
          <c:idx val="1"/>
          <c:order val="1"/>
          <c:tx>
            <c:strRef>
              <c:f>Sheet1!$C$1</c:f>
              <c:strCache>
                <c:ptCount val="1"/>
                <c:pt idx="0">
                  <c:v>Placebo + OBT</c:v>
                </c:pt>
              </c:strCache>
            </c:strRef>
          </c:tx>
          <c:spPr>
            <a:solidFill>
              <a:srgbClr val="967C4A"/>
            </a:solidFill>
            <a:ln w="12700">
              <a:noFill/>
            </a:ln>
            <a:effectLst/>
            <a:scene3d>
              <a:camera prst="orthographicFront"/>
              <a:lightRig rig="threePt" dir="t"/>
            </a:scene3d>
            <a:sp3d>
              <a:bevelT/>
            </a:sp3d>
          </c:spPr>
          <c:invertIfNegative val="0"/>
          <c:dLbls>
            <c:dLbl>
              <c:idx val="3"/>
              <c:layout>
                <c:manualLayout>
                  <c:x val="1.1316741696017799E-16"/>
                  <c:y val="2.9868704700111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6-E74C-A334-9CD9AF1048C3}"/>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0</c:v>
                </c:pt>
                <c:pt idx="1">
                  <c:v>1</c:v>
                </c:pt>
                <c:pt idx="2">
                  <c:v>2</c:v>
                </c:pt>
                <c:pt idx="3">
                  <c:v>3</c:v>
                </c:pt>
                <c:pt idx="4">
                  <c:v>≥4</c:v>
                </c:pt>
              </c:strCache>
            </c:strRef>
          </c:cat>
          <c:val>
            <c:numRef>
              <c:f>Sheet1!$C$2:$C$6</c:f>
              <c:numCache>
                <c:formatCode>0</c:formatCode>
                <c:ptCount val="5"/>
                <c:pt idx="0">
                  <c:v>50</c:v>
                </c:pt>
                <c:pt idx="1">
                  <c:v>44</c:v>
                </c:pt>
                <c:pt idx="2">
                  <c:v>41</c:v>
                </c:pt>
                <c:pt idx="3">
                  <c:v>28</c:v>
                </c:pt>
                <c:pt idx="4">
                  <c:v>15</c:v>
                </c:pt>
              </c:numCache>
            </c:numRef>
          </c:val>
          <c:extLst>
            <c:ext xmlns:c16="http://schemas.microsoft.com/office/drawing/2014/chart" uri="{C3380CC4-5D6E-409C-BE32-E72D297353CC}">
              <c16:uniqueId val="{00000002-7286-E74C-A334-9CD9AF1048C3}"/>
            </c:ext>
          </c:extLst>
        </c:ser>
        <c:dLbls>
          <c:showLegendKey val="0"/>
          <c:showVal val="1"/>
          <c:showCatName val="0"/>
          <c:showSerName val="0"/>
          <c:showPercent val="0"/>
          <c:showBubbleSize val="0"/>
        </c:dLbls>
        <c:gapWidth val="75"/>
        <c:axId val="1840851128"/>
        <c:axId val="1840857160"/>
      </c:barChart>
      <c:catAx>
        <c:axId val="1840851128"/>
        <c:scaling>
          <c:orientation val="minMax"/>
        </c:scaling>
        <c:delete val="0"/>
        <c:axPos val="b"/>
        <c:title>
          <c:tx>
            <c:rich>
              <a:bodyPr/>
              <a:lstStyle/>
              <a:p>
                <a:pPr>
                  <a:defRPr sz="1600"/>
                </a:pPr>
                <a:r>
                  <a:rPr lang="en-US" sz="1600" dirty="0"/>
                  <a:t>Number</a:t>
                </a:r>
                <a:r>
                  <a:rPr lang="en-US" sz="1600" baseline="0" dirty="0"/>
                  <a:t> of NNRTI Resistance Associated Mutations</a:t>
                </a:r>
                <a:endParaRPr lang="en-US" sz="1600" dirty="0"/>
              </a:p>
            </c:rich>
          </c:tx>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40857160"/>
        <c:crosses val="autoZero"/>
        <c:auto val="1"/>
        <c:lblAlgn val="ctr"/>
        <c:lblOffset val="1"/>
        <c:tickLblSkip val="1"/>
        <c:tickMarkSkip val="1"/>
        <c:noMultiLvlLbl val="0"/>
      </c:catAx>
      <c:valAx>
        <c:axId val="1840857160"/>
        <c:scaling>
          <c:orientation val="minMax"/>
          <c:max val="100"/>
        </c:scaling>
        <c:delete val="0"/>
        <c:axPos val="l"/>
        <c:title>
          <c:tx>
            <c:rich>
              <a:bodyPr/>
              <a:lstStyle/>
              <a:p>
                <a:pPr>
                  <a:defRPr sz="1600"/>
                </a:pPr>
                <a:r>
                  <a:rPr lang="en-US" sz="1800" b="1" i="0" baseline="0" dirty="0">
                    <a:effectLst/>
                  </a:rPr>
                  <a:t>HIV RNA &lt;50 copies/mL (%)</a:t>
                </a:r>
                <a:endParaRPr lang="en-US" sz="1600" dirty="0">
                  <a:effectLst/>
                </a:endParaRPr>
              </a:p>
            </c:rich>
          </c:tx>
          <c:layout>
            <c:manualLayout>
              <c:xMode val="edge"/>
              <c:yMode val="edge"/>
              <c:x val="1.85185185185185E-2"/>
              <c:y val="0.105850691284124"/>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84085112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480067074948965"/>
          <c:h val="7.67364653610043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61</c:v>
                </c:pt>
              </c:numCache>
            </c:numRef>
          </c:val>
          <c:extLst>
            <c:ext xmlns:c16="http://schemas.microsoft.com/office/drawing/2014/chart" uri="{C3380CC4-5D6E-409C-BE32-E72D297353CC}">
              <c16:uniqueId val="{00000000-0F6D-E94A-9F03-8ED40D94D986}"/>
            </c:ext>
          </c:extLst>
        </c:ser>
        <c:ser>
          <c:idx val="1"/>
          <c:order val="1"/>
          <c:tx>
            <c:strRef>
              <c:f>Sheet1!$C$1</c:f>
              <c:strCache>
                <c:ptCount val="1"/>
                <c:pt idx="0">
                  <c:v>Placebo + OBT</c:v>
                </c:pt>
              </c:strCache>
            </c:strRef>
          </c:tx>
          <c:spPr>
            <a:solidFill>
              <a:srgbClr val="967C4A"/>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40</c:v>
                </c:pt>
              </c:numCache>
            </c:numRef>
          </c:val>
          <c:extLst>
            <c:ext xmlns:c16="http://schemas.microsoft.com/office/drawing/2014/chart" uri="{C3380CC4-5D6E-409C-BE32-E72D297353CC}">
              <c16:uniqueId val="{00000001-0F6D-E94A-9F03-8ED40D94D986}"/>
            </c:ext>
          </c:extLst>
        </c:ser>
        <c:dLbls>
          <c:showLegendKey val="0"/>
          <c:showVal val="1"/>
          <c:showCatName val="0"/>
          <c:showSerName val="0"/>
          <c:showPercent val="0"/>
          <c:showBubbleSize val="0"/>
        </c:dLbls>
        <c:gapWidth val="275"/>
        <c:axId val="1951943640"/>
        <c:axId val="1952298456"/>
      </c:barChart>
      <c:catAx>
        <c:axId val="1951943640"/>
        <c:scaling>
          <c:orientation val="minMax"/>
        </c:scaling>
        <c:delete val="1"/>
        <c:axPos val="b"/>
        <c:numFmt formatCode="0%" sourceLinked="1"/>
        <c:majorTickMark val="out"/>
        <c:minorTickMark val="none"/>
        <c:tickLblPos val="nextTo"/>
        <c:crossAx val="1952298456"/>
        <c:crosses val="autoZero"/>
        <c:auto val="1"/>
        <c:lblAlgn val="ctr"/>
        <c:lblOffset val="1"/>
        <c:tickLblSkip val="1"/>
        <c:tickMarkSkip val="1"/>
        <c:noMultiLvlLbl val="0"/>
      </c:catAx>
      <c:valAx>
        <c:axId val="1952298456"/>
        <c:scaling>
          <c:orientation val="minMax"/>
          <c:max val="1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b="1" i="0" baseline="0" dirty="0">
                    <a:effectLst/>
                  </a:rPr>
                  <a:t>HIV RNA &lt;50 copies/mL (%)</a:t>
                </a:r>
                <a:endParaRPr lang="en-US" sz="1600" dirty="0">
                  <a:effectLst/>
                </a:endParaRPr>
              </a:p>
            </c:rich>
          </c:tx>
          <c:layout>
            <c:manualLayout>
              <c:xMode val="edge"/>
              <c:yMode val="edge"/>
              <c:x val="9.2592592592592605E-3"/>
              <c:y val="0.141758989186588"/>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95194364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c:v>
                </c:pt>
                <c:pt idx="1">
                  <c:v>1</c:v>
                </c:pt>
                <c:pt idx="2">
                  <c:v>≥2</c:v>
                </c:pt>
              </c:strCache>
            </c:strRef>
          </c:cat>
          <c:val>
            <c:numRef>
              <c:f>Sheet1!$B$2:$B$4</c:f>
              <c:numCache>
                <c:formatCode>0</c:formatCode>
                <c:ptCount val="3"/>
                <c:pt idx="0">
                  <c:v>46</c:v>
                </c:pt>
                <c:pt idx="1">
                  <c:v>63</c:v>
                </c:pt>
                <c:pt idx="2">
                  <c:v>78</c:v>
                </c:pt>
              </c:numCache>
            </c:numRef>
          </c:val>
          <c:extLst>
            <c:ext xmlns:c16="http://schemas.microsoft.com/office/drawing/2014/chart" uri="{C3380CC4-5D6E-409C-BE32-E72D297353CC}">
              <c16:uniqueId val="{00000000-21BE-5247-A363-ABB52218C31F}"/>
            </c:ext>
          </c:extLst>
        </c:ser>
        <c:ser>
          <c:idx val="1"/>
          <c:order val="1"/>
          <c:tx>
            <c:strRef>
              <c:f>Sheet1!$C$1</c:f>
              <c:strCache>
                <c:ptCount val="1"/>
                <c:pt idx="0">
                  <c:v>Placebo + OBT</c:v>
                </c:pt>
              </c:strCache>
            </c:strRef>
          </c:tx>
          <c:spPr>
            <a:solidFill>
              <a:srgbClr val="967C4A"/>
            </a:solidFill>
            <a:ln w="12700">
              <a:noFill/>
            </a:ln>
            <a:effectLst/>
            <a:scene3d>
              <a:camera prst="orthographicFront"/>
              <a:lightRig rig="threePt" dir="t"/>
            </a:scene3d>
            <a:sp3d>
              <a:bevelT/>
            </a:sp3d>
          </c:spPr>
          <c:invertIfNegative val="0"/>
          <c:dLbls>
            <c:dLbl>
              <c:idx val="3"/>
              <c:layout>
                <c:manualLayout>
                  <c:x val="1.1316741696017799E-16"/>
                  <c:y val="2.9868704700111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BE-5247-A363-ABB52218C31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c:v>
                </c:pt>
                <c:pt idx="1">
                  <c:v>1</c:v>
                </c:pt>
                <c:pt idx="2">
                  <c:v>≥2</c:v>
                </c:pt>
              </c:strCache>
            </c:strRef>
          </c:cat>
          <c:val>
            <c:numRef>
              <c:f>Sheet1!$C$2:$C$4</c:f>
              <c:numCache>
                <c:formatCode>0</c:formatCode>
                <c:ptCount val="3"/>
                <c:pt idx="0">
                  <c:v>6</c:v>
                </c:pt>
                <c:pt idx="1">
                  <c:v>32</c:v>
                </c:pt>
                <c:pt idx="2">
                  <c:v>67</c:v>
                </c:pt>
              </c:numCache>
            </c:numRef>
          </c:val>
          <c:extLst>
            <c:ext xmlns:c16="http://schemas.microsoft.com/office/drawing/2014/chart" uri="{C3380CC4-5D6E-409C-BE32-E72D297353CC}">
              <c16:uniqueId val="{00000002-21BE-5247-A363-ABB52218C31F}"/>
            </c:ext>
          </c:extLst>
        </c:ser>
        <c:dLbls>
          <c:showLegendKey val="0"/>
          <c:showVal val="1"/>
          <c:showCatName val="0"/>
          <c:showSerName val="0"/>
          <c:showPercent val="0"/>
          <c:showBubbleSize val="0"/>
        </c:dLbls>
        <c:gapWidth val="75"/>
        <c:axId val="1951691752"/>
        <c:axId val="1951703656"/>
      </c:barChart>
      <c:catAx>
        <c:axId val="1951691752"/>
        <c:scaling>
          <c:orientation val="minMax"/>
        </c:scaling>
        <c:delete val="0"/>
        <c:axPos val="b"/>
        <c:title>
          <c:tx>
            <c:rich>
              <a:bodyPr/>
              <a:lstStyle/>
              <a:p>
                <a:pPr>
                  <a:defRPr sz="1600"/>
                </a:pPr>
                <a:r>
                  <a:rPr lang="en-US" sz="1600" dirty="0"/>
                  <a:t>Number</a:t>
                </a:r>
                <a:r>
                  <a:rPr lang="en-US" sz="1600" baseline="0" dirty="0"/>
                  <a:t> of Active Background Antiretrovirals</a:t>
                </a:r>
                <a:endParaRPr lang="en-US" sz="1600" dirty="0"/>
              </a:p>
            </c:rich>
          </c:tx>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951703656"/>
        <c:crosses val="autoZero"/>
        <c:auto val="1"/>
        <c:lblAlgn val="ctr"/>
        <c:lblOffset val="1"/>
        <c:tickLblSkip val="1"/>
        <c:tickMarkSkip val="1"/>
        <c:noMultiLvlLbl val="0"/>
      </c:catAx>
      <c:valAx>
        <c:axId val="1951703656"/>
        <c:scaling>
          <c:orientation val="minMax"/>
          <c:max val="100"/>
        </c:scaling>
        <c:delete val="0"/>
        <c:axPos val="l"/>
        <c:title>
          <c:tx>
            <c:rich>
              <a:bodyPr/>
              <a:lstStyle/>
              <a:p>
                <a:pPr>
                  <a:defRPr sz="1600"/>
                </a:pPr>
                <a:r>
                  <a:rPr lang="en-US" sz="1600" b="1" i="0" baseline="0" dirty="0">
                    <a:effectLst/>
                  </a:rPr>
                  <a:t>HIV RNA &lt;50 copies/mL (%)</a:t>
                </a:r>
                <a:endParaRPr lang="en-US" sz="1600" dirty="0">
                  <a:effectLst/>
                </a:endParaRPr>
              </a:p>
            </c:rich>
          </c:tx>
          <c:layout>
            <c:manualLayout>
              <c:xMode val="edge"/>
              <c:yMode val="edge"/>
              <c:x val="1.08024691358025E-2"/>
              <c:y val="0.14337495666685901"/>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95169175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7063283756199"/>
          <c:y val="8.9567308302888393E-2"/>
          <c:w val="0.83527692718965696"/>
          <c:h val="0.74275048907064101"/>
        </c:manualLayout>
      </c:layout>
      <c:barChart>
        <c:barDir val="col"/>
        <c:grouping val="clustered"/>
        <c:varyColors val="0"/>
        <c:ser>
          <c:idx val="0"/>
          <c:order val="0"/>
          <c:tx>
            <c:strRef>
              <c:f>Sheet1!$B$1</c:f>
              <c:strCache>
                <c:ptCount val="1"/>
                <c:pt idx="0">
                  <c:v>Overall </c:v>
                </c:pt>
              </c:strCache>
            </c:strRef>
          </c:tx>
          <c:spPr>
            <a:solidFill>
              <a:srgbClr val="5B7571"/>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 ranges</c:v>
                </c:pt>
                <c:pt idx="1">
                  <c:v>0-2</c:v>
                </c:pt>
                <c:pt idx="2">
                  <c:v>2.5-3.5</c:v>
                </c:pt>
                <c:pt idx="3">
                  <c:v>≥4</c:v>
                </c:pt>
                <c:pt idx="5">
                  <c:v>Placebo</c:v>
                </c:pt>
              </c:strCache>
            </c:strRef>
          </c:cat>
          <c:val>
            <c:numRef>
              <c:f>Sheet1!$B$2:$B$7</c:f>
              <c:numCache>
                <c:formatCode>0</c:formatCode>
                <c:ptCount val="6"/>
                <c:pt idx="0">
                  <c:v>67</c:v>
                </c:pt>
                <c:pt idx="1">
                  <c:v>77</c:v>
                </c:pt>
                <c:pt idx="2">
                  <c:v>63</c:v>
                </c:pt>
                <c:pt idx="3">
                  <c:v>46</c:v>
                </c:pt>
                <c:pt idx="5" formatCode="General">
                  <c:v>44</c:v>
                </c:pt>
              </c:numCache>
            </c:numRef>
          </c:val>
          <c:extLst>
            <c:ext xmlns:c16="http://schemas.microsoft.com/office/drawing/2014/chart" uri="{C3380CC4-5D6E-409C-BE32-E72D297353CC}">
              <c16:uniqueId val="{00000000-D714-B241-8333-33A3CA9FD01B}"/>
            </c:ext>
          </c:extLst>
        </c:ser>
        <c:ser>
          <c:idx val="1"/>
          <c:order val="1"/>
          <c:tx>
            <c:strRef>
              <c:f>Sheet1!$C$1</c:f>
              <c:strCache>
                <c:ptCount val="1"/>
                <c:pt idx="0">
                  <c:v>Did not use/reused Enfuvirtide</c:v>
                </c:pt>
              </c:strCache>
            </c:strRef>
          </c:tx>
          <c:spPr>
            <a:solidFill>
              <a:srgbClr val="7B6E80"/>
            </a:solidFill>
            <a:ln>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 ranges</c:v>
                </c:pt>
                <c:pt idx="1">
                  <c:v>0-2</c:v>
                </c:pt>
                <c:pt idx="2">
                  <c:v>2.5-3.5</c:v>
                </c:pt>
                <c:pt idx="3">
                  <c:v>≥4</c:v>
                </c:pt>
                <c:pt idx="5">
                  <c:v>Placebo</c:v>
                </c:pt>
              </c:strCache>
            </c:strRef>
          </c:cat>
          <c:val>
            <c:numRef>
              <c:f>Sheet1!$C$2:$C$7</c:f>
              <c:numCache>
                <c:formatCode>0</c:formatCode>
                <c:ptCount val="6"/>
                <c:pt idx="0">
                  <c:v>63</c:v>
                </c:pt>
                <c:pt idx="1">
                  <c:v>73</c:v>
                </c:pt>
                <c:pt idx="2">
                  <c:v>56</c:v>
                </c:pt>
                <c:pt idx="3">
                  <c:v>44</c:v>
                </c:pt>
                <c:pt idx="5">
                  <c:v>37</c:v>
                </c:pt>
              </c:numCache>
            </c:numRef>
          </c:val>
          <c:extLst>
            <c:ext xmlns:c16="http://schemas.microsoft.com/office/drawing/2014/chart" uri="{C3380CC4-5D6E-409C-BE32-E72D297353CC}">
              <c16:uniqueId val="{00000001-D714-B241-8333-33A3CA9FD01B}"/>
            </c:ext>
          </c:extLst>
        </c:ser>
        <c:dLbls>
          <c:showLegendKey val="0"/>
          <c:showVal val="1"/>
          <c:showCatName val="0"/>
          <c:showSerName val="0"/>
          <c:showPercent val="0"/>
          <c:showBubbleSize val="0"/>
        </c:dLbls>
        <c:gapWidth val="75"/>
        <c:axId val="1840738440"/>
        <c:axId val="1840732584"/>
      </c:barChart>
      <c:catAx>
        <c:axId val="1840738440"/>
        <c:scaling>
          <c:orientation val="minMax"/>
        </c:scaling>
        <c:delete val="0"/>
        <c:axPos val="b"/>
        <c:title>
          <c:tx>
            <c:rich>
              <a:bodyPr/>
              <a:lstStyle/>
              <a:p>
                <a:pPr>
                  <a:defRPr sz="1600"/>
                </a:pPr>
                <a:r>
                  <a:rPr lang="en-US" sz="1600" dirty="0"/>
                  <a:t>Weighted Etravirine Genotypic</a:t>
                </a:r>
                <a:r>
                  <a:rPr lang="en-US" sz="1600" baseline="0" dirty="0"/>
                  <a:t> Score </a:t>
                </a:r>
                <a:endParaRPr lang="en-US" sz="1600" dirty="0"/>
              </a:p>
            </c:rich>
          </c:tx>
          <c:layout>
            <c:manualLayout>
              <c:xMode val="edge"/>
              <c:yMode val="edge"/>
              <c:x val="0.21387613006707501"/>
              <c:y val="0.91126219501582995"/>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40732584"/>
        <c:crosses val="autoZero"/>
        <c:auto val="1"/>
        <c:lblAlgn val="ctr"/>
        <c:lblOffset val="1"/>
        <c:tickLblSkip val="1"/>
        <c:tickMarkSkip val="1"/>
        <c:noMultiLvlLbl val="0"/>
      </c:catAx>
      <c:valAx>
        <c:axId val="1840732584"/>
        <c:scaling>
          <c:orientation val="minMax"/>
          <c:max val="100"/>
        </c:scaling>
        <c:delete val="0"/>
        <c:axPos val="l"/>
        <c:title>
          <c:tx>
            <c:rich>
              <a:bodyPr/>
              <a:lstStyle/>
              <a:p>
                <a:pPr>
                  <a:defRPr sz="1600"/>
                </a:pPr>
                <a:r>
                  <a:rPr lang="en-US" sz="1600" b="1" i="0" baseline="0" dirty="0">
                    <a:effectLst/>
                  </a:rPr>
                  <a:t>HIV RNA &lt;50 copies/mL (%)</a:t>
                </a:r>
                <a:endParaRPr lang="en-US" sz="1600" dirty="0">
                  <a:effectLst/>
                </a:endParaRPr>
              </a:p>
            </c:rich>
          </c:tx>
          <c:layout>
            <c:manualLayout>
              <c:xMode val="edge"/>
              <c:yMode val="edge"/>
              <c:x val="1.08024691358025E-2"/>
              <c:y val="0.14337495666685901"/>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84073844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697008360066101"/>
          <c:y val="9.2682355497793693E-3"/>
          <c:w val="0.67784473121415401"/>
          <c:h val="7.67364653610043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Trio Regimen </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90</c:v>
                </c:pt>
                <c:pt idx="1">
                  <c:v>86</c:v>
                </c:pt>
              </c:numCache>
            </c:numRef>
          </c:val>
          <c:extLst>
            <c:ext xmlns:c16="http://schemas.microsoft.com/office/drawing/2014/chart" uri="{C3380CC4-5D6E-409C-BE32-E72D297353CC}">
              <c16:uniqueId val="{00000000-4D65-C245-B79E-3C847505523E}"/>
            </c:ext>
          </c:extLst>
        </c:ser>
        <c:dLbls>
          <c:showLegendKey val="0"/>
          <c:showVal val="1"/>
          <c:showCatName val="0"/>
          <c:showSerName val="0"/>
          <c:showPercent val="0"/>
          <c:showBubbleSize val="0"/>
        </c:dLbls>
        <c:gapWidth val="175"/>
        <c:axId val="1840551048"/>
        <c:axId val="1840562440"/>
      </c:barChart>
      <c:catAx>
        <c:axId val="1840551048"/>
        <c:scaling>
          <c:orientation val="minMax"/>
        </c:scaling>
        <c:delete val="0"/>
        <c:axPos val="b"/>
        <c:title>
          <c:tx>
            <c:rich>
              <a:bodyPr/>
              <a:lstStyle/>
              <a:p>
                <a:pPr>
                  <a:defRPr/>
                </a:pPr>
                <a:r>
                  <a:rPr lang="en-US" dirty="0"/>
                  <a:t>Study Week</a:t>
                </a:r>
                <a:r>
                  <a:rPr lang="en-US" baseline="0" dirty="0"/>
                  <a:t> </a:t>
                </a:r>
                <a:endParaRPr lang="en-US" dirty="0"/>
              </a:p>
            </c:rich>
          </c:tx>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40562440"/>
        <c:crosses val="autoZero"/>
        <c:auto val="1"/>
        <c:lblAlgn val="ctr"/>
        <c:lblOffset val="1"/>
        <c:tickLblSkip val="1"/>
        <c:tickMarkSkip val="1"/>
        <c:noMultiLvlLbl val="0"/>
      </c:catAx>
      <c:valAx>
        <c:axId val="1840562440"/>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4055104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65857502187226602"/>
          <c:y val="1.8543358318437099E-2"/>
          <c:w val="0.31210399047341297"/>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Trio Regimen </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 100,000 copies/mL </c:v>
                </c:pt>
                <c:pt idx="2">
                  <c:v>≥ 100,000 copies/mL </c:v>
                </c:pt>
              </c:strCache>
            </c:strRef>
          </c:cat>
          <c:val>
            <c:numRef>
              <c:f>Sheet1!$B$2:$B$4</c:f>
              <c:numCache>
                <c:formatCode>0.0</c:formatCode>
                <c:ptCount val="3"/>
                <c:pt idx="0">
                  <c:v>90.3</c:v>
                </c:pt>
                <c:pt idx="1">
                  <c:v>90.9</c:v>
                </c:pt>
                <c:pt idx="2">
                  <c:v>86.7</c:v>
                </c:pt>
              </c:numCache>
            </c:numRef>
          </c:val>
          <c:extLst>
            <c:ext xmlns:c16="http://schemas.microsoft.com/office/drawing/2014/chart" uri="{C3380CC4-5D6E-409C-BE32-E72D297353CC}">
              <c16:uniqueId val="{00000000-0496-7740-A0FF-D80F4ECA18A6}"/>
            </c:ext>
          </c:extLst>
        </c:ser>
        <c:dLbls>
          <c:showLegendKey val="0"/>
          <c:showVal val="1"/>
          <c:showCatName val="0"/>
          <c:showSerName val="0"/>
          <c:showPercent val="0"/>
          <c:showBubbleSize val="0"/>
        </c:dLbls>
        <c:gapWidth val="135"/>
        <c:axId val="1872667064"/>
        <c:axId val="1872031096"/>
      </c:barChart>
      <c:catAx>
        <c:axId val="1872667064"/>
        <c:scaling>
          <c:orientation val="minMax"/>
        </c:scaling>
        <c:delete val="0"/>
        <c:axPos val="b"/>
        <c:title>
          <c:tx>
            <c:rich>
              <a:bodyPr/>
              <a:lstStyle/>
              <a:p>
                <a:pPr>
                  <a:defRPr/>
                </a:pPr>
                <a:r>
                  <a:rPr lang="en-US" dirty="0"/>
                  <a:t>Baseline HIV RNA Level</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72031096"/>
        <c:crosses val="autoZero"/>
        <c:auto val="1"/>
        <c:lblAlgn val="ctr"/>
        <c:lblOffset val="1"/>
        <c:tickLblSkip val="1"/>
        <c:tickMarkSkip val="1"/>
        <c:noMultiLvlLbl val="0"/>
      </c:catAx>
      <c:valAx>
        <c:axId val="1872031096"/>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7266706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65703181199572303"/>
          <c:y val="1.8543358318437099E-2"/>
          <c:w val="0.31364720034995602"/>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6723291533003"/>
          <c:y val="0.18572849971091501"/>
          <c:w val="0.81475818994847904"/>
          <c:h val="0.77827136769011596"/>
        </c:manualLayout>
      </c:layout>
      <c:barChart>
        <c:barDir val="col"/>
        <c:grouping val="clustered"/>
        <c:varyColors val="0"/>
        <c:ser>
          <c:idx val="0"/>
          <c:order val="0"/>
          <c:tx>
            <c:v>Series 1</c:v>
          </c:tx>
          <c:spPr>
            <a:solidFill>
              <a:srgbClr val="718B8A"/>
            </a:solidFill>
            <a:ln w="12700">
              <a:noFill/>
            </a:ln>
            <a:effectLst/>
            <a:scene3d>
              <a:camera prst="orthographicFront"/>
              <a:lightRig rig="threePt" dir="t"/>
            </a:scene3d>
            <a:sp3d>
              <a:bevelT/>
            </a:sp3d>
          </c:spPr>
          <c:invertIfNegative val="0"/>
          <c:dPt>
            <c:idx val="0"/>
            <c:invertIfNegative val="0"/>
            <c:bubble3D val="0"/>
            <c:spPr>
              <a:solidFill>
                <a:schemeClr val="accent1"/>
              </a:solidFill>
              <a:ln w="12700">
                <a:noFill/>
              </a:ln>
              <a:effectLst/>
              <a:scene3d>
                <a:camera prst="orthographicFront"/>
                <a:lightRig rig="threePt" dir="t"/>
              </a:scene3d>
              <a:sp3d>
                <a:bevelT/>
              </a:sp3d>
            </c:spPr>
            <c:extLst>
              <c:ext xmlns:c16="http://schemas.microsoft.com/office/drawing/2014/chart" uri="{C3380CC4-5D6E-409C-BE32-E72D297353CC}">
                <c16:uniqueId val="{00000001-A903-7441-9E30-73150274ABB6}"/>
              </c:ext>
            </c:extLst>
          </c:dPt>
          <c:dPt>
            <c:idx val="1"/>
            <c:invertIfNegative val="0"/>
            <c:bubble3D val="0"/>
            <c:spPr>
              <a:solidFill>
                <a:schemeClr val="accent5"/>
              </a:solidFill>
              <a:ln w="12700">
                <a:noFill/>
              </a:ln>
              <a:effectLst/>
              <a:scene3d>
                <a:camera prst="orthographicFront"/>
                <a:lightRig rig="threePt" dir="t"/>
              </a:scene3d>
              <a:sp3d>
                <a:bevelT/>
              </a:sp3d>
            </c:spPr>
            <c:extLst>
              <c:ext xmlns:c16="http://schemas.microsoft.com/office/drawing/2014/chart" uri="{C3380CC4-5D6E-409C-BE32-E72D297353CC}">
                <c16:uniqueId val="{00000003-A903-7441-9E30-73150274ABB6}"/>
              </c:ext>
            </c:extLst>
          </c:dPt>
          <c:dPt>
            <c:idx val="2"/>
            <c:invertIfNegative val="0"/>
            <c:bubble3D val="0"/>
            <c:spPr>
              <a:solidFill>
                <a:srgbClr val="85737C"/>
              </a:solidFill>
              <a:ln w="12700">
                <a:noFill/>
              </a:ln>
              <a:effectLst/>
              <a:scene3d>
                <a:camera prst="orthographicFront"/>
                <a:lightRig rig="threePt" dir="t"/>
              </a:scene3d>
              <a:sp3d>
                <a:bevelT/>
              </a:sp3d>
            </c:spPr>
            <c:extLst>
              <c:ext xmlns:c16="http://schemas.microsoft.com/office/drawing/2014/chart" uri="{C3380CC4-5D6E-409C-BE32-E72D297353CC}">
                <c16:uniqueId val="{00000005-A903-7441-9E30-73150274ABB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03-7441-9E30-73150274ABB6}"/>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03-7441-9E30-73150274ABB6}"/>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03-7441-9E30-73150274ABB6}"/>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03-7441-9E30-73150274ABB6}"/>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03-7441-9E30-73150274ABB6}"/>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03-7441-9E30-73150274ABB6}"/>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03-7441-9E30-73150274ABB6}"/>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03-7441-9E30-73150274ABB6}"/>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03-7441-9E30-73150274ABB6}"/>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03-7441-9E30-73150274ABB6}"/>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03-7441-9E30-73150274ABB6}"/>
                </c:ext>
              </c:extLst>
            </c:dLbl>
            <c:numFmt formatCode="0.00" sourceLinked="0"/>
            <c:spPr>
              <a:no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Etravirine 400 mg bid + OBT </c:v>
                </c:pt>
                <c:pt idx="1">
                  <c:v>Etravirine 800 mg bid + OBT</c:v>
                </c:pt>
                <c:pt idx="2">
                  <c:v>Control +_x000d_OBT</c:v>
                </c:pt>
              </c:strCache>
            </c:strRef>
          </c:cat>
          <c:val>
            <c:numRef>
              <c:f>Sheet1!$B$2:$B$4</c:f>
              <c:numCache>
                <c:formatCode>0.00</c:formatCode>
                <c:ptCount val="3"/>
                <c:pt idx="0">
                  <c:v>-0.88</c:v>
                </c:pt>
                <c:pt idx="1">
                  <c:v>-1.01</c:v>
                </c:pt>
                <c:pt idx="2">
                  <c:v>-0.14000000000000001</c:v>
                </c:pt>
              </c:numCache>
            </c:numRef>
          </c:val>
          <c:extLst>
            <c:ext xmlns:c16="http://schemas.microsoft.com/office/drawing/2014/chart" uri="{C3380CC4-5D6E-409C-BE32-E72D297353CC}">
              <c16:uniqueId val="{0000000E-A903-7441-9E30-73150274ABB6}"/>
            </c:ext>
          </c:extLst>
        </c:ser>
        <c:dLbls>
          <c:showLegendKey val="0"/>
          <c:showVal val="1"/>
          <c:showCatName val="0"/>
          <c:showSerName val="0"/>
          <c:showPercent val="0"/>
          <c:showBubbleSize val="0"/>
        </c:dLbls>
        <c:gapWidth val="100"/>
        <c:axId val="1922611464"/>
        <c:axId val="1922607624"/>
      </c:barChart>
      <c:catAx>
        <c:axId val="1922611464"/>
        <c:scaling>
          <c:orientation val="minMax"/>
        </c:scaling>
        <c:delete val="0"/>
        <c:axPos val="b"/>
        <c:numFmt formatCode="General" sourceLinked="1"/>
        <c:majorTickMark val="out"/>
        <c:minorTickMark val="none"/>
        <c:tickLblPos val="high"/>
        <c:spPr>
          <a:ln w="19050" cap="flat" cmpd="sng" algn="ctr">
            <a:solidFill>
              <a:prstClr val="black"/>
            </a:solidFill>
            <a:prstDash val="solid"/>
            <a:round/>
            <a:headEnd type="none" w="med" len="med"/>
            <a:tailEnd type="none" w="med" len="med"/>
          </a:ln>
        </c:spPr>
        <c:txPr>
          <a:bodyPr/>
          <a:lstStyle/>
          <a:p>
            <a:pPr>
              <a:defRPr sz="1400" b="1"/>
            </a:pPr>
            <a:endParaRPr lang="en-US"/>
          </a:p>
        </c:txPr>
        <c:crossAx val="1922607624"/>
        <c:crosses val="autoZero"/>
        <c:auto val="1"/>
        <c:lblAlgn val="ctr"/>
        <c:lblOffset val="1"/>
        <c:tickLblSkip val="1"/>
        <c:tickMarkSkip val="1"/>
        <c:noMultiLvlLbl val="0"/>
      </c:catAx>
      <c:valAx>
        <c:axId val="1922607624"/>
        <c:scaling>
          <c:orientation val="minMax"/>
          <c:max val="0"/>
          <c:min val="-1.5"/>
        </c:scaling>
        <c:delete val="0"/>
        <c:axPos val="l"/>
        <c:title>
          <c:tx>
            <c:rich>
              <a:bodyPr/>
              <a:lstStyle/>
              <a:p>
                <a:pPr>
                  <a:defRPr sz="1600"/>
                </a:pPr>
                <a:r>
                  <a:rPr lang="en-US" sz="1600" dirty="0"/>
                  <a:t>Mean Change in HIV RNA from Baseline (Log10 copies/mL)</a:t>
                </a:r>
              </a:p>
            </c:rich>
          </c:tx>
          <c:layout>
            <c:manualLayout>
              <c:xMode val="edge"/>
              <c:yMode val="edge"/>
              <c:x val="1.38888888888889E-2"/>
              <c:y val="0.1802592797341"/>
            </c:manualLayout>
          </c:layout>
          <c:overlay val="0"/>
        </c:title>
        <c:numFmt formatCode="0.0" sourceLinked="0"/>
        <c:majorTickMark val="out"/>
        <c:minorTickMark val="none"/>
        <c:tickLblPos val="nextTo"/>
        <c:spPr>
          <a:ln w="12700">
            <a:solidFill>
              <a:schemeClr val="tx1"/>
            </a:solidFill>
          </a:ln>
        </c:spPr>
        <c:txPr>
          <a:bodyPr/>
          <a:lstStyle/>
          <a:p>
            <a:pPr>
              <a:defRPr sz="1600">
                <a:solidFill>
                  <a:srgbClr val="000000"/>
                </a:solidFill>
              </a:defRPr>
            </a:pPr>
            <a:endParaRPr lang="en-US"/>
          </a:p>
        </c:txPr>
        <c:crossAx val="1922611464"/>
        <c:crosses val="autoZero"/>
        <c:crossBetween val="between"/>
        <c:majorUnit val="0.5"/>
        <c:minorUnit val="0.5"/>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464032273744"/>
          <c:y val="0.18572849971091501"/>
          <c:w val="0.82401744920773801"/>
          <c:h val="0.77827136769011596"/>
        </c:manualLayout>
      </c:layout>
      <c:barChart>
        <c:barDir val="col"/>
        <c:grouping val="clustered"/>
        <c:varyColors val="0"/>
        <c:ser>
          <c:idx val="0"/>
          <c:order val="0"/>
          <c:tx>
            <c:strRef>
              <c:f>Sheet1!$B$1</c:f>
              <c:strCache>
                <c:ptCount val="1"/>
                <c:pt idx="0">
                  <c:v>Etravirine 400 mg bid</c:v>
                </c:pt>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BC6-014F-9731-B4C128F44BD7}"/>
              </c:ext>
            </c:extLst>
          </c:dPt>
          <c:dPt>
            <c:idx val="1"/>
            <c:invertIfNegative val="0"/>
            <c:bubble3D val="0"/>
            <c:extLst>
              <c:ext xmlns:c16="http://schemas.microsoft.com/office/drawing/2014/chart" uri="{C3380CC4-5D6E-409C-BE32-E72D297353CC}">
                <c16:uniqueId val="{00000001-2BC6-014F-9731-B4C128F44BD7}"/>
              </c:ext>
            </c:extLst>
          </c:dPt>
          <c:dPt>
            <c:idx val="2"/>
            <c:invertIfNegative val="0"/>
            <c:bubble3D val="0"/>
            <c:extLst>
              <c:ext xmlns:c16="http://schemas.microsoft.com/office/drawing/2014/chart" uri="{C3380CC4-5D6E-409C-BE32-E72D297353CC}">
                <c16:uniqueId val="{00000002-2BC6-014F-9731-B4C128F44BD7}"/>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C6-014F-9731-B4C128F44BD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C6-014F-9731-B4C128F44BD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C6-014F-9731-B4C128F44BD7}"/>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C6-014F-9731-B4C128F44BD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C6-014F-9731-B4C128F44BD7}"/>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C6-014F-9731-B4C128F44BD7}"/>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C6-014F-9731-B4C128F44BD7}"/>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C6-014F-9731-B4C128F44BD7}"/>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C6-014F-9731-B4C128F44BD7}"/>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C6-014F-9731-B4C128F44BD7}"/>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C6-014F-9731-B4C128F44BD7}"/>
                </c:ext>
              </c:extLst>
            </c:dLbl>
            <c:numFmt formatCode="0.00" sourceLinked="0"/>
            <c:spPr>
              <a:noFill/>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c:v>
                </c:pt>
                <c:pt idx="1">
                  <c:v>1</c:v>
                </c:pt>
                <c:pt idx="2">
                  <c:v>2</c:v>
                </c:pt>
                <c:pt idx="3">
                  <c:v>≥3</c:v>
                </c:pt>
              </c:strCache>
            </c:strRef>
          </c:cat>
          <c:val>
            <c:numRef>
              <c:f>Sheet1!$B$2:$B$5</c:f>
              <c:numCache>
                <c:formatCode>0.00</c:formatCode>
                <c:ptCount val="4"/>
                <c:pt idx="0">
                  <c:v>-1.32</c:v>
                </c:pt>
                <c:pt idx="1">
                  <c:v>-0.56000000000000005</c:v>
                </c:pt>
                <c:pt idx="2">
                  <c:v>-0.62</c:v>
                </c:pt>
                <c:pt idx="3">
                  <c:v>-0.25</c:v>
                </c:pt>
              </c:numCache>
            </c:numRef>
          </c:val>
          <c:extLst>
            <c:ext xmlns:c16="http://schemas.microsoft.com/office/drawing/2014/chart" uri="{C3380CC4-5D6E-409C-BE32-E72D297353CC}">
              <c16:uniqueId val="{0000000B-2BC6-014F-9731-B4C128F44BD7}"/>
            </c:ext>
          </c:extLst>
        </c:ser>
        <c:ser>
          <c:idx val="1"/>
          <c:order val="1"/>
          <c:tx>
            <c:strRef>
              <c:f>Sheet1!$C$1</c:f>
              <c:strCache>
                <c:ptCount val="1"/>
                <c:pt idx="0">
                  <c:v>Etravirine 800 mg bid</c:v>
                </c:pt>
              </c:strCache>
            </c:strRef>
          </c:tx>
          <c:spPr>
            <a:solidFill>
              <a:srgbClr val="967C4A"/>
            </a:solidFill>
            <a:ln>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Sheet1!$C$2:$C$5</c:f>
              <c:numCache>
                <c:formatCode>General</c:formatCode>
                <c:ptCount val="4"/>
                <c:pt idx="0">
                  <c:v>-1.39</c:v>
                </c:pt>
                <c:pt idx="1">
                  <c:v>-0.87</c:v>
                </c:pt>
                <c:pt idx="2">
                  <c:v>-0.84</c:v>
                </c:pt>
                <c:pt idx="3">
                  <c:v>-0.03</c:v>
                </c:pt>
              </c:numCache>
            </c:numRef>
          </c:val>
          <c:extLst>
            <c:ext xmlns:c16="http://schemas.microsoft.com/office/drawing/2014/chart" uri="{C3380CC4-5D6E-409C-BE32-E72D297353CC}">
              <c16:uniqueId val="{0000000C-2BC6-014F-9731-B4C128F44BD7}"/>
            </c:ext>
          </c:extLst>
        </c:ser>
        <c:dLbls>
          <c:showLegendKey val="0"/>
          <c:showVal val="1"/>
          <c:showCatName val="0"/>
          <c:showSerName val="0"/>
          <c:showPercent val="0"/>
          <c:showBubbleSize val="0"/>
        </c:dLbls>
        <c:gapWidth val="100"/>
        <c:axId val="1892958520"/>
        <c:axId val="1892922936"/>
      </c:barChart>
      <c:catAx>
        <c:axId val="1892958520"/>
        <c:scaling>
          <c:orientation val="minMax"/>
        </c:scaling>
        <c:delete val="0"/>
        <c:axPos val="b"/>
        <c:title>
          <c:tx>
            <c:rich>
              <a:bodyPr/>
              <a:lstStyle/>
              <a:p>
                <a:pPr>
                  <a:defRPr sz="1600"/>
                </a:pPr>
                <a:r>
                  <a:rPr lang="en-US" sz="1600" dirty="0"/>
                  <a:t>Number of Baseline </a:t>
                </a:r>
                <a:r>
                  <a:rPr lang="en-US" sz="1600" dirty="0" err="1"/>
                  <a:t>Etravirine</a:t>
                </a:r>
                <a:r>
                  <a:rPr lang="en-US" sz="1600" baseline="0" dirty="0"/>
                  <a:t> </a:t>
                </a:r>
                <a:r>
                  <a:rPr lang="en-US" sz="1600" dirty="0"/>
                  <a:t>Resistance-Associated </a:t>
                </a:r>
                <a:r>
                  <a:rPr lang="en-US" sz="1600" baseline="0" dirty="0"/>
                  <a:t> </a:t>
                </a:r>
                <a:r>
                  <a:rPr lang="en-US" sz="1600" dirty="0"/>
                  <a:t>Mutations</a:t>
                </a:r>
              </a:p>
            </c:rich>
          </c:tx>
          <c:layout>
            <c:manualLayout>
              <c:xMode val="edge"/>
              <c:yMode val="edge"/>
              <c:x val="0.18255091170079199"/>
              <c:y val="1.3591394326909101E-3"/>
            </c:manualLayout>
          </c:layout>
          <c:overlay val="0"/>
        </c:title>
        <c:numFmt formatCode="General" sourceLinked="1"/>
        <c:majorTickMark val="out"/>
        <c:minorTickMark val="none"/>
        <c:tickLblPos val="high"/>
        <c:spPr>
          <a:ln w="12700" cap="flat" cmpd="sng" algn="ctr">
            <a:solidFill>
              <a:prstClr val="black"/>
            </a:solidFill>
            <a:prstDash val="solid"/>
            <a:round/>
            <a:headEnd type="none" w="med" len="med"/>
            <a:tailEnd type="none" w="med" len="med"/>
          </a:ln>
        </c:spPr>
        <c:txPr>
          <a:bodyPr/>
          <a:lstStyle/>
          <a:p>
            <a:pPr>
              <a:defRPr sz="1400" b="1"/>
            </a:pPr>
            <a:endParaRPr lang="en-US"/>
          </a:p>
        </c:txPr>
        <c:crossAx val="1892922936"/>
        <c:crosses val="autoZero"/>
        <c:auto val="1"/>
        <c:lblAlgn val="ctr"/>
        <c:lblOffset val="1"/>
        <c:tickLblSkip val="1"/>
        <c:tickMarkSkip val="1"/>
        <c:noMultiLvlLbl val="0"/>
      </c:catAx>
      <c:valAx>
        <c:axId val="1892922936"/>
        <c:scaling>
          <c:orientation val="minMax"/>
          <c:max val="0"/>
          <c:min val="-2"/>
        </c:scaling>
        <c:delete val="0"/>
        <c:axPos val="l"/>
        <c:title>
          <c:tx>
            <c:rich>
              <a:bodyPr/>
              <a:lstStyle/>
              <a:p>
                <a:pPr>
                  <a:defRPr sz="1600"/>
                </a:pPr>
                <a:r>
                  <a:rPr lang="en-US" sz="1600" dirty="0"/>
                  <a:t>Mean Change in HIV RNA from Baseline (Log10 copies/mL)</a:t>
                </a:r>
              </a:p>
            </c:rich>
          </c:tx>
          <c:layout>
            <c:manualLayout>
              <c:xMode val="edge"/>
              <c:yMode val="edge"/>
              <c:x val="1.38888888888889E-2"/>
              <c:y val="0.198832885324317"/>
            </c:manualLayout>
          </c:layout>
          <c:overlay val="0"/>
        </c:title>
        <c:numFmt formatCode="0.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892958520"/>
        <c:crosses val="autoZero"/>
        <c:crossBetween val="between"/>
        <c:majorUnit val="0.5"/>
        <c:minorUnit val="0.5"/>
      </c:valAx>
      <c:spPr>
        <a:solidFill>
          <a:srgbClr val="E6EBF2"/>
        </a:solidFill>
        <a:ln w="12700" cap="flat" cmpd="sng" algn="ctr">
          <a:solidFill>
            <a:srgbClr val="000000"/>
          </a:solidFill>
          <a:prstDash val="solid"/>
          <a:round/>
          <a:headEnd type="none" w="med" len="med"/>
          <a:tailEnd type="none" w="med" len="med"/>
        </a:ln>
        <a:effectLst/>
      </c:spPr>
    </c:plotArea>
    <c:legend>
      <c:legendPos val="r"/>
      <c:layout>
        <c:manualLayout>
          <c:xMode val="edge"/>
          <c:yMode val="edge"/>
          <c:x val="0.68849528801646698"/>
          <c:y val="0.70756150495929904"/>
          <c:w val="0.27933399152851202"/>
          <c:h val="0.22716299630770401"/>
        </c:manualLayout>
      </c:layout>
      <c:overlay val="0"/>
      <c:spPr>
        <a:solidFill>
          <a:srgbClr val="FFFFFF"/>
        </a:solidFill>
        <a:ln>
          <a:solidFill>
            <a:srgbClr val="53385E"/>
          </a:solid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883785360163"/>
          <c:y val="0.12691208200856199"/>
          <c:w val="0.86259769612131798"/>
          <c:h val="0.83708778539246798"/>
        </c:manualLayout>
      </c:layout>
      <c:barChart>
        <c:barDir val="col"/>
        <c:grouping val="clustered"/>
        <c:varyColors val="0"/>
        <c:ser>
          <c:idx val="0"/>
          <c:order val="0"/>
          <c:tx>
            <c:strRef>
              <c:f>Sheet1!$A$1</c:f>
              <c:strCache>
                <c:ptCount val="1"/>
                <c:pt idx="0">
                  <c:v>OBT + ETV 400 mg bid</c:v>
                </c:pt>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0873-EB4D-96DB-7AB82B5F8598}"/>
              </c:ext>
            </c:extLst>
          </c:dPt>
          <c:dPt>
            <c:idx val="1"/>
            <c:invertIfNegative val="0"/>
            <c:bubble3D val="0"/>
            <c:extLst>
              <c:ext xmlns:c16="http://schemas.microsoft.com/office/drawing/2014/chart" uri="{C3380CC4-5D6E-409C-BE32-E72D297353CC}">
                <c16:uniqueId val="{00000001-0873-EB4D-96DB-7AB82B5F8598}"/>
              </c:ext>
            </c:extLst>
          </c:dPt>
          <c:dPt>
            <c:idx val="2"/>
            <c:invertIfNegative val="0"/>
            <c:bubble3D val="0"/>
            <c:extLst>
              <c:ext xmlns:c16="http://schemas.microsoft.com/office/drawing/2014/chart" uri="{C3380CC4-5D6E-409C-BE32-E72D297353CC}">
                <c16:uniqueId val="{00000002-0873-EB4D-96DB-7AB82B5F8598}"/>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73-EB4D-96DB-7AB82B5F859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73-EB4D-96DB-7AB82B5F859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73-EB4D-96DB-7AB82B5F859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73-EB4D-96DB-7AB82B5F859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73-EB4D-96DB-7AB82B5F859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73-EB4D-96DB-7AB82B5F8598}"/>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73-EB4D-96DB-7AB82B5F8598}"/>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73-EB4D-96DB-7AB82B5F8598}"/>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73-EB4D-96DB-7AB82B5F8598}"/>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73-EB4D-96DB-7AB82B5F8598}"/>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73-EB4D-96DB-7AB82B5F8598}"/>
                </c:ext>
              </c:extLst>
            </c:dLbl>
            <c:numFmt formatCode="0.0" sourceLinked="0"/>
            <c:spPr>
              <a:no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c:f>
              <c:numCache>
                <c:formatCode>0.0</c:formatCode>
                <c:ptCount val="1"/>
                <c:pt idx="0">
                  <c:v>22.5</c:v>
                </c:pt>
              </c:numCache>
            </c:numRef>
          </c:val>
          <c:extLst>
            <c:ext xmlns:c16="http://schemas.microsoft.com/office/drawing/2014/chart" uri="{C3380CC4-5D6E-409C-BE32-E72D297353CC}">
              <c16:uniqueId val="{0000000B-0873-EB4D-96DB-7AB82B5F8598}"/>
            </c:ext>
          </c:extLst>
        </c:ser>
        <c:ser>
          <c:idx val="1"/>
          <c:order val="1"/>
          <c:tx>
            <c:strRef>
              <c:f>Sheet1!$B$1</c:f>
              <c:strCache>
                <c:ptCount val="1"/>
                <c:pt idx="0">
                  <c:v>OBT + ETV 800 mg bid</c:v>
                </c:pt>
              </c:strCache>
            </c:strRef>
          </c:tx>
          <c:spPr>
            <a:solidFill>
              <a:srgbClr val="967C4A"/>
            </a:solidFill>
            <a:ln>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General</c:formatCode>
                <c:ptCount val="1"/>
                <c:pt idx="0">
                  <c:v>21.5</c:v>
                </c:pt>
              </c:numCache>
            </c:numRef>
          </c:val>
          <c:extLst>
            <c:ext xmlns:c16="http://schemas.microsoft.com/office/drawing/2014/chart" uri="{C3380CC4-5D6E-409C-BE32-E72D297353CC}">
              <c16:uniqueId val="{0000000C-0873-EB4D-96DB-7AB82B5F8598}"/>
            </c:ext>
          </c:extLst>
        </c:ser>
        <c:ser>
          <c:idx val="2"/>
          <c:order val="2"/>
          <c:tx>
            <c:strRef>
              <c:f>Sheet1!$C$1</c:f>
              <c:strCache>
                <c:ptCount val="1"/>
                <c:pt idx="0">
                  <c:v>OBT + control</c:v>
                </c:pt>
              </c:strCache>
            </c:strRef>
          </c:tx>
          <c:spPr>
            <a:solidFill>
              <a:srgbClr val="6E4B7D"/>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General</c:formatCode>
                <c:ptCount val="1"/>
                <c:pt idx="0">
                  <c:v>0</c:v>
                </c:pt>
              </c:numCache>
            </c:numRef>
          </c:val>
          <c:extLst>
            <c:ext xmlns:c16="http://schemas.microsoft.com/office/drawing/2014/chart" uri="{C3380CC4-5D6E-409C-BE32-E72D297353CC}">
              <c16:uniqueId val="{0000000D-0873-EB4D-96DB-7AB82B5F8598}"/>
            </c:ext>
          </c:extLst>
        </c:ser>
        <c:dLbls>
          <c:showLegendKey val="0"/>
          <c:showVal val="1"/>
          <c:showCatName val="0"/>
          <c:showSerName val="0"/>
          <c:showPercent val="0"/>
          <c:showBubbleSize val="0"/>
        </c:dLbls>
        <c:gapWidth val="249"/>
        <c:axId val="1922459480"/>
        <c:axId val="1922457896"/>
      </c:barChart>
      <c:catAx>
        <c:axId val="1922459480"/>
        <c:scaling>
          <c:orientation val="minMax"/>
        </c:scaling>
        <c:delete val="1"/>
        <c:axPos val="b"/>
        <c:numFmt formatCode="0.0" sourceLinked="1"/>
        <c:majorTickMark val="out"/>
        <c:minorTickMark val="none"/>
        <c:tickLblPos val="high"/>
        <c:crossAx val="1922457896"/>
        <c:crosses val="autoZero"/>
        <c:auto val="1"/>
        <c:lblAlgn val="ctr"/>
        <c:lblOffset val="1"/>
        <c:tickLblSkip val="1"/>
        <c:tickMarkSkip val="1"/>
        <c:noMultiLvlLbl val="0"/>
      </c:catAx>
      <c:valAx>
        <c:axId val="1922457896"/>
        <c:scaling>
          <c:orientation val="minMax"/>
          <c:max val="40"/>
        </c:scaling>
        <c:delete val="0"/>
        <c:axPos val="l"/>
        <c:title>
          <c:tx>
            <c:rich>
              <a:bodyPr/>
              <a:lstStyle/>
              <a:p>
                <a:pPr>
                  <a:defRPr sz="1600"/>
                </a:pPr>
                <a:r>
                  <a:rPr lang="en-US" sz="1600" dirty="0"/>
                  <a:t>HIV RNA &lt;</a:t>
                </a:r>
                <a:r>
                  <a:rPr lang="en-US" sz="1600" baseline="0" dirty="0"/>
                  <a:t>50 copies/mL (%)</a:t>
                </a:r>
                <a:endParaRPr lang="en-US" sz="1600" dirty="0"/>
              </a:p>
            </c:rich>
          </c:tx>
          <c:layout>
            <c:manualLayout>
              <c:xMode val="edge"/>
              <c:yMode val="edge"/>
              <c:x val="4.6296296296296302E-3"/>
              <c:y val="0.19264168346091101"/>
            </c:manualLayout>
          </c:layout>
          <c:overlay val="0"/>
        </c:title>
        <c:numFmt formatCode="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922459480"/>
        <c:crosses val="autoZero"/>
        <c:crossBetween val="between"/>
        <c:majorUnit val="5"/>
        <c:min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2097902692718999"/>
          <c:y val="1.8573605590216501E-2"/>
          <c:w val="0.861437007874016"/>
          <c:h val="9.19122916319325E-2"/>
        </c:manualLayout>
      </c:layout>
      <c:overlay val="0"/>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04816102084364"/>
          <c:w val="0.85225223583163201"/>
          <c:h val="0.70118580241967798"/>
        </c:manualLayout>
      </c:layout>
      <c:barChart>
        <c:barDir val="col"/>
        <c:grouping val="clustered"/>
        <c:varyColors val="0"/>
        <c:ser>
          <c:idx val="0"/>
          <c:order val="0"/>
          <c:tx>
            <c:strRef>
              <c:f>Sheet1!$B$1</c:f>
              <c:strCache>
                <c:ptCount val="1"/>
                <c:pt idx="0">
                  <c:v>Etravirine</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K103N </c:v>
                </c:pt>
                <c:pt idx="1">
                  <c:v>Y181C</c:v>
                </c:pt>
                <c:pt idx="2">
                  <c:v>K101E</c:v>
                </c:pt>
                <c:pt idx="3">
                  <c:v>G190A</c:v>
                </c:pt>
              </c:strCache>
            </c:strRef>
          </c:cat>
          <c:val>
            <c:numRef>
              <c:f>Sheet1!$B$2:$B$5</c:f>
              <c:numCache>
                <c:formatCode>0.0</c:formatCode>
                <c:ptCount val="4"/>
                <c:pt idx="0">
                  <c:v>42.4</c:v>
                </c:pt>
                <c:pt idx="1">
                  <c:v>20.3</c:v>
                </c:pt>
                <c:pt idx="2">
                  <c:v>16.899999999999999</c:v>
                </c:pt>
                <c:pt idx="3">
                  <c:v>22</c:v>
                </c:pt>
              </c:numCache>
            </c:numRef>
          </c:val>
          <c:extLst>
            <c:ext xmlns:c16="http://schemas.microsoft.com/office/drawing/2014/chart" uri="{C3380CC4-5D6E-409C-BE32-E72D297353CC}">
              <c16:uniqueId val="{00000000-3A50-C846-8EC6-EF47B3907A11}"/>
            </c:ext>
          </c:extLst>
        </c:ser>
        <c:ser>
          <c:idx val="1"/>
          <c:order val="1"/>
          <c:tx>
            <c:strRef>
              <c:f>Sheet1!$C$1</c:f>
              <c:strCache>
                <c:ptCount val="1"/>
                <c:pt idx="0">
                  <c:v>Control (PI)</c:v>
                </c:pt>
              </c:strCache>
            </c:strRef>
          </c:tx>
          <c:spPr>
            <a:solidFill>
              <a:srgbClr val="967C4A"/>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K103N </c:v>
                </c:pt>
                <c:pt idx="1">
                  <c:v>Y181C</c:v>
                </c:pt>
                <c:pt idx="2">
                  <c:v>K101E</c:v>
                </c:pt>
                <c:pt idx="3">
                  <c:v>G190A</c:v>
                </c:pt>
              </c:strCache>
            </c:strRef>
          </c:cat>
          <c:val>
            <c:numRef>
              <c:f>Sheet1!$C$2:$C$5</c:f>
              <c:numCache>
                <c:formatCode>0.0</c:formatCode>
                <c:ptCount val="4"/>
                <c:pt idx="0">
                  <c:v>57.9</c:v>
                </c:pt>
                <c:pt idx="1">
                  <c:v>17.5</c:v>
                </c:pt>
                <c:pt idx="2">
                  <c:v>8.8000000000000007</c:v>
                </c:pt>
                <c:pt idx="3">
                  <c:v>22.8</c:v>
                </c:pt>
              </c:numCache>
            </c:numRef>
          </c:val>
          <c:extLst>
            <c:ext xmlns:c16="http://schemas.microsoft.com/office/drawing/2014/chart" uri="{C3380CC4-5D6E-409C-BE32-E72D297353CC}">
              <c16:uniqueId val="{00000001-3A50-C846-8EC6-EF47B3907A11}"/>
            </c:ext>
          </c:extLst>
        </c:ser>
        <c:dLbls>
          <c:showLegendKey val="0"/>
          <c:showVal val="1"/>
          <c:showCatName val="0"/>
          <c:showSerName val="0"/>
          <c:showPercent val="0"/>
          <c:showBubbleSize val="0"/>
        </c:dLbls>
        <c:gapWidth val="50"/>
        <c:axId val="1922262952"/>
        <c:axId val="1922262312"/>
      </c:barChart>
      <c:catAx>
        <c:axId val="1922262952"/>
        <c:scaling>
          <c:orientation val="minMax"/>
        </c:scaling>
        <c:delete val="0"/>
        <c:axPos val="b"/>
        <c:title>
          <c:tx>
            <c:rich>
              <a:bodyPr/>
              <a:lstStyle/>
              <a:p>
                <a:pPr>
                  <a:defRPr sz="1600"/>
                </a:pPr>
                <a:r>
                  <a:rPr lang="en-US" sz="1600" dirty="0"/>
                  <a:t>Baseline</a:t>
                </a:r>
                <a:r>
                  <a:rPr lang="en-US" sz="1600" baseline="0" dirty="0"/>
                  <a:t> NNRTI Resistance Associated Mutations</a:t>
                </a:r>
                <a:endParaRPr lang="en-US" sz="1600" dirty="0"/>
              </a:p>
            </c:rich>
          </c:tx>
          <c:layout>
            <c:manualLayout>
              <c:xMode val="edge"/>
              <c:yMode val="edge"/>
              <c:x val="0.24867903664819699"/>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800"/>
            </a:pPr>
            <a:endParaRPr lang="en-US"/>
          </a:p>
        </c:txPr>
        <c:crossAx val="1922262312"/>
        <c:crosses val="autoZero"/>
        <c:auto val="1"/>
        <c:lblAlgn val="ctr"/>
        <c:lblOffset val="1"/>
        <c:tickLblSkip val="1"/>
        <c:tickMarkSkip val="1"/>
        <c:noMultiLvlLbl val="0"/>
      </c:catAx>
      <c:valAx>
        <c:axId val="1922262312"/>
        <c:scaling>
          <c:orientation val="minMax"/>
          <c:max val="80"/>
        </c:scaling>
        <c:delete val="0"/>
        <c:axPos val="l"/>
        <c:title>
          <c:tx>
            <c:rich>
              <a:bodyPr/>
              <a:lstStyle/>
              <a:p>
                <a:pPr>
                  <a:defRPr sz="1600"/>
                </a:pPr>
                <a:r>
                  <a:rPr lang="en-US" sz="1600" dirty="0"/>
                  <a:t>Number (%)</a:t>
                </a:r>
              </a:p>
            </c:rich>
          </c:tx>
          <c:layout>
            <c:manualLayout>
              <c:xMode val="edge"/>
              <c:yMode val="edge"/>
              <c:x val="1.54320987654321E-3"/>
              <c:y val="0.28000077358964898"/>
            </c:manualLayout>
          </c:layout>
          <c:overlay val="0"/>
        </c:title>
        <c:numFmt formatCode="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92226295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34067026343929"/>
          <c:y val="0"/>
          <c:w val="0.42260668805288198"/>
          <c:h val="7.5120850359212704E-2"/>
        </c:manualLayout>
      </c:layout>
      <c:overlay val="0"/>
      <c:spPr>
        <a:solidFill>
          <a:schemeClr val="bg1"/>
        </a:solidFill>
        <a:ln w="12700" cmpd="sng">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Grade 1-4 Neuropsychiatric</a:t>
            </a:r>
            <a:r>
              <a:rPr lang="en-US" sz="1800" baseline="0" dirty="0"/>
              <a:t> Adverse Events</a:t>
            </a:r>
            <a:endParaRPr lang="en-US" sz="1800" dirty="0"/>
          </a:p>
        </c:rich>
      </c:tx>
      <c:layout>
        <c:manualLayout>
          <c:xMode val="edge"/>
          <c:yMode val="edge"/>
          <c:x val="0.198000510352873"/>
          <c:y val="0"/>
        </c:manualLayout>
      </c:layout>
      <c:overlay val="0"/>
    </c:title>
    <c:autoTitleDeleted val="0"/>
    <c:plotArea>
      <c:layout>
        <c:manualLayout>
          <c:layoutTarget val="inner"/>
          <c:xMode val="edge"/>
          <c:yMode val="edge"/>
          <c:x val="0.12032322348595299"/>
          <c:y val="8.4951662162753294E-2"/>
          <c:w val="0.85359895985224099"/>
          <c:h val="0.74095802567007396"/>
        </c:manualLayout>
      </c:layout>
      <c:lineChart>
        <c:grouping val="standard"/>
        <c:varyColors val="0"/>
        <c:ser>
          <c:idx val="1"/>
          <c:order val="0"/>
          <c:tx>
            <c:strRef>
              <c:f>Sheet1!$C$1</c:f>
              <c:strCache>
                <c:ptCount val="1"/>
                <c:pt idx="0">
                  <c:v> Efavirenz Arm</c:v>
                </c:pt>
              </c:strCache>
            </c:strRef>
          </c:tx>
          <c:spPr>
            <a:ln w="25400" cmpd="sng">
              <a:solidFill>
                <a:srgbClr val="718E25"/>
              </a:solidFill>
            </a:ln>
            <a:effectLst/>
          </c:spPr>
          <c:marker>
            <c:spPr>
              <a:solidFill>
                <a:srgbClr val="718E25"/>
              </a:solidFill>
              <a:ln w="19050" cmpd="sng">
                <a:solidFill>
                  <a:srgbClr val="718E2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877-F443-9517-E2D4EA36B6AC}"/>
                </c:ext>
              </c:extLst>
            </c:dLbl>
            <c:dLbl>
              <c:idx val="3"/>
              <c:layout>
                <c:manualLayout>
                  <c:x val="-1.4080271216098001E-2"/>
                  <c:y val="-5.4988586217578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77-F443-9517-E2D4EA36B6AC}"/>
                </c:ext>
              </c:extLst>
            </c:dLbl>
            <c:spPr>
              <a:noFill/>
              <a:ln>
                <a:noFill/>
              </a:ln>
              <a:effectLst/>
            </c:spPr>
            <c:txPr>
              <a:bodyPr/>
              <a:lstStyle/>
              <a:p>
                <a:pPr>
                  <a:defRPr sz="14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formatCode="0">
                  <c:v>0</c:v>
                </c:pt>
                <c:pt idx="2" formatCode="0">
                  <c:v>4</c:v>
                </c:pt>
                <c:pt idx="4" formatCode="0">
                  <c:v>8</c:v>
                </c:pt>
                <c:pt idx="6">
                  <c:v>12</c:v>
                </c:pt>
                <c:pt idx="8" formatCode="0">
                  <c:v>16</c:v>
                </c:pt>
                <c:pt idx="10" formatCode="0">
                  <c:v>20</c:v>
                </c:pt>
                <c:pt idx="12" formatCode="0">
                  <c:v>24</c:v>
                </c:pt>
                <c:pt idx="14" formatCode="0">
                  <c:v>28</c:v>
                </c:pt>
                <c:pt idx="16" formatCode="0">
                  <c:v>32</c:v>
                </c:pt>
                <c:pt idx="18" formatCode="0">
                  <c:v>36</c:v>
                </c:pt>
                <c:pt idx="20" formatCode="0">
                  <c:v>40</c:v>
                </c:pt>
                <c:pt idx="22" formatCode="0">
                  <c:v>44</c:v>
                </c:pt>
                <c:pt idx="24" formatCode="0">
                  <c:v>48</c:v>
                </c:pt>
                <c:pt idx="26" formatCode="0">
                  <c:v>52</c:v>
                </c:pt>
              </c:numCache>
            </c:numRef>
          </c:cat>
          <c:val>
            <c:numRef>
              <c:f>Sheet1!$C$2:$C$28</c:f>
              <c:numCache>
                <c:formatCode>General</c:formatCode>
                <c:ptCount val="27"/>
                <c:pt idx="0" formatCode="0.0">
                  <c:v>0</c:v>
                </c:pt>
                <c:pt idx="1">
                  <c:v>39.700000000000003</c:v>
                </c:pt>
                <c:pt idx="3">
                  <c:v>29.2</c:v>
                </c:pt>
                <c:pt idx="6">
                  <c:v>24.3</c:v>
                </c:pt>
                <c:pt idx="12">
                  <c:v>24.3</c:v>
                </c:pt>
                <c:pt idx="18">
                  <c:v>20.9</c:v>
                </c:pt>
                <c:pt idx="24">
                  <c:v>21.5</c:v>
                </c:pt>
              </c:numCache>
            </c:numRef>
          </c:val>
          <c:smooth val="0"/>
          <c:extLst>
            <c:ext xmlns:c16="http://schemas.microsoft.com/office/drawing/2014/chart" uri="{C3380CC4-5D6E-409C-BE32-E72D297353CC}">
              <c16:uniqueId val="{00000002-9877-F443-9517-E2D4EA36B6AC}"/>
            </c:ext>
          </c:extLst>
        </c:ser>
        <c:ser>
          <c:idx val="0"/>
          <c:order val="1"/>
          <c:tx>
            <c:strRef>
              <c:f>Sheet1!$B$1</c:f>
              <c:strCache>
                <c:ptCount val="1"/>
                <c:pt idx="0">
                  <c:v> Etravirine Arm</c:v>
                </c:pt>
              </c:strCache>
            </c:strRef>
          </c:tx>
          <c:spPr>
            <a:ln w="25400" cap="rnd" cmpd="sng" algn="ctr">
              <a:solidFill>
                <a:srgbClr val="003A78"/>
              </a:solidFill>
              <a:prstDash val="solid"/>
              <a:round/>
              <a:headEnd type="none" w="med" len="med"/>
              <a:tailEnd type="none" w="med" len="med"/>
            </a:ln>
            <a:effectLst/>
          </c:spPr>
          <c:marker>
            <c:symbol val="circle"/>
            <c:size val="8"/>
            <c:spPr>
              <a:solidFill>
                <a:srgbClr val="003A78"/>
              </a:solidFill>
              <a:ln w="28575" cap="rnd" cmpd="sng" algn="ctr">
                <a:solidFill>
                  <a:srgbClr val="003A78"/>
                </a:solidFill>
                <a:prstDash val="solid"/>
                <a:round/>
                <a:headEnd type="none" w="med" len="med"/>
                <a:tailEnd type="none" w="med" len="me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9877-F443-9517-E2D4EA36B6AC}"/>
                </c:ext>
              </c:extLst>
            </c:dLbl>
            <c:dLbl>
              <c:idx val="1"/>
              <c:layout>
                <c:manualLayout>
                  <c:x val="-1.7938295907455999E-2"/>
                  <c:y val="-5.0736874150215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77-F443-9517-E2D4EA36B6AC}"/>
                </c:ext>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Sheet1!$A$2:$A$28</c:f>
              <c:numCache>
                <c:formatCode>General</c:formatCode>
                <c:ptCount val="27"/>
                <c:pt idx="0" formatCode="0">
                  <c:v>0</c:v>
                </c:pt>
                <c:pt idx="2" formatCode="0">
                  <c:v>4</c:v>
                </c:pt>
                <c:pt idx="4" formatCode="0">
                  <c:v>8</c:v>
                </c:pt>
                <c:pt idx="6">
                  <c:v>12</c:v>
                </c:pt>
                <c:pt idx="8" formatCode="0">
                  <c:v>16</c:v>
                </c:pt>
                <c:pt idx="10" formatCode="0">
                  <c:v>20</c:v>
                </c:pt>
                <c:pt idx="12" formatCode="0">
                  <c:v>24</c:v>
                </c:pt>
                <c:pt idx="14" formatCode="0">
                  <c:v>28</c:v>
                </c:pt>
                <c:pt idx="16" formatCode="0">
                  <c:v>32</c:v>
                </c:pt>
                <c:pt idx="18" formatCode="0">
                  <c:v>36</c:v>
                </c:pt>
                <c:pt idx="20" formatCode="0">
                  <c:v>40</c:v>
                </c:pt>
                <c:pt idx="22" formatCode="0">
                  <c:v>44</c:v>
                </c:pt>
                <c:pt idx="24" formatCode="0">
                  <c:v>48</c:v>
                </c:pt>
                <c:pt idx="26" formatCode="0">
                  <c:v>52</c:v>
                </c:pt>
              </c:numCache>
            </c:numRef>
          </c:cat>
          <c:val>
            <c:numRef>
              <c:f>Sheet1!$B$2:$B$28</c:f>
              <c:numCache>
                <c:formatCode>0.0</c:formatCode>
                <c:ptCount val="27"/>
                <c:pt idx="0">
                  <c:v>0</c:v>
                </c:pt>
                <c:pt idx="1">
                  <c:v>13.9</c:v>
                </c:pt>
                <c:pt idx="3">
                  <c:v>8.6</c:v>
                </c:pt>
                <c:pt idx="6">
                  <c:v>8.6999999999999993</c:v>
                </c:pt>
                <c:pt idx="12">
                  <c:v>8.8000000000000007</c:v>
                </c:pt>
                <c:pt idx="18" formatCode="General">
                  <c:v>10.8</c:v>
                </c:pt>
                <c:pt idx="24" formatCode="General">
                  <c:v>6.3</c:v>
                </c:pt>
              </c:numCache>
            </c:numRef>
          </c:val>
          <c:smooth val="0"/>
          <c:extLst>
            <c:ext xmlns:c16="http://schemas.microsoft.com/office/drawing/2014/chart" uri="{C3380CC4-5D6E-409C-BE32-E72D297353CC}">
              <c16:uniqueId val="{00000005-9877-F443-9517-E2D4EA36B6AC}"/>
            </c:ext>
          </c:extLst>
        </c:ser>
        <c:dLbls>
          <c:showLegendKey val="0"/>
          <c:showVal val="1"/>
          <c:showCatName val="0"/>
          <c:showSerName val="0"/>
          <c:showPercent val="0"/>
          <c:showBubbleSize val="0"/>
        </c:dLbls>
        <c:marker val="1"/>
        <c:smooth val="0"/>
        <c:axId val="1840327576"/>
        <c:axId val="1840355144"/>
      </c:lineChart>
      <c:catAx>
        <c:axId val="1840327576"/>
        <c:scaling>
          <c:orientation val="minMax"/>
        </c:scaling>
        <c:delete val="0"/>
        <c:axPos val="b"/>
        <c:title>
          <c:tx>
            <c:rich>
              <a:bodyPr/>
              <a:lstStyle/>
              <a:p>
                <a:pPr>
                  <a:defRPr/>
                </a:pPr>
                <a:r>
                  <a:rPr lang="en-US" dirty="0"/>
                  <a:t>Week of Study</a:t>
                </a:r>
              </a:p>
            </c:rich>
          </c:tx>
          <c:layout>
            <c:manualLayout>
              <c:xMode val="edge"/>
              <c:yMode val="edge"/>
              <c:x val="0.43647905122970698"/>
              <c:y val="0.91783304185113102"/>
            </c:manualLayout>
          </c:layout>
          <c:overlay val="0"/>
        </c:title>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40355144"/>
        <c:crosses val="autoZero"/>
        <c:auto val="1"/>
        <c:lblAlgn val="ctr"/>
        <c:lblOffset val="1"/>
        <c:tickLblSkip val="1"/>
        <c:tickMarkSkip val="1"/>
        <c:noMultiLvlLbl val="0"/>
      </c:catAx>
      <c:valAx>
        <c:axId val="1840355144"/>
        <c:scaling>
          <c:orientation val="minMax"/>
          <c:max val="50"/>
        </c:scaling>
        <c:delete val="0"/>
        <c:axPos val="l"/>
        <c:title>
          <c:tx>
            <c:rich>
              <a:bodyPr/>
              <a:lstStyle/>
              <a:p>
                <a:pPr>
                  <a:defRPr/>
                </a:pPr>
                <a:r>
                  <a:rPr lang="en-US" dirty="0"/>
                  <a:t>Prevalence (%)</a:t>
                </a:r>
              </a:p>
            </c:rich>
          </c:tx>
          <c:layout>
            <c:manualLayout>
              <c:xMode val="edge"/>
              <c:yMode val="edge"/>
              <c:x val="1.54320987654321E-3"/>
              <c:y val="0.26174190726159202"/>
            </c:manualLayout>
          </c:layout>
          <c:overlay val="0"/>
        </c:title>
        <c:numFmt formatCode="General"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840327576"/>
        <c:crosses val="autoZero"/>
        <c:crossBetween val="midCat"/>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71104415767473494"/>
          <c:y val="0.101166885389326"/>
          <c:w val="0.25191880528822802"/>
          <c:h val="0.15378980752405999"/>
        </c:manualLayout>
      </c:layout>
      <c:overlay val="0"/>
      <c:spPr>
        <a:solidFill>
          <a:schemeClr val="bg1"/>
        </a:solidFill>
        <a:ln w="12700">
          <a:solidFill>
            <a:schemeClr val="tx1"/>
          </a:solidFill>
        </a:ln>
      </c:spPr>
      <c:txPr>
        <a:bodyPr/>
        <a:lstStyle/>
        <a:p>
          <a:pPr>
            <a:defRPr sz="1800"/>
          </a:pPr>
          <a:endParaRPr lang="en-US"/>
        </a:p>
      </c:txPr>
    </c:legend>
    <c:plotVisOnly val="1"/>
    <c:dispBlanksAs val="span"/>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464032273744"/>
          <c:y val="8.6669269896426496E-2"/>
          <c:w val="0.82401744920773801"/>
          <c:h val="0.87733059750460396"/>
        </c:manualLayout>
      </c:layout>
      <c:barChart>
        <c:barDir val="col"/>
        <c:grouping val="clustered"/>
        <c:varyColors val="0"/>
        <c:ser>
          <c:idx val="0"/>
          <c:order val="0"/>
          <c:tx>
            <c:strRef>
              <c:f>Sheet1!$B$1</c:f>
              <c:strCache>
                <c:ptCount val="1"/>
                <c:pt idx="0">
                  <c:v>Etravirine 800 mg bid</c:v>
                </c:pt>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E75D-414C-8F40-C71C5AC53624}"/>
              </c:ext>
            </c:extLst>
          </c:dPt>
          <c:dPt>
            <c:idx val="1"/>
            <c:invertIfNegative val="0"/>
            <c:bubble3D val="0"/>
            <c:extLst>
              <c:ext xmlns:c16="http://schemas.microsoft.com/office/drawing/2014/chart" uri="{C3380CC4-5D6E-409C-BE32-E72D297353CC}">
                <c16:uniqueId val="{00000001-E75D-414C-8F40-C71C5AC53624}"/>
              </c:ext>
            </c:extLst>
          </c:dPt>
          <c:dPt>
            <c:idx val="2"/>
            <c:invertIfNegative val="0"/>
            <c:bubble3D val="0"/>
            <c:extLst>
              <c:ext xmlns:c16="http://schemas.microsoft.com/office/drawing/2014/chart" uri="{C3380CC4-5D6E-409C-BE32-E72D297353CC}">
                <c16:uniqueId val="{00000002-E75D-414C-8F40-C71C5AC5362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5D-414C-8F40-C71C5AC53624}"/>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5D-414C-8F40-C71C5AC53624}"/>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5D-414C-8F40-C71C5AC53624}"/>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5D-414C-8F40-C71C5AC53624}"/>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5D-414C-8F40-C71C5AC53624}"/>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5D-414C-8F40-C71C5AC53624}"/>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5D-414C-8F40-C71C5AC53624}"/>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5D-414C-8F40-C71C5AC53624}"/>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5D-414C-8F40-C71C5AC53624}"/>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5D-414C-8F40-C71C5AC53624}"/>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5D-414C-8F40-C71C5AC53624}"/>
                </c:ext>
              </c:extLst>
            </c:dLbl>
            <c:numFmt formatCode="0.00" sourceLinked="0"/>
            <c:spPr>
              <a:noFill/>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12</c:v>
                </c:pt>
                <c:pt idx="1">
                  <c:v>Week 24</c:v>
                </c:pt>
              </c:strCache>
            </c:strRef>
          </c:cat>
          <c:val>
            <c:numRef>
              <c:f>Sheet1!$B$2:$B$3</c:f>
              <c:numCache>
                <c:formatCode>0.00</c:formatCode>
                <c:ptCount val="2"/>
                <c:pt idx="0">
                  <c:v>-1.39</c:v>
                </c:pt>
                <c:pt idx="1">
                  <c:v>-1.51</c:v>
                </c:pt>
              </c:numCache>
            </c:numRef>
          </c:val>
          <c:extLst>
            <c:ext xmlns:c16="http://schemas.microsoft.com/office/drawing/2014/chart" uri="{C3380CC4-5D6E-409C-BE32-E72D297353CC}">
              <c16:uniqueId val="{0000000B-E75D-414C-8F40-C71C5AC53624}"/>
            </c:ext>
          </c:extLst>
        </c:ser>
        <c:ser>
          <c:idx val="1"/>
          <c:order val="1"/>
          <c:tx>
            <c:strRef>
              <c:f>Sheet1!$C$1</c:f>
              <c:strCache>
                <c:ptCount val="1"/>
                <c:pt idx="0">
                  <c:v>Control</c:v>
                </c:pt>
              </c:strCache>
            </c:strRef>
          </c:tx>
          <c:spPr>
            <a:solidFill>
              <a:srgbClr val="967C4A"/>
            </a:solidFill>
            <a:ln>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12</c:v>
                </c:pt>
                <c:pt idx="1">
                  <c:v>Week 24</c:v>
                </c:pt>
              </c:strCache>
            </c:strRef>
          </c:cat>
          <c:val>
            <c:numRef>
              <c:f>Sheet1!$C$2:$C$3</c:f>
              <c:numCache>
                <c:formatCode>General</c:formatCode>
                <c:ptCount val="2"/>
                <c:pt idx="0">
                  <c:v>-2.16</c:v>
                </c:pt>
                <c:pt idx="1">
                  <c:v>-2.13</c:v>
                </c:pt>
              </c:numCache>
            </c:numRef>
          </c:val>
          <c:extLst>
            <c:ext xmlns:c16="http://schemas.microsoft.com/office/drawing/2014/chart" uri="{C3380CC4-5D6E-409C-BE32-E72D297353CC}">
              <c16:uniqueId val="{0000000C-E75D-414C-8F40-C71C5AC53624}"/>
            </c:ext>
          </c:extLst>
        </c:ser>
        <c:dLbls>
          <c:showLegendKey val="0"/>
          <c:showVal val="1"/>
          <c:showCatName val="0"/>
          <c:showSerName val="0"/>
          <c:showPercent val="0"/>
          <c:showBubbleSize val="0"/>
        </c:dLbls>
        <c:gapWidth val="200"/>
        <c:axId val="1922139080"/>
        <c:axId val="1922129496"/>
      </c:barChart>
      <c:catAx>
        <c:axId val="1922139080"/>
        <c:scaling>
          <c:orientation val="minMax"/>
        </c:scaling>
        <c:delete val="0"/>
        <c:axPos val="b"/>
        <c:numFmt formatCode="General" sourceLinked="1"/>
        <c:majorTickMark val="out"/>
        <c:minorTickMark val="none"/>
        <c:tickLblPos val="high"/>
        <c:spPr>
          <a:ln w="19050" cap="flat" cmpd="sng" algn="ctr">
            <a:solidFill>
              <a:prstClr val="black"/>
            </a:solidFill>
            <a:prstDash val="solid"/>
            <a:round/>
            <a:headEnd type="none" w="med" len="med"/>
            <a:tailEnd type="none" w="med" len="med"/>
          </a:ln>
        </c:spPr>
        <c:txPr>
          <a:bodyPr/>
          <a:lstStyle/>
          <a:p>
            <a:pPr>
              <a:defRPr sz="1400" b="1"/>
            </a:pPr>
            <a:endParaRPr lang="en-US"/>
          </a:p>
        </c:txPr>
        <c:crossAx val="1922129496"/>
        <c:crosses val="autoZero"/>
        <c:auto val="1"/>
        <c:lblAlgn val="ctr"/>
        <c:lblOffset val="1"/>
        <c:tickLblSkip val="1"/>
        <c:tickMarkSkip val="1"/>
        <c:noMultiLvlLbl val="0"/>
      </c:catAx>
      <c:valAx>
        <c:axId val="1922129496"/>
        <c:scaling>
          <c:orientation val="minMax"/>
          <c:max val="0"/>
          <c:min val="-3.5"/>
        </c:scaling>
        <c:delete val="0"/>
        <c:axPos val="l"/>
        <c:title>
          <c:tx>
            <c:rich>
              <a:bodyPr/>
              <a:lstStyle/>
              <a:p>
                <a:pPr>
                  <a:defRPr sz="1600"/>
                </a:pPr>
                <a:r>
                  <a:rPr lang="en-US" sz="1600" dirty="0"/>
                  <a:t>Mean Change in HIV RNA from Baseline (Log10 copies/mL)</a:t>
                </a:r>
              </a:p>
            </c:rich>
          </c:tx>
          <c:layout>
            <c:manualLayout>
              <c:xMode val="edge"/>
              <c:yMode val="edge"/>
              <c:x val="1.5308807697364799E-3"/>
              <c:y val="0.14632474150833499"/>
            </c:manualLayout>
          </c:layout>
          <c:overlay val="0"/>
        </c:title>
        <c:numFmt formatCode="0.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922139080"/>
        <c:crosses val="autoZero"/>
        <c:crossBetween val="between"/>
        <c:majorUnit val="0.5"/>
        <c:minorUnit val="0.5"/>
      </c:valAx>
      <c:spPr>
        <a:solidFill>
          <a:srgbClr val="E6EBF2"/>
        </a:solidFill>
        <a:ln w="12700" cap="flat" cmpd="sng" algn="ctr">
          <a:solidFill>
            <a:srgbClr val="000000"/>
          </a:solidFill>
          <a:prstDash val="solid"/>
          <a:round/>
          <a:headEnd type="none" w="med" len="med"/>
          <a:tailEnd type="none" w="med" len="med"/>
        </a:ln>
        <a:effectLst/>
      </c:spPr>
    </c:plotArea>
    <c:legend>
      <c:legendPos val="r"/>
      <c:layout>
        <c:manualLayout>
          <c:xMode val="edge"/>
          <c:yMode val="edge"/>
          <c:x val="0.69294634167199098"/>
          <c:y val="0.78495152825186798"/>
          <c:w val="0.27933399152851202"/>
          <c:h val="0.16525097767364899"/>
        </c:manualLayout>
      </c:layout>
      <c:overlay val="0"/>
      <c:spPr>
        <a:solidFill>
          <a:srgbClr val="FFFFFF"/>
        </a:solidFill>
        <a:ln>
          <a:solidFill>
            <a:srgbClr val="53385E"/>
          </a:solid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Children (n=41)</c:v>
                </c:pt>
              </c:strCache>
            </c:strRef>
          </c:tx>
          <c:spPr>
            <a:solidFill>
              <a:srgbClr val="587075"/>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59</c:v>
                </c:pt>
                <c:pt idx="1">
                  <c:v>68</c:v>
                </c:pt>
              </c:numCache>
            </c:numRef>
          </c:val>
          <c:extLst>
            <c:ext xmlns:c16="http://schemas.microsoft.com/office/drawing/2014/chart" uri="{C3380CC4-5D6E-409C-BE32-E72D297353CC}">
              <c16:uniqueId val="{00000000-CB75-7347-B0C8-EF5AD92C4A76}"/>
            </c:ext>
          </c:extLst>
        </c:ser>
        <c:ser>
          <c:idx val="1"/>
          <c:order val="1"/>
          <c:tx>
            <c:strRef>
              <c:f>Sheet1!$C$1</c:f>
              <c:strCache>
                <c:ptCount val="1"/>
                <c:pt idx="0">
                  <c:v>Adolescents (n=60)</c:v>
                </c:pt>
              </c:strCache>
            </c:strRef>
          </c:tx>
          <c:spPr>
            <a:solidFill>
              <a:srgbClr val="3D5787"/>
            </a:solidFill>
            <a:ln>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48</c:v>
                </c:pt>
                <c:pt idx="1">
                  <c:v>48</c:v>
                </c:pt>
              </c:numCache>
            </c:numRef>
          </c:val>
          <c:extLst>
            <c:ext xmlns:c16="http://schemas.microsoft.com/office/drawing/2014/chart" uri="{C3380CC4-5D6E-409C-BE32-E72D297353CC}">
              <c16:uniqueId val="{00000001-CB75-7347-B0C8-EF5AD92C4A76}"/>
            </c:ext>
          </c:extLst>
        </c:ser>
        <c:dLbls>
          <c:showLegendKey val="0"/>
          <c:showVal val="1"/>
          <c:showCatName val="0"/>
          <c:showSerName val="0"/>
          <c:showPercent val="0"/>
          <c:showBubbleSize val="0"/>
        </c:dLbls>
        <c:gapWidth val="175"/>
        <c:axId val="1868498408"/>
        <c:axId val="1868526104"/>
      </c:barChart>
      <c:catAx>
        <c:axId val="1868498408"/>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68526104"/>
        <c:crosses val="autoZero"/>
        <c:auto val="1"/>
        <c:lblAlgn val="ctr"/>
        <c:lblOffset val="1"/>
        <c:tickLblSkip val="1"/>
        <c:tickMarkSkip val="1"/>
        <c:noMultiLvlLbl val="0"/>
      </c:catAx>
      <c:valAx>
        <c:axId val="1868526104"/>
        <c:scaling>
          <c:orientation val="minMax"/>
          <c:max val="100"/>
          <c:min val="0"/>
        </c:scaling>
        <c:delete val="0"/>
        <c:axPos val="l"/>
        <c:title>
          <c:tx>
            <c:rich>
              <a:bodyPr/>
              <a:lstStyle/>
              <a:p>
                <a:pPr>
                  <a:defRPr/>
                </a:pPr>
                <a:r>
                  <a:rPr lang="en-US" sz="1600" b="1" i="0" baseline="0" dirty="0">
                    <a:effectLst/>
                  </a:rPr>
                  <a:t>HIV RNA &lt; 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6849840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34993304656362401"/>
          <c:y val="1.8543358318437099E-2"/>
          <c:w val="0.52297997472538205"/>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Children</c:v>
                </c:pt>
              </c:strCache>
            </c:strRef>
          </c:tx>
          <c:spPr>
            <a:solidFill>
              <a:srgbClr val="587075"/>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Self-reported adherence</c:v>
                </c:pt>
                <c:pt idx="1">
                  <c:v>Adherence by Pill Count </c:v>
                </c:pt>
              </c:strCache>
            </c:strRef>
          </c:cat>
          <c:val>
            <c:numRef>
              <c:f>Sheet1!$B$2:$B$3</c:f>
              <c:numCache>
                <c:formatCode>0</c:formatCode>
                <c:ptCount val="2"/>
                <c:pt idx="0">
                  <c:v>69</c:v>
                </c:pt>
                <c:pt idx="1">
                  <c:v>46</c:v>
                </c:pt>
              </c:numCache>
            </c:numRef>
          </c:val>
          <c:extLst>
            <c:ext xmlns:c16="http://schemas.microsoft.com/office/drawing/2014/chart" uri="{C3380CC4-5D6E-409C-BE32-E72D297353CC}">
              <c16:uniqueId val="{00000000-50F4-CE43-8E7D-164B8F0E47EA}"/>
            </c:ext>
          </c:extLst>
        </c:ser>
        <c:ser>
          <c:idx val="1"/>
          <c:order val="1"/>
          <c:tx>
            <c:strRef>
              <c:f>Sheet1!$C$1</c:f>
              <c:strCache>
                <c:ptCount val="1"/>
                <c:pt idx="0">
                  <c:v>Adolescents</c:v>
                </c:pt>
              </c:strCache>
            </c:strRef>
          </c:tx>
          <c:spPr>
            <a:solidFill>
              <a:srgbClr val="3D5787"/>
            </a:solidFill>
            <a:ln>
              <a:noFill/>
            </a:ln>
          </c:spPr>
          <c:invertIfNegative val="0"/>
          <c:dPt>
            <c:idx val="0"/>
            <c:invertIfNegative val="0"/>
            <c:bubble3D val="0"/>
            <c:spPr>
              <a:solidFill>
                <a:srgbClr val="3D5787"/>
              </a:solidFill>
              <a:ln>
                <a:noFill/>
              </a:ln>
              <a:effectLst/>
              <a:scene3d>
                <a:camera prst="orthographicFront"/>
                <a:lightRig rig="threePt" dir="t"/>
              </a:scene3d>
              <a:sp3d>
                <a:bevelT/>
              </a:sp3d>
            </c:spPr>
            <c:extLst>
              <c:ext xmlns:c16="http://schemas.microsoft.com/office/drawing/2014/chart" uri="{C3380CC4-5D6E-409C-BE32-E72D297353CC}">
                <c16:uniqueId val="{00000002-50F4-CE43-8E7D-164B8F0E47EA}"/>
              </c:ext>
            </c:extLst>
          </c:dPt>
          <c:dPt>
            <c:idx val="1"/>
            <c:invertIfNegative val="0"/>
            <c:bubble3D val="0"/>
            <c:spPr>
              <a:solidFill>
                <a:srgbClr val="3D5787"/>
              </a:solidFill>
              <a:ln>
                <a:noFill/>
              </a:ln>
              <a:effectLst/>
              <a:scene3d>
                <a:camera prst="orthographicFront"/>
                <a:lightRig rig="threePt" dir="t"/>
              </a:scene3d>
              <a:sp3d>
                <a:bevelT/>
              </a:sp3d>
            </c:spPr>
            <c:extLst>
              <c:ext xmlns:c16="http://schemas.microsoft.com/office/drawing/2014/chart" uri="{C3380CC4-5D6E-409C-BE32-E72D297353CC}">
                <c16:uniqueId val="{00000004-50F4-CE43-8E7D-164B8F0E47EA}"/>
              </c:ext>
            </c:extLst>
          </c:dPt>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Self-reported adherence</c:v>
                </c:pt>
                <c:pt idx="1">
                  <c:v>Adherence by Pill Count </c:v>
                </c:pt>
              </c:strCache>
            </c:strRef>
          </c:cat>
          <c:val>
            <c:numRef>
              <c:f>Sheet1!$C$2:$C$3</c:f>
              <c:numCache>
                <c:formatCode>0</c:formatCode>
                <c:ptCount val="2"/>
                <c:pt idx="0">
                  <c:v>61</c:v>
                </c:pt>
                <c:pt idx="1">
                  <c:v>35</c:v>
                </c:pt>
              </c:numCache>
            </c:numRef>
          </c:val>
          <c:extLst>
            <c:ext xmlns:c16="http://schemas.microsoft.com/office/drawing/2014/chart" uri="{C3380CC4-5D6E-409C-BE32-E72D297353CC}">
              <c16:uniqueId val="{00000005-50F4-CE43-8E7D-164B8F0E47EA}"/>
            </c:ext>
          </c:extLst>
        </c:ser>
        <c:dLbls>
          <c:showLegendKey val="0"/>
          <c:showVal val="1"/>
          <c:showCatName val="0"/>
          <c:showSerName val="0"/>
          <c:showPercent val="0"/>
          <c:showBubbleSize val="0"/>
        </c:dLbls>
        <c:gapWidth val="175"/>
        <c:axId val="1868122792"/>
        <c:axId val="-2061690616"/>
      </c:barChart>
      <c:catAx>
        <c:axId val="186812279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61690616"/>
        <c:crosses val="autoZero"/>
        <c:auto val="1"/>
        <c:lblAlgn val="ctr"/>
        <c:lblOffset val="1"/>
        <c:tickLblSkip val="1"/>
        <c:tickMarkSkip val="1"/>
        <c:noMultiLvlLbl val="0"/>
      </c:catAx>
      <c:valAx>
        <c:axId val="-2061690616"/>
        <c:scaling>
          <c:orientation val="minMax"/>
          <c:max val="10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2.1427286866919401E-2"/>
              <c:y val="0.31216460514234501"/>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6812279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47493304656362401"/>
          <c:y val="1.8543358318437099E-2"/>
          <c:w val="0.40295530766987497"/>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Children</c:v>
                </c:pt>
              </c:strCache>
            </c:strRef>
          </c:tx>
          <c:spPr>
            <a:solidFill>
              <a:srgbClr val="587075"/>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AEs Leading to Discontinuation</c:v>
                </c:pt>
                <c:pt idx="1">
                  <c:v>All grade ≥2 AEs</c:v>
                </c:pt>
              </c:strCache>
            </c:strRef>
          </c:cat>
          <c:val>
            <c:numRef>
              <c:f>Sheet1!$B$2:$B$3</c:f>
              <c:numCache>
                <c:formatCode>0</c:formatCode>
                <c:ptCount val="2"/>
                <c:pt idx="0">
                  <c:v>69</c:v>
                </c:pt>
                <c:pt idx="1">
                  <c:v>46</c:v>
                </c:pt>
              </c:numCache>
            </c:numRef>
          </c:val>
          <c:extLst>
            <c:ext xmlns:c16="http://schemas.microsoft.com/office/drawing/2014/chart" uri="{C3380CC4-5D6E-409C-BE32-E72D297353CC}">
              <c16:uniqueId val="{00000000-A918-764D-A8EA-14035DBE94ED}"/>
            </c:ext>
          </c:extLst>
        </c:ser>
        <c:ser>
          <c:idx val="1"/>
          <c:order val="1"/>
          <c:tx>
            <c:strRef>
              <c:f>Sheet1!$C$1</c:f>
              <c:strCache>
                <c:ptCount val="1"/>
                <c:pt idx="0">
                  <c:v>Adolescents</c:v>
                </c:pt>
              </c:strCache>
            </c:strRef>
          </c:tx>
          <c:spPr>
            <a:solidFill>
              <a:srgbClr val="3D5787"/>
            </a:solidFill>
            <a:ln>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AEs Leading to Discontinuation</c:v>
                </c:pt>
                <c:pt idx="1">
                  <c:v>All grade ≥2 AEs</c:v>
                </c:pt>
              </c:strCache>
            </c:strRef>
          </c:cat>
          <c:val>
            <c:numRef>
              <c:f>Sheet1!$C$2:$C$3</c:f>
              <c:numCache>
                <c:formatCode>0</c:formatCode>
                <c:ptCount val="2"/>
                <c:pt idx="0">
                  <c:v>61</c:v>
                </c:pt>
                <c:pt idx="1">
                  <c:v>35</c:v>
                </c:pt>
              </c:numCache>
            </c:numRef>
          </c:val>
          <c:extLst>
            <c:ext xmlns:c16="http://schemas.microsoft.com/office/drawing/2014/chart" uri="{C3380CC4-5D6E-409C-BE32-E72D297353CC}">
              <c16:uniqueId val="{00000001-A918-764D-A8EA-14035DBE94ED}"/>
            </c:ext>
          </c:extLst>
        </c:ser>
        <c:dLbls>
          <c:showLegendKey val="0"/>
          <c:showVal val="1"/>
          <c:showCatName val="0"/>
          <c:showSerName val="0"/>
          <c:showPercent val="0"/>
          <c:showBubbleSize val="0"/>
        </c:dLbls>
        <c:gapWidth val="175"/>
        <c:axId val="1840457080"/>
        <c:axId val="-2061538088"/>
      </c:barChart>
      <c:catAx>
        <c:axId val="1840457080"/>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61538088"/>
        <c:crosses val="autoZero"/>
        <c:auto val="1"/>
        <c:lblAlgn val="ctr"/>
        <c:lblOffset val="1"/>
        <c:tickLblSkip val="1"/>
        <c:tickMarkSkip val="1"/>
        <c:noMultiLvlLbl val="0"/>
      </c:catAx>
      <c:valAx>
        <c:axId val="-2061538088"/>
        <c:scaling>
          <c:orientation val="minMax"/>
          <c:max val="10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2.1427286866919401E-2"/>
              <c:y val="0.31216460514234501"/>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4045708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47493304656362401"/>
          <c:y val="1.8543358318437099E-2"/>
          <c:w val="0.40295530766987497"/>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326303530673799"/>
          <c:w val="0.84453618644891604"/>
          <c:h val="0.69273885981879402"/>
        </c:manualLayout>
      </c:layout>
      <c:barChart>
        <c:barDir val="col"/>
        <c:grouping val="clustered"/>
        <c:varyColors val="0"/>
        <c:ser>
          <c:idx val="0"/>
          <c:order val="0"/>
          <c:tx>
            <c:strRef>
              <c:f>Sheet1!$B$1</c:f>
              <c:strCache>
                <c:ptCount val="1"/>
                <c:pt idx="0">
                  <c:v>Etravirine + Darunavir + Ritonavir</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CVR, ITT (non-VF censored)</c:v>
                </c:pt>
                <c:pt idx="1">
                  <c:v>CVR, ITT</c:v>
                </c:pt>
                <c:pt idx="2">
                  <c:v>TLOVR, ITT</c:v>
                </c:pt>
                <c:pt idx="3">
                  <c:v>ITT, FDA Snapshot</c:v>
                </c:pt>
              </c:strCache>
            </c:strRef>
          </c:cat>
          <c:val>
            <c:numRef>
              <c:f>Sheet1!$B$2:$B$5</c:f>
              <c:numCache>
                <c:formatCode>0</c:formatCode>
                <c:ptCount val="4"/>
                <c:pt idx="0">
                  <c:v>89</c:v>
                </c:pt>
                <c:pt idx="1">
                  <c:v>74</c:v>
                </c:pt>
                <c:pt idx="2">
                  <c:v>72</c:v>
                </c:pt>
                <c:pt idx="3">
                  <c:v>69</c:v>
                </c:pt>
              </c:numCache>
            </c:numRef>
          </c:val>
          <c:extLst>
            <c:ext xmlns:c16="http://schemas.microsoft.com/office/drawing/2014/chart" uri="{C3380CC4-5D6E-409C-BE32-E72D297353CC}">
              <c16:uniqueId val="{00000000-E2FF-A74E-AB86-83096165BCB5}"/>
            </c:ext>
          </c:extLst>
        </c:ser>
        <c:dLbls>
          <c:showLegendKey val="0"/>
          <c:showVal val="1"/>
          <c:showCatName val="0"/>
          <c:showSerName val="0"/>
          <c:showPercent val="0"/>
          <c:showBubbleSize val="0"/>
        </c:dLbls>
        <c:gapWidth val="110"/>
        <c:axId val="-2060749656"/>
        <c:axId val="1973124824"/>
      </c:barChart>
      <c:catAx>
        <c:axId val="-2060749656"/>
        <c:scaling>
          <c:orientation val="minMax"/>
        </c:scaling>
        <c:delete val="0"/>
        <c:axPos val="b"/>
        <c:title>
          <c:tx>
            <c:rich>
              <a:bodyPr/>
              <a:lstStyle/>
              <a:p>
                <a:pPr>
                  <a:defRPr/>
                </a:pPr>
                <a:r>
                  <a:rPr lang="en-US" dirty="0"/>
                  <a:t>Endpoints </a:t>
                </a:r>
              </a:p>
            </c:rich>
          </c:tx>
          <c:layout>
            <c:manualLayout>
              <c:xMode val="edge"/>
              <c:yMode val="edge"/>
              <c:x val="0.46867162438028598"/>
              <c:y val="0.89590614515672995"/>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973124824"/>
        <c:crosses val="autoZero"/>
        <c:auto val="1"/>
        <c:lblAlgn val="ctr"/>
        <c:lblOffset val="1"/>
        <c:tickLblSkip val="1"/>
        <c:tickMarkSkip val="1"/>
        <c:noMultiLvlLbl val="0"/>
      </c:catAx>
      <c:valAx>
        <c:axId val="1973124824"/>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42086052503094"/>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0607496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600" b="0"/>
            </a:pPr>
            <a:endParaRPr lang="en-US"/>
          </a:p>
        </c:txPr>
      </c:legendEntry>
      <c:layout>
        <c:manualLayout>
          <c:xMode val="edge"/>
          <c:yMode val="edge"/>
          <c:x val="0.42400712063769802"/>
          <c:y val="1.8543358318437099E-2"/>
          <c:w val="0.54537182852143495"/>
          <c:h val="8.1576179701191798E-2"/>
        </c:manualLayout>
      </c:layout>
      <c:overlay val="0"/>
      <c:spPr>
        <a:noFill/>
      </c:spPr>
      <c:txPr>
        <a:bodyPr/>
        <a:lstStyle/>
        <a:p>
          <a:pPr algn="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821069174570635"/>
        </c:manualLayout>
      </c:layout>
      <c:barChart>
        <c:barDir val="col"/>
        <c:grouping val="clustered"/>
        <c:varyColors val="0"/>
        <c:ser>
          <c:idx val="0"/>
          <c:order val="0"/>
          <c:tx>
            <c:strRef>
              <c:f>Sheet1!$B$1</c:f>
              <c:strCache>
                <c:ptCount val="1"/>
                <c:pt idx="0">
                  <c:v>Etravrine (Switch Group)</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c:v>
                </c:pt>
              </c:strCache>
            </c:strRef>
          </c:cat>
          <c:val>
            <c:numRef>
              <c:f>Sheet1!$B$2</c:f>
              <c:numCache>
                <c:formatCode>0.0</c:formatCode>
                <c:ptCount val="1"/>
                <c:pt idx="0">
                  <c:v>95.2</c:v>
                </c:pt>
              </c:numCache>
            </c:numRef>
          </c:val>
          <c:extLst>
            <c:ext xmlns:c16="http://schemas.microsoft.com/office/drawing/2014/chart" uri="{C3380CC4-5D6E-409C-BE32-E72D297353CC}">
              <c16:uniqueId val="{00000000-EFC8-EE47-839A-F006FC748B89}"/>
            </c:ext>
          </c:extLst>
        </c:ser>
        <c:ser>
          <c:idx val="1"/>
          <c:order val="1"/>
          <c:tx>
            <c:strRef>
              <c:f>Sheet1!$C$1</c:f>
              <c:strCache>
                <c:ptCount val="1"/>
                <c:pt idx="0">
                  <c:v>PI (Maintain Group)</c:v>
                </c:pt>
              </c:strCache>
            </c:strRef>
          </c:tx>
          <c:spPr>
            <a:solidFill>
              <a:srgbClr val="54737F"/>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FC8-EE47-839A-F006FC748B89}"/>
              </c:ext>
            </c:extLst>
          </c:dPt>
          <c:dLbls>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c:v>
                </c:pt>
              </c:strCache>
            </c:strRef>
          </c:cat>
          <c:val>
            <c:numRef>
              <c:f>Sheet1!$C$2</c:f>
              <c:numCache>
                <c:formatCode>0.0</c:formatCode>
                <c:ptCount val="1"/>
                <c:pt idx="0">
                  <c:v>90.9</c:v>
                </c:pt>
              </c:numCache>
            </c:numRef>
          </c:val>
          <c:extLst>
            <c:ext xmlns:c16="http://schemas.microsoft.com/office/drawing/2014/chart" uri="{C3380CC4-5D6E-409C-BE32-E72D297353CC}">
              <c16:uniqueId val="{00000002-EFC8-EE47-839A-F006FC748B89}"/>
            </c:ext>
          </c:extLst>
        </c:ser>
        <c:dLbls>
          <c:showLegendKey val="0"/>
          <c:showVal val="1"/>
          <c:showCatName val="0"/>
          <c:showSerName val="0"/>
          <c:showPercent val="0"/>
          <c:showBubbleSize val="0"/>
        </c:dLbls>
        <c:gapWidth val="275"/>
        <c:axId val="1813034424"/>
        <c:axId val="1813031272"/>
      </c:barChart>
      <c:catAx>
        <c:axId val="1813034424"/>
        <c:scaling>
          <c:orientation val="minMax"/>
        </c:scaling>
        <c:delete val="1"/>
        <c:axPos val="b"/>
        <c:numFmt formatCode="General" sourceLinked="0"/>
        <c:majorTickMark val="out"/>
        <c:minorTickMark val="none"/>
        <c:tickLblPos val="nextTo"/>
        <c:crossAx val="1813031272"/>
        <c:crosses val="autoZero"/>
        <c:auto val="1"/>
        <c:lblAlgn val="ctr"/>
        <c:lblOffset val="1"/>
        <c:tickLblSkip val="1"/>
        <c:tickMarkSkip val="1"/>
        <c:noMultiLvlLbl val="0"/>
      </c:catAx>
      <c:valAx>
        <c:axId val="1813031272"/>
        <c:scaling>
          <c:orientation val="minMax"/>
          <c:max val="100"/>
          <c:min val="0"/>
        </c:scaling>
        <c:delete val="0"/>
        <c:axPos val="l"/>
        <c:title>
          <c:tx>
            <c:rich>
              <a:bodyPr/>
              <a:lstStyle/>
              <a:p>
                <a:pPr>
                  <a:defRPr/>
                </a:pPr>
                <a:r>
                  <a:rPr lang="en-US" sz="1600" b="1" i="0" baseline="0" dirty="0">
                    <a:effectLst/>
                  </a:rPr>
                  <a:t>HIV RNA ≤ 50 copies/mL (%)</a:t>
                </a:r>
                <a:endParaRPr lang="en-US" sz="1600" dirty="0">
                  <a:effectLst/>
                </a:endParaRPr>
              </a:p>
            </c:rich>
          </c:tx>
          <c:layout>
            <c:manualLayout>
              <c:xMode val="edge"/>
              <c:yMode val="edge"/>
              <c:x val="5.9951881014873101E-3"/>
              <c:y val="0.183509278931561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130344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74315762613007"/>
          <c:y val="1.8543358318437099E-2"/>
          <c:w val="0.71333855837464799"/>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04040152875627"/>
          <c:w val="0.81928149606299205"/>
          <c:h val="0.73719965925312003"/>
        </c:manualLayout>
      </c:layout>
      <c:barChart>
        <c:barDir val="col"/>
        <c:grouping val="clustered"/>
        <c:varyColors val="0"/>
        <c:ser>
          <c:idx val="0"/>
          <c:order val="0"/>
          <c:tx>
            <c:strRef>
              <c:f>Sheet1!$B$1</c:f>
              <c:strCache>
                <c:ptCount val="1"/>
                <c:pt idx="0">
                  <c:v>Etravirine Group</c:v>
                </c:pt>
              </c:strCache>
            </c:strRef>
          </c:tx>
          <c:spPr>
            <a:solidFill>
              <a:srgbClr val="6E4B7D"/>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c:v>
                </c:pt>
                <c:pt idx="2">
                  <c:v>LDL</c:v>
                </c:pt>
                <c:pt idx="3">
                  <c:v>Triglycerides</c:v>
                </c:pt>
              </c:strCache>
            </c:strRef>
          </c:cat>
          <c:val>
            <c:numRef>
              <c:f>Sheet1!$B$2:$B$5</c:f>
              <c:numCache>
                <c:formatCode>0.0</c:formatCode>
                <c:ptCount val="4"/>
                <c:pt idx="0">
                  <c:v>-16.399999999999999</c:v>
                </c:pt>
                <c:pt idx="1">
                  <c:v>-0.1</c:v>
                </c:pt>
                <c:pt idx="2">
                  <c:v>-6.1</c:v>
                </c:pt>
                <c:pt idx="3">
                  <c:v>-54</c:v>
                </c:pt>
              </c:numCache>
            </c:numRef>
          </c:val>
          <c:extLst>
            <c:ext xmlns:c16="http://schemas.microsoft.com/office/drawing/2014/chart" uri="{C3380CC4-5D6E-409C-BE32-E72D297353CC}">
              <c16:uniqueId val="{00000000-BE0D-FC43-B6FB-D08654A31B3C}"/>
            </c:ext>
          </c:extLst>
        </c:ser>
        <c:ser>
          <c:idx val="1"/>
          <c:order val="1"/>
          <c:tx>
            <c:strRef>
              <c:f>Sheet1!$C$1</c:f>
              <c:strCache>
                <c:ptCount val="1"/>
                <c:pt idx="0">
                  <c:v>PI (Control) Group</c:v>
                </c:pt>
              </c:strCache>
            </c:strRef>
          </c:tx>
          <c:spPr>
            <a:solidFill>
              <a:srgbClr val="54737F"/>
            </a:solidFill>
            <a:ln w="9525" cmpd="sng">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c:v>
                </c:pt>
                <c:pt idx="2">
                  <c:v>LDL</c:v>
                </c:pt>
                <c:pt idx="3">
                  <c:v>Triglycerides</c:v>
                </c:pt>
              </c:strCache>
            </c:strRef>
          </c:cat>
          <c:val>
            <c:numRef>
              <c:f>Sheet1!$C$2:$C$5</c:f>
              <c:numCache>
                <c:formatCode>0.0</c:formatCode>
                <c:ptCount val="4"/>
                <c:pt idx="0">
                  <c:v>1.2</c:v>
                </c:pt>
                <c:pt idx="1">
                  <c:v>0.9</c:v>
                </c:pt>
                <c:pt idx="2">
                  <c:v>-1</c:v>
                </c:pt>
                <c:pt idx="3">
                  <c:v>-29.6</c:v>
                </c:pt>
              </c:numCache>
            </c:numRef>
          </c:val>
          <c:extLst>
            <c:ext xmlns:c16="http://schemas.microsoft.com/office/drawing/2014/chart" uri="{C3380CC4-5D6E-409C-BE32-E72D297353CC}">
              <c16:uniqueId val="{00000001-BE0D-FC43-B6FB-D08654A31B3C}"/>
            </c:ext>
          </c:extLst>
        </c:ser>
        <c:dLbls>
          <c:showLegendKey val="0"/>
          <c:showVal val="1"/>
          <c:showCatName val="0"/>
          <c:showSerName val="0"/>
          <c:showPercent val="0"/>
          <c:showBubbleSize val="0"/>
        </c:dLbls>
        <c:gapWidth val="125"/>
        <c:axId val="1891112472"/>
        <c:axId val="1891115688"/>
      </c:barChart>
      <c:catAx>
        <c:axId val="1891112472"/>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1891115688"/>
        <c:crosses val="autoZero"/>
        <c:auto val="1"/>
        <c:lblAlgn val="ctr"/>
        <c:lblOffset val="1"/>
        <c:tickLblSkip val="1"/>
        <c:tickMarkSkip val="1"/>
        <c:noMultiLvlLbl val="0"/>
      </c:catAx>
      <c:valAx>
        <c:axId val="1891115688"/>
        <c:scaling>
          <c:orientation val="minMax"/>
          <c:max val="25"/>
          <c:min val="-75"/>
        </c:scaling>
        <c:delete val="0"/>
        <c:axPos val="l"/>
        <c:title>
          <c:tx>
            <c:rich>
              <a:bodyPr/>
              <a:lstStyle/>
              <a:p>
                <a:pPr>
                  <a:defRPr sz="1600"/>
                </a:pPr>
                <a:r>
                  <a:rPr lang="en-US" sz="1600" dirty="0"/>
                  <a:t>Median</a:t>
                </a:r>
                <a:r>
                  <a:rPr lang="en-US" sz="1600" baseline="0" dirty="0"/>
                  <a:t> </a:t>
                </a:r>
                <a:r>
                  <a:rPr lang="en-US" sz="1600" dirty="0"/>
                  <a:t>change</a:t>
                </a:r>
                <a:r>
                  <a:rPr lang="en-US" sz="1600" baseline="0" dirty="0"/>
                  <a:t> (mg/</a:t>
                </a:r>
                <a:r>
                  <a:rPr lang="en-US" sz="1600" baseline="0" dirty="0" err="1"/>
                  <a:t>dL</a:t>
                </a:r>
                <a:r>
                  <a:rPr lang="en-US" sz="1600" baseline="0" dirty="0"/>
                  <a:t>)</a:t>
                </a:r>
                <a:endParaRPr lang="en-US" sz="1600" dirty="0"/>
              </a:p>
            </c:rich>
          </c:tx>
          <c:layout>
            <c:manualLayout>
              <c:xMode val="edge"/>
              <c:yMode val="edge"/>
              <c:x val="5.12889574735697E-2"/>
              <c:y val="0.19647879541373101"/>
            </c:manualLayout>
          </c:layout>
          <c:overlay val="0"/>
        </c:title>
        <c:numFmt formatCode="0" sourceLinked="0"/>
        <c:majorTickMark val="out"/>
        <c:minorTickMark val="none"/>
        <c:tickLblPos val="nextTo"/>
        <c:spPr>
          <a:ln w="12700">
            <a:solidFill>
              <a:srgbClr val="000000"/>
            </a:solidFill>
          </a:ln>
        </c:spPr>
        <c:txPr>
          <a:bodyPr rot="0" vert="horz" anchor="t" anchorCtr="0"/>
          <a:lstStyle/>
          <a:p>
            <a:pPr>
              <a:defRPr sz="1600" baseline="0"/>
            </a:pPr>
            <a:endParaRPr lang="en-US"/>
          </a:p>
        </c:txPr>
        <c:crossAx val="1891112472"/>
        <c:crosses val="autoZero"/>
        <c:crossBetween val="between"/>
        <c:majorUnit val="25"/>
        <c:minorUnit val="0.1"/>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9731171215038602"/>
          <c:y val="0"/>
          <c:w val="0.56950376658919299"/>
          <c:h val="8.1575954321499305E-2"/>
        </c:manualLayout>
      </c:layout>
      <c:overlay val="0"/>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6943472343735"/>
          <c:y val="0.11943591426071699"/>
          <c:w val="0.83682013706619995"/>
          <c:h val="0.70410978710628702"/>
        </c:manualLayout>
      </c:layout>
      <c:barChart>
        <c:barDir val="col"/>
        <c:grouping val="clustered"/>
        <c:varyColors val="0"/>
        <c:ser>
          <c:idx val="0"/>
          <c:order val="0"/>
          <c:tx>
            <c:strRef>
              <c:f>Sheet1!$B$1</c:f>
              <c:strCache>
                <c:ptCount val="1"/>
                <c:pt idx="0">
                  <c:v>Etravirine (Switch Group)</c:v>
                </c:pt>
              </c:strCache>
            </c:strRef>
          </c:tx>
          <c:spPr>
            <a:solidFill>
              <a:schemeClr val="accent4"/>
            </a:solidFill>
            <a:ln w="12700">
              <a:noFill/>
            </a:ln>
            <a:effectLst/>
            <a:scene3d>
              <a:camera prst="orthographicFront"/>
              <a:lightRig rig="threePt" dir="t"/>
            </a:scene3d>
            <a:sp3d>
              <a:bevelT/>
            </a:sp3d>
          </c:spPr>
          <c:invertIfNegative val="0"/>
          <c:dLbls>
            <c:numFmt formatCode="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c:v>
                </c:pt>
                <c:pt idx="1">
                  <c:v>24 Weeks</c:v>
                </c:pt>
                <c:pt idx="2">
                  <c:v>48 Weeks</c:v>
                </c:pt>
              </c:strCache>
            </c:strRef>
          </c:cat>
          <c:val>
            <c:numRef>
              <c:f>Sheet1!$B$2:$B$4</c:f>
              <c:numCache>
                <c:formatCode>0.0</c:formatCode>
                <c:ptCount val="3"/>
                <c:pt idx="0">
                  <c:v>7.7</c:v>
                </c:pt>
                <c:pt idx="1">
                  <c:v>8.9</c:v>
                </c:pt>
                <c:pt idx="2">
                  <c:v>9.1999999999999993</c:v>
                </c:pt>
              </c:numCache>
            </c:numRef>
          </c:val>
          <c:extLst>
            <c:ext xmlns:c16="http://schemas.microsoft.com/office/drawing/2014/chart" uri="{C3380CC4-5D6E-409C-BE32-E72D297353CC}">
              <c16:uniqueId val="{00000000-5F84-0C40-834E-41FC6BA16DD8}"/>
            </c:ext>
          </c:extLst>
        </c:ser>
        <c:ser>
          <c:idx val="1"/>
          <c:order val="1"/>
          <c:tx>
            <c:strRef>
              <c:f>Sheet1!$C$1</c:f>
              <c:strCache>
                <c:ptCount val="1"/>
                <c:pt idx="0">
                  <c:v>PI (Maintain Group)</c:v>
                </c:pt>
              </c:strCache>
            </c:strRef>
          </c:tx>
          <c:spPr>
            <a:solidFill>
              <a:srgbClr val="54737F"/>
            </a:solidFill>
            <a:ln>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c:v>
                </c:pt>
                <c:pt idx="1">
                  <c:v>24 Weeks</c:v>
                </c:pt>
                <c:pt idx="2">
                  <c:v>48 Weeks</c:v>
                </c:pt>
              </c:strCache>
            </c:strRef>
          </c:cat>
          <c:val>
            <c:numRef>
              <c:f>Sheet1!$C$2:$C$4</c:f>
              <c:numCache>
                <c:formatCode>0.0</c:formatCode>
                <c:ptCount val="3"/>
                <c:pt idx="0">
                  <c:v>6</c:v>
                </c:pt>
                <c:pt idx="1">
                  <c:v>5.3</c:v>
                </c:pt>
                <c:pt idx="2">
                  <c:v>5.2</c:v>
                </c:pt>
              </c:numCache>
            </c:numRef>
          </c:val>
          <c:extLst>
            <c:ext xmlns:c16="http://schemas.microsoft.com/office/drawing/2014/chart" uri="{C3380CC4-5D6E-409C-BE32-E72D297353CC}">
              <c16:uniqueId val="{00000001-5F84-0C40-834E-41FC6BA16DD8}"/>
            </c:ext>
          </c:extLst>
        </c:ser>
        <c:dLbls>
          <c:showLegendKey val="0"/>
          <c:showVal val="1"/>
          <c:showCatName val="0"/>
          <c:showSerName val="0"/>
          <c:showPercent val="0"/>
          <c:showBubbleSize val="0"/>
        </c:dLbls>
        <c:gapWidth val="175"/>
        <c:axId val="1813160664"/>
        <c:axId val="1891212808"/>
      </c:barChart>
      <c:catAx>
        <c:axId val="1813160664"/>
        <c:scaling>
          <c:orientation val="minMax"/>
        </c:scaling>
        <c:delete val="0"/>
        <c:axPos val="b"/>
        <c:title>
          <c:tx>
            <c:rich>
              <a:bodyPr/>
              <a:lstStyle/>
              <a:p>
                <a:pPr>
                  <a:defRPr/>
                </a:pPr>
                <a:r>
                  <a:rPr lang="en-US" dirty="0"/>
                  <a:t>Study Week </a:t>
                </a:r>
              </a:p>
            </c:rich>
          </c:tx>
          <c:layout>
            <c:manualLayout>
              <c:xMode val="edge"/>
              <c:yMode val="edge"/>
              <c:x val="0.45936655487508499"/>
              <c:y val="0.92714397148032801"/>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91212808"/>
        <c:crosses val="autoZero"/>
        <c:auto val="1"/>
        <c:lblAlgn val="ctr"/>
        <c:lblOffset val="1"/>
        <c:tickLblSkip val="1"/>
        <c:tickMarkSkip val="1"/>
        <c:noMultiLvlLbl val="0"/>
      </c:catAx>
      <c:valAx>
        <c:axId val="1891212808"/>
        <c:scaling>
          <c:orientation val="minMax"/>
          <c:max val="12"/>
          <c:min val="0"/>
        </c:scaling>
        <c:delete val="0"/>
        <c:axPos val="l"/>
        <c:title>
          <c:tx>
            <c:rich>
              <a:bodyPr/>
              <a:lstStyle/>
              <a:p>
                <a:pPr>
                  <a:defRPr/>
                </a:pPr>
                <a:r>
                  <a:rPr lang="en-US" sz="1600" b="1" i="0" baseline="0" dirty="0">
                    <a:effectLst/>
                  </a:rPr>
                  <a:t>Patient Satisfaction Score</a:t>
                </a:r>
              </a:p>
              <a:p>
                <a:pPr>
                  <a:defRPr/>
                </a:pPr>
                <a:r>
                  <a:rPr lang="en-US" sz="1600" b="1" i="0" baseline="0" dirty="0">
                    <a:effectLst/>
                  </a:rPr>
                  <a:t> (</a:t>
                </a:r>
                <a:r>
                  <a:rPr lang="en-US" sz="1600" b="1" i="0" baseline="0" dirty="0" err="1">
                    <a:effectLst/>
                  </a:rPr>
                  <a:t>Likert</a:t>
                </a:r>
                <a:r>
                  <a:rPr lang="en-US" sz="1600" b="1" i="0" baseline="0" dirty="0">
                    <a:effectLst/>
                  </a:rPr>
                  <a:t> scale 0-10)</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813160664"/>
        <c:crosses val="autoZero"/>
        <c:crossBetween val="between"/>
        <c:majorUnit val="2"/>
        <c:minorUnit val="2"/>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26042687372411799"/>
          <c:y val="1.8543358318437099E-2"/>
          <c:w val="0.70662195003402295"/>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7.55762552182766E-2"/>
          <c:w val="0.84453618644891604"/>
          <c:h val="0.73042564928576503"/>
        </c:manualLayout>
      </c:layout>
      <c:barChart>
        <c:barDir val="col"/>
        <c:grouping val="clustered"/>
        <c:varyColors val="0"/>
        <c:ser>
          <c:idx val="0"/>
          <c:order val="0"/>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54737F"/>
              </a:solidFill>
              <a:ln w="12700">
                <a:noFill/>
              </a:ln>
              <a:effectLst/>
              <a:scene3d>
                <a:camera prst="orthographicFront"/>
                <a:lightRig rig="threePt" dir="t"/>
              </a:scene3d>
              <a:sp3d>
                <a:bevelT/>
              </a:sp3d>
            </c:spPr>
            <c:extLst>
              <c:ext xmlns:c16="http://schemas.microsoft.com/office/drawing/2014/chart" uri="{C3380CC4-5D6E-409C-BE32-E72D297353CC}">
                <c16:uniqueId val="{00000001-6BFB-314A-B5E5-F4E465A1DBB4}"/>
              </c:ext>
            </c:extLst>
          </c:dPt>
          <c:dPt>
            <c:idx val="1"/>
            <c:invertIfNegative val="0"/>
            <c:bubble3D val="0"/>
            <c:spPr>
              <a:solidFill>
                <a:schemeClr val="accent4"/>
              </a:solidFill>
              <a:ln w="12700">
                <a:noFill/>
              </a:ln>
              <a:effectLst/>
              <a:scene3d>
                <a:camera prst="orthographicFront"/>
                <a:lightRig rig="threePt" dir="t"/>
              </a:scene3d>
              <a:sp3d>
                <a:bevelT/>
              </a:sp3d>
            </c:spPr>
            <c:extLst>
              <c:ext xmlns:c16="http://schemas.microsoft.com/office/drawing/2014/chart" uri="{C3380CC4-5D6E-409C-BE32-E72D297353CC}">
                <c16:uniqueId val="{00000000-0C0B-0B46-961E-EBEDE1726B02}"/>
              </c:ext>
            </c:extLst>
          </c:dPt>
          <c:dPt>
            <c:idx val="2"/>
            <c:invertIfNegative val="0"/>
            <c:bubble3D val="0"/>
            <c:spPr>
              <a:solidFill>
                <a:schemeClr val="bg1">
                  <a:lumMod val="50000"/>
                </a:schemeClr>
              </a:solidFill>
              <a:ln w="12700">
                <a:noFill/>
              </a:ln>
              <a:effectLst/>
              <a:scene3d>
                <a:camera prst="orthographicFront"/>
                <a:lightRig rig="threePt" dir="t"/>
              </a:scene3d>
              <a:sp3d>
                <a:bevelT/>
              </a:sp3d>
            </c:spPr>
            <c:extLst>
              <c:ext xmlns:c16="http://schemas.microsoft.com/office/drawing/2014/chart" uri="{C3380CC4-5D6E-409C-BE32-E72D297353CC}">
                <c16:uniqueId val="{00000003-6BFB-314A-B5E5-F4E465A1DBB4}"/>
              </c:ext>
            </c:extLst>
          </c:dPt>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Prefer EFV</c:v>
                </c:pt>
                <c:pt idx="1">
                  <c:v>Prefer ETR</c:v>
                </c:pt>
                <c:pt idx="2">
                  <c:v>No Preference</c:v>
                </c:pt>
              </c:strCache>
            </c:strRef>
          </c:cat>
          <c:val>
            <c:numRef>
              <c:f>Sheet1!$B$2:$B$4</c:f>
              <c:numCache>
                <c:formatCode>0</c:formatCode>
                <c:ptCount val="3"/>
                <c:pt idx="0">
                  <c:v>16</c:v>
                </c:pt>
                <c:pt idx="1">
                  <c:v>22</c:v>
                </c:pt>
                <c:pt idx="2">
                  <c:v>17</c:v>
                </c:pt>
              </c:numCache>
            </c:numRef>
          </c:val>
          <c:extLst>
            <c:ext xmlns:c16="http://schemas.microsoft.com/office/drawing/2014/chart" uri="{C3380CC4-5D6E-409C-BE32-E72D297353CC}">
              <c16:uniqueId val="{00000004-6BFB-314A-B5E5-F4E465A1DBB4}"/>
            </c:ext>
          </c:extLst>
        </c:ser>
        <c:dLbls>
          <c:showLegendKey val="0"/>
          <c:showVal val="1"/>
          <c:showCatName val="0"/>
          <c:showSerName val="0"/>
          <c:showPercent val="0"/>
          <c:showBubbleSize val="0"/>
        </c:dLbls>
        <c:gapWidth val="175"/>
        <c:axId val="1947903576"/>
        <c:axId val="1947219688"/>
      </c:barChart>
      <c:catAx>
        <c:axId val="1947903576"/>
        <c:scaling>
          <c:orientation val="minMax"/>
        </c:scaling>
        <c:delete val="0"/>
        <c:axPos val="b"/>
        <c:title>
          <c:tx>
            <c:rich>
              <a:bodyPr/>
              <a:lstStyle/>
              <a:p>
                <a:pPr>
                  <a:defRPr/>
                </a:pPr>
                <a:r>
                  <a:rPr lang="en-US" dirty="0"/>
                  <a:t>Treatment Preference</a:t>
                </a:r>
              </a:p>
            </c:rich>
          </c:tx>
          <c:layout>
            <c:manualLayout>
              <c:xMode val="edge"/>
              <c:yMode val="edge"/>
              <c:x val="0.400770389812385"/>
              <c:y val="0.92806997670942604"/>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947219688"/>
        <c:crosses val="autoZero"/>
        <c:auto val="1"/>
        <c:lblAlgn val="ctr"/>
        <c:lblOffset val="1"/>
        <c:tickLblSkip val="1"/>
        <c:tickMarkSkip val="1"/>
        <c:noMultiLvlLbl val="0"/>
      </c:catAx>
      <c:valAx>
        <c:axId val="1947219688"/>
        <c:scaling>
          <c:orientation val="minMax"/>
          <c:max val="40"/>
          <c:min val="0"/>
        </c:scaling>
        <c:delete val="0"/>
        <c:axPos val="l"/>
        <c:title>
          <c:tx>
            <c:rich>
              <a:bodyPr/>
              <a:lstStyle/>
              <a:p>
                <a:pPr>
                  <a:defRPr/>
                </a:pPr>
                <a:r>
                  <a:rPr lang="en-US" sz="1600" b="1" i="0" baseline="0" dirty="0">
                    <a:effectLst/>
                  </a:rPr>
                  <a:t>Number of Patients</a:t>
                </a:r>
                <a:endParaRPr lang="en-US" sz="1600" dirty="0">
                  <a:effectLst/>
                </a:endParaRPr>
              </a:p>
            </c:rich>
          </c:tx>
          <c:layout>
            <c:manualLayout>
              <c:xMode val="edge"/>
              <c:yMode val="edge"/>
              <c:x val="1.21680276076602E-2"/>
              <c:y val="0.22736904923069301"/>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947903576"/>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881743948673"/>
          <c:y val="0.11943591426071699"/>
          <c:w val="0.85688186546126199"/>
          <c:h val="0.80636341050688598"/>
        </c:manualLayout>
      </c:layout>
      <c:barChart>
        <c:barDir val="col"/>
        <c:grouping val="clustered"/>
        <c:varyColors val="0"/>
        <c:ser>
          <c:idx val="0"/>
          <c:order val="0"/>
          <c:tx>
            <c:strRef>
              <c:f>Sheet1!$A$2</c:f>
              <c:strCache>
                <c:ptCount val="1"/>
                <c:pt idx="0">
                  <c:v>Prefer Efavirenz</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Overall</c:v>
                </c:pt>
                <c:pt idx="1">
                  <c:v>Took Efavirenz First </c:v>
                </c:pt>
                <c:pt idx="2">
                  <c:v>Took Etravirine First</c:v>
                </c:pt>
              </c:strCache>
            </c:strRef>
          </c:cat>
          <c:val>
            <c:numRef>
              <c:f>Sheet1!$B$2:$D$2</c:f>
              <c:numCache>
                <c:formatCode>General</c:formatCode>
                <c:ptCount val="3"/>
                <c:pt idx="0" formatCode="0">
                  <c:v>16</c:v>
                </c:pt>
                <c:pt idx="1">
                  <c:v>15</c:v>
                </c:pt>
                <c:pt idx="2">
                  <c:v>1</c:v>
                </c:pt>
              </c:numCache>
            </c:numRef>
          </c:val>
          <c:extLst>
            <c:ext xmlns:c16="http://schemas.microsoft.com/office/drawing/2014/chart" uri="{C3380CC4-5D6E-409C-BE32-E72D297353CC}">
              <c16:uniqueId val="{00000000-C767-184D-97A8-A0509D4CEA2A}"/>
            </c:ext>
          </c:extLst>
        </c:ser>
        <c:ser>
          <c:idx val="1"/>
          <c:order val="1"/>
          <c:tx>
            <c:strRef>
              <c:f>Sheet1!$A$3</c:f>
              <c:strCache>
                <c:ptCount val="1"/>
                <c:pt idx="0">
                  <c:v>Prefer Etravirine</c:v>
                </c:pt>
              </c:strCache>
            </c:strRef>
          </c:tx>
          <c:spPr>
            <a:solidFill>
              <a:srgbClr val="6E4B7D"/>
            </a:solidFill>
            <a:ln w="12700" cmpd="sng">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Overall</c:v>
                </c:pt>
                <c:pt idx="1">
                  <c:v>Took Efavirenz First </c:v>
                </c:pt>
                <c:pt idx="2">
                  <c:v>Took Etravirine First</c:v>
                </c:pt>
              </c:strCache>
            </c:strRef>
          </c:cat>
          <c:val>
            <c:numRef>
              <c:f>Sheet1!$B$3:$D$3</c:f>
              <c:numCache>
                <c:formatCode>General</c:formatCode>
                <c:ptCount val="3"/>
                <c:pt idx="0" formatCode="0">
                  <c:v>22</c:v>
                </c:pt>
                <c:pt idx="1">
                  <c:v>6</c:v>
                </c:pt>
                <c:pt idx="2">
                  <c:v>16</c:v>
                </c:pt>
              </c:numCache>
            </c:numRef>
          </c:val>
          <c:extLst>
            <c:ext xmlns:c16="http://schemas.microsoft.com/office/drawing/2014/chart" uri="{C3380CC4-5D6E-409C-BE32-E72D297353CC}">
              <c16:uniqueId val="{00000001-C767-184D-97A8-A0509D4CEA2A}"/>
            </c:ext>
          </c:extLst>
        </c:ser>
        <c:ser>
          <c:idx val="2"/>
          <c:order val="2"/>
          <c:tx>
            <c:strRef>
              <c:f>Sheet1!$A$4</c:f>
              <c:strCache>
                <c:ptCount val="1"/>
                <c:pt idx="0">
                  <c:v>No Preference</c:v>
                </c:pt>
              </c:strCache>
            </c:strRef>
          </c:tx>
          <c:spPr>
            <a:solidFill>
              <a:sysClr val="window" lastClr="FFFFFF">
                <a:lumMod val="50000"/>
              </a:sysClr>
            </a:solidFill>
            <a:ln w="12700" cmpd="sng">
              <a:noFill/>
            </a:ln>
            <a:effectLst/>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Overall</c:v>
                </c:pt>
                <c:pt idx="1">
                  <c:v>Took Efavirenz First </c:v>
                </c:pt>
                <c:pt idx="2">
                  <c:v>Took Etravirine First</c:v>
                </c:pt>
              </c:strCache>
            </c:strRef>
          </c:cat>
          <c:val>
            <c:numRef>
              <c:f>Sheet1!$B$4:$D$4</c:f>
              <c:numCache>
                <c:formatCode>0</c:formatCode>
                <c:ptCount val="3"/>
                <c:pt idx="0">
                  <c:v>17</c:v>
                </c:pt>
                <c:pt idx="1">
                  <c:v>7</c:v>
                </c:pt>
                <c:pt idx="2" formatCode="General">
                  <c:v>10</c:v>
                </c:pt>
              </c:numCache>
            </c:numRef>
          </c:val>
          <c:extLst>
            <c:ext xmlns:c16="http://schemas.microsoft.com/office/drawing/2014/chart" uri="{C3380CC4-5D6E-409C-BE32-E72D297353CC}">
              <c16:uniqueId val="{00000002-C767-184D-97A8-A0509D4CEA2A}"/>
            </c:ext>
          </c:extLst>
        </c:ser>
        <c:dLbls>
          <c:showLegendKey val="0"/>
          <c:showVal val="1"/>
          <c:showCatName val="0"/>
          <c:showSerName val="0"/>
          <c:showPercent val="0"/>
          <c:showBubbleSize val="0"/>
        </c:dLbls>
        <c:gapWidth val="175"/>
        <c:axId val="1947554088"/>
        <c:axId val="1772878664"/>
      </c:barChart>
      <c:catAx>
        <c:axId val="1947554088"/>
        <c:scaling>
          <c:orientation val="minMax"/>
        </c:scaling>
        <c:delete val="0"/>
        <c:axPos val="b"/>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500" b="0"/>
            </a:pPr>
            <a:endParaRPr lang="en-US"/>
          </a:p>
        </c:txPr>
        <c:crossAx val="1772878664"/>
        <c:crosses val="autoZero"/>
        <c:auto val="1"/>
        <c:lblAlgn val="ctr"/>
        <c:lblOffset val="1"/>
        <c:tickLblSkip val="1"/>
        <c:tickMarkSkip val="1"/>
        <c:noMultiLvlLbl val="0"/>
      </c:catAx>
      <c:valAx>
        <c:axId val="1772878664"/>
        <c:scaling>
          <c:orientation val="minMax"/>
          <c:max val="40"/>
          <c:min val="0"/>
        </c:scaling>
        <c:delete val="0"/>
        <c:axPos val="l"/>
        <c:title>
          <c:tx>
            <c:rich>
              <a:bodyPr/>
              <a:lstStyle/>
              <a:p>
                <a:pPr>
                  <a:defRPr/>
                </a:pPr>
                <a:r>
                  <a:rPr lang="en-US" sz="1600" b="1" i="0" baseline="0" dirty="0">
                    <a:effectLst/>
                  </a:rPr>
                  <a:t>Number of Patients</a:t>
                </a:r>
                <a:endParaRPr lang="en-US" sz="1600" dirty="0">
                  <a:effectLst/>
                </a:endParaRPr>
              </a:p>
            </c:rich>
          </c:tx>
          <c:layout>
            <c:manualLayout>
              <c:xMode val="edge"/>
              <c:yMode val="edge"/>
              <c:x val="3.3246999550757498E-3"/>
              <c:y val="0.20982522931658201"/>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1947554088"/>
        <c:crosses val="autoZero"/>
        <c:crossBetween val="between"/>
        <c:maj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17400712063769799"/>
          <c:y val="9.9945019878491109E-4"/>
          <c:w val="0.79433253135024795"/>
          <c:h val="9.9120087820843999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ITT, M=F*</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 50 copies/mL</c:v>
                </c:pt>
                <c:pt idx="1">
                  <c:v>&lt; 200 copies/mL</c:v>
                </c:pt>
              </c:strCache>
            </c:strRef>
          </c:cat>
          <c:val>
            <c:numRef>
              <c:f>Sheet1!$B$2:$B$3</c:f>
              <c:numCache>
                <c:formatCode>0</c:formatCode>
                <c:ptCount val="2"/>
                <c:pt idx="0">
                  <c:v>77</c:v>
                </c:pt>
                <c:pt idx="1">
                  <c:v>82</c:v>
                </c:pt>
              </c:numCache>
            </c:numRef>
          </c:val>
          <c:extLst>
            <c:ext xmlns:c16="http://schemas.microsoft.com/office/drawing/2014/chart" uri="{C3380CC4-5D6E-409C-BE32-E72D297353CC}">
              <c16:uniqueId val="{00000000-CB93-8249-AEB5-7C75C7F0A9C0}"/>
            </c:ext>
          </c:extLst>
        </c:ser>
        <c:ser>
          <c:idx val="1"/>
          <c:order val="1"/>
          <c:tx>
            <c:strRef>
              <c:f>Sheet1!$C$1</c:f>
              <c:strCache>
                <c:ptCount val="1"/>
                <c:pt idx="0">
                  <c:v>As Treated </c:v>
                </c:pt>
              </c:strCache>
            </c:strRef>
          </c:tx>
          <c:spPr>
            <a:solidFill>
              <a:srgbClr val="587075"/>
            </a:solidFill>
            <a:ln>
              <a:noFill/>
            </a:ln>
            <a:effectLst/>
            <a:scene3d>
              <a:camera prst="orthographicFront"/>
              <a:lightRig rig="threePt" dir="t"/>
            </a:scene3d>
            <a:sp3d>
              <a:bevelT/>
            </a:sp3d>
          </c:spPr>
          <c:invertIfNegative val="0"/>
          <c:dLbls>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 50 copies/mL</c:v>
                </c:pt>
                <c:pt idx="1">
                  <c:v>&lt; 200 copies/mL</c:v>
                </c:pt>
              </c:strCache>
            </c:strRef>
          </c:cat>
          <c:val>
            <c:numRef>
              <c:f>Sheet1!$C$2:$C$3</c:f>
              <c:numCache>
                <c:formatCode>General</c:formatCode>
                <c:ptCount val="2"/>
                <c:pt idx="0">
                  <c:v>88</c:v>
                </c:pt>
                <c:pt idx="1">
                  <c:v>94</c:v>
                </c:pt>
              </c:numCache>
            </c:numRef>
          </c:val>
          <c:extLst>
            <c:ext xmlns:c16="http://schemas.microsoft.com/office/drawing/2014/chart" uri="{C3380CC4-5D6E-409C-BE32-E72D297353CC}">
              <c16:uniqueId val="{00000001-CB93-8249-AEB5-7C75C7F0A9C0}"/>
            </c:ext>
          </c:extLst>
        </c:ser>
        <c:dLbls>
          <c:showLegendKey val="0"/>
          <c:showVal val="1"/>
          <c:showCatName val="0"/>
          <c:showSerName val="0"/>
          <c:showPercent val="0"/>
          <c:showBubbleSize val="0"/>
        </c:dLbls>
        <c:gapWidth val="175"/>
        <c:axId val="-2060332760"/>
        <c:axId val="2110423720"/>
      </c:barChart>
      <c:catAx>
        <c:axId val="-2060332760"/>
        <c:scaling>
          <c:orientation val="minMax"/>
        </c:scaling>
        <c:delete val="0"/>
        <c:axPos val="b"/>
        <c:title>
          <c:tx>
            <c:rich>
              <a:bodyPr/>
              <a:lstStyle/>
              <a:p>
                <a:pPr>
                  <a:defRPr/>
                </a:pPr>
                <a:r>
                  <a:rPr lang="en-US" dirty="0"/>
                  <a:t>HIV RNA Threshold </a:t>
                </a:r>
              </a:p>
            </c:rich>
          </c:tx>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10423720"/>
        <c:crosses val="autoZero"/>
        <c:auto val="1"/>
        <c:lblAlgn val="ctr"/>
        <c:lblOffset val="1"/>
        <c:tickLblSkip val="1"/>
        <c:tickMarkSkip val="1"/>
        <c:noMultiLvlLbl val="0"/>
      </c:catAx>
      <c:valAx>
        <c:axId val="2110423720"/>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06248177311169E-2"/>
              <c:y val="0.14257349331904001"/>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06033276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445612058909303"/>
          <c:y val="1.8543358318437099E-2"/>
          <c:w val="0.52297997472538205"/>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574734482402"/>
          <c:y val="0.104040152875627"/>
          <c:w val="0.85939719265277303"/>
          <c:h val="0.73162561597975795"/>
        </c:manualLayout>
      </c:layout>
      <c:barChart>
        <c:barDir val="col"/>
        <c:grouping val="clustered"/>
        <c:varyColors val="0"/>
        <c:ser>
          <c:idx val="0"/>
          <c:order val="0"/>
          <c:tx>
            <c:strRef>
              <c:f>Sheet1!$B$1</c:f>
              <c:strCache>
                <c:ptCount val="1"/>
                <c:pt idx="0">
                  <c:v>End of Efavirenz Period</c:v>
                </c:pt>
              </c:strCache>
            </c:strRef>
          </c:tx>
          <c:spPr>
            <a:solidFill>
              <a:srgbClr val="54737F"/>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c:v>
                </c:pt>
              </c:strCache>
            </c:strRef>
          </c:cat>
          <c:val>
            <c:numRef>
              <c:f>Sheet1!$B$2:$B$5</c:f>
              <c:numCache>
                <c:formatCode>0.0</c:formatCode>
                <c:ptCount val="4"/>
                <c:pt idx="0">
                  <c:v>5.5</c:v>
                </c:pt>
                <c:pt idx="1">
                  <c:v>1.7</c:v>
                </c:pt>
                <c:pt idx="2">
                  <c:v>1.1000000000000001</c:v>
                </c:pt>
                <c:pt idx="3">
                  <c:v>3.3</c:v>
                </c:pt>
              </c:numCache>
            </c:numRef>
          </c:val>
          <c:extLst>
            <c:ext xmlns:c16="http://schemas.microsoft.com/office/drawing/2014/chart" uri="{C3380CC4-5D6E-409C-BE32-E72D297353CC}">
              <c16:uniqueId val="{00000000-E197-EC44-82E3-17539C2F1B68}"/>
            </c:ext>
          </c:extLst>
        </c:ser>
        <c:ser>
          <c:idx val="1"/>
          <c:order val="1"/>
          <c:tx>
            <c:strRef>
              <c:f>Sheet1!$C$1</c:f>
              <c:strCache>
                <c:ptCount val="1"/>
                <c:pt idx="0">
                  <c:v>End of Etravirine Period</c:v>
                </c:pt>
              </c:strCache>
            </c:strRef>
          </c:tx>
          <c:spPr>
            <a:solidFill>
              <a:srgbClr val="6E4B7D"/>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c:v>
                </c:pt>
              </c:strCache>
            </c:strRef>
          </c:cat>
          <c:val>
            <c:numRef>
              <c:f>Sheet1!$C$2:$C$5</c:f>
              <c:numCache>
                <c:formatCode>0.0</c:formatCode>
                <c:ptCount val="4"/>
                <c:pt idx="0">
                  <c:v>4.5999999999999996</c:v>
                </c:pt>
                <c:pt idx="1">
                  <c:v>1.4</c:v>
                </c:pt>
                <c:pt idx="2">
                  <c:v>1.07</c:v>
                </c:pt>
                <c:pt idx="3">
                  <c:v>2.8</c:v>
                </c:pt>
              </c:numCache>
            </c:numRef>
          </c:val>
          <c:extLst>
            <c:ext xmlns:c16="http://schemas.microsoft.com/office/drawing/2014/chart" uri="{C3380CC4-5D6E-409C-BE32-E72D297353CC}">
              <c16:uniqueId val="{00000001-E197-EC44-82E3-17539C2F1B68}"/>
            </c:ext>
          </c:extLst>
        </c:ser>
        <c:dLbls>
          <c:showLegendKey val="0"/>
          <c:showVal val="1"/>
          <c:showCatName val="0"/>
          <c:showSerName val="0"/>
          <c:showPercent val="0"/>
          <c:showBubbleSize val="0"/>
        </c:dLbls>
        <c:gapWidth val="125"/>
        <c:axId val="1772923960"/>
        <c:axId val="1947207448"/>
      </c:barChart>
      <c:catAx>
        <c:axId val="1772923960"/>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1947207448"/>
        <c:crosses val="autoZero"/>
        <c:auto val="1"/>
        <c:lblAlgn val="ctr"/>
        <c:lblOffset val="1"/>
        <c:tickLblSkip val="1"/>
        <c:tickMarkSkip val="1"/>
        <c:noMultiLvlLbl val="0"/>
      </c:catAx>
      <c:valAx>
        <c:axId val="1947207448"/>
        <c:scaling>
          <c:orientation val="minMax"/>
          <c:max val="8"/>
          <c:min val="0"/>
        </c:scaling>
        <c:delete val="0"/>
        <c:axPos val="l"/>
        <c:title>
          <c:tx>
            <c:rich>
              <a:bodyPr/>
              <a:lstStyle/>
              <a:p>
                <a:pPr>
                  <a:defRPr sz="1500"/>
                </a:pPr>
                <a:r>
                  <a:rPr lang="en-US" sz="1500" dirty="0"/>
                  <a:t>Median</a:t>
                </a:r>
                <a:r>
                  <a:rPr lang="en-US" sz="1500" baseline="0" dirty="0"/>
                  <a:t> </a:t>
                </a:r>
                <a:r>
                  <a:rPr lang="en-US" sz="1500" dirty="0"/>
                  <a:t>change</a:t>
                </a:r>
                <a:r>
                  <a:rPr lang="en-US" sz="1500" baseline="0" dirty="0"/>
                  <a:t> from baseline (</a:t>
                </a:r>
                <a:r>
                  <a:rPr lang="en-US" sz="1500" baseline="0" dirty="0" err="1"/>
                  <a:t>mmol</a:t>
                </a:r>
                <a:r>
                  <a:rPr lang="en-US" sz="1500" baseline="0" dirty="0"/>
                  <a:t>/L)</a:t>
                </a:r>
                <a:endParaRPr lang="en-US" sz="1500" dirty="0"/>
              </a:p>
            </c:rich>
          </c:tx>
          <c:layout>
            <c:manualLayout>
              <c:xMode val="edge"/>
              <c:yMode val="edge"/>
              <c:x val="9.6303242776527801E-3"/>
              <c:y val="7.6595851315137201E-2"/>
            </c:manualLayout>
          </c:layout>
          <c:overlay val="0"/>
        </c:title>
        <c:numFmt formatCode="0" sourceLinked="0"/>
        <c:majorTickMark val="out"/>
        <c:minorTickMark val="none"/>
        <c:tickLblPos val="nextTo"/>
        <c:spPr>
          <a:ln w="12700">
            <a:solidFill>
              <a:srgbClr val="000000"/>
            </a:solidFill>
          </a:ln>
        </c:spPr>
        <c:txPr>
          <a:bodyPr rot="0" vert="horz" anchor="t" anchorCtr="0"/>
          <a:lstStyle/>
          <a:p>
            <a:pPr>
              <a:defRPr sz="1600" baseline="0"/>
            </a:pPr>
            <a:endParaRPr lang="en-US"/>
          </a:p>
        </c:txPr>
        <c:crossAx val="1772923960"/>
        <c:crosses val="autoZero"/>
        <c:crossBetween val="between"/>
        <c:majorUnit val="2"/>
        <c:minorUnit val="2"/>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800"/>
            </a:pPr>
            <a:endParaRPr lang="en-US"/>
          </a:p>
        </c:txPr>
      </c:legendEntry>
      <c:layout>
        <c:manualLayout>
          <c:xMode val="edge"/>
          <c:yMode val="edge"/>
          <c:x val="0.29158635222732898"/>
          <c:y val="2.3868398029193699E-3"/>
          <c:w val="0.68990498825000102"/>
          <c:h val="8.5913800248653097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8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2457767991254696"/>
        </c:manualLayout>
      </c:layout>
      <c:barChart>
        <c:barDir val="col"/>
        <c:grouping val="clustered"/>
        <c:varyColors val="0"/>
        <c:ser>
          <c:idx val="0"/>
          <c:order val="0"/>
          <c:tx>
            <c:strRef>
              <c:f>Sheet1!$B$1</c:f>
              <c:strCache>
                <c:ptCount val="1"/>
                <c:pt idx="0">
                  <c:v>Etravirine (Immediate Switch Group)</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100</c:v>
                </c:pt>
                <c:pt idx="1">
                  <c:v>100</c:v>
                </c:pt>
              </c:numCache>
            </c:numRef>
          </c:val>
          <c:extLst>
            <c:ext xmlns:c16="http://schemas.microsoft.com/office/drawing/2014/chart" uri="{C3380CC4-5D6E-409C-BE32-E72D297353CC}">
              <c16:uniqueId val="{00000000-0E65-5E44-BF9A-C56112902231}"/>
            </c:ext>
          </c:extLst>
        </c:ser>
        <c:ser>
          <c:idx val="1"/>
          <c:order val="1"/>
          <c:tx>
            <c:strRef>
              <c:f>Sheet1!$C$1</c:f>
              <c:strCache>
                <c:ptCount val="1"/>
                <c:pt idx="0">
                  <c:v>Efavirenz Delayed Switch Group)</c:v>
                </c:pt>
              </c:strCache>
            </c:strRef>
          </c:tx>
          <c:spPr>
            <a:solidFill>
              <a:schemeClr val="accent1"/>
            </a:solidFill>
            <a:ln w="12700">
              <a:noFill/>
            </a:ln>
            <a:scene3d>
              <a:camera prst="orthographicFront"/>
              <a:lightRig rig="threePt" dir="t"/>
            </a:scene3d>
            <a:sp3d>
              <a:bevelT/>
            </a:sp3d>
          </c:spPr>
          <c:invertIfNegative val="0"/>
          <c:dPt>
            <c:idx val="0"/>
            <c:invertIfNegative val="0"/>
            <c:bubble3D val="0"/>
            <c:spPr>
              <a:solidFill>
                <a:srgbClr val="54737F"/>
              </a:solidFill>
              <a:ln w="12700">
                <a:noFill/>
              </a:ln>
              <a:scene3d>
                <a:camera prst="orthographicFront"/>
                <a:lightRig rig="threePt" dir="t"/>
              </a:scene3d>
              <a:sp3d>
                <a:bevelT/>
              </a:sp3d>
            </c:spPr>
            <c:extLst>
              <c:ext xmlns:c16="http://schemas.microsoft.com/office/drawing/2014/chart" uri="{C3380CC4-5D6E-409C-BE32-E72D297353CC}">
                <c16:uniqueId val="{00000000-B181-2B4A-BAB5-7125FA87FD1B}"/>
              </c:ext>
            </c:extLst>
          </c:dPt>
          <c:dPt>
            <c:idx val="1"/>
            <c:invertIfNegative val="0"/>
            <c:bubble3D val="0"/>
            <c:spPr>
              <a:solidFill>
                <a:srgbClr val="54737F"/>
              </a:solidFill>
              <a:ln w="12700">
                <a:noFill/>
              </a:ln>
              <a:scene3d>
                <a:camera prst="orthographicFront"/>
                <a:lightRig rig="threePt" dir="t"/>
              </a:scene3d>
              <a:sp3d>
                <a:bevelT/>
              </a:sp3d>
            </c:spPr>
            <c:extLst>
              <c:ext xmlns:c16="http://schemas.microsoft.com/office/drawing/2014/chart" uri="{C3380CC4-5D6E-409C-BE32-E72D297353CC}">
                <c16:uniqueId val="{00000001-B181-2B4A-BAB5-7125FA87FD1B}"/>
              </c:ext>
            </c:extLst>
          </c:dPt>
          <c:dLbls>
            <c:spPr>
              <a:solidFill>
                <a:sysClr val="window" lastClr="FFFFFF">
                  <a:alpha val="50000"/>
                </a:sys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100</c:v>
                </c:pt>
                <c:pt idx="1">
                  <c:v>100</c:v>
                </c:pt>
              </c:numCache>
            </c:numRef>
          </c:val>
          <c:extLst>
            <c:ext xmlns:c16="http://schemas.microsoft.com/office/drawing/2014/chart" uri="{C3380CC4-5D6E-409C-BE32-E72D297353CC}">
              <c16:uniqueId val="{00000001-0E65-5E44-BF9A-C56112902231}"/>
            </c:ext>
          </c:extLst>
        </c:ser>
        <c:dLbls>
          <c:showLegendKey val="0"/>
          <c:showVal val="1"/>
          <c:showCatName val="0"/>
          <c:showSerName val="0"/>
          <c:showPercent val="0"/>
          <c:showBubbleSize val="0"/>
        </c:dLbls>
        <c:gapWidth val="175"/>
        <c:axId val="-2103163352"/>
        <c:axId val="1947366792"/>
      </c:barChart>
      <c:catAx>
        <c:axId val="-2103163352"/>
        <c:scaling>
          <c:orientation val="minMax"/>
        </c:scaling>
        <c:delete val="0"/>
        <c:axPos val="b"/>
        <c:title>
          <c:tx>
            <c:rich>
              <a:bodyPr/>
              <a:lstStyle/>
              <a:p>
                <a:pPr>
                  <a:defRPr/>
                </a:pPr>
                <a:r>
                  <a:rPr lang="en-US" dirty="0"/>
                  <a:t>Study Week </a:t>
                </a:r>
              </a:p>
            </c:rich>
          </c:tx>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947366792"/>
        <c:crosses val="autoZero"/>
        <c:auto val="1"/>
        <c:lblAlgn val="ctr"/>
        <c:lblOffset val="1"/>
        <c:tickLblSkip val="1"/>
        <c:tickMarkSkip val="1"/>
        <c:noMultiLvlLbl val="0"/>
      </c:catAx>
      <c:valAx>
        <c:axId val="1947366792"/>
        <c:scaling>
          <c:orientation val="minMax"/>
          <c:max val="100"/>
          <c:min val="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600" b="1" i="0" baseline="0" dirty="0">
                    <a:effectLst/>
                  </a:rPr>
                  <a:t>HIV RNA &lt;50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103163352"/>
        <c:crosses val="autoZero"/>
        <c:crossBetween val="between"/>
        <c:maj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600" b="0"/>
            </a:pPr>
            <a:endParaRPr lang="en-US"/>
          </a:p>
        </c:txPr>
      </c:legendEntry>
      <c:layout>
        <c:manualLayout>
          <c:xMode val="edge"/>
          <c:yMode val="edge"/>
          <c:x val="0.119994774958686"/>
          <c:y val="1.5619373631828399E-2"/>
          <c:w val="0.86557256731797405"/>
          <c:h val="8.1576179701191798E-2"/>
        </c:manualLayout>
      </c:layout>
      <c:overlay val="0"/>
      <c:spPr>
        <a:noFill/>
      </c:spPr>
      <c:txPr>
        <a:bodyPr/>
        <a:lstStyle/>
        <a:p>
          <a:pPr algn="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0832361232624"/>
          <c:y val="0.11943591426071699"/>
          <c:w val="0.822931248177311"/>
          <c:h val="0.68656587898663402"/>
        </c:manualLayout>
      </c:layout>
      <c:barChart>
        <c:barDir val="col"/>
        <c:grouping val="clustered"/>
        <c:varyColors val="0"/>
        <c:ser>
          <c:idx val="0"/>
          <c:order val="0"/>
          <c:tx>
            <c:strRef>
              <c:f>Sheet1!$B$1</c:f>
              <c:strCache>
                <c:ptCount val="1"/>
                <c:pt idx="0">
                  <c:v>Etravirine (Immediate Switch Group)</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c:v>
                </c:pt>
                <c:pt idx="1">
                  <c:v>24 Weeks</c:v>
                </c:pt>
                <c:pt idx="2">
                  <c:v>48 Weeks</c:v>
                </c:pt>
              </c:strCache>
            </c:strRef>
          </c:cat>
          <c:val>
            <c:numRef>
              <c:f>Sheet1!$B$2:$B$4</c:f>
              <c:numCache>
                <c:formatCode>0.0</c:formatCode>
                <c:ptCount val="3"/>
                <c:pt idx="0">
                  <c:v>90</c:v>
                </c:pt>
                <c:pt idx="1">
                  <c:v>60</c:v>
                </c:pt>
                <c:pt idx="2">
                  <c:v>70</c:v>
                </c:pt>
              </c:numCache>
            </c:numRef>
          </c:val>
          <c:extLst>
            <c:ext xmlns:c16="http://schemas.microsoft.com/office/drawing/2014/chart" uri="{C3380CC4-5D6E-409C-BE32-E72D297353CC}">
              <c16:uniqueId val="{00000000-4ACC-6540-A190-0B22B4A449D7}"/>
            </c:ext>
          </c:extLst>
        </c:ser>
        <c:ser>
          <c:idx val="1"/>
          <c:order val="1"/>
          <c:tx>
            <c:strRef>
              <c:f>Sheet1!$C$1</c:f>
              <c:strCache>
                <c:ptCount val="1"/>
                <c:pt idx="0">
                  <c:v>Efavirenz (Delayed Switch Group)</c:v>
                </c:pt>
              </c:strCache>
            </c:strRef>
          </c:tx>
          <c:spPr>
            <a:solidFill>
              <a:srgbClr val="54737F"/>
            </a:solidFill>
            <a:ln w="12700">
              <a:noFill/>
            </a:ln>
            <a:scene3d>
              <a:camera prst="orthographicFront"/>
              <a:lightRig rig="threePt" dir="t"/>
            </a:scene3d>
            <a:sp3d>
              <a:bevelT/>
            </a:sp3d>
          </c:spPr>
          <c:invertIfNegative val="0"/>
          <c:dLbls>
            <c:numFmt formatCode="0" sourceLinked="0"/>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c:v>
                </c:pt>
                <c:pt idx="1">
                  <c:v>24 Weeks</c:v>
                </c:pt>
                <c:pt idx="2">
                  <c:v>48 Weeks</c:v>
                </c:pt>
              </c:strCache>
            </c:strRef>
          </c:cat>
          <c:val>
            <c:numRef>
              <c:f>Sheet1!$C$2:$C$4</c:f>
              <c:numCache>
                <c:formatCode>0.0</c:formatCode>
                <c:ptCount val="3"/>
                <c:pt idx="0">
                  <c:v>88.9</c:v>
                </c:pt>
                <c:pt idx="1">
                  <c:v>81.3</c:v>
                </c:pt>
                <c:pt idx="2">
                  <c:v>60</c:v>
                </c:pt>
              </c:numCache>
            </c:numRef>
          </c:val>
          <c:extLst>
            <c:ext xmlns:c16="http://schemas.microsoft.com/office/drawing/2014/chart" uri="{C3380CC4-5D6E-409C-BE32-E72D297353CC}">
              <c16:uniqueId val="{00000001-4ACC-6540-A190-0B22B4A449D7}"/>
            </c:ext>
          </c:extLst>
        </c:ser>
        <c:dLbls>
          <c:showLegendKey val="0"/>
          <c:showVal val="1"/>
          <c:showCatName val="0"/>
          <c:showSerName val="0"/>
          <c:showPercent val="0"/>
          <c:showBubbleSize val="0"/>
        </c:dLbls>
        <c:gapWidth val="175"/>
        <c:axId val="-2102518104"/>
        <c:axId val="-2102537304"/>
      </c:barChart>
      <c:catAx>
        <c:axId val="-2102518104"/>
        <c:scaling>
          <c:orientation val="minMax"/>
        </c:scaling>
        <c:delete val="0"/>
        <c:axPos val="b"/>
        <c:title>
          <c:tx>
            <c:rich>
              <a:bodyPr/>
              <a:lstStyle/>
              <a:p>
                <a:pPr>
                  <a:defRPr/>
                </a:pPr>
                <a:r>
                  <a:rPr lang="en-US" dirty="0"/>
                  <a:t>Study Week </a:t>
                </a:r>
              </a:p>
            </c:rich>
          </c:tx>
          <c:layout>
            <c:manualLayout>
              <c:xMode val="edge"/>
              <c:yMode val="edge"/>
              <c:x val="0.46785420919607301"/>
              <c:y val="0.92714397148032801"/>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02537304"/>
        <c:crosses val="autoZero"/>
        <c:auto val="1"/>
        <c:lblAlgn val="ctr"/>
        <c:lblOffset val="1"/>
        <c:tickLblSkip val="1"/>
        <c:tickMarkSkip val="1"/>
        <c:noMultiLvlLbl val="0"/>
      </c:catAx>
      <c:valAx>
        <c:axId val="-2102537304"/>
        <c:scaling>
          <c:orientation val="minMax"/>
          <c:max val="100"/>
          <c:min val="0"/>
        </c:scaling>
        <c:delete val="0"/>
        <c:axPos val="l"/>
        <c:title>
          <c:tx>
            <c:rich>
              <a:bodyPr/>
              <a:lstStyle/>
              <a:p>
                <a:pPr>
                  <a:defRPr sz="1500"/>
                </a:pPr>
                <a:r>
                  <a:rPr lang="en-US" sz="1500" b="1" i="0" baseline="0" dirty="0">
                    <a:effectLst/>
                  </a:rPr>
                  <a:t>Patients with Grade 2-4 </a:t>
                </a:r>
                <a:br>
                  <a:rPr lang="en-US" sz="1500" b="1" i="0" baseline="0" dirty="0">
                    <a:effectLst/>
                  </a:rPr>
                </a:br>
                <a:r>
                  <a:rPr lang="en-US" sz="1500" b="1" i="0" baseline="0" dirty="0">
                    <a:effectLst/>
                  </a:rPr>
                  <a:t>CNS Adverse Events (%)</a:t>
                </a:r>
                <a:endParaRPr lang="en-US" sz="1500" dirty="0">
                  <a:effectLst/>
                </a:endParaRPr>
              </a:p>
            </c:rich>
          </c:tx>
          <c:layout>
            <c:manualLayout>
              <c:xMode val="edge"/>
              <c:yMode val="edge"/>
              <c:x val="2.9087683484008901E-3"/>
              <c:y val="0.20690115642443199"/>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102518104"/>
        <c:crosses val="autoZero"/>
        <c:crossBetween val="between"/>
        <c:maj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600" b="0"/>
            </a:pPr>
            <a:endParaRPr lang="en-US"/>
          </a:p>
        </c:txPr>
      </c:legendEntry>
      <c:layout>
        <c:manualLayout>
          <c:xMode val="edge"/>
          <c:yMode val="edge"/>
          <c:x val="0.140056503353747"/>
          <c:y val="1.8543358318437099E-2"/>
          <c:w val="0.84088120929328303"/>
          <c:h val="8.1576179701191798E-2"/>
        </c:manualLayout>
      </c:layout>
      <c:overlay val="0"/>
      <c:spPr>
        <a:noFill/>
      </c:spPr>
      <c:txPr>
        <a:bodyPr/>
        <a:lstStyle/>
        <a:p>
          <a:pPr algn="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0664071457581"/>
          <c:w val="0.84453618644891604"/>
          <c:h val="0.69533783304646002"/>
        </c:manualLayout>
      </c:layout>
      <c:barChart>
        <c:barDir val="col"/>
        <c:grouping val="clustered"/>
        <c:varyColors val="0"/>
        <c:ser>
          <c:idx val="0"/>
          <c:order val="0"/>
          <c:tx>
            <c:strRef>
              <c:f>Sheet1!$B$1</c:f>
              <c:strCache>
                <c:ptCount val="1"/>
                <c:pt idx="0">
                  <c:v>Baseline </c:v>
                </c:pt>
              </c:strCache>
            </c:strRef>
          </c:tx>
          <c:spPr>
            <a:solidFill>
              <a:srgbClr val="000000">
                <a:lumMod val="50000"/>
                <a:lumOff val="50000"/>
              </a:srgbClr>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Grade 2-4 CNS AEs</c:v>
                </c:pt>
                <c:pt idx="1">
                  <c:v>Grade 2-4 Insomnia</c:v>
                </c:pt>
                <c:pt idx="2">
                  <c:v>Abnormal Dreams</c:v>
                </c:pt>
                <c:pt idx="3">
                  <c:v>Nervousness</c:v>
                </c:pt>
              </c:strCache>
            </c:strRef>
          </c:cat>
          <c:val>
            <c:numRef>
              <c:f>Sheet1!$B$2:$B$5</c:f>
              <c:numCache>
                <c:formatCode>0</c:formatCode>
                <c:ptCount val="4"/>
                <c:pt idx="0">
                  <c:v>89</c:v>
                </c:pt>
                <c:pt idx="1">
                  <c:v>63</c:v>
                </c:pt>
                <c:pt idx="2">
                  <c:v>57</c:v>
                </c:pt>
                <c:pt idx="3">
                  <c:v>29</c:v>
                </c:pt>
              </c:numCache>
            </c:numRef>
          </c:val>
          <c:extLst>
            <c:ext xmlns:c16="http://schemas.microsoft.com/office/drawing/2014/chart" uri="{C3380CC4-5D6E-409C-BE32-E72D297353CC}">
              <c16:uniqueId val="{00000000-5098-AE45-8138-390B16505CBF}"/>
            </c:ext>
          </c:extLst>
        </c:ser>
        <c:ser>
          <c:idx val="1"/>
          <c:order val="1"/>
          <c:tx>
            <c:strRef>
              <c:f>Sheet1!$C$1</c:f>
              <c:strCache>
                <c:ptCount val="1"/>
                <c:pt idx="0">
                  <c:v>After 12 weeks of Etravirine</c:v>
                </c:pt>
              </c:strCache>
            </c:strRef>
          </c:tx>
          <c:spPr>
            <a:solidFill>
              <a:srgbClr val="6E4B7D"/>
            </a:solidFill>
            <a:ln w="12700">
              <a:noFill/>
            </a:ln>
            <a:scene3d>
              <a:camera prst="orthographicFront"/>
              <a:lightRig rig="threePt" dir="t"/>
            </a:scene3d>
            <a:sp3d>
              <a:bevelT/>
            </a:sp3d>
          </c:spPr>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Grade 2-4 CNS AEs</c:v>
                </c:pt>
                <c:pt idx="1">
                  <c:v>Grade 2-4 Insomnia</c:v>
                </c:pt>
                <c:pt idx="2">
                  <c:v>Abnormal Dreams</c:v>
                </c:pt>
                <c:pt idx="3">
                  <c:v>Nervousness</c:v>
                </c:pt>
              </c:strCache>
            </c:strRef>
          </c:cat>
          <c:val>
            <c:numRef>
              <c:f>Sheet1!$C$2:$C$5</c:f>
              <c:numCache>
                <c:formatCode>0</c:formatCode>
                <c:ptCount val="4"/>
                <c:pt idx="0">
                  <c:v>60</c:v>
                </c:pt>
                <c:pt idx="1">
                  <c:v>37</c:v>
                </c:pt>
                <c:pt idx="2">
                  <c:v>20</c:v>
                </c:pt>
                <c:pt idx="3">
                  <c:v>9</c:v>
                </c:pt>
              </c:numCache>
            </c:numRef>
          </c:val>
          <c:extLst>
            <c:ext xmlns:c16="http://schemas.microsoft.com/office/drawing/2014/chart" uri="{C3380CC4-5D6E-409C-BE32-E72D297353CC}">
              <c16:uniqueId val="{00000001-5098-AE45-8138-390B16505CBF}"/>
            </c:ext>
          </c:extLst>
        </c:ser>
        <c:dLbls>
          <c:showLegendKey val="0"/>
          <c:showVal val="1"/>
          <c:showCatName val="0"/>
          <c:showSerName val="0"/>
          <c:showPercent val="0"/>
          <c:showBubbleSize val="0"/>
        </c:dLbls>
        <c:gapWidth val="100"/>
        <c:axId val="-2102922792"/>
        <c:axId val="-2102935464"/>
      </c:barChart>
      <c:catAx>
        <c:axId val="-210292279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02935464"/>
        <c:crosses val="autoZero"/>
        <c:auto val="1"/>
        <c:lblAlgn val="ctr"/>
        <c:lblOffset val="1"/>
        <c:tickLblSkip val="1"/>
        <c:tickMarkSkip val="1"/>
        <c:noMultiLvlLbl val="0"/>
      </c:catAx>
      <c:valAx>
        <c:axId val="-2102935464"/>
        <c:scaling>
          <c:orientation val="minMax"/>
          <c:max val="10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1.3711237484203401E-2"/>
              <c:y val="0.32970851326199702"/>
            </c:manualLayout>
          </c:layout>
          <c:overlay val="0"/>
        </c:title>
        <c:numFmt formatCode="0" sourceLinked="0"/>
        <c:majorTickMark val="out"/>
        <c:minorTickMark val="none"/>
        <c:tickLblPos val="nextTo"/>
        <c:spPr>
          <a:ln w="12700">
            <a:solidFill>
              <a:srgbClr val="000000"/>
            </a:solidFill>
          </a:ln>
        </c:spPr>
        <c:txPr>
          <a:bodyPr/>
          <a:lstStyle/>
          <a:p>
            <a:pPr>
              <a:defRPr sz="1600" b="0"/>
            </a:pPr>
            <a:endParaRPr lang="en-US"/>
          </a:p>
        </c:txPr>
        <c:crossAx val="-2102922792"/>
        <c:crosses val="autoZero"/>
        <c:crossBetween val="between"/>
        <c:maj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30672317002041399"/>
          <c:y val="1.8543358318437099E-2"/>
          <c:w val="0.65723923398464101"/>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546770228887"/>
          <c:y val="2.8070175438596499E-2"/>
          <c:w val="0.84242515690628805"/>
          <c:h val="0.84246281714785598"/>
        </c:manualLayout>
      </c:layout>
      <c:barChart>
        <c:barDir val="col"/>
        <c:grouping val="clustered"/>
        <c:varyColors val="0"/>
        <c:ser>
          <c:idx val="0"/>
          <c:order val="0"/>
          <c:tx>
            <c:strRef>
              <c:f>Sheet1!$B$1</c:f>
              <c:strCache>
                <c:ptCount val="1"/>
                <c:pt idx="0">
                  <c:v>Immediate Switch (weeks 0-12)</c:v>
                </c:pt>
              </c:strCache>
            </c:strRef>
          </c:tx>
          <c:spPr>
            <a:solidFill>
              <a:srgbClr val="6E4B7D"/>
            </a:solidFill>
            <a:ln w="12700">
              <a:noFill/>
            </a:ln>
            <a:effectLst/>
            <a:scene3d>
              <a:camera prst="orthographicFront"/>
              <a:lightRig rig="threePt" dir="t"/>
            </a:scene3d>
            <a:sp3d>
              <a:bevelT/>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c:v>
                </c:pt>
                <c:pt idx="2">
                  <c:v>LDL</c:v>
                </c:pt>
                <c:pt idx="3">
                  <c:v>Triglycerides</c:v>
                </c:pt>
              </c:strCache>
            </c:strRef>
          </c:cat>
          <c:val>
            <c:numRef>
              <c:f>Sheet1!$B$2:$B$5</c:f>
              <c:numCache>
                <c:formatCode>0.00</c:formatCode>
                <c:ptCount val="4"/>
                <c:pt idx="0">
                  <c:v>-0.64</c:v>
                </c:pt>
                <c:pt idx="1">
                  <c:v>-0.05</c:v>
                </c:pt>
                <c:pt idx="2">
                  <c:v>-0.74</c:v>
                </c:pt>
                <c:pt idx="3">
                  <c:v>-0.1</c:v>
                </c:pt>
              </c:numCache>
            </c:numRef>
          </c:val>
          <c:extLst>
            <c:ext xmlns:c16="http://schemas.microsoft.com/office/drawing/2014/chart" uri="{C3380CC4-5D6E-409C-BE32-E72D297353CC}">
              <c16:uniqueId val="{00000000-EF5F-AA44-84CF-BF8773EA9E5F}"/>
            </c:ext>
          </c:extLst>
        </c:ser>
        <c:ser>
          <c:idx val="1"/>
          <c:order val="1"/>
          <c:tx>
            <c:strRef>
              <c:f>Sheet1!$C$1</c:f>
              <c:strCache>
                <c:ptCount val="1"/>
                <c:pt idx="0">
                  <c:v>Delayed Switch (weeks 12-24)</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c:v>
                </c:pt>
                <c:pt idx="2">
                  <c:v>LDL</c:v>
                </c:pt>
                <c:pt idx="3">
                  <c:v>Triglycerides</c:v>
                </c:pt>
              </c:strCache>
            </c:strRef>
          </c:cat>
          <c:val>
            <c:numRef>
              <c:f>Sheet1!$C$2:$C$5</c:f>
              <c:numCache>
                <c:formatCode>0.00</c:formatCode>
                <c:ptCount val="4"/>
                <c:pt idx="0">
                  <c:v>-0.63</c:v>
                </c:pt>
                <c:pt idx="1">
                  <c:v>-0.04</c:v>
                </c:pt>
                <c:pt idx="2">
                  <c:v>-0.34</c:v>
                </c:pt>
                <c:pt idx="3">
                  <c:v>-0.3</c:v>
                </c:pt>
              </c:numCache>
            </c:numRef>
          </c:val>
          <c:extLst>
            <c:ext xmlns:c16="http://schemas.microsoft.com/office/drawing/2014/chart" uri="{C3380CC4-5D6E-409C-BE32-E72D297353CC}">
              <c16:uniqueId val="{00000001-EF5F-AA44-84CF-BF8773EA9E5F}"/>
            </c:ext>
          </c:extLst>
        </c:ser>
        <c:ser>
          <c:idx val="2"/>
          <c:order val="2"/>
          <c:tx>
            <c:strRef>
              <c:f>Sheet1!$D$1</c:f>
              <c:strCache>
                <c:ptCount val="1"/>
                <c:pt idx="0">
                  <c:v>Combined Analyses</c:v>
                </c:pt>
              </c:strCache>
            </c:strRef>
          </c:tx>
          <c:spPr>
            <a:solidFill>
              <a:srgbClr val="3D7475"/>
            </a:solidFill>
            <a:ln w="12700">
              <a:noFill/>
            </a:ln>
            <a:effectLst/>
            <a:scene3d>
              <a:camera prst="orthographicFront"/>
              <a:lightRig rig="threePt" dir="t"/>
            </a:scene3d>
            <a:sp3d>
              <a:bevelT/>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c:v>
                </c:pt>
                <c:pt idx="2">
                  <c:v>LDL</c:v>
                </c:pt>
                <c:pt idx="3">
                  <c:v>Triglycerides</c:v>
                </c:pt>
              </c:strCache>
            </c:strRef>
          </c:cat>
          <c:val>
            <c:numRef>
              <c:f>Sheet1!$D$2:$D$5</c:f>
              <c:numCache>
                <c:formatCode>0.00</c:formatCode>
                <c:ptCount val="4"/>
                <c:pt idx="0">
                  <c:v>-0.64</c:v>
                </c:pt>
                <c:pt idx="1">
                  <c:v>-0.04</c:v>
                </c:pt>
                <c:pt idx="2">
                  <c:v>-0.57999999999999996</c:v>
                </c:pt>
                <c:pt idx="3">
                  <c:v>-0.19</c:v>
                </c:pt>
              </c:numCache>
            </c:numRef>
          </c:val>
          <c:extLst>
            <c:ext xmlns:c16="http://schemas.microsoft.com/office/drawing/2014/chart" uri="{C3380CC4-5D6E-409C-BE32-E72D297353CC}">
              <c16:uniqueId val="{00000002-EF5F-AA44-84CF-BF8773EA9E5F}"/>
            </c:ext>
          </c:extLst>
        </c:ser>
        <c:dLbls>
          <c:showLegendKey val="0"/>
          <c:showVal val="1"/>
          <c:showCatName val="0"/>
          <c:showSerName val="0"/>
          <c:showPercent val="0"/>
          <c:showBubbleSize val="0"/>
        </c:dLbls>
        <c:gapWidth val="125"/>
        <c:axId val="-2060479768"/>
        <c:axId val="-2060702008"/>
      </c:barChart>
      <c:catAx>
        <c:axId val="-2060479768"/>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2060702008"/>
        <c:crosses val="autoZero"/>
        <c:auto val="1"/>
        <c:lblAlgn val="ctr"/>
        <c:lblOffset val="1"/>
        <c:tickLblSkip val="1"/>
        <c:tickMarkSkip val="1"/>
        <c:noMultiLvlLbl val="0"/>
      </c:catAx>
      <c:valAx>
        <c:axId val="-2060702008"/>
        <c:scaling>
          <c:orientation val="minMax"/>
          <c:max val="0.75"/>
          <c:min val="-1"/>
        </c:scaling>
        <c:delete val="0"/>
        <c:axPos val="l"/>
        <c:title>
          <c:tx>
            <c:rich>
              <a:bodyPr/>
              <a:lstStyle/>
              <a:p>
                <a:pPr>
                  <a:defRPr sz="1600"/>
                </a:pPr>
                <a:r>
                  <a:rPr lang="en-US" sz="1600" dirty="0"/>
                  <a:t>Mean change </a:t>
                </a:r>
                <a:r>
                  <a:rPr lang="en-US" sz="1600" baseline="0" dirty="0"/>
                  <a:t>from baseline (</a:t>
                </a:r>
                <a:r>
                  <a:rPr lang="en-US" sz="1600" baseline="0" dirty="0" err="1"/>
                  <a:t>mmol</a:t>
                </a:r>
                <a:r>
                  <a:rPr lang="en-US" sz="1600" baseline="0" dirty="0"/>
                  <a:t>/L)</a:t>
                </a:r>
                <a:endParaRPr lang="en-US" sz="1600" dirty="0"/>
              </a:p>
            </c:rich>
          </c:tx>
          <c:layout>
            <c:manualLayout>
              <c:xMode val="edge"/>
              <c:yMode val="edge"/>
              <c:x val="3.7287121127763199E-4"/>
              <c:y val="4.9354176419330299E-2"/>
            </c:manualLayout>
          </c:layout>
          <c:overlay val="0"/>
        </c:title>
        <c:numFmt formatCode="0.00" sourceLinked="0"/>
        <c:majorTickMark val="out"/>
        <c:minorTickMark val="none"/>
        <c:tickLblPos val="nextTo"/>
        <c:spPr>
          <a:ln w="12700">
            <a:solidFill>
              <a:srgbClr val="000000"/>
            </a:solidFill>
          </a:ln>
        </c:spPr>
        <c:txPr>
          <a:bodyPr rot="0" vert="horz" anchor="t" anchorCtr="0"/>
          <a:lstStyle/>
          <a:p>
            <a:pPr>
              <a:defRPr sz="1600" baseline="0"/>
            </a:pPr>
            <a:endParaRPr lang="en-US"/>
          </a:p>
        </c:txPr>
        <c:crossAx val="-2060479768"/>
        <c:crosses val="autoZero"/>
        <c:crossBetween val="between"/>
        <c:majorUnit val="0.25"/>
        <c:minorUnit val="0.25"/>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600"/>
            </a:pPr>
            <a:endParaRPr lang="en-US"/>
          </a:p>
        </c:txPr>
      </c:legendEntry>
      <c:layout>
        <c:manualLayout>
          <c:xMode val="edge"/>
          <c:yMode val="edge"/>
          <c:x val="0.54438285672834896"/>
          <c:y val="4.4166197662166E-2"/>
          <c:w val="0.42321592485491299"/>
          <c:h val="0.23796058387438401"/>
        </c:manualLayout>
      </c:layout>
      <c:overlay val="0"/>
      <c:spPr>
        <a:solidFill>
          <a:srgbClr val="FFFFFF"/>
        </a:solidFill>
        <a:ln w="12700" cap="flat" cmpd="sng" algn="ctr">
          <a:solidFill>
            <a:srgbClr val="000000"/>
          </a:solid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94560597"/>
          <c:y val="3.4640469605754801E-2"/>
          <c:w val="0.82601761556664899"/>
          <c:h val="0.736273618658982"/>
        </c:manualLayout>
      </c:layout>
      <c:barChart>
        <c:barDir val="col"/>
        <c:grouping val="clustered"/>
        <c:varyColors val="0"/>
        <c:ser>
          <c:idx val="0"/>
          <c:order val="0"/>
          <c:tx>
            <c:strRef>
              <c:f>Sheet1!$B$1</c:f>
              <c:strCache>
                <c:ptCount val="1"/>
                <c:pt idx="0">
                  <c:v>Column1</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0.0-2.0</c:v>
                </c:pt>
                <c:pt idx="1">
                  <c:v>2.0-3.5</c:v>
                </c:pt>
                <c:pt idx="2">
                  <c:v>&gt; 3.5</c:v>
                </c:pt>
              </c:strCache>
            </c:strRef>
          </c:cat>
          <c:val>
            <c:numRef>
              <c:f>Sheet1!$B$2:$B$4</c:f>
              <c:numCache>
                <c:formatCode>0.0</c:formatCode>
                <c:ptCount val="3"/>
                <c:pt idx="0">
                  <c:v>74.400000000000006</c:v>
                </c:pt>
                <c:pt idx="1">
                  <c:v>52</c:v>
                </c:pt>
                <c:pt idx="2">
                  <c:v>37.700000000000003</c:v>
                </c:pt>
              </c:numCache>
            </c:numRef>
          </c:val>
          <c:extLst>
            <c:ext xmlns:c16="http://schemas.microsoft.com/office/drawing/2014/chart" uri="{C3380CC4-5D6E-409C-BE32-E72D297353CC}">
              <c16:uniqueId val="{00000000-5628-2149-8F9A-8AFC3C92859B}"/>
            </c:ext>
          </c:extLst>
        </c:ser>
        <c:dLbls>
          <c:showLegendKey val="0"/>
          <c:showVal val="1"/>
          <c:showCatName val="0"/>
          <c:showSerName val="0"/>
          <c:showPercent val="0"/>
          <c:showBubbleSize val="0"/>
        </c:dLbls>
        <c:gapWidth val="100"/>
        <c:axId val="1928057080"/>
        <c:axId val="1927554456"/>
      </c:barChart>
      <c:catAx>
        <c:axId val="1928057080"/>
        <c:scaling>
          <c:orientation val="minMax"/>
        </c:scaling>
        <c:delete val="0"/>
        <c:axPos val="b"/>
        <c:title>
          <c:tx>
            <c:rich>
              <a:bodyPr/>
              <a:lstStyle/>
              <a:p>
                <a:pPr>
                  <a:defRPr/>
                </a:pPr>
                <a:r>
                  <a:rPr lang="en-US" dirty="0"/>
                  <a:t>Etravirine Weighted Genotypic Score</a:t>
                </a:r>
              </a:p>
            </c:rich>
          </c:tx>
          <c:layout>
            <c:manualLayout>
              <c:xMode val="edge"/>
              <c:yMode val="edge"/>
              <c:x val="0.31467106542237799"/>
              <c:y val="0.89590614515672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a:effectLst/>
        </c:spPr>
        <c:txPr>
          <a:bodyPr/>
          <a:lstStyle/>
          <a:p>
            <a:pPr>
              <a:defRPr sz="1800"/>
            </a:pPr>
            <a:endParaRPr lang="en-US"/>
          </a:p>
        </c:txPr>
        <c:crossAx val="1927554456"/>
        <c:crosses val="autoZero"/>
        <c:auto val="1"/>
        <c:lblAlgn val="ctr"/>
        <c:lblOffset val="1"/>
        <c:tickLblSkip val="1"/>
        <c:tickMarkSkip val="1"/>
        <c:noMultiLvlLbl val="0"/>
      </c:catAx>
      <c:valAx>
        <c:axId val="1927554456"/>
        <c:scaling>
          <c:orientation val="minMax"/>
          <c:max val="100"/>
        </c:scaling>
        <c:delete val="0"/>
        <c:axPos val="l"/>
        <c:title>
          <c:tx>
            <c:rich>
              <a:bodyPr/>
              <a:lstStyle/>
              <a:p>
                <a:pPr>
                  <a:defRPr sz="1600"/>
                </a:pPr>
                <a:r>
                  <a:rPr lang="en-US" sz="1600" dirty="0"/>
                  <a:t>HIV RNA &lt; 50 copies/ml</a:t>
                </a:r>
              </a:p>
            </c:rich>
          </c:tx>
          <c:layout>
            <c:manualLayout>
              <c:xMode val="edge"/>
              <c:yMode val="edge"/>
              <c:x val="1.3711237484203401E-2"/>
              <c:y val="0.163041386125301"/>
            </c:manualLayout>
          </c:layout>
          <c:overlay val="0"/>
        </c:title>
        <c:numFmt formatCode="0" sourceLinked="0"/>
        <c:majorTickMark val="out"/>
        <c:minorTickMark val="none"/>
        <c:tickLblPos val="nextTo"/>
        <c:spPr>
          <a:ln w="12700">
            <a:solidFill>
              <a:srgbClr val="000000"/>
            </a:solidFill>
          </a:ln>
          <a:effectLst/>
        </c:spPr>
        <c:txPr>
          <a:bodyPr/>
          <a:lstStyle/>
          <a:p>
            <a:pPr>
              <a:defRPr>
                <a:solidFill>
                  <a:srgbClr val="000000"/>
                </a:solidFill>
              </a:defRPr>
            </a:pPr>
            <a:endParaRPr lang="en-US"/>
          </a:p>
        </c:txPr>
        <c:crossAx val="192805708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052384076990401"/>
          <c:y val="0.16735661514532901"/>
          <c:w val="0.77323993875765495"/>
          <c:h val="0.60355764557208103"/>
        </c:manualLayout>
      </c:layout>
      <c:barChart>
        <c:barDir val="col"/>
        <c:grouping val="clustered"/>
        <c:varyColors val="0"/>
        <c:ser>
          <c:idx val="0"/>
          <c:order val="0"/>
          <c:tx>
            <c:strRef>
              <c:f>Sheet1!$B$1</c:f>
              <c:strCache>
                <c:ptCount val="1"/>
                <c:pt idx="0">
                  <c:v>Column1</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0.0-2.0</c:v>
                </c:pt>
                <c:pt idx="1">
                  <c:v>2.0-3.5</c:v>
                </c:pt>
                <c:pt idx="2">
                  <c:v>&gt; 3.5</c:v>
                </c:pt>
              </c:strCache>
            </c:strRef>
          </c:cat>
          <c:val>
            <c:numRef>
              <c:f>Sheet1!$B$2:$B$4</c:f>
              <c:numCache>
                <c:formatCode>0.0</c:formatCode>
                <c:ptCount val="3"/>
                <c:pt idx="0">
                  <c:v>74.400000000000006</c:v>
                </c:pt>
                <c:pt idx="1">
                  <c:v>52</c:v>
                </c:pt>
                <c:pt idx="2">
                  <c:v>37.700000000000003</c:v>
                </c:pt>
              </c:numCache>
            </c:numRef>
          </c:val>
          <c:extLst>
            <c:ext xmlns:c16="http://schemas.microsoft.com/office/drawing/2014/chart" uri="{C3380CC4-5D6E-409C-BE32-E72D297353CC}">
              <c16:uniqueId val="{00000000-3739-944A-A9C3-CFCEC426D48F}"/>
            </c:ext>
          </c:extLst>
        </c:ser>
        <c:dLbls>
          <c:showLegendKey val="0"/>
          <c:showVal val="1"/>
          <c:showCatName val="0"/>
          <c:showSerName val="0"/>
          <c:showPercent val="0"/>
          <c:showBubbleSize val="0"/>
        </c:dLbls>
        <c:gapWidth val="100"/>
        <c:axId val="1927498264"/>
        <c:axId val="1927597224"/>
      </c:barChart>
      <c:catAx>
        <c:axId val="1927498264"/>
        <c:scaling>
          <c:orientation val="minMax"/>
        </c:scaling>
        <c:delete val="0"/>
        <c:axPos val="b"/>
        <c:title>
          <c:tx>
            <c:rich>
              <a:bodyPr/>
              <a:lstStyle/>
              <a:p>
                <a:pPr>
                  <a:defRPr sz="1400"/>
                </a:pPr>
                <a:r>
                  <a:rPr lang="en-US" sz="1400" dirty="0"/>
                  <a:t>Etravirine Weighted Genotypic Score</a:t>
                </a:r>
              </a:p>
            </c:rich>
          </c:tx>
          <c:layout>
            <c:manualLayout>
              <c:xMode val="edge"/>
              <c:yMode val="edge"/>
              <c:x val="0.23352734033245801"/>
              <c:y val="0.87507272528433899"/>
            </c:manualLayout>
          </c:layout>
          <c:overlay val="0"/>
        </c:title>
        <c:numFmt formatCode="General" sourceLinked="0"/>
        <c:majorTickMark val="out"/>
        <c:minorTickMark val="none"/>
        <c:tickLblPos val="nextTo"/>
        <c:spPr>
          <a:ln w="19050" cap="flat" cmpd="sng" algn="ctr">
            <a:solidFill>
              <a:srgbClr val="000000"/>
            </a:solidFill>
            <a:prstDash val="solid"/>
            <a:round/>
            <a:headEnd type="none" w="med" len="med"/>
            <a:tailEnd type="none" w="med" len="med"/>
          </a:ln>
          <a:effectLst/>
        </c:spPr>
        <c:txPr>
          <a:bodyPr/>
          <a:lstStyle/>
          <a:p>
            <a:pPr>
              <a:defRPr sz="1400"/>
            </a:pPr>
            <a:endParaRPr lang="en-US"/>
          </a:p>
        </c:txPr>
        <c:crossAx val="1927597224"/>
        <c:crosses val="autoZero"/>
        <c:auto val="1"/>
        <c:lblAlgn val="ctr"/>
        <c:lblOffset val="1"/>
        <c:tickLblSkip val="1"/>
        <c:tickMarkSkip val="1"/>
        <c:noMultiLvlLbl val="0"/>
      </c:catAx>
      <c:valAx>
        <c:axId val="1927597224"/>
        <c:scaling>
          <c:orientation val="minMax"/>
          <c:max val="100"/>
        </c:scaling>
        <c:delete val="0"/>
        <c:axPos val="l"/>
        <c:title>
          <c:tx>
            <c:rich>
              <a:bodyPr/>
              <a:lstStyle/>
              <a:p>
                <a:pPr>
                  <a:defRPr sz="1400"/>
                </a:pPr>
                <a:r>
                  <a:rPr lang="en-US" sz="1400" dirty="0"/>
                  <a:t>HIV RNA &lt; 50 copies/ml</a:t>
                </a:r>
              </a:p>
            </c:rich>
          </c:tx>
          <c:layout>
            <c:manualLayout>
              <c:xMode val="edge"/>
              <c:yMode val="edge"/>
              <c:x val="3.4093316422402799E-2"/>
              <c:y val="0.23402911441625299"/>
            </c:manualLayout>
          </c:layout>
          <c:overlay val="0"/>
        </c:title>
        <c:numFmt formatCode="0" sourceLinked="0"/>
        <c:majorTickMark val="out"/>
        <c:minorTickMark val="none"/>
        <c:tickLblPos val="nextTo"/>
        <c:spPr>
          <a:ln w="19050">
            <a:solidFill>
              <a:srgbClr val="000000"/>
            </a:solidFill>
          </a:ln>
        </c:spPr>
        <c:txPr>
          <a:bodyPr/>
          <a:lstStyle/>
          <a:p>
            <a:pPr>
              <a:defRPr sz="1400">
                <a:solidFill>
                  <a:srgbClr val="000000"/>
                </a:solidFill>
              </a:defRPr>
            </a:pPr>
            <a:endParaRPr lang="en-US"/>
          </a:p>
        </c:txPr>
        <c:crossAx val="1927498264"/>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c:spPr>
    </c:plotArea>
    <c:plotVisOnly val="1"/>
    <c:dispBlanksAs val="gap"/>
    <c:showDLblsOverMax val="0"/>
  </c:chart>
  <c:spPr>
    <a:noFill/>
    <a:ln w="19050" cap="flat" cmpd="sng" algn="ctr">
      <a:solidFill>
        <a:srgbClr val="000000"/>
      </a:solid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Sheet1!$B$2:$B$3</c:f>
              <c:numCache>
                <c:formatCode>0</c:formatCode>
                <c:ptCount val="2"/>
                <c:pt idx="0">
                  <c:v>74</c:v>
                </c:pt>
                <c:pt idx="1">
                  <c:v>56</c:v>
                </c:pt>
              </c:numCache>
            </c:numRef>
          </c:val>
          <c:extLst>
            <c:ext xmlns:c16="http://schemas.microsoft.com/office/drawing/2014/chart" uri="{C3380CC4-5D6E-409C-BE32-E72D297353CC}">
              <c16:uniqueId val="{00000000-7845-0A48-8865-4781F761523C}"/>
            </c:ext>
          </c:extLst>
        </c:ser>
        <c:ser>
          <c:idx val="1"/>
          <c:order val="1"/>
          <c:tx>
            <c:strRef>
              <c:f>Sheet1!$C$1</c:f>
              <c:strCache>
                <c:ptCount val="1"/>
                <c:pt idx="0">
                  <c:v>Placebo + OBT </c:v>
                </c:pt>
              </c:strCache>
            </c:strRef>
          </c:tx>
          <c:spPr>
            <a:solidFill>
              <a:srgbClr val="967C4A"/>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Sheet1!$C$2:$C$3</c:f>
              <c:numCache>
                <c:formatCode>0</c:formatCode>
                <c:ptCount val="2"/>
                <c:pt idx="0">
                  <c:v>51</c:v>
                </c:pt>
                <c:pt idx="1">
                  <c:v>39</c:v>
                </c:pt>
              </c:numCache>
            </c:numRef>
          </c:val>
          <c:extLst>
            <c:ext xmlns:c16="http://schemas.microsoft.com/office/drawing/2014/chart" uri="{C3380CC4-5D6E-409C-BE32-E72D297353CC}">
              <c16:uniqueId val="{00000001-7845-0A48-8865-4781F761523C}"/>
            </c:ext>
          </c:extLst>
        </c:ser>
        <c:dLbls>
          <c:showLegendKey val="0"/>
          <c:showVal val="1"/>
          <c:showCatName val="0"/>
          <c:showSerName val="0"/>
          <c:showPercent val="0"/>
          <c:showBubbleSize val="0"/>
        </c:dLbls>
        <c:gapWidth val="125"/>
        <c:axId val="1952036872"/>
        <c:axId val="1951770904"/>
      </c:barChart>
      <c:catAx>
        <c:axId val="195203687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951770904"/>
        <c:crosses val="autoZero"/>
        <c:auto val="1"/>
        <c:lblAlgn val="ctr"/>
        <c:lblOffset val="1"/>
        <c:tickLblSkip val="1"/>
        <c:tickMarkSkip val="1"/>
        <c:noMultiLvlLbl val="0"/>
      </c:catAx>
      <c:valAx>
        <c:axId val="1951770904"/>
        <c:scaling>
          <c:orientation val="minMax"/>
          <c:max val="1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b="1" i="0" baseline="0" dirty="0">
                    <a:effectLst/>
                  </a:rPr>
                  <a:t>Patients (%)</a:t>
                </a:r>
                <a:endParaRPr lang="en-US" sz="1800" dirty="0">
                  <a:effectLst/>
                </a:endParaRPr>
              </a:p>
            </c:rich>
          </c:tx>
          <c:layout>
            <c:manualLayout>
              <c:xMode val="edge"/>
              <c:yMode val="edge"/>
              <c:x val="1.54320987654321E-3"/>
              <c:y val="0.297076253627166"/>
            </c:manualLayout>
          </c:layout>
          <c:overlay val="0"/>
        </c:title>
        <c:numFmt formatCode="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95203687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c:v>
                </c:pt>
                <c:pt idx="1">
                  <c:v>1</c:v>
                </c:pt>
                <c:pt idx="2">
                  <c:v>2</c:v>
                </c:pt>
                <c:pt idx="3">
                  <c:v>≥3</c:v>
                </c:pt>
              </c:strCache>
            </c:strRef>
          </c:cat>
          <c:val>
            <c:numRef>
              <c:f>Sheet1!$B$2:$B$5</c:f>
              <c:numCache>
                <c:formatCode>0</c:formatCode>
                <c:ptCount val="4"/>
                <c:pt idx="0">
                  <c:v>47</c:v>
                </c:pt>
                <c:pt idx="1">
                  <c:v>59</c:v>
                </c:pt>
                <c:pt idx="2">
                  <c:v>68</c:v>
                </c:pt>
                <c:pt idx="3">
                  <c:v>66</c:v>
                </c:pt>
              </c:numCache>
            </c:numRef>
          </c:val>
          <c:extLst>
            <c:ext xmlns:c16="http://schemas.microsoft.com/office/drawing/2014/chart" uri="{C3380CC4-5D6E-409C-BE32-E72D297353CC}">
              <c16:uniqueId val="{00000000-C55D-E645-8B66-1E4D2328FBFE}"/>
            </c:ext>
          </c:extLst>
        </c:ser>
        <c:ser>
          <c:idx val="1"/>
          <c:order val="1"/>
          <c:tx>
            <c:strRef>
              <c:f>Sheet1!$C$1</c:f>
              <c:strCache>
                <c:ptCount val="1"/>
                <c:pt idx="0">
                  <c:v>Placebo + OBT </c:v>
                </c:pt>
              </c:strCache>
            </c:strRef>
          </c:tx>
          <c:spPr>
            <a:solidFill>
              <a:srgbClr val="967C4A"/>
            </a:solidFill>
            <a:ln w="12700">
              <a:noFill/>
            </a:ln>
            <a:effectLst/>
            <a:scene3d>
              <a:camera prst="orthographicFront"/>
              <a:lightRig rig="threePt" dir="t"/>
            </a:scene3d>
            <a:sp3d>
              <a:bevelT/>
            </a:sp3d>
          </c:spPr>
          <c:invertIfNegative val="0"/>
          <c:dLbls>
            <c:dLbl>
              <c:idx val="3"/>
              <c:layout>
                <c:manualLayout>
                  <c:x val="1.1316741696017799E-16"/>
                  <c:y val="2.9868704700111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5D-E645-8B66-1E4D2328FBFE}"/>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c:v>
                </c:pt>
                <c:pt idx="1">
                  <c:v>1</c:v>
                </c:pt>
                <c:pt idx="2">
                  <c:v>2</c:v>
                </c:pt>
                <c:pt idx="3">
                  <c:v>≥3</c:v>
                </c:pt>
              </c:strCache>
            </c:strRef>
          </c:cat>
          <c:val>
            <c:numRef>
              <c:f>Sheet1!$C$2:$C$5</c:f>
              <c:numCache>
                <c:formatCode>0</c:formatCode>
                <c:ptCount val="4"/>
                <c:pt idx="0">
                  <c:v>9</c:v>
                </c:pt>
                <c:pt idx="1">
                  <c:v>24</c:v>
                </c:pt>
                <c:pt idx="2">
                  <c:v>61</c:v>
                </c:pt>
                <c:pt idx="3">
                  <c:v>65</c:v>
                </c:pt>
              </c:numCache>
            </c:numRef>
          </c:val>
          <c:extLst>
            <c:ext xmlns:c16="http://schemas.microsoft.com/office/drawing/2014/chart" uri="{C3380CC4-5D6E-409C-BE32-E72D297353CC}">
              <c16:uniqueId val="{00000002-C55D-E645-8B66-1E4D2328FBFE}"/>
            </c:ext>
          </c:extLst>
        </c:ser>
        <c:dLbls>
          <c:showLegendKey val="0"/>
          <c:showVal val="1"/>
          <c:showCatName val="0"/>
          <c:showSerName val="0"/>
          <c:showPercent val="0"/>
          <c:showBubbleSize val="0"/>
        </c:dLbls>
        <c:gapWidth val="75"/>
        <c:axId val="1951809512"/>
        <c:axId val="1952077096"/>
      </c:barChart>
      <c:catAx>
        <c:axId val="1951809512"/>
        <c:scaling>
          <c:orientation val="minMax"/>
        </c:scaling>
        <c:delete val="0"/>
        <c:axPos val="b"/>
        <c:title>
          <c:tx>
            <c:rich>
              <a:bodyPr/>
              <a:lstStyle/>
              <a:p>
                <a:pPr>
                  <a:defRPr sz="1600"/>
                </a:pPr>
                <a:r>
                  <a:rPr lang="en-US" sz="1600" dirty="0"/>
                  <a:t>Number</a:t>
                </a:r>
                <a:r>
                  <a:rPr lang="en-US" sz="1600" baseline="0" dirty="0"/>
                  <a:t> of Active Background Antiretrovirals</a:t>
                </a:r>
                <a:endParaRPr lang="en-US" sz="1600" dirty="0"/>
              </a:p>
            </c:rich>
          </c:tx>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952077096"/>
        <c:crosses val="autoZero"/>
        <c:auto val="1"/>
        <c:lblAlgn val="ctr"/>
        <c:lblOffset val="1"/>
        <c:tickLblSkip val="1"/>
        <c:tickMarkSkip val="1"/>
        <c:noMultiLvlLbl val="0"/>
      </c:catAx>
      <c:valAx>
        <c:axId val="1952077096"/>
        <c:scaling>
          <c:orientation val="minMax"/>
          <c:max val="100"/>
        </c:scaling>
        <c:delete val="0"/>
        <c:axPos val="l"/>
        <c:title>
          <c:tx>
            <c:rich>
              <a:bodyPr/>
              <a:lstStyle/>
              <a:p>
                <a:pPr>
                  <a:defRPr sz="1600"/>
                </a:pPr>
                <a:r>
                  <a:rPr lang="en-US" sz="1600" b="1" i="0" baseline="0" dirty="0">
                    <a:effectLst/>
                  </a:rPr>
                  <a:t>HIV RNA &lt;50 copies/mL (%)</a:t>
                </a:r>
                <a:endParaRPr lang="en-US" sz="1600" dirty="0">
                  <a:effectLst/>
                </a:endParaRPr>
              </a:p>
            </c:rich>
          </c:tx>
          <c:layout>
            <c:manualLayout>
              <c:xMode val="edge"/>
              <c:yMode val="edge"/>
              <c:x val="9.2592592592592605E-3"/>
              <c:y val="0.14183495447492001"/>
            </c:manualLayout>
          </c:layout>
          <c:overlay val="0"/>
        </c:title>
        <c:numFmt formatCode="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9518095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Reusing or Not Using Enfuvirtide</c:v>
                </c:pt>
                <c:pt idx="1">
                  <c:v>Using Enfuvirtide de novo</c:v>
                </c:pt>
              </c:strCache>
            </c:strRef>
          </c:cat>
          <c:val>
            <c:numRef>
              <c:f>Sheet1!$B$2:$B$3</c:f>
              <c:numCache>
                <c:formatCode>0</c:formatCode>
                <c:ptCount val="2"/>
                <c:pt idx="0">
                  <c:v>55</c:v>
                </c:pt>
                <c:pt idx="1">
                  <c:v>60</c:v>
                </c:pt>
              </c:numCache>
            </c:numRef>
          </c:val>
          <c:extLst>
            <c:ext xmlns:c16="http://schemas.microsoft.com/office/drawing/2014/chart" uri="{C3380CC4-5D6E-409C-BE32-E72D297353CC}">
              <c16:uniqueId val="{00000000-AD29-EF44-8CD7-4038A612D5E0}"/>
            </c:ext>
          </c:extLst>
        </c:ser>
        <c:ser>
          <c:idx val="1"/>
          <c:order val="1"/>
          <c:tx>
            <c:strRef>
              <c:f>Sheet1!$C$1</c:f>
              <c:strCache>
                <c:ptCount val="1"/>
                <c:pt idx="0">
                  <c:v>Placebo + OBT </c:v>
                </c:pt>
              </c:strCache>
            </c:strRef>
          </c:tx>
          <c:spPr>
            <a:solidFill>
              <a:srgbClr val="967C4A"/>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Reusing or Not Using Enfuvirtide</c:v>
                </c:pt>
                <c:pt idx="1">
                  <c:v>Using Enfuvirtide de novo</c:v>
                </c:pt>
              </c:strCache>
            </c:strRef>
          </c:cat>
          <c:val>
            <c:numRef>
              <c:f>Sheet1!$C$2:$C$3</c:f>
              <c:numCache>
                <c:formatCode>0</c:formatCode>
                <c:ptCount val="2"/>
                <c:pt idx="0">
                  <c:v>33</c:v>
                </c:pt>
                <c:pt idx="1">
                  <c:v>56</c:v>
                </c:pt>
              </c:numCache>
            </c:numRef>
          </c:val>
          <c:extLst>
            <c:ext xmlns:c16="http://schemas.microsoft.com/office/drawing/2014/chart" uri="{C3380CC4-5D6E-409C-BE32-E72D297353CC}">
              <c16:uniqueId val="{00000001-AD29-EF44-8CD7-4038A612D5E0}"/>
            </c:ext>
          </c:extLst>
        </c:ser>
        <c:dLbls>
          <c:showLegendKey val="0"/>
          <c:showVal val="1"/>
          <c:showCatName val="0"/>
          <c:showSerName val="0"/>
          <c:showPercent val="0"/>
          <c:showBubbleSize val="0"/>
        </c:dLbls>
        <c:gapWidth val="175"/>
        <c:axId val="1951479272"/>
        <c:axId val="1951482488"/>
      </c:barChart>
      <c:catAx>
        <c:axId val="195147927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951482488"/>
        <c:crosses val="autoZero"/>
        <c:auto val="1"/>
        <c:lblAlgn val="ctr"/>
        <c:lblOffset val="1"/>
        <c:tickLblSkip val="1"/>
        <c:tickMarkSkip val="1"/>
        <c:noMultiLvlLbl val="0"/>
      </c:catAx>
      <c:valAx>
        <c:axId val="1951482488"/>
        <c:scaling>
          <c:orientation val="minMax"/>
          <c:max val="1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b="1" i="0" baseline="0" dirty="0">
                    <a:effectLst/>
                  </a:rPr>
                  <a:t>HIV RNA &lt;50 copies/mL (%)</a:t>
                </a:r>
                <a:endParaRPr lang="en-US" sz="1600" dirty="0">
                  <a:effectLst/>
                </a:endParaRPr>
              </a:p>
            </c:rich>
          </c:tx>
          <c:layout>
            <c:manualLayout>
              <c:xMode val="edge"/>
              <c:yMode val="edge"/>
              <c:x val="1.54320987654321E-3"/>
              <c:y val="0.15071960059662101"/>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95147927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70393227873542"/>
          <c:y val="8.9567247438364681E-2"/>
          <c:w val="0.87857014494809804"/>
          <c:h val="0.68002620920040802"/>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dLbl>
              <c:idx val="6"/>
              <c:spPr>
                <a:solidFill>
                  <a:sysClr val="window" lastClr="FFFFFF">
                    <a:alpha val="21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A-434B-A865-0C93B5B306E2}"/>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c:v>
                </c:pt>
                <c:pt idx="1">
                  <c:v>1</c:v>
                </c:pt>
                <c:pt idx="2">
                  <c:v>2</c:v>
                </c:pt>
                <c:pt idx="3">
                  <c:v>3</c:v>
                </c:pt>
                <c:pt idx="4">
                  <c:v>≥4</c:v>
                </c:pt>
                <c:pt idx="6">
                  <c:v>0</c:v>
                </c:pt>
                <c:pt idx="7">
                  <c:v>1</c:v>
                </c:pt>
                <c:pt idx="8">
                  <c:v>2</c:v>
                </c:pt>
                <c:pt idx="9">
                  <c:v>3</c:v>
                </c:pt>
                <c:pt idx="10">
                  <c:v>≥4</c:v>
                </c:pt>
              </c:strCache>
            </c:strRef>
          </c:cat>
          <c:val>
            <c:numRef>
              <c:f>Sheet1!$B$2:$B$12</c:f>
              <c:numCache>
                <c:formatCode>0</c:formatCode>
                <c:ptCount val="11"/>
                <c:pt idx="0">
                  <c:v>47</c:v>
                </c:pt>
                <c:pt idx="1">
                  <c:v>77</c:v>
                </c:pt>
                <c:pt idx="2">
                  <c:v>64</c:v>
                </c:pt>
                <c:pt idx="3">
                  <c:v>47</c:v>
                </c:pt>
                <c:pt idx="4">
                  <c:v>44</c:v>
                </c:pt>
                <c:pt idx="6">
                  <c:v>100</c:v>
                </c:pt>
                <c:pt idx="7">
                  <c:v>71</c:v>
                </c:pt>
                <c:pt idx="8">
                  <c:v>72</c:v>
                </c:pt>
                <c:pt idx="9">
                  <c:v>42</c:v>
                </c:pt>
                <c:pt idx="10">
                  <c:v>53</c:v>
                </c:pt>
              </c:numCache>
            </c:numRef>
          </c:val>
          <c:extLst>
            <c:ext xmlns:c16="http://schemas.microsoft.com/office/drawing/2014/chart" uri="{C3380CC4-5D6E-409C-BE32-E72D297353CC}">
              <c16:uniqueId val="{00000001-D4BA-434B-A865-0C93B5B306E2}"/>
            </c:ext>
          </c:extLst>
        </c:ser>
        <c:ser>
          <c:idx val="1"/>
          <c:order val="1"/>
          <c:tx>
            <c:strRef>
              <c:f>Sheet1!$C$1</c:f>
              <c:strCache>
                <c:ptCount val="1"/>
                <c:pt idx="0">
                  <c:v>Placebo + OBT</c:v>
                </c:pt>
              </c:strCache>
            </c:strRef>
          </c:tx>
          <c:spPr>
            <a:solidFill>
              <a:srgbClr val="967C4A"/>
            </a:solidFill>
            <a:ln w="12700">
              <a:noFill/>
            </a:ln>
            <a:effectLst/>
            <a:scene3d>
              <a:camera prst="orthographicFront"/>
              <a:lightRig rig="threePt" dir="t"/>
            </a:scene3d>
            <a:sp3d>
              <a:bevelT/>
            </a:sp3d>
          </c:spPr>
          <c:invertIfNegative val="0"/>
          <c:dLbls>
            <c:dLbl>
              <c:idx val="6"/>
              <c:spPr>
                <a:noFill/>
              </c:spPr>
              <c:txPr>
                <a:bodyPr/>
                <a:lstStyle/>
                <a:p>
                  <a:pPr>
                    <a:defRPr sz="1200">
                      <a:ln>
                        <a:noFill/>
                      </a:ln>
                      <a:solidFill>
                        <a:schemeClr val="tx1"/>
                      </a:solidFill>
                      <a:effectLst>
                        <a:glow rad="38100">
                          <a:schemeClr val="bg1">
                            <a:alpha val="29000"/>
                          </a:schemeClr>
                        </a:glow>
                        <a:outerShdw blurRad="50800" dist="38100" dir="2700000" algn="tl" rotWithShape="0">
                          <a:schemeClr val="bg1">
                            <a:alpha val="79000"/>
                          </a:schemeClr>
                        </a:outerShdw>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A-434B-A865-0C93B5B306E2}"/>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0</c:v>
                </c:pt>
                <c:pt idx="1">
                  <c:v>1</c:v>
                </c:pt>
                <c:pt idx="2">
                  <c:v>2</c:v>
                </c:pt>
                <c:pt idx="3">
                  <c:v>3</c:v>
                </c:pt>
                <c:pt idx="4">
                  <c:v>≥4</c:v>
                </c:pt>
                <c:pt idx="6">
                  <c:v>0</c:v>
                </c:pt>
                <c:pt idx="7">
                  <c:v>1</c:v>
                </c:pt>
                <c:pt idx="8">
                  <c:v>2</c:v>
                </c:pt>
                <c:pt idx="9">
                  <c:v>3</c:v>
                </c:pt>
                <c:pt idx="10">
                  <c:v>≥4</c:v>
                </c:pt>
              </c:strCache>
            </c:strRef>
          </c:cat>
          <c:val>
            <c:numRef>
              <c:f>Sheet1!$C$2:$C$12</c:f>
              <c:numCache>
                <c:formatCode>0</c:formatCode>
                <c:ptCount val="11"/>
                <c:pt idx="0">
                  <c:v>42</c:v>
                </c:pt>
                <c:pt idx="1">
                  <c:v>45</c:v>
                </c:pt>
                <c:pt idx="2">
                  <c:v>38</c:v>
                </c:pt>
                <c:pt idx="3">
                  <c:v>34</c:v>
                </c:pt>
                <c:pt idx="4">
                  <c:v>21</c:v>
                </c:pt>
                <c:pt idx="6">
                  <c:v>63</c:v>
                </c:pt>
                <c:pt idx="7">
                  <c:v>46</c:v>
                </c:pt>
                <c:pt idx="8">
                  <c:v>57</c:v>
                </c:pt>
                <c:pt idx="9">
                  <c:v>72</c:v>
                </c:pt>
                <c:pt idx="10">
                  <c:v>58</c:v>
                </c:pt>
              </c:numCache>
            </c:numRef>
          </c:val>
          <c:extLst>
            <c:ext xmlns:c16="http://schemas.microsoft.com/office/drawing/2014/chart" uri="{C3380CC4-5D6E-409C-BE32-E72D297353CC}">
              <c16:uniqueId val="{00000003-D4BA-434B-A865-0C93B5B306E2}"/>
            </c:ext>
          </c:extLst>
        </c:ser>
        <c:dLbls>
          <c:showLegendKey val="0"/>
          <c:showVal val="1"/>
          <c:showCatName val="0"/>
          <c:showSerName val="0"/>
          <c:showPercent val="0"/>
          <c:showBubbleSize val="0"/>
        </c:dLbls>
        <c:gapWidth val="50"/>
        <c:axId val="1841065096"/>
        <c:axId val="1841063144"/>
      </c:barChart>
      <c:catAx>
        <c:axId val="1841065096"/>
        <c:scaling>
          <c:orientation val="minMax"/>
        </c:scaling>
        <c:delete val="0"/>
        <c:axPos val="b"/>
        <c:title>
          <c:tx>
            <c:rich>
              <a:bodyPr/>
              <a:lstStyle/>
              <a:p>
                <a:pPr>
                  <a:defRPr sz="1600"/>
                </a:pPr>
                <a:r>
                  <a:rPr lang="en-US" sz="1600" dirty="0"/>
                  <a:t>Number of Baseline NNRTI Resistance-Associated</a:t>
                </a:r>
                <a:r>
                  <a:rPr lang="en-US" sz="1600" baseline="0" dirty="0"/>
                  <a:t> </a:t>
                </a:r>
                <a:r>
                  <a:rPr lang="en-US" sz="1600" dirty="0"/>
                  <a:t>Mutations</a:t>
                </a:r>
              </a:p>
            </c:rich>
          </c:tx>
          <c:layout>
            <c:manualLayout>
              <c:xMode val="edge"/>
              <c:yMode val="edge"/>
              <c:x val="0.214065325167687"/>
              <c:y val="0.84256417420557495"/>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41063144"/>
        <c:crosses val="autoZero"/>
        <c:auto val="1"/>
        <c:lblAlgn val="ctr"/>
        <c:lblOffset val="1"/>
        <c:tickLblSkip val="1"/>
        <c:tickMarkSkip val="1"/>
        <c:noMultiLvlLbl val="0"/>
      </c:catAx>
      <c:valAx>
        <c:axId val="1841063144"/>
        <c:scaling>
          <c:orientation val="minMax"/>
          <c:max val="100"/>
        </c:scaling>
        <c:delete val="0"/>
        <c:axPos val="l"/>
        <c:title>
          <c:tx>
            <c:rich>
              <a:bodyPr/>
              <a:lstStyle/>
              <a:p>
                <a:pPr>
                  <a:defRPr sz="1400"/>
                </a:pPr>
                <a:r>
                  <a:rPr lang="en-US" sz="1400" dirty="0"/>
                  <a:t>HIV RNA &lt;50 copies/mL (%)</a:t>
                </a:r>
              </a:p>
            </c:rich>
          </c:tx>
          <c:layout>
            <c:manualLayout>
              <c:xMode val="edge"/>
              <c:yMode val="edge"/>
              <c:x val="4.6295902201414002E-3"/>
              <c:y val="0.15079551068195601"/>
            </c:manualLayout>
          </c:layout>
          <c:overlay val="0"/>
        </c:title>
        <c:numFmt formatCode="0" sourceLinked="0"/>
        <c:majorTickMark val="out"/>
        <c:minorTickMark val="none"/>
        <c:tickLblPos val="nextTo"/>
        <c:spPr>
          <a:ln w="12700">
            <a:solidFill>
              <a:srgbClr val="000000"/>
            </a:solidFill>
          </a:ln>
        </c:spPr>
        <c:txPr>
          <a:bodyPr/>
          <a:lstStyle/>
          <a:p>
            <a:pPr>
              <a:defRPr sz="1400">
                <a:solidFill>
                  <a:srgbClr val="000000"/>
                </a:solidFill>
              </a:defRPr>
            </a:pPr>
            <a:endParaRPr lang="en-US"/>
          </a:p>
        </c:txPr>
        <c:crossAx val="184106509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5078385472086302"/>
          <c:y val="3.0769620144000898E-4"/>
          <c:w val="0.53273143221962105"/>
          <c:h val="6.1581188208837803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Sheet1!$B$2:$B$3</c:f>
              <c:numCache>
                <c:formatCode>0</c:formatCode>
                <c:ptCount val="2"/>
                <c:pt idx="0">
                  <c:v>75</c:v>
                </c:pt>
                <c:pt idx="1">
                  <c:v>62</c:v>
                </c:pt>
              </c:numCache>
            </c:numRef>
          </c:val>
          <c:extLst>
            <c:ext xmlns:c16="http://schemas.microsoft.com/office/drawing/2014/chart" uri="{C3380CC4-5D6E-409C-BE32-E72D297353CC}">
              <c16:uniqueId val="{00000000-DEE2-F044-B80D-3F5D8B2C9EF6}"/>
            </c:ext>
          </c:extLst>
        </c:ser>
        <c:ser>
          <c:idx val="1"/>
          <c:order val="1"/>
          <c:tx>
            <c:strRef>
              <c:f>Sheet1!$C$1</c:f>
              <c:strCache>
                <c:ptCount val="1"/>
                <c:pt idx="0">
                  <c:v>Placebo + OBT </c:v>
                </c:pt>
              </c:strCache>
            </c:strRef>
          </c:tx>
          <c:spPr>
            <a:solidFill>
              <a:srgbClr val="967C4A"/>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Sheet1!$C$2:$C$3</c:f>
              <c:numCache>
                <c:formatCode>0</c:formatCode>
                <c:ptCount val="2"/>
                <c:pt idx="0">
                  <c:v>54</c:v>
                </c:pt>
                <c:pt idx="1">
                  <c:v>44</c:v>
                </c:pt>
              </c:numCache>
            </c:numRef>
          </c:val>
          <c:extLst>
            <c:ext xmlns:c16="http://schemas.microsoft.com/office/drawing/2014/chart" uri="{C3380CC4-5D6E-409C-BE32-E72D297353CC}">
              <c16:uniqueId val="{00000001-DEE2-F044-B80D-3F5D8B2C9EF6}"/>
            </c:ext>
          </c:extLst>
        </c:ser>
        <c:dLbls>
          <c:showLegendKey val="0"/>
          <c:showVal val="1"/>
          <c:showCatName val="0"/>
          <c:showSerName val="0"/>
          <c:showPercent val="0"/>
          <c:showBubbleSize val="0"/>
        </c:dLbls>
        <c:gapWidth val="125"/>
        <c:axId val="1840911128"/>
        <c:axId val="1840914344"/>
      </c:barChart>
      <c:catAx>
        <c:axId val="1840911128"/>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40914344"/>
        <c:crosses val="autoZero"/>
        <c:auto val="1"/>
        <c:lblAlgn val="ctr"/>
        <c:lblOffset val="1"/>
        <c:tickLblSkip val="1"/>
        <c:tickMarkSkip val="1"/>
        <c:noMultiLvlLbl val="0"/>
      </c:catAx>
      <c:valAx>
        <c:axId val="1840914344"/>
        <c:scaling>
          <c:orientation val="minMax"/>
          <c:max val="10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b="1" i="0" baseline="0" dirty="0">
                    <a:effectLst/>
                  </a:rPr>
                  <a:t>Patients (%)</a:t>
                </a:r>
                <a:endParaRPr lang="en-US" sz="1800" dirty="0">
                  <a:effectLst/>
                </a:endParaRPr>
              </a:p>
            </c:rich>
          </c:tx>
          <c:layout>
            <c:manualLayout>
              <c:xMode val="edge"/>
              <c:yMode val="edge"/>
              <c:x val="1.54320987654321E-3"/>
              <c:y val="0.297076253627166"/>
            </c:manualLayout>
          </c:layout>
          <c:overlay val="0"/>
        </c:title>
        <c:numFmt formatCode="0" sourceLinked="0"/>
        <c:majorTickMark val="out"/>
        <c:minorTickMark val="none"/>
        <c:tickLblPos val="nextTo"/>
        <c:spPr>
          <a:ln w="12700">
            <a:solidFill>
              <a:srgbClr val="000000"/>
            </a:solidFill>
          </a:ln>
        </c:spPr>
        <c:txPr>
          <a:bodyPr/>
          <a:lstStyle/>
          <a:p>
            <a:pPr>
              <a:defRPr sz="1600">
                <a:solidFill>
                  <a:srgbClr val="000000"/>
                </a:solidFill>
              </a:defRPr>
            </a:pPr>
            <a:endParaRPr lang="en-US"/>
          </a:p>
        </c:txPr>
        <c:crossAx val="184091112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8.9567308302888393E-2"/>
          <c:w val="0.83527692718965696"/>
          <c:h val="0.74275048907064101"/>
        </c:manualLayout>
      </c:layout>
      <c:barChart>
        <c:barDir val="col"/>
        <c:grouping val="clustered"/>
        <c:varyColors val="0"/>
        <c:ser>
          <c:idx val="0"/>
          <c:order val="0"/>
          <c:tx>
            <c:strRef>
              <c:f>Sheet1!$B$1</c:f>
              <c:strCache>
                <c:ptCount val="1"/>
                <c:pt idx="0">
                  <c:v>Etravirine + OBT</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c:v>
                </c:pt>
                <c:pt idx="1">
                  <c:v>1</c:v>
                </c:pt>
                <c:pt idx="2">
                  <c:v>2</c:v>
                </c:pt>
                <c:pt idx="3">
                  <c:v>≥3</c:v>
                </c:pt>
              </c:strCache>
            </c:strRef>
          </c:cat>
          <c:val>
            <c:numRef>
              <c:f>Sheet1!$B$2:$B$5</c:f>
              <c:numCache>
                <c:formatCode>0</c:formatCode>
                <c:ptCount val="4"/>
                <c:pt idx="0">
                  <c:v>44</c:v>
                </c:pt>
                <c:pt idx="1">
                  <c:v>62</c:v>
                </c:pt>
                <c:pt idx="2">
                  <c:v>82</c:v>
                </c:pt>
                <c:pt idx="3">
                  <c:v>80</c:v>
                </c:pt>
              </c:numCache>
            </c:numRef>
          </c:val>
          <c:extLst>
            <c:ext xmlns:c16="http://schemas.microsoft.com/office/drawing/2014/chart" uri="{C3380CC4-5D6E-409C-BE32-E72D297353CC}">
              <c16:uniqueId val="{00000000-B944-8C49-9803-A6CB6F0BB87E}"/>
            </c:ext>
          </c:extLst>
        </c:ser>
        <c:ser>
          <c:idx val="1"/>
          <c:order val="1"/>
          <c:tx>
            <c:strRef>
              <c:f>Sheet1!$C$1</c:f>
              <c:strCache>
                <c:ptCount val="1"/>
                <c:pt idx="0">
                  <c:v>Placebo + OBT</c:v>
                </c:pt>
              </c:strCache>
            </c:strRef>
          </c:tx>
          <c:spPr>
            <a:solidFill>
              <a:srgbClr val="967C4A"/>
            </a:solidFill>
            <a:ln w="12700">
              <a:noFill/>
            </a:ln>
            <a:effectLst/>
            <a:scene3d>
              <a:camera prst="orthographicFront"/>
              <a:lightRig rig="threePt" dir="t"/>
            </a:scene3d>
            <a:sp3d>
              <a:bevelT/>
            </a:sp3d>
          </c:spPr>
          <c:invertIfNegative val="0"/>
          <c:dLbls>
            <c:dLbl>
              <c:idx val="3"/>
              <c:layout>
                <c:manualLayout>
                  <c:x val="1.1316741696017799E-16"/>
                  <c:y val="2.9868704700111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44-8C49-9803-A6CB6F0BB87E}"/>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c:v>
                </c:pt>
                <c:pt idx="1">
                  <c:v>1</c:v>
                </c:pt>
                <c:pt idx="2">
                  <c:v>2</c:v>
                </c:pt>
                <c:pt idx="3">
                  <c:v>≥3</c:v>
                </c:pt>
              </c:strCache>
            </c:strRef>
          </c:cat>
          <c:val>
            <c:numRef>
              <c:f>Sheet1!$C$2:$C$5</c:f>
              <c:numCache>
                <c:formatCode>0</c:formatCode>
                <c:ptCount val="4"/>
                <c:pt idx="0">
                  <c:v>7</c:v>
                </c:pt>
                <c:pt idx="1">
                  <c:v>34</c:v>
                </c:pt>
                <c:pt idx="2">
                  <c:v>70</c:v>
                </c:pt>
                <c:pt idx="3">
                  <c:v>73</c:v>
                </c:pt>
              </c:numCache>
            </c:numRef>
          </c:val>
          <c:extLst>
            <c:ext xmlns:c16="http://schemas.microsoft.com/office/drawing/2014/chart" uri="{C3380CC4-5D6E-409C-BE32-E72D297353CC}">
              <c16:uniqueId val="{00000002-B944-8C49-9803-A6CB6F0BB87E}"/>
            </c:ext>
          </c:extLst>
        </c:ser>
        <c:dLbls>
          <c:showLegendKey val="0"/>
          <c:showVal val="1"/>
          <c:showCatName val="0"/>
          <c:showSerName val="0"/>
          <c:showPercent val="0"/>
          <c:showBubbleSize val="0"/>
        </c:dLbls>
        <c:gapWidth val="75"/>
        <c:axId val="-2102349576"/>
        <c:axId val="1775376088"/>
      </c:barChart>
      <c:catAx>
        <c:axId val="-2102349576"/>
        <c:scaling>
          <c:orientation val="minMax"/>
        </c:scaling>
        <c:delete val="0"/>
        <c:axPos val="b"/>
        <c:title>
          <c:tx>
            <c:rich>
              <a:bodyPr/>
              <a:lstStyle/>
              <a:p>
                <a:pPr>
                  <a:defRPr sz="1600"/>
                </a:pPr>
                <a:r>
                  <a:rPr lang="en-US" sz="1600" dirty="0"/>
                  <a:t>Number</a:t>
                </a:r>
                <a:r>
                  <a:rPr lang="en-US" sz="1600" baseline="0" dirty="0"/>
                  <a:t> of Active Background Antiretrovirals</a:t>
                </a:r>
                <a:endParaRPr lang="en-US" sz="1600" dirty="0"/>
              </a:p>
            </c:rich>
          </c:tx>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775376088"/>
        <c:crosses val="autoZero"/>
        <c:auto val="1"/>
        <c:lblAlgn val="ctr"/>
        <c:lblOffset val="1"/>
        <c:tickLblSkip val="1"/>
        <c:tickMarkSkip val="1"/>
        <c:noMultiLvlLbl val="0"/>
      </c:catAx>
      <c:valAx>
        <c:axId val="1775376088"/>
        <c:scaling>
          <c:orientation val="minMax"/>
          <c:max val="100"/>
        </c:scaling>
        <c:delete val="0"/>
        <c:axPos val="l"/>
        <c:title>
          <c:tx>
            <c:rich>
              <a:bodyPr/>
              <a:lstStyle/>
              <a:p>
                <a:pPr>
                  <a:defRPr sz="1600"/>
                </a:pPr>
                <a:r>
                  <a:rPr lang="en-US" sz="1600" b="1" i="0" baseline="0" dirty="0">
                    <a:effectLst/>
                  </a:rPr>
                  <a:t>HIV RNA &lt;50 copies/mL (%)</a:t>
                </a:r>
                <a:endParaRPr lang="en-US" sz="1600" dirty="0">
                  <a:effectLst/>
                </a:endParaRPr>
              </a:p>
            </c:rich>
          </c:tx>
          <c:layout>
            <c:manualLayout>
              <c:xMode val="edge"/>
              <c:yMode val="edge"/>
              <c:x val="9.2592592592592605E-3"/>
              <c:y val="0.14183495447492001"/>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21023495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9.2682355497793693E-3"/>
          <c:w val="0.500564304461942"/>
          <c:h val="7.1941601049868797E-2"/>
        </c:manualLayout>
      </c:layout>
      <c:overlay val="0"/>
      <c:spPr>
        <a:noFill/>
      </c:spPr>
      <c:txPr>
        <a:bodyPr/>
        <a:lstStyle/>
        <a:p>
          <a:pPr algn="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14</a:t>
            </a:fld>
            <a:endParaRPr lang="en-US"/>
          </a:p>
        </p:txBody>
      </p:sp>
    </p:spTree>
    <p:extLst>
      <p:ext uri="{BB962C8B-B14F-4D97-AF65-F5344CB8AC3E}">
        <p14:creationId xmlns:p14="http://schemas.microsoft.com/office/powerpoint/2010/main" val="321877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64</a:t>
            </a:fld>
            <a:endParaRPr lang="en-US"/>
          </a:p>
        </p:txBody>
      </p:sp>
    </p:spTree>
    <p:extLst>
      <p:ext uri="{BB962C8B-B14F-4D97-AF65-F5344CB8AC3E}">
        <p14:creationId xmlns:p14="http://schemas.microsoft.com/office/powerpoint/2010/main" val="15410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74</a:t>
            </a:fld>
            <a:endParaRPr lang="en-US"/>
          </a:p>
        </p:txBody>
      </p:sp>
    </p:spTree>
    <p:extLst>
      <p:ext uri="{BB962C8B-B14F-4D97-AF65-F5344CB8AC3E}">
        <p14:creationId xmlns:p14="http://schemas.microsoft.com/office/powerpoint/2010/main" val="268806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75</a:t>
            </a:fld>
            <a:endParaRPr lang="en-US"/>
          </a:p>
        </p:txBody>
      </p:sp>
    </p:spTree>
    <p:extLst>
      <p:ext uri="{BB962C8B-B14F-4D97-AF65-F5344CB8AC3E}">
        <p14:creationId xmlns:p14="http://schemas.microsoft.com/office/powerpoint/2010/main" val="424957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82</a:t>
            </a:fld>
            <a:endParaRPr lang="en-US"/>
          </a:p>
        </p:txBody>
      </p:sp>
    </p:spTree>
    <p:extLst>
      <p:ext uri="{BB962C8B-B14F-4D97-AF65-F5344CB8AC3E}">
        <p14:creationId xmlns:p14="http://schemas.microsoft.com/office/powerpoint/2010/main" val="79191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5CC87-9824-8A4F-85DD-A52EBF403ED5}" type="slidenum">
              <a:rPr lang="en-US" smtClean="0"/>
              <a:t>83</a:t>
            </a:fld>
            <a:endParaRPr lang="en-US"/>
          </a:p>
        </p:txBody>
      </p:sp>
    </p:spTree>
    <p:extLst>
      <p:ext uri="{BB962C8B-B14F-4D97-AF65-F5344CB8AC3E}">
        <p14:creationId xmlns:p14="http://schemas.microsoft.com/office/powerpoint/2010/main" val="372993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9017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4" y="6104631"/>
            <a:ext cx="1575509" cy="604369"/>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1219199"/>
            <a:ext cx="9162288" cy="5669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706548074"/>
      </p:ext>
    </p:extLst>
  </p:cSld>
  <p:clrMapOvr>
    <a:masterClrMapping/>
  </p:clrMapOvr>
  <p:transition spd="slow"/>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_Title">
    <p:spTree>
      <p:nvGrpSpPr>
        <p:cNvPr id="1" name=""/>
        <p:cNvGrpSpPr/>
        <p:nvPr/>
      </p:nvGrpSpPr>
      <p:grpSpPr>
        <a:xfrm>
          <a:off x="0" y="0"/>
          <a:ext cx="0" cy="0"/>
          <a:chOff x="0" y="0"/>
          <a:chExt cx="0" cy="0"/>
        </a:xfrm>
      </p:grpSpPr>
      <p:pic>
        <p:nvPicPr>
          <p:cNvPr id="3" name="Picture 2"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1912583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16106333"/>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_URL_Below">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4"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4657425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3_URL_Side ">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4" name="Picture 33" descr="AETC_Program-color-outline-01.png">
            <a:extLst>
              <a:ext uri="{FF2B5EF4-FFF2-40B4-BE49-F238E27FC236}">
                <a16:creationId xmlns:a16="http://schemas.microsoft.com/office/drawing/2014/main" id="{98E96793-9A1D-E443-86A8-88BD7E89A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5" name="TextBox 34">
            <a:extLst>
              <a:ext uri="{FF2B5EF4-FFF2-40B4-BE49-F238E27FC236}">
                <a16:creationId xmlns:a16="http://schemas.microsoft.com/office/drawing/2014/main" id="{13C415AF-4480-6D42-B6E8-516737E74359}"/>
              </a:ext>
            </a:extLst>
          </p:cNvPr>
          <p:cNvSpPr txBox="1"/>
          <p:nvPr userDrawn="1"/>
        </p:nvSpPr>
        <p:spPr>
          <a:xfrm>
            <a:off x="7187624" y="323892"/>
            <a:ext cx="1531088"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sp>
        <p:nvSpPr>
          <p:cNvPr id="60"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7561761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Red">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White and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694" r:id="rId4"/>
    <p:sldLayoutId id="2147483695" r:id="rId5"/>
    <p:sldLayoutId id="2147483696" r:id="rId6"/>
    <p:sldLayoutId id="2147483714" r:id="rId7"/>
    <p:sldLayoutId id="2147483697" r:id="rId8"/>
    <p:sldLayoutId id="2147483698" r:id="rId9"/>
    <p:sldLayoutId id="2147483699" r:id="rId10"/>
    <p:sldLayoutId id="2147483700" r:id="rId11"/>
    <p:sldLayoutId id="2147483707" r:id="rId12"/>
    <p:sldLayoutId id="2147483728" r:id="rId13"/>
    <p:sldLayoutId id="2147483727" r:id="rId14"/>
    <p:sldLayoutId id="2147483703" r:id="rId15"/>
    <p:sldLayoutId id="2147483706"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Etravirine (</a:t>
            </a:r>
            <a:r>
              <a:rPr lang="en-US" i="1" dirty="0" err="1"/>
              <a:t>Intelence</a:t>
            </a:r>
            <a:r>
              <a:rPr lang="en-US" dirty="0"/>
              <a:t>)</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600"/>
              </a:spcBef>
            </a:pPr>
            <a:r>
              <a:rPr lang="en-US" dirty="0"/>
              <a:t>David H. Spach, MD</a:t>
            </a:r>
            <a:br>
              <a:rPr lang="en-US" dirty="0"/>
            </a:br>
            <a:r>
              <a:rPr lang="en-US" dirty="0"/>
              <a:t>Brian R. Wood, MD</a:t>
            </a:r>
          </a:p>
        </p:txBody>
      </p:sp>
      <p:sp>
        <p:nvSpPr>
          <p:cNvPr id="4" name="Text Placeholder 3"/>
          <p:cNvSpPr>
            <a:spLocks noGrp="1"/>
          </p:cNvSpPr>
          <p:nvPr>
            <p:ph type="body" sz="quarter" idx="14"/>
          </p:nvPr>
        </p:nvSpPr>
        <p:spPr/>
        <p:txBody>
          <a:bodyPr/>
          <a:lstStyle/>
          <a:p>
            <a:r>
              <a:rPr lang="en-US" dirty="0">
                <a:cs typeface="Arial"/>
              </a:rPr>
              <a:t>Last Updated</a:t>
            </a:r>
            <a:r>
              <a:rPr lang="en-US">
                <a:cs typeface="Arial"/>
              </a:rPr>
              <a:t>: February 16, 2020</a:t>
            </a:r>
            <a:endParaRPr lang="en-US" dirty="0">
              <a:cs typeface="Arial"/>
            </a:endParaRP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a:t>
            </a:r>
            <a:r>
              <a:rPr lang="en-US" sz="2400" i="1" dirty="0">
                <a:solidFill>
                  <a:srgbClr val="E7F1CA"/>
                </a:solidFill>
                <a:ea typeface="ＭＳ Ｐゴシック" pitchFamily="31" charset="-128"/>
                <a:cs typeface="ＭＳ Ｐゴシック" pitchFamily="31" charset="-128"/>
              </a:rPr>
              <a:t>versus</a:t>
            </a:r>
            <a:r>
              <a:rPr lang="en-US" sz="2400" dirty="0">
                <a:solidFill>
                  <a:srgbClr val="E7F1CA"/>
                </a:solidFill>
                <a:ea typeface="ＭＳ Ｐゴシック" pitchFamily="31" charset="-128"/>
                <a:cs typeface="ＭＳ Ｐゴシック" pitchFamily="31" charset="-128"/>
              </a:rPr>
              <a:t> Efavirenz</a:t>
            </a:r>
            <a:br>
              <a:rPr lang="en-US" sz="28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SENSE: Result </a:t>
            </a:r>
            <a:endParaRPr lang="en-US" sz="2800" dirty="0"/>
          </a:p>
        </p:txBody>
      </p:sp>
      <p:sp>
        <p:nvSpPr>
          <p:cNvPr id="21" name="Content Placeholder 20"/>
          <p:cNvSpPr>
            <a:spLocks noGrp="1"/>
          </p:cNvSpPr>
          <p:nvPr>
            <p:ph type="body" sz="quarter" idx="14"/>
          </p:nvPr>
        </p:nvSpPr>
        <p:spPr/>
        <p:txBody>
          <a:bodyPr/>
          <a:lstStyle/>
          <a:p>
            <a:r>
              <a:rPr lang="en-US" dirty="0"/>
              <a:t>Source: </a:t>
            </a:r>
            <a:r>
              <a:rPr lang="en-US" dirty="0" err="1">
                <a:latin typeface="Arial" pitchFamily="31" charset="0"/>
              </a:rPr>
              <a:t>Gazzard</a:t>
            </a:r>
            <a:r>
              <a:rPr lang="en-US" dirty="0">
                <a:latin typeface="Arial" pitchFamily="31" charset="0"/>
              </a:rPr>
              <a:t> B, et al. AIDS. 2011;25:2249-58.</a:t>
            </a:r>
          </a:p>
        </p:txBody>
      </p:sp>
      <p:graphicFrame>
        <p:nvGraphicFramePr>
          <p:cNvPr id="130" name="Chart 129"/>
          <p:cNvGraphicFramePr>
            <a:graphicFrameLocks/>
          </p:cNvGraphicFramePr>
          <p:nvPr>
            <p:extLst>
              <p:ext uri="{D42A27DB-BD31-4B8C-83A1-F6EECF244321}">
                <p14:modId xmlns:p14="http://schemas.microsoft.com/office/powerpoint/2010/main" val="2921331161"/>
              </p:ext>
            </p:extLst>
          </p:nvPr>
        </p:nvGraphicFramePr>
        <p:xfrm>
          <a:off x="457200" y="14478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7432170" y="2895600"/>
            <a:ext cx="929637" cy="249936"/>
          </a:xfrm>
          <a:prstGeom prst="roundRect">
            <a:avLst/>
          </a:prstGeom>
          <a:solidFill>
            <a:srgbClr val="00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200" dirty="0">
                <a:solidFill>
                  <a:srgbClr val="FFFFFF"/>
                </a:solidFill>
                <a:latin typeface="Arial" pitchFamily="31" charset="0"/>
              </a:rPr>
              <a:t>p = 0.011</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115861665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a:t>
            </a:r>
            <a:r>
              <a:rPr lang="en-US" sz="2400" i="1" dirty="0">
                <a:solidFill>
                  <a:srgbClr val="E7F1CA"/>
                </a:solidFill>
                <a:ea typeface="ＭＳ Ｐゴシック" pitchFamily="31" charset="-128"/>
                <a:cs typeface="ＭＳ Ｐゴシック" pitchFamily="31" charset="-128"/>
              </a:rPr>
              <a:t>versus</a:t>
            </a:r>
            <a:r>
              <a:rPr lang="en-US" sz="2400" dirty="0">
                <a:solidFill>
                  <a:srgbClr val="E7F1CA"/>
                </a:solidFill>
                <a:ea typeface="ＭＳ Ｐゴシック" pitchFamily="31" charset="-128"/>
                <a:cs typeface="ＭＳ Ｐゴシック" pitchFamily="31" charset="-128"/>
              </a:rPr>
              <a:t> Efavirenz</a:t>
            </a:r>
            <a:br>
              <a:rPr lang="en-US" sz="28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SENSE: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31" charset="0"/>
              </a:rPr>
              <a:t>Gazzard</a:t>
            </a:r>
            <a:r>
              <a:rPr lang="en-US" dirty="0">
                <a:latin typeface="Arial" pitchFamily="31" charset="0"/>
              </a:rPr>
              <a:t> B, et al. AIDS. 2011;25:2249-58.</a:t>
            </a:r>
          </a:p>
        </p:txBody>
      </p:sp>
      <p:graphicFrame>
        <p:nvGraphicFramePr>
          <p:cNvPr id="7" name="Table 6"/>
          <p:cNvGraphicFramePr>
            <a:graphicFrameLocks noGrp="1"/>
          </p:cNvGraphicFramePr>
          <p:nvPr>
            <p:extLst/>
          </p:nvPr>
        </p:nvGraphicFramePr>
        <p:xfrm>
          <a:off x="0" y="2424684"/>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“First-line treatment with etravirine 400 mg once daily and two nucleoside reverse transcriptase inhibitors (NRTIs) led to similar rates of HIV RNA suppression, compared with efavirenz and two NRTIs. None of the patients with </a:t>
                      </a:r>
                      <a:r>
                        <a:rPr lang="en-US" sz="2000" b="0" dirty="0" err="1">
                          <a:solidFill>
                            <a:srgbClr val="000000"/>
                          </a:solidFill>
                          <a:latin typeface="Arial"/>
                          <a:cs typeface="Arial"/>
                        </a:rPr>
                        <a:t>virological</a:t>
                      </a:r>
                      <a:r>
                        <a:rPr lang="en-US" sz="2000" b="0" dirty="0">
                          <a:solidFill>
                            <a:srgbClr val="000000"/>
                          </a:solidFill>
                          <a:latin typeface="Arial"/>
                          <a:cs typeface="Arial"/>
                        </a:rPr>
                        <a:t> failure in the etravirine arm developed resistance to </a:t>
                      </a:r>
                      <a:r>
                        <a:rPr lang="en-US" sz="2000" b="0" dirty="0" err="1">
                          <a:solidFill>
                            <a:srgbClr val="000000"/>
                          </a:solidFill>
                          <a:latin typeface="Arial"/>
                          <a:cs typeface="Arial"/>
                        </a:rPr>
                        <a:t>nonnucleosides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087516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0" dirty="0"/>
              <a:t>Once Daily </a:t>
            </a:r>
            <a:r>
              <a:rPr lang="en-US" sz="2700" b="0" dirty="0" err="1"/>
              <a:t>Etravirine</a:t>
            </a:r>
            <a:r>
              <a:rPr lang="en-US" sz="2700" b="0" dirty="0"/>
              <a:t> in Treatment-Naïve Adults</a:t>
            </a:r>
            <a:br>
              <a:rPr lang="en-US" sz="2700" dirty="0"/>
            </a:br>
            <a:r>
              <a:rPr lang="en-US" dirty="0"/>
              <a:t>08-2070 Trial</a:t>
            </a:r>
          </a:p>
        </p:txBody>
      </p:sp>
      <p:sp>
        <p:nvSpPr>
          <p:cNvPr id="4" name="Text Placeholder 3">
            <a:extLst>
              <a:ext uri="{FF2B5EF4-FFF2-40B4-BE49-F238E27FC236}">
                <a16:creationId xmlns:a16="http://schemas.microsoft.com/office/drawing/2014/main" id="{160AD658-E4B0-964E-8E65-C59335FB5D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50377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5257800" y="3657600"/>
            <a:ext cx="762000" cy="1"/>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in Treatment-Naïve Adults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08-2070: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Floris</a:t>
            </a:r>
            <a:r>
              <a:rPr lang="en-US" dirty="0"/>
              <a:t>-Moore MA, et al. </a:t>
            </a:r>
            <a:r>
              <a:rPr lang="hr-HR" dirty="0"/>
              <a:t>Antivir Ther. 2016;21:55-64. </a:t>
            </a:r>
            <a:endParaRPr lang="en-US" dirty="0">
              <a:latin typeface="Arial" pitchFamily="31" charset="0"/>
            </a:endParaRPr>
          </a:p>
        </p:txBody>
      </p:sp>
      <p:sp>
        <p:nvSpPr>
          <p:cNvPr id="24" name="Rectangle 7"/>
          <p:cNvSpPr>
            <a:spLocks noChangeArrowheads="1"/>
          </p:cNvSpPr>
          <p:nvPr/>
        </p:nvSpPr>
        <p:spPr bwMode="ltGray">
          <a:xfrm>
            <a:off x="6031856" y="3107488"/>
            <a:ext cx="2816572"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QD +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Tenofovir-emtricitabine QD </a:t>
            </a:r>
            <a:br>
              <a:rPr lang="en-US" sz="1600" b="1" dirty="0">
                <a:solidFill>
                  <a:srgbClr val="000000"/>
                </a:solidFill>
                <a:latin typeface="Arial" pitchFamily="-107" charset="0"/>
                <a:ea typeface="Arial" pitchFamily="-107" charset="0"/>
                <a:cs typeface="Arial" pitchFamily="-107" charset="0"/>
              </a:rPr>
            </a:br>
            <a:r>
              <a:rPr lang="en-US" sz="1400" dirty="0">
                <a:solidFill>
                  <a:srgbClr val="000000"/>
                </a:solidFill>
                <a:latin typeface="Arial" pitchFamily="-107" charset="0"/>
                <a:ea typeface="Arial" pitchFamily="-107" charset="0"/>
                <a:cs typeface="Arial" pitchFamily="-107" charset="0"/>
              </a:rPr>
              <a:t>(n = 79)</a:t>
            </a:r>
          </a:p>
        </p:txBody>
      </p:sp>
      <p:graphicFrame>
        <p:nvGraphicFramePr>
          <p:cNvPr id="10" name="Group 31"/>
          <p:cNvGraphicFramePr>
            <a:graphicFrameLocks noGrp="1"/>
          </p:cNvGraphicFramePr>
          <p:nvPr>
            <p:extLst>
              <p:ext uri="{D42A27DB-BD31-4B8C-83A1-F6EECF244321}">
                <p14:modId xmlns:p14="http://schemas.microsoft.com/office/powerpoint/2010/main" val="2306620954"/>
              </p:ext>
            </p:extLst>
          </p:nvPr>
        </p:nvGraphicFramePr>
        <p:xfrm>
          <a:off x="381000" y="1717184"/>
          <a:ext cx="5066756" cy="3872831"/>
        </p:xfrm>
        <a:graphic>
          <a:graphicData uri="http://schemas.openxmlformats.org/drawingml/2006/table">
            <a:tbl>
              <a:tblPr>
                <a:effectLst/>
              </a:tblPr>
              <a:tblGrid>
                <a:gridCol w="5066756">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08-2070</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39066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Phase 2, single-arm trial assessing activity, safety, and tolerability of once-daily etravirine with tenofovir DF-emtricitabine in treatment-naïve adults with HIV</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79)</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Age</a:t>
                      </a:r>
                      <a:r>
                        <a:rPr lang="en-US" sz="1600" dirty="0">
                          <a:solidFill>
                            <a:srgbClr val="000000"/>
                          </a:solidFill>
                          <a:latin typeface="Arial" pitchFamily="22" charset="0"/>
                        </a:rPr>
                        <a:t> ≥18 </a:t>
                      </a:r>
                      <a:r>
                        <a:rPr lang="en-US" sz="1600" u="none" dirty="0">
                          <a:solidFill>
                            <a:srgbClr val="000000"/>
                          </a:solidFill>
                          <a:latin typeface="Arial" pitchFamily="22" charset="0"/>
                        </a:rPr>
                        <a:t>years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HIV RNA &gt;1000 copies/mL </a:t>
                      </a:r>
                      <a:br>
                        <a:rPr lang="en-US" sz="1600" baseline="0" dirty="0">
                          <a:solidFill>
                            <a:srgbClr val="000000"/>
                          </a:solidFill>
                          <a:latin typeface="Arial" pitchFamily="22" charset="0"/>
                        </a:rPr>
                      </a:br>
                      <a:r>
                        <a:rPr lang="en-US" sz="1600" dirty="0">
                          <a:solidFill>
                            <a:srgbClr val="000000"/>
                          </a:solidFill>
                          <a:latin typeface="Arial" pitchFamily="22" charset="0"/>
                        </a:rPr>
                        <a:t>- Treatment-naïve</a:t>
                      </a:r>
                      <a:br>
                        <a:rPr lang="en-US" sz="1600" dirty="0">
                          <a:solidFill>
                            <a:srgbClr val="000000"/>
                          </a:solidFill>
                          <a:latin typeface="Arial" pitchFamily="22" charset="0"/>
                        </a:rPr>
                      </a:br>
                      <a:r>
                        <a:rPr lang="en-US" sz="1600" baseline="0" dirty="0">
                          <a:solidFill>
                            <a:srgbClr val="000000"/>
                          </a:solidFill>
                          <a:latin typeface="Arial" pitchFamily="22" charset="0"/>
                        </a:rPr>
                        <a:t>- No resistance to etravirine or TDF-FTC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Etravirine</a:t>
                      </a:r>
                      <a:r>
                        <a:rPr lang="en-US" sz="1600" b="0" baseline="0" dirty="0">
                          <a:solidFill>
                            <a:srgbClr val="000000"/>
                          </a:solidFill>
                          <a:latin typeface="Arial" pitchFamily="22" charset="0"/>
                        </a:rPr>
                        <a:t> 400 mg QD + tenofovir-emtricitabine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1" y="6074483"/>
            <a:ext cx="9159243" cy="307777"/>
          </a:xfrm>
          <a:prstGeom prst="rect">
            <a:avLst/>
          </a:prstGeom>
          <a:solidFill>
            <a:schemeClr val="bg1">
              <a:lumMod val="95000"/>
            </a:schemeClr>
          </a:solidFill>
        </p:spPr>
        <p:txBody>
          <a:bodyPr wrap="square" lIns="365760" rIns="365760" rtlCol="0">
            <a:spAutoFit/>
          </a:bodyPr>
          <a:lstStyle/>
          <a:p>
            <a:r>
              <a:rPr lang="en-US" sz="1400" dirty="0">
                <a:latin typeface="Arial" pitchFamily="31" charset="0"/>
              </a:rPr>
              <a:t>*</a:t>
            </a:r>
            <a:r>
              <a:rPr lang="en-US" sz="1400" dirty="0">
                <a:latin typeface="Arial"/>
              </a:rPr>
              <a:t>ITT: Intent-to-Treat, M=F: missing equals failure</a:t>
            </a:r>
          </a:p>
        </p:txBody>
      </p:sp>
    </p:spTree>
    <p:extLst>
      <p:ext uri="{BB962C8B-B14F-4D97-AF65-F5344CB8AC3E}">
        <p14:creationId xmlns:p14="http://schemas.microsoft.com/office/powerpoint/2010/main" val="22941974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in Treatment-Naïve Adults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08-2070: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sz="2000" dirty="0">
                <a:solidFill>
                  <a:schemeClr val="bg1"/>
                </a:solidFill>
                <a:latin typeface="Arial" pitchFamily="-110" charset="0"/>
                <a:ea typeface="ＭＳ Ｐゴシック" pitchFamily="-110" charset="-128"/>
                <a:cs typeface="ＭＳ Ｐゴシック" pitchFamily="-110" charset="-128"/>
              </a:rPr>
              <a:t> Virologic Response (all patients taking ETR + TDF-FTC )</a:t>
            </a:r>
          </a:p>
        </p:txBody>
      </p:sp>
      <p:sp>
        <p:nvSpPr>
          <p:cNvPr id="6" name="Content Placeholder 5"/>
          <p:cNvSpPr>
            <a:spLocks noGrp="1"/>
          </p:cNvSpPr>
          <p:nvPr>
            <p:ph type="body" sz="quarter" idx="16"/>
          </p:nvPr>
        </p:nvSpPr>
        <p:spPr/>
        <p:txBody>
          <a:bodyPr/>
          <a:lstStyle/>
          <a:p>
            <a:r>
              <a:rPr lang="en-US" dirty="0"/>
              <a:t>Source: </a:t>
            </a:r>
            <a:r>
              <a:rPr lang="en-US" dirty="0" err="1"/>
              <a:t>Floris</a:t>
            </a:r>
            <a:r>
              <a:rPr lang="en-US" dirty="0"/>
              <a:t>-Moore MA, et al. </a:t>
            </a:r>
            <a:r>
              <a:rPr lang="hr-HR" dirty="0"/>
              <a:t>Antivir Ther. 2016;21:55-64.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907635339"/>
              </p:ext>
            </p:extLst>
          </p:nvPr>
        </p:nvGraphicFramePr>
        <p:xfrm>
          <a:off x="457200" y="1771760"/>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 y="6057771"/>
            <a:ext cx="9159243" cy="307777"/>
          </a:xfrm>
          <a:prstGeom prst="rect">
            <a:avLst/>
          </a:prstGeom>
          <a:solidFill>
            <a:schemeClr val="bg1">
              <a:lumMod val="95000"/>
            </a:schemeClr>
          </a:solidFill>
        </p:spPr>
        <p:txBody>
          <a:bodyPr wrap="square" lIns="365760" rIns="365760" rtlCol="0">
            <a:spAutoFit/>
          </a:bodyPr>
          <a:lstStyle/>
          <a:p>
            <a:r>
              <a:rPr lang="en-US" sz="1400" dirty="0">
                <a:latin typeface="Arial" pitchFamily="31" charset="0"/>
              </a:rPr>
              <a:t>*</a:t>
            </a:r>
            <a:r>
              <a:rPr lang="en-US" sz="1400" dirty="0">
                <a:latin typeface="Arial"/>
              </a:rPr>
              <a:t>ITT: Intent-to-Treat, M=F: missing equals failure</a:t>
            </a:r>
          </a:p>
        </p:txBody>
      </p:sp>
      <p:sp>
        <p:nvSpPr>
          <p:cNvPr id="9" name="TextBox 8"/>
          <p:cNvSpPr txBox="1"/>
          <p:nvPr/>
        </p:nvSpPr>
        <p:spPr>
          <a:xfrm>
            <a:off x="2473202" y="4942018"/>
            <a:ext cx="651726" cy="292388"/>
          </a:xfrm>
          <a:prstGeom prst="rect">
            <a:avLst/>
          </a:prstGeom>
          <a:noFill/>
        </p:spPr>
        <p:txBody>
          <a:bodyPr wrap="square" rtlCol="0" anchor="ctr" anchorCtr="1">
            <a:spAutoFit/>
          </a:bodyPr>
          <a:lstStyle/>
          <a:p>
            <a:r>
              <a:rPr lang="en-US" sz="1300" dirty="0">
                <a:solidFill>
                  <a:srgbClr val="FFFFFF"/>
                </a:solidFill>
                <a:latin typeface="Arial"/>
              </a:rPr>
              <a:t>61/79</a:t>
            </a:r>
          </a:p>
        </p:txBody>
      </p:sp>
      <p:sp>
        <p:nvSpPr>
          <p:cNvPr id="10" name="TextBox 9"/>
          <p:cNvSpPr txBox="1"/>
          <p:nvPr/>
        </p:nvSpPr>
        <p:spPr>
          <a:xfrm>
            <a:off x="3367236" y="4942018"/>
            <a:ext cx="651726" cy="292388"/>
          </a:xfrm>
          <a:prstGeom prst="rect">
            <a:avLst/>
          </a:prstGeom>
          <a:noFill/>
        </p:spPr>
        <p:txBody>
          <a:bodyPr wrap="square" rtlCol="0" anchor="ctr" anchorCtr="1">
            <a:spAutoFit/>
          </a:bodyPr>
          <a:lstStyle/>
          <a:p>
            <a:r>
              <a:rPr lang="en-US" sz="1300" dirty="0">
                <a:solidFill>
                  <a:srgbClr val="FFFFFF"/>
                </a:solidFill>
                <a:latin typeface="Arial"/>
              </a:rPr>
              <a:t>61/69</a:t>
            </a:r>
          </a:p>
        </p:txBody>
      </p:sp>
      <p:sp>
        <p:nvSpPr>
          <p:cNvPr id="11" name="TextBox 10"/>
          <p:cNvSpPr txBox="1"/>
          <p:nvPr/>
        </p:nvSpPr>
        <p:spPr>
          <a:xfrm>
            <a:off x="5974137" y="4942018"/>
            <a:ext cx="651726" cy="292388"/>
          </a:xfrm>
          <a:prstGeom prst="rect">
            <a:avLst/>
          </a:prstGeom>
          <a:noFill/>
        </p:spPr>
        <p:txBody>
          <a:bodyPr wrap="square" rtlCol="0" anchor="ctr" anchorCtr="1">
            <a:spAutoFit/>
          </a:bodyPr>
          <a:lstStyle/>
          <a:p>
            <a:r>
              <a:rPr lang="en-US" sz="1300" dirty="0">
                <a:solidFill>
                  <a:srgbClr val="FFFFFF"/>
                </a:solidFill>
                <a:latin typeface="Arial"/>
              </a:rPr>
              <a:t>65/79</a:t>
            </a:r>
          </a:p>
        </p:txBody>
      </p:sp>
      <p:sp>
        <p:nvSpPr>
          <p:cNvPr id="12" name="TextBox 11"/>
          <p:cNvSpPr txBox="1"/>
          <p:nvPr/>
        </p:nvSpPr>
        <p:spPr>
          <a:xfrm>
            <a:off x="6868171" y="4942018"/>
            <a:ext cx="651726" cy="292388"/>
          </a:xfrm>
          <a:prstGeom prst="rect">
            <a:avLst/>
          </a:prstGeom>
          <a:noFill/>
        </p:spPr>
        <p:txBody>
          <a:bodyPr wrap="square" rtlCol="0" anchor="ctr" anchorCtr="1">
            <a:spAutoFit/>
          </a:bodyPr>
          <a:lstStyle/>
          <a:p>
            <a:r>
              <a:rPr lang="en-US" sz="1300" dirty="0">
                <a:solidFill>
                  <a:srgbClr val="FFFFFF"/>
                </a:solidFill>
                <a:latin typeface="Arial"/>
              </a:rPr>
              <a:t>65/69</a:t>
            </a:r>
          </a:p>
        </p:txBody>
      </p:sp>
    </p:spTree>
    <p:extLst>
      <p:ext uri="{BB962C8B-B14F-4D97-AF65-F5344CB8AC3E}">
        <p14:creationId xmlns:p14="http://schemas.microsoft.com/office/powerpoint/2010/main" val="164912971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in Treatment-Naïve Adults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08-2070: Result</a:t>
            </a:r>
            <a:endParaRPr lang="en-US" sz="2800" dirty="0"/>
          </a:p>
        </p:txBody>
      </p:sp>
      <p:sp>
        <p:nvSpPr>
          <p:cNvPr id="4" name="Content Placeholder 3"/>
          <p:cNvSpPr>
            <a:spLocks noGrp="1"/>
          </p:cNvSpPr>
          <p:nvPr>
            <p:ph type="body" sz="quarter" idx="14"/>
          </p:nvPr>
        </p:nvSpPr>
        <p:spPr/>
        <p:txBody>
          <a:bodyPr/>
          <a:lstStyle/>
          <a:p>
            <a:r>
              <a:rPr lang="en-US" dirty="0"/>
              <a:t>Source: </a:t>
            </a:r>
            <a:r>
              <a:rPr lang="en-US" dirty="0" err="1"/>
              <a:t>Floris</a:t>
            </a:r>
            <a:r>
              <a:rPr lang="en-US" dirty="0"/>
              <a:t>-Moore MA, et al. </a:t>
            </a:r>
            <a:r>
              <a:rPr lang="hr-HR" dirty="0"/>
              <a:t>Antivir Ther. 2016;21:55-64. </a:t>
            </a:r>
            <a:endParaRPr lang="en-US" dirty="0">
              <a:latin typeface="Arial" pitchFamily="31" charset="0"/>
            </a:endParaRPr>
          </a:p>
        </p:txBody>
      </p:sp>
      <p:graphicFrame>
        <p:nvGraphicFramePr>
          <p:cNvPr id="6" name="Group 65"/>
          <p:cNvGraphicFramePr>
            <a:graphicFrameLocks noGrp="1"/>
          </p:cNvGraphicFramePr>
          <p:nvPr>
            <p:extLst/>
          </p:nvPr>
        </p:nvGraphicFramePr>
        <p:xfrm>
          <a:off x="865614" y="1556428"/>
          <a:ext cx="7388352" cy="4343395"/>
        </p:xfrm>
        <a:graphic>
          <a:graphicData uri="http://schemas.openxmlformats.org/drawingml/2006/table">
            <a:tbl>
              <a:tblPr>
                <a:effectLst/>
              </a:tblPr>
              <a:tblGrid>
                <a:gridCol w="4966937">
                  <a:extLst>
                    <a:ext uri="{9D8B030D-6E8A-4147-A177-3AD203B41FA5}">
                      <a16:colId xmlns:a16="http://schemas.microsoft.com/office/drawing/2014/main" val="20000"/>
                    </a:ext>
                  </a:extLst>
                </a:gridCol>
                <a:gridCol w="2421415">
                  <a:extLst>
                    <a:ext uri="{9D8B030D-6E8A-4147-A177-3AD203B41FA5}">
                      <a16:colId xmlns:a16="http://schemas.microsoft.com/office/drawing/2014/main" val="20001"/>
                    </a:ext>
                  </a:extLst>
                </a:gridCol>
              </a:tblGrid>
              <a:tr h="4273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Clinical Adverse</a:t>
                      </a:r>
                      <a:r>
                        <a:rPr lang="en-US" sz="1600" b="1" baseline="0" dirty="0">
                          <a:solidFill>
                            <a:srgbClr val="FFFFFF"/>
                          </a:solidFill>
                        </a:rPr>
                        <a:t> Events and Laboratory Abnormalities through Week 48</a:t>
                      </a:r>
                      <a:endParaRPr lang="en-US" sz="1600" b="1" dirty="0">
                        <a:solidFill>
                          <a:srgbClr val="FFFFFF"/>
                        </a:solidFill>
                      </a:endParaRP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509591">
                <a:tc>
                  <a:txBody>
                    <a:bodyPr/>
                    <a:lstStyle/>
                    <a:p>
                      <a:pPr marL="0" indent="0" algn="l"/>
                      <a:r>
                        <a:rPr kumimoji="0" lang="en-US" sz="1600" b="1" i="0" u="none" strike="noStrike" cap="none" normalizeH="0" baseline="0" dirty="0">
                          <a:ln>
                            <a:noFill/>
                          </a:ln>
                          <a:solidFill>
                            <a:schemeClr val="bg1"/>
                          </a:solidFill>
                          <a:effectLst/>
                          <a:latin typeface="+mn-lt"/>
                          <a:ea typeface="ＭＳ Ｐゴシック" pitchFamily="-108" charset="-128"/>
                          <a:cs typeface="Arial"/>
                        </a:rPr>
                        <a:t>Variable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Frequency </a:t>
                      </a:r>
                      <a:r>
                        <a:rPr kumimoji="0" lang="en-US" sz="1400" b="1" i="0" u="none" strike="noStrike" cap="none" normalizeH="0" baseline="0" dirty="0">
                          <a:ln>
                            <a:noFill/>
                          </a:ln>
                          <a:solidFill>
                            <a:schemeClr val="bg1"/>
                          </a:solidFill>
                          <a:effectLst/>
                          <a:latin typeface="+mn-lt"/>
                          <a:ea typeface="ＭＳ Ｐゴシック" pitchFamily="-108" charset="-128"/>
                          <a:cs typeface="Arial"/>
                        </a:rPr>
                        <a:t>(%)</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B5782"/>
                    </a:solidFill>
                  </a:tcPr>
                </a:tc>
                <a:extLst>
                  <a:ext uri="{0D108BD9-81ED-4DB2-BD59-A6C34878D82A}">
                    <a16:rowId xmlns:a16="http://schemas.microsoft.com/office/drawing/2014/main" val="10001"/>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b="0" kern="1200" spc="-30" dirty="0">
                          <a:solidFill>
                            <a:srgbClr val="000000"/>
                          </a:solidFill>
                          <a:latin typeface="+mn-lt"/>
                          <a:ea typeface="+mn-ea"/>
                          <a:cs typeface="Arial"/>
                        </a:rPr>
                        <a:t>Rash (any grade)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 (6.3)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b="0" kern="1200" spc="-30" dirty="0">
                          <a:solidFill>
                            <a:srgbClr val="000000"/>
                          </a:solidFill>
                          <a:latin typeface="+mn-lt"/>
                          <a:ea typeface="+mn-ea"/>
                          <a:cs typeface="Arial"/>
                        </a:rPr>
                        <a:t>Any grade</a:t>
                      </a:r>
                      <a:r>
                        <a:rPr lang="en-US" sz="1600" b="0" kern="1200" spc="-30" baseline="0" dirty="0">
                          <a:solidFill>
                            <a:srgbClr val="000000"/>
                          </a:solidFill>
                          <a:latin typeface="+mn-lt"/>
                          <a:ea typeface="+mn-ea"/>
                          <a:cs typeface="Arial"/>
                        </a:rPr>
                        <a:t> 2 or higher event</a:t>
                      </a:r>
                      <a:endParaRPr lang="en-US" sz="1600" b="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18 (22.8)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New/worsened</a:t>
                      </a:r>
                      <a:r>
                        <a:rPr lang="en-US" sz="1600" kern="1200" spc="-30" baseline="0" dirty="0">
                          <a:solidFill>
                            <a:srgbClr val="000000"/>
                          </a:solidFill>
                          <a:latin typeface="+mn-lt"/>
                          <a:ea typeface="+mn-ea"/>
                          <a:cs typeface="Arial"/>
                        </a:rPr>
                        <a:t> grade 3 or 4 sign/symptom </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 (12.7)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AST or ALT elevation (Grade 2 or higher)</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 (6.3)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Grade</a:t>
                      </a:r>
                      <a:r>
                        <a:rPr lang="en-US" sz="1600" kern="1200" spc="-30" baseline="0" dirty="0">
                          <a:solidFill>
                            <a:srgbClr val="000000"/>
                          </a:solidFill>
                          <a:latin typeface="+mn-lt"/>
                          <a:ea typeface="+mn-ea"/>
                          <a:cs typeface="Arial"/>
                        </a:rPr>
                        <a:t> 2 creatinine elevation</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 (2.5)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b="0" kern="1200" spc="-30" dirty="0">
                          <a:solidFill>
                            <a:srgbClr val="000000"/>
                          </a:solidFill>
                          <a:latin typeface="+mn-lt"/>
                          <a:ea typeface="+mn-ea"/>
                          <a:cs typeface="Arial"/>
                        </a:rPr>
                        <a:t>New/worsened</a:t>
                      </a:r>
                      <a:r>
                        <a:rPr lang="en-US" sz="1600" b="0" kern="1200" spc="-30" baseline="0" dirty="0">
                          <a:solidFill>
                            <a:srgbClr val="000000"/>
                          </a:solidFill>
                          <a:latin typeface="+mn-lt"/>
                          <a:ea typeface="+mn-ea"/>
                          <a:cs typeface="Arial"/>
                        </a:rPr>
                        <a:t> grade 3 or 4 laboratory abnormality </a:t>
                      </a:r>
                      <a:endParaRPr lang="en-US" sz="1600" b="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 (7.6)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486638">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Etravirine discontinued due to toxicity</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(3.8)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7074305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in Treatment-Naïve Adults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08-2070: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t>Floris</a:t>
            </a:r>
            <a:r>
              <a:rPr lang="en-US" dirty="0"/>
              <a:t>-Moore MA, et al. </a:t>
            </a:r>
            <a:r>
              <a:rPr lang="hr-HR" dirty="0"/>
              <a:t>Antivir Ther. 2016;21:55-64. </a:t>
            </a:r>
            <a:endParaRPr lang="en-US" dirty="0">
              <a:latin typeface="Arial" pitchFamily="31" charset="0"/>
            </a:endParaRPr>
          </a:p>
        </p:txBody>
      </p:sp>
      <p:graphicFrame>
        <p:nvGraphicFramePr>
          <p:cNvPr id="7" name="Table 6"/>
          <p:cNvGraphicFramePr>
            <a:graphicFrameLocks noGrp="1"/>
          </p:cNvGraphicFramePr>
          <p:nvPr>
            <p:extLst/>
          </p:nvPr>
        </p:nvGraphicFramePr>
        <p:xfrm>
          <a:off x="0" y="2616872"/>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“In this study of ARV-naive HIV-positive adults, once-daily ETR with TDF/FTC had acceptable antiviral activity and was well-tolerated. Once-daily ETR may be a plausible option as part of a combination ARV regimen for treatment-naive individuals.”</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0364413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A2DB-1DA6-A74F-A1C9-797F947BF825}"/>
              </a:ext>
            </a:extLst>
          </p:cNvPr>
          <p:cNvSpPr>
            <a:spLocks noGrp="1"/>
          </p:cNvSpPr>
          <p:nvPr>
            <p:ph type="title"/>
          </p:nvPr>
        </p:nvSpPr>
        <p:spPr/>
        <p:txBody>
          <a:bodyPr/>
          <a:lstStyle/>
          <a:p>
            <a:r>
              <a:rPr lang="en-US" dirty="0"/>
              <a:t>Etravirine</a:t>
            </a:r>
          </a:p>
        </p:txBody>
      </p:sp>
      <p:sp>
        <p:nvSpPr>
          <p:cNvPr id="3" name="Text Placeholder 2">
            <a:extLst>
              <a:ext uri="{FF2B5EF4-FFF2-40B4-BE49-F238E27FC236}">
                <a16:creationId xmlns:a16="http://schemas.microsoft.com/office/drawing/2014/main" id="{9C3B36B8-4798-FA42-A3E8-CB6D59CC760D}"/>
              </a:ext>
            </a:extLst>
          </p:cNvPr>
          <p:cNvSpPr>
            <a:spLocks noGrp="1"/>
          </p:cNvSpPr>
          <p:nvPr>
            <p:ph type="body" idx="1"/>
          </p:nvPr>
        </p:nvSpPr>
        <p:spPr/>
        <p:txBody>
          <a:bodyPr/>
          <a:lstStyle/>
          <a:p>
            <a:r>
              <a:rPr lang="en-US" dirty="0"/>
              <a:t>Treatment Experienced</a:t>
            </a:r>
          </a:p>
        </p:txBody>
      </p:sp>
    </p:spTree>
    <p:extLst>
      <p:ext uri="{BB962C8B-B14F-4D97-AF65-F5344CB8AC3E}">
        <p14:creationId xmlns:p14="http://schemas.microsoft.com/office/powerpoint/2010/main" val="4954960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t>Etravirine in Treatment Experienced</a:t>
            </a:r>
            <a:br>
              <a:rPr lang="en-US" dirty="0"/>
            </a:br>
            <a:r>
              <a:rPr lang="en-US" dirty="0"/>
              <a:t>DUET-1 </a:t>
            </a:r>
            <a:r>
              <a:rPr lang="en-US" sz="2800" dirty="0">
                <a:ea typeface="ＭＳ Ｐゴシック" pitchFamily="31" charset="-128"/>
                <a:cs typeface="ＭＳ Ｐゴシック" pitchFamily="31" charset="-128"/>
              </a:rPr>
              <a:t>(TMC125-C206)</a:t>
            </a:r>
            <a:endParaRPr lang="en-US" sz="2800" dirty="0"/>
          </a:p>
        </p:txBody>
      </p:sp>
      <p:sp>
        <p:nvSpPr>
          <p:cNvPr id="4" name="Text Placeholder 3">
            <a:extLst>
              <a:ext uri="{FF2B5EF4-FFF2-40B4-BE49-F238E27FC236}">
                <a16:creationId xmlns:a16="http://schemas.microsoft.com/office/drawing/2014/main" id="{45793ED4-6D45-0C41-BE6E-7DFEB605C3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174113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04383" y="2979598"/>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204383" y="357270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Madruga</a:t>
            </a:r>
            <a:r>
              <a:rPr lang="en-US" dirty="0">
                <a:latin typeface="Arial" pitchFamily="31" charset="0"/>
              </a:rPr>
              <a:t> JV, et al. Lancet. 2007;370:29-38.</a:t>
            </a:r>
          </a:p>
        </p:txBody>
      </p:sp>
      <p:sp>
        <p:nvSpPr>
          <p:cNvPr id="24" name="Rectangle 7"/>
          <p:cNvSpPr>
            <a:spLocks noChangeArrowheads="1"/>
          </p:cNvSpPr>
          <p:nvPr/>
        </p:nvSpPr>
        <p:spPr bwMode="ltGray">
          <a:xfrm>
            <a:off x="5794900" y="2311068"/>
            <a:ext cx="3045180"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200 mg BID + OBT</a:t>
            </a:r>
          </a:p>
          <a:p>
            <a:pPr algn="ctr" eaLnBrk="1" hangingPunct="1"/>
            <a:r>
              <a:rPr lang="en-US" sz="1600" dirty="0">
                <a:solidFill>
                  <a:srgbClr val="000000"/>
                </a:solidFill>
                <a:latin typeface="Arial" pitchFamily="-107" charset="0"/>
                <a:ea typeface="Arial" pitchFamily="-107" charset="0"/>
                <a:cs typeface="Arial" pitchFamily="-107" charset="0"/>
              </a:rPr>
              <a:t>(n = 304)</a:t>
            </a:r>
          </a:p>
        </p:txBody>
      </p:sp>
      <p:sp>
        <p:nvSpPr>
          <p:cNvPr id="33" name="Rectangle 7"/>
          <p:cNvSpPr>
            <a:spLocks noChangeArrowheads="1"/>
          </p:cNvSpPr>
          <p:nvPr/>
        </p:nvSpPr>
        <p:spPr bwMode="ltGray">
          <a:xfrm>
            <a:off x="5794900" y="3886889"/>
            <a:ext cx="3045180"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pitchFamily="-107" charset="0"/>
                <a:ea typeface="Arial" pitchFamily="-107" charset="0"/>
                <a:cs typeface="Arial" pitchFamily="-107" charset="0"/>
              </a:rPr>
              <a:t>Placebo + OBT</a:t>
            </a:r>
          </a:p>
          <a:p>
            <a:pPr algn="ctr"/>
            <a:r>
              <a:rPr lang="en-US" sz="1600" dirty="0">
                <a:solidFill>
                  <a:srgbClr val="000000"/>
                </a:solidFill>
                <a:latin typeface="Arial" pitchFamily="-107" charset="0"/>
                <a:ea typeface="Arial" pitchFamily="-107" charset="0"/>
                <a:cs typeface="Arial" pitchFamily="-107" charset="0"/>
              </a:rPr>
              <a:t>(n = 308)</a:t>
            </a:r>
          </a:p>
        </p:txBody>
      </p:sp>
      <p:graphicFrame>
        <p:nvGraphicFramePr>
          <p:cNvPr id="10" name="Group 31"/>
          <p:cNvGraphicFramePr>
            <a:graphicFrameLocks noGrp="1"/>
          </p:cNvGraphicFramePr>
          <p:nvPr>
            <p:extLst>
              <p:ext uri="{D42A27DB-BD31-4B8C-83A1-F6EECF244321}">
                <p14:modId xmlns:p14="http://schemas.microsoft.com/office/powerpoint/2010/main" val="3856144442"/>
              </p:ext>
            </p:extLst>
          </p:nvPr>
        </p:nvGraphicFramePr>
        <p:xfrm>
          <a:off x="381000" y="1565254"/>
          <a:ext cx="4899849" cy="4163139"/>
        </p:xfrm>
        <a:graphic>
          <a:graphicData uri="http://schemas.openxmlformats.org/drawingml/2006/table">
            <a:tbl>
              <a:tblPr>
                <a:effectLst/>
              </a:tblPr>
              <a:tblGrid>
                <a:gridCol w="489984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DUET-1</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controlled, double-blind, placebo-controlled phase 3 trial evaluating the long-term efficacy, tolerability, and safety of etravirine in treatment-experienced adults with HIV</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612)</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On stable ARV regimen for ≥8 weeks </a:t>
                      </a:r>
                      <a:br>
                        <a:rPr lang="en-US" sz="1600" baseline="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5000 copies/mL </a:t>
                      </a:r>
                      <a:br>
                        <a:rPr lang="en-US" sz="1600" baseline="0" dirty="0">
                          <a:solidFill>
                            <a:srgbClr val="000000"/>
                          </a:solidFill>
                          <a:latin typeface="Arial" pitchFamily="22" charset="0"/>
                        </a:rPr>
                      </a:br>
                      <a:r>
                        <a:rPr lang="en-US" sz="1600" baseline="0" dirty="0">
                          <a:solidFill>
                            <a:srgbClr val="000000"/>
                          </a:solidFill>
                          <a:latin typeface="Arial" pitchFamily="22" charset="0"/>
                        </a:rPr>
                        <a:t>- ≥3 primary PI mutations</a:t>
                      </a:r>
                      <a:br>
                        <a:rPr lang="en-US" sz="1600" baseline="0" dirty="0">
                          <a:solidFill>
                            <a:srgbClr val="000000"/>
                          </a:solidFill>
                          <a:latin typeface="Arial" pitchFamily="22" charset="0"/>
                        </a:rPr>
                      </a:br>
                      <a:r>
                        <a:rPr lang="en-US" sz="1600" baseline="0" dirty="0">
                          <a:solidFill>
                            <a:srgbClr val="000000"/>
                          </a:solidFill>
                          <a:latin typeface="Arial" pitchFamily="22" charset="0"/>
                        </a:rPr>
                        <a:t>- ≥1 NNRTI resistance-associated mutation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a:t>
                      </a:r>
                      <a:r>
                        <a:rPr lang="en-US" sz="1600" b="0" dirty="0" err="1">
                          <a:solidFill>
                            <a:srgbClr val="000000"/>
                          </a:solidFill>
                          <a:latin typeface="Arial" pitchFamily="22" charset="0"/>
                        </a:rPr>
                        <a:t>Etravirine</a:t>
                      </a:r>
                      <a:r>
                        <a:rPr lang="en-US" sz="1600" b="0" baseline="0" dirty="0">
                          <a:solidFill>
                            <a:srgbClr val="000000"/>
                          </a:solidFill>
                          <a:latin typeface="Arial" pitchFamily="22" charset="0"/>
                        </a:rPr>
                        <a:t> 200 mg BID + OBT*</a:t>
                      </a:r>
                      <a:br>
                        <a:rPr lang="en-US" sz="1600" b="0" baseline="0" dirty="0">
                          <a:solidFill>
                            <a:srgbClr val="000000"/>
                          </a:solidFill>
                          <a:latin typeface="Arial" pitchFamily="22" charset="0"/>
                        </a:rPr>
                      </a:br>
                      <a:r>
                        <a:rPr lang="en-US" sz="1600" baseline="0" dirty="0">
                          <a:solidFill>
                            <a:srgbClr val="000000"/>
                          </a:solidFill>
                          <a:latin typeface="Arial" pitchFamily="22" charset="0"/>
                        </a:rPr>
                        <a:t>- Placebo + OBT*</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 y="5912168"/>
            <a:ext cx="4899849" cy="338554"/>
          </a:xfrm>
          <a:prstGeom prst="rect">
            <a:avLst/>
          </a:prstGeom>
          <a:noFill/>
        </p:spPr>
        <p:txBody>
          <a:bodyPr wrap="square" rtlCol="0">
            <a:spAutoFit/>
          </a:bodyPr>
          <a:lstStyle/>
          <a:p>
            <a:r>
              <a:rPr lang="en-US" sz="1600" dirty="0">
                <a:latin typeface="Arial"/>
              </a:rPr>
              <a:t>*OBT = NRTIs, Darunavir/r, +/- Enfuvirtide  </a:t>
            </a:r>
          </a:p>
        </p:txBody>
      </p:sp>
    </p:spTree>
    <p:extLst>
      <p:ext uri="{BB962C8B-B14F-4D97-AF65-F5344CB8AC3E}">
        <p14:creationId xmlns:p14="http://schemas.microsoft.com/office/powerpoint/2010/main" val="9942527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bg1">
                    <a:lumMod val="95000"/>
                  </a:schemeClr>
                </a:solidFill>
              </a:rPr>
              <a:t>Etravirine (</a:t>
            </a:r>
            <a:r>
              <a:rPr lang="en-US" sz="2400" i="1" dirty="0" err="1">
                <a:solidFill>
                  <a:schemeClr val="bg1">
                    <a:lumMod val="95000"/>
                  </a:schemeClr>
                </a:solidFill>
                <a:ea typeface="ＭＳ Ｐゴシック" pitchFamily="-108" charset="-128"/>
              </a:rPr>
              <a:t>Intelence</a:t>
            </a:r>
            <a:r>
              <a:rPr lang="en-US" sz="2400" i="1" dirty="0">
                <a:solidFill>
                  <a:schemeClr val="bg1">
                    <a:lumMod val="95000"/>
                  </a:schemeClr>
                </a:solidFill>
                <a:ea typeface="ＭＳ Ｐゴシック" pitchFamily="-108" charset="-128"/>
              </a:rPr>
              <a:t>) </a:t>
            </a:r>
            <a:endParaRPr lang="en-US" sz="2800" dirty="0">
              <a:solidFill>
                <a:schemeClr val="bg1">
                  <a:lumMod val="95000"/>
                </a:schemeClr>
              </a:solidFill>
            </a:endParaRPr>
          </a:p>
        </p:txBody>
      </p:sp>
      <p:sp>
        <p:nvSpPr>
          <p:cNvPr id="4" name="Text Placeholder 3">
            <a:extLst>
              <a:ext uri="{FF2B5EF4-FFF2-40B4-BE49-F238E27FC236}">
                <a16:creationId xmlns:a16="http://schemas.microsoft.com/office/drawing/2014/main" id="{9CB1025D-CCFD-1140-963E-F3A22DC7F828}"/>
              </a:ext>
            </a:extLst>
          </p:cNvPr>
          <p:cNvSpPr>
            <a:spLocks noGrp="1"/>
          </p:cNvSpPr>
          <p:nvPr>
            <p:ph type="body" sz="quarter" idx="14"/>
          </p:nvPr>
        </p:nvSpPr>
        <p:spPr/>
        <p:txBody>
          <a:bodyPr/>
          <a:lstStyle/>
          <a:p>
            <a:endParaRPr lang="en-US"/>
          </a:p>
        </p:txBody>
      </p:sp>
      <p:sp>
        <p:nvSpPr>
          <p:cNvPr id="13" name="Bent Arrow 12"/>
          <p:cNvSpPr/>
          <p:nvPr/>
        </p:nvSpPr>
        <p:spPr>
          <a:xfrm flipH="1" flipV="1">
            <a:off x="5154246" y="4972111"/>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16"/>
          <p:cNvSpPr/>
          <p:nvPr/>
        </p:nvSpPr>
        <p:spPr>
          <a:xfrm>
            <a:off x="2310778" y="1523999"/>
            <a:ext cx="4522444" cy="72847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b="1" dirty="0" err="1">
                <a:solidFill>
                  <a:srgbClr val="000000"/>
                </a:solidFill>
              </a:rPr>
              <a:t>Intelence</a:t>
            </a:r>
            <a:r>
              <a:rPr lang="en-US" dirty="0">
                <a:solidFill>
                  <a:srgbClr val="000000"/>
                </a:solidFill>
              </a:rPr>
              <a:t> </a:t>
            </a:r>
            <a:br>
              <a:rPr lang="en-US" dirty="0">
                <a:solidFill>
                  <a:srgbClr val="000000"/>
                </a:solidFill>
              </a:rPr>
            </a:br>
            <a:r>
              <a:rPr lang="en-US" sz="1800" dirty="0">
                <a:solidFill>
                  <a:srgbClr val="000000"/>
                </a:solidFill>
              </a:rPr>
              <a:t>[in-</a:t>
            </a:r>
            <a:r>
              <a:rPr lang="en-US" sz="1800" dirty="0" err="1">
                <a:solidFill>
                  <a:srgbClr val="000000"/>
                </a:solidFill>
              </a:rPr>
              <a:t>tel</a:t>
            </a:r>
            <a:r>
              <a:rPr lang="en-US" sz="1800" dirty="0">
                <a:solidFill>
                  <a:srgbClr val="000000"/>
                </a:solidFill>
              </a:rPr>
              <a:t>-</a:t>
            </a:r>
            <a:r>
              <a:rPr lang="en-US" sz="1800" dirty="0" err="1">
                <a:solidFill>
                  <a:srgbClr val="000000"/>
                </a:solidFill>
              </a:rPr>
              <a:t>ence</a:t>
            </a:r>
            <a:r>
              <a:rPr lang="en-US" sz="1800" dirty="0">
                <a:solidFill>
                  <a:srgbClr val="000000"/>
                </a:solidFill>
              </a:rPr>
              <a:t>]</a:t>
            </a:r>
          </a:p>
        </p:txBody>
      </p:sp>
      <p:sp>
        <p:nvSpPr>
          <p:cNvPr id="18" name="Rectangle 3">
            <a:extLst>
              <a:ext uri="{FF2B5EF4-FFF2-40B4-BE49-F238E27FC236}">
                <a16:creationId xmlns:a16="http://schemas.microsoft.com/office/drawing/2014/main" id="{5BE1F455-01F0-5144-AF4C-4438D7182D58}"/>
              </a:ext>
            </a:extLst>
          </p:cNvPr>
          <p:cNvSpPr>
            <a:spLocks noChangeArrowheads="1"/>
          </p:cNvSpPr>
          <p:nvPr/>
        </p:nvSpPr>
        <p:spPr bwMode="auto">
          <a:xfrm>
            <a:off x="0" y="5752743"/>
            <a:ext cx="9162288" cy="457196"/>
          </a:xfrm>
          <a:prstGeom prst="rect">
            <a:avLst/>
          </a:prstGeom>
          <a:solidFill>
            <a:schemeClr val="bg1">
              <a:lumMod val="75000"/>
            </a:scheme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200 mg twice daily following a meal</a:t>
            </a:r>
          </a:p>
        </p:txBody>
      </p:sp>
      <p:sp>
        <p:nvSpPr>
          <p:cNvPr id="19" name="Rounded Rectangle 18">
            <a:extLst>
              <a:ext uri="{FF2B5EF4-FFF2-40B4-BE49-F238E27FC236}">
                <a16:creationId xmlns:a16="http://schemas.microsoft.com/office/drawing/2014/main" id="{9A2D6A6D-8597-A149-9FFB-D7A4DD2F36F3}"/>
              </a:ext>
            </a:extLst>
          </p:cNvPr>
          <p:cNvSpPr/>
          <p:nvPr/>
        </p:nvSpPr>
        <p:spPr>
          <a:xfrm>
            <a:off x="4607480" y="4542008"/>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200 mg</a:t>
            </a:r>
          </a:p>
        </p:txBody>
      </p:sp>
      <p:pic>
        <p:nvPicPr>
          <p:cNvPr id="5" name="Picture 4">
            <a:extLst>
              <a:ext uri="{FF2B5EF4-FFF2-40B4-BE49-F238E27FC236}">
                <a16:creationId xmlns:a16="http://schemas.microsoft.com/office/drawing/2014/main" id="{5C5340D6-B42C-1A40-A6FB-91A43741E096}"/>
              </a:ext>
            </a:extLst>
          </p:cNvPr>
          <p:cNvPicPr>
            <a:picLocks noChangeAspect="1"/>
          </p:cNvPicPr>
          <p:nvPr/>
        </p:nvPicPr>
        <p:blipFill>
          <a:blip r:embed="rId2"/>
          <a:stretch>
            <a:fillRect/>
          </a:stretch>
        </p:blipFill>
        <p:spPr>
          <a:xfrm>
            <a:off x="2923815" y="2476838"/>
            <a:ext cx="3296369" cy="2076713"/>
          </a:xfrm>
          <a:prstGeom prst="rect">
            <a:avLst/>
          </a:prstGeom>
          <a:solidFill>
            <a:schemeClr val="bg1">
              <a:lumMod val="85000"/>
            </a:schemeClr>
          </a:solidFill>
        </p:spPr>
      </p:pic>
      <p:sp>
        <p:nvSpPr>
          <p:cNvPr id="14" name="Rounded Rectangle 13">
            <a:extLst>
              <a:ext uri="{FF2B5EF4-FFF2-40B4-BE49-F238E27FC236}">
                <a16:creationId xmlns:a16="http://schemas.microsoft.com/office/drawing/2014/main" id="{21C76CAC-D438-2D4E-99AF-573C881B66CA}"/>
              </a:ext>
            </a:extLst>
          </p:cNvPr>
          <p:cNvSpPr/>
          <p:nvPr/>
        </p:nvSpPr>
        <p:spPr>
          <a:xfrm>
            <a:off x="3956682" y="5165658"/>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NNRTI</a:t>
            </a:r>
          </a:p>
        </p:txBody>
      </p:sp>
      <p:sp>
        <p:nvSpPr>
          <p:cNvPr id="15" name="Bent Arrow 14">
            <a:extLst>
              <a:ext uri="{FF2B5EF4-FFF2-40B4-BE49-F238E27FC236}">
                <a16:creationId xmlns:a16="http://schemas.microsoft.com/office/drawing/2014/main" id="{4D29888F-D2E0-FD42-942E-E256EF1D7506}"/>
              </a:ext>
            </a:extLst>
          </p:cNvPr>
          <p:cNvSpPr/>
          <p:nvPr/>
        </p:nvSpPr>
        <p:spPr>
          <a:xfrm flipV="1">
            <a:off x="3431978" y="4972111"/>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a:extLst>
              <a:ext uri="{FF2B5EF4-FFF2-40B4-BE49-F238E27FC236}">
                <a16:creationId xmlns:a16="http://schemas.microsoft.com/office/drawing/2014/main" id="{64A1BF21-DFF4-C643-AD1C-476B6520BC98}"/>
              </a:ext>
            </a:extLst>
          </p:cNvPr>
          <p:cNvSpPr/>
          <p:nvPr/>
        </p:nvSpPr>
        <p:spPr>
          <a:xfrm>
            <a:off x="2885212" y="4542008"/>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100 mg</a:t>
            </a:r>
          </a:p>
        </p:txBody>
      </p:sp>
    </p:spTree>
    <p:extLst>
      <p:ext uri="{BB962C8B-B14F-4D97-AF65-F5344CB8AC3E}">
        <p14:creationId xmlns:p14="http://schemas.microsoft.com/office/powerpoint/2010/main" val="21227652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27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24: Virologic Response ( ITT-TLOVR*)</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31" charset="0"/>
              </a:rPr>
              <a:t>Madruga</a:t>
            </a:r>
            <a:r>
              <a:rPr lang="en-US" dirty="0">
                <a:latin typeface="Arial" pitchFamily="31" charset="0"/>
              </a:rPr>
              <a:t> JV, et al. Lancet. 2007;370:29-38.</a:t>
            </a:r>
            <a:r>
              <a:rPr lang="en-US" dirty="0">
                <a:solidFill>
                  <a:schemeClr val="bg1"/>
                </a:solidFill>
                <a:latin typeface="Arial" pitchFamily="-110" charset="0"/>
                <a:ea typeface="ＭＳ Ｐゴシック" pitchFamily="-110" charset="-128"/>
                <a:cs typeface="ＭＳ Ｐゴシック" pitchFamily="-110" charset="-128"/>
              </a:rPr>
              <a:t>rologic Response ( ITTTLOVR*)</a:t>
            </a:r>
          </a:p>
        </p:txBody>
      </p:sp>
      <p:graphicFrame>
        <p:nvGraphicFramePr>
          <p:cNvPr id="9" name="Chart 8"/>
          <p:cNvGraphicFramePr>
            <a:graphicFrameLocks/>
          </p:cNvGraphicFramePr>
          <p:nvPr>
            <p:extLst>
              <p:ext uri="{D42A27DB-BD31-4B8C-83A1-F6EECF244321}">
                <p14:modId xmlns:p14="http://schemas.microsoft.com/office/powerpoint/2010/main" val="4029205899"/>
              </p:ext>
            </p:extLst>
          </p:nvPr>
        </p:nvGraphicFramePr>
        <p:xfrm>
          <a:off x="457200" y="1917281"/>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032528"/>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
        <p:nvSpPr>
          <p:cNvPr id="8" name="TextBox 7"/>
          <p:cNvSpPr txBox="1"/>
          <p:nvPr/>
        </p:nvSpPr>
        <p:spPr>
          <a:xfrm>
            <a:off x="5689294" y="5150909"/>
            <a:ext cx="1066800" cy="292388"/>
          </a:xfrm>
          <a:prstGeom prst="rect">
            <a:avLst/>
          </a:prstGeom>
          <a:noFill/>
        </p:spPr>
        <p:txBody>
          <a:bodyPr wrap="square" rtlCol="0" anchor="ctr" anchorCtr="1">
            <a:spAutoFit/>
          </a:bodyPr>
          <a:lstStyle/>
          <a:p>
            <a:r>
              <a:rPr lang="en-US" sz="1300" dirty="0">
                <a:solidFill>
                  <a:srgbClr val="FFFFFF"/>
                </a:solidFill>
                <a:latin typeface="Arial"/>
              </a:rPr>
              <a:t>170/304</a:t>
            </a:r>
          </a:p>
        </p:txBody>
      </p:sp>
      <p:sp>
        <p:nvSpPr>
          <p:cNvPr id="10" name="TextBox 9"/>
          <p:cNvSpPr txBox="1"/>
          <p:nvPr/>
        </p:nvSpPr>
        <p:spPr>
          <a:xfrm>
            <a:off x="2238491" y="5150909"/>
            <a:ext cx="1066800" cy="292388"/>
          </a:xfrm>
          <a:prstGeom prst="rect">
            <a:avLst/>
          </a:prstGeom>
          <a:noFill/>
        </p:spPr>
        <p:txBody>
          <a:bodyPr wrap="square" rtlCol="0" anchor="ctr" anchorCtr="1">
            <a:spAutoFit/>
          </a:bodyPr>
          <a:lstStyle/>
          <a:p>
            <a:r>
              <a:rPr lang="en-US" sz="1300" dirty="0">
                <a:solidFill>
                  <a:srgbClr val="FFFFFF"/>
                </a:solidFill>
                <a:latin typeface="Arial"/>
              </a:rPr>
              <a:t>225/304</a:t>
            </a:r>
          </a:p>
        </p:txBody>
      </p:sp>
      <p:sp>
        <p:nvSpPr>
          <p:cNvPr id="11" name="TextBox 10"/>
          <p:cNvSpPr txBox="1"/>
          <p:nvPr/>
        </p:nvSpPr>
        <p:spPr>
          <a:xfrm>
            <a:off x="6756094" y="5150909"/>
            <a:ext cx="1066800" cy="292388"/>
          </a:xfrm>
          <a:prstGeom prst="rect">
            <a:avLst/>
          </a:prstGeom>
          <a:noFill/>
        </p:spPr>
        <p:txBody>
          <a:bodyPr wrap="square" rtlCol="0" anchor="ctr" anchorCtr="1">
            <a:spAutoFit/>
          </a:bodyPr>
          <a:lstStyle/>
          <a:p>
            <a:r>
              <a:rPr lang="en-US" sz="1300" dirty="0">
                <a:solidFill>
                  <a:srgbClr val="FFFFFF"/>
                </a:solidFill>
                <a:latin typeface="Arial"/>
              </a:rPr>
              <a:t>119/308</a:t>
            </a:r>
          </a:p>
        </p:txBody>
      </p:sp>
      <p:sp>
        <p:nvSpPr>
          <p:cNvPr id="12" name="TextBox 11"/>
          <p:cNvSpPr txBox="1"/>
          <p:nvPr/>
        </p:nvSpPr>
        <p:spPr>
          <a:xfrm>
            <a:off x="3305291" y="5150909"/>
            <a:ext cx="1066800" cy="292388"/>
          </a:xfrm>
          <a:prstGeom prst="rect">
            <a:avLst/>
          </a:prstGeom>
          <a:noFill/>
        </p:spPr>
        <p:txBody>
          <a:bodyPr wrap="square" rtlCol="0" anchor="ctr" anchorCtr="1">
            <a:spAutoFit/>
          </a:bodyPr>
          <a:lstStyle/>
          <a:p>
            <a:r>
              <a:rPr lang="en-US" sz="1300" dirty="0">
                <a:solidFill>
                  <a:srgbClr val="FFFFFF"/>
                </a:solidFill>
                <a:latin typeface="Arial"/>
              </a:rPr>
              <a:t>157/308</a:t>
            </a:r>
          </a:p>
        </p:txBody>
      </p:sp>
    </p:spTree>
    <p:extLst>
      <p:ext uri="{BB962C8B-B14F-4D97-AF65-F5344CB8AC3E}">
        <p14:creationId xmlns:p14="http://schemas.microsoft.com/office/powerpoint/2010/main" val="375140040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graphicFrame>
        <p:nvGraphicFramePr>
          <p:cNvPr id="6" name="Chart 5"/>
          <p:cNvGraphicFramePr>
            <a:graphicFrameLocks/>
          </p:cNvGraphicFramePr>
          <p:nvPr>
            <p:extLst>
              <p:ext uri="{D42A27DB-BD31-4B8C-83A1-F6EECF244321}">
                <p14:modId xmlns:p14="http://schemas.microsoft.com/office/powerpoint/2010/main" val="4284008964"/>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124444"/>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
        <p:nvSpPr>
          <p:cNvPr id="9" name="TextBox 8"/>
          <p:cNvSpPr txBox="1"/>
          <p:nvPr/>
        </p:nvSpPr>
        <p:spPr>
          <a:xfrm>
            <a:off x="1794925" y="5078634"/>
            <a:ext cx="673607"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21/45</a:t>
            </a:r>
          </a:p>
        </p:txBody>
      </p:sp>
      <p:sp>
        <p:nvSpPr>
          <p:cNvPr id="10" name="TextBox 9"/>
          <p:cNvSpPr txBox="1"/>
          <p:nvPr/>
        </p:nvSpPr>
        <p:spPr>
          <a:xfrm>
            <a:off x="2468532" y="5078634"/>
            <a:ext cx="673607"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4/46</a:t>
            </a:r>
          </a:p>
        </p:txBody>
      </p:sp>
      <p:sp>
        <p:nvSpPr>
          <p:cNvPr id="11" name="TextBox 10"/>
          <p:cNvSpPr txBox="1"/>
          <p:nvPr/>
        </p:nvSpPr>
        <p:spPr>
          <a:xfrm>
            <a:off x="3467511"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62/105</a:t>
            </a:r>
          </a:p>
        </p:txBody>
      </p:sp>
      <p:sp>
        <p:nvSpPr>
          <p:cNvPr id="12" name="TextBox 11"/>
          <p:cNvSpPr txBox="1"/>
          <p:nvPr/>
        </p:nvSpPr>
        <p:spPr>
          <a:xfrm>
            <a:off x="4110881"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23/95</a:t>
            </a:r>
          </a:p>
        </p:txBody>
      </p:sp>
      <p:sp>
        <p:nvSpPr>
          <p:cNvPr id="13" name="TextBox 12"/>
          <p:cNvSpPr txBox="1"/>
          <p:nvPr/>
        </p:nvSpPr>
        <p:spPr>
          <a:xfrm>
            <a:off x="5205446"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45/66</a:t>
            </a:r>
          </a:p>
        </p:txBody>
      </p:sp>
      <p:sp>
        <p:nvSpPr>
          <p:cNvPr id="14" name="TextBox 13"/>
          <p:cNvSpPr txBox="1"/>
          <p:nvPr/>
        </p:nvSpPr>
        <p:spPr>
          <a:xfrm>
            <a:off x="5807039"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57/93</a:t>
            </a:r>
          </a:p>
        </p:txBody>
      </p:sp>
      <p:sp>
        <p:nvSpPr>
          <p:cNvPr id="15" name="TextBox 14"/>
          <p:cNvSpPr txBox="1"/>
          <p:nvPr/>
        </p:nvSpPr>
        <p:spPr>
          <a:xfrm>
            <a:off x="6912352"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40/61</a:t>
            </a:r>
          </a:p>
        </p:txBody>
      </p:sp>
      <p:sp>
        <p:nvSpPr>
          <p:cNvPr id="16" name="TextBox 15"/>
          <p:cNvSpPr txBox="1"/>
          <p:nvPr/>
        </p:nvSpPr>
        <p:spPr>
          <a:xfrm>
            <a:off x="7547365" y="5078634"/>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32/49</a:t>
            </a:r>
          </a:p>
        </p:txBody>
      </p:sp>
    </p:spTree>
    <p:extLst>
      <p:ext uri="{BB962C8B-B14F-4D97-AF65-F5344CB8AC3E}">
        <p14:creationId xmlns:p14="http://schemas.microsoft.com/office/powerpoint/2010/main" val="254952256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27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24: Virologic Response ( ITT-TLOVR*)</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31" charset="0"/>
              </a:rPr>
              <a:t>Madruga</a:t>
            </a:r>
            <a:r>
              <a:rPr lang="en-US" dirty="0">
                <a:latin typeface="Arial" pitchFamily="31" charset="0"/>
              </a:rPr>
              <a:t> JV, et al. Lancet. 2007;370:29-38.</a:t>
            </a:r>
            <a:r>
              <a:rPr lang="en-US" dirty="0">
                <a:solidFill>
                  <a:schemeClr val="bg1"/>
                </a:solidFill>
                <a:latin typeface="Arial" pitchFamily="-110" charset="0"/>
                <a:ea typeface="ＭＳ Ｐゴシック" pitchFamily="-110" charset="-128"/>
                <a:cs typeface="ＭＳ Ｐゴシック" pitchFamily="-110" charset="-128"/>
              </a:rPr>
              <a:t>rologic Response ( ITTTLOVR*)</a:t>
            </a:r>
          </a:p>
        </p:txBody>
      </p:sp>
      <p:graphicFrame>
        <p:nvGraphicFramePr>
          <p:cNvPr id="9" name="Chart 8"/>
          <p:cNvGraphicFramePr>
            <a:graphicFrameLocks/>
          </p:cNvGraphicFramePr>
          <p:nvPr>
            <p:extLst>
              <p:ext uri="{D42A27DB-BD31-4B8C-83A1-F6EECF244321}">
                <p14:modId xmlns:p14="http://schemas.microsoft.com/office/powerpoint/2010/main" val="2601060297"/>
              </p:ext>
            </p:extLst>
          </p:nvPr>
        </p:nvGraphicFramePr>
        <p:xfrm>
          <a:off x="457200" y="1917281"/>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032528"/>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
        <p:nvSpPr>
          <p:cNvPr id="8" name="TextBox 7"/>
          <p:cNvSpPr txBox="1"/>
          <p:nvPr/>
        </p:nvSpPr>
        <p:spPr>
          <a:xfrm>
            <a:off x="5806269" y="5146307"/>
            <a:ext cx="947927" cy="292388"/>
          </a:xfrm>
          <a:prstGeom prst="rect">
            <a:avLst/>
          </a:prstGeom>
          <a:noFill/>
        </p:spPr>
        <p:txBody>
          <a:bodyPr wrap="square" rtlCol="0" anchor="ctr" anchorCtr="1">
            <a:spAutoFit/>
          </a:bodyPr>
          <a:lstStyle/>
          <a:p>
            <a:r>
              <a:rPr lang="en-US" sz="1300" dirty="0">
                <a:solidFill>
                  <a:srgbClr val="FFFFFF"/>
                </a:solidFill>
                <a:latin typeface="Arial"/>
              </a:rPr>
              <a:t>44/74</a:t>
            </a:r>
          </a:p>
        </p:txBody>
      </p:sp>
      <p:sp>
        <p:nvSpPr>
          <p:cNvPr id="10" name="TextBox 9"/>
          <p:cNvSpPr txBox="1"/>
          <p:nvPr/>
        </p:nvSpPr>
        <p:spPr>
          <a:xfrm>
            <a:off x="6717014" y="5146307"/>
            <a:ext cx="947927" cy="292388"/>
          </a:xfrm>
          <a:prstGeom prst="rect">
            <a:avLst/>
          </a:prstGeom>
          <a:noFill/>
        </p:spPr>
        <p:txBody>
          <a:bodyPr wrap="square" rtlCol="0" anchor="ctr" anchorCtr="1">
            <a:spAutoFit/>
          </a:bodyPr>
          <a:lstStyle/>
          <a:p>
            <a:r>
              <a:rPr lang="en-US" sz="1300" dirty="0">
                <a:solidFill>
                  <a:srgbClr val="FFFFFF"/>
                </a:solidFill>
                <a:latin typeface="Arial"/>
              </a:rPr>
              <a:t>44/79</a:t>
            </a:r>
          </a:p>
        </p:txBody>
      </p:sp>
      <p:sp>
        <p:nvSpPr>
          <p:cNvPr id="11" name="TextBox 10"/>
          <p:cNvSpPr txBox="1"/>
          <p:nvPr/>
        </p:nvSpPr>
        <p:spPr>
          <a:xfrm>
            <a:off x="2372178" y="5146307"/>
            <a:ext cx="947927" cy="292388"/>
          </a:xfrm>
          <a:prstGeom prst="rect">
            <a:avLst/>
          </a:prstGeom>
          <a:noFill/>
        </p:spPr>
        <p:txBody>
          <a:bodyPr wrap="square" rtlCol="0" anchor="ctr" anchorCtr="1">
            <a:spAutoFit/>
          </a:bodyPr>
          <a:lstStyle/>
          <a:p>
            <a:r>
              <a:rPr lang="en-US" sz="1300" dirty="0">
                <a:solidFill>
                  <a:srgbClr val="FFFFFF"/>
                </a:solidFill>
                <a:latin typeface="Arial"/>
              </a:rPr>
              <a:t>126/230</a:t>
            </a:r>
          </a:p>
        </p:txBody>
      </p:sp>
      <p:sp>
        <p:nvSpPr>
          <p:cNvPr id="12" name="TextBox 11"/>
          <p:cNvSpPr txBox="1"/>
          <p:nvPr/>
        </p:nvSpPr>
        <p:spPr>
          <a:xfrm>
            <a:off x="3282923" y="5146307"/>
            <a:ext cx="947927" cy="292388"/>
          </a:xfrm>
          <a:prstGeom prst="rect">
            <a:avLst/>
          </a:prstGeom>
          <a:noFill/>
        </p:spPr>
        <p:txBody>
          <a:bodyPr wrap="square" rtlCol="0" anchor="ctr" anchorCtr="1">
            <a:spAutoFit/>
          </a:bodyPr>
          <a:lstStyle/>
          <a:p>
            <a:r>
              <a:rPr lang="en-US" sz="1300" dirty="0">
                <a:solidFill>
                  <a:srgbClr val="FFFFFF"/>
                </a:solidFill>
                <a:latin typeface="Arial"/>
              </a:rPr>
              <a:t>77/229</a:t>
            </a:r>
          </a:p>
        </p:txBody>
      </p:sp>
    </p:spTree>
    <p:extLst>
      <p:ext uri="{BB962C8B-B14F-4D97-AF65-F5344CB8AC3E}">
        <p14:creationId xmlns:p14="http://schemas.microsoft.com/office/powerpoint/2010/main" val="153376485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66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Madruga</a:t>
            </a:r>
            <a:r>
              <a:rPr lang="en-US" dirty="0">
                <a:latin typeface="Arial" pitchFamily="31" charset="0"/>
              </a:rPr>
              <a:t> JV, et al. Lancet. 2007;370:29-38.</a:t>
            </a:r>
          </a:p>
        </p:txBody>
      </p:sp>
      <p:graphicFrame>
        <p:nvGraphicFramePr>
          <p:cNvPr id="6" name="Chart 5"/>
          <p:cNvGraphicFramePr>
            <a:graphicFrameLocks/>
          </p:cNvGraphicFramePr>
          <p:nvPr>
            <p:extLst>
              <p:ext uri="{D42A27DB-BD31-4B8C-83A1-F6EECF244321}">
                <p14:modId xmlns:p14="http://schemas.microsoft.com/office/powerpoint/2010/main" val="2595972382"/>
              </p:ext>
            </p:extLst>
          </p:nvPr>
        </p:nvGraphicFramePr>
        <p:xfrm>
          <a:off x="341737" y="1828804"/>
          <a:ext cx="8458200" cy="42671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2"/>
          <p:cNvSpPr txBox="1">
            <a:spLocks noChangeArrowheads="1"/>
          </p:cNvSpPr>
          <p:nvPr/>
        </p:nvSpPr>
        <p:spPr bwMode="auto">
          <a:xfrm>
            <a:off x="1277658" y="5829300"/>
            <a:ext cx="3669792" cy="307777"/>
          </a:xfrm>
          <a:prstGeom prst="rect">
            <a:avLst/>
          </a:prstGeom>
          <a:solidFill>
            <a:schemeClr val="tx1"/>
          </a:solidFill>
          <a:ln w="3175" cap="flat" cmpd="sng" algn="ctr">
            <a:solidFill>
              <a:srgbClr val="FFFFFF"/>
            </a:solidFill>
            <a:prstDash val="solid"/>
            <a:miter lim="800000"/>
            <a:headEnd type="none" w="med" len="med"/>
            <a:tailEnd type="none" w="med" len="med"/>
          </a:ln>
        </p:spPr>
        <p:txBody>
          <a:bodyPr wrap="square">
            <a:prstTxWarp prst="textNoShape">
              <a:avLst/>
            </a:prstTxWarp>
            <a:spAutoFit/>
          </a:bodyPr>
          <a:lstStyle/>
          <a:p>
            <a:pPr algn="ctr"/>
            <a:r>
              <a:rPr lang="en-US" sz="1400" dirty="0">
                <a:solidFill>
                  <a:srgbClr val="FFFFFF"/>
                </a:solidFill>
                <a:latin typeface="Arial" pitchFamily="-107" charset="0"/>
                <a:ea typeface="Arial" pitchFamily="-107" charset="0"/>
                <a:cs typeface="Arial" pitchFamily="-107" charset="0"/>
              </a:rPr>
              <a:t>Re-using or Not Using Enfuvirtide</a:t>
            </a:r>
          </a:p>
        </p:txBody>
      </p:sp>
      <p:sp>
        <p:nvSpPr>
          <p:cNvPr id="9" name="Text Box 12"/>
          <p:cNvSpPr txBox="1">
            <a:spLocks noChangeArrowheads="1"/>
          </p:cNvSpPr>
          <p:nvPr/>
        </p:nvSpPr>
        <p:spPr bwMode="auto">
          <a:xfrm>
            <a:off x="4972353" y="5829300"/>
            <a:ext cx="3736846" cy="307777"/>
          </a:xfrm>
          <a:prstGeom prst="rect">
            <a:avLst/>
          </a:prstGeom>
          <a:solidFill>
            <a:srgbClr val="000000"/>
          </a:solidFill>
          <a:ln w="3175" cap="flat" cmpd="sng" algn="ctr">
            <a:solidFill>
              <a:srgbClr val="FFFFFF"/>
            </a:solidFill>
            <a:prstDash val="solid"/>
            <a:miter lim="800000"/>
            <a:headEnd type="none" w="med" len="med"/>
            <a:tailEnd type="none" w="med" len="med"/>
          </a:ln>
        </p:spPr>
        <p:txBody>
          <a:bodyPr wrap="square">
            <a:prstTxWarp prst="textNoShape">
              <a:avLst/>
            </a:prstTxWarp>
            <a:spAutoFit/>
          </a:bodyPr>
          <a:lstStyle/>
          <a:p>
            <a:pPr algn="ctr"/>
            <a:r>
              <a:rPr lang="en-US" sz="1400" dirty="0">
                <a:solidFill>
                  <a:srgbClr val="FFFFFF"/>
                </a:solidFill>
                <a:latin typeface="Arial" pitchFamily="-107" charset="0"/>
                <a:ea typeface="Arial" pitchFamily="-107" charset="0"/>
                <a:cs typeface="Arial" pitchFamily="-107" charset="0"/>
              </a:rPr>
              <a:t>Using </a:t>
            </a:r>
            <a:r>
              <a:rPr lang="en-US" sz="1400" dirty="0" err="1">
                <a:solidFill>
                  <a:srgbClr val="FFFFFF"/>
                </a:solidFill>
                <a:latin typeface="Arial" pitchFamily="-107" charset="0"/>
                <a:ea typeface="Arial" pitchFamily="-107" charset="0"/>
                <a:cs typeface="Arial" pitchFamily="-107" charset="0"/>
              </a:rPr>
              <a:t>Enfuvirtide</a:t>
            </a:r>
            <a:r>
              <a:rPr lang="en-US" sz="1400" dirty="0">
                <a:solidFill>
                  <a:srgbClr val="FFFFFF"/>
                </a:solidFill>
                <a:latin typeface="Arial" pitchFamily="-107" charset="0"/>
                <a:ea typeface="Arial" pitchFamily="-107" charset="0"/>
                <a:cs typeface="Arial" pitchFamily="-107" charset="0"/>
              </a:rPr>
              <a:t> de Novo</a:t>
            </a:r>
          </a:p>
        </p:txBody>
      </p:sp>
      <p:cxnSp>
        <p:nvCxnSpPr>
          <p:cNvPr id="10" name="Straight Connector 9"/>
          <p:cNvCxnSpPr/>
          <p:nvPr/>
        </p:nvCxnSpPr>
        <p:spPr>
          <a:xfrm>
            <a:off x="4939137" y="2209800"/>
            <a:ext cx="0" cy="289255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21514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24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31" charset="0"/>
              </a:rPr>
              <a:t>Madruga</a:t>
            </a:r>
            <a:r>
              <a:rPr lang="en-US" dirty="0">
                <a:latin typeface="Arial" pitchFamily="31" charset="0"/>
              </a:rPr>
              <a:t> JV, et al. Lancet. 2007;370:29-38.</a:t>
            </a:r>
          </a:p>
        </p:txBody>
      </p:sp>
      <p:graphicFrame>
        <p:nvGraphicFramePr>
          <p:cNvPr id="7" name="Table 6"/>
          <p:cNvGraphicFramePr>
            <a:graphicFrameLocks noGrp="1"/>
          </p:cNvGraphicFramePr>
          <p:nvPr>
            <p:extLst/>
          </p:nvPr>
        </p:nvGraphicFramePr>
        <p:xfrm>
          <a:off x="0" y="2688759"/>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Arial"/>
                          <a:ea typeface="+mn-ea"/>
                          <a:cs typeface="Arial"/>
                        </a:rPr>
                        <a:t>In treatment-experienced patients with NNRTI resistance, treatment with TMC125 </a:t>
                      </a:r>
                      <a:r>
                        <a:rPr lang="en-US" sz="2000" b="0" i="0" u="none" strike="noStrike" kern="1200" baseline="0" dirty="0">
                          <a:solidFill>
                            <a:schemeClr val="tx1"/>
                          </a:solidFill>
                          <a:latin typeface="+mn-lt"/>
                          <a:ea typeface="+mn-ea"/>
                          <a:cs typeface="Arial"/>
                        </a:rPr>
                        <a:t>(etravirine) </a:t>
                      </a:r>
                      <a:r>
                        <a:rPr lang="en-US" sz="2000" b="0" i="0" u="none" strike="noStrike" kern="1200" baseline="0" dirty="0">
                          <a:solidFill>
                            <a:srgbClr val="000000"/>
                          </a:solidFill>
                          <a:latin typeface="Arial"/>
                          <a:ea typeface="+mn-ea"/>
                          <a:cs typeface="Arial"/>
                        </a:rPr>
                        <a:t>achieved better virological suppression at week 24 than did placebo. The safety and tolerability profile of TMC125 </a:t>
                      </a:r>
                      <a:r>
                        <a:rPr lang="en-US" sz="2000" b="0" i="0" u="none" strike="noStrike" kern="1200" baseline="0" dirty="0">
                          <a:solidFill>
                            <a:schemeClr val="tx1"/>
                          </a:solidFill>
                          <a:latin typeface="+mn-lt"/>
                          <a:ea typeface="+mn-ea"/>
                          <a:cs typeface="Arial"/>
                        </a:rPr>
                        <a:t>(</a:t>
                      </a:r>
                      <a:r>
                        <a:rPr lang="en-US" sz="2000" b="0" i="0" u="none" strike="noStrike" kern="1200" baseline="0" dirty="0" err="1">
                          <a:solidFill>
                            <a:schemeClr val="tx1"/>
                          </a:solidFill>
                          <a:latin typeface="+mn-lt"/>
                          <a:ea typeface="+mn-ea"/>
                          <a:cs typeface="Arial"/>
                        </a:rPr>
                        <a:t>etravirine</a:t>
                      </a:r>
                      <a:r>
                        <a:rPr lang="en-US" sz="2000" b="0" i="0" u="none" strike="noStrike" kern="1200" baseline="0" dirty="0">
                          <a:solidFill>
                            <a:schemeClr val="tx1"/>
                          </a:solidFill>
                          <a:latin typeface="+mn-lt"/>
                          <a:ea typeface="+mn-ea"/>
                          <a:cs typeface="Arial"/>
                        </a:rPr>
                        <a:t>) </a:t>
                      </a:r>
                      <a:r>
                        <a:rPr lang="en-US" sz="2000" b="0" i="0" u="none" strike="noStrike" kern="1200" baseline="0" dirty="0">
                          <a:solidFill>
                            <a:srgbClr val="000000"/>
                          </a:solidFill>
                          <a:latin typeface="Arial"/>
                          <a:ea typeface="+mn-ea"/>
                          <a:cs typeface="Arial"/>
                        </a:rPr>
                        <a:t>was generally comparable with placebo</a:t>
                      </a:r>
                      <a:r>
                        <a:rPr lang="en-US" sz="2000" b="0" baseline="0" dirty="0">
                          <a:solidFill>
                            <a:srgbClr val="000000"/>
                          </a:solidFill>
                          <a:latin typeface="Arial"/>
                          <a:cs typeface="Arial"/>
                        </a:rPr>
                        <a:t>.</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502634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Etravirine in Treatment Experienced</a:t>
            </a:r>
            <a:br>
              <a:rPr lang="en-US" dirty="0"/>
            </a:br>
            <a:r>
              <a:rPr lang="en-US" dirty="0"/>
              <a:t>DUET-2</a:t>
            </a:r>
            <a:r>
              <a:rPr lang="en-US" sz="2400" dirty="0"/>
              <a:t> </a:t>
            </a:r>
            <a:r>
              <a:rPr lang="en-US" sz="2800" dirty="0">
                <a:ea typeface="ＭＳ Ｐゴシック" pitchFamily="31" charset="-128"/>
                <a:cs typeface="ＭＳ Ｐゴシック" pitchFamily="31" charset="-128"/>
              </a:rPr>
              <a:t>(TMC125-C216)</a:t>
            </a:r>
            <a:endParaRPr lang="en-US" sz="2800" dirty="0"/>
          </a:p>
        </p:txBody>
      </p:sp>
      <p:sp>
        <p:nvSpPr>
          <p:cNvPr id="4" name="Text Placeholder 3">
            <a:extLst>
              <a:ext uri="{FF2B5EF4-FFF2-40B4-BE49-F238E27FC236}">
                <a16:creationId xmlns:a16="http://schemas.microsoft.com/office/drawing/2014/main" id="{6974BBC6-C43F-384B-83AE-0CE03D353D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147173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353204" y="3113294"/>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353204" y="3706403"/>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Etravirine in Treatment Experienced </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sp>
        <p:nvSpPr>
          <p:cNvPr id="24" name="Rectangle 7"/>
          <p:cNvSpPr>
            <a:spLocks noChangeArrowheads="1"/>
          </p:cNvSpPr>
          <p:nvPr/>
        </p:nvSpPr>
        <p:spPr bwMode="ltGray">
          <a:xfrm>
            <a:off x="5943721" y="2444764"/>
            <a:ext cx="27926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200mg bid + OBT</a:t>
            </a:r>
          </a:p>
          <a:p>
            <a:pPr algn="ctr" eaLnBrk="1" hangingPunct="1"/>
            <a:r>
              <a:rPr lang="en-US" sz="1600" dirty="0">
                <a:solidFill>
                  <a:srgbClr val="000000"/>
                </a:solidFill>
                <a:latin typeface="Arial" pitchFamily="-107" charset="0"/>
                <a:ea typeface="Arial" pitchFamily="-107" charset="0"/>
                <a:cs typeface="Arial" pitchFamily="-107" charset="0"/>
              </a:rPr>
              <a:t>(n = 295)</a:t>
            </a:r>
          </a:p>
        </p:txBody>
      </p:sp>
      <p:sp>
        <p:nvSpPr>
          <p:cNvPr id="33" name="Rectangle 7"/>
          <p:cNvSpPr>
            <a:spLocks noChangeArrowheads="1"/>
          </p:cNvSpPr>
          <p:nvPr/>
        </p:nvSpPr>
        <p:spPr bwMode="ltGray">
          <a:xfrm>
            <a:off x="5943721" y="4020585"/>
            <a:ext cx="279264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pitchFamily="-107" charset="0"/>
                <a:ea typeface="Arial" pitchFamily="-107" charset="0"/>
                <a:cs typeface="Arial" pitchFamily="-107" charset="0"/>
              </a:rPr>
              <a:t>Placebo + OBT</a:t>
            </a:r>
          </a:p>
          <a:p>
            <a:pPr algn="ctr"/>
            <a:r>
              <a:rPr lang="en-US" sz="1600" dirty="0">
                <a:solidFill>
                  <a:srgbClr val="000000"/>
                </a:solidFill>
                <a:latin typeface="Arial" pitchFamily="-107" charset="0"/>
                <a:ea typeface="Arial" pitchFamily="-107" charset="0"/>
                <a:cs typeface="Arial" pitchFamily="-107" charset="0"/>
              </a:rPr>
              <a:t>(n = 296)</a:t>
            </a:r>
          </a:p>
        </p:txBody>
      </p:sp>
      <p:graphicFrame>
        <p:nvGraphicFramePr>
          <p:cNvPr id="10" name="Group 31"/>
          <p:cNvGraphicFramePr>
            <a:graphicFrameLocks noGrp="1"/>
          </p:cNvGraphicFramePr>
          <p:nvPr>
            <p:extLst>
              <p:ext uri="{D42A27DB-BD31-4B8C-83A1-F6EECF244321}">
                <p14:modId xmlns:p14="http://schemas.microsoft.com/office/powerpoint/2010/main" val="744192558"/>
              </p:ext>
            </p:extLst>
          </p:nvPr>
        </p:nvGraphicFramePr>
        <p:xfrm>
          <a:off x="356716" y="1707217"/>
          <a:ext cx="4899849" cy="4163139"/>
        </p:xfrm>
        <a:graphic>
          <a:graphicData uri="http://schemas.openxmlformats.org/drawingml/2006/table">
            <a:tbl>
              <a:tblPr>
                <a:effectLst/>
              </a:tblPr>
              <a:tblGrid>
                <a:gridCol w="489984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DUET-2</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controlled, double-blind, placebo-controlled phase 3 trial evaluating the long-term efficacy, tolerability, and safety of etravirine in treatment-experienced adults with HIV</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591)</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On stable ARV regimen for ≥8 weeks </a:t>
                      </a:r>
                      <a:br>
                        <a:rPr lang="en-US" sz="1600" baseline="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5000 copies/mL </a:t>
                      </a:r>
                      <a:br>
                        <a:rPr lang="en-US" sz="1600" baseline="0" dirty="0">
                          <a:solidFill>
                            <a:srgbClr val="000000"/>
                          </a:solidFill>
                          <a:latin typeface="Arial" pitchFamily="22" charset="0"/>
                        </a:rPr>
                      </a:br>
                      <a:r>
                        <a:rPr lang="en-US" sz="1600" baseline="0" dirty="0">
                          <a:solidFill>
                            <a:srgbClr val="000000"/>
                          </a:solidFill>
                          <a:latin typeface="Arial" pitchFamily="22" charset="0"/>
                        </a:rPr>
                        <a:t>- ≥3 primary PI mutations</a:t>
                      </a:r>
                      <a:br>
                        <a:rPr lang="en-US" sz="1600" baseline="0" dirty="0">
                          <a:solidFill>
                            <a:srgbClr val="000000"/>
                          </a:solidFill>
                          <a:latin typeface="Arial" pitchFamily="22" charset="0"/>
                        </a:rPr>
                      </a:br>
                      <a:r>
                        <a:rPr lang="en-US" sz="1600" baseline="0" dirty="0">
                          <a:solidFill>
                            <a:srgbClr val="000000"/>
                          </a:solidFill>
                          <a:latin typeface="Arial" pitchFamily="22" charset="0"/>
                        </a:rPr>
                        <a:t>- ≥1 NNRTI resistance-associated mutation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a:t>
                      </a:r>
                      <a:r>
                        <a:rPr lang="en-US" sz="1600" b="0" dirty="0" err="1">
                          <a:solidFill>
                            <a:srgbClr val="000000"/>
                          </a:solidFill>
                          <a:latin typeface="Arial" pitchFamily="22" charset="0"/>
                        </a:rPr>
                        <a:t>Etravirine</a:t>
                      </a:r>
                      <a:r>
                        <a:rPr lang="en-US" sz="1600" b="0" baseline="0" dirty="0">
                          <a:solidFill>
                            <a:srgbClr val="000000"/>
                          </a:solidFill>
                          <a:latin typeface="Arial" pitchFamily="22" charset="0"/>
                        </a:rPr>
                        <a:t> 200 mg BID + OBT*</a:t>
                      </a:r>
                      <a:br>
                        <a:rPr lang="en-US" sz="1600" b="0" baseline="0" dirty="0">
                          <a:solidFill>
                            <a:srgbClr val="000000"/>
                          </a:solidFill>
                          <a:latin typeface="Arial" pitchFamily="22" charset="0"/>
                        </a:rPr>
                      </a:br>
                      <a:r>
                        <a:rPr lang="en-US" sz="1600" baseline="0" dirty="0">
                          <a:solidFill>
                            <a:srgbClr val="000000"/>
                          </a:solidFill>
                          <a:latin typeface="Arial" pitchFamily="22" charset="0"/>
                        </a:rPr>
                        <a:t>- Placebo + OBT*</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 y="6004084"/>
            <a:ext cx="4899849" cy="338554"/>
          </a:xfrm>
          <a:prstGeom prst="rect">
            <a:avLst/>
          </a:prstGeom>
          <a:noFill/>
        </p:spPr>
        <p:txBody>
          <a:bodyPr wrap="square" rtlCol="0">
            <a:spAutoFit/>
          </a:bodyPr>
          <a:lstStyle/>
          <a:p>
            <a:r>
              <a:rPr lang="en-US" sz="1600" dirty="0">
                <a:latin typeface="Arial"/>
              </a:rPr>
              <a:t>*OBT = NRTIs, Darunavir/r, +/- Enfuvirtide  </a:t>
            </a:r>
          </a:p>
        </p:txBody>
      </p:sp>
    </p:spTree>
    <p:extLst>
      <p:ext uri="{BB962C8B-B14F-4D97-AF65-F5344CB8AC3E}">
        <p14:creationId xmlns:p14="http://schemas.microsoft.com/office/powerpoint/2010/main" val="355845517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sp>
        <p:nvSpPr>
          <p:cNvPr id="8" name="TextBox 7"/>
          <p:cNvSpPr txBox="1"/>
          <p:nvPr/>
        </p:nvSpPr>
        <p:spPr>
          <a:xfrm>
            <a:off x="0" y="6032528"/>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graphicFrame>
        <p:nvGraphicFramePr>
          <p:cNvPr id="13" name="Chart 12"/>
          <p:cNvGraphicFramePr>
            <a:graphicFrameLocks/>
          </p:cNvGraphicFramePr>
          <p:nvPr>
            <p:extLst>
              <p:ext uri="{D42A27DB-BD31-4B8C-83A1-F6EECF244321}">
                <p14:modId xmlns:p14="http://schemas.microsoft.com/office/powerpoint/2010/main" val="2770234266"/>
              </p:ext>
            </p:extLst>
          </p:nvPr>
        </p:nvGraphicFramePr>
        <p:xfrm>
          <a:off x="457200" y="1917281"/>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689294" y="5150909"/>
            <a:ext cx="1066800" cy="292388"/>
          </a:xfrm>
          <a:prstGeom prst="rect">
            <a:avLst/>
          </a:prstGeom>
          <a:noFill/>
        </p:spPr>
        <p:txBody>
          <a:bodyPr wrap="square" rtlCol="0" anchor="ctr" anchorCtr="1">
            <a:spAutoFit/>
          </a:bodyPr>
          <a:lstStyle/>
          <a:p>
            <a:r>
              <a:rPr lang="en-US" sz="1300" dirty="0">
                <a:solidFill>
                  <a:srgbClr val="FFFFFF"/>
                </a:solidFill>
                <a:latin typeface="Arial"/>
              </a:rPr>
              <a:t>183/295</a:t>
            </a:r>
          </a:p>
        </p:txBody>
      </p:sp>
      <p:sp>
        <p:nvSpPr>
          <p:cNvPr id="15" name="TextBox 14"/>
          <p:cNvSpPr txBox="1"/>
          <p:nvPr/>
        </p:nvSpPr>
        <p:spPr>
          <a:xfrm>
            <a:off x="2238491" y="5150909"/>
            <a:ext cx="1066800" cy="292388"/>
          </a:xfrm>
          <a:prstGeom prst="rect">
            <a:avLst/>
          </a:prstGeom>
          <a:noFill/>
        </p:spPr>
        <p:txBody>
          <a:bodyPr wrap="square" rtlCol="0" anchor="ctr" anchorCtr="1">
            <a:spAutoFit/>
          </a:bodyPr>
          <a:lstStyle/>
          <a:p>
            <a:r>
              <a:rPr lang="en-US" sz="1300" dirty="0">
                <a:solidFill>
                  <a:srgbClr val="FFFFFF"/>
                </a:solidFill>
                <a:latin typeface="Arial"/>
              </a:rPr>
              <a:t>221/295</a:t>
            </a:r>
          </a:p>
        </p:txBody>
      </p:sp>
      <p:sp>
        <p:nvSpPr>
          <p:cNvPr id="16" name="TextBox 15"/>
          <p:cNvSpPr txBox="1"/>
          <p:nvPr/>
        </p:nvSpPr>
        <p:spPr>
          <a:xfrm>
            <a:off x="6756094" y="5150909"/>
            <a:ext cx="1066800" cy="292388"/>
          </a:xfrm>
          <a:prstGeom prst="rect">
            <a:avLst/>
          </a:prstGeom>
          <a:noFill/>
        </p:spPr>
        <p:txBody>
          <a:bodyPr wrap="square" rtlCol="0" anchor="ctr" anchorCtr="1">
            <a:spAutoFit/>
          </a:bodyPr>
          <a:lstStyle/>
          <a:p>
            <a:r>
              <a:rPr lang="en-US" sz="1300" dirty="0">
                <a:solidFill>
                  <a:srgbClr val="FFFFFF"/>
                </a:solidFill>
                <a:latin typeface="Arial"/>
              </a:rPr>
              <a:t>129/296</a:t>
            </a:r>
          </a:p>
        </p:txBody>
      </p:sp>
      <p:sp>
        <p:nvSpPr>
          <p:cNvPr id="17" name="TextBox 16"/>
          <p:cNvSpPr txBox="1"/>
          <p:nvPr/>
        </p:nvSpPr>
        <p:spPr>
          <a:xfrm>
            <a:off x="3305291" y="5150909"/>
            <a:ext cx="1066800" cy="292388"/>
          </a:xfrm>
          <a:prstGeom prst="rect">
            <a:avLst/>
          </a:prstGeom>
          <a:noFill/>
        </p:spPr>
        <p:txBody>
          <a:bodyPr wrap="square" rtlCol="0" anchor="ctr" anchorCtr="1">
            <a:spAutoFit/>
          </a:bodyPr>
          <a:lstStyle/>
          <a:p>
            <a:r>
              <a:rPr lang="en-US" sz="1300" dirty="0">
                <a:solidFill>
                  <a:srgbClr val="FFFFFF"/>
                </a:solidFill>
                <a:latin typeface="Arial"/>
              </a:rPr>
              <a:t>159/296</a:t>
            </a:r>
          </a:p>
        </p:txBody>
      </p:sp>
    </p:spTree>
    <p:extLst>
      <p:ext uri="{BB962C8B-B14F-4D97-AF65-F5344CB8AC3E}">
        <p14:creationId xmlns:p14="http://schemas.microsoft.com/office/powerpoint/2010/main" val="390117443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graphicFrame>
        <p:nvGraphicFramePr>
          <p:cNvPr id="6" name="Chart 5"/>
          <p:cNvGraphicFramePr>
            <a:graphicFrameLocks/>
          </p:cNvGraphicFramePr>
          <p:nvPr>
            <p:extLst>
              <p:ext uri="{D42A27DB-BD31-4B8C-83A1-F6EECF244321}">
                <p14:modId xmlns:p14="http://schemas.microsoft.com/office/powerpoint/2010/main" val="1943238274"/>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32528"/>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
        <p:nvSpPr>
          <p:cNvPr id="9" name="TextBox 8"/>
          <p:cNvSpPr txBox="1"/>
          <p:nvPr/>
        </p:nvSpPr>
        <p:spPr>
          <a:xfrm>
            <a:off x="1786570" y="5112058"/>
            <a:ext cx="673607"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19/43</a:t>
            </a:r>
          </a:p>
        </p:txBody>
      </p:sp>
      <p:sp>
        <p:nvSpPr>
          <p:cNvPr id="10" name="TextBox 9"/>
          <p:cNvSpPr txBox="1"/>
          <p:nvPr/>
        </p:nvSpPr>
        <p:spPr>
          <a:xfrm>
            <a:off x="2460177" y="5112058"/>
            <a:ext cx="673607"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3/45</a:t>
            </a:r>
          </a:p>
        </p:txBody>
      </p:sp>
      <p:sp>
        <p:nvSpPr>
          <p:cNvPr id="11" name="TextBox 10"/>
          <p:cNvSpPr txBox="1"/>
          <p:nvPr/>
        </p:nvSpPr>
        <p:spPr>
          <a:xfrm>
            <a:off x="3459156"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58/94</a:t>
            </a:r>
          </a:p>
        </p:txBody>
      </p:sp>
      <p:sp>
        <p:nvSpPr>
          <p:cNvPr id="12" name="TextBox 11"/>
          <p:cNvSpPr txBox="1"/>
          <p:nvPr/>
        </p:nvSpPr>
        <p:spPr>
          <a:xfrm>
            <a:off x="4102526"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40116</a:t>
            </a:r>
          </a:p>
        </p:txBody>
      </p:sp>
      <p:sp>
        <p:nvSpPr>
          <p:cNvPr id="13" name="TextBox 12"/>
          <p:cNvSpPr txBox="1"/>
          <p:nvPr/>
        </p:nvSpPr>
        <p:spPr>
          <a:xfrm>
            <a:off x="5197091"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67/82</a:t>
            </a:r>
          </a:p>
        </p:txBody>
      </p:sp>
      <p:sp>
        <p:nvSpPr>
          <p:cNvPr id="14" name="TextBox 13"/>
          <p:cNvSpPr txBox="1"/>
          <p:nvPr/>
        </p:nvSpPr>
        <p:spPr>
          <a:xfrm>
            <a:off x="5798684"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45/64</a:t>
            </a:r>
          </a:p>
        </p:txBody>
      </p:sp>
      <p:sp>
        <p:nvSpPr>
          <p:cNvPr id="15" name="TextBox 14"/>
          <p:cNvSpPr txBox="1"/>
          <p:nvPr/>
        </p:nvSpPr>
        <p:spPr>
          <a:xfrm>
            <a:off x="6903997"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39/49</a:t>
            </a:r>
          </a:p>
        </p:txBody>
      </p:sp>
      <p:sp>
        <p:nvSpPr>
          <p:cNvPr id="16" name="TextBox 15"/>
          <p:cNvSpPr txBox="1"/>
          <p:nvPr/>
        </p:nvSpPr>
        <p:spPr>
          <a:xfrm>
            <a:off x="7539010" y="5112058"/>
            <a:ext cx="772374" cy="276999"/>
          </a:xfrm>
          <a:prstGeom prst="rect">
            <a:avLst/>
          </a:prstGeom>
          <a:noFill/>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a:rPr>
              <a:t>37/51</a:t>
            </a:r>
          </a:p>
        </p:txBody>
      </p:sp>
    </p:spTree>
    <p:extLst>
      <p:ext uri="{BB962C8B-B14F-4D97-AF65-F5344CB8AC3E}">
        <p14:creationId xmlns:p14="http://schemas.microsoft.com/office/powerpoint/2010/main" val="401478777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sz="24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1600" dirty="0">
                <a:solidFill>
                  <a:schemeClr val="bg1"/>
                </a:solidFill>
                <a:latin typeface="Arial" pitchFamily="-110" charset="0"/>
                <a:ea typeface="ＭＳ Ｐゴシック" pitchFamily="-110" charset="-128"/>
                <a:cs typeface="ＭＳ Ｐゴシック" pitchFamily="-110" charset="-128"/>
              </a:rPr>
              <a:t>Week 24: Virologic Response ( ITT-TLOVR*) in Patients Re-using or Not Using Enfuvirtide</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graphicFrame>
        <p:nvGraphicFramePr>
          <p:cNvPr id="6" name="Chart 5"/>
          <p:cNvGraphicFramePr>
            <a:graphicFrameLocks/>
          </p:cNvGraphicFramePr>
          <p:nvPr>
            <p:extLst>
              <p:ext uri="{D42A27DB-BD31-4B8C-83A1-F6EECF244321}">
                <p14:modId xmlns:p14="http://schemas.microsoft.com/office/powerpoint/2010/main" val="3034119794"/>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124444"/>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40202985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Etravirine (</a:t>
            </a:r>
            <a:r>
              <a:rPr lang="en-US" i="1" dirty="0"/>
              <a:t>Intelence</a:t>
            </a:r>
            <a:r>
              <a:rPr lang="en-US" dirty="0"/>
              <a:t>)</a:t>
            </a:r>
          </a:p>
        </p:txBody>
      </p:sp>
      <p:sp>
        <p:nvSpPr>
          <p:cNvPr id="7" name="Text Placeholder 6"/>
          <p:cNvSpPr>
            <a:spLocks noGrp="1"/>
          </p:cNvSpPr>
          <p:nvPr>
            <p:ph type="body" sz="quarter" idx="14"/>
          </p:nvPr>
        </p:nvSpPr>
        <p:spPr/>
        <p:txBody>
          <a:bodyPr/>
          <a:lstStyle/>
          <a:p>
            <a:endParaRPr lang="en-US"/>
          </a:p>
        </p:txBody>
      </p:sp>
      <p:sp>
        <p:nvSpPr>
          <p:cNvPr id="6" name="Rectangle 7"/>
          <p:cNvSpPr>
            <a:spLocks noGrp="1" noChangeArrowheads="1"/>
          </p:cNvSpPr>
          <p:nvPr>
            <p:ph sz="half" idx="2"/>
          </p:nvPr>
        </p:nvSpPr>
        <p:spPr/>
        <p:txBody>
          <a:bodyPr>
            <a:normAutofit/>
          </a:bodyPr>
          <a:lstStyle/>
          <a:p>
            <a:pPr>
              <a:spcBef>
                <a:spcPts val="1200"/>
              </a:spcBef>
            </a:pPr>
            <a:r>
              <a:rPr lang="en-US" sz="2000" b="1" dirty="0"/>
              <a:t>Class</a:t>
            </a:r>
            <a:br>
              <a:rPr lang="en-US" sz="2000" dirty="0"/>
            </a:br>
            <a:r>
              <a:rPr lang="en-US" sz="2000" dirty="0"/>
              <a:t>- non-nucleoside reverse transcriptase inhibitor </a:t>
            </a:r>
          </a:p>
          <a:p>
            <a:pPr>
              <a:spcBef>
                <a:spcPts val="1200"/>
              </a:spcBef>
            </a:pPr>
            <a:r>
              <a:rPr lang="en-US" sz="2000" b="1" dirty="0"/>
              <a:t>Approval</a:t>
            </a:r>
            <a:br>
              <a:rPr lang="en-US" sz="2000" dirty="0"/>
            </a:br>
            <a:r>
              <a:rPr lang="en-US" sz="2000" dirty="0"/>
              <a:t>- FDA-approved January 22, 2008 </a:t>
            </a:r>
          </a:p>
          <a:p>
            <a:pPr>
              <a:spcBef>
                <a:spcPts val="1200"/>
              </a:spcBef>
            </a:pPr>
            <a:r>
              <a:rPr lang="en-US" sz="2000" b="1" dirty="0"/>
              <a:t>Indication</a:t>
            </a:r>
            <a:br>
              <a:rPr lang="en-US" sz="2000" dirty="0"/>
            </a:br>
            <a:r>
              <a:rPr lang="en-US" sz="2000" dirty="0"/>
              <a:t>- Combined with other ARVs for treatment-experienced adults</a:t>
            </a:r>
          </a:p>
          <a:p>
            <a:pPr>
              <a:spcBef>
                <a:spcPts val="1200"/>
              </a:spcBef>
            </a:pPr>
            <a:r>
              <a:rPr lang="en-US" sz="2000" b="1" dirty="0"/>
              <a:t>FDA-Approved Dose</a:t>
            </a:r>
            <a:br>
              <a:rPr lang="en-US" sz="2000" dirty="0"/>
            </a:br>
            <a:r>
              <a:rPr lang="en-US" sz="2000" dirty="0"/>
              <a:t>- 200 mg twice daily following a meal </a:t>
            </a:r>
          </a:p>
          <a:p>
            <a:pPr>
              <a:spcBef>
                <a:spcPts val="1200"/>
              </a:spcBef>
            </a:pPr>
            <a:r>
              <a:rPr lang="en-US" sz="2000" b="1" dirty="0"/>
              <a:t>Metabolism</a:t>
            </a:r>
            <a:br>
              <a:rPr lang="en-US" sz="2000" dirty="0"/>
            </a:br>
            <a:r>
              <a:rPr lang="en-US" sz="2000" dirty="0"/>
              <a:t>- Primarily in liver via cytochrome P450 enzymes</a:t>
            </a:r>
          </a:p>
          <a:p>
            <a:pPr>
              <a:spcBef>
                <a:spcPts val="1200"/>
              </a:spcBef>
            </a:pPr>
            <a:r>
              <a:rPr lang="en-US" sz="2000" b="1" dirty="0"/>
              <a:t>Adverse Events</a:t>
            </a:r>
            <a:br>
              <a:rPr lang="en-US" sz="2000" dirty="0"/>
            </a:br>
            <a:r>
              <a:rPr lang="en-US" sz="2000" dirty="0"/>
              <a:t> - Nausea, rash, peripheral neuropathy</a:t>
            </a:r>
          </a:p>
          <a:p>
            <a:pPr>
              <a:spcBef>
                <a:spcPts val="1200"/>
              </a:spcBef>
            </a:pPr>
            <a:endParaRPr lang="en-US" sz="2000" dirty="0"/>
          </a:p>
        </p:txBody>
      </p:sp>
    </p:spTree>
    <p:extLst>
      <p:ext uri="{BB962C8B-B14F-4D97-AF65-F5344CB8AC3E}">
        <p14:creationId xmlns:p14="http://schemas.microsoft.com/office/powerpoint/2010/main" val="325406301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Etravirine in Treatment Experienced </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DUET-2: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31" charset="0"/>
              </a:rPr>
              <a:t>Lazzarin</a:t>
            </a:r>
            <a:r>
              <a:rPr lang="en-US" dirty="0">
                <a:latin typeface="Arial" pitchFamily="31" charset="0"/>
              </a:rPr>
              <a:t> A, et al. Lancet. </a:t>
            </a:r>
            <a:r>
              <a:rPr lang="en-US">
                <a:latin typeface="Arial" pitchFamily="31" charset="0"/>
              </a:rPr>
              <a:t>2007;370:39-48.</a:t>
            </a:r>
            <a:endParaRPr lang="en-US" dirty="0">
              <a:latin typeface="Arial" pitchFamily="31" charset="0"/>
            </a:endParaRPr>
          </a:p>
        </p:txBody>
      </p:sp>
      <p:graphicFrame>
        <p:nvGraphicFramePr>
          <p:cNvPr id="7" name="Table 6"/>
          <p:cNvGraphicFramePr>
            <a:graphicFrameLocks noGrp="1"/>
          </p:cNvGraphicFramePr>
          <p:nvPr>
            <p:extLst/>
          </p:nvPr>
        </p:nvGraphicFramePr>
        <p:xfrm>
          <a:off x="0" y="260016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chemeClr val="tx1"/>
                          </a:solidFill>
                          <a:latin typeface="Arial"/>
                          <a:ea typeface="+mn-ea"/>
                          <a:cs typeface="Arial"/>
                        </a:rPr>
                        <a:t>In treatment-experienced patients, treatment with TMC125 (etravirine) led to better virological suppression at week 24 than did placebo. The safety and tolerability profile of TMC125 (etravirine) was generally comparable with placebo</a:t>
                      </a:r>
                      <a:r>
                        <a:rPr lang="en-US" sz="2000" b="0" baseline="0" dirty="0">
                          <a:solidFill>
                            <a:schemeClr val="tx1"/>
                          </a:solidFill>
                          <a:latin typeface="Arial"/>
                          <a:cs typeface="Arial"/>
                        </a:rPr>
                        <a:t>.</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569972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Etravirine in Treatment Experienced</a:t>
            </a:r>
            <a:br>
              <a:rPr lang="en-US" dirty="0"/>
            </a:br>
            <a:r>
              <a:rPr lang="en-US" dirty="0"/>
              <a:t>DUET-1 and DUET-2</a:t>
            </a:r>
            <a:r>
              <a:rPr lang="en-US" sz="2400" dirty="0"/>
              <a:t> </a:t>
            </a:r>
            <a:r>
              <a:rPr lang="en-US" sz="2800" dirty="0">
                <a:ea typeface="ＭＳ Ｐゴシック" pitchFamily="31" charset="-128"/>
                <a:cs typeface="ＭＳ Ｐゴシック" pitchFamily="31" charset="-128"/>
              </a:rPr>
              <a:t>(Pooled Analysis)</a:t>
            </a:r>
            <a:endParaRPr lang="en-US" sz="2800" dirty="0"/>
          </a:p>
        </p:txBody>
      </p:sp>
      <p:sp>
        <p:nvSpPr>
          <p:cNvPr id="4" name="Text Placeholder 3">
            <a:extLst>
              <a:ext uri="{FF2B5EF4-FFF2-40B4-BE49-F238E27FC236}">
                <a16:creationId xmlns:a16="http://schemas.microsoft.com/office/drawing/2014/main" id="{79F1B95D-C1FB-E044-BDA9-5546DC58CE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705594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379838" y="295453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379838" y="354763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000" dirty="0" err="1">
                <a:solidFill>
                  <a:srgbClr val="E7F1CA"/>
                </a:solidFill>
                <a:ea typeface="ＭＳ Ｐゴシック" pitchFamily="31" charset="-128"/>
                <a:cs typeface="ＭＳ Ｐゴシック" pitchFamily="31" charset="-128"/>
              </a:rPr>
              <a:t>Etravirine</a:t>
            </a:r>
            <a:r>
              <a:rPr lang="en-US" sz="2000" dirty="0">
                <a:solidFill>
                  <a:srgbClr val="E7F1CA"/>
                </a:solidFill>
                <a:ea typeface="ＭＳ Ｐゴシック" pitchFamily="31" charset="-128"/>
                <a:cs typeface="ＭＳ Ｐゴシック" pitchFamily="31" charset="-128"/>
              </a:rPr>
              <a:t> in Treatment Experienced </a:t>
            </a:r>
            <a:br>
              <a:rPr lang="en-US" sz="2400" dirty="0">
                <a:ea typeface="ＭＳ Ｐゴシック" pitchFamily="31" charset="-128"/>
                <a:cs typeface="ＭＳ Ｐゴシック" pitchFamily="31" charset="-128"/>
              </a:rPr>
            </a:br>
            <a:r>
              <a:rPr lang="en-US" sz="2400" dirty="0">
                <a:ea typeface="ＭＳ Ｐゴシック" pitchFamily="31" charset="-128"/>
                <a:cs typeface="ＭＳ Ｐゴシック" pitchFamily="31" charset="-128"/>
              </a:rPr>
              <a:t>DUET-1 and DUET-2 Pooled Analysis: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Lazzarin</a:t>
            </a:r>
            <a:r>
              <a:rPr lang="en-US" dirty="0">
                <a:latin typeface="Arial" pitchFamily="31" charset="0"/>
              </a:rPr>
              <a:t> A, et al. Lancet. 2007;370:39-48.</a:t>
            </a:r>
          </a:p>
        </p:txBody>
      </p:sp>
      <p:sp>
        <p:nvSpPr>
          <p:cNvPr id="24" name="Rectangle 7"/>
          <p:cNvSpPr>
            <a:spLocks noChangeArrowheads="1"/>
          </p:cNvSpPr>
          <p:nvPr/>
        </p:nvSpPr>
        <p:spPr bwMode="ltGray">
          <a:xfrm>
            <a:off x="5970355" y="2286000"/>
            <a:ext cx="27926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200mg bid + OBT</a:t>
            </a:r>
          </a:p>
          <a:p>
            <a:pPr algn="ctr" eaLnBrk="1" hangingPunct="1"/>
            <a:r>
              <a:rPr lang="en-US" sz="1600" dirty="0">
                <a:solidFill>
                  <a:srgbClr val="000000"/>
                </a:solidFill>
                <a:latin typeface="Arial" pitchFamily="-107" charset="0"/>
                <a:ea typeface="Arial" pitchFamily="-107" charset="0"/>
                <a:cs typeface="Arial" pitchFamily="-107" charset="0"/>
              </a:rPr>
              <a:t>(n = 599)</a:t>
            </a:r>
          </a:p>
        </p:txBody>
      </p:sp>
      <p:sp>
        <p:nvSpPr>
          <p:cNvPr id="33" name="Rectangle 7"/>
          <p:cNvSpPr>
            <a:spLocks noChangeArrowheads="1"/>
          </p:cNvSpPr>
          <p:nvPr/>
        </p:nvSpPr>
        <p:spPr bwMode="ltGray">
          <a:xfrm>
            <a:off x="5970355" y="3861821"/>
            <a:ext cx="279264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pitchFamily="-107" charset="0"/>
                <a:ea typeface="Arial" pitchFamily="-107" charset="0"/>
                <a:cs typeface="Arial" pitchFamily="-107" charset="0"/>
              </a:rPr>
              <a:t>Placebo + OBT</a:t>
            </a:r>
          </a:p>
          <a:p>
            <a:pPr algn="ctr"/>
            <a:r>
              <a:rPr lang="en-US" sz="1600" dirty="0">
                <a:solidFill>
                  <a:srgbClr val="000000"/>
                </a:solidFill>
                <a:latin typeface="Arial" pitchFamily="-107" charset="0"/>
                <a:ea typeface="Arial" pitchFamily="-107" charset="0"/>
                <a:cs typeface="Arial" pitchFamily="-107" charset="0"/>
              </a:rPr>
              <a:t>(n = 604)</a:t>
            </a:r>
          </a:p>
        </p:txBody>
      </p:sp>
      <p:graphicFrame>
        <p:nvGraphicFramePr>
          <p:cNvPr id="10" name="Group 31"/>
          <p:cNvGraphicFramePr>
            <a:graphicFrameLocks noGrp="1"/>
          </p:cNvGraphicFramePr>
          <p:nvPr>
            <p:extLst>
              <p:ext uri="{D42A27DB-BD31-4B8C-83A1-F6EECF244321}">
                <p14:modId xmlns:p14="http://schemas.microsoft.com/office/powerpoint/2010/main" val="994538381"/>
              </p:ext>
            </p:extLst>
          </p:nvPr>
        </p:nvGraphicFramePr>
        <p:xfrm>
          <a:off x="381000" y="1524000"/>
          <a:ext cx="4899849" cy="4417139"/>
        </p:xfrm>
        <a:graphic>
          <a:graphicData uri="http://schemas.openxmlformats.org/drawingml/2006/table">
            <a:tbl>
              <a:tblPr>
                <a:effectLst/>
              </a:tblPr>
              <a:tblGrid>
                <a:gridCol w="489984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DUET-1 and DUET-2</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Pooled analysis of 2 randomized, controlled, double-blind, placebo-controlled phase 3 trial evaluating the long-term efficacy, tolerability, and safety of etravirine in treatment-experienced adults with HIV</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1203)</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On stable ARV regimen for ≥8 weeks </a:t>
                      </a:r>
                      <a:br>
                        <a:rPr lang="en-US" sz="1600" baseline="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5000 copies/mL </a:t>
                      </a:r>
                      <a:br>
                        <a:rPr lang="en-US" sz="1600" baseline="0" dirty="0">
                          <a:solidFill>
                            <a:srgbClr val="000000"/>
                          </a:solidFill>
                          <a:latin typeface="Arial" pitchFamily="22" charset="0"/>
                        </a:rPr>
                      </a:br>
                      <a:r>
                        <a:rPr lang="en-US" sz="1600" baseline="0" dirty="0">
                          <a:solidFill>
                            <a:srgbClr val="000000"/>
                          </a:solidFill>
                          <a:latin typeface="Arial" pitchFamily="22" charset="0"/>
                        </a:rPr>
                        <a:t>- ≥3 primary PI mutations and ≥1NNRTI resistance-associated mutation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a:t>
                      </a:r>
                      <a:r>
                        <a:rPr lang="en-US" sz="1600" b="0" dirty="0" err="1">
                          <a:solidFill>
                            <a:srgbClr val="000000"/>
                          </a:solidFill>
                          <a:latin typeface="Arial" pitchFamily="22" charset="0"/>
                        </a:rPr>
                        <a:t>Etravirine</a:t>
                      </a:r>
                      <a:r>
                        <a:rPr lang="en-US" sz="1600" b="0" baseline="0" dirty="0">
                          <a:solidFill>
                            <a:srgbClr val="000000"/>
                          </a:solidFill>
                          <a:latin typeface="Arial" pitchFamily="22" charset="0"/>
                        </a:rPr>
                        <a:t> 200 mg BID + OBT*</a:t>
                      </a:r>
                      <a:br>
                        <a:rPr lang="en-US" sz="1600" b="0" baseline="0" dirty="0">
                          <a:solidFill>
                            <a:srgbClr val="000000"/>
                          </a:solidFill>
                          <a:latin typeface="Arial" pitchFamily="22" charset="0"/>
                        </a:rPr>
                      </a:br>
                      <a:r>
                        <a:rPr lang="en-US" sz="1600" baseline="0" dirty="0">
                          <a:solidFill>
                            <a:srgbClr val="000000"/>
                          </a:solidFill>
                          <a:latin typeface="Arial" pitchFamily="22" charset="0"/>
                        </a:rPr>
                        <a:t>- Placebo + OBT*</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 y="6004084"/>
            <a:ext cx="4899849" cy="338554"/>
          </a:xfrm>
          <a:prstGeom prst="rect">
            <a:avLst/>
          </a:prstGeom>
          <a:noFill/>
        </p:spPr>
        <p:txBody>
          <a:bodyPr wrap="square" rtlCol="0">
            <a:spAutoFit/>
          </a:bodyPr>
          <a:lstStyle/>
          <a:p>
            <a:r>
              <a:rPr lang="en-US" sz="1600" dirty="0">
                <a:latin typeface="Arial"/>
              </a:rPr>
              <a:t>*OBT = NRTIs, Darunavir/r, +/- Enfuvirtide  </a:t>
            </a:r>
          </a:p>
        </p:txBody>
      </p:sp>
    </p:spTree>
    <p:extLst>
      <p:ext uri="{BB962C8B-B14F-4D97-AF65-F5344CB8AC3E}">
        <p14:creationId xmlns:p14="http://schemas.microsoft.com/office/powerpoint/2010/main" val="270076778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and DUET-2 Pooled Analysis: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dirty="0">
                <a:solidFill>
                  <a:schemeClr val="bg1"/>
                </a:solidFill>
                <a:latin typeface="Arial" pitchFamily="-110" charset="0"/>
                <a:ea typeface="ＭＳ Ｐゴシック" pitchFamily="-110" charset="-128"/>
                <a:cs typeface="ＭＳ Ｐゴシック" pitchFamily="-110" charset="-128"/>
              </a:rPr>
              <a:t>: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t>Katlama</a:t>
            </a:r>
            <a:r>
              <a:rPr lang="en-US" dirty="0"/>
              <a:t> C, et al. </a:t>
            </a:r>
            <a:r>
              <a:rPr lang="is-IS" dirty="0">
                <a:latin typeface="Arial" pitchFamily="31" charset="0"/>
              </a:rPr>
              <a:t>AIDS. 2009;23:2289-300.</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721986286"/>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32528"/>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
        <p:nvSpPr>
          <p:cNvPr id="9" name="TextBox 8"/>
          <p:cNvSpPr txBox="1"/>
          <p:nvPr/>
        </p:nvSpPr>
        <p:spPr>
          <a:xfrm>
            <a:off x="3834296" y="5067349"/>
            <a:ext cx="1066800" cy="292388"/>
          </a:xfrm>
          <a:prstGeom prst="rect">
            <a:avLst/>
          </a:prstGeom>
          <a:noFill/>
        </p:spPr>
        <p:txBody>
          <a:bodyPr wrap="square" rtlCol="0" anchor="ctr" anchorCtr="1">
            <a:spAutoFit/>
          </a:bodyPr>
          <a:lstStyle/>
          <a:p>
            <a:r>
              <a:rPr lang="en-US" sz="1300" dirty="0">
                <a:solidFill>
                  <a:srgbClr val="FFFFFF"/>
                </a:solidFill>
                <a:latin typeface="Arial"/>
              </a:rPr>
              <a:t>365/599</a:t>
            </a:r>
          </a:p>
        </p:txBody>
      </p:sp>
      <p:sp>
        <p:nvSpPr>
          <p:cNvPr id="10" name="TextBox 9"/>
          <p:cNvSpPr txBox="1"/>
          <p:nvPr/>
        </p:nvSpPr>
        <p:spPr>
          <a:xfrm>
            <a:off x="5252006" y="5067349"/>
            <a:ext cx="1066800" cy="292388"/>
          </a:xfrm>
          <a:prstGeom prst="rect">
            <a:avLst/>
          </a:prstGeom>
          <a:noFill/>
        </p:spPr>
        <p:txBody>
          <a:bodyPr wrap="square" rtlCol="0" anchor="ctr" anchorCtr="1">
            <a:spAutoFit/>
          </a:bodyPr>
          <a:lstStyle/>
          <a:p>
            <a:r>
              <a:rPr lang="en-US" sz="1300" dirty="0">
                <a:solidFill>
                  <a:srgbClr val="FFFFFF"/>
                </a:solidFill>
                <a:latin typeface="Arial"/>
              </a:rPr>
              <a:t>242/604</a:t>
            </a:r>
          </a:p>
        </p:txBody>
      </p:sp>
    </p:spTree>
    <p:extLst>
      <p:ext uri="{BB962C8B-B14F-4D97-AF65-F5344CB8AC3E}">
        <p14:creationId xmlns:p14="http://schemas.microsoft.com/office/powerpoint/2010/main" val="126760555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and DUET-2 Pooled Analysis: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48: Virologic Response ( ITT-TLOVR*), by Number of Active ARVs</a:t>
            </a:r>
          </a:p>
        </p:txBody>
      </p:sp>
      <p:sp>
        <p:nvSpPr>
          <p:cNvPr id="7" name="Content Placeholder 6"/>
          <p:cNvSpPr>
            <a:spLocks noGrp="1"/>
          </p:cNvSpPr>
          <p:nvPr>
            <p:ph type="body" sz="quarter" idx="16"/>
          </p:nvPr>
        </p:nvSpPr>
        <p:spPr/>
        <p:txBody>
          <a:bodyPr/>
          <a:lstStyle/>
          <a:p>
            <a:r>
              <a:rPr lang="en-US" dirty="0"/>
              <a:t>Source: </a:t>
            </a:r>
            <a:r>
              <a:rPr lang="en-US" dirty="0" err="1"/>
              <a:t>Katlama</a:t>
            </a:r>
            <a:r>
              <a:rPr lang="en-US" dirty="0"/>
              <a:t> C, et al. </a:t>
            </a:r>
            <a:r>
              <a:rPr lang="is-IS" dirty="0">
                <a:latin typeface="Arial" pitchFamily="31" charset="0"/>
              </a:rPr>
              <a:t>AIDS. 2009;23:2289-300.</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1205606686"/>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107732"/>
            <a:ext cx="9162288" cy="307777"/>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31" charset="0"/>
              </a:rPr>
              <a:t>ITT-TLOVR = Intention to Treat-Time to Loss of Virologic Response. </a:t>
            </a:r>
            <a:endParaRPr lang="en-US" sz="1400" dirty="0">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69088180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 Experienced </a:t>
            </a:r>
            <a:br>
              <a:rPr lang="en-US"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and DUET-2: Pooled Analysis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1800" dirty="0">
                <a:latin typeface="Arial" pitchFamily="-110" charset="0"/>
                <a:ea typeface="ＭＳ Ｐゴシック" pitchFamily="-110" charset="-128"/>
                <a:cs typeface="ＭＳ Ｐゴシック" pitchFamily="-110" charset="-128"/>
              </a:rPr>
              <a:t>Week 48: Virologic Response in Etravirine Group, by Weighted Genotypic Score</a:t>
            </a:r>
          </a:p>
        </p:txBody>
      </p:sp>
      <p:sp>
        <p:nvSpPr>
          <p:cNvPr id="7" name="Content Placeholder 6"/>
          <p:cNvSpPr>
            <a:spLocks noGrp="1"/>
          </p:cNvSpPr>
          <p:nvPr>
            <p:ph type="body" sz="quarter" idx="16"/>
          </p:nvPr>
        </p:nvSpPr>
        <p:spPr/>
        <p:txBody>
          <a:bodyPr/>
          <a:lstStyle/>
          <a:p>
            <a:r>
              <a:rPr lang="en-US" dirty="0"/>
              <a:t>Source: </a:t>
            </a:r>
            <a:r>
              <a:rPr lang="en-US" dirty="0" err="1"/>
              <a:t>Katlama</a:t>
            </a:r>
            <a:r>
              <a:rPr lang="en-US" dirty="0"/>
              <a:t> C, et al. </a:t>
            </a:r>
            <a:r>
              <a:rPr lang="is-IS" dirty="0">
                <a:latin typeface="Arial" pitchFamily="31" charset="0"/>
              </a:rPr>
              <a:t>AIDS. 2009;23:2289-300.</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043961335"/>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6629400" y="2209800"/>
            <a:ext cx="0" cy="3200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19995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Etravirine in Treatment Experienced </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DUET-1 and DUET-2 Pooled Analysis: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t>Katlama</a:t>
            </a:r>
            <a:r>
              <a:rPr lang="en-US" dirty="0"/>
              <a:t> C, et al. </a:t>
            </a:r>
            <a:r>
              <a:rPr lang="is-IS" dirty="0">
                <a:latin typeface="Arial" pitchFamily="31" charset="0"/>
              </a:rPr>
              <a:t>AIDS. 2009;23:2289-300.</a:t>
            </a:r>
            <a:endParaRPr lang="en-US" dirty="0">
              <a:latin typeface="Arial" pitchFamily="31" charset="0"/>
            </a:endParaRPr>
          </a:p>
        </p:txBody>
      </p:sp>
      <p:graphicFrame>
        <p:nvGraphicFramePr>
          <p:cNvPr id="7" name="Table 6"/>
          <p:cNvGraphicFramePr>
            <a:graphicFrameLocks noGrp="1"/>
          </p:cNvGraphicFramePr>
          <p:nvPr>
            <p:extLst/>
          </p:nvPr>
        </p:nvGraphicFramePr>
        <p:xfrm>
          <a:off x="0" y="2424684"/>
          <a:ext cx="9144000" cy="22707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chemeClr val="tx1"/>
                          </a:solidFill>
                          <a:latin typeface="+mn-lt"/>
                          <a:ea typeface="+mn-ea"/>
                          <a:cs typeface="Arial"/>
                        </a:rPr>
                        <a:t>At 48 weeks, treatment-experienced patients receiving </a:t>
                      </a:r>
                      <a:r>
                        <a:rPr lang="en-US" sz="2000" b="0" i="0" u="none" strike="noStrike" kern="1200" baseline="0" dirty="0" err="1">
                          <a:solidFill>
                            <a:schemeClr val="tx1"/>
                          </a:solidFill>
                          <a:latin typeface="+mn-lt"/>
                          <a:ea typeface="+mn-ea"/>
                          <a:cs typeface="Arial"/>
                        </a:rPr>
                        <a:t>etravirine</a:t>
                      </a:r>
                      <a:r>
                        <a:rPr lang="en-US" sz="2000" b="0" i="0" u="none" strike="noStrike" kern="1200" baseline="0" dirty="0">
                          <a:solidFill>
                            <a:schemeClr val="tx1"/>
                          </a:solidFill>
                          <a:latin typeface="+mn-lt"/>
                          <a:ea typeface="+mn-ea"/>
                          <a:cs typeface="Arial"/>
                        </a:rPr>
                        <a:t> plus background regimen had statistically superior and durable virologic responses (viral load less than 50 copies/ml) than those receiving placebo plus background regimen, with comparable tolerability and no new safety signals reported since week 24</a:t>
                      </a:r>
                      <a:r>
                        <a:rPr lang="en-US" sz="2000" b="0" baseline="0" dirty="0">
                          <a:solidFill>
                            <a:schemeClr val="tx1"/>
                          </a:solidFill>
                          <a:latin typeface="Arial"/>
                          <a:cs typeface="Arial"/>
                        </a:rPr>
                        <a:t>.</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81243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a:t>ETV+ DRV/r + RAL in Treatment-Experienced Patients</a:t>
            </a:r>
            <a:br>
              <a:rPr lang="en-US" sz="2700" b="0" dirty="0"/>
            </a:br>
            <a:r>
              <a:rPr lang="en-US" sz="3600" dirty="0"/>
              <a:t>TRIO Trial</a:t>
            </a:r>
          </a:p>
        </p:txBody>
      </p:sp>
      <p:sp>
        <p:nvSpPr>
          <p:cNvPr id="4" name="Text Placeholder 3">
            <a:extLst>
              <a:ext uri="{FF2B5EF4-FFF2-40B4-BE49-F238E27FC236}">
                <a16:creationId xmlns:a16="http://schemas.microsoft.com/office/drawing/2014/main" id="{5B9796AC-E96A-3349-BA8A-0E40C1C984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309617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 Raltegravir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TRIO: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Yazdanpanah</a:t>
            </a:r>
            <a:r>
              <a:rPr lang="en-US" dirty="0">
                <a:latin typeface="Arial" pitchFamily="31" charset="0"/>
              </a:rPr>
              <a:t> Y, et al. </a:t>
            </a:r>
            <a:r>
              <a:rPr lang="pt-BR" dirty="0" err="1">
                <a:latin typeface="Arial" pitchFamily="31" charset="0"/>
              </a:rPr>
              <a:t>Clin</a:t>
            </a:r>
            <a:r>
              <a:rPr lang="pt-BR" dirty="0">
                <a:latin typeface="Arial" pitchFamily="31" charset="0"/>
              </a:rPr>
              <a:t>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2009;49:1441-9.</a:t>
            </a:r>
            <a:endParaRPr lang="en-US" dirty="0">
              <a:latin typeface="Arial" pitchFamily="31" charset="0"/>
            </a:endParaRPr>
          </a:p>
        </p:txBody>
      </p:sp>
      <p:sp>
        <p:nvSpPr>
          <p:cNvPr id="24" name="Rectangle 7"/>
          <p:cNvSpPr>
            <a:spLocks noChangeArrowheads="1"/>
          </p:cNvSpPr>
          <p:nvPr/>
        </p:nvSpPr>
        <p:spPr bwMode="ltGray">
          <a:xfrm>
            <a:off x="6040211" y="2911617"/>
            <a:ext cx="2780702" cy="2228554"/>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i="1" dirty="0">
                <a:solidFill>
                  <a:srgbClr val="000000"/>
                </a:solidFill>
                <a:latin typeface="Arial" pitchFamily="-107" charset="0"/>
                <a:ea typeface="Arial" pitchFamily="-107" charset="0"/>
                <a:cs typeface="Arial" pitchFamily="-107" charset="0"/>
              </a:rPr>
              <a:t>Trio Regimen </a:t>
            </a:r>
          </a:p>
          <a:p>
            <a:pPr algn="ctr" eaLnBrk="1" hangingPunct="1"/>
            <a:r>
              <a:rPr lang="en-US" sz="1600" b="1" dirty="0">
                <a:solidFill>
                  <a:srgbClr val="000000"/>
                </a:solidFill>
                <a:latin typeface="Arial" pitchFamily="-107" charset="0"/>
                <a:ea typeface="Arial" pitchFamily="-107" charset="0"/>
                <a:cs typeface="Arial" pitchFamily="-107" charset="0"/>
              </a:rPr>
              <a:t>Etravirine +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Darunavir + Ritonavir + Raltegravir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 OBT</a:t>
            </a:r>
          </a:p>
          <a:p>
            <a:pPr algn="ctr" eaLnBrk="1" hangingPunct="1"/>
            <a:r>
              <a:rPr lang="en-US" sz="1600" dirty="0">
                <a:solidFill>
                  <a:srgbClr val="000000"/>
                </a:solidFill>
                <a:latin typeface="Arial" pitchFamily="-107" charset="0"/>
                <a:ea typeface="Arial" pitchFamily="-107" charset="0"/>
                <a:cs typeface="Arial" pitchFamily="-107" charset="0"/>
              </a:rPr>
              <a:t>(n = 103)</a:t>
            </a:r>
          </a:p>
        </p:txBody>
      </p:sp>
      <p:graphicFrame>
        <p:nvGraphicFramePr>
          <p:cNvPr id="10" name="Group 31"/>
          <p:cNvGraphicFramePr>
            <a:graphicFrameLocks noGrp="1"/>
          </p:cNvGraphicFramePr>
          <p:nvPr>
            <p:extLst>
              <p:ext uri="{D42A27DB-BD31-4B8C-83A1-F6EECF244321}">
                <p14:modId xmlns:p14="http://schemas.microsoft.com/office/powerpoint/2010/main" val="1305754294"/>
              </p:ext>
            </p:extLst>
          </p:nvPr>
        </p:nvGraphicFramePr>
        <p:xfrm>
          <a:off x="381000" y="1364240"/>
          <a:ext cx="4876800" cy="4671139"/>
        </p:xfrm>
        <a:graphic>
          <a:graphicData uri="http://schemas.openxmlformats.org/drawingml/2006/table">
            <a:tbl>
              <a:tblPr>
                <a:effectLst/>
              </a:tblPr>
              <a:tblGrid>
                <a:gridCol w="48768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TRIO</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Phase 2, non-comparative trial assessing safety and efficacy of an antiretroviral regimen containing etravirine, darunavir boosted with ritonavir, and raltegravir in adults with HIV and multidrug-resistant virus </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103)</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On stable ARV regimen for ≥8 weeks </a:t>
                      </a:r>
                      <a:br>
                        <a:rPr lang="en-US" sz="1600" baseline="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1000 copies/ml </a:t>
                      </a:r>
                      <a:br>
                        <a:rPr lang="en-US" sz="1600" baseline="0" dirty="0">
                          <a:solidFill>
                            <a:srgbClr val="000000"/>
                          </a:solidFill>
                          <a:latin typeface="Arial" pitchFamily="22" charset="0"/>
                        </a:rPr>
                      </a:br>
                      <a:r>
                        <a:rPr lang="en-US" sz="1600" baseline="0" dirty="0">
                          <a:solidFill>
                            <a:srgbClr val="000000"/>
                          </a:solidFill>
                          <a:latin typeface="Arial" pitchFamily="22" charset="0"/>
                        </a:rPr>
                        <a:t>- Mutations allowed: ≥3 PI, ≥3 NRTI, ≤ 3NNRTI</a:t>
                      </a:r>
                      <a:br>
                        <a:rPr lang="en-US" sz="1600" baseline="0" dirty="0">
                          <a:solidFill>
                            <a:srgbClr val="000000"/>
                          </a:solidFill>
                          <a:latin typeface="Arial" pitchFamily="22" charset="0"/>
                        </a:rPr>
                      </a:br>
                      <a:r>
                        <a:rPr lang="en-US" sz="1600" baseline="0" dirty="0">
                          <a:solidFill>
                            <a:srgbClr val="000000"/>
                          </a:solidFill>
                          <a:latin typeface="Arial" pitchFamily="22" charset="0"/>
                        </a:rPr>
                        <a:t>- Naïve to etravirine, darunavir, and raltegravir</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Etravirine</a:t>
                      </a:r>
                      <a:r>
                        <a:rPr lang="en-US" sz="1600" b="0" baseline="0" dirty="0">
                          <a:solidFill>
                            <a:srgbClr val="000000"/>
                          </a:solidFill>
                          <a:latin typeface="Arial" pitchFamily="22" charset="0"/>
                        </a:rPr>
                        <a:t> 200 mg bid + Darunavir 600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Ritonavir 100mg bid + Raltegravir 400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optimized background regimen (OBR)</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 y="6080950"/>
            <a:ext cx="5257800" cy="338554"/>
          </a:xfrm>
          <a:prstGeom prst="rect">
            <a:avLst/>
          </a:prstGeom>
          <a:noFill/>
        </p:spPr>
        <p:txBody>
          <a:bodyPr wrap="square" rtlCol="0">
            <a:spAutoFit/>
          </a:bodyPr>
          <a:lstStyle/>
          <a:p>
            <a:r>
              <a:rPr lang="en-US" sz="1600" dirty="0">
                <a:latin typeface="Arial"/>
              </a:rPr>
              <a:t>*OBT = NRTIs +/- Enfuvirtide  </a:t>
            </a:r>
          </a:p>
        </p:txBody>
      </p:sp>
      <p:cxnSp>
        <p:nvCxnSpPr>
          <p:cNvPr id="11" name="Straight Connector 10"/>
          <p:cNvCxnSpPr/>
          <p:nvPr/>
        </p:nvCxnSpPr>
        <p:spPr>
          <a:xfrm flipV="1">
            <a:off x="5257800" y="3695012"/>
            <a:ext cx="762000" cy="1"/>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2801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 Raltegravir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TRIO: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and 48:</a:t>
            </a:r>
            <a:r>
              <a:rPr lang="en-US" sz="2000" dirty="0">
                <a:solidFill>
                  <a:schemeClr val="bg1"/>
                </a:solidFill>
                <a:latin typeface="Arial" pitchFamily="-110" charset="0"/>
                <a:ea typeface="ＭＳ Ｐゴシック" pitchFamily="-110" charset="-128"/>
                <a:cs typeface="ＭＳ Ｐゴシック" pitchFamily="-110" charset="-128"/>
              </a:rPr>
              <a:t> Virologic Response (Intention-to-treat Analysis)</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Yazdanpanah</a:t>
            </a:r>
            <a:r>
              <a:rPr lang="en-US" dirty="0">
                <a:latin typeface="Arial" pitchFamily="31" charset="0"/>
              </a:rPr>
              <a:t> Y, et al. </a:t>
            </a:r>
            <a:r>
              <a:rPr lang="pt-BR" dirty="0" err="1">
                <a:latin typeface="Arial" pitchFamily="31" charset="0"/>
              </a:rPr>
              <a:t>Clin</a:t>
            </a:r>
            <a:r>
              <a:rPr lang="pt-BR" dirty="0">
                <a:latin typeface="Arial" pitchFamily="31" charset="0"/>
              </a:rPr>
              <a:t>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2009;49:1441-9.</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374129346"/>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681330" y="5004715"/>
            <a:ext cx="1066800" cy="292388"/>
          </a:xfrm>
          <a:prstGeom prst="rect">
            <a:avLst/>
          </a:prstGeom>
          <a:noFill/>
        </p:spPr>
        <p:txBody>
          <a:bodyPr wrap="square" rtlCol="0" anchor="ctr" anchorCtr="1">
            <a:spAutoFit/>
          </a:bodyPr>
          <a:lstStyle/>
          <a:p>
            <a:r>
              <a:rPr lang="en-US" sz="1300" dirty="0">
                <a:solidFill>
                  <a:srgbClr val="FFFFFF"/>
                </a:solidFill>
                <a:latin typeface="Arial"/>
              </a:rPr>
              <a:t>93/103</a:t>
            </a:r>
          </a:p>
        </p:txBody>
      </p:sp>
      <p:sp>
        <p:nvSpPr>
          <p:cNvPr id="9" name="TextBox 8"/>
          <p:cNvSpPr txBox="1"/>
          <p:nvPr/>
        </p:nvSpPr>
        <p:spPr>
          <a:xfrm>
            <a:off x="6173910" y="5004715"/>
            <a:ext cx="1066800" cy="292388"/>
          </a:xfrm>
          <a:prstGeom prst="rect">
            <a:avLst/>
          </a:prstGeom>
          <a:noFill/>
        </p:spPr>
        <p:txBody>
          <a:bodyPr wrap="square" rtlCol="0" anchor="ctr" anchorCtr="1">
            <a:spAutoFit/>
          </a:bodyPr>
          <a:lstStyle/>
          <a:p>
            <a:r>
              <a:rPr lang="en-US" sz="1300" dirty="0">
                <a:solidFill>
                  <a:srgbClr val="FFFFFF"/>
                </a:solidFill>
                <a:latin typeface="Arial"/>
              </a:rPr>
              <a:t>89/103</a:t>
            </a:r>
          </a:p>
        </p:txBody>
      </p:sp>
    </p:spTree>
    <p:extLst>
      <p:ext uri="{BB962C8B-B14F-4D97-AF65-F5344CB8AC3E}">
        <p14:creationId xmlns:p14="http://schemas.microsoft.com/office/powerpoint/2010/main" val="3044106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0730" y="1371600"/>
            <a:ext cx="8595360" cy="3657600"/>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3400"/>
              </a:lnSpc>
              <a:spcBef>
                <a:spcPts val="1800"/>
              </a:spcBef>
              <a:buClr>
                <a:schemeClr val="accent2">
                  <a:lumMod val="20000"/>
                  <a:lumOff val="80000"/>
                </a:schemeClr>
              </a:buClr>
            </a:pPr>
            <a:r>
              <a:rPr lang="en-US" sz="2400" dirty="0">
                <a:solidFill>
                  <a:schemeClr val="accent2">
                    <a:lumMod val="20000"/>
                    <a:lumOff val="80000"/>
                  </a:schemeClr>
                </a:solidFill>
              </a:rPr>
              <a:t>Phase 3 Trials in Treatment Naïve</a:t>
            </a:r>
            <a:br>
              <a:rPr lang="en-US" sz="2400" dirty="0">
                <a:solidFill>
                  <a:schemeClr val="accent2">
                    <a:lumMod val="20000"/>
                    <a:lumOff val="80000"/>
                  </a:schemeClr>
                </a:solidFill>
              </a:rPr>
            </a:br>
            <a:r>
              <a:rPr lang="en-US" sz="2400" dirty="0">
                <a:solidFill>
                  <a:schemeClr val="bg1"/>
                </a:solidFill>
              </a:rPr>
              <a:t>- SENSE: Etravirine once daily versus Efavirenz</a:t>
            </a:r>
            <a:br>
              <a:rPr lang="en-US" sz="2400" dirty="0">
                <a:solidFill>
                  <a:schemeClr val="bg1"/>
                </a:solidFill>
              </a:rPr>
            </a:br>
            <a:r>
              <a:rPr lang="en-US" sz="2400" dirty="0">
                <a:solidFill>
                  <a:schemeClr val="bg1"/>
                </a:solidFill>
              </a:rPr>
              <a:t>- 08-2070: Etravirine once daily </a:t>
            </a:r>
          </a:p>
          <a:p>
            <a:pPr marL="256032" indent="-256032">
              <a:lnSpc>
                <a:spcPts val="3400"/>
              </a:lnSpc>
              <a:spcBef>
                <a:spcPts val="1800"/>
              </a:spcBef>
              <a:buClr>
                <a:schemeClr val="accent5">
                  <a:lumMod val="40000"/>
                  <a:lumOff val="60000"/>
                </a:schemeClr>
              </a:buClr>
            </a:pPr>
            <a:r>
              <a:rPr lang="en-US" sz="2400" dirty="0">
                <a:solidFill>
                  <a:schemeClr val="accent5">
                    <a:lumMod val="20000"/>
                    <a:lumOff val="80000"/>
                  </a:schemeClr>
                </a:solidFill>
              </a:rPr>
              <a:t>Phase 3 Trials in Treatment Experienced</a:t>
            </a:r>
            <a:br>
              <a:rPr lang="en-US" sz="2400" dirty="0">
                <a:solidFill>
                  <a:schemeClr val="bg1"/>
                </a:solidFill>
              </a:rPr>
            </a:br>
            <a:r>
              <a:rPr lang="en-US" sz="2400" dirty="0">
                <a:solidFill>
                  <a:schemeClr val="bg1"/>
                </a:solidFill>
              </a:rPr>
              <a:t>- DUET-1: Etravirine + Darunavir + OBT</a:t>
            </a:r>
            <a:br>
              <a:rPr lang="en-US" sz="2400" dirty="0">
                <a:solidFill>
                  <a:schemeClr val="bg1"/>
                </a:solidFill>
              </a:rPr>
            </a:br>
            <a:r>
              <a:rPr lang="en-US" sz="2400" dirty="0">
                <a:solidFill>
                  <a:schemeClr val="bg1"/>
                </a:solidFill>
              </a:rPr>
              <a:t>- DUET-2: Etravirine + Darunavir + OBT</a:t>
            </a:r>
            <a:br>
              <a:rPr lang="en-US" sz="2400" dirty="0">
                <a:solidFill>
                  <a:schemeClr val="bg1"/>
                </a:solidFill>
              </a:rPr>
            </a:br>
            <a:r>
              <a:rPr lang="en-US" sz="2400" dirty="0">
                <a:solidFill>
                  <a:schemeClr val="bg1"/>
                </a:solidFill>
              </a:rPr>
              <a:t>- TRIO: Etravirine + Darunavir/r + Raltegravir + OBT</a:t>
            </a:r>
          </a:p>
          <a:p>
            <a:pPr marL="0" indent="0">
              <a:lnSpc>
                <a:spcPts val="3400"/>
              </a:lnSpc>
              <a:spcBef>
                <a:spcPts val="1800"/>
              </a:spcBef>
              <a:buClr>
                <a:schemeClr val="accent5">
                  <a:lumMod val="40000"/>
                  <a:lumOff val="60000"/>
                </a:schemeClr>
              </a:buClr>
              <a:buNone/>
            </a:pPr>
            <a:endParaRPr lang="en-US" sz="2400" dirty="0">
              <a:solidFill>
                <a:schemeClr val="bg1"/>
              </a:solidFill>
            </a:endParaRPr>
          </a:p>
        </p:txBody>
      </p:sp>
      <p:sp>
        <p:nvSpPr>
          <p:cNvPr id="5" name="Title 1"/>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Etravirine</a:t>
            </a:r>
            <a:br>
              <a:rPr lang="en-US" sz="2400" dirty="0"/>
            </a:br>
            <a:r>
              <a:rPr lang="en-US" sz="2400" dirty="0"/>
              <a:t>Summary of Key Studies</a:t>
            </a:r>
          </a:p>
        </p:txBody>
      </p:sp>
    </p:spTree>
    <p:extLst>
      <p:ext uri="{BB962C8B-B14F-4D97-AF65-F5344CB8AC3E}">
        <p14:creationId xmlns:p14="http://schemas.microsoft.com/office/powerpoint/2010/main" val="392174099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 Raltegravir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TRIO: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a:t>
            </a:r>
            <a:r>
              <a:rPr lang="en-US" sz="2000" dirty="0">
                <a:solidFill>
                  <a:schemeClr val="bg1"/>
                </a:solidFill>
                <a:latin typeface="Arial" pitchFamily="-110" charset="0"/>
                <a:ea typeface="ＭＳ Ｐゴシック" pitchFamily="-110" charset="-128"/>
                <a:cs typeface="ＭＳ Ｐゴシック" pitchFamily="-110" charset="-128"/>
              </a:rPr>
              <a:t> Virologic Response (ITT Analysis), by Baseline HIV RNA </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Yazdanpanah</a:t>
            </a:r>
            <a:r>
              <a:rPr lang="en-US" dirty="0">
                <a:latin typeface="Arial" pitchFamily="31" charset="0"/>
              </a:rPr>
              <a:t> Y, et al. </a:t>
            </a:r>
            <a:r>
              <a:rPr lang="pt-BR" dirty="0" err="1">
                <a:latin typeface="Arial" pitchFamily="31" charset="0"/>
              </a:rPr>
              <a:t>Clin</a:t>
            </a:r>
            <a:r>
              <a:rPr lang="pt-BR" dirty="0">
                <a:latin typeface="Arial" pitchFamily="31" charset="0"/>
              </a:rPr>
              <a:t>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2009;49:1441-9.</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2662350924"/>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p:cNvCxnSpPr/>
          <p:nvPr/>
        </p:nvCxnSpPr>
        <p:spPr>
          <a:xfrm>
            <a:off x="3956800" y="5715000"/>
            <a:ext cx="440435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80030" y="5004715"/>
            <a:ext cx="975360" cy="292388"/>
          </a:xfrm>
          <a:prstGeom prst="rect">
            <a:avLst/>
          </a:prstGeom>
          <a:noFill/>
        </p:spPr>
        <p:txBody>
          <a:bodyPr wrap="square" rtlCol="0" anchor="ctr" anchorCtr="1">
            <a:spAutoFit/>
          </a:bodyPr>
          <a:lstStyle/>
          <a:p>
            <a:r>
              <a:rPr lang="en-US" sz="1300" dirty="0">
                <a:solidFill>
                  <a:srgbClr val="FFFFFF"/>
                </a:solidFill>
                <a:latin typeface="Arial"/>
              </a:rPr>
              <a:t>93/103</a:t>
            </a:r>
          </a:p>
        </p:txBody>
      </p:sp>
      <p:sp>
        <p:nvSpPr>
          <p:cNvPr id="9" name="TextBox 8"/>
          <p:cNvSpPr txBox="1"/>
          <p:nvPr/>
        </p:nvSpPr>
        <p:spPr>
          <a:xfrm>
            <a:off x="4502845" y="5004715"/>
            <a:ext cx="975360" cy="292388"/>
          </a:xfrm>
          <a:prstGeom prst="rect">
            <a:avLst/>
          </a:prstGeom>
          <a:noFill/>
        </p:spPr>
        <p:txBody>
          <a:bodyPr wrap="square" rtlCol="0" anchor="ctr" anchorCtr="1">
            <a:spAutoFit/>
          </a:bodyPr>
          <a:lstStyle/>
          <a:p>
            <a:r>
              <a:rPr lang="en-US" sz="1300" dirty="0">
                <a:solidFill>
                  <a:srgbClr val="FFFFFF"/>
                </a:solidFill>
                <a:latin typeface="Arial"/>
              </a:rPr>
              <a:t>80/88</a:t>
            </a:r>
          </a:p>
        </p:txBody>
      </p:sp>
      <p:sp>
        <p:nvSpPr>
          <p:cNvPr id="10" name="TextBox 9"/>
          <p:cNvSpPr txBox="1"/>
          <p:nvPr/>
        </p:nvSpPr>
        <p:spPr>
          <a:xfrm>
            <a:off x="6817306" y="5004715"/>
            <a:ext cx="975360" cy="292388"/>
          </a:xfrm>
          <a:prstGeom prst="rect">
            <a:avLst/>
          </a:prstGeom>
          <a:noFill/>
        </p:spPr>
        <p:txBody>
          <a:bodyPr wrap="square" rtlCol="0" anchor="ctr" anchorCtr="1">
            <a:spAutoFit/>
          </a:bodyPr>
          <a:lstStyle/>
          <a:p>
            <a:r>
              <a:rPr lang="en-US" sz="1300" dirty="0">
                <a:solidFill>
                  <a:srgbClr val="FFFFFF"/>
                </a:solidFill>
                <a:latin typeface="Arial"/>
              </a:rPr>
              <a:t>13/15</a:t>
            </a:r>
          </a:p>
        </p:txBody>
      </p:sp>
    </p:spTree>
    <p:extLst>
      <p:ext uri="{BB962C8B-B14F-4D97-AF65-F5344CB8AC3E}">
        <p14:creationId xmlns:p14="http://schemas.microsoft.com/office/powerpoint/2010/main" val="282408112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 Raltegravir </a:t>
            </a:r>
            <a:br>
              <a:rPr lang="en-US" sz="24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TRIO: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31" charset="0"/>
              </a:rPr>
              <a:t>Yazdanpanah</a:t>
            </a:r>
            <a:r>
              <a:rPr lang="en-US" dirty="0">
                <a:latin typeface="Arial" pitchFamily="31" charset="0"/>
              </a:rPr>
              <a:t> Y, et al. </a:t>
            </a:r>
            <a:r>
              <a:rPr lang="pt-BR" dirty="0" err="1">
                <a:latin typeface="Arial" pitchFamily="31" charset="0"/>
              </a:rPr>
              <a:t>Clin</a:t>
            </a:r>
            <a:r>
              <a:rPr lang="pt-BR" dirty="0">
                <a:latin typeface="Arial" pitchFamily="31" charset="0"/>
              </a:rPr>
              <a:t>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2009;49:1441-9.</a:t>
            </a:r>
            <a:endParaRPr lang="en-US" dirty="0">
              <a:latin typeface="Arial" pitchFamily="31" charset="0"/>
            </a:endParaRPr>
          </a:p>
        </p:txBody>
      </p:sp>
      <p:graphicFrame>
        <p:nvGraphicFramePr>
          <p:cNvPr id="7" name="Table 6"/>
          <p:cNvGraphicFramePr>
            <a:graphicFrameLocks noGrp="1"/>
          </p:cNvGraphicFramePr>
          <p:nvPr>
            <p:extLst/>
          </p:nvPr>
        </p:nvGraphicFramePr>
        <p:xfrm>
          <a:off x="0" y="2533312"/>
          <a:ext cx="9144000" cy="2143759"/>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28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mn-lt"/>
                          <a:cs typeface="Arial"/>
                        </a:rPr>
                        <a:t>“In patients infected with multidrug-resistant virus who have few remaining treatment options, the combination of raltegravir, etravirine, and darunavir/ritonavir is well tolerated and is associated with a rate of virologic suppression similar to that expected in treatment-naive patients</a:t>
                      </a:r>
                      <a:r>
                        <a:rPr lang="en-US" sz="2000" b="0" baseline="0" dirty="0">
                          <a:solidFill>
                            <a:srgbClr val="000000"/>
                          </a:solidFill>
                          <a:latin typeface="+mn-lt"/>
                          <a:cs typeface="Arial"/>
                        </a:rPr>
                        <a:t>.</a:t>
                      </a:r>
                      <a:r>
                        <a:rPr lang="en-US" sz="2000" b="0" dirty="0">
                          <a:solidFill>
                            <a:srgbClr val="000000"/>
                          </a:solidFill>
                          <a:latin typeface="+mn-lt"/>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7224585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t>Etravirine in Treatment-Experienced Patients </a:t>
            </a:r>
            <a:br>
              <a:rPr lang="en-US" sz="2400" b="0" dirty="0"/>
            </a:br>
            <a:r>
              <a:rPr lang="en-US" dirty="0">
                <a:ea typeface="ＭＳ Ｐゴシック" pitchFamily="31" charset="-128"/>
                <a:cs typeface="ＭＳ Ｐゴシック" pitchFamily="31" charset="-128"/>
              </a:rPr>
              <a:t>Study TMC125-C223</a:t>
            </a:r>
            <a:endParaRPr lang="en-US" dirty="0"/>
          </a:p>
        </p:txBody>
      </p:sp>
      <p:sp>
        <p:nvSpPr>
          <p:cNvPr id="4" name="Text Placeholder 3">
            <a:extLst>
              <a:ext uri="{FF2B5EF4-FFF2-40B4-BE49-F238E27FC236}">
                <a16:creationId xmlns:a16="http://schemas.microsoft.com/office/drawing/2014/main" id="{3A370951-1661-344C-9FA2-CFCFD57AC3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748200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4627831" y="2788988"/>
            <a:ext cx="434312" cy="1033951"/>
          </a:xfrm>
          <a:prstGeom prst="line">
            <a:avLst/>
          </a:prstGeom>
          <a:noFill/>
          <a:ln w="28575" cmpd="sng">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400" dirty="0" err="1">
                <a:solidFill>
                  <a:srgbClr val="E7F1CA"/>
                </a:solidFill>
                <a:ea typeface="ＭＳ Ｐゴシック" pitchFamily="31" charset="-128"/>
                <a:cs typeface="ＭＳ Ｐゴシック" pitchFamily="31" charset="-128"/>
              </a:rPr>
              <a:t>Etravirine</a:t>
            </a:r>
            <a:r>
              <a:rPr lang="en-US" sz="2400" dirty="0">
                <a:solidFill>
                  <a:srgbClr val="E7F1CA"/>
                </a:solidFill>
                <a:ea typeface="ＭＳ Ｐゴシック" pitchFamily="31" charset="-128"/>
                <a:cs typeface="ＭＳ Ｐゴシック" pitchFamily="31" charset="-128"/>
              </a:rPr>
              <a:t> (formerly TMC125) in Patients with Highly Resistant HIV</a:t>
            </a:r>
            <a:br>
              <a:rPr lang="en-US" sz="2400" i="1"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Study TMC125-C223: Study Design</a:t>
            </a:r>
            <a:endParaRPr lang="en-US" sz="2800" dirty="0"/>
          </a:p>
        </p:txBody>
      </p:sp>
      <p:sp>
        <p:nvSpPr>
          <p:cNvPr id="6" name="Content Placeholder 5"/>
          <p:cNvSpPr>
            <a:spLocks noGrp="1"/>
          </p:cNvSpPr>
          <p:nvPr>
            <p:ph type="body" sz="quarter" idx="14"/>
          </p:nvPr>
        </p:nvSpPr>
        <p:spPr/>
        <p:txBody>
          <a:bodyPr/>
          <a:lstStyle/>
          <a:p>
            <a:r>
              <a:rPr lang="en-US" dirty="0"/>
              <a:t>Source: Cohen CJ, et al. </a:t>
            </a:r>
            <a:r>
              <a:rPr lang="is-IS" dirty="0"/>
              <a:t>AIDS. 2009;23:423-6. </a:t>
            </a:r>
            <a:endParaRPr lang="en-US" dirty="0"/>
          </a:p>
        </p:txBody>
      </p:sp>
      <p:sp>
        <p:nvSpPr>
          <p:cNvPr id="24" name="Rectangle 7"/>
          <p:cNvSpPr>
            <a:spLocks noChangeArrowheads="1"/>
          </p:cNvSpPr>
          <p:nvPr/>
        </p:nvSpPr>
        <p:spPr bwMode="ltGray">
          <a:xfrm>
            <a:off x="5257800" y="1957128"/>
            <a:ext cx="3639312" cy="914400"/>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OBT +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Etravirine 400 mg bid </a:t>
            </a:r>
            <a:r>
              <a:rPr lang="en-US" sz="1200" b="1" dirty="0">
                <a:solidFill>
                  <a:srgbClr val="000000"/>
                </a:solidFill>
                <a:latin typeface="Arial" pitchFamily="-107" charset="0"/>
                <a:ea typeface="Arial" pitchFamily="-107" charset="0"/>
                <a:cs typeface="Arial" pitchFamily="-107" charset="0"/>
              </a:rPr>
              <a:t>(old formulation*)</a:t>
            </a:r>
            <a:br>
              <a:rPr lang="en-US" sz="1200" b="1" dirty="0">
                <a:solidFill>
                  <a:srgbClr val="000000"/>
                </a:solidFill>
                <a:latin typeface="Arial" pitchFamily="-107" charset="0"/>
                <a:ea typeface="Arial" pitchFamily="-107" charset="0"/>
                <a:cs typeface="Arial" pitchFamily="-107" charset="0"/>
              </a:rPr>
            </a:br>
            <a:r>
              <a:rPr lang="en-US" sz="1400" dirty="0">
                <a:solidFill>
                  <a:srgbClr val="000000"/>
                </a:solidFill>
                <a:latin typeface="Arial" pitchFamily="-107" charset="0"/>
                <a:ea typeface="Arial" pitchFamily="-107" charset="0"/>
                <a:cs typeface="Arial" pitchFamily="-107" charset="0"/>
              </a:rPr>
              <a:t>(n = 77)</a:t>
            </a:r>
          </a:p>
        </p:txBody>
      </p:sp>
      <p:sp>
        <p:nvSpPr>
          <p:cNvPr id="33" name="Rectangle 7"/>
          <p:cNvSpPr>
            <a:spLocks noChangeArrowheads="1"/>
          </p:cNvSpPr>
          <p:nvPr/>
        </p:nvSpPr>
        <p:spPr bwMode="ltGray">
          <a:xfrm>
            <a:off x="5276088" y="3266079"/>
            <a:ext cx="3639312" cy="914400"/>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OBT +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Etravirine 800 mg bid </a:t>
            </a:r>
            <a:r>
              <a:rPr lang="en-US" sz="1200" b="1" dirty="0">
                <a:solidFill>
                  <a:srgbClr val="000000"/>
                </a:solidFill>
                <a:latin typeface="Arial" pitchFamily="-107" charset="0"/>
                <a:ea typeface="Arial" pitchFamily="-107" charset="0"/>
                <a:cs typeface="Arial" pitchFamily="-107" charset="0"/>
              </a:rPr>
              <a:t>(old formulation*)</a:t>
            </a:r>
            <a:br>
              <a:rPr lang="en-US" sz="1200" b="1" dirty="0">
                <a:solidFill>
                  <a:srgbClr val="000000"/>
                </a:solidFill>
                <a:latin typeface="Arial" pitchFamily="-107" charset="0"/>
                <a:ea typeface="Arial" pitchFamily="-107" charset="0"/>
                <a:cs typeface="Arial" pitchFamily="-107" charset="0"/>
              </a:rPr>
            </a:br>
            <a:r>
              <a:rPr lang="en-US" sz="1400" dirty="0">
                <a:solidFill>
                  <a:srgbClr val="000000"/>
                </a:solidFill>
                <a:latin typeface="Arial" pitchFamily="-107" charset="0"/>
                <a:ea typeface="Arial" pitchFamily="-107" charset="0"/>
                <a:cs typeface="Arial" pitchFamily="-107" charset="0"/>
              </a:rPr>
              <a:t>(n = 78)</a:t>
            </a:r>
          </a:p>
        </p:txBody>
      </p:sp>
      <p:sp>
        <p:nvSpPr>
          <p:cNvPr id="3" name="TextBox 2"/>
          <p:cNvSpPr txBox="1">
            <a:spLocks/>
          </p:cNvSpPr>
          <p:nvPr/>
        </p:nvSpPr>
        <p:spPr>
          <a:xfrm>
            <a:off x="5276088" y="4471728"/>
            <a:ext cx="3639312" cy="914400"/>
          </a:xfrm>
          <a:prstGeom prst="rect">
            <a:avLst/>
          </a:prstGeom>
          <a:solidFill>
            <a:schemeClr val="accent6">
              <a:lumMod val="20000"/>
              <a:lumOff val="80000"/>
            </a:schemeClr>
          </a:solidFill>
          <a:ln w="19050">
            <a:solidFill>
              <a:schemeClr val="tx1"/>
            </a:solidFill>
          </a:ln>
        </p:spPr>
        <p:txBody>
          <a:bodyPr wrap="square" rtlCol="0" anchor="ctr" anchorCtr="1">
            <a:spAutoFit/>
          </a:bodyPr>
          <a:lstStyle/>
          <a:p>
            <a:pPr algn="ctr"/>
            <a:r>
              <a:rPr lang="en-US" sz="1600" b="1" dirty="0">
                <a:solidFill>
                  <a:srgbClr val="000000"/>
                </a:solidFill>
                <a:latin typeface="Arial" pitchFamily="-107" charset="0"/>
                <a:ea typeface="Arial" pitchFamily="-107" charset="0"/>
                <a:cs typeface="Arial" pitchFamily="-107" charset="0"/>
              </a:rPr>
              <a:t>OBT + Control </a:t>
            </a:r>
            <a:br>
              <a:rPr lang="en-US" sz="1600" b="1" dirty="0">
                <a:solidFill>
                  <a:srgbClr val="000000"/>
                </a:solidFill>
                <a:latin typeface="Arial" pitchFamily="-107" charset="0"/>
                <a:ea typeface="Arial" pitchFamily="-107" charset="0"/>
                <a:cs typeface="Arial" pitchFamily="-107" charset="0"/>
              </a:rPr>
            </a:br>
            <a:r>
              <a:rPr lang="en-US" sz="1400" dirty="0">
                <a:solidFill>
                  <a:srgbClr val="000000"/>
                </a:solidFill>
                <a:latin typeface="Arial" pitchFamily="-107" charset="0"/>
                <a:ea typeface="Arial" pitchFamily="-107" charset="0"/>
                <a:cs typeface="Arial" pitchFamily="-107" charset="0"/>
              </a:rPr>
              <a:t>(n = 40)</a:t>
            </a:r>
          </a:p>
        </p:txBody>
      </p:sp>
      <p:sp>
        <p:nvSpPr>
          <p:cNvPr id="13" name="Line 11"/>
          <p:cNvSpPr>
            <a:spLocks noChangeAspect="1" noChangeShapeType="1"/>
          </p:cNvSpPr>
          <p:nvPr/>
        </p:nvSpPr>
        <p:spPr bwMode="auto">
          <a:xfrm rot="20430663">
            <a:off x="4633426" y="3623499"/>
            <a:ext cx="430471" cy="1024812"/>
          </a:xfrm>
          <a:prstGeom prst="line">
            <a:avLst/>
          </a:prstGeom>
          <a:noFill/>
          <a:ln w="28575" cmpd="sng">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cxnSp>
        <p:nvCxnSpPr>
          <p:cNvPr id="14" name="Straight Arrow Connector 13"/>
          <p:cNvCxnSpPr/>
          <p:nvPr/>
        </p:nvCxnSpPr>
        <p:spPr>
          <a:xfrm>
            <a:off x="4495799" y="3709728"/>
            <a:ext cx="761483" cy="2"/>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0" name="Group 31"/>
          <p:cNvGraphicFramePr>
            <a:graphicFrameLocks noGrp="1"/>
          </p:cNvGraphicFramePr>
          <p:nvPr>
            <p:extLst>
              <p:ext uri="{D42A27DB-BD31-4B8C-83A1-F6EECF244321}">
                <p14:modId xmlns:p14="http://schemas.microsoft.com/office/powerpoint/2010/main" val="218408742"/>
              </p:ext>
            </p:extLst>
          </p:nvPr>
        </p:nvGraphicFramePr>
        <p:xfrm>
          <a:off x="304800" y="1398660"/>
          <a:ext cx="4191000" cy="4642778"/>
        </p:xfrm>
        <a:graphic>
          <a:graphicData uri="http://schemas.openxmlformats.org/drawingml/2006/table">
            <a:tbl>
              <a:tblPr>
                <a:effectLst/>
              </a:tblPr>
              <a:tblGrid>
                <a:gridCol w="4191000">
                  <a:extLst>
                    <a:ext uri="{9D8B030D-6E8A-4147-A177-3AD203B41FA5}">
                      <a16:colId xmlns:a16="http://schemas.microsoft.com/office/drawing/2014/main" val="20000"/>
                    </a:ext>
                  </a:extLst>
                </a:gridCol>
              </a:tblGrid>
              <a:tr h="453810">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TMC125-C223</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04199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Randomized, controlled, partially-blind, phase 2b trial evaluating the safety and efficacy of phase 2b formulation of </a:t>
                      </a:r>
                      <a:r>
                        <a:rPr lang="en-US" sz="1600" u="none" baseline="0" dirty="0" err="1">
                          <a:solidFill>
                            <a:srgbClr val="000000"/>
                          </a:solidFill>
                          <a:latin typeface="Arial"/>
                          <a:cs typeface="Arial"/>
                        </a:rPr>
                        <a:t>etravirine</a:t>
                      </a:r>
                      <a:r>
                        <a:rPr lang="en-US" sz="1600" u="none" baseline="0" dirty="0">
                          <a:solidFill>
                            <a:srgbClr val="000000"/>
                          </a:solidFill>
                          <a:latin typeface="Arial"/>
                          <a:cs typeface="Arial"/>
                        </a:rPr>
                        <a:t> combined with optimized background therapy (OBT) compared with a standard-of-care regimen</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199)</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dirty="0">
                          <a:solidFill>
                            <a:srgbClr val="000000"/>
                          </a:solidFill>
                          <a:latin typeface="Arial" pitchFamily="22" charset="0"/>
                        </a:rPr>
                        <a:t> Adults with HIV</a:t>
                      </a:r>
                      <a:br>
                        <a:rPr lang="en-US" sz="1600" dirty="0">
                          <a:solidFill>
                            <a:srgbClr val="000000"/>
                          </a:solidFill>
                          <a:latin typeface="Arial" pitchFamily="22" charset="0"/>
                        </a:rPr>
                      </a:br>
                      <a:r>
                        <a:rPr lang="en-US" sz="1600" dirty="0">
                          <a:solidFill>
                            <a:srgbClr val="000000"/>
                          </a:solidFill>
                          <a:latin typeface="Arial" pitchFamily="22" charset="0"/>
                        </a:rPr>
                        <a:t>- HIV RNA &gt;1,000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≥3 NNRTI resistance mutations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OBT + *</a:t>
                      </a:r>
                      <a:r>
                        <a:rPr lang="en-US" sz="1600" b="0" baseline="0" dirty="0" err="1">
                          <a:solidFill>
                            <a:srgbClr val="000000"/>
                          </a:solidFill>
                          <a:latin typeface="Arial" pitchFamily="22" charset="0"/>
                        </a:rPr>
                        <a:t>Etravirine</a:t>
                      </a:r>
                      <a:r>
                        <a:rPr lang="en-US" sz="1600" b="0" baseline="0" dirty="0">
                          <a:solidFill>
                            <a:srgbClr val="000000"/>
                          </a:solidFill>
                          <a:latin typeface="Arial" pitchFamily="22" charset="0"/>
                        </a:rPr>
                        <a:t> 400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OBT + *</a:t>
                      </a:r>
                      <a:r>
                        <a:rPr lang="en-US" sz="1600" b="0" baseline="0" dirty="0" err="1">
                          <a:solidFill>
                            <a:srgbClr val="000000"/>
                          </a:solidFill>
                          <a:latin typeface="Arial" pitchFamily="22" charset="0"/>
                        </a:rPr>
                        <a:t>Etravirine</a:t>
                      </a:r>
                      <a:r>
                        <a:rPr lang="en-US" sz="1600" b="0" baseline="0" dirty="0">
                          <a:solidFill>
                            <a:srgbClr val="000000"/>
                          </a:solidFill>
                          <a:latin typeface="Arial" pitchFamily="22" charset="0"/>
                        </a:rPr>
                        <a:t>  800 mg bid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OBT + *Control (included at least 3 ARVs: NRTIs, PIs, and/or Enfuvirtide)</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2" name="Oval 11"/>
          <p:cNvSpPr>
            <a:spLocks noChangeAspect="1"/>
          </p:cNvSpPr>
          <p:nvPr/>
        </p:nvSpPr>
        <p:spPr>
          <a:xfrm>
            <a:off x="4684779" y="3212907"/>
            <a:ext cx="268221" cy="26822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400"/>
              </a:lnSpc>
            </a:pPr>
            <a:r>
              <a:rPr lang="en-US" sz="1200" dirty="0"/>
              <a:t>2x</a:t>
            </a:r>
          </a:p>
        </p:txBody>
      </p:sp>
      <p:sp>
        <p:nvSpPr>
          <p:cNvPr id="15" name="Oval 14"/>
          <p:cNvSpPr>
            <a:spLocks noChangeAspect="1"/>
          </p:cNvSpPr>
          <p:nvPr/>
        </p:nvSpPr>
        <p:spPr>
          <a:xfrm>
            <a:off x="4709844" y="3593907"/>
            <a:ext cx="268221" cy="26822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400"/>
              </a:lnSpc>
            </a:pPr>
            <a:r>
              <a:rPr lang="en-US" sz="1200" dirty="0"/>
              <a:t>2x</a:t>
            </a:r>
          </a:p>
        </p:txBody>
      </p:sp>
      <p:sp>
        <p:nvSpPr>
          <p:cNvPr id="16" name="Oval 15"/>
          <p:cNvSpPr>
            <a:spLocks noChangeAspect="1"/>
          </p:cNvSpPr>
          <p:nvPr/>
        </p:nvSpPr>
        <p:spPr>
          <a:xfrm>
            <a:off x="4684779" y="3974907"/>
            <a:ext cx="268221" cy="268221"/>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ts val="1400"/>
              </a:lnSpc>
            </a:pPr>
            <a:r>
              <a:rPr lang="en-US" sz="1200" dirty="0"/>
              <a:t>1x</a:t>
            </a:r>
          </a:p>
        </p:txBody>
      </p:sp>
      <p:sp>
        <p:nvSpPr>
          <p:cNvPr id="17" name="Text Box 12"/>
          <p:cNvSpPr txBox="1">
            <a:spLocks noChangeArrowheads="1"/>
          </p:cNvSpPr>
          <p:nvPr/>
        </p:nvSpPr>
        <p:spPr bwMode="auto">
          <a:xfrm>
            <a:off x="1" y="6119087"/>
            <a:ext cx="9162288" cy="307777"/>
          </a:xfrm>
          <a:prstGeom prst="rect">
            <a:avLst/>
          </a:prstGeom>
          <a:solidFill>
            <a:schemeClr val="bg1">
              <a:lumMod val="95000"/>
            </a:schemeClr>
          </a:solidFill>
          <a:ln w="3175" cap="flat" cmpd="sng" algn="ctr">
            <a:noFill/>
            <a:prstDash val="solid"/>
            <a:miter lim="800000"/>
            <a:headEnd type="none" w="med" len="med"/>
            <a:tailEnd type="none" w="med" len="med"/>
          </a:ln>
        </p:spPr>
        <p:txBody>
          <a:bodyPr wrap="square" lIns="365760">
            <a:prstTxWarp prst="textNoShape">
              <a:avLst/>
            </a:prstTxWarp>
            <a:spAutoFit/>
          </a:bodyPr>
          <a:lstStyle/>
          <a:p>
            <a:r>
              <a:rPr lang="en-US" sz="1400" dirty="0">
                <a:latin typeface="Arial" pitchFamily="-107" charset="0"/>
                <a:ea typeface="Arial" pitchFamily="-107" charset="0"/>
                <a:cs typeface="Arial" pitchFamily="-107" charset="0"/>
              </a:rPr>
              <a:t>*</a:t>
            </a:r>
            <a:r>
              <a:rPr lang="en-US" sz="1400" dirty="0">
                <a:latin typeface="Arial" pitchFamily="31" charset="0"/>
              </a:rPr>
              <a:t>Old formulation of </a:t>
            </a:r>
            <a:r>
              <a:rPr lang="en-US" sz="1400" dirty="0" err="1">
                <a:latin typeface="Arial" pitchFamily="31" charset="0"/>
              </a:rPr>
              <a:t>etravirine</a:t>
            </a:r>
            <a:r>
              <a:rPr lang="en-US" sz="1400" dirty="0">
                <a:latin typeface="Arial" pitchFamily="31" charset="0"/>
              </a:rPr>
              <a:t> 800 mg equivalent to 200 mg of FDA-approved formulation of </a:t>
            </a:r>
            <a:r>
              <a:rPr lang="en-US" sz="1400" dirty="0" err="1">
                <a:latin typeface="Arial" pitchFamily="31" charset="0"/>
              </a:rPr>
              <a:t>etravirine</a:t>
            </a:r>
            <a:endParaRPr lang="en-US" sz="1400" dirty="0">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12575241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a:solidFill>
                  <a:srgbClr val="E7F1CA"/>
                </a:solidFill>
                <a:ea typeface="ＭＳ Ｐゴシック" pitchFamily="31" charset="-128"/>
                <a:cs typeface="ＭＳ Ｐゴシック" pitchFamily="31" charset="-128"/>
              </a:rPr>
              <a:t>Etravirine</a:t>
            </a:r>
            <a:r>
              <a:rPr lang="en-US" sz="2400" dirty="0">
                <a:solidFill>
                  <a:srgbClr val="E7F1CA"/>
                </a:solidFill>
                <a:ea typeface="ＭＳ Ｐゴシック" pitchFamily="31" charset="-128"/>
                <a:cs typeface="ＭＳ Ｐゴシック" pitchFamily="31" charset="-128"/>
              </a:rPr>
              <a:t> (formerly TMC125) in Patients with Highly Resistant </a:t>
            </a:r>
            <a:r>
              <a:rPr lang="en-US" sz="2400" dirty="0">
                <a:solidFill>
                  <a:srgbClr val="F0EADC"/>
                </a:solidFill>
                <a:ea typeface="ＭＳ Ｐゴシック" pitchFamily="31" charset="-128"/>
                <a:cs typeface="ＭＳ Ｐゴシック" pitchFamily="31" charset="-128"/>
              </a:rPr>
              <a:t>HIV</a:t>
            </a:r>
            <a:br>
              <a:rPr lang="en-US" sz="2400" i="1"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Study TMC125-C223: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dirty="0">
                <a:solidFill>
                  <a:schemeClr val="bg1"/>
                </a:solidFill>
                <a:latin typeface="Arial" pitchFamily="-110" charset="0"/>
                <a:ea typeface="ＭＳ Ｐゴシック" pitchFamily="-110" charset="-128"/>
                <a:cs typeface="ＭＳ Ｐゴシック" pitchFamily="-110" charset="-128"/>
              </a:rPr>
              <a:t>: Change in HIV RNA Level</a:t>
            </a:r>
          </a:p>
        </p:txBody>
      </p:sp>
      <p:sp>
        <p:nvSpPr>
          <p:cNvPr id="7" name="Content Placeholder 6"/>
          <p:cNvSpPr>
            <a:spLocks noGrp="1"/>
          </p:cNvSpPr>
          <p:nvPr>
            <p:ph type="body" sz="quarter" idx="16"/>
          </p:nvPr>
        </p:nvSpPr>
        <p:spPr/>
        <p:txBody>
          <a:bodyPr/>
          <a:lstStyle/>
          <a:p>
            <a:r>
              <a:rPr lang="en-US" dirty="0"/>
              <a:t>Source: Cohen CJ, et al. </a:t>
            </a:r>
            <a:r>
              <a:rPr lang="is-IS" dirty="0"/>
              <a:t>AIDS. 2009;23:423-6. </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11568241"/>
              </p:ext>
            </p:extLst>
          </p:nvPr>
        </p:nvGraphicFramePr>
        <p:xfrm>
          <a:off x="457200" y="1828801"/>
          <a:ext cx="8229600" cy="4340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75160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a:solidFill>
                  <a:srgbClr val="E7F1CA"/>
                </a:solidFill>
                <a:ea typeface="ＭＳ Ｐゴシック" pitchFamily="31" charset="-128"/>
                <a:cs typeface="ＭＳ Ｐゴシック" pitchFamily="31" charset="-128"/>
              </a:rPr>
              <a:t>Etravirine</a:t>
            </a:r>
            <a:r>
              <a:rPr lang="en-US" sz="2400" dirty="0">
                <a:solidFill>
                  <a:srgbClr val="E7F1CA"/>
                </a:solidFill>
                <a:ea typeface="ＭＳ Ｐゴシック" pitchFamily="31" charset="-128"/>
                <a:cs typeface="ＭＳ Ｐゴシック" pitchFamily="31" charset="-128"/>
              </a:rPr>
              <a:t> (formerly TMC125) in Patients with Highly Resistant HIV</a:t>
            </a:r>
            <a:br>
              <a:rPr lang="en-US" i="1"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Study TMC125-C223: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dirty="0">
                <a:solidFill>
                  <a:schemeClr val="bg1"/>
                </a:solidFill>
                <a:latin typeface="Arial" pitchFamily="-110" charset="0"/>
                <a:ea typeface="ＭＳ Ｐゴシック" pitchFamily="-110" charset="-128"/>
                <a:cs typeface="ＭＳ Ｐゴシック" pitchFamily="-110" charset="-128"/>
              </a:rPr>
              <a:t>: Change in HIV RNA, by Baseline </a:t>
            </a:r>
            <a:r>
              <a:rPr lang="en-US" dirty="0" err="1">
                <a:solidFill>
                  <a:schemeClr val="bg1"/>
                </a:solidFill>
                <a:latin typeface="Arial" pitchFamily="-110" charset="0"/>
                <a:ea typeface="ＭＳ Ｐゴシック" pitchFamily="-110" charset="-128"/>
                <a:cs typeface="ＭＳ Ｐゴシック" pitchFamily="-110" charset="-128"/>
              </a:rPr>
              <a:t>Etravirine</a:t>
            </a:r>
            <a:r>
              <a:rPr lang="en-US" dirty="0">
                <a:solidFill>
                  <a:schemeClr val="bg1"/>
                </a:solidFill>
                <a:latin typeface="Arial" pitchFamily="-110" charset="0"/>
                <a:ea typeface="ＭＳ Ｐゴシック" pitchFamily="-110" charset="-128"/>
                <a:cs typeface="ＭＳ Ｐゴシック" pitchFamily="-110" charset="-128"/>
              </a:rPr>
              <a:t> Mutations</a:t>
            </a: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type="body" sz="quarter" idx="16"/>
          </p:nvPr>
        </p:nvSpPr>
        <p:spPr/>
        <p:txBody>
          <a:bodyPr/>
          <a:lstStyle/>
          <a:p>
            <a:r>
              <a:rPr lang="en-US" dirty="0"/>
              <a:t>Source: Cohen CJ, et al. </a:t>
            </a:r>
            <a:r>
              <a:rPr lang="is-IS" dirty="0"/>
              <a:t>AIDS. 2009;23:423-6. </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654347809"/>
              </p:ext>
            </p:extLst>
          </p:nvPr>
        </p:nvGraphicFramePr>
        <p:xfrm>
          <a:off x="261141" y="1905000"/>
          <a:ext cx="8559771" cy="4102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5747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a:solidFill>
                  <a:srgbClr val="E7F1CA"/>
                </a:solidFill>
                <a:ea typeface="ＭＳ Ｐゴシック" pitchFamily="31" charset="-128"/>
                <a:cs typeface="ＭＳ Ｐゴシック" pitchFamily="31" charset="-128"/>
              </a:rPr>
              <a:t>Etravirine</a:t>
            </a:r>
            <a:r>
              <a:rPr lang="en-US" sz="2400" dirty="0">
                <a:solidFill>
                  <a:srgbClr val="E7F1CA"/>
                </a:solidFill>
                <a:ea typeface="ＭＳ Ｐゴシック" pitchFamily="31" charset="-128"/>
                <a:cs typeface="ＭＳ Ｐゴシック" pitchFamily="31" charset="-128"/>
              </a:rPr>
              <a:t> (formerly TMC125) in Patients with Highly Resistant HIV</a:t>
            </a:r>
            <a:br>
              <a:rPr lang="en-US" i="1"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Study TMC125-C223: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(Intent-to-Treat Analysis) </a:t>
            </a: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type="body" sz="quarter" idx="16"/>
          </p:nvPr>
        </p:nvSpPr>
        <p:spPr/>
        <p:txBody>
          <a:bodyPr/>
          <a:lstStyle/>
          <a:p>
            <a:r>
              <a:rPr lang="en-US" dirty="0"/>
              <a:t>Source: Cohen CJ, et al. </a:t>
            </a:r>
            <a:r>
              <a:rPr lang="is-IS" dirty="0"/>
              <a:t>AIDS. 2009;23:423-6. </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4194552796"/>
              </p:ext>
            </p:extLst>
          </p:nvPr>
        </p:nvGraphicFramePr>
        <p:xfrm>
          <a:off x="457200" y="1905000"/>
          <a:ext cx="8229600" cy="4102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34760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a:solidFill>
                  <a:srgbClr val="E7F1CA"/>
                </a:solidFill>
                <a:ea typeface="ＭＳ Ｐゴシック" pitchFamily="31" charset="-128"/>
                <a:cs typeface="ＭＳ Ｐゴシック" pitchFamily="31" charset="-128"/>
              </a:rPr>
              <a:t>Etravirine</a:t>
            </a:r>
            <a:r>
              <a:rPr lang="en-US" sz="2400" dirty="0">
                <a:solidFill>
                  <a:srgbClr val="E7F1CA"/>
                </a:solidFill>
                <a:ea typeface="ＭＳ Ｐゴシック" pitchFamily="31" charset="-128"/>
                <a:cs typeface="ＭＳ Ｐゴシック" pitchFamily="31" charset="-128"/>
              </a:rPr>
              <a:t> (formerly TMC125) in Patients with Highly Resistant HIV</a:t>
            </a:r>
            <a:br>
              <a:rPr lang="en-US" sz="2800" i="1"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Study TMC125-C223: Week 24 Conclusions</a:t>
            </a:r>
            <a:endParaRPr lang="en-US" dirty="0"/>
          </a:p>
        </p:txBody>
      </p:sp>
      <p:sp>
        <p:nvSpPr>
          <p:cNvPr id="9" name="Content Placeholder 8"/>
          <p:cNvSpPr>
            <a:spLocks noGrp="1"/>
          </p:cNvSpPr>
          <p:nvPr>
            <p:ph type="body" sz="quarter" idx="14"/>
          </p:nvPr>
        </p:nvSpPr>
        <p:spPr/>
        <p:txBody>
          <a:bodyPr/>
          <a:lstStyle/>
          <a:p>
            <a:r>
              <a:rPr lang="en-US" dirty="0"/>
              <a:t>Source: Cohen CJ, et al. </a:t>
            </a:r>
            <a:r>
              <a:rPr lang="is-IS" dirty="0"/>
              <a:t>AIDS. 2009;23:423-6. </a:t>
            </a:r>
            <a:endParaRPr lang="en-US" dirty="0"/>
          </a:p>
        </p:txBody>
      </p:sp>
      <p:graphicFrame>
        <p:nvGraphicFramePr>
          <p:cNvPr id="6" name="Table 5"/>
          <p:cNvGraphicFramePr>
            <a:graphicFrameLocks noGrp="1"/>
          </p:cNvGraphicFramePr>
          <p:nvPr>
            <p:extLst/>
          </p:nvPr>
        </p:nvGraphicFramePr>
        <p:xfrm>
          <a:off x="0" y="2718295"/>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err="1">
                          <a:solidFill>
                            <a:srgbClr val="000000"/>
                          </a:solidFill>
                          <a:latin typeface="+mn-lt"/>
                          <a:ea typeface="+mn-ea"/>
                          <a:cs typeface="Arial"/>
                        </a:rPr>
                        <a:t>Etravirine</a:t>
                      </a:r>
                      <a:r>
                        <a:rPr lang="en-US" sz="2000" b="0" i="0" u="none" strike="noStrike" kern="1200" baseline="0" dirty="0">
                          <a:solidFill>
                            <a:srgbClr val="000000"/>
                          </a:solidFill>
                          <a:latin typeface="+mn-lt"/>
                          <a:ea typeface="+mn-ea"/>
                          <a:cs typeface="Arial"/>
                        </a:rPr>
                        <a:t> demonstrated higher efficacy than control, irrespective of the number of detectable </a:t>
                      </a:r>
                      <a:r>
                        <a:rPr lang="en-US" sz="2000" b="0" i="0" u="none" strike="noStrike" kern="1200" baseline="0" dirty="0" err="1">
                          <a:solidFill>
                            <a:srgbClr val="000000"/>
                          </a:solidFill>
                          <a:latin typeface="+mn-lt"/>
                          <a:ea typeface="+mn-ea"/>
                          <a:cs typeface="Arial"/>
                        </a:rPr>
                        <a:t>nonnucleoside</a:t>
                      </a:r>
                      <a:r>
                        <a:rPr lang="en-US" sz="2000" b="0" i="0" u="none" strike="noStrike" kern="1200" baseline="0" dirty="0">
                          <a:solidFill>
                            <a:srgbClr val="000000"/>
                          </a:solidFill>
                          <a:latin typeface="+mn-lt"/>
                          <a:ea typeface="+mn-ea"/>
                          <a:cs typeface="Arial"/>
                        </a:rPr>
                        <a:t> reverse transcriptase inhibitor resistance-associated mutations.</a:t>
                      </a:r>
                      <a:r>
                        <a:rPr lang="en-US" sz="2000" b="0" i="0" u="none" strike="noStrike" kern="1200" baseline="0" dirty="0">
                          <a:solidFill>
                            <a:srgbClr val="000000"/>
                          </a:solidFill>
                          <a:latin typeface="Arial"/>
                          <a:ea typeface="+mn-ea"/>
                          <a:cs typeface="Arial"/>
                        </a:rPr>
                        <a:t>” </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2044452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a:t>Etravirine versus Protease Inhibitor in ARV-Experienced</a:t>
            </a:r>
            <a:br>
              <a:rPr lang="en-US" dirty="0"/>
            </a:br>
            <a:r>
              <a:rPr lang="en-US" dirty="0">
                <a:ea typeface="ＭＳ Ｐゴシック" pitchFamily="31" charset="-128"/>
                <a:cs typeface="ＭＳ Ｐゴシック" pitchFamily="31" charset="-128"/>
              </a:rPr>
              <a:t>TMC 125-C227</a:t>
            </a:r>
            <a:endParaRPr lang="en-US" dirty="0"/>
          </a:p>
        </p:txBody>
      </p:sp>
      <p:sp>
        <p:nvSpPr>
          <p:cNvPr id="4" name="Text Placeholder 3">
            <a:extLst>
              <a:ext uri="{FF2B5EF4-FFF2-40B4-BE49-F238E27FC236}">
                <a16:creationId xmlns:a16="http://schemas.microsoft.com/office/drawing/2014/main" id="{58DEED01-2189-084A-ADEA-39B7FC4BCD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112614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41535" y="2891655"/>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241535" y="3484764"/>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a:t>
            </a:r>
            <a:r>
              <a:rPr lang="en-US" sz="2400" i="1" dirty="0">
                <a:solidFill>
                  <a:srgbClr val="E7F1CA"/>
                </a:solidFill>
                <a:ea typeface="ＭＳ Ｐゴシック" pitchFamily="31" charset="-128"/>
                <a:cs typeface="ＭＳ Ｐゴシック" pitchFamily="31" charset="-128"/>
              </a:rPr>
              <a:t>versus</a:t>
            </a:r>
            <a:r>
              <a:rPr lang="en-US" sz="2400" dirty="0">
                <a:solidFill>
                  <a:srgbClr val="E7F1CA"/>
                </a:solidFill>
                <a:ea typeface="ＭＳ Ｐゴシック" pitchFamily="31" charset="-128"/>
                <a:cs typeface="ＭＳ Ｐゴシック" pitchFamily="31" charset="-128"/>
              </a:rPr>
              <a:t> Protease Inhibitor in ARV-Experienced</a:t>
            </a:r>
            <a:br>
              <a:rPr lang="en-US" sz="24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TMC125-C227: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Ruxrungtham</a:t>
            </a:r>
            <a:r>
              <a:rPr lang="en-US" dirty="0">
                <a:latin typeface="Arial" pitchFamily="31" charset="0"/>
              </a:rPr>
              <a:t> K, et al. HIV Med. 2008;9:883-96. </a:t>
            </a:r>
          </a:p>
        </p:txBody>
      </p:sp>
      <p:sp>
        <p:nvSpPr>
          <p:cNvPr id="24" name="Rectangle 7"/>
          <p:cNvSpPr>
            <a:spLocks noChangeArrowheads="1"/>
          </p:cNvSpPr>
          <p:nvPr/>
        </p:nvSpPr>
        <p:spPr bwMode="ltGray">
          <a:xfrm>
            <a:off x="5857198" y="2223125"/>
            <a:ext cx="27926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800 mg bid </a:t>
            </a:r>
            <a:br>
              <a:rPr lang="en-US" sz="1600" b="1" dirty="0">
                <a:solidFill>
                  <a:srgbClr val="000000"/>
                </a:solidFill>
                <a:latin typeface="Arial" pitchFamily="-107" charset="0"/>
                <a:ea typeface="Arial" pitchFamily="-107" charset="0"/>
                <a:cs typeface="Arial" pitchFamily="-107" charset="0"/>
              </a:rPr>
            </a:br>
            <a:r>
              <a:rPr lang="en-US" sz="1200" dirty="0">
                <a:solidFill>
                  <a:srgbClr val="000000"/>
                </a:solidFill>
                <a:latin typeface="Arial" pitchFamily="-107" charset="0"/>
                <a:ea typeface="Arial" pitchFamily="-107" charset="0"/>
                <a:cs typeface="Arial" pitchFamily="-107" charset="0"/>
              </a:rPr>
              <a:t>(old formulation*) </a:t>
            </a:r>
            <a:br>
              <a:rPr lang="en-US" sz="1600"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+ 2 NRTIs</a:t>
            </a:r>
          </a:p>
          <a:p>
            <a:pPr algn="ctr" eaLnBrk="1" hangingPunct="1"/>
            <a:r>
              <a:rPr lang="en-US" sz="1600" b="1" dirty="0">
                <a:solidFill>
                  <a:srgbClr val="000000"/>
                </a:solidFill>
                <a:latin typeface="Arial" pitchFamily="-107" charset="0"/>
                <a:ea typeface="Arial" pitchFamily="-107" charset="0"/>
                <a:cs typeface="Arial" pitchFamily="-107" charset="0"/>
              </a:rPr>
              <a:t> </a:t>
            </a:r>
            <a:r>
              <a:rPr lang="en-US" sz="1600" dirty="0">
                <a:solidFill>
                  <a:srgbClr val="000000"/>
                </a:solidFill>
                <a:latin typeface="Arial" pitchFamily="-107" charset="0"/>
                <a:ea typeface="Arial" pitchFamily="-107" charset="0"/>
                <a:cs typeface="Arial" pitchFamily="-107" charset="0"/>
              </a:rPr>
              <a:t>(n = 59)</a:t>
            </a:r>
          </a:p>
        </p:txBody>
      </p:sp>
      <p:sp>
        <p:nvSpPr>
          <p:cNvPr id="33" name="Rectangle 7"/>
          <p:cNvSpPr>
            <a:spLocks noChangeArrowheads="1"/>
          </p:cNvSpPr>
          <p:nvPr/>
        </p:nvSpPr>
        <p:spPr bwMode="ltGray">
          <a:xfrm>
            <a:off x="5857198" y="3798946"/>
            <a:ext cx="279264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pitchFamily="-107" charset="0"/>
                <a:ea typeface="Arial" pitchFamily="-107" charset="0"/>
                <a:cs typeface="Arial" pitchFamily="-107" charset="0"/>
              </a:rPr>
              <a:t>Investigator Selected Protease Inhibitor</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+ 2 NRTIs </a:t>
            </a:r>
          </a:p>
          <a:p>
            <a:pPr algn="ctr"/>
            <a:r>
              <a:rPr lang="en-US" sz="1600" dirty="0">
                <a:solidFill>
                  <a:srgbClr val="000000"/>
                </a:solidFill>
                <a:latin typeface="Arial" pitchFamily="-107" charset="0"/>
                <a:ea typeface="Arial" pitchFamily="-107" charset="0"/>
                <a:cs typeface="Arial" pitchFamily="-107" charset="0"/>
              </a:rPr>
              <a:t>(n = 57)</a:t>
            </a:r>
          </a:p>
        </p:txBody>
      </p:sp>
      <p:graphicFrame>
        <p:nvGraphicFramePr>
          <p:cNvPr id="10" name="Group 31"/>
          <p:cNvGraphicFramePr>
            <a:graphicFrameLocks noGrp="1"/>
          </p:cNvGraphicFramePr>
          <p:nvPr>
            <p:extLst>
              <p:ext uri="{D42A27DB-BD31-4B8C-83A1-F6EECF244321}">
                <p14:modId xmlns:p14="http://schemas.microsoft.com/office/powerpoint/2010/main" val="1892127858"/>
              </p:ext>
            </p:extLst>
          </p:nvPr>
        </p:nvGraphicFramePr>
        <p:xfrm>
          <a:off x="381000" y="1461125"/>
          <a:ext cx="4899849" cy="4025900"/>
        </p:xfrm>
        <a:graphic>
          <a:graphicData uri="http://schemas.openxmlformats.org/drawingml/2006/table">
            <a:tbl>
              <a:tblPr>
                <a:effectLst/>
              </a:tblPr>
              <a:tblGrid>
                <a:gridCol w="489984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TMC125-C227</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controlled, open-label phase 2 trial evaluating the safety and efficacy of </a:t>
                      </a:r>
                      <a:r>
                        <a:rPr lang="en-US" sz="1600" u="none" baseline="0" dirty="0" err="1">
                          <a:solidFill>
                            <a:srgbClr val="000000"/>
                          </a:solidFill>
                          <a:latin typeface="Arial" pitchFamily="22" charset="0"/>
                          <a:cs typeface="+mn-cs"/>
                        </a:rPr>
                        <a:t>etravirine</a:t>
                      </a:r>
                      <a:r>
                        <a:rPr lang="en-US" sz="1600" u="none" baseline="0" dirty="0">
                          <a:solidFill>
                            <a:srgbClr val="000000"/>
                          </a:solidFill>
                          <a:latin typeface="Arial" pitchFamily="22" charset="0"/>
                          <a:cs typeface="+mn-cs"/>
                        </a:rPr>
                        <a:t> (formerly TMC125) in PI-naïve patients with NNRTI resistance </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116)</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a:t>
                      </a:r>
                      <a:r>
                        <a:rPr lang="en-US" sz="1600" u="none" dirty="0">
                          <a:solidFill>
                            <a:srgbClr val="000000"/>
                          </a:solidFill>
                          <a:latin typeface="Arial" pitchFamily="22" charset="0"/>
                        </a:rPr>
                        <a:t>&gt;</a:t>
                      </a:r>
                      <a:r>
                        <a:rPr lang="en-US" sz="1600" dirty="0">
                          <a:solidFill>
                            <a:srgbClr val="000000"/>
                          </a:solidFill>
                          <a:latin typeface="Arial" pitchFamily="22" charset="0"/>
                        </a:rPr>
                        <a:t>18 years</a:t>
                      </a:r>
                      <a:br>
                        <a:rPr lang="en-US" sz="1600" dirty="0">
                          <a:solidFill>
                            <a:srgbClr val="000000"/>
                          </a:solidFill>
                          <a:latin typeface="Arial" pitchFamily="22" charset="0"/>
                        </a:rPr>
                      </a:br>
                      <a:r>
                        <a:rPr lang="en-US" sz="1600" dirty="0">
                          <a:solidFill>
                            <a:srgbClr val="000000"/>
                          </a:solidFill>
                          <a:latin typeface="Arial" pitchFamily="22" charset="0"/>
                        </a:rPr>
                        <a:t>- HIV RNA &gt;1,000</a:t>
                      </a:r>
                      <a:r>
                        <a:rPr lang="en-US" sz="1600" baseline="0" dirty="0">
                          <a:solidFill>
                            <a:srgbClr val="000000"/>
                          </a:solidFill>
                          <a:latin typeface="Arial" pitchFamily="22" charset="0"/>
                        </a:rPr>
                        <a:t> copies/mL</a:t>
                      </a:r>
                      <a:br>
                        <a:rPr lang="en-US" sz="1600" dirty="0">
                          <a:solidFill>
                            <a:srgbClr val="000000"/>
                          </a:solidFill>
                          <a:latin typeface="Arial" pitchFamily="22" charset="0"/>
                        </a:rPr>
                      </a:br>
                      <a:r>
                        <a:rPr lang="en-US" sz="1600" dirty="0">
                          <a:solidFill>
                            <a:srgbClr val="000000"/>
                          </a:solidFill>
                          <a:latin typeface="Arial" pitchFamily="22" charset="0"/>
                        </a:rPr>
                        <a:t>- Documented</a:t>
                      </a:r>
                      <a:r>
                        <a:rPr lang="en-US" sz="1600" baseline="0" dirty="0">
                          <a:solidFill>
                            <a:srgbClr val="000000"/>
                          </a:solidFill>
                          <a:latin typeface="Arial" pitchFamily="22" charset="0"/>
                        </a:rPr>
                        <a:t> genotypic NNRTI resistance</a:t>
                      </a:r>
                      <a:br>
                        <a:rPr lang="en-US" sz="1600" baseline="0" dirty="0">
                          <a:solidFill>
                            <a:srgbClr val="000000"/>
                          </a:solidFill>
                          <a:latin typeface="Arial" pitchFamily="22" charset="0"/>
                        </a:rPr>
                      </a:br>
                      <a:r>
                        <a:rPr lang="en-US" sz="1600" baseline="0" dirty="0">
                          <a:solidFill>
                            <a:srgbClr val="000000"/>
                          </a:solidFill>
                          <a:latin typeface="Arial" pitchFamily="22" charset="0"/>
                        </a:rPr>
                        <a:t>- PI naïve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a:t>
                      </a:r>
                      <a:r>
                        <a:rPr lang="en-US" sz="1600" b="0" dirty="0" err="1">
                          <a:solidFill>
                            <a:srgbClr val="000000"/>
                          </a:solidFill>
                          <a:latin typeface="Arial" pitchFamily="22" charset="0"/>
                        </a:rPr>
                        <a:t>Etravirine</a:t>
                      </a:r>
                      <a:r>
                        <a:rPr lang="en-US" sz="1600" b="0" baseline="0" dirty="0">
                          <a:solidFill>
                            <a:srgbClr val="000000"/>
                          </a:solidFill>
                          <a:latin typeface="Arial" pitchFamily="22" charset="0"/>
                        </a:rPr>
                        <a:t> 800 mg bid + 2NRTIs</a:t>
                      </a:r>
                      <a:br>
                        <a:rPr lang="en-US" sz="1600" b="0" baseline="0" dirty="0">
                          <a:solidFill>
                            <a:srgbClr val="000000"/>
                          </a:solidFill>
                          <a:latin typeface="Arial" pitchFamily="22" charset="0"/>
                        </a:rPr>
                      </a:br>
                      <a:r>
                        <a:rPr lang="en-US" sz="1600" baseline="0" dirty="0">
                          <a:solidFill>
                            <a:srgbClr val="000000"/>
                          </a:solidFill>
                          <a:latin typeface="Arial" pitchFamily="22" charset="0"/>
                        </a:rPr>
                        <a:t>- Investigator-selected PI + 2NRTIs</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0" y="5715000"/>
            <a:ext cx="9162288" cy="738664"/>
          </a:xfrm>
          <a:prstGeom prst="rect">
            <a:avLst/>
          </a:prstGeom>
          <a:solidFill>
            <a:schemeClr val="bg1">
              <a:lumMod val="95000"/>
            </a:schemeClr>
          </a:solidFill>
        </p:spPr>
        <p:txBody>
          <a:bodyPr wrap="square" lIns="365760" rIns="365760" rtlCol="0">
            <a:spAutoFit/>
          </a:bodyPr>
          <a:lstStyle/>
          <a:p>
            <a:r>
              <a:rPr lang="en-US" sz="1400" dirty="0">
                <a:latin typeface="Arial"/>
              </a:rPr>
              <a:t> *</a:t>
            </a:r>
            <a:r>
              <a:rPr lang="en-US" sz="1400" dirty="0">
                <a:latin typeface="Arial" pitchFamily="-107" charset="0"/>
                <a:ea typeface="Arial" pitchFamily="-107" charset="0"/>
                <a:cs typeface="Arial" pitchFamily="-107" charset="0"/>
              </a:rPr>
              <a:t>Note: </a:t>
            </a:r>
            <a:r>
              <a:rPr lang="en-US" sz="1400" dirty="0">
                <a:latin typeface="Arial" pitchFamily="31" charset="0"/>
              </a:rPr>
              <a:t>Old formulation of 800 mg bid equivalent to FDA-approved </a:t>
            </a:r>
            <a:r>
              <a:rPr lang="en-US" sz="1400" dirty="0" err="1">
                <a:latin typeface="Arial" pitchFamily="31" charset="0"/>
              </a:rPr>
              <a:t>etravirine</a:t>
            </a:r>
            <a:r>
              <a:rPr lang="en-US" sz="1400" dirty="0">
                <a:latin typeface="Arial" pitchFamily="31" charset="0"/>
              </a:rPr>
              <a:t> dose of 200 mg bid. Initial study planned for 48 weeks, but enrollment stopped prematurely and </a:t>
            </a:r>
            <a:r>
              <a:rPr lang="en-US" sz="1400" dirty="0" err="1">
                <a:latin typeface="Arial" pitchFamily="31" charset="0"/>
              </a:rPr>
              <a:t>etravirine</a:t>
            </a:r>
            <a:r>
              <a:rPr lang="en-US" sz="1400" dirty="0">
                <a:latin typeface="Arial" pitchFamily="31" charset="0"/>
              </a:rPr>
              <a:t> treatment discontinued after median 14.3 weeks due to suboptimal virologic response. </a:t>
            </a:r>
            <a:endParaRPr lang="en-US" sz="1400" dirty="0">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4026237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0730" y="1371600"/>
            <a:ext cx="8595360" cy="4483916"/>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3400"/>
              </a:lnSpc>
              <a:spcBef>
                <a:spcPts val="1800"/>
              </a:spcBef>
              <a:buClr>
                <a:schemeClr val="accent5">
                  <a:lumMod val="40000"/>
                  <a:lumOff val="60000"/>
                </a:schemeClr>
              </a:buClr>
            </a:pPr>
            <a:r>
              <a:rPr lang="en-US" sz="2400" dirty="0">
                <a:solidFill>
                  <a:schemeClr val="accent5">
                    <a:lumMod val="20000"/>
                    <a:lumOff val="80000"/>
                  </a:schemeClr>
                </a:solidFill>
              </a:rPr>
              <a:t>Phase 2 Trials in Treatment Experienced</a:t>
            </a:r>
            <a:br>
              <a:rPr lang="en-US" sz="2400" dirty="0">
                <a:solidFill>
                  <a:schemeClr val="accent5">
                    <a:lumMod val="20000"/>
                    <a:lumOff val="80000"/>
                  </a:schemeClr>
                </a:solidFill>
              </a:rPr>
            </a:br>
            <a:r>
              <a:rPr lang="en-US" sz="2400" dirty="0">
                <a:solidFill>
                  <a:schemeClr val="bg1"/>
                </a:solidFill>
              </a:rPr>
              <a:t>- C223: Etravirine versus Placebo in highly resistant</a:t>
            </a:r>
            <a:br>
              <a:rPr lang="en-US" sz="2400" dirty="0">
                <a:solidFill>
                  <a:schemeClr val="bg1"/>
                </a:solidFill>
              </a:rPr>
            </a:br>
            <a:r>
              <a:rPr lang="en-US" sz="2400" dirty="0">
                <a:solidFill>
                  <a:schemeClr val="bg1"/>
                </a:solidFill>
              </a:rPr>
              <a:t>- C227: Etravirine versus PI in salvage  </a:t>
            </a:r>
            <a:br>
              <a:rPr lang="en-US" sz="2400" dirty="0">
                <a:solidFill>
                  <a:schemeClr val="bg1"/>
                </a:solidFill>
              </a:rPr>
            </a:br>
            <a:r>
              <a:rPr lang="en-US" sz="2400" dirty="0">
                <a:solidFill>
                  <a:schemeClr val="bg1"/>
                </a:solidFill>
              </a:rPr>
              <a:t>- PIANO: Etravirine in adolescents and children</a:t>
            </a:r>
          </a:p>
          <a:p>
            <a:pPr marL="256032" indent="-256032">
              <a:lnSpc>
                <a:spcPts val="3400"/>
              </a:lnSpc>
              <a:spcBef>
                <a:spcPts val="1800"/>
              </a:spcBef>
              <a:buClr>
                <a:schemeClr val="accent4">
                  <a:lumMod val="40000"/>
                  <a:lumOff val="60000"/>
                </a:schemeClr>
              </a:buClr>
            </a:pPr>
            <a:r>
              <a:rPr lang="en-US" sz="2400" dirty="0">
                <a:solidFill>
                  <a:schemeClr val="accent4">
                    <a:lumMod val="20000"/>
                    <a:lumOff val="80000"/>
                  </a:schemeClr>
                </a:solidFill>
              </a:rPr>
              <a:t>Simplification and Switch Studies</a:t>
            </a:r>
            <a:br>
              <a:rPr lang="en-US" sz="2400" dirty="0">
                <a:solidFill>
                  <a:schemeClr val="accent4">
                    <a:lumMod val="20000"/>
                    <a:lumOff val="80000"/>
                  </a:schemeClr>
                </a:solidFill>
              </a:rPr>
            </a:br>
            <a:r>
              <a:rPr lang="en-US" sz="2400" dirty="0">
                <a:solidFill>
                  <a:schemeClr val="bg1"/>
                </a:solidFill>
              </a:rPr>
              <a:t>- INROADS: Etravirine and Darunavir/r</a:t>
            </a:r>
            <a:br>
              <a:rPr lang="en-US" sz="2400" dirty="0">
                <a:solidFill>
                  <a:schemeClr val="bg1"/>
                </a:solidFill>
              </a:rPr>
            </a:br>
            <a:r>
              <a:rPr lang="en-US" sz="2400" dirty="0">
                <a:solidFill>
                  <a:schemeClr val="bg1"/>
                </a:solidFill>
              </a:rPr>
              <a:t>- ETRA-SWITCH: Switch from PI to Etravirine</a:t>
            </a:r>
            <a:br>
              <a:rPr lang="en-US" sz="2400" dirty="0">
                <a:solidFill>
                  <a:schemeClr val="bg1"/>
                </a:solidFill>
              </a:rPr>
            </a:br>
            <a:r>
              <a:rPr lang="en-US" sz="2400" dirty="0">
                <a:solidFill>
                  <a:schemeClr val="bg1"/>
                </a:solidFill>
              </a:rPr>
              <a:t>- SWITCH-EE: Switch from Efavirenz to Etravirine</a:t>
            </a:r>
            <a:br>
              <a:rPr lang="en-US" sz="2400" dirty="0">
                <a:solidFill>
                  <a:schemeClr val="bg1"/>
                </a:solidFill>
              </a:rPr>
            </a:br>
            <a:r>
              <a:rPr lang="en-US" sz="2400" dirty="0">
                <a:solidFill>
                  <a:schemeClr val="bg1"/>
                </a:solidFill>
              </a:rPr>
              <a:t>- SSAT-029: Switch from Efavirenz to Etravirine</a:t>
            </a:r>
          </a:p>
        </p:txBody>
      </p:sp>
      <p:sp>
        <p:nvSpPr>
          <p:cNvPr id="5" name="Title 1"/>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Etravirine</a:t>
            </a:r>
            <a:br>
              <a:rPr lang="en-US" sz="2400" dirty="0"/>
            </a:br>
            <a:r>
              <a:rPr lang="en-US" sz="2400" dirty="0"/>
              <a:t>Summary of Key Studies</a:t>
            </a:r>
          </a:p>
        </p:txBody>
      </p:sp>
    </p:spTree>
    <p:extLst>
      <p:ext uri="{BB962C8B-B14F-4D97-AF65-F5344CB8AC3E}">
        <p14:creationId xmlns:p14="http://schemas.microsoft.com/office/powerpoint/2010/main" val="29963188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31" charset="-128"/>
                <a:cs typeface="ＭＳ Ｐゴシック" pitchFamily="31" charset="-128"/>
              </a:rPr>
              <a:t>Etravirine </a:t>
            </a:r>
            <a:r>
              <a:rPr lang="en-US" sz="2700" i="1" dirty="0">
                <a:solidFill>
                  <a:srgbClr val="E7F1CA"/>
                </a:solidFill>
                <a:ea typeface="ＭＳ Ｐゴシック" pitchFamily="31" charset="-128"/>
                <a:cs typeface="ＭＳ Ｐゴシック" pitchFamily="31" charset="-128"/>
              </a:rPr>
              <a:t>versus</a:t>
            </a:r>
            <a:r>
              <a:rPr lang="en-US" sz="2700" dirty="0">
                <a:solidFill>
                  <a:srgbClr val="E7F1CA"/>
                </a:solidFill>
                <a:ea typeface="ＭＳ Ｐゴシック" pitchFamily="31" charset="-128"/>
                <a:cs typeface="ＭＳ Ｐゴシック" pitchFamily="31" charset="-128"/>
              </a:rPr>
              <a:t> Protease Inhibitor in ARV-Experienced</a:t>
            </a:r>
            <a:br>
              <a:rPr lang="en-US" sz="2700" dirty="0">
                <a:solidFill>
                  <a:srgbClr val="F0EADC"/>
                </a:solidFill>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TMC125-C227: Study Design</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Prevalence of Baseline NNRTI Resistance Mutations</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31" charset="0"/>
              </a:rPr>
              <a:t>Ruxrungtham K, et al. HIV Med. 2008;9:883-96. </a:t>
            </a:r>
          </a:p>
        </p:txBody>
      </p:sp>
      <p:graphicFrame>
        <p:nvGraphicFramePr>
          <p:cNvPr id="6" name="Chart 5"/>
          <p:cNvGraphicFramePr>
            <a:graphicFrameLocks/>
          </p:cNvGraphicFramePr>
          <p:nvPr>
            <p:extLst>
              <p:ext uri="{D42A27DB-BD31-4B8C-83A1-F6EECF244321}">
                <p14:modId xmlns:p14="http://schemas.microsoft.com/office/powerpoint/2010/main" val="3009231834"/>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522712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Patients with Highly Resistant HIV</a:t>
            </a:r>
            <a:br>
              <a:rPr lang="en-US" sz="2400" i="1"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TMC125-C223: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12 and 24: Change in HIV RNA </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31" charset="0"/>
              </a:rPr>
              <a:t>Ruxrungtham</a:t>
            </a:r>
            <a:r>
              <a:rPr lang="en-US" dirty="0">
                <a:latin typeface="Arial" pitchFamily="31" charset="0"/>
              </a:rPr>
              <a:t> K, et al. HIV Med. 2008;9:883-96. </a:t>
            </a:r>
          </a:p>
        </p:txBody>
      </p:sp>
      <p:graphicFrame>
        <p:nvGraphicFramePr>
          <p:cNvPr id="8" name="Chart 7"/>
          <p:cNvGraphicFramePr>
            <a:graphicFrameLocks/>
          </p:cNvGraphicFramePr>
          <p:nvPr>
            <p:extLst>
              <p:ext uri="{D42A27DB-BD31-4B8C-83A1-F6EECF244321}">
                <p14:modId xmlns:p14="http://schemas.microsoft.com/office/powerpoint/2010/main" val="3496096902"/>
              </p:ext>
            </p:extLst>
          </p:nvPr>
        </p:nvGraphicFramePr>
        <p:xfrm>
          <a:off x="461294" y="1905001"/>
          <a:ext cx="8221411" cy="4111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9103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31" charset="-128"/>
                <a:cs typeface="ＭＳ Ｐゴシック" pitchFamily="31" charset="-128"/>
              </a:rPr>
              <a:t>Etravirine </a:t>
            </a:r>
            <a:r>
              <a:rPr lang="en-US" sz="2700" i="1" dirty="0">
                <a:solidFill>
                  <a:srgbClr val="E7F1CA"/>
                </a:solidFill>
                <a:ea typeface="ＭＳ Ｐゴシック" pitchFamily="31" charset="-128"/>
                <a:cs typeface="ＭＳ Ｐゴシック" pitchFamily="31" charset="-128"/>
              </a:rPr>
              <a:t>versus</a:t>
            </a:r>
            <a:r>
              <a:rPr lang="en-US" sz="2700" dirty="0">
                <a:solidFill>
                  <a:srgbClr val="E7F1CA"/>
                </a:solidFill>
                <a:ea typeface="ＭＳ Ｐゴシック" pitchFamily="31" charset="-128"/>
                <a:cs typeface="ＭＳ Ｐゴシック" pitchFamily="31" charset="-128"/>
              </a:rPr>
              <a:t> Protease Inhibitor in ARV-Experienced</a:t>
            </a:r>
            <a:br>
              <a:rPr lang="en-US" sz="2700" dirty="0">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TMC125-C227: Results</a:t>
            </a:r>
            <a:endParaRPr lang="en-US" sz="3100" dirty="0"/>
          </a:p>
        </p:txBody>
      </p:sp>
      <p:sp>
        <p:nvSpPr>
          <p:cNvPr id="4" name="Text Placeholder 3"/>
          <p:cNvSpPr>
            <a:spLocks noGrp="1"/>
          </p:cNvSpPr>
          <p:nvPr>
            <p:ph type="body" sz="quarter" idx="15"/>
          </p:nvPr>
        </p:nvSpPr>
        <p:spPr/>
        <p:txBody>
          <a:bodyPr/>
          <a:lstStyle/>
          <a:p>
            <a:r>
              <a:rPr lang="en-US" dirty="0"/>
              <a:t>Week 24: Mean Change of HIV RNA From Baseline (observed data)</a:t>
            </a:r>
          </a:p>
        </p:txBody>
      </p:sp>
      <p:sp>
        <p:nvSpPr>
          <p:cNvPr id="21" name="Content Placeholder 20"/>
          <p:cNvSpPr>
            <a:spLocks noGrp="1"/>
          </p:cNvSpPr>
          <p:nvPr>
            <p:ph type="body" sz="quarter" idx="16"/>
          </p:nvPr>
        </p:nvSpPr>
        <p:spPr/>
        <p:txBody>
          <a:bodyPr/>
          <a:lstStyle/>
          <a:p>
            <a:r>
              <a:rPr lang="en-US" dirty="0"/>
              <a:t>Source: </a:t>
            </a:r>
            <a:r>
              <a:rPr lang="en-US" dirty="0">
                <a:latin typeface="Arial" pitchFamily="31" charset="0"/>
              </a:rPr>
              <a:t>Ruxrungtham K, et al. HIV Med. 2008;9:883-96. </a:t>
            </a:r>
          </a:p>
        </p:txBody>
      </p:sp>
      <p:grpSp>
        <p:nvGrpSpPr>
          <p:cNvPr id="3" name="Group 2"/>
          <p:cNvGrpSpPr/>
          <p:nvPr/>
        </p:nvGrpSpPr>
        <p:grpSpPr>
          <a:xfrm>
            <a:off x="381000" y="1981200"/>
            <a:ext cx="8264142" cy="4419600"/>
            <a:chOff x="381000" y="1981200"/>
            <a:chExt cx="8264142" cy="4419600"/>
          </a:xfrm>
        </p:grpSpPr>
        <p:sp>
          <p:nvSpPr>
            <p:cNvPr id="122" name="Rectangle 121"/>
            <p:cNvSpPr/>
            <p:nvPr/>
          </p:nvSpPr>
          <p:spPr>
            <a:xfrm>
              <a:off x="1625601" y="2446193"/>
              <a:ext cx="6934200" cy="3124200"/>
            </a:xfrm>
            <a:prstGeom prst="rect">
              <a:avLst/>
            </a:prstGeom>
            <a:solidFill>
              <a:srgbClr val="F2F2F2"/>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99"/>
            <p:cNvGrpSpPr/>
            <p:nvPr/>
          </p:nvGrpSpPr>
          <p:grpSpPr>
            <a:xfrm>
              <a:off x="7236638" y="3017689"/>
              <a:ext cx="146299" cy="435861"/>
              <a:chOff x="7467603" y="1905000"/>
              <a:chExt cx="146299" cy="307848"/>
            </a:xfrm>
            <a:effectLst/>
          </p:grpSpPr>
          <p:cxnSp>
            <p:nvCxnSpPr>
              <p:cNvPr id="96" name="Straight Connector 95"/>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7" name="Group 104"/>
            <p:cNvGrpSpPr/>
            <p:nvPr/>
          </p:nvGrpSpPr>
          <p:grpSpPr>
            <a:xfrm>
              <a:off x="8339667" y="3407835"/>
              <a:ext cx="146299" cy="504606"/>
              <a:chOff x="7467603" y="1905000"/>
              <a:chExt cx="146299" cy="307848"/>
            </a:xfrm>
            <a:effectLst/>
          </p:grpSpPr>
          <p:cxnSp>
            <p:nvCxnSpPr>
              <p:cNvPr id="106" name="Straight Connector 105"/>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 name="Group 108"/>
            <p:cNvGrpSpPr/>
            <p:nvPr/>
          </p:nvGrpSpPr>
          <p:grpSpPr>
            <a:xfrm>
              <a:off x="8331201" y="3982893"/>
              <a:ext cx="146299" cy="307839"/>
              <a:chOff x="7467603" y="1905000"/>
              <a:chExt cx="146299" cy="307848"/>
            </a:xfrm>
            <a:effectLst/>
          </p:grpSpPr>
          <p:cxnSp>
            <p:nvCxnSpPr>
              <p:cNvPr id="110" name="Straight Connector 109"/>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9" name="Group 113"/>
            <p:cNvGrpSpPr/>
            <p:nvPr/>
          </p:nvGrpSpPr>
          <p:grpSpPr>
            <a:xfrm>
              <a:off x="7234770" y="4055033"/>
              <a:ext cx="146299" cy="280413"/>
              <a:chOff x="7467603" y="1905000"/>
              <a:chExt cx="146299" cy="307848"/>
            </a:xfrm>
            <a:effectLst/>
          </p:grpSpPr>
          <p:cxnSp>
            <p:nvCxnSpPr>
              <p:cNvPr id="115" name="Straight Connector 114"/>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0" name="Group 117"/>
            <p:cNvGrpSpPr/>
            <p:nvPr/>
          </p:nvGrpSpPr>
          <p:grpSpPr>
            <a:xfrm>
              <a:off x="6121401" y="4100416"/>
              <a:ext cx="154766" cy="262124"/>
              <a:chOff x="7467603" y="1905000"/>
              <a:chExt cx="154766" cy="307849"/>
            </a:xfrm>
            <a:effectLst/>
          </p:grpSpPr>
          <p:cxnSp>
            <p:nvCxnSpPr>
              <p:cNvPr id="119" name="Straight Connector 118"/>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7476070" y="2204826"/>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7390674" y="2058131"/>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Group 121"/>
            <p:cNvGrpSpPr/>
            <p:nvPr/>
          </p:nvGrpSpPr>
          <p:grpSpPr>
            <a:xfrm>
              <a:off x="4982634" y="4037928"/>
              <a:ext cx="146299" cy="207259"/>
              <a:chOff x="7467603" y="1905000"/>
              <a:chExt cx="146299" cy="307848"/>
            </a:xfrm>
            <a:effectLst/>
          </p:grpSpPr>
          <p:cxnSp>
            <p:nvCxnSpPr>
              <p:cNvPr id="123" name="Straight Connector 122"/>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 name="Group 125"/>
            <p:cNvGrpSpPr/>
            <p:nvPr/>
          </p:nvGrpSpPr>
          <p:grpSpPr>
            <a:xfrm>
              <a:off x="3841502" y="3915159"/>
              <a:ext cx="146299" cy="179826"/>
              <a:chOff x="7467603" y="1905000"/>
              <a:chExt cx="146299" cy="307848"/>
            </a:xfrm>
            <a:effectLst/>
          </p:grpSpPr>
          <p:cxnSp>
            <p:nvCxnSpPr>
              <p:cNvPr id="127" name="Straight Connector 126"/>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3" name="Group 133"/>
            <p:cNvGrpSpPr/>
            <p:nvPr/>
          </p:nvGrpSpPr>
          <p:grpSpPr>
            <a:xfrm>
              <a:off x="4982634" y="3394455"/>
              <a:ext cx="146299" cy="326128"/>
              <a:chOff x="7467603" y="1905000"/>
              <a:chExt cx="146299" cy="307848"/>
            </a:xfrm>
            <a:effectLst/>
          </p:grpSpPr>
          <p:cxnSp>
            <p:nvCxnSpPr>
              <p:cNvPr id="135" name="Straight Connector 134"/>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4" name="Group 137"/>
            <p:cNvGrpSpPr/>
            <p:nvPr/>
          </p:nvGrpSpPr>
          <p:grpSpPr>
            <a:xfrm>
              <a:off x="6112935" y="3140803"/>
              <a:ext cx="146299" cy="426710"/>
              <a:chOff x="7467603" y="1905000"/>
              <a:chExt cx="146299" cy="307848"/>
            </a:xfrm>
            <a:effectLst/>
          </p:grpSpPr>
          <p:cxnSp>
            <p:nvCxnSpPr>
              <p:cNvPr id="139" name="Straight Connector 138"/>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5" name="Group 145"/>
            <p:cNvGrpSpPr/>
            <p:nvPr/>
          </p:nvGrpSpPr>
          <p:grpSpPr>
            <a:xfrm>
              <a:off x="3845735" y="3561766"/>
              <a:ext cx="146299" cy="280408"/>
              <a:chOff x="7467603" y="1905000"/>
              <a:chExt cx="146299" cy="307848"/>
            </a:xfrm>
            <a:effectLst/>
          </p:grpSpPr>
          <p:cxnSp>
            <p:nvCxnSpPr>
              <p:cNvPr id="147" name="Straight Connector 146"/>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6" name="Group 149"/>
            <p:cNvGrpSpPr/>
            <p:nvPr/>
          </p:nvGrpSpPr>
          <p:grpSpPr>
            <a:xfrm>
              <a:off x="2686051" y="3534832"/>
              <a:ext cx="164587" cy="138682"/>
              <a:chOff x="7467603" y="1905000"/>
              <a:chExt cx="146299" cy="307848"/>
            </a:xfrm>
            <a:effectLst/>
          </p:grpSpPr>
          <p:cxnSp>
            <p:nvCxnSpPr>
              <p:cNvPr id="151" name="Straight Connector 150"/>
              <p:cNvCxnSpPr/>
              <p:nvPr/>
            </p:nvCxnSpPr>
            <p:spPr>
              <a:xfrm>
                <a:off x="7467603" y="1905000"/>
                <a:ext cx="146299" cy="1587"/>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7" name="Group 153"/>
            <p:cNvGrpSpPr/>
            <p:nvPr/>
          </p:nvGrpSpPr>
          <p:grpSpPr>
            <a:xfrm>
              <a:off x="2690284" y="3695719"/>
              <a:ext cx="164587" cy="134098"/>
              <a:chOff x="7467603" y="1905000"/>
              <a:chExt cx="146299" cy="307848"/>
            </a:xfrm>
            <a:effectLst/>
          </p:grpSpPr>
          <p:cxnSp>
            <p:nvCxnSpPr>
              <p:cNvPr id="155" name="Straight Connector 154"/>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8" name="Group 157"/>
            <p:cNvGrpSpPr/>
            <p:nvPr/>
          </p:nvGrpSpPr>
          <p:grpSpPr>
            <a:xfrm>
              <a:off x="2130939" y="3336254"/>
              <a:ext cx="164587" cy="168946"/>
              <a:chOff x="7467603" y="1905000"/>
              <a:chExt cx="146299" cy="307848"/>
            </a:xfrm>
            <a:effectLst/>
          </p:grpSpPr>
          <p:cxnSp>
            <p:nvCxnSpPr>
              <p:cNvPr id="159" name="Straight Connector 158"/>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9" name="Group 165"/>
            <p:cNvGrpSpPr/>
            <p:nvPr/>
          </p:nvGrpSpPr>
          <p:grpSpPr>
            <a:xfrm>
              <a:off x="2137834" y="3497118"/>
              <a:ext cx="164587" cy="124953"/>
              <a:chOff x="7467603" y="1905000"/>
              <a:chExt cx="146299" cy="307848"/>
            </a:xfrm>
            <a:effectLst/>
          </p:grpSpPr>
          <p:cxnSp>
            <p:nvCxnSpPr>
              <p:cNvPr id="167" name="Straight Connector 166"/>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0" name="Group 169"/>
            <p:cNvGrpSpPr/>
            <p:nvPr/>
          </p:nvGrpSpPr>
          <p:grpSpPr>
            <a:xfrm>
              <a:off x="1831977" y="3032512"/>
              <a:ext cx="164587" cy="143241"/>
              <a:chOff x="7467603" y="1905000"/>
              <a:chExt cx="146299" cy="307848"/>
            </a:xfrm>
            <a:effectLst/>
          </p:grpSpPr>
          <p:cxnSp>
            <p:nvCxnSpPr>
              <p:cNvPr id="171" name="Straight Connector 170"/>
              <p:cNvCxnSpPr/>
              <p:nvPr/>
            </p:nvCxnSpPr>
            <p:spPr>
              <a:xfrm>
                <a:off x="7467603" y="19050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7467603" y="2209800"/>
                <a:ext cx="146299"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5400000">
                <a:off x="7390670" y="2058130"/>
                <a:ext cx="307848" cy="1588"/>
              </a:xfrm>
              <a:prstGeom prst="line">
                <a:avLst/>
              </a:prstGeom>
              <a:ln w="9525" cap="flat" cmpd="sng" algn="ctr">
                <a:solidFill>
                  <a:schemeClr val="tx1">
                    <a:lumMod val="85000"/>
                    <a:lumOff val="1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94" name="Freeform 93"/>
            <p:cNvSpPr/>
            <p:nvPr/>
          </p:nvSpPr>
          <p:spPr>
            <a:xfrm>
              <a:off x="1612901" y="2490643"/>
              <a:ext cx="6819900" cy="1758950"/>
            </a:xfrm>
            <a:custGeom>
              <a:avLst/>
              <a:gdLst>
                <a:gd name="connsiteX0" fmla="*/ 0 w 6819900"/>
                <a:gd name="connsiteY0" fmla="*/ 0 h 1758950"/>
                <a:gd name="connsiteX1" fmla="*/ 323850 w 6819900"/>
                <a:gd name="connsiteY1" fmla="*/ 723900 h 1758950"/>
                <a:gd name="connsiteX2" fmla="*/ 584200 w 6819900"/>
                <a:gd name="connsiteY2" fmla="*/ 1079500 h 1758950"/>
                <a:gd name="connsiteX3" fmla="*/ 1187450 w 6819900"/>
                <a:gd name="connsiteY3" fmla="*/ 1276350 h 1758950"/>
                <a:gd name="connsiteX4" fmla="*/ 2324100 w 6819900"/>
                <a:gd name="connsiteY4" fmla="*/ 1536700 h 1758950"/>
                <a:gd name="connsiteX5" fmla="*/ 3448050 w 6819900"/>
                <a:gd name="connsiteY5" fmla="*/ 1651000 h 1758950"/>
                <a:gd name="connsiteX6" fmla="*/ 4584700 w 6819900"/>
                <a:gd name="connsiteY6" fmla="*/ 1758950 h 1758950"/>
                <a:gd name="connsiteX7" fmla="*/ 5695950 w 6819900"/>
                <a:gd name="connsiteY7" fmla="*/ 1720850 h 1758950"/>
                <a:gd name="connsiteX8" fmla="*/ 6819900 w 6819900"/>
                <a:gd name="connsiteY8" fmla="*/ 1651000 h 1758950"/>
                <a:gd name="connsiteX9" fmla="*/ 6819900 w 6819900"/>
                <a:gd name="connsiteY9" fmla="*/ 1651000 h 17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9900" h="1758950">
                  <a:moveTo>
                    <a:pt x="0" y="0"/>
                  </a:moveTo>
                  <a:lnTo>
                    <a:pt x="323850" y="723900"/>
                  </a:lnTo>
                  <a:lnTo>
                    <a:pt x="584200" y="1079500"/>
                  </a:lnTo>
                  <a:lnTo>
                    <a:pt x="1187450" y="1276350"/>
                  </a:lnTo>
                  <a:lnTo>
                    <a:pt x="2324100" y="1536700"/>
                  </a:lnTo>
                  <a:lnTo>
                    <a:pt x="3448050" y="1651000"/>
                  </a:lnTo>
                  <a:lnTo>
                    <a:pt x="4584700" y="1758950"/>
                  </a:lnTo>
                  <a:lnTo>
                    <a:pt x="5695950" y="1720850"/>
                  </a:lnTo>
                  <a:lnTo>
                    <a:pt x="6819900" y="1651000"/>
                  </a:lnTo>
                  <a:lnTo>
                    <a:pt x="6819900" y="1651000"/>
                  </a:lnTo>
                </a:path>
              </a:pathLst>
            </a:custGeom>
            <a:ln w="15875" cap="flat" cmpd="sng" algn="ctr">
              <a:solidFill>
                <a:schemeClr val="accent5">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3" name="Freeform 92"/>
            <p:cNvSpPr/>
            <p:nvPr/>
          </p:nvSpPr>
          <p:spPr>
            <a:xfrm>
              <a:off x="1619251" y="2471593"/>
              <a:ext cx="6807200" cy="1238250"/>
            </a:xfrm>
            <a:custGeom>
              <a:avLst/>
              <a:gdLst>
                <a:gd name="connsiteX0" fmla="*/ 0 w 6807200"/>
                <a:gd name="connsiteY0" fmla="*/ 0 h 1238250"/>
                <a:gd name="connsiteX1" fmla="*/ 292100 w 6807200"/>
                <a:gd name="connsiteY1" fmla="*/ 647700 h 1238250"/>
                <a:gd name="connsiteX2" fmla="*/ 584200 w 6807200"/>
                <a:gd name="connsiteY2" fmla="*/ 977900 h 1238250"/>
                <a:gd name="connsiteX3" fmla="*/ 1155700 w 6807200"/>
                <a:gd name="connsiteY3" fmla="*/ 1168400 h 1238250"/>
                <a:gd name="connsiteX4" fmla="*/ 2292350 w 6807200"/>
                <a:gd name="connsiteY4" fmla="*/ 1238250 h 1238250"/>
                <a:gd name="connsiteX5" fmla="*/ 3422650 w 6807200"/>
                <a:gd name="connsiteY5" fmla="*/ 1104900 h 1238250"/>
                <a:gd name="connsiteX6" fmla="*/ 4578350 w 6807200"/>
                <a:gd name="connsiteY6" fmla="*/ 901700 h 1238250"/>
                <a:gd name="connsiteX7" fmla="*/ 5689600 w 6807200"/>
                <a:gd name="connsiteY7" fmla="*/ 768350 h 1238250"/>
                <a:gd name="connsiteX8" fmla="*/ 6807200 w 6807200"/>
                <a:gd name="connsiteY8" fmla="*/ 11747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200" h="1238250">
                  <a:moveTo>
                    <a:pt x="0" y="0"/>
                  </a:moveTo>
                  <a:lnTo>
                    <a:pt x="292100" y="647700"/>
                  </a:lnTo>
                  <a:lnTo>
                    <a:pt x="584200" y="977900"/>
                  </a:lnTo>
                  <a:lnTo>
                    <a:pt x="1155700" y="1168400"/>
                  </a:lnTo>
                  <a:lnTo>
                    <a:pt x="2292350" y="1238250"/>
                  </a:lnTo>
                  <a:lnTo>
                    <a:pt x="3422650" y="1104900"/>
                  </a:lnTo>
                  <a:lnTo>
                    <a:pt x="4578350" y="901700"/>
                  </a:lnTo>
                  <a:lnTo>
                    <a:pt x="5689600" y="768350"/>
                  </a:lnTo>
                  <a:lnTo>
                    <a:pt x="6807200" y="1174750"/>
                  </a:lnTo>
                </a:path>
              </a:pathLst>
            </a:custGeom>
            <a:ln w="19050" cap="flat" cmpd="sng" algn="ctr">
              <a:solidFill>
                <a:schemeClr val="accent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2" name="Straight Connector 41"/>
            <p:cNvCxnSpPr/>
            <p:nvPr/>
          </p:nvCxnSpPr>
          <p:spPr>
            <a:xfrm>
              <a:off x="1608677" y="5570393"/>
              <a:ext cx="680310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494037" y="3263755"/>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494037" y="2484290"/>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494037" y="4040572"/>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494037" y="4799927"/>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94037" y="5566160"/>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1562185" y="5615998"/>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a:off x="2729540"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a:off x="38513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a:off x="49943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a:off x="6128909"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a:off x="7265031"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a:off x="83471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2548468"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4</a:t>
              </a:r>
              <a:endParaRPr lang="en-US" sz="1400" b="1" dirty="0">
                <a:solidFill>
                  <a:schemeClr val="tx1"/>
                </a:solidFill>
                <a:latin typeface="Arial" pitchFamily="31" charset="0"/>
              </a:endParaRPr>
            </a:p>
          </p:txBody>
        </p:sp>
        <p:sp>
          <p:nvSpPr>
            <p:cNvPr id="59" name="Rounded Rectangle 58"/>
            <p:cNvSpPr/>
            <p:nvPr/>
          </p:nvSpPr>
          <p:spPr>
            <a:xfrm>
              <a:off x="36830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8</a:t>
              </a:r>
              <a:endParaRPr lang="en-US" sz="1400" b="1" dirty="0">
                <a:solidFill>
                  <a:schemeClr val="tx1"/>
                </a:solidFill>
                <a:latin typeface="Arial" pitchFamily="31" charset="0"/>
              </a:endParaRPr>
            </a:p>
          </p:txBody>
        </p:sp>
        <p:sp>
          <p:nvSpPr>
            <p:cNvPr id="60" name="Rounded Rectangle 59"/>
            <p:cNvSpPr/>
            <p:nvPr/>
          </p:nvSpPr>
          <p:spPr>
            <a:xfrm>
              <a:off x="48260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12</a:t>
              </a:r>
              <a:endParaRPr lang="en-US" sz="1400" b="1" dirty="0">
                <a:solidFill>
                  <a:schemeClr val="tx1"/>
                </a:solidFill>
                <a:latin typeface="Arial" pitchFamily="31" charset="0"/>
              </a:endParaRPr>
            </a:p>
          </p:txBody>
        </p:sp>
        <p:sp>
          <p:nvSpPr>
            <p:cNvPr id="61" name="Rounded Rectangle 60"/>
            <p:cNvSpPr/>
            <p:nvPr/>
          </p:nvSpPr>
          <p:spPr>
            <a:xfrm>
              <a:off x="13970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0</a:t>
              </a:r>
              <a:endParaRPr lang="en-US" sz="1400" b="1" dirty="0">
                <a:solidFill>
                  <a:schemeClr val="tx1"/>
                </a:solidFill>
                <a:latin typeface="Arial" pitchFamily="31" charset="0"/>
              </a:endParaRPr>
            </a:p>
          </p:txBody>
        </p:sp>
        <p:sp>
          <p:nvSpPr>
            <p:cNvPr id="62" name="Rounded Rectangle 61"/>
            <p:cNvSpPr/>
            <p:nvPr/>
          </p:nvSpPr>
          <p:spPr>
            <a:xfrm>
              <a:off x="5959860"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16</a:t>
              </a:r>
              <a:endParaRPr lang="en-US" sz="1400" b="1" dirty="0">
                <a:solidFill>
                  <a:schemeClr val="tx1"/>
                </a:solidFill>
                <a:latin typeface="Arial" pitchFamily="31" charset="0"/>
              </a:endParaRPr>
            </a:p>
          </p:txBody>
        </p:sp>
        <p:sp>
          <p:nvSpPr>
            <p:cNvPr id="63" name="Rounded Rectangle 62"/>
            <p:cNvSpPr/>
            <p:nvPr/>
          </p:nvSpPr>
          <p:spPr>
            <a:xfrm>
              <a:off x="7102860"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20</a:t>
              </a:r>
              <a:endParaRPr lang="en-US" sz="1400" b="1" dirty="0">
                <a:solidFill>
                  <a:schemeClr val="tx1"/>
                </a:solidFill>
                <a:latin typeface="Arial" pitchFamily="31" charset="0"/>
              </a:endParaRPr>
            </a:p>
          </p:txBody>
        </p:sp>
        <p:sp>
          <p:nvSpPr>
            <p:cNvPr id="64" name="Rounded Rectangle 63"/>
            <p:cNvSpPr/>
            <p:nvPr/>
          </p:nvSpPr>
          <p:spPr>
            <a:xfrm>
              <a:off x="81788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24</a:t>
              </a:r>
              <a:endParaRPr lang="en-US" sz="1400" b="1" dirty="0">
                <a:solidFill>
                  <a:schemeClr val="tx1"/>
                </a:solidFill>
                <a:latin typeface="Arial" pitchFamily="31" charset="0"/>
              </a:endParaRPr>
            </a:p>
          </p:txBody>
        </p:sp>
        <p:sp>
          <p:nvSpPr>
            <p:cNvPr id="65" name="Rounded Rectangle 64"/>
            <p:cNvSpPr/>
            <p:nvPr/>
          </p:nvSpPr>
          <p:spPr>
            <a:xfrm>
              <a:off x="4394199" y="6086856"/>
              <a:ext cx="11430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b="1" dirty="0">
                  <a:solidFill>
                    <a:schemeClr val="tx1"/>
                  </a:solidFill>
                  <a:latin typeface="Arial" pitchFamily="31" charset="0"/>
                </a:rPr>
                <a:t>Week</a:t>
              </a:r>
            </a:p>
          </p:txBody>
        </p:sp>
        <p:sp>
          <p:nvSpPr>
            <p:cNvPr id="66" name="Rounded Rectangle 65"/>
            <p:cNvSpPr/>
            <p:nvPr/>
          </p:nvSpPr>
          <p:spPr>
            <a:xfrm>
              <a:off x="994494" y="5417993"/>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-4.0</a:t>
              </a:r>
              <a:endParaRPr lang="en-US" sz="1400" b="1" dirty="0">
                <a:solidFill>
                  <a:schemeClr val="tx1"/>
                </a:solidFill>
                <a:latin typeface="Arial" pitchFamily="31" charset="0"/>
              </a:endParaRPr>
            </a:p>
          </p:txBody>
        </p:sp>
        <p:sp>
          <p:nvSpPr>
            <p:cNvPr id="67" name="Rounded Rectangle 66"/>
            <p:cNvSpPr/>
            <p:nvPr/>
          </p:nvSpPr>
          <p:spPr>
            <a:xfrm>
              <a:off x="994494" y="4639059"/>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-3.0</a:t>
              </a:r>
              <a:endParaRPr lang="en-US" sz="1400" b="1" dirty="0">
                <a:solidFill>
                  <a:schemeClr val="tx1"/>
                </a:solidFill>
                <a:latin typeface="Arial" pitchFamily="31" charset="0"/>
              </a:endParaRPr>
            </a:p>
          </p:txBody>
        </p:sp>
        <p:sp>
          <p:nvSpPr>
            <p:cNvPr id="68" name="Rounded Rectangle 67"/>
            <p:cNvSpPr/>
            <p:nvPr/>
          </p:nvSpPr>
          <p:spPr>
            <a:xfrm>
              <a:off x="994494" y="3860128"/>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-2.0</a:t>
              </a:r>
              <a:endParaRPr lang="en-US" sz="1400" b="1" dirty="0">
                <a:solidFill>
                  <a:schemeClr val="tx1"/>
                </a:solidFill>
                <a:latin typeface="Arial" pitchFamily="31" charset="0"/>
              </a:endParaRPr>
            </a:p>
          </p:txBody>
        </p:sp>
        <p:sp>
          <p:nvSpPr>
            <p:cNvPr id="69" name="Rounded Rectangle 68"/>
            <p:cNvSpPr/>
            <p:nvPr/>
          </p:nvSpPr>
          <p:spPr>
            <a:xfrm>
              <a:off x="994494" y="3072727"/>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-1.0</a:t>
              </a:r>
              <a:endParaRPr lang="en-US" sz="1400" b="1" dirty="0">
                <a:solidFill>
                  <a:schemeClr val="tx1"/>
                </a:solidFill>
                <a:latin typeface="Arial" pitchFamily="31" charset="0"/>
              </a:endParaRPr>
            </a:p>
          </p:txBody>
        </p:sp>
        <p:sp>
          <p:nvSpPr>
            <p:cNvPr id="70" name="Rounded Rectangle 69"/>
            <p:cNvSpPr/>
            <p:nvPr/>
          </p:nvSpPr>
          <p:spPr>
            <a:xfrm>
              <a:off x="1113029" y="2319191"/>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0</a:t>
              </a:r>
              <a:endParaRPr lang="en-US" sz="1400" b="1" dirty="0">
                <a:solidFill>
                  <a:schemeClr val="tx1"/>
                </a:solidFill>
                <a:latin typeface="Arial" pitchFamily="31" charset="0"/>
              </a:endParaRPr>
            </a:p>
          </p:txBody>
        </p:sp>
        <p:sp>
          <p:nvSpPr>
            <p:cNvPr id="71" name="Rounded Rectangle 70"/>
            <p:cNvSpPr/>
            <p:nvPr/>
          </p:nvSpPr>
          <p:spPr>
            <a:xfrm rot="16200000">
              <a:off x="-836676" y="3808476"/>
              <a:ext cx="2901696" cy="4663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b="1" dirty="0">
                  <a:solidFill>
                    <a:schemeClr val="tx1"/>
                  </a:solidFill>
                  <a:latin typeface="Arial" pitchFamily="31" charset="0"/>
                </a:rPr>
                <a:t>Mean change in plasma viral load (log</a:t>
              </a:r>
              <a:r>
                <a:rPr lang="en-US" sz="1400" b="1" baseline="-25000" dirty="0">
                  <a:solidFill>
                    <a:schemeClr val="tx1"/>
                  </a:solidFill>
                  <a:latin typeface="Arial" pitchFamily="31" charset="0"/>
                </a:rPr>
                <a:t>10</a:t>
              </a:r>
              <a:r>
                <a:rPr lang="en-US" sz="1400" b="1" dirty="0">
                  <a:solidFill>
                    <a:schemeClr val="tx1"/>
                  </a:solidFill>
                  <a:latin typeface="Arial" pitchFamily="31" charset="0"/>
                </a:rPr>
                <a:t> copies/mL  [±SE]) </a:t>
              </a:r>
            </a:p>
          </p:txBody>
        </p:sp>
        <p:sp>
          <p:nvSpPr>
            <p:cNvPr id="73" name="Rectangle 72"/>
            <p:cNvSpPr>
              <a:spLocks noChangeAspect="1"/>
            </p:cNvSpPr>
            <p:nvPr/>
          </p:nvSpPr>
          <p:spPr>
            <a:xfrm>
              <a:off x="2713866" y="3560914"/>
              <a:ext cx="115821" cy="11582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a:spLocks/>
            </p:cNvSpPr>
            <p:nvPr/>
          </p:nvSpPr>
          <p:spPr>
            <a:xfrm>
              <a:off x="2162176" y="3357716"/>
              <a:ext cx="106678" cy="134112"/>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a:spLocks/>
            </p:cNvSpPr>
            <p:nvPr/>
          </p:nvSpPr>
          <p:spPr>
            <a:xfrm>
              <a:off x="3863508" y="3654045"/>
              <a:ext cx="115821" cy="11582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a:spLocks/>
            </p:cNvSpPr>
            <p:nvPr/>
          </p:nvSpPr>
          <p:spPr>
            <a:xfrm>
              <a:off x="4998725" y="3496062"/>
              <a:ext cx="115821" cy="115819"/>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p:cNvSpPr>
              <a:spLocks/>
            </p:cNvSpPr>
            <p:nvPr/>
          </p:nvSpPr>
          <p:spPr>
            <a:xfrm>
              <a:off x="6137492" y="3314031"/>
              <a:ext cx="115821" cy="115819"/>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p:cNvSpPr>
              <a:spLocks/>
            </p:cNvSpPr>
            <p:nvPr/>
          </p:nvSpPr>
          <p:spPr>
            <a:xfrm>
              <a:off x="7259321" y="3203960"/>
              <a:ext cx="115821" cy="115819"/>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a:spLocks/>
            </p:cNvSpPr>
            <p:nvPr/>
          </p:nvSpPr>
          <p:spPr>
            <a:xfrm>
              <a:off x="8358636" y="3596821"/>
              <a:ext cx="115821" cy="115819"/>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a:spLocks noChangeAspect="1"/>
            </p:cNvSpPr>
            <p:nvPr/>
          </p:nvSpPr>
          <p:spPr>
            <a:xfrm>
              <a:off x="1562102" y="2421853"/>
              <a:ext cx="115821" cy="115821"/>
            </a:xfrm>
            <a:prstGeom prst="rect">
              <a:avLst/>
            </a:prstGeom>
            <a:gradFill flip="none" rotWithShape="1">
              <a:gsLst>
                <a:gs pos="0">
                  <a:srgbClr val="285078"/>
                </a:gs>
                <a:gs pos="100000">
                  <a:schemeClr val="accent5">
                    <a:lumMod val="75000"/>
                  </a:schemeClr>
                </a:gs>
              </a:gsLst>
              <a:lin ang="0" scaled="1"/>
              <a:tileRect/>
            </a:gradFill>
            <a:ln>
              <a:gradFill flip="none" rotWithShape="1">
                <a:gsLst>
                  <a:gs pos="0">
                    <a:srgbClr val="002853"/>
                  </a:gs>
                  <a:gs pos="100000">
                    <a:schemeClr val="accent5">
                      <a:lumMod val="5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a:spLocks noChangeAspect="1"/>
            </p:cNvSpPr>
            <p:nvPr/>
          </p:nvSpPr>
          <p:spPr>
            <a:xfrm>
              <a:off x="1858435" y="3074082"/>
              <a:ext cx="115820" cy="115820"/>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p:cNvSpPr>
              <a:spLocks/>
            </p:cNvSpPr>
            <p:nvPr/>
          </p:nvSpPr>
          <p:spPr>
            <a:xfrm>
              <a:off x="1858434" y="3138343"/>
              <a:ext cx="115819" cy="115819"/>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a:spLocks/>
            </p:cNvSpPr>
            <p:nvPr/>
          </p:nvSpPr>
          <p:spPr>
            <a:xfrm>
              <a:off x="7255934" y="4151388"/>
              <a:ext cx="115821" cy="115819"/>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a:spLocks/>
            </p:cNvSpPr>
            <p:nvPr/>
          </p:nvSpPr>
          <p:spPr>
            <a:xfrm>
              <a:off x="8351526" y="4081619"/>
              <a:ext cx="115819" cy="115816"/>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a:spLocks/>
            </p:cNvSpPr>
            <p:nvPr/>
          </p:nvSpPr>
          <p:spPr>
            <a:xfrm>
              <a:off x="6141725" y="4183896"/>
              <a:ext cx="115821" cy="115819"/>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a:spLocks/>
            </p:cNvSpPr>
            <p:nvPr/>
          </p:nvSpPr>
          <p:spPr>
            <a:xfrm>
              <a:off x="5003799" y="4084496"/>
              <a:ext cx="115821" cy="115819"/>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a:spLocks/>
            </p:cNvSpPr>
            <p:nvPr/>
          </p:nvSpPr>
          <p:spPr>
            <a:xfrm>
              <a:off x="3856579" y="3944796"/>
              <a:ext cx="115819" cy="115816"/>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a:spLocks/>
            </p:cNvSpPr>
            <p:nvPr/>
          </p:nvSpPr>
          <p:spPr>
            <a:xfrm>
              <a:off x="2714627" y="3709843"/>
              <a:ext cx="115819" cy="118871"/>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a:spLocks/>
            </p:cNvSpPr>
            <p:nvPr/>
          </p:nvSpPr>
          <p:spPr>
            <a:xfrm>
              <a:off x="2167468" y="3495599"/>
              <a:ext cx="115819" cy="115819"/>
            </a:xfrm>
            <a:prstGeom prst="rect">
              <a:avLst/>
            </a:prstGeom>
            <a:solidFill>
              <a:srgbClr val="AC9B7A"/>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Rounded Rectangle 175"/>
            <p:cNvSpPr/>
            <p:nvPr/>
          </p:nvSpPr>
          <p:spPr>
            <a:xfrm>
              <a:off x="4248150" y="1988993"/>
              <a:ext cx="20574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Etravirine 800 mg bid (old formulation)</a:t>
              </a:r>
              <a:endParaRPr lang="en-US" sz="1400" b="1" dirty="0">
                <a:solidFill>
                  <a:schemeClr val="tx1"/>
                </a:solidFill>
                <a:latin typeface="Arial" pitchFamily="31" charset="0"/>
              </a:endParaRPr>
            </a:p>
          </p:txBody>
        </p:sp>
        <p:cxnSp>
          <p:nvCxnSpPr>
            <p:cNvPr id="181" name="Straight Connector 180"/>
            <p:cNvCxnSpPr/>
            <p:nvPr/>
          </p:nvCxnSpPr>
          <p:spPr>
            <a:xfrm>
              <a:off x="6831838" y="2058843"/>
              <a:ext cx="152400" cy="1588"/>
            </a:xfrm>
            <a:prstGeom prst="line">
              <a:avLst/>
            </a:prstGeom>
            <a:ln w="19050" cap="flat" cmpd="sng" algn="ctr">
              <a:solidFill>
                <a:srgbClr val="4B3E2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8" name="Rectangle 177"/>
            <p:cNvSpPr>
              <a:spLocks noChangeAspect="1"/>
            </p:cNvSpPr>
            <p:nvPr/>
          </p:nvSpPr>
          <p:spPr>
            <a:xfrm>
              <a:off x="6723888" y="1988993"/>
              <a:ext cx="134112" cy="134112"/>
            </a:xfrm>
            <a:prstGeom prst="rect">
              <a:avLst/>
            </a:prstGeom>
            <a:solidFill>
              <a:srgbClr val="AC9B7A"/>
            </a:solidFill>
            <a:ln>
              <a:solidFill>
                <a:srgbClr val="4B3E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Rectangle 178"/>
            <p:cNvSpPr>
              <a:spLocks noChangeAspect="1"/>
            </p:cNvSpPr>
            <p:nvPr/>
          </p:nvSpPr>
          <p:spPr>
            <a:xfrm>
              <a:off x="6952488" y="1988993"/>
              <a:ext cx="134112" cy="134112"/>
            </a:xfrm>
            <a:prstGeom prst="rect">
              <a:avLst/>
            </a:prstGeom>
            <a:solidFill>
              <a:srgbClr val="AC9B7A"/>
            </a:solidFill>
            <a:ln>
              <a:solidFill>
                <a:srgbClr val="4B3E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2" name="Straight Connector 181"/>
            <p:cNvCxnSpPr/>
            <p:nvPr/>
          </p:nvCxnSpPr>
          <p:spPr>
            <a:xfrm>
              <a:off x="4064000" y="2058843"/>
              <a:ext cx="152400" cy="1588"/>
            </a:xfrm>
            <a:prstGeom prst="line">
              <a:avLst/>
            </a:prstGeom>
            <a:ln w="19050" cap="flat" cmpd="sng" algn="ctr">
              <a:solidFill>
                <a:srgbClr val="00285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5" name="Rectangle 174"/>
            <p:cNvSpPr>
              <a:spLocks noChangeAspect="1"/>
            </p:cNvSpPr>
            <p:nvPr/>
          </p:nvSpPr>
          <p:spPr>
            <a:xfrm>
              <a:off x="3962400" y="1988993"/>
              <a:ext cx="134112" cy="134112"/>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Rectangle 176"/>
            <p:cNvSpPr>
              <a:spLocks noChangeAspect="1"/>
            </p:cNvSpPr>
            <p:nvPr/>
          </p:nvSpPr>
          <p:spPr>
            <a:xfrm>
              <a:off x="4191000" y="1988993"/>
              <a:ext cx="134112" cy="134112"/>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Rounded Rectangle 182"/>
            <p:cNvSpPr/>
            <p:nvPr/>
          </p:nvSpPr>
          <p:spPr>
            <a:xfrm>
              <a:off x="6306314" y="1981200"/>
              <a:ext cx="2304286"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Control</a:t>
              </a:r>
              <a:br>
                <a:rPr lang="en-US" sz="1400" dirty="0">
                  <a:solidFill>
                    <a:schemeClr val="tx1"/>
                  </a:solidFill>
                  <a:latin typeface="Arial" pitchFamily="31" charset="0"/>
                </a:rPr>
              </a:br>
              <a:r>
                <a:rPr lang="en-US" sz="1400" dirty="0">
                  <a:solidFill>
                    <a:schemeClr val="tx1"/>
                  </a:solidFill>
                  <a:latin typeface="Arial" pitchFamily="31" charset="0"/>
                </a:rPr>
                <a:t>(investigator selected PI)</a:t>
              </a:r>
              <a:endParaRPr lang="en-US" sz="1400" b="1" dirty="0">
                <a:solidFill>
                  <a:schemeClr val="tx1"/>
                </a:solidFill>
                <a:latin typeface="Arial" pitchFamily="31" charset="0"/>
              </a:endParaRPr>
            </a:p>
          </p:txBody>
        </p:sp>
      </p:grpSp>
    </p:spTree>
    <p:extLst>
      <p:ext uri="{BB962C8B-B14F-4D97-AF65-F5344CB8AC3E}">
        <p14:creationId xmlns:p14="http://schemas.microsoft.com/office/powerpoint/2010/main" val="146496506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31" charset="-128"/>
                <a:cs typeface="ＭＳ Ｐゴシック" pitchFamily="31" charset="-128"/>
              </a:rPr>
              <a:t>Etravirine </a:t>
            </a:r>
            <a:r>
              <a:rPr lang="en-US" sz="2700" i="1" dirty="0">
                <a:solidFill>
                  <a:srgbClr val="E7F1CA"/>
                </a:solidFill>
                <a:ea typeface="ＭＳ Ｐゴシック" pitchFamily="31" charset="-128"/>
                <a:cs typeface="ＭＳ Ｐゴシック" pitchFamily="31" charset="-128"/>
              </a:rPr>
              <a:t>versus</a:t>
            </a:r>
            <a:r>
              <a:rPr lang="en-US" sz="2700" dirty="0">
                <a:solidFill>
                  <a:srgbClr val="E7F1CA"/>
                </a:solidFill>
                <a:ea typeface="ＭＳ Ｐゴシック" pitchFamily="31" charset="-128"/>
                <a:cs typeface="ＭＳ Ｐゴシック" pitchFamily="31" charset="-128"/>
              </a:rPr>
              <a:t> Protease Inhibitor in ARV-Experienced</a:t>
            </a:r>
            <a:br>
              <a:rPr lang="en-US" sz="2700" dirty="0">
                <a:solidFill>
                  <a:srgbClr val="F0EADC"/>
                </a:solidFill>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TMC125-C227: Results</a:t>
            </a:r>
            <a:endParaRPr lang="en-US" sz="3100" dirty="0"/>
          </a:p>
        </p:txBody>
      </p:sp>
      <p:sp>
        <p:nvSpPr>
          <p:cNvPr id="4" name="Text Placeholder 3"/>
          <p:cNvSpPr>
            <a:spLocks noGrp="1"/>
          </p:cNvSpPr>
          <p:nvPr>
            <p:ph type="body" sz="quarter" idx="15"/>
          </p:nvPr>
        </p:nvSpPr>
        <p:spPr/>
        <p:txBody>
          <a:bodyPr/>
          <a:lstStyle/>
          <a:p>
            <a:r>
              <a:rPr lang="en-US" dirty="0"/>
              <a:t>Week 24: Proportion of Patients with HIV RNA Less than 50 copies/mL</a:t>
            </a:r>
          </a:p>
        </p:txBody>
      </p:sp>
      <p:sp>
        <p:nvSpPr>
          <p:cNvPr id="21" name="Content Placeholder 20"/>
          <p:cNvSpPr>
            <a:spLocks noGrp="1"/>
          </p:cNvSpPr>
          <p:nvPr>
            <p:ph type="body" sz="quarter" idx="16"/>
          </p:nvPr>
        </p:nvSpPr>
        <p:spPr/>
        <p:txBody>
          <a:bodyPr/>
          <a:lstStyle/>
          <a:p>
            <a:r>
              <a:rPr lang="en-US" dirty="0"/>
              <a:t>Source: </a:t>
            </a:r>
            <a:r>
              <a:rPr lang="en-US" dirty="0">
                <a:latin typeface="Arial" pitchFamily="31" charset="0"/>
              </a:rPr>
              <a:t>Ruxrungtham K, et al. HIV Med. 2008;9:883-96. </a:t>
            </a:r>
          </a:p>
        </p:txBody>
      </p:sp>
      <p:grpSp>
        <p:nvGrpSpPr>
          <p:cNvPr id="3" name="Group 2"/>
          <p:cNvGrpSpPr/>
          <p:nvPr/>
        </p:nvGrpSpPr>
        <p:grpSpPr>
          <a:xfrm>
            <a:off x="524256" y="1987276"/>
            <a:ext cx="8162544" cy="4261124"/>
            <a:chOff x="524256" y="1987276"/>
            <a:chExt cx="8162544" cy="4261124"/>
          </a:xfrm>
        </p:grpSpPr>
        <p:cxnSp>
          <p:nvCxnSpPr>
            <p:cNvPr id="41" name="Straight Connector 40"/>
            <p:cNvCxnSpPr/>
            <p:nvPr/>
          </p:nvCxnSpPr>
          <p:spPr>
            <a:xfrm rot="5400000">
              <a:off x="60674" y="4026464"/>
              <a:ext cx="3102864"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08677" y="5570393"/>
              <a:ext cx="6803108"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1494037" y="2484290"/>
              <a:ext cx="118864" cy="3083458"/>
              <a:chOff x="1494037" y="2484290"/>
              <a:chExt cx="118864" cy="3083458"/>
            </a:xfrm>
          </p:grpSpPr>
          <p:cxnSp>
            <p:nvCxnSpPr>
              <p:cNvPr id="44" name="Straight Connector 43"/>
              <p:cNvCxnSpPr/>
              <p:nvPr/>
            </p:nvCxnSpPr>
            <p:spPr>
              <a:xfrm>
                <a:off x="1494037" y="3263755"/>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494037" y="2484290"/>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494037" y="4040572"/>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494037" y="4799927"/>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94037" y="5566160"/>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2" name="Straight Connector 51"/>
            <p:cNvCxnSpPr/>
            <p:nvPr/>
          </p:nvCxnSpPr>
          <p:spPr>
            <a:xfrm rot="16200000">
              <a:off x="2729540"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608669" y="5557360"/>
              <a:ext cx="6798732" cy="131897"/>
              <a:chOff x="1608669" y="5557360"/>
              <a:chExt cx="6798732" cy="131897"/>
            </a:xfrm>
          </p:grpSpPr>
          <p:cxnSp>
            <p:nvCxnSpPr>
              <p:cNvPr id="50" name="Straight Connector 49"/>
              <p:cNvCxnSpPr/>
              <p:nvPr/>
            </p:nvCxnSpPr>
            <p:spPr>
              <a:xfrm rot="16200000">
                <a:off x="1550031" y="5615998"/>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a:off x="38513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a:off x="49943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a:off x="6128909"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a:off x="7265031"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a:off x="8347175" y="5629031"/>
                <a:ext cx="118864"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380067" y="5688925"/>
              <a:ext cx="7265075" cy="313944"/>
              <a:chOff x="1380067" y="5688925"/>
              <a:chExt cx="7265075" cy="313944"/>
            </a:xfrm>
          </p:grpSpPr>
          <p:sp>
            <p:nvSpPr>
              <p:cNvPr id="58" name="Rounded Rectangle 57"/>
              <p:cNvSpPr/>
              <p:nvPr/>
            </p:nvSpPr>
            <p:spPr>
              <a:xfrm>
                <a:off x="2548468"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4</a:t>
                </a:r>
                <a:endParaRPr lang="en-US" sz="1400" b="1" dirty="0">
                  <a:solidFill>
                    <a:schemeClr val="tx1"/>
                  </a:solidFill>
                  <a:latin typeface="Arial" pitchFamily="31" charset="0"/>
                </a:endParaRPr>
              </a:p>
            </p:txBody>
          </p:sp>
          <p:sp>
            <p:nvSpPr>
              <p:cNvPr id="59" name="Rounded Rectangle 58"/>
              <p:cNvSpPr/>
              <p:nvPr/>
            </p:nvSpPr>
            <p:spPr>
              <a:xfrm>
                <a:off x="36830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8</a:t>
                </a:r>
                <a:endParaRPr lang="en-US" sz="1400" b="1" dirty="0">
                  <a:solidFill>
                    <a:schemeClr val="tx1"/>
                  </a:solidFill>
                  <a:latin typeface="Arial" pitchFamily="31" charset="0"/>
                </a:endParaRPr>
              </a:p>
            </p:txBody>
          </p:sp>
          <p:sp>
            <p:nvSpPr>
              <p:cNvPr id="60" name="Rounded Rectangle 59"/>
              <p:cNvSpPr/>
              <p:nvPr/>
            </p:nvSpPr>
            <p:spPr>
              <a:xfrm>
                <a:off x="48260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12</a:t>
                </a:r>
                <a:endParaRPr lang="en-US" sz="1400" b="1" dirty="0">
                  <a:solidFill>
                    <a:schemeClr val="tx1"/>
                  </a:solidFill>
                  <a:latin typeface="Arial" pitchFamily="31" charset="0"/>
                </a:endParaRPr>
              </a:p>
            </p:txBody>
          </p:sp>
          <p:sp>
            <p:nvSpPr>
              <p:cNvPr id="61" name="Rounded Rectangle 60"/>
              <p:cNvSpPr/>
              <p:nvPr/>
            </p:nvSpPr>
            <p:spPr>
              <a:xfrm>
                <a:off x="1380067"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0</a:t>
                </a:r>
                <a:endParaRPr lang="en-US" sz="1400" b="1" dirty="0">
                  <a:solidFill>
                    <a:schemeClr val="tx1"/>
                  </a:solidFill>
                  <a:latin typeface="Arial" pitchFamily="31" charset="0"/>
                </a:endParaRPr>
              </a:p>
            </p:txBody>
          </p:sp>
          <p:sp>
            <p:nvSpPr>
              <p:cNvPr id="62" name="Rounded Rectangle 61"/>
              <p:cNvSpPr/>
              <p:nvPr/>
            </p:nvSpPr>
            <p:spPr>
              <a:xfrm>
                <a:off x="5959860"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16</a:t>
                </a:r>
                <a:endParaRPr lang="en-US" sz="1400" b="1" dirty="0">
                  <a:solidFill>
                    <a:schemeClr val="tx1"/>
                  </a:solidFill>
                  <a:latin typeface="Arial" pitchFamily="31" charset="0"/>
                </a:endParaRPr>
              </a:p>
            </p:txBody>
          </p:sp>
          <p:sp>
            <p:nvSpPr>
              <p:cNvPr id="63" name="Rounded Rectangle 62"/>
              <p:cNvSpPr/>
              <p:nvPr/>
            </p:nvSpPr>
            <p:spPr>
              <a:xfrm>
                <a:off x="7102860"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20</a:t>
                </a:r>
                <a:endParaRPr lang="en-US" sz="1400" b="1" dirty="0">
                  <a:solidFill>
                    <a:schemeClr val="tx1"/>
                  </a:solidFill>
                  <a:latin typeface="Arial" pitchFamily="31" charset="0"/>
                </a:endParaRPr>
              </a:p>
            </p:txBody>
          </p:sp>
          <p:sp>
            <p:nvSpPr>
              <p:cNvPr id="64" name="Rounded Rectangle 63"/>
              <p:cNvSpPr/>
              <p:nvPr/>
            </p:nvSpPr>
            <p:spPr>
              <a:xfrm>
                <a:off x="8178801" y="5688925"/>
                <a:ext cx="466341"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24</a:t>
                </a:r>
                <a:endParaRPr lang="en-US" sz="1400" b="1" dirty="0">
                  <a:solidFill>
                    <a:schemeClr val="tx1"/>
                  </a:solidFill>
                  <a:latin typeface="Arial" pitchFamily="31" charset="0"/>
                </a:endParaRPr>
              </a:p>
            </p:txBody>
          </p:sp>
        </p:grpSp>
        <p:sp>
          <p:nvSpPr>
            <p:cNvPr id="65" name="Rounded Rectangle 64"/>
            <p:cNvSpPr/>
            <p:nvPr/>
          </p:nvSpPr>
          <p:spPr>
            <a:xfrm>
              <a:off x="4394199" y="5934456"/>
              <a:ext cx="11430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Week</a:t>
              </a:r>
              <a:endParaRPr lang="en-US" sz="1400" b="1" dirty="0">
                <a:solidFill>
                  <a:schemeClr val="tx1"/>
                </a:solidFill>
                <a:latin typeface="Arial" pitchFamily="31" charset="0"/>
              </a:endParaRPr>
            </a:p>
          </p:txBody>
        </p:sp>
        <p:sp>
          <p:nvSpPr>
            <p:cNvPr id="71" name="Rounded Rectangle 70"/>
            <p:cNvSpPr/>
            <p:nvPr/>
          </p:nvSpPr>
          <p:spPr>
            <a:xfrm rot="16200000">
              <a:off x="-955550" y="3782740"/>
              <a:ext cx="3425955" cy="4663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b="1" dirty="0">
                  <a:solidFill>
                    <a:schemeClr val="tx1"/>
                  </a:solidFill>
                  <a:latin typeface="Arial" pitchFamily="31" charset="0"/>
                </a:rPr>
                <a:t>Patients with HIV RNA &lt; 50 copies/mL </a:t>
              </a:r>
            </a:p>
          </p:txBody>
        </p:sp>
        <p:sp>
          <p:nvSpPr>
            <p:cNvPr id="176" name="Rounded Rectangle 175"/>
            <p:cNvSpPr/>
            <p:nvPr/>
          </p:nvSpPr>
          <p:spPr>
            <a:xfrm>
              <a:off x="4324350" y="1988993"/>
              <a:ext cx="20574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Etravirine 800 mg bid (old formulation)</a:t>
              </a:r>
              <a:endParaRPr lang="en-US" sz="1400" b="1" dirty="0">
                <a:solidFill>
                  <a:schemeClr val="tx1"/>
                </a:solidFill>
                <a:latin typeface="Arial" pitchFamily="31" charset="0"/>
              </a:endParaRPr>
            </a:p>
          </p:txBody>
        </p:sp>
        <p:sp>
          <p:nvSpPr>
            <p:cNvPr id="122" name="Rectangle 121"/>
            <p:cNvSpPr/>
            <p:nvPr/>
          </p:nvSpPr>
          <p:spPr>
            <a:xfrm>
              <a:off x="1613447" y="2484155"/>
              <a:ext cx="6934200" cy="3086238"/>
            </a:xfrm>
            <a:prstGeom prst="rect">
              <a:avLst/>
            </a:prstGeom>
            <a:solidFill>
              <a:srgbClr val="F2F2F2"/>
            </a:solidFill>
            <a:ln w="127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chemeClr val="tx1"/>
                  </a:solidFill>
                </a:ln>
              </a:endParaRPr>
            </a:p>
          </p:txBody>
        </p:sp>
        <p:cxnSp>
          <p:nvCxnSpPr>
            <p:cNvPr id="181" name="Straight Connector 180"/>
            <p:cNvCxnSpPr/>
            <p:nvPr/>
          </p:nvCxnSpPr>
          <p:spPr>
            <a:xfrm>
              <a:off x="6908038" y="2058843"/>
              <a:ext cx="152400" cy="1588"/>
            </a:xfrm>
            <a:prstGeom prst="line">
              <a:avLst/>
            </a:prstGeom>
            <a:ln w="19050" cap="flat" cmpd="sng" algn="ctr">
              <a:solidFill>
                <a:srgbClr val="4B3E2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9" name="Rectangle 178"/>
            <p:cNvSpPr>
              <a:spLocks noChangeAspect="1"/>
            </p:cNvSpPr>
            <p:nvPr/>
          </p:nvSpPr>
          <p:spPr>
            <a:xfrm>
              <a:off x="7028688" y="1988993"/>
              <a:ext cx="134112" cy="134112"/>
            </a:xfrm>
            <a:prstGeom prst="rect">
              <a:avLst/>
            </a:prstGeom>
            <a:solidFill>
              <a:srgbClr val="AC9B7A"/>
            </a:solidFill>
            <a:ln>
              <a:solidFill>
                <a:srgbClr val="4B3E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2" name="Straight Connector 181"/>
            <p:cNvCxnSpPr/>
            <p:nvPr/>
          </p:nvCxnSpPr>
          <p:spPr>
            <a:xfrm>
              <a:off x="4140200" y="2058843"/>
              <a:ext cx="152400" cy="1588"/>
            </a:xfrm>
            <a:prstGeom prst="line">
              <a:avLst/>
            </a:prstGeom>
            <a:ln w="19050" cap="flat" cmpd="sng" algn="ctr">
              <a:solidFill>
                <a:srgbClr val="00285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5" name="Rectangle 174"/>
            <p:cNvSpPr>
              <a:spLocks noChangeAspect="1"/>
            </p:cNvSpPr>
            <p:nvPr/>
          </p:nvSpPr>
          <p:spPr>
            <a:xfrm>
              <a:off x="4038600" y="1988993"/>
              <a:ext cx="134112" cy="134112"/>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Rectangle 176"/>
            <p:cNvSpPr>
              <a:spLocks noChangeAspect="1"/>
            </p:cNvSpPr>
            <p:nvPr/>
          </p:nvSpPr>
          <p:spPr>
            <a:xfrm>
              <a:off x="4267200" y="1988993"/>
              <a:ext cx="134112" cy="134112"/>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Rounded Rectangle 182"/>
            <p:cNvSpPr/>
            <p:nvPr/>
          </p:nvSpPr>
          <p:spPr>
            <a:xfrm>
              <a:off x="6382514" y="1987276"/>
              <a:ext cx="2304286"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Control</a:t>
              </a:r>
              <a:br>
                <a:rPr lang="en-US" sz="1400" dirty="0">
                  <a:solidFill>
                    <a:schemeClr val="tx1"/>
                  </a:solidFill>
                  <a:latin typeface="Arial" pitchFamily="31" charset="0"/>
                </a:rPr>
              </a:br>
              <a:r>
                <a:rPr lang="en-US" sz="1400" dirty="0">
                  <a:solidFill>
                    <a:schemeClr val="tx1"/>
                  </a:solidFill>
                  <a:latin typeface="Arial" pitchFamily="31" charset="0"/>
                </a:rPr>
                <a:t>(investigator selected PI)</a:t>
              </a:r>
              <a:endParaRPr lang="en-US" sz="1400" b="1" dirty="0">
                <a:solidFill>
                  <a:schemeClr val="tx1"/>
                </a:solidFill>
                <a:latin typeface="Arial" pitchFamily="31" charset="0"/>
              </a:endParaRPr>
            </a:p>
          </p:txBody>
        </p:sp>
        <p:sp>
          <p:nvSpPr>
            <p:cNvPr id="178" name="Rectangle 177"/>
            <p:cNvSpPr>
              <a:spLocks noChangeAspect="1"/>
            </p:cNvSpPr>
            <p:nvPr/>
          </p:nvSpPr>
          <p:spPr>
            <a:xfrm>
              <a:off x="6800088" y="1988993"/>
              <a:ext cx="134112" cy="134112"/>
            </a:xfrm>
            <a:prstGeom prst="rect">
              <a:avLst/>
            </a:prstGeom>
            <a:solidFill>
              <a:srgbClr val="AC9B7A"/>
            </a:solidFill>
            <a:ln>
              <a:solidFill>
                <a:srgbClr val="4B3E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024461" y="2319868"/>
              <a:ext cx="609600" cy="3412069"/>
              <a:chOff x="939801" y="2319868"/>
              <a:chExt cx="609600" cy="3412069"/>
            </a:xfrm>
          </p:grpSpPr>
          <p:sp>
            <p:nvSpPr>
              <p:cNvPr id="66" name="Rounded Rectangle 65"/>
              <p:cNvSpPr/>
              <p:nvPr/>
            </p:nvSpPr>
            <p:spPr>
              <a:xfrm>
                <a:off x="939801" y="5417993"/>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0</a:t>
                </a:r>
                <a:endParaRPr lang="en-US" sz="1400" b="1" dirty="0">
                  <a:solidFill>
                    <a:schemeClr val="tx1"/>
                  </a:solidFill>
                  <a:latin typeface="Arial" pitchFamily="31" charset="0"/>
                </a:endParaRPr>
              </a:p>
            </p:txBody>
          </p:sp>
          <p:sp>
            <p:nvSpPr>
              <p:cNvPr id="67" name="Rounded Rectangle 66"/>
              <p:cNvSpPr/>
              <p:nvPr/>
            </p:nvSpPr>
            <p:spPr>
              <a:xfrm>
                <a:off x="939801" y="4639059"/>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20</a:t>
                </a:r>
                <a:endParaRPr lang="en-US" sz="1400" b="1" dirty="0">
                  <a:solidFill>
                    <a:schemeClr val="tx1"/>
                  </a:solidFill>
                  <a:latin typeface="Arial" pitchFamily="31" charset="0"/>
                </a:endParaRPr>
              </a:p>
            </p:txBody>
          </p:sp>
          <p:sp>
            <p:nvSpPr>
              <p:cNvPr id="68" name="Rounded Rectangle 67"/>
              <p:cNvSpPr/>
              <p:nvPr/>
            </p:nvSpPr>
            <p:spPr>
              <a:xfrm>
                <a:off x="939801" y="3885529"/>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40</a:t>
                </a:r>
                <a:endParaRPr lang="en-US" sz="1400" b="1" dirty="0">
                  <a:solidFill>
                    <a:schemeClr val="tx1"/>
                  </a:solidFill>
                  <a:latin typeface="Arial" pitchFamily="31" charset="0"/>
                </a:endParaRPr>
              </a:p>
            </p:txBody>
          </p:sp>
          <p:sp>
            <p:nvSpPr>
              <p:cNvPr id="69" name="Rounded Rectangle 68"/>
              <p:cNvSpPr/>
              <p:nvPr/>
            </p:nvSpPr>
            <p:spPr>
              <a:xfrm>
                <a:off x="939801" y="3106595"/>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60</a:t>
                </a:r>
                <a:endParaRPr lang="en-US" sz="1400" b="1" dirty="0">
                  <a:solidFill>
                    <a:schemeClr val="tx1"/>
                  </a:solidFill>
                  <a:latin typeface="Arial" pitchFamily="31" charset="0"/>
                </a:endParaRPr>
              </a:p>
            </p:txBody>
          </p:sp>
          <p:sp>
            <p:nvSpPr>
              <p:cNvPr id="126" name="Rounded Rectangle 125"/>
              <p:cNvSpPr/>
              <p:nvPr/>
            </p:nvSpPr>
            <p:spPr>
              <a:xfrm>
                <a:off x="939801" y="2319868"/>
                <a:ext cx="609600" cy="31394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3763"/>
                <a:r>
                  <a:rPr lang="en-US" sz="1400" dirty="0">
                    <a:solidFill>
                      <a:schemeClr val="tx1"/>
                    </a:solidFill>
                    <a:latin typeface="Arial" pitchFamily="31" charset="0"/>
                  </a:rPr>
                  <a:t>80</a:t>
                </a:r>
                <a:endParaRPr lang="en-US" sz="1400" b="1" dirty="0">
                  <a:solidFill>
                    <a:schemeClr val="tx1"/>
                  </a:solidFill>
                  <a:latin typeface="Arial" pitchFamily="31" charset="0"/>
                </a:endParaRPr>
              </a:p>
            </p:txBody>
          </p:sp>
        </p:grpSp>
        <p:sp>
          <p:nvSpPr>
            <p:cNvPr id="87" name="Freeform 86"/>
            <p:cNvSpPr/>
            <p:nvPr/>
          </p:nvSpPr>
          <p:spPr>
            <a:xfrm>
              <a:off x="1621367" y="4140200"/>
              <a:ext cx="6790266" cy="1418167"/>
            </a:xfrm>
            <a:custGeom>
              <a:avLst/>
              <a:gdLst>
                <a:gd name="connsiteX0" fmla="*/ 0 w 6790266"/>
                <a:gd name="connsiteY0" fmla="*/ 1418167 h 1418167"/>
                <a:gd name="connsiteX1" fmla="*/ 266700 w 6790266"/>
                <a:gd name="connsiteY1" fmla="*/ 1367367 h 1418167"/>
                <a:gd name="connsiteX2" fmla="*/ 1155700 w 6790266"/>
                <a:gd name="connsiteY2" fmla="*/ 876300 h 1418167"/>
                <a:gd name="connsiteX3" fmla="*/ 2286000 w 6790266"/>
                <a:gd name="connsiteY3" fmla="*/ 292100 h 1418167"/>
                <a:gd name="connsiteX4" fmla="*/ 3424766 w 6790266"/>
                <a:gd name="connsiteY4" fmla="*/ 482600 h 1418167"/>
                <a:gd name="connsiteX5" fmla="*/ 4550833 w 6790266"/>
                <a:gd name="connsiteY5" fmla="*/ 342900 h 1418167"/>
                <a:gd name="connsiteX6" fmla="*/ 6790266 w 6790266"/>
                <a:gd name="connsiteY6" fmla="*/ 0 h 14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0266" h="1418167">
                  <a:moveTo>
                    <a:pt x="0" y="1418167"/>
                  </a:moveTo>
                  <a:lnTo>
                    <a:pt x="266700" y="1367367"/>
                  </a:lnTo>
                  <a:lnTo>
                    <a:pt x="1155700" y="876300"/>
                  </a:lnTo>
                  <a:lnTo>
                    <a:pt x="2286000" y="292100"/>
                  </a:lnTo>
                  <a:lnTo>
                    <a:pt x="3424766" y="482600"/>
                  </a:lnTo>
                  <a:lnTo>
                    <a:pt x="4550833" y="342900"/>
                  </a:lnTo>
                  <a:lnTo>
                    <a:pt x="6790266" y="0"/>
                  </a:lnTo>
                </a:path>
              </a:pathLst>
            </a:cu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9" name="Freeform 88"/>
            <p:cNvSpPr/>
            <p:nvPr/>
          </p:nvSpPr>
          <p:spPr>
            <a:xfrm>
              <a:off x="1621367" y="2976033"/>
              <a:ext cx="6798733" cy="2603500"/>
            </a:xfrm>
            <a:custGeom>
              <a:avLst/>
              <a:gdLst>
                <a:gd name="connsiteX0" fmla="*/ 0 w 6798733"/>
                <a:gd name="connsiteY0" fmla="*/ 2595034 h 2603500"/>
                <a:gd name="connsiteX1" fmla="*/ 275166 w 6798733"/>
                <a:gd name="connsiteY1" fmla="*/ 2603500 h 2603500"/>
                <a:gd name="connsiteX2" fmla="*/ 1155700 w 6798733"/>
                <a:gd name="connsiteY2" fmla="*/ 1943100 h 2603500"/>
                <a:gd name="connsiteX3" fmla="*/ 2286000 w 6798733"/>
                <a:gd name="connsiteY3" fmla="*/ 1511300 h 2603500"/>
                <a:gd name="connsiteX4" fmla="*/ 3424766 w 6798733"/>
                <a:gd name="connsiteY4" fmla="*/ 567267 h 2603500"/>
                <a:gd name="connsiteX5" fmla="*/ 4550833 w 6798733"/>
                <a:gd name="connsiteY5" fmla="*/ 0 h 2603500"/>
                <a:gd name="connsiteX6" fmla="*/ 6798733 w 6798733"/>
                <a:gd name="connsiteY6" fmla="*/ 173567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8733" h="2603500">
                  <a:moveTo>
                    <a:pt x="0" y="2595034"/>
                  </a:moveTo>
                  <a:lnTo>
                    <a:pt x="275166" y="2603500"/>
                  </a:lnTo>
                  <a:lnTo>
                    <a:pt x="1155700" y="1943100"/>
                  </a:lnTo>
                  <a:lnTo>
                    <a:pt x="2286000" y="1511300"/>
                  </a:lnTo>
                  <a:lnTo>
                    <a:pt x="3424766" y="567267"/>
                  </a:lnTo>
                  <a:lnTo>
                    <a:pt x="4550833" y="0"/>
                  </a:lnTo>
                  <a:lnTo>
                    <a:pt x="6798733" y="173567"/>
                  </a:lnTo>
                </a:path>
              </a:pathLst>
            </a:custGeom>
            <a:ln>
              <a:solidFill>
                <a:srgbClr val="4B3E2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90" name="Group 89"/>
            <p:cNvGrpSpPr/>
            <p:nvPr/>
          </p:nvGrpSpPr>
          <p:grpSpPr>
            <a:xfrm>
              <a:off x="1833033" y="2925231"/>
              <a:ext cx="6638207" cy="2705438"/>
              <a:chOff x="1833033" y="2925231"/>
              <a:chExt cx="6638207" cy="2705438"/>
            </a:xfrm>
            <a:solidFill>
              <a:srgbClr val="AC9B7A"/>
            </a:solidFill>
          </p:grpSpPr>
          <p:sp>
            <p:nvSpPr>
              <p:cNvPr id="51" name="Rectangle 50"/>
              <p:cNvSpPr>
                <a:spLocks/>
              </p:cNvSpPr>
              <p:nvPr/>
            </p:nvSpPr>
            <p:spPr>
              <a:xfrm>
                <a:off x="8352369" y="3077631"/>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a:spLocks/>
              </p:cNvSpPr>
              <p:nvPr/>
            </p:nvSpPr>
            <p:spPr>
              <a:xfrm>
                <a:off x="4982631" y="3492501"/>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a:spLocks/>
              </p:cNvSpPr>
              <p:nvPr/>
            </p:nvSpPr>
            <p:spPr>
              <a:xfrm>
                <a:off x="1833033" y="5511798"/>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Rectangle 149"/>
              <p:cNvSpPr>
                <a:spLocks/>
              </p:cNvSpPr>
              <p:nvPr/>
            </p:nvSpPr>
            <p:spPr>
              <a:xfrm>
                <a:off x="6117165" y="2925231"/>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Rectangle 153"/>
              <p:cNvSpPr>
                <a:spLocks/>
              </p:cNvSpPr>
              <p:nvPr/>
            </p:nvSpPr>
            <p:spPr>
              <a:xfrm>
                <a:off x="3852336" y="4419600"/>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Rectangle 157"/>
              <p:cNvSpPr>
                <a:spLocks/>
              </p:cNvSpPr>
              <p:nvPr/>
            </p:nvSpPr>
            <p:spPr>
              <a:xfrm>
                <a:off x="2726268" y="4881027"/>
                <a:ext cx="118871" cy="118871"/>
              </a:xfrm>
              <a:prstGeom prst="rect">
                <a:avLst/>
              </a:prstGeom>
              <a:grp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1833033" y="4076697"/>
              <a:ext cx="6638207" cy="1490477"/>
              <a:chOff x="1833033" y="4076697"/>
              <a:chExt cx="6638207" cy="1490477"/>
            </a:xfrm>
          </p:grpSpPr>
          <p:sp>
            <p:nvSpPr>
              <p:cNvPr id="76" name="Rectangle 75"/>
              <p:cNvSpPr>
                <a:spLocks/>
              </p:cNvSpPr>
              <p:nvPr/>
            </p:nvSpPr>
            <p:spPr>
              <a:xfrm>
                <a:off x="3852330" y="4364565"/>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a:spLocks noChangeAspect="1"/>
              </p:cNvSpPr>
              <p:nvPr/>
            </p:nvSpPr>
            <p:spPr>
              <a:xfrm>
                <a:off x="1833033" y="5448303"/>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Rectangle 129"/>
              <p:cNvSpPr>
                <a:spLocks/>
              </p:cNvSpPr>
              <p:nvPr/>
            </p:nvSpPr>
            <p:spPr>
              <a:xfrm>
                <a:off x="4995336" y="4550835"/>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Rectangle 130"/>
              <p:cNvSpPr>
                <a:spLocks/>
              </p:cNvSpPr>
              <p:nvPr/>
            </p:nvSpPr>
            <p:spPr>
              <a:xfrm>
                <a:off x="6117171" y="4423833"/>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Rectangle 131"/>
              <p:cNvSpPr>
                <a:spLocks/>
              </p:cNvSpPr>
              <p:nvPr/>
            </p:nvSpPr>
            <p:spPr>
              <a:xfrm>
                <a:off x="8352369" y="4076697"/>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a:spLocks/>
              </p:cNvSpPr>
              <p:nvPr/>
            </p:nvSpPr>
            <p:spPr>
              <a:xfrm>
                <a:off x="2726268" y="4953000"/>
                <a:ext cx="118871" cy="118871"/>
              </a:xfrm>
              <a:prstGeom prst="rect">
                <a:avLst/>
              </a:prstGeom>
              <a:solidFill>
                <a:srgbClr val="256EC4"/>
              </a:solidFill>
              <a:ln>
                <a:solidFill>
                  <a:srgbClr val="0028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Rectangle 42"/>
            <p:cNvSpPr>
              <a:spLocks noChangeAspect="1"/>
            </p:cNvSpPr>
            <p:nvPr/>
          </p:nvSpPr>
          <p:spPr>
            <a:xfrm>
              <a:off x="1562097" y="5494866"/>
              <a:ext cx="134112" cy="134112"/>
            </a:xfrm>
            <a:prstGeom prst="rect">
              <a:avLst/>
            </a:prstGeom>
            <a:gradFill flip="none" rotWithShape="1">
              <a:gsLst>
                <a:gs pos="0">
                  <a:srgbClr val="285078"/>
                </a:gs>
                <a:gs pos="100000">
                  <a:schemeClr val="accent5">
                    <a:lumMod val="50000"/>
                  </a:schemeClr>
                </a:gs>
              </a:gsLst>
              <a:lin ang="0" scaled="1"/>
              <a:tileRect/>
            </a:gradFill>
            <a:ln>
              <a:gradFill flip="none" rotWithShape="1">
                <a:gsLst>
                  <a:gs pos="0">
                    <a:srgbClr val="002853"/>
                  </a:gs>
                  <a:gs pos="100000">
                    <a:schemeClr val="accent5">
                      <a:lumMod val="5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3249783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31" charset="-128"/>
                <a:cs typeface="ＭＳ Ｐゴシック" pitchFamily="31" charset="-128"/>
              </a:rPr>
              <a:t>Etravirine </a:t>
            </a:r>
            <a:r>
              <a:rPr lang="en-US" sz="2700" i="1" dirty="0">
                <a:solidFill>
                  <a:srgbClr val="E7F1CA"/>
                </a:solidFill>
                <a:ea typeface="ＭＳ Ｐゴシック" pitchFamily="31" charset="-128"/>
                <a:cs typeface="ＭＳ Ｐゴシック" pitchFamily="31" charset="-128"/>
              </a:rPr>
              <a:t>versus</a:t>
            </a:r>
            <a:r>
              <a:rPr lang="en-US" sz="2700" dirty="0">
                <a:solidFill>
                  <a:srgbClr val="E7F1CA"/>
                </a:solidFill>
                <a:ea typeface="ＭＳ Ｐゴシック" pitchFamily="31" charset="-128"/>
                <a:cs typeface="ＭＳ Ｐゴシック" pitchFamily="31" charset="-128"/>
              </a:rPr>
              <a:t> Protease Inhibitor in ARV-Experienced</a:t>
            </a:r>
            <a:br>
              <a:rPr lang="en-US" sz="2700" dirty="0">
                <a:solidFill>
                  <a:srgbClr val="F0EADC"/>
                </a:solidFill>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TMC125-C227: Conclusions</a:t>
            </a:r>
            <a:endParaRPr lang="en-US" sz="31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31" charset="0"/>
              </a:rPr>
              <a:t>Ruxrungtham K, et al. HIV Med. 2008;9:883-96. </a:t>
            </a:r>
          </a:p>
        </p:txBody>
      </p:sp>
      <p:graphicFrame>
        <p:nvGraphicFramePr>
          <p:cNvPr id="6" name="Table 5"/>
          <p:cNvGraphicFramePr>
            <a:graphicFrameLocks noGrp="1"/>
          </p:cNvGraphicFramePr>
          <p:nvPr>
            <p:extLst/>
          </p:nvPr>
        </p:nvGraphicFramePr>
        <p:xfrm>
          <a:off x="0" y="2315895"/>
          <a:ext cx="9144000" cy="28549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28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“In a PI-naive population, with baseline NRTI and NNRTI resistance and NRTI recycling, TMC125 </a:t>
                      </a:r>
                      <a:r>
                        <a:rPr lang="en-US" sz="2000" b="0" i="0" u="none" strike="noStrike" kern="1200" baseline="0" dirty="0">
                          <a:solidFill>
                            <a:schemeClr val="tx1"/>
                          </a:solidFill>
                          <a:latin typeface="+mn-lt"/>
                          <a:ea typeface="+mn-ea"/>
                          <a:cs typeface="Arial"/>
                        </a:rPr>
                        <a:t>(</a:t>
                      </a:r>
                      <a:r>
                        <a:rPr lang="en-US" sz="2000" b="0" i="0" u="none" strike="noStrike" kern="1200" baseline="0" dirty="0" err="1">
                          <a:solidFill>
                            <a:schemeClr val="tx1"/>
                          </a:solidFill>
                          <a:latin typeface="+mn-lt"/>
                          <a:ea typeface="+mn-ea"/>
                          <a:cs typeface="Arial"/>
                        </a:rPr>
                        <a:t>etravirine</a:t>
                      </a:r>
                      <a:r>
                        <a:rPr lang="en-US" sz="2000" b="0" i="0" u="none" strike="noStrike" kern="1200" baseline="0" dirty="0">
                          <a:solidFill>
                            <a:schemeClr val="tx1"/>
                          </a:solidFill>
                          <a:latin typeface="+mn-lt"/>
                          <a:ea typeface="+mn-ea"/>
                          <a:cs typeface="Arial"/>
                        </a:rPr>
                        <a:t>) </a:t>
                      </a:r>
                      <a:r>
                        <a:rPr lang="en-US" sz="2000" b="0" dirty="0">
                          <a:solidFill>
                            <a:srgbClr val="000000"/>
                          </a:solidFill>
                          <a:latin typeface="Arial"/>
                          <a:cs typeface="Arial"/>
                        </a:rPr>
                        <a:t>was not as effective as first use of a PI. Therefore the use of TMC125 </a:t>
                      </a:r>
                      <a:r>
                        <a:rPr lang="en-US" sz="2000" b="0" i="0" u="none" strike="noStrike" kern="1200" baseline="0" dirty="0">
                          <a:solidFill>
                            <a:schemeClr val="tx1"/>
                          </a:solidFill>
                          <a:latin typeface="+mn-lt"/>
                          <a:ea typeface="+mn-ea"/>
                          <a:cs typeface="Arial"/>
                        </a:rPr>
                        <a:t>(</a:t>
                      </a:r>
                      <a:r>
                        <a:rPr lang="en-US" sz="2000" b="0" i="0" u="none" strike="noStrike" kern="1200" baseline="0" dirty="0" err="1">
                          <a:solidFill>
                            <a:schemeClr val="tx1"/>
                          </a:solidFill>
                          <a:latin typeface="+mn-lt"/>
                          <a:ea typeface="+mn-ea"/>
                          <a:cs typeface="Arial"/>
                        </a:rPr>
                        <a:t>etravirine</a:t>
                      </a:r>
                      <a:r>
                        <a:rPr lang="en-US" sz="2000" b="0" i="0" u="none" strike="noStrike" kern="1200" baseline="0" dirty="0">
                          <a:solidFill>
                            <a:schemeClr val="tx1"/>
                          </a:solidFill>
                          <a:latin typeface="+mn-lt"/>
                          <a:ea typeface="+mn-ea"/>
                          <a:cs typeface="Arial"/>
                        </a:rPr>
                        <a:t>) </a:t>
                      </a:r>
                      <a:r>
                        <a:rPr lang="en-US" sz="2000" b="0" dirty="0">
                          <a:solidFill>
                            <a:srgbClr val="000000"/>
                          </a:solidFill>
                          <a:latin typeface="Arial"/>
                          <a:cs typeface="Arial"/>
                        </a:rPr>
                        <a:t>plus NRTIs alone may not be optimal in PI naive patients with first-line virological failure on an NNRTI-based regimen. Baseline two-class resistance, rather than pharmacokinetics or other factors, was the most likely reason for suboptimal responses.”</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287916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0" dirty="0"/>
              <a:t>Etravirine in Treatment-Experienced Children and Adolescents</a:t>
            </a:r>
            <a:br>
              <a:rPr lang="en-US" sz="2700" b="0" dirty="0"/>
            </a:br>
            <a:r>
              <a:rPr lang="en-US" dirty="0"/>
              <a:t>PIANO Trial</a:t>
            </a:r>
          </a:p>
        </p:txBody>
      </p:sp>
      <p:sp>
        <p:nvSpPr>
          <p:cNvPr id="4" name="Text Placeholder 3">
            <a:extLst>
              <a:ext uri="{FF2B5EF4-FFF2-40B4-BE49-F238E27FC236}">
                <a16:creationId xmlns:a16="http://schemas.microsoft.com/office/drawing/2014/main" id="{C7D994E7-8A5C-324D-8CF8-30EA35B63F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761483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5257800" y="3540616"/>
            <a:ext cx="762000" cy="1"/>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Treatment-Experienced Children &amp; Adolescents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PIANO: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latin typeface="Arial" pitchFamily="31" charset="0"/>
              </a:rPr>
              <a:t>Tudor-Williams G, et al. </a:t>
            </a:r>
            <a:r>
              <a:rPr lang="is-IS" dirty="0">
                <a:latin typeface="Arial" pitchFamily="31" charset="0"/>
              </a:rPr>
              <a:t>HIV Med. 2014;15:513-24. </a:t>
            </a:r>
            <a:endParaRPr lang="en-US" dirty="0">
              <a:latin typeface="Arial" pitchFamily="31" charset="0"/>
            </a:endParaRPr>
          </a:p>
        </p:txBody>
      </p:sp>
      <p:sp>
        <p:nvSpPr>
          <p:cNvPr id="24" name="Rectangle 7"/>
          <p:cNvSpPr>
            <a:spLocks noChangeArrowheads="1"/>
          </p:cNvSpPr>
          <p:nvPr/>
        </p:nvSpPr>
        <p:spPr bwMode="ltGray">
          <a:xfrm>
            <a:off x="6056920" y="2982148"/>
            <a:ext cx="2792645" cy="1091179"/>
          </a:xfrm>
          <a:prstGeom prst="rect">
            <a:avLst/>
          </a:prstGeom>
          <a:solidFill>
            <a:srgbClr val="D1DBDE"/>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5.2 mg/kg bid + OBR</a:t>
            </a:r>
          </a:p>
          <a:p>
            <a:pPr algn="ctr" eaLnBrk="1" hangingPunct="1"/>
            <a:r>
              <a:rPr lang="en-US" sz="1600" dirty="0">
                <a:solidFill>
                  <a:srgbClr val="000000"/>
                </a:solidFill>
                <a:latin typeface="Arial" pitchFamily="-107" charset="0"/>
                <a:ea typeface="Arial" pitchFamily="-107" charset="0"/>
                <a:cs typeface="Arial" pitchFamily="-107" charset="0"/>
              </a:rPr>
              <a:t>(n = 101)</a:t>
            </a:r>
          </a:p>
        </p:txBody>
      </p:sp>
      <p:graphicFrame>
        <p:nvGraphicFramePr>
          <p:cNvPr id="10" name="Group 31"/>
          <p:cNvGraphicFramePr>
            <a:graphicFrameLocks noGrp="1"/>
          </p:cNvGraphicFramePr>
          <p:nvPr>
            <p:extLst>
              <p:ext uri="{D42A27DB-BD31-4B8C-83A1-F6EECF244321}">
                <p14:modId xmlns:p14="http://schemas.microsoft.com/office/powerpoint/2010/main" val="2206804551"/>
              </p:ext>
            </p:extLst>
          </p:nvPr>
        </p:nvGraphicFramePr>
        <p:xfrm>
          <a:off x="381000" y="1608556"/>
          <a:ext cx="4899849" cy="3881187"/>
        </p:xfrm>
        <a:graphic>
          <a:graphicData uri="http://schemas.openxmlformats.org/drawingml/2006/table">
            <a:tbl>
              <a:tblPr>
                <a:effectLst/>
              </a:tblPr>
              <a:tblGrid>
                <a:gridCol w="489984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PIANO</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399016">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Phase 2, single-arm trial assessing safety and efficacy of etravirine in treatment-experienced, HIV-infected patients </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101)</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Children</a:t>
                      </a:r>
                      <a:r>
                        <a:rPr lang="en-US" sz="1600" u="none" baseline="0" dirty="0">
                          <a:solidFill>
                            <a:srgbClr val="000000"/>
                          </a:solidFill>
                          <a:latin typeface="Arial" pitchFamily="22" charset="0"/>
                        </a:rPr>
                        <a:t> </a:t>
                      </a:r>
                      <a:r>
                        <a:rPr lang="en-US" sz="1600" dirty="0">
                          <a:solidFill>
                            <a:srgbClr val="000000"/>
                          </a:solidFill>
                          <a:latin typeface="Arial" pitchFamily="22" charset="0"/>
                        </a:rPr>
                        <a:t> ≥</a:t>
                      </a:r>
                      <a:r>
                        <a:rPr lang="en-US" sz="1600" u="none" dirty="0">
                          <a:solidFill>
                            <a:srgbClr val="000000"/>
                          </a:solidFill>
                          <a:latin typeface="Arial" pitchFamily="22" charset="0"/>
                        </a:rPr>
                        <a:t>6</a:t>
                      </a:r>
                      <a:r>
                        <a:rPr lang="en-US" sz="1600" u="none" baseline="0" dirty="0">
                          <a:solidFill>
                            <a:srgbClr val="000000"/>
                          </a:solidFill>
                          <a:latin typeface="Arial" pitchFamily="22" charset="0"/>
                        </a:rPr>
                        <a:t> and &lt;12 years</a:t>
                      </a:r>
                      <a:br>
                        <a:rPr lang="en-US" sz="1600" u="none" baseline="0" dirty="0">
                          <a:solidFill>
                            <a:srgbClr val="000000"/>
                          </a:solidFill>
                          <a:latin typeface="Arial" pitchFamily="22" charset="0"/>
                        </a:rPr>
                      </a:br>
                      <a:r>
                        <a:rPr lang="en-US" sz="1600" u="none" baseline="0" dirty="0">
                          <a:solidFill>
                            <a:srgbClr val="000000"/>
                          </a:solidFill>
                          <a:latin typeface="Arial" pitchFamily="22" charset="0"/>
                        </a:rPr>
                        <a:t>- Adolescents </a:t>
                      </a:r>
                      <a:r>
                        <a:rPr lang="en-US" sz="1600" dirty="0">
                          <a:solidFill>
                            <a:srgbClr val="000000"/>
                          </a:solidFill>
                          <a:latin typeface="Arial" pitchFamily="22" charset="0"/>
                        </a:rPr>
                        <a:t>≥12 and &lt;18 </a:t>
                      </a:r>
                      <a:r>
                        <a:rPr lang="en-US" sz="1600" u="none" dirty="0">
                          <a:solidFill>
                            <a:srgbClr val="000000"/>
                          </a:solidFill>
                          <a:latin typeface="Arial" pitchFamily="22" charset="0"/>
                        </a:rPr>
                        <a:t> years old</a:t>
                      </a:r>
                      <a:br>
                        <a:rPr lang="en-US" sz="1600" dirty="0">
                          <a:solidFill>
                            <a:srgbClr val="000000"/>
                          </a:solidFill>
                          <a:latin typeface="Arial" pitchFamily="22" charset="0"/>
                        </a:rPr>
                      </a:br>
                      <a:r>
                        <a:rPr lang="en-US" sz="1600" dirty="0">
                          <a:solidFill>
                            <a:srgbClr val="000000"/>
                          </a:solidFill>
                          <a:latin typeface="Arial" pitchFamily="22" charset="0"/>
                        </a:rPr>
                        <a:t>- Treatment-experienced</a:t>
                      </a:r>
                      <a:br>
                        <a:rPr lang="en-US" sz="1600" baseline="0" dirty="0">
                          <a:solidFill>
                            <a:srgbClr val="000000"/>
                          </a:solidFill>
                          <a:latin typeface="Arial" pitchFamily="22" charset="0"/>
                        </a:rPr>
                      </a:br>
                      <a:r>
                        <a:rPr lang="en-US" sz="1600" baseline="0" dirty="0">
                          <a:solidFill>
                            <a:srgbClr val="000000"/>
                          </a:solidFill>
                          <a:latin typeface="Arial" pitchFamily="22" charset="0"/>
                        </a:rPr>
                        <a:t>- No resistance to etravirine </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Etravirine</a:t>
                      </a:r>
                      <a:r>
                        <a:rPr lang="en-US" sz="1600" b="0" baseline="0" dirty="0">
                          <a:solidFill>
                            <a:srgbClr val="000000"/>
                          </a:solidFill>
                          <a:latin typeface="Arial" pitchFamily="22" charset="0"/>
                        </a:rPr>
                        <a:t> 5.2 mg/kg bid + Investigator-selected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optimized background regimen (OBR)</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81000" y="5565588"/>
            <a:ext cx="5257800" cy="584776"/>
          </a:xfrm>
          <a:prstGeom prst="rect">
            <a:avLst/>
          </a:prstGeom>
          <a:noFill/>
        </p:spPr>
        <p:txBody>
          <a:bodyPr wrap="square" rtlCol="0">
            <a:spAutoFit/>
          </a:bodyPr>
          <a:lstStyle/>
          <a:p>
            <a:r>
              <a:rPr lang="en-US" sz="1600" dirty="0">
                <a:latin typeface="Arial"/>
              </a:rPr>
              <a:t>*OBT = </a:t>
            </a:r>
            <a:r>
              <a:rPr lang="en-US" sz="1600" dirty="0">
                <a:solidFill>
                  <a:srgbClr val="000000"/>
                </a:solidFill>
                <a:latin typeface="Arial" pitchFamily="22" charset="0"/>
              </a:rPr>
              <a:t> ≥  2 active ARVs, including a ritonavir-boosted PI and </a:t>
            </a:r>
            <a:r>
              <a:rPr lang="en-US" sz="1600" dirty="0">
                <a:latin typeface="Arial"/>
              </a:rPr>
              <a:t>NRTIs +/- Enfuvirtide +/- Raltegravir </a:t>
            </a:r>
          </a:p>
        </p:txBody>
      </p:sp>
    </p:spTree>
    <p:extLst>
      <p:ext uri="{BB962C8B-B14F-4D97-AF65-F5344CB8AC3E}">
        <p14:creationId xmlns:p14="http://schemas.microsoft.com/office/powerpoint/2010/main" val="239593054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Treatment-Experienced Children &amp; Adolescents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PIANO: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and 48:</a:t>
            </a:r>
            <a:r>
              <a:rPr lang="en-US" sz="2000" dirty="0">
                <a:solidFill>
                  <a:schemeClr val="bg1"/>
                </a:solidFill>
                <a:latin typeface="Arial" pitchFamily="-110" charset="0"/>
                <a:ea typeface="ＭＳ Ｐゴシック" pitchFamily="-110" charset="-128"/>
                <a:cs typeface="ＭＳ Ｐゴシック" pitchFamily="-110" charset="-128"/>
              </a:rPr>
              <a:t> Virologic Response (ITT Analysis, N=F)*</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Tudor-Williams G, et al. </a:t>
            </a:r>
            <a:r>
              <a:rPr lang="is-IS" dirty="0">
                <a:latin typeface="Arial" pitchFamily="31" charset="0"/>
              </a:rPr>
              <a:t>HIV Med. 2014;15:513-24.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508052047"/>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6019800"/>
            <a:ext cx="4800600" cy="338554"/>
          </a:xfrm>
          <a:prstGeom prst="rect">
            <a:avLst/>
          </a:prstGeom>
          <a:noFill/>
        </p:spPr>
        <p:txBody>
          <a:bodyPr wrap="square" rtlCol="0">
            <a:spAutoFit/>
          </a:bodyPr>
          <a:lstStyle/>
          <a:p>
            <a:r>
              <a:rPr lang="en-US" sz="1600" dirty="0">
                <a:latin typeface="Arial"/>
              </a:rPr>
              <a:t>*ITT: Intent-to-Treat, N=F: </a:t>
            </a:r>
            <a:r>
              <a:rPr lang="en-US" sz="1600" dirty="0" err="1">
                <a:latin typeface="Arial"/>
              </a:rPr>
              <a:t>Noncompleter</a:t>
            </a:r>
            <a:r>
              <a:rPr lang="en-US" sz="1600" dirty="0">
                <a:latin typeface="Arial"/>
              </a:rPr>
              <a:t>=Failure </a:t>
            </a:r>
          </a:p>
        </p:txBody>
      </p:sp>
    </p:spTree>
    <p:extLst>
      <p:ext uri="{BB962C8B-B14F-4D97-AF65-F5344CB8AC3E}">
        <p14:creationId xmlns:p14="http://schemas.microsoft.com/office/powerpoint/2010/main" val="116588524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Treatment-Experienced Children &amp; Adolescents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PIANO: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 Measures of Adherence</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Tudor-Williams G, et al. </a:t>
            </a:r>
            <a:r>
              <a:rPr lang="is-IS" dirty="0">
                <a:latin typeface="Arial" pitchFamily="31" charset="0"/>
              </a:rPr>
              <a:t>HIV Med. 2014;15:513-24.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486247969"/>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268154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Treatment-Experienced Children &amp; Adolescents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PIANO: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 Adverse Events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Tudor-Williams G, et al. </a:t>
            </a:r>
            <a:r>
              <a:rPr lang="is-IS" dirty="0">
                <a:latin typeface="Arial" pitchFamily="31" charset="0"/>
              </a:rPr>
              <a:t>HIV Med. 2014;15:513-24.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426718001"/>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41399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A2DB-1DA6-A74F-A1C9-797F947BF825}"/>
              </a:ext>
            </a:extLst>
          </p:cNvPr>
          <p:cNvSpPr>
            <a:spLocks noGrp="1"/>
          </p:cNvSpPr>
          <p:nvPr>
            <p:ph type="title"/>
          </p:nvPr>
        </p:nvSpPr>
        <p:spPr/>
        <p:txBody>
          <a:bodyPr/>
          <a:lstStyle/>
          <a:p>
            <a:r>
              <a:rPr lang="en-US" dirty="0"/>
              <a:t>Etravirine</a:t>
            </a:r>
          </a:p>
        </p:txBody>
      </p:sp>
      <p:sp>
        <p:nvSpPr>
          <p:cNvPr id="3" name="Text Placeholder 2">
            <a:extLst>
              <a:ext uri="{FF2B5EF4-FFF2-40B4-BE49-F238E27FC236}">
                <a16:creationId xmlns:a16="http://schemas.microsoft.com/office/drawing/2014/main" id="{9C3B36B8-4798-FA42-A3E8-CB6D59CC760D}"/>
              </a:ext>
            </a:extLst>
          </p:cNvPr>
          <p:cNvSpPr>
            <a:spLocks noGrp="1"/>
          </p:cNvSpPr>
          <p:nvPr>
            <p:ph type="body" idx="1"/>
          </p:nvPr>
        </p:nvSpPr>
        <p:spPr/>
        <p:txBody>
          <a:bodyPr/>
          <a:lstStyle/>
          <a:p>
            <a:r>
              <a:rPr lang="en-US" dirty="0"/>
              <a:t>Initial Therapy</a:t>
            </a:r>
          </a:p>
        </p:txBody>
      </p:sp>
    </p:spTree>
    <p:extLst>
      <p:ext uri="{BB962C8B-B14F-4D97-AF65-F5344CB8AC3E}">
        <p14:creationId xmlns:p14="http://schemas.microsoft.com/office/powerpoint/2010/main" val="1224755637"/>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in Treatment-Experienced Children &amp; Adolescents</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PIANO: Conclusions</a:t>
            </a:r>
            <a:endParaRPr lang="en-US"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31" charset="0"/>
              </a:rPr>
              <a:t>Tudor-Williams G, et al. </a:t>
            </a:r>
            <a:r>
              <a:rPr lang="is-IS" dirty="0">
                <a:latin typeface="Arial" pitchFamily="31" charset="0"/>
              </a:rPr>
              <a:t>HIV Med. 2014;15:513-24. </a:t>
            </a:r>
            <a:endParaRPr lang="en-US" dirty="0">
              <a:latin typeface="Arial" pitchFamily="31" charset="0"/>
            </a:endParaRPr>
          </a:p>
        </p:txBody>
      </p:sp>
      <p:graphicFrame>
        <p:nvGraphicFramePr>
          <p:cNvPr id="7" name="Table 6"/>
          <p:cNvGraphicFramePr>
            <a:graphicFrameLocks noGrp="1"/>
          </p:cNvGraphicFramePr>
          <p:nvPr>
            <p:extLst/>
          </p:nvPr>
        </p:nvGraphicFramePr>
        <p:xfrm>
          <a:off x="0" y="2533312"/>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28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“Results with etravirine 5.2 mg/kg bid (with OBR) in this treatment-experienced </a:t>
                      </a:r>
                      <a:r>
                        <a:rPr lang="en-US" sz="2000" b="0" dirty="0" err="1">
                          <a:solidFill>
                            <a:srgbClr val="000000"/>
                          </a:solidFill>
                          <a:latin typeface="+mn-lt"/>
                          <a:cs typeface="Arial"/>
                        </a:rPr>
                        <a:t>paediatric</a:t>
                      </a:r>
                      <a:r>
                        <a:rPr lang="en-US" sz="2000" b="0" dirty="0">
                          <a:solidFill>
                            <a:srgbClr val="000000"/>
                          </a:solidFill>
                          <a:latin typeface="+mn-lt"/>
                          <a:cs typeface="Arial"/>
                        </a:rPr>
                        <a:t> population and etravirine 200 mg bid in treatment-experienced adults were comparable. Etravirine is an NNRTI option for treatment-experienced </a:t>
                      </a:r>
                      <a:r>
                        <a:rPr lang="en-US" sz="2000" b="0" dirty="0" err="1">
                          <a:solidFill>
                            <a:srgbClr val="000000"/>
                          </a:solidFill>
                          <a:latin typeface="+mn-lt"/>
                          <a:cs typeface="Arial"/>
                        </a:rPr>
                        <a:t>paediatric</a:t>
                      </a:r>
                      <a:r>
                        <a:rPr lang="en-US" sz="2000" b="0" dirty="0">
                          <a:solidFill>
                            <a:srgbClr val="000000"/>
                          </a:solidFill>
                          <a:latin typeface="+mn-lt"/>
                          <a:cs typeface="Arial"/>
                        </a:rPr>
                        <a:t> patients.”</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458838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A2DB-1DA6-A74F-A1C9-797F947BF825}"/>
              </a:ext>
            </a:extLst>
          </p:cNvPr>
          <p:cNvSpPr>
            <a:spLocks noGrp="1"/>
          </p:cNvSpPr>
          <p:nvPr>
            <p:ph type="title"/>
          </p:nvPr>
        </p:nvSpPr>
        <p:spPr/>
        <p:txBody>
          <a:bodyPr/>
          <a:lstStyle/>
          <a:p>
            <a:r>
              <a:rPr lang="en-US" dirty="0"/>
              <a:t>Etravirine</a:t>
            </a:r>
          </a:p>
        </p:txBody>
      </p:sp>
      <p:sp>
        <p:nvSpPr>
          <p:cNvPr id="3" name="Text Placeholder 2">
            <a:extLst>
              <a:ext uri="{FF2B5EF4-FFF2-40B4-BE49-F238E27FC236}">
                <a16:creationId xmlns:a16="http://schemas.microsoft.com/office/drawing/2014/main" id="{9C3B36B8-4798-FA42-A3E8-CB6D59CC760D}"/>
              </a:ext>
            </a:extLst>
          </p:cNvPr>
          <p:cNvSpPr>
            <a:spLocks noGrp="1"/>
          </p:cNvSpPr>
          <p:nvPr>
            <p:ph type="body" idx="1"/>
          </p:nvPr>
        </p:nvSpPr>
        <p:spPr/>
        <p:txBody>
          <a:bodyPr/>
          <a:lstStyle/>
          <a:p>
            <a:r>
              <a:rPr lang="en-US" dirty="0"/>
              <a:t>Switch Studies</a:t>
            </a:r>
          </a:p>
        </p:txBody>
      </p:sp>
    </p:spTree>
    <p:extLst>
      <p:ext uri="{BB962C8B-B14F-4D97-AF65-F5344CB8AC3E}">
        <p14:creationId xmlns:p14="http://schemas.microsoft.com/office/powerpoint/2010/main" val="224595125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0" dirty="0" err="1"/>
              <a:t>Etravirine</a:t>
            </a:r>
            <a:r>
              <a:rPr lang="en-US" sz="2700" b="0" dirty="0"/>
              <a:t> plus Darunavir/r as Dual Therapy </a:t>
            </a:r>
            <a:br>
              <a:rPr lang="en-US" sz="2700" b="0" dirty="0"/>
            </a:br>
            <a:r>
              <a:rPr lang="en-US" dirty="0"/>
              <a:t>INROADS Trial</a:t>
            </a:r>
          </a:p>
        </p:txBody>
      </p:sp>
      <p:sp>
        <p:nvSpPr>
          <p:cNvPr id="4" name="Text Placeholder 3">
            <a:extLst>
              <a:ext uri="{FF2B5EF4-FFF2-40B4-BE49-F238E27FC236}">
                <a16:creationId xmlns:a16="http://schemas.microsoft.com/office/drawing/2014/main" id="{55B4828F-4661-A94C-BE2E-D0443D6410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37545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as Dual Therapy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INROADS: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Ruane</a:t>
            </a:r>
            <a:r>
              <a:rPr lang="en-US" dirty="0"/>
              <a:t> PJ, et al. </a:t>
            </a:r>
            <a:r>
              <a:rPr lang="tr-TR" dirty="0"/>
              <a:t>HIV </a:t>
            </a:r>
            <a:r>
              <a:rPr lang="tr-TR" dirty="0" err="1"/>
              <a:t>Med</a:t>
            </a:r>
            <a:r>
              <a:rPr lang="tr-TR" dirty="0"/>
              <a:t>. 2015;16:288-96.</a:t>
            </a:r>
            <a:endParaRPr lang="en-US" dirty="0">
              <a:latin typeface="Arial" pitchFamily="31" charset="0"/>
            </a:endParaRPr>
          </a:p>
        </p:txBody>
      </p:sp>
      <p:sp>
        <p:nvSpPr>
          <p:cNvPr id="24" name="Rectangle 7"/>
          <p:cNvSpPr>
            <a:spLocks noChangeArrowheads="1"/>
          </p:cNvSpPr>
          <p:nvPr/>
        </p:nvSpPr>
        <p:spPr bwMode="ltGray">
          <a:xfrm>
            <a:off x="6281760" y="3040640"/>
            <a:ext cx="2549205" cy="109117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err="1">
                <a:solidFill>
                  <a:srgbClr val="000000"/>
                </a:solidFill>
                <a:latin typeface="Arial" pitchFamily="-107" charset="0"/>
                <a:ea typeface="Arial" pitchFamily="-107" charset="0"/>
                <a:cs typeface="Arial" pitchFamily="-107" charset="0"/>
              </a:rPr>
              <a:t>Etravirine</a:t>
            </a:r>
            <a:r>
              <a:rPr lang="en-US" sz="1600" b="1" dirty="0">
                <a:solidFill>
                  <a:srgbClr val="000000"/>
                </a:solidFill>
                <a:latin typeface="Arial" pitchFamily="-107" charset="0"/>
                <a:ea typeface="Arial" pitchFamily="-107" charset="0"/>
                <a:cs typeface="Arial" pitchFamily="-107" charset="0"/>
              </a:rPr>
              <a:t> +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Darunavir + Ritonavir</a:t>
            </a:r>
            <a:br>
              <a:rPr lang="en-US" sz="1600" b="1" dirty="0">
                <a:solidFill>
                  <a:srgbClr val="000000"/>
                </a:solidFill>
                <a:latin typeface="Arial" pitchFamily="-107" charset="0"/>
                <a:ea typeface="Arial" pitchFamily="-107" charset="0"/>
                <a:cs typeface="Arial" pitchFamily="-107" charset="0"/>
              </a:rPr>
            </a:br>
            <a:r>
              <a:rPr lang="en-US" sz="1400" dirty="0">
                <a:solidFill>
                  <a:srgbClr val="000000"/>
                </a:solidFill>
                <a:latin typeface="Arial" pitchFamily="-107" charset="0"/>
                <a:ea typeface="Arial" pitchFamily="-107" charset="0"/>
                <a:cs typeface="Arial" pitchFamily="-107" charset="0"/>
              </a:rPr>
              <a:t>(n = 54)</a:t>
            </a:r>
          </a:p>
        </p:txBody>
      </p:sp>
      <p:graphicFrame>
        <p:nvGraphicFramePr>
          <p:cNvPr id="10" name="Group 31"/>
          <p:cNvGraphicFramePr>
            <a:graphicFrameLocks noGrp="1"/>
          </p:cNvGraphicFramePr>
          <p:nvPr>
            <p:extLst>
              <p:ext uri="{D42A27DB-BD31-4B8C-83A1-F6EECF244321}">
                <p14:modId xmlns:p14="http://schemas.microsoft.com/office/powerpoint/2010/main" val="3128543785"/>
              </p:ext>
            </p:extLst>
          </p:nvPr>
        </p:nvGraphicFramePr>
        <p:xfrm>
          <a:off x="272369" y="1562526"/>
          <a:ext cx="5375658" cy="4142315"/>
        </p:xfrm>
        <a:graphic>
          <a:graphicData uri="http://schemas.openxmlformats.org/drawingml/2006/table">
            <a:tbl>
              <a:tblPr>
                <a:effectLst/>
              </a:tblPr>
              <a:tblGrid>
                <a:gridCol w="5375658">
                  <a:extLst>
                    <a:ext uri="{9D8B030D-6E8A-4147-A177-3AD203B41FA5}">
                      <a16:colId xmlns:a16="http://schemas.microsoft.com/office/drawing/2014/main" val="20000"/>
                    </a:ext>
                  </a:extLst>
                </a:gridCol>
              </a:tblGrid>
              <a:tr h="461347">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INROADS</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Phase 2b, single-arm trial evaluating etravirine with darunavir plus ritonavir in treatment-experienced subjects or treatment-naïve persons with HIV and with transmitted drug-resistant HIV </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54)</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Age</a:t>
                      </a:r>
                      <a:r>
                        <a:rPr lang="en-US" sz="1600" dirty="0">
                          <a:solidFill>
                            <a:srgbClr val="000000"/>
                          </a:solidFill>
                          <a:latin typeface="Arial" pitchFamily="22" charset="0"/>
                        </a:rPr>
                        <a:t> ≥18 years</a:t>
                      </a:r>
                      <a:br>
                        <a:rPr lang="en-US" sz="1600" baseline="0" dirty="0">
                          <a:solidFill>
                            <a:srgbClr val="000000"/>
                          </a:solidFill>
                          <a:latin typeface="Arial" pitchFamily="22" charset="0"/>
                        </a:rPr>
                      </a:br>
                      <a:r>
                        <a:rPr lang="en-US" sz="1600" dirty="0">
                          <a:solidFill>
                            <a:srgbClr val="000000"/>
                          </a:solidFill>
                          <a:latin typeface="Arial" pitchFamily="22" charset="0"/>
                        </a:rPr>
                        <a:t>- T</a:t>
                      </a:r>
                      <a:r>
                        <a:rPr lang="en-US" sz="1600" baseline="0" dirty="0">
                          <a:solidFill>
                            <a:srgbClr val="000000"/>
                          </a:solidFill>
                          <a:latin typeface="Arial" pitchFamily="22" charset="0"/>
                        </a:rPr>
                        <a:t>reatment-naïve: resistance to either efavirenz or</a:t>
                      </a:r>
                      <a:br>
                        <a:rPr lang="en-US" sz="1600" baseline="0" dirty="0">
                          <a:solidFill>
                            <a:srgbClr val="000000"/>
                          </a:solidFill>
                          <a:latin typeface="Arial" pitchFamily="22" charset="0"/>
                        </a:rPr>
                      </a:br>
                      <a:r>
                        <a:rPr lang="en-US" sz="1600" baseline="0" dirty="0">
                          <a:solidFill>
                            <a:srgbClr val="000000"/>
                          </a:solidFill>
                          <a:latin typeface="Arial" pitchFamily="22" charset="0"/>
                        </a:rPr>
                        <a:t>  nevirapine, but no resistance to etravirine darunavir </a:t>
                      </a:r>
                      <a:br>
                        <a:rPr lang="en-US" sz="1600" baseline="0" dirty="0">
                          <a:solidFill>
                            <a:srgbClr val="000000"/>
                          </a:solidFill>
                          <a:latin typeface="Arial" pitchFamily="22" charset="0"/>
                        </a:rPr>
                      </a:br>
                      <a:r>
                        <a:rPr lang="en-US" sz="1600" baseline="0" dirty="0">
                          <a:solidFill>
                            <a:srgbClr val="000000"/>
                          </a:solidFill>
                          <a:latin typeface="Arial" pitchFamily="22" charset="0"/>
                        </a:rPr>
                        <a:t>- Treatment-experienced subjects</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&gt;500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CD4 count </a:t>
                      </a:r>
                      <a:r>
                        <a:rPr lang="en-US" sz="1600" dirty="0">
                          <a:solidFill>
                            <a:srgbClr val="000000"/>
                          </a:solidFill>
                          <a:latin typeface="Arial" pitchFamily="22" charset="0"/>
                        </a:rPr>
                        <a:t>≥50 cells/mm</a:t>
                      </a:r>
                      <a:r>
                        <a:rPr lang="en-US" sz="1600" baseline="30000" dirty="0">
                          <a:solidFill>
                            <a:srgbClr val="000000"/>
                          </a:solidFill>
                          <a:latin typeface="Arial" pitchFamily="22" charset="0"/>
                        </a:rPr>
                        <a:t>3</a:t>
                      </a:r>
                      <a:endParaRPr lang="en-US" sz="1600" u="none"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 (all</a:t>
                      </a:r>
                      <a:r>
                        <a:rPr lang="en-US" sz="1600" b="1" baseline="0" dirty="0">
                          <a:solidFill>
                            <a:srgbClr val="000000"/>
                          </a:solidFill>
                          <a:latin typeface="Arial" pitchFamily="22" charset="0"/>
                        </a:rPr>
                        <a:t> taken once daily)</a:t>
                      </a:r>
                      <a:br>
                        <a:rPr lang="en-US" sz="1600" b="0" dirty="0">
                          <a:solidFill>
                            <a:srgbClr val="000000"/>
                          </a:solidFill>
                          <a:latin typeface="Arial" pitchFamily="22" charset="0"/>
                        </a:rPr>
                      </a:br>
                      <a:r>
                        <a:rPr lang="en-US" sz="1600" b="0" dirty="0">
                          <a:solidFill>
                            <a:srgbClr val="000000"/>
                          </a:solidFill>
                          <a:latin typeface="Arial" pitchFamily="22" charset="0"/>
                        </a:rPr>
                        <a:t>- </a:t>
                      </a:r>
                      <a:r>
                        <a:rPr lang="en-US" sz="1600" b="0" dirty="0" err="1">
                          <a:solidFill>
                            <a:srgbClr val="000000"/>
                          </a:solidFill>
                          <a:latin typeface="Arial" pitchFamily="22" charset="0"/>
                        </a:rPr>
                        <a:t>Etravirine</a:t>
                      </a:r>
                      <a:r>
                        <a:rPr lang="en-US" sz="1600" b="0" baseline="0" dirty="0">
                          <a:solidFill>
                            <a:srgbClr val="000000"/>
                          </a:solidFill>
                          <a:latin typeface="Arial" pitchFamily="22" charset="0"/>
                        </a:rPr>
                        <a:t> 400 mg + Darunavir 800 mg + RTV 100 mg</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7" name="Line 11"/>
          <p:cNvSpPr>
            <a:spLocks noChangeAspect="1" noChangeShapeType="1"/>
          </p:cNvSpPr>
          <p:nvPr/>
        </p:nvSpPr>
        <p:spPr bwMode="auto">
          <a:xfrm rot="20430663">
            <a:off x="5664378" y="3478771"/>
            <a:ext cx="554686" cy="193290"/>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8" name="TextBox 7"/>
          <p:cNvSpPr txBox="1"/>
          <p:nvPr/>
        </p:nvSpPr>
        <p:spPr>
          <a:xfrm>
            <a:off x="-1" y="5848871"/>
            <a:ext cx="9159243" cy="307777"/>
          </a:xfrm>
          <a:prstGeom prst="rect">
            <a:avLst/>
          </a:prstGeom>
          <a:solidFill>
            <a:schemeClr val="bg1">
              <a:lumMod val="95000"/>
            </a:schemeClr>
          </a:solidFill>
        </p:spPr>
        <p:txBody>
          <a:bodyPr wrap="square" lIns="365760" rIns="365760" rtlCol="0">
            <a:spAutoFit/>
          </a:bodyPr>
          <a:lstStyle/>
          <a:p>
            <a:r>
              <a:rPr lang="en-US" sz="1400" dirty="0">
                <a:latin typeface="Arial" pitchFamily="31" charset="0"/>
              </a:rPr>
              <a:t>* INROADS = </a:t>
            </a:r>
            <a:r>
              <a:rPr lang="en-US" sz="1400" b="1" dirty="0" err="1">
                <a:latin typeface="Arial" pitchFamily="31" charset="0"/>
              </a:rPr>
              <a:t>I</a:t>
            </a:r>
            <a:r>
              <a:rPr lang="en-US" sz="1400" dirty="0" err="1">
                <a:latin typeface="Arial" pitchFamily="31" charset="0"/>
              </a:rPr>
              <a:t>ntelence</a:t>
            </a:r>
            <a:r>
              <a:rPr lang="en-US" sz="1400" dirty="0">
                <a:latin typeface="Arial" pitchFamily="31" charset="0"/>
              </a:rPr>
              <a:t> </a:t>
            </a:r>
            <a:r>
              <a:rPr lang="en-US" sz="1400" dirty="0" err="1">
                <a:latin typeface="Arial" pitchFamily="31" charset="0"/>
              </a:rPr>
              <a:t>a</a:t>
            </a:r>
            <a:r>
              <a:rPr lang="en-US" sz="1400" b="1" dirty="0" err="1">
                <a:latin typeface="Arial" pitchFamily="31" charset="0"/>
              </a:rPr>
              <a:t>N</a:t>
            </a:r>
            <a:r>
              <a:rPr lang="en-US" sz="1400" dirty="0" err="1">
                <a:latin typeface="Arial" pitchFamily="31" charset="0"/>
              </a:rPr>
              <a:t>d</a:t>
            </a:r>
            <a:r>
              <a:rPr lang="en-US" sz="1400" dirty="0">
                <a:latin typeface="Arial" pitchFamily="31" charset="0"/>
              </a:rPr>
              <a:t> </a:t>
            </a:r>
            <a:r>
              <a:rPr lang="en-US" sz="1400" dirty="0" err="1">
                <a:latin typeface="Arial" pitchFamily="31" charset="0"/>
              </a:rPr>
              <a:t>p</a:t>
            </a:r>
            <a:r>
              <a:rPr lang="en-US" sz="1400" b="1" dirty="0" err="1">
                <a:latin typeface="Arial" pitchFamily="31" charset="0"/>
              </a:rPr>
              <a:t>R</a:t>
            </a:r>
            <a:r>
              <a:rPr lang="en-US" sz="1400" dirty="0" err="1">
                <a:latin typeface="Arial" pitchFamily="31" charset="0"/>
              </a:rPr>
              <a:t>ezista</a:t>
            </a:r>
            <a:r>
              <a:rPr lang="en-US" sz="1400" dirty="0">
                <a:latin typeface="Arial" pitchFamily="31" charset="0"/>
              </a:rPr>
              <a:t> </a:t>
            </a:r>
            <a:r>
              <a:rPr lang="en-US" sz="1400" b="1" dirty="0">
                <a:latin typeface="Arial" pitchFamily="31" charset="0"/>
              </a:rPr>
              <a:t>O</a:t>
            </a:r>
            <a:r>
              <a:rPr lang="en-US" sz="1400" dirty="0">
                <a:latin typeface="Arial" pitchFamily="31" charset="0"/>
              </a:rPr>
              <a:t>nce </a:t>
            </a:r>
            <a:r>
              <a:rPr lang="en-US" sz="1400" b="1" dirty="0">
                <a:latin typeface="Arial" pitchFamily="31" charset="0"/>
              </a:rPr>
              <a:t>A</a:t>
            </a:r>
            <a:r>
              <a:rPr lang="en-US" sz="1400" dirty="0">
                <a:latin typeface="Arial" pitchFamily="31" charset="0"/>
              </a:rPr>
              <a:t> </a:t>
            </a:r>
            <a:r>
              <a:rPr lang="en-US" sz="1400" b="1" dirty="0">
                <a:latin typeface="Arial" pitchFamily="31" charset="0"/>
              </a:rPr>
              <a:t>D</a:t>
            </a:r>
            <a:r>
              <a:rPr lang="en-US" sz="1400" dirty="0">
                <a:latin typeface="Arial" pitchFamily="31" charset="0"/>
              </a:rPr>
              <a:t>ay </a:t>
            </a:r>
            <a:r>
              <a:rPr lang="en-US" sz="1400" b="1" dirty="0">
                <a:latin typeface="Arial" pitchFamily="31" charset="0"/>
              </a:rPr>
              <a:t>S</a:t>
            </a:r>
            <a:r>
              <a:rPr lang="en-US" sz="1400" dirty="0">
                <a:latin typeface="Arial" pitchFamily="31" charset="0"/>
              </a:rPr>
              <a:t>tudy</a:t>
            </a:r>
            <a:endParaRPr lang="en-US" sz="1400" dirty="0">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83748572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as Dual Therapy </a:t>
            </a:r>
            <a:br>
              <a:rPr lang="en-US" sz="27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INROADS: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sz="2000" dirty="0">
                <a:solidFill>
                  <a:schemeClr val="bg1"/>
                </a:solidFill>
                <a:latin typeface="Arial" pitchFamily="-110" charset="0"/>
                <a:ea typeface="ＭＳ Ｐゴシック" pitchFamily="-110" charset="-128"/>
                <a:cs typeface="ＭＳ Ｐゴシック" pitchFamily="-110" charset="-128"/>
              </a:rPr>
              <a:t> </a:t>
            </a:r>
            <a:r>
              <a:rPr lang="en-US" dirty="0">
                <a:latin typeface="Arial" pitchFamily="-110" charset="0"/>
                <a:ea typeface="ＭＳ Ｐゴシック" pitchFamily="-110" charset="-128"/>
                <a:cs typeface="ＭＳ Ｐゴシック" pitchFamily="-110" charset="-128"/>
              </a:rPr>
              <a:t>Virologic Response</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t>Ruane</a:t>
            </a:r>
            <a:r>
              <a:rPr lang="en-US" dirty="0"/>
              <a:t> PJ, et al. </a:t>
            </a:r>
            <a:r>
              <a:rPr lang="tr-TR" dirty="0"/>
              <a:t>HIV </a:t>
            </a:r>
            <a:r>
              <a:rPr lang="tr-TR" dirty="0" err="1"/>
              <a:t>Med</a:t>
            </a:r>
            <a:r>
              <a:rPr lang="tr-TR" dirty="0"/>
              <a:t>. 2015;16:288-96.</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514717604"/>
              </p:ext>
            </p:extLst>
          </p:nvPr>
        </p:nvGraphicFramePr>
        <p:xfrm>
          <a:off x="458788" y="1744274"/>
          <a:ext cx="8229600" cy="41147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 y="5939793"/>
            <a:ext cx="9147177" cy="455867"/>
          </a:xfrm>
          <a:prstGeom prst="rect">
            <a:avLst/>
          </a:prstGeom>
          <a:solidFill>
            <a:schemeClr val="bg1">
              <a:lumMod val="95000"/>
            </a:schemeClr>
          </a:solidFill>
        </p:spPr>
        <p:txBody>
          <a:bodyPr wrap="square" lIns="365760" rtlCol="0">
            <a:spAutoFit/>
          </a:bodyPr>
          <a:lstStyle/>
          <a:p>
            <a:r>
              <a:rPr lang="en-US" sz="1300" dirty="0">
                <a:latin typeface="Arial"/>
              </a:rPr>
              <a:t> CVR = confirmed virologic response; TLOVR = Time to loss of virologic; ITT: Intent-to-Treat. </a:t>
            </a:r>
            <a:br>
              <a:rPr lang="en-US" sz="1300" dirty="0">
                <a:latin typeface="Arial"/>
              </a:rPr>
            </a:br>
            <a:r>
              <a:rPr lang="en-US" sz="1300" dirty="0">
                <a:latin typeface="Arial"/>
              </a:rPr>
              <a:t> CVR allows patients who are </a:t>
            </a:r>
            <a:r>
              <a:rPr lang="en-US" sz="1300" dirty="0" err="1">
                <a:latin typeface="Arial"/>
              </a:rPr>
              <a:t>resuppressed</a:t>
            </a:r>
            <a:r>
              <a:rPr lang="en-US" sz="1300" dirty="0">
                <a:latin typeface="Arial"/>
              </a:rPr>
              <a:t> after failure to be counted as virologic responders.  </a:t>
            </a:r>
          </a:p>
        </p:txBody>
      </p:sp>
      <p:sp>
        <p:nvSpPr>
          <p:cNvPr id="8" name="TextBox 7"/>
          <p:cNvSpPr txBox="1"/>
          <p:nvPr/>
        </p:nvSpPr>
        <p:spPr>
          <a:xfrm>
            <a:off x="2063807" y="4758186"/>
            <a:ext cx="651726" cy="292388"/>
          </a:xfrm>
          <a:prstGeom prst="rect">
            <a:avLst/>
          </a:prstGeom>
          <a:noFill/>
        </p:spPr>
        <p:txBody>
          <a:bodyPr wrap="square" rtlCol="0" anchor="ctr" anchorCtr="1">
            <a:spAutoFit/>
          </a:bodyPr>
          <a:lstStyle/>
          <a:p>
            <a:r>
              <a:rPr lang="en-US" sz="1300" dirty="0">
                <a:solidFill>
                  <a:srgbClr val="FFFFFF"/>
                </a:solidFill>
                <a:latin typeface="Arial"/>
              </a:rPr>
              <a:t>40/45</a:t>
            </a:r>
          </a:p>
        </p:txBody>
      </p:sp>
      <p:sp>
        <p:nvSpPr>
          <p:cNvPr id="9" name="TextBox 8"/>
          <p:cNvSpPr txBox="1"/>
          <p:nvPr/>
        </p:nvSpPr>
        <p:spPr>
          <a:xfrm>
            <a:off x="3810097" y="4758186"/>
            <a:ext cx="651726" cy="292388"/>
          </a:xfrm>
          <a:prstGeom prst="rect">
            <a:avLst/>
          </a:prstGeom>
          <a:noFill/>
        </p:spPr>
        <p:txBody>
          <a:bodyPr wrap="square" rtlCol="0" anchor="ctr" anchorCtr="1">
            <a:spAutoFit/>
          </a:bodyPr>
          <a:lstStyle/>
          <a:p>
            <a:r>
              <a:rPr lang="en-US" sz="1300" dirty="0">
                <a:solidFill>
                  <a:srgbClr val="FFFFFF"/>
                </a:solidFill>
                <a:latin typeface="Arial"/>
              </a:rPr>
              <a:t>40/54</a:t>
            </a:r>
          </a:p>
        </p:txBody>
      </p:sp>
      <p:sp>
        <p:nvSpPr>
          <p:cNvPr id="10" name="TextBox 9"/>
          <p:cNvSpPr txBox="1"/>
          <p:nvPr/>
        </p:nvSpPr>
        <p:spPr>
          <a:xfrm>
            <a:off x="5539673" y="4758186"/>
            <a:ext cx="651726" cy="292388"/>
          </a:xfrm>
          <a:prstGeom prst="rect">
            <a:avLst/>
          </a:prstGeom>
          <a:noFill/>
        </p:spPr>
        <p:txBody>
          <a:bodyPr wrap="square" rtlCol="0" anchor="ctr" anchorCtr="1">
            <a:spAutoFit/>
          </a:bodyPr>
          <a:lstStyle/>
          <a:p>
            <a:r>
              <a:rPr lang="en-US" sz="1300" dirty="0">
                <a:solidFill>
                  <a:srgbClr val="FFFFFF"/>
                </a:solidFill>
                <a:latin typeface="Arial"/>
              </a:rPr>
              <a:t>39/54</a:t>
            </a:r>
          </a:p>
        </p:txBody>
      </p:sp>
      <p:sp>
        <p:nvSpPr>
          <p:cNvPr id="11" name="TextBox 10"/>
          <p:cNvSpPr txBox="1"/>
          <p:nvPr/>
        </p:nvSpPr>
        <p:spPr>
          <a:xfrm>
            <a:off x="7294329" y="4758186"/>
            <a:ext cx="651726" cy="292388"/>
          </a:xfrm>
          <a:prstGeom prst="rect">
            <a:avLst/>
          </a:prstGeom>
          <a:noFill/>
        </p:spPr>
        <p:txBody>
          <a:bodyPr wrap="square" rtlCol="0" anchor="ctr" anchorCtr="1">
            <a:spAutoFit/>
          </a:bodyPr>
          <a:lstStyle/>
          <a:p>
            <a:r>
              <a:rPr lang="en-US" sz="1300" dirty="0">
                <a:solidFill>
                  <a:srgbClr val="FFFFFF"/>
                </a:solidFill>
                <a:latin typeface="Arial"/>
              </a:rPr>
              <a:t>37/54</a:t>
            </a:r>
          </a:p>
        </p:txBody>
      </p:sp>
    </p:spTree>
    <p:extLst>
      <p:ext uri="{BB962C8B-B14F-4D97-AF65-F5344CB8AC3E}">
        <p14:creationId xmlns:p14="http://schemas.microsoft.com/office/powerpoint/2010/main" val="136613424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Etravirine + Darunavir/r  as Dual Therapy </a:t>
            </a:r>
            <a:br>
              <a:rPr lang="en-US" sz="27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INROADS: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Ruane</a:t>
            </a:r>
            <a:r>
              <a:rPr lang="en-US" dirty="0"/>
              <a:t> PJ, et al. </a:t>
            </a:r>
            <a:r>
              <a:rPr lang="tr-TR" dirty="0"/>
              <a:t>HIV </a:t>
            </a:r>
            <a:r>
              <a:rPr lang="tr-TR" dirty="0" err="1"/>
              <a:t>Med</a:t>
            </a:r>
            <a:r>
              <a:rPr lang="tr-TR" dirty="0"/>
              <a:t>. 2015;16:288-96.</a:t>
            </a:r>
            <a:endParaRPr lang="en-US" dirty="0">
              <a:latin typeface="Arial" pitchFamily="31" charset="0"/>
            </a:endParaRPr>
          </a:p>
        </p:txBody>
      </p:sp>
      <p:graphicFrame>
        <p:nvGraphicFramePr>
          <p:cNvPr id="7" name="Table 6"/>
          <p:cNvGraphicFramePr>
            <a:graphicFrameLocks noGrp="1"/>
          </p:cNvGraphicFramePr>
          <p:nvPr>
            <p:extLst/>
          </p:nvPr>
        </p:nvGraphicFramePr>
        <p:xfrm>
          <a:off x="0" y="2550024"/>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28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“Etravirine 400 mg and darunavir/ritonavir 800/100 mg as a two-drug once-daily regimen in treatment-experienced subjects or treatment-naïve subjects with transmitted resistance was </a:t>
                      </a:r>
                      <a:r>
                        <a:rPr lang="en-US" sz="2000" b="0" dirty="0" err="1">
                          <a:solidFill>
                            <a:srgbClr val="000000"/>
                          </a:solidFill>
                          <a:latin typeface="+mn-lt"/>
                          <a:cs typeface="Arial"/>
                        </a:rPr>
                        <a:t>virologically</a:t>
                      </a:r>
                      <a:r>
                        <a:rPr lang="en-US" sz="2000" b="0" dirty="0">
                          <a:solidFill>
                            <a:srgbClr val="000000"/>
                          </a:solidFill>
                          <a:latin typeface="+mn-lt"/>
                          <a:cs typeface="Arial"/>
                        </a:rPr>
                        <a:t> efficacious and well tolerated.”</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5543666"/>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solidFill>
                  <a:schemeClr val="bg2"/>
                </a:solidFill>
                <a:ea typeface="ＭＳ Ｐゴシック" pitchFamily="22" charset="-128"/>
                <a:cs typeface="ＭＳ Ｐゴシック" pitchFamily="22" charset="-128"/>
              </a:rPr>
              <a:t>Switch to Etravirine from PI-Based Regimen</a:t>
            </a:r>
            <a:br>
              <a:rPr lang="en-US" sz="2400" b="0" dirty="0">
                <a:solidFill>
                  <a:schemeClr val="bg2"/>
                </a:solidFill>
                <a:ea typeface="ＭＳ Ｐゴシック" pitchFamily="22" charset="-128"/>
                <a:cs typeface="ＭＳ Ｐゴシック" pitchFamily="22" charset="-128"/>
              </a:rPr>
            </a:br>
            <a:r>
              <a:rPr lang="en-US" dirty="0">
                <a:solidFill>
                  <a:srgbClr val="003A78"/>
                </a:solidFill>
              </a:rPr>
              <a:t>ETRA-SWITCH STUDY </a:t>
            </a:r>
          </a:p>
        </p:txBody>
      </p:sp>
      <p:sp>
        <p:nvSpPr>
          <p:cNvPr id="4" name="Text Placeholder 3">
            <a:extLst>
              <a:ext uri="{FF2B5EF4-FFF2-40B4-BE49-F238E27FC236}">
                <a16:creationId xmlns:a16="http://schemas.microsoft.com/office/drawing/2014/main" id="{A15C38B9-46C6-414D-9D83-01C06A084B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77018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10570" y="308028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10570" y="3673396"/>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PI-Based Regimen </a:t>
            </a:r>
            <a:br>
              <a:rPr lang="en-US" sz="24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ETRA-SWITCH: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Echeverría</a:t>
            </a:r>
            <a:r>
              <a:rPr lang="en-US" dirty="0"/>
              <a:t> P, et al. P</a:t>
            </a:r>
            <a:r>
              <a:rPr lang="pt-BR" dirty="0" err="1"/>
              <a:t>LoS</a:t>
            </a:r>
            <a:r>
              <a:rPr lang="pt-BR" dirty="0"/>
              <a:t> </a:t>
            </a:r>
            <a:r>
              <a:rPr lang="pt-BR" dirty="0" err="1"/>
              <a:t>One</a:t>
            </a:r>
            <a:r>
              <a:rPr lang="pt-BR" dirty="0"/>
              <a:t>. 2014;9:e84676.</a:t>
            </a:r>
            <a:endParaRPr lang="it-IT" dirty="0">
              <a:latin typeface="Arial" pitchFamily="22" charset="0"/>
            </a:endParaRPr>
          </a:p>
        </p:txBody>
      </p:sp>
      <p:sp>
        <p:nvSpPr>
          <p:cNvPr id="24" name="Rectangle 7"/>
          <p:cNvSpPr>
            <a:spLocks noChangeArrowheads="1"/>
          </p:cNvSpPr>
          <p:nvPr/>
        </p:nvSpPr>
        <p:spPr bwMode="ltGray">
          <a:xfrm>
            <a:off x="5667412" y="2390417"/>
            <a:ext cx="3086993" cy="122833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Switch Group</a:t>
            </a:r>
          </a:p>
          <a:p>
            <a:pPr algn="ctr">
              <a:lnSpc>
                <a:spcPts val="1800"/>
              </a:lnSpc>
              <a:spcBef>
                <a:spcPts val="600"/>
              </a:spcBef>
            </a:pPr>
            <a:r>
              <a:rPr lang="en-US" sz="1600" b="1" dirty="0">
                <a:solidFill>
                  <a:srgbClr val="000000"/>
                </a:solidFill>
                <a:latin typeface="Arial"/>
                <a:cs typeface="Arial"/>
              </a:rPr>
              <a:t>Switch from PI to ETR</a:t>
            </a:r>
            <a:br>
              <a:rPr lang="en-US" sz="1600" b="1" dirty="0">
                <a:solidFill>
                  <a:srgbClr val="000000"/>
                </a:solidFill>
                <a:latin typeface="Arial"/>
                <a:cs typeface="Arial"/>
              </a:rPr>
            </a:br>
            <a:r>
              <a:rPr lang="en-US" sz="1400" dirty="0">
                <a:solidFill>
                  <a:srgbClr val="000000"/>
                </a:solidFill>
                <a:latin typeface="Arial"/>
                <a:cs typeface="Arial"/>
              </a:rPr>
              <a:t>(n = 22)</a:t>
            </a:r>
          </a:p>
        </p:txBody>
      </p:sp>
      <p:sp>
        <p:nvSpPr>
          <p:cNvPr id="33" name="Rectangle 7"/>
          <p:cNvSpPr>
            <a:spLocks noChangeArrowheads="1"/>
          </p:cNvSpPr>
          <p:nvPr/>
        </p:nvSpPr>
        <p:spPr bwMode="ltGray">
          <a:xfrm>
            <a:off x="5683325" y="3987578"/>
            <a:ext cx="3086993" cy="12283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Maintain Group</a:t>
            </a:r>
          </a:p>
          <a:p>
            <a:pPr algn="ctr">
              <a:lnSpc>
                <a:spcPts val="1800"/>
              </a:lnSpc>
              <a:spcBef>
                <a:spcPts val="600"/>
              </a:spcBef>
            </a:pPr>
            <a:r>
              <a:rPr lang="en-US" sz="1600" b="1" dirty="0">
                <a:solidFill>
                  <a:srgbClr val="000000"/>
                </a:solidFill>
                <a:latin typeface="Arial"/>
                <a:cs typeface="Arial"/>
              </a:rPr>
              <a:t>Continue PI-based Regimen </a:t>
            </a:r>
            <a:br>
              <a:rPr lang="en-US" sz="1600" b="1" dirty="0">
                <a:solidFill>
                  <a:srgbClr val="000000"/>
                </a:solidFill>
                <a:latin typeface="Arial"/>
                <a:cs typeface="Arial"/>
              </a:rPr>
            </a:br>
            <a:r>
              <a:rPr lang="en-US" sz="1400" dirty="0">
                <a:solidFill>
                  <a:srgbClr val="000000"/>
                </a:solidFill>
                <a:latin typeface="Arial"/>
                <a:cs typeface="Arial"/>
              </a:rPr>
              <a:t>(n = 21)</a:t>
            </a:r>
          </a:p>
        </p:txBody>
      </p:sp>
      <p:graphicFrame>
        <p:nvGraphicFramePr>
          <p:cNvPr id="10" name="Group 31"/>
          <p:cNvGraphicFramePr>
            <a:graphicFrameLocks noGrp="1"/>
          </p:cNvGraphicFramePr>
          <p:nvPr>
            <p:extLst>
              <p:ext uri="{D42A27DB-BD31-4B8C-83A1-F6EECF244321}">
                <p14:modId xmlns:p14="http://schemas.microsoft.com/office/powerpoint/2010/main" val="742290762"/>
              </p:ext>
            </p:extLst>
          </p:nvPr>
        </p:nvGraphicFramePr>
        <p:xfrm>
          <a:off x="304801" y="1287899"/>
          <a:ext cx="4724400" cy="5179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ETRA-SWITCH</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 label,</a:t>
                      </a:r>
                      <a:r>
                        <a:rPr lang="en-US" sz="1600" baseline="0" dirty="0">
                          <a:solidFill>
                            <a:srgbClr val="000000"/>
                          </a:solidFill>
                          <a:latin typeface="Arial" pitchFamily="22" charset="0"/>
                        </a:rPr>
                        <a:t> randomized </a:t>
                      </a:r>
                      <a:r>
                        <a:rPr lang="en-US" sz="1600" dirty="0">
                          <a:solidFill>
                            <a:srgbClr val="000000"/>
                          </a:solidFill>
                          <a:latin typeface="Arial" pitchFamily="22" charset="0"/>
                        </a:rPr>
                        <a:t>phase 3b</a:t>
                      </a:r>
                      <a:r>
                        <a:rPr lang="en-US" sz="1600" baseline="0" dirty="0">
                          <a:solidFill>
                            <a:srgbClr val="000000"/>
                          </a:solidFill>
                          <a:latin typeface="Arial" pitchFamily="22" charset="0"/>
                        </a:rPr>
                        <a:t> trial that enrolled persons with HIV who had suppressed HIV RNA levels while taking a ritonavir-boosted PI plus 2NRTIs and examined the efficacy and safety of switching the ritonavir-boosted PI to etravirine</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43)</a:t>
                      </a:r>
                      <a:br>
                        <a:rPr lang="en-US" sz="1600" b="0" u="sng" baseline="0" dirty="0">
                          <a:solidFill>
                            <a:srgbClr val="000000"/>
                          </a:solidFill>
                          <a:latin typeface="Arial"/>
                          <a:cs typeface="Arial"/>
                        </a:rPr>
                      </a:br>
                      <a:r>
                        <a:rPr lang="en-US" sz="1600" u="none" dirty="0">
                          <a:solidFill>
                            <a:srgbClr val="000000"/>
                          </a:solidFill>
                          <a:latin typeface="Arial" pitchFamily="22" charset="0"/>
                        </a:rPr>
                        <a:t>- On</a:t>
                      </a:r>
                      <a:r>
                        <a:rPr lang="en-US" sz="1600" u="none" baseline="0" dirty="0">
                          <a:solidFill>
                            <a:srgbClr val="000000"/>
                          </a:solidFill>
                          <a:latin typeface="Arial" pitchFamily="22" charset="0"/>
                        </a:rPr>
                        <a:t> PI </a:t>
                      </a:r>
                      <a:r>
                        <a:rPr lang="en-US" sz="1600" u="none" dirty="0">
                          <a:solidFill>
                            <a:srgbClr val="000000"/>
                          </a:solidFill>
                          <a:latin typeface="Arial" pitchFamily="22" charset="0"/>
                        </a:rPr>
                        <a:t>&gt;12 months</a:t>
                      </a:r>
                      <a:br>
                        <a:rPr lang="en-US" sz="1600" u="none" dirty="0">
                          <a:solidFill>
                            <a:srgbClr val="000000"/>
                          </a:solidFill>
                          <a:latin typeface="Arial" pitchFamily="22" charset="0"/>
                        </a:rPr>
                      </a:br>
                      <a:r>
                        <a:rPr lang="en-US" sz="1600" u="none" dirty="0">
                          <a:solidFill>
                            <a:srgbClr val="000000"/>
                          </a:solidFill>
                          <a:latin typeface="Arial" pitchFamily="22" charset="0"/>
                        </a:rPr>
                        <a:t>-</a:t>
                      </a:r>
                      <a:r>
                        <a:rPr lang="en-US" sz="1600" u="none" baseline="0" dirty="0">
                          <a:solidFill>
                            <a:srgbClr val="000000"/>
                          </a:solidFill>
                          <a:latin typeface="Arial" pitchFamily="22" charset="0"/>
                        </a:rPr>
                        <a:t> </a:t>
                      </a:r>
                      <a:r>
                        <a:rPr lang="en-US" sz="1600" dirty="0">
                          <a:solidFill>
                            <a:srgbClr val="000000"/>
                          </a:solidFill>
                          <a:latin typeface="Arial" pitchFamily="22" charset="0"/>
                        </a:rPr>
                        <a:t>HIV RNA &lt;50 copies/mL</a:t>
                      </a:r>
                      <a:r>
                        <a:rPr lang="en-US" sz="1600" baseline="0" dirty="0">
                          <a:solidFill>
                            <a:srgbClr val="000000"/>
                          </a:solidFill>
                          <a:latin typeface="Arial" pitchFamily="22" charset="0"/>
                        </a:rPr>
                        <a:t> for </a:t>
                      </a:r>
                      <a:r>
                        <a:rPr lang="en-US" sz="1600" u="none" baseline="0" dirty="0">
                          <a:solidFill>
                            <a:srgbClr val="000000"/>
                          </a:solidFill>
                          <a:latin typeface="Arial" pitchFamily="22" charset="0"/>
                        </a:rPr>
                        <a:t>&gt;</a:t>
                      </a:r>
                      <a:r>
                        <a:rPr lang="en-US" sz="1600" u="none" dirty="0">
                          <a:solidFill>
                            <a:srgbClr val="000000"/>
                          </a:solidFill>
                          <a:latin typeface="Arial" pitchFamily="22" charset="0"/>
                        </a:rPr>
                        <a:t>6 months</a:t>
                      </a:r>
                      <a:br>
                        <a:rPr lang="en-US" sz="1600" u="none" dirty="0">
                          <a:solidFill>
                            <a:srgbClr val="000000"/>
                          </a:solidFill>
                          <a:latin typeface="Arial" pitchFamily="22" charset="0"/>
                        </a:rPr>
                      </a:br>
                      <a:r>
                        <a:rPr lang="en-US" sz="1600" dirty="0">
                          <a:solidFill>
                            <a:srgbClr val="000000"/>
                          </a:solidFill>
                          <a:latin typeface="Arial" pitchFamily="22" charset="0"/>
                        </a:rPr>
                        <a:t>- No NRTI or NNRTI resistance</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prior virologic failure with prior regimen </a:t>
                      </a:r>
                      <a:r>
                        <a:rPr lang="en-US" sz="1600" dirty="0">
                          <a:solidFill>
                            <a:srgbClr val="000000"/>
                          </a:solidFill>
                          <a:latin typeface="Arial" pitchFamily="22" charset="0"/>
                        </a:rPr>
                        <a:t> </a:t>
                      </a:r>
                      <a:br>
                        <a:rPr lang="en-US" sz="1600" dirty="0">
                          <a:solidFill>
                            <a:srgbClr val="000000"/>
                          </a:solidFill>
                          <a:latin typeface="Arial" pitchFamily="22" charset="0"/>
                        </a:rPr>
                      </a:br>
                      <a:r>
                        <a:rPr lang="en-US" sz="1600" dirty="0">
                          <a:solidFill>
                            <a:srgbClr val="000000"/>
                          </a:solidFill>
                          <a:latin typeface="Arial" pitchFamily="22" charset="0"/>
                        </a:rPr>
                        <a:t>- Patients had dyslipidemia</a:t>
                      </a:r>
                      <a:r>
                        <a:rPr lang="en-US" sz="1600" baseline="0" dirty="0">
                          <a:solidFill>
                            <a:srgbClr val="000000"/>
                          </a:solidFill>
                          <a:latin typeface="Arial" pitchFamily="22" charset="0"/>
                        </a:rPr>
                        <a:t> OR use of lipid</a:t>
                      </a:r>
                      <a:br>
                        <a:rPr lang="en-US" sz="1600" baseline="0" dirty="0">
                          <a:solidFill>
                            <a:srgbClr val="000000"/>
                          </a:solidFill>
                          <a:latin typeface="Arial" pitchFamily="22" charset="0"/>
                        </a:rPr>
                      </a:br>
                      <a:r>
                        <a:rPr lang="en-US" sz="1600" baseline="0" dirty="0">
                          <a:solidFill>
                            <a:srgbClr val="000000"/>
                          </a:solidFill>
                          <a:latin typeface="Arial" pitchFamily="22" charset="0"/>
                        </a:rPr>
                        <a:t>  lowering medication OR GI disturbance OR</a:t>
                      </a:r>
                      <a:br>
                        <a:rPr lang="en-US" sz="1600" baseline="0" dirty="0">
                          <a:solidFill>
                            <a:srgbClr val="000000"/>
                          </a:solidFill>
                          <a:latin typeface="Arial" pitchFamily="22" charset="0"/>
                        </a:rPr>
                      </a:br>
                      <a:r>
                        <a:rPr lang="en-US" sz="1600" baseline="0" dirty="0">
                          <a:solidFill>
                            <a:srgbClr val="000000"/>
                          </a:solidFill>
                          <a:latin typeface="Arial" pitchFamily="22" charset="0"/>
                        </a:rPr>
                        <a:t>  persistent dissatisfaction with current regimen</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Switch PI in regimen to </a:t>
                      </a:r>
                      <a:r>
                        <a:rPr lang="en-US" sz="1600" b="0" baseline="0" dirty="0" err="1">
                          <a:solidFill>
                            <a:srgbClr val="000000"/>
                          </a:solidFill>
                          <a:latin typeface="Arial" pitchFamily="22" charset="0"/>
                        </a:rPr>
                        <a:t>etravirine</a:t>
                      </a:r>
                      <a:r>
                        <a:rPr lang="en-US" sz="1600" b="0" baseline="0" dirty="0">
                          <a:solidFill>
                            <a:srgbClr val="000000"/>
                          </a:solidFill>
                          <a:latin typeface="Arial" pitchFamily="22" charset="0"/>
                        </a:rPr>
                        <a:t> 400 mg/day  </a:t>
                      </a:r>
                      <a:br>
                        <a:rPr lang="en-US" sz="1600" b="0" baseline="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Continue current PI-based ART regimen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49992006"/>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PI-Based Regimen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ETRA-SWITCH: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sz="2000" dirty="0">
                <a:solidFill>
                  <a:schemeClr val="bg1"/>
                </a:solidFill>
                <a:latin typeface="Arial" pitchFamily="-110" charset="0"/>
                <a:ea typeface="ＭＳ Ｐゴシック" pitchFamily="-110" charset="-128"/>
                <a:cs typeface="ＭＳ Ｐゴシック" pitchFamily="-110" charset="-128"/>
              </a:rPr>
              <a:t> Virologic Response (ITT Analysis, Missing = Failure)</a:t>
            </a:r>
          </a:p>
        </p:txBody>
      </p:sp>
      <p:sp>
        <p:nvSpPr>
          <p:cNvPr id="6" name="Content Placeholder 5"/>
          <p:cNvSpPr>
            <a:spLocks noGrp="1"/>
          </p:cNvSpPr>
          <p:nvPr>
            <p:ph type="body" sz="quarter" idx="16"/>
          </p:nvPr>
        </p:nvSpPr>
        <p:spPr/>
        <p:txBody>
          <a:bodyPr/>
          <a:lstStyle/>
          <a:p>
            <a:r>
              <a:rPr lang="en-US" dirty="0"/>
              <a:t>Source: </a:t>
            </a:r>
            <a:r>
              <a:rPr lang="en-US" dirty="0" err="1"/>
              <a:t>Echeverría</a:t>
            </a:r>
            <a:r>
              <a:rPr lang="en-US" dirty="0"/>
              <a:t> P, et al. P</a:t>
            </a:r>
            <a:r>
              <a:rPr lang="pt-BR" dirty="0" err="1"/>
              <a:t>LoS</a:t>
            </a:r>
            <a:r>
              <a:rPr lang="pt-BR" dirty="0"/>
              <a:t> </a:t>
            </a:r>
            <a:r>
              <a:rPr lang="pt-BR" dirty="0" err="1"/>
              <a:t>One</a:t>
            </a:r>
            <a:r>
              <a:rPr lang="pt-BR" dirty="0"/>
              <a:t>. 2014;9:e84676.</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25139018"/>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17407" y="5568698"/>
            <a:ext cx="1066800" cy="292388"/>
          </a:xfrm>
          <a:prstGeom prst="rect">
            <a:avLst/>
          </a:prstGeom>
          <a:noFill/>
        </p:spPr>
        <p:txBody>
          <a:bodyPr wrap="square" rtlCol="0" anchor="ctr" anchorCtr="1">
            <a:spAutoFit/>
          </a:bodyPr>
          <a:lstStyle/>
          <a:p>
            <a:r>
              <a:rPr lang="en-US" sz="1300" dirty="0">
                <a:solidFill>
                  <a:srgbClr val="FFFFFF"/>
                </a:solidFill>
                <a:latin typeface="Arial"/>
              </a:rPr>
              <a:t>21/22</a:t>
            </a:r>
          </a:p>
        </p:txBody>
      </p:sp>
      <p:sp>
        <p:nvSpPr>
          <p:cNvPr id="9" name="TextBox 8"/>
          <p:cNvSpPr txBox="1"/>
          <p:nvPr/>
        </p:nvSpPr>
        <p:spPr>
          <a:xfrm>
            <a:off x="5179612" y="5568698"/>
            <a:ext cx="1066800" cy="292388"/>
          </a:xfrm>
          <a:prstGeom prst="rect">
            <a:avLst/>
          </a:prstGeom>
          <a:noFill/>
        </p:spPr>
        <p:txBody>
          <a:bodyPr wrap="square" rtlCol="0" anchor="ctr" anchorCtr="1">
            <a:spAutoFit/>
          </a:bodyPr>
          <a:lstStyle/>
          <a:p>
            <a:r>
              <a:rPr lang="en-US" sz="1300" dirty="0">
                <a:solidFill>
                  <a:srgbClr val="FFFFFF"/>
                </a:solidFill>
                <a:latin typeface="Arial"/>
              </a:rPr>
              <a:t>19/21</a:t>
            </a:r>
          </a:p>
        </p:txBody>
      </p:sp>
    </p:spTree>
    <p:extLst>
      <p:ext uri="{BB962C8B-B14F-4D97-AF65-F5344CB8AC3E}">
        <p14:creationId xmlns:p14="http://schemas.microsoft.com/office/powerpoint/2010/main" val="10074664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PI-Based Regimen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ETRA-SWITCH: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Echeverría</a:t>
            </a:r>
            <a:r>
              <a:rPr lang="en-US" dirty="0"/>
              <a:t> P, et al. P</a:t>
            </a:r>
            <a:r>
              <a:rPr lang="pt-BR" dirty="0" err="1"/>
              <a:t>LoS</a:t>
            </a:r>
            <a:r>
              <a:rPr lang="pt-BR" dirty="0"/>
              <a:t> </a:t>
            </a:r>
            <a:r>
              <a:rPr lang="pt-BR" dirty="0" err="1"/>
              <a:t>One</a:t>
            </a:r>
            <a:r>
              <a:rPr lang="pt-BR" dirty="0"/>
              <a:t>. 2014;9:e84676.</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314809182"/>
              </p:ext>
            </p:extLst>
          </p:nvPr>
        </p:nvGraphicFramePr>
        <p:xfrm>
          <a:off x="454819" y="1905000"/>
          <a:ext cx="8231187"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540264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a:t>Once Daily Etravirine versus Efavirenz in Treatment-Naive</a:t>
            </a:r>
            <a:br>
              <a:rPr lang="en-US" sz="2700" dirty="0"/>
            </a:br>
            <a:r>
              <a:rPr lang="en-US" dirty="0"/>
              <a:t>SENSE Trial</a:t>
            </a:r>
          </a:p>
        </p:txBody>
      </p:sp>
      <p:sp>
        <p:nvSpPr>
          <p:cNvPr id="4" name="Text Placeholder 3">
            <a:extLst>
              <a:ext uri="{FF2B5EF4-FFF2-40B4-BE49-F238E27FC236}">
                <a16:creationId xmlns:a16="http://schemas.microsoft.com/office/drawing/2014/main" id="{CD1D77E1-5583-4E45-A620-99F03DD33B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865558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PI-Based Regimen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ETRA-SWITCH: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Patient Satisfaction Scores </a:t>
            </a:r>
          </a:p>
        </p:txBody>
      </p:sp>
      <p:sp>
        <p:nvSpPr>
          <p:cNvPr id="6" name="Content Placeholder 5"/>
          <p:cNvSpPr>
            <a:spLocks noGrp="1"/>
          </p:cNvSpPr>
          <p:nvPr>
            <p:ph type="body" sz="quarter" idx="16"/>
          </p:nvPr>
        </p:nvSpPr>
        <p:spPr/>
        <p:txBody>
          <a:bodyPr/>
          <a:lstStyle/>
          <a:p>
            <a:r>
              <a:rPr lang="en-US" dirty="0"/>
              <a:t>Source: </a:t>
            </a:r>
            <a:r>
              <a:rPr lang="en-US" dirty="0" err="1"/>
              <a:t>Echeverría</a:t>
            </a:r>
            <a:r>
              <a:rPr lang="en-US" dirty="0"/>
              <a:t> P, et al. P</a:t>
            </a:r>
            <a:r>
              <a:rPr lang="pt-BR" dirty="0" err="1"/>
              <a:t>LoS</a:t>
            </a:r>
            <a:r>
              <a:rPr lang="pt-BR" dirty="0"/>
              <a:t> </a:t>
            </a:r>
            <a:r>
              <a:rPr lang="pt-BR" dirty="0" err="1"/>
              <a:t>One</a:t>
            </a:r>
            <a:r>
              <a:rPr lang="pt-BR" dirty="0"/>
              <a:t>. 2014;9:e84676</a:t>
            </a:r>
            <a:r>
              <a:rPr lang="is-IS" dirty="0">
                <a:latin typeface="Arial" pitchFamily="31" charset="0"/>
              </a:rPr>
              <a:t>.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810097399"/>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63185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PI-Based Regimen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ETRA-SWITCH: Conclusions</a:t>
            </a:r>
            <a:endParaRPr lang="en-US" sz="2800" dirty="0"/>
          </a:p>
        </p:txBody>
      </p:sp>
      <p:sp>
        <p:nvSpPr>
          <p:cNvPr id="9" name="Content Placeholder 8"/>
          <p:cNvSpPr>
            <a:spLocks noGrp="1"/>
          </p:cNvSpPr>
          <p:nvPr>
            <p:ph type="body" sz="quarter" idx="14"/>
          </p:nvPr>
        </p:nvSpPr>
        <p:spPr/>
        <p:txBody>
          <a:bodyPr/>
          <a:lstStyle/>
          <a:p>
            <a:endParaRPr lang="en-US" dirty="0"/>
          </a:p>
          <a:p>
            <a:r>
              <a:rPr lang="en-US" dirty="0"/>
              <a:t>Source: </a:t>
            </a:r>
            <a:r>
              <a:rPr lang="en-US" dirty="0" err="1"/>
              <a:t>Echeverría</a:t>
            </a:r>
            <a:r>
              <a:rPr lang="en-US" dirty="0"/>
              <a:t> P, et al. P</a:t>
            </a:r>
            <a:r>
              <a:rPr lang="pt-BR" dirty="0" err="1"/>
              <a:t>LoS</a:t>
            </a:r>
            <a:r>
              <a:rPr lang="pt-BR" dirty="0"/>
              <a:t> </a:t>
            </a:r>
            <a:r>
              <a:rPr lang="pt-BR" dirty="0" err="1"/>
              <a:t>One</a:t>
            </a:r>
            <a:r>
              <a:rPr lang="pt-BR" dirty="0"/>
              <a:t>. 2014;9:e84676.</a:t>
            </a:r>
            <a:endParaRPr lang="it-IT" dirty="0">
              <a:latin typeface="Arial" pitchFamily="22" charset="0"/>
            </a:endParaRPr>
          </a:p>
          <a:p>
            <a:r>
              <a:rPr lang="en-US" dirty="0"/>
              <a:t> </a:t>
            </a:r>
            <a:endParaRPr lang="it-IT" dirty="0">
              <a:latin typeface="Arial" pitchFamily="22" charset="0"/>
            </a:endParaRPr>
          </a:p>
        </p:txBody>
      </p:sp>
      <p:graphicFrame>
        <p:nvGraphicFramePr>
          <p:cNvPr id="6" name="Table 5"/>
          <p:cNvGraphicFramePr>
            <a:graphicFrameLocks noGrp="1"/>
          </p:cNvGraphicFramePr>
          <p:nvPr>
            <p:extLst/>
          </p:nvPr>
        </p:nvGraphicFramePr>
        <p:xfrm>
          <a:off x="0" y="2470352"/>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rgbClr val="000000"/>
                          </a:solidFill>
                          <a:latin typeface="+mn-lt"/>
                          <a:ea typeface="+mn-ea"/>
                          <a:cs typeface="Arial"/>
                        </a:rPr>
                        <a:t>Switch from a PI-based regimen to a once-daily combination based on ETR maintained undetectable VL during 48 weeks in </a:t>
                      </a:r>
                      <a:r>
                        <a:rPr lang="en-US" sz="2000" b="0" kern="1200" dirty="0" err="1">
                          <a:solidFill>
                            <a:srgbClr val="000000"/>
                          </a:solidFill>
                          <a:latin typeface="+mn-lt"/>
                          <a:ea typeface="+mn-ea"/>
                          <a:cs typeface="Arial"/>
                        </a:rPr>
                        <a:t>virologically</a:t>
                      </a:r>
                      <a:r>
                        <a:rPr lang="en-US" sz="2000" b="0" kern="1200" dirty="0">
                          <a:solidFill>
                            <a:srgbClr val="000000"/>
                          </a:solidFill>
                          <a:latin typeface="+mn-lt"/>
                          <a:ea typeface="+mn-ea"/>
                          <a:cs typeface="Arial"/>
                        </a:rPr>
                        <a:t> suppressed HIV-infected patients while lipid profile and patient satisfaction improved significantly.</a:t>
                      </a:r>
                      <a:r>
                        <a:rPr lang="en-US" sz="2000" b="0" dirty="0">
                          <a:solidFill>
                            <a:srgbClr val="000000"/>
                          </a:solidFill>
                          <a:latin typeface="Arial"/>
                          <a:cs typeface="Arial"/>
                        </a:rPr>
                        <a:t>”</a:t>
                      </a:r>
                    </a:p>
                  </a:txBody>
                  <a:tcPr marL="548640" marR="54864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6679012"/>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solidFill>
                  <a:schemeClr val="bg2"/>
                </a:solidFill>
                <a:latin typeface="Arial"/>
                <a:ea typeface="ＭＳ Ｐゴシック" pitchFamily="22" charset="-128"/>
                <a:cs typeface="Arial"/>
              </a:rPr>
              <a:t>Switch to Etravirine from Efavirenz</a:t>
            </a:r>
            <a:br>
              <a:rPr lang="en-US" sz="2400" b="0" dirty="0">
                <a:solidFill>
                  <a:schemeClr val="bg2"/>
                </a:solidFill>
                <a:ea typeface="ＭＳ Ｐゴシック" pitchFamily="22" charset="-128"/>
                <a:cs typeface="ＭＳ Ｐゴシック" pitchFamily="22" charset="-128"/>
              </a:rPr>
            </a:br>
            <a:r>
              <a:rPr lang="en-US" dirty="0">
                <a:solidFill>
                  <a:srgbClr val="003A78"/>
                </a:solidFill>
              </a:rPr>
              <a:t>SWITCH-EE STUDY </a:t>
            </a:r>
          </a:p>
        </p:txBody>
      </p:sp>
      <p:sp>
        <p:nvSpPr>
          <p:cNvPr id="4" name="Text Placeholder 3">
            <a:extLst>
              <a:ext uri="{FF2B5EF4-FFF2-40B4-BE49-F238E27FC236}">
                <a16:creationId xmlns:a16="http://schemas.microsoft.com/office/drawing/2014/main" id="{E2E56940-9A6F-E942-B576-F4683E5B6E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599993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35635" y="308028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35635" y="3673396"/>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from Efavirenz to Etravirine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SWITCH-EE: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Nyugen</a:t>
            </a:r>
            <a:r>
              <a:rPr lang="en-US" dirty="0"/>
              <a:t> A, et al. </a:t>
            </a:r>
            <a:r>
              <a:rPr lang="is-IS" dirty="0"/>
              <a:t>AIDS. 2011;25:57-63. </a:t>
            </a:r>
            <a:endParaRPr lang="it-IT" dirty="0">
              <a:latin typeface="Arial" pitchFamily="22" charset="0"/>
            </a:endParaRPr>
          </a:p>
        </p:txBody>
      </p:sp>
      <p:sp>
        <p:nvSpPr>
          <p:cNvPr id="24" name="Rectangle 7"/>
          <p:cNvSpPr>
            <a:spLocks noChangeArrowheads="1"/>
          </p:cNvSpPr>
          <p:nvPr/>
        </p:nvSpPr>
        <p:spPr bwMode="ltGray">
          <a:xfrm>
            <a:off x="5692477" y="2390417"/>
            <a:ext cx="3086993" cy="12283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“EFV First” Group</a:t>
            </a:r>
          </a:p>
          <a:p>
            <a:pPr algn="ctr">
              <a:lnSpc>
                <a:spcPts val="1800"/>
              </a:lnSpc>
              <a:spcBef>
                <a:spcPts val="600"/>
              </a:spcBef>
            </a:pPr>
            <a:r>
              <a:rPr lang="en-US" sz="1600" b="1" dirty="0">
                <a:solidFill>
                  <a:srgbClr val="000000"/>
                </a:solidFill>
                <a:latin typeface="Arial"/>
                <a:cs typeface="Arial"/>
              </a:rPr>
              <a:t>EFV 600 mg QD + NRTIs, then switch EFV to ETR</a:t>
            </a:r>
            <a:br>
              <a:rPr lang="en-US" sz="1600" b="1" dirty="0">
                <a:solidFill>
                  <a:srgbClr val="000000"/>
                </a:solidFill>
                <a:latin typeface="Arial"/>
                <a:cs typeface="Arial"/>
              </a:rPr>
            </a:br>
            <a:r>
              <a:rPr lang="en-US" sz="1400" dirty="0">
                <a:solidFill>
                  <a:srgbClr val="000000"/>
                </a:solidFill>
                <a:latin typeface="Arial"/>
                <a:cs typeface="Arial"/>
              </a:rPr>
              <a:t>(n = 28)</a:t>
            </a:r>
          </a:p>
        </p:txBody>
      </p:sp>
      <p:sp>
        <p:nvSpPr>
          <p:cNvPr id="33" name="Rectangle 7"/>
          <p:cNvSpPr>
            <a:spLocks noChangeArrowheads="1"/>
          </p:cNvSpPr>
          <p:nvPr/>
        </p:nvSpPr>
        <p:spPr bwMode="ltGray">
          <a:xfrm>
            <a:off x="5708390" y="3987578"/>
            <a:ext cx="3086993" cy="122833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“ETR First” Group</a:t>
            </a:r>
          </a:p>
          <a:p>
            <a:pPr algn="ctr">
              <a:lnSpc>
                <a:spcPts val="1800"/>
              </a:lnSpc>
              <a:spcBef>
                <a:spcPts val="600"/>
              </a:spcBef>
            </a:pPr>
            <a:r>
              <a:rPr lang="en-US" sz="1600" b="1" dirty="0">
                <a:solidFill>
                  <a:srgbClr val="000000"/>
                </a:solidFill>
                <a:latin typeface="Arial"/>
                <a:cs typeface="Arial"/>
              </a:rPr>
              <a:t>ETR 400 mg QD + NRTIs, then switch ETR to EFV </a:t>
            </a:r>
            <a:br>
              <a:rPr lang="en-US" sz="1600" b="1" dirty="0">
                <a:solidFill>
                  <a:srgbClr val="000000"/>
                </a:solidFill>
                <a:latin typeface="Arial"/>
                <a:cs typeface="Arial"/>
              </a:rPr>
            </a:br>
            <a:r>
              <a:rPr lang="en-US" sz="1400" dirty="0">
                <a:solidFill>
                  <a:srgbClr val="000000"/>
                </a:solidFill>
                <a:latin typeface="Arial"/>
                <a:cs typeface="Arial"/>
              </a:rPr>
              <a:t>(n = 30)</a:t>
            </a:r>
          </a:p>
        </p:txBody>
      </p:sp>
      <p:graphicFrame>
        <p:nvGraphicFramePr>
          <p:cNvPr id="10" name="Group 31"/>
          <p:cNvGraphicFramePr>
            <a:graphicFrameLocks noGrp="1"/>
          </p:cNvGraphicFramePr>
          <p:nvPr>
            <p:extLst>
              <p:ext uri="{D42A27DB-BD31-4B8C-83A1-F6EECF244321}">
                <p14:modId xmlns:p14="http://schemas.microsoft.com/office/powerpoint/2010/main" val="1583679540"/>
              </p:ext>
            </p:extLst>
          </p:nvPr>
        </p:nvGraphicFramePr>
        <p:xfrm>
          <a:off x="304800" y="1559989"/>
          <a:ext cx="4839813" cy="4307411"/>
        </p:xfrm>
        <a:graphic>
          <a:graphicData uri="http://schemas.openxmlformats.org/drawingml/2006/table">
            <a:tbl>
              <a:tblPr>
                <a:effectLst/>
              </a:tblPr>
              <a:tblGrid>
                <a:gridCol w="4839813">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SWITCH-EE</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double-blind, crossover study comparing the safety and efficacy of </a:t>
                      </a:r>
                      <a:r>
                        <a:rPr lang="en-US" sz="1600" u="none" baseline="0" dirty="0" err="1">
                          <a:solidFill>
                            <a:srgbClr val="000000"/>
                          </a:solidFill>
                          <a:latin typeface="Arial" pitchFamily="22" charset="0"/>
                          <a:cs typeface="+mn-cs"/>
                        </a:rPr>
                        <a:t>etravirine</a:t>
                      </a:r>
                      <a:r>
                        <a:rPr lang="en-US" sz="1600" u="none" baseline="0" dirty="0">
                          <a:solidFill>
                            <a:srgbClr val="000000"/>
                          </a:solidFill>
                          <a:latin typeface="Arial" pitchFamily="22" charset="0"/>
                          <a:cs typeface="+mn-cs"/>
                        </a:rPr>
                        <a:t> with </a:t>
                      </a:r>
                      <a:r>
                        <a:rPr lang="en-US" sz="1600" u="none" baseline="0" dirty="0" err="1">
                          <a:solidFill>
                            <a:srgbClr val="000000"/>
                          </a:solidFill>
                          <a:latin typeface="Arial" pitchFamily="22" charset="0"/>
                          <a:cs typeface="+mn-cs"/>
                        </a:rPr>
                        <a:t>efavirenz</a:t>
                      </a:r>
                      <a:endParaRPr lang="en-US" sz="1600" u="none" baseline="0" dirty="0">
                        <a:solidFill>
                          <a:srgbClr val="000000"/>
                        </a:solidFill>
                        <a:latin typeface="Arial" pitchFamily="22" charset="0"/>
                        <a:cs typeface="+mn-cs"/>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58)</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 On EFV-containing ART regimen for ≥3 months</a:t>
                      </a:r>
                      <a:br>
                        <a:rPr lang="en-US" sz="1600" dirty="0">
                          <a:solidFill>
                            <a:srgbClr val="000000"/>
                          </a:solidFill>
                          <a:latin typeface="Arial" pitchFamily="22" charset="0"/>
                        </a:rPr>
                      </a:br>
                      <a:r>
                        <a:rPr lang="en-US" sz="1600" dirty="0">
                          <a:solidFill>
                            <a:srgbClr val="000000"/>
                          </a:solidFill>
                          <a:latin typeface="Arial" pitchFamily="22" charset="0"/>
                        </a:rPr>
                        <a:t>- HIV RNA &lt;50 copies/mL</a:t>
                      </a:r>
                      <a:r>
                        <a:rPr lang="en-US" sz="1600" baseline="0" dirty="0">
                          <a:solidFill>
                            <a:srgbClr val="000000"/>
                          </a:solidFill>
                          <a:latin typeface="Arial" pitchFamily="22" charset="0"/>
                        </a:rPr>
                        <a:t> for ≥</a:t>
                      </a:r>
                      <a:r>
                        <a:rPr lang="en-US" sz="1600" u="none" dirty="0">
                          <a:solidFill>
                            <a:srgbClr val="000000"/>
                          </a:solidFill>
                          <a:latin typeface="Arial" pitchFamily="22" charset="0"/>
                        </a:rPr>
                        <a:t>3 months</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EFV 600 mg daily + NRTI backbone x 6 weeks,</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then switch EFV to ETR</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ETR 400 mg daily + NRTI backbone x 6 weeks,</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then switch ETR to EFV</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1139128"/>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from Efavirenz to Etravirine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SWITCH-EE</a:t>
            </a:r>
            <a:r>
              <a:rPr lang="en-US" sz="2800" dirty="0">
                <a:ea typeface="ＭＳ Ｐゴシック" pitchFamily="31" charset="-128"/>
                <a:cs typeface="ＭＳ Ｐゴシック" pitchFamily="31" charset="-128"/>
              </a:rPr>
              <a:t>: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12: Treatment Preference</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t>Nyugen</a:t>
            </a:r>
            <a:r>
              <a:rPr lang="en-US" dirty="0"/>
              <a:t> A, et al. </a:t>
            </a:r>
            <a:r>
              <a:rPr lang="is-IS" dirty="0"/>
              <a:t>AIDS. 2011;25:57-63. </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1377597874"/>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60877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from Efavirenz to Etravirine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SWITCH-EE</a:t>
            </a:r>
            <a:r>
              <a:rPr lang="en-US" sz="2800" dirty="0">
                <a:ea typeface="ＭＳ Ｐゴシック" pitchFamily="31" charset="-128"/>
                <a:cs typeface="ＭＳ Ｐゴシック" pitchFamily="31" charset="-128"/>
              </a:rPr>
              <a:t>: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12: Treatment Preference, with Significant Order Effect</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t>Nyugen</a:t>
            </a:r>
            <a:r>
              <a:rPr lang="en-US" dirty="0"/>
              <a:t> A, et al. </a:t>
            </a:r>
            <a:r>
              <a:rPr lang="is-IS" dirty="0"/>
              <a:t>AIDS. 2011;25:57-63. </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272341147"/>
              </p:ext>
            </p:extLst>
          </p:nvPr>
        </p:nvGraphicFramePr>
        <p:xfrm>
          <a:off x="306272" y="1828801"/>
          <a:ext cx="8516558" cy="4262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9716706"/>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from Efavirenz to Etravirine </a:t>
            </a:r>
            <a:br>
              <a:rPr lang="en-US" sz="28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SWITCH-EE: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12: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Nyugen</a:t>
            </a:r>
            <a:r>
              <a:rPr lang="en-US" dirty="0"/>
              <a:t> A, et al. </a:t>
            </a:r>
            <a:r>
              <a:rPr lang="is-IS" dirty="0"/>
              <a:t>AIDS. 2011;25:57-63. </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96756129"/>
              </p:ext>
            </p:extLst>
          </p:nvPr>
        </p:nvGraphicFramePr>
        <p:xfrm>
          <a:off x="370273" y="1765469"/>
          <a:ext cx="8450639" cy="4748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4662411"/>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22" charset="-128"/>
                <a:cs typeface="ＭＳ Ｐゴシック" pitchFamily="22" charset="-128"/>
              </a:rPr>
              <a:t>Switch from Efavirenz to Etravirine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SWITCH-EE: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Nyugen</a:t>
            </a:r>
            <a:r>
              <a:rPr lang="en-US" dirty="0"/>
              <a:t> A, et al. </a:t>
            </a:r>
            <a:r>
              <a:rPr lang="is-IS" dirty="0"/>
              <a:t>AIDS. 2011;25:57-63. </a:t>
            </a:r>
            <a:endParaRPr lang="it-IT" dirty="0">
              <a:latin typeface="Arial" pitchFamily="22" charset="0"/>
            </a:endParaRPr>
          </a:p>
        </p:txBody>
      </p:sp>
      <p:graphicFrame>
        <p:nvGraphicFramePr>
          <p:cNvPr id="6" name="Table 5"/>
          <p:cNvGraphicFramePr>
            <a:graphicFrameLocks noGrp="1"/>
          </p:cNvGraphicFramePr>
          <p:nvPr>
            <p:extLst/>
          </p:nvPr>
        </p:nvGraphicFramePr>
        <p:xfrm>
          <a:off x="0" y="251843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rgbClr val="000000"/>
                          </a:solidFill>
                          <a:latin typeface="+mn-lt"/>
                          <a:ea typeface="+mn-ea"/>
                          <a:cs typeface="Arial"/>
                        </a:rPr>
                        <a:t>After substitution of efavirenz by etravirine, patients did not express a significant preference for etravirine. There was no measurable effect on neuropsychiatric symptoms and sleep. Cholesterol decreased.</a:t>
                      </a:r>
                      <a:r>
                        <a:rPr lang="en-US" sz="2000" b="0" dirty="0">
                          <a:solidFill>
                            <a:srgbClr val="000000"/>
                          </a:solidFill>
                          <a:latin typeface="Arial"/>
                          <a:cs typeface="Arial"/>
                        </a:rPr>
                        <a:t>”</a:t>
                      </a:r>
                    </a:p>
                  </a:txBody>
                  <a:tcPr marL="548640" marR="54864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834058"/>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solidFill>
                  <a:schemeClr val="bg2"/>
                </a:solidFill>
                <a:ea typeface="ＭＳ Ｐゴシック" pitchFamily="22" charset="-128"/>
                <a:cs typeface="ＭＳ Ｐゴシック" pitchFamily="22" charset="-128"/>
              </a:rPr>
              <a:t>Switch to Etravirine from Efavirenz due to CNS Toxicity</a:t>
            </a:r>
            <a:br>
              <a:rPr lang="en-US" sz="2400" b="0" dirty="0">
                <a:solidFill>
                  <a:schemeClr val="bg2"/>
                </a:solidFill>
                <a:ea typeface="ＭＳ Ｐゴシック" pitchFamily="22" charset="-128"/>
                <a:cs typeface="ＭＳ Ｐゴシック" pitchFamily="22" charset="-128"/>
              </a:rPr>
            </a:br>
            <a:r>
              <a:rPr lang="en-US" sz="2400" b="0" dirty="0">
                <a:solidFill>
                  <a:schemeClr val="bg2"/>
                </a:solidFill>
                <a:ea typeface="ＭＳ Ｐゴシック" pitchFamily="22" charset="-128"/>
                <a:cs typeface="ＭＳ Ｐゴシック" pitchFamily="22" charset="-128"/>
              </a:rPr>
              <a:t> </a:t>
            </a:r>
            <a:r>
              <a:rPr lang="en-US" dirty="0">
                <a:solidFill>
                  <a:srgbClr val="003A78"/>
                </a:solidFill>
              </a:rPr>
              <a:t>SSAT-029 STUDY </a:t>
            </a:r>
          </a:p>
        </p:txBody>
      </p:sp>
      <p:sp>
        <p:nvSpPr>
          <p:cNvPr id="4" name="Text Placeholder 3">
            <a:extLst>
              <a:ext uri="{FF2B5EF4-FFF2-40B4-BE49-F238E27FC236}">
                <a16:creationId xmlns:a16="http://schemas.microsoft.com/office/drawing/2014/main" id="{7DBC277C-9B16-C349-9EEE-19C487F234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5387893"/>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084005" y="3364468"/>
            <a:ext cx="313247" cy="49753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053090" y="3827851"/>
            <a:ext cx="313247" cy="49753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Efavirenz Due to CNS Toxicity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Design</a:t>
            </a:r>
            <a:endParaRPr lang="en-US" sz="2800" dirty="0"/>
          </a:p>
        </p:txBody>
      </p:sp>
      <p:sp>
        <p:nvSpPr>
          <p:cNvPr id="6" name="Content Placeholder 5"/>
          <p:cNvSpPr>
            <a:spLocks noGrp="1"/>
          </p:cNvSpPr>
          <p:nvPr>
            <p:ph type="body" sz="quarter" idx="14"/>
          </p:nvPr>
        </p:nvSpPr>
        <p:spPr/>
        <p:txBody>
          <a:bodyPr/>
          <a:lstStyle/>
          <a:p>
            <a:r>
              <a:rPr lang="en-US" dirty="0"/>
              <a:t>Source: Waters L, et al. </a:t>
            </a:r>
            <a:r>
              <a:rPr lang="is-IS" dirty="0"/>
              <a:t>AIDS. 2011;25:65-71.</a:t>
            </a:r>
            <a:endParaRPr lang="it-IT" dirty="0">
              <a:latin typeface="Arial" pitchFamily="22" charset="0"/>
            </a:endParaRPr>
          </a:p>
        </p:txBody>
      </p:sp>
      <p:sp>
        <p:nvSpPr>
          <p:cNvPr id="24" name="Rectangle 7"/>
          <p:cNvSpPr>
            <a:spLocks noChangeArrowheads="1"/>
          </p:cNvSpPr>
          <p:nvPr/>
        </p:nvSpPr>
        <p:spPr bwMode="ltGray">
          <a:xfrm>
            <a:off x="5481181" y="2402405"/>
            <a:ext cx="3372919" cy="141121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Immediate</a:t>
            </a:r>
            <a:r>
              <a:rPr lang="en-US" sz="1600" dirty="0">
                <a:solidFill>
                  <a:srgbClr val="000000"/>
                </a:solidFill>
                <a:latin typeface="Arial"/>
                <a:cs typeface="Arial"/>
              </a:rPr>
              <a:t> </a:t>
            </a:r>
            <a:r>
              <a:rPr lang="en-US" sz="1600" i="1" dirty="0">
                <a:solidFill>
                  <a:srgbClr val="000000"/>
                </a:solidFill>
                <a:latin typeface="Arial"/>
                <a:cs typeface="Arial"/>
              </a:rPr>
              <a:t>Switch Arm</a:t>
            </a:r>
          </a:p>
          <a:p>
            <a:pPr algn="ctr">
              <a:lnSpc>
                <a:spcPts val="1800"/>
              </a:lnSpc>
              <a:spcBef>
                <a:spcPts val="600"/>
              </a:spcBef>
            </a:pPr>
            <a:r>
              <a:rPr lang="en-US" sz="1600" b="1" dirty="0" err="1">
                <a:solidFill>
                  <a:srgbClr val="000000"/>
                </a:solidFill>
                <a:latin typeface="Arial"/>
                <a:cs typeface="Arial"/>
              </a:rPr>
              <a:t>Etravirine</a:t>
            </a:r>
            <a:r>
              <a:rPr lang="en-US" sz="1600" b="1" dirty="0">
                <a:solidFill>
                  <a:srgbClr val="000000"/>
                </a:solidFill>
                <a:latin typeface="Arial"/>
                <a:cs typeface="Arial"/>
              </a:rPr>
              <a:t> + 2NRTI</a:t>
            </a:r>
            <a:br>
              <a:rPr lang="en-US" sz="1600" b="1" dirty="0">
                <a:solidFill>
                  <a:srgbClr val="000000"/>
                </a:solidFill>
                <a:latin typeface="Arial"/>
                <a:cs typeface="Arial"/>
              </a:rPr>
            </a:br>
            <a:r>
              <a:rPr lang="en-US" sz="1400" dirty="0">
                <a:solidFill>
                  <a:srgbClr val="000000"/>
                </a:solidFill>
                <a:latin typeface="Arial"/>
                <a:cs typeface="Arial"/>
              </a:rPr>
              <a:t>(n = 20)</a:t>
            </a:r>
          </a:p>
        </p:txBody>
      </p:sp>
      <p:sp>
        <p:nvSpPr>
          <p:cNvPr id="33" name="Rectangle 7"/>
          <p:cNvSpPr>
            <a:spLocks noChangeArrowheads="1"/>
          </p:cNvSpPr>
          <p:nvPr/>
        </p:nvSpPr>
        <p:spPr bwMode="ltGray">
          <a:xfrm>
            <a:off x="5481181" y="4054426"/>
            <a:ext cx="3372919" cy="141121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Delayed Switch Arm</a:t>
            </a:r>
          </a:p>
          <a:p>
            <a:pPr algn="ctr">
              <a:lnSpc>
                <a:spcPts val="1800"/>
              </a:lnSpc>
              <a:spcBef>
                <a:spcPts val="600"/>
              </a:spcBef>
            </a:pPr>
            <a:r>
              <a:rPr lang="en-US" sz="1600" b="1" dirty="0" err="1">
                <a:solidFill>
                  <a:srgbClr val="000000"/>
                </a:solidFill>
                <a:latin typeface="Arial"/>
                <a:cs typeface="Arial"/>
              </a:rPr>
              <a:t>Efavirenz</a:t>
            </a:r>
            <a:r>
              <a:rPr lang="en-US" sz="1600" b="1" dirty="0">
                <a:solidFill>
                  <a:srgbClr val="000000"/>
                </a:solidFill>
                <a:latin typeface="Arial"/>
                <a:cs typeface="Arial"/>
              </a:rPr>
              <a:t> + 2NRTIs x 12 weeks, then </a:t>
            </a:r>
            <a:r>
              <a:rPr lang="en-US" sz="1600" b="1" dirty="0" err="1">
                <a:solidFill>
                  <a:srgbClr val="000000"/>
                </a:solidFill>
                <a:latin typeface="Arial"/>
                <a:cs typeface="Arial"/>
              </a:rPr>
              <a:t>Etravirine</a:t>
            </a:r>
            <a:r>
              <a:rPr lang="en-US" sz="1600" b="1" dirty="0">
                <a:solidFill>
                  <a:srgbClr val="000000"/>
                </a:solidFill>
                <a:latin typeface="Arial"/>
                <a:cs typeface="Arial"/>
              </a:rPr>
              <a:t> + 2NRTIs</a:t>
            </a:r>
            <a:br>
              <a:rPr lang="en-US" sz="1600" b="1" dirty="0">
                <a:solidFill>
                  <a:srgbClr val="000000"/>
                </a:solidFill>
                <a:latin typeface="Arial"/>
                <a:cs typeface="Arial"/>
              </a:rPr>
            </a:br>
            <a:r>
              <a:rPr lang="en-US" sz="1400" dirty="0">
                <a:solidFill>
                  <a:srgbClr val="000000"/>
                </a:solidFill>
                <a:latin typeface="Arial"/>
                <a:cs typeface="Arial"/>
              </a:rPr>
              <a:t>(n = 18)</a:t>
            </a:r>
          </a:p>
        </p:txBody>
      </p:sp>
      <p:graphicFrame>
        <p:nvGraphicFramePr>
          <p:cNvPr id="10" name="Group 31"/>
          <p:cNvGraphicFramePr>
            <a:graphicFrameLocks noGrp="1"/>
          </p:cNvGraphicFramePr>
          <p:nvPr>
            <p:extLst>
              <p:ext uri="{D42A27DB-BD31-4B8C-83A1-F6EECF244321}">
                <p14:modId xmlns:p14="http://schemas.microsoft.com/office/powerpoint/2010/main" val="1429992415"/>
              </p:ext>
            </p:extLst>
          </p:nvPr>
        </p:nvGraphicFramePr>
        <p:xfrm>
          <a:off x="304801" y="1342733"/>
          <a:ext cx="4724400" cy="4925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SSAT-029</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double-blind, phase IV trial evaluating the impact of switching from etravirine to efavirenz on central nervous system (CNS) symptoms on a stable, fully suppressive efavirenz-based regimen </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38)</a:t>
                      </a:r>
                      <a:br>
                        <a:rPr lang="en-US" sz="1600" b="0" u="sng" baseline="0" dirty="0">
                          <a:solidFill>
                            <a:srgbClr val="000000"/>
                          </a:solidFill>
                          <a:latin typeface="Arial"/>
                          <a:cs typeface="Arial"/>
                        </a:rPr>
                      </a:br>
                      <a:r>
                        <a:rPr lang="en-US" sz="1600" u="none" dirty="0">
                          <a:solidFill>
                            <a:srgbClr val="000000"/>
                          </a:solidFill>
                          <a:latin typeface="Arial" pitchFamily="22" charset="0"/>
                        </a:rPr>
                        <a:t>- On</a:t>
                      </a:r>
                      <a:r>
                        <a:rPr lang="en-US" sz="1600" u="none" baseline="0" dirty="0">
                          <a:solidFill>
                            <a:srgbClr val="000000"/>
                          </a:solidFill>
                          <a:latin typeface="Arial" pitchFamily="22" charset="0"/>
                        </a:rPr>
                        <a:t> </a:t>
                      </a:r>
                      <a:r>
                        <a:rPr lang="en-US" sz="1600" u="none" baseline="0" dirty="0" err="1">
                          <a:solidFill>
                            <a:srgbClr val="000000"/>
                          </a:solidFill>
                          <a:latin typeface="Arial" pitchFamily="22" charset="0"/>
                        </a:rPr>
                        <a:t>efavirenz</a:t>
                      </a:r>
                      <a:r>
                        <a:rPr lang="en-US" sz="1600" u="none" baseline="0" dirty="0">
                          <a:solidFill>
                            <a:srgbClr val="000000"/>
                          </a:solidFill>
                          <a:latin typeface="Arial" pitchFamily="22" charset="0"/>
                        </a:rPr>
                        <a:t> plus 2NRTIs  </a:t>
                      </a:r>
                      <a:r>
                        <a:rPr lang="en-US" sz="1600" u="none" dirty="0">
                          <a:solidFill>
                            <a:srgbClr val="000000"/>
                          </a:solidFill>
                          <a:latin typeface="Arial" pitchFamily="22" charset="0"/>
                        </a:rPr>
                        <a:t>&gt;12</a:t>
                      </a:r>
                      <a:r>
                        <a:rPr lang="en-US" sz="1600" u="none" baseline="0" dirty="0">
                          <a:solidFill>
                            <a:srgbClr val="000000"/>
                          </a:solidFill>
                          <a:latin typeface="Arial" pitchFamily="22" charset="0"/>
                        </a:rPr>
                        <a:t> weeks</a:t>
                      </a:r>
                      <a:br>
                        <a:rPr lang="en-US" sz="1600" u="none" baseline="0" dirty="0">
                          <a:solidFill>
                            <a:srgbClr val="000000"/>
                          </a:solidFill>
                          <a:latin typeface="Arial" pitchFamily="22" charset="0"/>
                        </a:rPr>
                      </a:br>
                      <a:r>
                        <a:rPr lang="en-US" sz="1600" u="none" baseline="0" dirty="0">
                          <a:solidFill>
                            <a:srgbClr val="000000"/>
                          </a:solidFill>
                          <a:latin typeface="Arial" pitchFamily="22" charset="0"/>
                        </a:rPr>
                        <a:t>- O</a:t>
                      </a:r>
                      <a:r>
                        <a:rPr lang="en-US" sz="1600" u="none" dirty="0">
                          <a:solidFill>
                            <a:srgbClr val="000000"/>
                          </a:solidFill>
                          <a:latin typeface="Arial" pitchFamily="22" charset="0"/>
                        </a:rPr>
                        <a:t>ngoing CNS symptoms</a:t>
                      </a:r>
                      <a:br>
                        <a:rPr lang="en-US" sz="1600" u="none" dirty="0">
                          <a:solidFill>
                            <a:srgbClr val="000000"/>
                          </a:solidFill>
                          <a:latin typeface="Arial" pitchFamily="22" charset="0"/>
                        </a:rPr>
                      </a:br>
                      <a:r>
                        <a:rPr lang="en-US" sz="1600" dirty="0">
                          <a:solidFill>
                            <a:srgbClr val="000000"/>
                          </a:solidFill>
                          <a:latin typeface="Arial" pitchFamily="22" charset="0"/>
                        </a:rPr>
                        <a:t>- HIV RNA &lt;50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CD4 count &gt;50 cells/mm</a:t>
                      </a:r>
                      <a:r>
                        <a:rPr lang="en-US" sz="1600" baseline="30000" dirty="0">
                          <a:solidFill>
                            <a:srgbClr val="000000"/>
                          </a:solidFill>
                          <a:latin typeface="Arial" pitchFamily="22" charset="0"/>
                        </a:rPr>
                        <a:t>3</a:t>
                      </a:r>
                      <a:br>
                        <a:rPr lang="en-US" sz="1600" u="none" baseline="0" dirty="0">
                          <a:solidFill>
                            <a:srgbClr val="000000"/>
                          </a:solidFill>
                          <a:latin typeface="Arial" pitchFamily="22" charset="0"/>
                        </a:rPr>
                      </a:br>
                      <a:r>
                        <a:rPr lang="en-US" sz="1600" dirty="0">
                          <a:solidFill>
                            <a:srgbClr val="000000"/>
                          </a:solidFill>
                          <a:latin typeface="Arial" pitchFamily="22" charset="0"/>
                        </a:rPr>
                        <a:t>- No previous exposure to</a:t>
                      </a:r>
                      <a:r>
                        <a:rPr lang="en-US" sz="1600" baseline="0" dirty="0">
                          <a:solidFill>
                            <a:srgbClr val="000000"/>
                          </a:solidFill>
                          <a:latin typeface="Arial" pitchFamily="22" charset="0"/>
                        </a:rPr>
                        <a:t> etravirine or rilpivirine</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ETR + EFV-placebo + 2NRTI x 12 weeks,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then open-label ETR + 2NRTIs</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EFV + ETR-placebo + 2NRTI x 12 weeks,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then switch to open-label ETR + 2NRTIs</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99585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35635" y="3063575"/>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35635" y="3656684"/>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a:t>
            </a:r>
            <a:r>
              <a:rPr lang="en-US" sz="2400" i="1" dirty="0">
                <a:solidFill>
                  <a:srgbClr val="E7F1CA"/>
                </a:solidFill>
                <a:ea typeface="ＭＳ Ｐゴシック" pitchFamily="31" charset="-128"/>
                <a:cs typeface="ＭＳ Ｐゴシック" pitchFamily="31" charset="-128"/>
              </a:rPr>
              <a:t>versus</a:t>
            </a:r>
            <a:r>
              <a:rPr lang="en-US" sz="2400" dirty="0">
                <a:solidFill>
                  <a:srgbClr val="E7F1CA"/>
                </a:solidFill>
                <a:ea typeface="ＭＳ Ｐゴシック" pitchFamily="31" charset="-128"/>
                <a:cs typeface="ＭＳ Ｐゴシック" pitchFamily="31" charset="-128"/>
              </a:rPr>
              <a:t> Efavirenz in Treatment-Naive</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SENSE: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Gazzard</a:t>
            </a:r>
            <a:r>
              <a:rPr lang="en-US" dirty="0">
                <a:latin typeface="Arial" pitchFamily="31" charset="0"/>
              </a:rPr>
              <a:t> B, et al. AIDS. 2011;25:2249-58.</a:t>
            </a:r>
          </a:p>
        </p:txBody>
      </p:sp>
      <p:sp>
        <p:nvSpPr>
          <p:cNvPr id="24" name="Rectangle 7"/>
          <p:cNvSpPr>
            <a:spLocks noChangeArrowheads="1"/>
          </p:cNvSpPr>
          <p:nvPr/>
        </p:nvSpPr>
        <p:spPr bwMode="ltGray">
          <a:xfrm>
            <a:off x="5708390" y="2318845"/>
            <a:ext cx="3086993"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Etravirine 400 mg once daily </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+ 2 NRTIs </a:t>
            </a:r>
          </a:p>
          <a:p>
            <a:pPr algn="ctr" eaLnBrk="1" hangingPunct="1"/>
            <a:r>
              <a:rPr lang="en-US" sz="1400" dirty="0">
                <a:solidFill>
                  <a:srgbClr val="000000"/>
                </a:solidFill>
                <a:latin typeface="Arial" pitchFamily="-107" charset="0"/>
                <a:ea typeface="Arial" pitchFamily="-107" charset="0"/>
                <a:cs typeface="Arial" pitchFamily="-107" charset="0"/>
              </a:rPr>
              <a:t>(n = 79)</a:t>
            </a:r>
          </a:p>
        </p:txBody>
      </p:sp>
      <p:sp>
        <p:nvSpPr>
          <p:cNvPr id="33" name="Rectangle 7"/>
          <p:cNvSpPr>
            <a:spLocks noChangeArrowheads="1"/>
          </p:cNvSpPr>
          <p:nvPr/>
        </p:nvSpPr>
        <p:spPr bwMode="ltGray">
          <a:xfrm>
            <a:off x="5708390" y="3970866"/>
            <a:ext cx="3086993"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eaLnBrk="1" hangingPunct="1"/>
            <a:r>
              <a:rPr lang="en-US" sz="1600" b="1" dirty="0">
                <a:solidFill>
                  <a:srgbClr val="000000"/>
                </a:solidFill>
                <a:latin typeface="Arial" pitchFamily="-107" charset="0"/>
                <a:ea typeface="Arial" pitchFamily="-107" charset="0"/>
                <a:cs typeface="Arial" pitchFamily="-107" charset="0"/>
              </a:rPr>
              <a:t>Efavirenz 600 mg once daily</a:t>
            </a:r>
            <a:br>
              <a:rPr lang="en-US" sz="1600" b="1" dirty="0">
                <a:solidFill>
                  <a:srgbClr val="000000"/>
                </a:solidFill>
                <a:latin typeface="Arial" pitchFamily="-107" charset="0"/>
                <a:ea typeface="Arial" pitchFamily="-107" charset="0"/>
                <a:cs typeface="Arial" pitchFamily="-107" charset="0"/>
              </a:rPr>
            </a:br>
            <a:r>
              <a:rPr lang="en-US" sz="1600" b="1" dirty="0">
                <a:solidFill>
                  <a:srgbClr val="000000"/>
                </a:solidFill>
                <a:latin typeface="Arial" pitchFamily="-107" charset="0"/>
                <a:ea typeface="Arial" pitchFamily="-107" charset="0"/>
                <a:cs typeface="Arial" pitchFamily="-107" charset="0"/>
              </a:rPr>
              <a:t>+ 2 NRTIs </a:t>
            </a:r>
          </a:p>
          <a:p>
            <a:pPr algn="ctr" eaLnBrk="1" hangingPunct="1"/>
            <a:r>
              <a:rPr lang="en-US" sz="1400" dirty="0">
                <a:solidFill>
                  <a:srgbClr val="000000"/>
                </a:solidFill>
                <a:latin typeface="Arial" pitchFamily="-107" charset="0"/>
                <a:ea typeface="Arial" pitchFamily="-107" charset="0"/>
                <a:cs typeface="Arial" pitchFamily="-107" charset="0"/>
              </a:rPr>
              <a:t>(n = 78)</a:t>
            </a:r>
          </a:p>
        </p:txBody>
      </p:sp>
      <p:graphicFrame>
        <p:nvGraphicFramePr>
          <p:cNvPr id="10" name="Group 31"/>
          <p:cNvGraphicFramePr>
            <a:graphicFrameLocks noGrp="1"/>
          </p:cNvGraphicFramePr>
          <p:nvPr>
            <p:extLst>
              <p:ext uri="{D42A27DB-BD31-4B8C-83A1-F6EECF244321}">
                <p14:modId xmlns:p14="http://schemas.microsoft.com/office/powerpoint/2010/main" val="1444269173"/>
              </p:ext>
            </p:extLst>
          </p:nvPr>
        </p:nvGraphicFramePr>
        <p:xfrm>
          <a:off x="304801" y="1431088"/>
          <a:ext cx="4875580" cy="4569539"/>
        </p:xfrm>
        <a:graphic>
          <a:graphicData uri="http://schemas.openxmlformats.org/drawingml/2006/table">
            <a:tbl>
              <a:tblPr>
                <a:effectLst/>
              </a:tblPr>
              <a:tblGrid>
                <a:gridCol w="487558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SENSE Study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controlled, double-blind, phase 2 trial evaluating efficacy of once-daily etravirine compared with efavirenz in treatment-naïve persons with HIV</a:t>
                      </a:r>
                      <a:endParaRPr lang="en-US" sz="1600" u="sng" baseline="0" dirty="0">
                        <a:solidFill>
                          <a:srgbClr val="000000"/>
                        </a:solidFill>
                        <a:latin typeface="+mn-lt"/>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157)</a:t>
                      </a:r>
                      <a:br>
                        <a:rPr lang="en-US" sz="1600" b="0" u="sng" baseline="0" dirty="0">
                          <a:solidFill>
                            <a:srgbClr val="000000"/>
                          </a:solidFill>
                          <a:latin typeface="+mn-lt"/>
                          <a:cs typeface="Arial"/>
                        </a:rPr>
                      </a:br>
                      <a:r>
                        <a:rPr lang="en-US" sz="1600" b="0" u="none" baseline="0" dirty="0">
                          <a:solidFill>
                            <a:srgbClr val="000000"/>
                          </a:solidFill>
                          <a:latin typeface="+mn-lt"/>
                          <a:cs typeface="Arial"/>
                        </a:rPr>
                        <a:t>-</a:t>
                      </a:r>
                      <a:r>
                        <a:rPr lang="en-US" sz="1600" dirty="0">
                          <a:solidFill>
                            <a:srgbClr val="000000"/>
                          </a:solidFill>
                          <a:latin typeface="Arial" pitchFamily="22" charset="0"/>
                        </a:rPr>
                        <a:t> Age ≥18 years</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HIV RNA </a:t>
                      </a:r>
                      <a:r>
                        <a:rPr lang="en-US" sz="1600" u="none" dirty="0">
                          <a:solidFill>
                            <a:srgbClr val="000000"/>
                          </a:solidFill>
                          <a:latin typeface="Arial" pitchFamily="22" charset="0"/>
                        </a:rPr>
                        <a:t>&gt;</a:t>
                      </a:r>
                      <a:r>
                        <a:rPr lang="en-US" sz="1600" u="none" baseline="0" dirty="0">
                          <a:solidFill>
                            <a:srgbClr val="000000"/>
                          </a:solidFill>
                          <a:latin typeface="Arial" pitchFamily="22" charset="0"/>
                        </a:rPr>
                        <a:t>50</a:t>
                      </a:r>
                      <a:r>
                        <a:rPr lang="en-US" sz="1600" dirty="0">
                          <a:solidFill>
                            <a:srgbClr val="000000"/>
                          </a:solidFill>
                          <a:latin typeface="Arial" pitchFamily="22" charset="0"/>
                        </a:rPr>
                        <a:t>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resistance to study drugs </a:t>
                      </a:r>
                      <a:endParaRPr lang="en-US" sz="160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ETR 400 mg daily + 2NRTIs*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a:t>
                      </a:r>
                      <a:r>
                        <a:rPr lang="en-US" sz="1600" b="0" baseline="0" dirty="0" err="1">
                          <a:solidFill>
                            <a:srgbClr val="000000"/>
                          </a:solidFill>
                          <a:latin typeface="Arial" pitchFamily="22" charset="0"/>
                        </a:rPr>
                        <a:t>Efavirenz</a:t>
                      </a:r>
                      <a:r>
                        <a:rPr lang="en-US" sz="1600" b="0" baseline="0" dirty="0">
                          <a:solidFill>
                            <a:srgbClr val="000000"/>
                          </a:solidFill>
                          <a:latin typeface="Arial" pitchFamily="22" charset="0"/>
                        </a:rPr>
                        <a:t> 600 mg daily + 2NRTIs*</a:t>
                      </a:r>
                    </a:p>
                    <a:p>
                      <a:pPr marL="0" marR="0" lvl="0" indent="0" algn="l" defTabSz="457200" rtl="0" eaLnBrk="1" fontAlgn="base" latinLnBrk="0" hangingPunct="1">
                        <a:lnSpc>
                          <a:spcPts val="2000"/>
                        </a:lnSpc>
                        <a:spcBef>
                          <a:spcPts val="1200"/>
                        </a:spcBef>
                        <a:spcAft>
                          <a:spcPct val="0"/>
                        </a:spcAft>
                        <a:buClrTx/>
                        <a:buSzTx/>
                        <a:buFont typeface="Arial"/>
                        <a:buNone/>
                        <a:tabLst/>
                      </a:pPr>
                      <a:r>
                        <a:rPr lang="en-US" sz="1600" b="0" baseline="0" dirty="0">
                          <a:solidFill>
                            <a:srgbClr val="000000"/>
                          </a:solidFill>
                          <a:latin typeface="Arial" pitchFamily="22" charset="0"/>
                        </a:rPr>
                        <a:t> *NRTIs = tenofovir DF-emtricitabine, abacavir,</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lamivudine, or zidovudine-lamivudine</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1" y="6124619"/>
            <a:ext cx="9159243" cy="307777"/>
          </a:xfrm>
          <a:prstGeom prst="rect">
            <a:avLst/>
          </a:prstGeom>
          <a:solidFill>
            <a:schemeClr val="bg1">
              <a:lumMod val="95000"/>
            </a:schemeClr>
          </a:solidFill>
        </p:spPr>
        <p:txBody>
          <a:bodyPr wrap="square" lIns="365760" rIns="365760" rtlCol="0">
            <a:spAutoFit/>
          </a:bodyPr>
          <a:lstStyle/>
          <a:p>
            <a:r>
              <a:rPr lang="en-US" sz="1400" dirty="0">
                <a:latin typeface="Arial" pitchFamily="-107" charset="0"/>
                <a:ea typeface="Arial" pitchFamily="-107" charset="0"/>
                <a:cs typeface="Arial" pitchFamily="-107" charset="0"/>
              </a:rPr>
              <a:t>SENSE = </a:t>
            </a:r>
            <a:r>
              <a:rPr lang="en-US" sz="1400" b="1" dirty="0">
                <a:latin typeface="Arial" pitchFamily="-107" charset="0"/>
                <a:ea typeface="Arial" pitchFamily="-107" charset="0"/>
                <a:cs typeface="Arial" pitchFamily="-107" charset="0"/>
              </a:rPr>
              <a:t>S</a:t>
            </a:r>
            <a:r>
              <a:rPr lang="en-US" sz="1400" dirty="0">
                <a:latin typeface="Arial" pitchFamily="-107" charset="0"/>
                <a:ea typeface="Arial" pitchFamily="-107" charset="0"/>
                <a:cs typeface="Arial" pitchFamily="-107" charset="0"/>
              </a:rPr>
              <a:t>tudy of </a:t>
            </a:r>
            <a:r>
              <a:rPr lang="en-US" sz="1400" b="1" dirty="0" err="1">
                <a:latin typeface="Arial" pitchFamily="-107" charset="0"/>
                <a:ea typeface="Arial" pitchFamily="-107" charset="0"/>
                <a:cs typeface="Arial" pitchFamily="-107" charset="0"/>
              </a:rPr>
              <a:t>E</a:t>
            </a:r>
            <a:r>
              <a:rPr lang="en-US" sz="1400" dirty="0" err="1">
                <a:latin typeface="Arial" pitchFamily="-107" charset="0"/>
                <a:ea typeface="Arial" pitchFamily="-107" charset="0"/>
                <a:cs typeface="Arial" pitchFamily="-107" charset="0"/>
              </a:rPr>
              <a:t>favirenz</a:t>
            </a:r>
            <a:r>
              <a:rPr lang="en-US" sz="1400" dirty="0">
                <a:latin typeface="Arial" pitchFamily="-107" charset="0"/>
                <a:ea typeface="Arial" pitchFamily="-107" charset="0"/>
                <a:cs typeface="Arial" pitchFamily="-107" charset="0"/>
              </a:rPr>
              <a:t> </a:t>
            </a:r>
            <a:r>
              <a:rPr lang="en-US" sz="1400" b="1" dirty="0">
                <a:latin typeface="Arial" pitchFamily="-107" charset="0"/>
                <a:ea typeface="Arial" pitchFamily="-107" charset="0"/>
                <a:cs typeface="Arial" pitchFamily="-107" charset="0"/>
              </a:rPr>
              <a:t>N</a:t>
            </a:r>
            <a:r>
              <a:rPr lang="en-US" sz="1400" dirty="0">
                <a:latin typeface="Arial" pitchFamily="-107" charset="0"/>
                <a:ea typeface="Arial" pitchFamily="-107" charset="0"/>
                <a:cs typeface="Arial" pitchFamily="-107" charset="0"/>
              </a:rPr>
              <a:t>europsychiatric events </a:t>
            </a:r>
            <a:r>
              <a:rPr lang="en-US" sz="1400" dirty="0" err="1">
                <a:latin typeface="Arial" pitchFamily="-107" charset="0"/>
                <a:ea typeface="Arial" pitchFamily="-107" charset="0"/>
                <a:cs typeface="Arial" pitchFamily="-107" charset="0"/>
              </a:rPr>
              <a:t>versu</a:t>
            </a:r>
            <a:r>
              <a:rPr lang="en-US" sz="1400" b="1" dirty="0" err="1">
                <a:latin typeface="Arial" pitchFamily="-107" charset="0"/>
                <a:ea typeface="Arial" pitchFamily="-107" charset="0"/>
                <a:cs typeface="Arial" pitchFamily="-107" charset="0"/>
              </a:rPr>
              <a:t>S</a:t>
            </a:r>
            <a:r>
              <a:rPr lang="en-US" sz="1400" dirty="0">
                <a:latin typeface="Arial" pitchFamily="-107" charset="0"/>
                <a:ea typeface="Arial" pitchFamily="-107" charset="0"/>
                <a:cs typeface="Arial" pitchFamily="-107" charset="0"/>
              </a:rPr>
              <a:t> </a:t>
            </a:r>
            <a:r>
              <a:rPr lang="en-US" sz="1400" b="1" dirty="0" err="1">
                <a:latin typeface="Arial" pitchFamily="-107" charset="0"/>
                <a:ea typeface="Arial" pitchFamily="-107" charset="0"/>
                <a:cs typeface="Arial" pitchFamily="-107" charset="0"/>
              </a:rPr>
              <a:t>E</a:t>
            </a:r>
            <a:r>
              <a:rPr lang="en-US" sz="1400" dirty="0" err="1">
                <a:latin typeface="Arial" pitchFamily="-107" charset="0"/>
                <a:ea typeface="Arial" pitchFamily="-107" charset="0"/>
                <a:cs typeface="Arial" pitchFamily="-107" charset="0"/>
              </a:rPr>
              <a:t>travirine</a:t>
            </a:r>
            <a:endParaRPr lang="en-US" sz="1400" dirty="0">
              <a:latin typeface="Arial" pitchFamily="-107" charset="0"/>
              <a:ea typeface="Arial" pitchFamily="-107" charset="0"/>
              <a:cs typeface="Arial" pitchFamily="-107" charset="0"/>
            </a:endParaRPr>
          </a:p>
        </p:txBody>
      </p:sp>
      <p:cxnSp>
        <p:nvCxnSpPr>
          <p:cNvPr id="5" name="Straight Connector 4"/>
          <p:cNvCxnSpPr/>
          <p:nvPr/>
        </p:nvCxnSpPr>
        <p:spPr>
          <a:xfrm>
            <a:off x="304801" y="5389472"/>
            <a:ext cx="4877146"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330314"/>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Efavirenz Due to CNS Toxicity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24 and 48: Virologic Response (on-treatment analysis)</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Waters L, et al. </a:t>
            </a:r>
            <a:r>
              <a:rPr lang="is-IS" dirty="0"/>
              <a:t>AIDS. 2011;25:65-71.</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279342803"/>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358493"/>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Efavirenz Due to CNS Toxicity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Change in CNS Adverse Events, by Study Group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Waters L, et al. </a:t>
            </a:r>
            <a:r>
              <a:rPr lang="is-IS" dirty="0"/>
              <a:t>AIDS. 2011;25:65-71.</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3548636914"/>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9120198"/>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Efavirenz Due to CNS Toxicity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Change in CNS Adverse Events: Combined Analyses</a:t>
            </a:r>
          </a:p>
        </p:txBody>
      </p:sp>
      <p:sp>
        <p:nvSpPr>
          <p:cNvPr id="6" name="Content Placeholder 5"/>
          <p:cNvSpPr>
            <a:spLocks noGrp="1"/>
          </p:cNvSpPr>
          <p:nvPr>
            <p:ph type="body" sz="quarter" idx="16"/>
          </p:nvPr>
        </p:nvSpPr>
        <p:spPr/>
        <p:txBody>
          <a:bodyPr/>
          <a:lstStyle/>
          <a:p>
            <a:r>
              <a:rPr lang="en-US" dirty="0"/>
              <a:t>Source: Waters L, et al. </a:t>
            </a:r>
            <a:r>
              <a:rPr lang="is-IS" dirty="0"/>
              <a:t>AIDS. 2011;25:65-71.</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2316229075"/>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202838"/>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Etravirine from Efavirenz Due to CNS Toxicity </a:t>
            </a:r>
            <a:br>
              <a:rPr lang="en-US" sz="2400" dirty="0">
                <a:solidFill>
                  <a:srgbClr val="E3D8E8"/>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Lipid Changes After 12 Weeks of Etravirine </a:t>
            </a:r>
          </a:p>
        </p:txBody>
      </p:sp>
      <p:sp>
        <p:nvSpPr>
          <p:cNvPr id="8" name="Content Placeholder 7"/>
          <p:cNvSpPr>
            <a:spLocks noGrp="1"/>
          </p:cNvSpPr>
          <p:nvPr>
            <p:ph type="body" sz="quarter" idx="16"/>
          </p:nvPr>
        </p:nvSpPr>
        <p:spPr/>
        <p:txBody>
          <a:bodyPr/>
          <a:lstStyle/>
          <a:p>
            <a:r>
              <a:rPr lang="en-US" dirty="0"/>
              <a:t>Source: Waters L, et al. </a:t>
            </a:r>
            <a:r>
              <a:rPr lang="is-IS" dirty="0"/>
              <a:t>AIDS. 2011;25:65-71.</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89203802"/>
              </p:ext>
            </p:extLst>
          </p:nvPr>
        </p:nvGraphicFramePr>
        <p:xfrm>
          <a:off x="372191" y="1898909"/>
          <a:ext cx="8450639" cy="4562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69301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22" charset="-128"/>
                <a:cs typeface="ＭＳ Ｐゴシック" pitchFamily="22" charset="-128"/>
              </a:rPr>
              <a:t>Switch from Efavirenz to Etravirine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SSAT-029: Conclusions</a:t>
            </a:r>
            <a:endParaRPr lang="en-US" sz="2800" dirty="0"/>
          </a:p>
        </p:txBody>
      </p:sp>
      <p:sp>
        <p:nvSpPr>
          <p:cNvPr id="9" name="Content Placeholder 8"/>
          <p:cNvSpPr>
            <a:spLocks noGrp="1"/>
          </p:cNvSpPr>
          <p:nvPr>
            <p:ph type="body" sz="quarter" idx="14"/>
          </p:nvPr>
        </p:nvSpPr>
        <p:spPr/>
        <p:txBody>
          <a:bodyPr/>
          <a:lstStyle/>
          <a:p>
            <a:r>
              <a:rPr lang="en-US" dirty="0"/>
              <a:t>Source: Waters L, et al. </a:t>
            </a:r>
            <a:r>
              <a:rPr lang="is-IS" dirty="0"/>
              <a:t>AIDS. 2011;25:65-71.</a:t>
            </a:r>
            <a:endParaRPr lang="it-IT" dirty="0">
              <a:latin typeface="Arial" pitchFamily="22" charset="0"/>
            </a:endParaRPr>
          </a:p>
        </p:txBody>
      </p:sp>
      <p:graphicFrame>
        <p:nvGraphicFramePr>
          <p:cNvPr id="6" name="Table 5"/>
          <p:cNvGraphicFramePr>
            <a:graphicFrameLocks noGrp="1"/>
          </p:cNvGraphicFramePr>
          <p:nvPr>
            <p:extLst/>
          </p:nvPr>
        </p:nvGraphicFramePr>
        <p:xfrm>
          <a:off x="0" y="265484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rgbClr val="000000"/>
                          </a:solidFill>
                          <a:latin typeface="+mn-lt"/>
                          <a:ea typeface="+mn-ea"/>
                          <a:cs typeface="Arial"/>
                        </a:rPr>
                        <a:t>Switching efavirenz to etravirine led to a significant reduction in overall grade</a:t>
                      </a:r>
                      <a:r>
                        <a:rPr lang="en-US" sz="2000" b="0" kern="1200" baseline="0" dirty="0">
                          <a:solidFill>
                            <a:srgbClr val="000000"/>
                          </a:solidFill>
                          <a:latin typeface="+mn-lt"/>
                          <a:ea typeface="+mn-ea"/>
                          <a:cs typeface="Arial"/>
                        </a:rPr>
                        <a:t> </a:t>
                      </a:r>
                      <a:r>
                        <a:rPr lang="en-US" sz="2000" b="0" kern="1200" dirty="0">
                          <a:solidFill>
                            <a:srgbClr val="000000"/>
                          </a:solidFill>
                          <a:latin typeface="+mn-lt"/>
                          <a:ea typeface="+mn-ea"/>
                          <a:cs typeface="Arial"/>
                        </a:rPr>
                        <a:t>2-4 CNS adverse events, including insomnia, abnormal dreams and nervousness as individual adverse event. Lack of improvement for some events suggests other causative factors.</a:t>
                      </a:r>
                      <a:r>
                        <a:rPr lang="en-US" sz="2000" b="0" dirty="0">
                          <a:solidFill>
                            <a:srgbClr val="000000"/>
                          </a:solidFill>
                          <a:latin typeface="Arial"/>
                          <a:cs typeface="Arial"/>
                        </a:rPr>
                        <a:t>”</a:t>
                      </a:r>
                    </a:p>
                  </a:txBody>
                  <a:tcPr marL="548640" marR="54864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7918663"/>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2800"/>
              </a:lnSpc>
            </a:pPr>
            <a:r>
              <a:rPr lang="en-US" dirty="0"/>
              <a:t>Weighted Scores for Etravirine-Associated Mutations Based on Data from Duet 1 &amp; 2</a:t>
            </a:r>
          </a:p>
        </p:txBody>
      </p:sp>
      <p:sp>
        <p:nvSpPr>
          <p:cNvPr id="3" name="Content Placeholder 2"/>
          <p:cNvSpPr>
            <a:spLocks noGrp="1"/>
          </p:cNvSpPr>
          <p:nvPr>
            <p:ph type="body" sz="quarter" idx="14"/>
          </p:nvPr>
        </p:nvSpPr>
        <p:spPr/>
        <p:txBody>
          <a:bodyPr/>
          <a:lstStyle/>
          <a:p>
            <a:r>
              <a:rPr lang="en-US" dirty="0"/>
              <a:t>Source: Vingerhoets J, et al. AIDS. 2010;24:503-14.</a:t>
            </a:r>
          </a:p>
        </p:txBody>
      </p:sp>
      <p:graphicFrame>
        <p:nvGraphicFramePr>
          <p:cNvPr id="8" name="Group 65"/>
          <p:cNvGraphicFramePr>
            <a:graphicFrameLocks noGrp="1"/>
          </p:cNvGraphicFramePr>
          <p:nvPr>
            <p:extLst/>
          </p:nvPr>
        </p:nvGraphicFramePr>
        <p:xfrm>
          <a:off x="457200" y="1716007"/>
          <a:ext cx="8229600" cy="3121185"/>
        </p:xfrm>
        <a:graphic>
          <a:graphicData uri="http://schemas.openxmlformats.org/drawingml/2006/table">
            <a:tbl>
              <a:tblPr>
                <a:effectLst>
                  <a:outerShdw blurRad="50800" dist="38100" dir="2700000">
                    <a:srgbClr val="000000">
                      <a:alpha val="43000"/>
                    </a:srgbClr>
                  </a:outerShdw>
                </a:effectLst>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24237">
                <a:tc gridSpan="2">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2000" b="0" i="0" u="none" strike="noStrike" cap="none" normalizeH="0" baseline="0" dirty="0">
                          <a:ln>
                            <a:noFill/>
                          </a:ln>
                          <a:solidFill>
                            <a:srgbClr val="FFFFFF"/>
                          </a:solidFill>
                          <a:effectLst/>
                          <a:latin typeface="Arial"/>
                          <a:ea typeface="ＭＳ Ｐゴシック" pitchFamily="-108" charset="-128"/>
                          <a:cs typeface="Arial"/>
                        </a:rPr>
                        <a:t>Etravirine Resistance-Associated Mutations and Response to Etravirine</a:t>
                      </a:r>
                    </a:p>
                  </a:txBody>
                  <a:tcPr marL="65762" marR="65762" marT="32871" marB="32871" anchor="ctr" horzOverflow="overflow">
                    <a:lnL w="381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624237">
                <a:tc>
                  <a:txBody>
                    <a:bodyPr/>
                    <a:lstStyle/>
                    <a:p>
                      <a:pPr marL="36576"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2000" b="0" i="0" u="none" strike="noStrike" cap="none" normalizeH="0" baseline="0" dirty="0">
                          <a:ln>
                            <a:noFill/>
                          </a:ln>
                          <a:solidFill>
                            <a:srgbClr val="FFFFFF"/>
                          </a:solidFill>
                          <a:effectLst/>
                          <a:latin typeface="Arial"/>
                          <a:ea typeface="ＭＳ Ｐゴシック" pitchFamily="-108" charset="-128"/>
                          <a:cs typeface="Arial"/>
                        </a:rPr>
                        <a:t>Etravirine Mutation Score</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36576"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2000" b="0" i="0" u="none" strike="noStrike" cap="none" normalizeH="0" baseline="0" dirty="0">
                          <a:ln>
                            <a:noFill/>
                          </a:ln>
                          <a:solidFill>
                            <a:srgbClr val="FFFFFF"/>
                          </a:solidFill>
                          <a:effectLst/>
                          <a:latin typeface="Arial"/>
                          <a:ea typeface="ＭＳ Ｐゴシック" pitchFamily="-108" charset="-128"/>
                          <a:cs typeface="Arial"/>
                        </a:rPr>
                        <a:t>Predicted Response Rate</a:t>
                      </a:r>
                    </a:p>
                  </a:txBody>
                  <a:tcPr marL="65762" marR="65762" marT="32871" marB="32871" anchor="ctr"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624237">
                <a:tc>
                  <a:txBody>
                    <a:bodyPr/>
                    <a:lstStyle/>
                    <a:p>
                      <a:pPr marL="36576" indent="0" algn="ctr">
                        <a:spcBef>
                          <a:spcPts val="1200"/>
                        </a:spcBef>
                      </a:pPr>
                      <a:r>
                        <a:rPr lang="en-US" sz="1800" kern="1200" spc="-30" dirty="0">
                          <a:solidFill>
                            <a:srgbClr val="000000"/>
                          </a:solidFill>
                          <a:latin typeface="Arial"/>
                          <a:ea typeface="+mn-ea"/>
                          <a:cs typeface="Arial"/>
                        </a:rPr>
                        <a:t>0 – 2.0</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6576" indent="0" algn="ctr">
                        <a:spcBef>
                          <a:spcPts val="1200"/>
                        </a:spcBef>
                      </a:pPr>
                      <a:r>
                        <a:rPr lang="en-US" sz="1800" kern="1200" spc="-30" dirty="0">
                          <a:solidFill>
                            <a:srgbClr val="000000"/>
                          </a:solidFill>
                          <a:latin typeface="Arial"/>
                          <a:ea typeface="+mn-ea"/>
                          <a:cs typeface="Arial"/>
                        </a:rPr>
                        <a:t>Highest response rate</a:t>
                      </a:r>
                    </a:p>
                  </a:txBody>
                  <a:tcPr marL="65762" marR="65762" marT="32871" marB="32871" anchor="ctr"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24237">
                <a:tc>
                  <a:txBody>
                    <a:bodyPr/>
                    <a:lstStyle/>
                    <a:p>
                      <a:pPr marL="36576" indent="0" algn="ctr">
                        <a:spcBef>
                          <a:spcPts val="1200"/>
                        </a:spcBef>
                      </a:pPr>
                      <a:r>
                        <a:rPr lang="en-US" sz="1800" kern="1200" spc="-30" dirty="0">
                          <a:solidFill>
                            <a:srgbClr val="000000"/>
                          </a:solidFill>
                          <a:latin typeface="Arial"/>
                          <a:ea typeface="+mn-ea"/>
                          <a:cs typeface="Arial"/>
                        </a:rPr>
                        <a:t>2.5 - 3.5</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BF2"/>
                    </a:solidFill>
                  </a:tcPr>
                </a:tc>
                <a:tc>
                  <a:txBody>
                    <a:bodyPr/>
                    <a:lstStyle/>
                    <a:p>
                      <a:pPr marL="36576" indent="0" algn="ctr">
                        <a:spcBef>
                          <a:spcPts val="1200"/>
                        </a:spcBef>
                      </a:pPr>
                      <a:r>
                        <a:rPr lang="en-US" sz="1800" kern="1200" spc="-30" dirty="0">
                          <a:solidFill>
                            <a:srgbClr val="000000"/>
                          </a:solidFill>
                          <a:latin typeface="Arial"/>
                          <a:ea typeface="+mn-ea"/>
                          <a:cs typeface="Arial"/>
                        </a:rPr>
                        <a:t>Intermediate response</a:t>
                      </a:r>
                    </a:p>
                  </a:txBody>
                  <a:tcPr marL="65762" marR="65762" marT="32871" marB="32871" anchor="ctr"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3"/>
                  </a:ext>
                </a:extLst>
              </a:tr>
              <a:tr h="624237">
                <a:tc>
                  <a:txBody>
                    <a:bodyPr/>
                    <a:lstStyle/>
                    <a:p>
                      <a:pPr marL="36576" indent="0" algn="ctr">
                        <a:spcBef>
                          <a:spcPts val="1200"/>
                        </a:spcBef>
                      </a:pPr>
                      <a:r>
                        <a:rPr lang="en-US" sz="1800" u="none" kern="1200" spc="-30" dirty="0">
                          <a:solidFill>
                            <a:srgbClr val="000000"/>
                          </a:solidFill>
                          <a:latin typeface="Arial"/>
                          <a:ea typeface="+mn-ea"/>
                          <a:cs typeface="Arial"/>
                        </a:rPr>
                        <a:t>&gt;</a:t>
                      </a:r>
                      <a:r>
                        <a:rPr lang="en-US" sz="1800" kern="1200" spc="-30" dirty="0">
                          <a:solidFill>
                            <a:srgbClr val="000000"/>
                          </a:solidFill>
                          <a:latin typeface="Arial"/>
                          <a:ea typeface="+mn-ea"/>
                          <a:cs typeface="Arial"/>
                        </a:rPr>
                        <a:t>3.5</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6576" indent="0" algn="ctr">
                        <a:spcBef>
                          <a:spcPts val="1200"/>
                        </a:spcBef>
                      </a:pPr>
                      <a:r>
                        <a:rPr lang="en-US" sz="1800" kern="1200" spc="-30" dirty="0">
                          <a:solidFill>
                            <a:srgbClr val="000000"/>
                          </a:solidFill>
                          <a:latin typeface="Arial"/>
                          <a:ea typeface="+mn-ea"/>
                          <a:cs typeface="Arial"/>
                        </a:rPr>
                        <a:t>Progressive</a:t>
                      </a:r>
                      <a:r>
                        <a:rPr lang="en-US" sz="1800" kern="1200" spc="-30" baseline="0" dirty="0">
                          <a:solidFill>
                            <a:srgbClr val="000000"/>
                          </a:solidFill>
                          <a:latin typeface="Arial"/>
                          <a:ea typeface="+mn-ea"/>
                          <a:cs typeface="Arial"/>
                        </a:rPr>
                        <a:t> reduced response</a:t>
                      </a:r>
                      <a:endParaRPr lang="en-US" sz="1800" kern="1200" spc="-30" dirty="0">
                        <a:solidFill>
                          <a:srgbClr val="000000"/>
                        </a:solidFill>
                        <a:latin typeface="Arial"/>
                        <a:ea typeface="+mn-ea"/>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0300967"/>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800"/>
              </a:lnSpc>
            </a:pPr>
            <a:r>
              <a:rPr lang="en-US" dirty="0"/>
              <a:t>Weighted Scores for Etravirine-Associated Mutations Based on Data from Duet 1 &amp; 2</a:t>
            </a:r>
          </a:p>
        </p:txBody>
      </p:sp>
      <p:sp>
        <p:nvSpPr>
          <p:cNvPr id="8" name="Text Placeholder 7"/>
          <p:cNvSpPr>
            <a:spLocks noGrp="1"/>
          </p:cNvSpPr>
          <p:nvPr>
            <p:ph type="body" sz="quarter" idx="15"/>
          </p:nvPr>
        </p:nvSpPr>
        <p:spPr/>
        <p:txBody>
          <a:bodyPr/>
          <a:lstStyle/>
          <a:p>
            <a:r>
              <a:rPr lang="en-US" dirty="0"/>
              <a:t>Virologic Response at Week 24 in Duet-1 and Duet-2</a:t>
            </a:r>
          </a:p>
        </p:txBody>
      </p:sp>
      <p:sp>
        <p:nvSpPr>
          <p:cNvPr id="15" name="Content Placeholder 14"/>
          <p:cNvSpPr>
            <a:spLocks noGrp="1"/>
          </p:cNvSpPr>
          <p:nvPr>
            <p:ph type="body" sz="quarter" idx="16"/>
          </p:nvPr>
        </p:nvSpPr>
        <p:spPr/>
        <p:txBody>
          <a:bodyPr/>
          <a:lstStyle/>
          <a:p>
            <a:r>
              <a:rPr lang="en-US" dirty="0"/>
              <a:t>Source: Vingerhoets J, et al. AIDS. 2010;24:503-14.</a:t>
            </a:r>
          </a:p>
        </p:txBody>
      </p:sp>
      <p:graphicFrame>
        <p:nvGraphicFramePr>
          <p:cNvPr id="6" name="Chart 5"/>
          <p:cNvGraphicFramePr>
            <a:graphicFrameLocks/>
          </p:cNvGraphicFramePr>
          <p:nvPr>
            <p:extLst>
              <p:ext uri="{D42A27DB-BD31-4B8C-83A1-F6EECF244321}">
                <p14:modId xmlns:p14="http://schemas.microsoft.com/office/powerpoint/2010/main" val="1772051041"/>
              </p:ext>
            </p:extLst>
          </p:nvPr>
        </p:nvGraphicFramePr>
        <p:xfrm>
          <a:off x="457200" y="1981200"/>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676400" y="2133600"/>
            <a:ext cx="6800088" cy="381000"/>
          </a:xfrm>
          <a:prstGeom prst="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      Highest Response	           Intermediate Response	   Reduced Response</a:t>
            </a:r>
          </a:p>
        </p:txBody>
      </p:sp>
      <p:cxnSp>
        <p:nvCxnSpPr>
          <p:cNvPr id="10" name="Straight Connector 9"/>
          <p:cNvCxnSpPr/>
          <p:nvPr/>
        </p:nvCxnSpPr>
        <p:spPr>
          <a:xfrm rot="5400000">
            <a:off x="2346147" y="3730804"/>
            <a:ext cx="317906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613093" y="3730804"/>
            <a:ext cx="317906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74603"/>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2800"/>
              </a:lnSpc>
            </a:pPr>
            <a:r>
              <a:rPr lang="en-US" dirty="0"/>
              <a:t>Baseline Etravirine Resistance-Associated Mutations</a:t>
            </a:r>
            <a:br>
              <a:rPr lang="en-US" dirty="0"/>
            </a:br>
            <a:r>
              <a:rPr lang="en-US" dirty="0"/>
              <a:t>Predicting Response to Etravirine; DUET 1 &amp; 2</a:t>
            </a:r>
          </a:p>
        </p:txBody>
      </p:sp>
      <p:sp>
        <p:nvSpPr>
          <p:cNvPr id="5" name="Content Placeholder 4"/>
          <p:cNvSpPr>
            <a:spLocks noGrp="1"/>
          </p:cNvSpPr>
          <p:nvPr>
            <p:ph type="body" sz="quarter" idx="14"/>
          </p:nvPr>
        </p:nvSpPr>
        <p:spPr/>
        <p:txBody>
          <a:bodyPr/>
          <a:lstStyle/>
          <a:p>
            <a:r>
              <a:rPr lang="en-US" dirty="0"/>
              <a:t>From: Vingerhoets J, et al. AIDS. 2010;24:503-14.</a:t>
            </a:r>
          </a:p>
        </p:txBody>
      </p:sp>
      <p:graphicFrame>
        <p:nvGraphicFramePr>
          <p:cNvPr id="6" name="Chart 5"/>
          <p:cNvGraphicFramePr>
            <a:graphicFrameLocks/>
          </p:cNvGraphicFramePr>
          <p:nvPr>
            <p:extLst>
              <p:ext uri="{D42A27DB-BD31-4B8C-83A1-F6EECF244321}">
                <p14:modId xmlns:p14="http://schemas.microsoft.com/office/powerpoint/2010/main" val="4106431009"/>
              </p:ext>
            </p:extLst>
          </p:nvPr>
        </p:nvGraphicFramePr>
        <p:xfrm>
          <a:off x="4629920" y="1828807"/>
          <a:ext cx="4361676" cy="402335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rot="5400000">
            <a:off x="5391015" y="3755869"/>
            <a:ext cx="2484120" cy="1588"/>
          </a:xfrm>
          <a:prstGeom prst="line">
            <a:avLst/>
          </a:prstGeom>
          <a:ln w="158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2" name="Group 65"/>
          <p:cNvGraphicFramePr>
            <a:graphicFrameLocks noGrp="1"/>
          </p:cNvGraphicFramePr>
          <p:nvPr>
            <p:extLst>
              <p:ext uri="{D42A27DB-BD31-4B8C-83A1-F6EECF244321}">
                <p14:modId xmlns:p14="http://schemas.microsoft.com/office/powerpoint/2010/main" val="3121647900"/>
              </p:ext>
            </p:extLst>
          </p:nvPr>
        </p:nvGraphicFramePr>
        <p:xfrm>
          <a:off x="228600" y="1828803"/>
          <a:ext cx="4206240" cy="4023360"/>
        </p:xfrm>
        <a:graphic>
          <a:graphicData uri="http://schemas.openxmlformats.org/drawingml/2006/table">
            <a:tbl>
              <a:tblPr>
                <a:effectLst/>
              </a:tblPr>
              <a:tblGrid>
                <a:gridCol w="1051560">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051560">
                  <a:extLst>
                    <a:ext uri="{9D8B030D-6E8A-4147-A177-3AD203B41FA5}">
                      <a16:colId xmlns:a16="http://schemas.microsoft.com/office/drawing/2014/main" val="20003"/>
                    </a:ext>
                  </a:extLst>
                </a:gridCol>
              </a:tblGrid>
              <a:tr h="517982">
                <a:tc gridSpan="4">
                  <a:txBody>
                    <a:bodyPr/>
                    <a:lstStyle/>
                    <a:p>
                      <a:pPr marL="36576"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600" b="0" i="0" u="none" strike="noStrike" cap="none" normalizeH="0" baseline="0" dirty="0">
                          <a:ln>
                            <a:noFill/>
                          </a:ln>
                          <a:solidFill>
                            <a:srgbClr val="FFFFFF"/>
                          </a:solidFill>
                          <a:effectLst/>
                          <a:latin typeface="Arial"/>
                          <a:ea typeface="ＭＳ Ｐゴシック" pitchFamily="-108" charset="-128"/>
                          <a:cs typeface="Arial"/>
                        </a:rPr>
                        <a:t>Individual Mutation Weight to Etravirine</a:t>
                      </a:r>
                    </a:p>
                  </a:txBody>
                  <a:tcPr marL="65762" marR="65762" marT="32871" marB="32871"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477527">
                <a:tc>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600" b="0" i="0" u="none" strike="noStrike" cap="none" normalizeH="0" baseline="0" dirty="0">
                          <a:ln>
                            <a:noFill/>
                          </a:ln>
                          <a:solidFill>
                            <a:srgbClr val="FFFFFF"/>
                          </a:solidFill>
                          <a:effectLst/>
                          <a:latin typeface="Arial"/>
                          <a:ea typeface="ＭＳ Ｐゴシック" pitchFamily="-108" charset="-128"/>
                          <a:cs typeface="Arial"/>
                        </a:rPr>
                        <a:t>1.0</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600" b="0" i="0" u="none" strike="noStrike" cap="none" normalizeH="0" baseline="0" dirty="0">
                          <a:ln>
                            <a:noFill/>
                          </a:ln>
                          <a:solidFill>
                            <a:srgbClr val="FFFFFF"/>
                          </a:solidFill>
                          <a:effectLst/>
                          <a:latin typeface="Arial"/>
                          <a:ea typeface="ＭＳ Ｐゴシック" pitchFamily="-108" charset="-128"/>
                          <a:cs typeface="Arial"/>
                        </a:rPr>
                        <a:t>1.5</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600" b="0" i="0" u="none" strike="noStrike" cap="none" normalizeH="0" baseline="0" dirty="0">
                          <a:ln>
                            <a:noFill/>
                          </a:ln>
                          <a:solidFill>
                            <a:srgbClr val="FFFFFF"/>
                          </a:solidFill>
                          <a:effectLst/>
                          <a:latin typeface="Arial"/>
                          <a:ea typeface="ＭＳ Ｐゴシック" pitchFamily="-108" charset="-128"/>
                          <a:cs typeface="Arial"/>
                        </a:rPr>
                        <a:t>2.5</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600" b="0" i="0" u="none" strike="noStrike" cap="none" normalizeH="0" baseline="0" dirty="0">
                          <a:ln>
                            <a:noFill/>
                          </a:ln>
                          <a:solidFill>
                            <a:srgbClr val="FFFFFF"/>
                          </a:solidFill>
                          <a:effectLst/>
                          <a:latin typeface="Arial"/>
                          <a:ea typeface="ＭＳ Ｐゴシック" pitchFamily="-108" charset="-128"/>
                          <a:cs typeface="Arial"/>
                        </a:rPr>
                        <a:t>3</a:t>
                      </a:r>
                    </a:p>
                  </a:txBody>
                  <a:tcPr marL="65762" marR="65762" marT="32871" marB="32871" anchor="ctr"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3027851">
                <a:tc>
                  <a:txBody>
                    <a:bodyPr/>
                    <a:lstStyle/>
                    <a:p>
                      <a:pPr marL="36576" indent="0">
                        <a:spcBef>
                          <a:spcPts val="1200"/>
                        </a:spcBef>
                        <a:spcAft>
                          <a:spcPts val="600"/>
                        </a:spcAft>
                      </a:pPr>
                      <a:r>
                        <a:rPr lang="en-US" sz="1400" kern="1200" spc="-30" dirty="0">
                          <a:solidFill>
                            <a:srgbClr val="000000"/>
                          </a:solidFill>
                          <a:latin typeface="Arial"/>
                          <a:ea typeface="+mn-ea"/>
                          <a:cs typeface="Arial"/>
                        </a:rPr>
                        <a:t>V90I</a:t>
                      </a:r>
                    </a:p>
                    <a:p>
                      <a:pPr marL="36576" indent="0">
                        <a:spcBef>
                          <a:spcPts val="1200"/>
                        </a:spcBef>
                        <a:spcAft>
                          <a:spcPts val="600"/>
                        </a:spcAft>
                      </a:pPr>
                      <a:r>
                        <a:rPr lang="en-US" sz="1400" kern="1200" spc="-30" dirty="0">
                          <a:solidFill>
                            <a:srgbClr val="000000"/>
                          </a:solidFill>
                          <a:latin typeface="Arial"/>
                          <a:ea typeface="+mn-ea"/>
                          <a:cs typeface="Arial"/>
                        </a:rPr>
                        <a:t>A98G</a:t>
                      </a:r>
                    </a:p>
                    <a:p>
                      <a:pPr marL="36576" indent="0">
                        <a:spcBef>
                          <a:spcPts val="1200"/>
                        </a:spcBef>
                        <a:spcAft>
                          <a:spcPts val="600"/>
                        </a:spcAft>
                      </a:pPr>
                      <a:r>
                        <a:rPr lang="en-US" sz="1400" kern="1200" spc="-30" dirty="0">
                          <a:solidFill>
                            <a:srgbClr val="000000"/>
                          </a:solidFill>
                          <a:latin typeface="Arial"/>
                          <a:ea typeface="+mn-ea"/>
                          <a:cs typeface="Arial"/>
                        </a:rPr>
                        <a:t>K101E</a:t>
                      </a:r>
                    </a:p>
                    <a:p>
                      <a:pPr marL="36576" indent="0">
                        <a:spcBef>
                          <a:spcPts val="1200"/>
                        </a:spcBef>
                        <a:spcAft>
                          <a:spcPts val="600"/>
                        </a:spcAft>
                      </a:pPr>
                      <a:r>
                        <a:rPr lang="en-US" sz="1400" kern="1200" spc="-30" dirty="0">
                          <a:solidFill>
                            <a:srgbClr val="000000"/>
                          </a:solidFill>
                          <a:latin typeface="Arial"/>
                          <a:ea typeface="+mn-ea"/>
                          <a:cs typeface="Arial"/>
                        </a:rPr>
                        <a:t>K101H</a:t>
                      </a:r>
                    </a:p>
                    <a:p>
                      <a:pPr marL="36576" indent="0">
                        <a:spcBef>
                          <a:spcPts val="1200"/>
                        </a:spcBef>
                        <a:spcAft>
                          <a:spcPts val="600"/>
                        </a:spcAft>
                      </a:pPr>
                      <a:r>
                        <a:rPr lang="en-US" sz="1400" kern="1200" spc="-30" dirty="0">
                          <a:solidFill>
                            <a:srgbClr val="000000"/>
                          </a:solidFill>
                          <a:latin typeface="Arial"/>
                          <a:ea typeface="+mn-ea"/>
                          <a:cs typeface="Arial"/>
                        </a:rPr>
                        <a:t>V179D</a:t>
                      </a:r>
                    </a:p>
                    <a:p>
                      <a:pPr marL="36576" indent="0">
                        <a:spcBef>
                          <a:spcPts val="1200"/>
                        </a:spcBef>
                        <a:spcAft>
                          <a:spcPts val="600"/>
                        </a:spcAft>
                      </a:pPr>
                      <a:r>
                        <a:rPr lang="en-US" sz="1400" kern="1200" spc="-30" dirty="0">
                          <a:solidFill>
                            <a:srgbClr val="000000"/>
                          </a:solidFill>
                          <a:latin typeface="Arial"/>
                          <a:ea typeface="+mn-ea"/>
                          <a:cs typeface="Arial"/>
                        </a:rPr>
                        <a:t>V179T</a:t>
                      </a:r>
                    </a:p>
                    <a:p>
                      <a:pPr marL="36576" indent="0">
                        <a:spcBef>
                          <a:spcPts val="1200"/>
                        </a:spcBef>
                        <a:spcAft>
                          <a:spcPts val="600"/>
                        </a:spcAft>
                      </a:pPr>
                      <a:r>
                        <a:rPr lang="en-US" sz="1400" kern="1200" spc="-30" dirty="0">
                          <a:solidFill>
                            <a:srgbClr val="000000"/>
                          </a:solidFill>
                          <a:latin typeface="Arial"/>
                          <a:ea typeface="+mn-ea"/>
                          <a:cs typeface="Arial"/>
                        </a:rPr>
                        <a:t>G190A</a:t>
                      </a:r>
                    </a:p>
                  </a:txBody>
                  <a:tcPr marL="65762" marR="65762" marT="32871" marB="32871"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6576" indent="0">
                        <a:spcBef>
                          <a:spcPts val="1200"/>
                        </a:spcBef>
                        <a:spcAft>
                          <a:spcPts val="600"/>
                        </a:spcAft>
                      </a:pPr>
                      <a:r>
                        <a:rPr lang="en-US" sz="1400" kern="1200" spc="-30" dirty="0">
                          <a:solidFill>
                            <a:srgbClr val="000000"/>
                          </a:solidFill>
                          <a:latin typeface="Arial"/>
                          <a:ea typeface="+mn-ea"/>
                          <a:cs typeface="Arial"/>
                        </a:rPr>
                        <a:t>V106I</a:t>
                      </a:r>
                    </a:p>
                    <a:p>
                      <a:pPr marL="36576" indent="0">
                        <a:spcBef>
                          <a:spcPts val="1200"/>
                        </a:spcBef>
                        <a:spcAft>
                          <a:spcPts val="600"/>
                        </a:spcAft>
                      </a:pPr>
                      <a:r>
                        <a:rPr lang="en-US" sz="1400" kern="1200" spc="-30" dirty="0">
                          <a:solidFill>
                            <a:srgbClr val="000000"/>
                          </a:solidFill>
                          <a:latin typeface="Arial"/>
                          <a:ea typeface="+mn-ea"/>
                          <a:cs typeface="Arial"/>
                        </a:rPr>
                        <a:t>E138A</a:t>
                      </a:r>
                    </a:p>
                    <a:p>
                      <a:pPr marL="36576" indent="0">
                        <a:spcBef>
                          <a:spcPts val="1200"/>
                        </a:spcBef>
                        <a:spcAft>
                          <a:spcPts val="600"/>
                        </a:spcAft>
                      </a:pPr>
                      <a:r>
                        <a:rPr lang="en-US" sz="1400" kern="1200" spc="-30" dirty="0">
                          <a:solidFill>
                            <a:srgbClr val="000000"/>
                          </a:solidFill>
                          <a:latin typeface="Arial"/>
                          <a:ea typeface="+mn-ea"/>
                          <a:cs typeface="Arial"/>
                        </a:rPr>
                        <a:t>V179F</a:t>
                      </a:r>
                    </a:p>
                    <a:p>
                      <a:pPr marL="36576" indent="0">
                        <a:spcBef>
                          <a:spcPts val="1200"/>
                        </a:spcBef>
                        <a:spcAft>
                          <a:spcPts val="600"/>
                        </a:spcAft>
                      </a:pPr>
                      <a:r>
                        <a:rPr lang="en-US" sz="1400" kern="1200" spc="-30" dirty="0">
                          <a:solidFill>
                            <a:srgbClr val="000000"/>
                          </a:solidFill>
                          <a:latin typeface="Arial"/>
                          <a:ea typeface="+mn-ea"/>
                          <a:cs typeface="Arial"/>
                        </a:rPr>
                        <a:t>G190S</a:t>
                      </a:r>
                    </a:p>
                  </a:txBody>
                  <a:tcPr marL="65762" marR="65762" marT="32871" marB="3287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6EBF2"/>
                    </a:solidFill>
                  </a:tcPr>
                </a:tc>
                <a:tc>
                  <a:txBody>
                    <a:bodyPr/>
                    <a:lstStyle/>
                    <a:p>
                      <a:pPr marL="36576" indent="0">
                        <a:spcBef>
                          <a:spcPts val="1200"/>
                        </a:spcBef>
                        <a:spcAft>
                          <a:spcPts val="600"/>
                        </a:spcAft>
                      </a:pPr>
                      <a:r>
                        <a:rPr lang="en-US" sz="1400" kern="1200" spc="-30" dirty="0">
                          <a:solidFill>
                            <a:srgbClr val="000000"/>
                          </a:solidFill>
                          <a:latin typeface="Arial"/>
                          <a:ea typeface="+mn-ea"/>
                          <a:cs typeface="Arial"/>
                        </a:rPr>
                        <a:t>L100I</a:t>
                      </a:r>
                    </a:p>
                    <a:p>
                      <a:pPr marL="36576" indent="0">
                        <a:spcBef>
                          <a:spcPts val="1200"/>
                        </a:spcBef>
                        <a:spcAft>
                          <a:spcPts val="600"/>
                        </a:spcAft>
                      </a:pPr>
                      <a:r>
                        <a:rPr lang="en-US" sz="1400" kern="1200" spc="-30" dirty="0">
                          <a:solidFill>
                            <a:srgbClr val="000000"/>
                          </a:solidFill>
                          <a:latin typeface="Arial"/>
                          <a:ea typeface="+mn-ea"/>
                          <a:cs typeface="Arial"/>
                        </a:rPr>
                        <a:t>K101P</a:t>
                      </a:r>
                    </a:p>
                    <a:p>
                      <a:pPr marL="36576" indent="0">
                        <a:spcBef>
                          <a:spcPts val="1200"/>
                        </a:spcBef>
                        <a:spcAft>
                          <a:spcPts val="600"/>
                        </a:spcAft>
                      </a:pPr>
                      <a:r>
                        <a:rPr lang="en-US" sz="1400" kern="1200" spc="-30" dirty="0">
                          <a:solidFill>
                            <a:srgbClr val="000000"/>
                          </a:solidFill>
                          <a:latin typeface="Arial"/>
                          <a:ea typeface="+mn-ea"/>
                          <a:cs typeface="Arial"/>
                        </a:rPr>
                        <a:t>Y181C</a:t>
                      </a:r>
                    </a:p>
                    <a:p>
                      <a:pPr marL="36576" indent="0">
                        <a:spcBef>
                          <a:spcPts val="1200"/>
                        </a:spcBef>
                        <a:spcAft>
                          <a:spcPts val="600"/>
                        </a:spcAft>
                      </a:pPr>
                      <a:r>
                        <a:rPr lang="en-US" sz="1400" kern="1200" spc="-30" dirty="0">
                          <a:solidFill>
                            <a:srgbClr val="000000"/>
                          </a:solidFill>
                          <a:latin typeface="Arial"/>
                          <a:ea typeface="+mn-ea"/>
                          <a:cs typeface="Arial"/>
                        </a:rPr>
                        <a:t>M230L</a:t>
                      </a:r>
                    </a:p>
                  </a:txBody>
                  <a:tcPr marL="65762" marR="65762" marT="32871" marB="3287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indent="0" algn="l">
                        <a:spcBef>
                          <a:spcPts val="1200"/>
                        </a:spcBef>
                        <a:spcAft>
                          <a:spcPts val="600"/>
                        </a:spcAft>
                      </a:pPr>
                      <a:r>
                        <a:rPr lang="en-US" sz="1400" kern="1200" dirty="0">
                          <a:solidFill>
                            <a:srgbClr val="000000"/>
                          </a:solidFill>
                          <a:latin typeface="Arial"/>
                          <a:ea typeface="+mn-ea"/>
                          <a:cs typeface="Arial"/>
                        </a:rPr>
                        <a:t>Y181I</a:t>
                      </a:r>
                    </a:p>
                    <a:p>
                      <a:pPr marL="0" indent="0" algn="l">
                        <a:spcBef>
                          <a:spcPts val="1200"/>
                        </a:spcBef>
                        <a:spcAft>
                          <a:spcPts val="600"/>
                        </a:spcAft>
                      </a:pPr>
                      <a:r>
                        <a:rPr lang="en-US" sz="1400" kern="1200" dirty="0">
                          <a:solidFill>
                            <a:srgbClr val="000000"/>
                          </a:solidFill>
                          <a:latin typeface="Arial"/>
                          <a:ea typeface="+mn-ea"/>
                          <a:cs typeface="Arial"/>
                        </a:rPr>
                        <a:t>Y181V</a:t>
                      </a:r>
                    </a:p>
                  </a:txBody>
                  <a:tcPr marL="65762" marR="65762" marT="32871" marB="32871" horzOverflow="overflow">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2"/>
                  </a:ext>
                </a:extLst>
              </a:tr>
            </a:tbl>
          </a:graphicData>
        </a:graphic>
      </p:graphicFrame>
      <p:sp>
        <p:nvSpPr>
          <p:cNvPr id="13" name="Rectangle 12"/>
          <p:cNvSpPr/>
          <p:nvPr/>
        </p:nvSpPr>
        <p:spPr>
          <a:xfrm>
            <a:off x="4642619" y="1835150"/>
            <a:ext cx="4343392" cy="527298"/>
          </a:xfrm>
          <a:prstGeom prst="rect">
            <a:avLst/>
          </a:prstGeom>
          <a:solidFill>
            <a:schemeClr val="tx2"/>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Virologic Response at Week 24 in Duet-1 &amp; Duet-2</a:t>
            </a:r>
          </a:p>
        </p:txBody>
      </p:sp>
      <p:cxnSp>
        <p:nvCxnSpPr>
          <p:cNvPr id="14" name="Straight Connector 13"/>
          <p:cNvCxnSpPr/>
          <p:nvPr/>
        </p:nvCxnSpPr>
        <p:spPr>
          <a:xfrm rot="5400000">
            <a:off x="6512848" y="3755869"/>
            <a:ext cx="2484120" cy="1588"/>
          </a:xfrm>
          <a:prstGeom prst="line">
            <a:avLst/>
          </a:prstGeom>
          <a:ln w="158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505450" y="2508250"/>
            <a:ext cx="3361944" cy="307848"/>
          </a:xfrm>
          <a:prstGeom prst="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        High            Intermediate         Reduced</a:t>
            </a:r>
          </a:p>
        </p:txBody>
      </p:sp>
    </p:spTree>
    <p:extLst>
      <p:ext uri="{BB962C8B-B14F-4D97-AF65-F5344CB8AC3E}">
        <p14:creationId xmlns:p14="http://schemas.microsoft.com/office/powerpoint/2010/main" val="345985116"/>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ts val="2800"/>
              </a:lnSpc>
            </a:pPr>
            <a:r>
              <a:rPr lang="en-US" dirty="0"/>
              <a:t>Weighted Scores for Etravirine-Associated Mutations Based on Monogram Biosciences Data</a:t>
            </a:r>
          </a:p>
        </p:txBody>
      </p:sp>
      <p:sp>
        <p:nvSpPr>
          <p:cNvPr id="3" name="Content Placeholder 2"/>
          <p:cNvSpPr>
            <a:spLocks noGrp="1"/>
          </p:cNvSpPr>
          <p:nvPr>
            <p:ph type="body" sz="quarter" idx="14"/>
          </p:nvPr>
        </p:nvSpPr>
        <p:spPr/>
        <p:txBody>
          <a:bodyPr/>
          <a:lstStyle/>
          <a:p>
            <a:r>
              <a:rPr lang="en-US" sz="1200" dirty="0"/>
              <a:t>Source: Benhamida J, et al. XVII International HIV Drug Resistance Workshop. 2008. Abstract 130.</a:t>
            </a:r>
          </a:p>
        </p:txBody>
      </p:sp>
      <p:graphicFrame>
        <p:nvGraphicFramePr>
          <p:cNvPr id="8" name="Group 65"/>
          <p:cNvGraphicFramePr>
            <a:graphicFrameLocks noGrp="1"/>
          </p:cNvGraphicFramePr>
          <p:nvPr>
            <p:extLst>
              <p:ext uri="{D42A27DB-BD31-4B8C-83A1-F6EECF244321}">
                <p14:modId xmlns:p14="http://schemas.microsoft.com/office/powerpoint/2010/main" val="1114638949"/>
              </p:ext>
            </p:extLst>
          </p:nvPr>
        </p:nvGraphicFramePr>
        <p:xfrm>
          <a:off x="914400" y="1447800"/>
          <a:ext cx="7315200" cy="4971749"/>
        </p:xfrm>
        <a:graphic>
          <a:graphicData uri="http://schemas.openxmlformats.org/drawingml/2006/table">
            <a:tbl>
              <a:tblPr>
                <a:effectLst/>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69862">
                <a:tc gridSpan="4">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800" b="0" i="0" u="none" strike="noStrike" cap="none" normalizeH="0" baseline="0" dirty="0">
                          <a:ln>
                            <a:noFill/>
                          </a:ln>
                          <a:solidFill>
                            <a:srgbClr val="FFFFFF"/>
                          </a:solidFill>
                          <a:effectLst/>
                          <a:latin typeface="Arial"/>
                          <a:ea typeface="ＭＳ Ｐゴシック" pitchFamily="-108" charset="-128"/>
                          <a:cs typeface="Arial"/>
                        </a:rPr>
                        <a:t>Individual Mutation Weight to Etravirine (n = 30 mutations)</a:t>
                      </a: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36576"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endParaRPr kumimoji="0" lang="en-US" sz="2000" b="1"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369862">
                <a:tc>
                  <a:txBody>
                    <a:bodyPr/>
                    <a:lstStyle/>
                    <a:p>
                      <a:pPr marL="91440" marR="0" lvl="0" indent="0" algn="l" defTabSz="457200" rtl="0" eaLnBrk="0" fontAlgn="base" latinLnBrk="0" hangingPunct="0">
                        <a:lnSpc>
                          <a:spcPct val="100000"/>
                        </a:lnSpc>
                        <a:spcBef>
                          <a:spcPts val="1080"/>
                        </a:spcBef>
                        <a:spcAft>
                          <a:spcPts val="600"/>
                        </a:spcAft>
                        <a:buClr>
                          <a:srgbClr val="7592A4"/>
                        </a:buClr>
                        <a:buSzTx/>
                        <a:buFont typeface="Arial" pitchFamily="-108" charset="0"/>
                        <a:buNone/>
                        <a:tabLst/>
                      </a:pPr>
                      <a:r>
                        <a:rPr kumimoji="0" lang="en-US" sz="1800" b="0" i="0" u="none" strike="noStrike" cap="none" normalizeH="0" baseline="0" dirty="0">
                          <a:ln>
                            <a:noFill/>
                          </a:ln>
                          <a:solidFill>
                            <a:srgbClr val="FFFFFF"/>
                          </a:solidFill>
                          <a:effectLst/>
                          <a:latin typeface="Arial"/>
                          <a:ea typeface="ＭＳ Ｐゴシック" pitchFamily="-108" charset="-128"/>
                          <a:cs typeface="Arial"/>
                        </a:rPr>
                        <a:t>1</a:t>
                      </a:r>
                    </a:p>
                  </a:txBody>
                  <a:tcPr marL="65762" marR="65762" marT="32871" marB="32871"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800" b="0" i="0" u="none" strike="noStrike" cap="none" normalizeH="0" baseline="0" dirty="0">
                          <a:ln>
                            <a:noFill/>
                          </a:ln>
                          <a:solidFill>
                            <a:srgbClr val="FFFFFF"/>
                          </a:solidFill>
                          <a:effectLst/>
                          <a:latin typeface="Arial"/>
                          <a:ea typeface="ＭＳ Ｐゴシック" pitchFamily="-108" charset="-128"/>
                          <a:cs typeface="Arial"/>
                        </a:rPr>
                        <a:t>2</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800" b="0" i="0" u="none" strike="noStrike" cap="none" normalizeH="0" baseline="0" dirty="0">
                          <a:ln>
                            <a:noFill/>
                          </a:ln>
                          <a:solidFill>
                            <a:srgbClr val="FFFFFF"/>
                          </a:solidFill>
                          <a:effectLst/>
                          <a:latin typeface="Arial"/>
                          <a:ea typeface="ＭＳ Ｐゴシック" pitchFamily="-108" charset="-128"/>
                          <a:cs typeface="Arial"/>
                        </a:rPr>
                        <a:t>3</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a:txBody>
                    <a:bodyPr/>
                    <a:lstStyle/>
                    <a:p>
                      <a:pPr marL="91440"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800" b="0" i="0" u="none" strike="noStrike" cap="none" normalizeH="0" baseline="0" dirty="0">
                          <a:ln>
                            <a:noFill/>
                          </a:ln>
                          <a:solidFill>
                            <a:srgbClr val="FFFFFF"/>
                          </a:solidFill>
                          <a:effectLst/>
                          <a:latin typeface="Arial"/>
                          <a:ea typeface="ＭＳ Ｐゴシック" pitchFamily="-108" charset="-128"/>
                          <a:cs typeface="Arial"/>
                        </a:rPr>
                        <a:t>4</a:t>
                      </a:r>
                    </a:p>
                  </a:txBody>
                  <a:tcPr marL="65762" marR="65762" marT="32871" marB="32871"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4232025">
                <a:tc>
                  <a:txBody>
                    <a:bodyPr/>
                    <a:lstStyle/>
                    <a:p>
                      <a:pPr marL="91440" indent="0">
                        <a:lnSpc>
                          <a:spcPts val="1600"/>
                        </a:lnSpc>
                        <a:spcBef>
                          <a:spcPts val="800"/>
                        </a:spcBef>
                        <a:spcAft>
                          <a:spcPts val="0"/>
                        </a:spcAft>
                      </a:pPr>
                      <a:r>
                        <a:rPr lang="en-US" sz="1600" kern="1200" spc="-30" dirty="0">
                          <a:solidFill>
                            <a:srgbClr val="000000"/>
                          </a:solidFill>
                          <a:latin typeface="Arial"/>
                          <a:ea typeface="+mn-ea"/>
                          <a:cs typeface="Arial"/>
                        </a:rPr>
                        <a:t>V90I</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K101H</a:t>
                      </a:r>
                    </a:p>
                    <a:p>
                      <a:pPr marL="91440" indent="0">
                        <a:lnSpc>
                          <a:spcPts val="1600"/>
                        </a:lnSpc>
                        <a:spcBef>
                          <a:spcPts val="800"/>
                        </a:spcBef>
                        <a:spcAft>
                          <a:spcPts val="0"/>
                        </a:spcAft>
                      </a:pPr>
                      <a:r>
                        <a:rPr lang="en-US" sz="1600" kern="1200" spc="-30" dirty="0">
                          <a:solidFill>
                            <a:srgbClr val="000000"/>
                          </a:solidFill>
                          <a:latin typeface="+mn-lt"/>
                          <a:ea typeface="+mn-ea"/>
                          <a:cs typeface="Arial"/>
                        </a:rPr>
                        <a:t>V106M</a:t>
                      </a:r>
                    </a:p>
                    <a:p>
                      <a:pPr marL="91440" indent="0">
                        <a:lnSpc>
                          <a:spcPts val="1600"/>
                        </a:lnSpc>
                        <a:spcBef>
                          <a:spcPts val="800"/>
                        </a:spcBef>
                        <a:spcAft>
                          <a:spcPts val="0"/>
                        </a:spcAft>
                      </a:pPr>
                      <a:r>
                        <a:rPr lang="en-US" sz="1600" kern="1200" spc="-30" dirty="0">
                          <a:solidFill>
                            <a:srgbClr val="000000"/>
                          </a:solidFill>
                          <a:latin typeface="+mn-lt"/>
                          <a:ea typeface="+mn-ea"/>
                          <a:cs typeface="Arial"/>
                        </a:rPr>
                        <a:t>E138Q</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V179D</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V179F</a:t>
                      </a:r>
                      <a:endParaRPr lang="en-US" sz="1600" kern="1200" spc="-30" dirty="0">
                        <a:solidFill>
                          <a:srgbClr val="000000"/>
                        </a:solidFill>
                        <a:latin typeface="Arial"/>
                        <a:ea typeface="+mn-ea"/>
                        <a:cs typeface="Arial"/>
                      </a:endParaRPr>
                    </a:p>
                    <a:p>
                      <a:pPr marL="91440" indent="0">
                        <a:lnSpc>
                          <a:spcPts val="1600"/>
                        </a:lnSpc>
                        <a:spcBef>
                          <a:spcPts val="800"/>
                        </a:spcBef>
                        <a:spcAft>
                          <a:spcPts val="0"/>
                        </a:spcAft>
                      </a:pPr>
                      <a:r>
                        <a:rPr lang="en-US" sz="1600" kern="1200" spc="-30" dirty="0">
                          <a:solidFill>
                            <a:srgbClr val="000000"/>
                          </a:solidFill>
                          <a:latin typeface="Arial"/>
                          <a:ea typeface="+mn-ea"/>
                          <a:cs typeface="Arial"/>
                        </a:rPr>
                        <a:t>V179M</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Y181F</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V189I</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G190E</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G190T</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H221Y</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P225H</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K238T</a:t>
                      </a:r>
                    </a:p>
                  </a:txBody>
                  <a:tcPr marL="65762" marR="65762" marT="32871" marB="32871"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K101E</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V106A</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E138K</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V179L</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Y188L</a:t>
                      </a:r>
                    </a:p>
                  </a:txBody>
                  <a:tcPr marL="65762" marR="65762" marT="32871" marB="3287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BF2"/>
                    </a:solidFill>
                  </a:tcPr>
                </a:tc>
                <a:tc>
                  <a:txBody>
                    <a:bodyPr/>
                    <a:lstStyle/>
                    <a:p>
                      <a:pPr marL="91440" indent="0">
                        <a:lnSpc>
                          <a:spcPts val="1600"/>
                        </a:lnSpc>
                        <a:spcBef>
                          <a:spcPts val="800"/>
                        </a:spcBef>
                        <a:spcAft>
                          <a:spcPts val="0"/>
                        </a:spcAft>
                      </a:pPr>
                      <a:r>
                        <a:rPr lang="en-US" sz="1600" kern="1200" spc="-30" dirty="0">
                          <a:solidFill>
                            <a:srgbClr val="000000"/>
                          </a:solidFill>
                          <a:latin typeface="+mn-lt"/>
                          <a:ea typeface="+mn-ea"/>
                          <a:cs typeface="Arial"/>
                        </a:rPr>
                        <a:t>E138A</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E138G</a:t>
                      </a:r>
                    </a:p>
                    <a:p>
                      <a:pPr marL="91440" indent="0">
                        <a:lnSpc>
                          <a:spcPts val="1600"/>
                        </a:lnSpc>
                        <a:spcBef>
                          <a:spcPts val="800"/>
                        </a:spcBef>
                        <a:spcAft>
                          <a:spcPts val="0"/>
                        </a:spcAft>
                      </a:pPr>
                      <a:r>
                        <a:rPr lang="en-US" sz="1600" kern="1200" spc="-30" dirty="0">
                          <a:solidFill>
                            <a:srgbClr val="000000"/>
                          </a:solidFill>
                          <a:latin typeface="+mn-lt"/>
                          <a:ea typeface="+mn-ea"/>
                          <a:cs typeface="Arial"/>
                        </a:rPr>
                        <a:t>V179E</a:t>
                      </a:r>
                    </a:p>
                    <a:p>
                      <a:pPr marL="91440" indent="0">
                        <a:lnSpc>
                          <a:spcPts val="1600"/>
                        </a:lnSpc>
                        <a:spcBef>
                          <a:spcPts val="800"/>
                        </a:spcBef>
                        <a:spcAft>
                          <a:spcPts val="0"/>
                        </a:spcAft>
                      </a:pPr>
                      <a:r>
                        <a:rPr lang="en-US" sz="1600" kern="1200" spc="-30" dirty="0">
                          <a:solidFill>
                            <a:srgbClr val="000000"/>
                          </a:solidFill>
                          <a:latin typeface="+mn-lt"/>
                          <a:ea typeface="+mn-ea"/>
                          <a:cs typeface="Arial"/>
                        </a:rPr>
                        <a:t>G190Q</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M230L</a:t>
                      </a:r>
                    </a:p>
                    <a:p>
                      <a:pPr marL="91440" indent="0">
                        <a:lnSpc>
                          <a:spcPts val="1600"/>
                        </a:lnSpc>
                        <a:spcBef>
                          <a:spcPts val="800"/>
                        </a:spcBef>
                        <a:spcAft>
                          <a:spcPts val="0"/>
                        </a:spcAft>
                      </a:pPr>
                      <a:r>
                        <a:rPr lang="en-US" sz="1600" kern="1200" spc="-30" dirty="0">
                          <a:solidFill>
                            <a:srgbClr val="000000"/>
                          </a:solidFill>
                          <a:latin typeface="Arial"/>
                          <a:ea typeface="+mn-ea"/>
                          <a:cs typeface="Arial"/>
                        </a:rPr>
                        <a:t>K238N</a:t>
                      </a:r>
                    </a:p>
                  </a:txBody>
                  <a:tcPr marL="65762" marR="65762" marT="32871" marB="32871"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L100I</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K101P</a:t>
                      </a:r>
                    </a:p>
                    <a:p>
                      <a:pPr marL="91440" marR="0" indent="0" algn="l" defTabSz="914400" rtl="0" eaLnBrk="1" fontAlgn="auto" latinLnBrk="0" hangingPunct="1">
                        <a:lnSpc>
                          <a:spcPts val="1600"/>
                        </a:lnSpc>
                        <a:spcBef>
                          <a:spcPts val="800"/>
                        </a:spcBef>
                        <a:spcAft>
                          <a:spcPts val="0"/>
                        </a:spcAft>
                        <a:buClrTx/>
                        <a:buSzTx/>
                        <a:buFontTx/>
                        <a:buNone/>
                        <a:tabLst/>
                        <a:defRPr/>
                      </a:pPr>
                      <a:r>
                        <a:rPr lang="en-US" sz="1600" kern="1200" spc="-30" dirty="0">
                          <a:solidFill>
                            <a:srgbClr val="000000"/>
                          </a:solidFill>
                          <a:latin typeface="+mn-lt"/>
                          <a:ea typeface="+mn-ea"/>
                          <a:cs typeface="Arial"/>
                        </a:rPr>
                        <a:t>Y181C</a:t>
                      </a:r>
                    </a:p>
                    <a:p>
                      <a:pPr marL="91440" indent="0" algn="l">
                        <a:lnSpc>
                          <a:spcPts val="1600"/>
                        </a:lnSpc>
                        <a:spcBef>
                          <a:spcPts val="800"/>
                        </a:spcBef>
                        <a:spcAft>
                          <a:spcPts val="0"/>
                        </a:spcAft>
                      </a:pPr>
                      <a:r>
                        <a:rPr lang="en-US" sz="1600" kern="1200" dirty="0">
                          <a:solidFill>
                            <a:srgbClr val="000000"/>
                          </a:solidFill>
                          <a:latin typeface="Arial"/>
                          <a:ea typeface="+mn-ea"/>
                          <a:cs typeface="Arial"/>
                        </a:rPr>
                        <a:t>Y181I</a:t>
                      </a:r>
                    </a:p>
                  </a:txBody>
                  <a:tcPr marL="65762" marR="65762" marT="32871" marB="32871"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2758445" y="5499101"/>
            <a:ext cx="3642355" cy="911351"/>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Score </a:t>
            </a:r>
            <a:br>
              <a:rPr lang="en-US" sz="2000" dirty="0"/>
            </a:br>
            <a:r>
              <a:rPr lang="en-US" sz="2000" u="sng" dirty="0"/>
              <a:t>&gt;</a:t>
            </a:r>
            <a:r>
              <a:rPr lang="en-US" sz="2000" dirty="0"/>
              <a:t> 4 = Reduced Susceptibility</a:t>
            </a:r>
          </a:p>
        </p:txBody>
      </p:sp>
    </p:spTree>
    <p:extLst>
      <p:ext uri="{BB962C8B-B14F-4D97-AF65-F5344CB8AC3E}">
        <p14:creationId xmlns:p14="http://schemas.microsoft.com/office/powerpoint/2010/main" val="477185974"/>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Once Daily Etravirine </a:t>
            </a:r>
            <a:r>
              <a:rPr lang="en-US" sz="2400" i="1" dirty="0">
                <a:solidFill>
                  <a:srgbClr val="E7F1CA"/>
                </a:solidFill>
                <a:ea typeface="ＭＳ Ｐゴシック" pitchFamily="31" charset="-128"/>
                <a:cs typeface="ＭＳ Ｐゴシック" pitchFamily="31" charset="-128"/>
              </a:rPr>
              <a:t>versus</a:t>
            </a:r>
            <a:r>
              <a:rPr lang="en-US" sz="2400" dirty="0">
                <a:solidFill>
                  <a:srgbClr val="E7F1CA"/>
                </a:solidFill>
                <a:ea typeface="ＭＳ Ｐゴシック" pitchFamily="31" charset="-128"/>
                <a:cs typeface="ＭＳ Ｐゴシック" pitchFamily="31" charset="-128"/>
              </a:rPr>
              <a:t> Efavirenz</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SENSE: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48: Virologic Response ( ITT-TLOVR*)</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Gazzard</a:t>
            </a:r>
            <a:r>
              <a:rPr lang="en-US" dirty="0">
                <a:latin typeface="Arial" pitchFamily="31" charset="0"/>
              </a:rPr>
              <a:t> B, et al. AIDS. 2011;25:2249-58.</a:t>
            </a:r>
          </a:p>
        </p:txBody>
      </p:sp>
      <p:graphicFrame>
        <p:nvGraphicFramePr>
          <p:cNvPr id="7" name="Chart 6"/>
          <p:cNvGraphicFramePr>
            <a:graphicFrameLocks/>
          </p:cNvGraphicFramePr>
          <p:nvPr>
            <p:extLst>
              <p:ext uri="{D42A27DB-BD31-4B8C-83A1-F6EECF244321}">
                <p14:modId xmlns:p14="http://schemas.microsoft.com/office/powerpoint/2010/main" val="556057649"/>
              </p:ext>
            </p:extLst>
          </p:nvPr>
        </p:nvGraphicFramePr>
        <p:xfrm>
          <a:off x="457200" y="1735907"/>
          <a:ext cx="8229600" cy="4343388"/>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p:cNvCxnSpPr/>
          <p:nvPr/>
        </p:nvCxnSpPr>
        <p:spPr>
          <a:xfrm>
            <a:off x="3931735" y="5631440"/>
            <a:ext cx="440435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 y="6124619"/>
            <a:ext cx="9159243" cy="307777"/>
          </a:xfrm>
          <a:prstGeom prst="rect">
            <a:avLst/>
          </a:prstGeom>
          <a:solidFill>
            <a:schemeClr val="bg1">
              <a:lumMod val="95000"/>
            </a:schemeClr>
          </a:solidFill>
        </p:spPr>
        <p:txBody>
          <a:bodyPr wrap="square" lIns="365760" rIns="365760" rtlCol="0">
            <a:spAutoFit/>
          </a:bodyPr>
          <a:lstStyle/>
          <a:p>
            <a:r>
              <a:rPr lang="en-US" sz="1400" dirty="0">
                <a:latin typeface="Arial" pitchFamily="31" charset="0"/>
              </a:rPr>
              <a:t>*ITT-TLOVR = Intention to Treat-Time to Loss of Virologic Response</a:t>
            </a:r>
            <a:endParaRPr lang="en-US" sz="1400" dirty="0">
              <a:latin typeface="Arial" pitchFamily="-107" charset="0"/>
              <a:ea typeface="Arial" pitchFamily="-107" charset="0"/>
              <a:cs typeface="Arial" pitchFamily="-107" charset="0"/>
            </a:endParaRPr>
          </a:p>
        </p:txBody>
      </p:sp>
      <p:sp>
        <p:nvSpPr>
          <p:cNvPr id="9" name="TextBox 8"/>
          <p:cNvSpPr txBox="1"/>
          <p:nvPr/>
        </p:nvSpPr>
        <p:spPr>
          <a:xfrm>
            <a:off x="1845831" y="4929511"/>
            <a:ext cx="819911" cy="292388"/>
          </a:xfrm>
          <a:prstGeom prst="rect">
            <a:avLst/>
          </a:prstGeom>
          <a:noFill/>
        </p:spPr>
        <p:txBody>
          <a:bodyPr wrap="square" rtlCol="0" anchor="ctr" anchorCtr="1">
            <a:spAutoFit/>
          </a:bodyPr>
          <a:lstStyle/>
          <a:p>
            <a:r>
              <a:rPr lang="en-US" sz="1300" dirty="0">
                <a:solidFill>
                  <a:srgbClr val="FFFFFF"/>
                </a:solidFill>
                <a:latin typeface="Arial"/>
              </a:rPr>
              <a:t>60/79</a:t>
            </a:r>
          </a:p>
        </p:txBody>
      </p:sp>
      <p:sp>
        <p:nvSpPr>
          <p:cNvPr id="10" name="TextBox 9"/>
          <p:cNvSpPr txBox="1"/>
          <p:nvPr/>
        </p:nvSpPr>
        <p:spPr>
          <a:xfrm>
            <a:off x="2665742" y="4929511"/>
            <a:ext cx="819911" cy="292388"/>
          </a:xfrm>
          <a:prstGeom prst="rect">
            <a:avLst/>
          </a:prstGeom>
          <a:noFill/>
        </p:spPr>
        <p:txBody>
          <a:bodyPr wrap="square" rtlCol="0" anchor="ctr" anchorCtr="1">
            <a:spAutoFit/>
          </a:bodyPr>
          <a:lstStyle/>
          <a:p>
            <a:r>
              <a:rPr lang="en-US" sz="1300" dirty="0">
                <a:solidFill>
                  <a:srgbClr val="FFFFFF"/>
                </a:solidFill>
                <a:latin typeface="Arial"/>
              </a:rPr>
              <a:t>58/78</a:t>
            </a:r>
          </a:p>
        </p:txBody>
      </p:sp>
      <p:sp>
        <p:nvSpPr>
          <p:cNvPr id="11" name="TextBox 10"/>
          <p:cNvSpPr txBox="1"/>
          <p:nvPr/>
        </p:nvSpPr>
        <p:spPr>
          <a:xfrm>
            <a:off x="4168645" y="4929511"/>
            <a:ext cx="819911" cy="292388"/>
          </a:xfrm>
          <a:prstGeom prst="rect">
            <a:avLst/>
          </a:prstGeom>
          <a:noFill/>
        </p:spPr>
        <p:txBody>
          <a:bodyPr wrap="square" rtlCol="0" anchor="ctr" anchorCtr="1">
            <a:spAutoFit/>
          </a:bodyPr>
          <a:lstStyle/>
          <a:p>
            <a:r>
              <a:rPr lang="en-US" sz="1300" dirty="0">
                <a:solidFill>
                  <a:srgbClr val="FFFFFF"/>
                </a:solidFill>
                <a:latin typeface="Arial"/>
              </a:rPr>
              <a:t>40/52</a:t>
            </a:r>
          </a:p>
        </p:txBody>
      </p:sp>
      <p:sp>
        <p:nvSpPr>
          <p:cNvPr id="12" name="TextBox 11"/>
          <p:cNvSpPr txBox="1"/>
          <p:nvPr/>
        </p:nvSpPr>
        <p:spPr>
          <a:xfrm>
            <a:off x="4988556" y="4929511"/>
            <a:ext cx="819911" cy="292388"/>
          </a:xfrm>
          <a:prstGeom prst="rect">
            <a:avLst/>
          </a:prstGeom>
          <a:noFill/>
        </p:spPr>
        <p:txBody>
          <a:bodyPr wrap="square" rtlCol="0" anchor="ctr" anchorCtr="1">
            <a:spAutoFit/>
          </a:bodyPr>
          <a:lstStyle/>
          <a:p>
            <a:r>
              <a:rPr lang="en-US" sz="1300" dirty="0">
                <a:solidFill>
                  <a:srgbClr val="FFFFFF"/>
                </a:solidFill>
                <a:latin typeface="Arial"/>
              </a:rPr>
              <a:t>40/51</a:t>
            </a:r>
          </a:p>
        </p:txBody>
      </p:sp>
      <p:sp>
        <p:nvSpPr>
          <p:cNvPr id="13" name="TextBox 12"/>
          <p:cNvSpPr txBox="1"/>
          <p:nvPr/>
        </p:nvSpPr>
        <p:spPr>
          <a:xfrm>
            <a:off x="6491459" y="4929511"/>
            <a:ext cx="819911" cy="292388"/>
          </a:xfrm>
          <a:prstGeom prst="rect">
            <a:avLst/>
          </a:prstGeom>
          <a:noFill/>
        </p:spPr>
        <p:txBody>
          <a:bodyPr wrap="square" rtlCol="0" anchor="ctr" anchorCtr="1">
            <a:spAutoFit/>
          </a:bodyPr>
          <a:lstStyle/>
          <a:p>
            <a:r>
              <a:rPr lang="en-US" sz="1300" dirty="0">
                <a:solidFill>
                  <a:srgbClr val="FFFFFF"/>
                </a:solidFill>
                <a:latin typeface="Arial"/>
              </a:rPr>
              <a:t>20/27</a:t>
            </a:r>
          </a:p>
        </p:txBody>
      </p:sp>
      <p:sp>
        <p:nvSpPr>
          <p:cNvPr id="14" name="TextBox 13"/>
          <p:cNvSpPr txBox="1"/>
          <p:nvPr/>
        </p:nvSpPr>
        <p:spPr>
          <a:xfrm>
            <a:off x="7311370" y="4929511"/>
            <a:ext cx="819911" cy="292388"/>
          </a:xfrm>
          <a:prstGeom prst="rect">
            <a:avLst/>
          </a:prstGeom>
          <a:noFill/>
        </p:spPr>
        <p:txBody>
          <a:bodyPr wrap="square" rtlCol="0" anchor="ctr" anchorCtr="1">
            <a:spAutoFit/>
          </a:bodyPr>
          <a:lstStyle/>
          <a:p>
            <a:r>
              <a:rPr lang="en-US" sz="1300" dirty="0">
                <a:solidFill>
                  <a:srgbClr val="FFFFFF"/>
                </a:solidFill>
                <a:latin typeface="Arial"/>
              </a:rPr>
              <a:t>18/27</a:t>
            </a:r>
          </a:p>
        </p:txBody>
      </p:sp>
    </p:spTree>
    <p:extLst>
      <p:ext uri="{BB962C8B-B14F-4D97-AF65-F5344CB8AC3E}">
        <p14:creationId xmlns:p14="http://schemas.microsoft.com/office/powerpoint/2010/main" val="96607109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46470</TotalTime>
  <Words>5556</Words>
  <Application>Microsoft Macintosh PowerPoint</Application>
  <PresentationFormat>On-screen Show (4:3)</PresentationFormat>
  <Paragraphs>583</Paragraphs>
  <Slides>89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ＭＳ Ｐゴシック</vt:lpstr>
      <vt:lpstr>Arial</vt:lpstr>
      <vt:lpstr>Geneva</vt:lpstr>
      <vt:lpstr>Lucida Grande</vt:lpstr>
      <vt:lpstr>Times New Roman</vt:lpstr>
      <vt:lpstr>NCRC</vt:lpstr>
      <vt:lpstr>Etravirine (Intelence)</vt:lpstr>
      <vt:lpstr>Etravirine (Intelence) </vt:lpstr>
      <vt:lpstr>Etravirine (Intelence)</vt:lpstr>
      <vt:lpstr>PowerPoint Presentation</vt:lpstr>
      <vt:lpstr>PowerPoint Presentation</vt:lpstr>
      <vt:lpstr>Etravirine</vt:lpstr>
      <vt:lpstr>Once Daily Etravirine versus Efavirenz in Treatment-Naive SENSE Trial</vt:lpstr>
      <vt:lpstr>Once Daily Etravirine versus Efavirenz in Treatment-Naive SENSE: Study Design</vt:lpstr>
      <vt:lpstr>Once Daily Etravirine versus Efavirenz SENSE: Results</vt:lpstr>
      <vt:lpstr>Once Daily Etravirine versus Efavirenz SENSE: Result </vt:lpstr>
      <vt:lpstr>Once Daily Etravirine versus Efavirenz SENSE: Conclusions</vt:lpstr>
      <vt:lpstr>Once Daily Etravirine in Treatment-Naïve Adults 08-2070 Trial</vt:lpstr>
      <vt:lpstr>Once Daily Etravirine in Treatment-Naïve Adults 08-2070: Design</vt:lpstr>
      <vt:lpstr>Once Daily Etravirine in Treatment-Naïve Adults 08-2070: Result</vt:lpstr>
      <vt:lpstr>Once Daily Etravirine in Treatment-Naïve Adults 08-2070: Result</vt:lpstr>
      <vt:lpstr>Once Daily Etravirine in Treatment-Naïve Adults 08-2070: Conclusions</vt:lpstr>
      <vt:lpstr>Etravirine</vt:lpstr>
      <vt:lpstr>Etravirine in Treatment Experienced DUET-1 (TMC125-C206)</vt:lpstr>
      <vt:lpstr>Etravirine in Treatment Experienced  DUET-1: Study Design</vt:lpstr>
      <vt:lpstr>Etravirine in Treatment Experienced  DUET-1: Results</vt:lpstr>
      <vt:lpstr>Etravirine in Treatment Experienced  DUET-2: Results</vt:lpstr>
      <vt:lpstr>Etravirine in Treatment Experienced  DUET-1: Results</vt:lpstr>
      <vt:lpstr>Etravirine in Treatment Experienced  DUET-1: Results</vt:lpstr>
      <vt:lpstr>Etravirine in Treatment Experienced  DUET-1: Conclusions</vt:lpstr>
      <vt:lpstr>Etravirine in Treatment Experienced DUET-2 (TMC125-C216)</vt:lpstr>
      <vt:lpstr>Etravirine in Treatment Experienced  DUET-2: Study Design</vt:lpstr>
      <vt:lpstr>Etravirine in Treatment Experienced  DUET-2: Results</vt:lpstr>
      <vt:lpstr>Etravirine in Treatment Experienced  DUET-2: Results</vt:lpstr>
      <vt:lpstr>Etravirine in Treatment Experienced  DUET-2: Results</vt:lpstr>
      <vt:lpstr>Etravirine in Treatment Experienced  DUET-2: Conclusions</vt:lpstr>
      <vt:lpstr>Etravirine in Treatment Experienced DUET-1 and DUET-2 (Pooled Analysis)</vt:lpstr>
      <vt:lpstr>Etravirine in Treatment Experienced  DUET-1 and DUET-2 Pooled Analysis: Study Design</vt:lpstr>
      <vt:lpstr>Etravirine in Treatment Experienced  DUET-1 and DUET-2 Pooled Analysis: Results</vt:lpstr>
      <vt:lpstr>Etravirine in Treatment Experienced  DUET-1 and DUET-2 Pooled Analysis: Results</vt:lpstr>
      <vt:lpstr>Etravirine in Treatment Experienced  DUET-1 and DUET-2: Pooled Analysis</vt:lpstr>
      <vt:lpstr>Etravirine in Treatment Experienced  DUET-1 and DUET-2 Pooled Analysis: Conclusions</vt:lpstr>
      <vt:lpstr>ETV+ DRV/r + RAL in Treatment-Experienced Patients TRIO Trial</vt:lpstr>
      <vt:lpstr>Etravirine + Darunavir/r + Raltegravir   TRIO: Study Design</vt:lpstr>
      <vt:lpstr>Etravirine + Darunavir/r + Raltegravir   TRIO: Result</vt:lpstr>
      <vt:lpstr>Etravirine + Darunavir/r + Raltegravir   TRIO: Result</vt:lpstr>
      <vt:lpstr>Etravirine + Darunavir/r + Raltegravir  TRIO: Conclusions</vt:lpstr>
      <vt:lpstr>Etravirine in Treatment-Experienced Patients  Study TMC125-C223</vt:lpstr>
      <vt:lpstr>Etravirine (formerly TMC125) in Patients with Highly Resistant HIV Study TMC125-C223: Study Design</vt:lpstr>
      <vt:lpstr>Etravirine (formerly TMC125) in Patients with Highly Resistant HIV Study TMC125-C223: Results</vt:lpstr>
      <vt:lpstr>Etravirine (formerly TMC125) in Patients with Highly Resistant HIV Study TMC125-C223: Results</vt:lpstr>
      <vt:lpstr>Etravirine (formerly TMC125) in Patients with Highly Resistant HIV Study TMC125-C223: Results</vt:lpstr>
      <vt:lpstr>Etravirine (formerly TMC125) in Patients with Highly Resistant HIV Study TMC125-C223: Week 24 Conclusions</vt:lpstr>
      <vt:lpstr>Etravirine versus Protease Inhibitor in ARV-Experienced TMC 125-C227</vt:lpstr>
      <vt:lpstr>Etravirine versus Protease Inhibitor in ARV-Experienced TMC125-C227: Study Design</vt:lpstr>
      <vt:lpstr>Etravirine versus Protease Inhibitor in ARV-Experienced TMC125-C227: Study Design</vt:lpstr>
      <vt:lpstr>Etravirine in Patients with Highly Resistant HIV TMC125-C223: Results</vt:lpstr>
      <vt:lpstr>Etravirine versus Protease Inhibitor in ARV-Experienced TMC125-C227: Results</vt:lpstr>
      <vt:lpstr>Etravirine versus Protease Inhibitor in ARV-Experienced TMC125-C227: Results</vt:lpstr>
      <vt:lpstr>Etravirine versus Protease Inhibitor in ARV-Experienced TMC125-C227: Conclusions</vt:lpstr>
      <vt:lpstr>Etravirine in Treatment-Experienced Children and Adolescents PIANO Trial</vt:lpstr>
      <vt:lpstr>Etravirine in Treatment-Experienced Children &amp; Adolescents PIANO: Study Design</vt:lpstr>
      <vt:lpstr>Etravirine in Treatment-Experienced Children &amp; Adolescents PIANO: Result</vt:lpstr>
      <vt:lpstr>Etravirine in Treatment-Experienced Children &amp; Adolescents PIANO: Result</vt:lpstr>
      <vt:lpstr>Etravirine in Treatment-Experienced Children &amp; Adolescents PIANO: Result</vt:lpstr>
      <vt:lpstr>Etravirine in Treatment-Experienced Children &amp; Adolescents PIANO: Conclusions</vt:lpstr>
      <vt:lpstr>Etravirine</vt:lpstr>
      <vt:lpstr>Etravirine plus Darunavir/r as Dual Therapy  INROADS Trial</vt:lpstr>
      <vt:lpstr>Etravirine + Darunavir/r as Dual Therapy  INROADS: Design</vt:lpstr>
      <vt:lpstr>Etravirine + Darunavir/r as Dual Therapy  INROADS: Result</vt:lpstr>
      <vt:lpstr>Etravirine + Darunavir/r  as Dual Therapy  INROADS: Conclusions</vt:lpstr>
      <vt:lpstr>Switch to Etravirine from PI-Based Regimen ETRA-SWITCH STUDY </vt:lpstr>
      <vt:lpstr>Switch to Etravirine from PI-Based Regimen  ETRA-SWITCH: Design</vt:lpstr>
      <vt:lpstr>Switch to Etravirine from PI-Based Regimen  ETRA-SWITCH: Result</vt:lpstr>
      <vt:lpstr>Switch to Etravirine from PI-Based Regimen  ETRA-SWITCH: Result</vt:lpstr>
      <vt:lpstr>Switch to Etravirine from PI-Based Regimen  ETRA-SWITCH: Result</vt:lpstr>
      <vt:lpstr>Switch to Etravirine from PI-Based Regimen  ETRA-SWITCH: Conclusions</vt:lpstr>
      <vt:lpstr>Switch to Etravirine from Efavirenz SWITCH-EE STUDY </vt:lpstr>
      <vt:lpstr>Switch from Efavirenz to Etravirine  SWITCH-EE: Design</vt:lpstr>
      <vt:lpstr>Switch from Efavirenz to Etravirine  SWITCH-EE: Result</vt:lpstr>
      <vt:lpstr>Switch from Efavirenz to Etravirine  SWITCH-EE: Result</vt:lpstr>
      <vt:lpstr>Switch from Efavirenz to Etravirine  SWITCH-EE: Result</vt:lpstr>
      <vt:lpstr>Switch from Efavirenz to Etravirine  SWITCH-EE: Conclusions</vt:lpstr>
      <vt:lpstr>Switch to Etravirine from Efavirenz due to CNS Toxicity  SSAT-029 STUDY </vt:lpstr>
      <vt:lpstr>Switch to Etravirine from Efavirenz Due to CNS Toxicity  SSAT-029: Design</vt:lpstr>
      <vt:lpstr>Switch to Etravirine from Efavirenz Due to CNS Toxicity  SSAT-029: Result</vt:lpstr>
      <vt:lpstr>Switch to Etravirine from Efavirenz Due to CNS Toxicity  SSAT-029: Result</vt:lpstr>
      <vt:lpstr>Switch to Etravirine from Efavirenz Due to CNS Toxicity  SSAT-029: Result</vt:lpstr>
      <vt:lpstr>Switch to Etravirine from Efavirenz Due to CNS Toxicity  SSAT-029: Result</vt:lpstr>
      <vt:lpstr>Switch from Efavirenz to Etravirine  SSAT-029: Conclusions</vt:lpstr>
      <vt:lpstr>Weighted Scores for Etravirine-Associated Mutations Based on Data from Duet 1 &amp; 2</vt:lpstr>
      <vt:lpstr>Weighted Scores for Etravirine-Associated Mutations Based on Data from Duet 1 &amp; 2</vt:lpstr>
      <vt:lpstr>Baseline Etravirine Resistance-Associated Mutations Predicting Response to Etravirine; DUET 1 &amp; 2</vt:lpstr>
      <vt:lpstr>Weighted Scores for Etravirine-Associated Mutations Based on Monogram Biosciences Data</vt:lpstr>
      <vt:lpstr>PowerPoint Presentation</vt:lpstr>
    </vt:vector>
  </TitlesOfParts>
  <Company>HMC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2089</cp:revision>
  <cp:lastPrinted>2008-02-05T14:34:24Z</cp:lastPrinted>
  <dcterms:created xsi:type="dcterms:W3CDTF">2010-11-28T05:36:22Z</dcterms:created>
  <dcterms:modified xsi:type="dcterms:W3CDTF">2020-02-21T18:26:00Z</dcterms:modified>
</cp:coreProperties>
</file>