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41"/>
  </p:notesMasterIdLst>
  <p:handoutMasterIdLst>
    <p:handoutMasterId r:id="rId42"/>
  </p:handoutMasterIdLst>
  <p:sldIdLst>
    <p:sldId id="999" r:id="rId2"/>
    <p:sldId id="1113" r:id="rId3"/>
    <p:sldId id="1114" r:id="rId4"/>
    <p:sldId id="829" r:id="rId5"/>
    <p:sldId id="830" r:id="rId6"/>
    <p:sldId id="953" r:id="rId7"/>
    <p:sldId id="832" r:id="rId8"/>
    <p:sldId id="833" r:id="rId9"/>
    <p:sldId id="834" r:id="rId10"/>
    <p:sldId id="569" r:id="rId11"/>
    <p:sldId id="570" r:id="rId12"/>
    <p:sldId id="571" r:id="rId13"/>
    <p:sldId id="572" r:id="rId14"/>
    <p:sldId id="573" r:id="rId15"/>
    <p:sldId id="574" r:id="rId16"/>
    <p:sldId id="969" r:id="rId17"/>
    <p:sldId id="970" r:id="rId18"/>
    <p:sldId id="971" r:id="rId19"/>
    <p:sldId id="972" r:id="rId20"/>
    <p:sldId id="973" r:id="rId21"/>
    <p:sldId id="974" r:id="rId22"/>
    <p:sldId id="975" r:id="rId23"/>
    <p:sldId id="987" r:id="rId24"/>
    <p:sldId id="988" r:id="rId25"/>
    <p:sldId id="989" r:id="rId26"/>
    <p:sldId id="990" r:id="rId27"/>
    <p:sldId id="992" r:id="rId28"/>
    <p:sldId id="993" r:id="rId29"/>
    <p:sldId id="994" r:id="rId30"/>
    <p:sldId id="996" r:id="rId31"/>
    <p:sldId id="997" r:id="rId32"/>
    <p:sldId id="957" r:id="rId33"/>
    <p:sldId id="929" r:id="rId34"/>
    <p:sldId id="1014" r:id="rId35"/>
    <p:sldId id="1115" r:id="rId36"/>
    <p:sldId id="1116" r:id="rId37"/>
    <p:sldId id="949" r:id="rId38"/>
    <p:sldId id="950" r:id="rId39"/>
    <p:sldId id="1109" r:id="rId4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97"/>
    <a:srgbClr val="E3E3E3"/>
    <a:srgbClr val="326496"/>
    <a:srgbClr val="676767"/>
    <a:srgbClr val="6C6C6C"/>
    <a:srgbClr val="757575"/>
    <a:srgbClr val="C2C2C2"/>
    <a:srgbClr val="B5CEE5"/>
    <a:srgbClr val="E6EBF2"/>
    <a:srgbClr val="3C5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 autoAdjust="0"/>
    <p:restoredTop sz="94761" autoAdjust="0"/>
  </p:normalViewPr>
  <p:slideViewPr>
    <p:cSldViewPr snapToGrid="0" showGuides="1">
      <p:cViewPr varScale="1">
        <p:scale>
          <a:sx n="142" d="100"/>
          <a:sy n="142" d="100"/>
        </p:scale>
        <p:origin x="1464" y="17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52"/>
    </p:cViewPr>
  </p:sorterViewPr>
  <p:notesViewPr>
    <p:cSldViewPr snapToGrid="0" showGuides="1">
      <p:cViewPr varScale="1">
        <p:scale>
          <a:sx n="78" d="100"/>
          <a:sy n="78" d="100"/>
        </p:scale>
        <p:origin x="-2680" y="-96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0.10067158866096799"/>
          <c:w val="0.87636482939632498"/>
          <c:h val="0.71727615625126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Rilpivirine: 25 mg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48</c:v>
                </c:pt>
                <c:pt idx="1">
                  <c:v>Week 96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E-F74F-AE87-F047E94C58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Rilpivirine: 75 mg </c:v>
                </c:pt>
              </c:strCache>
            </c:strRef>
          </c:tx>
          <c:spPr>
            <a:solidFill>
              <a:srgbClr val="668E7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48</c:v>
                </c:pt>
                <c:pt idx="1">
                  <c:v>Week 96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80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E-F74F-AE87-F047E94C58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Rilpivirine: 150 mg</c:v>
                </c:pt>
              </c:strCache>
            </c:strRef>
          </c:tx>
          <c:spPr>
            <a:solidFill>
              <a:srgbClr val="614F9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698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A8E-F74F-AE87-F047E94C58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48</c:v>
                </c:pt>
                <c:pt idx="1">
                  <c:v>Week 96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77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E-F74F-AE87-F047E94C58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Efavirenz: 600 mg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Week 48</c:v>
                </c:pt>
                <c:pt idx="1">
                  <c:v>Week 96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81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8E-F74F-AE87-F047E94C58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1862708248"/>
        <c:axId val="1896661480"/>
      </c:barChart>
      <c:catAx>
        <c:axId val="1862708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966614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966614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HIV RNA &lt;50 copies/mL</a:t>
                </a:r>
              </a:p>
            </c:rich>
          </c:tx>
          <c:layout>
            <c:manualLayout>
              <c:xMode val="edge"/>
              <c:yMode val="edge"/>
              <c:x val="6.17283950617284E-3"/>
              <c:y val="0.15434011373578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6270824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11200649500124"/>
          <c:y val="1.6666666666666701E-2"/>
          <c:w val="0.88532709748897997"/>
          <c:h val="6.7494313210848603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584464790182902E-2"/>
          <c:y val="9.7388238268867194E-2"/>
          <c:w val="0.89176761521925596"/>
          <c:h val="0.71070923399543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Rilpivirine: 25 mg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8.7719298245613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8-A148-8A2F-54541BB67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≥350</c:v>
                </c:pt>
                <c:pt idx="2">
                  <c:v>200-350</c:v>
                </c:pt>
                <c:pt idx="3">
                  <c:v>50-200</c:v>
                </c:pt>
                <c:pt idx="4">
                  <c:v>&lt;50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84</c:v>
                </c:pt>
                <c:pt idx="1">
                  <c:v>90</c:v>
                </c:pt>
                <c:pt idx="2">
                  <c:v>87</c:v>
                </c:pt>
                <c:pt idx="3">
                  <c:v>80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8-A148-8A2F-54541BB678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Efavirenz: 600 mg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6.3656672040104905E-17"/>
                  <c:y val="1.16959064327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8-A148-8A2F-54541BB67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≥350</c:v>
                </c:pt>
                <c:pt idx="2">
                  <c:v>200-350</c:v>
                </c:pt>
                <c:pt idx="3">
                  <c:v>50-200</c:v>
                </c:pt>
                <c:pt idx="4">
                  <c:v>&lt;50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82</c:v>
                </c:pt>
                <c:pt idx="1">
                  <c:v>83</c:v>
                </c:pt>
                <c:pt idx="2">
                  <c:v>82</c:v>
                </c:pt>
                <c:pt idx="3">
                  <c:v>82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78-A148-8A2F-54541BB678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92754680"/>
        <c:axId val="1818880440"/>
      </c:barChart>
      <c:catAx>
        <c:axId val="1892754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600" dirty="0"/>
                  <a:t>Baseline</a:t>
                </a:r>
                <a:r>
                  <a:rPr lang="en-US" sz="1800" baseline="0" dirty="0"/>
                  <a:t> CD4 Count (cells/mm</a:t>
                </a:r>
                <a:r>
                  <a:rPr lang="en-US" sz="1800" baseline="30000" dirty="0"/>
                  <a:t>3</a:t>
                </a:r>
                <a:r>
                  <a:rPr lang="en-US" sz="1800" baseline="0" dirty="0"/>
                  <a:t>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2025375139963702"/>
              <c:y val="0.904731837765561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188804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188804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HIV RNA &lt;50 copies/mL</a:t>
                </a:r>
              </a:p>
            </c:rich>
          </c:tx>
          <c:layout>
            <c:manualLayout>
              <c:xMode val="edge"/>
              <c:yMode val="edge"/>
              <c:x val="5.6645779223936602E-3"/>
              <c:y val="0.15658371712969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927546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264435695538101"/>
          <c:y val="1.66666278854216E-2"/>
          <c:w val="0.60305008748906397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36936789151401"/>
          <c:y val="0.106519546898743"/>
          <c:w val="0.85668890347039905"/>
          <c:h val="0.71142814385043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Rilpivirine: 25 mg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TDF-FTC</c:v>
                </c:pt>
                <c:pt idx="1">
                  <c:v>ZDV-3TC</c:v>
                </c:pt>
                <c:pt idx="2">
                  <c:v>ABC-3TC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</c:v>
                </c:pt>
                <c:pt idx="1">
                  <c:v>87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D-554B-9EB6-4159E03AA1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Efavirenz: 600 mg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TDF-FTC</c:v>
                </c:pt>
                <c:pt idx="1">
                  <c:v>ZDV-3TC</c:v>
                </c:pt>
                <c:pt idx="2">
                  <c:v>ABC-3TC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82</c:v>
                </c:pt>
                <c:pt idx="1">
                  <c:v>81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8D-554B-9EB6-4159E03AA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71906088"/>
        <c:axId val="1813323096"/>
      </c:barChart>
      <c:catAx>
        <c:axId val="1871906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NRTI Subgroup</a:t>
                </a:r>
              </a:p>
            </c:rich>
          </c:tx>
          <c:layout>
            <c:manualLayout>
              <c:xMode val="edge"/>
              <c:yMode val="edge"/>
              <c:x val="0.42718868474774002"/>
              <c:y val="0.927393516599898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133230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133230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HIV RNA &lt; 50 copies/mL</a:t>
                </a:r>
              </a:p>
            </c:rich>
          </c:tx>
          <c:layout>
            <c:manualLayout>
              <c:xMode val="edge"/>
              <c:yMode val="edge"/>
              <c:x val="5.4165299650043696E-3"/>
              <c:y val="0.1737845295106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7190608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8479713473315802"/>
          <c:y val="1.6666684893574899E-2"/>
          <c:w val="0.61173064304461899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0.10067158866096799"/>
          <c:w val="0.85379538495188101"/>
          <c:h val="0.71727615625126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Rilpivirine Groups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 Response</c:v>
                </c:pt>
                <c:pt idx="1">
                  <c:v>Virologic Failure_x000d_</c:v>
                </c:pt>
                <c:pt idx="2">
                  <c:v>Adverse Events Leading to Discontinuation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84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4-B349-A71A-112F76A945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Groups 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 Response</c:v>
                </c:pt>
                <c:pt idx="1">
                  <c:v>Virologic Failure_x000d_</c:v>
                </c:pt>
                <c:pt idx="2">
                  <c:v>Adverse Events Leading to Discontinuation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82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4-B349-A71A-112F76A945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4504696"/>
        <c:axId val="-2058147384"/>
      </c:barChart>
      <c:catAx>
        <c:axId val="1794504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-20581473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8147384"/>
        <c:scaling>
          <c:orientation val="minMax"/>
          <c:max val="100"/>
          <c:min val="0"/>
        </c:scaling>
        <c:delete val="0"/>
        <c:axPos val="l"/>
        <c:title>
          <c:tx>
            <c:rich>
              <a:bodyPr anchor="ctr" anchorCtr="1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(%)</a:t>
                </a:r>
              </a:p>
            </c:rich>
          </c:tx>
          <c:layout>
            <c:manualLayout>
              <c:xMode val="edge"/>
              <c:yMode val="edge"/>
              <c:x val="4.0111305531252998E-4"/>
              <c:y val="0.3843109085048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450469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2056102362204703"/>
          <c:y val="1.6666666666666701E-2"/>
          <c:w val="0.65513342082239701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7388238268867194E-2"/>
          <c:w val="0.85379538495188101"/>
          <c:h val="0.71070923399543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Rilpivirine: 25 mg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8.7719298245613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45-5A47-9290-FE065717F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 100K</c:v>
                </c:pt>
                <c:pt idx="2">
                  <c:v>&gt; 100K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45-5A47-9290-FE065717FC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Efavirenz: 600 mg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6.36566720401044E-17"/>
                  <c:y val="1.16959064327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45-5A47-9290-FE065717F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 100K</c:v>
                </c:pt>
                <c:pt idx="2">
                  <c:v>&gt; 100K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45-5A47-9290-FE065717FC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73263368"/>
        <c:axId val="2020201224"/>
      </c:barChart>
      <c:catAx>
        <c:axId val="1773263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Baseline</a:t>
                </a:r>
                <a:r>
                  <a:rPr lang="en-US" baseline="0" dirty="0"/>
                  <a:t> HIV RNA Level (copies/ml)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36241681910998"/>
              <c:y val="0.909375986497921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0202012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20201224"/>
        <c:scaling>
          <c:orientation val="minMax"/>
          <c:max val="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Virologic Failure </a:t>
                </a:r>
              </a:p>
            </c:rich>
          </c:tx>
          <c:layout>
            <c:manualLayout>
              <c:xMode val="edge"/>
              <c:yMode val="edge"/>
              <c:x val="0"/>
              <c:y val="0.19954651501895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73263368"/>
        <c:crosses val="autoZero"/>
        <c:crossBetween val="between"/>
        <c:majorUnit val="5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264435695538101"/>
          <c:y val="1.66666278854216E-2"/>
          <c:w val="0.60305008748906397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067158866096799"/>
          <c:w val="0.87636482939632498"/>
          <c:h val="0.71727615625126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&gt;500,000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83</c:v>
                </c:pt>
                <c:pt idx="1">
                  <c:v>90</c:v>
                </c:pt>
                <c:pt idx="2">
                  <c:v>79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0-0E41-B9D4-934C9ECB6E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6.3656672040104905E-17"/>
                  <c:y val="1.16959064327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0-0E41-B9D4-934C9ECB6E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&gt;500,000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83</c:v>
                </c:pt>
                <c:pt idx="1">
                  <c:v>83</c:v>
                </c:pt>
                <c:pt idx="2">
                  <c:v>83</c:v>
                </c:pt>
                <c:pt idx="3" formatCode="General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40-0E41-B9D4-934C9ECB6E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85356280"/>
        <c:axId val="-2085278648"/>
      </c:barChart>
      <c:catAx>
        <c:axId val="-2085356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(copies/mL)</a:t>
                </a:r>
              </a:p>
            </c:rich>
          </c:tx>
          <c:layout>
            <c:manualLayout>
              <c:xMode val="edge"/>
              <c:yMode val="edge"/>
              <c:x val="0.46654926580123401"/>
              <c:y val="0.913443504716151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85278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5278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>
                    <a:effectLst/>
                  </a:rPr>
                  <a:t>HIV RNA &lt;50 copies/mL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0030030030029999E-3"/>
              <c:y val="0.1453636404569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853562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2023255539003598"/>
          <c:y val="0"/>
          <c:w val="0.676295192830626"/>
          <c:h val="8.4735741862553601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0.124481187776806"/>
          <c:w val="0.86523326128351596"/>
          <c:h val="0.71429994242124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TDF-FTC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</c:v>
                </c:pt>
                <c:pt idx="1">
                  <c:v>Adverse Event _x000d_Leading to Discontinuation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9-E945-AB1F-12203D3DE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TDF-FTC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</c:v>
                </c:pt>
                <c:pt idx="1">
                  <c:v>Adverse Event _x000d_Leading to Discontinuation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9-E945-AB1F-12203D3DEC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5486616"/>
        <c:axId val="2071843656"/>
      </c:barChart>
      <c:catAx>
        <c:axId val="-2085486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0718436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71843656"/>
        <c:scaling>
          <c:orientation val="minMax"/>
          <c:max val="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Participants (%)</a:t>
                </a:r>
              </a:p>
            </c:rich>
          </c:tx>
          <c:layout>
            <c:manualLayout>
              <c:xMode val="edge"/>
              <c:yMode val="edge"/>
              <c:x val="0"/>
              <c:y val="0.2700148270563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85486616"/>
        <c:crosses val="autoZero"/>
        <c:crossBetween val="between"/>
        <c:majorUnit val="5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82570763213422"/>
          <c:y val="1.6666670572429401E-2"/>
          <c:w val="0.69639159075703805"/>
          <c:h val="9.1303920909242803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0"/>
    </c:view3D>
    <c:floor>
      <c:thickness val="0"/>
      <c:spPr>
        <a:solidFill>
          <a:sysClr val="window" lastClr="FFFFFF">
            <a:lumMod val="95000"/>
          </a:sysClr>
        </a:solidFill>
        <a:ln>
          <a:solidFill>
            <a:srgbClr val="000000"/>
          </a:solidFill>
        </a:ln>
      </c:spPr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backWall>
    <c:plotArea>
      <c:layout>
        <c:manualLayout>
          <c:layoutTarget val="inner"/>
          <c:xMode val="edge"/>
          <c:yMode val="edge"/>
          <c:x val="0.111480509380772"/>
          <c:y val="0.10067158866096799"/>
          <c:w val="0.87983705161854797"/>
          <c:h val="0.80060958005249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TDF-FTC (n=26)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E1-F746-8C7E-6D6B3A7665CD}"/>
                </c:ext>
              </c:extLst>
            </c:dLbl>
            <c:dLbl>
              <c:idx val="8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E1-F746-8C7E-6D6B3A7665CD}"/>
                </c:ext>
              </c:extLst>
            </c:dLbl>
            <c:dLbl>
              <c:idx val="9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E1-F746-8C7E-6D6B3A766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E138K</c:v>
                </c:pt>
                <c:pt idx="1">
                  <c:v>K101E</c:v>
                </c:pt>
                <c:pt idx="2">
                  <c:v>Y181C </c:v>
                </c:pt>
                <c:pt idx="3">
                  <c:v>V90I </c:v>
                </c:pt>
                <c:pt idx="4">
                  <c:v>H221Y</c:v>
                </c:pt>
                <c:pt idx="5">
                  <c:v>V189I</c:v>
                </c:pt>
                <c:pt idx="6">
                  <c:v>E138Q</c:v>
                </c:pt>
                <c:pt idx="7">
                  <c:v>K103N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69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1-F746-8C7E-6D6B3A7665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TDF-FTC (n=8)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E138K</c:v>
                </c:pt>
                <c:pt idx="1">
                  <c:v>K101E</c:v>
                </c:pt>
                <c:pt idx="2">
                  <c:v>Y181C </c:v>
                </c:pt>
                <c:pt idx="3">
                  <c:v>V90I </c:v>
                </c:pt>
                <c:pt idx="4">
                  <c:v>H221Y</c:v>
                </c:pt>
                <c:pt idx="5">
                  <c:v>V189I</c:v>
                </c:pt>
                <c:pt idx="6">
                  <c:v>E138Q</c:v>
                </c:pt>
                <c:pt idx="7">
                  <c:v>K103N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E1-F746-8C7E-6D6B3A7665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-1991466952"/>
        <c:axId val="-1991349512"/>
        <c:axId val="0"/>
      </c:bar3DChart>
      <c:catAx>
        <c:axId val="-199146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1991349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913495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Virologic Failure with NNRTI RAM</a:t>
                </a:r>
                <a:r>
                  <a:rPr lang="en-US" sz="1400" baseline="0" dirty="0"/>
                  <a:t> </a:t>
                </a:r>
                <a:r>
                  <a:rPr lang="en-US" sz="1400" dirty="0"/>
                  <a:t>(%)</a:t>
                </a:r>
              </a:p>
            </c:rich>
          </c:tx>
          <c:layout>
            <c:manualLayout>
              <c:xMode val="edge"/>
              <c:yMode val="edge"/>
              <c:x val="9.6603723145717892E-3"/>
              <c:y val="0.11878086213799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crossAx val="-1991466952"/>
        <c:crosses val="autoZero"/>
        <c:crossBetween val="between"/>
        <c:majorUnit val="20"/>
        <c:minorUnit val="20"/>
      </c:valAx>
      <c:spPr>
        <a:ln w="12700" cmpd="sng"/>
      </c:spPr>
    </c:plotArea>
    <c:legend>
      <c:legendPos val="t"/>
      <c:layout>
        <c:manualLayout>
          <c:xMode val="edge"/>
          <c:yMode val="edge"/>
          <c:x val="0.15215830660056381"/>
          <c:y val="1.7857142857142856E-2"/>
          <c:w val="0.80822105570137104"/>
          <c:h val="0.1108352080989876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 rtl="0"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6685468329199"/>
          <c:y val="0.10067158866096799"/>
          <c:w val="0.87945067947065203"/>
          <c:h val="0.72723097112860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+ 2 NRTIs 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 500,000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86</c:v>
                </c:pt>
                <c:pt idx="1">
                  <c:v>91</c:v>
                </c:pt>
                <c:pt idx="2">
                  <c:v>80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D-BE4A-B2E9-A12B83A582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+ 2 NRTIs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 500,000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82</c:v>
                </c:pt>
                <c:pt idx="1">
                  <c:v>84</c:v>
                </c:pt>
                <c:pt idx="2">
                  <c:v>82</c:v>
                </c:pt>
                <c:pt idx="3" formatCode="General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D-BE4A-B2E9-A12B83A582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110466616"/>
        <c:axId val="1890123048"/>
      </c:barChart>
      <c:catAx>
        <c:axId val="2110466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(copies/ml)</a:t>
                </a:r>
              </a:p>
            </c:rich>
          </c:tx>
          <c:layout>
            <c:manualLayout>
              <c:xMode val="edge"/>
              <c:yMode val="edge"/>
              <c:x val="0.48990594925634301"/>
              <c:y val="0.927811428527236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8901230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901230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HIV RNA &lt;50 copies/mL</a:t>
                </a:r>
              </a:p>
            </c:rich>
          </c:tx>
          <c:layout>
            <c:manualLayout>
              <c:xMode val="edge"/>
              <c:yMode val="edge"/>
              <c:x val="0"/>
              <c:y val="0.17656235858448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1046661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5085304221614699"/>
          <c:y val="1.6666684893574899E-2"/>
          <c:w val="0.64567467608256202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0.10067158866096799"/>
          <c:w val="0.85379538495188101"/>
          <c:h val="0.72857555941100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+ 2 NRTIs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Failure*</c:v>
                </c:pt>
                <c:pt idx="1">
                  <c:v>Discontinuation due to Adverse Event or Death _x000d_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9-E049-A143-828C1B1D36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+ 2 NRTIs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Failure*</c:v>
                </c:pt>
                <c:pt idx="1">
                  <c:v>Discontinuation due to Adverse Event or Death _x000d_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9-E049-A143-828C1B1D36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2880104"/>
        <c:axId val="1815496536"/>
      </c:barChart>
      <c:catAx>
        <c:axId val="1892880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8154965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15496536"/>
        <c:scaling>
          <c:orientation val="minMax"/>
          <c:max val="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(%)</a:t>
                </a:r>
              </a:p>
            </c:rich>
          </c:tx>
          <c:layout>
            <c:manualLayout>
              <c:xMode val="edge"/>
              <c:yMode val="edge"/>
              <c:x val="1.94430774278215E-3"/>
              <c:y val="0.28489576213447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92880104"/>
        <c:crosses val="autoZero"/>
        <c:crossBetween val="between"/>
        <c:majorUnit val="2"/>
        <c:minorUnit val="2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96527409020024"/>
          <c:y val="1.23456790123457E-3"/>
          <c:w val="0.68237155213339895"/>
          <c:h val="9.2185768445610897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0"/>
    </c:view3D>
    <c:floor>
      <c:thickness val="0"/>
      <c:spPr>
        <a:solidFill>
          <a:sysClr val="window" lastClr="FFFFFF">
            <a:lumMod val="95000"/>
          </a:sysClr>
        </a:solidFill>
        <a:ln>
          <a:solidFill>
            <a:srgbClr val="000000"/>
          </a:solidFill>
        </a:ln>
      </c:spPr>
    </c:floor>
    <c:sideWall>
      <c:thickness val="0"/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sideWall>
    <c:backWall>
      <c:thickness val="0"/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backWall>
    <c:plotArea>
      <c:layout>
        <c:manualLayout>
          <c:layoutTarget val="inner"/>
          <c:xMode val="edge"/>
          <c:yMode val="edge"/>
          <c:x val="0.111480509380772"/>
          <c:y val="0.10067158866096799"/>
          <c:w val="0.87983705161854797"/>
          <c:h val="0.80060958005249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+ 2 NRTIs (n=13)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4-4A49-B697-FD04CC86C1D9}"/>
                </c:ext>
              </c:extLst>
            </c:dLbl>
            <c:dLbl>
              <c:idx val="8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4-4A49-B697-FD04CC86C1D9}"/>
                </c:ext>
              </c:extLst>
            </c:dLbl>
            <c:dLbl>
              <c:idx val="9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14-4A49-B697-FD04CC86C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E138K</c:v>
                </c:pt>
                <c:pt idx="1">
                  <c:v>K101E</c:v>
                </c:pt>
                <c:pt idx="2">
                  <c:v>V198I</c:v>
                </c:pt>
                <c:pt idx="3">
                  <c:v>H221I</c:v>
                </c:pt>
                <c:pt idx="4">
                  <c:v>K103N</c:v>
                </c:pt>
                <c:pt idx="5">
                  <c:v>V106M</c:v>
                </c:pt>
                <c:pt idx="6">
                  <c:v>Y188C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77</c:v>
                </c:pt>
                <c:pt idx="1">
                  <c:v>23</c:v>
                </c:pt>
                <c:pt idx="2">
                  <c:v>15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14-4A49-B697-FD04CC86C1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+ 2 NRTIs (n=7)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E138K</c:v>
                </c:pt>
                <c:pt idx="1">
                  <c:v>K101E</c:v>
                </c:pt>
                <c:pt idx="2">
                  <c:v>V198I</c:v>
                </c:pt>
                <c:pt idx="3">
                  <c:v>H221I</c:v>
                </c:pt>
                <c:pt idx="4">
                  <c:v>K103N</c:v>
                </c:pt>
                <c:pt idx="5">
                  <c:v>V106M</c:v>
                </c:pt>
                <c:pt idx="6">
                  <c:v>Y188C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57</c:v>
                </c:pt>
                <c:pt idx="5">
                  <c:v>29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14-4A49-B697-FD04CC86C1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1927408520"/>
        <c:axId val="1927411736"/>
        <c:axId val="0"/>
      </c:bar3DChart>
      <c:catAx>
        <c:axId val="192740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9274117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274117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Virologic Failure with NNRTI RAM</a:t>
                </a:r>
                <a:r>
                  <a:rPr lang="en-US" sz="1400" baseline="0" dirty="0"/>
                  <a:t> </a:t>
                </a:r>
                <a:r>
                  <a:rPr lang="en-US" sz="1400" dirty="0"/>
                  <a:t>(%)</a:t>
                </a:r>
              </a:p>
            </c:rich>
          </c:tx>
          <c:layout>
            <c:manualLayout>
              <c:xMode val="edge"/>
              <c:yMode val="edge"/>
              <c:x val="9.6603723145717892E-3"/>
              <c:y val="0.11878086213799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1927408520"/>
        <c:crosses val="autoZero"/>
        <c:crossBetween val="between"/>
        <c:majorUnit val="20"/>
        <c:minorUnit val="20"/>
      </c:valAx>
      <c:spPr>
        <a:ln w="12700"/>
      </c:spPr>
    </c:plotArea>
    <c:legend>
      <c:legendPos val="t"/>
      <c:layout>
        <c:manualLayout>
          <c:xMode val="edge"/>
          <c:yMode val="edge"/>
          <c:x val="0.2272727714591232"/>
          <c:y val="4.3452380952380951E-2"/>
          <c:w val="0.75883833965198799"/>
          <c:h val="8.7025684289463806E-2"/>
        </c:manualLayout>
      </c:layout>
      <c:overlay val="0"/>
      <c:spPr>
        <a:ln>
          <a:noFill/>
        </a:ln>
      </c:spPr>
      <c:txPr>
        <a:bodyPr/>
        <a:lstStyle/>
        <a:p>
          <a:pPr algn="r" rtl="0">
            <a:defRPr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443982696607"/>
          <c:y val="2.3333114610673701E-2"/>
          <c:w val="0.83866712841450397"/>
          <c:h val="0.81020931758530201"/>
        </c:manualLayout>
      </c:layout>
      <c:barChart>
        <c:barDir val="col"/>
        <c:grouping val="clustered"/>
        <c:varyColors val="0"/>
        <c:ser>
          <c:idx val="2"/>
          <c:order val="0"/>
          <c:tx>
            <c:v>Week</c:v>
          </c:tx>
          <c:spPr>
            <a:solidFill>
              <a:srgbClr val="326496"/>
            </a:solidFill>
            <a:ln w="12700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38100" dir="21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4">
                  <c:v>8</c:v>
                </c:pt>
                <c:pt idx="6">
                  <c:v>12</c:v>
                </c:pt>
                <c:pt idx="8">
                  <c:v>16</c:v>
                </c:pt>
                <c:pt idx="12">
                  <c:v>24</c:v>
                </c:pt>
                <c:pt idx="16">
                  <c:v>32</c:v>
                </c:pt>
                <c:pt idx="20">
                  <c:v>40</c:v>
                </c:pt>
                <c:pt idx="24">
                  <c:v>48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6" formatCode="#,##0">
                  <c:v>0</c:v>
                </c:pt>
                <c:pt idx="8">
                  <c:v>0</c:v>
                </c:pt>
                <c:pt idx="12">
                  <c:v>0</c:v>
                </c:pt>
                <c:pt idx="16">
                  <c:v>0</c:v>
                </c:pt>
                <c:pt idx="20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E-7A4E-B601-3598415B5D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72328840"/>
        <c:axId val="1872474216"/>
      </c:barChart>
      <c:catAx>
        <c:axId val="1872328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Time (weeks)</a:t>
                </a:r>
              </a:p>
            </c:rich>
          </c:tx>
          <c:layout>
            <c:manualLayout>
              <c:xMode val="edge"/>
              <c:yMode val="edge"/>
              <c:x val="0.45283585241500002"/>
              <c:y val="0.92869480130773097"/>
            </c:manualLayout>
          </c:layout>
          <c:overlay val="0"/>
        </c:title>
        <c:numFmt formatCode="@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 vert="horz" anchor="ctr" anchorCtr="1"/>
          <a:lstStyle/>
          <a:p>
            <a:pPr>
              <a:defRPr sz="1600" b="0">
                <a:solidFill>
                  <a:schemeClr val="tx1"/>
                </a:solidFill>
                <a:latin typeface="Arial"/>
                <a:cs typeface="Arial"/>
              </a:defRPr>
            </a:pPr>
            <a:endParaRPr lang="en-US"/>
          </a:p>
        </c:txPr>
        <c:crossAx val="1872474216"/>
        <c:crosses val="autoZero"/>
        <c:auto val="1"/>
        <c:lblAlgn val="ctr"/>
        <c:lblOffset val="10"/>
        <c:noMultiLvlLbl val="0"/>
      </c:catAx>
      <c:valAx>
        <c:axId val="187247421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Patients with  Virologic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Response</a:t>
                </a:r>
              </a:p>
            </c:rich>
          </c:tx>
          <c:layout>
            <c:manualLayout>
              <c:xMode val="edge"/>
              <c:yMode val="edge"/>
              <c:x val="1.8944399191480369E-3"/>
              <c:y val="7.127066353547913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 anchor="ctr" anchorCtr="1"/>
          <a:lstStyle/>
          <a:p>
            <a:pPr>
              <a:defRPr sz="1600"/>
            </a:pPr>
            <a:endParaRPr lang="en-US"/>
          </a:p>
        </c:txPr>
        <c:crossAx val="1872328840"/>
        <c:crossesAt val="1"/>
        <c:crossBetween val="midCat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381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7388238268867194E-2"/>
          <c:w val="0.86498637310623905"/>
          <c:h val="0.71070923399543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Rilpivirine: 25 mg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8.7719298245613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DD-DF4E-A6A3-E2B7254B0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 100K</c:v>
                </c:pt>
                <c:pt idx="2">
                  <c:v>100K-500K</c:v>
                </c:pt>
                <c:pt idx="3">
                  <c:v>&gt; 500K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84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D-DF4E-A6A3-E2B7254B07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Efavirenz: 600 mg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6.3656672040104905E-17"/>
                  <c:y val="1.16959064327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DD-DF4E-A6A3-E2B7254B0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 100K</c:v>
                </c:pt>
                <c:pt idx="2">
                  <c:v>100K-500K</c:v>
                </c:pt>
                <c:pt idx="3">
                  <c:v>&gt; 500K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82</c:v>
                </c:pt>
                <c:pt idx="1">
                  <c:v>84</c:v>
                </c:pt>
                <c:pt idx="2">
                  <c:v>83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DD-DF4E-A6A3-E2B7254B07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9796008"/>
        <c:axId val="1873651336"/>
      </c:barChart>
      <c:catAx>
        <c:axId val="1789796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Baseline</a:t>
                </a:r>
                <a:r>
                  <a:rPr lang="en-US" baseline="0" dirty="0"/>
                  <a:t> HIV RNA Level (copies/ml)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261145414377197"/>
              <c:y val="0.922641509433961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736513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736513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HIV RNA &lt;50 copies/mL</a:t>
                </a:r>
              </a:p>
            </c:rich>
          </c:tx>
          <c:layout>
            <c:manualLayout>
              <c:xMode val="edge"/>
              <c:yMode val="edge"/>
              <c:x val="7.1526410761154798E-3"/>
              <c:y val="0.150294388431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979600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264435695538101"/>
          <c:y val="1.66666278854216E-2"/>
          <c:w val="0.60305008748906397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0.50383</cdr:x>
      <cdr:y>0.25341</cdr:y>
    </cdr:from>
    <cdr:to>
      <cdr:x>0.92912</cdr:x>
      <cdr:y>0.39376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340101" y="1100666"/>
          <a:ext cx="2819399" cy="6096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 cmpd="sng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4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4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1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9889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06548074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81912583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7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06333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50871"/>
      </p:ext>
    </p:extLst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URL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4657425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_URL_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7561761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0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694" r:id="rId4"/>
    <p:sldLayoutId id="2147483695" r:id="rId5"/>
    <p:sldLayoutId id="2147483696" r:id="rId6"/>
    <p:sldLayoutId id="2147483714" r:id="rId7"/>
    <p:sldLayoutId id="2147483697" r:id="rId8"/>
    <p:sldLayoutId id="2147483698" r:id="rId9"/>
    <p:sldLayoutId id="2147483699" r:id="rId10"/>
    <p:sldLayoutId id="2147483700" r:id="rId11"/>
    <p:sldLayoutId id="2147483707" r:id="rId12"/>
    <p:sldLayoutId id="2147483728" r:id="rId13"/>
    <p:sldLayoutId id="2147483727" r:id="rId14"/>
    <p:sldLayoutId id="2147483703" r:id="rId15"/>
    <p:sldLayoutId id="2147483706" r:id="rId16"/>
    <p:sldLayoutId id="2147483733" r:id="rId17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Rilpivirine</a:t>
            </a:r>
            <a:r>
              <a:rPr lang="en-US" dirty="0"/>
              <a:t> (</a:t>
            </a:r>
            <a:r>
              <a:rPr lang="en-US" i="1" dirty="0" err="1"/>
              <a:t>Edurant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979F4-E09C-4F40-A2BC-1B62E96FA4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pPr>
              <a:spcBef>
                <a:spcPts val="600"/>
              </a:spcBef>
            </a:pPr>
            <a:r>
              <a:rPr lang="en-US" dirty="0"/>
              <a:t>Brian R. Wood, MD</a:t>
            </a:r>
          </a:p>
          <a:p>
            <a:r>
              <a:rPr lang="en-US" dirty="0"/>
              <a:t>David H. Spach,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Updated: February 15, 2020</a:t>
            </a:r>
          </a:p>
        </p:txBody>
      </p:sp>
    </p:spTree>
    <p:extLst>
      <p:ext uri="{BB962C8B-B14F-4D97-AF65-F5344CB8AC3E}">
        <p14:creationId xmlns:p14="http://schemas.microsoft.com/office/powerpoint/2010/main" val="4830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Rilpivirine + TDF-FTC versus Efavirenz + TDF-FTC</a:t>
            </a:r>
            <a:br>
              <a:rPr lang="en-US" sz="2400" b="0" dirty="0"/>
            </a:br>
            <a:r>
              <a:rPr lang="en-US" dirty="0"/>
              <a:t>ECHO Trial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E38DC-C43B-0542-A943-DCC4288E4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049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 Lancet. 2011;378:238-46.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94155" y="2514600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Rilpivirine + TDF-FTC QD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346)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94155" y="4090421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 + TDF-FTC QD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344)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78683"/>
              </p:ext>
            </p:extLst>
          </p:nvPr>
        </p:nvGraphicFramePr>
        <p:xfrm>
          <a:off x="410633" y="1676400"/>
          <a:ext cx="4923367" cy="4267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ECHO Study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0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comparing rilpivirine and efavirenz in combination with a fixed background regimen consisting of tenofovir DF-emtricitabine in treatment-naïve adult with HIV 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690)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adults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≥5000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resistance to any study drugs 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Rilpivirine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Tenofovir DF-Emtricitabine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Tenofovir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DF-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Emtricitabine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7657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Result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Virologic Response ( ITT-TLOVR)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327480" y="1908180"/>
          <a:ext cx="84582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352800" y="5883453"/>
            <a:ext cx="507491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0060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287/346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004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285/344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962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162/181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9695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136/163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402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104/131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238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111/134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818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21/34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4264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38/47</a:t>
            </a:r>
          </a:p>
        </p:txBody>
      </p:sp>
    </p:spTree>
    <p:extLst>
      <p:ext uri="{BB962C8B-B14F-4D97-AF65-F5344CB8AC3E}">
        <p14:creationId xmlns:p14="http://schemas.microsoft.com/office/powerpoint/2010/main" val="19877414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Result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 Failure and Discontinuations (ITT-TLOVR)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609600" y="1828800"/>
          <a:ext cx="77724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503075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Resistance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200" dirty="0"/>
              <a:t>Incidence of NNRTI Resistance Associated Mutations (RAMs)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282957"/>
              </p:ext>
            </p:extLst>
          </p:nvPr>
        </p:nvGraphicFramePr>
        <p:xfrm>
          <a:off x="457200" y="1905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862FB97-E7BB-7947-813C-1FCEE2938B52}"/>
              </a:ext>
            </a:extLst>
          </p:cNvPr>
          <p:cNvSpPr/>
          <p:nvPr/>
        </p:nvSpPr>
        <p:spPr>
          <a:xfrm>
            <a:off x="1520510" y="2335375"/>
            <a:ext cx="7050176" cy="28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958971-8A19-4D41-857B-B5CB1655D399}"/>
              </a:ext>
            </a:extLst>
          </p:cNvPr>
          <p:cNvCxnSpPr/>
          <p:nvPr/>
        </p:nvCxnSpPr>
        <p:spPr>
          <a:xfrm>
            <a:off x="1520510" y="2622955"/>
            <a:ext cx="694029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0948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Conclusions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26670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Rilpivirine showed non-inferior efficacy compared with efavirenz, with a higher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-failure rate, but a more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favourable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safety and tolerability profile.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0762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Rilpivirine versus Efavirenz, with 2 NRTIs </a:t>
            </a:r>
            <a:br>
              <a:rPr lang="en-US" sz="2400" b="0" dirty="0"/>
            </a:br>
            <a:r>
              <a:rPr lang="en-US" sz="2800" dirty="0"/>
              <a:t>THRIVE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B7765-61D7-6644-9FA3-0447FA506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575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0262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6316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2 NRTIs</a:t>
            </a:r>
            <a:b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80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67512" y="2362200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Rilpivirine + 2 NRTIs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67512" y="3938021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 + 2 NRTIs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338)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1941"/>
              </p:ext>
            </p:extLst>
          </p:nvPr>
        </p:nvGraphicFramePr>
        <p:xfrm>
          <a:off x="410633" y="1524000"/>
          <a:ext cx="4923367" cy="41631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THRIVE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comparing rilpivirine and efavirenz in combination with two nucleoside reverse transcriptase inhibitors in treatment-naïve adults with HIV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680)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patients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≥5000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resistance to any study drugs 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Rilpivirine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 NRTIs*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 NRTIs*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" y="5867400"/>
            <a:ext cx="9159243" cy="58477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lIns="365760" rIns="365760" rtlCol="0">
            <a:spAutoFit/>
          </a:bodyPr>
          <a:lstStyle/>
          <a:p>
            <a:r>
              <a:rPr lang="en-US" sz="1600" dirty="0">
                <a:latin typeface="Arial"/>
              </a:rPr>
              <a:t>*Investigator-selected  2 NRTIs: </a:t>
            </a:r>
            <a:br>
              <a:rPr lang="en-US" sz="1600" dirty="0">
                <a:latin typeface="Arial"/>
              </a:rPr>
            </a:br>
            <a:r>
              <a:rPr lang="en-US" sz="1600" dirty="0">
                <a:latin typeface="Arial"/>
              </a:rPr>
              <a:t>Tenofovir DF plus emtricitabine; </a:t>
            </a:r>
            <a:r>
              <a:rPr lang="en-US" sz="1600" dirty="0" err="1">
                <a:latin typeface="Arial"/>
              </a:rPr>
              <a:t>zidovudine</a:t>
            </a:r>
            <a:r>
              <a:rPr lang="en-US" sz="1600" dirty="0">
                <a:latin typeface="Arial"/>
              </a:rPr>
              <a:t> plus lamivudine; or </a:t>
            </a:r>
            <a:r>
              <a:rPr lang="en-US" sz="1600" dirty="0" err="1">
                <a:latin typeface="Arial"/>
              </a:rPr>
              <a:t>abacavir</a:t>
            </a:r>
            <a:r>
              <a:rPr lang="en-US" sz="1600" dirty="0">
                <a:latin typeface="Arial"/>
              </a:rPr>
              <a:t> plus lamivudine</a:t>
            </a:r>
          </a:p>
        </p:txBody>
      </p:sp>
    </p:spTree>
    <p:extLst>
      <p:ext uri="{BB962C8B-B14F-4D97-AF65-F5344CB8AC3E}">
        <p14:creationId xmlns:p14="http://schemas.microsoft.com/office/powerpoint/2010/main" val="91346144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Result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Virologic Response ( ITT-TLOVR)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605418"/>
              </p:ext>
            </p:extLst>
          </p:nvPr>
        </p:nvGraphicFramePr>
        <p:xfrm>
          <a:off x="455612" y="1828800"/>
          <a:ext cx="8231187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327400" y="5849638"/>
            <a:ext cx="52181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6167" y="5103365"/>
            <a:ext cx="731519" cy="3657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291/340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3560" y="5147745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276/338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5378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170/187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6572" y="5147745"/>
            <a:ext cx="731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140/167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2016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94/118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4852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112/136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4805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27/35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707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24/35</a:t>
            </a:r>
          </a:p>
        </p:txBody>
      </p:sp>
    </p:spTree>
    <p:extLst>
      <p:ext uri="{BB962C8B-B14F-4D97-AF65-F5344CB8AC3E}">
        <p14:creationId xmlns:p14="http://schemas.microsoft.com/office/powerpoint/2010/main" val="58572680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Result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 Failure and Discontinuations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416422"/>
              </p:ext>
            </p:extLst>
          </p:nvPr>
        </p:nvGraphicFramePr>
        <p:xfrm>
          <a:off x="608012" y="1905000"/>
          <a:ext cx="792638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27/340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20/338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3362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24/338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5481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9/340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38611"/>
            <a:ext cx="9162288" cy="313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Ins="36576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/>
              </a:rPr>
              <a:t>*Virologic failure includes those without emerging mutation at failure  </a:t>
            </a:r>
          </a:p>
        </p:txBody>
      </p:sp>
    </p:spTree>
    <p:extLst>
      <p:ext uri="{BB962C8B-B14F-4D97-AF65-F5344CB8AC3E}">
        <p14:creationId xmlns:p14="http://schemas.microsoft.com/office/powerpoint/2010/main" val="221687328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Rilpivirine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ea typeface="ＭＳ Ｐゴシック" pitchFamily="-108" charset="-128"/>
              </a:rPr>
              <a:t>Edurant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ea typeface="ＭＳ Ｐゴシック" pitchFamily="-108" charset="-128"/>
              </a:rPr>
              <a:t>)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1025D-CCFD-1140-963E-F3A22DC7F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949524" y="5051568"/>
            <a:ext cx="1225296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NNRTI</a:t>
            </a:r>
          </a:p>
        </p:txBody>
      </p:sp>
      <p:sp>
        <p:nvSpPr>
          <p:cNvPr id="13" name="Bent Arrow 12"/>
          <p:cNvSpPr/>
          <p:nvPr/>
        </p:nvSpPr>
        <p:spPr>
          <a:xfrm flipV="1">
            <a:off x="4495844" y="4858021"/>
            <a:ext cx="457200" cy="463296"/>
          </a:xfrm>
          <a:prstGeom prst="bentArrow">
            <a:avLst/>
          </a:prstGeom>
          <a:solidFill>
            <a:srgbClr val="A078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0778" y="1523999"/>
            <a:ext cx="4522444" cy="72847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b="1" dirty="0" err="1">
                <a:solidFill>
                  <a:srgbClr val="000000"/>
                </a:solidFill>
              </a:rPr>
              <a:t>Edurant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[</a:t>
            </a:r>
            <a:r>
              <a:rPr lang="en-US" sz="1800" dirty="0" err="1">
                <a:solidFill>
                  <a:srgbClr val="000000"/>
                </a:solidFill>
              </a:rPr>
              <a:t>ee</a:t>
            </a:r>
            <a:r>
              <a:rPr lang="en-US" sz="1800" dirty="0">
                <a:solidFill>
                  <a:srgbClr val="000000"/>
                </a:solidFill>
              </a:rPr>
              <a:t>' dur ant]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BE1F455-01F0-5144-AF4C-4438D718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52743"/>
            <a:ext cx="9162288" cy="45719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Dose: 1 tablet once daily with a meal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A2D6A6D-8597-A149-9FFB-D7A4DD2F36F3}"/>
              </a:ext>
            </a:extLst>
          </p:cNvPr>
          <p:cNvSpPr/>
          <p:nvPr/>
        </p:nvSpPr>
        <p:spPr>
          <a:xfrm>
            <a:off x="3949078" y="4427918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1584E"/>
                </a:solidFill>
              </a:rPr>
              <a:t>25 mg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6834C-63CF-104C-B2E8-23B2D422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317750"/>
            <a:ext cx="2540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5947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Resistance Results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200" dirty="0"/>
              <a:t>Incidence of NNRTI Resistance Associated Mutations (RAMs)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688851"/>
              </p:ext>
            </p:extLst>
          </p:nvPr>
        </p:nvGraphicFramePr>
        <p:xfrm>
          <a:off x="457200" y="1905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976AAB-80D2-0A4B-9972-35333CD7F4FF}"/>
              </a:ext>
            </a:extLst>
          </p:cNvPr>
          <p:cNvSpPr/>
          <p:nvPr/>
        </p:nvSpPr>
        <p:spPr>
          <a:xfrm>
            <a:off x="1494970" y="2363295"/>
            <a:ext cx="7075716" cy="28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C06789-9EB1-004A-AA40-B5A55FE5A7E1}"/>
              </a:ext>
            </a:extLst>
          </p:cNvPr>
          <p:cNvCxnSpPr/>
          <p:nvPr/>
        </p:nvCxnSpPr>
        <p:spPr>
          <a:xfrm>
            <a:off x="1541450" y="2659840"/>
            <a:ext cx="68945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1838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Result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8229600" cy="41910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03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Resistance</a:t>
                      </a:r>
                      <a:r>
                        <a:rPr lang="en-US" sz="2000" b="1" baseline="0" dirty="0">
                          <a:solidFill>
                            <a:srgbClr val="FFFFFF"/>
                          </a:solidFill>
                        </a:rPr>
                        <a:t> Associated Mutations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 (RAMs)</a:t>
                      </a:r>
                    </a:p>
                  </a:txBody>
                  <a:tcPr marL="18288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16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7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Rilpivirine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340)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66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Efavirenz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338)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Failure with Resistance Data 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27 (8%)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 (6%)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Emergent NNRTI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Most Frequent NNRTI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E138K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K103N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Emergent NRTI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64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Most Frequent NRTI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M184I/V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M184V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42290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Conclusions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Despite a slightly increased incidence of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failures, a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favourable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safety profile and non-inferior efficacy compared with efavirenz means that rilpivirine could be a new treatment option for treatment-naive patients infected with HIV-1.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7546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Rilpivirine vs. Efavirenz in Treatment-Naïve Patients</a:t>
            </a:r>
            <a:br>
              <a:rPr lang="en-US" sz="2400" b="0" dirty="0"/>
            </a:br>
            <a:r>
              <a:rPr lang="en-US" dirty="0"/>
              <a:t>ECHO &amp; THRIVE (Pooled 48 Week Data)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4FA43-2B0F-2544-AACE-D29BDD896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504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br>
              <a:rPr lang="en-US" sz="2400" dirty="0">
                <a:solidFill>
                  <a:srgbClr val="FAFD00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Design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en-US" dirty="0">
                <a:latin typeface="Arial" pitchFamily="31" charset="0"/>
              </a:rPr>
              <a:t>J </a:t>
            </a:r>
            <a:r>
              <a:rPr lang="en-US" dirty="0" err="1">
                <a:latin typeface="Arial" pitchFamily="31" charset="0"/>
              </a:rPr>
              <a:t>Acquir</a:t>
            </a:r>
            <a:r>
              <a:rPr lang="en-US" dirty="0">
                <a:latin typeface="Arial" pitchFamily="31" charset="0"/>
              </a:rPr>
              <a:t> Immune </a:t>
            </a:r>
            <a:r>
              <a:rPr lang="en-US" dirty="0" err="1">
                <a:latin typeface="Arial" pitchFamily="31" charset="0"/>
              </a:rPr>
              <a:t>Defic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Syndr</a:t>
            </a:r>
            <a:r>
              <a:rPr lang="en-US" dirty="0">
                <a:latin typeface="Arial" pitchFamily="31" charset="0"/>
              </a:rPr>
              <a:t>.  2012:60:33-42.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5638290" y="1524000"/>
            <a:ext cx="3290485" cy="7254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Rilpivirine: 25 mg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qd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TDF-FTC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(n = 346)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invGray">
          <a:xfrm>
            <a:off x="5638290" y="2470195"/>
            <a:ext cx="3290485" cy="725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Efavirenz: 600 mg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qd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TDF-FTC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(n = 344)</a:t>
            </a: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rot="1169337" flipV="1">
            <a:off x="5098690" y="1974950"/>
            <a:ext cx="427886" cy="4931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56057"/>
              </p:ext>
            </p:extLst>
          </p:nvPr>
        </p:nvGraphicFramePr>
        <p:xfrm>
          <a:off x="255243" y="1524000"/>
          <a:ext cx="3589867" cy="3886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7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Study Design: ECHO &amp; THRIVE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45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Background: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double-blind, double-dummy Phase 3 trials comparing rilpivirine with efavirenz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Inclusion Criteria</a:t>
                      </a:r>
                      <a:br>
                        <a:rPr lang="en-US" sz="1600" b="1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18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Antiretroviral-naïve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5,000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baseline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NNRTI mutations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RVP or EFV plus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 NRTIs*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-8881" y="5737914"/>
            <a:ext cx="9162288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ECHO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2NRTIs = Tenofovir DF-Emtricitabine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THRIVE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2NRTIs = Tenofovir DF + Emtricitabine; Zidovudine + Lamivudine; Abacavir + Lamivudine</a:t>
            </a: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rot="20430663">
            <a:off x="5098690" y="2270020"/>
            <a:ext cx="427886" cy="4931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invGray">
          <a:xfrm>
            <a:off x="5638290" y="3733800"/>
            <a:ext cx="3290485" cy="7254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Rilpivirine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: 25 mg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qd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+ 2NRTIs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= 340)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invGray">
          <a:xfrm>
            <a:off x="5638290" y="4697757"/>
            <a:ext cx="3290485" cy="725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Efavirenz: 600 mg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qd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+ 2NRTIs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= 338)</a:t>
            </a:r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rot="1169337" flipV="1">
            <a:off x="5098690" y="4184750"/>
            <a:ext cx="427886" cy="4931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rot="20430663">
            <a:off x="5098690" y="4470939"/>
            <a:ext cx="427886" cy="4931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invGray">
          <a:xfrm>
            <a:off x="4029629" y="2100598"/>
            <a:ext cx="1094230" cy="548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ECHO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4029629" y="4310398"/>
            <a:ext cx="1094230" cy="548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</a:p>
        </p:txBody>
      </p:sp>
    </p:spTree>
    <p:extLst>
      <p:ext uri="{BB962C8B-B14F-4D97-AF65-F5344CB8AC3E}">
        <p14:creationId xmlns:p14="http://schemas.microsoft.com/office/powerpoint/2010/main" val="169294262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 Response ( ITT-TLOVR) over 48 Weeks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en-US" dirty="0">
                <a:latin typeface="Arial" pitchFamily="31" charset="0"/>
              </a:rPr>
              <a:t>J </a:t>
            </a:r>
            <a:r>
              <a:rPr lang="en-US" dirty="0" err="1">
                <a:latin typeface="Arial" pitchFamily="31" charset="0"/>
              </a:rPr>
              <a:t>Acquir</a:t>
            </a:r>
            <a:r>
              <a:rPr lang="en-US" dirty="0">
                <a:latin typeface="Arial" pitchFamily="31" charset="0"/>
              </a:rPr>
              <a:t> Immune </a:t>
            </a:r>
            <a:r>
              <a:rPr lang="en-US" dirty="0" err="1">
                <a:latin typeface="Arial" pitchFamily="31" charset="0"/>
              </a:rPr>
              <a:t>Defic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Syndr</a:t>
            </a:r>
            <a:r>
              <a:rPr lang="en-US" dirty="0">
                <a:latin typeface="Arial" pitchFamily="31" charset="0"/>
              </a:rPr>
              <a:t>.  2012:60:33-42.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266142"/>
              </p:ext>
            </p:extLst>
          </p:nvPr>
        </p:nvGraphicFramePr>
        <p:xfrm>
          <a:off x="1257300" y="1828800"/>
          <a:ext cx="6629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Freeform 40"/>
          <p:cNvSpPr/>
          <p:nvPr/>
        </p:nvSpPr>
        <p:spPr>
          <a:xfrm>
            <a:off x="2150533" y="2429933"/>
            <a:ext cx="5503334" cy="3026834"/>
          </a:xfrm>
          <a:custGeom>
            <a:avLst/>
            <a:gdLst>
              <a:gd name="connsiteX0" fmla="*/ 0 w 5503334"/>
              <a:gd name="connsiteY0" fmla="*/ 3026834 h 3026834"/>
              <a:gd name="connsiteX1" fmla="*/ 177800 w 5503334"/>
              <a:gd name="connsiteY1" fmla="*/ 2921000 h 3026834"/>
              <a:gd name="connsiteX2" fmla="*/ 427567 w 5503334"/>
              <a:gd name="connsiteY2" fmla="*/ 2645834 h 3026834"/>
              <a:gd name="connsiteX3" fmla="*/ 880534 w 5503334"/>
              <a:gd name="connsiteY3" fmla="*/ 1828800 h 3026834"/>
              <a:gd name="connsiteX4" fmla="*/ 1341967 w 5503334"/>
              <a:gd name="connsiteY4" fmla="*/ 1041400 h 3026834"/>
              <a:gd name="connsiteX5" fmla="*/ 1816100 w 5503334"/>
              <a:gd name="connsiteY5" fmla="*/ 503767 h 3026834"/>
              <a:gd name="connsiteX6" fmla="*/ 2743200 w 5503334"/>
              <a:gd name="connsiteY6" fmla="*/ 131234 h 3026834"/>
              <a:gd name="connsiteX7" fmla="*/ 3666067 w 5503334"/>
              <a:gd name="connsiteY7" fmla="*/ 0 h 3026834"/>
              <a:gd name="connsiteX8" fmla="*/ 4593167 w 5503334"/>
              <a:gd name="connsiteY8" fmla="*/ 8467 h 3026834"/>
              <a:gd name="connsiteX9" fmla="*/ 5503334 w 5503334"/>
              <a:gd name="connsiteY9" fmla="*/ 50800 h 30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3334" h="3026834">
                <a:moveTo>
                  <a:pt x="0" y="3026834"/>
                </a:moveTo>
                <a:lnTo>
                  <a:pt x="177800" y="2921000"/>
                </a:lnTo>
                <a:lnTo>
                  <a:pt x="427567" y="2645834"/>
                </a:lnTo>
                <a:lnTo>
                  <a:pt x="880534" y="1828800"/>
                </a:lnTo>
                <a:lnTo>
                  <a:pt x="1341967" y="1041400"/>
                </a:lnTo>
                <a:lnTo>
                  <a:pt x="1816100" y="503767"/>
                </a:lnTo>
                <a:lnTo>
                  <a:pt x="2743200" y="131234"/>
                </a:lnTo>
                <a:lnTo>
                  <a:pt x="3666067" y="0"/>
                </a:lnTo>
                <a:lnTo>
                  <a:pt x="4593167" y="8467"/>
                </a:lnTo>
                <a:lnTo>
                  <a:pt x="5503334" y="50800"/>
                </a:lnTo>
              </a:path>
            </a:pathLst>
          </a:cu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08199" y="2387600"/>
            <a:ext cx="5593840" cy="3104639"/>
            <a:chOff x="1308099" y="2387600"/>
            <a:chExt cx="5593840" cy="3104639"/>
          </a:xfrm>
          <a:effectLst/>
        </p:grpSpPr>
        <p:sp>
          <p:nvSpPr>
            <p:cNvPr id="4" name="Rectangle 3"/>
            <p:cNvSpPr/>
            <p:nvPr/>
          </p:nvSpPr>
          <p:spPr>
            <a:xfrm>
              <a:off x="1308099" y="5403852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33550" y="502920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0750" y="4210563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47950" y="342265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17850" y="289560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4950" y="252095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72050" y="238760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99150" y="240030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3550" y="243205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79549" y="5295900"/>
              <a:ext cx="88389" cy="8838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82282" y="2451100"/>
            <a:ext cx="5519757" cy="3036904"/>
            <a:chOff x="1382182" y="2451100"/>
            <a:chExt cx="5519757" cy="3036904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1422400" y="2489202"/>
              <a:ext cx="5431367" cy="2967567"/>
            </a:xfrm>
            <a:custGeom>
              <a:avLst/>
              <a:gdLst>
                <a:gd name="connsiteX0" fmla="*/ 0 w 5431367"/>
                <a:gd name="connsiteY0" fmla="*/ 2967567 h 2967567"/>
                <a:gd name="connsiteX1" fmla="*/ 177800 w 5431367"/>
                <a:gd name="connsiteY1" fmla="*/ 2853267 h 2967567"/>
                <a:gd name="connsiteX2" fmla="*/ 410633 w 5431367"/>
                <a:gd name="connsiteY2" fmla="*/ 2586567 h 2967567"/>
                <a:gd name="connsiteX3" fmla="*/ 867833 w 5431367"/>
                <a:gd name="connsiteY3" fmla="*/ 1748367 h 2967567"/>
                <a:gd name="connsiteX4" fmla="*/ 1303867 w 5431367"/>
                <a:gd name="connsiteY4" fmla="*/ 994833 h 2967567"/>
                <a:gd name="connsiteX5" fmla="*/ 1794933 w 5431367"/>
                <a:gd name="connsiteY5" fmla="*/ 393700 h 2967567"/>
                <a:gd name="connsiteX6" fmla="*/ 2705100 w 5431367"/>
                <a:gd name="connsiteY6" fmla="*/ 16933 h 2967567"/>
                <a:gd name="connsiteX7" fmla="*/ 3636433 w 5431367"/>
                <a:gd name="connsiteY7" fmla="*/ 0 h 2967567"/>
                <a:gd name="connsiteX8" fmla="*/ 4567767 w 5431367"/>
                <a:gd name="connsiteY8" fmla="*/ 33867 h 2967567"/>
                <a:gd name="connsiteX9" fmla="*/ 5431367 w 5431367"/>
                <a:gd name="connsiteY9" fmla="*/ 76200 h 296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1367" h="2967567">
                  <a:moveTo>
                    <a:pt x="0" y="2967567"/>
                  </a:moveTo>
                  <a:lnTo>
                    <a:pt x="177800" y="2853267"/>
                  </a:lnTo>
                  <a:lnTo>
                    <a:pt x="410633" y="2586567"/>
                  </a:lnTo>
                  <a:lnTo>
                    <a:pt x="867833" y="1748367"/>
                  </a:lnTo>
                  <a:lnTo>
                    <a:pt x="1303867" y="994833"/>
                  </a:lnTo>
                  <a:lnTo>
                    <a:pt x="1794933" y="393700"/>
                  </a:lnTo>
                  <a:lnTo>
                    <a:pt x="2705100" y="16933"/>
                  </a:lnTo>
                  <a:lnTo>
                    <a:pt x="3636433" y="0"/>
                  </a:lnTo>
                  <a:lnTo>
                    <a:pt x="4567767" y="33867"/>
                  </a:lnTo>
                  <a:lnTo>
                    <a:pt x="5431367" y="76200"/>
                  </a:lnTo>
                </a:path>
              </a:pathLst>
            </a:custGeom>
            <a:ln>
              <a:solidFill>
                <a:srgbClr val="556A1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82182" y="2451100"/>
              <a:ext cx="5519757" cy="3036904"/>
              <a:chOff x="1382182" y="2451100"/>
              <a:chExt cx="5519757" cy="3036904"/>
            </a:xfrm>
            <a:solidFill>
              <a:schemeClr val="accent2"/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6813550" y="2520950"/>
                <a:ext cx="88389" cy="88387"/>
              </a:xfrm>
              <a:prstGeom prst="rect">
                <a:avLst/>
              </a:prstGeom>
              <a:solidFill>
                <a:srgbClr val="718E25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49947" y="2480734"/>
                <a:ext cx="88389" cy="88387"/>
              </a:xfrm>
              <a:prstGeom prst="rect">
                <a:avLst/>
              </a:prstGeom>
              <a:solidFill>
                <a:srgbClr val="718E25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16500" y="2451100"/>
                <a:ext cx="88389" cy="88387"/>
              </a:xfrm>
              <a:prstGeom prst="rect">
                <a:avLst/>
              </a:prstGeom>
              <a:solidFill>
                <a:srgbClr val="718E25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083050" y="2463797"/>
                <a:ext cx="88389" cy="88387"/>
              </a:xfrm>
              <a:prstGeom prst="rect">
                <a:avLst/>
              </a:prstGeom>
              <a:solidFill>
                <a:srgbClr val="718E25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174999" y="2838961"/>
                <a:ext cx="88389" cy="883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83932" y="3441700"/>
                <a:ext cx="88389" cy="883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50017" y="4195231"/>
                <a:ext cx="88389" cy="883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90702" y="5027082"/>
                <a:ext cx="88389" cy="883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55751" y="5295900"/>
                <a:ext cx="88389" cy="883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382182" y="5399617"/>
                <a:ext cx="88389" cy="883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556A1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7658100" y="22267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Arial"/>
                <a:cs typeface="Arial"/>
              </a:rPr>
              <a:t>84%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58100" y="242993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82%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737097" y="3025211"/>
            <a:ext cx="134112" cy="13411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8697" y="2920250"/>
            <a:ext cx="262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2NRTIs+ </a:t>
            </a:r>
            <a:r>
              <a:rPr lang="en-US" sz="1400" b="1" dirty="0" err="1">
                <a:latin typeface="Arial"/>
                <a:cs typeface="Arial"/>
              </a:rPr>
              <a:t>Rilpivirine</a:t>
            </a:r>
            <a:r>
              <a:rPr lang="en-US" sz="1400" dirty="0">
                <a:latin typeface="Arial"/>
                <a:cs typeface="Arial"/>
              </a:rPr>
              <a:t> (n = 686)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38695" y="3197423"/>
            <a:ext cx="2628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2NRTIs+ </a:t>
            </a:r>
            <a:r>
              <a:rPr lang="en-US" sz="1400" b="1" dirty="0" err="1">
                <a:latin typeface="Arial"/>
                <a:cs typeface="Arial"/>
              </a:rPr>
              <a:t>Efavirenz</a:t>
            </a:r>
            <a:r>
              <a:rPr lang="en-US" sz="1400" dirty="0">
                <a:latin typeface="Arial"/>
                <a:cs typeface="Arial"/>
              </a:rPr>
              <a:t> (n = 682)</a:t>
            </a: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4737097" y="3299021"/>
            <a:ext cx="134112" cy="134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96580" y="528913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67113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b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Resistance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en-US" dirty="0">
                <a:latin typeface="Arial" pitchFamily="31" charset="0"/>
              </a:rPr>
              <a:t>J </a:t>
            </a:r>
            <a:r>
              <a:rPr lang="en-US" dirty="0" err="1">
                <a:latin typeface="Arial" pitchFamily="31" charset="0"/>
              </a:rPr>
              <a:t>Acquir</a:t>
            </a:r>
            <a:r>
              <a:rPr lang="en-US" dirty="0">
                <a:latin typeface="Arial" pitchFamily="31" charset="0"/>
              </a:rPr>
              <a:t> Immune </a:t>
            </a:r>
            <a:r>
              <a:rPr lang="en-US" dirty="0" err="1">
                <a:latin typeface="Arial" pitchFamily="31" charset="0"/>
              </a:rPr>
              <a:t>Defic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Syndr</a:t>
            </a:r>
            <a:r>
              <a:rPr lang="en-US" dirty="0">
                <a:latin typeface="Arial" pitchFamily="31" charset="0"/>
              </a:rPr>
              <a:t>.  2012;60:33-42.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35008"/>
              </p:ext>
            </p:extLst>
          </p:nvPr>
        </p:nvGraphicFramePr>
        <p:xfrm>
          <a:off x="457200" y="1447800"/>
          <a:ext cx="8229600" cy="40222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04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Resistance Findings in ECHO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</a:rPr>
                        <a:t> and THRIVE Studies: 48 Week Pooled Data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02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Rilpivirine arms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686)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66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Efavirenz arms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682)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1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failure with resistance data, n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1E0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28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1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No NNRTI or NRTI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1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Emergent NNRTI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1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Most Frequent NNRTI RAMs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E138K (72%)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K103N (73%)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1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Emergent NRTI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68%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5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Most Frequent NRTI RAMs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M184I (69%)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M184V (67%)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3" y="5646930"/>
            <a:ext cx="9167859" cy="5638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t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u="sng" dirty="0">
                <a:solidFill>
                  <a:srgbClr val="000000"/>
                </a:solidFill>
                <a:latin typeface="Arial" pitchFamily="22" charset="0"/>
              </a:rPr>
              <a:t>NOTE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: 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31 (50%) of 62 rilpivirine failures were phenotypically resistant to rilpivirine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            28 (90%) of 31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rilpivirine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failures were phenotypically cross-resistant to etravirine </a:t>
            </a:r>
          </a:p>
        </p:txBody>
      </p:sp>
    </p:spTree>
    <p:extLst>
      <p:ext uri="{BB962C8B-B14F-4D97-AF65-F5344CB8AC3E}">
        <p14:creationId xmlns:p14="http://schemas.microsoft.com/office/powerpoint/2010/main" val="11948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Data: ITT-TLOVR Outcome by Baseline Viral Load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C, et al. </a:t>
            </a:r>
            <a:r>
              <a:rPr lang="en-US" dirty="0">
                <a:latin typeface="Arial" pitchFamily="31" charset="0"/>
              </a:rPr>
              <a:t>J </a:t>
            </a:r>
            <a:r>
              <a:rPr lang="en-US" dirty="0" err="1">
                <a:latin typeface="Arial" pitchFamily="31" charset="0"/>
              </a:rPr>
              <a:t>Acquir</a:t>
            </a:r>
            <a:r>
              <a:rPr lang="en-US" dirty="0">
                <a:latin typeface="Arial" pitchFamily="31" charset="0"/>
              </a:rPr>
              <a:t> Immune </a:t>
            </a:r>
            <a:r>
              <a:rPr lang="en-US" dirty="0" err="1">
                <a:latin typeface="Arial" pitchFamily="31" charset="0"/>
              </a:rPr>
              <a:t>Defic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Syndr</a:t>
            </a:r>
            <a:r>
              <a:rPr lang="en-US" dirty="0">
                <a:latin typeface="Arial" pitchFamily="31" charset="0"/>
              </a:rPr>
              <a:t>.  2012:60:33-42.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5943600"/>
            <a:ext cx="9153144" cy="3612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marL="274320" defTabSz="935038"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All regimens included 2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NRTIs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992909"/>
              </p:ext>
            </p:extLst>
          </p:nvPr>
        </p:nvGraphicFramePr>
        <p:xfrm>
          <a:off x="450850" y="1828800"/>
          <a:ext cx="823912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441344" y="5449413"/>
            <a:ext cx="468778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9896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578/686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2611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561/682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1690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331/368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6270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277/330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4610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199/249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5860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224/270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6420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48/69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479933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62/82</a:t>
            </a:r>
          </a:p>
        </p:txBody>
      </p:sp>
    </p:spTree>
    <p:extLst>
      <p:ext uri="{BB962C8B-B14F-4D97-AF65-F5344CB8AC3E}">
        <p14:creationId xmlns:p14="http://schemas.microsoft.com/office/powerpoint/2010/main" val="333037372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Data: ITT-TLOVR Outcome by Baseline CD4 Cell Count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en-US" dirty="0">
                <a:latin typeface="Arial" pitchFamily="31" charset="0"/>
              </a:rPr>
              <a:t>J </a:t>
            </a:r>
            <a:r>
              <a:rPr lang="en-US" dirty="0" err="1">
                <a:latin typeface="Arial" pitchFamily="31" charset="0"/>
              </a:rPr>
              <a:t>Acquir</a:t>
            </a:r>
            <a:r>
              <a:rPr lang="en-US" dirty="0">
                <a:latin typeface="Arial" pitchFamily="31" charset="0"/>
              </a:rPr>
              <a:t> Immune </a:t>
            </a:r>
            <a:r>
              <a:rPr lang="en-US" dirty="0" err="1">
                <a:latin typeface="Arial" pitchFamily="31" charset="0"/>
              </a:rPr>
              <a:t>Defic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Syndr</a:t>
            </a:r>
            <a:r>
              <a:rPr lang="en-US" dirty="0">
                <a:latin typeface="Arial" pitchFamily="31" charset="0"/>
              </a:rPr>
              <a:t>.  2012:60:33-42.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5918200"/>
            <a:ext cx="9153144" cy="361251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marL="274320" defTabSz="935038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All regimens included 2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NRTIs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598482"/>
              </p:ext>
            </p:extLst>
          </p:nvPr>
        </p:nvGraphicFramePr>
        <p:xfrm>
          <a:off x="303016" y="1828800"/>
          <a:ext cx="853479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153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/>
              </a:rPr>
              <a:t>578/686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346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561/682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520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130/144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946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136/164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186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237/313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812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252/307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2248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155/194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7188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144175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20/34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1790" y="4807032"/>
            <a:ext cx="73151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29/36</a:t>
            </a:r>
          </a:p>
        </p:txBody>
      </p:sp>
    </p:spTree>
    <p:extLst>
      <p:ext uri="{BB962C8B-B14F-4D97-AF65-F5344CB8AC3E}">
        <p14:creationId xmlns:p14="http://schemas.microsoft.com/office/powerpoint/2010/main" val="379336832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Data: ITT-TLOVR Outcome by NRTI Subgroup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en-US" dirty="0">
                <a:latin typeface="Arial" pitchFamily="31" charset="0"/>
              </a:rPr>
              <a:t>J </a:t>
            </a:r>
            <a:r>
              <a:rPr lang="en-US" dirty="0" err="1">
                <a:latin typeface="Arial" pitchFamily="31" charset="0"/>
              </a:rPr>
              <a:t>Acquir</a:t>
            </a:r>
            <a:r>
              <a:rPr lang="en-US" dirty="0">
                <a:latin typeface="Arial" pitchFamily="31" charset="0"/>
              </a:rPr>
              <a:t> Immune </a:t>
            </a:r>
            <a:r>
              <a:rPr lang="en-US" dirty="0" err="1">
                <a:latin typeface="Arial" pitchFamily="31" charset="0"/>
              </a:rPr>
              <a:t>Defic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Syndr</a:t>
            </a:r>
            <a:r>
              <a:rPr lang="en-US" dirty="0">
                <a:latin typeface="Arial" pitchFamily="31" charset="0"/>
              </a:rPr>
              <a:t>.  2012:60:33-42.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596687"/>
              </p:ext>
            </p:extLst>
          </p:nvPr>
        </p:nvGraphicFramePr>
        <p:xfrm>
          <a:off x="455613" y="1828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3916" y="5067104"/>
            <a:ext cx="77723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88/101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6571" y="5067104"/>
            <a:ext cx="77723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83/103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8858" y="5067104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31/35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9204" y="5067104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28/33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2780" y="5067104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457/550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8575" y="5067104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448/546</a:t>
            </a:r>
          </a:p>
        </p:txBody>
      </p:sp>
    </p:spTree>
    <p:extLst>
      <p:ext uri="{BB962C8B-B14F-4D97-AF65-F5344CB8AC3E}">
        <p14:creationId xmlns:p14="http://schemas.microsoft.com/office/powerpoint/2010/main" val="26776122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80730" y="1371600"/>
            <a:ext cx="8595360" cy="256032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000"/>
              </a:lnSpc>
              <a:spcBef>
                <a:spcPts val="1800"/>
              </a:spcBef>
              <a:buClr>
                <a:schemeClr val="accent2">
                  <a:lumMod val="20000"/>
                  <a:lumOff val="80000"/>
                </a:schemeClr>
              </a:buClr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Phase 2b Trial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C204 Dose Ranging Study: </a:t>
            </a:r>
            <a:r>
              <a:rPr lang="en-US" sz="2400" dirty="0" err="1">
                <a:solidFill>
                  <a:schemeClr val="bg1"/>
                </a:solidFill>
              </a:rPr>
              <a:t>Rilpivirine</a:t>
            </a:r>
            <a:r>
              <a:rPr lang="en-US" sz="2400" dirty="0">
                <a:solidFill>
                  <a:schemeClr val="bg1"/>
                </a:solidFill>
              </a:rPr>
              <a:t> versus Efavirenz</a:t>
            </a:r>
          </a:p>
          <a:p>
            <a:pPr marL="256032" indent="-256032">
              <a:lnSpc>
                <a:spcPts val="3000"/>
              </a:lnSpc>
              <a:spcBef>
                <a:spcPts val="1800"/>
              </a:spcBef>
              <a:buClr>
                <a:schemeClr val="accent2">
                  <a:lumMod val="20000"/>
                  <a:lumOff val="80000"/>
                </a:schemeClr>
              </a:buClr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Phase 3 Trials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ECHO (TMC278-C209): </a:t>
            </a:r>
            <a:r>
              <a:rPr lang="en-US" sz="2400" dirty="0" err="1">
                <a:solidFill>
                  <a:schemeClr val="bg1"/>
                </a:solidFill>
              </a:rPr>
              <a:t>Rilpivirine</a:t>
            </a:r>
            <a:r>
              <a:rPr lang="en-US" sz="2400" dirty="0">
                <a:solidFill>
                  <a:schemeClr val="bg1"/>
                </a:solidFill>
              </a:rPr>
              <a:t> versus Efavirenz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THRIVE (TMC278-C215): </a:t>
            </a:r>
            <a:r>
              <a:rPr lang="en-US" sz="2400" dirty="0" err="1">
                <a:solidFill>
                  <a:schemeClr val="bg1"/>
                </a:solidFill>
              </a:rPr>
              <a:t>Rilpivirine</a:t>
            </a:r>
            <a:r>
              <a:rPr lang="en-US" sz="2400" dirty="0">
                <a:solidFill>
                  <a:schemeClr val="bg1"/>
                </a:solidFill>
              </a:rPr>
              <a:t> versus Efavirenz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730" y="457200"/>
            <a:ext cx="8595360" cy="908303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err="1"/>
              <a:t>Rilpivirine</a:t>
            </a:r>
            <a:br>
              <a:rPr lang="en-US" sz="2400" dirty="0"/>
            </a:br>
            <a:r>
              <a:rPr lang="en-US" sz="2400" dirty="0"/>
              <a:t>Summary of Key Studies</a:t>
            </a:r>
          </a:p>
        </p:txBody>
      </p:sp>
    </p:spTree>
    <p:extLst>
      <p:ext uri="{BB962C8B-B14F-4D97-AF65-F5344CB8AC3E}">
        <p14:creationId xmlns:p14="http://schemas.microsoft.com/office/powerpoint/2010/main" val="71730535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Pooled Efficacy and Safety Data 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Cohen C, et al. </a:t>
            </a:r>
            <a:r>
              <a:rPr lang="it-IT" dirty="0" err="1">
                <a:latin typeface="Arial" pitchFamily="22" charset="0"/>
              </a:rPr>
              <a:t>J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Acquir</a:t>
            </a:r>
            <a:r>
              <a:rPr lang="it-IT" dirty="0">
                <a:latin typeface="Arial" pitchFamily="22" charset="0"/>
              </a:rPr>
              <a:t> Immune </a:t>
            </a:r>
            <a:r>
              <a:rPr lang="it-IT" dirty="0" err="1">
                <a:latin typeface="Arial" pitchFamily="22" charset="0"/>
              </a:rPr>
              <a:t>Defic</a:t>
            </a:r>
            <a:r>
              <a:rPr lang="it-IT" dirty="0">
                <a:latin typeface="Arial" pitchFamily="22" charset="0"/>
              </a:rPr>
              <a:t> </a:t>
            </a:r>
            <a:r>
              <a:rPr lang="it-IT" dirty="0" err="1">
                <a:latin typeface="Arial" pitchFamily="22" charset="0"/>
              </a:rPr>
              <a:t>Syndr</a:t>
            </a:r>
            <a:r>
              <a:rPr lang="it-IT" dirty="0">
                <a:latin typeface="Arial" pitchFamily="22" charset="0"/>
              </a:rPr>
              <a:t>. 2012;60:33-42. 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552363"/>
              </p:ext>
            </p:extLst>
          </p:nvPr>
        </p:nvGraphicFramePr>
        <p:xfrm>
          <a:off x="381000" y="1828801"/>
          <a:ext cx="83820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91245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Antiretroviral-Naïve Patients </a:t>
            </a:r>
            <a:r>
              <a:rPr lang="en-US" sz="29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48 Week Data: Conclusions</a:t>
            </a:r>
            <a:endParaRPr lang="en-US" sz="29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C, et al. </a:t>
            </a:r>
            <a:r>
              <a:rPr lang="en-US" dirty="0">
                <a:latin typeface="Arial" pitchFamily="31" charset="0"/>
              </a:rPr>
              <a:t>J </a:t>
            </a:r>
            <a:r>
              <a:rPr lang="en-US" dirty="0" err="1">
                <a:latin typeface="Arial" pitchFamily="31" charset="0"/>
              </a:rPr>
              <a:t>Acquir</a:t>
            </a:r>
            <a:r>
              <a:rPr lang="en-US" dirty="0">
                <a:latin typeface="Arial" pitchFamily="31" charset="0"/>
              </a:rPr>
              <a:t> Immune </a:t>
            </a:r>
            <a:r>
              <a:rPr lang="en-US" dirty="0" err="1">
                <a:latin typeface="Arial" pitchFamily="31" charset="0"/>
              </a:rPr>
              <a:t>Defic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Syndr</a:t>
            </a:r>
            <a:r>
              <a:rPr lang="en-US" dirty="0">
                <a:latin typeface="Arial" pitchFamily="31" charset="0"/>
              </a:rPr>
              <a:t>.  2012:60:33-42.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0" y="26670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At week 48, rilpivirine 25 mg once daily and efavirenz 600 mg once daily had comparable response rates. Rilpivirine had more virologic failures and improved tolerability versus efavirenz.”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2856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0" dirty="0" err="1"/>
              <a:t>Rilpivirine</a:t>
            </a:r>
            <a:r>
              <a:rPr lang="en-US" sz="2700" b="0" dirty="0"/>
              <a:t> vs. </a:t>
            </a:r>
            <a:r>
              <a:rPr lang="en-US" sz="2700" b="0" dirty="0" err="1"/>
              <a:t>Efavirenz</a:t>
            </a:r>
            <a:br>
              <a:rPr lang="en-US" sz="2700" b="0" dirty="0"/>
            </a:br>
            <a:r>
              <a:rPr lang="en-US" sz="2900" dirty="0"/>
              <a:t>ECHO &amp; THRIVE (Week 48 Pooled Resistance Data)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D2A2F-5AED-B942-88C0-B637C44A5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603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Rilpivirine</a:t>
            </a:r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 vs. Efavirenz in ARV-Naive </a:t>
            </a:r>
            <a:b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Resistance: Virologic Failure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 Failure: 48 Week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Rimsky L, et al. JAIDS. 2012;59:39-46. 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" y="6094413"/>
            <a:ext cx="9153144" cy="3063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All regimens included 2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NRTIs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255960"/>
              </p:ext>
            </p:extLst>
          </p:nvPr>
        </p:nvGraphicFramePr>
        <p:xfrm>
          <a:off x="800100" y="1905000"/>
          <a:ext cx="77343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119895" y="5618480"/>
            <a:ext cx="404161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1" y="4917440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72/686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3840" y="4917440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39/682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6880" y="4917440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19/368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800" y="4917440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16/330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917440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53/318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8520" y="4917440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23/352</a:t>
            </a:r>
          </a:p>
        </p:txBody>
      </p:sp>
    </p:spTree>
    <p:extLst>
      <p:ext uri="{BB962C8B-B14F-4D97-AF65-F5344CB8AC3E}">
        <p14:creationId xmlns:p14="http://schemas.microsoft.com/office/powerpoint/2010/main" val="132755676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ARV-Naive </a:t>
            </a:r>
            <a:br>
              <a:rPr lang="en-US" sz="28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Resistance : Conclusions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Rimsky L, et al. JAIDS. 2012;59:39-46.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0" y="2301240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irologic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failure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and treatment-emergent reverse transcriptase RAMs were similar at low baseline VL but more frequent at high baseline VL in rilpivirine-treated than in efavirenz-treated patients. The frequent emergence of E138K, especially in combination with M184I, in rilpivirine VFs is a unique finding of these trials..”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9310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Rilpivirine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 Studies</a:t>
            </a:r>
          </a:p>
        </p:txBody>
      </p:sp>
    </p:spTree>
    <p:extLst>
      <p:ext uri="{BB962C8B-B14F-4D97-AF65-F5344CB8AC3E}">
        <p14:creationId xmlns:p14="http://schemas.microsoft.com/office/powerpoint/2010/main" val="603997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Rilpivirine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Resistance Data in Prescribing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700798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ARV-Naive </a:t>
            </a:r>
            <a:b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96 Week Resistance Data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Food and Drug Administration. Edurant (</a:t>
            </a:r>
            <a:r>
              <a:rPr lang="en-US" dirty="0">
                <a:latin typeface="Arial" pitchFamily="22" charset="0"/>
              </a:rPr>
              <a:t>package insert). 2012</a:t>
            </a: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97677"/>
              </p:ext>
            </p:extLst>
          </p:nvPr>
        </p:nvGraphicFramePr>
        <p:xfrm>
          <a:off x="228600" y="1427983"/>
          <a:ext cx="8674099" cy="478231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5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546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Rilpivirine </a:t>
                      </a: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+ 2NRTIs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Efavirenz </a:t>
                      </a: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+ 2NRTIs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Subjects</a:t>
                      </a:r>
                      <a:r>
                        <a:rPr lang="en-US" sz="1600" b="1" kern="1200" spc="-30" baseline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 with evaluable resistance data</a:t>
                      </a:r>
                      <a:endParaRPr lang="en-US" sz="1600" b="1" kern="1200" spc="-3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87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43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Emerging NNRTI Substitution (any)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V90I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K101E/P/T/Q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K103N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E138K/A/Q/G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E138K + M184I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V179I/L/D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Y181C/I/S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V189I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H221Y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Emerging NRTI Substitution (any)</a:t>
                      </a:r>
                    </a:p>
                  </a:txBody>
                  <a:tcPr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M184I/V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K65R</a:t>
                      </a: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2° Mutations</a:t>
                      </a:r>
                      <a:r>
                        <a:rPr lang="en-US" sz="14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: </a:t>
                      </a:r>
                      <a:r>
                        <a:rPr lang="en-US" sz="12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A62V,</a:t>
                      </a:r>
                      <a:r>
                        <a:rPr lang="en-US" sz="12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D67N/G,K70E, Y115F, T215S/T,K219E/R</a:t>
                      </a:r>
                      <a:endParaRPr lang="en-US" sz="12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  <a:t>Rilpivirine vs. Efavirenz in ARV-Naive </a:t>
            </a:r>
            <a:br>
              <a:rPr lang="en-US" sz="2400" dirty="0">
                <a:solidFill>
                  <a:srgbClr val="E7F1CA"/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 and THRIVE Pooled 96 Week Resistance Data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Food and Drug Administration. Edurant (</a:t>
            </a:r>
            <a:r>
              <a:rPr lang="en-US" dirty="0">
                <a:latin typeface="Arial" pitchFamily="22" charset="0"/>
              </a:rPr>
              <a:t>package insert). 2012</a:t>
            </a: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/>
          </p:nvPr>
        </p:nvGraphicFramePr>
        <p:xfrm>
          <a:off x="228600" y="1427983"/>
          <a:ext cx="8674099" cy="478231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5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546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Rilpivirine </a:t>
                      </a: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+ 2NRTIs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Efavirenz </a:t>
                      </a: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+ 2NRTIs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Subjects</a:t>
                      </a:r>
                      <a:r>
                        <a:rPr lang="en-US" sz="1600" b="1" kern="1200" spc="-30" baseline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 with evaluable resistance data</a:t>
                      </a:r>
                      <a:endParaRPr lang="en-US" sz="1600" b="1" kern="1200" spc="-3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87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43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Emerging NNRTI Substitution (any)</a:t>
                      </a:r>
                    </a:p>
                  </a:txBody>
                  <a:tcPr marL="65762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V90I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K101E/P/T/Q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K103N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E138K/A/Q/G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23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E138K + M184I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23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V179I/L/D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Y181C/I/S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V189I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417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H221Y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Emerging NRTI Substitution (any)</a:t>
                      </a:r>
                    </a:p>
                  </a:txBody>
                  <a:tcPr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30%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M184I/V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323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K65R</a:t>
                      </a: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546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2° Mutations</a:t>
                      </a:r>
                      <a:r>
                        <a:rPr lang="en-US" sz="14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: </a:t>
                      </a:r>
                      <a:r>
                        <a:rPr lang="en-US" sz="12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A62V,</a:t>
                      </a:r>
                      <a:r>
                        <a:rPr lang="en-US" sz="12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D67N/G,K70E, Y115F, T215S/T,K219E/R</a:t>
                      </a:r>
                      <a:endParaRPr lang="en-US" sz="12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746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Rilpivirine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Antiretroviral Therapy</a:t>
            </a:r>
          </a:p>
        </p:txBody>
      </p:sp>
    </p:spTree>
    <p:extLst>
      <p:ext uri="{BB962C8B-B14F-4D97-AF65-F5344CB8AC3E}">
        <p14:creationId xmlns:p14="http://schemas.microsoft.com/office/powerpoint/2010/main" val="427463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*Rilpivirine (</a:t>
            </a:r>
            <a:r>
              <a:rPr lang="en-US" i="1" dirty="0"/>
              <a:t>Edurant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sz="2000" b="1" dirty="0"/>
              <a:t>Class</a:t>
            </a:r>
            <a:br>
              <a:rPr lang="en-US" sz="2000" b="1" dirty="0"/>
            </a:br>
            <a:r>
              <a:rPr lang="en-US" sz="2000" dirty="0"/>
              <a:t>- Non-nucleoside reverse transcriptase inhibitor 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sz="2000" b="1" dirty="0"/>
              <a:t>Approval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- FDA-approved May 20, 2011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sz="2000" b="1" dirty="0"/>
              <a:t>Indication</a:t>
            </a:r>
            <a:br>
              <a:rPr lang="en-US" sz="2000" dirty="0"/>
            </a:br>
            <a:r>
              <a:rPr lang="en-US" sz="2000" dirty="0"/>
              <a:t>- In combination with other ARVs for treatment-naïve adults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sz="2000" b="1" dirty="0"/>
              <a:t>Dosing</a:t>
            </a:r>
            <a:br>
              <a:rPr lang="en-US" sz="2000" dirty="0"/>
            </a:br>
            <a:r>
              <a:rPr lang="en-US" sz="2000" dirty="0"/>
              <a:t>- 25 mg^ tablet once daily (with a meal)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sz="2000" b="1" dirty="0"/>
              <a:t>Metabolism</a:t>
            </a:r>
            <a:br>
              <a:rPr lang="en-US" sz="2000" dirty="0"/>
            </a:br>
            <a:r>
              <a:rPr lang="en-US" sz="2000" dirty="0"/>
              <a:t>- Primarily in liver via cytochrome P450 (CYP 3A4) enzymes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en-US" sz="2000" b="1" dirty="0"/>
              <a:t>Adverse Events</a:t>
            </a:r>
            <a:br>
              <a:rPr lang="en-US" sz="2000" dirty="0"/>
            </a:br>
            <a:r>
              <a:rPr lang="en-US" sz="2000" dirty="0"/>
              <a:t>- Depression, insomnia, headache, and rash </a:t>
            </a:r>
          </a:p>
          <a:p>
            <a:pPr>
              <a:lnSpc>
                <a:spcPts val="2100"/>
              </a:lnSpc>
              <a:spcBef>
                <a:spcPts val="18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22823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Rilpivirine Dose-Ranging versus Efavirenz, with 2NRTIs </a:t>
            </a:r>
            <a:br>
              <a:rPr lang="en-US" sz="2400" b="0" dirty="0"/>
            </a:br>
            <a:r>
              <a:rPr lang="en-US" dirty="0"/>
              <a:t>C204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EBF99-BE40-9D41-9999-CA21BD96C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681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(TMC-278) vs. Efavirenz, with 2NRTIs in ARV-Naive 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C204: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Pozniak</a:t>
            </a:r>
            <a:r>
              <a:rPr lang="en-US" dirty="0">
                <a:latin typeface="Arial" pitchFamily="22" charset="0"/>
              </a:rPr>
              <a:t> AL, et al. AIDS.  2010;24:55-65.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invGray">
          <a:xfrm>
            <a:off x="914400" y="1600200"/>
            <a:ext cx="7315200" cy="4572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5516881" y="1752600"/>
            <a:ext cx="3428999" cy="725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Rilpivirine: 25 mg + 2 NRTIs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(n = 93)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invGray">
          <a:xfrm>
            <a:off x="5516881" y="4648200"/>
            <a:ext cx="3428999" cy="7254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Efavirenz: 600 mg + 2 NRTIs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(n = 89)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3183741">
            <a:off x="4493010" y="4143446"/>
            <a:ext cx="1381435" cy="27595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000883" y="2955284"/>
            <a:ext cx="352028" cy="75354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invGray">
          <a:xfrm>
            <a:off x="5516881" y="3683000"/>
            <a:ext cx="3428999" cy="725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Rilpivirine: 150 mg + 2 NRTIs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(n = 91)</a:t>
            </a: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rot="1169337" flipV="1">
            <a:off x="5096396" y="2261769"/>
            <a:ext cx="134022" cy="14485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rot="1169337">
            <a:off x="4831145" y="3763344"/>
            <a:ext cx="728612" cy="1613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invGray">
          <a:xfrm>
            <a:off x="5516881" y="2717800"/>
            <a:ext cx="3428999" cy="725424"/>
          </a:xfrm>
          <a:prstGeom prst="rect">
            <a:avLst/>
          </a:prstGeom>
          <a:solidFill>
            <a:srgbClr val="E2F6F0"/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Rilpivirine: 75 mg + 2 NRTIs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(n = 95)</a:t>
            </a: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0" y="5943600"/>
            <a:ext cx="9153144" cy="306387"/>
          </a:xfrm>
          <a:prstGeom prst="rect">
            <a:avLst/>
          </a:prstGeom>
          <a:solidFill>
            <a:srgbClr val="E6EBF2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*2 NRTIs: Zidovudine + Lamivudine (75%); Tenofovir DF + Emtricitabine (25%)</a:t>
            </a:r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6799"/>
              </p:ext>
            </p:extLst>
          </p:nvPr>
        </p:nvGraphicFramePr>
        <p:xfrm>
          <a:off x="304801" y="1447800"/>
          <a:ext cx="4648199" cy="4267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4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C204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0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IIb, dose-ranging, international study of rilpivirine compared with efavirenz, all in combination with 2 NRTIs in treatment-naïve persons with chronic HIV.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368)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≥5,000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 baseline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NNRTI mutations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Rilpivirine  25, 75, or 150 mg daily + 2 NRTIs*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 600 mg daily + 2 NRTIs*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25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(TMC-278) vs. Efavirenz, with 2NRTIs in ARV-Naive </a:t>
            </a:r>
            <a:br>
              <a:rPr lang="en-US" sz="27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C204: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and 96 Week Data: </a:t>
            </a:r>
            <a:r>
              <a:rPr lang="en-US" dirty="0" err="1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Response ( ITT)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Pozniak</a:t>
            </a:r>
            <a:r>
              <a:rPr lang="en-US" dirty="0">
                <a:latin typeface="Arial" pitchFamily="22" charset="0"/>
              </a:rPr>
              <a:t> AL, et al. AIDS.  2010;24:55-65.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750716"/>
              </p:ext>
            </p:extLst>
          </p:nvPr>
        </p:nvGraphicFramePr>
        <p:xfrm>
          <a:off x="342901" y="1752600"/>
          <a:ext cx="845819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5905500"/>
            <a:ext cx="9153144" cy="3063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All regimens included 2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NRTIs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Zidovudine + Lamivudine (75%); Tenofovir + Emtricitabine (25%)</a:t>
            </a:r>
          </a:p>
        </p:txBody>
      </p:sp>
    </p:spTree>
    <p:extLst>
      <p:ext uri="{BB962C8B-B14F-4D97-AF65-F5344CB8AC3E}">
        <p14:creationId xmlns:p14="http://schemas.microsoft.com/office/powerpoint/2010/main" val="230009126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Rilpivirine (TMC-278) vs. Efavirenz, with 2NRTIs in ARV-Naive 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1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C204: Conclusions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Pozniak</a:t>
            </a:r>
            <a:r>
              <a:rPr lang="en-US" dirty="0">
                <a:latin typeface="Arial" pitchFamily="22" charset="0"/>
              </a:rPr>
              <a:t> AL, et al. AIDS.  2010;24:55-65.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2057400"/>
          <a:ext cx="9144000" cy="27603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All TMC278 doses demonstrated potent and sustained efficacy comparable with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efavirenz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 treatment-naive patients over 96 weeks. TMC278 was well tolerated with lower incidences of neurological and psychiatric adverse events, rash and lower lipid elevations than those with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efavirenz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 TMC278 25 mg once daily was selected for further clinical development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85084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46681</TotalTime>
  <Words>2472</Words>
  <Application>Microsoft Macintosh PowerPoint</Application>
  <PresentationFormat>On-screen Show (4:3)</PresentationFormat>
  <Paragraphs>360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Geneva</vt:lpstr>
      <vt:lpstr>Lucida Grande</vt:lpstr>
      <vt:lpstr>Times New Roman</vt:lpstr>
      <vt:lpstr>NCRC</vt:lpstr>
      <vt:lpstr>Rilpivirine (Edurant)</vt:lpstr>
      <vt:lpstr>Rilpivirine (Edurant) </vt:lpstr>
      <vt:lpstr>PowerPoint Presentation</vt:lpstr>
      <vt:lpstr>Rilpivirine</vt:lpstr>
      <vt:lpstr>*Rilpivirine (Edurant)</vt:lpstr>
      <vt:lpstr>Rilpivirine Dose-Ranging versus Efavirenz, with 2NRTIs  C204</vt:lpstr>
      <vt:lpstr>Rilpivirine (TMC-278) vs. Efavirenz, with 2NRTIs in ARV-Naive  C204: Study Design</vt:lpstr>
      <vt:lpstr>Rilpivirine (TMC-278) vs. Efavirenz, with 2NRTIs in ARV-Naive  C204: Results</vt:lpstr>
      <vt:lpstr>Rilpivirine (TMC-278) vs. Efavirenz, with 2NRTIs in ARV-Naive  C204: Conclusions</vt:lpstr>
      <vt:lpstr>Rilpivirine + TDF-FTC versus Efavirenz + TDF-FTC ECHO Trial</vt:lpstr>
      <vt:lpstr>Rilpivirine + TDF-FTC versus Efavirenz + TDF-FTC ECHO: Study Design</vt:lpstr>
      <vt:lpstr>Rilpivirine + TDF-FTC versus Efavirenz + TDF-FTC ECHO: Result</vt:lpstr>
      <vt:lpstr>Rilpivirine + TDF-FTC versus Efavirenz + TDF-FTC ECHO: Result </vt:lpstr>
      <vt:lpstr>Rilpivirine + TDF-FTC versus Efavirenz + TDF-FTC ECHO: Resistance Results</vt:lpstr>
      <vt:lpstr>Rilpivirine + TDF-FTC versus Efavirenz + TDF-FTC ECHO: Conclusions</vt:lpstr>
      <vt:lpstr>Rilpivirine versus Efavirenz, with 2 NRTIs  THRIVE Study</vt:lpstr>
      <vt:lpstr>Rilpivirine versus Efavirenz, with 2 NRTIs THRIVE: Study Design</vt:lpstr>
      <vt:lpstr>Rilpivirine versus Efavirenz, with two background NRTIs THRIVE: Result </vt:lpstr>
      <vt:lpstr>Rilpivirine versus Efavirenz, with two background NRTIs THRIVE: Result </vt:lpstr>
      <vt:lpstr>Rilpivirine versus Efavirenz, with two background NRTIs THRIVE: Resistance Results </vt:lpstr>
      <vt:lpstr>Rilpivirine versus Efavirenz, with two background NRTIs THRIVE: Result </vt:lpstr>
      <vt:lpstr>Rilpivirine versus Efavirenz, with two background NRTIs THRIVE: Conclusions</vt:lpstr>
      <vt:lpstr>Rilpivirine vs. Efavirenz in Treatment-Naïve Patients ECHO &amp; THRIVE (Pooled 48 Week Data)</vt:lpstr>
      <vt:lpstr>Rilpivirine vs. Efavirenz in Antiretroviral-Naïve Patients  ECHO and THRIVE Pooled 48 Week Data: Design </vt:lpstr>
      <vt:lpstr>Rilpivirine vs. Efavirenz in Antiretroviral-Naïve Patients  ECHO and THRIVE Pooled 48 Week Data: Results</vt:lpstr>
      <vt:lpstr>Rilpivirine vs. Efavirenz in Antiretroviral-Naïve Patients  ECHO and THRIVE Pooled 48 Week Data: Resistance</vt:lpstr>
      <vt:lpstr>Rilpivirine vs. Efavirenz in Antiretroviral-Naïve Patients  ECHO and THRIVE Pooled 48 Week Data: Results</vt:lpstr>
      <vt:lpstr>Rilpivirine vs. Efavirenz in Antiretroviral-Naïve Patients  ECHO and THRIVE Pooled 48 Week Data: Results</vt:lpstr>
      <vt:lpstr>Rilpivirine vs. Efavirenz in Antiretroviral-Naïve Patients  ECHO and THRIVE Pooled 48 Week Data: Results</vt:lpstr>
      <vt:lpstr>Rilpivirine vs. Efavirenz in Antiretroviral-Naïve Patients ECHO and THRIVE Pooled 48 Week Data: Results</vt:lpstr>
      <vt:lpstr>Rilpivirine vs. Efavirenz in Antiretroviral-Naïve Patients ECHO and THRIVE Pooled 48 Week Data: Conclusions</vt:lpstr>
      <vt:lpstr>Rilpivirine vs. Efavirenz ECHO &amp; THRIVE (Week 48 Pooled Resistance Data)</vt:lpstr>
      <vt:lpstr>Rilpivirine vs. Efavirenz in ARV-Naive  ECHO and THRIVE Resistance: Virologic Failure Results</vt:lpstr>
      <vt:lpstr>Rilpivirine vs. Efavirenz in ARV-Naive  ECHO and THRIVE Resistance : Conclusions</vt:lpstr>
      <vt:lpstr>Rilpivirine</vt:lpstr>
      <vt:lpstr>Rilpivirine</vt:lpstr>
      <vt:lpstr>Rilpivirine vs. Efavirenz in ARV-Naive  ECHO and THRIVE Pooled 96 Week Resistance Data</vt:lpstr>
      <vt:lpstr>Rilpivirine vs. Efavirenz in ARV-Naive  ECHO and THRIVE Pooled 96 Week Resistance Data</vt:lpstr>
      <vt:lpstr>PowerPoint Presentation</vt:lpstr>
    </vt:vector>
  </TitlesOfParts>
  <Company>HMC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2093</cp:revision>
  <cp:lastPrinted>2008-02-05T14:34:24Z</cp:lastPrinted>
  <dcterms:created xsi:type="dcterms:W3CDTF">2010-11-28T05:36:22Z</dcterms:created>
  <dcterms:modified xsi:type="dcterms:W3CDTF">2020-02-20T14:55:33Z</dcterms:modified>
</cp:coreProperties>
</file>