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theme/themeOverride12.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theme/themeOverride14.xml" ContentType="application/vnd.openxmlformats-officedocument.themeOverride+xml"/>
  <Override PartName="/ppt/notesSlides/notesSlide3.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15.xml" ContentType="application/vnd.openxmlformats-officedocument.themeOverride+xml"/>
  <Override PartName="/ppt/notesSlides/notesSlide4.xml" ContentType="application/vnd.openxmlformats-officedocument.presentationml.notesSlide+xml"/>
  <Override PartName="/ppt/charts/chart23.xml" ContentType="application/vnd.openxmlformats-officedocument.drawingml.chart+xml"/>
  <Override PartName="/ppt/notesSlides/notesSlide5.xml" ContentType="application/vnd.openxmlformats-officedocument.presentationml.notesSlide+xml"/>
  <Override PartName="/ppt/charts/chart24.xml" ContentType="application/vnd.openxmlformats-officedocument.drawingml.chart+xml"/>
  <Override PartName="/ppt/theme/themeOverride16.xml" ContentType="application/vnd.openxmlformats-officedocument.themeOverride+xml"/>
  <Override PartName="/ppt/notesSlides/notesSlide6.xml" ContentType="application/vnd.openxmlformats-officedocument.presentationml.notesSlide+xml"/>
  <Override PartName="/ppt/charts/chart25.xml" ContentType="application/vnd.openxmlformats-officedocument.drawingml.chart+xml"/>
  <Override PartName="/ppt/theme/themeOverride17.xml" ContentType="application/vnd.openxmlformats-officedocument.themeOverride+xml"/>
  <Override PartName="/ppt/notesSlides/notesSlide7.xml" ContentType="application/vnd.openxmlformats-officedocument.presentationml.notesSlide+xml"/>
  <Override PartName="/ppt/charts/chart26.xml" ContentType="application/vnd.openxmlformats-officedocument.drawingml.chart+xml"/>
  <Override PartName="/ppt/notesSlides/notesSlide8.xml" ContentType="application/vnd.openxmlformats-officedocument.presentationml.notesSlide+xml"/>
  <Override PartName="/ppt/charts/chart27.xml" ContentType="application/vnd.openxmlformats-officedocument.drawingml.chart+xml"/>
  <Override PartName="/ppt/theme/themeOverride18.xml" ContentType="application/vnd.openxmlformats-officedocument.themeOverride+xml"/>
  <Override PartName="/ppt/notesSlides/notesSlide9.xml" ContentType="application/vnd.openxmlformats-officedocument.presentationml.notesSlide+xml"/>
  <Override PartName="/ppt/charts/chart28.xml" ContentType="application/vnd.openxmlformats-officedocument.drawingml.chart+xml"/>
  <Override PartName="/ppt/theme/themeOverride19.xml" ContentType="application/vnd.openxmlformats-officedocument.themeOverride+xml"/>
  <Override PartName="/ppt/notesSlides/notesSlide10.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theme/themeOverride20.xml" ContentType="application/vnd.openxmlformats-officedocument.themeOverride+xml"/>
  <Override PartName="/ppt/charts/chart31.xml" ContentType="application/vnd.openxmlformats-officedocument.drawingml.chart+xml"/>
  <Override PartName="/ppt/theme/themeOverride21.xml" ContentType="application/vnd.openxmlformats-officedocument.themeOverride+xml"/>
  <Override PartName="/ppt/charts/chart32.xml" ContentType="application/vnd.openxmlformats-officedocument.drawingml.chart+xml"/>
  <Override PartName="/ppt/notesSlides/notesSlide11.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theme/themeOverride22.xml" ContentType="application/vnd.openxmlformats-officedocument.themeOverride+xml"/>
  <Override PartName="/ppt/charts/chart35.xml" ContentType="application/vnd.openxmlformats-officedocument.drawingml.chart+xml"/>
  <Override PartName="/ppt/theme/themeOverride23.xml" ContentType="application/vnd.openxmlformats-officedocument.themeOverride+xml"/>
  <Override PartName="/ppt/charts/chart36.xml" ContentType="application/vnd.openxmlformats-officedocument.drawingml.chart+xml"/>
  <Override PartName="/ppt/theme/themeOverride24.xml" ContentType="application/vnd.openxmlformats-officedocument.themeOverride+xml"/>
  <Override PartName="/ppt/charts/chart37.xml" ContentType="application/vnd.openxmlformats-officedocument.drawingml.chart+xml"/>
  <Override PartName="/ppt/theme/themeOverride25.xml" ContentType="application/vnd.openxmlformats-officedocument.themeOverride+xml"/>
  <Override PartName="/ppt/charts/chart38.xml" ContentType="application/vnd.openxmlformats-officedocument.drawingml.chart+xml"/>
  <Override PartName="/ppt/charts/chart39.xml" ContentType="application/vnd.openxmlformats-officedocument.drawingml.chart+xml"/>
  <Override PartName="/ppt/theme/themeOverride26.xml" ContentType="application/vnd.openxmlformats-officedocument.themeOverride+xml"/>
  <Override PartName="/ppt/notesSlides/notesSlide12.xml" ContentType="application/vnd.openxmlformats-officedocument.presentationml.notesSlide+xml"/>
  <Override PartName="/ppt/charts/chart40.xml" ContentType="application/vnd.openxmlformats-officedocument.drawingml.chart+xml"/>
  <Override PartName="/ppt/notesSlides/notesSlide13.xml" ContentType="application/vnd.openxmlformats-officedocument.presentationml.notesSlide+xml"/>
  <Override PartName="/ppt/charts/chart41.xml" ContentType="application/vnd.openxmlformats-officedocument.drawingml.chart+xml"/>
  <Override PartName="/ppt/theme/themeOverride27.xml" ContentType="application/vnd.openxmlformats-officedocument.themeOverride+xml"/>
  <Override PartName="/ppt/charts/chart42.xml" ContentType="application/vnd.openxmlformats-officedocument.drawingml.chart+xml"/>
  <Override PartName="/ppt/charts/chart43.xml" ContentType="application/vnd.openxmlformats-officedocument.drawingml.chart+xml"/>
  <Override PartName="/ppt/theme/themeOverride28.xml" ContentType="application/vnd.openxmlformats-officedocument.themeOverride+xml"/>
  <Override PartName="/ppt/notesSlides/notesSlide14.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theme/themeOverride29.xml" ContentType="application/vnd.openxmlformats-officedocument.themeOverride+xml"/>
  <Override PartName="/ppt/charts/chart46.xml" ContentType="application/vnd.openxmlformats-officedocument.drawingml.chart+xml"/>
  <Override PartName="/ppt/theme/themeOverride30.xml" ContentType="application/vnd.openxmlformats-officedocument.themeOverride+xml"/>
  <Override PartName="/ppt/charts/chart47.xml" ContentType="application/vnd.openxmlformats-officedocument.drawingml.chart+xml"/>
  <Override PartName="/ppt/theme/themeOverride31.xml" ContentType="application/vnd.openxmlformats-officedocument.themeOverride+xml"/>
  <Override PartName="/ppt/charts/chart48.xml" ContentType="application/vnd.openxmlformats-officedocument.drawingml.chart+xml"/>
  <Override PartName="/ppt/theme/themeOverride32.xml" ContentType="application/vnd.openxmlformats-officedocument.themeOverride+xml"/>
  <Override PartName="/ppt/charts/chart49.xml" ContentType="application/vnd.openxmlformats-officedocument.drawingml.chart+xml"/>
  <Override PartName="/ppt/charts/chart50.xml" ContentType="application/vnd.openxmlformats-officedocument.drawingml.chart+xml"/>
  <Override PartName="/ppt/notesSlides/notesSlide15.xml" ContentType="application/vnd.openxmlformats-officedocument.presentationml.notesSlide+xml"/>
  <Override PartName="/ppt/charts/chart51.xml" ContentType="application/vnd.openxmlformats-officedocument.drawingml.chart+xml"/>
  <Override PartName="/ppt/theme/themeOverride33.xml" ContentType="application/vnd.openxmlformats-officedocument.themeOverride+xml"/>
  <Override PartName="/ppt/charts/chart52.xml" ContentType="application/vnd.openxmlformats-officedocument.drawingml.chart+xml"/>
  <Override PartName="/ppt/notesSlides/notesSlide16.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theme/themeOverride34.xml" ContentType="application/vnd.openxmlformats-officedocument.themeOverride+xml"/>
  <Override PartName="/ppt/charts/chart56.xml" ContentType="application/vnd.openxmlformats-officedocument.drawingml.chart+xml"/>
  <Override PartName="/ppt/charts/chart57.xml" ContentType="application/vnd.openxmlformats-officedocument.drawingml.chart+xml"/>
  <Override PartName="/ppt/theme/themeOverride35.xml" ContentType="application/vnd.openxmlformats-officedocument.themeOverride+xml"/>
  <Override PartName="/ppt/charts/chart58.xml" ContentType="application/vnd.openxmlformats-officedocument.drawingml.chart+xml"/>
  <Override PartName="/ppt/theme/themeOverride36.xml" ContentType="application/vnd.openxmlformats-officedocument.themeOverride+xml"/>
  <Override PartName="/ppt/charts/chart59.xml" ContentType="application/vnd.openxmlformats-officedocument.drawingml.chart+xml"/>
  <Override PartName="/ppt/charts/chart60.xml" ContentType="application/vnd.openxmlformats-officedocument.drawingml.chart+xml"/>
  <Override PartName="/ppt/theme/themeOverride37.xml" ContentType="application/vnd.openxmlformats-officedocument.themeOverride+xml"/>
  <Override PartName="/ppt/charts/chart61.xml" ContentType="application/vnd.openxmlformats-officedocument.drawingml.chart+xml"/>
  <Override PartName="/ppt/theme/themeOverride38.xml" ContentType="application/vnd.openxmlformats-officedocument.themeOverride+xml"/>
  <Override PartName="/ppt/charts/chart62.xml" ContentType="application/vnd.openxmlformats-officedocument.drawingml.chart+xml"/>
  <Override PartName="/ppt/theme/themeOverride39.xml" ContentType="application/vnd.openxmlformats-officedocument.themeOverride+xml"/>
  <Override PartName="/ppt/charts/chart63.xml" ContentType="application/vnd.openxmlformats-officedocument.drawingml.chart+xml"/>
  <Override PartName="/ppt/theme/themeOverride40.xml" ContentType="application/vnd.openxmlformats-officedocument.themeOverride+xml"/>
  <Override PartName="/ppt/notesSlides/notesSlide17.xml" ContentType="application/vnd.openxmlformats-officedocument.presentationml.notesSlide+xml"/>
  <Override PartName="/ppt/charts/chart64.xml" ContentType="application/vnd.openxmlformats-officedocument.drawingml.chart+xml"/>
  <Override PartName="/ppt/theme/themeOverride41.xml" ContentType="application/vnd.openxmlformats-officedocument.themeOverride+xml"/>
  <Override PartName="/ppt/notesSlides/notesSlide18.xml" ContentType="application/vnd.openxmlformats-officedocument.presentationml.notesSlide+xml"/>
  <Override PartName="/ppt/charts/chart65.xml" ContentType="application/vnd.openxmlformats-officedocument.drawingml.chart+xml"/>
  <Override PartName="/ppt/notesSlides/notesSlide19.xml" ContentType="application/vnd.openxmlformats-officedocument.presentationml.notesSlide+xml"/>
  <Override PartName="/ppt/charts/chart66.xml" ContentType="application/vnd.openxmlformats-officedocument.drawingml.chart+xml"/>
  <Override PartName="/ppt/theme/themeOverride4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81"/>
  </p:notesMasterIdLst>
  <p:handoutMasterIdLst>
    <p:handoutMasterId r:id="rId182"/>
  </p:handoutMasterIdLst>
  <p:sldIdLst>
    <p:sldId id="999" r:id="rId2"/>
    <p:sldId id="1171" r:id="rId3"/>
    <p:sldId id="950" r:id="rId4"/>
    <p:sldId id="973" r:id="rId5"/>
    <p:sldId id="1114" r:id="rId6"/>
    <p:sldId id="1115" r:id="rId7"/>
    <p:sldId id="1172" r:id="rId8"/>
    <p:sldId id="1163" r:id="rId9"/>
    <p:sldId id="1167" r:id="rId10"/>
    <p:sldId id="396" r:id="rId11"/>
    <p:sldId id="404" r:id="rId12"/>
    <p:sldId id="453" r:id="rId13"/>
    <p:sldId id="397" r:id="rId14"/>
    <p:sldId id="399" r:id="rId15"/>
    <p:sldId id="1028" r:id="rId16"/>
    <p:sldId id="1029" r:id="rId17"/>
    <p:sldId id="938" r:id="rId18"/>
    <p:sldId id="936" r:id="rId19"/>
    <p:sldId id="955" r:id="rId20"/>
    <p:sldId id="982" r:id="rId21"/>
    <p:sldId id="983" r:id="rId22"/>
    <p:sldId id="984" r:id="rId23"/>
    <p:sldId id="1173" r:id="rId24"/>
    <p:sldId id="1174" r:id="rId25"/>
    <p:sldId id="1175" r:id="rId26"/>
    <p:sldId id="1158" r:id="rId27"/>
    <p:sldId id="1176" r:id="rId28"/>
    <p:sldId id="1177" r:id="rId29"/>
    <p:sldId id="1161" r:id="rId30"/>
    <p:sldId id="1162" r:id="rId31"/>
    <p:sldId id="1083" r:id="rId32"/>
    <p:sldId id="1084" r:id="rId33"/>
    <p:sldId id="1088" r:id="rId34"/>
    <p:sldId id="1086" r:id="rId35"/>
    <p:sldId id="1087" r:id="rId36"/>
    <p:sldId id="993" r:id="rId37"/>
    <p:sldId id="1036" r:id="rId38"/>
    <p:sldId id="1165" r:id="rId39"/>
    <p:sldId id="998" r:id="rId40"/>
    <p:sldId id="1168" r:id="rId41"/>
    <p:sldId id="1001" r:id="rId42"/>
    <p:sldId id="1178" r:id="rId43"/>
    <p:sldId id="1016" r:id="rId44"/>
    <p:sldId id="1031" r:id="rId45"/>
    <p:sldId id="1018" r:id="rId46"/>
    <p:sldId id="1019" r:id="rId47"/>
    <p:sldId id="1032" r:id="rId48"/>
    <p:sldId id="1034" r:id="rId49"/>
    <p:sldId id="1033" r:id="rId50"/>
    <p:sldId id="1035" r:id="rId51"/>
    <p:sldId id="1179" r:id="rId52"/>
    <p:sldId id="1152" r:id="rId53"/>
    <p:sldId id="1153" r:id="rId54"/>
    <p:sldId id="1154" r:id="rId55"/>
    <p:sldId id="1155" r:id="rId56"/>
    <p:sldId id="1156" r:id="rId57"/>
    <p:sldId id="1157" r:id="rId58"/>
    <p:sldId id="923" r:id="rId59"/>
    <p:sldId id="1037" r:id="rId60"/>
    <p:sldId id="1038" r:id="rId61"/>
    <p:sldId id="1039" r:id="rId62"/>
    <p:sldId id="943" r:id="rId63"/>
    <p:sldId id="961" r:id="rId64"/>
    <p:sldId id="1040" r:id="rId65"/>
    <p:sldId id="958" r:id="rId66"/>
    <p:sldId id="959" r:id="rId67"/>
    <p:sldId id="1041" r:id="rId68"/>
    <p:sldId id="960" r:id="rId69"/>
    <p:sldId id="985" r:id="rId70"/>
    <p:sldId id="1042" r:id="rId71"/>
    <p:sldId id="987" r:id="rId72"/>
    <p:sldId id="1043" r:id="rId73"/>
    <p:sldId id="1045" r:id="rId74"/>
    <p:sldId id="988" r:id="rId75"/>
    <p:sldId id="981" r:id="rId76"/>
    <p:sldId id="1048" r:id="rId77"/>
    <p:sldId id="964" r:id="rId78"/>
    <p:sldId id="989" r:id="rId79"/>
    <p:sldId id="965" r:id="rId80"/>
    <p:sldId id="966" r:id="rId81"/>
    <p:sldId id="967" r:id="rId82"/>
    <p:sldId id="1049" r:id="rId83"/>
    <p:sldId id="990" r:id="rId84"/>
    <p:sldId id="968" r:id="rId85"/>
    <p:sldId id="1160" r:id="rId86"/>
    <p:sldId id="905" r:id="rId87"/>
    <p:sldId id="1051" r:id="rId88"/>
    <p:sldId id="907" r:id="rId89"/>
    <p:sldId id="926" r:id="rId90"/>
    <p:sldId id="1052" r:id="rId91"/>
    <p:sldId id="1053" r:id="rId92"/>
    <p:sldId id="1101" r:id="rId93"/>
    <p:sldId id="1021" r:id="rId94"/>
    <p:sldId id="1180" r:id="rId95"/>
    <p:sldId id="1181" r:id="rId96"/>
    <p:sldId id="1182" r:id="rId97"/>
    <p:sldId id="1027" r:id="rId98"/>
    <p:sldId id="1183" r:id="rId99"/>
    <p:sldId id="980" r:id="rId100"/>
    <p:sldId id="1184" r:id="rId101"/>
    <p:sldId id="1185" r:id="rId102"/>
    <p:sldId id="1097" r:id="rId103"/>
    <p:sldId id="1186" r:id="rId104"/>
    <p:sldId id="1090" r:id="rId105"/>
    <p:sldId id="1089" r:id="rId106"/>
    <p:sldId id="1091" r:id="rId107"/>
    <p:sldId id="1093" r:id="rId108"/>
    <p:sldId id="1092" r:id="rId109"/>
    <p:sldId id="1095" r:id="rId110"/>
    <p:sldId id="1096" r:id="rId111"/>
    <p:sldId id="1098" r:id="rId112"/>
    <p:sldId id="1099" r:id="rId113"/>
    <p:sldId id="1187" r:id="rId114"/>
    <p:sldId id="1169" r:id="rId115"/>
    <p:sldId id="1125" r:id="rId116"/>
    <p:sldId id="1119" r:id="rId117"/>
    <p:sldId id="1120" r:id="rId118"/>
    <p:sldId id="1121" r:id="rId119"/>
    <p:sldId id="1170" r:id="rId120"/>
    <p:sldId id="1122" r:id="rId121"/>
    <p:sldId id="1124" r:id="rId122"/>
    <p:sldId id="1126" r:id="rId123"/>
    <p:sldId id="1127" r:id="rId124"/>
    <p:sldId id="1128" r:id="rId125"/>
    <p:sldId id="1129" r:id="rId126"/>
    <p:sldId id="975" r:id="rId127"/>
    <p:sldId id="909" r:id="rId128"/>
    <p:sldId id="1054" r:id="rId129"/>
    <p:sldId id="1055" r:id="rId130"/>
    <p:sldId id="1166" r:id="rId131"/>
    <p:sldId id="911" r:id="rId132"/>
    <p:sldId id="912" r:id="rId133"/>
    <p:sldId id="915" r:id="rId134"/>
    <p:sldId id="916" r:id="rId135"/>
    <p:sldId id="1058" r:id="rId136"/>
    <p:sldId id="1061" r:id="rId137"/>
    <p:sldId id="1060" r:id="rId138"/>
    <p:sldId id="979" r:id="rId139"/>
    <p:sldId id="1062" r:id="rId140"/>
    <p:sldId id="1063" r:id="rId141"/>
    <p:sldId id="1064" r:id="rId142"/>
    <p:sldId id="1065" r:id="rId143"/>
    <p:sldId id="1067" r:id="rId144"/>
    <p:sldId id="1066" r:id="rId145"/>
    <p:sldId id="1068" r:id="rId146"/>
    <p:sldId id="1069" r:id="rId147"/>
    <p:sldId id="1071" r:id="rId148"/>
    <p:sldId id="1070" r:id="rId149"/>
    <p:sldId id="1113" r:id="rId150"/>
    <p:sldId id="1108" r:id="rId151"/>
    <p:sldId id="1112" r:id="rId152"/>
    <p:sldId id="1159" r:id="rId153"/>
    <p:sldId id="1111" r:id="rId154"/>
    <p:sldId id="1107" r:id="rId155"/>
    <p:sldId id="1072" r:id="rId156"/>
    <p:sldId id="1073" r:id="rId157"/>
    <p:sldId id="1074" r:id="rId158"/>
    <p:sldId id="1075" r:id="rId159"/>
    <p:sldId id="1076" r:id="rId160"/>
    <p:sldId id="1143" r:id="rId161"/>
    <p:sldId id="1130" r:id="rId162"/>
    <p:sldId id="1149" r:id="rId163"/>
    <p:sldId id="1151" r:id="rId164"/>
    <p:sldId id="1142" r:id="rId165"/>
    <p:sldId id="1140" r:id="rId166"/>
    <p:sldId id="1144" r:id="rId167"/>
    <p:sldId id="1148" r:id="rId168"/>
    <p:sldId id="1147" r:id="rId169"/>
    <p:sldId id="1141" r:id="rId170"/>
    <p:sldId id="1139" r:id="rId171"/>
    <p:sldId id="1132" r:id="rId172"/>
    <p:sldId id="1133" r:id="rId173"/>
    <p:sldId id="1131" r:id="rId174"/>
    <p:sldId id="1134" r:id="rId175"/>
    <p:sldId id="1135" r:id="rId176"/>
    <p:sldId id="1136" r:id="rId177"/>
    <p:sldId id="1137" r:id="rId178"/>
    <p:sldId id="1138" r:id="rId179"/>
    <p:sldId id="1109" r:id="rId180"/>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9358"/>
    <a:srgbClr val="A76C56"/>
    <a:srgbClr val="956C96"/>
    <a:srgbClr val="54737F"/>
    <a:srgbClr val="DBE4E9"/>
    <a:srgbClr val="658020"/>
    <a:srgbClr val="9E844F"/>
    <a:srgbClr val="98655B"/>
    <a:srgbClr val="AD7468"/>
    <a:srgbClr val="BF9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3" autoAdjust="0"/>
    <p:restoredTop sz="94919" autoAdjust="0"/>
  </p:normalViewPr>
  <p:slideViewPr>
    <p:cSldViewPr snapToGrid="0" showGuides="1">
      <p:cViewPr varScale="1">
        <p:scale>
          <a:sx n="85" d="100"/>
          <a:sy n="85" d="100"/>
        </p:scale>
        <p:origin x="1421" y="36"/>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5952"/>
    </p:cViewPr>
  </p:sorterViewPr>
  <p:notesViewPr>
    <p:cSldViewPr snapToGrid="0" showGuides="1">
      <p:cViewPr varScale="1">
        <p:scale>
          <a:sx n="78" d="100"/>
          <a:sy n="78" d="100"/>
        </p:scale>
        <p:origin x="-2680" y="-96"/>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notesMaster" Target="notesMasters/notesMaster1.xml"/><Relationship Id="rId186"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8.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1.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5.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6.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7.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28.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29.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0.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1.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2.xm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33.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34.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35.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36.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37.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38.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39.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40.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41.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4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469037073490799"/>
          <c:y val="0.112812017986181"/>
          <c:w val="0.82428149606299195"/>
          <c:h val="0.77917983747981001"/>
        </c:manualLayout>
      </c:layout>
      <c:barChart>
        <c:barDir val="col"/>
        <c:grouping val="clustered"/>
        <c:varyColors val="0"/>
        <c:ser>
          <c:idx val="0"/>
          <c:order val="0"/>
          <c:tx>
            <c:strRef>
              <c:f>Sheet1!$B$1</c:f>
              <c:strCache>
                <c:ptCount val="1"/>
                <c:pt idx="0">
                  <c:v>Raltegravir + TDF-FTC</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86</c:v>
                </c:pt>
              </c:numCache>
            </c:numRef>
          </c:val>
          <c:extLst>
            <c:ext xmlns:c16="http://schemas.microsoft.com/office/drawing/2014/chart" uri="{C3380CC4-5D6E-409C-BE32-E72D297353CC}">
              <c16:uniqueId val="{00000000-5B88-9845-ADBD-51B7930C0E75}"/>
            </c:ext>
          </c:extLst>
        </c:ser>
        <c:ser>
          <c:idx val="1"/>
          <c:order val="1"/>
          <c:tx>
            <c:strRef>
              <c:f>Sheet1!$C$1</c:f>
              <c:strCache>
                <c:ptCount val="1"/>
                <c:pt idx="0">
                  <c:v>Efavirenz + TDF-FTC</c:v>
                </c:pt>
              </c:strCache>
            </c:strRef>
          </c:tx>
          <c:spPr>
            <a:solidFill>
              <a:schemeClr val="accent2"/>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0</c:formatCode>
                <c:ptCount val="1"/>
                <c:pt idx="0">
                  <c:v>82</c:v>
                </c:pt>
              </c:numCache>
            </c:numRef>
          </c:val>
          <c:extLst>
            <c:ext xmlns:c16="http://schemas.microsoft.com/office/drawing/2014/chart" uri="{C3380CC4-5D6E-409C-BE32-E72D297353CC}">
              <c16:uniqueId val="{00000001-5B88-9845-ADBD-51B7930C0E75}"/>
            </c:ext>
          </c:extLst>
        </c:ser>
        <c:dLbls>
          <c:showLegendKey val="0"/>
          <c:showVal val="1"/>
          <c:showCatName val="0"/>
          <c:showSerName val="0"/>
          <c:showPercent val="0"/>
          <c:showBubbleSize val="0"/>
        </c:dLbls>
        <c:gapWidth val="275"/>
        <c:overlap val="-100"/>
        <c:axId val="1795421080"/>
        <c:axId val="1795369320"/>
      </c:barChart>
      <c:catAx>
        <c:axId val="1795421080"/>
        <c:scaling>
          <c:orientation val="minMax"/>
        </c:scaling>
        <c:delete val="1"/>
        <c:axPos val="b"/>
        <c:numFmt formatCode="0%" sourceLinked="1"/>
        <c:majorTickMark val="out"/>
        <c:minorTickMark val="none"/>
        <c:tickLblPos val="low"/>
        <c:crossAx val="1795369320"/>
        <c:crosses val="autoZero"/>
        <c:auto val="1"/>
        <c:lblAlgn val="ctr"/>
        <c:lblOffset val="1"/>
        <c:tickLblSkip val="1"/>
        <c:tickMarkSkip val="1"/>
        <c:noMultiLvlLbl val="0"/>
      </c:catAx>
      <c:valAx>
        <c:axId val="1795369320"/>
        <c:scaling>
          <c:orientation val="minMax"/>
          <c:max val="100"/>
          <c:min val="0"/>
        </c:scaling>
        <c:delete val="0"/>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600" b="1" i="0" baseline="0" dirty="0">
                    <a:effectLst/>
                  </a:rPr>
                  <a:t>HIV RNA &lt;50 copies/mL (%)</a:t>
                </a:r>
                <a:endParaRPr lang="en-US" sz="1600" dirty="0">
                  <a:effectLst/>
                </a:endParaRPr>
              </a:p>
            </c:rich>
          </c:tx>
          <c:layout>
            <c:manualLayout>
              <c:xMode val="edge"/>
              <c:yMode val="edge"/>
              <c:x val="2.5229658792650898E-3"/>
              <c:y val="0.19289859662349601"/>
            </c:manualLayout>
          </c:layout>
          <c:overlay val="0"/>
        </c:title>
        <c:numFmt formatCode="General" sourceLinked="0"/>
        <c:majorTickMark val="out"/>
        <c:minorTickMark val="none"/>
        <c:tickLblPos val="nextTo"/>
        <c:spPr>
          <a:ln w="12700" cmpd="sng">
            <a:solidFill>
              <a:schemeClr val="tx1"/>
            </a:solidFill>
          </a:ln>
        </c:spPr>
        <c:crossAx val="1795421080"/>
        <c:crosses val="autoZero"/>
        <c:crossBetween val="between"/>
        <c:majorUnit val="20"/>
        <c:minorUnit val="0.01"/>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6145833333333334"/>
          <c:y val="1.13378912548925E-2"/>
          <c:w val="0.81597222222222221"/>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8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1102580927384"/>
          <c:w val="0.84453618644891604"/>
          <c:h val="0.71302764409434405"/>
        </c:manualLayout>
      </c:layout>
      <c:barChart>
        <c:barDir val="col"/>
        <c:grouping val="clustered"/>
        <c:varyColors val="0"/>
        <c:ser>
          <c:idx val="0"/>
          <c:order val="0"/>
          <c:tx>
            <c:strRef>
              <c:f>Sheet1!$B$1</c:f>
              <c:strCache>
                <c:ptCount val="1"/>
                <c:pt idx="0">
                  <c:v>Raltegravir + ABC-3TC</c:v>
                </c:pt>
              </c:strCache>
            </c:strRef>
          </c:tx>
          <c:spPr>
            <a:solidFill>
              <a:srgbClr val="718E25"/>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&lt;100,000 copies/mL </c:v>
                </c:pt>
                <c:pt idx="2">
                  <c:v>≥100,000 copies/mL</c:v>
                </c:pt>
              </c:strCache>
            </c:strRef>
          </c:cat>
          <c:val>
            <c:numRef>
              <c:f>Sheet1!$B$2:$B$4</c:f>
              <c:numCache>
                <c:formatCode>0.0</c:formatCode>
                <c:ptCount val="3"/>
                <c:pt idx="0">
                  <c:v>91</c:v>
                </c:pt>
                <c:pt idx="1">
                  <c:v>87</c:v>
                </c:pt>
                <c:pt idx="2">
                  <c:v>100</c:v>
                </c:pt>
              </c:numCache>
            </c:numRef>
          </c:val>
          <c:extLst>
            <c:ext xmlns:c16="http://schemas.microsoft.com/office/drawing/2014/chart" uri="{C3380CC4-5D6E-409C-BE32-E72D297353CC}">
              <c16:uniqueId val="{00000000-FCA6-E34C-B490-299B874CBA53}"/>
            </c:ext>
          </c:extLst>
        </c:ser>
        <c:dLbls>
          <c:showLegendKey val="0"/>
          <c:showVal val="1"/>
          <c:showCatName val="0"/>
          <c:showSerName val="0"/>
          <c:showPercent val="0"/>
          <c:showBubbleSize val="0"/>
        </c:dLbls>
        <c:gapWidth val="100"/>
        <c:axId val="-2075098824"/>
        <c:axId val="1897079240"/>
      </c:barChart>
      <c:catAx>
        <c:axId val="-2075098824"/>
        <c:scaling>
          <c:orientation val="minMax"/>
        </c:scaling>
        <c:delete val="0"/>
        <c:axPos val="b"/>
        <c:title>
          <c:tx>
            <c:rich>
              <a:bodyPr/>
              <a:lstStyle/>
              <a:p>
                <a:pPr>
                  <a:defRPr/>
                </a:pPr>
                <a:r>
                  <a:rPr lang="en-US" dirty="0"/>
                  <a:t>Baseline HIV</a:t>
                </a:r>
                <a:r>
                  <a:rPr lang="en-US" baseline="0" dirty="0"/>
                  <a:t> RNA Level</a:t>
                </a:r>
                <a:endParaRPr lang="en-US" dirty="0"/>
              </a:p>
            </c:rich>
          </c:tx>
          <c:layout>
            <c:manualLayout>
              <c:xMode val="edge"/>
              <c:yMode val="edge"/>
              <c:x val="0.51797880437366695"/>
              <c:y val="0.92772852154320995"/>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897079240"/>
        <c:crosses val="autoZero"/>
        <c:auto val="1"/>
        <c:lblAlgn val="ctr"/>
        <c:lblOffset val="1"/>
        <c:tickLblSkip val="1"/>
        <c:tickMarkSkip val="1"/>
        <c:noMultiLvlLbl val="0"/>
      </c:catAx>
      <c:valAx>
        <c:axId val="1897079240"/>
        <c:scaling>
          <c:orientation val="minMax"/>
          <c:max val="100"/>
          <c:min val="0"/>
        </c:scaling>
        <c:delete val="0"/>
        <c:axPos val="l"/>
        <c:title>
          <c:tx>
            <c:rich>
              <a:bodyPr/>
              <a:lstStyle/>
              <a:p>
                <a:pPr>
                  <a:defRPr sz="1800"/>
                </a:pPr>
                <a:r>
                  <a:rPr lang="en-US" sz="1800" dirty="0"/>
                  <a:t>HIV RNA &lt;50 copies/mL (%)</a:t>
                </a:r>
              </a:p>
            </c:rich>
          </c:tx>
          <c:layout>
            <c:manualLayout>
              <c:xMode val="edge"/>
              <c:yMode val="edge"/>
              <c:x val="1.36560041607644E-3"/>
              <c:y val="0.107485701826708"/>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7509882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60964342507176705"/>
          <c:y val="2.20522747156605E-2"/>
          <c:w val="0.36104906323824398"/>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82044548907599"/>
          <c:y val="0.104398167334346"/>
          <c:w val="0.83071587482657105"/>
          <c:h val="0.78893631717087997"/>
        </c:manualLayout>
      </c:layout>
      <c:barChart>
        <c:barDir val="col"/>
        <c:grouping val="clustered"/>
        <c:varyColors val="0"/>
        <c:ser>
          <c:idx val="0"/>
          <c:order val="0"/>
          <c:tx>
            <c:strRef>
              <c:f>Sheet1!$B$1</c:f>
              <c:strCache>
                <c:ptCount val="1"/>
                <c:pt idx="0">
                  <c:v>Raltegravir + ABC-3TC</c:v>
                </c:pt>
              </c:strCache>
            </c:strRef>
          </c:tx>
          <c:spPr>
            <a:solidFill>
              <a:srgbClr val="718E25"/>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HDL</c:v>
                </c:pt>
                <c:pt idx="3">
                  <c:v>LDL </c:v>
                </c:pt>
              </c:strCache>
            </c:strRef>
          </c:cat>
          <c:val>
            <c:numRef>
              <c:f>Sheet1!$B$2:$B$5</c:f>
              <c:numCache>
                <c:formatCode>0</c:formatCode>
                <c:ptCount val="4"/>
                <c:pt idx="0">
                  <c:v>17</c:v>
                </c:pt>
                <c:pt idx="1">
                  <c:v>-1</c:v>
                </c:pt>
                <c:pt idx="2">
                  <c:v>6</c:v>
                </c:pt>
                <c:pt idx="3">
                  <c:v>9</c:v>
                </c:pt>
              </c:numCache>
            </c:numRef>
          </c:val>
          <c:extLst>
            <c:ext xmlns:c16="http://schemas.microsoft.com/office/drawing/2014/chart" uri="{C3380CC4-5D6E-409C-BE32-E72D297353CC}">
              <c16:uniqueId val="{00000000-AF36-F548-8F28-9CDA494B7A7A}"/>
            </c:ext>
          </c:extLst>
        </c:ser>
        <c:dLbls>
          <c:showLegendKey val="0"/>
          <c:showVal val="1"/>
          <c:showCatName val="0"/>
          <c:showSerName val="0"/>
          <c:showPercent val="0"/>
          <c:showBubbleSize val="0"/>
        </c:dLbls>
        <c:gapWidth val="125"/>
        <c:axId val="1897209496"/>
        <c:axId val="-2074877144"/>
      </c:barChart>
      <c:catAx>
        <c:axId val="1897209496"/>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sz="1600" b="0" i="0"/>
            </a:pPr>
            <a:endParaRPr lang="en-US"/>
          </a:p>
        </c:txPr>
        <c:crossAx val="-2074877144"/>
        <c:crosses val="autoZero"/>
        <c:auto val="1"/>
        <c:lblAlgn val="ctr"/>
        <c:lblOffset val="1"/>
        <c:tickLblSkip val="1"/>
        <c:tickMarkSkip val="1"/>
        <c:noMultiLvlLbl val="0"/>
      </c:catAx>
      <c:valAx>
        <c:axId val="-2074877144"/>
        <c:scaling>
          <c:orientation val="minMax"/>
          <c:max val="20"/>
          <c:min val="-5"/>
        </c:scaling>
        <c:delete val="0"/>
        <c:axPos val="l"/>
        <c:title>
          <c:tx>
            <c:rich>
              <a:bodyPr/>
              <a:lstStyle/>
              <a:p>
                <a:pPr>
                  <a:defRPr sz="1500"/>
                </a:pPr>
                <a:r>
                  <a:rPr lang="en-US" sz="1500" dirty="0"/>
                  <a:t>Median Change from Baseline</a:t>
                </a:r>
                <a:r>
                  <a:rPr lang="en-US" sz="1500" baseline="0" dirty="0"/>
                  <a:t> </a:t>
                </a:r>
                <a:r>
                  <a:rPr lang="en-US" sz="1500" dirty="0"/>
                  <a:t>(%)</a:t>
                </a:r>
              </a:p>
            </c:rich>
          </c:tx>
          <c:layout>
            <c:manualLayout>
              <c:xMode val="edge"/>
              <c:yMode val="edge"/>
              <c:x val="2.0792482772183499E-2"/>
              <c:y val="8.6023169517603401E-2"/>
            </c:manualLayout>
          </c:layout>
          <c:overlay val="0"/>
        </c:title>
        <c:numFmt formatCode="0" sourceLinked="0"/>
        <c:majorTickMark val="out"/>
        <c:minorTickMark val="none"/>
        <c:tickLblPos val="nextTo"/>
        <c:spPr>
          <a:ln w="12700" cmpd="sng">
            <a:solidFill>
              <a:srgbClr val="000000"/>
            </a:solidFill>
          </a:ln>
        </c:spPr>
        <c:crossAx val="1897209496"/>
        <c:crosses val="autoZero"/>
        <c:crossBetween val="between"/>
        <c:majorUnit val="5"/>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4317905546149802"/>
          <c:y val="1.7006742691646301E-2"/>
          <c:w val="0.61833333333333296"/>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6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5.2622987544052598E-2"/>
          <c:w val="0.84453618644891604"/>
          <c:h val="0.771507351290594"/>
        </c:manualLayout>
      </c:layout>
      <c:barChart>
        <c:barDir val="col"/>
        <c:grouping val="clustered"/>
        <c:varyColors val="0"/>
        <c:ser>
          <c:idx val="0"/>
          <c:order val="0"/>
          <c:tx>
            <c:strRef>
              <c:f>Sheet1!$B$1</c:f>
              <c:strCache>
                <c:ptCount val="1"/>
                <c:pt idx="0">
                  <c:v>Raltegravir + ABC-3TC</c:v>
                </c:pt>
              </c:strCache>
            </c:strRef>
          </c:tx>
          <c:spPr>
            <a:solidFill>
              <a:srgbClr val="718E25"/>
            </a:solidFill>
            <a:ln w="12700">
              <a:noFill/>
            </a:ln>
            <a:effectLst/>
            <a:scene3d>
              <a:camera prst="orthographicFront"/>
              <a:lightRig rig="threePt" dir="t"/>
            </a:scene3d>
            <a:sp3d>
              <a:bevelT/>
            </a:sp3d>
          </c:spPr>
          <c:invertIfNegative val="0"/>
          <c:dPt>
            <c:idx val="0"/>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1-A8BA-2548-A74A-57455A8B0DA6}"/>
              </c:ext>
            </c:extLst>
          </c:dPt>
          <c:dPt>
            <c:idx val="1"/>
            <c:invertIfNegative val="0"/>
            <c:bubble3D val="0"/>
            <c:extLst>
              <c:ext xmlns:c16="http://schemas.microsoft.com/office/drawing/2014/chart" uri="{C3380CC4-5D6E-409C-BE32-E72D297353CC}">
                <c16:uniqueId val="{00000003-A8BA-2548-A74A-57455A8B0DA6}"/>
              </c:ext>
            </c:extLst>
          </c:dPt>
          <c:dPt>
            <c:idx val="2"/>
            <c:invertIfNegative val="0"/>
            <c:bubble3D val="0"/>
            <c:spPr>
              <a:solidFill>
                <a:srgbClr val="967C4A"/>
              </a:solidFill>
              <a:ln w="12700">
                <a:noFill/>
              </a:ln>
              <a:effectLst/>
              <a:scene3d>
                <a:camera prst="orthographicFront"/>
                <a:lightRig rig="threePt" dir="t"/>
              </a:scene3d>
              <a:sp3d>
                <a:bevelT/>
              </a:sp3d>
            </c:spPr>
            <c:extLst>
              <c:ext xmlns:c16="http://schemas.microsoft.com/office/drawing/2014/chart" uri="{C3380CC4-5D6E-409C-BE32-E72D297353CC}">
                <c16:uniqueId val="{00000005-A8BA-2548-A74A-57455A8B0DA6}"/>
              </c:ext>
            </c:extLst>
          </c:dPt>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Atazanvir/r </c:v>
                </c:pt>
                <c:pt idx="1">
                  <c:v>Raltegravir</c:v>
                </c:pt>
                <c:pt idx="2">
                  <c:v>Darunavir/r</c:v>
                </c:pt>
              </c:strCache>
            </c:strRef>
          </c:cat>
          <c:val>
            <c:numRef>
              <c:f>Sheet1!$B$2:$B$4</c:f>
              <c:numCache>
                <c:formatCode>0.0</c:formatCode>
                <c:ptCount val="3"/>
                <c:pt idx="0">
                  <c:v>88.3</c:v>
                </c:pt>
                <c:pt idx="1">
                  <c:v>93.9</c:v>
                </c:pt>
                <c:pt idx="2">
                  <c:v>89.4</c:v>
                </c:pt>
              </c:numCache>
            </c:numRef>
          </c:val>
          <c:extLst>
            <c:ext xmlns:c16="http://schemas.microsoft.com/office/drawing/2014/chart" uri="{C3380CC4-5D6E-409C-BE32-E72D297353CC}">
              <c16:uniqueId val="{00000006-A8BA-2548-A74A-57455A8B0DA6}"/>
            </c:ext>
          </c:extLst>
        </c:ser>
        <c:dLbls>
          <c:showLegendKey val="0"/>
          <c:showVal val="1"/>
          <c:showCatName val="0"/>
          <c:showSerName val="0"/>
          <c:showPercent val="0"/>
          <c:showBubbleSize val="0"/>
        </c:dLbls>
        <c:gapWidth val="100"/>
        <c:axId val="-2060370104"/>
        <c:axId val="1897776696"/>
      </c:barChart>
      <c:catAx>
        <c:axId val="-2060370104"/>
        <c:scaling>
          <c:orientation val="minMax"/>
        </c:scaling>
        <c:delete val="0"/>
        <c:axPos val="b"/>
        <c:title>
          <c:tx>
            <c:rich>
              <a:bodyPr/>
              <a:lstStyle/>
              <a:p>
                <a:pPr>
                  <a:defRPr/>
                </a:pPr>
                <a:r>
                  <a:rPr lang="en-US" dirty="0"/>
                  <a:t>Regimen (Treatment</a:t>
                </a:r>
                <a:r>
                  <a:rPr lang="en-US" baseline="0" dirty="0"/>
                  <a:t> Arm)</a:t>
                </a:r>
                <a:endParaRPr lang="en-US" dirty="0"/>
              </a:p>
            </c:rich>
          </c:tx>
          <c:layout>
            <c:manualLayout>
              <c:xMode val="edge"/>
              <c:yMode val="edge"/>
              <c:x val="0.38979720165005399"/>
              <c:y val="0.92772852154320995"/>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897776696"/>
        <c:crosses val="autoZero"/>
        <c:auto val="1"/>
        <c:lblAlgn val="ctr"/>
        <c:lblOffset val="1"/>
        <c:tickLblSkip val="1"/>
        <c:tickMarkSkip val="1"/>
        <c:noMultiLvlLbl val="0"/>
      </c:catAx>
      <c:valAx>
        <c:axId val="1897776696"/>
        <c:scaling>
          <c:orientation val="minMax"/>
          <c:max val="100"/>
          <c:min val="0"/>
        </c:scaling>
        <c:delete val="0"/>
        <c:axPos val="l"/>
        <c:title>
          <c:tx>
            <c:rich>
              <a:bodyPr/>
              <a:lstStyle/>
              <a:p>
                <a:pPr>
                  <a:defRPr sz="1800"/>
                </a:pPr>
                <a:r>
                  <a:rPr lang="en-US" sz="1800" dirty="0"/>
                  <a:t>HIV RNA &lt;50 copies/mL (%)</a:t>
                </a:r>
              </a:p>
            </c:rich>
          </c:tx>
          <c:layout>
            <c:manualLayout>
              <c:xMode val="edge"/>
              <c:yMode val="edge"/>
              <c:x val="2.90995707539707E-3"/>
              <c:y val="8.1169833588395399E-2"/>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6037010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08072297780959"/>
          <c:w val="0.84453618644891604"/>
          <c:h val="0.649965981076564"/>
        </c:manualLayout>
      </c:layout>
      <c:barChart>
        <c:barDir val="col"/>
        <c:grouping val="clustered"/>
        <c:varyColors val="0"/>
        <c:ser>
          <c:idx val="1"/>
          <c:order val="0"/>
          <c:tx>
            <c:strRef>
              <c:f>Sheet1!$C$1</c:f>
              <c:strCache>
                <c:ptCount val="1"/>
                <c:pt idx="0">
                  <c:v>Atazanavir/r</c:v>
                </c:pt>
              </c:strCache>
            </c:strRef>
          </c:tx>
          <c:spPr>
            <a:solidFill>
              <a:srgbClr val="326496"/>
            </a:solidFill>
            <a:ln w="12700">
              <a:noFill/>
            </a:ln>
            <a:effectLst/>
            <a:scene3d>
              <a:camera prst="orthographicFront"/>
              <a:lightRig rig="threePt" dir="t"/>
            </a:scene3d>
            <a:sp3d>
              <a:bevelT/>
            </a:sp3d>
          </c:spPr>
          <c:invertIfNegative val="0"/>
          <c:dLbls>
            <c:numFmt formatCode="0.0" sourceLinked="0"/>
            <c:spPr>
              <a:noFill/>
            </c:spPr>
            <c:txPr>
              <a:bodyPr/>
              <a:lstStyle/>
              <a:p>
                <a:pPr>
                  <a:defRPr lang="en-US"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Virological failure^</c:v>
                </c:pt>
                <c:pt idx="1">
                  <c:v>Tolerability failure°</c:v>
                </c:pt>
                <c:pt idx="2">
                  <c:v>Virological or _x000d_tolerability failure</c:v>
                </c:pt>
              </c:strCache>
            </c:strRef>
          </c:cat>
          <c:val>
            <c:numRef>
              <c:f>Sheet1!$C$2:$C$4</c:f>
              <c:numCache>
                <c:formatCode>0.0</c:formatCode>
                <c:ptCount val="3"/>
                <c:pt idx="0">
                  <c:v>12.6</c:v>
                </c:pt>
                <c:pt idx="1">
                  <c:v>13.9</c:v>
                </c:pt>
                <c:pt idx="2">
                  <c:v>24.1</c:v>
                </c:pt>
              </c:numCache>
            </c:numRef>
          </c:val>
          <c:extLst>
            <c:ext xmlns:c16="http://schemas.microsoft.com/office/drawing/2014/chart" uri="{C3380CC4-5D6E-409C-BE32-E72D297353CC}">
              <c16:uniqueId val="{00000000-AE19-5B42-A27C-52938BA4DB85}"/>
            </c:ext>
          </c:extLst>
        </c:ser>
        <c:ser>
          <c:idx val="2"/>
          <c:order val="1"/>
          <c:tx>
            <c:strRef>
              <c:f>Sheet1!$D$1</c:f>
              <c:strCache>
                <c:ptCount val="1"/>
                <c:pt idx="0">
                  <c:v>Raltegravir</c:v>
                </c:pt>
              </c:strCache>
            </c:strRef>
          </c:tx>
          <c:spPr>
            <a:solidFill>
              <a:srgbClr val="718E25"/>
            </a:solidFill>
            <a:ln>
              <a:noFill/>
            </a:ln>
            <a:effectLst/>
            <a:scene3d>
              <a:camera prst="orthographicFront"/>
              <a:lightRig rig="threePt" dir="t"/>
            </a:scene3d>
            <a:sp3d>
              <a:bevelT/>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Virological failure^</c:v>
                </c:pt>
                <c:pt idx="1">
                  <c:v>Tolerability failure°</c:v>
                </c:pt>
                <c:pt idx="2">
                  <c:v>Virological or _x000d_tolerability failure</c:v>
                </c:pt>
              </c:strCache>
            </c:strRef>
          </c:cat>
          <c:val>
            <c:numRef>
              <c:f>Sheet1!$D$2:$D$4</c:f>
              <c:numCache>
                <c:formatCode>0.0</c:formatCode>
                <c:ptCount val="3"/>
                <c:pt idx="0">
                  <c:v>9</c:v>
                </c:pt>
                <c:pt idx="1">
                  <c:v>0.9</c:v>
                </c:pt>
                <c:pt idx="2">
                  <c:v>8.6</c:v>
                </c:pt>
              </c:numCache>
            </c:numRef>
          </c:val>
          <c:extLst>
            <c:ext xmlns:c16="http://schemas.microsoft.com/office/drawing/2014/chart" uri="{C3380CC4-5D6E-409C-BE32-E72D297353CC}">
              <c16:uniqueId val="{00000001-AE19-5B42-A27C-52938BA4DB85}"/>
            </c:ext>
          </c:extLst>
        </c:ser>
        <c:ser>
          <c:idx val="0"/>
          <c:order val="2"/>
          <c:tx>
            <c:strRef>
              <c:f>Sheet1!$B$1</c:f>
              <c:strCache>
                <c:ptCount val="1"/>
                <c:pt idx="0">
                  <c:v>Darunavir/r</c:v>
                </c:pt>
              </c:strCache>
            </c:strRef>
          </c:tx>
          <c:spPr>
            <a:solidFill>
              <a:srgbClr val="967C4A"/>
            </a:solidFill>
            <a:ln w="12700">
              <a:noFill/>
            </a:ln>
            <a:effectLst/>
            <a:scene3d>
              <a:camera prst="orthographicFront"/>
              <a:lightRig rig="threePt" dir="t"/>
            </a:scene3d>
            <a:sp3d>
              <a:bevelT/>
            </a:sp3d>
          </c:spPr>
          <c:invertIfNegative val="0"/>
          <c:dLbls>
            <c:numFmt formatCode="0.0" sourceLinked="0"/>
            <c:spPr>
              <a:noFill/>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Virological failure^</c:v>
                </c:pt>
                <c:pt idx="1">
                  <c:v>Tolerability failure°</c:v>
                </c:pt>
                <c:pt idx="2">
                  <c:v>Virological or _x000d_tolerability failure</c:v>
                </c:pt>
              </c:strCache>
            </c:strRef>
          </c:cat>
          <c:val>
            <c:numRef>
              <c:f>Sheet1!$B$2:$B$4</c:f>
              <c:numCache>
                <c:formatCode>0.0</c:formatCode>
                <c:ptCount val="3"/>
                <c:pt idx="0">
                  <c:v>14.9</c:v>
                </c:pt>
                <c:pt idx="1">
                  <c:v>4.7</c:v>
                </c:pt>
                <c:pt idx="2" formatCode="0">
                  <c:v>16.600000000000001</c:v>
                </c:pt>
              </c:numCache>
            </c:numRef>
          </c:val>
          <c:extLst>
            <c:ext xmlns:c16="http://schemas.microsoft.com/office/drawing/2014/chart" uri="{C3380CC4-5D6E-409C-BE32-E72D297353CC}">
              <c16:uniqueId val="{00000002-AE19-5B42-A27C-52938BA4DB85}"/>
            </c:ext>
          </c:extLst>
        </c:ser>
        <c:dLbls>
          <c:dLblPos val="outEnd"/>
          <c:showLegendKey val="0"/>
          <c:showVal val="1"/>
          <c:showCatName val="0"/>
          <c:showSerName val="0"/>
          <c:showPercent val="0"/>
          <c:showBubbleSize val="0"/>
        </c:dLbls>
        <c:gapWidth val="75"/>
        <c:axId val="-2074773064"/>
        <c:axId val="-2074785512"/>
      </c:barChart>
      <c:catAx>
        <c:axId val="-2074773064"/>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74785512"/>
        <c:crosses val="autoZero"/>
        <c:auto val="1"/>
        <c:lblAlgn val="ctr"/>
        <c:lblOffset val="1"/>
        <c:tickLblSkip val="1"/>
        <c:tickMarkSkip val="1"/>
        <c:noMultiLvlLbl val="0"/>
      </c:catAx>
      <c:valAx>
        <c:axId val="-2074785512"/>
        <c:scaling>
          <c:orientation val="minMax"/>
          <c:max val="30"/>
          <c:min val="0"/>
        </c:scaling>
        <c:delete val="0"/>
        <c:axPos val="l"/>
        <c:title>
          <c:tx>
            <c:rich>
              <a:bodyPr/>
              <a:lstStyle/>
              <a:p>
                <a:pPr>
                  <a:defRPr sz="1600"/>
                </a:pPr>
                <a:r>
                  <a:rPr lang="en-US" sz="1600" dirty="0"/>
                  <a:t>Cumulative Incidence of Failure (%)</a:t>
                </a:r>
              </a:p>
            </c:rich>
          </c:tx>
          <c:layout>
            <c:manualLayout>
              <c:xMode val="edge"/>
              <c:yMode val="edge"/>
              <c:x val="1.9884076990376202E-2"/>
              <c:y val="3.2773109053558902E-2"/>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74773064"/>
        <c:crosses val="autoZero"/>
        <c:crossBetween val="between"/>
        <c:majorUnit val="5"/>
        <c:minorUnit val="5"/>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6563507289910602"/>
          <c:y val="1.9021951801479399E-2"/>
          <c:w val="0.60249974189787303"/>
          <c:h val="7.7852302553090003E-2"/>
        </c:manualLayout>
      </c:layout>
      <c:overlay val="0"/>
      <c:spPr>
        <a:noFill/>
      </c:spPr>
      <c:txPr>
        <a:bodyPr/>
        <a:lstStyle/>
        <a:p>
          <a:pPr>
            <a:defRPr sz="18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1102580927384"/>
          <c:w val="0.84453618644891604"/>
          <c:h val="0.71302764409434405"/>
        </c:manualLayout>
      </c:layout>
      <c:barChart>
        <c:barDir val="col"/>
        <c:grouping val="clustered"/>
        <c:varyColors val="0"/>
        <c:ser>
          <c:idx val="0"/>
          <c:order val="0"/>
          <c:tx>
            <c:strRef>
              <c:f>Sheet1!$B$1</c:f>
              <c:strCache>
                <c:ptCount val="1"/>
                <c:pt idx="0">
                  <c:v>Raltegravir 800 mg qd + TDF-FTC </c:v>
                </c:pt>
              </c:strCache>
            </c:strRef>
          </c:tx>
          <c:spPr>
            <a:solidFill>
              <a:srgbClr val="718E25"/>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c:v>
                </c:pt>
                <c:pt idx="2">
                  <c:v>&gt;100,000 copies/mL </c:v>
                </c:pt>
              </c:strCache>
            </c:strRef>
          </c:cat>
          <c:val>
            <c:numRef>
              <c:f>Sheet1!$B$2:$B$4</c:f>
              <c:numCache>
                <c:formatCode>0.0</c:formatCode>
                <c:ptCount val="3"/>
                <c:pt idx="0">
                  <c:v>83.2</c:v>
                </c:pt>
                <c:pt idx="1">
                  <c:v>89.1</c:v>
                </c:pt>
                <c:pt idx="2">
                  <c:v>74.3</c:v>
                </c:pt>
              </c:numCache>
            </c:numRef>
          </c:val>
          <c:extLst>
            <c:ext xmlns:c16="http://schemas.microsoft.com/office/drawing/2014/chart" uri="{C3380CC4-5D6E-409C-BE32-E72D297353CC}">
              <c16:uniqueId val="{00000000-C5BD-6B42-AD97-8BDF855CCB2B}"/>
            </c:ext>
          </c:extLst>
        </c:ser>
        <c:ser>
          <c:idx val="1"/>
          <c:order val="1"/>
          <c:tx>
            <c:strRef>
              <c:f>Sheet1!$C$1</c:f>
              <c:strCache>
                <c:ptCount val="1"/>
                <c:pt idx="0">
                  <c:v>Raltegravir 400 mg bid + TDF-FTC</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lang="en-US"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c:v>
                </c:pt>
                <c:pt idx="2">
                  <c:v>&gt;100,000 copies/mL </c:v>
                </c:pt>
              </c:strCache>
            </c:strRef>
          </c:cat>
          <c:val>
            <c:numRef>
              <c:f>Sheet1!$C$2:$C$4</c:f>
              <c:numCache>
                <c:formatCode>0.0</c:formatCode>
                <c:ptCount val="3"/>
                <c:pt idx="0">
                  <c:v>88.9</c:v>
                </c:pt>
                <c:pt idx="1">
                  <c:v>91.9</c:v>
                </c:pt>
                <c:pt idx="2">
                  <c:v>84.2</c:v>
                </c:pt>
              </c:numCache>
            </c:numRef>
          </c:val>
          <c:extLst>
            <c:ext xmlns:c16="http://schemas.microsoft.com/office/drawing/2014/chart" uri="{C3380CC4-5D6E-409C-BE32-E72D297353CC}">
              <c16:uniqueId val="{00000001-C5BD-6B42-AD97-8BDF855CCB2B}"/>
            </c:ext>
          </c:extLst>
        </c:ser>
        <c:dLbls>
          <c:showLegendKey val="0"/>
          <c:showVal val="1"/>
          <c:showCatName val="0"/>
          <c:showSerName val="0"/>
          <c:showPercent val="0"/>
          <c:showBubbleSize val="0"/>
        </c:dLbls>
        <c:gapWidth val="75"/>
        <c:axId val="-2059007528"/>
        <c:axId val="-2059023384"/>
      </c:barChart>
      <c:catAx>
        <c:axId val="-2059007528"/>
        <c:scaling>
          <c:orientation val="minMax"/>
        </c:scaling>
        <c:delete val="0"/>
        <c:axPos val="b"/>
        <c:title>
          <c:tx>
            <c:rich>
              <a:bodyPr/>
              <a:lstStyle/>
              <a:p>
                <a:pPr>
                  <a:defRPr/>
                </a:pPr>
                <a:r>
                  <a:rPr lang="en-US" dirty="0"/>
                  <a:t>Baseline HIV</a:t>
                </a:r>
                <a:r>
                  <a:rPr lang="en-US" baseline="0" dirty="0"/>
                  <a:t> RNA Level</a:t>
                </a:r>
                <a:endParaRPr lang="en-US" dirty="0"/>
              </a:p>
            </c:rich>
          </c:tx>
          <c:layout>
            <c:manualLayout>
              <c:xMode val="edge"/>
              <c:yMode val="edge"/>
              <c:x val="0.53805544094483504"/>
              <c:y val="0.92772852154320995"/>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59023384"/>
        <c:crosses val="autoZero"/>
        <c:auto val="1"/>
        <c:lblAlgn val="ctr"/>
        <c:lblOffset val="1"/>
        <c:tickLblSkip val="1"/>
        <c:tickMarkSkip val="1"/>
        <c:noMultiLvlLbl val="0"/>
      </c:catAx>
      <c:valAx>
        <c:axId val="-2059023384"/>
        <c:scaling>
          <c:orientation val="minMax"/>
          <c:max val="100"/>
          <c:min val="0"/>
        </c:scaling>
        <c:delete val="0"/>
        <c:axPos val="l"/>
        <c:title>
          <c:tx>
            <c:rich>
              <a:bodyPr/>
              <a:lstStyle/>
              <a:p>
                <a:pPr>
                  <a:defRPr sz="1800"/>
                </a:pPr>
                <a:r>
                  <a:rPr lang="en-US" sz="1800" dirty="0"/>
                  <a:t>HIV RNA &lt; 50 copies/mL (%)</a:t>
                </a:r>
              </a:p>
            </c:rich>
          </c:tx>
          <c:layout>
            <c:manualLayout>
              <c:xMode val="edge"/>
              <c:yMode val="edge"/>
              <c:x val="4.45431373471771E-3"/>
              <c:y val="9.8713745747270501E-2"/>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5900752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18538007407805"/>
          <c:y val="1.91283898947987E-2"/>
          <c:w val="0.85215448090220602"/>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1102580927384"/>
          <c:w val="0.84453618644891604"/>
          <c:h val="0.71302764409434405"/>
        </c:manualLayout>
      </c:layout>
      <c:barChart>
        <c:barDir val="col"/>
        <c:grouping val="clustered"/>
        <c:varyColors val="0"/>
        <c:ser>
          <c:idx val="0"/>
          <c:order val="0"/>
          <c:tx>
            <c:strRef>
              <c:f>Sheet1!$B$1</c:f>
              <c:strCache>
                <c:ptCount val="1"/>
                <c:pt idx="0">
                  <c:v>Raltegravir 1200 mg qd + TDF-FTC </c:v>
                </c:pt>
              </c:strCache>
            </c:strRef>
          </c:tx>
          <c:spPr>
            <a:solidFill>
              <a:srgbClr val="718E25"/>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Overall </c:v>
                </c:pt>
                <c:pt idx="1">
                  <c:v>HIV RNA &gt;100,000 copies/mL </c:v>
                </c:pt>
              </c:strCache>
            </c:strRef>
          </c:cat>
          <c:val>
            <c:numRef>
              <c:f>Sheet1!$B$2:$B$3</c:f>
              <c:numCache>
                <c:formatCode>0.0</c:formatCode>
                <c:ptCount val="2"/>
                <c:pt idx="0">
                  <c:v>88.9</c:v>
                </c:pt>
                <c:pt idx="1">
                  <c:v>86.7</c:v>
                </c:pt>
              </c:numCache>
            </c:numRef>
          </c:val>
          <c:extLst>
            <c:ext xmlns:c16="http://schemas.microsoft.com/office/drawing/2014/chart" uri="{C3380CC4-5D6E-409C-BE32-E72D297353CC}">
              <c16:uniqueId val="{00000000-2024-2349-ABFF-98B89207D72C}"/>
            </c:ext>
          </c:extLst>
        </c:ser>
        <c:ser>
          <c:idx val="1"/>
          <c:order val="1"/>
          <c:tx>
            <c:strRef>
              <c:f>Sheet1!$C$1</c:f>
              <c:strCache>
                <c:ptCount val="1"/>
                <c:pt idx="0">
                  <c:v>Raltegravir 400 mg bid + TDF-FTC</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lang="en-US"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Overall </c:v>
                </c:pt>
                <c:pt idx="1">
                  <c:v>HIV RNA &gt;100,000 copies/mL </c:v>
                </c:pt>
              </c:strCache>
            </c:strRef>
          </c:cat>
          <c:val>
            <c:numRef>
              <c:f>Sheet1!$C$2:$C$3</c:f>
              <c:numCache>
                <c:formatCode>0.0</c:formatCode>
                <c:ptCount val="2"/>
                <c:pt idx="0">
                  <c:v>88.3</c:v>
                </c:pt>
                <c:pt idx="1">
                  <c:v>83.8</c:v>
                </c:pt>
              </c:numCache>
            </c:numRef>
          </c:val>
          <c:extLst>
            <c:ext xmlns:c16="http://schemas.microsoft.com/office/drawing/2014/chart" uri="{C3380CC4-5D6E-409C-BE32-E72D297353CC}">
              <c16:uniqueId val="{00000001-2024-2349-ABFF-98B89207D72C}"/>
            </c:ext>
          </c:extLst>
        </c:ser>
        <c:dLbls>
          <c:showLegendKey val="0"/>
          <c:showVal val="1"/>
          <c:showCatName val="0"/>
          <c:showSerName val="0"/>
          <c:showPercent val="0"/>
          <c:showBubbleSize val="0"/>
        </c:dLbls>
        <c:gapWidth val="125"/>
        <c:axId val="-2126279688"/>
        <c:axId val="2129901944"/>
      </c:barChart>
      <c:catAx>
        <c:axId val="-2126279688"/>
        <c:scaling>
          <c:orientation val="minMax"/>
        </c:scaling>
        <c:delete val="0"/>
        <c:axPos val="b"/>
        <c:title>
          <c:tx>
            <c:rich>
              <a:bodyPr/>
              <a:lstStyle/>
              <a:p>
                <a:pPr>
                  <a:defRPr/>
                </a:pPr>
                <a:r>
                  <a:rPr lang="en-US" dirty="0"/>
                  <a:t>Baseline HIV</a:t>
                </a:r>
                <a:r>
                  <a:rPr lang="en-US" baseline="0" dirty="0"/>
                  <a:t> RNA Level</a:t>
                </a:r>
                <a:endParaRPr lang="en-US" dirty="0"/>
              </a:p>
            </c:rich>
          </c:tx>
          <c:layout>
            <c:manualLayout>
              <c:xMode val="edge"/>
              <c:yMode val="edge"/>
              <c:x val="0.38979720165005399"/>
              <c:y val="0.92772852154320995"/>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29901944"/>
        <c:crosses val="autoZero"/>
        <c:auto val="1"/>
        <c:lblAlgn val="ctr"/>
        <c:lblOffset val="1"/>
        <c:tickLblSkip val="1"/>
        <c:tickMarkSkip val="1"/>
        <c:noMultiLvlLbl val="0"/>
      </c:catAx>
      <c:valAx>
        <c:axId val="2129901944"/>
        <c:scaling>
          <c:orientation val="minMax"/>
          <c:max val="100"/>
          <c:min val="0"/>
        </c:scaling>
        <c:delete val="0"/>
        <c:axPos val="l"/>
        <c:title>
          <c:tx>
            <c:rich>
              <a:bodyPr/>
              <a:lstStyle/>
              <a:p>
                <a:pPr>
                  <a:defRPr sz="1800"/>
                </a:pPr>
                <a:r>
                  <a:rPr lang="en-US" sz="1800" dirty="0"/>
                  <a:t>HIV RNA &lt; 40 copies/mL (%)</a:t>
                </a:r>
              </a:p>
            </c:rich>
          </c:tx>
          <c:layout>
            <c:manualLayout>
              <c:xMode val="edge"/>
              <c:yMode val="edge"/>
              <c:x val="1.3656004160764366E-3"/>
              <c:y val="0.10163773110708303"/>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12627968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35525897565557"/>
          <c:y val="2.20522747156605E-2"/>
          <c:w val="0.83516655764967895"/>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Lopinavir-RTV + Raltegravir</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&lt;100,000 copies/mL </c:v>
                </c:pt>
                <c:pt idx="2">
                  <c:v>≥100,000 copies/mL </c:v>
                </c:pt>
              </c:strCache>
            </c:strRef>
          </c:cat>
          <c:val>
            <c:numRef>
              <c:f>Sheet1!$B$2:$B$4</c:f>
              <c:numCache>
                <c:formatCode>0.0</c:formatCode>
                <c:ptCount val="3"/>
                <c:pt idx="0">
                  <c:v>83.2</c:v>
                </c:pt>
                <c:pt idx="1">
                  <c:v>86</c:v>
                </c:pt>
                <c:pt idx="2">
                  <c:v>66.7</c:v>
                </c:pt>
              </c:numCache>
            </c:numRef>
          </c:val>
          <c:extLst>
            <c:ext xmlns:c16="http://schemas.microsoft.com/office/drawing/2014/chart" uri="{C3380CC4-5D6E-409C-BE32-E72D297353CC}">
              <c16:uniqueId val="{00000000-84B1-4A48-969C-68950B5DD051}"/>
            </c:ext>
          </c:extLst>
        </c:ser>
        <c:ser>
          <c:idx val="1"/>
          <c:order val="1"/>
          <c:tx>
            <c:strRef>
              <c:f>Sheet1!$C$1</c:f>
              <c:strCache>
                <c:ptCount val="1"/>
                <c:pt idx="0">
                  <c:v>Lopinavir-RTV + TDF-FTC</c:v>
                </c:pt>
              </c:strCache>
            </c:strRef>
          </c:tx>
          <c:spPr>
            <a:solidFill>
              <a:schemeClr val="accent2"/>
            </a:solidFill>
            <a:ln w="12700">
              <a:noFill/>
            </a:ln>
            <a:effectLst/>
            <a:scene3d>
              <a:camera prst="orthographicFront"/>
              <a:lightRig rig="threePt" dir="t"/>
            </a:scene3d>
            <a:sp3d>
              <a:bevelT/>
            </a:sp3d>
          </c:spPr>
          <c:invertIfNegative val="0"/>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&lt;100,000 copies/mL </c:v>
                </c:pt>
                <c:pt idx="2">
                  <c:v>≥100,000 copies/mL </c:v>
                </c:pt>
              </c:strCache>
            </c:strRef>
          </c:cat>
          <c:val>
            <c:numRef>
              <c:f>Sheet1!$C$2:$C$4</c:f>
              <c:numCache>
                <c:formatCode>0.0</c:formatCode>
                <c:ptCount val="3"/>
                <c:pt idx="0">
                  <c:v>84.8</c:v>
                </c:pt>
                <c:pt idx="1">
                  <c:v>88.4</c:v>
                </c:pt>
                <c:pt idx="2">
                  <c:v>68.400000000000006</c:v>
                </c:pt>
              </c:numCache>
            </c:numRef>
          </c:val>
          <c:extLst>
            <c:ext xmlns:c16="http://schemas.microsoft.com/office/drawing/2014/chart" uri="{C3380CC4-5D6E-409C-BE32-E72D297353CC}">
              <c16:uniqueId val="{00000001-84B1-4A48-969C-68950B5DD051}"/>
            </c:ext>
          </c:extLst>
        </c:ser>
        <c:dLbls>
          <c:showLegendKey val="0"/>
          <c:showVal val="1"/>
          <c:showCatName val="0"/>
          <c:showSerName val="0"/>
          <c:showPercent val="0"/>
          <c:showBubbleSize val="0"/>
        </c:dLbls>
        <c:gapWidth val="75"/>
        <c:axId val="-2005677960"/>
        <c:axId val="-2122643048"/>
      </c:barChart>
      <c:catAx>
        <c:axId val="-2005677960"/>
        <c:scaling>
          <c:orientation val="minMax"/>
        </c:scaling>
        <c:delete val="0"/>
        <c:axPos val="b"/>
        <c:title>
          <c:tx>
            <c:rich>
              <a:bodyPr/>
              <a:lstStyle/>
              <a:p>
                <a:pPr>
                  <a:defRPr/>
                </a:pPr>
                <a:r>
                  <a:rPr lang="en-US" dirty="0"/>
                  <a:t>Baseline HIV RNA Level</a:t>
                </a:r>
              </a:p>
            </c:rich>
          </c:tx>
          <c:layout>
            <c:manualLayout>
              <c:xMode val="edge"/>
              <c:yMode val="edge"/>
              <c:x val="0.51800379119276796"/>
              <c:y val="0.91252404804728504"/>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22643048"/>
        <c:crosses val="autoZero"/>
        <c:auto val="1"/>
        <c:lblAlgn val="ctr"/>
        <c:lblOffset val="1"/>
        <c:tickLblSkip val="1"/>
        <c:tickMarkSkip val="1"/>
        <c:noMultiLvlLbl val="0"/>
      </c:catAx>
      <c:valAx>
        <c:axId val="-2122643048"/>
        <c:scaling>
          <c:orientation val="minMax"/>
          <c:max val="100"/>
          <c:min val="0"/>
        </c:scaling>
        <c:delete val="0"/>
        <c:axPos val="l"/>
        <c:title>
          <c:tx>
            <c:rich>
              <a:bodyPr/>
              <a:lstStyle/>
              <a:p>
                <a:pPr>
                  <a:defRPr/>
                </a:pPr>
                <a:r>
                  <a:rPr lang="en-US" sz="1600" b="1" i="0" baseline="0" dirty="0">
                    <a:effectLst/>
                  </a:rPr>
                  <a:t>HIV RNA &lt; 40 copies/mL (%)</a:t>
                </a:r>
                <a:endParaRPr lang="en-US" sz="1600" dirty="0">
                  <a:effectLst/>
                </a:endParaRPr>
              </a:p>
            </c:rich>
          </c:tx>
          <c:layout>
            <c:manualLayout>
              <c:xMode val="edge"/>
              <c:yMode val="edge"/>
              <c:x val="1.21680276076602E-2"/>
              <c:y val="0.15134544737886599"/>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0567796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14622934285992001"/>
          <c:y val="1.8543358318437099E-2"/>
          <c:w val="0.82444966948575904"/>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9.1658160785457396E-2"/>
          <c:w val="0.84453618644891604"/>
          <c:h val="0.784519296199086"/>
        </c:manualLayout>
      </c:layout>
      <c:barChart>
        <c:barDir val="col"/>
        <c:grouping val="clustered"/>
        <c:varyColors val="0"/>
        <c:ser>
          <c:idx val="0"/>
          <c:order val="0"/>
          <c:tx>
            <c:strRef>
              <c:f>Sheet1!$B$1</c:f>
              <c:strCache>
                <c:ptCount val="1"/>
                <c:pt idx="0">
                  <c:v>Lopinavir-RTV + Raltegravir</c:v>
                </c:pt>
              </c:strCache>
            </c:strRef>
          </c:tx>
          <c:spPr>
            <a:solidFill>
              <a:schemeClr val="accent1"/>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 Cholesterol</c:v>
                </c:pt>
                <c:pt idx="3">
                  <c:v>HDL Cholesterol</c:v>
                </c:pt>
              </c:strCache>
            </c:strRef>
          </c:cat>
          <c:val>
            <c:numRef>
              <c:f>Sheet1!$B$2:$B$5</c:f>
              <c:numCache>
                <c:formatCode>0.00</c:formatCode>
                <c:ptCount val="4"/>
                <c:pt idx="0">
                  <c:v>1.18</c:v>
                </c:pt>
                <c:pt idx="1">
                  <c:v>1.1200000000000001</c:v>
                </c:pt>
                <c:pt idx="2">
                  <c:v>0.74</c:v>
                </c:pt>
                <c:pt idx="3">
                  <c:v>0.3</c:v>
                </c:pt>
              </c:numCache>
            </c:numRef>
          </c:val>
          <c:extLst>
            <c:ext xmlns:c16="http://schemas.microsoft.com/office/drawing/2014/chart" uri="{C3380CC4-5D6E-409C-BE32-E72D297353CC}">
              <c16:uniqueId val="{00000000-B3FB-0143-ADAF-C16DAF2FFFC2}"/>
            </c:ext>
          </c:extLst>
        </c:ser>
        <c:ser>
          <c:idx val="1"/>
          <c:order val="1"/>
          <c:tx>
            <c:strRef>
              <c:f>Sheet1!$C$1</c:f>
              <c:strCache>
                <c:ptCount val="1"/>
                <c:pt idx="0">
                  <c:v>Lopinavir-RTV + TDF-FTC</c:v>
                </c:pt>
              </c:strCache>
            </c:strRef>
          </c:tx>
          <c:spPr>
            <a:solidFill>
              <a:schemeClr val="accent2"/>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 Cholesterol</c:v>
                </c:pt>
                <c:pt idx="3">
                  <c:v>HDL Cholesterol</c:v>
                </c:pt>
              </c:strCache>
            </c:strRef>
          </c:cat>
          <c:val>
            <c:numRef>
              <c:f>Sheet1!$C$2:$C$5</c:f>
              <c:numCache>
                <c:formatCode>0.00</c:formatCode>
                <c:ptCount val="4"/>
                <c:pt idx="0">
                  <c:v>0.76</c:v>
                </c:pt>
                <c:pt idx="1">
                  <c:v>0.67</c:v>
                </c:pt>
                <c:pt idx="2">
                  <c:v>0.59</c:v>
                </c:pt>
                <c:pt idx="3">
                  <c:v>0.21</c:v>
                </c:pt>
              </c:numCache>
            </c:numRef>
          </c:val>
          <c:extLst>
            <c:ext xmlns:c16="http://schemas.microsoft.com/office/drawing/2014/chart" uri="{C3380CC4-5D6E-409C-BE32-E72D297353CC}">
              <c16:uniqueId val="{00000001-B3FB-0143-ADAF-C16DAF2FFFC2}"/>
            </c:ext>
          </c:extLst>
        </c:ser>
        <c:dLbls>
          <c:showLegendKey val="0"/>
          <c:showVal val="1"/>
          <c:showCatName val="0"/>
          <c:showSerName val="0"/>
          <c:showPercent val="0"/>
          <c:showBubbleSize val="0"/>
        </c:dLbls>
        <c:gapWidth val="100"/>
        <c:axId val="1808136216"/>
        <c:axId val="1808144072"/>
      </c:barChart>
      <c:catAx>
        <c:axId val="1808136216"/>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c:spPr>
        <c:txPr>
          <a:bodyPr/>
          <a:lstStyle/>
          <a:p>
            <a:pPr>
              <a:defRPr sz="1400" b="1"/>
            </a:pPr>
            <a:endParaRPr lang="en-US"/>
          </a:p>
        </c:txPr>
        <c:crossAx val="1808144072"/>
        <c:crossesAt val="0"/>
        <c:auto val="1"/>
        <c:lblAlgn val="ctr"/>
        <c:lblOffset val="1"/>
        <c:tickLblSkip val="1"/>
        <c:tickMarkSkip val="1"/>
        <c:noMultiLvlLbl val="0"/>
      </c:catAx>
      <c:valAx>
        <c:axId val="1808144072"/>
        <c:scaling>
          <c:orientation val="minMax"/>
          <c:max val="1.5"/>
          <c:min val="0"/>
        </c:scaling>
        <c:delete val="0"/>
        <c:axPos val="l"/>
        <c:title>
          <c:tx>
            <c:rich>
              <a:bodyPr/>
              <a:lstStyle/>
              <a:p>
                <a:pPr>
                  <a:defRPr sz="1400"/>
                </a:pPr>
                <a:r>
                  <a:rPr lang="en-US" sz="1400" dirty="0"/>
                  <a:t>Mean Change from Baseline (</a:t>
                </a:r>
                <a:r>
                  <a:rPr lang="en-US" sz="1400" dirty="0" err="1"/>
                  <a:t>mmol</a:t>
                </a:r>
                <a:r>
                  <a:rPr lang="en-US" sz="1400" dirty="0"/>
                  <a:t>/L)</a:t>
                </a:r>
              </a:p>
            </c:rich>
          </c:tx>
          <c:layout>
            <c:manualLayout>
              <c:xMode val="edge"/>
              <c:yMode val="edge"/>
              <c:x val="1.54320987654321E-2"/>
              <c:y val="8.9941768960083698E-2"/>
            </c:manualLayout>
          </c:layout>
          <c:overlay val="0"/>
        </c:title>
        <c:numFmt formatCode="0.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1808136216"/>
        <c:crosses val="autoZero"/>
        <c:crossBetween val="between"/>
        <c:majorUnit val="0.5"/>
        <c:minorUnit val="0.1"/>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5038641003207901"/>
          <c:y val="0"/>
          <c:w val="0.70293076212695604"/>
          <c:h val="7.3121172353455804E-2"/>
        </c:manualLayout>
      </c:layout>
      <c:overlay val="0"/>
      <c:spPr>
        <a:noFill/>
        <a:ln>
          <a:no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1102580927384"/>
          <c:w val="0.84453618644891604"/>
          <c:h val="0.71302764409434405"/>
        </c:manualLayout>
      </c:layout>
      <c:barChart>
        <c:barDir val="col"/>
        <c:grouping val="clustered"/>
        <c:varyColors val="0"/>
        <c:ser>
          <c:idx val="0"/>
          <c:order val="0"/>
          <c:tx>
            <c:strRef>
              <c:f>Sheet1!$B$1</c:f>
              <c:strCache>
                <c:ptCount val="1"/>
                <c:pt idx="0">
                  <c:v>Raltegravir + Atazanavir </c:v>
                </c:pt>
              </c:strCache>
            </c:strRef>
          </c:tx>
          <c:spPr>
            <a:solidFill>
              <a:srgbClr val="718E25"/>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&lt;100,000 copies/mL </c:v>
                </c:pt>
                <c:pt idx="2">
                  <c:v>≥100,000 copies/mL </c:v>
                </c:pt>
              </c:strCache>
            </c:strRef>
          </c:cat>
          <c:val>
            <c:numRef>
              <c:f>Sheet1!$B$2:$B$4</c:f>
              <c:numCache>
                <c:formatCode>0.0</c:formatCode>
                <c:ptCount val="3"/>
                <c:pt idx="0">
                  <c:v>74.599999999999994</c:v>
                </c:pt>
                <c:pt idx="1">
                  <c:v>82.8</c:v>
                </c:pt>
                <c:pt idx="2">
                  <c:v>67.599999999999994</c:v>
                </c:pt>
              </c:numCache>
            </c:numRef>
          </c:val>
          <c:extLst>
            <c:ext xmlns:c16="http://schemas.microsoft.com/office/drawing/2014/chart" uri="{C3380CC4-5D6E-409C-BE32-E72D297353CC}">
              <c16:uniqueId val="{00000000-DD24-854B-B994-E09D9923AE6E}"/>
            </c:ext>
          </c:extLst>
        </c:ser>
        <c:ser>
          <c:idx val="1"/>
          <c:order val="1"/>
          <c:tx>
            <c:strRef>
              <c:f>Sheet1!$C$1</c:f>
              <c:strCache>
                <c:ptCount val="1"/>
                <c:pt idx="0">
                  <c:v>Atazanavir + Ritonavir + TDF-FTC</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lang="en-US"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&lt;100,000 copies/mL </c:v>
                </c:pt>
                <c:pt idx="2">
                  <c:v>≥100,000 copies/mL </c:v>
                </c:pt>
              </c:strCache>
            </c:strRef>
          </c:cat>
          <c:val>
            <c:numRef>
              <c:f>Sheet1!$C$2:$C$4</c:f>
              <c:numCache>
                <c:formatCode>0.0</c:formatCode>
                <c:ptCount val="3"/>
                <c:pt idx="0">
                  <c:v>63.3</c:v>
                </c:pt>
                <c:pt idx="1">
                  <c:v>64.7</c:v>
                </c:pt>
                <c:pt idx="2">
                  <c:v>61.5</c:v>
                </c:pt>
              </c:numCache>
            </c:numRef>
          </c:val>
          <c:extLst>
            <c:ext xmlns:c16="http://schemas.microsoft.com/office/drawing/2014/chart" uri="{C3380CC4-5D6E-409C-BE32-E72D297353CC}">
              <c16:uniqueId val="{00000001-DD24-854B-B994-E09D9923AE6E}"/>
            </c:ext>
          </c:extLst>
        </c:ser>
        <c:dLbls>
          <c:showLegendKey val="0"/>
          <c:showVal val="1"/>
          <c:showCatName val="0"/>
          <c:showSerName val="0"/>
          <c:showPercent val="0"/>
          <c:showBubbleSize val="0"/>
        </c:dLbls>
        <c:gapWidth val="75"/>
        <c:axId val="1808395976"/>
        <c:axId val="1808401896"/>
      </c:barChart>
      <c:catAx>
        <c:axId val="1808395976"/>
        <c:scaling>
          <c:orientation val="minMax"/>
        </c:scaling>
        <c:delete val="0"/>
        <c:axPos val="b"/>
        <c:title>
          <c:tx>
            <c:rich>
              <a:bodyPr/>
              <a:lstStyle/>
              <a:p>
                <a:pPr>
                  <a:defRPr/>
                </a:pPr>
                <a:r>
                  <a:rPr lang="en-US" dirty="0"/>
                  <a:t>Baseline HIV</a:t>
                </a:r>
                <a:r>
                  <a:rPr lang="en-US" baseline="0" dirty="0"/>
                  <a:t> RNA Level</a:t>
                </a:r>
                <a:endParaRPr lang="en-US" dirty="0"/>
              </a:p>
            </c:rich>
          </c:tx>
          <c:layout>
            <c:manualLayout>
              <c:xMode val="edge"/>
              <c:yMode val="edge"/>
              <c:x val="0.50871266441774299"/>
              <c:y val="0.92772852154320995"/>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808401896"/>
        <c:crosses val="autoZero"/>
        <c:auto val="1"/>
        <c:lblAlgn val="ctr"/>
        <c:lblOffset val="1"/>
        <c:tickLblSkip val="1"/>
        <c:tickMarkSkip val="1"/>
        <c:noMultiLvlLbl val="0"/>
      </c:catAx>
      <c:valAx>
        <c:axId val="1808401896"/>
        <c:scaling>
          <c:orientation val="minMax"/>
          <c:max val="100"/>
          <c:min val="0"/>
        </c:scaling>
        <c:delete val="0"/>
        <c:axPos val="l"/>
        <c:title>
          <c:tx>
            <c:rich>
              <a:bodyPr/>
              <a:lstStyle/>
              <a:p>
                <a:pPr>
                  <a:defRPr sz="1800"/>
                </a:pPr>
                <a:r>
                  <a:rPr lang="en-US" sz="1800" dirty="0"/>
                  <a:t>HIV RNA &lt; 50 copies/mL (%)</a:t>
                </a:r>
              </a:p>
            </c:rich>
          </c:tx>
          <c:layout>
            <c:manualLayout>
              <c:xMode val="edge"/>
              <c:yMode val="edge"/>
              <c:x val="1.36560041607644E-3"/>
              <c:y val="0.107485701826708"/>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180839597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35525897565557"/>
          <c:y val="2.20522747156605E-2"/>
          <c:w val="0.83516655764967895"/>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1102580927384"/>
          <c:w val="0.84453618644891604"/>
          <c:h val="0.71302764409434405"/>
        </c:manualLayout>
      </c:layout>
      <c:barChart>
        <c:barDir val="col"/>
        <c:grouping val="clustered"/>
        <c:varyColors val="0"/>
        <c:ser>
          <c:idx val="0"/>
          <c:order val="0"/>
          <c:tx>
            <c:strRef>
              <c:f>Sheet1!$B$1</c:f>
              <c:strCache>
                <c:ptCount val="1"/>
                <c:pt idx="0">
                  <c:v>Raltegravir + Atazanavir </c:v>
                </c:pt>
              </c:strCache>
            </c:strRef>
          </c:tx>
          <c:spPr>
            <a:solidFill>
              <a:srgbClr val="718E25"/>
            </a:solidFill>
            <a:ln w="12700">
              <a:noFill/>
            </a:ln>
            <a:effectLst/>
            <a:scene3d>
              <a:camera prst="orthographicFront"/>
              <a:lightRig rig="threePt" dir="t"/>
            </a:scene3d>
            <a:sp3d>
              <a:bevelT/>
            </a:sp3d>
          </c:spPr>
          <c:invertIfNegative val="0"/>
          <c:dLbls>
            <c:numFmt formatCode="0" sourceLinked="0"/>
            <c:spPr>
              <a:noFill/>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Virologic Failure
(HIV RNA ≥400 copies/mL)</c:v>
                </c:pt>
                <c:pt idx="1">
                  <c:v>Grade 4 Hyperbilirubinemia</c:v>
                </c:pt>
              </c:strCache>
            </c:strRef>
          </c:cat>
          <c:val>
            <c:numRef>
              <c:f>Sheet1!$B$2:$B$3</c:f>
              <c:numCache>
                <c:formatCode>0.0</c:formatCode>
                <c:ptCount val="2"/>
                <c:pt idx="0">
                  <c:v>9.5</c:v>
                </c:pt>
                <c:pt idx="1">
                  <c:v>20.6</c:v>
                </c:pt>
              </c:numCache>
            </c:numRef>
          </c:val>
          <c:extLst>
            <c:ext xmlns:c16="http://schemas.microsoft.com/office/drawing/2014/chart" uri="{C3380CC4-5D6E-409C-BE32-E72D297353CC}">
              <c16:uniqueId val="{00000000-B05A-F146-984F-E2FA3E3EC417}"/>
            </c:ext>
          </c:extLst>
        </c:ser>
        <c:ser>
          <c:idx val="1"/>
          <c:order val="1"/>
          <c:tx>
            <c:strRef>
              <c:f>Sheet1!$C$1</c:f>
              <c:strCache>
                <c:ptCount val="1"/>
                <c:pt idx="0">
                  <c:v>Atazanavir + Ritonavir + TDF-FTC</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noFill/>
            </c:spPr>
            <c:txPr>
              <a:bodyPr/>
              <a:lstStyle/>
              <a:p>
                <a:pPr>
                  <a:defRPr lang="en-US"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Virologic Failure
(HIV RNA ≥400 copies/mL)</c:v>
                </c:pt>
                <c:pt idx="1">
                  <c:v>Grade 4 Hyperbilirubinemia</c:v>
                </c:pt>
              </c:strCache>
            </c:strRef>
          </c:cat>
          <c:val>
            <c:numRef>
              <c:f>Sheet1!$C$2:$C$3</c:f>
              <c:numCache>
                <c:formatCode>0.0</c:formatCode>
                <c:ptCount val="2"/>
                <c:pt idx="0">
                  <c:v>3.3</c:v>
                </c:pt>
                <c:pt idx="1">
                  <c:v>0</c:v>
                </c:pt>
              </c:numCache>
            </c:numRef>
          </c:val>
          <c:extLst>
            <c:ext xmlns:c16="http://schemas.microsoft.com/office/drawing/2014/chart" uri="{C3380CC4-5D6E-409C-BE32-E72D297353CC}">
              <c16:uniqueId val="{00000001-B05A-F146-984F-E2FA3E3EC417}"/>
            </c:ext>
          </c:extLst>
        </c:ser>
        <c:dLbls>
          <c:showLegendKey val="0"/>
          <c:showVal val="1"/>
          <c:showCatName val="0"/>
          <c:showSerName val="0"/>
          <c:showPercent val="0"/>
          <c:showBubbleSize val="0"/>
        </c:dLbls>
        <c:gapWidth val="125"/>
        <c:axId val="-2125971224"/>
        <c:axId val="2129769816"/>
      </c:barChart>
      <c:catAx>
        <c:axId val="-2125971224"/>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29769816"/>
        <c:crosses val="autoZero"/>
        <c:auto val="1"/>
        <c:lblAlgn val="ctr"/>
        <c:lblOffset val="1"/>
        <c:tickLblSkip val="1"/>
        <c:tickMarkSkip val="1"/>
        <c:noMultiLvlLbl val="0"/>
      </c:catAx>
      <c:valAx>
        <c:axId val="2129769816"/>
        <c:scaling>
          <c:orientation val="minMax"/>
          <c:max val="25"/>
          <c:min val="0"/>
        </c:scaling>
        <c:delete val="0"/>
        <c:axPos val="l"/>
        <c:title>
          <c:tx>
            <c:rich>
              <a:bodyPr/>
              <a:lstStyle/>
              <a:p>
                <a:pPr>
                  <a:defRPr sz="1800"/>
                </a:pPr>
                <a:r>
                  <a:rPr lang="en-US" sz="1800" dirty="0"/>
                  <a:t>Patients (%)</a:t>
                </a:r>
              </a:p>
            </c:rich>
          </c:tx>
          <c:layout>
            <c:manualLayout>
              <c:xMode val="edge"/>
              <c:yMode val="edge"/>
              <c:x val="1.68091670092828E-2"/>
              <c:y val="0.33263257453227202"/>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125971224"/>
        <c:crosses val="autoZero"/>
        <c:crossBetween val="between"/>
        <c:majorUnit val="5"/>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35525897565557"/>
          <c:y val="2.20522747156605E-2"/>
          <c:w val="0.83516655764967895"/>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Raltegravir + TDF-FTC</c:v>
                </c:pt>
              </c:strCache>
            </c:strRef>
          </c:tx>
          <c:spPr>
            <a:solidFill>
              <a:schemeClr val="accent1"/>
            </a:solidFill>
            <a:ln w="12700">
              <a:noFill/>
            </a:ln>
            <a:effectLst/>
            <a:scene3d>
              <a:camera prst="orthographicFront"/>
              <a:lightRig rig="threePt" dir="t"/>
            </a:scene3d>
            <a:sp3d>
              <a:bevelT/>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DC-074C-B8D1-59B2E394CC54}"/>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DC-074C-B8D1-59B2E394CC54}"/>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DC-074C-B8D1-59B2E394CC54}"/>
                </c:ext>
              </c:extLst>
            </c:dLbl>
            <c:numFmt formatCode="0" sourceLinked="0"/>
            <c:spPr>
              <a:solidFill>
                <a:schemeClr val="bg1">
                  <a:alpha val="50000"/>
                </a:schemeClr>
              </a:solidFill>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Sheet1!$B$2:$B$4</c:f>
              <c:numCache>
                <c:formatCode>0.0</c:formatCode>
                <c:ptCount val="3"/>
                <c:pt idx="0">
                  <c:v>91.6</c:v>
                </c:pt>
                <c:pt idx="1">
                  <c:v>92.5</c:v>
                </c:pt>
                <c:pt idx="2">
                  <c:v>90.9</c:v>
                </c:pt>
              </c:numCache>
            </c:numRef>
          </c:val>
          <c:extLst>
            <c:ext xmlns:c16="http://schemas.microsoft.com/office/drawing/2014/chart" uri="{C3380CC4-5D6E-409C-BE32-E72D297353CC}">
              <c16:uniqueId val="{00000003-08DC-074C-B8D1-59B2E394CC54}"/>
            </c:ext>
          </c:extLst>
        </c:ser>
        <c:ser>
          <c:idx val="1"/>
          <c:order val="1"/>
          <c:tx>
            <c:strRef>
              <c:f>Sheet1!$C$1</c:f>
              <c:strCache>
                <c:ptCount val="1"/>
                <c:pt idx="0">
                  <c:v>Efavirenz + TDF-FTC </c:v>
                </c:pt>
              </c:strCache>
            </c:strRef>
          </c:tx>
          <c:spPr>
            <a:solidFill>
              <a:schemeClr val="accent2"/>
            </a:solidFill>
            <a:ln w="12700">
              <a:noFill/>
            </a:ln>
            <a:effectLst/>
            <a:scene3d>
              <a:camera prst="orthographicFront"/>
              <a:lightRig rig="threePt" dir="t"/>
            </a:scene3d>
            <a:sp3d>
              <a:bevelT/>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DC-074C-B8D1-59B2E394CC54}"/>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DC-074C-B8D1-59B2E394CC54}"/>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DC-074C-B8D1-59B2E394CC54}"/>
                </c:ext>
              </c:extLst>
            </c:dLbl>
            <c:numFmt formatCode="0" sourceLinked="0"/>
            <c:spPr>
              <a:solidFill>
                <a:schemeClr val="bg1">
                  <a:alpha val="50000"/>
                </a:schemeClr>
              </a:solidFill>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Sheet1!$C$2:$C$4</c:f>
              <c:numCache>
                <c:formatCode>0.0</c:formatCode>
                <c:ptCount val="3"/>
                <c:pt idx="0">
                  <c:v>89.1</c:v>
                </c:pt>
                <c:pt idx="1">
                  <c:v>89.1</c:v>
                </c:pt>
                <c:pt idx="2">
                  <c:v>89.2</c:v>
                </c:pt>
              </c:numCache>
            </c:numRef>
          </c:val>
          <c:extLst>
            <c:ext xmlns:c16="http://schemas.microsoft.com/office/drawing/2014/chart" uri="{C3380CC4-5D6E-409C-BE32-E72D297353CC}">
              <c16:uniqueId val="{00000007-08DC-074C-B8D1-59B2E394CC54}"/>
            </c:ext>
          </c:extLst>
        </c:ser>
        <c:dLbls>
          <c:showLegendKey val="0"/>
          <c:showVal val="1"/>
          <c:showCatName val="0"/>
          <c:showSerName val="0"/>
          <c:showPercent val="0"/>
          <c:showBubbleSize val="0"/>
        </c:dLbls>
        <c:gapWidth val="75"/>
        <c:axId val="-2021413576"/>
        <c:axId val="-2043528344"/>
      </c:barChart>
      <c:catAx>
        <c:axId val="-2021413576"/>
        <c:scaling>
          <c:orientation val="minMax"/>
        </c:scaling>
        <c:delete val="0"/>
        <c:axPos val="b"/>
        <c:title>
          <c:tx>
            <c:rich>
              <a:bodyPr/>
              <a:lstStyle/>
              <a:p>
                <a:pPr>
                  <a:defRPr/>
                </a:pPr>
                <a:r>
                  <a:rPr lang="en-US" dirty="0"/>
                  <a:t>Baseline HIV RNA Level</a:t>
                </a:r>
              </a:p>
            </c:rich>
          </c:tx>
          <c:layout>
            <c:manualLayout>
              <c:xMode val="edge"/>
              <c:yMode val="edge"/>
              <c:x val="0.51800379119276796"/>
              <c:y val="0.91252404804728504"/>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43528344"/>
        <c:crosses val="autoZero"/>
        <c:auto val="1"/>
        <c:lblAlgn val="ctr"/>
        <c:lblOffset val="1"/>
        <c:tickLblSkip val="1"/>
        <c:tickMarkSkip val="1"/>
        <c:noMultiLvlLbl val="0"/>
      </c:catAx>
      <c:valAx>
        <c:axId val="-2043528344"/>
        <c:scaling>
          <c:orientation val="minMax"/>
          <c:max val="100"/>
          <c:min val="0"/>
        </c:scaling>
        <c:delete val="0"/>
        <c:axPos val="l"/>
        <c:title>
          <c:tx>
            <c:rich>
              <a:bodyPr/>
              <a:lstStyle/>
              <a:p>
                <a:pPr>
                  <a:defRPr/>
                </a:pPr>
                <a:r>
                  <a:rPr lang="en-US" sz="1600" b="1" i="0" baseline="0" dirty="0">
                    <a:effectLst/>
                  </a:rPr>
                  <a:t>HIV RNA &lt;50 copies/mL (%)</a:t>
                </a:r>
                <a:endParaRPr lang="en-US" sz="1600" dirty="0">
                  <a:effectLst/>
                </a:endParaRPr>
              </a:p>
            </c:rich>
          </c:tx>
          <c:layout>
            <c:manualLayout>
              <c:xMode val="edge"/>
              <c:yMode val="edge"/>
              <c:x val="1.21680276076602E-2"/>
              <c:y val="0.15134544737886599"/>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2141357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800" b="0"/>
            </a:pPr>
            <a:endParaRPr lang="en-US"/>
          </a:p>
        </c:txPr>
      </c:legendEntry>
      <c:layout>
        <c:manualLayout>
          <c:xMode val="edge"/>
          <c:yMode val="edge"/>
          <c:x val="0.26659971323029064"/>
          <c:y val="1.8543358318437099E-2"/>
          <c:w val="0.70407929911538836"/>
          <c:h val="8.1576179701191798E-2"/>
        </c:manualLayout>
      </c:layout>
      <c:overlay val="0"/>
      <c:spPr>
        <a:noFill/>
      </c:spPr>
      <c:txPr>
        <a:bodyPr/>
        <a:lstStyle/>
        <a:p>
          <a:pPr algn="r">
            <a:defRPr sz="18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846601792700441"/>
        </c:manualLayout>
      </c:layout>
      <c:barChart>
        <c:barDir val="col"/>
        <c:grouping val="clustered"/>
        <c:varyColors val="0"/>
        <c:ser>
          <c:idx val="0"/>
          <c:order val="0"/>
          <c:tx>
            <c:strRef>
              <c:f>Sheet1!$B$1</c:f>
              <c:strCache>
                <c:ptCount val="1"/>
                <c:pt idx="0">
                  <c:v>Darunavir/r + Raltegravir</c:v>
                </c:pt>
              </c:strCache>
            </c:strRef>
          </c:tx>
          <c:spPr>
            <a:solidFill>
              <a:schemeClr val="accent2"/>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0.0</c:formatCode>
                <c:ptCount val="1"/>
                <c:pt idx="0">
                  <c:v>62.5</c:v>
                </c:pt>
              </c:numCache>
            </c:numRef>
          </c:val>
          <c:extLst>
            <c:ext xmlns:c16="http://schemas.microsoft.com/office/drawing/2014/chart" uri="{C3380CC4-5D6E-409C-BE32-E72D297353CC}">
              <c16:uniqueId val="{00000000-6E11-1F44-83D9-40C46666FF1B}"/>
            </c:ext>
          </c:extLst>
        </c:ser>
        <c:ser>
          <c:idx val="1"/>
          <c:order val="1"/>
          <c:tx>
            <c:strRef>
              <c:f>Sheet1!$C$1</c:f>
              <c:strCache>
                <c:ptCount val="1"/>
                <c:pt idx="0">
                  <c:v>Darunavir/r + Tenofovir DF-Emtricitabine</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Sheet1!$C$2</c:f>
              <c:numCache>
                <c:formatCode>General</c:formatCode>
                <c:ptCount val="1"/>
                <c:pt idx="0">
                  <c:v>83.7</c:v>
                </c:pt>
              </c:numCache>
            </c:numRef>
          </c:val>
          <c:extLst>
            <c:ext xmlns:c16="http://schemas.microsoft.com/office/drawing/2014/chart" uri="{C3380CC4-5D6E-409C-BE32-E72D297353CC}">
              <c16:uniqueId val="{00000001-6E11-1F44-83D9-40C46666FF1B}"/>
            </c:ext>
          </c:extLst>
        </c:ser>
        <c:dLbls>
          <c:showLegendKey val="0"/>
          <c:showVal val="1"/>
          <c:showCatName val="0"/>
          <c:showSerName val="0"/>
          <c:showPercent val="0"/>
          <c:showBubbleSize val="0"/>
        </c:dLbls>
        <c:gapWidth val="250"/>
        <c:axId val="-2129003624"/>
        <c:axId val="-2129007960"/>
      </c:barChart>
      <c:catAx>
        <c:axId val="-2129003624"/>
        <c:scaling>
          <c:orientation val="minMax"/>
        </c:scaling>
        <c:delete val="0"/>
        <c:axPos val="b"/>
        <c:numFmt formatCode="0%" sourceLinked="1"/>
        <c:majorTickMark val="out"/>
        <c:minorTickMark val="none"/>
        <c:tickLblPos val="nextTo"/>
        <c:spPr>
          <a:ln w="19050" cap="flat" cmpd="sng" algn="ctr">
            <a:solidFill>
              <a:srgbClr val="000000"/>
            </a:solidFill>
            <a:prstDash val="solid"/>
            <a:round/>
            <a:headEnd type="none" w="med" len="med"/>
            <a:tailEnd type="none" w="med" len="med"/>
          </a:ln>
        </c:spPr>
        <c:txPr>
          <a:bodyPr/>
          <a:lstStyle/>
          <a:p>
            <a:pPr>
              <a:defRPr sz="1600" b="1"/>
            </a:pPr>
            <a:endParaRPr lang="en-US"/>
          </a:p>
        </c:txPr>
        <c:crossAx val="-2129007960"/>
        <c:crosses val="autoZero"/>
        <c:auto val="1"/>
        <c:lblAlgn val="ctr"/>
        <c:lblOffset val="1"/>
        <c:tickLblSkip val="1"/>
        <c:tickMarkSkip val="1"/>
        <c:noMultiLvlLbl val="0"/>
      </c:catAx>
      <c:valAx>
        <c:axId val="-2129007960"/>
        <c:scaling>
          <c:orientation val="minMax"/>
          <c:max val="100"/>
        </c:scaling>
        <c:delete val="0"/>
        <c:axPos val="l"/>
        <c:title>
          <c:tx>
            <c:rich>
              <a:bodyPr/>
              <a:lstStyle/>
              <a:p>
                <a:pPr>
                  <a:defRPr sz="1800"/>
                </a:pPr>
                <a:r>
                  <a:rPr lang="en-US" sz="1800" dirty="0"/>
                  <a:t>HIV RNA &lt; 48 copies/ml (%)</a:t>
                </a:r>
              </a:p>
            </c:rich>
          </c:tx>
          <c:layout>
            <c:manualLayout>
              <c:xMode val="edge"/>
              <c:yMode val="edge"/>
              <c:x val="1.3655584718576801E-3"/>
              <c:y val="0.125029585199388"/>
            </c:manualLayout>
          </c:layout>
          <c:overlay val="0"/>
        </c:title>
        <c:numFmt formatCode="0" sourceLinked="0"/>
        <c:majorTickMark val="out"/>
        <c:minorTickMark val="none"/>
        <c:tickLblPos val="nextTo"/>
        <c:spPr>
          <a:ln w="19050">
            <a:solidFill>
              <a:srgbClr val="000000"/>
            </a:solidFill>
          </a:ln>
        </c:spPr>
        <c:txPr>
          <a:bodyPr/>
          <a:lstStyle/>
          <a:p>
            <a:pPr>
              <a:defRPr>
                <a:solidFill>
                  <a:srgbClr val="000000"/>
                </a:solidFill>
              </a:defRPr>
            </a:pPr>
            <a:endParaRPr lang="en-US"/>
          </a:p>
        </c:txPr>
        <c:crossAx val="-2129003624"/>
        <c:crosses val="autoZero"/>
        <c:crossBetween val="between"/>
        <c:majorUnit val="20"/>
        <c:minorUnit val="2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12771082434140199"/>
          <c:y val="3.4469408996289301E-2"/>
          <c:w val="0.84296818800427697"/>
          <c:h val="7.3515929043352302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5953368499551"/>
          <c:w val="0.84453618644891604"/>
          <c:h val="0.77022420132924296"/>
        </c:manualLayout>
      </c:layout>
      <c:barChart>
        <c:barDir val="col"/>
        <c:grouping val="clustered"/>
        <c:varyColors val="0"/>
        <c:ser>
          <c:idx val="0"/>
          <c:order val="0"/>
          <c:tx>
            <c:strRef>
              <c:f>Sheet1!$B$1</c:f>
              <c:strCache>
                <c:ptCount val="1"/>
                <c:pt idx="0">
                  <c:v>Darunavir/r + Raltegravir</c:v>
                </c:pt>
              </c:strCache>
            </c:strRef>
          </c:tx>
          <c:spPr>
            <a:solidFill>
              <a:schemeClr val="accent2"/>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Sub-total BMD</c:v>
                </c:pt>
                <c:pt idx="1">
                  <c:v>Total BMD</c:v>
                </c:pt>
              </c:strCache>
            </c:strRef>
          </c:cat>
          <c:val>
            <c:numRef>
              <c:f>Sheet1!$B$2:$B$3</c:f>
              <c:numCache>
                <c:formatCode>0.0</c:formatCode>
                <c:ptCount val="2"/>
                <c:pt idx="0">
                  <c:v>9.1999999999999993</c:v>
                </c:pt>
                <c:pt idx="1">
                  <c:v>11.3</c:v>
                </c:pt>
              </c:numCache>
            </c:numRef>
          </c:val>
          <c:extLst>
            <c:ext xmlns:c16="http://schemas.microsoft.com/office/drawing/2014/chart" uri="{C3380CC4-5D6E-409C-BE32-E72D297353CC}">
              <c16:uniqueId val="{00000000-05DC-6443-A141-95F19BEA068C}"/>
            </c:ext>
          </c:extLst>
        </c:ser>
        <c:ser>
          <c:idx val="1"/>
          <c:order val="1"/>
          <c:tx>
            <c:strRef>
              <c:f>Sheet1!$C$1</c:f>
              <c:strCache>
                <c:ptCount val="1"/>
                <c:pt idx="0">
                  <c:v>Darunavir/r + Tenofovir DF-Emtricitabine</c:v>
                </c:pt>
              </c:strCache>
            </c:strRef>
          </c:tx>
          <c:spPr>
            <a:solidFill>
              <a:schemeClr val="accent1"/>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Sub-total BMD</c:v>
                </c:pt>
                <c:pt idx="1">
                  <c:v>Total BMD</c:v>
                </c:pt>
              </c:strCache>
            </c:strRef>
          </c:cat>
          <c:val>
            <c:numRef>
              <c:f>Sheet1!$C$2:$C$3</c:f>
              <c:numCache>
                <c:formatCode>0.0</c:formatCode>
                <c:ptCount val="2"/>
                <c:pt idx="0">
                  <c:v>-7</c:v>
                </c:pt>
                <c:pt idx="1">
                  <c:v>-6.9</c:v>
                </c:pt>
              </c:numCache>
            </c:numRef>
          </c:val>
          <c:extLst>
            <c:ext xmlns:c16="http://schemas.microsoft.com/office/drawing/2014/chart" uri="{C3380CC4-5D6E-409C-BE32-E72D297353CC}">
              <c16:uniqueId val="{00000001-05DC-6443-A141-95F19BEA068C}"/>
            </c:ext>
          </c:extLst>
        </c:ser>
        <c:dLbls>
          <c:showLegendKey val="0"/>
          <c:showVal val="1"/>
          <c:showCatName val="0"/>
          <c:showSerName val="0"/>
          <c:showPercent val="0"/>
          <c:showBubbleSize val="0"/>
        </c:dLbls>
        <c:gapWidth val="175"/>
        <c:axId val="-2123014632"/>
        <c:axId val="-2137390744"/>
      </c:barChart>
      <c:catAx>
        <c:axId val="-2123014632"/>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c:spPr>
        <c:txPr>
          <a:bodyPr/>
          <a:lstStyle/>
          <a:p>
            <a:pPr>
              <a:defRPr sz="1400" b="1"/>
            </a:pPr>
            <a:endParaRPr lang="en-US"/>
          </a:p>
        </c:txPr>
        <c:crossAx val="-2137390744"/>
        <c:crossesAt val="0"/>
        <c:auto val="1"/>
        <c:lblAlgn val="ctr"/>
        <c:lblOffset val="1"/>
        <c:tickLblSkip val="1"/>
        <c:tickMarkSkip val="1"/>
        <c:noMultiLvlLbl val="0"/>
      </c:catAx>
      <c:valAx>
        <c:axId val="-2137390744"/>
        <c:scaling>
          <c:orientation val="minMax"/>
          <c:max val="20"/>
          <c:min val="-20"/>
        </c:scaling>
        <c:delete val="0"/>
        <c:axPos val="l"/>
        <c:title>
          <c:tx>
            <c:rich>
              <a:bodyPr/>
              <a:lstStyle/>
              <a:p>
                <a:pPr>
                  <a:defRPr sz="1400"/>
                </a:pPr>
                <a:r>
                  <a:rPr lang="en-US" sz="1400" dirty="0"/>
                  <a:t>Mean Change from Baseline at </a:t>
                </a:r>
              </a:p>
              <a:p>
                <a:pPr>
                  <a:defRPr sz="1400"/>
                </a:pPr>
                <a:r>
                  <a:rPr lang="en-US" sz="1400" dirty="0"/>
                  <a:t>Week 48 (g/cm</a:t>
                </a:r>
                <a:r>
                  <a:rPr lang="en-US" sz="1400" baseline="30000" dirty="0"/>
                  <a:t>2</a:t>
                </a:r>
                <a:r>
                  <a:rPr lang="en-US" sz="1400" dirty="0"/>
                  <a:t>)</a:t>
                </a:r>
              </a:p>
            </c:rich>
          </c:tx>
          <c:layout>
            <c:manualLayout>
              <c:xMode val="edge"/>
              <c:yMode val="edge"/>
              <c:x val="1.38888888888889E-2"/>
              <c:y val="0.165965713743673"/>
            </c:manualLayout>
          </c:layout>
          <c:overlay val="0"/>
        </c:title>
        <c:numFmt formatCode="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2123014632"/>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5625060756294301"/>
          <c:y val="1.9330828828194101E-2"/>
          <c:w val="0.80478261397880801"/>
          <c:h val="6.9273120222463E-2"/>
        </c:manualLayout>
      </c:layout>
      <c:overlay val="0"/>
      <c:spPr>
        <a:noFill/>
        <a:ln>
          <a:no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17646822992"/>
          <c:y val="0.104040152875627"/>
          <c:w val="0.85785428031218303"/>
          <c:h val="0.79567919141686239"/>
        </c:manualLayout>
      </c:layout>
      <c:barChart>
        <c:barDir val="col"/>
        <c:grouping val="clustered"/>
        <c:varyColors val="0"/>
        <c:ser>
          <c:idx val="0"/>
          <c:order val="0"/>
          <c:tx>
            <c:strRef>
              <c:f>Sheet1!$B$1</c:f>
              <c:strCache>
                <c:ptCount val="1"/>
                <c:pt idx="0">
                  <c:v>Darunavir/r + Raltegravir</c:v>
                </c:pt>
              </c:strCache>
            </c:strRef>
          </c:tx>
          <c:spPr>
            <a:solidFill>
              <a:srgbClr val="718E25"/>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HDL</c:v>
                </c:pt>
              </c:strCache>
            </c:strRef>
          </c:cat>
          <c:val>
            <c:numRef>
              <c:f>Sheet1!$B$2:$B$5</c:f>
              <c:numCache>
                <c:formatCode>0.0</c:formatCode>
                <c:ptCount val="4"/>
                <c:pt idx="0">
                  <c:v>23.3</c:v>
                </c:pt>
                <c:pt idx="1">
                  <c:v>11.2</c:v>
                </c:pt>
                <c:pt idx="2">
                  <c:v>4.8</c:v>
                </c:pt>
                <c:pt idx="3">
                  <c:v>21.2</c:v>
                </c:pt>
              </c:numCache>
            </c:numRef>
          </c:val>
          <c:extLst>
            <c:ext xmlns:c16="http://schemas.microsoft.com/office/drawing/2014/chart" uri="{C3380CC4-5D6E-409C-BE32-E72D297353CC}">
              <c16:uniqueId val="{00000000-B39E-F24C-93FF-374704CF9013}"/>
            </c:ext>
          </c:extLst>
        </c:ser>
        <c:ser>
          <c:idx val="1"/>
          <c:order val="1"/>
          <c:tx>
            <c:strRef>
              <c:f>Sheet1!$C$1</c:f>
              <c:strCache>
                <c:ptCount val="1"/>
                <c:pt idx="0">
                  <c:v>Darunavir/r + TDF-FTC</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HDL</c:v>
                </c:pt>
              </c:strCache>
            </c:strRef>
          </c:cat>
          <c:val>
            <c:numRef>
              <c:f>Sheet1!$C$2:$C$5</c:f>
              <c:numCache>
                <c:formatCode>0.0</c:formatCode>
                <c:ptCount val="4"/>
                <c:pt idx="0">
                  <c:v>6.5</c:v>
                </c:pt>
                <c:pt idx="1">
                  <c:v>3.3</c:v>
                </c:pt>
                <c:pt idx="2">
                  <c:v>7.2</c:v>
                </c:pt>
                <c:pt idx="3">
                  <c:v>-38.1</c:v>
                </c:pt>
              </c:numCache>
            </c:numRef>
          </c:val>
          <c:extLst>
            <c:ext xmlns:c16="http://schemas.microsoft.com/office/drawing/2014/chart" uri="{C3380CC4-5D6E-409C-BE32-E72D297353CC}">
              <c16:uniqueId val="{00000001-B39E-F24C-93FF-374704CF9013}"/>
            </c:ext>
          </c:extLst>
        </c:ser>
        <c:dLbls>
          <c:showLegendKey val="0"/>
          <c:showVal val="1"/>
          <c:showCatName val="0"/>
          <c:showSerName val="0"/>
          <c:showPercent val="0"/>
          <c:showBubbleSize val="0"/>
        </c:dLbls>
        <c:gapWidth val="125"/>
        <c:axId val="-2107797992"/>
        <c:axId val="-2108080040"/>
      </c:barChart>
      <c:catAx>
        <c:axId val="-2107797992"/>
        <c:scaling>
          <c:orientation val="minMax"/>
        </c:scaling>
        <c:delete val="0"/>
        <c:axPos val="b"/>
        <c:numFmt formatCode="General" sourceLinked="0"/>
        <c:majorTickMark val="out"/>
        <c:minorTickMark val="none"/>
        <c:tickLblPos val="low"/>
        <c:spPr>
          <a:ln w="19050" cap="flat" cmpd="sng" algn="ctr">
            <a:solidFill>
              <a:prstClr val="black"/>
            </a:solidFill>
            <a:prstDash val="solid"/>
            <a:round/>
            <a:headEnd type="none" w="med" len="med"/>
            <a:tailEnd type="none" w="med" len="med"/>
          </a:ln>
        </c:spPr>
        <c:txPr>
          <a:bodyPr/>
          <a:lstStyle/>
          <a:p>
            <a:pPr>
              <a:defRPr sz="1600" b="0" i="0"/>
            </a:pPr>
            <a:endParaRPr lang="en-US"/>
          </a:p>
        </c:txPr>
        <c:crossAx val="-2108080040"/>
        <c:crosses val="autoZero"/>
        <c:auto val="1"/>
        <c:lblAlgn val="ctr"/>
        <c:lblOffset val="1"/>
        <c:tickLblSkip val="1"/>
        <c:tickMarkSkip val="1"/>
        <c:noMultiLvlLbl val="0"/>
      </c:catAx>
      <c:valAx>
        <c:axId val="-2108080040"/>
        <c:scaling>
          <c:orientation val="minMax"/>
          <c:max val="50"/>
          <c:min val="-50"/>
        </c:scaling>
        <c:delete val="0"/>
        <c:axPos val="l"/>
        <c:title>
          <c:tx>
            <c:rich>
              <a:bodyPr/>
              <a:lstStyle/>
              <a:p>
                <a:pPr>
                  <a:defRPr sz="1800"/>
                </a:pPr>
                <a:r>
                  <a:rPr lang="en-US" sz="1500" dirty="0"/>
                  <a:t>Mean change</a:t>
                </a:r>
                <a:r>
                  <a:rPr lang="en-US" sz="1500" baseline="0" dirty="0"/>
                  <a:t> from baseline (mg/dl)</a:t>
                </a:r>
                <a:endParaRPr lang="en-US" sz="1500" dirty="0"/>
              </a:p>
            </c:rich>
          </c:tx>
          <c:layout>
            <c:manualLayout>
              <c:xMode val="edge"/>
              <c:yMode val="edge"/>
              <c:x val="1.42590551181102E-2"/>
              <c:y val="7.9519684074570302E-2"/>
            </c:manualLayout>
          </c:layout>
          <c:overlay val="0"/>
        </c:title>
        <c:numFmt formatCode="0" sourceLinked="0"/>
        <c:majorTickMark val="out"/>
        <c:minorTickMark val="none"/>
        <c:tickLblPos val="nextTo"/>
        <c:spPr>
          <a:ln w="12700" cmpd="sng">
            <a:solidFill>
              <a:srgbClr val="000000"/>
            </a:solidFill>
          </a:ln>
        </c:spPr>
        <c:txPr>
          <a:bodyPr rot="0" vert="horz" anchor="t" anchorCtr="0"/>
          <a:lstStyle/>
          <a:p>
            <a:pPr>
              <a:defRPr sz="1600" baseline="0"/>
            </a:pPr>
            <a:endParaRPr lang="en-US"/>
          </a:p>
        </c:txPr>
        <c:crossAx val="-2107797992"/>
        <c:crosses val="autoZero"/>
        <c:crossBetween val="between"/>
        <c:majorUnit val="20"/>
        <c:minorUnit val="0.1"/>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l">
              <a:defRPr sz="1800"/>
            </a:pPr>
            <a:endParaRPr lang="en-US"/>
          </a:p>
        </c:txPr>
      </c:legendEntry>
      <c:layout>
        <c:manualLayout>
          <c:xMode val="edge"/>
          <c:yMode val="edge"/>
          <c:x val="0.14659197999024901"/>
          <c:y val="2.3868398029193699E-3"/>
          <c:w val="0.83489926786987101"/>
          <c:h val="8.5913800248653097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8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9064960629921301"/>
        </c:manualLayout>
      </c:layout>
      <c:barChart>
        <c:barDir val="col"/>
        <c:grouping val="clustered"/>
        <c:varyColors val="0"/>
        <c:ser>
          <c:idx val="0"/>
          <c:order val="0"/>
          <c:tx>
            <c:strRef>
              <c:f>Sheet1!$B$1</c:f>
              <c:strCache>
                <c:ptCount val="1"/>
                <c:pt idx="0">
                  <c:v>ITT Analysis</c:v>
                </c:pt>
              </c:strCache>
            </c:strRef>
          </c:tx>
          <c:spPr>
            <a:solidFill>
              <a:schemeClr val="accent2"/>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c:formatCode>
                <c:ptCount val="2"/>
                <c:pt idx="0">
                  <c:v>79</c:v>
                </c:pt>
                <c:pt idx="1">
                  <c:v>71</c:v>
                </c:pt>
              </c:numCache>
            </c:numRef>
          </c:val>
          <c:extLst>
            <c:ext xmlns:c16="http://schemas.microsoft.com/office/drawing/2014/chart" uri="{C3380CC4-5D6E-409C-BE32-E72D297353CC}">
              <c16:uniqueId val="{00000000-FCC3-CA4F-AE1E-C80BF63B0F6B}"/>
            </c:ext>
          </c:extLst>
        </c:ser>
        <c:ser>
          <c:idx val="1"/>
          <c:order val="1"/>
          <c:tx>
            <c:strRef>
              <c:f>Sheet1!$C$1</c:f>
              <c:strCache>
                <c:ptCount val="1"/>
                <c:pt idx="0">
                  <c:v>Modified ITT Analysis </c:v>
                </c:pt>
              </c:strCache>
            </c:strRef>
          </c:tx>
          <c:spPr>
            <a:solidFill>
              <a:srgbClr val="3D6D73"/>
            </a:solidFill>
            <a:ln w="12700">
              <a:noFill/>
            </a:ln>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Sheet1!$C$2:$C$3</c:f>
              <c:numCache>
                <c:formatCode>General</c:formatCode>
                <c:ptCount val="2"/>
                <c:pt idx="0">
                  <c:v>74</c:v>
                </c:pt>
                <c:pt idx="1">
                  <c:v>61</c:v>
                </c:pt>
              </c:numCache>
            </c:numRef>
          </c:val>
          <c:extLst>
            <c:ext xmlns:c16="http://schemas.microsoft.com/office/drawing/2014/chart" uri="{C3380CC4-5D6E-409C-BE32-E72D297353CC}">
              <c16:uniqueId val="{00000001-FCC3-CA4F-AE1E-C80BF63B0F6B}"/>
            </c:ext>
          </c:extLst>
        </c:ser>
        <c:dLbls>
          <c:showLegendKey val="0"/>
          <c:showVal val="1"/>
          <c:showCatName val="0"/>
          <c:showSerName val="0"/>
          <c:showPercent val="0"/>
          <c:showBubbleSize val="0"/>
        </c:dLbls>
        <c:gapWidth val="203"/>
        <c:axId val="-2059968664"/>
        <c:axId val="-2074642440"/>
      </c:barChart>
      <c:catAx>
        <c:axId val="-2059968664"/>
        <c:scaling>
          <c:orientation val="minMax"/>
        </c:scaling>
        <c:delete val="0"/>
        <c:axPos val="b"/>
        <c:title>
          <c:tx>
            <c:rich>
              <a:bodyPr/>
              <a:lstStyle/>
              <a:p>
                <a:pPr>
                  <a:defRPr/>
                </a:pPr>
                <a:r>
                  <a:rPr lang="en-US" dirty="0"/>
                  <a:t>Study Week </a:t>
                </a:r>
              </a:p>
            </c:rich>
          </c:tx>
          <c:overlay val="0"/>
        </c:title>
        <c:numFmt formatCode="General" sourceLinked="1"/>
        <c:majorTickMark val="out"/>
        <c:minorTickMark val="none"/>
        <c:tickLblPos val="nextTo"/>
        <c:spPr>
          <a:ln w="19050" cap="flat" cmpd="sng" algn="ctr">
            <a:solidFill>
              <a:srgbClr val="000000"/>
            </a:solidFill>
            <a:prstDash val="solid"/>
            <a:round/>
            <a:headEnd type="none" w="med" len="med"/>
            <a:tailEnd type="none" w="med" len="med"/>
          </a:ln>
        </c:spPr>
        <c:txPr>
          <a:bodyPr/>
          <a:lstStyle/>
          <a:p>
            <a:pPr>
              <a:defRPr sz="1600" b="0"/>
            </a:pPr>
            <a:endParaRPr lang="en-US"/>
          </a:p>
        </c:txPr>
        <c:crossAx val="-2074642440"/>
        <c:crosses val="autoZero"/>
        <c:auto val="1"/>
        <c:lblAlgn val="ctr"/>
        <c:lblOffset val="1"/>
        <c:tickLblSkip val="1"/>
        <c:tickMarkSkip val="1"/>
        <c:noMultiLvlLbl val="0"/>
      </c:catAx>
      <c:valAx>
        <c:axId val="-2074642440"/>
        <c:scaling>
          <c:orientation val="minMax"/>
          <c:max val="100"/>
          <c:min val="0"/>
        </c:scaling>
        <c:delete val="0"/>
        <c:axPos val="l"/>
        <c:title>
          <c:tx>
            <c:rich>
              <a:bodyPr/>
              <a:lstStyle/>
              <a:p>
                <a:pPr>
                  <a:defRPr sz="1800"/>
                </a:pPr>
                <a:r>
                  <a:rPr lang="en-US" sz="1800" dirty="0"/>
                  <a:t>HIV RNA</a:t>
                </a:r>
                <a:r>
                  <a:rPr lang="en-US" sz="1800" baseline="0" dirty="0"/>
                  <a:t> &lt; 50 copies/mL </a:t>
                </a:r>
                <a:r>
                  <a:rPr lang="en-US" sz="1800" dirty="0"/>
                  <a:t>(%)</a:t>
                </a:r>
              </a:p>
            </c:rich>
          </c:tx>
          <c:layout>
            <c:manualLayout>
              <c:xMode val="edge"/>
              <c:yMode val="edge"/>
              <c:x val="1.3655584718576801E-3"/>
              <c:y val="0.122156077473074"/>
            </c:manualLayout>
          </c:layout>
          <c:overlay val="0"/>
        </c:title>
        <c:numFmt formatCode="0" sourceLinked="0"/>
        <c:majorTickMark val="out"/>
        <c:minorTickMark val="none"/>
        <c:tickLblPos val="nextTo"/>
        <c:spPr>
          <a:ln w="19050">
            <a:solidFill>
              <a:srgbClr val="000000"/>
            </a:solidFill>
          </a:ln>
        </c:spPr>
        <c:txPr>
          <a:bodyPr/>
          <a:lstStyle/>
          <a:p>
            <a:pPr>
              <a:defRPr>
                <a:solidFill>
                  <a:srgbClr val="000000"/>
                </a:solidFill>
              </a:defRPr>
            </a:pPr>
            <a:endParaRPr lang="en-US"/>
          </a:p>
        </c:txPr>
        <c:crossAx val="-2059968664"/>
        <c:crosses val="autoZero"/>
        <c:crossBetween val="between"/>
        <c:majorUnit val="20"/>
        <c:minorUnit val="2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42473789734616502"/>
          <c:y val="1.72413793103448E-2"/>
          <c:w val="0.54404272382618801"/>
          <c:h val="8.0169472350438906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6.7711783871843595E-2"/>
          <c:w val="0.84453618644891604"/>
          <c:h val="0.78558350345095795"/>
        </c:manualLayout>
      </c:layout>
      <c:barChart>
        <c:barDir val="col"/>
        <c:grouping val="clustered"/>
        <c:varyColors val="0"/>
        <c:ser>
          <c:idx val="0"/>
          <c:order val="0"/>
          <c:tx>
            <c:strRef>
              <c:f>Sheet1!$B$1</c:f>
              <c:strCache>
                <c:ptCount val="1"/>
                <c:pt idx="0">
                  <c:v>Darunavir/r + Raltegravir</c:v>
                </c:pt>
              </c:strCache>
            </c:strRef>
          </c:tx>
          <c:spPr>
            <a:solidFill>
              <a:srgbClr val="718E25"/>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24</c:v>
                </c:pt>
                <c:pt idx="1">
                  <c:v>Week 48</c:v>
                </c:pt>
              </c:strCache>
            </c:strRef>
          </c:cat>
          <c:val>
            <c:numRef>
              <c:f>Sheet1!$B$2:$B$3</c:f>
              <c:numCache>
                <c:formatCode>0.0</c:formatCode>
                <c:ptCount val="2"/>
                <c:pt idx="0">
                  <c:v>16</c:v>
                </c:pt>
                <c:pt idx="1">
                  <c:v>26</c:v>
                </c:pt>
              </c:numCache>
            </c:numRef>
          </c:val>
          <c:extLst>
            <c:ext xmlns:c16="http://schemas.microsoft.com/office/drawing/2014/chart" uri="{C3380CC4-5D6E-409C-BE32-E72D297353CC}">
              <c16:uniqueId val="{00000000-4595-7947-AB1B-061C9D70DCD2}"/>
            </c:ext>
          </c:extLst>
        </c:ser>
        <c:dLbls>
          <c:showLegendKey val="0"/>
          <c:showVal val="1"/>
          <c:showCatName val="0"/>
          <c:showSerName val="0"/>
          <c:showPercent val="0"/>
          <c:showBubbleSize val="0"/>
        </c:dLbls>
        <c:gapWidth val="203"/>
        <c:axId val="-1963833160"/>
        <c:axId val="-2128693208"/>
      </c:barChart>
      <c:catAx>
        <c:axId val="-1963833160"/>
        <c:scaling>
          <c:orientation val="minMax"/>
        </c:scaling>
        <c:delete val="0"/>
        <c:axPos val="b"/>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1"/>
            </a:pPr>
            <a:endParaRPr lang="en-US"/>
          </a:p>
        </c:txPr>
        <c:crossAx val="-2128693208"/>
        <c:crosses val="autoZero"/>
        <c:auto val="1"/>
        <c:lblAlgn val="ctr"/>
        <c:lblOffset val="1"/>
        <c:tickLblSkip val="1"/>
        <c:tickMarkSkip val="1"/>
        <c:noMultiLvlLbl val="0"/>
      </c:catAx>
      <c:valAx>
        <c:axId val="-2128693208"/>
        <c:scaling>
          <c:orientation val="minMax"/>
          <c:max val="40"/>
          <c:min val="0"/>
        </c:scaling>
        <c:delete val="0"/>
        <c:axPos val="l"/>
        <c:title>
          <c:tx>
            <c:rich>
              <a:bodyPr/>
              <a:lstStyle/>
              <a:p>
                <a:pPr>
                  <a:defRPr sz="1800"/>
                </a:pPr>
                <a:r>
                  <a:rPr lang="en-US" sz="1800" dirty="0" err="1"/>
                  <a:t>Virological</a:t>
                </a:r>
                <a:r>
                  <a:rPr lang="en-US" sz="1800" dirty="0"/>
                  <a:t> Failures (%)</a:t>
                </a:r>
              </a:p>
            </c:rich>
          </c:tx>
          <c:layout>
            <c:manualLayout>
              <c:xMode val="edge"/>
              <c:yMode val="edge"/>
              <c:x val="1.3655584718576801E-3"/>
              <c:y val="0.131644381716436"/>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1963833160"/>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0.11943591426071699"/>
          <c:w val="0.83527692718965696"/>
          <c:h val="0.69064960629921301"/>
        </c:manualLayout>
      </c:layout>
      <c:barChart>
        <c:barDir val="col"/>
        <c:grouping val="clustered"/>
        <c:varyColors val="0"/>
        <c:ser>
          <c:idx val="0"/>
          <c:order val="0"/>
          <c:tx>
            <c:strRef>
              <c:f>Sheet1!$B$1</c:f>
              <c:strCache>
                <c:ptCount val="1"/>
                <c:pt idx="0">
                  <c:v>Darunavir/r + Raltegravir</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&lt;200</c:v>
                </c:pt>
                <c:pt idx="1">
                  <c:v>200 to &lt;350</c:v>
                </c:pt>
                <c:pt idx="2">
                  <c:v>350 to &lt;500</c:v>
                </c:pt>
                <c:pt idx="3">
                  <c:v>≥500</c:v>
                </c:pt>
              </c:strCache>
            </c:strRef>
          </c:cat>
          <c:val>
            <c:numRef>
              <c:f>Sheet1!$B$2:$B$5</c:f>
              <c:numCache>
                <c:formatCode>0</c:formatCode>
                <c:ptCount val="4"/>
                <c:pt idx="0">
                  <c:v>54</c:v>
                </c:pt>
                <c:pt idx="1">
                  <c:v>29</c:v>
                </c:pt>
                <c:pt idx="2">
                  <c:v>11</c:v>
                </c:pt>
                <c:pt idx="3">
                  <c:v>7</c:v>
                </c:pt>
              </c:numCache>
            </c:numRef>
          </c:val>
          <c:extLst>
            <c:ext xmlns:c16="http://schemas.microsoft.com/office/drawing/2014/chart" uri="{C3380CC4-5D6E-409C-BE32-E72D297353CC}">
              <c16:uniqueId val="{00000000-3FF0-7C49-B235-C59782BEDFF1}"/>
            </c:ext>
          </c:extLst>
        </c:ser>
        <c:dLbls>
          <c:showLegendKey val="0"/>
          <c:showVal val="1"/>
          <c:showCatName val="0"/>
          <c:showSerName val="0"/>
          <c:showPercent val="0"/>
          <c:showBubbleSize val="0"/>
        </c:dLbls>
        <c:gapWidth val="75"/>
        <c:axId val="-2130877240"/>
        <c:axId val="-2130738328"/>
      </c:barChart>
      <c:catAx>
        <c:axId val="-2130877240"/>
        <c:scaling>
          <c:orientation val="minMax"/>
        </c:scaling>
        <c:delete val="0"/>
        <c:axPos val="b"/>
        <c:title>
          <c:tx>
            <c:rich>
              <a:bodyPr/>
              <a:lstStyle/>
              <a:p>
                <a:pPr>
                  <a:defRPr/>
                </a:pPr>
                <a:r>
                  <a:rPr lang="en-US" dirty="0"/>
                  <a:t>Baseline</a:t>
                </a:r>
                <a:r>
                  <a:rPr lang="en-US" baseline="0" dirty="0"/>
                  <a:t> CD4 Count (cells/mm</a:t>
                </a:r>
                <a:r>
                  <a:rPr lang="en-US" baseline="30000" dirty="0"/>
                  <a:t>3</a:t>
                </a:r>
                <a:r>
                  <a:rPr lang="en-US" baseline="0" dirty="0"/>
                  <a:t>)</a:t>
                </a:r>
                <a:endParaRPr lang="en-US" dirty="0"/>
              </a:p>
            </c:rich>
          </c:tx>
          <c:layout>
            <c:manualLayout>
              <c:xMode val="edge"/>
              <c:yMode val="edge"/>
              <c:x val="0.34181333236123301"/>
              <c:y val="0.92913860982894403"/>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30738328"/>
        <c:crosses val="autoZero"/>
        <c:auto val="1"/>
        <c:lblAlgn val="ctr"/>
        <c:lblOffset val="1"/>
        <c:tickLblSkip val="1"/>
        <c:tickMarkSkip val="1"/>
        <c:noMultiLvlLbl val="0"/>
      </c:catAx>
      <c:valAx>
        <c:axId val="-2130738328"/>
        <c:scaling>
          <c:orientation val="minMax"/>
          <c:max val="100"/>
          <c:min val="0"/>
        </c:scaling>
        <c:delete val="0"/>
        <c:axPos val="l"/>
        <c:title>
          <c:tx>
            <c:rich>
              <a:bodyPr/>
              <a:lstStyle/>
              <a:p>
                <a:pPr>
                  <a:defRPr sz="1800"/>
                </a:pPr>
                <a:r>
                  <a:rPr lang="en-US" sz="1800" dirty="0"/>
                  <a:t>Virologic</a:t>
                </a:r>
                <a:r>
                  <a:rPr lang="en-US" sz="1800" baseline="0" dirty="0"/>
                  <a:t> Failure (%)</a:t>
                </a:r>
                <a:endParaRPr lang="en-US" sz="1800" dirty="0"/>
              </a:p>
            </c:rich>
          </c:tx>
          <c:layout>
            <c:manualLayout>
              <c:xMode val="edge"/>
              <c:yMode val="edge"/>
              <c:x val="1.3655584718576801E-3"/>
              <c:y val="0.20261584758801701"/>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3087724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7399071643822297"/>
          <c:y val="3.1148705710851564E-2"/>
          <c:w val="0.39831474190726202"/>
          <c:h val="8.0169472350438906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774594147953701"/>
          <c:y val="0.11943591426071699"/>
          <c:w val="0.82601766793039699"/>
          <c:h val="0.67535741113964498"/>
        </c:manualLayout>
      </c:layout>
      <c:barChart>
        <c:barDir val="col"/>
        <c:grouping val="clustered"/>
        <c:varyColors val="0"/>
        <c:ser>
          <c:idx val="0"/>
          <c:order val="0"/>
          <c:tx>
            <c:strRef>
              <c:f>Sheet1!$B$1</c:f>
              <c:strCache>
                <c:ptCount val="1"/>
                <c:pt idx="0">
                  <c:v>Darunavir/r + Raltegravir</c:v>
                </c:pt>
              </c:strCache>
            </c:strRef>
          </c:tx>
          <c:spPr>
            <a:solidFill>
              <a:schemeClr val="accent2"/>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&lt;100,000 copies/mL</c:v>
                </c:pt>
                <c:pt idx="2">
                  <c:v>≥100,000 copies/mL</c:v>
                </c:pt>
              </c:strCache>
            </c:strRef>
          </c:cat>
          <c:val>
            <c:numRef>
              <c:f>Sheet1!$B$2:$B$4</c:f>
              <c:numCache>
                <c:formatCode>0.0</c:formatCode>
                <c:ptCount val="3"/>
                <c:pt idx="0">
                  <c:v>17.8</c:v>
                </c:pt>
                <c:pt idx="1">
                  <c:v>7.4</c:v>
                </c:pt>
                <c:pt idx="2">
                  <c:v>36.799999999999997</c:v>
                </c:pt>
              </c:numCache>
            </c:numRef>
          </c:val>
          <c:extLst>
            <c:ext xmlns:c16="http://schemas.microsoft.com/office/drawing/2014/chart" uri="{C3380CC4-5D6E-409C-BE32-E72D297353CC}">
              <c16:uniqueId val="{00000000-95EB-1749-87A1-D70725A7C6F5}"/>
            </c:ext>
          </c:extLst>
        </c:ser>
        <c:ser>
          <c:idx val="1"/>
          <c:order val="1"/>
          <c:tx>
            <c:strRef>
              <c:f>Sheet1!$C$1</c:f>
              <c:strCache>
                <c:ptCount val="1"/>
                <c:pt idx="0">
                  <c:v>Darunavir/r + Tenofovir DF-Emtricitabine</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&lt;100,000 copies/mL</c:v>
                </c:pt>
                <c:pt idx="2">
                  <c:v>≥100,000 copies/mL</c:v>
                </c:pt>
              </c:strCache>
            </c:strRef>
          </c:cat>
          <c:val>
            <c:numRef>
              <c:f>Sheet1!$C$2:$C$4</c:f>
              <c:numCache>
                <c:formatCode>0.0</c:formatCode>
                <c:ptCount val="3"/>
                <c:pt idx="0">
                  <c:v>13.8</c:v>
                </c:pt>
                <c:pt idx="1">
                  <c:v>7.3</c:v>
                </c:pt>
                <c:pt idx="2">
                  <c:v>27.3</c:v>
                </c:pt>
              </c:numCache>
            </c:numRef>
          </c:val>
          <c:extLst>
            <c:ext xmlns:c16="http://schemas.microsoft.com/office/drawing/2014/chart" uri="{C3380CC4-5D6E-409C-BE32-E72D297353CC}">
              <c16:uniqueId val="{00000001-95EB-1749-87A1-D70725A7C6F5}"/>
            </c:ext>
          </c:extLst>
        </c:ser>
        <c:dLbls>
          <c:showLegendKey val="0"/>
          <c:showVal val="1"/>
          <c:showCatName val="0"/>
          <c:showSerName val="0"/>
          <c:showPercent val="0"/>
          <c:showBubbleSize val="0"/>
        </c:dLbls>
        <c:gapWidth val="100"/>
        <c:axId val="-2120887992"/>
        <c:axId val="-2113651288"/>
      </c:barChart>
      <c:catAx>
        <c:axId val="-2120887992"/>
        <c:scaling>
          <c:orientation val="minMax"/>
        </c:scaling>
        <c:delete val="0"/>
        <c:axPos val="b"/>
        <c:title>
          <c:tx>
            <c:rich>
              <a:bodyPr/>
              <a:lstStyle/>
              <a:p>
                <a:pPr>
                  <a:defRPr/>
                </a:pPr>
                <a:r>
                  <a:rPr lang="en-US" dirty="0"/>
                  <a:t>Baseline</a:t>
                </a:r>
                <a:r>
                  <a:rPr lang="en-US" baseline="0" dirty="0"/>
                  <a:t> HIV RNA Level</a:t>
                </a:r>
                <a:endParaRPr lang="en-US" dirty="0"/>
              </a:p>
            </c:rich>
          </c:tx>
          <c:layout>
            <c:manualLayout>
              <c:xMode val="edge"/>
              <c:yMode val="edge"/>
              <c:x val="0.51800379119276796"/>
              <c:y val="0.90723313581052201"/>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13651288"/>
        <c:crossesAt val="0"/>
        <c:auto val="0"/>
        <c:lblAlgn val="ctr"/>
        <c:lblOffset val="1"/>
        <c:tickLblSkip val="1"/>
        <c:tickMarkSkip val="1"/>
        <c:noMultiLvlLbl val="0"/>
      </c:catAx>
      <c:valAx>
        <c:axId val="-2113651288"/>
        <c:scaling>
          <c:orientation val="minMax"/>
          <c:max val="50"/>
          <c:min val="0"/>
        </c:scaling>
        <c:delete val="0"/>
        <c:axPos val="l"/>
        <c:title>
          <c:tx>
            <c:rich>
              <a:bodyPr/>
              <a:lstStyle/>
              <a:p>
                <a:pPr>
                  <a:defRPr sz="1800"/>
                </a:pPr>
                <a:r>
                  <a:rPr lang="en-US" sz="1800" dirty="0"/>
                  <a:t>Treatment</a:t>
                </a:r>
                <a:r>
                  <a:rPr lang="en-US" sz="1800" baseline="0" dirty="0"/>
                  <a:t> </a:t>
                </a:r>
                <a:r>
                  <a:rPr lang="en-US" sz="1800" dirty="0"/>
                  <a:t>failure (%)</a:t>
                </a:r>
              </a:p>
            </c:rich>
          </c:tx>
          <c:layout>
            <c:manualLayout>
              <c:xMode val="edge"/>
              <c:yMode val="edge"/>
              <c:x val="1.06248177311169E-2"/>
              <c:y val="0.169591111823305"/>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20887992"/>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18451565082142"/>
          <c:y val="3.3163302314110597E-2"/>
          <c:w val="0.86167541557305305"/>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1943591426071699"/>
          <c:w val="0.82601766793039699"/>
          <c:h val="0.70410978710628702"/>
        </c:manualLayout>
      </c:layout>
      <c:barChart>
        <c:barDir val="col"/>
        <c:grouping val="clustered"/>
        <c:varyColors val="0"/>
        <c:ser>
          <c:idx val="0"/>
          <c:order val="0"/>
          <c:tx>
            <c:strRef>
              <c:f>Sheet1!$B$1</c:f>
              <c:strCache>
                <c:ptCount val="1"/>
                <c:pt idx="0">
                  <c:v>Darunavir/r + Raltegravir</c:v>
                </c:pt>
              </c:strCache>
            </c:strRef>
          </c:tx>
          <c:spPr>
            <a:solidFill>
              <a:srgbClr val="718E25"/>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CD4 count ≥200</c:v>
                </c:pt>
                <c:pt idx="2">
                  <c:v>CD4 count &lt;200</c:v>
                </c:pt>
              </c:strCache>
            </c:strRef>
          </c:cat>
          <c:val>
            <c:numRef>
              <c:f>Sheet1!$B$2:$B$4</c:f>
              <c:numCache>
                <c:formatCode>0.0</c:formatCode>
                <c:ptCount val="3"/>
                <c:pt idx="0">
                  <c:v>17.8</c:v>
                </c:pt>
                <c:pt idx="1">
                  <c:v>13.7</c:v>
                </c:pt>
                <c:pt idx="2">
                  <c:v>43.2</c:v>
                </c:pt>
              </c:numCache>
            </c:numRef>
          </c:val>
          <c:extLst>
            <c:ext xmlns:c16="http://schemas.microsoft.com/office/drawing/2014/chart" uri="{C3380CC4-5D6E-409C-BE32-E72D297353CC}">
              <c16:uniqueId val="{00000000-6345-5E47-8795-2763BB05F939}"/>
            </c:ext>
          </c:extLst>
        </c:ser>
        <c:ser>
          <c:idx val="1"/>
          <c:order val="1"/>
          <c:tx>
            <c:strRef>
              <c:f>Sheet1!$C$1</c:f>
              <c:strCache>
                <c:ptCount val="1"/>
                <c:pt idx="0">
                  <c:v>Darunavir/r + Tenofovir DF-Emtricitabine</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CD4 count ≥200</c:v>
                </c:pt>
                <c:pt idx="2">
                  <c:v>CD4 count &lt;200</c:v>
                </c:pt>
              </c:strCache>
            </c:strRef>
          </c:cat>
          <c:val>
            <c:numRef>
              <c:f>Sheet1!$C$2:$C$4</c:f>
              <c:numCache>
                <c:formatCode>0.0</c:formatCode>
                <c:ptCount val="3"/>
                <c:pt idx="0">
                  <c:v>13.8</c:v>
                </c:pt>
                <c:pt idx="1">
                  <c:v>12.3</c:v>
                </c:pt>
                <c:pt idx="2">
                  <c:v>20.9</c:v>
                </c:pt>
              </c:numCache>
            </c:numRef>
          </c:val>
          <c:extLst>
            <c:ext xmlns:c16="http://schemas.microsoft.com/office/drawing/2014/chart" uri="{C3380CC4-5D6E-409C-BE32-E72D297353CC}">
              <c16:uniqueId val="{00000001-6345-5E47-8795-2763BB05F939}"/>
            </c:ext>
          </c:extLst>
        </c:ser>
        <c:dLbls>
          <c:showLegendKey val="0"/>
          <c:showVal val="1"/>
          <c:showCatName val="0"/>
          <c:showSerName val="0"/>
          <c:showPercent val="0"/>
          <c:showBubbleSize val="0"/>
        </c:dLbls>
        <c:gapWidth val="100"/>
        <c:axId val="1877405128"/>
        <c:axId val="-2122686008"/>
      </c:barChart>
      <c:catAx>
        <c:axId val="1877405128"/>
        <c:scaling>
          <c:orientation val="minMax"/>
        </c:scaling>
        <c:delete val="0"/>
        <c:axPos val="b"/>
        <c:title>
          <c:tx>
            <c:rich>
              <a:bodyPr/>
              <a:lstStyle/>
              <a:p>
                <a:pPr>
                  <a:defRPr/>
                </a:pPr>
                <a:r>
                  <a:rPr lang="en-US" sz="1600" dirty="0"/>
                  <a:t>Baseline CD4 count (cells/mm</a:t>
                </a:r>
                <a:r>
                  <a:rPr lang="en-US" sz="1600" baseline="30000" dirty="0"/>
                  <a:t>3</a:t>
                </a:r>
                <a:r>
                  <a:rPr lang="en-US" sz="1600" dirty="0"/>
                  <a:t>)</a:t>
                </a:r>
              </a:p>
            </c:rich>
          </c:tx>
          <c:layout>
            <c:manualLayout>
              <c:xMode val="edge"/>
              <c:yMode val="edge"/>
              <c:x val="0.51752308739185404"/>
              <c:y val="0.92714395040924202"/>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22686008"/>
        <c:crossesAt val="0"/>
        <c:auto val="0"/>
        <c:lblAlgn val="ctr"/>
        <c:lblOffset val="1"/>
        <c:tickLblSkip val="1"/>
        <c:tickMarkSkip val="1"/>
        <c:noMultiLvlLbl val="0"/>
      </c:catAx>
      <c:valAx>
        <c:axId val="-2122686008"/>
        <c:scaling>
          <c:orientation val="minMax"/>
          <c:max val="50"/>
          <c:min val="0"/>
        </c:scaling>
        <c:delete val="0"/>
        <c:axPos val="l"/>
        <c:title>
          <c:tx>
            <c:rich>
              <a:bodyPr rot="-5400000" vert="horz"/>
              <a:lstStyle/>
              <a:p>
                <a:pPr>
                  <a:defRPr/>
                </a:pPr>
                <a:r>
                  <a:rPr lang="en-US" dirty="0"/>
                  <a:t>Treatment</a:t>
                </a:r>
                <a:r>
                  <a:rPr lang="en-US" baseline="0" dirty="0"/>
                  <a:t> Failure (%)</a:t>
                </a:r>
                <a:endParaRPr lang="en-US" dirty="0"/>
              </a:p>
            </c:rich>
          </c:tx>
          <c:layout>
            <c:manualLayout>
              <c:xMode val="edge"/>
              <c:yMode val="edge"/>
              <c:x val="1.6416472246524701E-2"/>
              <c:y val="0.198038489768816"/>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1877405128"/>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64747861378439"/>
          <c:y val="3.3163302314110597E-2"/>
          <c:w val="0.81537911927675699"/>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3611840186599"/>
          <c:y val="0.122360010204016"/>
          <c:w val="0.84334536307961505"/>
          <c:h val="0.63217976381571195"/>
        </c:manualLayout>
      </c:layout>
      <c:barChart>
        <c:barDir val="col"/>
        <c:grouping val="clustered"/>
        <c:varyColors val="0"/>
        <c:ser>
          <c:idx val="0"/>
          <c:order val="0"/>
          <c:tx>
            <c:strRef>
              <c:f>Sheet1!$B$1</c:f>
              <c:strCache>
                <c:ptCount val="1"/>
                <c:pt idx="0">
                  <c:v>Darunavir/r + Raltegravir</c:v>
                </c:pt>
              </c:strCache>
            </c:strRef>
          </c:tx>
          <c:spPr>
            <a:solidFill>
              <a:srgbClr val="718E25"/>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CD4 &lt;200 and _x000d_HIV RNA &lt;100,000</c:v>
                </c:pt>
                <c:pt idx="1">
                  <c:v>CD4 ≥200 and_x000d_HIV RNA &lt;100,000 </c:v>
                </c:pt>
                <c:pt idx="2">
                  <c:v>CD4 &lt;200 and_x000d_HIV RNA ≥100,000 </c:v>
                </c:pt>
                <c:pt idx="3">
                  <c:v>CD4 ≥200 and_x000d_HIV RNA ≥100,000 </c:v>
                </c:pt>
              </c:strCache>
            </c:strRef>
          </c:cat>
          <c:val>
            <c:numRef>
              <c:f>Sheet1!$B$2:$B$5</c:f>
              <c:numCache>
                <c:formatCode>0.0</c:formatCode>
                <c:ptCount val="4"/>
                <c:pt idx="0">
                  <c:v>9.4</c:v>
                </c:pt>
                <c:pt idx="1">
                  <c:v>7.1</c:v>
                </c:pt>
                <c:pt idx="2">
                  <c:v>60.4</c:v>
                </c:pt>
                <c:pt idx="3">
                  <c:v>26.5</c:v>
                </c:pt>
              </c:numCache>
            </c:numRef>
          </c:val>
          <c:extLst>
            <c:ext xmlns:c16="http://schemas.microsoft.com/office/drawing/2014/chart" uri="{C3380CC4-5D6E-409C-BE32-E72D297353CC}">
              <c16:uniqueId val="{00000000-7FD2-4D4B-AF90-623667287239}"/>
            </c:ext>
          </c:extLst>
        </c:ser>
        <c:ser>
          <c:idx val="1"/>
          <c:order val="1"/>
          <c:tx>
            <c:strRef>
              <c:f>Sheet1!$C$1</c:f>
              <c:strCache>
                <c:ptCount val="1"/>
                <c:pt idx="0">
                  <c:v>Darunavir/r + Tenofovir DF-Emtricitabine</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CD4 &lt;200 and _x000d_HIV RNA &lt;100,000</c:v>
                </c:pt>
                <c:pt idx="1">
                  <c:v>CD4 ≥200 and_x000d_HIV RNA &lt;100,000 </c:v>
                </c:pt>
                <c:pt idx="2">
                  <c:v>CD4 &lt;200 and_x000d_HIV RNA ≥100,000 </c:v>
                </c:pt>
                <c:pt idx="3">
                  <c:v>CD4 ≥200 and_x000d_HIV RNA ≥100,000 </c:v>
                </c:pt>
              </c:strCache>
            </c:strRef>
          </c:cat>
          <c:val>
            <c:numRef>
              <c:f>Sheet1!$C$2:$C$5</c:f>
              <c:numCache>
                <c:formatCode>0.0</c:formatCode>
                <c:ptCount val="4"/>
                <c:pt idx="0">
                  <c:v>9</c:v>
                </c:pt>
                <c:pt idx="1">
                  <c:v>7.1</c:v>
                </c:pt>
                <c:pt idx="2">
                  <c:v>29.9</c:v>
                </c:pt>
                <c:pt idx="3">
                  <c:v>28.4</c:v>
                </c:pt>
              </c:numCache>
            </c:numRef>
          </c:val>
          <c:extLst>
            <c:ext xmlns:c16="http://schemas.microsoft.com/office/drawing/2014/chart" uri="{C3380CC4-5D6E-409C-BE32-E72D297353CC}">
              <c16:uniqueId val="{00000001-7FD2-4D4B-AF90-623667287239}"/>
            </c:ext>
          </c:extLst>
        </c:ser>
        <c:dLbls>
          <c:showLegendKey val="0"/>
          <c:showVal val="1"/>
          <c:showCatName val="0"/>
          <c:showSerName val="0"/>
          <c:showPercent val="0"/>
          <c:showBubbleSize val="0"/>
        </c:dLbls>
        <c:gapWidth val="100"/>
        <c:axId val="-2108060360"/>
        <c:axId val="-2126371480"/>
      </c:barChart>
      <c:catAx>
        <c:axId val="-2108060360"/>
        <c:scaling>
          <c:orientation val="minMax"/>
        </c:scaling>
        <c:delete val="0"/>
        <c:axPos val="b"/>
        <c:title>
          <c:tx>
            <c:rich>
              <a:bodyPr/>
              <a:lstStyle/>
              <a:p>
                <a:pPr>
                  <a:defRPr/>
                </a:pPr>
                <a:r>
                  <a:rPr lang="en-US" dirty="0"/>
                  <a:t>Baseline</a:t>
                </a:r>
                <a:r>
                  <a:rPr lang="en-US" baseline="0" dirty="0"/>
                  <a:t> CD4 count (cells/mm</a:t>
                </a:r>
                <a:r>
                  <a:rPr lang="en-US" baseline="30000" dirty="0"/>
                  <a:t>3</a:t>
                </a:r>
                <a:r>
                  <a:rPr lang="en-US" baseline="0" dirty="0"/>
                  <a:t>) and HIV RNA (copies/ml)</a:t>
                </a:r>
                <a:endParaRPr lang="en-US" dirty="0"/>
              </a:p>
            </c:rich>
          </c:tx>
          <c:layout>
            <c:manualLayout>
              <c:xMode val="edge"/>
              <c:yMode val="edge"/>
              <c:x val="0.19525784971322999"/>
              <c:y val="0.89189982566604697"/>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400" b="0" i="0"/>
            </a:pPr>
            <a:endParaRPr lang="en-US"/>
          </a:p>
        </c:txPr>
        <c:crossAx val="-2126371480"/>
        <c:crossesAt val="0"/>
        <c:auto val="0"/>
        <c:lblAlgn val="ctr"/>
        <c:lblOffset val="1"/>
        <c:tickLblSkip val="1"/>
        <c:tickMarkSkip val="1"/>
        <c:noMultiLvlLbl val="0"/>
      </c:catAx>
      <c:valAx>
        <c:axId val="-2126371480"/>
        <c:scaling>
          <c:orientation val="minMax"/>
          <c:max val="80"/>
          <c:min val="0"/>
        </c:scaling>
        <c:delete val="0"/>
        <c:axPos val="l"/>
        <c:title>
          <c:tx>
            <c:rich>
              <a:bodyPr rot="-5400000" vert="horz"/>
              <a:lstStyle/>
              <a:p>
                <a:pPr>
                  <a:defRPr/>
                </a:pPr>
                <a:r>
                  <a:rPr lang="en-US" dirty="0"/>
                  <a:t>Treatment</a:t>
                </a:r>
                <a:r>
                  <a:rPr lang="en-US" baseline="0" dirty="0"/>
                  <a:t> failure (%)</a:t>
                </a:r>
                <a:endParaRPr lang="en-US" dirty="0"/>
              </a:p>
            </c:rich>
          </c:tx>
          <c:layout>
            <c:manualLayout>
              <c:xMode val="edge"/>
              <c:yMode val="edge"/>
              <c:x val="1.15051764362788E-2"/>
              <c:y val="0.19067879728912099"/>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10806036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5548860211918"/>
          <c:y val="3.3163302314110597E-2"/>
          <c:w val="0.82463837853601596"/>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763193663292"/>
          <c:y val="0.105953368499551"/>
          <c:w val="0.849000515560555"/>
          <c:h val="0.78776796134454197"/>
        </c:manualLayout>
      </c:layout>
      <c:barChart>
        <c:barDir val="col"/>
        <c:grouping val="clustered"/>
        <c:varyColors val="0"/>
        <c:ser>
          <c:idx val="0"/>
          <c:order val="0"/>
          <c:tx>
            <c:strRef>
              <c:f>Sheet1!$B$1</c:f>
              <c:strCache>
                <c:ptCount val="1"/>
                <c:pt idx="0">
                  <c:v>Raltegravir + Darunavir/r</c:v>
                </c:pt>
              </c:strCache>
            </c:strRef>
          </c:tx>
          <c:spPr>
            <a:solidFill>
              <a:schemeClr val="accent2"/>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Cholesterol</c:v>
                </c:pt>
                <c:pt idx="1">
                  <c:v>LDL Cholesterol</c:v>
                </c:pt>
                <c:pt idx="2">
                  <c:v>HDL Cholesterol</c:v>
                </c:pt>
              </c:strCache>
            </c:strRef>
          </c:cat>
          <c:val>
            <c:numRef>
              <c:f>Sheet1!$B$2:$B$4</c:f>
              <c:numCache>
                <c:formatCode>0.0</c:formatCode>
                <c:ptCount val="3"/>
                <c:pt idx="0">
                  <c:v>0.9</c:v>
                </c:pt>
                <c:pt idx="1">
                  <c:v>0.5</c:v>
                </c:pt>
                <c:pt idx="2">
                  <c:v>0.2</c:v>
                </c:pt>
              </c:numCache>
            </c:numRef>
          </c:val>
          <c:extLst>
            <c:ext xmlns:c16="http://schemas.microsoft.com/office/drawing/2014/chart" uri="{C3380CC4-5D6E-409C-BE32-E72D297353CC}">
              <c16:uniqueId val="{00000000-B189-6F47-8555-EB84AAD1FDB4}"/>
            </c:ext>
          </c:extLst>
        </c:ser>
        <c:ser>
          <c:idx val="1"/>
          <c:order val="1"/>
          <c:tx>
            <c:strRef>
              <c:f>Sheet1!$C$1</c:f>
              <c:strCache>
                <c:ptCount val="1"/>
                <c:pt idx="0">
                  <c:v>Darunavir/r + Tenofovir DF-Emtricitabine</c:v>
                </c:pt>
              </c:strCache>
            </c:strRef>
          </c:tx>
          <c:spPr>
            <a:solidFill>
              <a:schemeClr val="accent1"/>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Cholesterol</c:v>
                </c:pt>
                <c:pt idx="1">
                  <c:v>LDL Cholesterol</c:v>
                </c:pt>
                <c:pt idx="2">
                  <c:v>HDL Cholesterol</c:v>
                </c:pt>
              </c:strCache>
            </c:strRef>
          </c:cat>
          <c:val>
            <c:numRef>
              <c:f>Sheet1!$C$2:$C$4</c:f>
              <c:numCache>
                <c:formatCode>0.0</c:formatCode>
                <c:ptCount val="3"/>
                <c:pt idx="0">
                  <c:v>0.5</c:v>
                </c:pt>
                <c:pt idx="1">
                  <c:v>0.4</c:v>
                </c:pt>
                <c:pt idx="2">
                  <c:v>0.1</c:v>
                </c:pt>
              </c:numCache>
            </c:numRef>
          </c:val>
          <c:extLst>
            <c:ext xmlns:c16="http://schemas.microsoft.com/office/drawing/2014/chart" uri="{C3380CC4-5D6E-409C-BE32-E72D297353CC}">
              <c16:uniqueId val="{00000001-B189-6F47-8555-EB84AAD1FDB4}"/>
            </c:ext>
          </c:extLst>
        </c:ser>
        <c:dLbls>
          <c:showLegendKey val="0"/>
          <c:showVal val="1"/>
          <c:showCatName val="0"/>
          <c:showSerName val="0"/>
          <c:showPercent val="0"/>
          <c:showBubbleSize val="0"/>
        </c:dLbls>
        <c:gapWidth val="100"/>
        <c:axId val="-2008700872"/>
        <c:axId val="-1963667416"/>
      </c:barChart>
      <c:catAx>
        <c:axId val="-2008700872"/>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c:spPr>
        <c:txPr>
          <a:bodyPr/>
          <a:lstStyle/>
          <a:p>
            <a:pPr>
              <a:defRPr sz="1400" b="1"/>
            </a:pPr>
            <a:endParaRPr lang="en-US"/>
          </a:p>
        </c:txPr>
        <c:crossAx val="-1963667416"/>
        <c:crossesAt val="0"/>
        <c:auto val="1"/>
        <c:lblAlgn val="ctr"/>
        <c:lblOffset val="1"/>
        <c:tickLblSkip val="1"/>
        <c:tickMarkSkip val="1"/>
        <c:noMultiLvlLbl val="0"/>
      </c:catAx>
      <c:valAx>
        <c:axId val="-1963667416"/>
        <c:scaling>
          <c:orientation val="minMax"/>
          <c:max val="1.2"/>
          <c:min val="0"/>
        </c:scaling>
        <c:delete val="0"/>
        <c:axPos val="l"/>
        <c:title>
          <c:tx>
            <c:rich>
              <a:bodyPr/>
              <a:lstStyle/>
              <a:p>
                <a:pPr>
                  <a:defRPr sz="1600"/>
                </a:pPr>
                <a:r>
                  <a:rPr lang="en-US" sz="1600" dirty="0"/>
                  <a:t>Mean Change</a:t>
                </a:r>
                <a:r>
                  <a:rPr lang="en-US" sz="1600" baseline="0" dirty="0"/>
                  <a:t> in Cholesterol (</a:t>
                </a:r>
                <a:r>
                  <a:rPr lang="en-US" sz="1600" baseline="0" dirty="0" err="1"/>
                  <a:t>mmol</a:t>
                </a:r>
                <a:r>
                  <a:rPr lang="en-US" sz="1600" baseline="0" dirty="0"/>
                  <a:t>/L)</a:t>
                </a:r>
                <a:endParaRPr lang="en-US" sz="1600" dirty="0"/>
              </a:p>
            </c:rich>
          </c:tx>
          <c:layout>
            <c:manualLayout>
              <c:xMode val="edge"/>
              <c:yMode val="edge"/>
              <c:x val="1.15743344581927E-3"/>
              <c:y val="0.157193321264439"/>
            </c:manualLayout>
          </c:layout>
          <c:overlay val="0"/>
        </c:title>
        <c:numFmt formatCode="#,##0.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2008700872"/>
        <c:crosses val="autoZero"/>
        <c:crossBetween val="between"/>
        <c:minorUnit val="0.2"/>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6804590832395899"/>
          <c:y val="1.9330828828194101E-2"/>
          <c:w val="0.79954677540307495"/>
          <c:h val="6.9273120222463E-2"/>
        </c:manualLayout>
      </c:layout>
      <c:overlay val="0"/>
      <c:spPr>
        <a:noFill/>
        <a:ln>
          <a:no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403902342396"/>
          <c:y val="0.118315538947462"/>
          <c:w val="0.83905487049967797"/>
          <c:h val="0.74483006361492898"/>
        </c:manualLayout>
      </c:layout>
      <c:barChart>
        <c:barDir val="col"/>
        <c:grouping val="clustered"/>
        <c:varyColors val="0"/>
        <c:ser>
          <c:idx val="0"/>
          <c:order val="0"/>
          <c:tx>
            <c:strRef>
              <c:f>Sheet1!$B$1</c:f>
              <c:strCache>
                <c:ptCount val="1"/>
                <c:pt idx="0">
                  <c:v>Raltegravir + TDF-FTC</c:v>
                </c:pt>
              </c:strCache>
            </c:strRef>
          </c:tx>
          <c:spPr>
            <a:solidFill>
              <a:schemeClr val="accent1"/>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Drug-Related Adverse Event </c:v>
                </c:pt>
              </c:strCache>
            </c:strRef>
          </c:cat>
          <c:val>
            <c:numRef>
              <c:f>Sheet1!$B$2</c:f>
              <c:numCache>
                <c:formatCode>0</c:formatCode>
                <c:ptCount val="1"/>
                <c:pt idx="0">
                  <c:v>44</c:v>
                </c:pt>
              </c:numCache>
            </c:numRef>
          </c:val>
          <c:extLst>
            <c:ext xmlns:c16="http://schemas.microsoft.com/office/drawing/2014/chart" uri="{C3380CC4-5D6E-409C-BE32-E72D297353CC}">
              <c16:uniqueId val="{00000000-A14A-8743-B143-8845DEDC5C75}"/>
            </c:ext>
          </c:extLst>
        </c:ser>
        <c:ser>
          <c:idx val="1"/>
          <c:order val="1"/>
          <c:tx>
            <c:strRef>
              <c:f>Sheet1!$C$1</c:f>
              <c:strCache>
                <c:ptCount val="1"/>
                <c:pt idx="0">
                  <c:v>Efavirenz + TDF-FTC</c:v>
                </c:pt>
              </c:strCache>
            </c:strRef>
          </c:tx>
          <c:spPr>
            <a:solidFill>
              <a:schemeClr val="accent2"/>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Drug-Related Adverse Event </c:v>
                </c:pt>
              </c:strCache>
            </c:strRef>
          </c:cat>
          <c:val>
            <c:numRef>
              <c:f>Sheet1!$C$2</c:f>
              <c:numCache>
                <c:formatCode>0</c:formatCode>
                <c:ptCount val="1"/>
                <c:pt idx="0">
                  <c:v>77</c:v>
                </c:pt>
              </c:numCache>
            </c:numRef>
          </c:val>
          <c:extLst>
            <c:ext xmlns:c16="http://schemas.microsoft.com/office/drawing/2014/chart" uri="{C3380CC4-5D6E-409C-BE32-E72D297353CC}">
              <c16:uniqueId val="{00000001-A14A-8743-B143-8845DEDC5C75}"/>
            </c:ext>
          </c:extLst>
        </c:ser>
        <c:dLbls>
          <c:showLegendKey val="0"/>
          <c:showVal val="1"/>
          <c:showCatName val="0"/>
          <c:showSerName val="0"/>
          <c:showPercent val="0"/>
          <c:showBubbleSize val="0"/>
        </c:dLbls>
        <c:gapWidth val="275"/>
        <c:overlap val="-100"/>
        <c:axId val="-2074193640"/>
        <c:axId val="-2074864232"/>
      </c:barChart>
      <c:catAx>
        <c:axId val="-2074193640"/>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74864232"/>
        <c:crosses val="autoZero"/>
        <c:auto val="1"/>
        <c:lblAlgn val="ctr"/>
        <c:lblOffset val="1"/>
        <c:tickLblSkip val="1"/>
        <c:tickMarkSkip val="1"/>
        <c:noMultiLvlLbl val="0"/>
      </c:catAx>
      <c:valAx>
        <c:axId val="-2074864232"/>
        <c:scaling>
          <c:orientation val="minMax"/>
          <c:max val="100"/>
          <c:min val="0"/>
        </c:scaling>
        <c:delete val="0"/>
        <c:axPos val="l"/>
        <c:title>
          <c:tx>
            <c:rich>
              <a:bodyPr/>
              <a:lstStyle/>
              <a:p>
                <a:pPr>
                  <a:defRPr sz="1800">
                    <a:latin typeface="Arial"/>
                    <a:cs typeface="Arial"/>
                  </a:defRPr>
                </a:pPr>
                <a:r>
                  <a:rPr lang="en-US" sz="1800" dirty="0">
                    <a:latin typeface="Arial"/>
                    <a:cs typeface="Arial"/>
                  </a:rPr>
                  <a:t>Patients (%)</a:t>
                </a:r>
              </a:p>
            </c:rich>
          </c:tx>
          <c:layout>
            <c:manualLayout>
              <c:xMode val="edge"/>
              <c:yMode val="edge"/>
              <c:x val="1.94436190759174E-3"/>
              <c:y val="0.28489568041282998"/>
            </c:manualLayout>
          </c:layout>
          <c:overlay val="0"/>
        </c:title>
        <c:numFmt formatCode="0" sourceLinked="0"/>
        <c:majorTickMark val="out"/>
        <c:minorTickMark val="none"/>
        <c:tickLblPos val="nextTo"/>
        <c:spPr>
          <a:ln w="12700" cmpd="sng">
            <a:solidFill>
              <a:schemeClr val="tx1"/>
            </a:solidFill>
          </a:ln>
        </c:spPr>
        <c:txPr>
          <a:bodyPr/>
          <a:lstStyle/>
          <a:p>
            <a:pPr>
              <a:defRPr sz="1600"/>
            </a:pPr>
            <a:endParaRPr lang="en-US"/>
          </a:p>
        </c:txPr>
        <c:crossAx val="-207419364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defRPr sz="1800"/>
            </a:pPr>
            <a:endParaRPr lang="en-US"/>
          </a:p>
        </c:txPr>
      </c:legendEntry>
      <c:legendEntry>
        <c:idx val="1"/>
        <c:txPr>
          <a:bodyPr/>
          <a:lstStyle/>
          <a:p>
            <a:pPr>
              <a:defRPr sz="1800"/>
            </a:pPr>
            <a:endParaRPr lang="en-US"/>
          </a:p>
        </c:txPr>
      </c:legendEntry>
      <c:layout>
        <c:manualLayout>
          <c:xMode val="edge"/>
          <c:yMode val="edge"/>
          <c:x val="0.14150943396226415"/>
          <c:y val="1.9491525423728801E-2"/>
          <c:w val="0.82867899767246089"/>
          <c:h val="7.879376306775214E-2"/>
        </c:manualLayout>
      </c:layout>
      <c:overlay val="0"/>
      <c:spPr>
        <a:ln>
          <a:noFill/>
        </a:ln>
      </c:spPr>
      <c:txPr>
        <a:bodyPr/>
        <a:lstStyle/>
        <a:p>
          <a:pPr>
            <a:defRPr sz="18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lnSpc>
          <a:spcPct val="50000"/>
        </a:lnSpc>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226897419073"/>
          <c:y val="0.14607684456109599"/>
          <c:w val="0.81753663604549398"/>
          <c:h val="0.77022420132924296"/>
        </c:manualLayout>
      </c:layout>
      <c:barChart>
        <c:barDir val="col"/>
        <c:grouping val="clustered"/>
        <c:varyColors val="0"/>
        <c:ser>
          <c:idx val="0"/>
          <c:order val="0"/>
          <c:tx>
            <c:strRef>
              <c:f>Sheet1!$B$1</c:f>
              <c:strCache>
                <c:ptCount val="1"/>
                <c:pt idx="0">
                  <c:v>Raltegravir + Darunavir/r</c:v>
                </c:pt>
              </c:strCache>
            </c:strRef>
          </c:tx>
          <c:spPr>
            <a:solidFill>
              <a:srgbClr val="718E25"/>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0%</c:formatCode>
                <c:ptCount val="1"/>
              </c:numCache>
            </c:numRef>
          </c:cat>
          <c:val>
            <c:numRef>
              <c:f>Sheet1!$B$2:$B$2</c:f>
              <c:numCache>
                <c:formatCode>0.0</c:formatCode>
                <c:ptCount val="1"/>
                <c:pt idx="0">
                  <c:v>0.8</c:v>
                </c:pt>
              </c:numCache>
            </c:numRef>
          </c:val>
          <c:extLst>
            <c:ext xmlns:c16="http://schemas.microsoft.com/office/drawing/2014/chart" uri="{C3380CC4-5D6E-409C-BE32-E72D297353CC}">
              <c16:uniqueId val="{00000000-B404-CA48-8ABF-061860324300}"/>
            </c:ext>
          </c:extLst>
        </c:ser>
        <c:ser>
          <c:idx val="1"/>
          <c:order val="1"/>
          <c:tx>
            <c:strRef>
              <c:f>Sheet1!$C$1</c:f>
              <c:strCache>
                <c:ptCount val="1"/>
                <c:pt idx="0">
                  <c:v>Darunavir/r + Tenofovir DF-Emtricitabine</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0%</c:formatCode>
                <c:ptCount val="1"/>
              </c:numCache>
            </c:numRef>
          </c:cat>
          <c:val>
            <c:numRef>
              <c:f>Sheet1!$C$2:$C$2</c:f>
              <c:numCache>
                <c:formatCode>0.0</c:formatCode>
                <c:ptCount val="1"/>
                <c:pt idx="0">
                  <c:v>-4.5999999999999996</c:v>
                </c:pt>
              </c:numCache>
            </c:numRef>
          </c:val>
          <c:extLst>
            <c:ext xmlns:c16="http://schemas.microsoft.com/office/drawing/2014/chart" uri="{C3380CC4-5D6E-409C-BE32-E72D297353CC}">
              <c16:uniqueId val="{00000001-B404-CA48-8ABF-061860324300}"/>
            </c:ext>
          </c:extLst>
        </c:ser>
        <c:dLbls>
          <c:showLegendKey val="0"/>
          <c:showVal val="1"/>
          <c:showCatName val="0"/>
          <c:showSerName val="0"/>
          <c:showPercent val="0"/>
          <c:showBubbleSize val="0"/>
        </c:dLbls>
        <c:gapWidth val="225"/>
        <c:axId val="-1963124184"/>
        <c:axId val="-1963312744"/>
      </c:barChart>
      <c:catAx>
        <c:axId val="-1963124184"/>
        <c:scaling>
          <c:orientation val="minMax"/>
        </c:scaling>
        <c:delete val="0"/>
        <c:axPos val="b"/>
        <c:numFmt formatCode="0%" sourceLinked="1"/>
        <c:majorTickMark val="out"/>
        <c:minorTickMark val="none"/>
        <c:tickLblPos val="low"/>
        <c:spPr>
          <a:ln w="19050" cap="flat" cmpd="sng" algn="ctr">
            <a:solidFill>
              <a:srgbClr val="000000"/>
            </a:solidFill>
            <a:prstDash val="solid"/>
            <a:round/>
            <a:headEnd type="none" w="med" len="med"/>
            <a:tailEnd type="none" w="med" len="med"/>
          </a:ln>
        </c:spPr>
        <c:txPr>
          <a:bodyPr/>
          <a:lstStyle/>
          <a:p>
            <a:pPr>
              <a:defRPr sz="1600" b="1"/>
            </a:pPr>
            <a:endParaRPr lang="en-US"/>
          </a:p>
        </c:txPr>
        <c:crossAx val="-1963312744"/>
        <c:crossesAt val="0"/>
        <c:auto val="1"/>
        <c:lblAlgn val="ctr"/>
        <c:lblOffset val="1"/>
        <c:tickLblSkip val="1"/>
        <c:tickMarkSkip val="1"/>
        <c:noMultiLvlLbl val="0"/>
      </c:catAx>
      <c:valAx>
        <c:axId val="-1963312744"/>
        <c:scaling>
          <c:orientation val="minMax"/>
          <c:max val="7"/>
          <c:min val="-7"/>
        </c:scaling>
        <c:delete val="0"/>
        <c:axPos val="l"/>
        <c:title>
          <c:tx>
            <c:rich>
              <a:bodyPr/>
              <a:lstStyle/>
              <a:p>
                <a:pPr>
                  <a:defRPr sz="1600"/>
                </a:pPr>
                <a:r>
                  <a:rPr lang="en-US" sz="1600" dirty="0"/>
                  <a:t>Mean</a:t>
                </a:r>
                <a:r>
                  <a:rPr lang="en-US" sz="1600" baseline="0" dirty="0"/>
                  <a:t> Change in Creatinine Clearance  (mL/min)</a:t>
                </a:r>
                <a:endParaRPr lang="en-US" sz="1600" dirty="0"/>
              </a:p>
            </c:rich>
          </c:tx>
          <c:layout>
            <c:manualLayout>
              <c:xMode val="edge"/>
              <c:yMode val="edge"/>
              <c:x val="1.5167413465581999E-2"/>
              <c:y val="0.185762856031885"/>
            </c:manualLayout>
          </c:layout>
          <c:overlay val="0"/>
        </c:title>
        <c:numFmt formatCode="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1963124184"/>
        <c:crosses val="autoZero"/>
        <c:crossBetween val="between"/>
        <c:majorUnit val="2"/>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04972386264217"/>
          <c:y val="3.4762807426849403E-2"/>
          <c:w val="0.89502762430939198"/>
          <c:h val="6.9273120222463E-2"/>
        </c:manualLayout>
      </c:layout>
      <c:overlay val="0"/>
      <c:spPr>
        <a:noFill/>
        <a:ln>
          <a:no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2037980546501"/>
          <c:y val="0.12805583449383101"/>
          <c:w val="0.83245136637332096"/>
          <c:h val="0.76393587761850201"/>
        </c:manualLayout>
      </c:layout>
      <c:barChart>
        <c:barDir val="col"/>
        <c:grouping val="clustered"/>
        <c:varyColors val="0"/>
        <c:ser>
          <c:idx val="0"/>
          <c:order val="0"/>
          <c:tx>
            <c:strRef>
              <c:f>Sheet1!$B$1</c:f>
              <c:strCache>
                <c:ptCount val="1"/>
                <c:pt idx="0">
                  <c:v>Raltegravir + Darunavir/r </c:v>
                </c:pt>
              </c:strCache>
            </c:strRef>
          </c:tx>
          <c:spPr>
            <a:solidFill>
              <a:srgbClr val="718E25"/>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Lumbar Spine</c:v>
                </c:pt>
                <c:pt idx="1">
                  <c:v>Hip </c:v>
                </c:pt>
              </c:strCache>
            </c:strRef>
          </c:cat>
          <c:val>
            <c:numRef>
              <c:f>Sheet1!$B$2:$B$3</c:f>
              <c:numCache>
                <c:formatCode>0.00</c:formatCode>
                <c:ptCount val="2"/>
                <c:pt idx="0">
                  <c:v>-1</c:v>
                </c:pt>
                <c:pt idx="1">
                  <c:v>-0.73</c:v>
                </c:pt>
              </c:numCache>
            </c:numRef>
          </c:val>
          <c:extLst>
            <c:ext xmlns:c16="http://schemas.microsoft.com/office/drawing/2014/chart" uri="{C3380CC4-5D6E-409C-BE32-E72D297353CC}">
              <c16:uniqueId val="{00000000-C21F-E946-BD6E-1932D10A734B}"/>
            </c:ext>
          </c:extLst>
        </c:ser>
        <c:ser>
          <c:idx val="1"/>
          <c:order val="1"/>
          <c:tx>
            <c:strRef>
              <c:f>Sheet1!$C$1</c:f>
              <c:strCache>
                <c:ptCount val="1"/>
                <c:pt idx="0">
                  <c:v>Darunavir/r + Tenofovir DF-Emtricitabine</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Lumbar Spine</c:v>
                </c:pt>
                <c:pt idx="1">
                  <c:v>Hip </c:v>
                </c:pt>
              </c:strCache>
            </c:strRef>
          </c:cat>
          <c:val>
            <c:numRef>
              <c:f>Sheet1!$C$2:$C$3</c:f>
              <c:numCache>
                <c:formatCode>0.00</c:formatCode>
                <c:ptCount val="2"/>
                <c:pt idx="0" formatCode="General">
                  <c:v>-2.4900000000000002</c:v>
                </c:pt>
                <c:pt idx="1">
                  <c:v>-3.3</c:v>
                </c:pt>
              </c:numCache>
            </c:numRef>
          </c:val>
          <c:extLst>
            <c:ext xmlns:c16="http://schemas.microsoft.com/office/drawing/2014/chart" uri="{C3380CC4-5D6E-409C-BE32-E72D297353CC}">
              <c16:uniqueId val="{00000001-C21F-E946-BD6E-1932D10A734B}"/>
            </c:ext>
          </c:extLst>
        </c:ser>
        <c:dLbls>
          <c:showLegendKey val="0"/>
          <c:showVal val="1"/>
          <c:showCatName val="0"/>
          <c:showSerName val="0"/>
          <c:showPercent val="0"/>
          <c:showBubbleSize val="0"/>
        </c:dLbls>
        <c:gapWidth val="125"/>
        <c:axId val="1802137288"/>
        <c:axId val="-2122403256"/>
      </c:barChart>
      <c:catAx>
        <c:axId val="1802137288"/>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b="1"/>
            </a:pPr>
            <a:endParaRPr lang="en-US"/>
          </a:p>
        </c:txPr>
        <c:crossAx val="-2122403256"/>
        <c:crosses val="autoZero"/>
        <c:auto val="1"/>
        <c:lblAlgn val="ctr"/>
        <c:lblOffset val="1"/>
        <c:tickLblSkip val="1"/>
        <c:tickMarkSkip val="1"/>
        <c:noMultiLvlLbl val="0"/>
      </c:catAx>
      <c:valAx>
        <c:axId val="-2122403256"/>
        <c:scaling>
          <c:orientation val="minMax"/>
          <c:max val="0"/>
          <c:min val="-5"/>
        </c:scaling>
        <c:delete val="0"/>
        <c:axPos val="l"/>
        <c:title>
          <c:tx>
            <c:rich>
              <a:bodyPr/>
              <a:lstStyle/>
              <a:p>
                <a:pPr>
                  <a:defRPr sz="1800"/>
                </a:pPr>
                <a:r>
                  <a:rPr lang="en-US" sz="1600" dirty="0"/>
                  <a:t>Mean % Change in BMD</a:t>
                </a:r>
              </a:p>
            </c:rich>
          </c:tx>
          <c:layout>
            <c:manualLayout>
              <c:xMode val="edge"/>
              <c:yMode val="edge"/>
              <c:x val="9.9779990736452006E-3"/>
              <c:y val="0.20642803420494099"/>
            </c:manualLayout>
          </c:layout>
          <c:overlay val="0"/>
        </c:title>
        <c:numFmt formatCode="0" sourceLinked="0"/>
        <c:majorTickMark val="out"/>
        <c:minorTickMark val="none"/>
        <c:tickLblPos val="nextTo"/>
        <c:spPr>
          <a:ln w="12700" cmpd="sng">
            <a:solidFill>
              <a:srgbClr val="000000"/>
            </a:solidFill>
          </a:ln>
        </c:spPr>
        <c:crossAx val="1802137288"/>
        <c:crosses val="autoZero"/>
        <c:crossBetween val="between"/>
        <c:majorUnit val="1"/>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3677237560026301"/>
          <c:y val="0"/>
          <c:w val="0.84065809706425099"/>
          <c:h val="0.11077355778775499"/>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6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393688747622099"/>
          <c:y val="0.11943591426071699"/>
          <c:w val="0.87664631943942795"/>
          <c:h val="0.75227577004909796"/>
        </c:manualLayout>
      </c:layout>
      <c:barChart>
        <c:barDir val="col"/>
        <c:grouping val="clustered"/>
        <c:varyColors val="0"/>
        <c:ser>
          <c:idx val="0"/>
          <c:order val="0"/>
          <c:tx>
            <c:strRef>
              <c:f>Sheet1!$B$1</c:f>
              <c:strCache>
                <c:ptCount val="1"/>
                <c:pt idx="0">
                  <c:v>Optimized Background Therapy + Raltegravir </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c:v>
                </c:pt>
                <c:pt idx="1">
                  <c:v>HIV RNA &lt;50 copies/mL</c:v>
                </c:pt>
              </c:strCache>
            </c:strRef>
          </c:cat>
          <c:val>
            <c:numRef>
              <c:f>Sheet1!$B$2:$B$3</c:f>
              <c:numCache>
                <c:formatCode>0.0</c:formatCode>
                <c:ptCount val="2"/>
                <c:pt idx="0">
                  <c:v>72.3</c:v>
                </c:pt>
                <c:pt idx="1">
                  <c:v>62.1</c:v>
                </c:pt>
              </c:numCache>
            </c:numRef>
          </c:val>
          <c:extLst>
            <c:ext xmlns:c16="http://schemas.microsoft.com/office/drawing/2014/chart" uri="{C3380CC4-5D6E-409C-BE32-E72D297353CC}">
              <c16:uniqueId val="{00000000-2712-644C-B54D-C71A1F66A165}"/>
            </c:ext>
          </c:extLst>
        </c:ser>
        <c:ser>
          <c:idx val="1"/>
          <c:order val="1"/>
          <c:tx>
            <c:strRef>
              <c:f>Sheet1!$C$1</c:f>
              <c:strCache>
                <c:ptCount val="1"/>
                <c:pt idx="0">
                  <c:v>Optimized Background Therapy</c:v>
                </c:pt>
              </c:strCache>
            </c:strRef>
          </c:tx>
          <c:spPr>
            <a:solidFill>
              <a:srgbClr val="947942"/>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c:v>
                </c:pt>
                <c:pt idx="1">
                  <c:v>HIV RNA &lt;50 copies/mL</c:v>
                </c:pt>
              </c:strCache>
            </c:strRef>
          </c:cat>
          <c:val>
            <c:numRef>
              <c:f>Sheet1!$C$2:$C$3</c:f>
              <c:numCache>
                <c:formatCode>0.0</c:formatCode>
                <c:ptCount val="2"/>
                <c:pt idx="0">
                  <c:v>37.1</c:v>
                </c:pt>
                <c:pt idx="1">
                  <c:v>32.9</c:v>
                </c:pt>
              </c:numCache>
            </c:numRef>
          </c:val>
          <c:extLst>
            <c:ext xmlns:c16="http://schemas.microsoft.com/office/drawing/2014/chart" uri="{C3380CC4-5D6E-409C-BE32-E72D297353CC}">
              <c16:uniqueId val="{00000001-2712-644C-B54D-C71A1F66A165}"/>
            </c:ext>
          </c:extLst>
        </c:ser>
        <c:dLbls>
          <c:showLegendKey val="0"/>
          <c:showVal val="1"/>
          <c:showCatName val="0"/>
          <c:showSerName val="0"/>
          <c:showPercent val="0"/>
          <c:showBubbleSize val="0"/>
        </c:dLbls>
        <c:gapWidth val="125"/>
        <c:axId val="-2060234760"/>
        <c:axId val="-2113496104"/>
      </c:barChart>
      <c:catAx>
        <c:axId val="-2060234760"/>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2113496104"/>
        <c:crosses val="autoZero"/>
        <c:auto val="1"/>
        <c:lblAlgn val="ctr"/>
        <c:lblOffset val="1"/>
        <c:tickLblSkip val="1"/>
        <c:tickMarkSkip val="1"/>
        <c:noMultiLvlLbl val="0"/>
      </c:catAx>
      <c:valAx>
        <c:axId val="-2113496104"/>
        <c:scaling>
          <c:orientation val="minMax"/>
          <c:max val="100"/>
        </c:scaling>
        <c:delete val="0"/>
        <c:axPos val="l"/>
        <c:title>
          <c:tx>
            <c:rich>
              <a:bodyPr/>
              <a:lstStyle/>
              <a:p>
                <a:pPr>
                  <a:defRPr sz="1800"/>
                </a:pPr>
                <a:r>
                  <a:rPr lang="en-US" sz="1800" dirty="0"/>
                  <a:t>Patients (%)</a:t>
                </a:r>
              </a:p>
            </c:rich>
          </c:tx>
          <c:layout>
            <c:manualLayout>
              <c:xMode val="edge"/>
              <c:yMode val="edge"/>
              <c:x val="6.0235016494497801E-3"/>
              <c:y val="0.28866592353666598"/>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60234760"/>
        <c:crosses val="autoZero"/>
        <c:crossBetween val="between"/>
        <c:majorUnit val="20"/>
        <c:minorUnit val="20"/>
      </c:valAx>
      <c:spPr>
        <a:solidFill>
          <a:srgbClr val="E6EBF2"/>
        </a:solidFill>
        <a:ln w="12700" cmpd="sng">
          <a:solidFill>
            <a:schemeClr val="tx1"/>
          </a:solidFill>
        </a:ln>
        <a:effectLst/>
      </c:spPr>
    </c:plotArea>
    <c:legend>
      <c:legendPos val="t"/>
      <c:layout>
        <c:manualLayout>
          <c:xMode val="edge"/>
          <c:yMode val="edge"/>
          <c:x val="9.8149124708035301E-2"/>
          <c:y val="8.9208803718812194E-3"/>
          <c:w val="0.89871245261009003"/>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9968163701759"/>
          <c:y val="0.15744782644332"/>
          <c:w val="0.87077075435015105"/>
          <c:h val="0.66609798618037297"/>
        </c:manualLayout>
      </c:layout>
      <c:barChart>
        <c:barDir val="col"/>
        <c:grouping val="clustered"/>
        <c:varyColors val="0"/>
        <c:ser>
          <c:idx val="0"/>
          <c:order val="0"/>
          <c:tx>
            <c:strRef>
              <c:f>Sheet1!$B$1</c:f>
              <c:strCache>
                <c:ptCount val="1"/>
                <c:pt idx="0">
                  <c:v>Optimized Background Therapy + Raltegravir</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≤100,000 copies/mL</c:v>
                </c:pt>
                <c:pt idx="2">
                  <c:v>&gt;100,000 copies/mL</c:v>
                </c:pt>
              </c:strCache>
            </c:strRef>
          </c:cat>
          <c:val>
            <c:numRef>
              <c:f>Sheet1!$B$2:$B$4</c:f>
              <c:numCache>
                <c:formatCode>0</c:formatCode>
                <c:ptCount val="3"/>
                <c:pt idx="0">
                  <c:v>62</c:v>
                </c:pt>
                <c:pt idx="1">
                  <c:v>70</c:v>
                </c:pt>
                <c:pt idx="2">
                  <c:v>47</c:v>
                </c:pt>
              </c:numCache>
            </c:numRef>
          </c:val>
          <c:extLst>
            <c:ext xmlns:c16="http://schemas.microsoft.com/office/drawing/2014/chart" uri="{C3380CC4-5D6E-409C-BE32-E72D297353CC}">
              <c16:uniqueId val="{00000000-69CC-8E41-831D-D237F4424129}"/>
            </c:ext>
          </c:extLst>
        </c:ser>
        <c:ser>
          <c:idx val="1"/>
          <c:order val="1"/>
          <c:tx>
            <c:strRef>
              <c:f>Sheet1!$C$1</c:f>
              <c:strCache>
                <c:ptCount val="1"/>
                <c:pt idx="0">
                  <c:v>Optimized Background Therapy</c:v>
                </c:pt>
              </c:strCache>
            </c:strRef>
          </c:tx>
          <c:spPr>
            <a:solidFill>
              <a:schemeClr val="accent5"/>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≤100,000 copies/mL</c:v>
                </c:pt>
                <c:pt idx="2">
                  <c:v>&gt;100,000 copies/mL</c:v>
                </c:pt>
              </c:strCache>
            </c:strRef>
          </c:cat>
          <c:val>
            <c:numRef>
              <c:f>Sheet1!$C$2:$C$4</c:f>
              <c:numCache>
                <c:formatCode>0</c:formatCode>
                <c:ptCount val="3"/>
                <c:pt idx="0">
                  <c:v>25</c:v>
                </c:pt>
                <c:pt idx="1">
                  <c:v>36</c:v>
                </c:pt>
                <c:pt idx="2">
                  <c:v>13</c:v>
                </c:pt>
              </c:numCache>
            </c:numRef>
          </c:val>
          <c:extLst>
            <c:ext xmlns:c16="http://schemas.microsoft.com/office/drawing/2014/chart" uri="{C3380CC4-5D6E-409C-BE32-E72D297353CC}">
              <c16:uniqueId val="{00000001-69CC-8E41-831D-D237F4424129}"/>
            </c:ext>
          </c:extLst>
        </c:ser>
        <c:dLbls>
          <c:showLegendKey val="0"/>
          <c:showVal val="1"/>
          <c:showCatName val="0"/>
          <c:showSerName val="0"/>
          <c:showPercent val="0"/>
          <c:showBubbleSize val="0"/>
        </c:dLbls>
        <c:gapWidth val="100"/>
        <c:axId val="-2061030568"/>
        <c:axId val="-2060498872"/>
      </c:barChart>
      <c:catAx>
        <c:axId val="-2061030568"/>
        <c:scaling>
          <c:orientation val="minMax"/>
        </c:scaling>
        <c:delete val="0"/>
        <c:axPos val="b"/>
        <c:title>
          <c:tx>
            <c:rich>
              <a:bodyPr/>
              <a:lstStyle/>
              <a:p>
                <a:pPr>
                  <a:defRPr/>
                </a:pPr>
                <a:r>
                  <a:rPr lang="en-US" dirty="0"/>
                  <a:t>Baseline</a:t>
                </a:r>
                <a:r>
                  <a:rPr lang="en-US" baseline="0" dirty="0"/>
                  <a:t> HIV RNA</a:t>
                </a:r>
                <a:endParaRPr lang="en-US" dirty="0"/>
              </a:p>
            </c:rich>
          </c:tx>
          <c:layout>
            <c:manualLayout>
              <c:xMode val="edge"/>
              <c:yMode val="edge"/>
              <c:x val="0.56378560318849003"/>
              <c:y val="0.92714397148032801"/>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60498872"/>
        <c:crossesAt val="0"/>
        <c:auto val="0"/>
        <c:lblAlgn val="ctr"/>
        <c:lblOffset val="1"/>
        <c:tickLblSkip val="1"/>
        <c:tickMarkSkip val="1"/>
        <c:noMultiLvlLbl val="0"/>
      </c:catAx>
      <c:valAx>
        <c:axId val="-2060498872"/>
        <c:scaling>
          <c:orientation val="minMax"/>
          <c:max val="100"/>
          <c:min val="0"/>
        </c:scaling>
        <c:delete val="0"/>
        <c:axPos val="l"/>
        <c:title>
          <c:tx>
            <c:rich>
              <a:bodyPr/>
              <a:lstStyle/>
              <a:p>
                <a:pPr>
                  <a:defRPr sz="1800"/>
                </a:pPr>
                <a:r>
                  <a:rPr lang="en-US" sz="1600" dirty="0"/>
                  <a:t>HIV RNA &lt; 50 copies/mL (%)</a:t>
                </a:r>
              </a:p>
            </c:rich>
          </c:tx>
          <c:layout>
            <c:manualLayout>
              <c:xMode val="edge"/>
              <c:yMode val="edge"/>
              <c:x val="4.4519782249441003E-3"/>
              <c:y val="0.169591111823305"/>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6103056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5.4991251093613303E-2"/>
          <c:y val="1.46199234330435E-2"/>
          <c:w val="0.94500874890638698"/>
          <c:h val="8.6561458474352301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968163701759"/>
          <c:y val="0.11943591426071699"/>
          <c:w val="0.86151149509089098"/>
          <c:h val="0.67040452180319499"/>
        </c:manualLayout>
      </c:layout>
      <c:barChart>
        <c:barDir val="col"/>
        <c:grouping val="clustered"/>
        <c:varyColors val="0"/>
        <c:ser>
          <c:idx val="0"/>
          <c:order val="0"/>
          <c:tx>
            <c:strRef>
              <c:f>Sheet1!$B$1</c:f>
              <c:strCache>
                <c:ptCount val="1"/>
                <c:pt idx="0">
                  <c:v>Optimized Background Therapy + Raltegravir </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c:v>
                </c:pt>
                <c:pt idx="1">
                  <c:v>HIV RNA &lt;50 copies/mL</c:v>
                </c:pt>
              </c:strCache>
            </c:strRef>
          </c:cat>
          <c:val>
            <c:numRef>
              <c:f>Sheet1!$B$2:$B$3</c:f>
              <c:numCache>
                <c:formatCode>0.0</c:formatCode>
                <c:ptCount val="2"/>
                <c:pt idx="0">
                  <c:v>53.8</c:v>
                </c:pt>
                <c:pt idx="1">
                  <c:v>50.5</c:v>
                </c:pt>
              </c:numCache>
            </c:numRef>
          </c:val>
          <c:extLst>
            <c:ext xmlns:c16="http://schemas.microsoft.com/office/drawing/2014/chart" uri="{C3380CC4-5D6E-409C-BE32-E72D297353CC}">
              <c16:uniqueId val="{00000000-3A5C-8442-A981-792D1E3717B1}"/>
            </c:ext>
          </c:extLst>
        </c:ser>
        <c:ser>
          <c:idx val="1"/>
          <c:order val="1"/>
          <c:tx>
            <c:strRef>
              <c:f>Sheet1!$C$1</c:f>
              <c:strCache>
                <c:ptCount val="1"/>
                <c:pt idx="0">
                  <c:v>Optimized Background Therapy</c:v>
                </c:pt>
              </c:strCache>
            </c:strRef>
          </c:tx>
          <c:spPr>
            <a:solidFill>
              <a:srgbClr val="947942"/>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c:v>
                </c:pt>
                <c:pt idx="1">
                  <c:v>HIV RNA &lt;50 copies/mL</c:v>
                </c:pt>
              </c:strCache>
            </c:strRef>
          </c:cat>
          <c:val>
            <c:numRef>
              <c:f>Sheet1!$C$2:$C$3</c:f>
              <c:numCache>
                <c:formatCode>0.0</c:formatCode>
                <c:ptCount val="2"/>
                <c:pt idx="0">
                  <c:v>23.3</c:v>
                </c:pt>
                <c:pt idx="1">
                  <c:v>21.6</c:v>
                </c:pt>
              </c:numCache>
            </c:numRef>
          </c:val>
          <c:extLst>
            <c:ext xmlns:c16="http://schemas.microsoft.com/office/drawing/2014/chart" uri="{C3380CC4-5D6E-409C-BE32-E72D297353CC}">
              <c16:uniqueId val="{00000001-3A5C-8442-A981-792D1E3717B1}"/>
            </c:ext>
          </c:extLst>
        </c:ser>
        <c:dLbls>
          <c:showLegendKey val="0"/>
          <c:showVal val="1"/>
          <c:showCatName val="0"/>
          <c:showSerName val="0"/>
          <c:showPercent val="0"/>
          <c:showBubbleSize val="0"/>
        </c:dLbls>
        <c:gapWidth val="125"/>
        <c:axId val="-2060559944"/>
        <c:axId val="-2128382552"/>
      </c:barChart>
      <c:catAx>
        <c:axId val="-2060559944"/>
        <c:scaling>
          <c:orientation val="minMax"/>
        </c:scaling>
        <c:delete val="0"/>
        <c:axPos val="b"/>
        <c:title>
          <c:tx>
            <c:rich>
              <a:bodyPr/>
              <a:lstStyle/>
              <a:p>
                <a:pPr>
                  <a:defRPr/>
                </a:pPr>
                <a:r>
                  <a:rPr lang="en-US" dirty="0"/>
                  <a:t>HIV RNA Threshold </a:t>
                </a:r>
              </a:p>
            </c:rich>
          </c:tx>
          <c:layout>
            <c:manualLayout>
              <c:xMode val="edge"/>
              <c:yMode val="edge"/>
              <c:x val="0.41774569845435999"/>
              <c:y val="0.89590643274853798"/>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2128382552"/>
        <c:crosses val="autoZero"/>
        <c:auto val="1"/>
        <c:lblAlgn val="ctr"/>
        <c:lblOffset val="1"/>
        <c:tickLblSkip val="1"/>
        <c:tickMarkSkip val="1"/>
        <c:noMultiLvlLbl val="0"/>
      </c:catAx>
      <c:valAx>
        <c:axId val="-2128382552"/>
        <c:scaling>
          <c:orientation val="minMax"/>
          <c:max val="100"/>
        </c:scaling>
        <c:delete val="0"/>
        <c:axPos val="l"/>
        <c:title>
          <c:tx>
            <c:rich>
              <a:bodyPr/>
              <a:lstStyle/>
              <a:p>
                <a:pPr>
                  <a:defRPr sz="1800"/>
                </a:pPr>
                <a:r>
                  <a:rPr lang="en-US" sz="1800" dirty="0"/>
                  <a:t>Patients (%)</a:t>
                </a:r>
              </a:p>
            </c:rich>
          </c:tx>
          <c:layout>
            <c:manualLayout>
              <c:xMode val="edge"/>
              <c:yMode val="edge"/>
              <c:x val="7.5383979780305199E-3"/>
              <c:y val="0.28281806879403198"/>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60559944"/>
        <c:crosses val="autoZero"/>
        <c:crossBetween val="between"/>
        <c:majorUnit val="20"/>
        <c:minorUnit val="20"/>
      </c:valAx>
      <c:spPr>
        <a:solidFill>
          <a:srgbClr val="E6EBF2"/>
        </a:solidFill>
        <a:ln w="12700" cmpd="sng">
          <a:solidFill>
            <a:srgbClr val="000000"/>
          </a:solidFill>
        </a:ln>
        <a:effectLst/>
      </c:spPr>
    </c:plotArea>
    <c:legend>
      <c:legendPos val="t"/>
      <c:layout>
        <c:manualLayout>
          <c:xMode val="edge"/>
          <c:yMode val="edge"/>
          <c:x val="7.2155268785846202E-2"/>
          <c:y val="9.9944743749136593E-4"/>
          <c:w val="0.91723097112860896"/>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0.10748853112295501"/>
          <c:w val="0.82601761556664899"/>
          <c:h val="0.72482926625057398"/>
        </c:manualLayout>
      </c:layout>
      <c:barChart>
        <c:barDir val="col"/>
        <c:grouping val="clustered"/>
        <c:varyColors val="0"/>
        <c:ser>
          <c:idx val="0"/>
          <c:order val="0"/>
          <c:tx>
            <c:strRef>
              <c:f>Sheet1!$B$1</c:f>
              <c:strCache>
                <c:ptCount val="1"/>
                <c:pt idx="0">
                  <c:v>Elvitegravir Arm</c:v>
                </c:pt>
              </c:strCache>
            </c:strRef>
          </c:tx>
          <c:spPr>
            <a:solidFill>
              <a:srgbClr val="9E8146"/>
            </a:solidFill>
            <a:ln w="9525">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ITT-TLOVR</c:v>
                </c:pt>
              </c:strCache>
            </c:strRef>
          </c:cat>
          <c:val>
            <c:numRef>
              <c:f>Sheet1!$B$2:$B$2</c:f>
              <c:numCache>
                <c:formatCode>0</c:formatCode>
                <c:ptCount val="1"/>
                <c:pt idx="0">
                  <c:v>59</c:v>
                </c:pt>
              </c:numCache>
            </c:numRef>
          </c:val>
          <c:extLst>
            <c:ext xmlns:c16="http://schemas.microsoft.com/office/drawing/2014/chart" uri="{C3380CC4-5D6E-409C-BE32-E72D297353CC}">
              <c16:uniqueId val="{00000000-EA30-6B41-859A-D74209372B03}"/>
            </c:ext>
          </c:extLst>
        </c:ser>
        <c:ser>
          <c:idx val="1"/>
          <c:order val="1"/>
          <c:tx>
            <c:strRef>
              <c:f>Sheet1!$C$1</c:f>
              <c:strCache>
                <c:ptCount val="1"/>
                <c:pt idx="0">
                  <c:v>Raltegravir Arm</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ITT-TLOVR</c:v>
                </c:pt>
              </c:strCache>
            </c:strRef>
          </c:cat>
          <c:val>
            <c:numRef>
              <c:f>Sheet1!$C$2:$C$2</c:f>
              <c:numCache>
                <c:formatCode>0</c:formatCode>
                <c:ptCount val="1"/>
                <c:pt idx="0">
                  <c:v>58</c:v>
                </c:pt>
              </c:numCache>
            </c:numRef>
          </c:val>
          <c:extLst>
            <c:ext xmlns:c16="http://schemas.microsoft.com/office/drawing/2014/chart" uri="{C3380CC4-5D6E-409C-BE32-E72D297353CC}">
              <c16:uniqueId val="{00000001-EA30-6B41-859A-D74209372B03}"/>
            </c:ext>
          </c:extLst>
        </c:ser>
        <c:dLbls>
          <c:showLegendKey val="0"/>
          <c:showVal val="1"/>
          <c:showCatName val="0"/>
          <c:showSerName val="0"/>
          <c:showPercent val="0"/>
          <c:showBubbleSize val="0"/>
        </c:dLbls>
        <c:gapWidth val="263"/>
        <c:axId val="-2023841304"/>
        <c:axId val="-2023847192"/>
      </c:barChart>
      <c:catAx>
        <c:axId val="-2023841304"/>
        <c:scaling>
          <c:orientation val="minMax"/>
        </c:scaling>
        <c:delete val="0"/>
        <c:axPos val="b"/>
        <c:title>
          <c:tx>
            <c:rich>
              <a:bodyPr/>
              <a:lstStyle/>
              <a:p>
                <a:pPr>
                  <a:defRPr/>
                </a:pPr>
                <a:r>
                  <a:rPr lang="en-US" dirty="0"/>
                  <a:t>Baseline HIV RNA</a:t>
                </a:r>
              </a:p>
            </c:rich>
          </c:tx>
          <c:layout>
            <c:manualLayout>
              <c:xMode val="edge"/>
              <c:yMode val="edge"/>
              <c:x val="0.43647078837367598"/>
              <c:y val="0.914575504557682"/>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2023847192"/>
        <c:crosses val="autoZero"/>
        <c:auto val="1"/>
        <c:lblAlgn val="ctr"/>
        <c:lblOffset val="1"/>
        <c:tickLblSkip val="1"/>
        <c:tickMarkSkip val="1"/>
        <c:noMultiLvlLbl val="0"/>
      </c:catAx>
      <c:valAx>
        <c:axId val="-2023847192"/>
        <c:scaling>
          <c:orientation val="minMax"/>
          <c:max val="100"/>
        </c:scaling>
        <c:delete val="0"/>
        <c:axPos val="l"/>
        <c:title>
          <c:tx>
            <c:rich>
              <a:bodyPr/>
              <a:lstStyle/>
              <a:p>
                <a:pPr>
                  <a:defRPr sz="1600"/>
                </a:pPr>
                <a:r>
                  <a:rPr lang="en-US" sz="1600" dirty="0"/>
                  <a:t>HIV RNA &lt; 50 copies/mL</a:t>
                </a:r>
              </a:p>
            </c:rich>
          </c:tx>
          <c:layout>
            <c:manualLayout>
              <c:xMode val="edge"/>
              <c:yMode val="edge"/>
              <c:x val="3.08641975308642E-3"/>
              <c:y val="0.18350927893156199"/>
            </c:manualLayout>
          </c:layout>
          <c:overlay val="0"/>
        </c:title>
        <c:numFmt formatCode="0" sourceLinked="0"/>
        <c:majorTickMark val="out"/>
        <c:minorTickMark val="none"/>
        <c:tickLblPos val="nextTo"/>
        <c:spPr>
          <a:ln w="12700">
            <a:solidFill>
              <a:srgbClr val="000000"/>
            </a:solidFill>
          </a:ln>
        </c:spPr>
        <c:txPr>
          <a:bodyPr/>
          <a:lstStyle/>
          <a:p>
            <a:pPr>
              <a:defRPr>
                <a:solidFill>
                  <a:srgbClr val="000000"/>
                </a:solidFill>
              </a:defRPr>
            </a:pPr>
            <a:endParaRPr lang="en-US"/>
          </a:p>
        </c:txPr>
        <c:crossAx val="-202384130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3326637989695699"/>
          <c:y val="9.2682355497793693E-3"/>
          <c:w val="0.53760134149897898"/>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0.10748853112295501"/>
          <c:w val="0.82601761556664899"/>
          <c:h val="0.72482926625057398"/>
        </c:manualLayout>
      </c:layout>
      <c:barChart>
        <c:barDir val="col"/>
        <c:grouping val="clustered"/>
        <c:varyColors val="0"/>
        <c:ser>
          <c:idx val="0"/>
          <c:order val="0"/>
          <c:tx>
            <c:strRef>
              <c:f>Sheet1!$B$1</c:f>
              <c:strCache>
                <c:ptCount val="1"/>
                <c:pt idx="0">
                  <c:v>Elvitegravir Arm</c:v>
                </c:pt>
              </c:strCache>
            </c:strRef>
          </c:tx>
          <c:spPr>
            <a:solidFill>
              <a:srgbClr val="9E814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ITT-TLOVR</c:v>
                </c:pt>
                <c:pt idx="1">
                  <c:v>ITT-Per Protocol</c:v>
                </c:pt>
              </c:strCache>
            </c:strRef>
          </c:cat>
          <c:val>
            <c:numRef>
              <c:f>Sheet1!$B$2:$B$3</c:f>
              <c:numCache>
                <c:formatCode>0</c:formatCode>
                <c:ptCount val="2"/>
                <c:pt idx="0">
                  <c:v>59</c:v>
                </c:pt>
                <c:pt idx="1">
                  <c:v>75</c:v>
                </c:pt>
              </c:numCache>
            </c:numRef>
          </c:val>
          <c:extLst>
            <c:ext xmlns:c16="http://schemas.microsoft.com/office/drawing/2014/chart" uri="{C3380CC4-5D6E-409C-BE32-E72D297353CC}">
              <c16:uniqueId val="{00000000-0C4C-C24E-9C48-186B5106AB50}"/>
            </c:ext>
          </c:extLst>
        </c:ser>
        <c:ser>
          <c:idx val="1"/>
          <c:order val="1"/>
          <c:tx>
            <c:strRef>
              <c:f>Sheet1!$C$1</c:f>
              <c:strCache>
                <c:ptCount val="1"/>
                <c:pt idx="0">
                  <c:v>Raltegravir Arm</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ITT-TLOVR</c:v>
                </c:pt>
                <c:pt idx="1">
                  <c:v>ITT-Per Protocol</c:v>
                </c:pt>
              </c:strCache>
            </c:strRef>
          </c:cat>
          <c:val>
            <c:numRef>
              <c:f>Sheet1!$C$2:$C$3</c:f>
              <c:numCache>
                <c:formatCode>0</c:formatCode>
                <c:ptCount val="2"/>
                <c:pt idx="0">
                  <c:v>58</c:v>
                </c:pt>
                <c:pt idx="1">
                  <c:v>73</c:v>
                </c:pt>
              </c:numCache>
            </c:numRef>
          </c:val>
          <c:extLst>
            <c:ext xmlns:c16="http://schemas.microsoft.com/office/drawing/2014/chart" uri="{C3380CC4-5D6E-409C-BE32-E72D297353CC}">
              <c16:uniqueId val="{00000001-0C4C-C24E-9C48-186B5106AB50}"/>
            </c:ext>
          </c:extLst>
        </c:ser>
        <c:dLbls>
          <c:showLegendKey val="0"/>
          <c:showVal val="1"/>
          <c:showCatName val="0"/>
          <c:showSerName val="0"/>
          <c:showPercent val="0"/>
          <c:showBubbleSize val="0"/>
        </c:dLbls>
        <c:gapWidth val="100"/>
        <c:axId val="1416552376"/>
        <c:axId val="2127066328"/>
      </c:barChart>
      <c:catAx>
        <c:axId val="1416552376"/>
        <c:scaling>
          <c:orientation val="minMax"/>
        </c:scaling>
        <c:delete val="0"/>
        <c:axPos val="b"/>
        <c:title>
          <c:tx>
            <c:rich>
              <a:bodyPr/>
              <a:lstStyle/>
              <a:p>
                <a:pPr>
                  <a:defRPr/>
                </a:pPr>
                <a:r>
                  <a:rPr lang="en-US" dirty="0"/>
                  <a:t>Baseline HIV RNA</a:t>
                </a:r>
              </a:p>
            </c:rich>
          </c:tx>
          <c:layout>
            <c:manualLayout>
              <c:xMode val="edge"/>
              <c:yMode val="edge"/>
              <c:x val="0.43647078837367598"/>
              <c:y val="0.914575504557682"/>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2127066328"/>
        <c:crosses val="autoZero"/>
        <c:auto val="1"/>
        <c:lblAlgn val="ctr"/>
        <c:lblOffset val="1"/>
        <c:tickLblSkip val="1"/>
        <c:tickMarkSkip val="1"/>
        <c:noMultiLvlLbl val="0"/>
      </c:catAx>
      <c:valAx>
        <c:axId val="2127066328"/>
        <c:scaling>
          <c:orientation val="minMax"/>
          <c:max val="100"/>
        </c:scaling>
        <c:delete val="0"/>
        <c:axPos val="l"/>
        <c:title>
          <c:tx>
            <c:rich>
              <a:bodyPr/>
              <a:lstStyle/>
              <a:p>
                <a:pPr>
                  <a:defRPr sz="1600"/>
                </a:pPr>
                <a:r>
                  <a:rPr lang="en-US" sz="1600" dirty="0"/>
                  <a:t>Patients (%) with</a:t>
                </a:r>
                <a:br>
                  <a:rPr lang="en-US" sz="1600" dirty="0"/>
                </a:br>
                <a:r>
                  <a:rPr lang="en-US" sz="1600" dirty="0"/>
                  <a:t> HIV RNA &lt; 50 copies/ml</a:t>
                </a:r>
              </a:p>
            </c:rich>
          </c:tx>
          <c:layout>
            <c:manualLayout>
              <c:xMode val="edge"/>
              <c:yMode val="edge"/>
              <c:x val="3.08641975308642E-3"/>
              <c:y val="0.18350927893156199"/>
            </c:manualLayout>
          </c:layout>
          <c:overlay val="0"/>
        </c:title>
        <c:numFmt formatCode="0" sourceLinked="0"/>
        <c:majorTickMark val="out"/>
        <c:minorTickMark val="none"/>
        <c:tickLblPos val="nextTo"/>
        <c:spPr>
          <a:ln w="12700">
            <a:solidFill>
              <a:srgbClr val="000000"/>
            </a:solidFill>
          </a:ln>
        </c:spPr>
        <c:txPr>
          <a:bodyPr/>
          <a:lstStyle/>
          <a:p>
            <a:pPr>
              <a:defRPr>
                <a:solidFill>
                  <a:srgbClr val="000000"/>
                </a:solidFill>
              </a:defRPr>
            </a:pPr>
            <a:endParaRPr lang="en-US"/>
          </a:p>
        </c:txPr>
        <c:crossAx val="141655237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3326637989695699"/>
          <c:y val="9.2682355497793693E-3"/>
          <c:w val="0.53760134149897898"/>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0.10748853112295501"/>
          <c:w val="0.83527692718965696"/>
          <c:h val="0.72482926625057398"/>
        </c:manualLayout>
      </c:layout>
      <c:barChart>
        <c:barDir val="col"/>
        <c:grouping val="clustered"/>
        <c:varyColors val="0"/>
        <c:ser>
          <c:idx val="0"/>
          <c:order val="0"/>
          <c:tx>
            <c:strRef>
              <c:f>Sheet1!$B$1</c:f>
              <c:strCache>
                <c:ptCount val="1"/>
                <c:pt idx="0">
                  <c:v>Elvitegravir Arm</c:v>
                </c:pt>
              </c:strCache>
            </c:strRef>
          </c:tx>
          <c:spPr>
            <a:solidFill>
              <a:srgbClr val="9E814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 HIV RNA_x000d_ ≤100,000 copies/mL</c:v>
                </c:pt>
                <c:pt idx="1">
                  <c:v>Baseline HIV RNA_x000d_&gt;100,000 copies/mL</c:v>
                </c:pt>
              </c:strCache>
            </c:strRef>
          </c:cat>
          <c:val>
            <c:numRef>
              <c:f>Sheet1!$B$2:$B$3</c:f>
              <c:numCache>
                <c:formatCode>0</c:formatCode>
                <c:ptCount val="2"/>
                <c:pt idx="0">
                  <c:v>66</c:v>
                </c:pt>
                <c:pt idx="1">
                  <c:v>43</c:v>
                </c:pt>
              </c:numCache>
            </c:numRef>
          </c:val>
          <c:extLst>
            <c:ext xmlns:c16="http://schemas.microsoft.com/office/drawing/2014/chart" uri="{C3380CC4-5D6E-409C-BE32-E72D297353CC}">
              <c16:uniqueId val="{00000000-4963-4A44-9170-DF6956AC71C7}"/>
            </c:ext>
          </c:extLst>
        </c:ser>
        <c:ser>
          <c:idx val="1"/>
          <c:order val="1"/>
          <c:tx>
            <c:strRef>
              <c:f>Sheet1!$C$1</c:f>
              <c:strCache>
                <c:ptCount val="1"/>
                <c:pt idx="0">
                  <c:v>Raltegravir Arm</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 HIV RNA_x000d_ ≤100,000 copies/mL</c:v>
                </c:pt>
                <c:pt idx="1">
                  <c:v>Baseline HIV RNA_x000d_&gt;100,000 copies/mL</c:v>
                </c:pt>
              </c:strCache>
            </c:strRef>
          </c:cat>
          <c:val>
            <c:numRef>
              <c:f>Sheet1!$C$2:$C$3</c:f>
              <c:numCache>
                <c:formatCode>0</c:formatCode>
                <c:ptCount val="2"/>
                <c:pt idx="0">
                  <c:v>64</c:v>
                </c:pt>
                <c:pt idx="1">
                  <c:v>38</c:v>
                </c:pt>
              </c:numCache>
            </c:numRef>
          </c:val>
          <c:extLst>
            <c:ext xmlns:c16="http://schemas.microsoft.com/office/drawing/2014/chart" uri="{C3380CC4-5D6E-409C-BE32-E72D297353CC}">
              <c16:uniqueId val="{00000001-4963-4A44-9170-DF6956AC71C7}"/>
            </c:ext>
          </c:extLst>
        </c:ser>
        <c:dLbls>
          <c:showLegendKey val="0"/>
          <c:showVal val="1"/>
          <c:showCatName val="0"/>
          <c:showSerName val="0"/>
          <c:showPercent val="0"/>
          <c:showBubbleSize val="0"/>
        </c:dLbls>
        <c:gapWidth val="125"/>
        <c:axId val="1416596472"/>
        <c:axId val="1416599960"/>
      </c:barChart>
      <c:catAx>
        <c:axId val="1416596472"/>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latin typeface="Arial"/>
                <a:cs typeface="Arial"/>
              </a:defRPr>
            </a:pPr>
            <a:endParaRPr lang="en-US"/>
          </a:p>
        </c:txPr>
        <c:crossAx val="1416599960"/>
        <c:crosses val="autoZero"/>
        <c:auto val="1"/>
        <c:lblAlgn val="ctr"/>
        <c:lblOffset val="1"/>
        <c:tickLblSkip val="1"/>
        <c:tickMarkSkip val="1"/>
        <c:noMultiLvlLbl val="0"/>
      </c:catAx>
      <c:valAx>
        <c:axId val="1416599960"/>
        <c:scaling>
          <c:orientation val="minMax"/>
          <c:max val="100"/>
        </c:scaling>
        <c:delete val="0"/>
        <c:axPos val="l"/>
        <c:title>
          <c:tx>
            <c:rich>
              <a:bodyPr/>
              <a:lstStyle/>
              <a:p>
                <a:pPr>
                  <a:defRPr sz="1600"/>
                </a:pPr>
                <a:r>
                  <a:rPr lang="en-US" sz="1600" dirty="0"/>
                  <a:t>HIV RNA &lt; 50 copies/mL</a:t>
                </a:r>
              </a:p>
            </c:rich>
          </c:tx>
          <c:layout>
            <c:manualLayout>
              <c:xMode val="edge"/>
              <c:yMode val="edge"/>
              <c:x val="9.2592592592592605E-3"/>
              <c:y val="0.18052245303440201"/>
            </c:manualLayout>
          </c:layout>
          <c:overlay val="0"/>
        </c:title>
        <c:numFmt formatCode="0" sourceLinked="0"/>
        <c:majorTickMark val="out"/>
        <c:minorTickMark val="none"/>
        <c:tickLblPos val="nextTo"/>
        <c:spPr>
          <a:ln w="12700">
            <a:solidFill>
              <a:srgbClr val="000000"/>
            </a:solidFill>
          </a:ln>
        </c:spPr>
        <c:txPr>
          <a:bodyPr/>
          <a:lstStyle/>
          <a:p>
            <a:pPr>
              <a:defRPr>
                <a:solidFill>
                  <a:srgbClr val="000000"/>
                </a:solidFill>
              </a:defRPr>
            </a:pPr>
            <a:endParaRPr lang="en-US"/>
          </a:p>
        </c:txPr>
        <c:crossAx val="141659647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4329858073296402"/>
          <c:y val="0"/>
          <c:w val="0.52081012442889096"/>
          <c:h val="8.3330628686844696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Dolutegravir + Background ART</c:v>
                </c:pt>
              </c:strCache>
            </c:strRef>
          </c:tx>
          <c:spPr>
            <a:solidFill>
              <a:srgbClr val="80693E"/>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≤50,000 copies/mL </c:v>
                </c:pt>
                <c:pt idx="2">
                  <c:v>&gt;50,000 copies/mL </c:v>
                </c:pt>
              </c:strCache>
            </c:strRef>
          </c:cat>
          <c:val>
            <c:numRef>
              <c:f>Sheet1!$B$2:$B$4</c:f>
              <c:numCache>
                <c:formatCode>0</c:formatCode>
                <c:ptCount val="3"/>
                <c:pt idx="0">
                  <c:v>71</c:v>
                </c:pt>
                <c:pt idx="1">
                  <c:v>75</c:v>
                </c:pt>
                <c:pt idx="2">
                  <c:v>62</c:v>
                </c:pt>
              </c:numCache>
            </c:numRef>
          </c:val>
          <c:extLst>
            <c:ext xmlns:c16="http://schemas.microsoft.com/office/drawing/2014/chart" uri="{C3380CC4-5D6E-409C-BE32-E72D297353CC}">
              <c16:uniqueId val="{00000000-E279-B840-B177-2A498ACBBFCA}"/>
            </c:ext>
          </c:extLst>
        </c:ser>
        <c:ser>
          <c:idx val="1"/>
          <c:order val="1"/>
          <c:tx>
            <c:strRef>
              <c:f>Sheet1!$C$1</c:f>
              <c:strCache>
                <c:ptCount val="1"/>
                <c:pt idx="0">
                  <c:v>Raltegravir + Background ART</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≤50,000 copies/mL </c:v>
                </c:pt>
                <c:pt idx="2">
                  <c:v>&gt;50,000 copies/mL </c:v>
                </c:pt>
              </c:strCache>
            </c:strRef>
          </c:cat>
          <c:val>
            <c:numRef>
              <c:f>Sheet1!$C$2:$C$4</c:f>
              <c:numCache>
                <c:formatCode>0</c:formatCode>
                <c:ptCount val="3"/>
                <c:pt idx="0">
                  <c:v>64</c:v>
                </c:pt>
                <c:pt idx="1">
                  <c:v>71</c:v>
                </c:pt>
                <c:pt idx="2">
                  <c:v>47</c:v>
                </c:pt>
              </c:numCache>
            </c:numRef>
          </c:val>
          <c:extLst>
            <c:ext xmlns:c16="http://schemas.microsoft.com/office/drawing/2014/chart" uri="{C3380CC4-5D6E-409C-BE32-E72D297353CC}">
              <c16:uniqueId val="{00000001-E279-B840-B177-2A498ACBBFCA}"/>
            </c:ext>
          </c:extLst>
        </c:ser>
        <c:dLbls>
          <c:showLegendKey val="0"/>
          <c:showVal val="1"/>
          <c:showCatName val="0"/>
          <c:showSerName val="0"/>
          <c:showPercent val="0"/>
          <c:showBubbleSize val="0"/>
        </c:dLbls>
        <c:gapWidth val="75"/>
        <c:axId val="2017394008"/>
        <c:axId val="1866748088"/>
      </c:barChart>
      <c:catAx>
        <c:axId val="2017394008"/>
        <c:scaling>
          <c:orientation val="minMax"/>
        </c:scaling>
        <c:delete val="0"/>
        <c:axPos val="b"/>
        <c:title>
          <c:tx>
            <c:rich>
              <a:bodyPr/>
              <a:lstStyle/>
              <a:p>
                <a:pPr>
                  <a:defRPr/>
                </a:pPr>
                <a:r>
                  <a:rPr lang="en-US" dirty="0"/>
                  <a:t>Baseline HIV RNA Level </a:t>
                </a:r>
              </a:p>
            </c:rich>
          </c:tx>
          <c:layout>
            <c:manualLayout>
              <c:xMode val="edge"/>
              <c:yMode val="edge"/>
              <c:x val="0.51800379119276796"/>
              <c:y val="0.91252404804728504"/>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866748088"/>
        <c:crosses val="autoZero"/>
        <c:auto val="1"/>
        <c:lblAlgn val="ctr"/>
        <c:lblOffset val="1"/>
        <c:tickLblSkip val="1"/>
        <c:tickMarkSkip val="1"/>
        <c:noMultiLvlLbl val="0"/>
      </c:catAx>
      <c:valAx>
        <c:axId val="1866748088"/>
        <c:scaling>
          <c:orientation val="minMax"/>
          <c:max val="100"/>
          <c:min val="0"/>
        </c:scaling>
        <c:delete val="0"/>
        <c:axPos val="l"/>
        <c:title>
          <c:tx>
            <c:rich>
              <a:bodyPr/>
              <a:lstStyle/>
              <a:p>
                <a:pPr>
                  <a:defRPr/>
                </a:pPr>
                <a:r>
                  <a:rPr lang="en-US" sz="1600" b="1" i="0" baseline="0" dirty="0">
                    <a:effectLst/>
                  </a:rPr>
                  <a:t>HIV RNA &lt;50 copies/mL (%)</a:t>
                </a:r>
                <a:endParaRPr lang="en-US" sz="1600" dirty="0">
                  <a:effectLst/>
                </a:endParaRPr>
              </a:p>
            </c:rich>
          </c:tx>
          <c:layout>
            <c:manualLayout>
              <c:xMode val="edge"/>
              <c:yMode val="edge"/>
              <c:x val="1.21680276076602E-2"/>
              <c:y val="0.133801539259214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1739400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4622934285992001"/>
          <c:y val="1.8543358318437099E-2"/>
          <c:w val="0.84142497812773398"/>
          <c:h val="8.1576179701191798E-2"/>
        </c:manualLayout>
      </c:layout>
      <c:overlay val="0"/>
      <c:spPr>
        <a:noFill/>
      </c:spPr>
      <c:txPr>
        <a:bodyPr/>
        <a:lstStyle/>
        <a:p>
          <a:pPr>
            <a:defRPr sz="16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Dolutegravir + Background ART</c:v>
                </c:pt>
              </c:strCache>
            </c:strRef>
          </c:tx>
          <c:spPr>
            <a:solidFill>
              <a:srgbClr val="80693E"/>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Per Protocol VF</c:v>
                </c:pt>
                <c:pt idx="1">
                  <c:v>VF due to Non-Response</c:v>
                </c:pt>
                <c:pt idx="2">
                  <c:v>VF with Treatment-Emergent Resistance</c:v>
                </c:pt>
              </c:strCache>
            </c:strRef>
          </c:cat>
          <c:val>
            <c:numRef>
              <c:f>Sheet1!$B$2:$B$4</c:f>
              <c:numCache>
                <c:formatCode>0</c:formatCode>
                <c:ptCount val="3"/>
                <c:pt idx="0">
                  <c:v>6</c:v>
                </c:pt>
                <c:pt idx="1">
                  <c:v>10</c:v>
                </c:pt>
                <c:pt idx="2">
                  <c:v>1</c:v>
                </c:pt>
              </c:numCache>
            </c:numRef>
          </c:val>
          <c:extLst>
            <c:ext xmlns:c16="http://schemas.microsoft.com/office/drawing/2014/chart" uri="{C3380CC4-5D6E-409C-BE32-E72D297353CC}">
              <c16:uniqueId val="{00000000-B409-394A-B848-3E6F998CEE98}"/>
            </c:ext>
          </c:extLst>
        </c:ser>
        <c:ser>
          <c:idx val="1"/>
          <c:order val="1"/>
          <c:tx>
            <c:strRef>
              <c:f>Sheet1!$C$1</c:f>
              <c:strCache>
                <c:ptCount val="1"/>
                <c:pt idx="0">
                  <c:v>Raltegravir + Background ART</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Per Protocol VF</c:v>
                </c:pt>
                <c:pt idx="1">
                  <c:v>VF due to Non-Response</c:v>
                </c:pt>
                <c:pt idx="2">
                  <c:v>VF with Treatment-Emergent Resistance</c:v>
                </c:pt>
              </c:strCache>
            </c:strRef>
          </c:cat>
          <c:val>
            <c:numRef>
              <c:f>Sheet1!$C$2:$C$4</c:f>
              <c:numCache>
                <c:formatCode>0</c:formatCode>
                <c:ptCount val="3"/>
                <c:pt idx="0">
                  <c:v>12</c:v>
                </c:pt>
                <c:pt idx="1">
                  <c:v>42</c:v>
                </c:pt>
                <c:pt idx="2">
                  <c:v>5</c:v>
                </c:pt>
              </c:numCache>
            </c:numRef>
          </c:val>
          <c:extLst>
            <c:ext xmlns:c16="http://schemas.microsoft.com/office/drawing/2014/chart" uri="{C3380CC4-5D6E-409C-BE32-E72D297353CC}">
              <c16:uniqueId val="{00000001-B409-394A-B848-3E6F998CEE98}"/>
            </c:ext>
          </c:extLst>
        </c:ser>
        <c:dLbls>
          <c:showLegendKey val="0"/>
          <c:showVal val="1"/>
          <c:showCatName val="0"/>
          <c:showSerName val="0"/>
          <c:showPercent val="0"/>
          <c:showBubbleSize val="0"/>
        </c:dLbls>
        <c:gapWidth val="75"/>
        <c:axId val="2017092920"/>
        <c:axId val="2016455112"/>
      </c:barChart>
      <c:catAx>
        <c:axId val="2017092920"/>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16455112"/>
        <c:crosses val="autoZero"/>
        <c:auto val="1"/>
        <c:lblAlgn val="ctr"/>
        <c:lblOffset val="1"/>
        <c:tickLblSkip val="1"/>
        <c:tickMarkSkip val="1"/>
        <c:noMultiLvlLbl val="0"/>
      </c:catAx>
      <c:valAx>
        <c:axId val="2016455112"/>
        <c:scaling>
          <c:orientation val="minMax"/>
          <c:max val="50"/>
          <c:min val="0"/>
        </c:scaling>
        <c:delete val="0"/>
        <c:axPos val="l"/>
        <c:title>
          <c:tx>
            <c:rich>
              <a:bodyPr/>
              <a:lstStyle/>
              <a:p>
                <a:pPr>
                  <a:defRPr/>
                </a:pPr>
                <a:r>
                  <a:rPr lang="en-US" sz="1600" b="1" i="0" baseline="0" dirty="0">
                    <a:effectLst/>
                  </a:rPr>
                  <a:t>Patients (%)</a:t>
                </a:r>
                <a:endParaRPr lang="en-US" sz="1600" dirty="0">
                  <a:effectLst/>
                </a:endParaRPr>
              </a:p>
            </c:rich>
          </c:tx>
          <c:layout>
            <c:manualLayout>
              <c:xMode val="edge"/>
              <c:yMode val="edge"/>
              <c:x val="1.9884076990376202E-2"/>
              <c:y val="0.312164605142345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17092920"/>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64747861378439"/>
          <c:y val="1.8543358318437099E-2"/>
          <c:w val="0.81519041022649896"/>
          <c:h val="8.1576179701191798E-2"/>
        </c:manualLayout>
      </c:layout>
      <c:overlay val="0"/>
      <c:spPr>
        <a:noFill/>
      </c:spPr>
      <c:txPr>
        <a:bodyPr/>
        <a:lstStyle/>
        <a:p>
          <a:pPr>
            <a:defRPr sz="16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1383625153349"/>
          <c:y val="0.104398167334346"/>
          <c:w val="0.83539795364493707"/>
          <c:h val="0.78893631717087997"/>
        </c:manualLayout>
      </c:layout>
      <c:barChart>
        <c:barDir val="col"/>
        <c:grouping val="clustered"/>
        <c:varyColors val="0"/>
        <c:ser>
          <c:idx val="0"/>
          <c:order val="0"/>
          <c:tx>
            <c:strRef>
              <c:f>Sheet1!$B$1</c:f>
              <c:strCache>
                <c:ptCount val="1"/>
                <c:pt idx="0">
                  <c:v>Raltegravir + TDF-FTC</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HDL</c:v>
                </c:pt>
                <c:pt idx="3">
                  <c:v>LDL </c:v>
                </c:pt>
              </c:strCache>
            </c:strRef>
          </c:cat>
          <c:val>
            <c:numRef>
              <c:f>Sheet1!$B$2:$B$5</c:f>
              <c:numCache>
                <c:formatCode>0.00</c:formatCode>
                <c:ptCount val="4"/>
                <c:pt idx="0">
                  <c:v>0.55000000000000004</c:v>
                </c:pt>
                <c:pt idx="1">
                  <c:v>-0.16</c:v>
                </c:pt>
                <c:pt idx="2">
                  <c:v>0.23</c:v>
                </c:pt>
                <c:pt idx="3">
                  <c:v>0.33</c:v>
                </c:pt>
              </c:numCache>
            </c:numRef>
          </c:val>
          <c:extLst>
            <c:ext xmlns:c16="http://schemas.microsoft.com/office/drawing/2014/chart" uri="{C3380CC4-5D6E-409C-BE32-E72D297353CC}">
              <c16:uniqueId val="{00000000-87E6-DA43-BDAD-B44E4C9D7332}"/>
            </c:ext>
          </c:extLst>
        </c:ser>
        <c:ser>
          <c:idx val="1"/>
          <c:order val="1"/>
          <c:tx>
            <c:strRef>
              <c:f>Sheet1!$C$1</c:f>
              <c:strCache>
                <c:ptCount val="1"/>
                <c:pt idx="0">
                  <c:v>Efavirenz + TDF-FTC</c:v>
                </c:pt>
              </c:strCache>
            </c:strRef>
          </c:tx>
          <c:spPr>
            <a:solidFill>
              <a:srgbClr val="718E25"/>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HDL</c:v>
                </c:pt>
                <c:pt idx="3">
                  <c:v>LDL </c:v>
                </c:pt>
              </c:strCache>
            </c:strRef>
          </c:cat>
          <c:val>
            <c:numRef>
              <c:f>Sheet1!$C$2:$C$5</c:f>
              <c:numCache>
                <c:formatCode>0.00</c:formatCode>
                <c:ptCount val="4"/>
                <c:pt idx="0">
                  <c:v>1.82</c:v>
                </c:pt>
                <c:pt idx="1">
                  <c:v>2.08</c:v>
                </c:pt>
                <c:pt idx="2">
                  <c:v>0.56000000000000005</c:v>
                </c:pt>
                <c:pt idx="3">
                  <c:v>0.89</c:v>
                </c:pt>
              </c:numCache>
            </c:numRef>
          </c:val>
          <c:extLst>
            <c:ext xmlns:c16="http://schemas.microsoft.com/office/drawing/2014/chart" uri="{C3380CC4-5D6E-409C-BE32-E72D297353CC}">
              <c16:uniqueId val="{00000001-87E6-DA43-BDAD-B44E4C9D7332}"/>
            </c:ext>
          </c:extLst>
        </c:ser>
        <c:dLbls>
          <c:showLegendKey val="0"/>
          <c:showVal val="1"/>
          <c:showCatName val="0"/>
          <c:showSerName val="0"/>
          <c:showPercent val="0"/>
          <c:showBubbleSize val="0"/>
        </c:dLbls>
        <c:gapWidth val="125"/>
        <c:axId val="-2043306376"/>
        <c:axId val="-2043416968"/>
      </c:barChart>
      <c:catAx>
        <c:axId val="-2043306376"/>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sz="1600" b="0" i="0"/>
            </a:pPr>
            <a:endParaRPr lang="en-US"/>
          </a:p>
        </c:txPr>
        <c:crossAx val="-2043416968"/>
        <c:crosses val="autoZero"/>
        <c:auto val="1"/>
        <c:lblAlgn val="ctr"/>
        <c:lblOffset val="1"/>
        <c:tickLblSkip val="1"/>
        <c:tickMarkSkip val="1"/>
        <c:noMultiLvlLbl val="0"/>
      </c:catAx>
      <c:valAx>
        <c:axId val="-2043416968"/>
        <c:scaling>
          <c:orientation val="minMax"/>
          <c:max val="5"/>
          <c:min val="-2"/>
        </c:scaling>
        <c:delete val="0"/>
        <c:axPos val="l"/>
        <c:title>
          <c:tx>
            <c:rich>
              <a:bodyPr/>
              <a:lstStyle/>
              <a:p>
                <a:pPr>
                  <a:defRPr sz="1500"/>
                </a:pPr>
                <a:r>
                  <a:rPr lang="en-US" sz="1500" dirty="0"/>
                  <a:t>Mean Change from Baseline</a:t>
                </a:r>
                <a:r>
                  <a:rPr lang="en-US" sz="1500" baseline="0" dirty="0"/>
                  <a:t> </a:t>
                </a:r>
                <a:r>
                  <a:rPr lang="en-US" sz="1500" dirty="0"/>
                  <a:t>(</a:t>
                </a:r>
                <a:r>
                  <a:rPr lang="en-US" sz="1500" dirty="0" err="1"/>
                  <a:t>mmol</a:t>
                </a:r>
                <a:r>
                  <a:rPr lang="en-US" sz="1500" dirty="0"/>
                  <a:t>/L)</a:t>
                </a:r>
              </a:p>
            </c:rich>
          </c:tx>
          <c:layout>
            <c:manualLayout>
              <c:xMode val="edge"/>
              <c:yMode val="edge"/>
              <c:x val="2.0792482772183499E-2"/>
              <c:y val="8.6023169517603401E-2"/>
            </c:manualLayout>
          </c:layout>
          <c:overlay val="0"/>
        </c:title>
        <c:numFmt formatCode="0" sourceLinked="0"/>
        <c:majorTickMark val="out"/>
        <c:minorTickMark val="none"/>
        <c:tickLblPos val="nextTo"/>
        <c:spPr>
          <a:ln w="12700" cmpd="sng">
            <a:solidFill>
              <a:srgbClr val="000000"/>
            </a:solidFill>
          </a:ln>
        </c:spPr>
        <c:crossAx val="-2043306376"/>
        <c:crosses val="autoZero"/>
        <c:crossBetween val="between"/>
        <c:majorUnit val="2"/>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5660426962508659"/>
          <c:y val="1.7006742691646301E-2"/>
          <c:w val="0.70490808680012984"/>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8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585000842784599"/>
          <c:y val="0.156763825574435"/>
          <c:w val="0.82575821857884202"/>
          <c:h val="0.79068241469816303"/>
        </c:manualLayout>
      </c:layout>
      <c:barChart>
        <c:barDir val="col"/>
        <c:grouping val="clustered"/>
        <c:varyColors val="0"/>
        <c:ser>
          <c:idx val="0"/>
          <c:order val="0"/>
          <c:tx>
            <c:v>Series 1</c:v>
          </c:tx>
          <c:spPr>
            <a:solidFill>
              <a:schemeClr val="accent1"/>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54A7-E243-85BC-81B5AA18F070}"/>
              </c:ext>
            </c:extLst>
          </c:dPt>
          <c:dPt>
            <c:idx val="1"/>
            <c:invertIfNegative val="0"/>
            <c:bubble3D val="0"/>
            <c:spPr>
              <a:solidFill>
                <a:schemeClr val="accent5"/>
              </a:solidFill>
              <a:ln w="12700">
                <a:noFill/>
              </a:ln>
              <a:effectLst/>
              <a:scene3d>
                <a:camera prst="orthographicFront"/>
                <a:lightRig rig="threePt" dir="t"/>
              </a:scene3d>
              <a:sp3d>
                <a:bevelT/>
              </a:sp3d>
            </c:spPr>
            <c:extLst>
              <c:ext xmlns:c16="http://schemas.microsoft.com/office/drawing/2014/chart" uri="{C3380CC4-5D6E-409C-BE32-E72D297353CC}">
                <c16:uniqueId val="{00000002-54A7-E243-85BC-81B5AA18F070}"/>
              </c:ext>
            </c:extLst>
          </c:dPt>
          <c:dPt>
            <c:idx val="2"/>
            <c:invertIfNegative val="0"/>
            <c:bubble3D val="0"/>
            <c:spPr>
              <a:solidFill>
                <a:schemeClr val="accent2"/>
              </a:solidFill>
              <a:ln w="12700">
                <a:noFill/>
              </a:ln>
              <a:effectLst/>
              <a:scene3d>
                <a:camera prst="orthographicFront"/>
                <a:lightRig rig="threePt" dir="t"/>
              </a:scene3d>
              <a:sp3d>
                <a:bevelT/>
              </a:sp3d>
            </c:spPr>
            <c:extLst>
              <c:ext xmlns:c16="http://schemas.microsoft.com/office/drawing/2014/chart" uri="{C3380CC4-5D6E-409C-BE32-E72D297353CC}">
                <c16:uniqueId val="{00000004-54A7-E243-85BC-81B5AA18F070}"/>
              </c:ext>
            </c:extLst>
          </c:dPt>
          <c:dPt>
            <c:idx val="3"/>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6-54A7-E243-85BC-81B5AA18F070}"/>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A7-E243-85BC-81B5AA18F07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A7-E243-85BC-81B5AA18F070}"/>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A7-E243-85BC-81B5AA18F070}"/>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A7-E243-85BC-81B5AA18F070}"/>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A7-E243-85BC-81B5AA18F070}"/>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A7-E243-85BC-81B5AA18F070}"/>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A7-E243-85BC-81B5AA18F070}"/>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A7-E243-85BC-81B5AA18F070}"/>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4A7-E243-85BC-81B5AA18F070}"/>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4A7-E243-85BC-81B5AA18F070}"/>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4A7-E243-85BC-81B5AA18F070}"/>
                </c:ext>
              </c:extLst>
            </c:dLbl>
            <c:numFmt formatCode="0.0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RAL 200 mg BID_x000d_+ OBT </c:v>
                </c:pt>
                <c:pt idx="1">
                  <c:v>RAL 400 mg BID_x000d_+ OBT </c:v>
                </c:pt>
                <c:pt idx="2">
                  <c:v>RAL 600 mg BID_x000d_+ OBT </c:v>
                </c:pt>
                <c:pt idx="3">
                  <c:v>Placebo BID_x000d_+ OBT </c:v>
                </c:pt>
              </c:strCache>
            </c:strRef>
          </c:cat>
          <c:val>
            <c:numRef>
              <c:f>Sheet1!$B$2:$B$5</c:f>
              <c:numCache>
                <c:formatCode>0.00</c:formatCode>
                <c:ptCount val="4"/>
                <c:pt idx="0">
                  <c:v>-1.8</c:v>
                </c:pt>
                <c:pt idx="1">
                  <c:v>-1.87</c:v>
                </c:pt>
                <c:pt idx="2">
                  <c:v>-1.84</c:v>
                </c:pt>
                <c:pt idx="3">
                  <c:v>-0.35</c:v>
                </c:pt>
              </c:numCache>
            </c:numRef>
          </c:val>
          <c:extLst>
            <c:ext xmlns:c16="http://schemas.microsoft.com/office/drawing/2014/chart" uri="{C3380CC4-5D6E-409C-BE32-E72D297353CC}">
              <c16:uniqueId val="{0000000E-54A7-E243-85BC-81B5AA18F070}"/>
            </c:ext>
          </c:extLst>
        </c:ser>
        <c:dLbls>
          <c:showLegendKey val="0"/>
          <c:showVal val="1"/>
          <c:showCatName val="0"/>
          <c:showSerName val="0"/>
          <c:showPercent val="0"/>
          <c:showBubbleSize val="0"/>
        </c:dLbls>
        <c:gapWidth val="100"/>
        <c:axId val="-2021091720"/>
        <c:axId val="-2020738152"/>
      </c:barChart>
      <c:catAx>
        <c:axId val="-2021091720"/>
        <c:scaling>
          <c:orientation val="minMax"/>
        </c:scaling>
        <c:delete val="0"/>
        <c:axPos val="b"/>
        <c:numFmt formatCode="General" sourceLinked="1"/>
        <c:majorTickMark val="out"/>
        <c:minorTickMark val="none"/>
        <c:tickLblPos val="high"/>
        <c:spPr>
          <a:ln w="12700" cap="flat" cmpd="sng" algn="ctr">
            <a:solidFill>
              <a:prstClr val="black"/>
            </a:solidFill>
            <a:prstDash val="solid"/>
            <a:round/>
            <a:headEnd type="none" w="med" len="med"/>
            <a:tailEnd type="none" w="med" len="med"/>
          </a:ln>
        </c:spPr>
        <c:txPr>
          <a:bodyPr/>
          <a:lstStyle/>
          <a:p>
            <a:pPr>
              <a:defRPr sz="1400" b="1"/>
            </a:pPr>
            <a:endParaRPr lang="en-US"/>
          </a:p>
        </c:txPr>
        <c:crossAx val="-2020738152"/>
        <c:crosses val="autoZero"/>
        <c:auto val="1"/>
        <c:lblAlgn val="ctr"/>
        <c:lblOffset val="10"/>
        <c:tickLblSkip val="1"/>
        <c:tickMarkSkip val="1"/>
        <c:noMultiLvlLbl val="0"/>
      </c:catAx>
      <c:valAx>
        <c:axId val="-2020738152"/>
        <c:scaling>
          <c:orientation val="minMax"/>
          <c:max val="0"/>
          <c:min val="-2.5"/>
        </c:scaling>
        <c:delete val="0"/>
        <c:axPos val="l"/>
        <c:title>
          <c:tx>
            <c:rich>
              <a:bodyPr/>
              <a:lstStyle/>
              <a:p>
                <a:pPr>
                  <a:defRPr sz="1400"/>
                </a:pPr>
                <a:r>
                  <a:rPr lang="en-US" sz="1400" dirty="0"/>
                  <a:t>Change in HIV RNA from Baseline</a:t>
                </a:r>
              </a:p>
              <a:p>
                <a:pPr>
                  <a:defRPr sz="1400"/>
                </a:pPr>
                <a:r>
                  <a:rPr lang="en-US" sz="1400" dirty="0"/>
                  <a:t> (Log10 copies/ml)</a:t>
                </a:r>
              </a:p>
            </c:rich>
          </c:tx>
          <c:layout>
            <c:manualLayout>
              <c:xMode val="edge"/>
              <c:yMode val="edge"/>
              <c:x val="9.7946298853873303E-3"/>
              <c:y val="0.20467168577611999"/>
            </c:manualLayout>
          </c:layout>
          <c:overlay val="0"/>
        </c:title>
        <c:numFmt formatCode="0.0" sourceLinked="0"/>
        <c:majorTickMark val="out"/>
        <c:minorTickMark val="none"/>
        <c:tickLblPos val="nextTo"/>
        <c:spPr>
          <a:ln w="12700" cmpd="sng">
            <a:solidFill>
              <a:schemeClr val="tx1"/>
            </a:solidFill>
          </a:ln>
        </c:spPr>
        <c:crossAx val="-2021091720"/>
        <c:crosses val="autoZero"/>
        <c:crossBetween val="between"/>
        <c:majorUnit val="0.5"/>
        <c:minorUnit val="0.5"/>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3.4640469605754801E-2"/>
          <c:w val="0.82601761556664899"/>
          <c:h val="0.82399315925724304"/>
        </c:manualLayout>
      </c:layout>
      <c:barChart>
        <c:barDir val="col"/>
        <c:grouping val="clustered"/>
        <c:varyColors val="0"/>
        <c:ser>
          <c:idx val="0"/>
          <c:order val="0"/>
          <c:tx>
            <c:strRef>
              <c:f>Sheet1!$B$2</c:f>
              <c:strCache>
                <c:ptCount val="1"/>
                <c:pt idx="0">
                  <c:v>&lt; 50 copies/mL</c:v>
                </c:pt>
              </c:strCache>
            </c:strRef>
          </c:tx>
          <c:spPr>
            <a:solidFill>
              <a:srgbClr val="766080"/>
            </a:solidFill>
            <a:ln w="12700">
              <a:noFill/>
            </a:ln>
            <a:effectLst/>
            <a:scene3d>
              <a:camera prst="orthographicFront"/>
              <a:lightRig rig="threePt" dir="t"/>
            </a:scene3d>
            <a:sp3d>
              <a:bevelT/>
            </a:sp3d>
          </c:spPr>
          <c:invertIfNegative val="0"/>
          <c:dPt>
            <c:idx val="0"/>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1-E03A-C547-9D7A-10200D307091}"/>
              </c:ext>
            </c:extLst>
          </c:dPt>
          <c:dPt>
            <c:idx val="1"/>
            <c:invertIfNegative val="0"/>
            <c:bubble3D val="0"/>
            <c:spPr>
              <a:solidFill>
                <a:srgbClr val="967C4A"/>
              </a:solidFill>
              <a:ln w="12700">
                <a:noFill/>
              </a:ln>
              <a:effectLst/>
              <a:scene3d>
                <a:camera prst="orthographicFront"/>
                <a:lightRig rig="threePt" dir="t"/>
              </a:scene3d>
              <a:sp3d>
                <a:bevelT/>
              </a:sp3d>
            </c:spPr>
            <c:extLst>
              <c:ext xmlns:c16="http://schemas.microsoft.com/office/drawing/2014/chart" uri="{C3380CC4-5D6E-409C-BE32-E72D297353CC}">
                <c16:uniqueId val="{00000003-E03A-C547-9D7A-10200D307091}"/>
              </c:ext>
            </c:extLst>
          </c:dPt>
          <c:dPt>
            <c:idx val="2"/>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5-E03A-C547-9D7A-10200D307091}"/>
              </c:ext>
            </c:extLst>
          </c:dPt>
          <c:dLbls>
            <c:dLbl>
              <c:idx val="1"/>
              <c:numFmt formatCode="0" sourceLinked="0"/>
              <c:spPr>
                <a:noFill/>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E03A-C547-9D7A-10200D307091}"/>
                </c:ext>
              </c:extLst>
            </c:dLbl>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RAL 200 mg BID _x000d_+ OBR</c:v>
                </c:pt>
                <c:pt idx="1">
                  <c:v>RAL 400 mg BID_x000d_+ OBR</c:v>
                </c:pt>
                <c:pt idx="2">
                  <c:v>RAL 600 mg BID_x000d_+ OBR</c:v>
                </c:pt>
                <c:pt idx="3">
                  <c:v>Placebo_x000d_+ OBR</c:v>
                </c:pt>
              </c:strCache>
            </c:strRef>
          </c:cat>
          <c:val>
            <c:numRef>
              <c:f>Sheet1!$B$3:$B$6</c:f>
              <c:numCache>
                <c:formatCode>0.0</c:formatCode>
                <c:ptCount val="4"/>
                <c:pt idx="0">
                  <c:v>65.099999999999994</c:v>
                </c:pt>
                <c:pt idx="1">
                  <c:v>55.6</c:v>
                </c:pt>
                <c:pt idx="2">
                  <c:v>66.7</c:v>
                </c:pt>
                <c:pt idx="3">
                  <c:v>13.3</c:v>
                </c:pt>
              </c:numCache>
            </c:numRef>
          </c:val>
          <c:extLst>
            <c:ext xmlns:c16="http://schemas.microsoft.com/office/drawing/2014/chart" uri="{C3380CC4-5D6E-409C-BE32-E72D297353CC}">
              <c16:uniqueId val="{00000006-E03A-C547-9D7A-10200D307091}"/>
            </c:ext>
          </c:extLst>
        </c:ser>
        <c:dLbls>
          <c:showLegendKey val="0"/>
          <c:showVal val="1"/>
          <c:showCatName val="0"/>
          <c:showSerName val="0"/>
          <c:showPercent val="0"/>
          <c:showBubbleSize val="0"/>
        </c:dLbls>
        <c:gapWidth val="125"/>
        <c:axId val="-1966870984"/>
        <c:axId val="-1966867768"/>
      </c:barChart>
      <c:catAx>
        <c:axId val="-1966870984"/>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400" b="1"/>
            </a:pPr>
            <a:endParaRPr lang="en-US"/>
          </a:p>
        </c:txPr>
        <c:crossAx val="-1966867768"/>
        <c:crosses val="autoZero"/>
        <c:auto val="1"/>
        <c:lblAlgn val="ctr"/>
        <c:lblOffset val="1"/>
        <c:tickLblSkip val="1"/>
        <c:tickMarkSkip val="1"/>
        <c:noMultiLvlLbl val="0"/>
      </c:catAx>
      <c:valAx>
        <c:axId val="-1966867768"/>
        <c:scaling>
          <c:orientation val="minMax"/>
          <c:max val="100"/>
          <c:min val="0"/>
        </c:scaling>
        <c:delete val="0"/>
        <c:axPos val="l"/>
        <c:title>
          <c:tx>
            <c:rich>
              <a:bodyPr/>
              <a:lstStyle/>
              <a:p>
                <a:pPr>
                  <a:defRPr sz="1600"/>
                </a:pPr>
                <a:r>
                  <a:rPr lang="en-US" sz="1600" dirty="0"/>
                  <a:t>HIV</a:t>
                </a:r>
                <a:r>
                  <a:rPr lang="en-US" sz="1600" baseline="0" dirty="0"/>
                  <a:t> RNA &lt; 50 copies/mL (%)</a:t>
                </a:r>
                <a:endParaRPr lang="en-US" sz="1600" dirty="0"/>
              </a:p>
            </c:rich>
          </c:tx>
          <c:layout>
            <c:manualLayout>
              <c:xMode val="edge"/>
              <c:yMode val="edge"/>
              <c:x val="1.6975308641975301E-2"/>
              <c:y val="9.0092572894707998E-2"/>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196687098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5953368499551"/>
          <c:w val="0.84453618644891604"/>
          <c:h val="0.77022420132924296"/>
        </c:manualLayout>
      </c:layout>
      <c:barChart>
        <c:barDir val="col"/>
        <c:grouping val="clustered"/>
        <c:varyColors val="0"/>
        <c:ser>
          <c:idx val="0"/>
          <c:order val="0"/>
          <c:tx>
            <c:strRef>
              <c:f>Sheet1!$B$1</c:f>
              <c:strCache>
                <c:ptCount val="1"/>
                <c:pt idx="0">
                  <c:v>Immediate Intensification (RAL 1st)</c:v>
                </c:pt>
              </c:strCache>
            </c:strRef>
          </c:tx>
          <c:spPr>
            <a:solidFill>
              <a:schemeClr val="accent5"/>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 to Week 12</c:v>
                </c:pt>
                <c:pt idx="1">
                  <c:v>Week 12 to Week 24</c:v>
                </c:pt>
              </c:strCache>
            </c:strRef>
          </c:cat>
          <c:val>
            <c:numRef>
              <c:f>Sheet1!$B$2:$B$3</c:f>
              <c:numCache>
                <c:formatCode>0</c:formatCode>
                <c:ptCount val="2"/>
                <c:pt idx="0">
                  <c:v>42</c:v>
                </c:pt>
                <c:pt idx="1">
                  <c:v>-26</c:v>
                </c:pt>
              </c:numCache>
            </c:numRef>
          </c:val>
          <c:extLst>
            <c:ext xmlns:c16="http://schemas.microsoft.com/office/drawing/2014/chart" uri="{C3380CC4-5D6E-409C-BE32-E72D297353CC}">
              <c16:uniqueId val="{00000000-5DFD-6044-A962-AB3EF85E5254}"/>
            </c:ext>
          </c:extLst>
        </c:ser>
        <c:ser>
          <c:idx val="1"/>
          <c:order val="1"/>
          <c:tx>
            <c:strRef>
              <c:f>Sheet1!$C$1</c:f>
              <c:strCache>
                <c:ptCount val="1"/>
                <c:pt idx="0">
                  <c:v>Delayed Intensification (Placebo 1st)</c:v>
                </c:pt>
              </c:strCache>
            </c:strRef>
          </c:tx>
          <c:spPr>
            <a:solidFill>
              <a:schemeClr val="accent1"/>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Baseline to Week 12</c:v>
                </c:pt>
                <c:pt idx="1">
                  <c:v>Week 12 to Week 24</c:v>
                </c:pt>
              </c:strCache>
            </c:strRef>
          </c:cat>
          <c:val>
            <c:numRef>
              <c:f>Sheet1!$C$2:$C$3</c:f>
              <c:numCache>
                <c:formatCode>0</c:formatCode>
                <c:ptCount val="2"/>
                <c:pt idx="0">
                  <c:v>-44</c:v>
                </c:pt>
                <c:pt idx="1">
                  <c:v>54</c:v>
                </c:pt>
              </c:numCache>
            </c:numRef>
          </c:val>
          <c:extLst>
            <c:ext xmlns:c16="http://schemas.microsoft.com/office/drawing/2014/chart" uri="{C3380CC4-5D6E-409C-BE32-E72D297353CC}">
              <c16:uniqueId val="{00000001-5DFD-6044-A962-AB3EF85E5254}"/>
            </c:ext>
          </c:extLst>
        </c:ser>
        <c:dLbls>
          <c:showLegendKey val="0"/>
          <c:showVal val="1"/>
          <c:showCatName val="0"/>
          <c:showSerName val="0"/>
          <c:showPercent val="0"/>
          <c:showBubbleSize val="0"/>
        </c:dLbls>
        <c:gapWidth val="100"/>
        <c:axId val="-2017528728"/>
        <c:axId val="-2017506584"/>
      </c:barChart>
      <c:catAx>
        <c:axId val="-2017528728"/>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c:spPr>
        <c:txPr>
          <a:bodyPr/>
          <a:lstStyle/>
          <a:p>
            <a:pPr>
              <a:defRPr sz="1400" b="1"/>
            </a:pPr>
            <a:endParaRPr lang="en-US"/>
          </a:p>
        </c:txPr>
        <c:crossAx val="-2017506584"/>
        <c:crossesAt val="0"/>
        <c:auto val="1"/>
        <c:lblAlgn val="ctr"/>
        <c:lblOffset val="1"/>
        <c:tickLblSkip val="1"/>
        <c:tickMarkSkip val="1"/>
        <c:noMultiLvlLbl val="0"/>
      </c:catAx>
      <c:valAx>
        <c:axId val="-2017506584"/>
        <c:scaling>
          <c:orientation val="minMax"/>
          <c:max val="75"/>
          <c:min val="-75"/>
        </c:scaling>
        <c:delete val="0"/>
        <c:axPos val="l"/>
        <c:title>
          <c:tx>
            <c:rich>
              <a:bodyPr/>
              <a:lstStyle/>
              <a:p>
                <a:pPr>
                  <a:defRPr sz="1400"/>
                </a:pPr>
                <a:r>
                  <a:rPr lang="en-US" sz="1400" dirty="0"/>
                  <a:t>Median Change in CD4 count </a:t>
                </a:r>
              </a:p>
              <a:p>
                <a:pPr>
                  <a:defRPr sz="1400"/>
                </a:pPr>
                <a:r>
                  <a:rPr lang="en-US" sz="1400" dirty="0"/>
                  <a:t>(cells/mm</a:t>
                </a:r>
                <a:r>
                  <a:rPr lang="en-US" sz="1400" baseline="30000" dirty="0"/>
                  <a:t>3</a:t>
                </a:r>
                <a:r>
                  <a:rPr lang="en-US" sz="1400" baseline="0" dirty="0"/>
                  <a:t>)</a:t>
                </a:r>
                <a:endParaRPr lang="en-US" sz="1400" dirty="0"/>
              </a:p>
            </c:rich>
          </c:tx>
          <c:layout>
            <c:manualLayout>
              <c:xMode val="edge"/>
              <c:yMode val="edge"/>
              <c:x val="0"/>
              <c:y val="0.18058568766716601"/>
            </c:manualLayout>
          </c:layout>
          <c:overlay val="0"/>
        </c:title>
        <c:numFmt formatCode="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2017528728"/>
        <c:crosses val="autoZero"/>
        <c:crossBetween val="between"/>
        <c:majorUnit val="15"/>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8.8735904539710295E-2"/>
          <c:y val="1.6406743385419299E-2"/>
          <c:w val="0.91126409546028997"/>
          <c:h val="6.9273120222463E-2"/>
        </c:manualLayout>
      </c:layout>
      <c:overlay val="0"/>
      <c:spPr>
        <a:noFill/>
        <a:ln>
          <a:no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LPV/r + RAL </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&lt;200 copies/mL</c:v>
                </c:pt>
                <c:pt idx="1">
                  <c:v>HIV &lt;50 copies/mL</c:v>
                </c:pt>
              </c:strCache>
            </c:strRef>
          </c:cat>
          <c:val>
            <c:numRef>
              <c:f>Sheet1!$B$2:$B$3</c:f>
              <c:numCache>
                <c:formatCode>0</c:formatCode>
                <c:ptCount val="2"/>
                <c:pt idx="0">
                  <c:v>82.6</c:v>
                </c:pt>
                <c:pt idx="1">
                  <c:v>70.5</c:v>
                </c:pt>
              </c:numCache>
            </c:numRef>
          </c:val>
          <c:extLst>
            <c:ext xmlns:c16="http://schemas.microsoft.com/office/drawing/2014/chart" uri="{C3380CC4-5D6E-409C-BE32-E72D297353CC}">
              <c16:uniqueId val="{00000000-C3CE-FD49-80EA-5915E4F1647D}"/>
            </c:ext>
          </c:extLst>
        </c:ser>
        <c:ser>
          <c:idx val="1"/>
          <c:order val="1"/>
          <c:tx>
            <c:strRef>
              <c:f>Sheet1!$C$1</c:f>
              <c:strCache>
                <c:ptCount val="1"/>
                <c:pt idx="0">
                  <c:v>LPV/r + NRTIs</c:v>
                </c:pt>
              </c:strCache>
            </c:strRef>
          </c:tx>
          <c:spPr>
            <a:solidFill>
              <a:schemeClr val="accent5"/>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&lt;200 copies/mL</c:v>
                </c:pt>
                <c:pt idx="1">
                  <c:v>HIV &lt;50 copies/mL</c:v>
                </c:pt>
              </c:strCache>
            </c:strRef>
          </c:cat>
          <c:val>
            <c:numRef>
              <c:f>Sheet1!$C$2:$C$3</c:f>
              <c:numCache>
                <c:formatCode>0</c:formatCode>
                <c:ptCount val="2"/>
                <c:pt idx="0">
                  <c:v>81</c:v>
                </c:pt>
                <c:pt idx="1">
                  <c:v>71.099999999999994</c:v>
                </c:pt>
              </c:numCache>
            </c:numRef>
          </c:val>
          <c:extLst>
            <c:ext xmlns:c16="http://schemas.microsoft.com/office/drawing/2014/chart" uri="{C3380CC4-5D6E-409C-BE32-E72D297353CC}">
              <c16:uniqueId val="{00000001-C3CE-FD49-80EA-5915E4F1647D}"/>
            </c:ext>
          </c:extLst>
        </c:ser>
        <c:dLbls>
          <c:showLegendKey val="0"/>
          <c:showVal val="1"/>
          <c:showCatName val="0"/>
          <c:showSerName val="0"/>
          <c:showPercent val="0"/>
          <c:showBubbleSize val="0"/>
        </c:dLbls>
        <c:gapWidth val="75"/>
        <c:axId val="-1960704968"/>
        <c:axId val="-1960697192"/>
      </c:barChart>
      <c:catAx>
        <c:axId val="-1960704968"/>
        <c:scaling>
          <c:orientation val="minMax"/>
        </c:scaling>
        <c:delete val="0"/>
        <c:axPos val="b"/>
        <c:title>
          <c:tx>
            <c:rich>
              <a:bodyPr/>
              <a:lstStyle/>
              <a:p>
                <a:pPr>
                  <a:defRPr/>
                </a:pPr>
                <a:r>
                  <a:rPr lang="en-US" dirty="0"/>
                  <a:t>HIV</a:t>
                </a:r>
                <a:r>
                  <a:rPr lang="en-US" baseline="0" dirty="0"/>
                  <a:t> Suppression Threshold </a:t>
                </a:r>
                <a:endParaRPr lang="en-US" dirty="0"/>
              </a:p>
            </c:rich>
          </c:tx>
          <c:layout>
            <c:manualLayout>
              <c:xMode val="edge"/>
              <c:yMode val="edge"/>
              <c:x val="0.36213959366190301"/>
              <c:y val="0.91252404804728504"/>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960697192"/>
        <c:crosses val="autoZero"/>
        <c:auto val="1"/>
        <c:lblAlgn val="ctr"/>
        <c:lblOffset val="1"/>
        <c:tickLblSkip val="1"/>
        <c:tickMarkSkip val="1"/>
        <c:noMultiLvlLbl val="0"/>
      </c:catAx>
      <c:valAx>
        <c:axId val="-1960697192"/>
        <c:scaling>
          <c:orientation val="minMax"/>
          <c:max val="100"/>
          <c:min val="0"/>
        </c:scaling>
        <c:delete val="0"/>
        <c:axPos val="l"/>
        <c:title>
          <c:tx>
            <c:rich>
              <a:bodyPr/>
              <a:lstStyle/>
              <a:p>
                <a:pPr>
                  <a:defRPr/>
                </a:pPr>
                <a:r>
                  <a:rPr lang="en-US" sz="1600" b="1" i="0" baseline="0" dirty="0">
                    <a:effectLst/>
                  </a:rPr>
                  <a:t>Patients (%)</a:t>
                </a:r>
                <a:endParaRPr lang="en-US" sz="1600" dirty="0">
                  <a:effectLst/>
                </a:endParaRPr>
              </a:p>
            </c:rich>
          </c:tx>
          <c:layout>
            <c:manualLayout>
              <c:xMode val="edge"/>
              <c:yMode val="edge"/>
              <c:x val="1.9884076990376202E-2"/>
              <c:y val="0.34725242138164902"/>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196070496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3326637989695699"/>
          <c:y val="1.8543358318437099E-2"/>
          <c:w val="0.53741263244872195"/>
          <c:h val="8.1576179701191798E-2"/>
        </c:manualLayout>
      </c:layout>
      <c:overlay val="0"/>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774594147953701"/>
          <c:y val="0.11943591426071699"/>
          <c:w val="0.82601766793039699"/>
          <c:h val="0.70410978710628702"/>
        </c:manualLayout>
      </c:layout>
      <c:barChart>
        <c:barDir val="col"/>
        <c:grouping val="clustered"/>
        <c:varyColors val="0"/>
        <c:ser>
          <c:idx val="0"/>
          <c:order val="0"/>
          <c:tx>
            <c:strRef>
              <c:f>Sheet1!$B$1</c:f>
              <c:strCache>
                <c:ptCount val="1"/>
                <c:pt idx="0">
                  <c:v>LPV/r + RAL</c:v>
                </c:pt>
              </c:strCache>
            </c:strRef>
          </c:tx>
          <c:spPr>
            <a:solidFill>
              <a:schemeClr val="accent1"/>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C2E2-B345-BECB-797A6C17A6D1}"/>
              </c:ext>
            </c:extLst>
          </c:dPt>
          <c:dPt>
            <c:idx val="1"/>
            <c:invertIfNegative val="0"/>
            <c:bubble3D val="0"/>
            <c:extLst>
              <c:ext xmlns:c16="http://schemas.microsoft.com/office/drawing/2014/chart" uri="{C3380CC4-5D6E-409C-BE32-E72D297353CC}">
                <c16:uniqueId val="{00000001-C2E2-B345-BECB-797A6C17A6D1}"/>
              </c:ext>
            </c:extLst>
          </c:dPt>
          <c:dPt>
            <c:idx val="2"/>
            <c:invertIfNegative val="0"/>
            <c:bubble3D val="0"/>
            <c:extLst>
              <c:ext xmlns:c16="http://schemas.microsoft.com/office/drawing/2014/chart" uri="{C3380CC4-5D6E-409C-BE32-E72D297353CC}">
                <c16:uniqueId val="{00000002-C2E2-B345-BECB-797A6C17A6D1}"/>
              </c:ext>
            </c:extLst>
          </c:dPt>
          <c:dLbls>
            <c:numFmt formatCode="0" sourceLinked="0"/>
            <c:spPr>
              <a:noFill/>
            </c:spPr>
            <c:txPr>
              <a:bodyPr/>
              <a:lstStyle/>
              <a:p>
                <a:pPr>
                  <a:defRPr sz="16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≤100,000 copies/mL</c:v>
                </c:pt>
                <c:pt idx="2">
                  <c:v>&gt;100,000 copies/mL</c:v>
                </c:pt>
              </c:strCache>
            </c:strRef>
          </c:cat>
          <c:val>
            <c:numRef>
              <c:f>Sheet1!$B$2:$B$4</c:f>
              <c:numCache>
                <c:formatCode>0</c:formatCode>
                <c:ptCount val="3"/>
                <c:pt idx="0">
                  <c:v>83</c:v>
                </c:pt>
                <c:pt idx="1">
                  <c:v>87.6</c:v>
                </c:pt>
                <c:pt idx="2">
                  <c:v>65</c:v>
                </c:pt>
              </c:numCache>
            </c:numRef>
          </c:val>
          <c:extLst>
            <c:ext xmlns:c16="http://schemas.microsoft.com/office/drawing/2014/chart" uri="{C3380CC4-5D6E-409C-BE32-E72D297353CC}">
              <c16:uniqueId val="{00000003-C2E2-B345-BECB-797A6C17A6D1}"/>
            </c:ext>
          </c:extLst>
        </c:ser>
        <c:ser>
          <c:idx val="1"/>
          <c:order val="1"/>
          <c:tx>
            <c:strRef>
              <c:f>Sheet1!$C$1</c:f>
              <c:strCache>
                <c:ptCount val="1"/>
                <c:pt idx="0">
                  <c:v>LPV/r + NRTIs</c:v>
                </c:pt>
              </c:strCache>
            </c:strRef>
          </c:tx>
          <c:spPr>
            <a:solidFill>
              <a:schemeClr val="accent5"/>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≤100,000 copies/mL</c:v>
                </c:pt>
                <c:pt idx="2">
                  <c:v>&gt;100,000 copies/mL</c:v>
                </c:pt>
              </c:strCache>
            </c:strRef>
          </c:cat>
          <c:val>
            <c:numRef>
              <c:f>Sheet1!$C$2:$C$4</c:f>
              <c:numCache>
                <c:formatCode>0</c:formatCode>
                <c:ptCount val="3"/>
                <c:pt idx="0">
                  <c:v>81</c:v>
                </c:pt>
                <c:pt idx="1">
                  <c:v>85.8</c:v>
                </c:pt>
                <c:pt idx="2">
                  <c:v>59.6</c:v>
                </c:pt>
              </c:numCache>
            </c:numRef>
          </c:val>
          <c:extLst>
            <c:ext xmlns:c16="http://schemas.microsoft.com/office/drawing/2014/chart" uri="{C3380CC4-5D6E-409C-BE32-E72D297353CC}">
              <c16:uniqueId val="{00000004-C2E2-B345-BECB-797A6C17A6D1}"/>
            </c:ext>
          </c:extLst>
        </c:ser>
        <c:dLbls>
          <c:showLegendKey val="0"/>
          <c:showVal val="1"/>
          <c:showCatName val="0"/>
          <c:showSerName val="0"/>
          <c:showPercent val="0"/>
          <c:showBubbleSize val="0"/>
        </c:dLbls>
        <c:gapWidth val="100"/>
        <c:axId val="-2131478120"/>
        <c:axId val="-2130817656"/>
      </c:barChart>
      <c:catAx>
        <c:axId val="-2131478120"/>
        <c:scaling>
          <c:orientation val="minMax"/>
        </c:scaling>
        <c:delete val="0"/>
        <c:axPos val="b"/>
        <c:title>
          <c:tx>
            <c:rich>
              <a:bodyPr/>
              <a:lstStyle/>
              <a:p>
                <a:pPr>
                  <a:defRPr/>
                </a:pPr>
                <a:r>
                  <a:rPr lang="en-US" dirty="0"/>
                  <a:t>Baseline</a:t>
                </a:r>
                <a:r>
                  <a:rPr lang="en-US" baseline="0" dirty="0"/>
                  <a:t> HIV RNA </a:t>
                </a:r>
                <a:endParaRPr lang="en-US" dirty="0"/>
              </a:p>
            </c:rich>
          </c:tx>
          <c:layout>
            <c:manualLayout>
              <c:xMode val="edge"/>
              <c:yMode val="edge"/>
              <c:x val="0.52752017108972504"/>
              <c:y val="0.92806997670942604"/>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30817656"/>
        <c:crossesAt val="0"/>
        <c:auto val="0"/>
        <c:lblAlgn val="ctr"/>
        <c:lblOffset val="1"/>
        <c:tickLblSkip val="1"/>
        <c:tickMarkSkip val="1"/>
        <c:noMultiLvlLbl val="0"/>
      </c:catAx>
      <c:valAx>
        <c:axId val="-2130817656"/>
        <c:scaling>
          <c:orientation val="minMax"/>
          <c:max val="100"/>
          <c:min val="0"/>
        </c:scaling>
        <c:delete val="0"/>
        <c:axPos val="l"/>
        <c:title>
          <c:tx>
            <c:rich>
              <a:bodyPr/>
              <a:lstStyle/>
              <a:p>
                <a:pPr>
                  <a:defRPr sz="1800"/>
                </a:pPr>
                <a:r>
                  <a:rPr lang="en-US" sz="1600" dirty="0"/>
                  <a:t>HIV RNA &lt; 50 (%)</a:t>
                </a:r>
              </a:p>
            </c:rich>
          </c:tx>
          <c:layout>
            <c:manualLayout>
              <c:xMode val="edge"/>
              <c:yMode val="edge"/>
              <c:x val="3.0686546126178701E-2"/>
              <c:y val="0.30409440740730498"/>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3147812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5030864197530898"/>
          <c:y val="0"/>
          <c:w val="0.60241615631379397"/>
          <c:h val="0.104105366594004"/>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75674151146524304"/>
        </c:manualLayout>
      </c:layout>
      <c:barChart>
        <c:barDir val="col"/>
        <c:grouping val="clustered"/>
        <c:varyColors val="0"/>
        <c:ser>
          <c:idx val="0"/>
          <c:order val="0"/>
          <c:tx>
            <c:strRef>
              <c:f>Sheet1!$B$1</c:f>
              <c:strCache>
                <c:ptCount val="1"/>
                <c:pt idx="0">
                  <c:v>LPV-RTV + Raltegravir </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c:formatCode>
                <c:ptCount val="1"/>
                <c:pt idx="0">
                  <c:v>92</c:v>
                </c:pt>
              </c:numCache>
            </c:numRef>
          </c:val>
          <c:extLst>
            <c:ext xmlns:c16="http://schemas.microsoft.com/office/drawing/2014/chart" uri="{C3380CC4-5D6E-409C-BE32-E72D297353CC}">
              <c16:uniqueId val="{00000000-FF19-034B-8A46-80F8AD8FBDF4}"/>
            </c:ext>
          </c:extLst>
        </c:ser>
        <c:ser>
          <c:idx val="1"/>
          <c:order val="1"/>
          <c:tx>
            <c:strRef>
              <c:f>Sheet1!$C$1</c:f>
              <c:strCache>
                <c:ptCount val="1"/>
                <c:pt idx="0">
                  <c:v>LPV-RTV + 2-3 NRTIs</c:v>
                </c:pt>
              </c:strCache>
            </c:strRef>
          </c:tx>
          <c:spPr>
            <a:solidFill>
              <a:schemeClr val="accent5"/>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Sheet1!$C$2</c:f>
              <c:numCache>
                <c:formatCode>0</c:formatCode>
                <c:ptCount val="1"/>
                <c:pt idx="0">
                  <c:v>91</c:v>
                </c:pt>
              </c:numCache>
            </c:numRef>
          </c:val>
          <c:extLst>
            <c:ext xmlns:c16="http://schemas.microsoft.com/office/drawing/2014/chart" uri="{C3380CC4-5D6E-409C-BE32-E72D297353CC}">
              <c16:uniqueId val="{00000001-FF19-034B-8A46-80F8AD8FBDF4}"/>
            </c:ext>
          </c:extLst>
        </c:ser>
        <c:dLbls>
          <c:showLegendKey val="0"/>
          <c:showVal val="1"/>
          <c:showCatName val="0"/>
          <c:showSerName val="0"/>
          <c:showPercent val="0"/>
          <c:showBubbleSize val="0"/>
        </c:dLbls>
        <c:gapWidth val="275"/>
        <c:axId val="-2131587288"/>
        <c:axId val="-2131585096"/>
      </c:barChart>
      <c:catAx>
        <c:axId val="-2131587288"/>
        <c:scaling>
          <c:orientation val="minMax"/>
        </c:scaling>
        <c:delete val="0"/>
        <c:axPos val="b"/>
        <c:numFmt formatCode="0%"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31585096"/>
        <c:crosses val="autoZero"/>
        <c:auto val="1"/>
        <c:lblAlgn val="ctr"/>
        <c:lblOffset val="1"/>
        <c:tickLblSkip val="1"/>
        <c:tickMarkSkip val="1"/>
        <c:noMultiLvlLbl val="0"/>
      </c:catAx>
      <c:valAx>
        <c:axId val="-2131585096"/>
        <c:scaling>
          <c:orientation val="minMax"/>
          <c:max val="100"/>
          <c:min val="0"/>
        </c:scaling>
        <c:delete val="0"/>
        <c:axPos val="l"/>
        <c:title>
          <c:tx>
            <c:rich>
              <a:bodyPr/>
              <a:lstStyle/>
              <a:p>
                <a:pPr>
                  <a:defRPr/>
                </a:pPr>
                <a:r>
                  <a:rPr lang="en-US" sz="1600" b="1" i="0" baseline="0" dirty="0">
                    <a:effectLst/>
                  </a:rPr>
                  <a:t>HIV RNA &lt; 400 copies/mL</a:t>
                </a:r>
                <a:endParaRPr lang="en-US" sz="1600" dirty="0">
                  <a:effectLst/>
                </a:endParaRPr>
              </a:p>
            </c:rich>
          </c:tx>
          <c:layout>
            <c:manualLayout>
              <c:xMode val="edge"/>
              <c:yMode val="edge"/>
              <c:x val="5.9951881014873101E-3"/>
              <c:y val="0.195205217677997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13158728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9437749100806798"/>
          <c:y val="1.8543358318437099E-2"/>
          <c:w val="0.67630152133761001"/>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LPV-RTV + RAL </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Cumulative probability of virologic failure </c:v>
                </c:pt>
                <c:pt idx="1">
                  <c:v>Grade 3+ Adverse Events</c:v>
                </c:pt>
                <c:pt idx="2">
                  <c:v>Serious Adverse Events</c:v>
                </c:pt>
              </c:strCache>
            </c:strRef>
          </c:cat>
          <c:val>
            <c:numRef>
              <c:f>Sheet1!$B$2:$B$4</c:f>
              <c:numCache>
                <c:formatCode>0</c:formatCode>
                <c:ptCount val="3"/>
                <c:pt idx="0">
                  <c:v>10</c:v>
                </c:pt>
                <c:pt idx="1">
                  <c:v>24</c:v>
                </c:pt>
                <c:pt idx="2">
                  <c:v>7</c:v>
                </c:pt>
              </c:numCache>
            </c:numRef>
          </c:val>
          <c:extLst>
            <c:ext xmlns:c16="http://schemas.microsoft.com/office/drawing/2014/chart" uri="{C3380CC4-5D6E-409C-BE32-E72D297353CC}">
              <c16:uniqueId val="{00000000-9394-E841-88D4-141015E48F11}"/>
            </c:ext>
          </c:extLst>
        </c:ser>
        <c:ser>
          <c:idx val="1"/>
          <c:order val="1"/>
          <c:tx>
            <c:strRef>
              <c:f>Sheet1!$C$1</c:f>
              <c:strCache>
                <c:ptCount val="1"/>
                <c:pt idx="0">
                  <c:v>LPV-RTV + NRTIs</c:v>
                </c:pt>
              </c:strCache>
            </c:strRef>
          </c:tx>
          <c:spPr>
            <a:solidFill>
              <a:schemeClr val="accent5"/>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Cumulative probability of virologic failure </c:v>
                </c:pt>
                <c:pt idx="1">
                  <c:v>Grade 3+ Adverse Events</c:v>
                </c:pt>
                <c:pt idx="2">
                  <c:v>Serious Adverse Events</c:v>
                </c:pt>
              </c:strCache>
            </c:strRef>
          </c:cat>
          <c:val>
            <c:numRef>
              <c:f>Sheet1!$C$2:$C$4</c:f>
              <c:numCache>
                <c:formatCode>0</c:formatCode>
                <c:ptCount val="3"/>
                <c:pt idx="0">
                  <c:v>12</c:v>
                </c:pt>
                <c:pt idx="1">
                  <c:v>32</c:v>
                </c:pt>
                <c:pt idx="2">
                  <c:v>11</c:v>
                </c:pt>
              </c:numCache>
            </c:numRef>
          </c:val>
          <c:extLst>
            <c:ext xmlns:c16="http://schemas.microsoft.com/office/drawing/2014/chart" uri="{C3380CC4-5D6E-409C-BE32-E72D297353CC}">
              <c16:uniqueId val="{00000001-9394-E841-88D4-141015E48F11}"/>
            </c:ext>
          </c:extLst>
        </c:ser>
        <c:dLbls>
          <c:showLegendKey val="0"/>
          <c:showVal val="1"/>
          <c:showCatName val="0"/>
          <c:showSerName val="0"/>
          <c:showPercent val="0"/>
          <c:showBubbleSize val="0"/>
        </c:dLbls>
        <c:gapWidth val="125"/>
        <c:axId val="-2131090776"/>
        <c:axId val="-2131094072"/>
      </c:barChart>
      <c:catAx>
        <c:axId val="-2131090776"/>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400" b="0"/>
            </a:pPr>
            <a:endParaRPr lang="en-US"/>
          </a:p>
        </c:txPr>
        <c:crossAx val="-2131094072"/>
        <c:crosses val="autoZero"/>
        <c:auto val="1"/>
        <c:lblAlgn val="ctr"/>
        <c:lblOffset val="1"/>
        <c:tickLblSkip val="1"/>
        <c:tickMarkSkip val="1"/>
        <c:noMultiLvlLbl val="0"/>
      </c:catAx>
      <c:valAx>
        <c:axId val="-2131094072"/>
        <c:scaling>
          <c:orientation val="minMax"/>
          <c:max val="50"/>
          <c:min val="0"/>
        </c:scaling>
        <c:delete val="0"/>
        <c:axPos val="l"/>
        <c:title>
          <c:tx>
            <c:rich>
              <a:bodyPr/>
              <a:lstStyle/>
              <a:p>
                <a:pPr>
                  <a:defRPr/>
                </a:pPr>
                <a:r>
                  <a:rPr lang="en-US" sz="1600" b="1" i="0" baseline="0" dirty="0">
                    <a:effectLst/>
                  </a:rPr>
                  <a:t>Patients (%)</a:t>
                </a:r>
                <a:endParaRPr lang="en-US" sz="1600" dirty="0">
                  <a:effectLst/>
                </a:endParaRPr>
              </a:p>
            </c:rich>
          </c:tx>
          <c:layout>
            <c:manualLayout>
              <c:xMode val="edge"/>
              <c:yMode val="edge"/>
              <c:x val="2.9087683484008901E-3"/>
              <c:y val="0.32970851326199702"/>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131090776"/>
        <c:crosses val="autoZero"/>
        <c:crossBetween val="between"/>
        <c:maj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2400712063769802"/>
          <c:y val="1.8543358318437099E-2"/>
          <c:w val="0.56364720034995597"/>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75674151146524304"/>
        </c:manualLayout>
      </c:layout>
      <c:barChart>
        <c:barDir val="col"/>
        <c:grouping val="clustered"/>
        <c:varyColors val="0"/>
        <c:ser>
          <c:idx val="0"/>
          <c:order val="0"/>
          <c:tx>
            <c:strRef>
              <c:f>Sheet1!$B$1</c:f>
              <c:strCache>
                <c:ptCount val="1"/>
                <c:pt idx="0">
                  <c:v>Raltegravir</c:v>
                </c:pt>
              </c:strCache>
            </c:strRef>
          </c:tx>
          <c:spPr>
            <a:solidFill>
              <a:srgbClr val="6E4B7D"/>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SWITCHMRK 1</c:v>
                </c:pt>
                <c:pt idx="1">
                  <c:v>SWITCHMRK 2</c:v>
                </c:pt>
                <c:pt idx="2">
                  <c:v>Combined Data</c:v>
                </c:pt>
              </c:strCache>
            </c:strRef>
          </c:cat>
          <c:val>
            <c:numRef>
              <c:f>Sheet1!$B$2:$B$4</c:f>
              <c:numCache>
                <c:formatCode>0.0</c:formatCode>
                <c:ptCount val="3"/>
                <c:pt idx="0">
                  <c:v>80.8</c:v>
                </c:pt>
                <c:pt idx="1">
                  <c:v>88</c:v>
                </c:pt>
                <c:pt idx="2">
                  <c:v>84.4</c:v>
                </c:pt>
              </c:numCache>
            </c:numRef>
          </c:val>
          <c:extLst>
            <c:ext xmlns:c16="http://schemas.microsoft.com/office/drawing/2014/chart" uri="{C3380CC4-5D6E-409C-BE32-E72D297353CC}">
              <c16:uniqueId val="{00000000-5CA4-1242-8DF8-82431670362A}"/>
            </c:ext>
          </c:extLst>
        </c:ser>
        <c:ser>
          <c:idx val="1"/>
          <c:order val="1"/>
          <c:tx>
            <c:strRef>
              <c:f>Sheet1!$C$1</c:f>
              <c:strCache>
                <c:ptCount val="1"/>
                <c:pt idx="0">
                  <c:v>Lopinavir-ritonavir</c:v>
                </c:pt>
              </c:strCache>
            </c:strRef>
          </c:tx>
          <c:spPr>
            <a:solidFill>
              <a:srgbClr val="54737F"/>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SWITCHMRK 1</c:v>
                </c:pt>
                <c:pt idx="1">
                  <c:v>SWITCHMRK 2</c:v>
                </c:pt>
                <c:pt idx="2">
                  <c:v>Combined Data</c:v>
                </c:pt>
              </c:strCache>
            </c:strRef>
          </c:cat>
          <c:val>
            <c:numRef>
              <c:f>Sheet1!$C$2:$C$4</c:f>
              <c:numCache>
                <c:formatCode>0.0</c:formatCode>
                <c:ptCount val="3"/>
                <c:pt idx="0">
                  <c:v>87.4</c:v>
                </c:pt>
                <c:pt idx="1">
                  <c:v>93.8</c:v>
                </c:pt>
                <c:pt idx="2">
                  <c:v>90.6</c:v>
                </c:pt>
              </c:numCache>
            </c:numRef>
          </c:val>
          <c:extLst>
            <c:ext xmlns:c16="http://schemas.microsoft.com/office/drawing/2014/chart" uri="{C3380CC4-5D6E-409C-BE32-E72D297353CC}">
              <c16:uniqueId val="{00000001-5CA4-1242-8DF8-82431670362A}"/>
            </c:ext>
          </c:extLst>
        </c:ser>
        <c:dLbls>
          <c:showLegendKey val="0"/>
          <c:showVal val="1"/>
          <c:showCatName val="0"/>
          <c:showSerName val="0"/>
          <c:showPercent val="0"/>
          <c:showBubbleSize val="0"/>
        </c:dLbls>
        <c:gapWidth val="100"/>
        <c:axId val="-2128607624"/>
        <c:axId val="-2128604488"/>
      </c:barChart>
      <c:catAx>
        <c:axId val="-2128607624"/>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1"/>
            </a:pPr>
            <a:endParaRPr lang="en-US"/>
          </a:p>
        </c:txPr>
        <c:crossAx val="-2128604488"/>
        <c:crosses val="autoZero"/>
        <c:auto val="1"/>
        <c:lblAlgn val="ctr"/>
        <c:lblOffset val="1"/>
        <c:tickLblSkip val="1"/>
        <c:tickMarkSkip val="1"/>
        <c:noMultiLvlLbl val="0"/>
      </c:catAx>
      <c:valAx>
        <c:axId val="-2128604488"/>
        <c:scaling>
          <c:orientation val="minMax"/>
          <c:max val="100"/>
        </c:scaling>
        <c:delete val="0"/>
        <c:axPos val="l"/>
        <c:title>
          <c:tx>
            <c:rich>
              <a:bodyPr/>
              <a:lstStyle/>
              <a:p>
                <a:pPr>
                  <a:defRPr sz="1800"/>
                </a:pPr>
                <a:r>
                  <a:rPr lang="en-US" sz="1800" dirty="0"/>
                  <a:t>HIV RNA &lt; 50 copies/mL (%)</a:t>
                </a:r>
              </a:p>
            </c:rich>
          </c:tx>
          <c:layout>
            <c:manualLayout>
              <c:xMode val="edge"/>
              <c:yMode val="edge"/>
              <c:x val="1.3655584718576801E-3"/>
              <c:y val="0.125029585199388"/>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2860762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9808119471177198"/>
          <c:y val="3.3163302314110597E-2"/>
          <c:w val="0.48204578594342401"/>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725916204919"/>
          <c:y val="0.101916250274878"/>
          <c:w val="0.82604427918732404"/>
          <c:h val="0.72577652846721696"/>
        </c:manualLayout>
      </c:layout>
      <c:barChart>
        <c:barDir val="col"/>
        <c:grouping val="clustered"/>
        <c:varyColors val="0"/>
        <c:ser>
          <c:idx val="0"/>
          <c:order val="0"/>
          <c:tx>
            <c:strRef>
              <c:f>Sheet1!$B$1</c:f>
              <c:strCache>
                <c:ptCount val="1"/>
                <c:pt idx="0">
                  <c:v>Raltegravir</c:v>
                </c:pt>
              </c:strCache>
            </c:strRef>
          </c:tx>
          <c:spPr>
            <a:solidFill>
              <a:srgbClr val="6E4B7D"/>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LPV-RTV Therapy_x000d_ as First Regimen</c:v>
                </c:pt>
                <c:pt idx="1">
                  <c:v>Investigator Report_x000d_of Prior ART Failure</c:v>
                </c:pt>
              </c:strCache>
            </c:strRef>
          </c:cat>
          <c:val>
            <c:numRef>
              <c:f>Sheet1!$B$2:$B$3</c:f>
              <c:numCache>
                <c:formatCode>0.0</c:formatCode>
                <c:ptCount val="2"/>
                <c:pt idx="0">
                  <c:v>87.5</c:v>
                </c:pt>
                <c:pt idx="1">
                  <c:v>76.599999999999994</c:v>
                </c:pt>
              </c:numCache>
            </c:numRef>
          </c:val>
          <c:extLst>
            <c:ext xmlns:c16="http://schemas.microsoft.com/office/drawing/2014/chart" uri="{C3380CC4-5D6E-409C-BE32-E72D297353CC}">
              <c16:uniqueId val="{00000000-2691-AC43-977B-ADAFB0BF0775}"/>
            </c:ext>
          </c:extLst>
        </c:ser>
        <c:ser>
          <c:idx val="1"/>
          <c:order val="1"/>
          <c:tx>
            <c:strRef>
              <c:f>Sheet1!$C$1</c:f>
              <c:strCache>
                <c:ptCount val="1"/>
                <c:pt idx="0">
                  <c:v>Lopinavir-ritonavir</c:v>
                </c:pt>
              </c:strCache>
            </c:strRef>
          </c:tx>
          <c:spPr>
            <a:solidFill>
              <a:srgbClr val="54737F"/>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LPV-RTV Therapy_x000d_ as First Regimen</c:v>
                </c:pt>
                <c:pt idx="1">
                  <c:v>Investigator Report_x000d_of Prior ART Failure</c:v>
                </c:pt>
              </c:strCache>
            </c:strRef>
          </c:cat>
          <c:val>
            <c:numRef>
              <c:f>Sheet1!$C$2:$C$3</c:f>
              <c:numCache>
                <c:formatCode>0.0</c:formatCode>
                <c:ptCount val="2"/>
                <c:pt idx="0">
                  <c:v>90</c:v>
                </c:pt>
                <c:pt idx="1">
                  <c:v>91.9</c:v>
                </c:pt>
              </c:numCache>
            </c:numRef>
          </c:val>
          <c:extLst>
            <c:ext xmlns:c16="http://schemas.microsoft.com/office/drawing/2014/chart" uri="{C3380CC4-5D6E-409C-BE32-E72D297353CC}">
              <c16:uniqueId val="{00000001-2691-AC43-977B-ADAFB0BF0775}"/>
            </c:ext>
          </c:extLst>
        </c:ser>
        <c:dLbls>
          <c:showLegendKey val="0"/>
          <c:showVal val="1"/>
          <c:showCatName val="0"/>
          <c:showSerName val="0"/>
          <c:showPercent val="0"/>
          <c:showBubbleSize val="0"/>
        </c:dLbls>
        <c:gapWidth val="150"/>
        <c:axId val="-2020958024"/>
        <c:axId val="-2020965368"/>
      </c:barChart>
      <c:catAx>
        <c:axId val="-2020958024"/>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1"/>
            </a:pPr>
            <a:endParaRPr lang="en-US"/>
          </a:p>
        </c:txPr>
        <c:crossAx val="-2020965368"/>
        <c:crosses val="autoZero"/>
        <c:auto val="1"/>
        <c:lblAlgn val="ctr"/>
        <c:lblOffset val="1"/>
        <c:tickLblSkip val="1"/>
        <c:tickMarkSkip val="1"/>
        <c:noMultiLvlLbl val="0"/>
      </c:catAx>
      <c:valAx>
        <c:axId val="-2020965368"/>
        <c:scaling>
          <c:orientation val="minMax"/>
          <c:max val="100"/>
        </c:scaling>
        <c:delete val="0"/>
        <c:axPos val="l"/>
        <c:title>
          <c:tx>
            <c:rich>
              <a:bodyPr/>
              <a:lstStyle/>
              <a:p>
                <a:pPr>
                  <a:defRPr sz="1800"/>
                </a:pPr>
                <a:r>
                  <a:rPr lang="en-US" sz="1800" dirty="0"/>
                  <a:t>HIV RNA &lt; 50 copies/mL (%)</a:t>
                </a:r>
              </a:p>
            </c:rich>
          </c:tx>
          <c:layout>
            <c:manualLayout>
              <c:xMode val="edge"/>
              <c:yMode val="edge"/>
              <c:x val="4.4519782249441003E-3"/>
              <c:y val="0.134120528303634"/>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02095802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2961268354969104"/>
          <c:y val="1.6305538139835998E-2"/>
          <c:w val="0.423487266794353"/>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5953368499551"/>
          <c:w val="0.84453618644891604"/>
          <c:h val="0.77022420132924296"/>
        </c:manualLayout>
      </c:layout>
      <c:barChart>
        <c:barDir val="col"/>
        <c:grouping val="clustered"/>
        <c:varyColors val="0"/>
        <c:ser>
          <c:idx val="0"/>
          <c:order val="0"/>
          <c:tx>
            <c:strRef>
              <c:f>Sheet1!$B$1</c:f>
              <c:strCache>
                <c:ptCount val="1"/>
                <c:pt idx="0">
                  <c:v>Raltegravir</c:v>
                </c:pt>
              </c:strCache>
            </c:strRef>
          </c:tx>
          <c:spPr>
            <a:solidFill>
              <a:schemeClr val="accent4"/>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 Cholesterol</c:v>
                </c:pt>
                <c:pt idx="3">
                  <c:v>HDL Cholesterol</c:v>
                </c:pt>
              </c:strCache>
            </c:strRef>
          </c:cat>
          <c:val>
            <c:numRef>
              <c:f>Sheet1!$B$2:$B$5</c:f>
              <c:numCache>
                <c:formatCode>0.0</c:formatCode>
                <c:ptCount val="4"/>
                <c:pt idx="0">
                  <c:v>-12.8</c:v>
                </c:pt>
                <c:pt idx="1">
                  <c:v>-41.5</c:v>
                </c:pt>
                <c:pt idx="2">
                  <c:v>-2.4</c:v>
                </c:pt>
                <c:pt idx="3" formatCode="0.00">
                  <c:v>-0.9</c:v>
                </c:pt>
              </c:numCache>
            </c:numRef>
          </c:val>
          <c:extLst>
            <c:ext xmlns:c16="http://schemas.microsoft.com/office/drawing/2014/chart" uri="{C3380CC4-5D6E-409C-BE32-E72D297353CC}">
              <c16:uniqueId val="{00000000-0BE6-1C41-A8FB-FCC1255609E9}"/>
            </c:ext>
          </c:extLst>
        </c:ser>
        <c:ser>
          <c:idx val="1"/>
          <c:order val="1"/>
          <c:tx>
            <c:strRef>
              <c:f>Sheet1!$C$1</c:f>
              <c:strCache>
                <c:ptCount val="1"/>
                <c:pt idx="0">
                  <c:v>Lopinavir-Ritonavir</c:v>
                </c:pt>
              </c:strCache>
            </c:strRef>
          </c:tx>
          <c:spPr>
            <a:solidFill>
              <a:srgbClr val="54737F"/>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 Cholesterol</c:v>
                </c:pt>
                <c:pt idx="3">
                  <c:v>HDL Cholesterol</c:v>
                </c:pt>
              </c:strCache>
            </c:strRef>
          </c:cat>
          <c:val>
            <c:numRef>
              <c:f>Sheet1!$C$2:$C$5</c:f>
              <c:numCache>
                <c:formatCode>0.0</c:formatCode>
                <c:ptCount val="4"/>
                <c:pt idx="0">
                  <c:v>0.7</c:v>
                </c:pt>
                <c:pt idx="1">
                  <c:v>3.6</c:v>
                </c:pt>
                <c:pt idx="2">
                  <c:v>2.1</c:v>
                </c:pt>
                <c:pt idx="3">
                  <c:v>0.8</c:v>
                </c:pt>
              </c:numCache>
            </c:numRef>
          </c:val>
          <c:extLst>
            <c:ext xmlns:c16="http://schemas.microsoft.com/office/drawing/2014/chart" uri="{C3380CC4-5D6E-409C-BE32-E72D297353CC}">
              <c16:uniqueId val="{00000001-0BE6-1C41-A8FB-FCC1255609E9}"/>
            </c:ext>
          </c:extLst>
        </c:ser>
        <c:dLbls>
          <c:showLegendKey val="0"/>
          <c:showVal val="1"/>
          <c:showCatName val="0"/>
          <c:showSerName val="0"/>
          <c:showPercent val="0"/>
          <c:showBubbleSize val="0"/>
        </c:dLbls>
        <c:gapWidth val="100"/>
        <c:axId val="-2060595032"/>
        <c:axId val="-2060797208"/>
      </c:barChart>
      <c:catAx>
        <c:axId val="-2060595032"/>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c:spPr>
        <c:txPr>
          <a:bodyPr/>
          <a:lstStyle/>
          <a:p>
            <a:pPr>
              <a:defRPr sz="1400" b="1"/>
            </a:pPr>
            <a:endParaRPr lang="en-US"/>
          </a:p>
        </c:txPr>
        <c:crossAx val="-2060797208"/>
        <c:crossesAt val="0"/>
        <c:auto val="1"/>
        <c:lblAlgn val="ctr"/>
        <c:lblOffset val="1"/>
        <c:tickLblSkip val="1"/>
        <c:tickMarkSkip val="1"/>
        <c:noMultiLvlLbl val="0"/>
      </c:catAx>
      <c:valAx>
        <c:axId val="-2060797208"/>
        <c:scaling>
          <c:orientation val="minMax"/>
          <c:max val="20"/>
          <c:min val="-50"/>
        </c:scaling>
        <c:delete val="0"/>
        <c:axPos val="l"/>
        <c:title>
          <c:tx>
            <c:rich>
              <a:bodyPr/>
              <a:lstStyle/>
              <a:p>
                <a:pPr>
                  <a:defRPr sz="1300"/>
                </a:pPr>
                <a:r>
                  <a:rPr lang="en-US" sz="1300" dirty="0"/>
                  <a:t>Mean Change from Baseline </a:t>
                </a:r>
                <a:br>
                  <a:rPr lang="en-US" sz="1300" dirty="0"/>
                </a:br>
                <a:r>
                  <a:rPr lang="en-US" sz="1300" dirty="0"/>
                  <a:t>at Week 12</a:t>
                </a:r>
                <a:r>
                  <a:rPr lang="en-US" sz="1300" baseline="0" dirty="0"/>
                  <a:t> </a:t>
                </a:r>
                <a:r>
                  <a:rPr lang="en-US" sz="1300" dirty="0"/>
                  <a:t>(%) </a:t>
                </a:r>
              </a:p>
            </c:rich>
          </c:tx>
          <c:layout>
            <c:manualLayout>
              <c:xMode val="edge"/>
              <c:yMode val="edge"/>
              <c:x val="1.54320987654321E-3"/>
              <c:y val="0.224445609437642"/>
            </c:manualLayout>
          </c:layout>
          <c:overlay val="0"/>
        </c:title>
        <c:numFmt formatCode="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2060595032"/>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1581850879751101"/>
          <c:y val="1.9330828828194101E-2"/>
          <c:w val="0.44984434237387"/>
          <c:h val="6.9273120222463E-2"/>
        </c:manualLayout>
      </c:layout>
      <c:overlay val="0"/>
      <c:spPr>
        <a:noFill/>
        <a:ln>
          <a:no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Efavirenz + TDF-FTC</c:v>
                </c:pt>
              </c:strCache>
            </c:strRef>
          </c:tx>
          <c:spPr>
            <a:solidFill>
              <a:srgbClr val="326496"/>
            </a:solidFill>
            <a:ln w="12700">
              <a:noFill/>
            </a:ln>
            <a:effectLst/>
            <a:scene3d>
              <a:camera prst="orthographicFront"/>
              <a:lightRig rig="threePt" dir="t"/>
            </a:scene3d>
            <a:sp3d>
              <a:bevelT/>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51-6741-A998-A9527EC5ABB0}"/>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51-6741-A998-A9527EC5ABB0}"/>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51-6741-A998-A9527EC5ABB0}"/>
                </c:ext>
              </c:extLst>
            </c:dLbl>
            <c:spPr>
              <a:solidFill>
                <a:sysClr val="window" lastClr="FFFFFF">
                  <a:alpha val="40000"/>
                </a:sysClr>
              </a:solidFill>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 100,000 copies/mL </c:v>
                </c:pt>
                <c:pt idx="2">
                  <c:v>&gt; 100,000 copies/mL </c:v>
                </c:pt>
              </c:strCache>
            </c:strRef>
          </c:cat>
          <c:val>
            <c:numRef>
              <c:f>Sheet1!$B$2:$B$4</c:f>
              <c:numCache>
                <c:formatCode>0</c:formatCode>
                <c:ptCount val="3"/>
                <c:pt idx="0">
                  <c:v>85</c:v>
                </c:pt>
                <c:pt idx="1">
                  <c:v>84</c:v>
                </c:pt>
                <c:pt idx="2">
                  <c:v>85</c:v>
                </c:pt>
              </c:numCache>
            </c:numRef>
          </c:val>
          <c:extLst>
            <c:ext xmlns:c16="http://schemas.microsoft.com/office/drawing/2014/chart" uri="{C3380CC4-5D6E-409C-BE32-E72D297353CC}">
              <c16:uniqueId val="{00000003-8751-6741-A998-A9527EC5ABB0}"/>
            </c:ext>
          </c:extLst>
        </c:ser>
        <c:ser>
          <c:idx val="1"/>
          <c:order val="1"/>
          <c:tx>
            <c:strRef>
              <c:f>Sheet1!$C$1</c:f>
              <c:strCache>
                <c:ptCount val="1"/>
                <c:pt idx="0">
                  <c:v>Raltegravir + TDF-FTC</c:v>
                </c:pt>
              </c:strCache>
            </c:strRef>
          </c:tx>
          <c:spPr>
            <a:solidFill>
              <a:srgbClr val="718E25"/>
            </a:solidFill>
            <a:ln w="12700">
              <a:noFill/>
            </a:ln>
            <a:effectLst/>
            <a:scene3d>
              <a:camera prst="orthographicFront"/>
              <a:lightRig rig="threePt" dir="t"/>
            </a:scene3d>
            <a:sp3d>
              <a:bevelT/>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51-6741-A998-A9527EC5ABB0}"/>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51-6741-A998-A9527EC5ABB0}"/>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51-6741-A998-A9527EC5ABB0}"/>
                </c:ext>
              </c:extLst>
            </c:dLbl>
            <c:spPr>
              <a:solidFill>
                <a:sysClr val="window" lastClr="FFFFFF">
                  <a:alpha val="40000"/>
                </a:sysClr>
              </a:solidFill>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 100,000 copies/mL </c:v>
                </c:pt>
                <c:pt idx="2">
                  <c:v>&gt; 100,000 copies/mL </c:v>
                </c:pt>
              </c:strCache>
            </c:strRef>
          </c:cat>
          <c:val>
            <c:numRef>
              <c:f>Sheet1!$C$2:$C$4</c:f>
              <c:numCache>
                <c:formatCode>0</c:formatCode>
                <c:ptCount val="3"/>
                <c:pt idx="0">
                  <c:v>89</c:v>
                </c:pt>
                <c:pt idx="1">
                  <c:v>94</c:v>
                </c:pt>
                <c:pt idx="2">
                  <c:v>86</c:v>
                </c:pt>
              </c:numCache>
            </c:numRef>
          </c:val>
          <c:extLst>
            <c:ext xmlns:c16="http://schemas.microsoft.com/office/drawing/2014/chart" uri="{C3380CC4-5D6E-409C-BE32-E72D297353CC}">
              <c16:uniqueId val="{00000007-8751-6741-A998-A9527EC5ABB0}"/>
            </c:ext>
          </c:extLst>
        </c:ser>
        <c:dLbls>
          <c:showLegendKey val="0"/>
          <c:showVal val="1"/>
          <c:showCatName val="0"/>
          <c:showSerName val="0"/>
          <c:showPercent val="0"/>
          <c:showBubbleSize val="0"/>
        </c:dLbls>
        <c:gapWidth val="75"/>
        <c:axId val="-2058913912"/>
        <c:axId val="-2058530184"/>
      </c:barChart>
      <c:catAx>
        <c:axId val="-2058913912"/>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dirty="0"/>
                  <a:t>Baseline HIV RNA level</a:t>
                </a:r>
                <a:endParaRPr lang="en-US" dirty="0">
                  <a:effectLst/>
                </a:endParaRPr>
              </a:p>
            </c:rich>
          </c:tx>
          <c:layout>
            <c:manualLayout>
              <c:xMode val="edge"/>
              <c:yMode val="edge"/>
              <c:x val="0.52724798289102703"/>
              <c:y val="0.909600063360676"/>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i="0"/>
            </a:pPr>
            <a:endParaRPr lang="en-US"/>
          </a:p>
        </c:txPr>
        <c:crossAx val="-2058530184"/>
        <c:crosses val="autoZero"/>
        <c:auto val="1"/>
        <c:lblAlgn val="ctr"/>
        <c:lblOffset val="1"/>
        <c:tickLblSkip val="1"/>
        <c:tickMarkSkip val="1"/>
        <c:noMultiLvlLbl val="0"/>
      </c:catAx>
      <c:valAx>
        <c:axId val="-2058530184"/>
        <c:scaling>
          <c:orientation val="minMax"/>
          <c:max val="100"/>
          <c:min val="0"/>
        </c:scaling>
        <c:delete val="0"/>
        <c:axPos val="l"/>
        <c:title>
          <c:tx>
            <c:rich>
              <a:bodyPr/>
              <a:lstStyle/>
              <a:p>
                <a:pPr>
                  <a:defRPr sz="1800"/>
                </a:pPr>
                <a:r>
                  <a:rPr lang="en-US" sz="1800" dirty="0"/>
                  <a:t>HIV RNA &lt; 50 copies/mL (%)</a:t>
                </a:r>
              </a:p>
            </c:rich>
          </c:tx>
          <c:layout>
            <c:manualLayout>
              <c:xMode val="edge"/>
              <c:yMode val="edge"/>
              <c:x val="9.0816078545737297E-3"/>
              <c:y val="0.107485677079736"/>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5891391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68451565082142"/>
          <c:y val="1.8543358318437099E-2"/>
          <c:w val="0.61167541557305305"/>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9.1658160785457396E-2"/>
          <c:w val="0.84453618644891604"/>
          <c:h val="0.784519296199086"/>
        </c:manualLayout>
      </c:layout>
      <c:barChart>
        <c:barDir val="col"/>
        <c:grouping val="clustered"/>
        <c:varyColors val="0"/>
        <c:ser>
          <c:idx val="0"/>
          <c:order val="0"/>
          <c:tx>
            <c:strRef>
              <c:f>Sheet1!$B$1</c:f>
              <c:strCache>
                <c:ptCount val="1"/>
                <c:pt idx="0">
                  <c:v>Raltegravir</c:v>
                </c:pt>
              </c:strCache>
            </c:strRef>
          </c:tx>
          <c:spPr>
            <a:solidFill>
              <a:schemeClr val="accent4"/>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 Cholesterol</c:v>
                </c:pt>
                <c:pt idx="3">
                  <c:v>HDL Cholesterol</c:v>
                </c:pt>
              </c:strCache>
            </c:strRef>
          </c:cat>
          <c:val>
            <c:numRef>
              <c:f>Sheet1!$B$2:$B$5</c:f>
              <c:numCache>
                <c:formatCode>0.0</c:formatCode>
                <c:ptCount val="4"/>
                <c:pt idx="0">
                  <c:v>-12.4</c:v>
                </c:pt>
                <c:pt idx="1">
                  <c:v>-42.8</c:v>
                </c:pt>
                <c:pt idx="2">
                  <c:v>4</c:v>
                </c:pt>
                <c:pt idx="3">
                  <c:v>-0.6</c:v>
                </c:pt>
              </c:numCache>
            </c:numRef>
          </c:val>
          <c:extLst>
            <c:ext xmlns:c16="http://schemas.microsoft.com/office/drawing/2014/chart" uri="{C3380CC4-5D6E-409C-BE32-E72D297353CC}">
              <c16:uniqueId val="{00000000-3476-0548-BC62-3880D69DFEA2}"/>
            </c:ext>
          </c:extLst>
        </c:ser>
        <c:ser>
          <c:idx val="1"/>
          <c:order val="1"/>
          <c:tx>
            <c:strRef>
              <c:f>Sheet1!$C$1</c:f>
              <c:strCache>
                <c:ptCount val="1"/>
                <c:pt idx="0">
                  <c:v>Lopinavir-ritonavir</c:v>
                </c:pt>
              </c:strCache>
            </c:strRef>
          </c:tx>
          <c:spPr>
            <a:solidFill>
              <a:srgbClr val="54737F"/>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 Cholesterol</c:v>
                </c:pt>
                <c:pt idx="3">
                  <c:v>HDL Cholesterol</c:v>
                </c:pt>
              </c:strCache>
            </c:strRef>
          </c:cat>
          <c:val>
            <c:numRef>
              <c:f>Sheet1!$C$2:$C$5</c:f>
              <c:numCache>
                <c:formatCode>0.0</c:formatCode>
                <c:ptCount val="4"/>
                <c:pt idx="0">
                  <c:v>1.3</c:v>
                </c:pt>
                <c:pt idx="1">
                  <c:v>8.1999999999999993</c:v>
                </c:pt>
                <c:pt idx="2">
                  <c:v>0.6</c:v>
                </c:pt>
                <c:pt idx="3">
                  <c:v>-2.5</c:v>
                </c:pt>
              </c:numCache>
            </c:numRef>
          </c:val>
          <c:extLst>
            <c:ext xmlns:c16="http://schemas.microsoft.com/office/drawing/2014/chart" uri="{C3380CC4-5D6E-409C-BE32-E72D297353CC}">
              <c16:uniqueId val="{00000001-3476-0548-BC62-3880D69DFEA2}"/>
            </c:ext>
          </c:extLst>
        </c:ser>
        <c:dLbls>
          <c:showLegendKey val="0"/>
          <c:showVal val="1"/>
          <c:showCatName val="0"/>
          <c:showSerName val="0"/>
          <c:showPercent val="0"/>
          <c:showBubbleSize val="0"/>
        </c:dLbls>
        <c:gapWidth val="100"/>
        <c:axId val="-1966933288"/>
        <c:axId val="-2018473896"/>
      </c:barChart>
      <c:catAx>
        <c:axId val="-1966933288"/>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c:spPr>
        <c:txPr>
          <a:bodyPr/>
          <a:lstStyle/>
          <a:p>
            <a:pPr>
              <a:defRPr sz="1400" b="1"/>
            </a:pPr>
            <a:endParaRPr lang="en-US"/>
          </a:p>
        </c:txPr>
        <c:crossAx val="-2018473896"/>
        <c:crossesAt val="0"/>
        <c:auto val="1"/>
        <c:lblAlgn val="ctr"/>
        <c:lblOffset val="1"/>
        <c:tickLblSkip val="1"/>
        <c:tickMarkSkip val="1"/>
        <c:noMultiLvlLbl val="0"/>
      </c:catAx>
      <c:valAx>
        <c:axId val="-2018473896"/>
        <c:scaling>
          <c:orientation val="minMax"/>
          <c:max val="20"/>
          <c:min val="-50"/>
        </c:scaling>
        <c:delete val="0"/>
        <c:axPos val="l"/>
        <c:title>
          <c:tx>
            <c:rich>
              <a:bodyPr/>
              <a:lstStyle/>
              <a:p>
                <a:pPr>
                  <a:defRPr sz="1400"/>
                </a:pPr>
                <a:r>
                  <a:rPr lang="en-US" sz="1400" dirty="0"/>
                  <a:t>Mean Change from Baseline </a:t>
                </a:r>
                <a:br>
                  <a:rPr lang="en-US" sz="1400" dirty="0"/>
                </a:br>
                <a:r>
                  <a:rPr lang="en-US" sz="1400" dirty="0"/>
                  <a:t>at Week 12 (%)</a:t>
                </a:r>
              </a:p>
            </c:rich>
          </c:tx>
          <c:layout>
            <c:manualLayout>
              <c:xMode val="edge"/>
              <c:yMode val="edge"/>
              <c:x val="0"/>
              <c:y val="0.15426923608233201"/>
            </c:manualLayout>
          </c:layout>
          <c:overlay val="0"/>
        </c:title>
        <c:numFmt formatCode="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1966933288"/>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5254690385924001"/>
          <c:y val="0"/>
          <c:w val="0.50077026829979598"/>
          <c:h val="7.3121172353455804E-2"/>
        </c:manualLayout>
      </c:layout>
      <c:overlay val="0"/>
      <c:spPr>
        <a:noFill/>
        <a:ln>
          <a:no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72165369522593903"/>
        </c:manualLayout>
      </c:layout>
      <c:barChart>
        <c:barDir val="col"/>
        <c:grouping val="clustered"/>
        <c:varyColors val="0"/>
        <c:ser>
          <c:idx val="0"/>
          <c:order val="0"/>
          <c:tx>
            <c:strRef>
              <c:f>Sheet1!$B$1</c:f>
              <c:strCache>
                <c:ptCount val="1"/>
                <c:pt idx="0">
                  <c:v>Raltegravir</c:v>
                </c:pt>
              </c:strCache>
            </c:strRef>
          </c:tx>
          <c:spPr>
            <a:solidFill>
              <a:srgbClr val="6E4B7D"/>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Free of Treatment Failure</c:v>
                </c:pt>
                <c:pt idx="1">
                  <c:v>Free of Virologic Failure</c:v>
                </c:pt>
              </c:strCache>
            </c:strRef>
          </c:cat>
          <c:val>
            <c:numRef>
              <c:f>Sheet1!$B$2:$B$3</c:f>
              <c:numCache>
                <c:formatCode>0.0</c:formatCode>
                <c:ptCount val="2"/>
                <c:pt idx="0">
                  <c:v>89.2</c:v>
                </c:pt>
                <c:pt idx="1">
                  <c:v>96.9</c:v>
                </c:pt>
              </c:numCache>
            </c:numRef>
          </c:val>
          <c:extLst>
            <c:ext xmlns:c16="http://schemas.microsoft.com/office/drawing/2014/chart" uri="{C3380CC4-5D6E-409C-BE32-E72D297353CC}">
              <c16:uniqueId val="{00000000-F157-C341-B670-A384F1B1F8CD}"/>
            </c:ext>
          </c:extLst>
        </c:ser>
        <c:ser>
          <c:idx val="1"/>
          <c:order val="1"/>
          <c:tx>
            <c:strRef>
              <c:f>Sheet1!$C$1</c:f>
              <c:strCache>
                <c:ptCount val="1"/>
                <c:pt idx="0">
                  <c:v>Ritonavir-boosted PI</c:v>
                </c:pt>
              </c:strCache>
            </c:strRef>
          </c:tx>
          <c:spPr>
            <a:solidFill>
              <a:srgbClr val="54737F"/>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Free of Treatment Failure</c:v>
                </c:pt>
                <c:pt idx="1">
                  <c:v>Free of Virologic Failure</c:v>
                </c:pt>
              </c:strCache>
            </c:strRef>
          </c:cat>
          <c:val>
            <c:numRef>
              <c:f>Sheet1!$C$2:$C$3</c:f>
              <c:numCache>
                <c:formatCode>0.0</c:formatCode>
                <c:ptCount val="2"/>
                <c:pt idx="0">
                  <c:v>86.6</c:v>
                </c:pt>
                <c:pt idx="1">
                  <c:v>95.1</c:v>
                </c:pt>
              </c:numCache>
            </c:numRef>
          </c:val>
          <c:extLst>
            <c:ext xmlns:c16="http://schemas.microsoft.com/office/drawing/2014/chart" uri="{C3380CC4-5D6E-409C-BE32-E72D297353CC}">
              <c16:uniqueId val="{00000001-F157-C341-B670-A384F1B1F8CD}"/>
            </c:ext>
          </c:extLst>
        </c:ser>
        <c:dLbls>
          <c:showLegendKey val="0"/>
          <c:showVal val="1"/>
          <c:showCatName val="0"/>
          <c:showSerName val="0"/>
          <c:showPercent val="0"/>
          <c:showBubbleSize val="0"/>
        </c:dLbls>
        <c:gapWidth val="150"/>
        <c:axId val="-2072901864"/>
        <c:axId val="-2072908888"/>
      </c:barChart>
      <c:catAx>
        <c:axId val="-2072901864"/>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1"/>
            </a:pPr>
            <a:endParaRPr lang="en-US"/>
          </a:p>
        </c:txPr>
        <c:crossAx val="-2072908888"/>
        <c:crossesAt val="0"/>
        <c:auto val="0"/>
        <c:lblAlgn val="ctr"/>
        <c:lblOffset val="1"/>
        <c:tickLblSkip val="1"/>
        <c:tickMarkSkip val="1"/>
        <c:noMultiLvlLbl val="0"/>
      </c:catAx>
      <c:valAx>
        <c:axId val="-2072908888"/>
        <c:scaling>
          <c:orientation val="minMax"/>
          <c:max val="100"/>
          <c:min val="0"/>
        </c:scaling>
        <c:delete val="0"/>
        <c:axPos val="l"/>
        <c:title>
          <c:tx>
            <c:rich>
              <a:bodyPr/>
              <a:lstStyle/>
              <a:p>
                <a:pPr>
                  <a:defRPr sz="1800"/>
                </a:pPr>
                <a:r>
                  <a:rPr lang="en-US" sz="1800" dirty="0"/>
                  <a:t>Patients (%)</a:t>
                </a:r>
              </a:p>
            </c:rich>
          </c:tx>
          <c:layout>
            <c:manualLayout>
              <c:xMode val="edge"/>
              <c:yMode val="edge"/>
              <c:x val="1.06248177311169E-2"/>
              <c:y val="0.32187449162444698"/>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07290186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7771082434140202"/>
          <c:y val="2.0584613624675299E-2"/>
          <c:w val="0.594700106931078"/>
          <c:h val="9.3954116266556795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9.1658160785457396E-2"/>
          <c:w val="0.84453618644891604"/>
          <c:h val="0.784519296199086"/>
        </c:manualLayout>
      </c:layout>
      <c:barChart>
        <c:barDir val="col"/>
        <c:grouping val="clustered"/>
        <c:varyColors val="0"/>
        <c:ser>
          <c:idx val="0"/>
          <c:order val="0"/>
          <c:tx>
            <c:strRef>
              <c:f>Sheet1!$B$1</c:f>
              <c:strCache>
                <c:ptCount val="1"/>
                <c:pt idx="0">
                  <c:v>Raltegravir</c:v>
                </c:pt>
              </c:strCache>
            </c:strRef>
          </c:tx>
          <c:spPr>
            <a:solidFill>
              <a:schemeClr val="accent4"/>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 Cholesterol</c:v>
                </c:pt>
                <c:pt idx="3">
                  <c:v>HDL Cholesterol</c:v>
                </c:pt>
              </c:strCache>
            </c:strRef>
          </c:cat>
          <c:val>
            <c:numRef>
              <c:f>Sheet1!$B$2:$B$5</c:f>
              <c:numCache>
                <c:formatCode>0.0</c:formatCode>
                <c:ptCount val="4"/>
                <c:pt idx="0">
                  <c:v>-11.18</c:v>
                </c:pt>
                <c:pt idx="1">
                  <c:v>-22.09</c:v>
                </c:pt>
                <c:pt idx="2">
                  <c:v>-6.49</c:v>
                </c:pt>
                <c:pt idx="3">
                  <c:v>-3.17</c:v>
                </c:pt>
              </c:numCache>
            </c:numRef>
          </c:val>
          <c:extLst>
            <c:ext xmlns:c16="http://schemas.microsoft.com/office/drawing/2014/chart" uri="{C3380CC4-5D6E-409C-BE32-E72D297353CC}">
              <c16:uniqueId val="{00000000-0BF2-8C41-B65C-94E33E4590D0}"/>
            </c:ext>
          </c:extLst>
        </c:ser>
        <c:ser>
          <c:idx val="1"/>
          <c:order val="1"/>
          <c:tx>
            <c:strRef>
              <c:f>Sheet1!$C$1</c:f>
              <c:strCache>
                <c:ptCount val="1"/>
                <c:pt idx="0">
                  <c:v>Ritonavir-boosted PI </c:v>
                </c:pt>
              </c:strCache>
            </c:strRef>
          </c:tx>
          <c:spPr>
            <a:solidFill>
              <a:srgbClr val="54737F"/>
            </a:solidFill>
            <a:ln w="12700">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 Cholesterol</c:v>
                </c:pt>
                <c:pt idx="3">
                  <c:v>HDL Cholesterol</c:v>
                </c:pt>
              </c:strCache>
            </c:strRef>
          </c:cat>
          <c:val>
            <c:numRef>
              <c:f>Sheet1!$C$2:$C$5</c:f>
              <c:numCache>
                <c:formatCode>0.0</c:formatCode>
                <c:ptCount val="4"/>
                <c:pt idx="0">
                  <c:v>1.82</c:v>
                </c:pt>
                <c:pt idx="1">
                  <c:v>4.72</c:v>
                </c:pt>
                <c:pt idx="2">
                  <c:v>2.96</c:v>
                </c:pt>
                <c:pt idx="3">
                  <c:v>5.84</c:v>
                </c:pt>
              </c:numCache>
            </c:numRef>
          </c:val>
          <c:extLst>
            <c:ext xmlns:c16="http://schemas.microsoft.com/office/drawing/2014/chart" uri="{C3380CC4-5D6E-409C-BE32-E72D297353CC}">
              <c16:uniqueId val="{00000001-0BF2-8C41-B65C-94E33E4590D0}"/>
            </c:ext>
          </c:extLst>
        </c:ser>
        <c:dLbls>
          <c:showLegendKey val="0"/>
          <c:showVal val="1"/>
          <c:showCatName val="0"/>
          <c:showSerName val="0"/>
          <c:showPercent val="0"/>
          <c:showBubbleSize val="0"/>
        </c:dLbls>
        <c:gapWidth val="100"/>
        <c:axId val="-2057604088"/>
        <c:axId val="-2057610984"/>
      </c:barChart>
      <c:catAx>
        <c:axId val="-2057604088"/>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c:spPr>
        <c:txPr>
          <a:bodyPr/>
          <a:lstStyle/>
          <a:p>
            <a:pPr>
              <a:defRPr sz="1400" b="1"/>
            </a:pPr>
            <a:endParaRPr lang="en-US"/>
          </a:p>
        </c:txPr>
        <c:crossAx val="-2057610984"/>
        <c:crossesAt val="0"/>
        <c:auto val="1"/>
        <c:lblAlgn val="ctr"/>
        <c:lblOffset val="1"/>
        <c:tickLblSkip val="1"/>
        <c:tickMarkSkip val="1"/>
        <c:noMultiLvlLbl val="0"/>
      </c:catAx>
      <c:valAx>
        <c:axId val="-2057610984"/>
        <c:scaling>
          <c:orientation val="minMax"/>
          <c:max val="20"/>
          <c:min val="-40"/>
        </c:scaling>
        <c:delete val="0"/>
        <c:axPos val="l"/>
        <c:title>
          <c:tx>
            <c:rich>
              <a:bodyPr/>
              <a:lstStyle/>
              <a:p>
                <a:pPr>
                  <a:defRPr sz="1600"/>
                </a:pPr>
                <a:r>
                  <a:rPr lang="en-US" sz="1600" dirty="0"/>
                  <a:t>Mean Change from Baseline (%)</a:t>
                </a:r>
              </a:p>
            </c:rich>
          </c:tx>
          <c:layout>
            <c:manualLayout>
              <c:xMode val="edge"/>
              <c:yMode val="edge"/>
              <c:x val="1.08024691358025E-2"/>
              <c:y val="0.122105493392273"/>
            </c:manualLayout>
          </c:layout>
          <c:overlay val="0"/>
        </c:title>
        <c:numFmt formatCode="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2057604088"/>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5409011373578301"/>
          <c:y val="0"/>
          <c:w val="0.51774557694177104"/>
          <c:h val="7.3121172353455804E-2"/>
        </c:manualLayout>
      </c:layout>
      <c:overlay val="0"/>
      <c:spPr>
        <a:noFill/>
        <a:ln>
          <a:noFill/>
        </a:ln>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72165369522593903"/>
        </c:manualLayout>
      </c:layout>
      <c:barChart>
        <c:barDir val="col"/>
        <c:grouping val="clustered"/>
        <c:varyColors val="0"/>
        <c:ser>
          <c:idx val="0"/>
          <c:order val="0"/>
          <c:tx>
            <c:strRef>
              <c:f>Sheet1!$B$1</c:f>
              <c:strCache>
                <c:ptCount val="1"/>
                <c:pt idx="0">
                  <c:v>Post-switch to Raltegravir</c:v>
                </c:pt>
              </c:strCache>
            </c:strRef>
          </c:tx>
          <c:spPr>
            <a:solidFill>
              <a:schemeClr val="accent4"/>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8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0.0</c:formatCode>
                <c:ptCount val="1"/>
                <c:pt idx="0">
                  <c:v>94.2</c:v>
                </c:pt>
              </c:numCache>
            </c:numRef>
          </c:val>
          <c:extLst>
            <c:ext xmlns:c16="http://schemas.microsoft.com/office/drawing/2014/chart" uri="{C3380CC4-5D6E-409C-BE32-E72D297353CC}">
              <c16:uniqueId val="{00000000-48B7-B44C-995F-69A5FFF617C6}"/>
            </c:ext>
          </c:extLst>
        </c:ser>
        <c:dLbls>
          <c:showLegendKey val="0"/>
          <c:showVal val="1"/>
          <c:showCatName val="0"/>
          <c:showSerName val="0"/>
          <c:showPercent val="0"/>
          <c:showBubbleSize val="0"/>
        </c:dLbls>
        <c:gapWidth val="275"/>
        <c:axId val="-2057775944"/>
        <c:axId val="-2057760232"/>
      </c:barChart>
      <c:catAx>
        <c:axId val="-2057775944"/>
        <c:scaling>
          <c:orientation val="minMax"/>
        </c:scaling>
        <c:delete val="0"/>
        <c:axPos val="b"/>
        <c:numFmt formatCode="0%"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1"/>
            </a:pPr>
            <a:endParaRPr lang="en-US"/>
          </a:p>
        </c:txPr>
        <c:crossAx val="-2057760232"/>
        <c:crossesAt val="0"/>
        <c:auto val="0"/>
        <c:lblAlgn val="ctr"/>
        <c:lblOffset val="1"/>
        <c:tickLblSkip val="1"/>
        <c:tickMarkSkip val="1"/>
        <c:noMultiLvlLbl val="0"/>
      </c:catAx>
      <c:valAx>
        <c:axId val="-2057760232"/>
        <c:scaling>
          <c:orientation val="minMax"/>
          <c:max val="100"/>
          <c:min val="0"/>
        </c:scaling>
        <c:delete val="0"/>
        <c:axPos val="l"/>
        <c:title>
          <c:tx>
            <c:rich>
              <a:bodyPr/>
              <a:lstStyle/>
              <a:p>
                <a:pPr>
                  <a:defRPr sz="1800"/>
                </a:pPr>
                <a:r>
                  <a:rPr lang="en-US" sz="1800" dirty="0"/>
                  <a:t>Virologic Suppression (%)</a:t>
                </a:r>
              </a:p>
            </c:rich>
          </c:tx>
          <c:layout>
            <c:manualLayout>
              <c:xMode val="edge"/>
              <c:yMode val="edge"/>
              <c:x val="2.9087683484008901E-3"/>
              <c:y val="0.139649508632432"/>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05777594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9067378730436504"/>
          <c:y val="3.3163302314110597E-2"/>
          <c:w val="0.38945319335083101"/>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Immediate Switch</c:v>
                </c:pt>
              </c:strCache>
            </c:strRef>
          </c:tx>
          <c:spPr>
            <a:solidFill>
              <a:schemeClr val="accent4"/>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Baseline </c:v>
                </c:pt>
                <c:pt idx="1">
                  <c:v>24 Weeks</c:v>
                </c:pt>
                <c:pt idx="2">
                  <c:v>48 Weeks</c:v>
                </c:pt>
              </c:strCache>
            </c:strRef>
          </c:cat>
          <c:val>
            <c:numRef>
              <c:f>Sheet1!$B$2:$B$4</c:f>
              <c:numCache>
                <c:formatCode>0</c:formatCode>
                <c:ptCount val="3"/>
                <c:pt idx="0">
                  <c:v>88</c:v>
                </c:pt>
                <c:pt idx="1">
                  <c:v>89</c:v>
                </c:pt>
                <c:pt idx="2">
                  <c:v>90</c:v>
                </c:pt>
              </c:numCache>
            </c:numRef>
          </c:val>
          <c:extLst>
            <c:ext xmlns:c16="http://schemas.microsoft.com/office/drawing/2014/chart" uri="{C3380CC4-5D6E-409C-BE32-E72D297353CC}">
              <c16:uniqueId val="{00000000-DEE1-6D4B-A024-119E4F1C2840}"/>
            </c:ext>
          </c:extLst>
        </c:ser>
        <c:ser>
          <c:idx val="1"/>
          <c:order val="1"/>
          <c:tx>
            <c:strRef>
              <c:f>Sheet1!$C$1</c:f>
              <c:strCache>
                <c:ptCount val="1"/>
                <c:pt idx="0">
                  <c:v>Delayed Switch </c:v>
                </c:pt>
              </c:strCache>
            </c:strRef>
          </c:tx>
          <c:spPr>
            <a:solidFill>
              <a:srgbClr val="54737F"/>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Baseline </c:v>
                </c:pt>
                <c:pt idx="1">
                  <c:v>24 Weeks</c:v>
                </c:pt>
                <c:pt idx="2">
                  <c:v>48 Weeks</c:v>
                </c:pt>
              </c:strCache>
            </c:strRef>
          </c:cat>
          <c:val>
            <c:numRef>
              <c:f>Sheet1!$C$2:$C$4</c:f>
              <c:numCache>
                <c:formatCode>0</c:formatCode>
                <c:ptCount val="3"/>
                <c:pt idx="0">
                  <c:v>85</c:v>
                </c:pt>
                <c:pt idx="1">
                  <c:v>88</c:v>
                </c:pt>
                <c:pt idx="2">
                  <c:v>90</c:v>
                </c:pt>
              </c:numCache>
            </c:numRef>
          </c:val>
          <c:extLst>
            <c:ext xmlns:c16="http://schemas.microsoft.com/office/drawing/2014/chart" uri="{C3380CC4-5D6E-409C-BE32-E72D297353CC}">
              <c16:uniqueId val="{00000001-DEE1-6D4B-A024-119E4F1C2840}"/>
            </c:ext>
          </c:extLst>
        </c:ser>
        <c:dLbls>
          <c:showLegendKey val="0"/>
          <c:showVal val="1"/>
          <c:showCatName val="0"/>
          <c:showSerName val="0"/>
          <c:showPercent val="0"/>
          <c:showBubbleSize val="0"/>
        </c:dLbls>
        <c:gapWidth val="75"/>
        <c:axId val="-2017734424"/>
        <c:axId val="-2017746296"/>
      </c:barChart>
      <c:catAx>
        <c:axId val="-2017734424"/>
        <c:scaling>
          <c:orientation val="minMax"/>
        </c:scaling>
        <c:delete val="0"/>
        <c:axPos val="b"/>
        <c:title>
          <c:tx>
            <c:rich>
              <a:bodyPr/>
              <a:lstStyle/>
              <a:p>
                <a:pPr>
                  <a:defRPr/>
                </a:pPr>
                <a:r>
                  <a:rPr lang="en-US" dirty="0"/>
                  <a:t>Study Week</a:t>
                </a:r>
              </a:p>
            </c:rich>
          </c:tx>
          <c:layout>
            <c:manualLayout>
              <c:xMode val="edge"/>
              <c:yMode val="edge"/>
              <c:x val="0.470940628949159"/>
              <c:y val="0.92714397148032801"/>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17746296"/>
        <c:crosses val="autoZero"/>
        <c:auto val="1"/>
        <c:lblAlgn val="ctr"/>
        <c:lblOffset val="1"/>
        <c:tickLblSkip val="1"/>
        <c:tickMarkSkip val="1"/>
        <c:noMultiLvlLbl val="0"/>
      </c:catAx>
      <c:valAx>
        <c:axId val="-2017746296"/>
        <c:scaling>
          <c:orientation val="minMax"/>
          <c:max val="100"/>
          <c:min val="0"/>
        </c:scaling>
        <c:delete val="0"/>
        <c:axPos val="l"/>
        <c:title>
          <c:tx>
            <c:rich>
              <a:bodyPr/>
              <a:lstStyle/>
              <a:p>
                <a:pPr>
                  <a:defRPr/>
                </a:pPr>
                <a:r>
                  <a:rPr lang="en-US" sz="1600" b="1" i="0" baseline="0" dirty="0">
                    <a:effectLst/>
                  </a:rPr>
                  <a:t>HIV RNA &lt; 50 copies/mL (%)</a:t>
                </a:r>
                <a:endParaRPr lang="en-US" sz="1600" dirty="0">
                  <a:effectLst/>
                </a:endParaRPr>
              </a:p>
            </c:rich>
          </c:tx>
          <c:layout>
            <c:manualLayout>
              <c:xMode val="edge"/>
              <c:yMode val="edge"/>
              <c:x val="9.0816078545737297E-3"/>
              <c:y val="0.157193416752084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1773442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2400712063769802"/>
          <c:y val="1.8543358318437099E-2"/>
          <c:w val="0.56364720034995597"/>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73919760334559104"/>
        </c:manualLayout>
      </c:layout>
      <c:barChart>
        <c:barDir val="col"/>
        <c:grouping val="clustered"/>
        <c:varyColors val="0"/>
        <c:ser>
          <c:idx val="0"/>
          <c:order val="0"/>
          <c:tx>
            <c:strRef>
              <c:f>Sheet1!$B$1</c:f>
              <c:strCache>
                <c:ptCount val="1"/>
                <c:pt idx="0">
                  <c:v>Raltegravir</c:v>
                </c:pt>
              </c:strCache>
            </c:strRef>
          </c:tx>
          <c:spPr>
            <a:solidFill>
              <a:schemeClr val="accent4"/>
            </a:solidFill>
            <a:ln w="12700">
              <a:noFill/>
            </a:ln>
            <a:effectLst/>
            <a:scene3d>
              <a:camera prst="orthographicFront"/>
              <a:lightRig rig="threePt" dir="t"/>
            </a:scene3d>
            <a:sp3d>
              <a:bevelT/>
            </a:sp3d>
          </c:spPr>
          <c:invertIfNegative val="0"/>
          <c:dLbls>
            <c:numFmt formatCode="0.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ALT elevation (≥ Grade 2)</c:v>
                </c:pt>
              </c:strCache>
            </c:strRef>
          </c:cat>
          <c:val>
            <c:numRef>
              <c:f>Sheet1!$B$2</c:f>
              <c:numCache>
                <c:formatCode>0.0</c:formatCode>
                <c:ptCount val="1"/>
                <c:pt idx="0">
                  <c:v>7.1</c:v>
                </c:pt>
              </c:numCache>
            </c:numRef>
          </c:val>
          <c:extLst>
            <c:ext xmlns:c16="http://schemas.microsoft.com/office/drawing/2014/chart" uri="{C3380CC4-5D6E-409C-BE32-E72D297353CC}">
              <c16:uniqueId val="{00000000-1623-BA4E-B0EC-2A4CB5DB6840}"/>
            </c:ext>
          </c:extLst>
        </c:ser>
        <c:ser>
          <c:idx val="1"/>
          <c:order val="1"/>
          <c:tx>
            <c:strRef>
              <c:f>Sheet1!$C$1</c:f>
              <c:strCache>
                <c:ptCount val="1"/>
                <c:pt idx="0">
                  <c:v>Enfuvirtide</c:v>
                </c:pt>
              </c:strCache>
            </c:strRef>
          </c:tx>
          <c:spPr>
            <a:solidFill>
              <a:srgbClr val="54737F"/>
            </a:solidFill>
            <a:ln w="12700">
              <a:noFill/>
            </a:ln>
            <a:effectLst/>
            <a:scene3d>
              <a:camera prst="orthographicFront"/>
              <a:lightRig rig="threePt" dir="t"/>
            </a:scene3d>
            <a:sp3d>
              <a:bevelT/>
            </a:sp3d>
          </c:spPr>
          <c:invertIfNegative val="0"/>
          <c:dLbls>
            <c:numFmt formatCode="0.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ALT elevation (≥ Grade 2)</c:v>
                </c:pt>
              </c:strCache>
            </c:strRef>
          </c:cat>
          <c:val>
            <c:numRef>
              <c:f>Sheet1!$C$2</c:f>
              <c:numCache>
                <c:formatCode>0.0</c:formatCode>
                <c:ptCount val="1"/>
                <c:pt idx="0">
                  <c:v>2.4</c:v>
                </c:pt>
              </c:numCache>
            </c:numRef>
          </c:val>
          <c:extLst>
            <c:ext xmlns:c16="http://schemas.microsoft.com/office/drawing/2014/chart" uri="{C3380CC4-5D6E-409C-BE32-E72D297353CC}">
              <c16:uniqueId val="{00000001-1623-BA4E-B0EC-2A4CB5DB6840}"/>
            </c:ext>
          </c:extLst>
        </c:ser>
        <c:dLbls>
          <c:showLegendKey val="0"/>
          <c:showVal val="1"/>
          <c:showCatName val="0"/>
          <c:showSerName val="0"/>
          <c:showPercent val="0"/>
          <c:showBubbleSize val="0"/>
        </c:dLbls>
        <c:gapWidth val="275"/>
        <c:axId val="-2020983768"/>
        <c:axId val="-2021048344"/>
      </c:barChart>
      <c:catAx>
        <c:axId val="-2020983768"/>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21048344"/>
        <c:crosses val="autoZero"/>
        <c:auto val="1"/>
        <c:lblAlgn val="ctr"/>
        <c:lblOffset val="1"/>
        <c:tickLblSkip val="1"/>
        <c:tickMarkSkip val="1"/>
        <c:noMultiLvlLbl val="0"/>
      </c:catAx>
      <c:valAx>
        <c:axId val="-2021048344"/>
        <c:scaling>
          <c:orientation val="minMax"/>
          <c:max val="10"/>
          <c:min val="0"/>
        </c:scaling>
        <c:delete val="0"/>
        <c:axPos val="l"/>
        <c:title>
          <c:tx>
            <c:rich>
              <a:bodyPr/>
              <a:lstStyle/>
              <a:p>
                <a:pPr>
                  <a:defRPr/>
                </a:pPr>
                <a:r>
                  <a:rPr lang="en-US" sz="1600" b="1" i="0" baseline="0" dirty="0">
                    <a:effectLst/>
                  </a:rPr>
                  <a:t>Patients (%)</a:t>
                </a:r>
                <a:endParaRPr lang="en-US" sz="1600" dirty="0">
                  <a:effectLst/>
                </a:endParaRPr>
              </a:p>
            </c:rich>
          </c:tx>
          <c:layout>
            <c:manualLayout>
              <c:xMode val="edge"/>
              <c:yMode val="edge"/>
              <c:x val="1.9884076990376202E-2"/>
              <c:y val="0.312164605142345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20983768"/>
        <c:crosses val="autoZero"/>
        <c:crossBetween val="between"/>
        <c:majorUnit val="2"/>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2400712063769802"/>
          <c:y val="1.8543358318437099E-2"/>
          <c:w val="0.56364720034995597"/>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0595593953533595"/>
          <c:h val="0.75674151146524304"/>
        </c:manualLayout>
      </c:layout>
      <c:barChart>
        <c:barDir val="col"/>
        <c:grouping val="clustered"/>
        <c:varyColors val="0"/>
        <c:ser>
          <c:idx val="0"/>
          <c:order val="0"/>
          <c:tx>
            <c:strRef>
              <c:f>Sheet1!$B$1</c:f>
              <c:strCache>
                <c:ptCount val="1"/>
                <c:pt idx="0">
                  <c:v>Raltegravir + Maraviroc</c:v>
                </c:pt>
              </c:strCache>
            </c:strRef>
          </c:tx>
          <c:spPr>
            <a:solidFill>
              <a:schemeClr val="accent5"/>
            </a:solidFill>
            <a:ln w="12700">
              <a:noFill/>
            </a:ln>
            <a:effectLst/>
            <a:scene3d>
              <a:camera prst="orthographicFront"/>
              <a:lightRig rig="threePt" dir="t"/>
            </a:scene3d>
            <a:sp3d>
              <a:bevelT/>
            </a:sp3d>
          </c:spPr>
          <c:invertIfNegative val="0"/>
          <c:dPt>
            <c:idx val="0"/>
            <c:invertIfNegative val="0"/>
            <c:bubble3D val="0"/>
            <c:spPr>
              <a:solidFill>
                <a:schemeClr val="accent4"/>
              </a:solidFill>
              <a:ln w="12700">
                <a:noFill/>
              </a:ln>
              <a:effectLst/>
              <a:scene3d>
                <a:camera prst="orthographicFront"/>
                <a:lightRig rig="threePt" dir="t"/>
              </a:scene3d>
              <a:sp3d>
                <a:bevelT/>
              </a:sp3d>
            </c:spPr>
            <c:extLst>
              <c:ext xmlns:c16="http://schemas.microsoft.com/office/drawing/2014/chart" uri="{C3380CC4-5D6E-409C-BE32-E72D297353CC}">
                <c16:uniqueId val="{00000000-EEF7-F743-B09F-D93A3905B477}"/>
              </c:ext>
            </c:extLst>
          </c:dPt>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c:formatCode>
                <c:ptCount val="1"/>
                <c:pt idx="0">
                  <c:v>79</c:v>
                </c:pt>
              </c:numCache>
            </c:numRef>
          </c:val>
          <c:extLst>
            <c:ext xmlns:c16="http://schemas.microsoft.com/office/drawing/2014/chart" uri="{C3380CC4-5D6E-409C-BE32-E72D297353CC}">
              <c16:uniqueId val="{00000000-A52F-9041-8193-B7C2F01B8280}"/>
            </c:ext>
          </c:extLst>
        </c:ser>
        <c:dLbls>
          <c:showLegendKey val="0"/>
          <c:showVal val="1"/>
          <c:showCatName val="0"/>
          <c:showSerName val="0"/>
          <c:showPercent val="0"/>
          <c:showBubbleSize val="0"/>
        </c:dLbls>
        <c:gapWidth val="375"/>
        <c:axId val="-2108376712"/>
        <c:axId val="-1960615992"/>
      </c:barChart>
      <c:catAx>
        <c:axId val="-2108376712"/>
        <c:scaling>
          <c:orientation val="minMax"/>
        </c:scaling>
        <c:delete val="0"/>
        <c:axPos val="b"/>
        <c:numFmt formatCode="0%"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960615992"/>
        <c:crosses val="autoZero"/>
        <c:auto val="1"/>
        <c:lblAlgn val="ctr"/>
        <c:lblOffset val="1"/>
        <c:tickLblSkip val="1"/>
        <c:tickMarkSkip val="1"/>
        <c:noMultiLvlLbl val="0"/>
      </c:catAx>
      <c:valAx>
        <c:axId val="-1960615992"/>
        <c:scaling>
          <c:orientation val="minMax"/>
          <c:max val="100"/>
          <c:min val="0"/>
        </c:scaling>
        <c:delete val="0"/>
        <c:axPos val="l"/>
        <c:title>
          <c:tx>
            <c:rich>
              <a:bodyPr/>
              <a:lstStyle/>
              <a:p>
                <a:pPr>
                  <a:defRPr/>
                </a:pPr>
                <a:r>
                  <a:rPr lang="en-US" sz="1600" b="1" i="0" baseline="0" dirty="0">
                    <a:effectLst/>
                  </a:rPr>
                  <a:t>HIV RNA &lt; 50 copies/ml (%)</a:t>
                </a:r>
                <a:endParaRPr lang="en-US" sz="1600" dirty="0">
                  <a:effectLst/>
                </a:endParaRPr>
              </a:p>
            </c:rich>
          </c:tx>
          <c:layout>
            <c:manualLayout>
              <c:xMode val="edge"/>
              <c:yMode val="edge"/>
              <c:x val="9.0816078545737297E-3"/>
              <c:y val="0.157193416752084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10837671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00520073879701"/>
          <c:y val="0.10636595107074601"/>
          <c:w val="0.81675840867113803"/>
          <c:h val="0.78484417525273498"/>
        </c:manualLayout>
      </c:layout>
      <c:barChart>
        <c:barDir val="col"/>
        <c:grouping val="clustered"/>
        <c:varyColors val="1"/>
        <c:ser>
          <c:idx val="0"/>
          <c:order val="0"/>
          <c:tx>
            <c:strRef>
              <c:f>Sheet1!$B$1</c:f>
              <c:strCache>
                <c:ptCount val="1"/>
                <c:pt idx="0">
                  <c:v>Raltegravir + Maraviroc</c:v>
                </c:pt>
              </c:strCache>
            </c:strRef>
          </c:tx>
          <c:spPr>
            <a:ln w="12700">
              <a:noFill/>
            </a:ln>
            <a:effectLst/>
            <a:scene3d>
              <a:camera prst="orthographicFront"/>
              <a:lightRig rig="threePt" dir="t"/>
            </a:scene3d>
            <a:sp3d>
              <a:bevelT/>
            </a:sp3d>
          </c:spPr>
          <c:invertIfNegative val="0"/>
          <c:dPt>
            <c:idx val="0"/>
            <c:invertIfNegative val="0"/>
            <c:bubble3D val="0"/>
            <c:spPr>
              <a:solidFill>
                <a:srgbClr val="6E4B7D">
                  <a:lumMod val="60000"/>
                  <a:lumOff val="40000"/>
                </a:srgbClr>
              </a:solidFill>
              <a:ln w="12700">
                <a:noFill/>
              </a:ln>
              <a:effectLst/>
              <a:scene3d>
                <a:camera prst="orthographicFront"/>
                <a:lightRig rig="threePt" dir="t"/>
              </a:scene3d>
              <a:sp3d>
                <a:bevelT/>
              </a:sp3d>
            </c:spPr>
            <c:extLst>
              <c:ext xmlns:c16="http://schemas.microsoft.com/office/drawing/2014/chart" uri="{C3380CC4-5D6E-409C-BE32-E72D297353CC}">
                <c16:uniqueId val="{00000001-D3C8-7240-A106-782ED678668A}"/>
              </c:ext>
            </c:extLst>
          </c:dPt>
          <c:dPt>
            <c:idx val="1"/>
            <c:invertIfNegative val="0"/>
            <c:bubble3D val="0"/>
            <c:spPr>
              <a:solidFill>
                <a:srgbClr val="956C96"/>
              </a:solidFill>
              <a:ln w="12700">
                <a:noFill/>
              </a:ln>
              <a:effectLst/>
              <a:scene3d>
                <a:camera prst="orthographicFront"/>
                <a:lightRig rig="threePt" dir="t"/>
              </a:scene3d>
              <a:sp3d>
                <a:bevelT/>
              </a:sp3d>
            </c:spPr>
            <c:extLst>
              <c:ext xmlns:c16="http://schemas.microsoft.com/office/drawing/2014/chart" uri="{C3380CC4-5D6E-409C-BE32-E72D297353CC}">
                <c16:uniqueId val="{00000004-9EF1-BE48-B9FD-F0A83C1076B3}"/>
              </c:ext>
            </c:extLst>
          </c:dPt>
          <c:dPt>
            <c:idx val="2"/>
            <c:invertIfNegative val="0"/>
            <c:bubble3D val="0"/>
            <c:spPr>
              <a:solidFill>
                <a:schemeClr val="accent4"/>
              </a:solidFill>
              <a:ln w="12700">
                <a:noFill/>
              </a:ln>
              <a:effectLst/>
              <a:scene3d>
                <a:camera prst="orthographicFront"/>
                <a:lightRig rig="threePt" dir="t"/>
              </a:scene3d>
              <a:sp3d>
                <a:bevelT/>
              </a:sp3d>
            </c:spPr>
            <c:extLst>
              <c:ext xmlns:c16="http://schemas.microsoft.com/office/drawing/2014/chart" uri="{C3380CC4-5D6E-409C-BE32-E72D297353CC}">
                <c16:uniqueId val="{00000003-D3C8-7240-A106-782ED678668A}"/>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Cholesterol</c:v>
                </c:pt>
                <c:pt idx="1">
                  <c:v>Triglycerides</c:v>
                </c:pt>
                <c:pt idx="2">
                  <c:v>LDL Cholesterol</c:v>
                </c:pt>
              </c:strCache>
            </c:strRef>
          </c:cat>
          <c:val>
            <c:numRef>
              <c:f>Sheet1!$B$2:$B$4</c:f>
              <c:numCache>
                <c:formatCode>0.00</c:formatCode>
                <c:ptCount val="3"/>
                <c:pt idx="0">
                  <c:v>-0.56000000000000005</c:v>
                </c:pt>
                <c:pt idx="1">
                  <c:v>-0.59</c:v>
                </c:pt>
                <c:pt idx="2">
                  <c:v>-0.31</c:v>
                </c:pt>
              </c:numCache>
            </c:numRef>
          </c:val>
          <c:extLst>
            <c:ext xmlns:c16="http://schemas.microsoft.com/office/drawing/2014/chart" uri="{C3380CC4-5D6E-409C-BE32-E72D297353CC}">
              <c16:uniqueId val="{00000004-D3C8-7240-A106-782ED678668A}"/>
            </c:ext>
          </c:extLst>
        </c:ser>
        <c:dLbls>
          <c:showLegendKey val="0"/>
          <c:showVal val="1"/>
          <c:showCatName val="0"/>
          <c:showSerName val="0"/>
          <c:showPercent val="0"/>
          <c:showBubbleSize val="0"/>
        </c:dLbls>
        <c:gapWidth val="100"/>
        <c:axId val="1897927576"/>
        <c:axId val="-1960717016"/>
      </c:barChart>
      <c:catAx>
        <c:axId val="1897927576"/>
        <c:scaling>
          <c:orientation val="minMax"/>
        </c:scaling>
        <c:delete val="0"/>
        <c:axPos val="b"/>
        <c:numFmt formatCode="General" sourceLinked="0"/>
        <c:majorTickMark val="out"/>
        <c:minorTickMark val="none"/>
        <c:tickLblPos val="high"/>
        <c:spPr>
          <a:ln w="12700" cap="flat" cmpd="sng" algn="ctr">
            <a:solidFill>
              <a:srgbClr val="000000"/>
            </a:solidFill>
            <a:prstDash val="solid"/>
            <a:round/>
            <a:headEnd type="none" w="med" len="med"/>
            <a:tailEnd type="none" w="med" len="med"/>
          </a:ln>
        </c:spPr>
        <c:txPr>
          <a:bodyPr/>
          <a:lstStyle/>
          <a:p>
            <a:pPr>
              <a:defRPr sz="1400" b="1"/>
            </a:pPr>
            <a:endParaRPr lang="en-US"/>
          </a:p>
        </c:txPr>
        <c:crossAx val="-1960717016"/>
        <c:crossesAt val="0"/>
        <c:auto val="1"/>
        <c:lblAlgn val="ctr"/>
        <c:lblOffset val="100"/>
        <c:tickLblSkip val="1"/>
        <c:tickMarkSkip val="1"/>
        <c:noMultiLvlLbl val="0"/>
      </c:catAx>
      <c:valAx>
        <c:axId val="-1960717016"/>
        <c:scaling>
          <c:orientation val="minMax"/>
          <c:max val="0"/>
          <c:min val="-1"/>
        </c:scaling>
        <c:delete val="0"/>
        <c:axPos val="l"/>
        <c:title>
          <c:tx>
            <c:rich>
              <a:bodyPr/>
              <a:lstStyle/>
              <a:p>
                <a:pPr>
                  <a:defRPr sz="1400"/>
                </a:pPr>
                <a:r>
                  <a:rPr lang="en-US" sz="1400" dirty="0"/>
                  <a:t>Change in Lipids</a:t>
                </a:r>
                <a:r>
                  <a:rPr lang="en-US" sz="1400" baseline="0" dirty="0"/>
                  <a:t> from Baseline</a:t>
                </a:r>
              </a:p>
              <a:p>
                <a:pPr>
                  <a:defRPr sz="1400"/>
                </a:pPr>
                <a:r>
                  <a:rPr lang="en-US" sz="1400" baseline="0" dirty="0"/>
                  <a:t> </a:t>
                </a:r>
                <a:r>
                  <a:rPr lang="en-US" sz="1400" dirty="0"/>
                  <a:t>(</a:t>
                </a:r>
                <a:r>
                  <a:rPr lang="en-US" sz="1400" dirty="0" err="1"/>
                  <a:t>mmol</a:t>
                </a:r>
                <a:r>
                  <a:rPr lang="en-US" sz="1400" dirty="0"/>
                  <a:t>/L) </a:t>
                </a:r>
              </a:p>
            </c:rich>
          </c:tx>
          <c:layout>
            <c:manualLayout>
              <c:xMode val="edge"/>
              <c:yMode val="edge"/>
              <c:x val="0"/>
              <c:y val="0.160117724174277"/>
            </c:manualLayout>
          </c:layout>
          <c:overlay val="0"/>
        </c:title>
        <c:numFmt formatCode="0.0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1897927576"/>
        <c:crosses val="autoZero"/>
        <c:crossBetween val="between"/>
        <c:majorUnit val="0.25"/>
        <c:minorUnit val="0.25"/>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5.3321462374979103E-2"/>
          <c:w val="0.84453618644891604"/>
          <c:h val="0.82285610745381499"/>
        </c:manualLayout>
      </c:layout>
      <c:barChart>
        <c:barDir val="col"/>
        <c:grouping val="clustered"/>
        <c:varyColors val="1"/>
        <c:ser>
          <c:idx val="0"/>
          <c:order val="0"/>
          <c:tx>
            <c:strRef>
              <c:f>Sheet1!$B$1</c:f>
              <c:strCache>
                <c:ptCount val="1"/>
                <c:pt idx="0">
                  <c:v>Raltegravir + Maraviroc</c:v>
                </c:pt>
              </c:strCache>
            </c:strRef>
          </c:tx>
          <c:spPr>
            <a:solidFill>
              <a:srgbClr val="956C96"/>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52E4-9F48-803D-36651747FEE2}"/>
              </c:ext>
            </c:extLst>
          </c:dPt>
          <c:dPt>
            <c:idx val="1"/>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2-52E4-9F48-803D-36651747FEE2}"/>
              </c:ext>
            </c:extLst>
          </c:dPt>
          <c:dPt>
            <c:idx val="2"/>
            <c:invertIfNegative val="0"/>
            <c:bubble3D val="0"/>
            <c:extLst>
              <c:ext xmlns:c16="http://schemas.microsoft.com/office/drawing/2014/chart" uri="{C3380CC4-5D6E-409C-BE32-E72D297353CC}">
                <c16:uniqueId val="{00000003-52E4-9F48-803D-36651747FEE2}"/>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Lumbar Spine</c:v>
                </c:pt>
                <c:pt idx="1">
                  <c:v>Hip</c:v>
                </c:pt>
              </c:strCache>
            </c:strRef>
          </c:cat>
          <c:val>
            <c:numRef>
              <c:f>Sheet1!$B$2:$B$3</c:f>
              <c:numCache>
                <c:formatCode>0.0</c:formatCode>
                <c:ptCount val="2"/>
                <c:pt idx="0">
                  <c:v>0.7</c:v>
                </c:pt>
                <c:pt idx="1">
                  <c:v>0.9</c:v>
                </c:pt>
              </c:numCache>
            </c:numRef>
          </c:val>
          <c:extLst>
            <c:ext xmlns:c16="http://schemas.microsoft.com/office/drawing/2014/chart" uri="{C3380CC4-5D6E-409C-BE32-E72D297353CC}">
              <c16:uniqueId val="{00000004-52E4-9F48-803D-36651747FEE2}"/>
            </c:ext>
          </c:extLst>
        </c:ser>
        <c:dLbls>
          <c:showLegendKey val="0"/>
          <c:showVal val="1"/>
          <c:showCatName val="0"/>
          <c:showSerName val="0"/>
          <c:showPercent val="0"/>
          <c:showBubbleSize val="0"/>
        </c:dLbls>
        <c:gapWidth val="115"/>
        <c:axId val="-2004959048"/>
        <c:axId val="-2005819480"/>
      </c:barChart>
      <c:catAx>
        <c:axId val="-2004959048"/>
        <c:scaling>
          <c:orientation val="minMax"/>
        </c:scaling>
        <c:delete val="0"/>
        <c:axPos val="b"/>
        <c:numFmt formatCode="General" sourceLinked="0"/>
        <c:majorTickMark val="out"/>
        <c:minorTickMark val="none"/>
        <c:tickLblPos val="low"/>
        <c:spPr>
          <a:ln w="12700" cap="flat" cmpd="sng" algn="ctr">
            <a:solidFill>
              <a:srgbClr val="000000"/>
            </a:solidFill>
            <a:prstDash val="solid"/>
            <a:round/>
            <a:headEnd type="none" w="med" len="med"/>
            <a:tailEnd type="none" w="med" len="med"/>
          </a:ln>
        </c:spPr>
        <c:txPr>
          <a:bodyPr/>
          <a:lstStyle/>
          <a:p>
            <a:pPr>
              <a:defRPr sz="1400" b="1"/>
            </a:pPr>
            <a:endParaRPr lang="en-US"/>
          </a:p>
        </c:txPr>
        <c:crossAx val="-2005819480"/>
        <c:crossesAt val="0"/>
        <c:auto val="1"/>
        <c:lblAlgn val="ctr"/>
        <c:lblOffset val="1"/>
        <c:tickLblSkip val="1"/>
        <c:tickMarkSkip val="1"/>
        <c:noMultiLvlLbl val="0"/>
      </c:catAx>
      <c:valAx>
        <c:axId val="-2005819480"/>
        <c:scaling>
          <c:orientation val="minMax"/>
          <c:max val="2"/>
          <c:min val="0"/>
        </c:scaling>
        <c:delete val="0"/>
        <c:axPos val="l"/>
        <c:title>
          <c:tx>
            <c:rich>
              <a:bodyPr/>
              <a:lstStyle/>
              <a:p>
                <a:pPr>
                  <a:defRPr sz="1400"/>
                </a:pPr>
                <a:r>
                  <a:rPr lang="en-US" sz="1400" dirty="0"/>
                  <a:t>Mean Change in BMD (%) </a:t>
                </a:r>
              </a:p>
            </c:rich>
          </c:tx>
          <c:layout>
            <c:manualLayout>
              <c:xMode val="edge"/>
              <c:yMode val="edge"/>
              <c:x val="1.6975308641975301E-2"/>
              <c:y val="0.17473769809776901"/>
            </c:manualLayout>
          </c:layout>
          <c:overlay val="0"/>
        </c:title>
        <c:numFmt formatCode="0.0" sourceLinked="0"/>
        <c:majorTickMark val="out"/>
        <c:minorTickMark val="none"/>
        <c:tickLblPos val="nextTo"/>
        <c:spPr>
          <a:ln w="12700" cmpd="sng">
            <a:solidFill>
              <a:srgbClr val="000000"/>
            </a:solidFill>
          </a:ln>
        </c:spPr>
        <c:txPr>
          <a:bodyPr/>
          <a:lstStyle/>
          <a:p>
            <a:pPr>
              <a:defRPr sz="1400">
                <a:solidFill>
                  <a:srgbClr val="000000"/>
                </a:solidFill>
              </a:defRPr>
            </a:pPr>
            <a:endParaRPr lang="en-US"/>
          </a:p>
        </c:txPr>
        <c:crossAx val="-2004959048"/>
        <c:crosses val="autoZero"/>
        <c:crossBetween val="between"/>
        <c:majorUnit val="0.5"/>
        <c:minorUnit val="0.04"/>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ATV/r + RAL </c:v>
                </c:pt>
              </c:strCache>
            </c:strRef>
          </c:tx>
          <c:spPr>
            <a:solidFill>
              <a:schemeClr val="accent4"/>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Sheet1!$B$2:$B$3</c:f>
              <c:numCache>
                <c:formatCode>0.0</c:formatCode>
                <c:ptCount val="2"/>
                <c:pt idx="0">
                  <c:v>80.599999999999994</c:v>
                </c:pt>
                <c:pt idx="1">
                  <c:v>69.400000000000006</c:v>
                </c:pt>
              </c:numCache>
            </c:numRef>
          </c:val>
          <c:extLst>
            <c:ext xmlns:c16="http://schemas.microsoft.com/office/drawing/2014/chart" uri="{C3380CC4-5D6E-409C-BE32-E72D297353CC}">
              <c16:uniqueId val="{00000000-831C-154A-A3D3-4F055D927A26}"/>
            </c:ext>
          </c:extLst>
        </c:ser>
        <c:ser>
          <c:idx val="1"/>
          <c:order val="1"/>
          <c:tx>
            <c:strRef>
              <c:f>Sheet1!$C$1</c:f>
              <c:strCache>
                <c:ptCount val="1"/>
                <c:pt idx="0">
                  <c:v>ATV/r + TDF-FTC</c:v>
                </c:pt>
              </c:strCache>
            </c:strRef>
          </c:tx>
          <c:spPr>
            <a:solidFill>
              <a:srgbClr val="54737F"/>
            </a:solidFill>
            <a:ln w="12700">
              <a:noFill/>
            </a:ln>
            <a:effectLst/>
            <a:scene3d>
              <a:camera prst="orthographicFront"/>
              <a:lightRig rig="threePt" dir="t"/>
            </a:scene3d>
            <a:sp3d>
              <a:bevelT/>
            </a:sp3d>
          </c:spPr>
          <c:invertIfNegative val="0"/>
          <c:dLbls>
            <c:dLbl>
              <c:idx val="1"/>
              <c:numFmt formatCode="0" sourceLinked="0"/>
              <c:spPr>
                <a:noFill/>
              </c:spPr>
              <c:txPr>
                <a:bodyPr/>
                <a:lstStyle/>
                <a:p>
                  <a:pPr>
                    <a:defRPr sz="1600" b="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1C-154A-A3D3-4F055D927A26}"/>
                </c:ext>
              </c:extLst>
            </c:dLbl>
            <c:numFmt formatCode="0" sourceLinked="0"/>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Sheet1!$C$2:$C$3</c:f>
              <c:numCache>
                <c:formatCode>0.0</c:formatCode>
                <c:ptCount val="2"/>
                <c:pt idx="0">
                  <c:v>94.6</c:v>
                </c:pt>
                <c:pt idx="1">
                  <c:v>86.5</c:v>
                </c:pt>
              </c:numCache>
            </c:numRef>
          </c:val>
          <c:extLst>
            <c:ext xmlns:c16="http://schemas.microsoft.com/office/drawing/2014/chart" uri="{C3380CC4-5D6E-409C-BE32-E72D297353CC}">
              <c16:uniqueId val="{00000002-831C-154A-A3D3-4F055D927A26}"/>
            </c:ext>
          </c:extLst>
        </c:ser>
        <c:dLbls>
          <c:showLegendKey val="0"/>
          <c:showVal val="1"/>
          <c:showCatName val="0"/>
          <c:showSerName val="0"/>
          <c:showPercent val="0"/>
          <c:showBubbleSize val="0"/>
        </c:dLbls>
        <c:gapWidth val="75"/>
        <c:axId val="-2106019016"/>
        <c:axId val="-2060870664"/>
      </c:barChart>
      <c:catAx>
        <c:axId val="-2106019016"/>
        <c:scaling>
          <c:orientation val="minMax"/>
        </c:scaling>
        <c:delete val="0"/>
        <c:axPos val="b"/>
        <c:title>
          <c:tx>
            <c:rich>
              <a:bodyPr/>
              <a:lstStyle/>
              <a:p>
                <a:pPr>
                  <a:defRPr/>
                </a:pPr>
                <a:r>
                  <a:rPr lang="en-US" dirty="0"/>
                  <a:t>Study Week</a:t>
                </a:r>
              </a:p>
            </c:rich>
          </c:tx>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60870664"/>
        <c:crosses val="autoZero"/>
        <c:auto val="1"/>
        <c:lblAlgn val="ctr"/>
        <c:lblOffset val="1"/>
        <c:tickLblSkip val="1"/>
        <c:tickMarkSkip val="1"/>
        <c:noMultiLvlLbl val="0"/>
      </c:catAx>
      <c:valAx>
        <c:axId val="-2060870664"/>
        <c:scaling>
          <c:orientation val="minMax"/>
          <c:max val="100"/>
          <c:min val="0"/>
        </c:scaling>
        <c:delete val="0"/>
        <c:axPos val="l"/>
        <c:title>
          <c:tx>
            <c:rich>
              <a:bodyPr/>
              <a:lstStyle/>
              <a:p>
                <a:pPr>
                  <a:defRPr/>
                </a:pPr>
                <a:r>
                  <a:rPr lang="en-US" sz="1600" b="1" i="0" baseline="0" dirty="0">
                    <a:effectLst/>
                  </a:rPr>
                  <a:t>HIV RNA &lt; 40 copies/mL (%)</a:t>
                </a:r>
                <a:endParaRPr lang="en-US" sz="1600" dirty="0">
                  <a:effectLst/>
                </a:endParaRPr>
              </a:p>
            </c:rich>
          </c:tx>
          <c:layout>
            <c:manualLayout>
              <c:xMode val="edge"/>
              <c:yMode val="edge"/>
              <c:x val="9.0816078545737297E-3"/>
              <c:y val="0.157193416752084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10601901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2400712063769802"/>
          <c:y val="1.8543358318437099E-2"/>
          <c:w val="0.56364720034995597"/>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Efavirenz + TDF-FTC</c:v>
                </c:pt>
              </c:strCache>
            </c:strRef>
          </c:tx>
          <c:spPr>
            <a:solidFill>
              <a:srgbClr val="326496"/>
            </a:solidFill>
            <a:ln w="12700">
              <a:noFill/>
            </a:ln>
            <a:effectLst/>
            <a:scene3d>
              <a:camera prst="orthographicFront"/>
              <a:lightRig rig="threePt" dir="t"/>
            </a:scene3d>
            <a:sp3d>
              <a:bevelT/>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41-5042-B310-03F39150A203}"/>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41-5042-B310-03F39150A203}"/>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41-5042-B310-03F39150A203}"/>
                </c:ext>
              </c:extLst>
            </c:dLbl>
            <c:spPr>
              <a:solidFill>
                <a:sysClr val="window" lastClr="FFFFFF">
                  <a:alpha val="40000"/>
                </a:sysClr>
              </a:solidFill>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c:v>
                </c:pt>
                <c:pt idx="2">
                  <c:v>&gt;100,000 copies/mL </c:v>
                </c:pt>
              </c:strCache>
            </c:strRef>
          </c:cat>
          <c:val>
            <c:numRef>
              <c:f>Sheet1!$B$2:$B$4</c:f>
              <c:numCache>
                <c:formatCode>0</c:formatCode>
                <c:ptCount val="3"/>
                <c:pt idx="0">
                  <c:v>80.7</c:v>
                </c:pt>
                <c:pt idx="1">
                  <c:v>78</c:v>
                </c:pt>
                <c:pt idx="2">
                  <c:v>83</c:v>
                </c:pt>
              </c:numCache>
            </c:numRef>
          </c:val>
          <c:extLst>
            <c:ext xmlns:c16="http://schemas.microsoft.com/office/drawing/2014/chart" uri="{C3380CC4-5D6E-409C-BE32-E72D297353CC}">
              <c16:uniqueId val="{00000003-8B41-5042-B310-03F39150A203}"/>
            </c:ext>
          </c:extLst>
        </c:ser>
        <c:ser>
          <c:idx val="1"/>
          <c:order val="1"/>
          <c:tx>
            <c:strRef>
              <c:f>Sheet1!$C$1</c:f>
              <c:strCache>
                <c:ptCount val="1"/>
                <c:pt idx="0">
                  <c:v>Raltegravir + TDF-FTC</c:v>
                </c:pt>
              </c:strCache>
            </c:strRef>
          </c:tx>
          <c:spPr>
            <a:solidFill>
              <a:srgbClr val="718E25"/>
            </a:solidFill>
            <a:ln w="12700">
              <a:noFill/>
            </a:ln>
            <a:effectLst/>
            <a:scene3d>
              <a:camera prst="orthographicFront"/>
              <a:lightRig rig="threePt" dir="t"/>
            </a:scene3d>
            <a:sp3d>
              <a:bevelT/>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41-5042-B310-03F39150A203}"/>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41-5042-B310-03F39150A203}"/>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41-5042-B310-03F39150A203}"/>
                </c:ext>
              </c:extLst>
            </c:dLbl>
            <c:spPr>
              <a:solidFill>
                <a:sysClr val="window" lastClr="FFFFFF">
                  <a:alpha val="40000"/>
                </a:sysClr>
              </a:solidFill>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c:v>
                </c:pt>
                <c:pt idx="2">
                  <c:v>&gt;100,000 copies/mL </c:v>
                </c:pt>
              </c:strCache>
            </c:strRef>
          </c:cat>
          <c:val>
            <c:numRef>
              <c:f>Sheet1!$C$2:$C$4</c:f>
              <c:numCache>
                <c:formatCode>0</c:formatCode>
                <c:ptCount val="3"/>
                <c:pt idx="0">
                  <c:v>89</c:v>
                </c:pt>
                <c:pt idx="1">
                  <c:v>94</c:v>
                </c:pt>
                <c:pt idx="2">
                  <c:v>85</c:v>
                </c:pt>
              </c:numCache>
            </c:numRef>
          </c:val>
          <c:extLst>
            <c:ext xmlns:c16="http://schemas.microsoft.com/office/drawing/2014/chart" uri="{C3380CC4-5D6E-409C-BE32-E72D297353CC}">
              <c16:uniqueId val="{00000007-8B41-5042-B310-03F39150A203}"/>
            </c:ext>
          </c:extLst>
        </c:ser>
        <c:dLbls>
          <c:showLegendKey val="0"/>
          <c:showVal val="1"/>
          <c:showCatName val="0"/>
          <c:showSerName val="0"/>
          <c:showPercent val="0"/>
          <c:showBubbleSize val="0"/>
        </c:dLbls>
        <c:gapWidth val="75"/>
        <c:axId val="-2058472936"/>
        <c:axId val="-2058477032"/>
      </c:barChart>
      <c:catAx>
        <c:axId val="-2058472936"/>
        <c:scaling>
          <c:orientation val="minMax"/>
        </c:scaling>
        <c:delete val="0"/>
        <c:axPos val="b"/>
        <c:title>
          <c:tx>
            <c:rich>
              <a:bodyPr/>
              <a:lstStyle/>
              <a:p>
                <a:pPr>
                  <a:defRPr/>
                </a:pPr>
                <a:r>
                  <a:rPr lang="en-US" dirty="0"/>
                  <a:t>Baseline HIV RNA level</a:t>
                </a:r>
              </a:p>
            </c:rich>
          </c:tx>
          <c:layout>
            <c:manualLayout>
              <c:xMode val="edge"/>
              <c:yMode val="edge"/>
              <c:x val="0.47169242733547201"/>
              <c:y val="0.909600063360676"/>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i="0"/>
            </a:pPr>
            <a:endParaRPr lang="en-US"/>
          </a:p>
        </c:txPr>
        <c:crossAx val="-2058477032"/>
        <c:crosses val="autoZero"/>
        <c:auto val="1"/>
        <c:lblAlgn val="ctr"/>
        <c:lblOffset val="1"/>
        <c:tickLblSkip val="1"/>
        <c:tickMarkSkip val="1"/>
        <c:noMultiLvlLbl val="0"/>
      </c:catAx>
      <c:valAx>
        <c:axId val="-2058477032"/>
        <c:scaling>
          <c:orientation val="minMax"/>
          <c:max val="100"/>
          <c:min val="0"/>
        </c:scaling>
        <c:delete val="0"/>
        <c:axPos val="l"/>
        <c:title>
          <c:tx>
            <c:rich>
              <a:bodyPr/>
              <a:lstStyle/>
              <a:p>
                <a:pPr>
                  <a:defRPr sz="1800"/>
                </a:pPr>
                <a:r>
                  <a:rPr lang="en-US" sz="1800" dirty="0"/>
                  <a:t>HIV RNA &lt; 50 copies/mL (%)</a:t>
                </a:r>
              </a:p>
            </c:rich>
          </c:tx>
          <c:layout>
            <c:manualLayout>
              <c:xMode val="edge"/>
              <c:yMode val="edge"/>
              <c:x val="9.0816078545737297E-3"/>
              <c:y val="0.107485677079736"/>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5847293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8697008360066099"/>
          <c:y val="1.8543358318437099E-2"/>
          <c:w val="0.593156897054535"/>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70410978710628702"/>
        </c:manualLayout>
      </c:layout>
      <c:barChart>
        <c:barDir val="col"/>
        <c:grouping val="clustered"/>
        <c:varyColors val="0"/>
        <c:ser>
          <c:idx val="0"/>
          <c:order val="0"/>
          <c:tx>
            <c:strRef>
              <c:f>Sheet1!$B$1</c:f>
              <c:strCache>
                <c:ptCount val="1"/>
                <c:pt idx="0">
                  <c:v>ATV/r + RAL </c:v>
                </c:pt>
              </c:strCache>
            </c:strRef>
          </c:tx>
          <c:spPr>
            <a:solidFill>
              <a:schemeClr val="accent4"/>
            </a:solidFill>
            <a:ln w="12700">
              <a:noFill/>
            </a:ln>
            <a:effectLst/>
            <a:scene3d>
              <a:camera prst="orthographicFront"/>
              <a:lightRig rig="threePt" dir="t"/>
            </a:scene3d>
            <a:sp3d>
              <a:bevelT/>
            </a:sp3d>
          </c:spPr>
          <c:invertIfNegative val="0"/>
          <c:dLbls>
            <c:numFmt formatCode="0.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Sheet1!$B$2:$B$3</c:f>
              <c:numCache>
                <c:formatCode>0.0</c:formatCode>
                <c:ptCount val="2"/>
                <c:pt idx="0">
                  <c:v>9.6999999999999993</c:v>
                </c:pt>
                <c:pt idx="1">
                  <c:v>12.5</c:v>
                </c:pt>
              </c:numCache>
            </c:numRef>
          </c:val>
          <c:extLst>
            <c:ext xmlns:c16="http://schemas.microsoft.com/office/drawing/2014/chart" uri="{C3380CC4-5D6E-409C-BE32-E72D297353CC}">
              <c16:uniqueId val="{00000000-89CE-2A4B-B9E8-2BB1E4AF8D93}"/>
            </c:ext>
          </c:extLst>
        </c:ser>
        <c:ser>
          <c:idx val="1"/>
          <c:order val="1"/>
          <c:tx>
            <c:strRef>
              <c:f>Sheet1!$C$1</c:f>
              <c:strCache>
                <c:ptCount val="1"/>
                <c:pt idx="0">
                  <c:v>ATV/r + TDF-FTC</c:v>
                </c:pt>
              </c:strCache>
            </c:strRef>
          </c:tx>
          <c:spPr>
            <a:solidFill>
              <a:srgbClr val="54737F"/>
            </a:solidFill>
            <a:ln w="12700">
              <a:noFill/>
            </a:ln>
            <a:effectLst/>
            <a:scene3d>
              <a:camera prst="orthographicFront"/>
              <a:lightRig rig="threePt" dir="t"/>
            </a:scene3d>
            <a:sp3d>
              <a:bevelT/>
            </a:sp3d>
          </c:spPr>
          <c:invertIfNegative val="0"/>
          <c:dLbls>
            <c:dLbl>
              <c:idx val="0"/>
              <c:numFmt formatCode="0.0" sourceLinked="0"/>
              <c:spPr>
                <a:noFill/>
              </c:spPr>
              <c:txPr>
                <a:bodyPr/>
                <a:lstStyle/>
                <a:p>
                  <a:pPr>
                    <a:defRPr sz="1600" b="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CE-2A4B-B9E8-2BB1E4AF8D93}"/>
                </c:ext>
              </c:extLst>
            </c:dLbl>
            <c:dLbl>
              <c:idx val="1"/>
              <c:numFmt formatCode="0.0" sourceLinked="0"/>
              <c:spPr>
                <a:noFill/>
              </c:spPr>
              <c:txPr>
                <a:bodyPr/>
                <a:lstStyle/>
                <a:p>
                  <a:pPr>
                    <a:defRPr sz="1600" b="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CE-2A4B-B9E8-2BB1E4AF8D93}"/>
                </c:ext>
              </c:extLst>
            </c:dLbl>
            <c:numFmt formatCode="0.0" sourceLinked="0"/>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Sheet1!$C$2:$C$3</c:f>
              <c:numCache>
                <c:formatCode>0.0</c:formatCode>
                <c:ptCount val="2"/>
                <c:pt idx="0">
                  <c:v>2.7</c:v>
                </c:pt>
                <c:pt idx="1">
                  <c:v>2.7</c:v>
                </c:pt>
              </c:numCache>
            </c:numRef>
          </c:val>
          <c:extLst>
            <c:ext xmlns:c16="http://schemas.microsoft.com/office/drawing/2014/chart" uri="{C3380CC4-5D6E-409C-BE32-E72D297353CC}">
              <c16:uniqueId val="{00000003-89CE-2A4B-B9E8-2BB1E4AF8D93}"/>
            </c:ext>
          </c:extLst>
        </c:ser>
        <c:dLbls>
          <c:showLegendKey val="0"/>
          <c:showVal val="1"/>
          <c:showCatName val="0"/>
          <c:showSerName val="0"/>
          <c:showPercent val="0"/>
          <c:showBubbleSize val="0"/>
        </c:dLbls>
        <c:gapWidth val="75"/>
        <c:axId val="-2019497976"/>
        <c:axId val="-2018697944"/>
      </c:barChart>
      <c:catAx>
        <c:axId val="-2019497976"/>
        <c:scaling>
          <c:orientation val="minMax"/>
        </c:scaling>
        <c:delete val="0"/>
        <c:axPos val="b"/>
        <c:title>
          <c:tx>
            <c:rich>
              <a:bodyPr/>
              <a:lstStyle/>
              <a:p>
                <a:pPr>
                  <a:defRPr/>
                </a:pPr>
                <a:r>
                  <a:rPr lang="en-US" dirty="0"/>
                  <a:t>Study Week</a:t>
                </a:r>
              </a:p>
            </c:rich>
          </c:tx>
          <c:layout>
            <c:manualLayout>
              <c:xMode val="edge"/>
              <c:yMode val="edge"/>
              <c:x val="0.470940628949159"/>
              <c:y val="0.909600063360676"/>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18697944"/>
        <c:crosses val="autoZero"/>
        <c:auto val="1"/>
        <c:lblAlgn val="ctr"/>
        <c:lblOffset val="1"/>
        <c:tickLblSkip val="1"/>
        <c:tickMarkSkip val="1"/>
        <c:noMultiLvlLbl val="0"/>
      </c:catAx>
      <c:valAx>
        <c:axId val="-2018697944"/>
        <c:scaling>
          <c:orientation val="minMax"/>
          <c:max val="15"/>
          <c:min val="0"/>
        </c:scaling>
        <c:delete val="0"/>
        <c:axPos val="l"/>
        <c:title>
          <c:tx>
            <c:rich>
              <a:bodyPr/>
              <a:lstStyle/>
              <a:p>
                <a:pPr>
                  <a:defRPr/>
                </a:pPr>
                <a:r>
                  <a:rPr lang="en-US" sz="1600" b="1" i="0" baseline="0" dirty="0">
                    <a:effectLst/>
                  </a:rPr>
                  <a:t>Virologic Rebound (%)</a:t>
                </a:r>
                <a:endParaRPr lang="en-US" sz="1600" dirty="0">
                  <a:effectLst/>
                </a:endParaRPr>
              </a:p>
            </c:rich>
          </c:tx>
          <c:layout>
            <c:manualLayout>
              <c:xMode val="edge"/>
              <c:yMode val="edge"/>
              <c:x val="9.0816078545737297E-3"/>
              <c:y val="0.17473732487173599"/>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19497976"/>
        <c:crosses val="autoZero"/>
        <c:crossBetween val="between"/>
        <c:majorUnit val="5"/>
        <c:minorUnit val="5"/>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2400712063769802"/>
          <c:y val="1.8543358318437099E-2"/>
          <c:w val="0.56364720034995597"/>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523719257315"/>
          <c:y val="0.11943591426071699"/>
          <c:w val="0.79823989015261998"/>
          <c:h val="0.80937323582419995"/>
        </c:manualLayout>
      </c:layout>
      <c:barChart>
        <c:barDir val="col"/>
        <c:grouping val="clustered"/>
        <c:varyColors val="0"/>
        <c:ser>
          <c:idx val="0"/>
          <c:order val="0"/>
          <c:tx>
            <c:strRef>
              <c:f>Sheet1!$B$1</c:f>
              <c:strCache>
                <c:ptCount val="1"/>
                <c:pt idx="0">
                  <c:v>Raltegravir + Standard ART</c:v>
                </c:pt>
              </c:strCache>
            </c:strRef>
          </c:tx>
          <c:spPr>
            <a:solidFill>
              <a:schemeClr val="accent4"/>
            </a:solidFill>
            <a:ln w="12700">
              <a:noFill/>
            </a:ln>
            <a:effectLst/>
            <a:scene3d>
              <a:camera prst="orthographicFront"/>
              <a:lightRig rig="threePt" dir="t"/>
            </a:scene3d>
            <a:sp3d>
              <a:bevelT/>
            </a:sp3d>
          </c:spPr>
          <c:invertIfNegative val="0"/>
          <c:dLbls>
            <c:numFmt formatCode="0.0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0.00</c:formatCode>
                <c:ptCount val="1"/>
                <c:pt idx="0">
                  <c:v>0.67</c:v>
                </c:pt>
              </c:numCache>
            </c:numRef>
          </c:val>
          <c:extLst>
            <c:ext xmlns:c16="http://schemas.microsoft.com/office/drawing/2014/chart" uri="{C3380CC4-5D6E-409C-BE32-E72D297353CC}">
              <c16:uniqueId val="{00000000-F015-4E48-9BBF-16A183729477}"/>
            </c:ext>
          </c:extLst>
        </c:ser>
        <c:ser>
          <c:idx val="1"/>
          <c:order val="1"/>
          <c:tx>
            <c:strRef>
              <c:f>Sheet1!$C$1</c:f>
              <c:strCache>
                <c:ptCount val="1"/>
                <c:pt idx="0">
                  <c:v>Standard ART</c:v>
                </c:pt>
              </c:strCache>
            </c:strRef>
          </c:tx>
          <c:spPr>
            <a:solidFill>
              <a:schemeClr val="accent1"/>
            </a:solidFill>
            <a:ln w="12700">
              <a:noFill/>
            </a:ln>
            <a:effectLst/>
            <a:scene3d>
              <a:camera prst="orthographicFront"/>
              <a:lightRig rig="threePt" dir="t"/>
            </a:scene3d>
            <a:sp3d>
              <a:bevelT/>
            </a:sp3d>
          </c:spPr>
          <c:invertIfNegative val="0"/>
          <c:dLbls>
            <c:dLbl>
              <c:idx val="0"/>
              <c:numFmt formatCode="0.00" sourceLinked="0"/>
              <c:spPr>
                <a:noFill/>
              </c:spPr>
              <c:txPr>
                <a:bodyPr/>
                <a:lstStyle/>
                <a:p>
                  <a:pPr>
                    <a:defRPr sz="1600" b="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15-4E48-9BBF-16A183729477}"/>
                </c:ext>
              </c:extLst>
            </c:dLbl>
            <c:dLbl>
              <c:idx val="1"/>
              <c:numFmt formatCode="0.00" sourceLinked="0"/>
              <c:spPr>
                <a:noFill/>
              </c:spPr>
              <c:txPr>
                <a:bodyPr/>
                <a:lstStyle/>
                <a:p>
                  <a:pPr>
                    <a:defRPr sz="1600" b="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15-4E48-9BBF-16A183729477}"/>
                </c:ext>
              </c:extLst>
            </c:dLbl>
            <c:numFmt formatCode="0.00" sourceLinked="0"/>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Sheet1!$C$2</c:f>
              <c:numCache>
                <c:formatCode>0.00</c:formatCode>
                <c:ptCount val="1"/>
                <c:pt idx="0">
                  <c:v>0.34</c:v>
                </c:pt>
              </c:numCache>
            </c:numRef>
          </c:val>
          <c:extLst>
            <c:ext xmlns:c16="http://schemas.microsoft.com/office/drawing/2014/chart" uri="{C3380CC4-5D6E-409C-BE32-E72D297353CC}">
              <c16:uniqueId val="{00000003-F015-4E48-9BBF-16A183729477}"/>
            </c:ext>
          </c:extLst>
        </c:ser>
        <c:dLbls>
          <c:showLegendKey val="0"/>
          <c:showVal val="1"/>
          <c:showCatName val="0"/>
          <c:showSerName val="0"/>
          <c:showPercent val="0"/>
          <c:showBubbleSize val="0"/>
        </c:dLbls>
        <c:gapWidth val="275"/>
        <c:axId val="-2105587464"/>
        <c:axId val="-2105567592"/>
      </c:barChart>
      <c:catAx>
        <c:axId val="-2105587464"/>
        <c:scaling>
          <c:orientation val="minMax"/>
        </c:scaling>
        <c:delete val="0"/>
        <c:axPos val="b"/>
        <c:numFmt formatCode="0%"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05567592"/>
        <c:crosses val="autoZero"/>
        <c:auto val="1"/>
        <c:lblAlgn val="ctr"/>
        <c:lblOffset val="1"/>
        <c:tickLblSkip val="1"/>
        <c:tickMarkSkip val="1"/>
        <c:noMultiLvlLbl val="0"/>
      </c:catAx>
      <c:valAx>
        <c:axId val="-2105567592"/>
        <c:scaling>
          <c:orientation val="minMax"/>
          <c:max val="1"/>
          <c:min val="0"/>
        </c:scaling>
        <c:delete val="0"/>
        <c:axPos val="l"/>
        <c:title>
          <c:tx>
            <c:rich>
              <a:bodyPr/>
              <a:lstStyle/>
              <a:p>
                <a:pPr>
                  <a:defRPr/>
                </a:pPr>
                <a:r>
                  <a:rPr lang="en-US" sz="1600" b="1" i="0" baseline="0" dirty="0">
                    <a:effectLst/>
                  </a:rPr>
                  <a:t>HIV RNA decay</a:t>
                </a:r>
              </a:p>
              <a:p>
                <a:pPr>
                  <a:defRPr/>
                </a:pPr>
                <a:r>
                  <a:rPr lang="en-US" sz="1600" b="1" i="0" baseline="0" dirty="0">
                    <a:effectLst/>
                  </a:rPr>
                  <a:t> (log</a:t>
                </a:r>
                <a:r>
                  <a:rPr lang="en-US" sz="1600" b="1" i="0" baseline="-25000" dirty="0">
                    <a:effectLst/>
                  </a:rPr>
                  <a:t>10</a:t>
                </a:r>
                <a:r>
                  <a:rPr lang="en-US" sz="1600" b="1" i="0" baseline="0" dirty="0">
                    <a:effectLst/>
                  </a:rPr>
                  <a:t> copies/mL/day)</a:t>
                </a:r>
                <a:endParaRPr lang="en-US" sz="1600" dirty="0">
                  <a:effectLst/>
                </a:endParaRPr>
              </a:p>
            </c:rich>
          </c:tx>
          <c:layout>
            <c:manualLayout>
              <c:xMode val="edge"/>
              <c:yMode val="edge"/>
              <c:x val="0"/>
              <c:y val="0.24491295735034499"/>
            </c:manualLayout>
          </c:layout>
          <c:overlay val="0"/>
        </c:title>
        <c:numFmt formatCode="#,##0.00" sourceLinked="0"/>
        <c:majorTickMark val="out"/>
        <c:minorTickMark val="none"/>
        <c:tickLblPos val="nextTo"/>
        <c:spPr>
          <a:ln w="12700" cmpd="sng">
            <a:solidFill>
              <a:srgbClr val="000000"/>
            </a:solidFill>
          </a:ln>
        </c:spPr>
        <c:txPr>
          <a:bodyPr/>
          <a:lstStyle/>
          <a:p>
            <a:pPr>
              <a:defRPr sz="1600" b="0"/>
            </a:pPr>
            <a:endParaRPr lang="en-US"/>
          </a:p>
        </c:txPr>
        <c:crossAx val="-2105587464"/>
        <c:crosses val="autoZero"/>
        <c:crossBetween val="between"/>
        <c:majorUnit val="0.25"/>
        <c:minorUnit val="0.25"/>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8666144162535201"/>
          <c:y val="1.8543358318437099E-2"/>
          <c:w val="0.69327682997958595"/>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70410978710628702"/>
        </c:manualLayout>
      </c:layout>
      <c:barChart>
        <c:barDir val="col"/>
        <c:grouping val="clustered"/>
        <c:varyColors val="0"/>
        <c:ser>
          <c:idx val="0"/>
          <c:order val="0"/>
          <c:tx>
            <c:strRef>
              <c:f>Sheet1!$B$1</c:f>
              <c:strCache>
                <c:ptCount val="1"/>
                <c:pt idx="0">
                  <c:v>Intensive ART</c:v>
                </c:pt>
              </c:strCache>
            </c:strRef>
          </c:tx>
          <c:spPr>
            <a:solidFill>
              <a:schemeClr val="accent4"/>
            </a:solidFill>
            <a:ln w="12700">
              <a:noFill/>
            </a:ln>
            <a:effectLst/>
            <a:scene3d>
              <a:camera prst="orthographicFront"/>
              <a:lightRig rig="threePt" dir="t"/>
            </a:scene3d>
            <a:sp3d>
              <a:bevelT/>
            </a:sp3d>
          </c:spPr>
          <c:invertIfNegative val="0"/>
          <c:dLbls>
            <c:numFmt formatCode="0.0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24 Months </c:v>
                </c:pt>
              </c:strCache>
            </c:strRef>
          </c:cat>
          <c:val>
            <c:numRef>
              <c:f>Sheet1!$B$2</c:f>
              <c:numCache>
                <c:formatCode>0.00</c:formatCode>
                <c:ptCount val="1"/>
                <c:pt idx="0">
                  <c:v>2.35</c:v>
                </c:pt>
              </c:numCache>
            </c:numRef>
          </c:val>
          <c:extLst>
            <c:ext xmlns:c16="http://schemas.microsoft.com/office/drawing/2014/chart" uri="{C3380CC4-5D6E-409C-BE32-E72D297353CC}">
              <c16:uniqueId val="{00000000-6138-514E-A1B3-F9C48FEB7731}"/>
            </c:ext>
          </c:extLst>
        </c:ser>
        <c:ser>
          <c:idx val="1"/>
          <c:order val="1"/>
          <c:tx>
            <c:strRef>
              <c:f>Sheet1!$C$1</c:f>
              <c:strCache>
                <c:ptCount val="1"/>
                <c:pt idx="0">
                  <c:v>Standard ART</c:v>
                </c:pt>
              </c:strCache>
            </c:strRef>
          </c:tx>
          <c:spPr>
            <a:solidFill>
              <a:schemeClr val="accent1"/>
            </a:solidFill>
            <a:ln w="12700">
              <a:noFill/>
            </a:ln>
            <a:effectLst/>
            <a:scene3d>
              <a:camera prst="orthographicFront"/>
              <a:lightRig rig="threePt" dir="t"/>
            </a:scene3d>
            <a:sp3d>
              <a:bevelT/>
            </a:sp3d>
          </c:spPr>
          <c:invertIfNegative val="0"/>
          <c:dLbls>
            <c:dLbl>
              <c:idx val="0"/>
              <c:numFmt formatCode="0.00" sourceLinked="0"/>
              <c:spPr>
                <a:noFill/>
              </c:spPr>
              <c:txPr>
                <a:bodyPr/>
                <a:lstStyle/>
                <a:p>
                  <a:pPr>
                    <a:defRPr sz="1600" b="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38-514E-A1B3-F9C48FEB7731}"/>
                </c:ext>
              </c:extLst>
            </c:dLbl>
            <c:dLbl>
              <c:idx val="1"/>
              <c:numFmt formatCode="0.00" sourceLinked="0"/>
              <c:spPr>
                <a:noFill/>
              </c:spPr>
              <c:txPr>
                <a:bodyPr/>
                <a:lstStyle/>
                <a:p>
                  <a:pPr>
                    <a:defRPr sz="1600" b="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38-514E-A1B3-F9C48FEB7731}"/>
                </c:ext>
              </c:extLst>
            </c:dLbl>
            <c:numFmt formatCode="0.00" sourceLinked="0"/>
            <c:spPr>
              <a:solidFill>
                <a:schemeClr val="bg1">
                  <a:alpha val="50000"/>
                </a:schemeClr>
              </a:solidFill>
            </c:spPr>
            <c:txPr>
              <a:bodyPr/>
              <a:lstStyle/>
              <a:p>
                <a:pPr>
                  <a:defRPr sz="16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24 Months </c:v>
                </c:pt>
              </c:strCache>
            </c:strRef>
          </c:cat>
          <c:val>
            <c:numRef>
              <c:f>Sheet1!$C$2</c:f>
              <c:numCache>
                <c:formatCode>0.00</c:formatCode>
                <c:ptCount val="1"/>
                <c:pt idx="0">
                  <c:v>2.25</c:v>
                </c:pt>
              </c:numCache>
            </c:numRef>
          </c:val>
          <c:extLst>
            <c:ext xmlns:c16="http://schemas.microsoft.com/office/drawing/2014/chart" uri="{C3380CC4-5D6E-409C-BE32-E72D297353CC}">
              <c16:uniqueId val="{00000003-6138-514E-A1B3-F9C48FEB7731}"/>
            </c:ext>
          </c:extLst>
        </c:ser>
        <c:dLbls>
          <c:showLegendKey val="0"/>
          <c:showVal val="1"/>
          <c:showCatName val="0"/>
          <c:showSerName val="0"/>
          <c:showPercent val="0"/>
          <c:showBubbleSize val="0"/>
        </c:dLbls>
        <c:gapWidth val="275"/>
        <c:axId val="-1971051944"/>
        <c:axId val="-2018876952"/>
      </c:barChart>
      <c:catAx>
        <c:axId val="-1971051944"/>
        <c:scaling>
          <c:orientation val="minMax"/>
        </c:scaling>
        <c:delete val="0"/>
        <c:axPos val="b"/>
        <c:title>
          <c:tx>
            <c:rich>
              <a:bodyPr/>
              <a:lstStyle/>
              <a:p>
                <a:pPr>
                  <a:defRPr/>
                </a:pPr>
                <a:r>
                  <a:rPr lang="en-US" dirty="0"/>
                  <a:t>Study</a:t>
                </a:r>
                <a:r>
                  <a:rPr lang="en-US" baseline="0" dirty="0"/>
                  <a:t> Time </a:t>
                </a:r>
              </a:p>
            </c:rich>
          </c:tx>
          <c:layout>
            <c:manualLayout>
              <c:xMode val="edge"/>
              <c:yMode val="edge"/>
              <c:x val="0.46438575386410003"/>
              <c:y val="0.92714397148032801"/>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18876952"/>
        <c:crosses val="autoZero"/>
        <c:auto val="1"/>
        <c:lblAlgn val="ctr"/>
        <c:lblOffset val="1"/>
        <c:tickLblSkip val="1"/>
        <c:tickMarkSkip val="1"/>
        <c:noMultiLvlLbl val="0"/>
      </c:catAx>
      <c:valAx>
        <c:axId val="-2018876952"/>
        <c:scaling>
          <c:orientation val="minMax"/>
          <c:max val="5"/>
          <c:min val="0"/>
        </c:scaling>
        <c:delete val="0"/>
        <c:axPos val="l"/>
        <c:title>
          <c:tx>
            <c:rich>
              <a:bodyPr/>
              <a:lstStyle/>
              <a:p>
                <a:pPr>
                  <a:defRPr/>
                </a:pPr>
                <a:r>
                  <a:rPr lang="en-US" sz="1600" b="1" i="0" baseline="0" dirty="0">
                    <a:effectLst/>
                  </a:rPr>
                  <a:t>HIV log</a:t>
                </a:r>
                <a:r>
                  <a:rPr lang="en-US" sz="1600" b="1" i="0" baseline="-25000" dirty="0">
                    <a:effectLst/>
                  </a:rPr>
                  <a:t>10</a:t>
                </a:r>
                <a:r>
                  <a:rPr lang="en-US" sz="1600" b="1" i="0" baseline="0" dirty="0">
                    <a:effectLst/>
                  </a:rPr>
                  <a:t> copies per 10</a:t>
                </a:r>
                <a:r>
                  <a:rPr lang="en-US" sz="1600" b="1" i="0" baseline="30000" dirty="0">
                    <a:effectLst/>
                  </a:rPr>
                  <a:t>4</a:t>
                </a:r>
                <a:r>
                  <a:rPr lang="en-US" sz="1600" b="1" i="0" baseline="0" dirty="0">
                    <a:effectLst/>
                  </a:rPr>
                  <a:t> PBMC</a:t>
                </a:r>
                <a:endParaRPr lang="en-US" sz="1600" dirty="0">
                  <a:effectLst/>
                </a:endParaRPr>
              </a:p>
            </c:rich>
          </c:tx>
          <c:layout>
            <c:manualLayout>
              <c:xMode val="edge"/>
              <c:yMode val="edge"/>
              <c:x val="9.0816078545737297E-3"/>
              <c:y val="0.107485677079736"/>
            </c:manualLayout>
          </c:layout>
          <c:overlay val="0"/>
        </c:title>
        <c:numFmt formatCode="General" sourceLinked="0"/>
        <c:majorTickMark val="out"/>
        <c:minorTickMark val="none"/>
        <c:tickLblPos val="nextTo"/>
        <c:spPr>
          <a:ln w="12700" cmpd="sng">
            <a:solidFill>
              <a:srgbClr val="000000"/>
            </a:solidFill>
          </a:ln>
        </c:spPr>
        <c:txPr>
          <a:bodyPr/>
          <a:lstStyle/>
          <a:p>
            <a:pPr>
              <a:defRPr sz="1600" b="0"/>
            </a:pPr>
            <a:endParaRPr lang="en-US"/>
          </a:p>
        </c:txPr>
        <c:crossAx val="-1971051944"/>
        <c:crosses val="autoZero"/>
        <c:crossBetween val="between"/>
        <c:majorUnit val="1"/>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2400712063769802"/>
          <c:y val="1.8543358318437099E-2"/>
          <c:w val="0.56364720034995597"/>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Intensive ART</c:v>
                </c:pt>
              </c:strCache>
            </c:strRef>
          </c:tx>
          <c:spPr>
            <a:solidFill>
              <a:schemeClr val="accent4"/>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4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3</c:v>
                </c:pt>
                <c:pt idx="1">
                  <c:v>6</c:v>
                </c:pt>
                <c:pt idx="2">
                  <c:v>12</c:v>
                </c:pt>
                <c:pt idx="3">
                  <c:v>18</c:v>
                </c:pt>
                <c:pt idx="4">
                  <c:v>24</c:v>
                </c:pt>
              </c:numCache>
            </c:numRef>
          </c:cat>
          <c:val>
            <c:numRef>
              <c:f>Sheet1!$B$2:$B$6</c:f>
              <c:numCache>
                <c:formatCode>0</c:formatCode>
                <c:ptCount val="5"/>
                <c:pt idx="0">
                  <c:v>60</c:v>
                </c:pt>
                <c:pt idx="1">
                  <c:v>71</c:v>
                </c:pt>
                <c:pt idx="2">
                  <c:v>78</c:v>
                </c:pt>
                <c:pt idx="3">
                  <c:v>82</c:v>
                </c:pt>
                <c:pt idx="4">
                  <c:v>91</c:v>
                </c:pt>
              </c:numCache>
            </c:numRef>
          </c:val>
          <c:extLst>
            <c:ext xmlns:c16="http://schemas.microsoft.com/office/drawing/2014/chart" uri="{C3380CC4-5D6E-409C-BE32-E72D297353CC}">
              <c16:uniqueId val="{00000000-63EC-C346-BA8C-FE914CBF3815}"/>
            </c:ext>
          </c:extLst>
        </c:ser>
        <c:ser>
          <c:idx val="1"/>
          <c:order val="1"/>
          <c:tx>
            <c:strRef>
              <c:f>Sheet1!$C$1</c:f>
              <c:strCache>
                <c:ptCount val="1"/>
                <c:pt idx="0">
                  <c:v>Standard ART</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c:spPr>
            <c:txPr>
              <a:bodyPr/>
              <a:lstStyle/>
              <a:p>
                <a:pPr>
                  <a:defRPr sz="14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3</c:v>
                </c:pt>
                <c:pt idx="1">
                  <c:v>6</c:v>
                </c:pt>
                <c:pt idx="2">
                  <c:v>12</c:v>
                </c:pt>
                <c:pt idx="3">
                  <c:v>18</c:v>
                </c:pt>
                <c:pt idx="4">
                  <c:v>24</c:v>
                </c:pt>
              </c:numCache>
            </c:numRef>
          </c:cat>
          <c:val>
            <c:numRef>
              <c:f>Sheet1!$C$2:$C$6</c:f>
              <c:numCache>
                <c:formatCode>0</c:formatCode>
                <c:ptCount val="5"/>
                <c:pt idx="0">
                  <c:v>31</c:v>
                </c:pt>
                <c:pt idx="1">
                  <c:v>89</c:v>
                </c:pt>
                <c:pt idx="2">
                  <c:v>96</c:v>
                </c:pt>
                <c:pt idx="3">
                  <c:v>96</c:v>
                </c:pt>
                <c:pt idx="4">
                  <c:v>93</c:v>
                </c:pt>
              </c:numCache>
            </c:numRef>
          </c:val>
          <c:extLst>
            <c:ext xmlns:c16="http://schemas.microsoft.com/office/drawing/2014/chart" uri="{C3380CC4-5D6E-409C-BE32-E72D297353CC}">
              <c16:uniqueId val="{00000001-63EC-C346-BA8C-FE914CBF3815}"/>
            </c:ext>
          </c:extLst>
        </c:ser>
        <c:dLbls>
          <c:showLegendKey val="0"/>
          <c:showVal val="1"/>
          <c:showCatName val="0"/>
          <c:showSerName val="0"/>
          <c:showPercent val="0"/>
          <c:showBubbleSize val="0"/>
        </c:dLbls>
        <c:gapWidth val="60"/>
        <c:axId val="-2018684056"/>
        <c:axId val="-2115587144"/>
      </c:barChart>
      <c:catAx>
        <c:axId val="-2018684056"/>
        <c:scaling>
          <c:orientation val="minMax"/>
        </c:scaling>
        <c:delete val="0"/>
        <c:axPos val="b"/>
        <c:title>
          <c:tx>
            <c:rich>
              <a:bodyPr/>
              <a:lstStyle/>
              <a:p>
                <a:pPr>
                  <a:defRPr/>
                </a:pPr>
                <a:r>
                  <a:rPr lang="en-US" dirty="0"/>
                  <a:t>Study Month</a:t>
                </a:r>
              </a:p>
            </c:rich>
          </c:tx>
          <c:layout>
            <c:manualLayout>
              <c:xMode val="edge"/>
              <c:yMode val="edge"/>
              <c:x val="0.46277972197919698"/>
              <c:y val="0.909600063360676"/>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115587144"/>
        <c:crosses val="autoZero"/>
        <c:auto val="1"/>
        <c:lblAlgn val="ctr"/>
        <c:lblOffset val="1"/>
        <c:tickLblSkip val="1"/>
        <c:tickMarkSkip val="1"/>
        <c:noMultiLvlLbl val="0"/>
      </c:catAx>
      <c:valAx>
        <c:axId val="-2115587144"/>
        <c:scaling>
          <c:orientation val="minMax"/>
          <c:max val="100"/>
          <c:min val="0"/>
        </c:scaling>
        <c:delete val="0"/>
        <c:axPos val="l"/>
        <c:title>
          <c:tx>
            <c:rich>
              <a:bodyPr/>
              <a:lstStyle/>
              <a:p>
                <a:pPr>
                  <a:defRPr/>
                </a:pPr>
                <a:r>
                  <a:rPr lang="en-US" sz="1600" b="1" i="0" baseline="0" dirty="0">
                    <a:effectLst/>
                  </a:rPr>
                  <a:t>HIV RNA &lt; 50 copies/mL (%)</a:t>
                </a:r>
                <a:endParaRPr lang="en-US" sz="1600" dirty="0">
                  <a:effectLst/>
                </a:endParaRPr>
              </a:p>
            </c:rich>
          </c:tx>
          <c:layout>
            <c:manualLayout>
              <c:xMode val="edge"/>
              <c:yMode val="edge"/>
              <c:x val="9.0816078545737297E-3"/>
              <c:y val="0.157193416752084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1868405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42400712063769802"/>
          <c:y val="1.8543358318437099E-2"/>
          <c:w val="0.56364720034995597"/>
          <c:h val="8.1576179701191798E-2"/>
        </c:manualLayout>
      </c:layout>
      <c:overlay val="0"/>
      <c:spPr>
        <a:noFill/>
      </c:spPr>
      <c:txPr>
        <a:bodyPr/>
        <a:lstStyle/>
        <a:p>
          <a:pP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73919760334559104"/>
        </c:manualLayout>
      </c:layout>
      <c:barChart>
        <c:barDir val="col"/>
        <c:grouping val="clustered"/>
        <c:varyColors val="0"/>
        <c:ser>
          <c:idx val="0"/>
          <c:order val="0"/>
          <c:tx>
            <c:strRef>
              <c:f>Sheet1!$B$1</c:f>
              <c:strCache>
                <c:ptCount val="1"/>
                <c:pt idx="0">
                  <c:v>Raltegravir + 2NRTIs</c:v>
                </c:pt>
              </c:strCache>
            </c:strRef>
          </c:tx>
          <c:spPr>
            <a:solidFill>
              <a:srgbClr val="718E25"/>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Non-completion</c:v>
                </c:pt>
                <c:pt idx="1">
                  <c:v>Lost to follow-up</c:v>
                </c:pt>
                <c:pt idx="2">
                  <c:v>Low adherence</c:v>
                </c:pt>
                <c:pt idx="3">
                  <c:v>Adverse events</c:v>
                </c:pt>
              </c:strCache>
            </c:strRef>
          </c:cat>
          <c:val>
            <c:numRef>
              <c:f>Sheet1!$B$2:$B$5</c:f>
              <c:numCache>
                <c:formatCode>0.0</c:formatCode>
                <c:ptCount val="4"/>
                <c:pt idx="0">
                  <c:v>20.399999999999999</c:v>
                </c:pt>
                <c:pt idx="1">
                  <c:v>21.6</c:v>
                </c:pt>
                <c:pt idx="2">
                  <c:v>30.8</c:v>
                </c:pt>
                <c:pt idx="3" formatCode="General">
                  <c:v>73.400000000000006</c:v>
                </c:pt>
              </c:numCache>
            </c:numRef>
          </c:val>
          <c:extLst>
            <c:ext xmlns:c16="http://schemas.microsoft.com/office/drawing/2014/chart" uri="{C3380CC4-5D6E-409C-BE32-E72D297353CC}">
              <c16:uniqueId val="{00000000-CC1F-4846-9C19-DB9BA94AB53C}"/>
            </c:ext>
          </c:extLst>
        </c:ser>
        <c:ser>
          <c:idx val="1"/>
          <c:order val="1"/>
          <c:tx>
            <c:strRef>
              <c:f>Sheet1!$C$1</c:f>
              <c:strCache>
                <c:ptCount val="1"/>
                <c:pt idx="0">
                  <c:v>Lopinavir-ritonavir + 2NRTIs</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noFill/>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Non-completion</c:v>
                </c:pt>
                <c:pt idx="1">
                  <c:v>Lost to follow-up</c:v>
                </c:pt>
                <c:pt idx="2">
                  <c:v>Low adherence</c:v>
                </c:pt>
                <c:pt idx="3">
                  <c:v>Adverse events</c:v>
                </c:pt>
              </c:strCache>
            </c:strRef>
          </c:cat>
          <c:val>
            <c:numRef>
              <c:f>Sheet1!$C$2:$C$5</c:f>
              <c:numCache>
                <c:formatCode>0.0</c:formatCode>
                <c:ptCount val="4"/>
                <c:pt idx="0">
                  <c:v>34.6</c:v>
                </c:pt>
                <c:pt idx="1">
                  <c:v>32.6</c:v>
                </c:pt>
                <c:pt idx="2">
                  <c:v>49.2</c:v>
                </c:pt>
                <c:pt idx="3" formatCode="General">
                  <c:v>60.2</c:v>
                </c:pt>
              </c:numCache>
            </c:numRef>
          </c:val>
          <c:extLst>
            <c:ext xmlns:c16="http://schemas.microsoft.com/office/drawing/2014/chart" uri="{C3380CC4-5D6E-409C-BE32-E72D297353CC}">
              <c16:uniqueId val="{00000001-CC1F-4846-9C19-DB9BA94AB53C}"/>
            </c:ext>
          </c:extLst>
        </c:ser>
        <c:dLbls>
          <c:showLegendKey val="0"/>
          <c:showVal val="1"/>
          <c:showCatName val="0"/>
          <c:showSerName val="0"/>
          <c:showPercent val="0"/>
          <c:showBubbleSize val="0"/>
        </c:dLbls>
        <c:gapWidth val="125"/>
        <c:axId val="-1970956392"/>
        <c:axId val="-1970953608"/>
      </c:barChart>
      <c:catAx>
        <c:axId val="-1970956392"/>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1"/>
            </a:pPr>
            <a:endParaRPr lang="en-US"/>
          </a:p>
        </c:txPr>
        <c:crossAx val="-1970953608"/>
        <c:crossesAt val="0"/>
        <c:auto val="0"/>
        <c:lblAlgn val="ctr"/>
        <c:lblOffset val="1"/>
        <c:tickLblSkip val="1"/>
        <c:tickMarkSkip val="1"/>
        <c:noMultiLvlLbl val="0"/>
      </c:catAx>
      <c:valAx>
        <c:axId val="-1970953608"/>
        <c:scaling>
          <c:orientation val="minMax"/>
          <c:max val="100"/>
          <c:min val="0"/>
        </c:scaling>
        <c:delete val="0"/>
        <c:axPos val="l"/>
        <c:title>
          <c:tx>
            <c:rich>
              <a:bodyPr/>
              <a:lstStyle/>
              <a:p>
                <a:pPr>
                  <a:defRPr sz="1800"/>
                </a:pPr>
                <a:r>
                  <a:rPr lang="en-US" sz="1800" dirty="0"/>
                  <a:t>Patients (%)</a:t>
                </a:r>
              </a:p>
            </c:rich>
          </c:tx>
          <c:layout>
            <c:manualLayout>
              <c:xMode val="edge"/>
              <c:yMode val="edge"/>
              <c:x val="1.06248177311169E-2"/>
              <c:y val="0.31801257451556197"/>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197095639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7585897248954999"/>
          <c:y val="1.8543358318437099E-2"/>
          <c:w val="0.69500874890638698"/>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77428541958489605"/>
        </c:manualLayout>
      </c:layout>
      <c:barChart>
        <c:barDir val="col"/>
        <c:grouping val="clustered"/>
        <c:varyColors val="0"/>
        <c:ser>
          <c:idx val="0"/>
          <c:order val="0"/>
          <c:tx>
            <c:strRef>
              <c:f>Sheet1!$B$1</c:f>
              <c:strCache>
                <c:ptCount val="1"/>
                <c:pt idx="0">
                  <c:v>Raltegravir + Background ART </c:v>
                </c:pt>
              </c:strCache>
            </c:strRef>
          </c:tx>
          <c:spPr>
            <a:solidFill>
              <a:schemeClr val="accent2"/>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8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c:formatCode>
                <c:ptCount val="1"/>
                <c:pt idx="0">
                  <c:v>86</c:v>
                </c:pt>
              </c:numCache>
            </c:numRef>
          </c:val>
          <c:extLst>
            <c:ext xmlns:c16="http://schemas.microsoft.com/office/drawing/2014/chart" uri="{C3380CC4-5D6E-409C-BE32-E72D297353CC}">
              <c16:uniqueId val="{00000000-CA14-DC42-AFD6-7BBFB7C60F8E}"/>
            </c:ext>
          </c:extLst>
        </c:ser>
        <c:dLbls>
          <c:showLegendKey val="0"/>
          <c:showVal val="1"/>
          <c:showCatName val="0"/>
          <c:showSerName val="0"/>
          <c:showPercent val="0"/>
          <c:showBubbleSize val="0"/>
        </c:dLbls>
        <c:gapWidth val="325"/>
        <c:axId val="-1970947992"/>
        <c:axId val="-1970638472"/>
      </c:barChart>
      <c:catAx>
        <c:axId val="-1970947992"/>
        <c:scaling>
          <c:orientation val="minMax"/>
        </c:scaling>
        <c:delete val="0"/>
        <c:axPos val="b"/>
        <c:numFmt formatCode="0%"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1"/>
            </a:pPr>
            <a:endParaRPr lang="en-US"/>
          </a:p>
        </c:txPr>
        <c:crossAx val="-1970638472"/>
        <c:crossesAt val="0"/>
        <c:auto val="0"/>
        <c:lblAlgn val="ctr"/>
        <c:lblOffset val="1"/>
        <c:tickLblSkip val="1"/>
        <c:tickMarkSkip val="1"/>
        <c:noMultiLvlLbl val="0"/>
      </c:catAx>
      <c:valAx>
        <c:axId val="-1970638472"/>
        <c:scaling>
          <c:orientation val="minMax"/>
          <c:max val="100"/>
          <c:min val="0"/>
        </c:scaling>
        <c:delete val="0"/>
        <c:axPos val="l"/>
        <c:title>
          <c:tx>
            <c:rich>
              <a:bodyPr/>
              <a:lstStyle/>
              <a:p>
                <a:pPr>
                  <a:defRPr sz="1800"/>
                </a:pPr>
                <a:r>
                  <a:rPr lang="en-US" sz="1800" dirty="0"/>
                  <a:t>HIV RNA &lt; 50 copies/mL</a:t>
                </a:r>
                <a:r>
                  <a:rPr lang="en-US" sz="1800" baseline="0" dirty="0"/>
                  <a:t> </a:t>
                </a:r>
                <a:r>
                  <a:rPr lang="en-US" sz="1800" dirty="0"/>
                  <a:t>(%)</a:t>
                </a:r>
              </a:p>
            </c:rich>
          </c:tx>
          <c:layout>
            <c:manualLayout>
              <c:xMode val="edge"/>
              <c:yMode val="edge"/>
              <c:x val="1.06248177311169E-2"/>
              <c:y val="0.14257349331904001"/>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197094799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6289600952658703"/>
          <c:y val="3.3163302314110597E-2"/>
          <c:w val="0.40797171186935"/>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72165369522593903"/>
        </c:manualLayout>
      </c:layout>
      <c:barChart>
        <c:barDir val="col"/>
        <c:grouping val="clustered"/>
        <c:varyColors val="0"/>
        <c:ser>
          <c:idx val="0"/>
          <c:order val="0"/>
          <c:tx>
            <c:strRef>
              <c:f>Sheet1!$B$1</c:f>
              <c:strCache>
                <c:ptCount val="1"/>
                <c:pt idx="0">
                  <c:v>Raltegravir + Background ART </c:v>
                </c:pt>
              </c:strCache>
            </c:strRef>
          </c:tx>
          <c:spPr>
            <a:solidFill>
              <a:srgbClr val="718E25"/>
            </a:solidFill>
            <a:ln w="12700">
              <a:noFill/>
            </a:ln>
            <a:effectLst/>
            <a:scene3d>
              <a:camera prst="orthographicFront"/>
              <a:lightRig rig="threePt" dir="t"/>
            </a:scene3d>
            <a:sp3d>
              <a:bevelT/>
            </a:sp3d>
          </c:spPr>
          <c:invertIfNegative val="0"/>
          <c:dLbls>
            <c:dLbl>
              <c:idx val="0"/>
              <c:numFmt formatCode="0" sourceLinked="0"/>
              <c:spPr>
                <a:noFill/>
              </c:spPr>
              <c:txPr>
                <a:bodyPr/>
                <a:lstStyle/>
                <a:p>
                  <a:pPr>
                    <a:defRPr sz="16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CA-EF47-87F4-4EFB8970E167}"/>
                </c:ext>
              </c:extLst>
            </c:dLbl>
            <c:numFmt formatCode="0" sourceLinked="0"/>
            <c:spPr>
              <a:solidFill>
                <a:schemeClr val="bg1">
                  <a:alpha val="50000"/>
                </a:schemeClr>
              </a:solidFill>
            </c:spPr>
            <c:txPr>
              <a:bodyPr/>
              <a:lstStyle/>
              <a:p>
                <a:pPr>
                  <a:defRPr sz="16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Small for gestational age (SGA)</c:v>
                </c:pt>
                <c:pt idx="1">
                  <c:v>HIV DNA PCR negative</c:v>
                </c:pt>
              </c:strCache>
            </c:strRef>
          </c:cat>
          <c:val>
            <c:numRef>
              <c:f>Sheet1!$B$2:$B$3</c:f>
              <c:numCache>
                <c:formatCode>0.0</c:formatCode>
                <c:ptCount val="2"/>
                <c:pt idx="0" formatCode="0">
                  <c:v>14</c:v>
                </c:pt>
                <c:pt idx="1">
                  <c:v>100</c:v>
                </c:pt>
              </c:numCache>
            </c:numRef>
          </c:val>
          <c:extLst>
            <c:ext xmlns:c16="http://schemas.microsoft.com/office/drawing/2014/chart" uri="{C3380CC4-5D6E-409C-BE32-E72D297353CC}">
              <c16:uniqueId val="{00000001-33CA-EF47-87F4-4EFB8970E167}"/>
            </c:ext>
          </c:extLst>
        </c:ser>
        <c:dLbls>
          <c:showLegendKey val="0"/>
          <c:showVal val="1"/>
          <c:showCatName val="0"/>
          <c:showSerName val="0"/>
          <c:showPercent val="0"/>
          <c:showBubbleSize val="0"/>
        </c:dLbls>
        <c:gapWidth val="275"/>
        <c:axId val="-2007119816"/>
        <c:axId val="-2007177800"/>
      </c:barChart>
      <c:catAx>
        <c:axId val="-2007119816"/>
        <c:scaling>
          <c:orientation val="minMax"/>
        </c:scaling>
        <c:delete val="0"/>
        <c:axPos val="b"/>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1"/>
            </a:pPr>
            <a:endParaRPr lang="en-US"/>
          </a:p>
        </c:txPr>
        <c:crossAx val="-2007177800"/>
        <c:crossesAt val="0"/>
        <c:auto val="0"/>
        <c:lblAlgn val="ctr"/>
        <c:lblOffset val="1"/>
        <c:tickLblSkip val="1"/>
        <c:tickMarkSkip val="1"/>
        <c:noMultiLvlLbl val="0"/>
      </c:catAx>
      <c:valAx>
        <c:axId val="-2007177800"/>
        <c:scaling>
          <c:orientation val="minMax"/>
          <c:max val="100"/>
          <c:min val="0"/>
        </c:scaling>
        <c:delete val="0"/>
        <c:axPos val="l"/>
        <c:title>
          <c:tx>
            <c:rich>
              <a:bodyPr/>
              <a:lstStyle/>
              <a:p>
                <a:pPr>
                  <a:defRPr sz="1800"/>
                </a:pPr>
                <a:r>
                  <a:rPr lang="en-US" sz="1800" dirty="0"/>
                  <a:t>Infants</a:t>
                </a:r>
                <a:r>
                  <a:rPr lang="en-US" sz="1800" baseline="0" dirty="0"/>
                  <a:t> </a:t>
                </a:r>
                <a:r>
                  <a:rPr lang="en-US" sz="1800" dirty="0"/>
                  <a:t>(%)</a:t>
                </a:r>
              </a:p>
            </c:rich>
          </c:tx>
          <c:layout>
            <c:manualLayout>
              <c:xMode val="edge"/>
              <c:yMode val="edge"/>
              <c:x val="1.3655584718576801E-3"/>
              <c:y val="0.332632497948606"/>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00711981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5363675026732795"/>
          <c:y val="1.5619373631828399E-2"/>
          <c:w val="0.42649023038786799"/>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2945780426101"/>
          <c:y val="9.9155293088363905E-2"/>
          <c:w val="0.84253410891206204"/>
          <c:h val="0.72966163604549406"/>
        </c:manualLayout>
      </c:layout>
      <c:barChart>
        <c:barDir val="col"/>
        <c:grouping val="clustered"/>
        <c:varyColors val="0"/>
        <c:ser>
          <c:idx val="0"/>
          <c:order val="0"/>
          <c:tx>
            <c:strRef>
              <c:f>Sheet1!$B$1</c:f>
              <c:strCache>
                <c:ptCount val="1"/>
                <c:pt idx="0">
                  <c:v>Dolutegravir + 2NRTIs</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82</c:v>
                </c:pt>
              </c:numCache>
            </c:numRef>
          </c:val>
          <c:extLst>
            <c:ext xmlns:c16="http://schemas.microsoft.com/office/drawing/2014/chart" uri="{C3380CC4-5D6E-409C-BE32-E72D297353CC}">
              <c16:uniqueId val="{00000000-F889-3440-9AB7-6BB66F5BBABF}"/>
            </c:ext>
          </c:extLst>
        </c:ser>
        <c:ser>
          <c:idx val="1"/>
          <c:order val="1"/>
          <c:tx>
            <c:strRef>
              <c:f>Sheet1!$C$1</c:f>
              <c:strCache>
                <c:ptCount val="1"/>
                <c:pt idx="0">
                  <c:v>Raltegravir + 2NRTIs</c:v>
                </c:pt>
              </c:strCache>
            </c:strRef>
          </c:tx>
          <c:spPr>
            <a:solidFill>
              <a:srgbClr val="718E25"/>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F889-3440-9AB7-6BB66F5BBABF}"/>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85</c:v>
                </c:pt>
                <c:pt idx="1">
                  <c:v>89</c:v>
                </c:pt>
                <c:pt idx="2">
                  <c:v>75</c:v>
                </c:pt>
              </c:numCache>
            </c:numRef>
          </c:val>
          <c:extLst>
            <c:ext xmlns:c16="http://schemas.microsoft.com/office/drawing/2014/chart" uri="{C3380CC4-5D6E-409C-BE32-E72D297353CC}">
              <c16:uniqueId val="{00000002-F889-3440-9AB7-6BB66F5BBABF}"/>
            </c:ext>
          </c:extLst>
        </c:ser>
        <c:dLbls>
          <c:showLegendKey val="0"/>
          <c:showVal val="1"/>
          <c:showCatName val="0"/>
          <c:showSerName val="0"/>
          <c:showPercent val="0"/>
          <c:showBubbleSize val="0"/>
        </c:dLbls>
        <c:gapWidth val="100"/>
        <c:axId val="-2104325224"/>
        <c:axId val="-2104295176"/>
      </c:barChart>
      <c:catAx>
        <c:axId val="-2104325224"/>
        <c:scaling>
          <c:orientation val="minMax"/>
        </c:scaling>
        <c:delete val="0"/>
        <c:axPos val="b"/>
        <c:title>
          <c:tx>
            <c:rich>
              <a:bodyPr/>
              <a:lstStyle/>
              <a:p>
                <a:pPr>
                  <a:defRPr sz="1600"/>
                </a:pPr>
                <a:r>
                  <a:rPr lang="en-US" sz="1600" dirty="0"/>
                  <a:t>Baseline HIV RNA Level</a:t>
                </a:r>
              </a:p>
            </c:rich>
          </c:tx>
          <c:layout>
            <c:manualLayout>
              <c:xMode val="edge"/>
              <c:yMode val="edge"/>
              <c:x val="0.41060934950698702"/>
              <c:y val="0.91556124234470704"/>
            </c:manualLayout>
          </c:layout>
          <c:overlay val="0"/>
        </c:title>
        <c:numFmt formatCode="General" sourceLinked="0"/>
        <c:majorTickMark val="out"/>
        <c:minorTickMark val="none"/>
        <c:tickLblPos val="nextTo"/>
        <c:spPr>
          <a:ln w="12700" cmpd="sng">
            <a:solidFill>
              <a:srgbClr val="000000"/>
            </a:solidFill>
          </a:ln>
        </c:spPr>
        <c:txPr>
          <a:bodyPr/>
          <a:lstStyle/>
          <a:p>
            <a:pPr>
              <a:defRPr sz="1600"/>
            </a:pPr>
            <a:endParaRPr lang="en-US"/>
          </a:p>
        </c:txPr>
        <c:crossAx val="-2104295176"/>
        <c:crosses val="autoZero"/>
        <c:auto val="1"/>
        <c:lblAlgn val="ctr"/>
        <c:lblOffset val="1"/>
        <c:tickLblSkip val="1"/>
        <c:tickMarkSkip val="1"/>
        <c:noMultiLvlLbl val="0"/>
      </c:catAx>
      <c:valAx>
        <c:axId val="-2104295176"/>
        <c:scaling>
          <c:orientation val="minMax"/>
          <c:max val="100"/>
          <c:min val="0"/>
        </c:scaling>
        <c:delete val="0"/>
        <c:axPos val="l"/>
        <c:title>
          <c:tx>
            <c:rich>
              <a:bodyPr/>
              <a:lstStyle/>
              <a:p>
                <a:pPr>
                  <a:defRPr sz="1600"/>
                </a:pPr>
                <a:r>
                  <a:rPr lang="en-US" sz="1600" dirty="0"/>
                  <a:t>HIV RNA &lt;50 copies/mL</a:t>
                </a:r>
                <a:r>
                  <a:rPr lang="en-US" sz="1600" baseline="0" dirty="0"/>
                  <a:t> (%)</a:t>
                </a:r>
                <a:endParaRPr lang="en-US" sz="1600" dirty="0"/>
              </a:p>
            </c:rich>
          </c:tx>
          <c:layout>
            <c:manualLayout>
              <c:xMode val="edge"/>
              <c:yMode val="edge"/>
              <c:x val="1.3962781679317099E-4"/>
              <c:y val="0.14462029746281699"/>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0432522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4024112640125598"/>
          <c:y val="1.33158355205599E-3"/>
          <c:w val="0.63374187455539999"/>
          <c:h val="8.3052712160979897E-2"/>
        </c:manualLayout>
      </c:layout>
      <c:overlay val="0"/>
      <c:spPr>
        <a:noFill/>
      </c:spPr>
      <c:txPr>
        <a:bodyPr/>
        <a:lstStyle/>
        <a:p>
          <a:pPr>
            <a:defRPr sz="18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21124008843399"/>
          <c:y val="9.9155293088363905E-2"/>
          <c:w val="0.85155231482078297"/>
          <c:h val="0.72966163604549406"/>
        </c:manualLayout>
      </c:layout>
      <c:barChart>
        <c:barDir val="col"/>
        <c:grouping val="clustered"/>
        <c:varyColors val="0"/>
        <c:ser>
          <c:idx val="0"/>
          <c:order val="0"/>
          <c:tx>
            <c:strRef>
              <c:f>Sheet1!$B$1</c:f>
              <c:strCache>
                <c:ptCount val="1"/>
                <c:pt idx="0">
                  <c:v>Abacavir-Lamivudine</c:v>
                </c:pt>
              </c:strCache>
            </c:strRef>
          </c:tx>
          <c:spPr>
            <a:solidFill>
              <a:srgbClr val="A76C5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Dolutegravir</c:v>
                </c:pt>
                <c:pt idx="2">
                  <c:v>Raltegravir</c:v>
                </c:pt>
              </c:strCache>
            </c:strRef>
          </c:cat>
          <c:val>
            <c:numRef>
              <c:f>Sheet1!$B$2:$B$4</c:f>
              <c:numCache>
                <c:formatCode>0</c:formatCode>
                <c:ptCount val="3"/>
                <c:pt idx="0">
                  <c:v>86</c:v>
                </c:pt>
                <c:pt idx="1">
                  <c:v>86</c:v>
                </c:pt>
                <c:pt idx="2">
                  <c:v>87</c:v>
                </c:pt>
              </c:numCache>
            </c:numRef>
          </c:val>
          <c:extLst>
            <c:ext xmlns:c16="http://schemas.microsoft.com/office/drawing/2014/chart" uri="{C3380CC4-5D6E-409C-BE32-E72D297353CC}">
              <c16:uniqueId val="{00000000-BB78-F241-8C4C-7B7FD5CE15BD}"/>
            </c:ext>
          </c:extLst>
        </c:ser>
        <c:ser>
          <c:idx val="1"/>
          <c:order val="1"/>
          <c:tx>
            <c:strRef>
              <c:f>Sheet1!$C$1</c:f>
              <c:strCache>
                <c:ptCount val="1"/>
                <c:pt idx="0">
                  <c:v>Tenofovir DF-Emtricitabine</c:v>
                </c:pt>
              </c:strCache>
            </c:strRef>
          </c:tx>
          <c:spPr>
            <a:solidFill>
              <a:srgbClr val="5A6F99"/>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BB78-F241-8C4C-7B7FD5CE15BD}"/>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Dolutegravir</c:v>
                </c:pt>
                <c:pt idx="2">
                  <c:v>Raltegravir</c:v>
                </c:pt>
              </c:strCache>
            </c:strRef>
          </c:cat>
          <c:val>
            <c:numRef>
              <c:f>Sheet1!$C$2:$C$4</c:f>
              <c:numCache>
                <c:formatCode>0</c:formatCode>
                <c:ptCount val="3"/>
                <c:pt idx="0">
                  <c:v>87</c:v>
                </c:pt>
                <c:pt idx="1">
                  <c:v>89</c:v>
                </c:pt>
                <c:pt idx="2">
                  <c:v>85</c:v>
                </c:pt>
              </c:numCache>
            </c:numRef>
          </c:val>
          <c:extLst>
            <c:ext xmlns:c16="http://schemas.microsoft.com/office/drawing/2014/chart" uri="{C3380CC4-5D6E-409C-BE32-E72D297353CC}">
              <c16:uniqueId val="{00000002-BB78-F241-8C4C-7B7FD5CE15BD}"/>
            </c:ext>
          </c:extLst>
        </c:ser>
        <c:dLbls>
          <c:showLegendKey val="0"/>
          <c:showVal val="1"/>
          <c:showCatName val="0"/>
          <c:showSerName val="0"/>
          <c:showPercent val="0"/>
          <c:showBubbleSize val="0"/>
        </c:dLbls>
        <c:gapWidth val="125"/>
        <c:axId val="-2130866792"/>
        <c:axId val="-2130863848"/>
      </c:barChart>
      <c:catAx>
        <c:axId val="-2130866792"/>
        <c:scaling>
          <c:orientation val="minMax"/>
        </c:scaling>
        <c:delete val="0"/>
        <c:axPos val="b"/>
        <c:title>
          <c:tx>
            <c:rich>
              <a:bodyPr/>
              <a:lstStyle/>
              <a:p>
                <a:pPr>
                  <a:defRPr sz="1600"/>
                </a:pPr>
                <a:r>
                  <a:rPr lang="en-US" sz="1600" dirty="0"/>
                  <a:t>Regimen</a:t>
                </a:r>
              </a:p>
            </c:rich>
          </c:tx>
          <c:layout>
            <c:manualLayout>
              <c:xMode val="edge"/>
              <c:yMode val="edge"/>
              <c:x val="0.49138175485073698"/>
              <c:y val="0.93222790901137398"/>
            </c:manualLayout>
          </c:layout>
          <c:overlay val="0"/>
        </c:title>
        <c:numFmt formatCode="General" sourceLinked="0"/>
        <c:majorTickMark val="out"/>
        <c:minorTickMark val="none"/>
        <c:tickLblPos val="nextTo"/>
        <c:spPr>
          <a:ln w="12700" cmpd="sng">
            <a:solidFill>
              <a:srgbClr val="000000"/>
            </a:solidFill>
          </a:ln>
        </c:spPr>
        <c:txPr>
          <a:bodyPr/>
          <a:lstStyle/>
          <a:p>
            <a:pPr>
              <a:defRPr sz="1600"/>
            </a:pPr>
            <a:endParaRPr lang="en-US"/>
          </a:p>
        </c:txPr>
        <c:crossAx val="-2130863848"/>
        <c:crosses val="autoZero"/>
        <c:auto val="1"/>
        <c:lblAlgn val="ctr"/>
        <c:lblOffset val="1"/>
        <c:tickLblSkip val="1"/>
        <c:tickMarkSkip val="1"/>
        <c:noMultiLvlLbl val="0"/>
      </c:catAx>
      <c:valAx>
        <c:axId val="-2130863848"/>
        <c:scaling>
          <c:orientation val="minMax"/>
          <c:max val="100"/>
          <c:min val="0"/>
        </c:scaling>
        <c:delete val="0"/>
        <c:axPos val="l"/>
        <c:title>
          <c:tx>
            <c:rich>
              <a:bodyPr/>
              <a:lstStyle/>
              <a:p>
                <a:pPr>
                  <a:defRPr sz="1600"/>
                </a:pPr>
                <a:r>
                  <a:rPr lang="en-US" sz="1600" dirty="0"/>
                  <a:t>HIV RNA &lt;50 copies/mL (%)</a:t>
                </a:r>
              </a:p>
            </c:rich>
          </c:tx>
          <c:layout>
            <c:manualLayout>
              <c:xMode val="edge"/>
              <c:yMode val="edge"/>
              <c:x val="0"/>
              <c:y val="0.16128696412948401"/>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3086679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9351215443863898"/>
          <c:y val="1.33158355205599E-3"/>
          <c:w val="0.68047084651801704"/>
          <c:h val="7.1941601049868797E-2"/>
        </c:manualLayout>
      </c:layout>
      <c:overlay val="0"/>
      <c:spPr>
        <a:noFill/>
      </c:spPr>
      <c:txPr>
        <a:bodyPr/>
        <a:lstStyle/>
        <a:p>
          <a:pPr>
            <a:defRPr sz="18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2945780426101"/>
          <c:y val="0.10388579293599599"/>
          <c:w val="0.84253410891206204"/>
          <c:h val="0.77323509263731405"/>
        </c:manualLayout>
      </c:layout>
      <c:barChart>
        <c:barDir val="col"/>
        <c:grouping val="clustered"/>
        <c:varyColors val="0"/>
        <c:ser>
          <c:idx val="0"/>
          <c:order val="0"/>
          <c:tx>
            <c:strRef>
              <c:f>Sheet1!$B$1</c:f>
              <c:strCache>
                <c:ptCount val="1"/>
                <c:pt idx="0">
                  <c:v>Dolutegravir</c:v>
                </c:pt>
              </c:strCache>
            </c:strRef>
          </c:tx>
          <c:spPr>
            <a:solidFill>
              <a:srgbClr val="326496"/>
            </a:solidFill>
            <a:ln w="12700">
              <a:noFill/>
            </a:ln>
            <a:effectLst/>
            <a:scene3d>
              <a:camera prst="orthographicFront"/>
              <a:lightRig rig="threePt" dir="t"/>
            </a:scene3d>
            <a:sp3d>
              <a:bevelT/>
            </a:sp3d>
          </c:spPr>
          <c:invertIfNegative val="0"/>
          <c:dLbls>
            <c:spPr>
              <a:noFill/>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Abacavir-Lamivudine</c:v>
                </c:pt>
                <c:pt idx="2">
                  <c:v>Tenofovir DF-Emtricitabine</c:v>
                </c:pt>
              </c:strCache>
            </c:strRef>
          </c:cat>
          <c:val>
            <c:numRef>
              <c:f>Sheet1!$B$2:$B$4</c:f>
              <c:numCache>
                <c:formatCode>0</c:formatCode>
                <c:ptCount val="3"/>
                <c:pt idx="0">
                  <c:v>81</c:v>
                </c:pt>
                <c:pt idx="1">
                  <c:v>74</c:v>
                </c:pt>
                <c:pt idx="2">
                  <c:v>86</c:v>
                </c:pt>
              </c:numCache>
            </c:numRef>
          </c:val>
          <c:extLst>
            <c:ext xmlns:c16="http://schemas.microsoft.com/office/drawing/2014/chart" uri="{C3380CC4-5D6E-409C-BE32-E72D297353CC}">
              <c16:uniqueId val="{00000000-62BC-884B-8D74-DCC9D36CECAD}"/>
            </c:ext>
          </c:extLst>
        </c:ser>
        <c:ser>
          <c:idx val="1"/>
          <c:order val="1"/>
          <c:tx>
            <c:strRef>
              <c:f>Sheet1!$C$1</c:f>
              <c:strCache>
                <c:ptCount val="1"/>
                <c:pt idx="0">
                  <c:v>Raltegravir</c:v>
                </c:pt>
              </c:strCache>
            </c:strRef>
          </c:tx>
          <c:spPr>
            <a:solidFill>
              <a:srgbClr val="718E25"/>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62BC-884B-8D74-DCC9D36CECAD}"/>
              </c:ext>
            </c:extLst>
          </c:dPt>
          <c:dLbls>
            <c:spPr>
              <a:noFill/>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Abacavir-Lamivudine</c:v>
                </c:pt>
                <c:pt idx="2">
                  <c:v>Tenofovir DF-Emtricitabine</c:v>
                </c:pt>
              </c:strCache>
            </c:strRef>
          </c:cat>
          <c:val>
            <c:numRef>
              <c:f>Sheet1!$C$2:$C$4</c:f>
              <c:numCache>
                <c:formatCode>0</c:formatCode>
                <c:ptCount val="3"/>
                <c:pt idx="0">
                  <c:v>76</c:v>
                </c:pt>
                <c:pt idx="1">
                  <c:v>76</c:v>
                </c:pt>
                <c:pt idx="2">
                  <c:v>77</c:v>
                </c:pt>
              </c:numCache>
            </c:numRef>
          </c:val>
          <c:extLst>
            <c:ext xmlns:c16="http://schemas.microsoft.com/office/drawing/2014/chart" uri="{C3380CC4-5D6E-409C-BE32-E72D297353CC}">
              <c16:uniqueId val="{00000002-62BC-884B-8D74-DCC9D36CECAD}"/>
            </c:ext>
          </c:extLst>
        </c:ser>
        <c:dLbls>
          <c:showLegendKey val="0"/>
          <c:showVal val="1"/>
          <c:showCatName val="0"/>
          <c:showSerName val="0"/>
          <c:showPercent val="0"/>
          <c:showBubbleSize val="0"/>
        </c:dLbls>
        <c:gapWidth val="100"/>
        <c:axId val="-985195336"/>
        <c:axId val="-985193928"/>
      </c:barChart>
      <c:catAx>
        <c:axId val="-985195336"/>
        <c:scaling>
          <c:orientation val="minMax"/>
        </c:scaling>
        <c:delete val="0"/>
        <c:axPos val="b"/>
        <c:numFmt formatCode="General" sourceLinked="0"/>
        <c:majorTickMark val="out"/>
        <c:minorTickMark val="none"/>
        <c:tickLblPos val="nextTo"/>
        <c:spPr>
          <a:ln w="12700" cmpd="sng">
            <a:solidFill>
              <a:srgbClr val="000000"/>
            </a:solidFill>
          </a:ln>
        </c:spPr>
        <c:txPr>
          <a:bodyPr/>
          <a:lstStyle/>
          <a:p>
            <a:pPr>
              <a:defRPr sz="1400"/>
            </a:pPr>
            <a:endParaRPr lang="en-US"/>
          </a:p>
        </c:txPr>
        <c:crossAx val="-985193928"/>
        <c:crosses val="autoZero"/>
        <c:auto val="1"/>
        <c:lblAlgn val="ctr"/>
        <c:lblOffset val="1"/>
        <c:tickLblSkip val="1"/>
        <c:tickMarkSkip val="1"/>
        <c:noMultiLvlLbl val="0"/>
      </c:catAx>
      <c:valAx>
        <c:axId val="-985193928"/>
        <c:scaling>
          <c:orientation val="minMax"/>
          <c:max val="100"/>
          <c:min val="0"/>
        </c:scaling>
        <c:delete val="0"/>
        <c:axPos val="l"/>
        <c:title>
          <c:tx>
            <c:rich>
              <a:bodyPr/>
              <a:lstStyle/>
              <a:p>
                <a:pPr>
                  <a:defRPr sz="1600"/>
                </a:pPr>
                <a:r>
                  <a:rPr lang="en-US" sz="1600" dirty="0"/>
                  <a:t>HIV RNA &lt;50 copies/mL</a:t>
                </a:r>
                <a:r>
                  <a:rPr lang="en-US" sz="1600" baseline="0" dirty="0"/>
                  <a:t> (%)</a:t>
                </a:r>
                <a:endParaRPr lang="en-US" sz="1600" dirty="0"/>
              </a:p>
            </c:rich>
          </c:tx>
          <c:layout>
            <c:manualLayout>
              <c:xMode val="edge"/>
              <c:yMode val="edge"/>
              <c:x val="4.58797380057222E-3"/>
              <c:y val="0.167959164990162"/>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98519533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5363675026732795"/>
          <c:y val="6.77141044217783E-4"/>
          <c:w val="0.41723097112860902"/>
          <c:h val="0.103442257659947"/>
        </c:manualLayout>
      </c:layout>
      <c:overlay val="0"/>
      <c:spPr>
        <a:noFill/>
      </c:spPr>
      <c:txPr>
        <a:bodyPr/>
        <a:lstStyle/>
        <a:p>
          <a:pPr>
            <a:defRPr sz="18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12</a:t>
            </a:fld>
            <a:endParaRPr lang="en-US"/>
          </a:p>
        </p:txBody>
      </p:sp>
    </p:spTree>
    <p:extLst>
      <p:ext uri="{BB962C8B-B14F-4D97-AF65-F5344CB8AC3E}">
        <p14:creationId xmlns:p14="http://schemas.microsoft.com/office/powerpoint/2010/main" val="211108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228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368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106</a:t>
            </a:fld>
            <a:endParaRPr lang="en-US"/>
          </a:p>
        </p:txBody>
      </p:sp>
    </p:spTree>
    <p:extLst>
      <p:ext uri="{BB962C8B-B14F-4D97-AF65-F5344CB8AC3E}">
        <p14:creationId xmlns:p14="http://schemas.microsoft.com/office/powerpoint/2010/main" val="1369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107</a:t>
            </a:fld>
            <a:endParaRPr lang="en-US"/>
          </a:p>
        </p:txBody>
      </p:sp>
    </p:spTree>
    <p:extLst>
      <p:ext uri="{BB962C8B-B14F-4D97-AF65-F5344CB8AC3E}">
        <p14:creationId xmlns:p14="http://schemas.microsoft.com/office/powerpoint/2010/main" val="217816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607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488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0361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399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464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528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13</a:t>
            </a:fld>
            <a:endParaRPr lang="en-US"/>
          </a:p>
        </p:txBody>
      </p:sp>
    </p:spTree>
    <p:extLst>
      <p:ext uri="{BB962C8B-B14F-4D97-AF65-F5344CB8AC3E}">
        <p14:creationId xmlns:p14="http://schemas.microsoft.com/office/powerpoint/2010/main" val="173643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Deleted</a:t>
            </a:r>
            <a:r>
              <a:rPr lang="en-US" baseline="0" dirty="0"/>
              <a:t> from gray bar: (Non-completion = failure)</a:t>
            </a:r>
            <a:endParaRPr lang="en-US" dirty="0"/>
          </a:p>
        </p:txBody>
      </p:sp>
    </p:spTree>
    <p:extLst>
      <p:ext uri="{BB962C8B-B14F-4D97-AF65-F5344CB8AC3E}">
        <p14:creationId xmlns:p14="http://schemas.microsoft.com/office/powerpoint/2010/main" val="294443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484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861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83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75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264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3018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9017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4" y="6104631"/>
            <a:ext cx="1575509" cy="604369"/>
          </a:xfrm>
          <a:prstGeom prst="rect">
            <a:avLst/>
          </a:prstGeom>
        </p:spPr>
      </p:pic>
    </p:spTree>
    <p:extLst>
      <p:ext uri="{BB962C8B-B14F-4D97-AF65-F5344CB8AC3E}">
        <p14:creationId xmlns:p14="http://schemas.microsoft.com/office/powerpoint/2010/main" val="2231869889"/>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grpSp>
        <p:nvGrpSpPr>
          <p:cNvPr id="8" name="Logo Stacked V2"/>
          <p:cNvGrpSpPr>
            <a:grpSpLocks noChangeAspect="1"/>
          </p:cNvGrpSpPr>
          <p:nvPr/>
        </p:nvGrpSpPr>
        <p:grpSpPr>
          <a:xfrm>
            <a:off x="7725251" y="6495425"/>
            <a:ext cx="1324004" cy="301752"/>
            <a:chOff x="680865" y="3439338"/>
            <a:chExt cx="4686473" cy="1068091"/>
          </a:xfrm>
        </p:grpSpPr>
        <p:pic>
          <p:nvPicPr>
            <p:cNvPr id="9"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3" name="Nat HIV Cur logo type stacked"/>
            <p:cNvGrpSpPr>
              <a:grpSpLocks noChangeAspect="1"/>
            </p:cNvGrpSpPr>
            <p:nvPr/>
          </p:nvGrpSpPr>
          <p:grpSpPr bwMode="auto">
            <a:xfrm>
              <a:off x="1898650" y="3455065"/>
              <a:ext cx="3468688" cy="1036638"/>
              <a:chOff x="1196" y="1585"/>
              <a:chExt cx="2185" cy="653"/>
            </a:xfrm>
          </p:grpSpPr>
          <p:sp>
            <p:nvSpPr>
              <p:cNvPr id="14"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5" name="Straight Connector 34"/>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cSld>
  <p:clrMapOvr>
    <a:masterClrMapping/>
  </p:clrMapOvr>
  <p:transition spd="slow"/>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grpSp>
        <p:nvGrpSpPr>
          <p:cNvPr id="83" name="Logo Stacked V2"/>
          <p:cNvGrpSpPr>
            <a:grpSpLocks noChangeAspect="1"/>
          </p:cNvGrpSpPr>
          <p:nvPr/>
        </p:nvGrpSpPr>
        <p:grpSpPr>
          <a:xfrm>
            <a:off x="7725251" y="6495425"/>
            <a:ext cx="1324004" cy="301752"/>
            <a:chOff x="680865" y="3439338"/>
            <a:chExt cx="4686473" cy="1068091"/>
          </a:xfrm>
        </p:grpSpPr>
        <p:pic>
          <p:nvPicPr>
            <p:cNvPr id="84"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5" name="Nat HIV Cur logo type stacked"/>
            <p:cNvGrpSpPr>
              <a:grpSpLocks noChangeAspect="1"/>
            </p:cNvGrpSpPr>
            <p:nvPr/>
          </p:nvGrpSpPr>
          <p:grpSpPr bwMode="auto">
            <a:xfrm>
              <a:off x="1898650" y="3455065"/>
              <a:ext cx="3468688" cy="1036638"/>
              <a:chOff x="1196" y="1585"/>
              <a:chExt cx="2185" cy="653"/>
            </a:xfrm>
          </p:grpSpPr>
          <p:sp>
            <p:nvSpPr>
              <p:cNvPr id="86"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p:nvSpPr>
        <p:spPr>
          <a:xfrm>
            <a:off x="0"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28485266"/>
      </p:ext>
    </p:extLst>
  </p:cSld>
  <p:clrMapOvr>
    <a:masterClrMapping/>
  </p:clrMapOvr>
  <p:transition spd="slow"/>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Blu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0" y="1219199"/>
            <a:ext cx="9162288" cy="5669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8" name="Straight Connector 7"/>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706548074"/>
      </p:ext>
    </p:extLst>
  </p:cSld>
  <p:clrMapOvr>
    <a:masterClrMapping/>
  </p:clrMapOvr>
  <p:transition spd="slow"/>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 Blue_Title">
    <p:spTree>
      <p:nvGrpSpPr>
        <p:cNvPr id="1" name=""/>
        <p:cNvGrpSpPr/>
        <p:nvPr/>
      </p:nvGrpSpPr>
      <p:grpSpPr>
        <a:xfrm>
          <a:off x="0" y="0"/>
          <a:ext cx="0" cy="0"/>
          <a:chOff x="0" y="0"/>
          <a:chExt cx="0" cy="0"/>
        </a:xfrm>
      </p:grpSpPr>
      <p:pic>
        <p:nvPicPr>
          <p:cNvPr id="3" name="Picture 2"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6880688"/>
          </a:xfrm>
          <a:prstGeom prst="rect">
            <a:avLst/>
          </a:prstGeom>
        </p:spPr>
      </p:pic>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394246"/>
            <a:ext cx="1414549" cy="459025"/>
          </a:xfrm>
          <a:prstGeom prst="rect">
            <a:avLst/>
          </a:prstGeom>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81912583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6880688"/>
          </a:xfrm>
          <a:prstGeom prst="rect">
            <a:avLst/>
          </a:prstGeom>
        </p:spPr>
      </p:pic>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394246"/>
            <a:ext cx="1414549" cy="459025"/>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grpSp>
        <p:nvGrpSpPr>
          <p:cNvPr id="28" name="Logo Stacked V2"/>
          <p:cNvGrpSpPr>
            <a:grpSpLocks noChangeAspect="1"/>
          </p:cNvGrpSpPr>
          <p:nvPr/>
        </p:nvGrpSpPr>
        <p:grpSpPr>
          <a:xfrm>
            <a:off x="7725251" y="6495425"/>
            <a:ext cx="1324004" cy="301752"/>
            <a:chOff x="680865" y="3439338"/>
            <a:chExt cx="4686473" cy="1068091"/>
          </a:xfrm>
        </p:grpSpPr>
        <p:pic>
          <p:nvPicPr>
            <p:cNvPr id="29" name="Logomark V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0" name="Nat HIV Cur logo type stacked"/>
            <p:cNvGrpSpPr>
              <a:grpSpLocks noChangeAspect="1"/>
            </p:cNvGrpSpPr>
            <p:nvPr/>
          </p:nvGrpSpPr>
          <p:grpSpPr bwMode="auto">
            <a:xfrm>
              <a:off x="1898650" y="3455065"/>
              <a:ext cx="3468688" cy="1036638"/>
              <a:chOff x="1196" y="1585"/>
              <a:chExt cx="2185" cy="653"/>
            </a:xfrm>
          </p:grpSpPr>
          <p:sp>
            <p:nvSpPr>
              <p:cNvPr id="31"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10182743"/>
      </p:ext>
    </p:extLst>
  </p:cSld>
  <p:clrMapOvr>
    <a:masterClrMapping/>
  </p:clrMapOvr>
  <p:transition spd="slow"/>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userDrawn="1"/>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266572" y="1608527"/>
            <a:ext cx="8633487" cy="2574423"/>
          </a:xfrm>
          <a:prstGeom prst="rect">
            <a:avLst/>
          </a:prstGeom>
          <a:noFill/>
        </p:spPr>
        <p:txBody>
          <a:bodyPr wrap="square" rtlCol="0">
            <a:spAutoFit/>
          </a:bodyPr>
          <a:lstStyle/>
          <a:p>
            <a:pPr>
              <a:lnSpc>
                <a:spcPts val="2800"/>
              </a:lnSpc>
            </a:pPr>
            <a:r>
              <a:rPr lang="en-US" sz="2000" dirty="0">
                <a:solidFill>
                  <a:schemeClr val="tx1"/>
                </a:solidFill>
                <a:latin typeface="Arial"/>
              </a:rPr>
              <a:t>The </a:t>
            </a:r>
            <a:r>
              <a:rPr lang="en-US" sz="2000" b="1" dirty="0">
                <a:solidFill>
                  <a:srgbClr val="222869"/>
                </a:solidFill>
                <a:latin typeface="Arial"/>
              </a:rPr>
              <a:t>National </a:t>
            </a:r>
            <a:r>
              <a:rPr lang="en-US" sz="2000" b="1" dirty="0">
                <a:solidFill>
                  <a:srgbClr val="C1171E"/>
                </a:solidFill>
                <a:latin typeface="Arial"/>
              </a:rPr>
              <a:t>HIV </a:t>
            </a:r>
            <a:r>
              <a:rPr lang="en-US" sz="2000" b="1" dirty="0">
                <a:solidFill>
                  <a:srgbClr val="222869"/>
                </a:solidFill>
                <a:latin typeface="Arial"/>
              </a:rPr>
              <a:t>Curriculum </a:t>
            </a:r>
            <a:r>
              <a:rPr lang="en-US" sz="2000" dirty="0">
                <a:solidFill>
                  <a:schemeClr val="tx1"/>
                </a:solidFill>
                <a:latin typeface="Arial"/>
              </a:rPr>
              <a:t>is an AIDS Education and Training Center (AETC) Program </a:t>
            </a:r>
            <a:r>
              <a:rPr lang="en-US" altLang="en-US" sz="2000" dirty="0">
                <a:solidFill>
                  <a:srgbClr val="000000"/>
                </a:solidFill>
                <a:latin typeface="Arial" panose="020B0604020202020204" pitchFamily="34" charset="0"/>
                <a:cs typeface="Arial" panose="020B0604020202020204" pitchFamily="34" charset="0"/>
              </a:rPr>
              <a:t>supported by the Health Resources and Services Administration (HRSA) of the U.S. Department of Health and Human Services (HHS) as part of an award totaling $800,000 with 0% financed with non-governmental sources.</a:t>
            </a:r>
            <a:r>
              <a:rPr lang="en-US" sz="2000" dirty="0">
                <a:solidFill>
                  <a:schemeClr val="tx1"/>
                </a:solidFill>
                <a:latin typeface="Arial"/>
              </a:rPr>
              <a:t> This project is led by the University of Washington’s Infectious Diseases Education and Assessment (IDEA) Program</a:t>
            </a:r>
            <a:r>
              <a:rPr lang="en-US" sz="2000" i="0" dirty="0">
                <a:solidFill>
                  <a:schemeClr val="tx1"/>
                </a:solidFill>
                <a:latin typeface="Arial"/>
              </a:rPr>
              <a:t>.</a:t>
            </a:r>
          </a:p>
        </p:txBody>
      </p:sp>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51179" y="4384624"/>
            <a:ext cx="8641079" cy="836126"/>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1600" i="1" dirty="0">
                <a:solidFill>
                  <a:schemeClr val="tx1"/>
                </a:solidFill>
                <a:latin typeface="Arial"/>
              </a:rPr>
              <a:t>The content in this presentation are those of the author(s) and do not necessarily represent the official views of, nor an endorsement, by HRSA, HHS, or the U.S. Government.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8423" y="5654608"/>
            <a:ext cx="2183514" cy="837603"/>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1150312" y="5675790"/>
            <a:ext cx="2808485" cy="640080"/>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916106333"/>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2_URL_Below">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 name="TextBox 34">
            <a:extLst>
              <a:ext uri="{FF2B5EF4-FFF2-40B4-BE49-F238E27FC236}">
                <a16:creationId xmlns:a16="http://schemas.microsoft.com/office/drawing/2014/main" id="{13C415AF-4480-6D42-B6E8-516737E74359}"/>
              </a:ext>
            </a:extLst>
          </p:cNvPr>
          <p:cNvSpPr txBox="1"/>
          <p:nvPr userDrawn="1"/>
        </p:nvSpPr>
        <p:spPr>
          <a:xfrm>
            <a:off x="935451" y="553165"/>
            <a:ext cx="1727394"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pic>
        <p:nvPicPr>
          <p:cNvPr id="61" name="Picture 60" descr="AETC_Program-color-outline-01.png">
            <a:extLst>
              <a:ext uri="{FF2B5EF4-FFF2-40B4-BE49-F238E27FC236}">
                <a16:creationId xmlns:a16="http://schemas.microsoft.com/office/drawing/2014/main" id="{6112F5C8-8F3B-9346-85EE-FC6BC3E2B5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
        <p:nvSpPr>
          <p:cNvPr id="34"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Tree>
    <p:extLst>
      <p:ext uri="{BB962C8B-B14F-4D97-AF65-F5344CB8AC3E}">
        <p14:creationId xmlns:p14="http://schemas.microsoft.com/office/powerpoint/2010/main" val="3946574258"/>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3_URL_Side ">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4" name="Picture 33" descr="AETC_Program-color-outline-01.png">
            <a:extLst>
              <a:ext uri="{FF2B5EF4-FFF2-40B4-BE49-F238E27FC236}">
                <a16:creationId xmlns:a16="http://schemas.microsoft.com/office/drawing/2014/main" id="{98E96793-9A1D-E443-86A8-88BD7E89A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
        <p:nvSpPr>
          <p:cNvPr id="35" name="TextBox 34">
            <a:extLst>
              <a:ext uri="{FF2B5EF4-FFF2-40B4-BE49-F238E27FC236}">
                <a16:creationId xmlns:a16="http://schemas.microsoft.com/office/drawing/2014/main" id="{13C415AF-4480-6D42-B6E8-516737E74359}"/>
              </a:ext>
            </a:extLst>
          </p:cNvPr>
          <p:cNvSpPr txBox="1"/>
          <p:nvPr userDrawn="1"/>
        </p:nvSpPr>
        <p:spPr>
          <a:xfrm>
            <a:off x="7187624" y="323892"/>
            <a:ext cx="1531088"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sp>
        <p:nvSpPr>
          <p:cNvPr id="60"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Tree>
    <p:extLst>
      <p:ext uri="{BB962C8B-B14F-4D97-AF65-F5344CB8AC3E}">
        <p14:creationId xmlns:p14="http://schemas.microsoft.com/office/powerpoint/2010/main" val="3975617618"/>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66" name="Rectangle 65"/>
          <p:cNvSpPr/>
          <p:nvPr/>
        </p:nvSpPr>
        <p:spPr>
          <a:xfrm>
            <a:off x="0" y="1234258"/>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Type in Speaker name, disclosure information</a:t>
            </a:r>
          </a:p>
        </p:txBody>
      </p:sp>
      <p:pic>
        <p:nvPicPr>
          <p:cNvPr id="8" name="Picture 7"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339042"/>
      </p:ext>
    </p:extLst>
  </p:cSld>
  <p:clrMapOvr>
    <a:masterClrMapping/>
  </p:clrMapOvr>
  <p:transition spd="slow"/>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Red">
    <p:spTree>
      <p:nvGrpSpPr>
        <p:cNvPr id="1" name=""/>
        <p:cNvGrpSpPr/>
        <p:nvPr/>
      </p:nvGrpSpPr>
      <p:grpSpPr>
        <a:xfrm>
          <a:off x="0" y="0"/>
          <a:ext cx="0" cy="0"/>
          <a:chOff x="0" y="0"/>
          <a:chExt cx="0" cy="0"/>
        </a:xfrm>
      </p:grpSpPr>
      <p:sp>
        <p:nvSpPr>
          <p:cNvPr id="12" name="Title 4"/>
          <p:cNvSpPr txBox="1">
            <a:spLocks/>
          </p:cNvSpPr>
          <p:nvPr/>
        </p:nvSpPr>
        <p:spPr>
          <a:xfrm>
            <a:off x="0" y="2794000"/>
            <a:ext cx="9143999" cy="1295400"/>
          </a:xfrm>
          <a:prstGeom prst="rect">
            <a:avLst/>
          </a:prstGeom>
          <a:solidFill>
            <a:srgbClr val="E5DBDE"/>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9306" y="2806700"/>
            <a:ext cx="8229568" cy="1274826"/>
          </a:xfrm>
          <a:prstGeom prst="rect">
            <a:avLst/>
          </a:prstGeom>
        </p:spPr>
        <p:txBody>
          <a:bodyPr tIns="0" anchor="ctr">
            <a:normAutofit/>
          </a:bodyPr>
          <a:lstStyle>
            <a:lvl1pPr algn="ctr">
              <a:defRPr sz="32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2249765"/>
            <a:ext cx="8229600" cy="543688"/>
          </a:xfrm>
          <a:prstGeom prst="rect">
            <a:avLst/>
          </a:prstGeom>
        </p:spPr>
        <p:txBody>
          <a:bodyPr bIns="0" anchor="ctr"/>
          <a:lstStyle>
            <a:lvl1pPr marL="0" indent="0" algn="ctr">
              <a:lnSpc>
                <a:spcPct val="100000"/>
              </a:lnSpc>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14" name="Straight Connector 13"/>
          <p:cNvCxnSpPr/>
          <p:nvPr/>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5037642"/>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517799"/>
      </p:ext>
    </p:extLst>
  </p:cSld>
  <p:clrMapOvr>
    <a:masterClrMapping/>
  </p:clrMapOvr>
  <p:transition spd="slow"/>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White and Red">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0" name="Rectangle 9"/>
          <p:cNvSpPr/>
          <p:nvPr userDrawn="1"/>
        </p:nvSpPr>
        <p:spPr>
          <a:xfrm>
            <a:off x="-876" y="1828801"/>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11" name="Rectangle 10"/>
          <p:cNvSpPr/>
          <p:nvPr userDrawn="1"/>
        </p:nvSpPr>
        <p:spPr>
          <a:xfrm>
            <a:off x="-876" y="4665764"/>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66368"/>
      </p:ext>
    </p:extLst>
  </p:cSld>
  <p:clrMapOvr>
    <a:masterClrMapping/>
  </p:clrMapOvr>
  <p:transition spd="slow"/>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grpSp>
        <p:nvGrpSpPr>
          <p:cNvPr id="82" name="Logo Stacked V2"/>
          <p:cNvGrpSpPr>
            <a:grpSpLocks noChangeAspect="1"/>
          </p:cNvGrpSpPr>
          <p:nvPr/>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49"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67622040"/>
      </p:ext>
    </p:extLst>
  </p:cSld>
  <p:clrMapOvr>
    <a:masterClrMapping/>
  </p:clrMapOvr>
  <p:transition spd="slow"/>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694" r:id="rId4"/>
    <p:sldLayoutId id="2147483695" r:id="rId5"/>
    <p:sldLayoutId id="2147483696" r:id="rId6"/>
    <p:sldLayoutId id="2147483714" r:id="rId7"/>
    <p:sldLayoutId id="2147483697" r:id="rId8"/>
    <p:sldLayoutId id="2147483698" r:id="rId9"/>
    <p:sldLayoutId id="2147483699" r:id="rId10"/>
    <p:sldLayoutId id="2147483700" r:id="rId11"/>
    <p:sldLayoutId id="2147483707" r:id="rId12"/>
    <p:sldLayoutId id="2147483728" r:id="rId13"/>
    <p:sldLayoutId id="2147483727" r:id="rId14"/>
    <p:sldLayoutId id="2147483703" r:id="rId15"/>
    <p:sldLayoutId id="2147483706" r:id="rId16"/>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Raltegravir (</a:t>
            </a:r>
            <a:r>
              <a:rPr lang="en-US" i="1" dirty="0" err="1"/>
              <a:t>Isentress</a:t>
            </a:r>
            <a:r>
              <a:rPr lang="en-US" dirty="0"/>
              <a:t>)</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r>
              <a:rPr lang="en-US" dirty="0"/>
              <a:t>Prepared by:</a:t>
            </a:r>
          </a:p>
          <a:p>
            <a:pPr>
              <a:spcBef>
                <a:spcPts val="600"/>
              </a:spcBef>
            </a:pPr>
            <a:r>
              <a:rPr lang="en-US" dirty="0"/>
              <a:t>David H. Spach, MD</a:t>
            </a:r>
            <a:br>
              <a:rPr lang="en-US" dirty="0"/>
            </a:br>
            <a:r>
              <a:rPr lang="en-US" dirty="0"/>
              <a:t>Brian R. Wood, MD</a:t>
            </a:r>
          </a:p>
        </p:txBody>
      </p:sp>
      <p:sp>
        <p:nvSpPr>
          <p:cNvPr id="4" name="Text Placeholder 3"/>
          <p:cNvSpPr>
            <a:spLocks noGrp="1"/>
          </p:cNvSpPr>
          <p:nvPr>
            <p:ph type="body" sz="quarter" idx="14"/>
          </p:nvPr>
        </p:nvSpPr>
        <p:spPr/>
        <p:txBody>
          <a:bodyPr/>
          <a:lstStyle/>
          <a:p>
            <a:r>
              <a:rPr lang="en-US" dirty="0">
                <a:cs typeface="Arial"/>
              </a:rPr>
              <a:t>Last Updated: February 15, 2020</a:t>
            </a:r>
          </a:p>
        </p:txBody>
      </p:sp>
    </p:spTree>
    <p:extLst>
      <p:ext uri="{BB962C8B-B14F-4D97-AF65-F5344CB8AC3E}">
        <p14:creationId xmlns:p14="http://schemas.microsoft.com/office/powerpoint/2010/main" val="48307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400"/>
              </a:lnSpc>
            </a:pPr>
            <a:r>
              <a:rPr lang="en-US" sz="2400" dirty="0">
                <a:solidFill>
                  <a:schemeClr val="accent2">
                    <a:lumMod val="20000"/>
                    <a:lumOff val="80000"/>
                  </a:schemeClr>
                </a:solidFill>
                <a:ea typeface="ＭＳ Ｐゴシック" pitchFamily="31" charset="-128"/>
                <a:cs typeface="ＭＳ Ｐゴシック" pitchFamily="31" charset="-128"/>
              </a:rPr>
              <a:t>Raltegravir + TDF-FTC vs. Efavirenz + TDF- FTC </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Result</a:t>
            </a:r>
            <a:endParaRPr lang="en-US" sz="28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Virologic Response (Primary Analysis, M=F) </a:t>
            </a:r>
          </a:p>
        </p:txBody>
      </p:sp>
      <p:sp>
        <p:nvSpPr>
          <p:cNvPr id="8" name="Content Placeholder 7"/>
          <p:cNvSpPr>
            <a:spLocks noGrp="1"/>
          </p:cNvSpPr>
          <p:nvPr>
            <p:ph type="body" sz="quarter" idx="16"/>
          </p:nvPr>
        </p:nvSpPr>
        <p:spPr/>
        <p:txBody>
          <a:bodyPr/>
          <a:lstStyle/>
          <a:p>
            <a:r>
              <a:rPr lang="en-US" dirty="0"/>
              <a:t>Source: Lennox JL, et al. </a:t>
            </a:r>
            <a:r>
              <a:rPr lang="sk-SK" dirty="0"/>
              <a:t>Lancet. 2009;374:796-806.</a:t>
            </a:r>
            <a:endParaRPr lang="en-US" dirty="0"/>
          </a:p>
        </p:txBody>
      </p:sp>
      <p:graphicFrame>
        <p:nvGraphicFramePr>
          <p:cNvPr id="6" name="Chart 5"/>
          <p:cNvGraphicFramePr>
            <a:graphicFrameLocks/>
          </p:cNvGraphicFramePr>
          <p:nvPr>
            <p:extLst/>
          </p:nvPr>
        </p:nvGraphicFramePr>
        <p:xfrm>
          <a:off x="914400" y="1930402"/>
          <a:ext cx="7315200" cy="44805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429000" y="5599316"/>
            <a:ext cx="1219200" cy="292388"/>
          </a:xfrm>
          <a:prstGeom prst="rect">
            <a:avLst/>
          </a:prstGeom>
          <a:noFill/>
        </p:spPr>
        <p:txBody>
          <a:bodyPr wrap="square" rtlCol="0" anchor="ctr">
            <a:spAutoFit/>
          </a:bodyPr>
          <a:lstStyle/>
          <a:p>
            <a:pPr algn="ctr"/>
            <a:r>
              <a:rPr lang="en-US" sz="1300" dirty="0">
                <a:solidFill>
                  <a:schemeClr val="bg1"/>
                </a:solidFill>
                <a:latin typeface="Arial"/>
              </a:rPr>
              <a:t>241/281</a:t>
            </a:r>
          </a:p>
        </p:txBody>
      </p:sp>
      <p:sp>
        <p:nvSpPr>
          <p:cNvPr id="7" name="TextBox 6"/>
          <p:cNvSpPr txBox="1"/>
          <p:nvPr/>
        </p:nvSpPr>
        <p:spPr>
          <a:xfrm>
            <a:off x="5486448" y="5599316"/>
            <a:ext cx="1219152" cy="2923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rgbClr val="FFFFFF"/>
                </a:solidFill>
                <a:latin typeface="Arial"/>
              </a:rPr>
              <a:t>230/282</a:t>
            </a:r>
          </a:p>
        </p:txBody>
      </p:sp>
    </p:spTree>
    <p:extLst>
      <p:ext uri="{BB962C8B-B14F-4D97-AF65-F5344CB8AC3E}">
        <p14:creationId xmlns:p14="http://schemas.microsoft.com/office/powerpoint/2010/main" val="1596934305"/>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16772" y="3230515"/>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016772" y="3835824"/>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22" charset="-128"/>
                <a:cs typeface="ＭＳ Ｐゴシック" pitchFamily="22" charset="-128"/>
              </a:rPr>
              <a:t>Dolutegravir versus Raltegravir in Treatment Experienced </a:t>
            </a:r>
            <a:r>
              <a:rPr lang="en-US" sz="2400" dirty="0">
                <a:solidFill>
                  <a:srgbClr val="F0EADC"/>
                </a:solidFill>
                <a:ea typeface="ＭＳ Ｐゴシック" pitchFamily="22" charset="-128"/>
                <a:cs typeface="ＭＳ Ｐゴシック" pitchFamily="22" charset="-128"/>
              </a:rPr>
              <a:t/>
            </a:r>
            <a:br>
              <a:rPr lang="en-US" sz="2400" dirty="0">
                <a:solidFill>
                  <a:srgbClr val="F0EADC"/>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SAILING: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a:latin typeface="Arial" pitchFamily="22" charset="0"/>
              </a:rPr>
              <a:t>Cahn P, et al. Lancet. 2013;382:700-8.</a:t>
            </a:r>
          </a:p>
        </p:txBody>
      </p:sp>
      <p:sp>
        <p:nvSpPr>
          <p:cNvPr id="24" name="Rectangle 7"/>
          <p:cNvSpPr>
            <a:spLocks noChangeArrowheads="1"/>
          </p:cNvSpPr>
          <p:nvPr/>
        </p:nvSpPr>
        <p:spPr bwMode="ltGray">
          <a:xfrm>
            <a:off x="5581912" y="2694442"/>
            <a:ext cx="3290485" cy="109117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Dolutegravir 50 mg QD + </a:t>
            </a:r>
            <a:br>
              <a:rPr lang="en-US" sz="1800" b="1" dirty="0">
                <a:solidFill>
                  <a:srgbClr val="000000"/>
                </a:solidFill>
                <a:latin typeface="Arial"/>
                <a:cs typeface="Arial"/>
              </a:rPr>
            </a:br>
            <a:r>
              <a:rPr lang="en-US" sz="1800" b="1" dirty="0">
                <a:solidFill>
                  <a:srgbClr val="000000"/>
                </a:solidFill>
                <a:latin typeface="Arial"/>
                <a:cs typeface="Arial"/>
              </a:rPr>
              <a:t>≤2 Background ART Drugs</a:t>
            </a:r>
          </a:p>
          <a:p>
            <a:pPr algn="ctr"/>
            <a:r>
              <a:rPr lang="en-US" sz="1400" dirty="0">
                <a:solidFill>
                  <a:srgbClr val="000000"/>
                </a:solidFill>
                <a:latin typeface="Arial"/>
                <a:cs typeface="Arial"/>
              </a:rPr>
              <a:t>(n = 354)</a:t>
            </a:r>
          </a:p>
        </p:txBody>
      </p:sp>
      <p:sp>
        <p:nvSpPr>
          <p:cNvPr id="33" name="Rectangle 7"/>
          <p:cNvSpPr>
            <a:spLocks noChangeArrowheads="1"/>
          </p:cNvSpPr>
          <p:nvPr/>
        </p:nvSpPr>
        <p:spPr bwMode="ltGray">
          <a:xfrm>
            <a:off x="5581912" y="3938021"/>
            <a:ext cx="3291840"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Raltegravir 400 mg BID + </a:t>
            </a:r>
            <a:br>
              <a:rPr lang="en-US" sz="1800" b="1" dirty="0">
                <a:solidFill>
                  <a:srgbClr val="000000"/>
                </a:solidFill>
                <a:latin typeface="Arial"/>
                <a:cs typeface="Arial"/>
              </a:rPr>
            </a:br>
            <a:r>
              <a:rPr lang="en-US" sz="1800" b="1" dirty="0">
                <a:solidFill>
                  <a:srgbClr val="000000"/>
                </a:solidFill>
                <a:latin typeface="Arial"/>
                <a:cs typeface="Arial"/>
              </a:rPr>
              <a:t>≤2 Background ART Drugs</a:t>
            </a:r>
          </a:p>
          <a:p>
            <a:pPr algn="ctr"/>
            <a:r>
              <a:rPr lang="en-US" sz="1400" dirty="0">
                <a:solidFill>
                  <a:srgbClr val="000000"/>
                </a:solidFill>
                <a:latin typeface="Arial"/>
                <a:cs typeface="Arial"/>
              </a:rPr>
              <a:t>(n = 361)</a:t>
            </a:r>
          </a:p>
        </p:txBody>
      </p:sp>
      <p:graphicFrame>
        <p:nvGraphicFramePr>
          <p:cNvPr id="10" name="Group 31"/>
          <p:cNvGraphicFramePr>
            <a:graphicFrameLocks noGrp="1"/>
          </p:cNvGraphicFramePr>
          <p:nvPr>
            <p:extLst>
              <p:ext uri="{D42A27DB-BD31-4B8C-83A1-F6EECF244321}">
                <p14:modId xmlns:p14="http://schemas.microsoft.com/office/powerpoint/2010/main" val="3034774658"/>
              </p:ext>
            </p:extLst>
          </p:nvPr>
        </p:nvGraphicFramePr>
        <p:xfrm>
          <a:off x="410633" y="1524000"/>
          <a:ext cx="4694767" cy="4724400"/>
        </p:xfrm>
        <a:graphic>
          <a:graphicData uri="http://schemas.openxmlformats.org/drawingml/2006/table">
            <a:tbl>
              <a:tblPr>
                <a:effectLst/>
              </a:tblPr>
              <a:tblGrid>
                <a:gridCol w="46947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SAILING</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4242229">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a:t>
                      </a:r>
                      <a:r>
                        <a:rPr lang="en-US" sz="1600" dirty="0">
                          <a:solidFill>
                            <a:srgbClr val="000000"/>
                          </a:solidFill>
                          <a:latin typeface="Arial" pitchFamily="22" charset="0"/>
                        </a:rPr>
                        <a:t>double-blind,</a:t>
                      </a:r>
                      <a:r>
                        <a:rPr lang="en-US" sz="1600" baseline="0" dirty="0">
                          <a:solidFill>
                            <a:srgbClr val="000000"/>
                          </a:solidFill>
                          <a:latin typeface="Arial" pitchFamily="22" charset="0"/>
                        </a:rPr>
                        <a:t> active-control phase</a:t>
                      </a:r>
                      <a:r>
                        <a:rPr lang="en-US" sz="1600" dirty="0">
                          <a:solidFill>
                            <a:srgbClr val="000000"/>
                          </a:solidFill>
                          <a:latin typeface="Arial" pitchFamily="22" charset="0"/>
                        </a:rPr>
                        <a:t> 3</a:t>
                      </a:r>
                      <a:r>
                        <a:rPr lang="en-US" sz="1600" baseline="0" dirty="0">
                          <a:solidFill>
                            <a:srgbClr val="000000"/>
                          </a:solidFill>
                          <a:latin typeface="Arial" pitchFamily="22" charset="0"/>
                        </a:rPr>
                        <a:t> trial evaluating efficacy, safety, and emergent resistance with dolutegravir versus raltegravir in antiretroviral-experienced, integrase inhibitor-naïve persons with HIV who have at least 2-class resistance.</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715)</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baseline="0" dirty="0">
                          <a:solidFill>
                            <a:srgbClr val="000000"/>
                          </a:solidFill>
                          <a:latin typeface="Arial" pitchFamily="22" charset="0"/>
                        </a:rPr>
                        <a:t>- Resistance to ≥2 ARV classes</a:t>
                      </a:r>
                      <a:br>
                        <a:rPr lang="en-US" sz="1600" baseline="0" dirty="0">
                          <a:solidFill>
                            <a:srgbClr val="000000"/>
                          </a:solidFill>
                          <a:latin typeface="Arial" pitchFamily="22" charset="0"/>
                        </a:rPr>
                      </a:br>
                      <a:r>
                        <a:rPr lang="en-US" sz="1600" baseline="0" dirty="0">
                          <a:solidFill>
                            <a:srgbClr val="000000"/>
                          </a:solidFill>
                          <a:latin typeface="Arial" pitchFamily="22" charset="0"/>
                        </a:rPr>
                        <a:t>- Integrase inhibitor-naïve</a:t>
                      </a:r>
                      <a:br>
                        <a:rPr lang="en-US" sz="1600" baseline="0" dirty="0">
                          <a:solidFill>
                            <a:srgbClr val="000000"/>
                          </a:solidFill>
                          <a:latin typeface="Arial" pitchFamily="22" charset="0"/>
                        </a:rPr>
                      </a:br>
                      <a:r>
                        <a:rPr lang="en-US" sz="1600" dirty="0">
                          <a:solidFill>
                            <a:srgbClr val="000000"/>
                          </a:solidFill>
                          <a:latin typeface="Arial" pitchFamily="22" charset="0"/>
                        </a:rPr>
                        <a:t>- </a:t>
                      </a:r>
                      <a:r>
                        <a:rPr lang="en-US" sz="1600" baseline="0" dirty="0">
                          <a:solidFill>
                            <a:srgbClr val="000000"/>
                          </a:solidFill>
                          <a:latin typeface="Arial" pitchFamily="22" charset="0"/>
                        </a:rPr>
                        <a:t>2 consecutive </a:t>
                      </a:r>
                      <a:r>
                        <a:rPr lang="en-US" sz="1600" dirty="0">
                          <a:solidFill>
                            <a:srgbClr val="000000"/>
                          </a:solidFill>
                          <a:latin typeface="Arial" pitchFamily="22" charset="0"/>
                        </a:rPr>
                        <a:t>HIV RNA ≥400 copies/mL</a:t>
                      </a:r>
                      <a:r>
                        <a:rPr lang="en-US" sz="1600" baseline="0" dirty="0">
                          <a:solidFill>
                            <a:srgbClr val="000000"/>
                          </a:solidFill>
                          <a:latin typeface="Arial" pitchFamily="22" charset="0"/>
                        </a:rPr>
                        <a:t/>
                      </a:r>
                      <a:br>
                        <a:rPr lang="en-US" sz="1600" baseline="0" dirty="0">
                          <a:solidFill>
                            <a:srgbClr val="000000"/>
                          </a:solidFill>
                          <a:latin typeface="Arial" pitchFamily="22" charset="0"/>
                        </a:rPr>
                      </a:br>
                      <a:r>
                        <a:rPr lang="en-US" sz="1600" baseline="0" dirty="0">
                          <a:solidFill>
                            <a:srgbClr val="000000"/>
                          </a:solidFill>
                          <a:latin typeface="Arial" pitchFamily="22" charset="0"/>
                        </a:rPr>
                        <a:t>  (unless &gt;1,000 copies/mL at screening)</a:t>
                      </a:r>
                      <a:endParaRPr lang="en-US" sz="1600" b="0" baseline="30000" dirty="0">
                        <a:solidFill>
                          <a:srgbClr val="000000"/>
                        </a:solidFill>
                        <a:latin typeface="+mn-lt"/>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 Dolutegravir + up to 2 background ARTs</a:t>
                      </a:r>
                      <a:br>
                        <a:rPr lang="en-US" sz="1600" b="0" dirty="0">
                          <a:solidFill>
                            <a:srgbClr val="000000"/>
                          </a:solidFill>
                          <a:latin typeface="Arial" pitchFamily="22" charset="0"/>
                        </a:rPr>
                      </a:br>
                      <a:r>
                        <a:rPr lang="en-US" sz="1600" baseline="0" dirty="0">
                          <a:solidFill>
                            <a:srgbClr val="000000"/>
                          </a:solidFill>
                          <a:latin typeface="Arial" pitchFamily="22" charset="0"/>
                        </a:rPr>
                        <a:t>- Raltegravir + </a:t>
                      </a:r>
                      <a:r>
                        <a:rPr lang="en-US" sz="1600" b="0" dirty="0">
                          <a:solidFill>
                            <a:srgbClr val="000000"/>
                          </a:solidFill>
                          <a:latin typeface="Arial" pitchFamily="22" charset="0"/>
                        </a:rPr>
                        <a:t>up to 2 background </a:t>
                      </a:r>
                      <a:r>
                        <a:rPr lang="en-US" sz="1600" b="0" baseline="0" dirty="0">
                          <a:solidFill>
                            <a:srgbClr val="000000"/>
                          </a:solidFill>
                          <a:latin typeface="Arial" pitchFamily="22" charset="0"/>
                        </a:rPr>
                        <a:t>ARTs</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5707116"/>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Dolutegravir versus Raltegravir in Treatment Experienced </a:t>
            </a:r>
            <a:r>
              <a:rPr lang="en-US" sz="2400" dirty="0">
                <a:solidFill>
                  <a:srgbClr val="F0EADC"/>
                </a:solidFill>
                <a:ea typeface="ＭＳ Ｐゴシック" pitchFamily="22" charset="-128"/>
                <a:cs typeface="ＭＳ Ｐゴシック" pitchFamily="22" charset="-128"/>
              </a:rPr>
              <a:t/>
            </a:r>
            <a:br>
              <a:rPr lang="en-US" sz="2400" dirty="0">
                <a:solidFill>
                  <a:srgbClr val="F0EADC"/>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SAILING: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Response, By Baseline HIV RNA Level </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22" charset="0"/>
              </a:rPr>
              <a:t>Cahn P, et al. Lancet. 2013;382:700-8.</a:t>
            </a:r>
          </a:p>
        </p:txBody>
      </p:sp>
      <p:grpSp>
        <p:nvGrpSpPr>
          <p:cNvPr id="3" name="Group 2"/>
          <p:cNvGrpSpPr/>
          <p:nvPr/>
        </p:nvGrpSpPr>
        <p:grpSpPr>
          <a:xfrm>
            <a:off x="457200" y="1828801"/>
            <a:ext cx="8229600" cy="4343388"/>
            <a:chOff x="457200" y="1828801"/>
            <a:chExt cx="8229600" cy="4343388"/>
          </a:xfrm>
        </p:grpSpPr>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251/354</a:t>
              </a:r>
            </a:p>
          </p:txBody>
        </p:sp>
        <p:sp>
          <p:nvSpPr>
            <p:cNvPr id="10" name="Rectangle 9"/>
            <p:cNvSpPr/>
            <p:nvPr/>
          </p:nvSpPr>
          <p:spPr>
            <a:xfrm>
              <a:off x="26670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230/361</a:t>
              </a:r>
            </a:p>
          </p:txBody>
        </p:sp>
        <p:sp>
          <p:nvSpPr>
            <p:cNvPr id="11" name="Rectangle 10"/>
            <p:cNvSpPr/>
            <p:nvPr/>
          </p:nvSpPr>
          <p:spPr>
            <a:xfrm>
              <a:off x="4140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186/249</a:t>
              </a:r>
            </a:p>
          </p:txBody>
        </p:sp>
        <p:sp>
          <p:nvSpPr>
            <p:cNvPr id="12" name="Rectangle 11"/>
            <p:cNvSpPr/>
            <p:nvPr/>
          </p:nvSpPr>
          <p:spPr>
            <a:xfrm>
              <a:off x="49911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180/254</a:t>
              </a:r>
            </a:p>
          </p:txBody>
        </p:sp>
        <p:sp>
          <p:nvSpPr>
            <p:cNvPr id="13" name="Rectangle 12"/>
            <p:cNvSpPr/>
            <p:nvPr/>
          </p:nvSpPr>
          <p:spPr>
            <a:xfrm>
              <a:off x="64643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65/105</a:t>
              </a:r>
            </a:p>
          </p:txBody>
        </p:sp>
        <p:sp>
          <p:nvSpPr>
            <p:cNvPr id="14" name="Rectangle 13"/>
            <p:cNvSpPr/>
            <p:nvPr/>
          </p:nvSpPr>
          <p:spPr>
            <a:xfrm>
              <a:off x="7315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50/107</a:t>
              </a:r>
            </a:p>
          </p:txBody>
        </p:sp>
        <p:cxnSp>
          <p:nvCxnSpPr>
            <p:cNvPr id="18" name="Straight Connector 17"/>
            <p:cNvCxnSpPr/>
            <p:nvPr/>
          </p:nvCxnSpPr>
          <p:spPr>
            <a:xfrm>
              <a:off x="4011189" y="5754656"/>
              <a:ext cx="423062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05238228"/>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Dolutegravir versus Raltegravir in Treatment-Experienced </a:t>
            </a:r>
            <a:r>
              <a:rPr lang="en-US" sz="2400" dirty="0">
                <a:solidFill>
                  <a:srgbClr val="F0EADC"/>
                </a:solidFill>
                <a:ea typeface="ＭＳ Ｐゴシック" pitchFamily="22" charset="-128"/>
                <a:cs typeface="ＭＳ Ｐゴシック" pitchFamily="22" charset="-128"/>
              </a:rPr>
              <a:t/>
            </a:r>
            <a:br>
              <a:rPr lang="en-US" sz="2400" dirty="0">
                <a:solidFill>
                  <a:srgbClr val="F0EADC"/>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SAILING: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a:t>
            </a:r>
            <a:r>
              <a:rPr lang="en-US" dirty="0">
                <a:latin typeface="Arial" pitchFamily="-110" charset="0"/>
                <a:ea typeface="ＭＳ Ｐゴシック" pitchFamily="-110" charset="-128"/>
                <a:cs typeface="ＭＳ Ｐゴシック" pitchFamily="-110" charset="-128"/>
              </a:rPr>
              <a:t>Failure</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a:latin typeface="Arial" pitchFamily="22" charset="0"/>
              </a:rPr>
              <a:t>Cahn P, et al. Lancet. 2013;382:700-8.</a:t>
            </a:r>
          </a:p>
        </p:txBody>
      </p:sp>
      <p:grpSp>
        <p:nvGrpSpPr>
          <p:cNvPr id="3" name="Group 2"/>
          <p:cNvGrpSpPr/>
          <p:nvPr/>
        </p:nvGrpSpPr>
        <p:grpSpPr>
          <a:xfrm>
            <a:off x="457200" y="1828801"/>
            <a:ext cx="8229600" cy="4343388"/>
            <a:chOff x="457200" y="1828801"/>
            <a:chExt cx="8229600" cy="4343388"/>
          </a:xfrm>
        </p:grpSpPr>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21/354</a:t>
              </a:r>
            </a:p>
          </p:txBody>
        </p:sp>
        <p:sp>
          <p:nvSpPr>
            <p:cNvPr id="10" name="Rectangle 9"/>
            <p:cNvSpPr/>
            <p:nvPr/>
          </p:nvSpPr>
          <p:spPr>
            <a:xfrm>
              <a:off x="26670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45/361</a:t>
              </a:r>
            </a:p>
          </p:txBody>
        </p:sp>
        <p:sp>
          <p:nvSpPr>
            <p:cNvPr id="11" name="Rectangle 10"/>
            <p:cNvSpPr/>
            <p:nvPr/>
          </p:nvSpPr>
          <p:spPr>
            <a:xfrm>
              <a:off x="41402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2/21</a:t>
              </a:r>
            </a:p>
          </p:txBody>
        </p:sp>
        <p:sp>
          <p:nvSpPr>
            <p:cNvPr id="12" name="Rectangle 11"/>
            <p:cNvSpPr/>
            <p:nvPr/>
          </p:nvSpPr>
          <p:spPr>
            <a:xfrm>
              <a:off x="49911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rPr>
                <a:t>19/45</a:t>
              </a:r>
            </a:p>
          </p:txBody>
        </p:sp>
        <p:sp>
          <p:nvSpPr>
            <p:cNvPr id="13" name="Rectangle 12"/>
            <p:cNvSpPr/>
            <p:nvPr/>
          </p:nvSpPr>
          <p:spPr>
            <a:xfrm>
              <a:off x="6464300" y="4572000"/>
              <a:ext cx="838200" cy="271291"/>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000000"/>
                  </a:solidFill>
                </a:rPr>
                <a:t>4/</a:t>
              </a:r>
              <a:r>
                <a:rPr lang="en-US" sz="1200" dirty="0">
                  <a:solidFill>
                    <a:schemeClr val="tx1"/>
                  </a:solidFill>
                </a:rPr>
                <a:t>354</a:t>
              </a:r>
            </a:p>
          </p:txBody>
        </p:sp>
        <p:sp>
          <p:nvSpPr>
            <p:cNvPr id="14" name="Rectangle 13"/>
            <p:cNvSpPr/>
            <p:nvPr/>
          </p:nvSpPr>
          <p:spPr>
            <a:xfrm>
              <a:off x="73152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rPr>
                <a:t>17/361</a:t>
              </a:r>
            </a:p>
          </p:txBody>
        </p:sp>
      </p:grpSp>
      <p:sp>
        <p:nvSpPr>
          <p:cNvPr id="15" name="TextBox 14"/>
          <p:cNvSpPr txBox="1"/>
          <p:nvPr/>
        </p:nvSpPr>
        <p:spPr>
          <a:xfrm>
            <a:off x="0" y="5943600"/>
            <a:ext cx="9144000" cy="307777"/>
          </a:xfrm>
          <a:prstGeom prst="rect">
            <a:avLst/>
          </a:prstGeom>
          <a:solidFill>
            <a:schemeClr val="bg1">
              <a:lumMod val="95000"/>
            </a:schemeClr>
          </a:solidFill>
        </p:spPr>
        <p:txBody>
          <a:bodyPr wrap="square" lIns="365760" rtlCol="0">
            <a:spAutoFit/>
          </a:bodyPr>
          <a:lstStyle/>
          <a:p>
            <a:r>
              <a:rPr lang="en-US" sz="1400" dirty="0">
                <a:solidFill>
                  <a:srgbClr val="000000"/>
                </a:solidFill>
                <a:latin typeface="Arial" pitchFamily="22" charset="0"/>
              </a:rPr>
              <a:t> VF = Virologic Failure</a:t>
            </a:r>
          </a:p>
        </p:txBody>
      </p:sp>
    </p:spTree>
    <p:extLst>
      <p:ext uri="{BB962C8B-B14F-4D97-AF65-F5344CB8AC3E}">
        <p14:creationId xmlns:p14="http://schemas.microsoft.com/office/powerpoint/2010/main" val="2223493126"/>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Dolutegravir versus Raltegravir in Treatment Experienced</a:t>
            </a:r>
            <a:r>
              <a:rPr lang="en-US" sz="2400" dirty="0">
                <a:solidFill>
                  <a:srgbClr val="F0EADC"/>
                </a:solidFill>
                <a:ea typeface="ＭＳ Ｐゴシック" pitchFamily="22" charset="-128"/>
                <a:cs typeface="ＭＳ Ｐゴシック" pitchFamily="22" charset="-128"/>
              </a:rPr>
              <a:t/>
            </a:r>
            <a:br>
              <a:rPr lang="en-US" sz="2400" dirty="0">
                <a:solidFill>
                  <a:srgbClr val="F0EADC"/>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SAILING Study: Conclusion</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a:latin typeface="Arial" pitchFamily="22" charset="0"/>
              </a:rPr>
              <a:t>Cahn P, et al. Lancet. 2013;382:700-8.</a:t>
            </a:r>
          </a:p>
        </p:txBody>
      </p:sp>
      <p:graphicFrame>
        <p:nvGraphicFramePr>
          <p:cNvPr id="6" name="Table 5"/>
          <p:cNvGraphicFramePr>
            <a:graphicFrameLocks noGrp="1"/>
          </p:cNvGraphicFramePr>
          <p:nvPr>
            <p:extLst/>
          </p:nvPr>
        </p:nvGraphicFramePr>
        <p:xfrm>
          <a:off x="0" y="25633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chemeClr val="tx1"/>
                          </a:solidFill>
                          <a:latin typeface="Arial"/>
                          <a:cs typeface="Arial"/>
                        </a:rPr>
                        <a:t>“</a:t>
                      </a:r>
                      <a:r>
                        <a:rPr lang="en-US" sz="2000" b="0" i="0" u="none" strike="noStrike" kern="1200" baseline="0" dirty="0">
                          <a:solidFill>
                            <a:schemeClr val="tx1"/>
                          </a:solidFill>
                          <a:latin typeface="Arial"/>
                          <a:ea typeface="+mn-ea"/>
                          <a:cs typeface="Arial"/>
                        </a:rPr>
                        <a:t>Once-daily </a:t>
                      </a:r>
                      <a:r>
                        <a:rPr lang="en-US" sz="2000" b="0" i="0" u="none" strike="noStrike" kern="1200" baseline="0" dirty="0" err="1">
                          <a:solidFill>
                            <a:schemeClr val="tx1"/>
                          </a:solidFill>
                          <a:latin typeface="Arial"/>
                          <a:ea typeface="+mn-ea"/>
                          <a:cs typeface="Arial"/>
                        </a:rPr>
                        <a:t>dolutegravir</a:t>
                      </a:r>
                      <a:r>
                        <a:rPr lang="en-US" sz="2000" b="0" i="0" u="none" strike="noStrike" kern="1200" baseline="0" dirty="0">
                          <a:solidFill>
                            <a:schemeClr val="tx1"/>
                          </a:solidFill>
                          <a:latin typeface="Arial"/>
                          <a:ea typeface="+mn-ea"/>
                          <a:cs typeface="Arial"/>
                        </a:rPr>
                        <a:t>, in combination with up to two other antiretroviral drugs, is well tolerated with greater </a:t>
                      </a:r>
                      <a:r>
                        <a:rPr lang="en-US" sz="2000" b="0" i="0" u="none" strike="noStrike" kern="1200" baseline="0" dirty="0" err="1">
                          <a:solidFill>
                            <a:schemeClr val="tx1"/>
                          </a:solidFill>
                          <a:latin typeface="Arial"/>
                          <a:ea typeface="+mn-ea"/>
                          <a:cs typeface="Arial"/>
                        </a:rPr>
                        <a:t>virological</a:t>
                      </a:r>
                      <a:r>
                        <a:rPr lang="en-US" sz="2000" b="0" i="0" u="none" strike="noStrike" kern="1200" baseline="0" dirty="0">
                          <a:solidFill>
                            <a:schemeClr val="tx1"/>
                          </a:solidFill>
                          <a:latin typeface="Arial"/>
                          <a:ea typeface="+mn-ea"/>
                          <a:cs typeface="Arial"/>
                        </a:rPr>
                        <a:t> effect compared with twice-daily raltegravir in this treatment-experienced patient group</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27486134"/>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4000"/>
              </a:lnSpc>
            </a:pPr>
            <a:r>
              <a:rPr lang="en-US" sz="2200" b="0" dirty="0">
                <a:ea typeface="ＭＳ Ｐゴシック" pitchFamily="31" charset="-128"/>
                <a:cs typeface="ＭＳ Ｐゴシック" pitchFamily="31" charset="-128"/>
              </a:rPr>
              <a:t>Raltegravir plus OBT in Patients with Multidrug-Resistant HIV </a:t>
            </a:r>
            <a:r>
              <a:rPr lang="en-US" sz="2700" b="0" dirty="0">
                <a:ea typeface="ＭＳ Ｐゴシック" pitchFamily="31" charset="-128"/>
                <a:cs typeface="ＭＳ Ｐゴシック" pitchFamily="31" charset="-128"/>
              </a:rPr>
              <a:t/>
            </a:r>
            <a:br>
              <a:rPr lang="en-US" sz="2700" b="0" dirty="0">
                <a:ea typeface="ＭＳ Ｐゴシック" pitchFamily="31" charset="-128"/>
                <a:cs typeface="ＭＳ Ｐゴシック" pitchFamily="31" charset="-128"/>
              </a:rPr>
            </a:br>
            <a:r>
              <a:rPr lang="en-US" dirty="0"/>
              <a:t>005 Trial</a:t>
            </a:r>
            <a:endParaRPr lang="en-US" dirty="0">
              <a:solidFill>
                <a:schemeClr val="tx2"/>
              </a:solidFill>
            </a:endParaRPr>
          </a:p>
        </p:txBody>
      </p:sp>
      <p:sp>
        <p:nvSpPr>
          <p:cNvPr id="2" name="Text Placeholder 1">
            <a:extLst>
              <a:ext uri="{FF2B5EF4-FFF2-40B4-BE49-F238E27FC236}">
                <a16:creationId xmlns:a16="http://schemas.microsoft.com/office/drawing/2014/main" id="{E89AC1D7-A30A-CF45-82B5-EC4E5FCA15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9797106"/>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1"/>
          <p:cNvSpPr>
            <a:spLocks noChangeShapeType="1"/>
          </p:cNvSpPr>
          <p:nvPr/>
        </p:nvSpPr>
        <p:spPr bwMode="auto">
          <a:xfrm rot="1169337" flipV="1">
            <a:off x="5275111" y="3444625"/>
            <a:ext cx="453102" cy="660546"/>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7" name="Line 11"/>
          <p:cNvSpPr>
            <a:spLocks noChangeShapeType="1"/>
          </p:cNvSpPr>
          <p:nvPr/>
        </p:nvSpPr>
        <p:spPr bwMode="auto">
          <a:xfrm rot="1169337" flipV="1">
            <a:off x="5459834" y="2846115"/>
            <a:ext cx="197772" cy="1039968"/>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275111" y="3784245"/>
            <a:ext cx="453102" cy="660546"/>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CE5D9"/>
                </a:solidFill>
                <a:ea typeface="ＭＳ Ｐゴシック" pitchFamily="31" charset="-128"/>
                <a:cs typeface="ＭＳ Ｐゴシック" pitchFamily="31" charset="-128"/>
              </a:rPr>
              <a:t>Raltegravir plus OBT in Patients with Multidrug-Resistant HIV </a:t>
            </a:r>
            <a:br>
              <a:rPr lang="en-US" sz="2400" dirty="0">
                <a:solidFill>
                  <a:srgbClr val="ECE5D9"/>
                </a:solidFill>
                <a:ea typeface="ＭＳ Ｐゴシック" pitchFamily="31" charset="-128"/>
                <a:cs typeface="ＭＳ Ｐゴシック" pitchFamily="31" charset="-128"/>
              </a:rPr>
            </a:br>
            <a:r>
              <a:rPr lang="en-US" sz="2800" dirty="0">
                <a:solidFill>
                  <a:srgbClr val="FFFFFF"/>
                </a:solidFill>
                <a:ea typeface="ＭＳ Ｐゴシック" pitchFamily="22" charset="-128"/>
                <a:cs typeface="ＭＳ Ｐゴシック" pitchFamily="22" charset="-128"/>
              </a:rPr>
              <a:t>005: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22" charset="0"/>
              </a:rPr>
              <a:t>Grinsztejn</a:t>
            </a:r>
            <a:r>
              <a:rPr lang="en-US" dirty="0">
                <a:latin typeface="Arial" pitchFamily="22" charset="0"/>
              </a:rPr>
              <a:t> B, et al. </a:t>
            </a:r>
            <a:r>
              <a:rPr lang="is-IS" dirty="0">
                <a:latin typeface="Arial" pitchFamily="22" charset="0"/>
              </a:rPr>
              <a:t>Lancet. 2007;369:1261-9.</a:t>
            </a:r>
            <a:endParaRPr lang="en-US" dirty="0">
              <a:latin typeface="Arial" pitchFamily="22" charset="0"/>
            </a:endParaRPr>
          </a:p>
        </p:txBody>
      </p:sp>
      <p:sp>
        <p:nvSpPr>
          <p:cNvPr id="24" name="Rectangle 7"/>
          <p:cNvSpPr>
            <a:spLocks noChangeArrowheads="1"/>
          </p:cNvSpPr>
          <p:nvPr/>
        </p:nvSpPr>
        <p:spPr bwMode="ltGray">
          <a:xfrm>
            <a:off x="5852175" y="2022126"/>
            <a:ext cx="2990088" cy="914400"/>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a:solidFill>
                  <a:srgbClr val="000000"/>
                </a:solidFill>
                <a:latin typeface="Arial"/>
                <a:cs typeface="Arial"/>
              </a:rPr>
              <a:t>Raltegravir 200 mg BID</a:t>
            </a:r>
            <a:br>
              <a:rPr lang="en-US" sz="1800" b="1" dirty="0">
                <a:solidFill>
                  <a:srgbClr val="000000"/>
                </a:solidFill>
                <a:latin typeface="Arial"/>
                <a:cs typeface="Arial"/>
              </a:rPr>
            </a:br>
            <a:r>
              <a:rPr lang="en-US" sz="1800" b="1" dirty="0">
                <a:solidFill>
                  <a:srgbClr val="000000"/>
                </a:solidFill>
                <a:latin typeface="Arial"/>
                <a:cs typeface="Arial"/>
              </a:rPr>
              <a:t>+ OBT</a:t>
            </a:r>
            <a:br>
              <a:rPr lang="en-US" sz="1800" b="1" dirty="0">
                <a:solidFill>
                  <a:srgbClr val="000000"/>
                </a:solidFill>
                <a:latin typeface="Arial"/>
                <a:cs typeface="Arial"/>
              </a:rPr>
            </a:br>
            <a:r>
              <a:rPr lang="en-US" sz="1400" dirty="0">
                <a:solidFill>
                  <a:srgbClr val="000000"/>
                </a:solidFill>
                <a:latin typeface="Arial"/>
                <a:cs typeface="Arial"/>
              </a:rPr>
              <a:t>(n = 44)</a:t>
            </a:r>
          </a:p>
        </p:txBody>
      </p:sp>
      <p:sp>
        <p:nvSpPr>
          <p:cNvPr id="33" name="Rectangle 7"/>
          <p:cNvSpPr>
            <a:spLocks noChangeArrowheads="1"/>
          </p:cNvSpPr>
          <p:nvPr/>
        </p:nvSpPr>
        <p:spPr bwMode="ltGray">
          <a:xfrm>
            <a:off x="5852175" y="3030268"/>
            <a:ext cx="2990088" cy="914400"/>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Raltegravir 400 mg BID</a:t>
            </a:r>
            <a:br>
              <a:rPr lang="en-US" sz="1800" b="1" dirty="0">
                <a:solidFill>
                  <a:srgbClr val="000000"/>
                </a:solidFill>
                <a:latin typeface="Arial"/>
                <a:cs typeface="Arial"/>
              </a:rPr>
            </a:br>
            <a:r>
              <a:rPr lang="en-US" sz="1800" b="1" dirty="0">
                <a:solidFill>
                  <a:srgbClr val="000000"/>
                </a:solidFill>
                <a:latin typeface="Arial"/>
                <a:cs typeface="Arial"/>
              </a:rPr>
              <a:t>+ OBT </a:t>
            </a:r>
          </a:p>
          <a:p>
            <a:pPr algn="ctr"/>
            <a:r>
              <a:rPr lang="en-US" sz="1400" dirty="0">
                <a:solidFill>
                  <a:srgbClr val="000000"/>
                </a:solidFill>
                <a:latin typeface="Arial"/>
                <a:cs typeface="Arial"/>
              </a:rPr>
              <a:t>(n = 45)</a:t>
            </a:r>
          </a:p>
        </p:txBody>
      </p:sp>
      <p:sp>
        <p:nvSpPr>
          <p:cNvPr id="3" name="TextBox 2"/>
          <p:cNvSpPr txBox="1">
            <a:spLocks/>
          </p:cNvSpPr>
          <p:nvPr/>
        </p:nvSpPr>
        <p:spPr>
          <a:xfrm>
            <a:off x="5852175" y="4038410"/>
            <a:ext cx="2990088" cy="861774"/>
          </a:xfrm>
          <a:prstGeom prst="rect">
            <a:avLst/>
          </a:prstGeom>
          <a:solidFill>
            <a:schemeClr val="accent2">
              <a:lumMod val="20000"/>
              <a:lumOff val="80000"/>
            </a:schemeClr>
          </a:solidFill>
          <a:ln w="19050">
            <a:solidFill>
              <a:schemeClr val="tx1"/>
            </a:solidFill>
          </a:ln>
        </p:spPr>
        <p:txBody>
          <a:bodyPr wrap="square" rtlCol="0" anchor="ctr" anchorCtr="1">
            <a:spAutoFit/>
          </a:bodyPr>
          <a:lstStyle/>
          <a:p>
            <a:pPr algn="ctr"/>
            <a:r>
              <a:rPr lang="en-US" sz="1800" b="1" dirty="0">
                <a:latin typeface="Arial"/>
              </a:rPr>
              <a:t>Raltegravir 600 mg BID</a:t>
            </a:r>
            <a:br>
              <a:rPr lang="en-US" sz="1800" b="1" dirty="0">
                <a:latin typeface="Arial"/>
              </a:rPr>
            </a:br>
            <a:r>
              <a:rPr lang="en-US" sz="1800" b="1" dirty="0">
                <a:solidFill>
                  <a:srgbClr val="000000"/>
                </a:solidFill>
                <a:latin typeface="Arial"/>
                <a:cs typeface="Arial"/>
              </a:rPr>
              <a:t>+ OBT</a:t>
            </a:r>
            <a:br>
              <a:rPr lang="en-US" sz="1800" b="1" dirty="0">
                <a:solidFill>
                  <a:srgbClr val="000000"/>
                </a:solidFill>
                <a:latin typeface="Arial"/>
                <a:cs typeface="Arial"/>
              </a:rPr>
            </a:br>
            <a:r>
              <a:rPr lang="en-US" sz="1400" dirty="0">
                <a:latin typeface="Arial"/>
              </a:rPr>
              <a:t>(n=45)</a:t>
            </a:r>
          </a:p>
        </p:txBody>
      </p:sp>
      <p:sp>
        <p:nvSpPr>
          <p:cNvPr id="4" name="TextBox 3"/>
          <p:cNvSpPr txBox="1">
            <a:spLocks/>
          </p:cNvSpPr>
          <p:nvPr/>
        </p:nvSpPr>
        <p:spPr>
          <a:xfrm>
            <a:off x="5852175" y="4993926"/>
            <a:ext cx="2990088" cy="868234"/>
          </a:xfrm>
          <a:prstGeom prst="rect">
            <a:avLst/>
          </a:prstGeom>
          <a:solidFill>
            <a:schemeClr val="accent6">
              <a:lumMod val="20000"/>
              <a:lumOff val="80000"/>
            </a:schemeClr>
          </a:solidFill>
          <a:ln w="19050">
            <a:solidFill>
              <a:schemeClr val="tx1"/>
            </a:solidFill>
          </a:ln>
        </p:spPr>
        <p:txBody>
          <a:bodyPr wrap="square" rtlCol="0" anchor="ctr" anchorCtr="1">
            <a:spAutoFit/>
          </a:bodyPr>
          <a:lstStyle/>
          <a:p>
            <a:pPr algn="ctr"/>
            <a:r>
              <a:rPr lang="en-US" sz="1800" b="1" dirty="0">
                <a:latin typeface="Arial"/>
              </a:rPr>
              <a:t>Placebo </a:t>
            </a:r>
            <a:br>
              <a:rPr lang="en-US" sz="1800" b="1" dirty="0">
                <a:latin typeface="Arial"/>
              </a:rPr>
            </a:br>
            <a:r>
              <a:rPr lang="en-US" sz="1800" b="1" dirty="0">
                <a:solidFill>
                  <a:srgbClr val="000000"/>
                </a:solidFill>
                <a:latin typeface="Arial"/>
                <a:cs typeface="Arial"/>
              </a:rPr>
              <a:t>+ OBT</a:t>
            </a:r>
            <a:r>
              <a:rPr lang="en-US" sz="1800" dirty="0">
                <a:latin typeface="Arial"/>
              </a:rPr>
              <a:t> </a:t>
            </a:r>
          </a:p>
          <a:p>
            <a:pPr algn="ctr"/>
            <a:r>
              <a:rPr lang="en-US" sz="1400" dirty="0">
                <a:latin typeface="Arial"/>
              </a:rPr>
              <a:t>(n=45)</a:t>
            </a:r>
          </a:p>
        </p:txBody>
      </p:sp>
      <p:sp>
        <p:nvSpPr>
          <p:cNvPr id="15" name="Line 11"/>
          <p:cNvSpPr>
            <a:spLocks noChangeShapeType="1"/>
          </p:cNvSpPr>
          <p:nvPr/>
        </p:nvSpPr>
        <p:spPr bwMode="auto">
          <a:xfrm rot="20430663">
            <a:off x="5459834" y="4050475"/>
            <a:ext cx="197772" cy="1039968"/>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graphicFrame>
        <p:nvGraphicFramePr>
          <p:cNvPr id="10" name="Group 31"/>
          <p:cNvGraphicFramePr>
            <a:graphicFrameLocks noGrp="1"/>
          </p:cNvGraphicFramePr>
          <p:nvPr>
            <p:extLst>
              <p:ext uri="{D42A27DB-BD31-4B8C-83A1-F6EECF244321}">
                <p14:modId xmlns:p14="http://schemas.microsoft.com/office/powerpoint/2010/main" val="2262843508"/>
              </p:ext>
            </p:extLst>
          </p:nvPr>
        </p:nvGraphicFramePr>
        <p:xfrm>
          <a:off x="410633" y="1600200"/>
          <a:ext cx="4923367" cy="4671139"/>
        </p:xfrm>
        <a:graphic>
          <a:graphicData uri="http://schemas.openxmlformats.org/drawingml/2006/table">
            <a:tbl>
              <a:tblPr>
                <a:effectLst/>
              </a:tblPr>
              <a:tblGrid>
                <a:gridCol w="49233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005</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double-blind, dose- ranging, placebo-controlled phase 2 trial to evaluate raltegravir compared to placebo, with optimized background therapy (OBT), in patients with multidrug-resistant HIV.</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179)</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mn-lt"/>
                          <a:cs typeface="Arial"/>
                        </a:rPr>
                        <a:t>Age ≥18 years</a:t>
                      </a:r>
                      <a:br>
                        <a:rPr lang="en-US" sz="1600" dirty="0">
                          <a:solidFill>
                            <a:srgbClr val="000000"/>
                          </a:solidFill>
                          <a:latin typeface="+mn-lt"/>
                          <a:cs typeface="Arial"/>
                        </a:rPr>
                      </a:br>
                      <a:r>
                        <a:rPr lang="en-US" sz="1600" dirty="0">
                          <a:solidFill>
                            <a:srgbClr val="000000"/>
                          </a:solidFill>
                          <a:latin typeface="+mn-lt"/>
                          <a:cs typeface="Arial"/>
                        </a:rPr>
                        <a:t>- </a:t>
                      </a:r>
                      <a:r>
                        <a:rPr lang="en-US" sz="1600" u="none" dirty="0">
                          <a:solidFill>
                            <a:srgbClr val="000000"/>
                          </a:solidFill>
                          <a:latin typeface="Arial" pitchFamily="22" charset="0"/>
                        </a:rPr>
                        <a:t>A</a:t>
                      </a:r>
                      <a:r>
                        <a:rPr lang="en-US" sz="1600" dirty="0">
                          <a:solidFill>
                            <a:srgbClr val="000000"/>
                          </a:solidFill>
                          <a:latin typeface="Arial" pitchFamily="22" charset="0"/>
                        </a:rPr>
                        <a:t>ntiretroviral-experienced</a:t>
                      </a:r>
                      <a:r>
                        <a:rPr lang="en-US" sz="1600" baseline="0" dirty="0">
                          <a:solidFill>
                            <a:srgbClr val="000000"/>
                          </a:solidFill>
                          <a:latin typeface="Arial" pitchFamily="22" charset="0"/>
                        </a:rPr>
                        <a:t> with resistance to </a:t>
                      </a:r>
                      <a:br>
                        <a:rPr lang="en-US" sz="1600" baseline="0" dirty="0">
                          <a:solidFill>
                            <a:srgbClr val="000000"/>
                          </a:solidFill>
                          <a:latin typeface="Arial" pitchFamily="22" charset="0"/>
                        </a:rPr>
                      </a:br>
                      <a:r>
                        <a:rPr lang="en-US" sz="1600" baseline="0" dirty="0">
                          <a:solidFill>
                            <a:srgbClr val="000000"/>
                          </a:solidFill>
                          <a:latin typeface="Arial" pitchFamily="22" charset="0"/>
                        </a:rPr>
                        <a:t>  at least 1 NNRTI, 1 NRTI, and 1 PI</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a:t>
                      </a:r>
                      <a:r>
                        <a:rPr lang="en-US" sz="1600" u="none" dirty="0">
                          <a:solidFill>
                            <a:srgbClr val="000000"/>
                          </a:solidFill>
                          <a:latin typeface="Arial" pitchFamily="22" charset="0"/>
                        </a:rPr>
                        <a:t>CD4</a:t>
                      </a:r>
                      <a:r>
                        <a:rPr lang="en-US" sz="1600" u="none" baseline="0" dirty="0">
                          <a:solidFill>
                            <a:srgbClr val="000000"/>
                          </a:solidFill>
                          <a:latin typeface="Arial" pitchFamily="22" charset="0"/>
                        </a:rPr>
                        <a:t> count &gt;5</a:t>
                      </a:r>
                      <a:r>
                        <a:rPr lang="en-US" sz="1600" u="none" dirty="0">
                          <a:solidFill>
                            <a:srgbClr val="000000"/>
                          </a:solidFill>
                          <a:latin typeface="Arial" pitchFamily="22" charset="0"/>
                        </a:rPr>
                        <a:t>0 cells/mm</a:t>
                      </a:r>
                      <a:r>
                        <a:rPr lang="en-US" sz="1600" u="none" baseline="30000" dirty="0">
                          <a:solidFill>
                            <a:srgbClr val="000000"/>
                          </a:solidFill>
                          <a:latin typeface="Arial" pitchFamily="22" charset="0"/>
                        </a:rPr>
                        <a:t>3</a:t>
                      </a:r>
                      <a:br>
                        <a:rPr lang="en-US" sz="1600" u="none" baseline="30000" dirty="0">
                          <a:solidFill>
                            <a:srgbClr val="000000"/>
                          </a:solidFill>
                          <a:latin typeface="Arial" pitchFamily="22" charset="0"/>
                        </a:rPr>
                      </a:br>
                      <a:r>
                        <a:rPr lang="en-US" sz="1600" dirty="0">
                          <a:solidFill>
                            <a:srgbClr val="000000"/>
                          </a:solidFill>
                          <a:latin typeface="Arial" pitchFamily="22" charset="0"/>
                        </a:rPr>
                        <a:t>- HIV RNA &gt;5,000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Non-pregnant, no HCV coinfection</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 (All</a:t>
                      </a:r>
                      <a:r>
                        <a:rPr lang="en-US" sz="1600" b="1" baseline="0" dirty="0">
                          <a:solidFill>
                            <a:srgbClr val="000000"/>
                          </a:solidFill>
                          <a:latin typeface="Arial" pitchFamily="22" charset="0"/>
                        </a:rPr>
                        <a:t> Received OBT)</a:t>
                      </a:r>
                      <a:r>
                        <a:rPr lang="en-US" sz="1600" b="0" baseline="0" dirty="0">
                          <a:solidFill>
                            <a:srgbClr val="000000"/>
                          </a:solidFill>
                          <a:latin typeface="Arial" pitchFamily="22" charset="0"/>
                        </a:rPr>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Raltegravir 200 mg, 400 mg, or 600 mg BID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Placebo</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1195565"/>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CE5D9"/>
                </a:solidFill>
                <a:ea typeface="ＭＳ Ｐゴシック" pitchFamily="31" charset="-128"/>
                <a:cs typeface="ＭＳ Ｐゴシック" pitchFamily="31" charset="-128"/>
              </a:rPr>
              <a:t>Raltegravir plus OBT in Patients with Multidrug-Resistant HIV </a:t>
            </a:r>
            <a:r>
              <a:rPr lang="en-US" sz="2800" dirty="0">
                <a:solidFill>
                  <a:srgbClr val="FFFFFF"/>
                </a:solidFill>
                <a:ea typeface="ＭＳ Ｐゴシック" pitchFamily="22" charset="-128"/>
                <a:cs typeface="ＭＳ Ｐゴシック" pitchFamily="22" charset="-128"/>
              </a:rPr>
              <a:t>005: Results</a:t>
            </a:r>
            <a:endParaRPr lang="en-US" sz="2800" dirty="0"/>
          </a:p>
        </p:txBody>
      </p:sp>
      <p:sp>
        <p:nvSpPr>
          <p:cNvPr id="6" name="Content Placeholder 5"/>
          <p:cNvSpPr>
            <a:spLocks noGrp="1"/>
          </p:cNvSpPr>
          <p:nvPr>
            <p:ph type="body" sz="quarter" idx="15"/>
          </p:nvPr>
        </p:nvSpPr>
        <p:spPr>
          <a:xfrm>
            <a:off x="228600" y="1254758"/>
            <a:ext cx="8594230" cy="457195"/>
          </a:xfrm>
        </p:spPr>
        <p:txBody>
          <a:bodyPr/>
          <a:lstStyle/>
          <a:p>
            <a:r>
              <a:rPr lang="en-US" dirty="0">
                <a:latin typeface="Arial" pitchFamily="22" charset="0"/>
              </a:rPr>
              <a:t>Week 24: Change from Baseline Viral Load</a:t>
            </a:r>
          </a:p>
        </p:txBody>
      </p:sp>
      <p:sp>
        <p:nvSpPr>
          <p:cNvPr id="3" name="Text Placeholder 2"/>
          <p:cNvSpPr>
            <a:spLocks noGrp="1"/>
          </p:cNvSpPr>
          <p:nvPr>
            <p:ph type="body" sz="quarter" idx="16"/>
          </p:nvPr>
        </p:nvSpPr>
        <p:spPr/>
        <p:txBody>
          <a:bodyPr/>
          <a:lstStyle/>
          <a:p>
            <a:r>
              <a:rPr lang="en-US" dirty="0"/>
              <a:t>Source: </a:t>
            </a:r>
            <a:r>
              <a:rPr lang="en-US" dirty="0" err="1">
                <a:latin typeface="Arial" pitchFamily="22" charset="0"/>
              </a:rPr>
              <a:t>Grinsztejn</a:t>
            </a:r>
            <a:r>
              <a:rPr lang="en-US" dirty="0">
                <a:latin typeface="Arial" pitchFamily="22" charset="0"/>
              </a:rPr>
              <a:t> B, et al. </a:t>
            </a:r>
            <a:r>
              <a:rPr lang="is-IS" dirty="0">
                <a:latin typeface="Arial" pitchFamily="22" charset="0"/>
              </a:rPr>
              <a:t>Lancet. 2007;369:1261-9.</a:t>
            </a:r>
            <a:endParaRPr lang="en-US" dirty="0">
              <a:latin typeface="Arial" pitchFamily="22" charset="0"/>
            </a:endParaRPr>
          </a:p>
        </p:txBody>
      </p:sp>
      <p:graphicFrame>
        <p:nvGraphicFramePr>
          <p:cNvPr id="10" name="Chart 9"/>
          <p:cNvGraphicFramePr>
            <a:graphicFrameLocks/>
          </p:cNvGraphicFramePr>
          <p:nvPr>
            <p:extLst/>
          </p:nvPr>
        </p:nvGraphicFramePr>
        <p:xfrm>
          <a:off x="400050" y="1905000"/>
          <a:ext cx="836295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983628"/>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CE5D9"/>
                </a:solidFill>
                <a:ea typeface="ＭＳ Ｐゴシック" pitchFamily="31" charset="-128"/>
                <a:cs typeface="ＭＳ Ｐゴシック" pitchFamily="31" charset="-128"/>
              </a:rPr>
              <a:t>Raltegravir plus OBT in Patients with Multidrug-Resistant HIV </a:t>
            </a:r>
            <a:br>
              <a:rPr lang="en-US" sz="2400" dirty="0">
                <a:solidFill>
                  <a:srgbClr val="ECE5D9"/>
                </a:solidFill>
                <a:ea typeface="ＭＳ Ｐゴシック" pitchFamily="31" charset="-128"/>
                <a:cs typeface="ＭＳ Ｐゴシック" pitchFamily="31" charset="-128"/>
              </a:rPr>
            </a:br>
            <a:r>
              <a:rPr lang="en-US" sz="2800" dirty="0">
                <a:solidFill>
                  <a:srgbClr val="FFFFFF"/>
                </a:solidFill>
                <a:ea typeface="ＭＳ Ｐゴシック" pitchFamily="22" charset="-128"/>
                <a:cs typeface="ＭＳ Ｐゴシック" pitchFamily="22" charset="-128"/>
              </a:rPr>
              <a:t>005: Results</a:t>
            </a:r>
            <a:endParaRPr lang="en-US" sz="2800" dirty="0"/>
          </a:p>
        </p:txBody>
      </p:sp>
      <p:sp>
        <p:nvSpPr>
          <p:cNvPr id="5" name="Text Placeholder 4"/>
          <p:cNvSpPr>
            <a:spLocks noGrp="1"/>
          </p:cNvSpPr>
          <p:nvPr>
            <p:ph type="body" sz="quarter" idx="15"/>
          </p:nvPr>
        </p:nvSpPr>
        <p:spPr>
          <a:xfrm>
            <a:off x="228600" y="1254758"/>
            <a:ext cx="8594230" cy="497842"/>
          </a:xfrm>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24: Virologic Response </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type="body" sz="quarter" idx="16"/>
          </p:nvPr>
        </p:nvSpPr>
        <p:spPr>
          <a:prstGeom prst="rect">
            <a:avLst/>
          </a:prstGeom>
        </p:spPr>
        <p:txBody>
          <a:bodyPr/>
          <a:lstStyle/>
          <a:p>
            <a:r>
              <a:rPr lang="en-US" dirty="0"/>
              <a:t>Source: </a:t>
            </a:r>
            <a:r>
              <a:rPr lang="en-US" dirty="0" err="1">
                <a:latin typeface="Arial" pitchFamily="22" charset="0"/>
              </a:rPr>
              <a:t>Grinsztejn</a:t>
            </a:r>
            <a:r>
              <a:rPr lang="en-US" dirty="0">
                <a:latin typeface="Arial" pitchFamily="22" charset="0"/>
              </a:rPr>
              <a:t> B, et al. </a:t>
            </a:r>
            <a:r>
              <a:rPr lang="is-IS" dirty="0">
                <a:latin typeface="Arial" pitchFamily="22" charset="0"/>
              </a:rPr>
              <a:t>Lancet. 2007;369:1261-9.</a:t>
            </a:r>
            <a:endParaRPr lang="en-US" dirty="0">
              <a:latin typeface="Arial" pitchFamily="22" charset="0"/>
            </a:endParaRPr>
          </a:p>
        </p:txBody>
      </p:sp>
      <p:graphicFrame>
        <p:nvGraphicFramePr>
          <p:cNvPr id="6" name="Chart 5"/>
          <p:cNvGraphicFramePr>
            <a:graphicFrameLocks/>
          </p:cNvGraphicFramePr>
          <p:nvPr>
            <p:extLst/>
          </p:nvPr>
        </p:nvGraphicFramePr>
        <p:xfrm>
          <a:off x="457200" y="1905000"/>
          <a:ext cx="8229600" cy="43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403362"/>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CE5D9"/>
                </a:solidFill>
                <a:ea typeface="ＭＳ Ｐゴシック" pitchFamily="31" charset="-128"/>
                <a:cs typeface="ＭＳ Ｐゴシック" pitchFamily="31" charset="-128"/>
              </a:rPr>
              <a:t>Raltegravir plus OBT in Patients with Multidrug-Resistant HIV </a:t>
            </a:r>
            <a:r>
              <a:rPr lang="en-US" sz="2800" dirty="0">
                <a:solidFill>
                  <a:srgbClr val="FFFFFF"/>
                </a:solidFill>
                <a:ea typeface="ＭＳ Ｐゴシック" pitchFamily="22" charset="-128"/>
                <a:cs typeface="ＭＳ Ｐゴシック" pitchFamily="22" charset="-128"/>
              </a:rPr>
              <a:t>005: </a:t>
            </a:r>
            <a:r>
              <a:rPr lang="en-US" sz="2800" dirty="0">
                <a:ea typeface="ＭＳ Ｐゴシック" pitchFamily="31" charset="-128"/>
                <a:cs typeface="ＭＳ Ｐゴシック" pitchFamily="31" charset="-128"/>
              </a:rPr>
              <a:t>Conclusions</a:t>
            </a:r>
            <a:endParaRPr lang="en-US" sz="2800" dirty="0"/>
          </a:p>
        </p:txBody>
      </p:sp>
      <p:sp>
        <p:nvSpPr>
          <p:cNvPr id="7" name="Content Placeholder 6"/>
          <p:cNvSpPr>
            <a:spLocks noGrp="1"/>
          </p:cNvSpPr>
          <p:nvPr>
            <p:ph type="body" sz="quarter" idx="14"/>
          </p:nvPr>
        </p:nvSpPr>
        <p:spPr/>
        <p:txBody>
          <a:bodyPr/>
          <a:lstStyle/>
          <a:p>
            <a:r>
              <a:rPr lang="en-US" dirty="0"/>
              <a:t>Source: </a:t>
            </a:r>
            <a:r>
              <a:rPr lang="sk-SK" dirty="0">
                <a:latin typeface="Arial" pitchFamily="31" charset="0"/>
              </a:rPr>
              <a:t>Grinsztejn B, et al. Lancet. 2007;369(9569):1261-9.</a:t>
            </a:r>
          </a:p>
        </p:txBody>
      </p:sp>
      <p:graphicFrame>
        <p:nvGraphicFramePr>
          <p:cNvPr id="5" name="Table 4"/>
          <p:cNvGraphicFramePr>
            <a:graphicFrameLocks noGrp="1"/>
          </p:cNvGraphicFramePr>
          <p:nvPr>
            <p:extLst/>
          </p:nvPr>
        </p:nvGraphicFramePr>
        <p:xfrm>
          <a:off x="0" y="2487168"/>
          <a:ext cx="9144000" cy="265176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600"/>
                        </a:lnSpc>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rgbClr val="000000"/>
                          </a:solidFill>
                          <a:latin typeface="+mn-lt"/>
                          <a:ea typeface="+mn-ea"/>
                          <a:cs typeface="Arial"/>
                        </a:rPr>
                        <a:t>In patients with few remaining treatment options, raltegravir at all doses studied provided better viral suppression than placebo when added to an </a:t>
                      </a:r>
                      <a:r>
                        <a:rPr lang="en-US" sz="2000" b="0" i="0" u="none" strike="noStrike" kern="1200" baseline="0" dirty="0" err="1">
                          <a:solidFill>
                            <a:srgbClr val="000000"/>
                          </a:solidFill>
                          <a:latin typeface="+mn-lt"/>
                          <a:ea typeface="+mn-ea"/>
                          <a:cs typeface="Arial"/>
                        </a:rPr>
                        <a:t>optimised</a:t>
                      </a:r>
                      <a:r>
                        <a:rPr lang="en-US" sz="2000" b="0" i="0" u="none" strike="noStrike" kern="1200" baseline="0" dirty="0">
                          <a:solidFill>
                            <a:srgbClr val="000000"/>
                          </a:solidFill>
                          <a:latin typeface="+mn-lt"/>
                          <a:ea typeface="+mn-ea"/>
                          <a:cs typeface="Arial"/>
                        </a:rPr>
                        <a:t> background regimen. The safety profile of raltegravir is comparable with that of placebo at all doses studied.</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1252833"/>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fontScale="90000"/>
          </a:bodyPr>
          <a:lstStyle/>
          <a:p>
            <a:pPr>
              <a:lnSpc>
                <a:spcPts val="4000"/>
              </a:lnSpc>
            </a:pPr>
            <a:r>
              <a:rPr lang="en-US" sz="2700" b="0" dirty="0"/>
              <a:t>Raltegravir Intensification with Residual Low-Level Viremia  </a:t>
            </a:r>
            <a:r>
              <a:rPr lang="en-US" sz="2800" b="0" dirty="0"/>
              <a:t/>
            </a:r>
            <a:br>
              <a:rPr lang="en-US" sz="2800" b="0" dirty="0"/>
            </a:br>
            <a:r>
              <a:rPr lang="en-US" sz="3100" dirty="0"/>
              <a:t>ACTG 5244 Trial</a:t>
            </a:r>
            <a:endParaRPr lang="en-US" sz="3100" dirty="0">
              <a:solidFill>
                <a:schemeClr val="tx2"/>
              </a:solidFill>
            </a:endParaRPr>
          </a:p>
        </p:txBody>
      </p:sp>
      <p:sp>
        <p:nvSpPr>
          <p:cNvPr id="2" name="Text Placeholder 1">
            <a:extLst>
              <a:ext uri="{FF2B5EF4-FFF2-40B4-BE49-F238E27FC236}">
                <a16:creationId xmlns:a16="http://schemas.microsoft.com/office/drawing/2014/main" id="{CF0C5090-FB4B-B847-963D-5FBA39AA14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562048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 TDF-FTC versus Efavirenz + TDF-FTC</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Response (Observed-Failure Method)</a:t>
            </a:r>
          </a:p>
        </p:txBody>
      </p:sp>
      <p:sp>
        <p:nvSpPr>
          <p:cNvPr id="6" name="Content Placeholder 5"/>
          <p:cNvSpPr>
            <a:spLocks noGrp="1"/>
          </p:cNvSpPr>
          <p:nvPr>
            <p:ph type="body" sz="quarter" idx="16"/>
          </p:nvPr>
        </p:nvSpPr>
        <p:spPr/>
        <p:txBody>
          <a:bodyPr/>
          <a:lstStyle/>
          <a:p>
            <a:r>
              <a:rPr lang="en-US" dirty="0"/>
              <a:t>Source: Lennox JL, et al.  Lancet. 2009;374:796-806. </a:t>
            </a:r>
            <a:endParaRPr lang="en-US" dirty="0">
              <a:latin typeface="Arial" pitchFamily="31" charset="0"/>
            </a:endParaRPr>
          </a:p>
        </p:txBody>
      </p:sp>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241/263</a:t>
            </a:r>
          </a:p>
        </p:txBody>
      </p:sp>
      <p:sp>
        <p:nvSpPr>
          <p:cNvPr id="10" name="Rectangle 9"/>
          <p:cNvSpPr/>
          <p:nvPr/>
        </p:nvSpPr>
        <p:spPr>
          <a:xfrm>
            <a:off x="26670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230/258</a:t>
            </a:r>
          </a:p>
        </p:txBody>
      </p:sp>
      <p:sp>
        <p:nvSpPr>
          <p:cNvPr id="11" name="Rectangle 10"/>
          <p:cNvSpPr/>
          <p:nvPr/>
        </p:nvSpPr>
        <p:spPr>
          <a:xfrm>
            <a:off x="4140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111/120</a:t>
            </a:r>
          </a:p>
        </p:txBody>
      </p:sp>
      <p:sp>
        <p:nvSpPr>
          <p:cNvPr id="12" name="Rectangle 11"/>
          <p:cNvSpPr/>
          <p:nvPr/>
        </p:nvSpPr>
        <p:spPr>
          <a:xfrm>
            <a:off x="49911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114/128</a:t>
            </a:r>
          </a:p>
        </p:txBody>
      </p:sp>
      <p:sp>
        <p:nvSpPr>
          <p:cNvPr id="13" name="Rectangle 12"/>
          <p:cNvSpPr/>
          <p:nvPr/>
        </p:nvSpPr>
        <p:spPr>
          <a:xfrm>
            <a:off x="64643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130/143</a:t>
            </a:r>
          </a:p>
        </p:txBody>
      </p:sp>
      <p:sp>
        <p:nvSpPr>
          <p:cNvPr id="14" name="Rectangle 13"/>
          <p:cNvSpPr/>
          <p:nvPr/>
        </p:nvSpPr>
        <p:spPr>
          <a:xfrm>
            <a:off x="7315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116/130</a:t>
            </a:r>
          </a:p>
        </p:txBody>
      </p:sp>
      <p:cxnSp>
        <p:nvCxnSpPr>
          <p:cNvPr id="16" name="Straight Connector 15"/>
          <p:cNvCxnSpPr/>
          <p:nvPr/>
        </p:nvCxnSpPr>
        <p:spPr>
          <a:xfrm>
            <a:off x="3956800" y="5715000"/>
            <a:ext cx="440435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848109"/>
      </p:ext>
    </p:extLst>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dirty="0">
                <a:solidFill>
                  <a:srgbClr val="E7F1CA"/>
                </a:solidFill>
                <a:ea typeface="ＭＳ Ｐゴシック" pitchFamily="31" charset="-128"/>
                <a:cs typeface="ＭＳ Ｐゴシック" pitchFamily="31" charset="-128"/>
              </a:rPr>
              <a:t>Raltegravir Intensification with Residual Low-Level Viremia</a:t>
            </a:r>
            <a:r>
              <a:rPr lang="en-US" sz="2400" dirty="0">
                <a:solidFill>
                  <a:srgbClr val="ECE5D9"/>
                </a:solidFill>
                <a:ea typeface="ＭＳ Ｐゴシック" pitchFamily="31" charset="-128"/>
                <a:cs typeface="ＭＳ Ｐゴシック" pitchFamily="31" charset="-128"/>
              </a:rPr>
              <a:t>  </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ACTG 5244: Study Design</a:t>
            </a:r>
            <a:endParaRPr lang="en-US" sz="2800" dirty="0"/>
          </a:p>
        </p:txBody>
      </p:sp>
      <p:sp>
        <p:nvSpPr>
          <p:cNvPr id="6" name="Content Placeholder 5"/>
          <p:cNvSpPr>
            <a:spLocks noGrp="1"/>
          </p:cNvSpPr>
          <p:nvPr>
            <p:ph type="body" sz="quarter" idx="14"/>
          </p:nvPr>
        </p:nvSpPr>
        <p:spPr/>
        <p:txBody>
          <a:bodyPr/>
          <a:lstStyle/>
          <a:p>
            <a:r>
              <a:rPr lang="en-US" dirty="0"/>
              <a:t>Source: Gandhi RT, et al. </a:t>
            </a:r>
            <a:r>
              <a:rPr lang="is-IS" dirty="0"/>
              <a:t>PLoS Med. 2010;7:e1000321. </a:t>
            </a:r>
            <a:endParaRPr lang="it-IT" dirty="0">
              <a:latin typeface="Arial" pitchFamily="22" charset="0"/>
            </a:endParaRPr>
          </a:p>
        </p:txBody>
      </p:sp>
      <p:graphicFrame>
        <p:nvGraphicFramePr>
          <p:cNvPr id="30" name="Group 31"/>
          <p:cNvGraphicFramePr>
            <a:graphicFrameLocks noGrp="1"/>
          </p:cNvGraphicFramePr>
          <p:nvPr>
            <p:extLst>
              <p:ext uri="{D42A27DB-BD31-4B8C-83A1-F6EECF244321}">
                <p14:modId xmlns:p14="http://schemas.microsoft.com/office/powerpoint/2010/main" val="210518864"/>
              </p:ext>
            </p:extLst>
          </p:nvPr>
        </p:nvGraphicFramePr>
        <p:xfrm>
          <a:off x="228600" y="1447800"/>
          <a:ext cx="4572000" cy="4925139"/>
        </p:xfrm>
        <a:graphic>
          <a:graphicData uri="http://schemas.openxmlformats.org/drawingml/2006/table">
            <a:tbl>
              <a:tblPr>
                <a:effectLst/>
              </a:tblPr>
              <a:tblGrid>
                <a:gridCol w="45720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ACTG 5244</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40136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dirty="0">
                          <a:solidFill>
                            <a:srgbClr val="000000"/>
                          </a:solidFill>
                          <a:latin typeface="Arial" pitchFamily="22" charset="0"/>
                        </a:rPr>
                        <a:t>Randomized, double-blind, placebo-controlled, crossover trial</a:t>
                      </a:r>
                      <a:r>
                        <a:rPr lang="en-US" sz="1600" baseline="0" dirty="0">
                          <a:solidFill>
                            <a:srgbClr val="000000"/>
                          </a:solidFill>
                          <a:latin typeface="Arial" pitchFamily="22" charset="0"/>
                        </a:rPr>
                        <a:t> evaluating effect of raltegravir intensification on patients taking ART with low-level residual viremia.</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53)</a:t>
                      </a:r>
                      <a:br>
                        <a:rPr lang="en-US" sz="1600" b="1" u="none" baseline="0" dirty="0">
                          <a:solidFill>
                            <a:srgbClr val="000000"/>
                          </a:solidFill>
                          <a:latin typeface="+mn-lt"/>
                          <a:cs typeface="Arial"/>
                        </a:rPr>
                      </a:br>
                      <a:r>
                        <a:rPr lang="en-US" sz="1600" dirty="0">
                          <a:solidFill>
                            <a:srgbClr val="000000"/>
                          </a:solidFill>
                          <a:latin typeface="Arial" pitchFamily="22" charset="0"/>
                        </a:rPr>
                        <a:t>-</a:t>
                      </a:r>
                      <a:r>
                        <a:rPr lang="en-US" sz="1600" baseline="0" dirty="0">
                          <a:solidFill>
                            <a:srgbClr val="000000"/>
                          </a:solidFill>
                          <a:latin typeface="Arial" pitchFamily="22" charset="0"/>
                        </a:rPr>
                        <a:t> ART-experienced but INSTI-naïve</a:t>
                      </a:r>
                      <a:br>
                        <a:rPr lang="en-US" sz="1600" baseline="0" dirty="0">
                          <a:solidFill>
                            <a:srgbClr val="000000"/>
                          </a:solidFill>
                          <a:latin typeface="Arial" pitchFamily="22" charset="0"/>
                        </a:rPr>
                      </a:br>
                      <a:r>
                        <a:rPr lang="en-US" sz="1600" baseline="0" dirty="0">
                          <a:solidFill>
                            <a:srgbClr val="000000"/>
                          </a:solidFill>
                          <a:latin typeface="Arial" pitchFamily="22" charset="0"/>
                        </a:rPr>
                        <a:t>- On ART for ≥12 months on 2 NRTIs +</a:t>
                      </a:r>
                      <a:br>
                        <a:rPr lang="en-US" sz="1600" baseline="0" dirty="0">
                          <a:solidFill>
                            <a:srgbClr val="000000"/>
                          </a:solidFill>
                          <a:latin typeface="Arial" pitchFamily="22" charset="0"/>
                        </a:rPr>
                      </a:br>
                      <a:r>
                        <a:rPr lang="en-US" sz="1600" baseline="0" dirty="0">
                          <a:solidFill>
                            <a:srgbClr val="000000"/>
                          </a:solidFill>
                          <a:latin typeface="Arial" pitchFamily="22" charset="0"/>
                        </a:rPr>
                        <a:t>  either NNRTI or PI</a:t>
                      </a:r>
                      <a:br>
                        <a:rPr lang="en-US" sz="1600" baseline="0" dirty="0">
                          <a:solidFill>
                            <a:srgbClr val="000000"/>
                          </a:solidFill>
                          <a:latin typeface="Arial" pitchFamily="22" charset="0"/>
                        </a:rPr>
                      </a:br>
                      <a:r>
                        <a:rPr lang="en-US" sz="1600" baseline="0" dirty="0">
                          <a:solidFill>
                            <a:srgbClr val="000000"/>
                          </a:solidFill>
                          <a:latin typeface="Arial" pitchFamily="22" charset="0"/>
                        </a:rPr>
                        <a:t>- HIV RNA &lt;50 copies/mL for ≥6 months</a:t>
                      </a:r>
                      <a:br>
                        <a:rPr lang="en-US" sz="1600" baseline="0" dirty="0">
                          <a:solidFill>
                            <a:srgbClr val="000000"/>
                          </a:solidFill>
                          <a:latin typeface="Arial" pitchFamily="22" charset="0"/>
                        </a:rPr>
                      </a:br>
                      <a:r>
                        <a:rPr lang="en-US" sz="1600" baseline="0" dirty="0">
                          <a:solidFill>
                            <a:srgbClr val="000000"/>
                          </a:solidFill>
                          <a:latin typeface="Arial" pitchFamily="22" charset="0"/>
                        </a:rPr>
                        <a:t>- Detectable viremia by single copy assay </a:t>
                      </a:r>
                      <a:br>
                        <a:rPr lang="en-US" sz="1600" baseline="0" dirty="0">
                          <a:solidFill>
                            <a:srgbClr val="000000"/>
                          </a:solidFill>
                          <a:latin typeface="Arial" pitchFamily="22" charset="0"/>
                        </a:rPr>
                      </a:br>
                      <a:r>
                        <a:rPr lang="en-US" sz="1600" baseline="0" dirty="0">
                          <a:solidFill>
                            <a:srgbClr val="000000"/>
                          </a:solidFill>
                          <a:latin typeface="Arial" pitchFamily="22" charset="0"/>
                        </a:rPr>
                        <a:t>- Pretreatment HIV RNA &gt;100,000 copies/mL </a:t>
                      </a:r>
                      <a:br>
                        <a:rPr lang="en-US" sz="1600" baseline="0" dirty="0">
                          <a:solidFill>
                            <a:srgbClr val="000000"/>
                          </a:solidFill>
                          <a:latin typeface="Arial" pitchFamily="22" charset="0"/>
                        </a:rPr>
                      </a:br>
                      <a:r>
                        <a:rPr lang="en-US" sz="1600" baseline="0" dirty="0">
                          <a:solidFill>
                            <a:srgbClr val="000000"/>
                          </a:solidFill>
                          <a:latin typeface="Arial" pitchFamily="22" charset="0"/>
                        </a:rPr>
                        <a:t>- No history of documented virologic failure</a:t>
                      </a:r>
                      <a:br>
                        <a:rPr lang="en-US" sz="1600" baseline="0" dirty="0">
                          <a:solidFill>
                            <a:srgbClr val="000000"/>
                          </a:solidFill>
                          <a:latin typeface="Arial" pitchFamily="22" charset="0"/>
                        </a:rPr>
                      </a:br>
                      <a:r>
                        <a:rPr lang="en-US" sz="1600" baseline="0" dirty="0">
                          <a:solidFill>
                            <a:srgbClr val="000000"/>
                          </a:solidFill>
                          <a:latin typeface="Arial" pitchFamily="22" charset="0"/>
                        </a:rPr>
                        <a:t>- Detectable viremia by single-copy assay</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 (crossed over at 12 weeks)</a:t>
                      </a:r>
                      <a:br>
                        <a:rPr lang="en-US" sz="1600" b="1"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a:t>
                      </a:r>
                      <a:r>
                        <a:rPr lang="en-US" sz="1600" dirty="0">
                          <a:solidFill>
                            <a:srgbClr val="000000"/>
                          </a:solidFill>
                          <a:latin typeface="Arial" pitchFamily="22" charset="0"/>
                        </a:rPr>
                        <a:t>Group A</a:t>
                      </a:r>
                      <a:r>
                        <a:rPr lang="en-US" sz="1600" baseline="0" dirty="0">
                          <a:solidFill>
                            <a:srgbClr val="000000"/>
                          </a:solidFill>
                          <a:latin typeface="Arial" pitchFamily="22" charset="0"/>
                        </a:rPr>
                        <a:t>: entry regimen + RAL 400 mg BID</a:t>
                      </a:r>
                      <a:br>
                        <a:rPr lang="en-US" sz="1600" baseline="0" dirty="0">
                          <a:solidFill>
                            <a:srgbClr val="000000"/>
                          </a:solidFill>
                          <a:latin typeface="Arial" pitchFamily="22" charset="0"/>
                        </a:rPr>
                      </a:br>
                      <a:r>
                        <a:rPr lang="en-US" sz="1600" baseline="0" dirty="0">
                          <a:solidFill>
                            <a:srgbClr val="000000"/>
                          </a:solidFill>
                          <a:latin typeface="Arial" pitchFamily="22" charset="0"/>
                        </a:rPr>
                        <a:t>- Group B: entry regimen + placebo </a:t>
                      </a: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3" name="Rectangle 7"/>
          <p:cNvSpPr>
            <a:spLocks noChangeArrowheads="1"/>
          </p:cNvSpPr>
          <p:nvPr/>
        </p:nvSpPr>
        <p:spPr bwMode="ltGray">
          <a:xfrm>
            <a:off x="6851887" y="2215902"/>
            <a:ext cx="1676400" cy="908298"/>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Placebo</a:t>
            </a:r>
            <a:r>
              <a:rPr lang="en-US" sz="1600" dirty="0">
                <a:solidFill>
                  <a:srgbClr val="000000"/>
                </a:solidFill>
                <a:latin typeface="Arial"/>
                <a:cs typeface="Arial"/>
              </a:rPr>
              <a:t/>
            </a:r>
            <a:br>
              <a:rPr lang="en-US" sz="1600" dirty="0">
                <a:solidFill>
                  <a:srgbClr val="000000"/>
                </a:solidFill>
                <a:latin typeface="Arial"/>
                <a:cs typeface="Arial"/>
              </a:rPr>
            </a:br>
            <a:endParaRPr lang="en-US" sz="1400" dirty="0">
              <a:solidFill>
                <a:srgbClr val="000000"/>
              </a:solidFill>
              <a:latin typeface="Arial"/>
              <a:cs typeface="Arial"/>
            </a:endParaRPr>
          </a:p>
        </p:txBody>
      </p:sp>
      <p:sp>
        <p:nvSpPr>
          <p:cNvPr id="16" name="Rectangle 15"/>
          <p:cNvSpPr/>
          <p:nvPr/>
        </p:nvSpPr>
        <p:spPr>
          <a:xfrm>
            <a:off x="7824188" y="3733800"/>
            <a:ext cx="1092643" cy="3596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Week 24</a:t>
            </a:r>
          </a:p>
        </p:txBody>
      </p:sp>
      <p:sp>
        <p:nvSpPr>
          <p:cNvPr id="5" name="TextBox 4"/>
          <p:cNvSpPr txBox="1"/>
          <p:nvPr/>
        </p:nvSpPr>
        <p:spPr>
          <a:xfrm>
            <a:off x="6400800" y="3733800"/>
            <a:ext cx="995503" cy="338554"/>
          </a:xfrm>
          <a:prstGeom prst="rect">
            <a:avLst/>
          </a:prstGeom>
          <a:noFill/>
        </p:spPr>
        <p:txBody>
          <a:bodyPr wrap="square" rtlCol="0">
            <a:spAutoFit/>
          </a:bodyPr>
          <a:lstStyle/>
          <a:p>
            <a:r>
              <a:rPr lang="en-US" sz="1600" dirty="0">
                <a:latin typeface="Arial"/>
              </a:rPr>
              <a:t>Week 12 </a:t>
            </a:r>
          </a:p>
        </p:txBody>
      </p:sp>
      <p:sp>
        <p:nvSpPr>
          <p:cNvPr id="10" name="Rectangle 7"/>
          <p:cNvSpPr>
            <a:spLocks noChangeArrowheads="1"/>
          </p:cNvSpPr>
          <p:nvPr/>
        </p:nvSpPr>
        <p:spPr bwMode="ltGray">
          <a:xfrm>
            <a:off x="5172719" y="2215902"/>
            <a:ext cx="1676400" cy="908298"/>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Raltegravir</a:t>
            </a:r>
            <a:r>
              <a:rPr lang="en-US" sz="1600" dirty="0">
                <a:solidFill>
                  <a:srgbClr val="000000"/>
                </a:solidFill>
                <a:latin typeface="Arial"/>
                <a:cs typeface="Arial"/>
              </a:rPr>
              <a:t/>
            </a:r>
            <a:br>
              <a:rPr lang="en-US" sz="1600" dirty="0">
                <a:solidFill>
                  <a:srgbClr val="000000"/>
                </a:solidFill>
                <a:latin typeface="Arial"/>
                <a:cs typeface="Arial"/>
              </a:rPr>
            </a:br>
            <a:r>
              <a:rPr lang="en-US" sz="1800" b="1" dirty="0">
                <a:solidFill>
                  <a:srgbClr val="000000"/>
                </a:solidFill>
                <a:latin typeface="Arial"/>
                <a:cs typeface="Arial"/>
              </a:rPr>
              <a:t> </a:t>
            </a:r>
            <a:r>
              <a:rPr lang="en-US" sz="1400" dirty="0">
                <a:solidFill>
                  <a:srgbClr val="000000"/>
                </a:solidFill>
                <a:latin typeface="Arial"/>
                <a:cs typeface="Arial"/>
              </a:rPr>
              <a:t>(n = 25)</a:t>
            </a:r>
          </a:p>
        </p:txBody>
      </p:sp>
      <p:sp>
        <p:nvSpPr>
          <p:cNvPr id="3" name="TextBox 2"/>
          <p:cNvSpPr txBox="1"/>
          <p:nvPr/>
        </p:nvSpPr>
        <p:spPr>
          <a:xfrm>
            <a:off x="5172719" y="4724400"/>
            <a:ext cx="1676400" cy="914399"/>
          </a:xfrm>
          <a:prstGeom prst="rect">
            <a:avLst/>
          </a:prstGeom>
          <a:solidFill>
            <a:schemeClr val="accent1">
              <a:lumMod val="20000"/>
              <a:lumOff val="80000"/>
            </a:schemeClr>
          </a:solidFill>
          <a:ln w="19050">
            <a:solidFill>
              <a:schemeClr val="tx2"/>
            </a:solidFill>
          </a:ln>
        </p:spPr>
        <p:txBody>
          <a:bodyPr wrap="square" rtlCol="0" anchor="ctr" anchorCtr="1">
            <a:spAutoFit/>
          </a:bodyPr>
          <a:lstStyle/>
          <a:p>
            <a:pPr algn="ctr"/>
            <a:r>
              <a:rPr lang="en-US" sz="1600" b="1" dirty="0">
                <a:latin typeface="Arial"/>
              </a:rPr>
              <a:t>Placebo</a:t>
            </a:r>
          </a:p>
          <a:p>
            <a:pPr algn="ctr"/>
            <a:r>
              <a:rPr lang="en-US" sz="1400" dirty="0">
                <a:latin typeface="Arial"/>
              </a:rPr>
              <a:t>(n=24)</a:t>
            </a:r>
          </a:p>
        </p:txBody>
      </p:sp>
      <p:sp>
        <p:nvSpPr>
          <p:cNvPr id="4" name="TextBox 3"/>
          <p:cNvSpPr txBox="1">
            <a:spLocks/>
          </p:cNvSpPr>
          <p:nvPr/>
        </p:nvSpPr>
        <p:spPr>
          <a:xfrm>
            <a:off x="6851887" y="4724400"/>
            <a:ext cx="1682496" cy="914399"/>
          </a:xfrm>
          <a:prstGeom prst="rect">
            <a:avLst/>
          </a:prstGeom>
          <a:solidFill>
            <a:schemeClr val="accent5">
              <a:lumMod val="20000"/>
              <a:lumOff val="80000"/>
            </a:schemeClr>
          </a:solidFill>
          <a:ln w="19050">
            <a:solidFill>
              <a:schemeClr val="tx2"/>
            </a:solidFill>
          </a:ln>
        </p:spPr>
        <p:txBody>
          <a:bodyPr wrap="square" rtlCol="0" anchor="ctr" anchorCtr="1">
            <a:spAutoFit/>
          </a:bodyPr>
          <a:lstStyle/>
          <a:p>
            <a:pPr algn="ctr"/>
            <a:r>
              <a:rPr lang="en-US" sz="1600" b="1" dirty="0">
                <a:latin typeface="Arial"/>
              </a:rPr>
              <a:t>Raltegravir</a:t>
            </a:r>
          </a:p>
          <a:p>
            <a:pPr algn="ctr"/>
            <a:r>
              <a:rPr lang="en-US" b="1" dirty="0">
                <a:latin typeface="Arial"/>
              </a:rPr>
              <a:t> </a:t>
            </a:r>
          </a:p>
        </p:txBody>
      </p:sp>
      <p:sp>
        <p:nvSpPr>
          <p:cNvPr id="7" name="TextBox 6"/>
          <p:cNvSpPr txBox="1"/>
          <p:nvPr/>
        </p:nvSpPr>
        <p:spPr>
          <a:xfrm>
            <a:off x="4876800" y="3733800"/>
            <a:ext cx="1295400" cy="338554"/>
          </a:xfrm>
          <a:prstGeom prst="rect">
            <a:avLst/>
          </a:prstGeom>
          <a:noFill/>
        </p:spPr>
        <p:txBody>
          <a:bodyPr wrap="square" rtlCol="0">
            <a:spAutoFit/>
          </a:bodyPr>
          <a:lstStyle/>
          <a:p>
            <a:r>
              <a:rPr lang="en-US" sz="1600" dirty="0">
                <a:latin typeface="Arial"/>
              </a:rPr>
              <a:t>Week 0</a:t>
            </a:r>
          </a:p>
        </p:txBody>
      </p:sp>
      <p:cxnSp>
        <p:nvCxnSpPr>
          <p:cNvPr id="9" name="Straight Arrow Connector 8"/>
          <p:cNvCxnSpPr/>
          <p:nvPr/>
        </p:nvCxnSpPr>
        <p:spPr>
          <a:xfrm flipV="1">
            <a:off x="5181600" y="3276601"/>
            <a:ext cx="0" cy="457199"/>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181600" y="4114800"/>
            <a:ext cx="0" cy="457200"/>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6858000" y="3276601"/>
            <a:ext cx="0" cy="457199"/>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8534400" y="3276601"/>
            <a:ext cx="0" cy="457199"/>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5169841" y="1676400"/>
            <a:ext cx="3358896" cy="411704"/>
          </a:xfrm>
          <a:prstGeom prst="rect">
            <a:avLst/>
          </a:prstGeom>
          <a:solidFill>
            <a:schemeClr val="tx1">
              <a:lumMod val="75000"/>
              <a:lumOff val="25000"/>
            </a:schemeClr>
          </a:solidFill>
          <a:ln w="28575" cmpd="sng">
            <a:solidFill>
              <a:schemeClr val="tx1"/>
            </a:solidFill>
          </a:ln>
        </p:spPr>
        <p:txBody>
          <a:bodyPr wrap="square" rtlCol="0">
            <a:spAutoFit/>
          </a:bodyPr>
          <a:lstStyle/>
          <a:p>
            <a:r>
              <a:rPr lang="en-US" sz="1600" dirty="0">
                <a:solidFill>
                  <a:schemeClr val="bg1"/>
                </a:solidFill>
                <a:latin typeface="Arial"/>
              </a:rPr>
              <a:t>Group A: Immediate Intensification </a:t>
            </a:r>
          </a:p>
        </p:txBody>
      </p:sp>
      <p:sp>
        <p:nvSpPr>
          <p:cNvPr id="20" name="TextBox 19"/>
          <p:cNvSpPr txBox="1"/>
          <p:nvPr/>
        </p:nvSpPr>
        <p:spPr>
          <a:xfrm>
            <a:off x="5169841" y="5760496"/>
            <a:ext cx="3358896" cy="411704"/>
          </a:xfrm>
          <a:prstGeom prst="rect">
            <a:avLst/>
          </a:prstGeom>
          <a:solidFill>
            <a:schemeClr val="tx1">
              <a:lumMod val="75000"/>
              <a:lumOff val="25000"/>
            </a:schemeClr>
          </a:solidFill>
          <a:ln w="28575" cmpd="sng">
            <a:solidFill>
              <a:schemeClr val="tx1"/>
            </a:solidFill>
          </a:ln>
        </p:spPr>
        <p:txBody>
          <a:bodyPr wrap="square" rtlCol="0">
            <a:spAutoFit/>
          </a:bodyPr>
          <a:lstStyle/>
          <a:p>
            <a:r>
              <a:rPr lang="en-US" sz="1600" dirty="0">
                <a:solidFill>
                  <a:schemeClr val="bg1"/>
                </a:solidFill>
                <a:latin typeface="Arial"/>
              </a:rPr>
              <a:t>Group B: Delayed Intensification </a:t>
            </a:r>
          </a:p>
        </p:txBody>
      </p:sp>
      <p:cxnSp>
        <p:nvCxnSpPr>
          <p:cNvPr id="21" name="Straight Arrow Connector 20"/>
          <p:cNvCxnSpPr/>
          <p:nvPr/>
        </p:nvCxnSpPr>
        <p:spPr>
          <a:xfrm>
            <a:off x="6858000" y="4114800"/>
            <a:ext cx="0" cy="457200"/>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534400" y="4114800"/>
            <a:ext cx="0" cy="457200"/>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028709"/>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Raltegravir Intensification with Residual Low-Level Viremia  </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ACTG 5244: Results </a:t>
            </a:r>
            <a:endParaRPr lang="en-US" sz="2800" dirty="0"/>
          </a:p>
        </p:txBody>
      </p:sp>
      <p:sp>
        <p:nvSpPr>
          <p:cNvPr id="15" name="Text Placeholder 14"/>
          <p:cNvSpPr>
            <a:spLocks noGrp="1"/>
          </p:cNvSpPr>
          <p:nvPr>
            <p:ph type="body" sz="quarter" idx="15"/>
          </p:nvPr>
        </p:nvSpPr>
        <p:spPr/>
        <p:txBody>
          <a:bodyPr/>
          <a:lstStyle/>
          <a:p>
            <a:r>
              <a:rPr lang="en-US" dirty="0"/>
              <a:t>Effect of Raltegravir Intensification on CD4 Counts </a:t>
            </a:r>
            <a:endParaRPr lang="en-US" sz="2000" dirty="0"/>
          </a:p>
        </p:txBody>
      </p:sp>
      <p:sp>
        <p:nvSpPr>
          <p:cNvPr id="5" name="Content Placeholder 4"/>
          <p:cNvSpPr>
            <a:spLocks noGrp="1"/>
          </p:cNvSpPr>
          <p:nvPr>
            <p:ph type="body" sz="quarter" idx="16"/>
          </p:nvPr>
        </p:nvSpPr>
        <p:spPr/>
        <p:txBody>
          <a:bodyPr/>
          <a:lstStyle/>
          <a:p>
            <a:r>
              <a:rPr lang="en-US" dirty="0"/>
              <a:t>Source: Gandhi RT, et al. </a:t>
            </a:r>
            <a:r>
              <a:rPr lang="is-IS" dirty="0"/>
              <a:t>PLoS Med. 2010;7:e1000321. </a:t>
            </a:r>
            <a:endParaRPr lang="it-IT" dirty="0">
              <a:latin typeface="Arial" pitchFamily="22" charset="0"/>
            </a:endParaRPr>
          </a:p>
        </p:txBody>
      </p:sp>
      <p:graphicFrame>
        <p:nvGraphicFramePr>
          <p:cNvPr id="7" name="Chart 6"/>
          <p:cNvGraphicFramePr>
            <a:graphicFrameLocks/>
          </p:cNvGraphicFramePr>
          <p:nvPr>
            <p:extLst/>
          </p:nvPr>
        </p:nvGraphicFramePr>
        <p:xfrm>
          <a:off x="457200" y="1905003"/>
          <a:ext cx="8229600" cy="4343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2922827"/>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Raltegravir Intensification with Residual Low-Level Viremia  </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ACTG 5244: Conclusions</a:t>
            </a:r>
            <a:endParaRPr lang="en-US" sz="2800" dirty="0"/>
          </a:p>
        </p:txBody>
      </p:sp>
      <p:sp>
        <p:nvSpPr>
          <p:cNvPr id="7" name="Content Placeholder 6"/>
          <p:cNvSpPr>
            <a:spLocks noGrp="1"/>
          </p:cNvSpPr>
          <p:nvPr>
            <p:ph type="body" sz="quarter" idx="14"/>
          </p:nvPr>
        </p:nvSpPr>
        <p:spPr/>
        <p:txBody>
          <a:bodyPr/>
          <a:lstStyle/>
          <a:p>
            <a:r>
              <a:rPr lang="en-US" dirty="0"/>
              <a:t>Source: Gandhi RT, et al. </a:t>
            </a:r>
            <a:r>
              <a:rPr lang="is-IS" dirty="0"/>
              <a:t>PLoS Med. 2010;7:e1000321. </a:t>
            </a:r>
            <a:endParaRPr lang="it-IT" dirty="0">
              <a:latin typeface="Arial" pitchFamily="22" charset="0"/>
            </a:endParaRPr>
          </a:p>
        </p:txBody>
      </p:sp>
      <p:graphicFrame>
        <p:nvGraphicFramePr>
          <p:cNvPr id="5" name="Table 4"/>
          <p:cNvGraphicFramePr>
            <a:graphicFrameLocks noGrp="1"/>
          </p:cNvGraphicFramePr>
          <p:nvPr>
            <p:extLst/>
          </p:nvPr>
        </p:nvGraphicFramePr>
        <p:xfrm>
          <a:off x="0" y="2057400"/>
          <a:ext cx="9144000" cy="321056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rgbClr val="000000"/>
                          </a:solidFill>
                          <a:latin typeface="+mn-lt"/>
                          <a:ea typeface="+mn-ea"/>
                          <a:cs typeface="Arial"/>
                        </a:rPr>
                        <a:t>In this randomized, double-blind cross-over study, 12 weeks of raltegravir intensification did not demonstrably reduce low-level plasma </a:t>
                      </a:r>
                      <a:r>
                        <a:rPr lang="en-US" sz="2000" b="0" i="0" u="none" strike="noStrike" kern="1200" baseline="0" dirty="0" err="1">
                          <a:solidFill>
                            <a:srgbClr val="000000"/>
                          </a:solidFill>
                          <a:latin typeface="+mn-lt"/>
                          <a:ea typeface="+mn-ea"/>
                          <a:cs typeface="Arial"/>
                        </a:rPr>
                        <a:t>viremia</a:t>
                      </a:r>
                      <a:r>
                        <a:rPr lang="en-US" sz="2000" b="0" i="0" u="none" strike="noStrike" kern="1200" baseline="0" dirty="0">
                          <a:solidFill>
                            <a:srgbClr val="000000"/>
                          </a:solidFill>
                          <a:latin typeface="+mn-lt"/>
                          <a:ea typeface="+mn-ea"/>
                          <a:cs typeface="Arial"/>
                        </a:rPr>
                        <a:t> in patients on currently recommended ART. This finding suggests that residual </a:t>
                      </a:r>
                      <a:r>
                        <a:rPr lang="en-US" sz="2000" b="0" i="0" u="none" strike="noStrike" kern="1200" baseline="0" dirty="0" err="1">
                          <a:solidFill>
                            <a:srgbClr val="000000"/>
                          </a:solidFill>
                          <a:latin typeface="+mn-lt"/>
                          <a:ea typeface="+mn-ea"/>
                          <a:cs typeface="Arial"/>
                        </a:rPr>
                        <a:t>viremia</a:t>
                      </a:r>
                      <a:r>
                        <a:rPr lang="en-US" sz="2000" b="0" i="0" u="none" strike="noStrike" kern="1200" baseline="0" dirty="0">
                          <a:solidFill>
                            <a:srgbClr val="000000"/>
                          </a:solidFill>
                          <a:latin typeface="+mn-lt"/>
                          <a:ea typeface="+mn-ea"/>
                          <a:cs typeface="Arial"/>
                        </a:rPr>
                        <a:t> does not arise from ongoing cycles of HIV-1 replication and infection of new cells. New therapeutic strategies to eliminate reservoirs that produce residual </a:t>
                      </a:r>
                      <a:r>
                        <a:rPr lang="en-US" sz="2000" b="0" i="0" u="none" strike="noStrike" kern="1200" baseline="0" dirty="0" err="1">
                          <a:solidFill>
                            <a:srgbClr val="000000"/>
                          </a:solidFill>
                          <a:latin typeface="+mn-lt"/>
                          <a:ea typeface="+mn-ea"/>
                          <a:cs typeface="Arial"/>
                        </a:rPr>
                        <a:t>viremia</a:t>
                      </a:r>
                      <a:r>
                        <a:rPr lang="en-US" sz="2000" b="0" i="0" u="none" strike="noStrike" kern="1200" baseline="0" dirty="0">
                          <a:solidFill>
                            <a:srgbClr val="000000"/>
                          </a:solidFill>
                          <a:latin typeface="+mn-lt"/>
                          <a:ea typeface="+mn-ea"/>
                          <a:cs typeface="Arial"/>
                        </a:rPr>
                        <a:t> will be required to eradicate HIV-1 infection.</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456537"/>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Raltegravir</a:t>
            </a:r>
          </a:p>
        </p:txBody>
      </p:sp>
      <p:sp>
        <p:nvSpPr>
          <p:cNvPr id="3" name="Text Placeholder 2"/>
          <p:cNvSpPr>
            <a:spLocks noGrp="1"/>
          </p:cNvSpPr>
          <p:nvPr>
            <p:ph type="body" idx="1"/>
          </p:nvPr>
        </p:nvSpPr>
        <p:spPr/>
        <p:txBody>
          <a:bodyPr/>
          <a:lstStyle/>
          <a:p>
            <a:r>
              <a:rPr lang="en-US" dirty="0"/>
              <a:t>Dual ARV Therapy in Treatment Experienced</a:t>
            </a:r>
            <a:endParaRPr lang="en-US" dirty="0">
              <a:solidFill>
                <a:srgbClr val="264B71"/>
              </a:solidFill>
            </a:endParaRPr>
          </a:p>
        </p:txBody>
      </p:sp>
    </p:spTree>
    <p:extLst>
      <p:ext uri="{BB962C8B-B14F-4D97-AF65-F5344CB8AC3E}">
        <p14:creationId xmlns:p14="http://schemas.microsoft.com/office/powerpoint/2010/main" val="2151149928"/>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0" dirty="0"/>
              <a:t>Lopinavir-Ritonavir plus either Raltegravir or 2-3 NRTIs</a:t>
            </a:r>
            <a:br>
              <a:rPr lang="en-US" sz="2700" b="0" dirty="0"/>
            </a:br>
            <a:r>
              <a:rPr lang="en-US" dirty="0"/>
              <a:t>SECOND-LINE Trial</a:t>
            </a:r>
          </a:p>
        </p:txBody>
      </p:sp>
      <p:sp>
        <p:nvSpPr>
          <p:cNvPr id="3" name="Text Placeholder 2">
            <a:extLst>
              <a:ext uri="{FF2B5EF4-FFF2-40B4-BE49-F238E27FC236}">
                <a16:creationId xmlns:a16="http://schemas.microsoft.com/office/drawing/2014/main" id="{6A298F96-4C18-634E-A57B-D0723BD2F7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32098638"/>
      </p:ext>
    </p:extLst>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150849" y="3280946"/>
            <a:ext cx="398594" cy="633099"/>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123399" y="3652906"/>
            <a:ext cx="398594" cy="633099"/>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rPr>
              <a:t>Lopinavir-Ritonavir plus either Raltegravir or 2-3 NRTIs</a:t>
            </a:r>
            <a:r>
              <a:rPr lang="en-US" sz="2400" dirty="0">
                <a:solidFill>
                  <a:srgbClr val="E7F1CA"/>
                </a:solidFill>
              </a:rPr>
              <a:t/>
            </a:r>
            <a:br>
              <a:rPr lang="en-US" sz="2400" dirty="0">
                <a:solidFill>
                  <a:srgbClr val="E7F1CA"/>
                </a:solidFill>
              </a:rPr>
            </a:br>
            <a:r>
              <a:rPr lang="en-US" sz="2800" dirty="0"/>
              <a:t>SECOND-LINE</a:t>
            </a:r>
            <a:r>
              <a:rPr lang="en-US" sz="2800" dirty="0">
                <a:ea typeface="ＭＳ Ｐゴシック" pitchFamily="31" charset="-128"/>
                <a:cs typeface="ＭＳ Ｐゴシック" pitchFamily="31" charset="-128"/>
              </a:rPr>
              <a:t>: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a:solidFill>
                  <a:srgbClr val="003A78"/>
                </a:solidFill>
              </a:rPr>
              <a:t>Boyd MA, et al. </a:t>
            </a:r>
            <a:r>
              <a:rPr lang="sk-SK" dirty="0">
                <a:solidFill>
                  <a:srgbClr val="003A78"/>
                </a:solidFill>
              </a:rPr>
              <a:t>Lancet. 2013;381:2091-9.</a:t>
            </a:r>
            <a:endParaRPr lang="en-US" dirty="0">
              <a:solidFill>
                <a:srgbClr val="003A78"/>
              </a:solidFill>
            </a:endParaRPr>
          </a:p>
        </p:txBody>
      </p:sp>
      <p:sp>
        <p:nvSpPr>
          <p:cNvPr id="24" name="Rectangle 7"/>
          <p:cNvSpPr>
            <a:spLocks noChangeArrowheads="1"/>
          </p:cNvSpPr>
          <p:nvPr/>
        </p:nvSpPr>
        <p:spPr bwMode="ltGray">
          <a:xfrm>
            <a:off x="5682617" y="2335557"/>
            <a:ext cx="3232783" cy="122833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b="1" dirty="0">
                <a:solidFill>
                  <a:srgbClr val="000000"/>
                </a:solidFill>
                <a:latin typeface="Arial"/>
                <a:cs typeface="Arial"/>
              </a:rPr>
              <a:t>Lopinavir-ritonavir 400-100 mg (QD or divided BID) + Raltegravir 400 mg BID</a:t>
            </a:r>
            <a:br>
              <a:rPr lang="en-US" sz="1600" b="1" dirty="0">
                <a:solidFill>
                  <a:srgbClr val="000000"/>
                </a:solidFill>
                <a:latin typeface="Arial"/>
                <a:cs typeface="Arial"/>
              </a:rPr>
            </a:br>
            <a:r>
              <a:rPr lang="en-US" sz="1600" b="1" dirty="0">
                <a:solidFill>
                  <a:srgbClr val="000000"/>
                </a:solidFill>
                <a:latin typeface="Arial"/>
                <a:cs typeface="Arial"/>
              </a:rPr>
              <a:t> </a:t>
            </a:r>
            <a:r>
              <a:rPr lang="en-US" sz="1400" dirty="0">
                <a:solidFill>
                  <a:srgbClr val="000000"/>
                </a:solidFill>
                <a:latin typeface="Arial"/>
                <a:cs typeface="Arial"/>
              </a:rPr>
              <a:t>(n = 271)</a:t>
            </a:r>
          </a:p>
        </p:txBody>
      </p:sp>
      <p:sp>
        <p:nvSpPr>
          <p:cNvPr id="33" name="Rectangle 7"/>
          <p:cNvSpPr>
            <a:spLocks noChangeArrowheads="1"/>
          </p:cNvSpPr>
          <p:nvPr/>
        </p:nvSpPr>
        <p:spPr bwMode="ltGray">
          <a:xfrm>
            <a:off x="5682617" y="3987578"/>
            <a:ext cx="3232783" cy="122833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Lopinavir-ritonavir 400-100 mg (QD or divided BID) + </a:t>
            </a:r>
            <a:br>
              <a:rPr lang="en-US" sz="1600" b="1" dirty="0">
                <a:solidFill>
                  <a:srgbClr val="000000"/>
                </a:solidFill>
                <a:latin typeface="Arial"/>
                <a:cs typeface="Arial"/>
              </a:rPr>
            </a:br>
            <a:r>
              <a:rPr lang="en-US" sz="1600" b="1" dirty="0">
                <a:solidFill>
                  <a:srgbClr val="000000"/>
                </a:solidFill>
                <a:latin typeface="Arial"/>
                <a:cs typeface="Arial"/>
              </a:rPr>
              <a:t>NRTIs</a:t>
            </a:r>
          </a:p>
          <a:p>
            <a:pPr algn="ctr"/>
            <a:r>
              <a:rPr lang="en-US" sz="1400" dirty="0">
                <a:solidFill>
                  <a:srgbClr val="000000"/>
                </a:solidFill>
                <a:latin typeface="Arial"/>
                <a:cs typeface="Arial"/>
              </a:rPr>
              <a:t>(n =270)</a:t>
            </a:r>
          </a:p>
        </p:txBody>
      </p:sp>
      <p:graphicFrame>
        <p:nvGraphicFramePr>
          <p:cNvPr id="10" name="Group 31"/>
          <p:cNvGraphicFramePr>
            <a:graphicFrameLocks noGrp="1"/>
          </p:cNvGraphicFramePr>
          <p:nvPr>
            <p:extLst>
              <p:ext uri="{D42A27DB-BD31-4B8C-83A1-F6EECF244321}">
                <p14:modId xmlns:p14="http://schemas.microsoft.com/office/powerpoint/2010/main" val="2588885084"/>
              </p:ext>
            </p:extLst>
          </p:nvPr>
        </p:nvGraphicFramePr>
        <p:xfrm>
          <a:off x="304800" y="1559989"/>
          <a:ext cx="4876799" cy="4417139"/>
        </p:xfrm>
        <a:graphic>
          <a:graphicData uri="http://schemas.openxmlformats.org/drawingml/2006/table">
            <a:tbl>
              <a:tblPr>
                <a:effectLst/>
              </a:tblPr>
              <a:tblGrid>
                <a:gridCol w="4876799">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SECOND-LINE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Randomized, parallel, open-label trial to compare dual therapy with lopinavir-ritonavir plus raltegravir with WHO 2</a:t>
                      </a:r>
                      <a:r>
                        <a:rPr lang="en-US" sz="1600" u="none" baseline="30000" dirty="0">
                          <a:solidFill>
                            <a:srgbClr val="000000"/>
                          </a:solidFill>
                          <a:latin typeface="+mn-lt"/>
                          <a:cs typeface="Arial"/>
                        </a:rPr>
                        <a:t>nd</a:t>
                      </a:r>
                      <a:r>
                        <a:rPr lang="en-US" sz="1600" u="none" baseline="0" dirty="0">
                          <a:solidFill>
                            <a:srgbClr val="000000"/>
                          </a:solidFill>
                          <a:latin typeface="+mn-lt"/>
                          <a:cs typeface="Arial"/>
                        </a:rPr>
                        <a:t> line standard-of-care regimen of lopinavir-ritonavir plus NRTIs in persons with HIV.</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baseline="0" dirty="0">
                          <a:solidFill>
                            <a:srgbClr val="000000"/>
                          </a:solidFill>
                          <a:latin typeface="+mn-lt"/>
                          <a:cs typeface="Arial"/>
                        </a:rPr>
                        <a:t>Inclusion Criteria (n=541)</a:t>
                      </a:r>
                      <a:br>
                        <a:rPr lang="en-US" sz="1600" b="1" u="none" baseline="0" dirty="0">
                          <a:solidFill>
                            <a:srgbClr val="000000"/>
                          </a:solidFill>
                          <a:latin typeface="+mn-lt"/>
                          <a:cs typeface="Arial"/>
                        </a:rPr>
                      </a:br>
                      <a:r>
                        <a:rPr lang="en-US" sz="1600" dirty="0">
                          <a:solidFill>
                            <a:srgbClr val="000000"/>
                          </a:solidFill>
                          <a:latin typeface="Arial" pitchFamily="22" charset="0"/>
                        </a:rPr>
                        <a:t>- </a:t>
                      </a:r>
                      <a:r>
                        <a:rPr lang="en-US" sz="1600" dirty="0">
                          <a:solidFill>
                            <a:srgbClr val="000000"/>
                          </a:solidFill>
                          <a:latin typeface="+mn-lt"/>
                          <a:cs typeface="Arial"/>
                        </a:rPr>
                        <a:t>Age ≥16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Received first-line ART</a:t>
                      </a:r>
                      <a:r>
                        <a:rPr lang="en-US" sz="1600" baseline="0" dirty="0">
                          <a:solidFill>
                            <a:srgbClr val="000000"/>
                          </a:solidFill>
                          <a:latin typeface="Arial" pitchFamily="22" charset="0"/>
                        </a:rPr>
                        <a:t> with 2 NRTIs + 1 NNRTI</a:t>
                      </a:r>
                      <a:br>
                        <a:rPr lang="en-US" sz="1600" baseline="0" dirty="0">
                          <a:solidFill>
                            <a:srgbClr val="000000"/>
                          </a:solidFill>
                          <a:latin typeface="Arial" pitchFamily="22" charset="0"/>
                        </a:rPr>
                      </a:br>
                      <a:r>
                        <a:rPr lang="en-US" sz="1600" baseline="0" dirty="0">
                          <a:solidFill>
                            <a:srgbClr val="000000"/>
                          </a:solidFill>
                          <a:latin typeface="Arial" pitchFamily="22" charset="0"/>
                        </a:rPr>
                        <a:t>  for </a:t>
                      </a:r>
                      <a:r>
                        <a:rPr lang="en-US" sz="1600" dirty="0">
                          <a:solidFill>
                            <a:srgbClr val="000000"/>
                          </a:solidFill>
                          <a:latin typeface="Arial" pitchFamily="22" charset="0"/>
                        </a:rPr>
                        <a:t>≥24 weeks (no change in past 12 weeks)</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No virologic failure</a:t>
                      </a:r>
                      <a:br>
                        <a:rPr lang="en-US" sz="1600" baseline="0" dirty="0">
                          <a:solidFill>
                            <a:srgbClr val="000000"/>
                          </a:solidFill>
                          <a:latin typeface="Arial" pitchFamily="22" charset="0"/>
                        </a:rPr>
                      </a:br>
                      <a:r>
                        <a:rPr lang="en-US" sz="1600" baseline="0" dirty="0">
                          <a:solidFill>
                            <a:srgbClr val="000000"/>
                          </a:solidFill>
                          <a:latin typeface="Arial" pitchFamily="22" charset="0"/>
                        </a:rPr>
                        <a:t>- Naïve to PIs and integrase inhibitors  </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Lopinavir-ritonavir + Raltegravir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Lopinavir-ritonavir + NRTIs</a:t>
                      </a: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0942374"/>
      </p:ext>
    </p:extLst>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rPr>
              <a:t>Lopinavir-Ritonavir plus either Raltegravir or 2-3 NRTIs</a:t>
            </a:r>
            <a:r>
              <a:rPr lang="en-US" sz="2400" dirty="0">
                <a:solidFill>
                  <a:srgbClr val="ECE5D9"/>
                </a:solidFill>
              </a:rPr>
              <a:t/>
            </a:r>
            <a:br>
              <a:rPr lang="en-US" sz="2400" dirty="0">
                <a:solidFill>
                  <a:srgbClr val="ECE5D9"/>
                </a:solidFill>
              </a:rPr>
            </a:br>
            <a:r>
              <a:rPr lang="en-US" sz="2800" dirty="0"/>
              <a:t>SECOND-LINE</a:t>
            </a:r>
            <a:r>
              <a:rPr lang="en-US" sz="2800" dirty="0">
                <a:solidFill>
                  <a:srgbClr val="FFFFFF"/>
                </a:solidFill>
                <a:latin typeface="Arial" pitchFamily="22" charset="0"/>
              </a:rPr>
              <a:t>: Result </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 </a:t>
            </a:r>
            <a:r>
              <a:rPr lang="en-US" sz="2000" dirty="0">
                <a:solidFill>
                  <a:schemeClr val="bg1"/>
                </a:solidFill>
                <a:latin typeface="Arial" pitchFamily="-110" charset="0"/>
                <a:ea typeface="ＭＳ Ｐゴシック" pitchFamily="-110" charset="-128"/>
                <a:cs typeface="ＭＳ Ｐゴシック" pitchFamily="-110" charset="-128"/>
              </a:rPr>
              <a:t>Virologic Response (Modified ITT)</a:t>
            </a:r>
          </a:p>
        </p:txBody>
      </p:sp>
      <p:sp>
        <p:nvSpPr>
          <p:cNvPr id="6" name="Content Placeholder 5"/>
          <p:cNvSpPr>
            <a:spLocks noGrp="1"/>
          </p:cNvSpPr>
          <p:nvPr>
            <p:ph type="body" sz="quarter" idx="16"/>
          </p:nvPr>
        </p:nvSpPr>
        <p:spPr/>
        <p:txBody>
          <a:bodyPr/>
          <a:lstStyle/>
          <a:p>
            <a:r>
              <a:rPr lang="en-US" dirty="0"/>
              <a:t>Source: </a:t>
            </a:r>
            <a:r>
              <a:rPr lang="en-US" dirty="0">
                <a:solidFill>
                  <a:srgbClr val="003A78"/>
                </a:solidFill>
              </a:rPr>
              <a:t>Boyd MA, et al. </a:t>
            </a:r>
            <a:r>
              <a:rPr lang="sk-SK" dirty="0">
                <a:solidFill>
                  <a:srgbClr val="003A78"/>
                </a:solidFill>
              </a:rPr>
              <a:t>Lancet. 2013;381:2091-9.</a:t>
            </a:r>
            <a:endParaRPr lang="en-US" dirty="0">
              <a:solidFill>
                <a:srgbClr val="003A78"/>
              </a:solidFill>
            </a:endParaRPr>
          </a:p>
        </p:txBody>
      </p:sp>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2098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223/270</a:t>
            </a:r>
          </a:p>
        </p:txBody>
      </p:sp>
      <p:sp>
        <p:nvSpPr>
          <p:cNvPr id="10" name="Rectangle 9"/>
          <p:cNvSpPr/>
          <p:nvPr/>
        </p:nvSpPr>
        <p:spPr>
          <a:xfrm>
            <a:off x="3505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219/271</a:t>
            </a:r>
          </a:p>
        </p:txBody>
      </p:sp>
      <p:sp>
        <p:nvSpPr>
          <p:cNvPr id="13" name="Rectangle 12"/>
          <p:cNvSpPr/>
          <p:nvPr/>
        </p:nvSpPr>
        <p:spPr>
          <a:xfrm>
            <a:off x="56388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191/271</a:t>
            </a:r>
          </a:p>
        </p:txBody>
      </p:sp>
      <p:sp>
        <p:nvSpPr>
          <p:cNvPr id="14" name="Rectangle 13"/>
          <p:cNvSpPr/>
          <p:nvPr/>
        </p:nvSpPr>
        <p:spPr>
          <a:xfrm>
            <a:off x="70104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192/270</a:t>
            </a:r>
          </a:p>
        </p:txBody>
      </p:sp>
    </p:spTree>
    <p:extLst>
      <p:ext uri="{BB962C8B-B14F-4D97-AF65-F5344CB8AC3E}">
        <p14:creationId xmlns:p14="http://schemas.microsoft.com/office/powerpoint/2010/main" val="1876639355"/>
      </p:ext>
    </p:extLst>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rPr>
              <a:t>Lopinavir-Ritonavir plus either Raltegravir or 2-3 NRTIs</a:t>
            </a:r>
            <a:r>
              <a:rPr lang="en-US" sz="2400" dirty="0">
                <a:solidFill>
                  <a:srgbClr val="ECE5D9"/>
                </a:solidFill>
              </a:rPr>
              <a:t/>
            </a:r>
            <a:br>
              <a:rPr lang="en-US" sz="2400" dirty="0">
                <a:solidFill>
                  <a:srgbClr val="ECE5D9"/>
                </a:solidFill>
              </a:rPr>
            </a:br>
            <a:r>
              <a:rPr lang="en-US" sz="2800" dirty="0"/>
              <a:t>SECOND-LINE</a:t>
            </a:r>
            <a:r>
              <a:rPr lang="en-US" sz="2800" dirty="0">
                <a:solidFill>
                  <a:srgbClr val="FFFFFF"/>
                </a:solidFill>
                <a:latin typeface="Arial" pitchFamily="22" charset="0"/>
              </a:rPr>
              <a:t>: Result </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 </a:t>
            </a:r>
            <a:r>
              <a:rPr lang="en-US" sz="2000" dirty="0">
                <a:solidFill>
                  <a:schemeClr val="bg1"/>
                </a:solidFill>
                <a:latin typeface="Arial" pitchFamily="-110" charset="0"/>
                <a:ea typeface="ＭＳ Ｐゴシック" pitchFamily="-110" charset="-128"/>
                <a:cs typeface="ＭＳ Ｐゴシック" pitchFamily="-110" charset="-128"/>
              </a:rPr>
              <a:t>Virologic Response (Modified ITT), by Baseline HIV RNA</a:t>
            </a:r>
          </a:p>
        </p:txBody>
      </p:sp>
      <p:sp>
        <p:nvSpPr>
          <p:cNvPr id="6" name="Content Placeholder 5"/>
          <p:cNvSpPr>
            <a:spLocks noGrp="1"/>
          </p:cNvSpPr>
          <p:nvPr>
            <p:ph type="body" sz="quarter" idx="16"/>
          </p:nvPr>
        </p:nvSpPr>
        <p:spPr/>
        <p:txBody>
          <a:bodyPr/>
          <a:lstStyle/>
          <a:p>
            <a:r>
              <a:rPr lang="en-US" dirty="0"/>
              <a:t>Source: </a:t>
            </a:r>
            <a:r>
              <a:rPr lang="en-US" dirty="0">
                <a:solidFill>
                  <a:srgbClr val="003A78"/>
                </a:solidFill>
              </a:rPr>
              <a:t>Boyd MA, et al. </a:t>
            </a:r>
            <a:r>
              <a:rPr lang="sk-SK" dirty="0">
                <a:solidFill>
                  <a:srgbClr val="003A78"/>
                </a:solidFill>
              </a:rPr>
              <a:t>Lancet. 2013;381:2091-9.</a:t>
            </a:r>
            <a:endParaRPr lang="en-US" dirty="0">
              <a:solidFill>
                <a:srgbClr val="003A78"/>
              </a:solidFill>
            </a:endParaRPr>
          </a:p>
        </p:txBody>
      </p:sp>
      <p:graphicFrame>
        <p:nvGraphicFramePr>
          <p:cNvPr id="9" name="Chart 8"/>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4090145" y="5791200"/>
            <a:ext cx="430376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552960"/>
      </p:ext>
    </p:extLst>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rPr>
              <a:t>Lopinavir-Ritonavir plus either Raltegravir or 2-3 NRTIs</a:t>
            </a:r>
            <a:r>
              <a:rPr lang="en-US" sz="2400" dirty="0">
                <a:solidFill>
                  <a:srgbClr val="E7F1CA"/>
                </a:solidFill>
              </a:rPr>
              <a:t/>
            </a:r>
            <a:br>
              <a:rPr lang="en-US" sz="2400" dirty="0">
                <a:solidFill>
                  <a:srgbClr val="E7F1CA"/>
                </a:solidFill>
              </a:rPr>
            </a:br>
            <a:r>
              <a:rPr lang="en-US" sz="2800" dirty="0"/>
              <a:t>SECOND-LINE</a:t>
            </a:r>
            <a:r>
              <a:rPr lang="en-US" sz="2800" dirty="0">
                <a:solidFill>
                  <a:srgbClr val="FFFFFF"/>
                </a:solidFill>
                <a:latin typeface="Arial" pitchFamily="22" charset="0"/>
              </a:rPr>
              <a:t>: Result </a:t>
            </a:r>
            <a:endParaRPr lang="en-US" sz="2400" dirty="0"/>
          </a:p>
        </p:txBody>
      </p:sp>
      <p:sp>
        <p:nvSpPr>
          <p:cNvPr id="5" name="Content Placeholder 4"/>
          <p:cNvSpPr>
            <a:spLocks noGrp="1"/>
          </p:cNvSpPr>
          <p:nvPr>
            <p:ph type="body" sz="quarter" idx="14"/>
          </p:nvPr>
        </p:nvSpPr>
        <p:spPr/>
        <p:txBody>
          <a:bodyPr/>
          <a:lstStyle/>
          <a:p>
            <a:r>
              <a:rPr lang="en-US" dirty="0"/>
              <a:t>Source: Boyd MA, et al. </a:t>
            </a:r>
            <a:r>
              <a:rPr lang="sk-SK" dirty="0">
                <a:solidFill>
                  <a:schemeClr val="bg2"/>
                </a:solidFill>
              </a:rPr>
              <a:t>Lancet. 2013;381:2091-9.</a:t>
            </a:r>
            <a:endParaRPr lang="en-US" dirty="0">
              <a:solidFill>
                <a:schemeClr val="bg2"/>
              </a:solidFill>
            </a:endParaRPr>
          </a:p>
        </p:txBody>
      </p:sp>
      <p:graphicFrame>
        <p:nvGraphicFramePr>
          <p:cNvPr id="7" name="Group 65"/>
          <p:cNvGraphicFramePr>
            <a:graphicFrameLocks noGrp="1"/>
          </p:cNvGraphicFramePr>
          <p:nvPr>
            <p:extLst/>
          </p:nvPr>
        </p:nvGraphicFramePr>
        <p:xfrm>
          <a:off x="457200" y="1371600"/>
          <a:ext cx="8229600" cy="4895174"/>
        </p:xfrm>
        <a:graphic>
          <a:graphicData uri="http://schemas.openxmlformats.org/drawingml/2006/table">
            <a:tbl>
              <a:tblPr>
                <a:effectLst/>
              </a:tblPr>
              <a:tblGrid>
                <a:gridCol w="40386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5334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FFFF"/>
                          </a:solidFill>
                        </a:rPr>
                        <a:t>Emergent Resistance</a:t>
                      </a:r>
                      <a:r>
                        <a:rPr lang="en-US" sz="1800" b="1" baseline="0" dirty="0">
                          <a:solidFill>
                            <a:srgbClr val="FFFFFF"/>
                          </a:solidFill>
                        </a:rPr>
                        <a:t> Associated Mutations</a:t>
                      </a:r>
                      <a:r>
                        <a:rPr lang="en-US" sz="1800" b="1" dirty="0">
                          <a:solidFill>
                            <a:srgbClr val="FFFFFF"/>
                          </a:solidFill>
                        </a:rPr>
                        <a:t> (RAMs) with Virologic</a:t>
                      </a:r>
                      <a:r>
                        <a:rPr lang="en-US" sz="1800" b="1" baseline="0" dirty="0">
                          <a:solidFill>
                            <a:srgbClr val="FFFFFF"/>
                          </a:solidFill>
                        </a:rPr>
                        <a:t> Failure </a:t>
                      </a:r>
                      <a:endParaRPr lang="en-US" sz="1800" b="1" dirty="0">
                        <a:solidFill>
                          <a:srgbClr val="FFFFFF"/>
                        </a:solidFill>
                      </a:endParaRPr>
                    </a:p>
                  </a:txBody>
                  <a:tcPr marL="182880"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697112">
                <a:tc>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800" b="1" i="0" u="none" strike="noStrike" cap="none" normalizeH="0" baseline="0" dirty="0">
                          <a:ln>
                            <a:noFill/>
                          </a:ln>
                          <a:solidFill>
                            <a:srgbClr val="FFFFFF"/>
                          </a:solidFill>
                          <a:effectLst/>
                          <a:latin typeface="+mn-lt"/>
                          <a:ea typeface="ＭＳ Ｐゴシック" pitchFamily="-108" charset="-128"/>
                          <a:cs typeface="Arial"/>
                        </a:rPr>
                        <a:t>Raltegravir</a:t>
                      </a:r>
                      <a:r>
                        <a:rPr kumimoji="0" lang="en-US" sz="1800" b="0" i="0" u="none" strike="noStrike" cap="none" normalizeH="0" baseline="0" dirty="0">
                          <a:ln>
                            <a:noFill/>
                          </a:ln>
                          <a:solidFill>
                            <a:srgbClr val="FFFFFF"/>
                          </a:solidFill>
                          <a:effectLst/>
                          <a:latin typeface="+mn-lt"/>
                          <a:ea typeface="ＭＳ Ｐゴシック" pitchFamily="-108" charset="-128"/>
                          <a:cs typeface="Arial"/>
                        </a:rPr>
                        <a:t/>
                      </a:r>
                      <a:br>
                        <a:rPr kumimoji="0" lang="en-US" sz="1800" b="0" i="0" u="none" strike="noStrike" cap="none" normalizeH="0" baseline="0" dirty="0">
                          <a:ln>
                            <a:noFill/>
                          </a:ln>
                          <a:solidFill>
                            <a:srgbClr val="FFFFFF"/>
                          </a:solidFill>
                          <a:effectLst/>
                          <a:latin typeface="+mn-lt"/>
                          <a:ea typeface="ＭＳ Ｐゴシック" pitchFamily="-108" charset="-128"/>
                          <a:cs typeface="Arial"/>
                        </a:rPr>
                      </a:br>
                      <a:r>
                        <a:rPr kumimoji="0" lang="en-US" sz="1600" b="0" i="0" u="none" strike="noStrike" cap="none" normalizeH="0" baseline="0" dirty="0">
                          <a:ln>
                            <a:noFill/>
                          </a:ln>
                          <a:solidFill>
                            <a:srgbClr val="FFFFFF"/>
                          </a:solidFill>
                          <a:effectLst/>
                          <a:latin typeface="+mn-lt"/>
                          <a:ea typeface="ＭＳ Ｐゴシック" pitchFamily="-108" charset="-128"/>
                          <a:cs typeface="Arial"/>
                        </a:rPr>
                        <a:t>(n = 271)</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indent="0" algn="ctr"/>
                      <a:r>
                        <a:rPr kumimoji="0" lang="en-US" sz="1800" b="1" i="0" u="none" strike="noStrike" cap="none" normalizeH="0" baseline="0" dirty="0">
                          <a:ln>
                            <a:noFill/>
                          </a:ln>
                          <a:solidFill>
                            <a:srgbClr val="FFFFFF"/>
                          </a:solidFill>
                          <a:effectLst/>
                          <a:latin typeface="+mn-lt"/>
                          <a:ea typeface="ＭＳ Ｐゴシック" pitchFamily="-108" charset="-128"/>
                          <a:cs typeface="Arial"/>
                        </a:rPr>
                        <a:t>Control (NRTIs)</a:t>
                      </a:r>
                      <a:br>
                        <a:rPr kumimoji="0" lang="en-US" sz="1800" b="1" i="0" u="none" strike="noStrike" cap="none" normalizeH="0" baseline="0" dirty="0">
                          <a:ln>
                            <a:noFill/>
                          </a:ln>
                          <a:solidFill>
                            <a:srgbClr val="FFFFFF"/>
                          </a:solidFill>
                          <a:effectLst/>
                          <a:latin typeface="+mn-lt"/>
                          <a:ea typeface="ＭＳ Ｐゴシック" pitchFamily="-108" charset="-128"/>
                          <a:cs typeface="Arial"/>
                        </a:rPr>
                      </a:br>
                      <a:r>
                        <a:rPr kumimoji="0" lang="en-US" sz="1600" b="0" i="0" u="none" strike="noStrike" cap="none" normalizeH="0" baseline="0" dirty="0">
                          <a:ln>
                            <a:noFill/>
                          </a:ln>
                          <a:solidFill>
                            <a:srgbClr val="FFFFFF"/>
                          </a:solidFill>
                          <a:effectLst/>
                          <a:latin typeface="+mn-lt"/>
                          <a:ea typeface="ＭＳ Ｐゴシック" pitchFamily="-108" charset="-128"/>
                          <a:cs typeface="Arial"/>
                        </a:rPr>
                        <a:t>(n = 270)</a:t>
                      </a: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610777">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Virologic</a:t>
                      </a:r>
                      <a:r>
                        <a:rPr lang="en-US" sz="1600" kern="1200" spc="-30" baseline="0" dirty="0">
                          <a:solidFill>
                            <a:srgbClr val="000000"/>
                          </a:solidFill>
                          <a:latin typeface="+mn-lt"/>
                          <a:ea typeface="+mn-ea"/>
                          <a:cs typeface="Arial"/>
                        </a:rPr>
                        <a:t> Failure with Resistance Data (Protease and reverse transcriptase)</a:t>
                      </a:r>
                      <a:endParaRPr lang="en-US" sz="1600" kern="1200" spc="-30" dirty="0">
                        <a:solidFill>
                          <a:srgbClr val="000000"/>
                        </a:solidFill>
                        <a:latin typeface="+mn-lt"/>
                        <a:ea typeface="+mn-ea"/>
                        <a:cs typeface="Arial"/>
                      </a:endParaRPr>
                    </a:p>
                  </a:txBody>
                  <a:tcPr marL="182880" marR="65762" marT="32871" marB="32871"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38138" marR="0" lvl="1" indent="-274638"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38138" marR="0" lvl="1" indent="-274638"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43%</a:t>
                      </a: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610777">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Virologic Failure with Resistance Data</a:t>
                      </a:r>
                      <a:r>
                        <a:rPr lang="en-US" sz="1600" kern="1200" spc="-30" baseline="0" dirty="0">
                          <a:solidFill>
                            <a:srgbClr val="000000"/>
                          </a:solidFill>
                          <a:latin typeface="+mn-lt"/>
                          <a:ea typeface="+mn-ea"/>
                          <a:cs typeface="Arial"/>
                        </a:rPr>
                        <a:t> (Integrase)</a:t>
                      </a:r>
                      <a:endParaRPr lang="en-US" sz="1600" kern="1200" spc="-30" dirty="0">
                        <a:solidFill>
                          <a:srgbClr val="000000"/>
                        </a:solidFill>
                        <a:latin typeface="+mn-lt"/>
                        <a:ea typeface="+mn-ea"/>
                        <a:cs typeface="Arial"/>
                      </a:endParaRPr>
                    </a:p>
                  </a:txBody>
                  <a:tcPr marL="182880" marR="65762" marT="32871" marB="32871"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38138" marR="0" lvl="1" indent="-274638"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38138" marR="0" lvl="1" indent="-274638"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46%</a:t>
                      </a: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610777">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err="1">
                          <a:solidFill>
                            <a:srgbClr val="000000"/>
                          </a:solidFill>
                          <a:latin typeface="+mn-lt"/>
                          <a:ea typeface="+mn-ea"/>
                          <a:cs typeface="Arial"/>
                        </a:rPr>
                        <a:t>NtRTI</a:t>
                      </a:r>
                      <a:r>
                        <a:rPr lang="en-US" sz="1600" kern="1200" spc="-30" dirty="0">
                          <a:solidFill>
                            <a:srgbClr val="000000"/>
                          </a:solidFill>
                          <a:latin typeface="+mn-lt"/>
                          <a:ea typeface="+mn-ea"/>
                          <a:cs typeface="Arial"/>
                        </a:rPr>
                        <a:t>-associated</a:t>
                      </a:r>
                      <a:r>
                        <a:rPr lang="en-US" sz="1600" kern="1200" spc="-30" baseline="0" dirty="0">
                          <a:solidFill>
                            <a:srgbClr val="000000"/>
                          </a:solidFill>
                          <a:latin typeface="+mn-lt"/>
                          <a:ea typeface="+mn-ea"/>
                          <a:cs typeface="Arial"/>
                        </a:rPr>
                        <a:t> </a:t>
                      </a:r>
                      <a:r>
                        <a:rPr lang="en-US" sz="1600" kern="1200" spc="-30" dirty="0">
                          <a:solidFill>
                            <a:srgbClr val="000000"/>
                          </a:solidFill>
                          <a:latin typeface="+mn-lt"/>
                          <a:ea typeface="+mn-ea"/>
                          <a:cs typeface="Arial"/>
                        </a:rPr>
                        <a:t>RAMs</a:t>
                      </a:r>
                    </a:p>
                  </a:txBody>
                  <a:tcPr marL="182880" marR="65762" marT="32871" marB="32871"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14%</a:t>
                      </a: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610777">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Protease</a:t>
                      </a:r>
                      <a:r>
                        <a:rPr lang="en-US" sz="1600" kern="1200" spc="-30" baseline="0" dirty="0">
                          <a:solidFill>
                            <a:srgbClr val="000000"/>
                          </a:solidFill>
                          <a:latin typeface="+mn-lt"/>
                          <a:ea typeface="+mn-ea"/>
                          <a:cs typeface="Arial"/>
                        </a:rPr>
                        <a:t> </a:t>
                      </a:r>
                      <a:r>
                        <a:rPr lang="en-US" sz="1600" kern="1200" spc="-30" dirty="0">
                          <a:solidFill>
                            <a:srgbClr val="000000"/>
                          </a:solidFill>
                          <a:latin typeface="+mn-lt"/>
                          <a:ea typeface="+mn-ea"/>
                          <a:cs typeface="Arial"/>
                        </a:rPr>
                        <a:t>inhibitor</a:t>
                      </a:r>
                      <a:r>
                        <a:rPr lang="en-US" sz="1600" kern="1200" spc="-30" baseline="0" dirty="0">
                          <a:solidFill>
                            <a:srgbClr val="000000"/>
                          </a:solidFill>
                          <a:latin typeface="+mn-lt"/>
                          <a:ea typeface="+mn-ea"/>
                          <a:cs typeface="Arial"/>
                        </a:rPr>
                        <a:t>-associated </a:t>
                      </a:r>
                      <a:r>
                        <a:rPr lang="en-US" sz="1600" kern="1200" spc="-30" dirty="0">
                          <a:solidFill>
                            <a:srgbClr val="000000"/>
                          </a:solidFill>
                          <a:latin typeface="+mn-lt"/>
                          <a:ea typeface="+mn-ea"/>
                          <a:cs typeface="Arial"/>
                        </a:rPr>
                        <a:t>RAMs</a:t>
                      </a:r>
                    </a:p>
                  </a:txBody>
                  <a:tcPr marL="182880" marR="65762" marT="32871" marB="32871"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610777">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Integrase inhibitor-associated</a:t>
                      </a:r>
                      <a:r>
                        <a:rPr lang="en-US" sz="1600" kern="1200" spc="-30" baseline="0" dirty="0">
                          <a:solidFill>
                            <a:srgbClr val="000000"/>
                          </a:solidFill>
                          <a:latin typeface="+mn-lt"/>
                          <a:ea typeface="+mn-ea"/>
                          <a:cs typeface="Arial"/>
                        </a:rPr>
                        <a:t> </a:t>
                      </a:r>
                      <a:r>
                        <a:rPr lang="en-US" sz="1600" kern="1200" spc="-30" dirty="0">
                          <a:solidFill>
                            <a:srgbClr val="000000"/>
                          </a:solidFill>
                          <a:latin typeface="+mn-lt"/>
                          <a:ea typeface="+mn-ea"/>
                          <a:cs typeface="Arial"/>
                        </a:rPr>
                        <a:t>RAMs</a:t>
                      </a:r>
                    </a:p>
                  </a:txBody>
                  <a:tcPr marL="182880" marR="65762" marT="32871" marB="32871"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14.9%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r h="610777">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No new</a:t>
                      </a:r>
                      <a:r>
                        <a:rPr lang="en-US" sz="1600" kern="1200" spc="-30" baseline="0" dirty="0">
                          <a:solidFill>
                            <a:srgbClr val="000000"/>
                          </a:solidFill>
                          <a:latin typeface="+mn-lt"/>
                          <a:ea typeface="+mn-ea"/>
                          <a:cs typeface="Arial"/>
                        </a:rPr>
                        <a:t> RAMs in protease, reverse transcriptase, or integrase</a:t>
                      </a:r>
                      <a:endParaRPr lang="en-US" sz="1600" kern="1200" spc="-30" dirty="0">
                        <a:solidFill>
                          <a:srgbClr val="000000"/>
                        </a:solidFill>
                        <a:latin typeface="+mn-lt"/>
                        <a:ea typeface="+mn-ea"/>
                        <a:cs typeface="Arial"/>
                      </a:endParaRPr>
                    </a:p>
                  </a:txBody>
                  <a:tcPr marL="182880" marR="65762" marT="32871" marB="32871"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83%</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86%</a:t>
                      </a: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51103008"/>
      </p:ext>
    </p:extLst>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2">
                    <a:lumMod val="20000"/>
                    <a:lumOff val="80000"/>
                  </a:schemeClr>
                </a:solidFill>
              </a:rPr>
              <a:t>Lopinavir-Ritonavir plus either Raltegravir or 2-3 NRTIs</a:t>
            </a:r>
            <a:r>
              <a:rPr lang="en-US" sz="2400" dirty="0">
                <a:solidFill>
                  <a:srgbClr val="ECE5D9"/>
                </a:solidFill>
              </a:rPr>
              <a:t/>
            </a:r>
            <a:br>
              <a:rPr lang="en-US" sz="2400" dirty="0">
                <a:solidFill>
                  <a:srgbClr val="ECE5D9"/>
                </a:solidFill>
              </a:rPr>
            </a:br>
            <a:r>
              <a:rPr lang="en-US" sz="2800" dirty="0"/>
              <a:t>SECOND-LINE</a:t>
            </a:r>
            <a:r>
              <a:rPr lang="en-US" sz="2800" dirty="0">
                <a:solidFill>
                  <a:srgbClr val="FFFFFF"/>
                </a:solidFill>
                <a:latin typeface="Arial" pitchFamily="22" charset="0"/>
              </a:rPr>
              <a:t>: Conclusion</a:t>
            </a:r>
            <a:endParaRPr lang="en-US" sz="2800" dirty="0"/>
          </a:p>
        </p:txBody>
      </p:sp>
      <p:sp>
        <p:nvSpPr>
          <p:cNvPr id="6" name="Content Placeholder 5"/>
          <p:cNvSpPr>
            <a:spLocks noGrp="1"/>
          </p:cNvSpPr>
          <p:nvPr>
            <p:ph type="body" sz="quarter" idx="14"/>
          </p:nvPr>
        </p:nvSpPr>
        <p:spPr/>
        <p:txBody>
          <a:bodyPr/>
          <a:lstStyle/>
          <a:p>
            <a:endParaRPr lang="en-US" dirty="0"/>
          </a:p>
          <a:p>
            <a:r>
              <a:rPr lang="en-US" dirty="0"/>
              <a:t>Source: </a:t>
            </a:r>
            <a:r>
              <a:rPr lang="en-US" dirty="0">
                <a:solidFill>
                  <a:srgbClr val="003A78"/>
                </a:solidFill>
              </a:rPr>
              <a:t>Boyd MA, et al. </a:t>
            </a:r>
            <a:r>
              <a:rPr lang="sk-SK" dirty="0">
                <a:solidFill>
                  <a:srgbClr val="003A78"/>
                </a:solidFill>
              </a:rPr>
              <a:t>Lancet. 2013;381:2091-9.</a:t>
            </a:r>
            <a:endParaRPr lang="en-US" dirty="0">
              <a:solidFill>
                <a:srgbClr val="003A78"/>
              </a:solidFill>
            </a:endParaRPr>
          </a:p>
          <a:p>
            <a:endParaRPr lang="en-US" dirty="0">
              <a:solidFill>
                <a:srgbClr val="003A78"/>
              </a:solidFill>
            </a:endParaRPr>
          </a:p>
        </p:txBody>
      </p:sp>
      <p:graphicFrame>
        <p:nvGraphicFramePr>
          <p:cNvPr id="10" name="Table 9"/>
          <p:cNvGraphicFramePr>
            <a:graphicFrameLocks noGrp="1"/>
          </p:cNvGraphicFramePr>
          <p:nvPr>
            <p:extLst/>
          </p:nvPr>
        </p:nvGraphicFramePr>
        <p:xfrm>
          <a:off x="0" y="2410968"/>
          <a:ext cx="9144000" cy="253492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5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kern="1200" dirty="0">
                          <a:solidFill>
                            <a:schemeClr val="tx1"/>
                          </a:solidFill>
                          <a:effectLst/>
                          <a:latin typeface="+mn-lt"/>
                          <a:ea typeface="+mn-ea"/>
                          <a:cs typeface="Arial"/>
                        </a:rPr>
                        <a:t>The raltegravir regimen was no less efficacious than the standard of care and was safe and well tolerated. This simple </a:t>
                      </a:r>
                      <a:r>
                        <a:rPr lang="en-US" sz="2000" b="0" kern="1200" dirty="0" err="1">
                          <a:solidFill>
                            <a:schemeClr val="tx1"/>
                          </a:solidFill>
                          <a:effectLst/>
                          <a:latin typeface="+mn-lt"/>
                          <a:ea typeface="+mn-ea"/>
                          <a:cs typeface="Arial"/>
                        </a:rPr>
                        <a:t>NtRTI</a:t>
                      </a:r>
                      <a:r>
                        <a:rPr lang="en-US" sz="2000" b="0" kern="1200" dirty="0">
                          <a:solidFill>
                            <a:schemeClr val="tx1"/>
                          </a:solidFill>
                          <a:effectLst/>
                          <a:latin typeface="+mn-lt"/>
                          <a:ea typeface="+mn-ea"/>
                          <a:cs typeface="Arial"/>
                        </a:rPr>
                        <a:t>-free treatment strategy might extend the successful public health approach to management of HIV by providing simple, easy to administer, effective, safe, and tolerable second-line combination antiretroviral therapy.”</a:t>
                      </a:r>
                      <a:endParaRPr lang="en-US" sz="2000" b="0" dirty="0">
                        <a:solidFill>
                          <a:schemeClr val="tx1"/>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812055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err="1">
                <a:solidFill>
                  <a:srgbClr val="E7F1CA"/>
                </a:solidFill>
                <a:ea typeface="ＭＳ Ｐゴシック" pitchFamily="31" charset="-128"/>
                <a:cs typeface="ＭＳ Ｐゴシック" pitchFamily="31" charset="-128"/>
              </a:rPr>
              <a:t>Raltegravir</a:t>
            </a:r>
            <a:r>
              <a:rPr lang="en-US" sz="2200" dirty="0">
                <a:solidFill>
                  <a:srgbClr val="E7F1CA"/>
                </a:solidFill>
                <a:ea typeface="ＭＳ Ｐゴシック" pitchFamily="31" charset="-128"/>
                <a:cs typeface="ＭＳ Ｐゴシック" pitchFamily="31" charset="-128"/>
              </a:rPr>
              <a:t> versus </a:t>
            </a:r>
            <a:r>
              <a:rPr lang="en-US" sz="2200" dirty="0" err="1">
                <a:solidFill>
                  <a:srgbClr val="E7F1CA"/>
                </a:solidFill>
                <a:ea typeface="ＭＳ Ｐゴシック" pitchFamily="31" charset="-128"/>
                <a:cs typeface="ＭＳ Ｐゴシック" pitchFamily="31" charset="-128"/>
              </a:rPr>
              <a:t>Efavirenz</a:t>
            </a:r>
            <a:r>
              <a:rPr lang="en-US" sz="2200" dirty="0">
                <a:solidFill>
                  <a:srgbClr val="E7F1CA"/>
                </a:solidFill>
                <a:ea typeface="ＭＳ Ｐゴシック" pitchFamily="31" charset="-128"/>
                <a:cs typeface="ＭＳ Ｐゴシック" pitchFamily="31" charset="-128"/>
              </a:rPr>
              <a:t> in Combination Therapy  </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Trial: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a:t>
            </a:r>
            <a:r>
              <a:rPr lang="en-US" sz="2000" dirty="0" err="1">
                <a:solidFill>
                  <a:schemeClr val="bg1"/>
                </a:solidFill>
                <a:latin typeface="Arial" pitchFamily="-110" charset="0"/>
                <a:ea typeface="ＭＳ Ｐゴシック" pitchFamily="-110" charset="-128"/>
                <a:cs typeface="ＭＳ Ｐゴシック" pitchFamily="-110" charset="-128"/>
              </a:rPr>
              <a:t>Virologic</a:t>
            </a:r>
            <a:r>
              <a:rPr lang="en-US" sz="2000" dirty="0">
                <a:solidFill>
                  <a:schemeClr val="bg1"/>
                </a:solidFill>
                <a:latin typeface="Arial" pitchFamily="-110" charset="0"/>
                <a:ea typeface="ＭＳ Ｐゴシック" pitchFamily="-110" charset="-128"/>
                <a:cs typeface="ＭＳ Ｐゴシック" pitchFamily="-110" charset="-128"/>
              </a:rPr>
              <a:t> Response</a:t>
            </a:r>
          </a:p>
        </p:txBody>
      </p:sp>
      <p:sp>
        <p:nvSpPr>
          <p:cNvPr id="6" name="Content Placeholder 5"/>
          <p:cNvSpPr>
            <a:spLocks noGrp="1"/>
          </p:cNvSpPr>
          <p:nvPr>
            <p:ph type="body" sz="quarter" idx="16"/>
          </p:nvPr>
        </p:nvSpPr>
        <p:spPr/>
        <p:txBody>
          <a:bodyPr/>
          <a:lstStyle/>
          <a:p>
            <a:r>
              <a:rPr lang="en-US" dirty="0"/>
              <a:t>Source: Lennox JL, et al.  Lancet. 2009;374:796-806. </a:t>
            </a:r>
            <a:endParaRPr lang="en-US" dirty="0">
              <a:latin typeface="Arial" pitchFamily="31" charset="0"/>
            </a:endParaRPr>
          </a:p>
        </p:txBody>
      </p:sp>
      <p:sp>
        <p:nvSpPr>
          <p:cNvPr id="293" name="Rectangle 292"/>
          <p:cNvSpPr>
            <a:spLocks noChangeArrowheads="1"/>
          </p:cNvSpPr>
          <p:nvPr/>
        </p:nvSpPr>
        <p:spPr bwMode="auto">
          <a:xfrm>
            <a:off x="4038600" y="5943600"/>
            <a:ext cx="1752599" cy="381000"/>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600" b="1" dirty="0">
                <a:solidFill>
                  <a:srgbClr val="000000"/>
                </a:solidFill>
                <a:latin typeface="Arial" pitchFamily="17" charset="0"/>
              </a:rPr>
              <a:t>Time (weeks)</a:t>
            </a:r>
          </a:p>
        </p:txBody>
      </p:sp>
      <p:sp>
        <p:nvSpPr>
          <p:cNvPr id="335" name="Rectangle 334"/>
          <p:cNvSpPr>
            <a:spLocks noChangeArrowheads="1"/>
          </p:cNvSpPr>
          <p:nvPr/>
        </p:nvSpPr>
        <p:spPr bwMode="auto">
          <a:xfrm rot="16200000">
            <a:off x="-419100" y="3619500"/>
            <a:ext cx="2895600" cy="381000"/>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600" b="1" dirty="0">
                <a:solidFill>
                  <a:srgbClr val="000000"/>
                </a:solidFill>
                <a:latin typeface="Arial" pitchFamily="17" charset="0"/>
              </a:rPr>
              <a:t>HIV RNA &lt;50 copies/mL (%)</a:t>
            </a:r>
          </a:p>
        </p:txBody>
      </p:sp>
      <p:sp>
        <p:nvSpPr>
          <p:cNvPr id="156" name="Rectangle 155"/>
          <p:cNvSpPr/>
          <p:nvPr/>
        </p:nvSpPr>
        <p:spPr>
          <a:xfrm>
            <a:off x="2016511" y="2266951"/>
            <a:ext cx="5666232" cy="3279648"/>
          </a:xfrm>
          <a:prstGeom prst="rect">
            <a:avLst/>
          </a:prstGeom>
          <a:solidFill>
            <a:srgbClr val="E6EBF2"/>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8" name="Group 157"/>
          <p:cNvGrpSpPr/>
          <p:nvPr/>
        </p:nvGrpSpPr>
        <p:grpSpPr>
          <a:xfrm>
            <a:off x="2405977" y="3657603"/>
            <a:ext cx="88382" cy="393185"/>
            <a:chOff x="533400" y="2362200"/>
            <a:chExt cx="88382" cy="228600"/>
          </a:xfrm>
        </p:grpSpPr>
        <p:cxnSp>
          <p:nvCxnSpPr>
            <p:cNvPr id="159" name="Straight Connector 158"/>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2" name="Group 181"/>
          <p:cNvGrpSpPr/>
          <p:nvPr/>
        </p:nvGrpSpPr>
        <p:grpSpPr>
          <a:xfrm>
            <a:off x="3343661" y="2724149"/>
            <a:ext cx="88382" cy="320037"/>
            <a:chOff x="533400" y="2362200"/>
            <a:chExt cx="88382" cy="228600"/>
          </a:xfrm>
        </p:grpSpPr>
        <p:cxnSp>
          <p:nvCxnSpPr>
            <p:cNvPr id="183" name="Straight Connector 182"/>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6" name="Group 185"/>
          <p:cNvGrpSpPr/>
          <p:nvPr/>
        </p:nvGrpSpPr>
        <p:grpSpPr>
          <a:xfrm>
            <a:off x="4740661" y="2546349"/>
            <a:ext cx="88382" cy="283462"/>
            <a:chOff x="533400" y="2362200"/>
            <a:chExt cx="88382" cy="228600"/>
          </a:xfrm>
        </p:grpSpPr>
        <p:cxnSp>
          <p:nvCxnSpPr>
            <p:cNvPr id="187" name="Straight Connector 186"/>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8" name="Group 197"/>
          <p:cNvGrpSpPr/>
          <p:nvPr/>
        </p:nvGrpSpPr>
        <p:grpSpPr>
          <a:xfrm>
            <a:off x="7541011" y="2724149"/>
            <a:ext cx="88382" cy="283462"/>
            <a:chOff x="533400" y="2362200"/>
            <a:chExt cx="88382" cy="228600"/>
          </a:xfrm>
        </p:grpSpPr>
        <p:cxnSp>
          <p:nvCxnSpPr>
            <p:cNvPr id="199" name="Straight Connector 198"/>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0" name="Group 209"/>
          <p:cNvGrpSpPr/>
          <p:nvPr/>
        </p:nvGrpSpPr>
        <p:grpSpPr>
          <a:xfrm>
            <a:off x="3813561" y="2590799"/>
            <a:ext cx="88382" cy="265174"/>
            <a:chOff x="533400" y="2362200"/>
            <a:chExt cx="88382" cy="228600"/>
          </a:xfrm>
        </p:grpSpPr>
        <p:cxnSp>
          <p:nvCxnSpPr>
            <p:cNvPr id="211" name="Straight Connector 210"/>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2" name="Group 221"/>
          <p:cNvGrpSpPr/>
          <p:nvPr/>
        </p:nvGrpSpPr>
        <p:grpSpPr>
          <a:xfrm>
            <a:off x="5668279" y="2578099"/>
            <a:ext cx="88382" cy="274318"/>
            <a:chOff x="533400" y="2362200"/>
            <a:chExt cx="88382" cy="228600"/>
          </a:xfrm>
        </p:grpSpPr>
        <p:cxnSp>
          <p:nvCxnSpPr>
            <p:cNvPr id="223" name="Straight Connector 222"/>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8" name="Group 237"/>
          <p:cNvGrpSpPr/>
          <p:nvPr/>
        </p:nvGrpSpPr>
        <p:grpSpPr>
          <a:xfrm>
            <a:off x="6601729" y="2609849"/>
            <a:ext cx="88382" cy="292606"/>
            <a:chOff x="533400" y="2362200"/>
            <a:chExt cx="88382" cy="228600"/>
          </a:xfrm>
        </p:grpSpPr>
        <p:cxnSp>
          <p:nvCxnSpPr>
            <p:cNvPr id="239" name="Straight Connector 238"/>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1" name="Group 250"/>
          <p:cNvGrpSpPr/>
          <p:nvPr/>
        </p:nvGrpSpPr>
        <p:grpSpPr>
          <a:xfrm>
            <a:off x="2880111" y="2946398"/>
            <a:ext cx="88382" cy="338324"/>
            <a:chOff x="533400" y="2362200"/>
            <a:chExt cx="88382" cy="228600"/>
          </a:xfrm>
        </p:grpSpPr>
        <p:cxnSp>
          <p:nvCxnSpPr>
            <p:cNvPr id="252" name="Straight Connector 251"/>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5" name="Group 254"/>
          <p:cNvGrpSpPr/>
          <p:nvPr/>
        </p:nvGrpSpPr>
        <p:grpSpPr>
          <a:xfrm>
            <a:off x="3832611" y="2832099"/>
            <a:ext cx="88382" cy="320037"/>
            <a:chOff x="533400" y="2362200"/>
            <a:chExt cx="88382" cy="228600"/>
          </a:xfrm>
        </p:grpSpPr>
        <p:cxnSp>
          <p:nvCxnSpPr>
            <p:cNvPr id="256" name="Straight Connector 255"/>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9" name="Group 258"/>
          <p:cNvGrpSpPr/>
          <p:nvPr/>
        </p:nvGrpSpPr>
        <p:grpSpPr>
          <a:xfrm>
            <a:off x="5680461" y="2609849"/>
            <a:ext cx="88382" cy="292606"/>
            <a:chOff x="533400" y="2362200"/>
            <a:chExt cx="88382" cy="228600"/>
          </a:xfrm>
        </p:grpSpPr>
        <p:cxnSp>
          <p:nvCxnSpPr>
            <p:cNvPr id="260" name="Straight Connector 259"/>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3" name="Group 262"/>
          <p:cNvGrpSpPr/>
          <p:nvPr/>
        </p:nvGrpSpPr>
        <p:grpSpPr>
          <a:xfrm>
            <a:off x="3369061" y="3390897"/>
            <a:ext cx="88382" cy="384042"/>
            <a:chOff x="533400" y="2362200"/>
            <a:chExt cx="88382" cy="228600"/>
          </a:xfrm>
        </p:grpSpPr>
        <p:cxnSp>
          <p:nvCxnSpPr>
            <p:cNvPr id="264" name="Straight Connector 263"/>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7" name="Group 266"/>
          <p:cNvGrpSpPr/>
          <p:nvPr/>
        </p:nvGrpSpPr>
        <p:grpSpPr>
          <a:xfrm>
            <a:off x="2177377" y="4652432"/>
            <a:ext cx="88382" cy="329181"/>
            <a:chOff x="533400" y="2362200"/>
            <a:chExt cx="88382" cy="228600"/>
          </a:xfrm>
        </p:grpSpPr>
        <p:cxnSp>
          <p:nvCxnSpPr>
            <p:cNvPr id="268" name="Straight Connector 267"/>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2435611" y="5022850"/>
            <a:ext cx="88382" cy="256031"/>
            <a:chOff x="533400" y="2362200"/>
            <a:chExt cx="88382" cy="228600"/>
          </a:xfrm>
        </p:grpSpPr>
        <p:cxnSp>
          <p:nvCxnSpPr>
            <p:cNvPr id="272" name="Straight Connector 271"/>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5" name="Group 274"/>
          <p:cNvGrpSpPr/>
          <p:nvPr/>
        </p:nvGrpSpPr>
        <p:grpSpPr>
          <a:xfrm>
            <a:off x="6620779" y="2666999"/>
            <a:ext cx="88382" cy="310894"/>
            <a:chOff x="533400" y="2362200"/>
            <a:chExt cx="88382" cy="228600"/>
          </a:xfrm>
        </p:grpSpPr>
        <p:cxnSp>
          <p:nvCxnSpPr>
            <p:cNvPr id="276" name="Straight Connector 275"/>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9" name="Group 278"/>
          <p:cNvGrpSpPr/>
          <p:nvPr/>
        </p:nvGrpSpPr>
        <p:grpSpPr>
          <a:xfrm>
            <a:off x="2194311" y="5391153"/>
            <a:ext cx="88382" cy="192019"/>
            <a:chOff x="533400" y="2362200"/>
            <a:chExt cx="88382" cy="228600"/>
          </a:xfrm>
          <a:effectLst/>
        </p:grpSpPr>
        <p:cxnSp>
          <p:nvCxnSpPr>
            <p:cNvPr id="280" name="Straight Connector 279"/>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3" name="Group 282"/>
          <p:cNvGrpSpPr/>
          <p:nvPr/>
        </p:nvGrpSpPr>
        <p:grpSpPr>
          <a:xfrm>
            <a:off x="2899161" y="4102097"/>
            <a:ext cx="88382" cy="384042"/>
            <a:chOff x="533400" y="2362200"/>
            <a:chExt cx="88382" cy="228600"/>
          </a:xfrm>
        </p:grpSpPr>
        <p:cxnSp>
          <p:nvCxnSpPr>
            <p:cNvPr id="284" name="Straight Connector 283"/>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7" name="Group 286"/>
          <p:cNvGrpSpPr/>
          <p:nvPr/>
        </p:nvGrpSpPr>
        <p:grpSpPr>
          <a:xfrm>
            <a:off x="7521961" y="2590800"/>
            <a:ext cx="88382" cy="237743"/>
            <a:chOff x="533400" y="2362200"/>
            <a:chExt cx="88382" cy="228600"/>
          </a:xfrm>
        </p:grpSpPr>
        <p:cxnSp>
          <p:nvCxnSpPr>
            <p:cNvPr id="288" name="Straight Connector 287"/>
            <p:cNvCxnSpPr/>
            <p:nvPr/>
          </p:nvCxnSpPr>
          <p:spPr>
            <a:xfrm rot="16200000" flipV="1">
              <a:off x="466936" y="2475706"/>
              <a:ext cx="22765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flipV="1">
              <a:off x="533400" y="2589851"/>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533400" y="2362200"/>
              <a:ext cx="88382" cy="949"/>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91" name="Freeform 290"/>
          <p:cNvSpPr/>
          <p:nvPr/>
        </p:nvSpPr>
        <p:spPr>
          <a:xfrm>
            <a:off x="1997461" y="2667000"/>
            <a:ext cx="5575300" cy="2863850"/>
          </a:xfrm>
          <a:custGeom>
            <a:avLst/>
            <a:gdLst>
              <a:gd name="connsiteX0" fmla="*/ 0 w 5575300"/>
              <a:gd name="connsiteY0" fmla="*/ 2863850 h 2863850"/>
              <a:gd name="connsiteX1" fmla="*/ 222250 w 5575300"/>
              <a:gd name="connsiteY1" fmla="*/ 2159000 h 2863850"/>
              <a:gd name="connsiteX2" fmla="*/ 463550 w 5575300"/>
              <a:gd name="connsiteY2" fmla="*/ 1174750 h 2863850"/>
              <a:gd name="connsiteX3" fmla="*/ 927100 w 5575300"/>
              <a:gd name="connsiteY3" fmla="*/ 431800 h 2863850"/>
              <a:gd name="connsiteX4" fmla="*/ 1390650 w 5575300"/>
              <a:gd name="connsiteY4" fmla="*/ 196850 h 2863850"/>
              <a:gd name="connsiteX5" fmla="*/ 1860550 w 5575300"/>
              <a:gd name="connsiteY5" fmla="*/ 38100 h 2863850"/>
              <a:gd name="connsiteX6" fmla="*/ 2781300 w 5575300"/>
              <a:gd name="connsiteY6" fmla="*/ 0 h 2863850"/>
              <a:gd name="connsiteX7" fmla="*/ 3714750 w 5575300"/>
              <a:gd name="connsiteY7" fmla="*/ 19050 h 2863850"/>
              <a:gd name="connsiteX8" fmla="*/ 4648200 w 5575300"/>
              <a:gd name="connsiteY8" fmla="*/ 69850 h 2863850"/>
              <a:gd name="connsiteX9" fmla="*/ 5575300 w 5575300"/>
              <a:gd name="connsiteY9" fmla="*/ 50800 h 2863850"/>
              <a:gd name="connsiteX10" fmla="*/ 5575300 w 5575300"/>
              <a:gd name="connsiteY10" fmla="*/ 50800 h 286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5300" h="2863850">
                <a:moveTo>
                  <a:pt x="0" y="2863850"/>
                </a:moveTo>
                <a:lnTo>
                  <a:pt x="222250" y="2159000"/>
                </a:lnTo>
                <a:lnTo>
                  <a:pt x="463550" y="1174750"/>
                </a:lnTo>
                <a:lnTo>
                  <a:pt x="927100" y="431800"/>
                </a:lnTo>
                <a:lnTo>
                  <a:pt x="1390650" y="196850"/>
                </a:lnTo>
                <a:lnTo>
                  <a:pt x="1860550" y="38100"/>
                </a:lnTo>
                <a:lnTo>
                  <a:pt x="2781300" y="0"/>
                </a:lnTo>
                <a:lnTo>
                  <a:pt x="3714750" y="19050"/>
                </a:lnTo>
                <a:lnTo>
                  <a:pt x="4648200" y="69850"/>
                </a:lnTo>
                <a:lnTo>
                  <a:pt x="5575300" y="50800"/>
                </a:lnTo>
                <a:lnTo>
                  <a:pt x="5575300" y="50800"/>
                </a:lnTo>
              </a:path>
            </a:pathLst>
          </a:custGeom>
          <a:ln w="15875"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 name="Rectangle 291"/>
          <p:cNvSpPr>
            <a:spLocks noChangeArrowheads="1"/>
          </p:cNvSpPr>
          <p:nvPr/>
        </p:nvSpPr>
        <p:spPr bwMode="auto">
          <a:xfrm>
            <a:off x="1857760" y="5638800"/>
            <a:ext cx="298702"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0</a:t>
            </a:r>
          </a:p>
        </p:txBody>
      </p:sp>
      <p:cxnSp>
        <p:nvCxnSpPr>
          <p:cNvPr id="294" name="Straight Connector 293"/>
          <p:cNvCxnSpPr/>
          <p:nvPr/>
        </p:nvCxnSpPr>
        <p:spPr>
          <a:xfrm>
            <a:off x="2008047" y="5544084"/>
            <a:ext cx="5623557"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8F03EC9E-1263-5E4E-9779-6007E689D314}"/>
              </a:ext>
            </a:extLst>
          </p:cNvPr>
          <p:cNvGrpSpPr/>
          <p:nvPr/>
        </p:nvGrpSpPr>
        <p:grpSpPr>
          <a:xfrm>
            <a:off x="1939624" y="2265362"/>
            <a:ext cx="79246" cy="3284538"/>
            <a:chOff x="1930915" y="2265362"/>
            <a:chExt cx="79246" cy="3284538"/>
          </a:xfrm>
        </p:grpSpPr>
        <p:cxnSp>
          <p:nvCxnSpPr>
            <p:cNvPr id="157" name="Straight Connector 156"/>
            <p:cNvCxnSpPr/>
            <p:nvPr/>
          </p:nvCxnSpPr>
          <p:spPr>
            <a:xfrm>
              <a:off x="1930915" y="5548312"/>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a:off x="1930915" y="5218112"/>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1930915" y="4883150"/>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1930915" y="4559300"/>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a:off x="1930915" y="4235450"/>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a:off x="1930915" y="3905250"/>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1930915" y="3581400"/>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1930915" y="3244850"/>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1930915" y="2921000"/>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1930915" y="2590800"/>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1930915" y="2265362"/>
              <a:ext cx="79246"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15" name="Rectangle 314"/>
          <p:cNvSpPr>
            <a:spLocks noChangeArrowheads="1"/>
          </p:cNvSpPr>
          <p:nvPr/>
        </p:nvSpPr>
        <p:spPr bwMode="auto">
          <a:xfrm>
            <a:off x="1497594" y="2120900"/>
            <a:ext cx="499867" cy="271272"/>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100</a:t>
            </a:r>
          </a:p>
        </p:txBody>
      </p:sp>
      <p:sp>
        <p:nvSpPr>
          <p:cNvPr id="317" name="Rectangle 316"/>
          <p:cNvSpPr>
            <a:spLocks noChangeArrowheads="1"/>
          </p:cNvSpPr>
          <p:nvPr/>
        </p:nvSpPr>
        <p:spPr bwMode="auto">
          <a:xfrm>
            <a:off x="1510294" y="2768600"/>
            <a:ext cx="499867" cy="271272"/>
          </a:xfrm>
          <a:prstGeom prst="rect">
            <a:avLst/>
          </a:prstGeom>
          <a:noFill/>
          <a:ln w="25400">
            <a:noFill/>
            <a:miter lim="800000"/>
            <a:headEnd/>
            <a:tailEnd/>
          </a:ln>
        </p:spPr>
        <p:txBody>
          <a:bodyPr lIns="93620" tIns="47604" rIns="93620" bIns="47604" anchor="ctr">
            <a:prstTxWarp prst="textNoShape">
              <a:avLst/>
            </a:prstTxWarp>
          </a:bodyPr>
          <a:lstStyle/>
          <a:p>
            <a:pPr algn="ctr" defTabSz="933450">
              <a:spcBef>
                <a:spcPct val="50000"/>
              </a:spcBef>
            </a:pPr>
            <a:r>
              <a:rPr lang="en-US" sz="1400" dirty="0">
                <a:solidFill>
                  <a:srgbClr val="000000"/>
                </a:solidFill>
                <a:latin typeface="Arial" pitchFamily="17" charset="0"/>
              </a:rPr>
              <a:t>80</a:t>
            </a:r>
          </a:p>
        </p:txBody>
      </p:sp>
      <p:sp>
        <p:nvSpPr>
          <p:cNvPr id="319" name="Rectangle 318"/>
          <p:cNvSpPr>
            <a:spLocks noChangeArrowheads="1"/>
          </p:cNvSpPr>
          <p:nvPr/>
        </p:nvSpPr>
        <p:spPr bwMode="auto">
          <a:xfrm>
            <a:off x="1510294" y="3429000"/>
            <a:ext cx="499867" cy="271272"/>
          </a:xfrm>
          <a:prstGeom prst="rect">
            <a:avLst/>
          </a:prstGeom>
          <a:noFill/>
          <a:ln w="25400">
            <a:noFill/>
            <a:miter lim="800000"/>
            <a:headEnd/>
            <a:tailEnd/>
          </a:ln>
        </p:spPr>
        <p:txBody>
          <a:bodyPr lIns="93620" tIns="47604" rIns="93620" bIns="47604" anchor="ctr">
            <a:prstTxWarp prst="textNoShape">
              <a:avLst/>
            </a:prstTxWarp>
          </a:bodyPr>
          <a:lstStyle/>
          <a:p>
            <a:pPr algn="ctr" defTabSz="933450">
              <a:spcBef>
                <a:spcPct val="50000"/>
              </a:spcBef>
            </a:pPr>
            <a:r>
              <a:rPr lang="en-US" sz="1400" dirty="0">
                <a:solidFill>
                  <a:srgbClr val="000000"/>
                </a:solidFill>
                <a:latin typeface="Arial" pitchFamily="17" charset="0"/>
              </a:rPr>
              <a:t>60</a:t>
            </a:r>
          </a:p>
        </p:txBody>
      </p:sp>
      <p:sp>
        <p:nvSpPr>
          <p:cNvPr id="321" name="Rectangle 320"/>
          <p:cNvSpPr>
            <a:spLocks noChangeArrowheads="1"/>
          </p:cNvSpPr>
          <p:nvPr/>
        </p:nvSpPr>
        <p:spPr bwMode="auto">
          <a:xfrm>
            <a:off x="1510294" y="4108450"/>
            <a:ext cx="499867" cy="271272"/>
          </a:xfrm>
          <a:prstGeom prst="rect">
            <a:avLst/>
          </a:prstGeom>
          <a:noFill/>
          <a:ln w="25400">
            <a:noFill/>
            <a:miter lim="800000"/>
            <a:headEnd/>
            <a:tailEnd/>
          </a:ln>
        </p:spPr>
        <p:txBody>
          <a:bodyPr lIns="93620" tIns="47604" rIns="93620" bIns="47604" anchor="ctr">
            <a:prstTxWarp prst="textNoShape">
              <a:avLst/>
            </a:prstTxWarp>
          </a:bodyPr>
          <a:lstStyle/>
          <a:p>
            <a:pPr algn="ctr" defTabSz="933450">
              <a:spcBef>
                <a:spcPct val="50000"/>
              </a:spcBef>
            </a:pPr>
            <a:r>
              <a:rPr lang="en-US" sz="1400" dirty="0">
                <a:solidFill>
                  <a:srgbClr val="000000"/>
                </a:solidFill>
                <a:latin typeface="Arial" pitchFamily="17" charset="0"/>
              </a:rPr>
              <a:t>40</a:t>
            </a:r>
          </a:p>
        </p:txBody>
      </p:sp>
      <p:sp>
        <p:nvSpPr>
          <p:cNvPr id="323" name="Rectangle 322"/>
          <p:cNvSpPr>
            <a:spLocks noChangeArrowheads="1"/>
          </p:cNvSpPr>
          <p:nvPr/>
        </p:nvSpPr>
        <p:spPr bwMode="auto">
          <a:xfrm>
            <a:off x="1510294" y="4749800"/>
            <a:ext cx="499867" cy="271272"/>
          </a:xfrm>
          <a:prstGeom prst="rect">
            <a:avLst/>
          </a:prstGeom>
          <a:noFill/>
          <a:ln w="25400">
            <a:noFill/>
            <a:miter lim="800000"/>
            <a:headEnd/>
            <a:tailEnd/>
          </a:ln>
        </p:spPr>
        <p:txBody>
          <a:bodyPr lIns="93620" tIns="47604" rIns="93620" bIns="47604" anchor="ctr">
            <a:prstTxWarp prst="textNoShape">
              <a:avLst/>
            </a:prstTxWarp>
          </a:bodyPr>
          <a:lstStyle/>
          <a:p>
            <a:pPr algn="ctr" defTabSz="933450">
              <a:spcBef>
                <a:spcPct val="50000"/>
              </a:spcBef>
            </a:pPr>
            <a:r>
              <a:rPr lang="en-US" sz="1400" dirty="0">
                <a:solidFill>
                  <a:srgbClr val="000000"/>
                </a:solidFill>
                <a:latin typeface="Arial" pitchFamily="17" charset="0"/>
              </a:rPr>
              <a:t>20</a:t>
            </a:r>
          </a:p>
        </p:txBody>
      </p:sp>
      <p:sp>
        <p:nvSpPr>
          <p:cNvPr id="325" name="Rectangle 324"/>
          <p:cNvSpPr>
            <a:spLocks noChangeArrowheads="1"/>
          </p:cNvSpPr>
          <p:nvPr/>
        </p:nvSpPr>
        <p:spPr bwMode="auto">
          <a:xfrm>
            <a:off x="1567444" y="5410200"/>
            <a:ext cx="499867" cy="271272"/>
          </a:xfrm>
          <a:prstGeom prst="rect">
            <a:avLst/>
          </a:prstGeom>
          <a:noFill/>
          <a:ln w="25400">
            <a:noFill/>
            <a:miter lim="800000"/>
            <a:headEnd/>
            <a:tailEnd/>
          </a:ln>
          <a:effectLst/>
        </p:spPr>
        <p:txBody>
          <a:bodyPr lIns="93620" tIns="47604" rIns="93620" bIns="47604" anchor="ctr">
            <a:prstTxWarp prst="textNoShape">
              <a:avLst/>
            </a:prstTxWarp>
          </a:bodyPr>
          <a:lstStyle/>
          <a:p>
            <a:pPr algn="ctr" defTabSz="933450">
              <a:spcBef>
                <a:spcPct val="50000"/>
              </a:spcBef>
            </a:pPr>
            <a:r>
              <a:rPr lang="en-US" sz="1400" dirty="0">
                <a:solidFill>
                  <a:srgbClr val="000000"/>
                </a:solidFill>
                <a:latin typeface="Arial" pitchFamily="17" charset="0"/>
              </a:rPr>
              <a:t>0</a:t>
            </a:r>
          </a:p>
        </p:txBody>
      </p:sp>
      <p:sp>
        <p:nvSpPr>
          <p:cNvPr id="326" name="Rectangle 325"/>
          <p:cNvSpPr>
            <a:spLocks noChangeArrowheads="1"/>
          </p:cNvSpPr>
          <p:nvPr/>
        </p:nvSpPr>
        <p:spPr bwMode="auto">
          <a:xfrm>
            <a:off x="2092711" y="5638800"/>
            <a:ext cx="298702"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2</a:t>
            </a:r>
          </a:p>
        </p:txBody>
      </p:sp>
      <p:sp>
        <p:nvSpPr>
          <p:cNvPr id="327" name="Rectangle 326"/>
          <p:cNvSpPr>
            <a:spLocks noChangeArrowheads="1"/>
          </p:cNvSpPr>
          <p:nvPr/>
        </p:nvSpPr>
        <p:spPr bwMode="auto">
          <a:xfrm>
            <a:off x="2321311" y="5638800"/>
            <a:ext cx="298702"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4</a:t>
            </a:r>
          </a:p>
        </p:txBody>
      </p:sp>
      <p:sp>
        <p:nvSpPr>
          <p:cNvPr id="328" name="Rectangle 327"/>
          <p:cNvSpPr>
            <a:spLocks noChangeArrowheads="1"/>
          </p:cNvSpPr>
          <p:nvPr/>
        </p:nvSpPr>
        <p:spPr bwMode="auto">
          <a:xfrm>
            <a:off x="2797561" y="5638800"/>
            <a:ext cx="298702"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8</a:t>
            </a:r>
          </a:p>
        </p:txBody>
      </p:sp>
      <p:sp>
        <p:nvSpPr>
          <p:cNvPr id="329" name="Rectangle 328"/>
          <p:cNvSpPr>
            <a:spLocks noChangeArrowheads="1"/>
          </p:cNvSpPr>
          <p:nvPr/>
        </p:nvSpPr>
        <p:spPr bwMode="auto">
          <a:xfrm>
            <a:off x="3210310" y="5638800"/>
            <a:ext cx="390139"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12</a:t>
            </a:r>
          </a:p>
        </p:txBody>
      </p:sp>
      <p:sp>
        <p:nvSpPr>
          <p:cNvPr id="330" name="Rectangle 329"/>
          <p:cNvSpPr>
            <a:spLocks noChangeArrowheads="1"/>
          </p:cNvSpPr>
          <p:nvPr/>
        </p:nvSpPr>
        <p:spPr bwMode="auto">
          <a:xfrm>
            <a:off x="3661161" y="5638800"/>
            <a:ext cx="390139"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16</a:t>
            </a:r>
          </a:p>
        </p:txBody>
      </p:sp>
      <p:sp>
        <p:nvSpPr>
          <p:cNvPr id="331" name="Rectangle 330"/>
          <p:cNvSpPr>
            <a:spLocks noChangeArrowheads="1"/>
          </p:cNvSpPr>
          <p:nvPr/>
        </p:nvSpPr>
        <p:spPr bwMode="auto">
          <a:xfrm>
            <a:off x="4607311" y="5638800"/>
            <a:ext cx="390139"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24</a:t>
            </a:r>
          </a:p>
        </p:txBody>
      </p:sp>
      <p:sp>
        <p:nvSpPr>
          <p:cNvPr id="332" name="Rectangle 331"/>
          <p:cNvSpPr>
            <a:spLocks noChangeArrowheads="1"/>
          </p:cNvSpPr>
          <p:nvPr/>
        </p:nvSpPr>
        <p:spPr bwMode="auto">
          <a:xfrm>
            <a:off x="5521711" y="5638800"/>
            <a:ext cx="390139"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32</a:t>
            </a:r>
          </a:p>
        </p:txBody>
      </p:sp>
      <p:sp>
        <p:nvSpPr>
          <p:cNvPr id="333" name="Rectangle 332"/>
          <p:cNvSpPr>
            <a:spLocks noChangeArrowheads="1"/>
          </p:cNvSpPr>
          <p:nvPr/>
        </p:nvSpPr>
        <p:spPr bwMode="auto">
          <a:xfrm>
            <a:off x="6436111" y="5638800"/>
            <a:ext cx="390139"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40</a:t>
            </a:r>
          </a:p>
        </p:txBody>
      </p:sp>
      <p:sp>
        <p:nvSpPr>
          <p:cNvPr id="334" name="Rectangle 333"/>
          <p:cNvSpPr>
            <a:spLocks noChangeArrowheads="1"/>
          </p:cNvSpPr>
          <p:nvPr/>
        </p:nvSpPr>
        <p:spPr bwMode="auto">
          <a:xfrm>
            <a:off x="7382261" y="5638800"/>
            <a:ext cx="390139" cy="234696"/>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400" dirty="0">
                <a:solidFill>
                  <a:srgbClr val="000000"/>
                </a:solidFill>
                <a:latin typeface="Arial" pitchFamily="17" charset="0"/>
              </a:rPr>
              <a:t>48</a:t>
            </a:r>
          </a:p>
        </p:txBody>
      </p:sp>
      <p:grpSp>
        <p:nvGrpSpPr>
          <p:cNvPr id="336" name="Group 335"/>
          <p:cNvGrpSpPr/>
          <p:nvPr/>
        </p:nvGrpSpPr>
        <p:grpSpPr>
          <a:xfrm>
            <a:off x="1966221" y="2629410"/>
            <a:ext cx="5644640" cy="2945380"/>
            <a:chOff x="1854710" y="2629410"/>
            <a:chExt cx="5644640" cy="2945380"/>
          </a:xfrm>
        </p:grpSpPr>
        <p:sp>
          <p:nvSpPr>
            <p:cNvPr id="337" name="Oval 336"/>
            <p:cNvSpPr>
              <a:spLocks noChangeAspect="1"/>
            </p:cNvSpPr>
            <p:nvPr/>
          </p:nvSpPr>
          <p:spPr>
            <a:xfrm>
              <a:off x="1854710" y="5486400"/>
              <a:ext cx="88390" cy="8839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a:spLocks noChangeAspect="1"/>
            </p:cNvSpPr>
            <p:nvPr/>
          </p:nvSpPr>
          <p:spPr>
            <a:xfrm>
              <a:off x="2070100" y="4781550"/>
              <a:ext cx="88390" cy="8839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a:spLocks noChangeAspect="1"/>
            </p:cNvSpPr>
            <p:nvPr/>
          </p:nvSpPr>
          <p:spPr>
            <a:xfrm>
              <a:off x="2299210" y="3803650"/>
              <a:ext cx="88390" cy="8839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a:spLocks noChangeAspect="1"/>
            </p:cNvSpPr>
            <p:nvPr/>
          </p:nvSpPr>
          <p:spPr>
            <a:xfrm>
              <a:off x="2769110" y="3060700"/>
              <a:ext cx="88390" cy="8839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a:spLocks noChangeAspect="1"/>
            </p:cNvSpPr>
            <p:nvPr/>
          </p:nvSpPr>
          <p:spPr>
            <a:xfrm>
              <a:off x="3232150" y="2825750"/>
              <a:ext cx="88390" cy="8839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a:spLocks noChangeAspect="1"/>
            </p:cNvSpPr>
            <p:nvPr/>
          </p:nvSpPr>
          <p:spPr>
            <a:xfrm>
              <a:off x="3702560" y="2673350"/>
              <a:ext cx="88390" cy="8839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a:spLocks noChangeAspect="1"/>
            </p:cNvSpPr>
            <p:nvPr/>
          </p:nvSpPr>
          <p:spPr>
            <a:xfrm>
              <a:off x="4629660" y="2629410"/>
              <a:ext cx="88390" cy="8839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a:spLocks noChangeAspect="1"/>
            </p:cNvSpPr>
            <p:nvPr/>
          </p:nvSpPr>
          <p:spPr>
            <a:xfrm>
              <a:off x="5556760" y="2648970"/>
              <a:ext cx="88390" cy="8839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a:spLocks noChangeAspect="1"/>
            </p:cNvSpPr>
            <p:nvPr/>
          </p:nvSpPr>
          <p:spPr>
            <a:xfrm>
              <a:off x="6483860" y="2699260"/>
              <a:ext cx="88390" cy="883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a:spLocks noChangeAspect="1"/>
            </p:cNvSpPr>
            <p:nvPr/>
          </p:nvSpPr>
          <p:spPr>
            <a:xfrm>
              <a:off x="7410960" y="2679700"/>
              <a:ext cx="88390" cy="8839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7" name="Oval 346"/>
          <p:cNvSpPr>
            <a:spLocks noChangeAspect="1"/>
          </p:cNvSpPr>
          <p:nvPr/>
        </p:nvSpPr>
        <p:spPr>
          <a:xfrm>
            <a:off x="2016511" y="5493260"/>
            <a:ext cx="88390" cy="8839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a:spLocks noChangeAspect="1"/>
          </p:cNvSpPr>
          <p:nvPr/>
        </p:nvSpPr>
        <p:spPr>
          <a:xfrm>
            <a:off x="2200661" y="5416550"/>
            <a:ext cx="88390" cy="8839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a:spLocks noChangeAspect="1"/>
          </p:cNvSpPr>
          <p:nvPr/>
        </p:nvSpPr>
        <p:spPr>
          <a:xfrm>
            <a:off x="2436121" y="5105400"/>
            <a:ext cx="88390" cy="8839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a:spLocks noChangeAspect="1"/>
          </p:cNvSpPr>
          <p:nvPr/>
        </p:nvSpPr>
        <p:spPr>
          <a:xfrm>
            <a:off x="2906021" y="4241800"/>
            <a:ext cx="88390" cy="8839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a:spLocks noChangeAspect="1"/>
          </p:cNvSpPr>
          <p:nvPr/>
        </p:nvSpPr>
        <p:spPr>
          <a:xfrm>
            <a:off x="3375921" y="3537460"/>
            <a:ext cx="88390" cy="8839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a:spLocks noChangeAspect="1"/>
          </p:cNvSpPr>
          <p:nvPr/>
        </p:nvSpPr>
        <p:spPr>
          <a:xfrm>
            <a:off x="3839471" y="2940560"/>
            <a:ext cx="88390" cy="8839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a:spLocks noChangeAspect="1"/>
          </p:cNvSpPr>
          <p:nvPr/>
        </p:nvSpPr>
        <p:spPr>
          <a:xfrm>
            <a:off x="4753871" y="2737360"/>
            <a:ext cx="88390" cy="8839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a:spLocks noChangeAspect="1"/>
          </p:cNvSpPr>
          <p:nvPr/>
        </p:nvSpPr>
        <p:spPr>
          <a:xfrm>
            <a:off x="5668271" y="2711960"/>
            <a:ext cx="88390" cy="8839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a:spLocks noChangeAspect="1"/>
          </p:cNvSpPr>
          <p:nvPr/>
        </p:nvSpPr>
        <p:spPr>
          <a:xfrm>
            <a:off x="6614421" y="2762760"/>
            <a:ext cx="88390" cy="8839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a:spLocks noChangeAspect="1"/>
          </p:cNvSpPr>
          <p:nvPr/>
        </p:nvSpPr>
        <p:spPr>
          <a:xfrm>
            <a:off x="7535171" y="2794510"/>
            <a:ext cx="88390" cy="8839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Freeform 356"/>
          <p:cNvSpPr/>
          <p:nvPr/>
        </p:nvSpPr>
        <p:spPr>
          <a:xfrm>
            <a:off x="2054611" y="2749550"/>
            <a:ext cx="5537200" cy="2787650"/>
          </a:xfrm>
          <a:custGeom>
            <a:avLst/>
            <a:gdLst>
              <a:gd name="connsiteX0" fmla="*/ 0 w 5537200"/>
              <a:gd name="connsiteY0" fmla="*/ 2787650 h 2787650"/>
              <a:gd name="connsiteX1" fmla="*/ 196850 w 5537200"/>
              <a:gd name="connsiteY1" fmla="*/ 2711450 h 2787650"/>
              <a:gd name="connsiteX2" fmla="*/ 425450 w 5537200"/>
              <a:gd name="connsiteY2" fmla="*/ 2393950 h 2787650"/>
              <a:gd name="connsiteX3" fmla="*/ 895350 w 5537200"/>
              <a:gd name="connsiteY3" fmla="*/ 1536700 h 2787650"/>
              <a:gd name="connsiteX4" fmla="*/ 1371600 w 5537200"/>
              <a:gd name="connsiteY4" fmla="*/ 819150 h 2787650"/>
              <a:gd name="connsiteX5" fmla="*/ 1828800 w 5537200"/>
              <a:gd name="connsiteY5" fmla="*/ 228600 h 2787650"/>
              <a:gd name="connsiteX6" fmla="*/ 2749550 w 5537200"/>
              <a:gd name="connsiteY6" fmla="*/ 25400 h 2787650"/>
              <a:gd name="connsiteX7" fmla="*/ 3657600 w 5537200"/>
              <a:gd name="connsiteY7" fmla="*/ 0 h 2787650"/>
              <a:gd name="connsiteX8" fmla="*/ 4603750 w 5537200"/>
              <a:gd name="connsiteY8" fmla="*/ 50800 h 2787650"/>
              <a:gd name="connsiteX9" fmla="*/ 5537200 w 5537200"/>
              <a:gd name="connsiteY9" fmla="*/ 82550 h 278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7200" h="2787650">
                <a:moveTo>
                  <a:pt x="0" y="2787650"/>
                </a:moveTo>
                <a:lnTo>
                  <a:pt x="196850" y="2711450"/>
                </a:lnTo>
                <a:lnTo>
                  <a:pt x="425450" y="2393950"/>
                </a:lnTo>
                <a:lnTo>
                  <a:pt x="895350" y="1536700"/>
                </a:lnTo>
                <a:lnTo>
                  <a:pt x="1371600" y="819150"/>
                </a:lnTo>
                <a:lnTo>
                  <a:pt x="1828800" y="228600"/>
                </a:lnTo>
                <a:lnTo>
                  <a:pt x="2749550" y="25400"/>
                </a:lnTo>
                <a:lnTo>
                  <a:pt x="3657600" y="0"/>
                </a:lnTo>
                <a:lnTo>
                  <a:pt x="4603750" y="50800"/>
                </a:lnTo>
                <a:lnTo>
                  <a:pt x="5537200" y="82550"/>
                </a:lnTo>
              </a:path>
            </a:pathLst>
          </a:cu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Group 7">
            <a:extLst>
              <a:ext uri="{FF2B5EF4-FFF2-40B4-BE49-F238E27FC236}">
                <a16:creationId xmlns:a16="http://schemas.microsoft.com/office/drawing/2014/main" id="{AEF2590B-4F8C-B94A-A15C-2C7F4B4E60FB}"/>
              </a:ext>
            </a:extLst>
          </p:cNvPr>
          <p:cNvGrpSpPr/>
          <p:nvPr/>
        </p:nvGrpSpPr>
        <p:grpSpPr>
          <a:xfrm>
            <a:off x="2014923" y="5545668"/>
            <a:ext cx="5565776" cy="76200"/>
            <a:chOff x="2014923" y="5545668"/>
            <a:chExt cx="5565776" cy="76200"/>
          </a:xfrm>
        </p:grpSpPr>
        <p:cxnSp>
          <p:nvCxnSpPr>
            <p:cNvPr id="295" name="Straight Connector 294"/>
            <p:cNvCxnSpPr/>
            <p:nvPr/>
          </p:nvCxnSpPr>
          <p:spPr>
            <a:xfrm rot="5400000">
              <a:off x="3827055"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5400000">
              <a:off x="4758917"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5400000">
              <a:off x="5686017"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5400000">
              <a:off x="6618758"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5400000">
              <a:off x="1977617"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5400000">
              <a:off x="2436405"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5400000">
              <a:off x="2906305"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5400000">
              <a:off x="3363505"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5400000">
              <a:off x="7541805"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rot="5400000">
              <a:off x="2201455" y="5582974"/>
              <a:ext cx="76200" cy="1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5105400" y="3404220"/>
            <a:ext cx="2514600" cy="685800"/>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p:cNvSpPr>
            <a:spLocks noChangeArrowheads="1"/>
          </p:cNvSpPr>
          <p:nvPr/>
        </p:nvSpPr>
        <p:spPr bwMode="auto">
          <a:xfrm>
            <a:off x="5422899" y="3429000"/>
            <a:ext cx="2349501" cy="271269"/>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500" b="1" dirty="0" err="1">
                <a:solidFill>
                  <a:srgbClr val="000000"/>
                </a:solidFill>
                <a:latin typeface="Arial" pitchFamily="17" charset="0"/>
              </a:rPr>
              <a:t>Raltegravir</a:t>
            </a:r>
            <a:r>
              <a:rPr lang="en-US" sz="1500" b="1" dirty="0">
                <a:solidFill>
                  <a:srgbClr val="000000"/>
                </a:solidFill>
                <a:latin typeface="Arial" pitchFamily="17" charset="0"/>
              </a:rPr>
              <a:t> + TDF-FTC</a:t>
            </a:r>
          </a:p>
        </p:txBody>
      </p:sp>
      <p:sp>
        <p:nvSpPr>
          <p:cNvPr id="359" name="Rectangle 358"/>
          <p:cNvSpPr>
            <a:spLocks noChangeArrowheads="1"/>
          </p:cNvSpPr>
          <p:nvPr/>
        </p:nvSpPr>
        <p:spPr bwMode="auto">
          <a:xfrm>
            <a:off x="5422900" y="3767330"/>
            <a:ext cx="2425700" cy="271270"/>
          </a:xfrm>
          <a:prstGeom prst="rect">
            <a:avLst/>
          </a:prstGeom>
          <a:noFill/>
          <a:ln w="25400">
            <a:noFill/>
            <a:miter lim="800000"/>
            <a:headEnd/>
            <a:tailEnd/>
          </a:ln>
        </p:spPr>
        <p:txBody>
          <a:bodyPr lIns="93620" tIns="47604" rIns="93620" bIns="47604" anchor="ctr">
            <a:prstTxWarp prst="textNoShape">
              <a:avLst/>
            </a:prstTxWarp>
          </a:bodyPr>
          <a:lstStyle/>
          <a:p>
            <a:pPr defTabSz="933450">
              <a:spcBef>
                <a:spcPct val="50000"/>
              </a:spcBef>
            </a:pPr>
            <a:r>
              <a:rPr lang="en-US" sz="1500" b="1" dirty="0" err="1">
                <a:solidFill>
                  <a:srgbClr val="000000"/>
                </a:solidFill>
                <a:latin typeface="Arial" pitchFamily="17" charset="0"/>
              </a:rPr>
              <a:t>Efavirenz</a:t>
            </a:r>
            <a:r>
              <a:rPr lang="en-US" sz="1500" b="1" dirty="0">
                <a:solidFill>
                  <a:srgbClr val="000000"/>
                </a:solidFill>
                <a:latin typeface="Arial" pitchFamily="17" charset="0"/>
              </a:rPr>
              <a:t> + TDF-FTC</a:t>
            </a:r>
          </a:p>
        </p:txBody>
      </p:sp>
      <p:cxnSp>
        <p:nvCxnSpPr>
          <p:cNvPr id="360" name="Straight Connector 359"/>
          <p:cNvCxnSpPr/>
          <p:nvPr/>
        </p:nvCxnSpPr>
        <p:spPr>
          <a:xfrm>
            <a:off x="5181600" y="3898839"/>
            <a:ext cx="304800" cy="1588"/>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5181600" y="3585906"/>
            <a:ext cx="304800" cy="1588"/>
          </a:xfrm>
          <a:prstGeom prst="line">
            <a:avLst/>
          </a:prstGeom>
          <a:ln w="190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2" name="Oval 361"/>
          <p:cNvSpPr>
            <a:spLocks noChangeAspect="1"/>
          </p:cNvSpPr>
          <p:nvPr/>
        </p:nvSpPr>
        <p:spPr>
          <a:xfrm>
            <a:off x="5270500" y="3513836"/>
            <a:ext cx="137159" cy="137159"/>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a:spLocks noChangeAspect="1"/>
          </p:cNvSpPr>
          <p:nvPr/>
        </p:nvSpPr>
        <p:spPr>
          <a:xfrm>
            <a:off x="5270500" y="3833118"/>
            <a:ext cx="137159" cy="13715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129385"/>
      </p:ext>
    </p:extLst>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0" dirty="0"/>
              <a:t>Lopinavir-Ritonavir plus either Raltegravir or 2-3 NRTIs</a:t>
            </a:r>
            <a:br>
              <a:rPr lang="en-US" sz="2800" b="0" dirty="0"/>
            </a:br>
            <a:r>
              <a:rPr lang="en-US" dirty="0"/>
              <a:t>SELECT Trial</a:t>
            </a:r>
          </a:p>
        </p:txBody>
      </p:sp>
      <p:sp>
        <p:nvSpPr>
          <p:cNvPr id="3" name="Text Placeholder 2">
            <a:extLst>
              <a:ext uri="{FF2B5EF4-FFF2-40B4-BE49-F238E27FC236}">
                <a16:creationId xmlns:a16="http://schemas.microsoft.com/office/drawing/2014/main" id="{3D2F2D43-1A68-7B4E-97BC-E3E1E2C6BC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76801571"/>
      </p:ext>
    </p:extLst>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4983235" y="3268565"/>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4983235" y="3407440"/>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CE5D9"/>
                </a:solidFill>
              </a:rPr>
              <a:t>Lopinavir-Ritonavir plus either Raltegravir or 2-3 NRTIs</a:t>
            </a:r>
            <a:br>
              <a:rPr lang="en-US" sz="2400" dirty="0">
                <a:solidFill>
                  <a:srgbClr val="ECE5D9"/>
                </a:solidFill>
              </a:rPr>
            </a:br>
            <a:r>
              <a:rPr lang="en-US" sz="2800" dirty="0"/>
              <a:t>SELECT</a:t>
            </a:r>
            <a:r>
              <a:rPr lang="en-US" sz="2800" dirty="0">
                <a:ea typeface="ＭＳ Ｐゴシック" pitchFamily="31" charset="-128"/>
                <a:cs typeface="ＭＳ Ｐゴシック" pitchFamily="31" charset="-128"/>
              </a:rPr>
              <a:t>: Study Design</a:t>
            </a:r>
            <a:endParaRPr lang="en-US" sz="2800" dirty="0"/>
          </a:p>
        </p:txBody>
      </p:sp>
      <p:sp>
        <p:nvSpPr>
          <p:cNvPr id="6" name="Content Placeholder 5"/>
          <p:cNvSpPr>
            <a:spLocks noGrp="1"/>
          </p:cNvSpPr>
          <p:nvPr>
            <p:ph type="body" sz="quarter" idx="14"/>
          </p:nvPr>
        </p:nvSpPr>
        <p:spPr/>
        <p:txBody>
          <a:bodyPr/>
          <a:lstStyle/>
          <a:p>
            <a:r>
              <a:rPr lang="en-US" dirty="0"/>
              <a:t>Source: La Rosa AM, et al. </a:t>
            </a:r>
            <a:r>
              <a:rPr lang="it-IT" dirty="0"/>
              <a:t>Lancet HIV. 2016;3:e247-58.</a:t>
            </a:r>
            <a:endParaRPr lang="en-US" dirty="0"/>
          </a:p>
        </p:txBody>
      </p:sp>
      <p:sp>
        <p:nvSpPr>
          <p:cNvPr id="24" name="Rectangle 7"/>
          <p:cNvSpPr>
            <a:spLocks noChangeArrowheads="1"/>
          </p:cNvSpPr>
          <p:nvPr/>
        </p:nvSpPr>
        <p:spPr bwMode="ltGray">
          <a:xfrm>
            <a:off x="5575830" y="2284757"/>
            <a:ext cx="3283210" cy="122833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0"/>
              </a:spcBef>
            </a:pPr>
            <a:r>
              <a:rPr lang="en-US" sz="1600" b="1" dirty="0">
                <a:solidFill>
                  <a:srgbClr val="000000"/>
                </a:solidFill>
                <a:latin typeface="Arial"/>
                <a:cs typeface="Arial"/>
              </a:rPr>
              <a:t>Lopinavir-ritonavir 400-100 QD + Raltegravir 400 mg BID</a:t>
            </a:r>
          </a:p>
          <a:p>
            <a:pPr algn="ctr">
              <a:lnSpc>
                <a:spcPts val="1800"/>
              </a:lnSpc>
              <a:spcBef>
                <a:spcPts val="0"/>
              </a:spcBef>
            </a:pPr>
            <a:r>
              <a:rPr lang="en-US" sz="1600" b="1" dirty="0">
                <a:solidFill>
                  <a:srgbClr val="000000"/>
                </a:solidFill>
                <a:latin typeface="Arial"/>
                <a:cs typeface="Arial"/>
              </a:rPr>
              <a:t> </a:t>
            </a:r>
            <a:r>
              <a:rPr lang="en-US" sz="1400" dirty="0">
                <a:solidFill>
                  <a:srgbClr val="000000"/>
                </a:solidFill>
                <a:latin typeface="Arial"/>
                <a:cs typeface="Arial"/>
              </a:rPr>
              <a:t>(n = 258)</a:t>
            </a:r>
          </a:p>
        </p:txBody>
      </p:sp>
      <p:sp>
        <p:nvSpPr>
          <p:cNvPr id="33" name="Rectangle 7"/>
          <p:cNvSpPr>
            <a:spLocks noChangeArrowheads="1"/>
          </p:cNvSpPr>
          <p:nvPr/>
        </p:nvSpPr>
        <p:spPr bwMode="ltGray">
          <a:xfrm>
            <a:off x="5575830" y="3936778"/>
            <a:ext cx="3283210" cy="122833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Lopinavir-ritonavir 400-100 QD + 2-3 NRTIs</a:t>
            </a:r>
          </a:p>
          <a:p>
            <a:pPr algn="ctr"/>
            <a:r>
              <a:rPr lang="en-US" sz="1400" b="1" dirty="0">
                <a:solidFill>
                  <a:srgbClr val="000000"/>
                </a:solidFill>
                <a:latin typeface="Arial"/>
                <a:cs typeface="Arial"/>
              </a:rPr>
              <a:t> </a:t>
            </a:r>
            <a:r>
              <a:rPr lang="en-US" sz="1400" dirty="0">
                <a:solidFill>
                  <a:srgbClr val="000000"/>
                </a:solidFill>
                <a:latin typeface="Arial"/>
                <a:cs typeface="Arial"/>
              </a:rPr>
              <a:t>(n = 254)</a:t>
            </a:r>
          </a:p>
        </p:txBody>
      </p:sp>
      <p:graphicFrame>
        <p:nvGraphicFramePr>
          <p:cNvPr id="10" name="Group 31"/>
          <p:cNvGraphicFramePr>
            <a:graphicFrameLocks noGrp="1"/>
          </p:cNvGraphicFramePr>
          <p:nvPr>
            <p:extLst>
              <p:ext uri="{D42A27DB-BD31-4B8C-83A1-F6EECF244321}">
                <p14:modId xmlns:p14="http://schemas.microsoft.com/office/powerpoint/2010/main" val="2201274968"/>
              </p:ext>
            </p:extLst>
          </p:nvPr>
        </p:nvGraphicFramePr>
        <p:xfrm>
          <a:off x="457200" y="1509189"/>
          <a:ext cx="4724400" cy="4417139"/>
        </p:xfrm>
        <a:graphic>
          <a:graphicData uri="http://schemas.openxmlformats.org/drawingml/2006/table">
            <a:tbl>
              <a:tblPr>
                <a:effectLst/>
              </a:tblPr>
              <a:tblGrid>
                <a:gridCol w="47244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SELECT</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Randomized, phase 3, open-label trial to compare dual therapy with lopinavir-ritonavir plus raltegravir with WHO 2</a:t>
                      </a:r>
                      <a:r>
                        <a:rPr lang="en-US" sz="1600" u="none" baseline="30000" dirty="0">
                          <a:solidFill>
                            <a:srgbClr val="000000"/>
                          </a:solidFill>
                          <a:latin typeface="+mn-lt"/>
                          <a:cs typeface="Arial"/>
                        </a:rPr>
                        <a:t>nd</a:t>
                      </a:r>
                      <a:r>
                        <a:rPr lang="en-US" sz="1600" u="none" baseline="0" dirty="0">
                          <a:solidFill>
                            <a:srgbClr val="000000"/>
                          </a:solidFill>
                          <a:latin typeface="+mn-lt"/>
                          <a:cs typeface="Arial"/>
                        </a:rPr>
                        <a:t> line standard-of-care regimen of lopinavir-ritonavir plus NRTIs in persons with HIV.</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baseline="0" dirty="0">
                          <a:solidFill>
                            <a:srgbClr val="000000"/>
                          </a:solidFill>
                          <a:latin typeface="+mn-lt"/>
                          <a:cs typeface="Arial"/>
                        </a:rPr>
                        <a:t>Inclusion Criteria (n=412)</a:t>
                      </a:r>
                      <a:br>
                        <a:rPr lang="en-US" sz="1600" b="1" u="none" baseline="0" dirty="0">
                          <a:solidFill>
                            <a:srgbClr val="000000"/>
                          </a:solidFill>
                          <a:latin typeface="+mn-lt"/>
                          <a:cs typeface="Arial"/>
                        </a:rPr>
                      </a:br>
                      <a:r>
                        <a:rPr lang="en-US" sz="1600"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On initial ART </a:t>
                      </a:r>
                      <a:r>
                        <a:rPr lang="en-US" sz="1600" baseline="0" dirty="0">
                          <a:solidFill>
                            <a:srgbClr val="000000"/>
                          </a:solidFill>
                          <a:latin typeface="Arial" pitchFamily="22" charset="0"/>
                        </a:rPr>
                        <a:t>containing NNRTI for </a:t>
                      </a:r>
                      <a:r>
                        <a:rPr lang="en-US" sz="1600" dirty="0">
                          <a:solidFill>
                            <a:srgbClr val="000000"/>
                          </a:solidFill>
                          <a:latin typeface="Arial" pitchFamily="22" charset="0"/>
                        </a:rPr>
                        <a:t>≥24 weeks </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No virologic failure</a:t>
                      </a:r>
                      <a:br>
                        <a:rPr lang="en-US" sz="1600" baseline="0" dirty="0">
                          <a:solidFill>
                            <a:srgbClr val="000000"/>
                          </a:solidFill>
                          <a:latin typeface="Arial" pitchFamily="22" charset="0"/>
                        </a:rPr>
                      </a:br>
                      <a:r>
                        <a:rPr lang="en-US" sz="1600" baseline="0" dirty="0">
                          <a:solidFill>
                            <a:srgbClr val="000000"/>
                          </a:solidFill>
                          <a:latin typeface="Arial" pitchFamily="22" charset="0"/>
                        </a:rPr>
                        <a:t>- Naïve to protease inhibitors</a:t>
                      </a:r>
                      <a:br>
                        <a:rPr lang="en-US" sz="1600" baseline="0" dirty="0">
                          <a:solidFill>
                            <a:srgbClr val="000000"/>
                          </a:solidFill>
                          <a:latin typeface="Arial" pitchFamily="22" charset="0"/>
                        </a:rPr>
                      </a:br>
                      <a:r>
                        <a:rPr lang="en-US" sz="1600" baseline="0" dirty="0">
                          <a:solidFill>
                            <a:srgbClr val="000000"/>
                          </a:solidFill>
                          <a:latin typeface="Arial" pitchFamily="22" charset="0"/>
                        </a:rPr>
                        <a:t>- No known broad NRTI resistance </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Lopinavir-ritonavir + Raltegravir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Lopinavir-ritonavir + 2 or 3 NRTIs</a:t>
                      </a: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0" y="6095999"/>
            <a:ext cx="9162288" cy="316920"/>
          </a:xfrm>
          <a:prstGeom prst="rect">
            <a:avLst/>
          </a:prstGeom>
          <a:solidFill>
            <a:schemeClr val="bg1">
              <a:lumMod val="95000"/>
            </a:schemeClr>
          </a:solidFill>
        </p:spPr>
        <p:txBody>
          <a:bodyPr wrap="square" lIns="365760" rtlCol="0">
            <a:spAutoFit/>
          </a:bodyPr>
          <a:lstStyle/>
          <a:p>
            <a:r>
              <a:rPr lang="en-US" sz="1400" dirty="0">
                <a:latin typeface="Arial"/>
              </a:rPr>
              <a:t>*95% in RAL group and 97% in NRTI group had at least 1 NRTI RAM at baseline  </a:t>
            </a:r>
          </a:p>
        </p:txBody>
      </p:sp>
    </p:spTree>
    <p:extLst>
      <p:ext uri="{BB962C8B-B14F-4D97-AF65-F5344CB8AC3E}">
        <p14:creationId xmlns:p14="http://schemas.microsoft.com/office/powerpoint/2010/main" val="3462276450"/>
      </p:ext>
    </p:extLst>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CE5D9"/>
                </a:solidFill>
              </a:rPr>
              <a:t>Lopinavir-Ritonavir plus either Raltegravir or 2-3 NRTIs</a:t>
            </a:r>
            <a:r>
              <a:rPr lang="en-US" sz="2400" dirty="0">
                <a:solidFill>
                  <a:srgbClr val="E7F1CA"/>
                </a:solidFill>
              </a:rPr>
              <a:t/>
            </a:r>
            <a:br>
              <a:rPr lang="en-US" sz="2400" dirty="0">
                <a:solidFill>
                  <a:srgbClr val="E7F1CA"/>
                </a:solidFill>
              </a:rPr>
            </a:br>
            <a:r>
              <a:rPr lang="en-US" sz="2800" dirty="0"/>
              <a:t>SELECT</a:t>
            </a:r>
            <a:r>
              <a:rPr lang="en-US" sz="3100" dirty="0">
                <a:ea typeface="ＭＳ Ｐゴシック" pitchFamily="31" charset="-128"/>
                <a:cs typeface="ＭＳ Ｐゴシック" pitchFamily="31" charset="-128"/>
              </a:rPr>
              <a:t>: </a:t>
            </a:r>
            <a:r>
              <a:rPr lang="en-US" sz="2800" dirty="0">
                <a:solidFill>
                  <a:srgbClr val="FFFFFF"/>
                </a:solidFill>
                <a:latin typeface="Arial" pitchFamily="22" charset="0"/>
              </a:rPr>
              <a:t>Results </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 </a:t>
            </a:r>
            <a:r>
              <a:rPr lang="en-US" sz="2000" dirty="0">
                <a:solidFill>
                  <a:schemeClr val="bg1"/>
                </a:solidFill>
                <a:latin typeface="Arial" pitchFamily="-110" charset="0"/>
                <a:ea typeface="ＭＳ Ｐゴシック" pitchFamily="-110" charset="-128"/>
                <a:cs typeface="ＭＳ Ｐゴシック" pitchFamily="-110" charset="-128"/>
              </a:rPr>
              <a:t>Virologic Response (Missing Dat</a:t>
            </a:r>
            <a:r>
              <a:rPr lang="en-US" dirty="0">
                <a:latin typeface="Arial" pitchFamily="-110" charset="0"/>
                <a:ea typeface="ＭＳ Ｐゴシック" pitchFamily="-110" charset="-128"/>
                <a:cs typeface="ＭＳ Ｐゴシック" pitchFamily="-110" charset="-128"/>
              </a:rPr>
              <a:t>a Ignored</a:t>
            </a:r>
            <a:r>
              <a:rPr lang="en-US" sz="2000" dirty="0">
                <a:solidFill>
                  <a:schemeClr val="bg1"/>
                </a:solidFill>
                <a:latin typeface="Arial" pitchFamily="-110" charset="0"/>
                <a:ea typeface="ＭＳ Ｐゴシック" pitchFamily="-110" charset="-128"/>
                <a:cs typeface="ＭＳ Ｐゴシック" pitchFamily="-110" charset="-128"/>
              </a:rPr>
              <a:t>)</a:t>
            </a:r>
          </a:p>
        </p:txBody>
      </p:sp>
      <p:sp>
        <p:nvSpPr>
          <p:cNvPr id="6" name="Content Placeholder 5"/>
          <p:cNvSpPr>
            <a:spLocks noGrp="1"/>
          </p:cNvSpPr>
          <p:nvPr>
            <p:ph type="body" sz="quarter" idx="16"/>
          </p:nvPr>
        </p:nvSpPr>
        <p:spPr/>
        <p:txBody>
          <a:bodyPr/>
          <a:lstStyle/>
          <a:p>
            <a:r>
              <a:rPr lang="en-US" dirty="0"/>
              <a:t>Source: La Rosa AM, et al. </a:t>
            </a:r>
            <a:r>
              <a:rPr lang="it-IT" dirty="0"/>
              <a:t>Lancet HIV. 2016;3:e247-58.</a:t>
            </a:r>
            <a:endParaRPr lang="en-US" dirty="0"/>
          </a:p>
        </p:txBody>
      </p:sp>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3886200" y="51815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237/258</a:t>
            </a:r>
          </a:p>
        </p:txBody>
      </p:sp>
      <p:sp>
        <p:nvSpPr>
          <p:cNvPr id="13" name="Rectangle 12"/>
          <p:cNvSpPr/>
          <p:nvPr/>
        </p:nvSpPr>
        <p:spPr>
          <a:xfrm>
            <a:off x="5334000" y="51815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231/254</a:t>
            </a:r>
          </a:p>
        </p:txBody>
      </p:sp>
    </p:spTree>
    <p:extLst>
      <p:ext uri="{BB962C8B-B14F-4D97-AF65-F5344CB8AC3E}">
        <p14:creationId xmlns:p14="http://schemas.microsoft.com/office/powerpoint/2010/main" val="1446946264"/>
      </p:ext>
    </p:extLst>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CE5D9"/>
                </a:solidFill>
              </a:rPr>
              <a:t>Lopinavir-Ritonavir plus either Raltegravir or 2-3 NRTIs</a:t>
            </a:r>
            <a:r>
              <a:rPr lang="en-US" sz="2400" dirty="0">
                <a:solidFill>
                  <a:srgbClr val="E7F1CA"/>
                </a:solidFill>
              </a:rPr>
              <a:t/>
            </a:r>
            <a:br>
              <a:rPr lang="en-US" sz="2400" dirty="0">
                <a:solidFill>
                  <a:srgbClr val="E7F1CA"/>
                </a:solidFill>
              </a:rPr>
            </a:br>
            <a:r>
              <a:rPr lang="en-US" sz="2800" dirty="0"/>
              <a:t>SELECT</a:t>
            </a:r>
            <a:r>
              <a:rPr lang="en-US" sz="3100" dirty="0">
                <a:ea typeface="ＭＳ Ｐゴシック" pitchFamily="31" charset="-128"/>
                <a:cs typeface="ＭＳ Ｐゴシック" pitchFamily="31" charset="-128"/>
              </a:rPr>
              <a:t>: </a:t>
            </a:r>
            <a:r>
              <a:rPr lang="en-US" sz="2800" dirty="0">
                <a:solidFill>
                  <a:srgbClr val="FFFFFF"/>
                </a:solidFill>
                <a:latin typeface="Arial" pitchFamily="22" charset="0"/>
              </a:rPr>
              <a:t>Results </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Virologic </a:t>
            </a:r>
            <a:r>
              <a:rPr lang="en-US" dirty="0">
                <a:latin typeface="Arial" pitchFamily="-110" charset="0"/>
                <a:ea typeface="ＭＳ Ｐゴシック" pitchFamily="-110" charset="-128"/>
                <a:cs typeface="ＭＳ Ｐゴシック" pitchFamily="-110" charset="-128"/>
              </a:rPr>
              <a:t>Failure and </a:t>
            </a:r>
            <a:r>
              <a:rPr lang="en-US" sz="2000" dirty="0">
                <a:solidFill>
                  <a:schemeClr val="bg1"/>
                </a:solidFill>
                <a:latin typeface="Arial" pitchFamily="-110" charset="0"/>
                <a:ea typeface="ＭＳ Ｐゴシック" pitchFamily="-110" charset="-128"/>
                <a:cs typeface="ＭＳ Ｐゴシック" pitchFamily="-110" charset="-128"/>
              </a:rPr>
              <a:t>Adverse Events </a:t>
            </a:r>
          </a:p>
        </p:txBody>
      </p:sp>
      <p:sp>
        <p:nvSpPr>
          <p:cNvPr id="6" name="Content Placeholder 5"/>
          <p:cNvSpPr>
            <a:spLocks noGrp="1"/>
          </p:cNvSpPr>
          <p:nvPr>
            <p:ph type="body" sz="quarter" idx="16"/>
          </p:nvPr>
        </p:nvSpPr>
        <p:spPr/>
        <p:txBody>
          <a:bodyPr/>
          <a:lstStyle/>
          <a:p>
            <a:r>
              <a:rPr lang="en-US" dirty="0"/>
              <a:t>Source: La Rosa AM, et al. </a:t>
            </a:r>
            <a:r>
              <a:rPr lang="it-IT" dirty="0"/>
              <a:t>Lancet HIV. 2016;3:e247-58.</a:t>
            </a:r>
            <a:endParaRPr lang="en-US" dirty="0"/>
          </a:p>
        </p:txBody>
      </p:sp>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6417526"/>
      </p:ext>
    </p:extLst>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rPr>
              <a:t>Lopinavir-Ritonavir plus either Raltegravir or 2-3 NRTIs</a:t>
            </a:r>
            <a:br>
              <a:rPr lang="en-US" sz="2400" dirty="0">
                <a:solidFill>
                  <a:srgbClr val="E7F1CA"/>
                </a:solidFill>
              </a:rPr>
            </a:br>
            <a:r>
              <a:rPr lang="en-US" sz="2800" dirty="0"/>
              <a:t>SELECT</a:t>
            </a:r>
            <a:r>
              <a:rPr lang="en-US" sz="3100" dirty="0">
                <a:ea typeface="ＭＳ Ｐゴシック" pitchFamily="31" charset="-128"/>
                <a:cs typeface="ＭＳ Ｐゴシック" pitchFamily="31" charset="-128"/>
              </a:rPr>
              <a:t>: </a:t>
            </a:r>
            <a:r>
              <a:rPr lang="en-US" sz="2800" dirty="0">
                <a:solidFill>
                  <a:srgbClr val="FFFFFF"/>
                </a:solidFill>
                <a:latin typeface="Arial" pitchFamily="22" charset="0"/>
              </a:rPr>
              <a:t>Results </a:t>
            </a:r>
            <a:endParaRPr lang="en-US" sz="2400" dirty="0"/>
          </a:p>
        </p:txBody>
      </p:sp>
      <p:sp>
        <p:nvSpPr>
          <p:cNvPr id="5" name="Content Placeholder 4"/>
          <p:cNvSpPr>
            <a:spLocks noGrp="1"/>
          </p:cNvSpPr>
          <p:nvPr>
            <p:ph type="body" sz="quarter" idx="14"/>
          </p:nvPr>
        </p:nvSpPr>
        <p:spPr/>
        <p:txBody>
          <a:bodyPr/>
          <a:lstStyle/>
          <a:p>
            <a:r>
              <a:rPr lang="en-US" dirty="0"/>
              <a:t>Source: La Rosa AM, et al. </a:t>
            </a:r>
            <a:r>
              <a:rPr lang="it-IT" dirty="0"/>
              <a:t>Lancet HIV. 2016;3:e247-58.</a:t>
            </a:r>
            <a:endParaRPr lang="en-US" dirty="0"/>
          </a:p>
        </p:txBody>
      </p:sp>
      <p:graphicFrame>
        <p:nvGraphicFramePr>
          <p:cNvPr id="7" name="Group 65"/>
          <p:cNvGraphicFramePr>
            <a:graphicFrameLocks noGrp="1"/>
          </p:cNvGraphicFramePr>
          <p:nvPr>
            <p:extLst/>
          </p:nvPr>
        </p:nvGraphicFramePr>
        <p:xfrm>
          <a:off x="457200" y="1828801"/>
          <a:ext cx="8229599" cy="3581401"/>
        </p:xfrm>
        <a:graphic>
          <a:graphicData uri="http://schemas.openxmlformats.org/drawingml/2006/table">
            <a:tbl>
              <a:tblPr>
                <a:effectLst/>
              </a:tblPr>
              <a:tblGrid>
                <a:gridCol w="3707027">
                  <a:extLst>
                    <a:ext uri="{9D8B030D-6E8A-4147-A177-3AD203B41FA5}">
                      <a16:colId xmlns:a16="http://schemas.microsoft.com/office/drawing/2014/main" val="20000"/>
                    </a:ext>
                  </a:extLst>
                </a:gridCol>
                <a:gridCol w="2261286">
                  <a:extLst>
                    <a:ext uri="{9D8B030D-6E8A-4147-A177-3AD203B41FA5}">
                      <a16:colId xmlns:a16="http://schemas.microsoft.com/office/drawing/2014/main" val="20001"/>
                    </a:ext>
                  </a:extLst>
                </a:gridCol>
                <a:gridCol w="2261286">
                  <a:extLst>
                    <a:ext uri="{9D8B030D-6E8A-4147-A177-3AD203B41FA5}">
                      <a16:colId xmlns:a16="http://schemas.microsoft.com/office/drawing/2014/main" val="20002"/>
                    </a:ext>
                  </a:extLst>
                </a:gridCol>
              </a:tblGrid>
              <a:tr h="76628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rPr>
                        <a:t>HIV Resistance</a:t>
                      </a:r>
                      <a:r>
                        <a:rPr lang="en-US" sz="2000" b="1" baseline="0" dirty="0">
                          <a:solidFill>
                            <a:srgbClr val="FFFFFF"/>
                          </a:solidFill>
                        </a:rPr>
                        <a:t> Testing at Virologic Failure </a:t>
                      </a:r>
                      <a:endParaRPr lang="en-US" sz="2000" b="1"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932782">
                <a:tc>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800" b="1" i="0" u="none" strike="noStrike" cap="none" normalizeH="0" baseline="0" dirty="0">
                          <a:ln>
                            <a:noFill/>
                          </a:ln>
                          <a:solidFill>
                            <a:srgbClr val="FFFFFF"/>
                          </a:solidFill>
                          <a:effectLst/>
                          <a:latin typeface="+mn-lt"/>
                          <a:ea typeface="ＭＳ Ｐゴシック" pitchFamily="-108" charset="-128"/>
                          <a:cs typeface="Arial"/>
                        </a:rPr>
                        <a:t>LPV-RTV + RAL</a:t>
                      </a:r>
                      <a:br>
                        <a:rPr kumimoji="0" lang="en-US" sz="1800" b="1" i="0" u="none" strike="noStrike" cap="none" normalizeH="0" baseline="0" dirty="0">
                          <a:ln>
                            <a:noFill/>
                          </a:ln>
                          <a:solidFill>
                            <a:srgbClr val="FFFFFF"/>
                          </a:solidFill>
                          <a:effectLst/>
                          <a:latin typeface="+mn-lt"/>
                          <a:ea typeface="ＭＳ Ｐゴシック" pitchFamily="-108" charset="-128"/>
                          <a:cs typeface="Arial"/>
                        </a:rPr>
                      </a:br>
                      <a:r>
                        <a:rPr kumimoji="0" lang="en-US" sz="1600" b="0" i="0" u="none" strike="noStrike" cap="none" normalizeH="0" baseline="0" dirty="0">
                          <a:ln>
                            <a:noFill/>
                          </a:ln>
                          <a:solidFill>
                            <a:srgbClr val="FFFFFF"/>
                          </a:solidFill>
                          <a:effectLst/>
                          <a:latin typeface="+mn-lt"/>
                          <a:ea typeface="ＭＳ Ｐゴシック" pitchFamily="-108" charset="-128"/>
                          <a:cs typeface="Arial"/>
                        </a:rPr>
                        <a:t>(n = 258)</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95580"/>
                    </a:solidFill>
                  </a:tcPr>
                </a:tc>
                <a:tc>
                  <a:txBody>
                    <a:bodyPr/>
                    <a:lstStyle/>
                    <a:p>
                      <a:pPr marL="0" indent="0" algn="ctr"/>
                      <a:r>
                        <a:rPr kumimoji="0" lang="en-US" sz="1800" b="1" i="0" u="none" strike="noStrike" cap="none" normalizeH="0" baseline="0" dirty="0">
                          <a:ln>
                            <a:noFill/>
                          </a:ln>
                          <a:solidFill>
                            <a:srgbClr val="FFFFFF"/>
                          </a:solidFill>
                          <a:effectLst/>
                          <a:latin typeface="+mn-lt"/>
                          <a:ea typeface="ＭＳ Ｐゴシック" pitchFamily="-108" charset="-128"/>
                          <a:cs typeface="Arial"/>
                        </a:rPr>
                        <a:t>LPV-RTV + NRTIs</a:t>
                      </a:r>
                    </a:p>
                    <a:p>
                      <a:pPr marL="0" indent="0" algn="ctr"/>
                      <a:r>
                        <a:rPr kumimoji="0" lang="en-US" sz="1600" b="0" i="0" u="none" strike="noStrike" cap="none" normalizeH="0" baseline="0" dirty="0">
                          <a:ln>
                            <a:noFill/>
                          </a:ln>
                          <a:solidFill>
                            <a:srgbClr val="FFFFFF"/>
                          </a:solidFill>
                          <a:effectLst/>
                          <a:latin typeface="+mn-lt"/>
                          <a:ea typeface="ＭＳ Ｐゴシック" pitchFamily="-108" charset="-128"/>
                          <a:cs typeface="Arial"/>
                        </a:rPr>
                        <a:t>(n = 254)</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683E"/>
                    </a:solidFill>
                  </a:tcPr>
                </a:tc>
                <a:extLst>
                  <a:ext uri="{0D108BD9-81ED-4DB2-BD59-A6C34878D82A}">
                    <a16:rowId xmlns:a16="http://schemas.microsoft.com/office/drawing/2014/main" val="10001"/>
                  </a:ext>
                </a:extLst>
              </a:tr>
              <a:tr h="60729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Patients</a:t>
                      </a:r>
                      <a:r>
                        <a:rPr lang="en-US" sz="1800" kern="1200" spc="-30" baseline="0" dirty="0">
                          <a:solidFill>
                            <a:srgbClr val="000000"/>
                          </a:solidFill>
                          <a:latin typeface="+mn-lt"/>
                          <a:ea typeface="+mn-ea"/>
                          <a:cs typeface="Arial"/>
                        </a:rPr>
                        <a:t> with virologic failure, n (%) </a:t>
                      </a:r>
                      <a:endParaRPr lang="en-US" sz="1800" kern="1200" spc="-30" dirty="0">
                        <a:solidFill>
                          <a:srgbClr val="000000"/>
                        </a:solidFill>
                        <a:latin typeface="+mn-lt"/>
                        <a:ea typeface="+mn-ea"/>
                        <a:cs typeface="Arial"/>
                      </a:endParaRPr>
                    </a:p>
                  </a:txBody>
                  <a:tcPr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46 (18%)</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50 (20%)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60729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Any mutation at virologic failure </a:t>
                      </a:r>
                    </a:p>
                  </a:txBody>
                  <a:tcPr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85%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90%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66775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New resistance</a:t>
                      </a:r>
                      <a:r>
                        <a:rPr lang="en-US" sz="1800" kern="1200" spc="-30" baseline="0" dirty="0">
                          <a:solidFill>
                            <a:srgbClr val="000000"/>
                          </a:solidFill>
                          <a:latin typeface="+mn-lt"/>
                          <a:ea typeface="+mn-ea"/>
                          <a:cs typeface="Arial"/>
                        </a:rPr>
                        <a:t> mutations at virologic failure </a:t>
                      </a:r>
                      <a:endParaRPr lang="en-US" sz="1800" kern="1200" spc="-30" dirty="0">
                        <a:solidFill>
                          <a:srgbClr val="000000"/>
                        </a:solidFill>
                        <a:latin typeface="+mn-lt"/>
                        <a:ea typeface="+mn-ea"/>
                        <a:cs typeface="Arial"/>
                      </a:endParaRPr>
                    </a:p>
                  </a:txBody>
                  <a:tcPr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26%</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29%</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9515868"/>
      </p:ext>
    </p:extLst>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7F1CA"/>
                </a:solidFill>
              </a:rPr>
              <a:t>Lopinavir-Ritonavir plus either Raltegravir or 2-3 NRTIs</a:t>
            </a:r>
            <a:r>
              <a:rPr lang="en-US" sz="2400" dirty="0">
                <a:solidFill>
                  <a:srgbClr val="ECE5D9"/>
                </a:solidFill>
              </a:rPr>
              <a:t/>
            </a:r>
            <a:br>
              <a:rPr lang="en-US" sz="2400" dirty="0">
                <a:solidFill>
                  <a:srgbClr val="ECE5D9"/>
                </a:solidFill>
              </a:rPr>
            </a:br>
            <a:r>
              <a:rPr lang="en-US" sz="2800" dirty="0"/>
              <a:t>SELECT</a:t>
            </a:r>
            <a:r>
              <a:rPr lang="en-US" sz="3100" dirty="0">
                <a:ea typeface="ＭＳ Ｐゴシック" pitchFamily="31" charset="-128"/>
                <a:cs typeface="ＭＳ Ｐゴシック" pitchFamily="31" charset="-128"/>
              </a:rPr>
              <a:t>: </a:t>
            </a:r>
            <a:r>
              <a:rPr lang="en-US" sz="2800" dirty="0">
                <a:solidFill>
                  <a:srgbClr val="FFFFFF"/>
                </a:solidFill>
                <a:latin typeface="Arial" pitchFamily="22" charset="0"/>
              </a:rPr>
              <a:t>Conclusions</a:t>
            </a:r>
            <a:endParaRPr lang="en-US" sz="2800" dirty="0"/>
          </a:p>
        </p:txBody>
      </p:sp>
      <p:sp>
        <p:nvSpPr>
          <p:cNvPr id="6" name="Content Placeholder 5"/>
          <p:cNvSpPr>
            <a:spLocks noGrp="1"/>
          </p:cNvSpPr>
          <p:nvPr>
            <p:ph type="body" sz="quarter" idx="14"/>
          </p:nvPr>
        </p:nvSpPr>
        <p:spPr/>
        <p:txBody>
          <a:bodyPr/>
          <a:lstStyle/>
          <a:p>
            <a:r>
              <a:rPr lang="en-US" dirty="0"/>
              <a:t>Source: La Rosa AM, et al. </a:t>
            </a:r>
            <a:r>
              <a:rPr lang="it-IT" dirty="0"/>
              <a:t>Lancet HIV. 2016;3:e247-58.</a:t>
            </a:r>
            <a:endParaRPr lang="en-US" dirty="0"/>
          </a:p>
        </p:txBody>
      </p:sp>
      <p:graphicFrame>
        <p:nvGraphicFramePr>
          <p:cNvPr id="10" name="Table 9"/>
          <p:cNvGraphicFramePr>
            <a:graphicFrameLocks noGrp="1"/>
          </p:cNvGraphicFramePr>
          <p:nvPr>
            <p:extLst/>
          </p:nvPr>
        </p:nvGraphicFramePr>
        <p:xfrm>
          <a:off x="0" y="2410968"/>
          <a:ext cx="9144000" cy="253492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5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kern="1200" dirty="0">
                          <a:solidFill>
                            <a:schemeClr val="tx1"/>
                          </a:solidFill>
                          <a:effectLst/>
                          <a:latin typeface="+mn-lt"/>
                          <a:ea typeface="+mn-ea"/>
                          <a:cs typeface="Arial"/>
                        </a:rPr>
                        <a:t>In settings with extensive NRTI resistance but no available resistance testing, our data support WHO's recommendation for ritonavir-boosted lopinavir plus NRTI for second-line antiretroviral therapy. Ritonavir-boosted lopinavir plus raltegravir is an appropriate alternative, especially if NRTI use is limited by toxicity.”</a:t>
                      </a:r>
                      <a:endParaRPr lang="en-US" sz="2000" b="0" dirty="0">
                        <a:solidFill>
                          <a:schemeClr val="tx1"/>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92479322"/>
      </p:ext>
    </p:extLst>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Raltegravir</a:t>
            </a:r>
          </a:p>
        </p:txBody>
      </p:sp>
      <p:sp>
        <p:nvSpPr>
          <p:cNvPr id="3" name="Text Placeholder 2"/>
          <p:cNvSpPr>
            <a:spLocks noGrp="1"/>
          </p:cNvSpPr>
          <p:nvPr>
            <p:ph type="body" idx="1"/>
          </p:nvPr>
        </p:nvSpPr>
        <p:spPr/>
        <p:txBody>
          <a:bodyPr/>
          <a:lstStyle/>
          <a:p>
            <a:r>
              <a:rPr lang="en-US" dirty="0"/>
              <a:t>Switch Trials</a:t>
            </a:r>
            <a:endParaRPr lang="en-US" dirty="0">
              <a:solidFill>
                <a:srgbClr val="264B71"/>
              </a:solidFill>
            </a:endParaRPr>
          </a:p>
        </p:txBody>
      </p:sp>
    </p:spTree>
    <p:extLst>
      <p:ext uri="{BB962C8B-B14F-4D97-AF65-F5344CB8AC3E}">
        <p14:creationId xmlns:p14="http://schemas.microsoft.com/office/powerpoint/2010/main" val="1839911904"/>
      </p:ext>
    </p:extLst>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lstStyle/>
          <a:p>
            <a:pPr>
              <a:lnSpc>
                <a:spcPts val="4000"/>
              </a:lnSpc>
            </a:pPr>
            <a:r>
              <a:rPr lang="en-US" sz="2400" b="0" dirty="0">
                <a:solidFill>
                  <a:schemeClr val="tx2"/>
                </a:solidFill>
              </a:rPr>
              <a:t>Switching from Lopinavir-</a:t>
            </a:r>
            <a:r>
              <a:rPr lang="en-US" sz="2400" b="0" dirty="0"/>
              <a:t>R</a:t>
            </a:r>
            <a:r>
              <a:rPr lang="en-US" sz="2400" b="0" dirty="0">
                <a:solidFill>
                  <a:schemeClr val="tx2"/>
                </a:solidFill>
              </a:rPr>
              <a:t>itonavir to Raltegravir</a:t>
            </a:r>
            <a:r>
              <a:rPr lang="en-US" sz="2800" b="0" dirty="0">
                <a:solidFill>
                  <a:schemeClr val="tx2"/>
                </a:solidFill>
              </a:rPr>
              <a:t/>
            </a:r>
            <a:br>
              <a:rPr lang="en-US" sz="2800" b="0" dirty="0">
                <a:solidFill>
                  <a:schemeClr val="tx2"/>
                </a:solidFill>
              </a:rPr>
            </a:br>
            <a:r>
              <a:rPr lang="en-US" dirty="0"/>
              <a:t>SWITCHMRK 1 &amp; 2 Trials</a:t>
            </a:r>
            <a:endParaRPr lang="en-US" dirty="0">
              <a:solidFill>
                <a:schemeClr val="tx2"/>
              </a:solidFill>
            </a:endParaRPr>
          </a:p>
        </p:txBody>
      </p:sp>
      <p:sp>
        <p:nvSpPr>
          <p:cNvPr id="2" name="Text Placeholder 1">
            <a:extLst>
              <a:ext uri="{FF2B5EF4-FFF2-40B4-BE49-F238E27FC236}">
                <a16:creationId xmlns:a16="http://schemas.microsoft.com/office/drawing/2014/main" id="{E3596F7F-BEE0-DE4F-B97C-A37CF69B70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3344330"/>
      </p:ext>
    </p:extLst>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4813000" y="2968098"/>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4813000" y="3561207"/>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Switching from Lopinavir-Ritonavir to Raltegravir</a:t>
            </a:r>
            <a:r>
              <a:rPr lang="en-US" sz="2800" dirty="0">
                <a:solidFill>
                  <a:srgbClr val="F0EADC"/>
                </a:solidFill>
                <a:ea typeface="ＭＳ Ｐゴシック" pitchFamily="31" charset="-128"/>
                <a:cs typeface="ＭＳ Ｐゴシック" pitchFamily="31" charset="-128"/>
              </a:rPr>
              <a:t/>
            </a:r>
            <a:br>
              <a:rPr lang="en-US" sz="2800" dirty="0">
                <a:solidFill>
                  <a:srgbClr val="F0EADC"/>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SWITCHMRK 1 &amp; 2 Trials: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Eron</a:t>
            </a:r>
            <a:r>
              <a:rPr lang="en-US" dirty="0"/>
              <a:t> JJ, et al. Lancet.  2010;375:396-407.</a:t>
            </a:r>
            <a:endParaRPr lang="en-US" dirty="0">
              <a:ea typeface="ＭＳ Ｐゴシック" pitchFamily="22" charset="-128"/>
              <a:cs typeface="ＭＳ Ｐゴシック" pitchFamily="22" charset="-128"/>
            </a:endParaRPr>
          </a:p>
        </p:txBody>
      </p:sp>
      <p:sp>
        <p:nvSpPr>
          <p:cNvPr id="24" name="Rectangle 7"/>
          <p:cNvSpPr>
            <a:spLocks noChangeArrowheads="1"/>
          </p:cNvSpPr>
          <p:nvPr/>
        </p:nvSpPr>
        <p:spPr bwMode="ltGray">
          <a:xfrm>
            <a:off x="5403873" y="2223368"/>
            <a:ext cx="3595272" cy="122833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Switch Arm</a:t>
            </a:r>
          </a:p>
          <a:p>
            <a:pPr algn="ctr">
              <a:lnSpc>
                <a:spcPts val="1800"/>
              </a:lnSpc>
              <a:spcBef>
                <a:spcPts val="600"/>
              </a:spcBef>
            </a:pPr>
            <a:r>
              <a:rPr lang="en-US" sz="1800" b="1" dirty="0">
                <a:solidFill>
                  <a:srgbClr val="000000"/>
                </a:solidFill>
                <a:latin typeface="Arial"/>
                <a:cs typeface="Arial"/>
              </a:rPr>
              <a:t>Raltegravir 400 mg BID </a:t>
            </a:r>
          </a:p>
          <a:p>
            <a:pPr algn="ctr">
              <a:lnSpc>
                <a:spcPts val="1800"/>
              </a:lnSpc>
              <a:spcBef>
                <a:spcPts val="600"/>
              </a:spcBef>
            </a:pPr>
            <a:r>
              <a:rPr lang="en-US" sz="1400" dirty="0">
                <a:solidFill>
                  <a:srgbClr val="000000"/>
                </a:solidFill>
                <a:latin typeface="Arial"/>
                <a:cs typeface="Arial"/>
              </a:rPr>
              <a:t>(n = 353)</a:t>
            </a:r>
          </a:p>
        </p:txBody>
      </p:sp>
      <p:sp>
        <p:nvSpPr>
          <p:cNvPr id="33" name="Rectangle 7"/>
          <p:cNvSpPr>
            <a:spLocks noChangeArrowheads="1"/>
          </p:cNvSpPr>
          <p:nvPr/>
        </p:nvSpPr>
        <p:spPr bwMode="ltGray">
          <a:xfrm>
            <a:off x="5403873" y="3875389"/>
            <a:ext cx="3595272" cy="1228339"/>
          </a:xfrm>
          <a:prstGeom prst="rect">
            <a:avLst/>
          </a:prstGeom>
          <a:solidFill>
            <a:srgbClr val="DBE4E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Continuation Arm</a:t>
            </a:r>
          </a:p>
          <a:p>
            <a:pPr algn="ctr">
              <a:lnSpc>
                <a:spcPts val="1800"/>
              </a:lnSpc>
              <a:spcBef>
                <a:spcPts val="600"/>
              </a:spcBef>
            </a:pPr>
            <a:r>
              <a:rPr lang="en-US" sz="1600" b="1" dirty="0">
                <a:solidFill>
                  <a:srgbClr val="000000"/>
                </a:solidFill>
                <a:latin typeface="Arial"/>
                <a:cs typeface="Arial"/>
              </a:rPr>
              <a:t>Lopinavir-ritonavir 400-100 mg BID</a:t>
            </a:r>
            <a:br>
              <a:rPr lang="en-US" sz="1600" b="1" dirty="0">
                <a:solidFill>
                  <a:srgbClr val="000000"/>
                </a:solidFill>
                <a:latin typeface="Arial"/>
                <a:cs typeface="Arial"/>
              </a:rPr>
            </a:br>
            <a:r>
              <a:rPr lang="en-US" sz="1400" dirty="0">
                <a:solidFill>
                  <a:srgbClr val="000000"/>
                </a:solidFill>
                <a:latin typeface="Arial"/>
                <a:cs typeface="Arial"/>
              </a:rPr>
              <a:t>(n = 354)</a:t>
            </a:r>
          </a:p>
        </p:txBody>
      </p:sp>
      <p:graphicFrame>
        <p:nvGraphicFramePr>
          <p:cNvPr id="10" name="Group 31"/>
          <p:cNvGraphicFramePr>
            <a:graphicFrameLocks noGrp="1"/>
          </p:cNvGraphicFramePr>
          <p:nvPr>
            <p:extLst>
              <p:ext uri="{D42A27DB-BD31-4B8C-83A1-F6EECF244321}">
                <p14:modId xmlns:p14="http://schemas.microsoft.com/office/powerpoint/2010/main" val="3712022887"/>
              </p:ext>
            </p:extLst>
          </p:nvPr>
        </p:nvGraphicFramePr>
        <p:xfrm>
          <a:off x="304801" y="1447800"/>
          <a:ext cx="4724400" cy="4417139"/>
        </p:xfrm>
        <a:graphic>
          <a:graphicData uri="http://schemas.openxmlformats.org/drawingml/2006/table">
            <a:tbl>
              <a:tblPr>
                <a:effectLst/>
              </a:tblPr>
              <a:tblGrid>
                <a:gridCol w="47244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SWITCHMRK 1&amp;2</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Randomized, double-blind, double-dummy trial evaluating switch from lopinavir-ritonavir to raltegravir in combination with background therapy.</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707 combined)</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HIV RNA &lt;50 copies/mL</a:t>
                      </a:r>
                      <a:r>
                        <a:rPr lang="en-US" sz="1600" baseline="0" dirty="0">
                          <a:solidFill>
                            <a:srgbClr val="000000"/>
                          </a:solidFill>
                          <a:latin typeface="Arial" pitchFamily="22" charset="0"/>
                        </a:rPr>
                        <a:t> for ≥</a:t>
                      </a:r>
                      <a:r>
                        <a:rPr lang="en-US" sz="1600" u="none" dirty="0">
                          <a:solidFill>
                            <a:srgbClr val="000000"/>
                          </a:solidFill>
                          <a:latin typeface="Arial" pitchFamily="22" charset="0"/>
                        </a:rPr>
                        <a:t>3 months</a:t>
                      </a:r>
                      <a:br>
                        <a:rPr lang="en-US" sz="1600" u="none" dirty="0">
                          <a:solidFill>
                            <a:srgbClr val="000000"/>
                          </a:solidFill>
                          <a:latin typeface="Arial" pitchFamily="22" charset="0"/>
                        </a:rPr>
                      </a:br>
                      <a:r>
                        <a:rPr lang="en-US" sz="1600" u="none" dirty="0">
                          <a:solidFill>
                            <a:srgbClr val="000000"/>
                          </a:solidFill>
                          <a:latin typeface="Arial" pitchFamily="22" charset="0"/>
                        </a:rPr>
                        <a:t>- On</a:t>
                      </a:r>
                      <a:r>
                        <a:rPr lang="en-US" sz="1600" u="none" baseline="0" dirty="0">
                          <a:solidFill>
                            <a:srgbClr val="000000"/>
                          </a:solidFill>
                          <a:latin typeface="Arial" pitchFamily="22" charset="0"/>
                        </a:rPr>
                        <a:t> lopinavir-ritonavir</a:t>
                      </a:r>
                      <a:r>
                        <a:rPr lang="en-US" sz="1600" u="none" dirty="0">
                          <a:solidFill>
                            <a:srgbClr val="000000"/>
                          </a:solidFill>
                          <a:latin typeface="Arial" pitchFamily="22" charset="0"/>
                        </a:rPr>
                        <a:t/>
                      </a:r>
                      <a:br>
                        <a:rPr lang="en-US" sz="1600" u="none" dirty="0">
                          <a:solidFill>
                            <a:srgbClr val="000000"/>
                          </a:solidFill>
                          <a:latin typeface="Arial" pitchFamily="22" charset="0"/>
                        </a:rPr>
                      </a:br>
                      <a:r>
                        <a:rPr lang="en-US" sz="1600" dirty="0">
                          <a:solidFill>
                            <a:srgbClr val="000000"/>
                          </a:solidFill>
                          <a:latin typeface="Arial" pitchFamily="22" charset="0"/>
                        </a:rPr>
                        <a:t>- CD4</a:t>
                      </a:r>
                      <a:r>
                        <a:rPr lang="en-US" sz="1600" baseline="0" dirty="0">
                          <a:solidFill>
                            <a:srgbClr val="000000"/>
                          </a:solidFill>
                          <a:latin typeface="Arial" pitchFamily="22" charset="0"/>
                        </a:rPr>
                        <a:t> count ≥</a:t>
                      </a:r>
                      <a:r>
                        <a:rPr lang="en-US" sz="1600" dirty="0">
                          <a:solidFill>
                            <a:srgbClr val="000000"/>
                          </a:solidFill>
                          <a:latin typeface="Arial" pitchFamily="22" charset="0"/>
                        </a:rPr>
                        <a:t>100 cells/mm</a:t>
                      </a:r>
                      <a:r>
                        <a:rPr lang="en-US" sz="1600" baseline="30000" dirty="0">
                          <a:solidFill>
                            <a:srgbClr val="000000"/>
                          </a:solidFill>
                          <a:latin typeface="Arial" pitchFamily="22" charset="0"/>
                        </a:rPr>
                        <a:t>3 </a:t>
                      </a:r>
                      <a:br>
                        <a:rPr lang="en-US" sz="1600" baseline="30000" dirty="0">
                          <a:solidFill>
                            <a:srgbClr val="000000"/>
                          </a:solidFill>
                          <a:latin typeface="Arial" pitchFamily="22" charset="0"/>
                        </a:rPr>
                      </a:br>
                      <a:r>
                        <a:rPr lang="en-US" sz="1600" baseline="0" dirty="0">
                          <a:solidFill>
                            <a:srgbClr val="000000"/>
                          </a:solidFill>
                          <a:latin typeface="Arial" pitchFamily="22" charset="0"/>
                        </a:rPr>
                        <a:t>- No lipid-lowering agent for 12 weeks </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400 mg BID + background therapy</a:t>
                      </a:r>
                      <a:br>
                        <a:rPr lang="en-US" sz="1600" b="0" baseline="0" dirty="0">
                          <a:solidFill>
                            <a:srgbClr val="000000"/>
                          </a:solidFill>
                          <a:latin typeface="Arial" pitchFamily="22" charset="0"/>
                        </a:rPr>
                      </a:br>
                      <a:r>
                        <a:rPr lang="en-US" sz="1600" baseline="0" dirty="0">
                          <a:solidFill>
                            <a:srgbClr val="000000"/>
                          </a:solidFill>
                          <a:latin typeface="Arial" pitchFamily="22" charset="0"/>
                        </a:rPr>
                        <a:t>- </a:t>
                      </a:r>
                      <a:r>
                        <a:rPr lang="en-US" sz="1600" b="0" baseline="0" dirty="0">
                          <a:solidFill>
                            <a:srgbClr val="000000"/>
                          </a:solidFill>
                          <a:latin typeface="Arial" pitchFamily="22" charset="0"/>
                        </a:rPr>
                        <a:t>Lopinavir-ritonavir 400-100 mg BID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background therapy </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228600" y="5983811"/>
            <a:ext cx="7391400" cy="338554"/>
          </a:xfrm>
          <a:prstGeom prst="rect">
            <a:avLst/>
          </a:prstGeom>
          <a:noFill/>
        </p:spPr>
        <p:txBody>
          <a:bodyPr wrap="square" rtlCol="0">
            <a:spAutoFit/>
          </a:bodyPr>
          <a:lstStyle/>
          <a:p>
            <a:r>
              <a:rPr lang="en-US" sz="1600" dirty="0">
                <a:latin typeface="Arial"/>
              </a:rPr>
              <a:t>*Background therapy in both groups included at least 2 NRTIs</a:t>
            </a:r>
          </a:p>
        </p:txBody>
      </p:sp>
    </p:spTree>
    <p:extLst>
      <p:ext uri="{BB962C8B-B14F-4D97-AF65-F5344CB8AC3E}">
        <p14:creationId xmlns:p14="http://schemas.microsoft.com/office/powerpoint/2010/main" val="3076766469"/>
      </p:ext>
    </p:extLst>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latin typeface="Arial" pitchFamily="22" charset="0"/>
              </a:rPr>
              <a:t>Switching from Lopinavir-Ritonavir to Raltegravir</a:t>
            </a:r>
            <a:r>
              <a:rPr lang="en-US" sz="2400" dirty="0">
                <a:solidFill>
                  <a:srgbClr val="E3D8E8"/>
                </a:solidFill>
                <a:ea typeface="ＭＳ Ｐゴシック" pitchFamily="31" charset="-128"/>
                <a:cs typeface="ＭＳ Ｐゴシック" pitchFamily="31" charset="-128"/>
              </a:rPr>
              <a:t/>
            </a:r>
            <a:br>
              <a:rPr lang="en-US" sz="2400" dirty="0">
                <a:solidFill>
                  <a:srgbClr val="E3D8E8"/>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SWITCHMRK 1 &amp; 2 Trials: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24: Virologic Response (Non-Completion </a:t>
            </a:r>
            <a:r>
              <a:rPr lang="en-US" sz="2000" dirty="0">
                <a:latin typeface="Arial" pitchFamily="-110" charset="0"/>
                <a:ea typeface="ＭＳ Ｐゴシック" pitchFamily="-110" charset="-128"/>
                <a:cs typeface="ＭＳ Ｐゴシック" pitchFamily="-110" charset="-128"/>
              </a:rPr>
              <a:t>Counted as</a:t>
            </a:r>
            <a:r>
              <a:rPr lang="en-US" sz="2000" dirty="0">
                <a:solidFill>
                  <a:schemeClr val="bg1"/>
                </a:solidFill>
                <a:latin typeface="Arial" pitchFamily="-110" charset="0"/>
                <a:ea typeface="ＭＳ Ｐゴシック" pitchFamily="-110" charset="-128"/>
                <a:cs typeface="ＭＳ Ｐゴシック" pitchFamily="-110" charset="-128"/>
              </a:rPr>
              <a:t> Failure)</a:t>
            </a:r>
          </a:p>
        </p:txBody>
      </p:sp>
      <p:sp>
        <p:nvSpPr>
          <p:cNvPr id="6" name="Content Placeholder 5"/>
          <p:cNvSpPr>
            <a:spLocks noGrp="1"/>
          </p:cNvSpPr>
          <p:nvPr>
            <p:ph type="body" sz="quarter" idx="16"/>
          </p:nvPr>
        </p:nvSpPr>
        <p:spPr/>
        <p:txBody>
          <a:bodyPr/>
          <a:lstStyle/>
          <a:p>
            <a:r>
              <a:rPr lang="en-US" dirty="0"/>
              <a:t>Source: </a:t>
            </a:r>
            <a:r>
              <a:rPr lang="en-US" dirty="0" err="1"/>
              <a:t>Eron</a:t>
            </a:r>
            <a:r>
              <a:rPr lang="en-US" dirty="0"/>
              <a:t> JJ, et al. Lancet.  2010;375:396-407.</a:t>
            </a:r>
            <a:endParaRPr lang="en-US" dirty="0">
              <a:ea typeface="ＭＳ Ｐゴシック" pitchFamily="22" charset="-128"/>
              <a:cs typeface="ＭＳ Ｐゴシック" pitchFamily="22" charset="-128"/>
            </a:endParaRPr>
          </a:p>
        </p:txBody>
      </p:sp>
      <p:graphicFrame>
        <p:nvGraphicFramePr>
          <p:cNvPr id="7" name="Chart 6"/>
          <p:cNvGraphicFramePr>
            <a:graphicFrameLocks/>
          </p:cNvGraphicFramePr>
          <p:nvPr>
            <p:extLst>
              <p:ext uri="{D42A27DB-BD31-4B8C-83A1-F6EECF244321}">
                <p14:modId xmlns:p14="http://schemas.microsoft.com/office/powerpoint/2010/main" val="1775456916"/>
              </p:ext>
            </p:extLst>
          </p:nvPr>
        </p:nvGraphicFramePr>
        <p:xfrm>
          <a:off x="457200" y="1752600"/>
          <a:ext cx="8229600" cy="419099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a:spLocks noChangeArrowheads="1"/>
          </p:cNvSpPr>
          <p:nvPr/>
        </p:nvSpPr>
        <p:spPr bwMode="gray">
          <a:xfrm>
            <a:off x="0" y="6083809"/>
            <a:ext cx="9162288" cy="316991"/>
          </a:xfrm>
          <a:prstGeom prst="rect">
            <a:avLst/>
          </a:prstGeom>
          <a:solidFill>
            <a:schemeClr val="bg1">
              <a:lumMod val="95000"/>
            </a:schemeClr>
          </a:solidFill>
          <a:ln w="12700">
            <a:noFill/>
            <a:miter lim="800000"/>
            <a:headEnd/>
            <a:tailEnd/>
          </a:ln>
        </p:spPr>
        <p:txBody>
          <a:bodyPr lIns="365760" tIns="45458" rIns="92539" bIns="45458">
            <a:prstTxWarp prst="textNoShape">
              <a:avLst/>
            </a:prstTxWarp>
          </a:bodyPr>
          <a:lstStyle/>
          <a:p>
            <a:pPr defTabSz="935038">
              <a:spcBef>
                <a:spcPts val="0"/>
              </a:spcBef>
            </a:pPr>
            <a:r>
              <a:rPr lang="en-US" sz="1400" dirty="0">
                <a:solidFill>
                  <a:srgbClr val="000000"/>
                </a:solidFill>
                <a:latin typeface="Arial" pitchFamily="22" charset="0"/>
              </a:rPr>
              <a:t>Virologic Failure: Lopinavir-Ritonavir (N = 4); Raltegravir (N = 12)</a:t>
            </a:r>
          </a:p>
        </p:txBody>
      </p:sp>
      <p:sp>
        <p:nvSpPr>
          <p:cNvPr id="10" name="Rectangle 9"/>
          <p:cNvSpPr/>
          <p:nvPr/>
        </p:nvSpPr>
        <p:spPr>
          <a:xfrm>
            <a:off x="1854200" y="500380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139/172</a:t>
            </a:r>
          </a:p>
        </p:txBody>
      </p:sp>
      <p:sp>
        <p:nvSpPr>
          <p:cNvPr id="11" name="Rectangle 10"/>
          <p:cNvSpPr/>
          <p:nvPr/>
        </p:nvSpPr>
        <p:spPr>
          <a:xfrm>
            <a:off x="4182872" y="500380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154/175</a:t>
            </a:r>
          </a:p>
        </p:txBody>
      </p:sp>
      <p:sp>
        <p:nvSpPr>
          <p:cNvPr id="12" name="Rectangle 11"/>
          <p:cNvSpPr/>
          <p:nvPr/>
        </p:nvSpPr>
        <p:spPr>
          <a:xfrm>
            <a:off x="6502400" y="500380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293/347</a:t>
            </a:r>
          </a:p>
        </p:txBody>
      </p:sp>
      <p:sp>
        <p:nvSpPr>
          <p:cNvPr id="13" name="Rectangle 12"/>
          <p:cNvSpPr/>
          <p:nvPr/>
        </p:nvSpPr>
        <p:spPr>
          <a:xfrm>
            <a:off x="2628900" y="500380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152174</a:t>
            </a:r>
          </a:p>
        </p:txBody>
      </p:sp>
      <p:sp>
        <p:nvSpPr>
          <p:cNvPr id="15" name="Rectangle 14"/>
          <p:cNvSpPr/>
          <p:nvPr/>
        </p:nvSpPr>
        <p:spPr>
          <a:xfrm>
            <a:off x="4965700" y="500380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167/178</a:t>
            </a:r>
          </a:p>
        </p:txBody>
      </p:sp>
      <p:sp>
        <p:nvSpPr>
          <p:cNvPr id="16" name="Rectangle 15"/>
          <p:cNvSpPr/>
          <p:nvPr/>
        </p:nvSpPr>
        <p:spPr>
          <a:xfrm>
            <a:off x="7277100" y="500380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319/352</a:t>
            </a:r>
          </a:p>
        </p:txBody>
      </p:sp>
    </p:spTree>
    <p:extLst>
      <p:ext uri="{BB962C8B-B14F-4D97-AF65-F5344CB8AC3E}">
        <p14:creationId xmlns:p14="http://schemas.microsoft.com/office/powerpoint/2010/main" val="242187222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 TDF-FTC vs. Efavirenz + TDF-FTC</a:t>
            </a:r>
            <a:r>
              <a:rPr lang="en-US" sz="1800" dirty="0">
                <a:solidFill>
                  <a:schemeClr val="accent2">
                    <a:lumMod val="20000"/>
                    <a:lumOff val="80000"/>
                  </a:schemeClr>
                </a:solidFill>
                <a:ea typeface="ＭＳ Ｐゴシック" pitchFamily="31" charset="-128"/>
                <a:cs typeface="ＭＳ Ｐゴシック" pitchFamily="31" charset="-128"/>
              </a:rPr>
              <a:t/>
            </a:r>
            <a:br>
              <a:rPr lang="en-US" sz="18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Result</a:t>
            </a:r>
            <a:endParaRPr lang="en-US" sz="2400" dirty="0"/>
          </a:p>
        </p:txBody>
      </p:sp>
      <p:sp>
        <p:nvSpPr>
          <p:cNvPr id="5" name="Text Placeholder 4"/>
          <p:cNvSpPr>
            <a:spLocks noGrp="1"/>
          </p:cNvSpPr>
          <p:nvPr>
            <p:ph type="body" sz="quarter" idx="15"/>
          </p:nvPr>
        </p:nvSpPr>
        <p:spPr>
          <a:prstGeom prst="rect">
            <a:avLst/>
          </a:prstGeom>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Adverse Events through 48 Weeks </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Lennox JL, et al. </a:t>
            </a:r>
            <a:r>
              <a:rPr lang="sk-SK" dirty="0"/>
              <a:t>Lancet. 2009;374(9692):796-806.</a:t>
            </a:r>
            <a:endParaRPr lang="en-US" dirty="0"/>
          </a:p>
        </p:txBody>
      </p:sp>
      <p:graphicFrame>
        <p:nvGraphicFramePr>
          <p:cNvPr id="30" name="Chart 29"/>
          <p:cNvGraphicFramePr>
            <a:graphicFrameLocks/>
          </p:cNvGraphicFramePr>
          <p:nvPr>
            <p:extLst/>
          </p:nvPr>
        </p:nvGraphicFramePr>
        <p:xfrm>
          <a:off x="531813" y="1828800"/>
          <a:ext cx="8077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7564764"/>
      </p:ext>
    </p:extLst>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latin typeface="Arial" pitchFamily="22" charset="0"/>
              </a:rPr>
              <a:t>Switching from Lopinavir-Ritonavir to Raltegravir</a:t>
            </a:r>
            <a:r>
              <a:rPr lang="en-US" sz="2400" dirty="0">
                <a:solidFill>
                  <a:srgbClr val="E3D8E8"/>
                </a:solidFill>
                <a:ea typeface="ＭＳ Ｐゴシック" pitchFamily="31" charset="-128"/>
                <a:cs typeface="ＭＳ Ｐゴシック" pitchFamily="31" charset="-128"/>
              </a:rPr>
              <a:t/>
            </a:r>
            <a:br>
              <a:rPr lang="en-US" sz="2400" dirty="0">
                <a:solidFill>
                  <a:srgbClr val="E3D8E8"/>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SWITCHMRK 1 &amp; 2 Trials: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24: Virologic Response (Non-Completion </a:t>
            </a:r>
            <a:r>
              <a:rPr lang="en-US" sz="2000" dirty="0">
                <a:latin typeface="Arial" pitchFamily="-110" charset="0"/>
                <a:ea typeface="ＭＳ Ｐゴシック" pitchFamily="-110" charset="-128"/>
                <a:cs typeface="ＭＳ Ｐゴシック" pitchFamily="-110" charset="-128"/>
              </a:rPr>
              <a:t>Counted as</a:t>
            </a:r>
            <a:r>
              <a:rPr lang="en-US" sz="2000" dirty="0">
                <a:solidFill>
                  <a:schemeClr val="bg1"/>
                </a:solidFill>
                <a:latin typeface="Arial" pitchFamily="-110" charset="0"/>
                <a:ea typeface="ＭＳ Ｐゴシック" pitchFamily="-110" charset="-128"/>
                <a:cs typeface="ＭＳ Ｐゴシック" pitchFamily="-110" charset="-128"/>
              </a:rPr>
              <a:t> Failure)</a:t>
            </a:r>
          </a:p>
        </p:txBody>
      </p:sp>
      <p:sp>
        <p:nvSpPr>
          <p:cNvPr id="6" name="Content Placeholder 5"/>
          <p:cNvSpPr>
            <a:spLocks noGrp="1"/>
          </p:cNvSpPr>
          <p:nvPr>
            <p:ph type="body" sz="quarter" idx="16"/>
          </p:nvPr>
        </p:nvSpPr>
        <p:spPr/>
        <p:txBody>
          <a:bodyPr/>
          <a:lstStyle/>
          <a:p>
            <a:r>
              <a:rPr lang="en-US" dirty="0"/>
              <a:t>Source: </a:t>
            </a:r>
            <a:r>
              <a:rPr lang="en-US" dirty="0" err="1"/>
              <a:t>Eron</a:t>
            </a:r>
            <a:r>
              <a:rPr lang="en-US" dirty="0"/>
              <a:t> JJ, et al. Lancet.  2010;375:396-407.</a:t>
            </a:r>
            <a:endParaRPr lang="en-US" dirty="0">
              <a:ea typeface="ＭＳ Ｐゴシック" pitchFamily="22" charset="-128"/>
              <a:cs typeface="ＭＳ Ｐゴシック" pitchFamily="22" charset="-128"/>
            </a:endParaRPr>
          </a:p>
        </p:txBody>
      </p:sp>
      <p:graphicFrame>
        <p:nvGraphicFramePr>
          <p:cNvPr id="7" name="Chart 6"/>
          <p:cNvGraphicFramePr>
            <a:graphicFrameLocks/>
          </p:cNvGraphicFramePr>
          <p:nvPr>
            <p:extLst>
              <p:ext uri="{D42A27DB-BD31-4B8C-83A1-F6EECF244321}">
                <p14:modId xmlns:p14="http://schemas.microsoft.com/office/powerpoint/2010/main" val="927888174"/>
              </p:ext>
            </p:extLst>
          </p:nvPr>
        </p:nvGraphicFramePr>
        <p:xfrm>
          <a:off x="457200" y="1905000"/>
          <a:ext cx="8458200" cy="452018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2396917" y="5202573"/>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112/128</a:t>
            </a:r>
          </a:p>
        </p:txBody>
      </p:sp>
      <p:sp>
        <p:nvSpPr>
          <p:cNvPr id="11" name="Rectangle 10"/>
          <p:cNvSpPr/>
          <p:nvPr/>
        </p:nvSpPr>
        <p:spPr>
          <a:xfrm>
            <a:off x="5884271" y="5202573"/>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85/111</a:t>
            </a:r>
          </a:p>
        </p:txBody>
      </p:sp>
      <p:sp>
        <p:nvSpPr>
          <p:cNvPr id="13" name="Rectangle 12"/>
          <p:cNvSpPr/>
          <p:nvPr/>
        </p:nvSpPr>
        <p:spPr>
          <a:xfrm>
            <a:off x="3375141" y="5202573"/>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117/130</a:t>
            </a:r>
          </a:p>
        </p:txBody>
      </p:sp>
      <p:sp>
        <p:nvSpPr>
          <p:cNvPr id="15" name="Rectangle 14"/>
          <p:cNvSpPr/>
          <p:nvPr/>
        </p:nvSpPr>
        <p:spPr>
          <a:xfrm>
            <a:off x="6893571" y="5202573"/>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113/123</a:t>
            </a:r>
          </a:p>
        </p:txBody>
      </p:sp>
    </p:spTree>
    <p:extLst>
      <p:ext uri="{BB962C8B-B14F-4D97-AF65-F5344CB8AC3E}">
        <p14:creationId xmlns:p14="http://schemas.microsoft.com/office/powerpoint/2010/main" val="1520777597"/>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latin typeface="Arial" pitchFamily="22" charset="0"/>
              </a:rPr>
              <a:t>Switching from Lopinavir-Ritonavir to Raltegravir</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SWITCHMRK 1 Trial: Results</a:t>
            </a:r>
            <a:endParaRPr lang="en-US" sz="2800" dirty="0"/>
          </a:p>
        </p:txBody>
      </p:sp>
      <p:sp>
        <p:nvSpPr>
          <p:cNvPr id="15" name="Text Placeholder 14"/>
          <p:cNvSpPr>
            <a:spLocks noGrp="1"/>
          </p:cNvSpPr>
          <p:nvPr>
            <p:ph type="body" sz="quarter" idx="15"/>
          </p:nvPr>
        </p:nvSpPr>
        <p:spPr/>
        <p:txBody>
          <a:bodyPr/>
          <a:lstStyle/>
          <a:p>
            <a:r>
              <a:rPr lang="en-US" sz="2000" dirty="0"/>
              <a:t>SWITCHMRK 1 Week 12: Analysis of Lipids</a:t>
            </a:r>
          </a:p>
        </p:txBody>
      </p:sp>
      <p:sp>
        <p:nvSpPr>
          <p:cNvPr id="5" name="Content Placeholder 4"/>
          <p:cNvSpPr>
            <a:spLocks noGrp="1"/>
          </p:cNvSpPr>
          <p:nvPr>
            <p:ph type="body" sz="quarter" idx="16"/>
          </p:nvPr>
        </p:nvSpPr>
        <p:spPr/>
        <p:txBody>
          <a:bodyPr/>
          <a:lstStyle/>
          <a:p>
            <a:r>
              <a:rPr lang="en-US" dirty="0"/>
              <a:t>Source: </a:t>
            </a:r>
            <a:r>
              <a:rPr lang="en-US" dirty="0" err="1"/>
              <a:t>Eron</a:t>
            </a:r>
            <a:r>
              <a:rPr lang="en-US" dirty="0"/>
              <a:t> JJ, et al. Lancet.  2010;375:396-407.</a:t>
            </a:r>
            <a:endParaRPr lang="en-US" dirty="0">
              <a:ea typeface="ＭＳ Ｐゴシック" pitchFamily="22" charset="-128"/>
              <a:cs typeface="ＭＳ Ｐゴシック" pitchFamily="22" charset="-128"/>
            </a:endParaRPr>
          </a:p>
        </p:txBody>
      </p:sp>
      <p:graphicFrame>
        <p:nvGraphicFramePr>
          <p:cNvPr id="7" name="Chart 6"/>
          <p:cNvGraphicFramePr>
            <a:graphicFrameLocks/>
          </p:cNvGraphicFramePr>
          <p:nvPr>
            <p:extLst>
              <p:ext uri="{D42A27DB-BD31-4B8C-83A1-F6EECF244321}">
                <p14:modId xmlns:p14="http://schemas.microsoft.com/office/powerpoint/2010/main" val="629608763"/>
              </p:ext>
            </p:extLst>
          </p:nvPr>
        </p:nvGraphicFramePr>
        <p:xfrm>
          <a:off x="457200" y="1905003"/>
          <a:ext cx="8229600" cy="4343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3186206"/>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latin typeface="Arial" pitchFamily="22" charset="0"/>
              </a:rPr>
              <a:t>Switching from Lopinavir-Ritonavir to Raltegravir</a:t>
            </a:r>
            <a:r>
              <a:rPr lang="en-US" sz="2200" dirty="0">
                <a:solidFill>
                  <a:srgbClr val="F0EADC"/>
                </a:solidFill>
                <a:ea typeface="ＭＳ Ｐゴシック" pitchFamily="31" charset="-128"/>
                <a:cs typeface="ＭＳ Ｐゴシック" pitchFamily="31" charset="-128"/>
              </a:rPr>
              <a:t/>
            </a:r>
            <a:br>
              <a:rPr lang="en-US" sz="2200" dirty="0">
                <a:solidFill>
                  <a:srgbClr val="F0EADC"/>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SWITCHMRK 2 Trial: Results</a:t>
            </a:r>
            <a:endParaRPr lang="en-US" sz="2800" dirty="0"/>
          </a:p>
        </p:txBody>
      </p:sp>
      <p:sp>
        <p:nvSpPr>
          <p:cNvPr id="15" name="Text Placeholder 14"/>
          <p:cNvSpPr>
            <a:spLocks noGrp="1"/>
          </p:cNvSpPr>
          <p:nvPr>
            <p:ph type="body" sz="quarter" idx="15"/>
          </p:nvPr>
        </p:nvSpPr>
        <p:spPr/>
        <p:txBody>
          <a:bodyPr/>
          <a:lstStyle/>
          <a:p>
            <a:r>
              <a:rPr lang="en-US" sz="2000" dirty="0"/>
              <a:t>SWITCHMRK 2 Week 12: Analysis of Lipids</a:t>
            </a:r>
          </a:p>
        </p:txBody>
      </p:sp>
      <p:sp>
        <p:nvSpPr>
          <p:cNvPr id="5" name="Content Placeholder 4"/>
          <p:cNvSpPr>
            <a:spLocks noGrp="1"/>
          </p:cNvSpPr>
          <p:nvPr>
            <p:ph type="body" sz="quarter" idx="16"/>
          </p:nvPr>
        </p:nvSpPr>
        <p:spPr/>
        <p:txBody>
          <a:bodyPr/>
          <a:lstStyle/>
          <a:p>
            <a:r>
              <a:rPr lang="en-US" dirty="0"/>
              <a:t>Source: </a:t>
            </a:r>
            <a:r>
              <a:rPr lang="en-US" dirty="0" err="1"/>
              <a:t>Eron</a:t>
            </a:r>
            <a:r>
              <a:rPr lang="en-US" dirty="0"/>
              <a:t> JJ, et al. Lancet.  2010;375:396-407.</a:t>
            </a:r>
            <a:endParaRPr lang="en-US" dirty="0">
              <a:ea typeface="ＭＳ Ｐゴシック" pitchFamily="22" charset="-128"/>
              <a:cs typeface="ＭＳ Ｐゴシック" pitchFamily="22" charset="-128"/>
            </a:endParaRPr>
          </a:p>
        </p:txBody>
      </p:sp>
      <p:graphicFrame>
        <p:nvGraphicFramePr>
          <p:cNvPr id="6" name="Chart 5"/>
          <p:cNvGraphicFramePr>
            <a:graphicFrameLocks/>
          </p:cNvGraphicFramePr>
          <p:nvPr>
            <p:extLst>
              <p:ext uri="{D42A27DB-BD31-4B8C-83A1-F6EECF244321}">
                <p14:modId xmlns:p14="http://schemas.microsoft.com/office/powerpoint/2010/main" val="1914898068"/>
              </p:ext>
            </p:extLst>
          </p:nvPr>
        </p:nvGraphicFramePr>
        <p:xfrm>
          <a:off x="444500" y="19050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5686355"/>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solidFill>
                  <a:srgbClr val="E7F1CA"/>
                </a:solidFill>
                <a:latin typeface="Arial" pitchFamily="22" charset="0"/>
              </a:rPr>
              <a:t>Switching from Lopinavir-Ritonavir to Raltegravir</a:t>
            </a:r>
            <a:r>
              <a:rPr lang="en-US" sz="2200" dirty="0">
                <a:solidFill>
                  <a:srgbClr val="F0EADC"/>
                </a:solidFill>
                <a:ea typeface="ＭＳ Ｐゴシック" pitchFamily="31" charset="-128"/>
                <a:cs typeface="ＭＳ Ｐゴシック" pitchFamily="31" charset="-128"/>
              </a:rPr>
              <a:t/>
            </a:r>
            <a:br>
              <a:rPr lang="en-US" sz="2200" dirty="0">
                <a:solidFill>
                  <a:srgbClr val="F0EADC"/>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SWITCHMRK 1 &amp; 2 Trials: Conclusions</a:t>
            </a:r>
            <a:endParaRPr lang="en-US" sz="2800" dirty="0"/>
          </a:p>
        </p:txBody>
      </p:sp>
      <p:sp>
        <p:nvSpPr>
          <p:cNvPr id="7" name="Content Placeholder 6"/>
          <p:cNvSpPr>
            <a:spLocks noGrp="1"/>
          </p:cNvSpPr>
          <p:nvPr>
            <p:ph type="body" sz="quarter" idx="14"/>
          </p:nvPr>
        </p:nvSpPr>
        <p:spPr/>
        <p:txBody>
          <a:bodyPr/>
          <a:lstStyle/>
          <a:p>
            <a:r>
              <a:rPr lang="en-US" dirty="0"/>
              <a:t>Source: </a:t>
            </a:r>
            <a:r>
              <a:rPr lang="en-US" dirty="0" err="1"/>
              <a:t>Eron</a:t>
            </a:r>
            <a:r>
              <a:rPr lang="en-US" dirty="0"/>
              <a:t> JJ, et al. Lancet.  2010;375:396-407.</a:t>
            </a:r>
            <a:endParaRPr lang="en-US" dirty="0">
              <a:ea typeface="ＭＳ Ｐゴシック" pitchFamily="22" charset="-128"/>
              <a:cs typeface="ＭＳ Ｐゴシック" pitchFamily="22" charset="-128"/>
            </a:endParaRPr>
          </a:p>
        </p:txBody>
      </p:sp>
      <p:graphicFrame>
        <p:nvGraphicFramePr>
          <p:cNvPr id="5" name="Table 4"/>
          <p:cNvGraphicFramePr>
            <a:graphicFrameLocks noGrp="1"/>
          </p:cNvGraphicFramePr>
          <p:nvPr>
            <p:extLst/>
          </p:nvPr>
        </p:nvGraphicFramePr>
        <p:xfrm>
          <a:off x="0" y="266700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“Although switching to </a:t>
                      </a:r>
                      <a:r>
                        <a:rPr lang="en-US" sz="2000" b="0" dirty="0" err="1">
                          <a:solidFill>
                            <a:srgbClr val="000000"/>
                          </a:solidFill>
                          <a:latin typeface="Arial"/>
                          <a:cs typeface="Arial"/>
                        </a:rPr>
                        <a:t>raltegravir</a:t>
                      </a:r>
                      <a:r>
                        <a:rPr lang="en-US" sz="2000" b="0" dirty="0">
                          <a:solidFill>
                            <a:srgbClr val="000000"/>
                          </a:solidFill>
                          <a:latin typeface="Arial"/>
                          <a:cs typeface="Arial"/>
                        </a:rPr>
                        <a:t> was associated with greater reductions in serum lipid concentrations than was continuation of </a:t>
                      </a:r>
                      <a:r>
                        <a:rPr lang="en-US" sz="2000" b="0" dirty="0" err="1">
                          <a:solidFill>
                            <a:srgbClr val="000000"/>
                          </a:solidFill>
                          <a:latin typeface="Arial"/>
                          <a:cs typeface="Arial"/>
                        </a:rPr>
                        <a:t>lopinavir-ritonavir</a:t>
                      </a:r>
                      <a:r>
                        <a:rPr lang="en-US" sz="2000" b="0" dirty="0">
                          <a:solidFill>
                            <a:srgbClr val="000000"/>
                          </a:solidFill>
                          <a:latin typeface="Arial"/>
                          <a:cs typeface="Arial"/>
                        </a:rPr>
                        <a:t>, efficacy results did not establish non-inferiority of </a:t>
                      </a:r>
                      <a:r>
                        <a:rPr lang="en-US" sz="2000" b="0" dirty="0" err="1">
                          <a:solidFill>
                            <a:srgbClr val="000000"/>
                          </a:solidFill>
                          <a:latin typeface="Arial"/>
                          <a:cs typeface="Arial"/>
                        </a:rPr>
                        <a:t>raltegravir</a:t>
                      </a:r>
                      <a:r>
                        <a:rPr lang="en-US" sz="2000" b="0" dirty="0">
                          <a:solidFill>
                            <a:srgbClr val="000000"/>
                          </a:solidFill>
                          <a:latin typeface="Arial"/>
                          <a:cs typeface="Arial"/>
                        </a:rPr>
                        <a:t> to </a:t>
                      </a:r>
                      <a:r>
                        <a:rPr lang="en-US" sz="2000" b="0" dirty="0" err="1">
                          <a:solidFill>
                            <a:srgbClr val="000000"/>
                          </a:solidFill>
                          <a:latin typeface="Arial"/>
                          <a:cs typeface="Arial"/>
                        </a:rPr>
                        <a:t>lopinavir-ritonavir</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2266345"/>
      </p:ext>
    </p:extLst>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lstStyle/>
          <a:p>
            <a:pPr>
              <a:lnSpc>
                <a:spcPts val="4000"/>
              </a:lnSpc>
            </a:pPr>
            <a:r>
              <a:rPr lang="en-US" sz="2800" b="0" dirty="0"/>
              <a:t>Switch from Protease Inhibitor to Raltegravir</a:t>
            </a:r>
            <a:r>
              <a:rPr lang="en-US" dirty="0"/>
              <a:t/>
            </a:r>
            <a:br>
              <a:rPr lang="en-US" dirty="0"/>
            </a:br>
            <a:r>
              <a:rPr lang="en-US" dirty="0"/>
              <a:t>SPIRAL Trial</a:t>
            </a:r>
            <a:endParaRPr lang="en-US" dirty="0">
              <a:solidFill>
                <a:schemeClr val="tx2"/>
              </a:solidFill>
            </a:endParaRPr>
          </a:p>
        </p:txBody>
      </p:sp>
      <p:sp>
        <p:nvSpPr>
          <p:cNvPr id="2" name="Text Placeholder 1">
            <a:extLst>
              <a:ext uri="{FF2B5EF4-FFF2-40B4-BE49-F238E27FC236}">
                <a16:creationId xmlns:a16="http://schemas.microsoft.com/office/drawing/2014/main" id="{F226E556-67F7-4740-8172-2BAE705588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6078229"/>
      </p:ext>
    </p:extLst>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104150" y="3080287"/>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104150" y="3673396"/>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Switch from Protease Inhibitor to Raltegravir</a:t>
            </a:r>
            <a:r>
              <a:rPr lang="en-US" sz="2400" dirty="0">
                <a:solidFill>
                  <a:srgbClr val="E3D8E8"/>
                </a:solidFill>
                <a:ea typeface="ＭＳ Ｐゴシック" pitchFamily="31" charset="-128"/>
                <a:cs typeface="ＭＳ Ｐゴシック" pitchFamily="31" charset="-128"/>
              </a:rPr>
              <a:t/>
            </a:r>
            <a:br>
              <a:rPr lang="en-US" sz="2400" dirty="0">
                <a:solidFill>
                  <a:srgbClr val="E3D8E8"/>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SPIRAL Trial: Study Design</a:t>
            </a:r>
            <a:endParaRPr lang="en-US" sz="2800" dirty="0"/>
          </a:p>
        </p:txBody>
      </p:sp>
      <p:sp>
        <p:nvSpPr>
          <p:cNvPr id="6" name="Content Placeholder 5"/>
          <p:cNvSpPr>
            <a:spLocks noGrp="1"/>
          </p:cNvSpPr>
          <p:nvPr>
            <p:ph type="body" sz="quarter" idx="14"/>
          </p:nvPr>
        </p:nvSpPr>
        <p:spPr/>
        <p:txBody>
          <a:bodyPr/>
          <a:lstStyle/>
          <a:p>
            <a:r>
              <a:rPr lang="en-US" dirty="0"/>
              <a:t>Source: Martinez E, et al. AIDS. 2010;24:1697-1707</a:t>
            </a:r>
            <a:r>
              <a:rPr lang="fr-FR" dirty="0"/>
              <a:t>.</a:t>
            </a:r>
            <a:endParaRPr lang="en-US" dirty="0"/>
          </a:p>
        </p:txBody>
      </p:sp>
      <p:sp>
        <p:nvSpPr>
          <p:cNvPr id="24" name="Rectangle 7"/>
          <p:cNvSpPr>
            <a:spLocks noChangeArrowheads="1"/>
          </p:cNvSpPr>
          <p:nvPr/>
        </p:nvSpPr>
        <p:spPr bwMode="ltGray">
          <a:xfrm>
            <a:off x="5676905" y="2335557"/>
            <a:ext cx="3086993" cy="1228339"/>
          </a:xfrm>
          <a:prstGeom prst="rect">
            <a:avLst/>
          </a:prstGeom>
          <a:solidFill>
            <a:srgbClr val="D5CBD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Switch Arm</a:t>
            </a:r>
          </a:p>
          <a:p>
            <a:pPr algn="ctr">
              <a:lnSpc>
                <a:spcPts val="1800"/>
              </a:lnSpc>
              <a:spcBef>
                <a:spcPts val="600"/>
              </a:spcBef>
            </a:pPr>
            <a:r>
              <a:rPr lang="en-US" sz="1800" b="1" dirty="0">
                <a:solidFill>
                  <a:srgbClr val="000000"/>
                </a:solidFill>
                <a:latin typeface="Arial"/>
                <a:cs typeface="Arial"/>
              </a:rPr>
              <a:t>Raltegravir 400 mg BID</a:t>
            </a:r>
            <a:br>
              <a:rPr lang="en-US" sz="1800" b="1" dirty="0">
                <a:solidFill>
                  <a:srgbClr val="000000"/>
                </a:solidFill>
                <a:latin typeface="Arial"/>
                <a:cs typeface="Arial"/>
              </a:rPr>
            </a:br>
            <a:r>
              <a:rPr lang="en-US" sz="1400" dirty="0">
                <a:solidFill>
                  <a:srgbClr val="000000"/>
                </a:solidFill>
                <a:latin typeface="Arial"/>
                <a:cs typeface="Arial"/>
              </a:rPr>
              <a:t>(n = 139)</a:t>
            </a:r>
          </a:p>
        </p:txBody>
      </p:sp>
      <p:sp>
        <p:nvSpPr>
          <p:cNvPr id="33" name="Rectangle 7"/>
          <p:cNvSpPr>
            <a:spLocks noChangeArrowheads="1"/>
          </p:cNvSpPr>
          <p:nvPr/>
        </p:nvSpPr>
        <p:spPr bwMode="ltGray">
          <a:xfrm>
            <a:off x="5676905" y="3987578"/>
            <a:ext cx="3086993" cy="1228339"/>
          </a:xfrm>
          <a:prstGeom prst="rect">
            <a:avLst/>
          </a:prstGeom>
          <a:solidFill>
            <a:srgbClr val="DBE4E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Continuation Arm</a:t>
            </a:r>
          </a:p>
          <a:p>
            <a:pPr algn="ctr">
              <a:lnSpc>
                <a:spcPts val="1800"/>
              </a:lnSpc>
              <a:spcBef>
                <a:spcPts val="600"/>
              </a:spcBef>
            </a:pPr>
            <a:r>
              <a:rPr lang="en-US" sz="1800" b="1" dirty="0">
                <a:solidFill>
                  <a:srgbClr val="000000"/>
                </a:solidFill>
                <a:latin typeface="Arial"/>
                <a:cs typeface="Arial"/>
              </a:rPr>
              <a:t>Ritonavir-boosted PI</a:t>
            </a:r>
            <a:br>
              <a:rPr lang="en-US" sz="1800" b="1" dirty="0">
                <a:solidFill>
                  <a:srgbClr val="000000"/>
                </a:solidFill>
                <a:latin typeface="Arial"/>
                <a:cs typeface="Arial"/>
              </a:rPr>
            </a:br>
            <a:r>
              <a:rPr lang="en-US" sz="1400" dirty="0">
                <a:solidFill>
                  <a:srgbClr val="000000"/>
                </a:solidFill>
                <a:latin typeface="Arial"/>
                <a:cs typeface="Arial"/>
              </a:rPr>
              <a:t>(n = 134)</a:t>
            </a:r>
          </a:p>
        </p:txBody>
      </p:sp>
      <p:graphicFrame>
        <p:nvGraphicFramePr>
          <p:cNvPr id="10" name="Group 31"/>
          <p:cNvGraphicFramePr>
            <a:graphicFrameLocks noGrp="1"/>
          </p:cNvGraphicFramePr>
          <p:nvPr>
            <p:extLst>
              <p:ext uri="{D42A27DB-BD31-4B8C-83A1-F6EECF244321}">
                <p14:modId xmlns:p14="http://schemas.microsoft.com/office/powerpoint/2010/main" val="3586190039"/>
              </p:ext>
            </p:extLst>
          </p:nvPr>
        </p:nvGraphicFramePr>
        <p:xfrm>
          <a:off x="304801" y="1812105"/>
          <a:ext cx="4724400" cy="3909139"/>
        </p:xfrm>
        <a:graphic>
          <a:graphicData uri="http://schemas.openxmlformats.org/drawingml/2006/table">
            <a:tbl>
              <a:tblPr>
                <a:effectLst/>
              </a:tblPr>
              <a:tblGrid>
                <a:gridCol w="47244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SPIRAL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36804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Randomized, open-label trial evaluating switch from a ritonavir-boosted protease inhibitor to </a:t>
                      </a:r>
                      <a:r>
                        <a:rPr lang="en-US" sz="1600" u="none" baseline="0" dirty="0" err="1">
                          <a:solidFill>
                            <a:srgbClr val="000000"/>
                          </a:solidFill>
                          <a:latin typeface="Arial" pitchFamily="22" charset="0"/>
                          <a:cs typeface="+mn-cs"/>
                        </a:rPr>
                        <a:t>raltegravir</a:t>
                      </a:r>
                      <a:r>
                        <a:rPr lang="en-US" sz="1600" u="none" baseline="0" dirty="0">
                          <a:solidFill>
                            <a:srgbClr val="000000"/>
                          </a:solidFill>
                          <a:latin typeface="Arial" pitchFamily="22" charset="0"/>
                          <a:cs typeface="+mn-cs"/>
                        </a:rPr>
                        <a:t> in persons with HIV.</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273)</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HIV RNA &lt;50 copies/mL</a:t>
                      </a:r>
                      <a:r>
                        <a:rPr lang="en-US" sz="1600" baseline="0" dirty="0">
                          <a:solidFill>
                            <a:srgbClr val="000000"/>
                          </a:solidFill>
                          <a:latin typeface="Arial" pitchFamily="22" charset="0"/>
                        </a:rPr>
                        <a:t> for ≥</a:t>
                      </a:r>
                      <a:r>
                        <a:rPr lang="en-US" sz="1600" u="none" dirty="0">
                          <a:solidFill>
                            <a:srgbClr val="000000"/>
                          </a:solidFill>
                          <a:latin typeface="Arial" pitchFamily="22" charset="0"/>
                        </a:rPr>
                        <a:t>6 months</a:t>
                      </a:r>
                      <a:br>
                        <a:rPr lang="en-US" sz="1600" u="none" dirty="0">
                          <a:solidFill>
                            <a:srgbClr val="000000"/>
                          </a:solidFill>
                          <a:latin typeface="Arial" pitchFamily="22" charset="0"/>
                        </a:rPr>
                      </a:br>
                      <a:r>
                        <a:rPr lang="en-US" sz="1600" dirty="0">
                          <a:solidFill>
                            <a:srgbClr val="000000"/>
                          </a:solidFill>
                          <a:latin typeface="Arial" pitchFamily="22" charset="0"/>
                        </a:rPr>
                        <a:t>- No prior raltegravir treatment </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r>
                        <a:rPr lang="en-US" sz="1600" b="0" dirty="0">
                          <a:solidFill>
                            <a:srgbClr val="000000"/>
                          </a:solidFill>
                          <a:latin typeface="Arial" pitchFamily="22" charset="0"/>
                        </a:rPr>
                        <a:t>*</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400 mg BID + background therapy</a:t>
                      </a:r>
                      <a:br>
                        <a:rPr lang="en-US" sz="1600" b="0" baseline="0" dirty="0">
                          <a:solidFill>
                            <a:srgbClr val="000000"/>
                          </a:solidFill>
                          <a:latin typeface="Arial" pitchFamily="22" charset="0"/>
                        </a:rPr>
                      </a:br>
                      <a:r>
                        <a:rPr lang="en-US" sz="1600" baseline="0" dirty="0">
                          <a:solidFill>
                            <a:srgbClr val="000000"/>
                          </a:solidFill>
                          <a:latin typeface="Arial" pitchFamily="22" charset="0"/>
                        </a:rPr>
                        <a:t>- </a:t>
                      </a:r>
                      <a:r>
                        <a:rPr lang="en-US" sz="1600" b="0" baseline="0" dirty="0">
                          <a:solidFill>
                            <a:srgbClr val="000000"/>
                          </a:solidFill>
                          <a:latin typeface="Arial" pitchFamily="22" charset="0"/>
                        </a:rPr>
                        <a:t>Ritonavir-boosted protease inhibitor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background therapy </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228600" y="6096000"/>
            <a:ext cx="7696200" cy="338554"/>
          </a:xfrm>
          <a:prstGeom prst="rect">
            <a:avLst/>
          </a:prstGeom>
          <a:noFill/>
        </p:spPr>
        <p:txBody>
          <a:bodyPr wrap="square" rtlCol="0">
            <a:spAutoFit/>
          </a:bodyPr>
          <a:lstStyle/>
          <a:p>
            <a:r>
              <a:rPr lang="en-US" sz="1600" dirty="0">
                <a:latin typeface="Arial"/>
              </a:rPr>
              <a:t>*Background therapy in both groups included at least 2 additional ARVs</a:t>
            </a:r>
          </a:p>
        </p:txBody>
      </p:sp>
    </p:spTree>
    <p:extLst>
      <p:ext uri="{BB962C8B-B14F-4D97-AF65-F5344CB8AC3E}">
        <p14:creationId xmlns:p14="http://schemas.microsoft.com/office/powerpoint/2010/main" val="3141599257"/>
      </p:ext>
    </p:extLst>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Switch from Protease Inhibitor to Raltegravir</a:t>
            </a:r>
            <a:r>
              <a:rPr lang="en-US" sz="2400" dirty="0">
                <a:solidFill>
                  <a:srgbClr val="E3D8E8"/>
                </a:solidFill>
                <a:ea typeface="ＭＳ Ｐゴシック" pitchFamily="31" charset="-128"/>
                <a:cs typeface="ＭＳ Ｐゴシック" pitchFamily="31" charset="-128"/>
              </a:rPr>
              <a:t/>
            </a:r>
            <a:br>
              <a:rPr lang="en-US" sz="2400" dirty="0">
                <a:solidFill>
                  <a:srgbClr val="E3D8E8"/>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SPIRAL Trial: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latin typeface="Arial" pitchFamily="-110" charset="0"/>
                <a:ea typeface="ＭＳ Ｐゴシック" pitchFamily="-110" charset="-128"/>
                <a:cs typeface="ＭＳ Ｐゴシック" pitchFamily="-110" charset="-128"/>
              </a:rPr>
              <a:t>Week 48: Free of Treatmen</a:t>
            </a:r>
            <a:r>
              <a:rPr lang="en-US" dirty="0">
                <a:latin typeface="Arial" pitchFamily="-110" charset="0"/>
                <a:ea typeface="ＭＳ Ｐゴシック" pitchFamily="-110" charset="-128"/>
                <a:cs typeface="ＭＳ Ｐゴシック" pitchFamily="-110" charset="-128"/>
              </a:rPr>
              <a:t>t Failure and Virologic Failure </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Martinez E, et al. AIDS. 2010;24:1697-1707</a:t>
            </a:r>
            <a:r>
              <a:rPr lang="fr-FR" dirty="0"/>
              <a:t>.</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967136587"/>
              </p:ext>
            </p:extLst>
          </p:nvPr>
        </p:nvGraphicFramePr>
        <p:xfrm>
          <a:off x="457200" y="1828801"/>
          <a:ext cx="8229600" cy="403859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308085" y="482936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116/134</a:t>
            </a:r>
          </a:p>
        </p:txBody>
      </p:sp>
      <p:sp>
        <p:nvSpPr>
          <p:cNvPr id="10" name="Rectangle 9"/>
          <p:cNvSpPr/>
          <p:nvPr/>
        </p:nvSpPr>
        <p:spPr>
          <a:xfrm>
            <a:off x="2334071" y="482936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124/139</a:t>
            </a:r>
          </a:p>
        </p:txBody>
      </p:sp>
      <p:sp>
        <p:nvSpPr>
          <p:cNvPr id="3" name="TextBox 2"/>
          <p:cNvSpPr txBox="1"/>
          <p:nvPr/>
        </p:nvSpPr>
        <p:spPr>
          <a:xfrm>
            <a:off x="0" y="5801380"/>
            <a:ext cx="9144000" cy="523220"/>
          </a:xfrm>
          <a:prstGeom prst="rect">
            <a:avLst/>
          </a:prstGeom>
          <a:solidFill>
            <a:schemeClr val="bg1">
              <a:lumMod val="95000"/>
            </a:schemeClr>
          </a:solidFill>
        </p:spPr>
        <p:txBody>
          <a:bodyPr wrap="square" lIns="365760" rtlCol="0">
            <a:spAutoFit/>
          </a:bodyPr>
          <a:lstStyle/>
          <a:p>
            <a:r>
              <a:rPr lang="en-US" sz="1400" dirty="0">
                <a:latin typeface="Arial"/>
              </a:rPr>
              <a:t>*Treatment failure: virologic failure, withdrawal of consent, discontinuation, loss to follow-up, </a:t>
            </a:r>
            <a:br>
              <a:rPr lang="en-US" sz="1400" dirty="0">
                <a:latin typeface="Arial"/>
              </a:rPr>
            </a:br>
            <a:r>
              <a:rPr lang="en-US" sz="1400" dirty="0">
                <a:latin typeface="Arial"/>
              </a:rPr>
              <a:t>  progression to AIDS, or death.   </a:t>
            </a:r>
          </a:p>
        </p:txBody>
      </p:sp>
      <p:sp>
        <p:nvSpPr>
          <p:cNvPr id="11" name="Rectangle 10"/>
          <p:cNvSpPr/>
          <p:nvPr/>
        </p:nvSpPr>
        <p:spPr>
          <a:xfrm>
            <a:off x="6805525" y="482936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116/122</a:t>
            </a:r>
          </a:p>
        </p:txBody>
      </p:sp>
      <p:sp>
        <p:nvSpPr>
          <p:cNvPr id="12" name="Rectangle 11"/>
          <p:cNvSpPr/>
          <p:nvPr/>
        </p:nvSpPr>
        <p:spPr>
          <a:xfrm>
            <a:off x="5835882" y="482936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124/128</a:t>
            </a:r>
          </a:p>
        </p:txBody>
      </p:sp>
    </p:spTree>
    <p:extLst>
      <p:ext uri="{BB962C8B-B14F-4D97-AF65-F5344CB8AC3E}">
        <p14:creationId xmlns:p14="http://schemas.microsoft.com/office/powerpoint/2010/main" val="1664329600"/>
      </p:ext>
    </p:extLst>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Switch from Protease Inhibitor to Raltegravir</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SPIRAL: Result</a:t>
            </a:r>
            <a:endParaRPr lang="en-US" sz="2800" dirty="0"/>
          </a:p>
        </p:txBody>
      </p:sp>
      <p:sp>
        <p:nvSpPr>
          <p:cNvPr id="15" name="Text Placeholder 14"/>
          <p:cNvSpPr>
            <a:spLocks noGrp="1"/>
          </p:cNvSpPr>
          <p:nvPr>
            <p:ph type="body" sz="quarter" idx="15"/>
          </p:nvPr>
        </p:nvSpPr>
        <p:spPr/>
        <p:txBody>
          <a:bodyPr/>
          <a:lstStyle/>
          <a:p>
            <a:r>
              <a:rPr lang="en-US" sz="2000" dirty="0"/>
              <a:t>Week </a:t>
            </a:r>
            <a:r>
              <a:rPr lang="en-US" dirty="0"/>
              <a:t>48</a:t>
            </a:r>
            <a:r>
              <a:rPr lang="en-US" sz="2000" dirty="0"/>
              <a:t>: Analysis of Lipids</a:t>
            </a:r>
          </a:p>
        </p:txBody>
      </p:sp>
      <p:sp>
        <p:nvSpPr>
          <p:cNvPr id="5" name="Content Placeholder 4"/>
          <p:cNvSpPr>
            <a:spLocks noGrp="1"/>
          </p:cNvSpPr>
          <p:nvPr>
            <p:ph type="body" sz="quarter" idx="16"/>
          </p:nvPr>
        </p:nvSpPr>
        <p:spPr/>
        <p:txBody>
          <a:bodyPr/>
          <a:lstStyle/>
          <a:p>
            <a:r>
              <a:rPr lang="en-US" dirty="0"/>
              <a:t>Source: Martinez E, et al. AIDS. 2010;24:1697-1707</a:t>
            </a:r>
            <a:r>
              <a:rPr lang="fr-FR" dirty="0"/>
              <a:t>.</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35779164"/>
              </p:ext>
            </p:extLst>
          </p:nvPr>
        </p:nvGraphicFramePr>
        <p:xfrm>
          <a:off x="444500" y="19050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1396810"/>
      </p:ext>
    </p:extLst>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7F1CA"/>
                </a:solidFill>
                <a:latin typeface="Arial" pitchFamily="22" charset="0"/>
              </a:rPr>
              <a:t>Switch from Protease Inhibitor to Raltegravir</a:t>
            </a:r>
            <a:r>
              <a:rPr lang="en-US" sz="2400" dirty="0">
                <a:solidFill>
                  <a:srgbClr val="E3D8E8"/>
                </a:solidFill>
                <a:ea typeface="ＭＳ Ｐゴシック" pitchFamily="31" charset="-128"/>
                <a:cs typeface="ＭＳ Ｐゴシック" pitchFamily="31" charset="-128"/>
              </a:rPr>
              <a:t/>
            </a:r>
            <a:br>
              <a:rPr lang="en-US" sz="2400" dirty="0">
                <a:solidFill>
                  <a:srgbClr val="E3D8E8"/>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SPIRAL Trial: Conclusions</a:t>
            </a:r>
            <a:endParaRPr lang="en-US" sz="2800" dirty="0"/>
          </a:p>
        </p:txBody>
      </p:sp>
      <p:sp>
        <p:nvSpPr>
          <p:cNvPr id="6" name="Content Placeholder 5"/>
          <p:cNvSpPr>
            <a:spLocks noGrp="1"/>
          </p:cNvSpPr>
          <p:nvPr>
            <p:ph type="body" sz="quarter" idx="14"/>
          </p:nvPr>
        </p:nvSpPr>
        <p:spPr/>
        <p:txBody>
          <a:bodyPr/>
          <a:lstStyle/>
          <a:p>
            <a:r>
              <a:rPr lang="en-US" dirty="0"/>
              <a:t>Source: Martinez E, et al. AIDS. 2010;24:1697-1707</a:t>
            </a:r>
            <a:r>
              <a:rPr lang="fr-FR" dirty="0"/>
              <a:t>.</a:t>
            </a:r>
            <a:endParaRPr lang="en-US" dirty="0"/>
          </a:p>
        </p:txBody>
      </p:sp>
      <p:graphicFrame>
        <p:nvGraphicFramePr>
          <p:cNvPr id="10" name="Table 9"/>
          <p:cNvGraphicFramePr>
            <a:graphicFrameLocks noGrp="1"/>
          </p:cNvGraphicFramePr>
          <p:nvPr>
            <p:extLst/>
          </p:nvPr>
        </p:nvGraphicFramePr>
        <p:xfrm>
          <a:off x="0" y="2410968"/>
          <a:ext cx="9144000" cy="239776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mn-lt"/>
                          <a:cs typeface="Arial"/>
                        </a:rPr>
                        <a:t>“In patients with sustained </a:t>
                      </a:r>
                      <a:r>
                        <a:rPr lang="en-US" sz="2000" b="0" dirty="0" err="1">
                          <a:solidFill>
                            <a:srgbClr val="000000"/>
                          </a:solidFill>
                          <a:latin typeface="+mn-lt"/>
                          <a:cs typeface="Arial"/>
                        </a:rPr>
                        <a:t>virological</a:t>
                      </a:r>
                      <a:r>
                        <a:rPr lang="en-US" sz="2000" b="0" dirty="0">
                          <a:solidFill>
                            <a:srgbClr val="000000"/>
                          </a:solidFill>
                          <a:latin typeface="+mn-lt"/>
                          <a:cs typeface="Arial"/>
                        </a:rPr>
                        <a:t> suppression on ritonavir-boosted protease inhibitor-based therapy, switching from ritonavir-boosted protease inhibitor to raltegravir demonstrated </a:t>
                      </a:r>
                      <a:r>
                        <a:rPr lang="en-US" sz="2000" b="0" dirty="0" err="1">
                          <a:solidFill>
                            <a:srgbClr val="000000"/>
                          </a:solidFill>
                          <a:latin typeface="+mn-lt"/>
                          <a:cs typeface="Arial"/>
                        </a:rPr>
                        <a:t>noninferior</a:t>
                      </a:r>
                      <a:r>
                        <a:rPr lang="en-US" sz="2000" b="0" dirty="0">
                          <a:solidFill>
                            <a:srgbClr val="000000"/>
                          </a:solidFill>
                          <a:latin typeface="+mn-lt"/>
                          <a:cs typeface="Arial"/>
                        </a:rPr>
                        <a:t> efficacy and resulted in a better lipid profile at 48 weeks than continuing ritonavir-boosted protease inhibitor.”</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25750964"/>
      </p:ext>
    </p:extLst>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lstStyle/>
          <a:p>
            <a:pPr>
              <a:lnSpc>
                <a:spcPts val="4000"/>
              </a:lnSpc>
            </a:pPr>
            <a:r>
              <a:rPr lang="en-US" sz="2800" b="0" dirty="0"/>
              <a:t>Switch from Enfuvirtide to Raltegravir</a:t>
            </a:r>
            <a:r>
              <a:rPr lang="en-US" dirty="0"/>
              <a:t/>
            </a:r>
            <a:br>
              <a:rPr lang="en-US" dirty="0"/>
            </a:br>
            <a:r>
              <a:rPr lang="en-US" dirty="0"/>
              <a:t>CHEER Trial</a:t>
            </a:r>
            <a:endParaRPr lang="en-US" dirty="0">
              <a:solidFill>
                <a:schemeClr val="tx2"/>
              </a:solidFill>
            </a:endParaRPr>
          </a:p>
        </p:txBody>
      </p:sp>
      <p:sp>
        <p:nvSpPr>
          <p:cNvPr id="2" name="Text Placeholder 1">
            <a:extLst>
              <a:ext uri="{FF2B5EF4-FFF2-40B4-BE49-F238E27FC236}">
                <a16:creationId xmlns:a16="http://schemas.microsoft.com/office/drawing/2014/main" id="{78DEFC7C-8E30-154B-AFA7-D7B379E26C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5666331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400"/>
              </a:lnSpc>
            </a:pPr>
            <a:r>
              <a:rPr lang="en-US" sz="2400" dirty="0">
                <a:solidFill>
                  <a:schemeClr val="accent2">
                    <a:lumMod val="20000"/>
                    <a:lumOff val="80000"/>
                  </a:schemeClr>
                </a:solidFill>
                <a:ea typeface="ＭＳ Ｐゴシック" pitchFamily="31" charset="-128"/>
                <a:cs typeface="ＭＳ Ｐゴシック" pitchFamily="31" charset="-128"/>
              </a:rPr>
              <a:t>Raltegravir + TDF-FTC vs. Efavirenz + TDF-FTC</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Result</a:t>
            </a:r>
            <a:endParaRPr lang="en-US" sz="28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Lipid Concentrations</a:t>
            </a:r>
          </a:p>
        </p:txBody>
      </p:sp>
      <p:sp>
        <p:nvSpPr>
          <p:cNvPr id="8" name="Content Placeholder 7"/>
          <p:cNvSpPr>
            <a:spLocks noGrp="1"/>
          </p:cNvSpPr>
          <p:nvPr>
            <p:ph type="body" sz="quarter" idx="16"/>
          </p:nvPr>
        </p:nvSpPr>
        <p:spPr/>
        <p:txBody>
          <a:bodyPr/>
          <a:lstStyle/>
          <a:p>
            <a:r>
              <a:rPr lang="en-US" dirty="0"/>
              <a:t>Source: Lennox JL, et al. </a:t>
            </a:r>
            <a:r>
              <a:rPr lang="sk-SK" dirty="0"/>
              <a:t>Lancet. 2009;374(9692):796-806.</a:t>
            </a:r>
            <a:endParaRPr lang="en-US" dirty="0"/>
          </a:p>
        </p:txBody>
      </p:sp>
      <p:graphicFrame>
        <p:nvGraphicFramePr>
          <p:cNvPr id="6" name="Chart 5"/>
          <p:cNvGraphicFramePr>
            <a:graphicFrameLocks/>
          </p:cNvGraphicFramePr>
          <p:nvPr>
            <p:extLst/>
          </p:nvPr>
        </p:nvGraphicFramePr>
        <p:xfrm>
          <a:off x="502125" y="1877059"/>
          <a:ext cx="8137493"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637945"/>
      </p:ext>
    </p:extLst>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Switch from Enfuvirtide to Raltegravir</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CHEER: Study Design</a:t>
            </a:r>
            <a:endParaRPr lang="en-US" sz="2800" dirty="0"/>
          </a:p>
        </p:txBody>
      </p:sp>
      <p:sp>
        <p:nvSpPr>
          <p:cNvPr id="6" name="Content Placeholder 5"/>
          <p:cNvSpPr>
            <a:spLocks noGrp="1"/>
          </p:cNvSpPr>
          <p:nvPr>
            <p:ph type="body" sz="quarter" idx="14"/>
          </p:nvPr>
        </p:nvSpPr>
        <p:spPr/>
        <p:txBody>
          <a:bodyPr/>
          <a:lstStyle/>
          <a:p>
            <a:r>
              <a:rPr lang="en-US" dirty="0"/>
              <a:t>Source: Towner W,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2009;51:367-73.</a:t>
            </a:r>
            <a:endParaRPr lang="en-US" dirty="0"/>
          </a:p>
        </p:txBody>
      </p:sp>
      <p:sp>
        <p:nvSpPr>
          <p:cNvPr id="24" name="Rectangle 7"/>
          <p:cNvSpPr>
            <a:spLocks noChangeArrowheads="1"/>
          </p:cNvSpPr>
          <p:nvPr/>
        </p:nvSpPr>
        <p:spPr bwMode="ltGray">
          <a:xfrm>
            <a:off x="5708390" y="3002872"/>
            <a:ext cx="3086993" cy="122833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2400"/>
              </a:lnSpc>
              <a:spcBef>
                <a:spcPts val="600"/>
              </a:spcBef>
            </a:pPr>
            <a:r>
              <a:rPr lang="en-US" sz="1800" b="1" dirty="0">
                <a:solidFill>
                  <a:srgbClr val="000000"/>
                </a:solidFill>
                <a:latin typeface="Arial"/>
                <a:cs typeface="Arial"/>
              </a:rPr>
              <a:t>Raltegravir 400 mg BID + background ART  </a:t>
            </a:r>
          </a:p>
          <a:p>
            <a:pPr algn="ctr">
              <a:lnSpc>
                <a:spcPts val="2400"/>
              </a:lnSpc>
              <a:spcBef>
                <a:spcPts val="600"/>
              </a:spcBef>
            </a:pPr>
            <a:r>
              <a:rPr lang="en-US" sz="1400" dirty="0">
                <a:solidFill>
                  <a:srgbClr val="000000"/>
                </a:solidFill>
                <a:latin typeface="Arial"/>
                <a:cs typeface="Arial"/>
              </a:rPr>
              <a:t>(n = 52)</a:t>
            </a:r>
          </a:p>
        </p:txBody>
      </p:sp>
      <p:graphicFrame>
        <p:nvGraphicFramePr>
          <p:cNvPr id="10" name="Group 31"/>
          <p:cNvGraphicFramePr>
            <a:graphicFrameLocks noGrp="1"/>
          </p:cNvGraphicFramePr>
          <p:nvPr>
            <p:extLst>
              <p:ext uri="{D42A27DB-BD31-4B8C-83A1-F6EECF244321}">
                <p14:modId xmlns:p14="http://schemas.microsoft.com/office/powerpoint/2010/main" val="291059985"/>
              </p:ext>
            </p:extLst>
          </p:nvPr>
        </p:nvGraphicFramePr>
        <p:xfrm>
          <a:off x="304801" y="1600200"/>
          <a:ext cx="4724400" cy="4078811"/>
        </p:xfrm>
        <a:graphic>
          <a:graphicData uri="http://schemas.openxmlformats.org/drawingml/2006/table">
            <a:tbl>
              <a:tblPr>
                <a:effectLst/>
              </a:tblPr>
              <a:tblGrid>
                <a:gridCol w="47244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CHEER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96640">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Prospective, nonrandomized, </a:t>
                      </a:r>
                      <a:r>
                        <a:rPr lang="en-US" sz="1600" u="none" baseline="0" dirty="0">
                          <a:solidFill>
                            <a:srgbClr val="000000"/>
                          </a:solidFill>
                          <a:latin typeface="Arial" pitchFamily="22" charset="0"/>
                          <a:cs typeface="+mn-cs"/>
                        </a:rPr>
                        <a:t>open-label, historical control study evaluating switch from enfuvirtide to raltegravir in </a:t>
                      </a:r>
                      <a:r>
                        <a:rPr lang="en-US" sz="1600" u="none" baseline="0" dirty="0" err="1">
                          <a:solidFill>
                            <a:srgbClr val="000000"/>
                          </a:solidFill>
                          <a:latin typeface="Arial" pitchFamily="22" charset="0"/>
                          <a:cs typeface="+mn-cs"/>
                        </a:rPr>
                        <a:t>virologically</a:t>
                      </a:r>
                      <a:r>
                        <a:rPr lang="en-US" sz="1600" u="none" baseline="0" dirty="0">
                          <a:solidFill>
                            <a:srgbClr val="000000"/>
                          </a:solidFill>
                          <a:latin typeface="Arial" pitchFamily="22" charset="0"/>
                          <a:cs typeface="+mn-cs"/>
                        </a:rPr>
                        <a:t> suppressed adults with HIV. </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=52)</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dirty="0">
                          <a:solidFill>
                            <a:srgbClr val="000000"/>
                          </a:solidFill>
                          <a:latin typeface="Arial" pitchFamily="22" charset="0"/>
                        </a:rPr>
                        <a:t>- HIV RNA &lt;50 copies/mL (by PCR)</a:t>
                      </a:r>
                      <a:r>
                        <a:rPr lang="en-US" sz="1600" baseline="0" dirty="0">
                          <a:solidFill>
                            <a:srgbClr val="000000"/>
                          </a:solidFill>
                          <a:latin typeface="Arial" pitchFamily="22" charset="0"/>
                        </a:rPr>
                        <a:t> or </a:t>
                      </a:r>
                      <a:br>
                        <a:rPr lang="en-US" sz="1600" baseline="0" dirty="0">
                          <a:solidFill>
                            <a:srgbClr val="000000"/>
                          </a:solidFill>
                          <a:latin typeface="Arial" pitchFamily="22" charset="0"/>
                        </a:rPr>
                      </a:br>
                      <a:r>
                        <a:rPr lang="en-US" sz="1600" baseline="0" dirty="0">
                          <a:solidFill>
                            <a:srgbClr val="000000"/>
                          </a:solidFill>
                          <a:latin typeface="Arial" pitchFamily="22" charset="0"/>
                        </a:rPr>
                        <a:t>  &lt;75 copies/mL (by </a:t>
                      </a:r>
                      <a:r>
                        <a:rPr lang="en-US" sz="1600" baseline="0" dirty="0" err="1">
                          <a:solidFill>
                            <a:srgbClr val="000000"/>
                          </a:solidFill>
                          <a:latin typeface="Arial" pitchFamily="22" charset="0"/>
                        </a:rPr>
                        <a:t>bDNA</a:t>
                      </a:r>
                      <a:r>
                        <a:rPr lang="en-US" sz="1600" baseline="0" dirty="0">
                          <a:solidFill>
                            <a:srgbClr val="000000"/>
                          </a:solidFill>
                          <a:latin typeface="Arial" pitchFamily="22" charset="0"/>
                        </a:rPr>
                        <a:t>) for </a:t>
                      </a:r>
                      <a:r>
                        <a:rPr lang="en-US" sz="1600" u="none" baseline="0" dirty="0">
                          <a:solidFill>
                            <a:srgbClr val="000000"/>
                          </a:solidFill>
                          <a:latin typeface="Arial" pitchFamily="22" charset="0"/>
                        </a:rPr>
                        <a:t>≥6</a:t>
                      </a:r>
                      <a:r>
                        <a:rPr lang="en-US" sz="1600" u="none" dirty="0">
                          <a:solidFill>
                            <a:srgbClr val="000000"/>
                          </a:solidFill>
                          <a:latin typeface="Arial" pitchFamily="22" charset="0"/>
                        </a:rPr>
                        <a:t> months </a:t>
                      </a:r>
                      <a:br>
                        <a:rPr lang="en-US" sz="1600" u="none" dirty="0">
                          <a:solidFill>
                            <a:srgbClr val="000000"/>
                          </a:solidFill>
                          <a:latin typeface="Arial" pitchFamily="22" charset="0"/>
                        </a:rPr>
                      </a:br>
                      <a:r>
                        <a:rPr lang="en-US" sz="1600" dirty="0">
                          <a:solidFill>
                            <a:srgbClr val="000000"/>
                          </a:solidFill>
                          <a:latin typeface="Arial" pitchFamily="22" charset="0"/>
                        </a:rPr>
                        <a:t>- No prior treatment</a:t>
                      </a:r>
                      <a:r>
                        <a:rPr lang="en-US" sz="1600" baseline="0" dirty="0">
                          <a:solidFill>
                            <a:srgbClr val="000000"/>
                          </a:solidFill>
                          <a:latin typeface="Arial" pitchFamily="22" charset="0"/>
                        </a:rPr>
                        <a:t> with integrase inhibitors</a:t>
                      </a:r>
                      <a:endParaRPr lang="en-US" sz="1600" b="0" baseline="30000" dirty="0">
                        <a:solidFill>
                          <a:srgbClr val="000000"/>
                        </a:solidFill>
                        <a:latin typeface="+mn-lt"/>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a:t>
                      </a:r>
                      <a:br>
                        <a:rPr lang="en-US" sz="1600" b="1"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 background antiretroviral regimen</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(patients served as own controls) </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cxnSp>
        <p:nvCxnSpPr>
          <p:cNvPr id="5" name="Straight Arrow Connector 4"/>
          <p:cNvCxnSpPr/>
          <p:nvPr/>
        </p:nvCxnSpPr>
        <p:spPr>
          <a:xfrm>
            <a:off x="5029200" y="3621611"/>
            <a:ext cx="679190" cy="2"/>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139118"/>
      </p:ext>
    </p:extLst>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Switch from Enfuvirtide to Raltegravir</a:t>
            </a:r>
            <a:r>
              <a:rPr lang="en-US" sz="2800" dirty="0">
                <a:solidFill>
                  <a:srgbClr val="E7F1CA"/>
                </a:solidFill>
                <a:ea typeface="ＭＳ Ｐゴシック" pitchFamily="31" charset="-128"/>
                <a:cs typeface="ＭＳ Ｐゴシック" pitchFamily="31" charset="-128"/>
              </a:rPr>
              <a:t/>
            </a:r>
            <a:br>
              <a:rPr lang="en-US" sz="28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CHEER: Results </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24</a:t>
            </a:r>
            <a:r>
              <a:rPr lang="en-US" sz="2000" dirty="0">
                <a:latin typeface="Arial" pitchFamily="-110" charset="0"/>
                <a:ea typeface="ＭＳ Ｐゴシック" pitchFamily="-110" charset="-128"/>
                <a:cs typeface="ＭＳ Ｐゴシック" pitchFamily="-110" charset="-128"/>
              </a:rPr>
              <a:t>: Virologic Response (Non-completer=Failure, </a:t>
            </a:r>
            <a:r>
              <a:rPr lang="en-US" dirty="0">
                <a:latin typeface="Arial" pitchFamily="-110" charset="0"/>
                <a:ea typeface="ＭＳ Ｐゴシック" pitchFamily="-110" charset="-128"/>
                <a:cs typeface="ＭＳ Ｐゴシック" pitchFamily="-110" charset="-128"/>
              </a:rPr>
              <a:t>ITT </a:t>
            </a:r>
            <a:r>
              <a:rPr lang="en-US" sz="2000" dirty="0">
                <a:latin typeface="Arial" pitchFamily="-110" charset="0"/>
                <a:ea typeface="ＭＳ Ｐゴシック" pitchFamily="-110" charset="-128"/>
                <a:cs typeface="ＭＳ Ｐゴシック" pitchFamily="-110" charset="-128"/>
              </a:rPr>
              <a:t>Analysis)</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Towner W,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2009;51:367-73.</a:t>
            </a:r>
            <a:endParaRPr lang="en-US" dirty="0"/>
          </a:p>
        </p:txBody>
      </p:sp>
      <p:graphicFrame>
        <p:nvGraphicFramePr>
          <p:cNvPr id="9" name="Chart 8"/>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562856" y="5079981"/>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49/52</a:t>
            </a:r>
          </a:p>
        </p:txBody>
      </p:sp>
    </p:spTree>
    <p:extLst>
      <p:ext uri="{BB962C8B-B14F-4D97-AF65-F5344CB8AC3E}">
        <p14:creationId xmlns:p14="http://schemas.microsoft.com/office/powerpoint/2010/main" val="2859331208"/>
      </p:ext>
    </p:extLst>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7F1CA"/>
                </a:solidFill>
                <a:latin typeface="Arial" pitchFamily="22" charset="0"/>
              </a:rPr>
              <a:t>Switch from Enfuvirtide to Raltegravir</a:t>
            </a:r>
            <a:r>
              <a:rPr lang="en-US" sz="2000" dirty="0">
                <a:solidFill>
                  <a:srgbClr val="E7F1CA"/>
                </a:solidFill>
                <a:ea typeface="ＭＳ Ｐゴシック" pitchFamily="31" charset="-128"/>
                <a:cs typeface="ＭＳ Ｐゴシック" pitchFamily="31" charset="-128"/>
              </a:rPr>
              <a:t/>
            </a:r>
            <a:br>
              <a:rPr lang="en-US" sz="20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CHEER: Conclusions</a:t>
            </a:r>
            <a:endParaRPr lang="en-US" sz="2800" dirty="0"/>
          </a:p>
        </p:txBody>
      </p:sp>
      <p:sp>
        <p:nvSpPr>
          <p:cNvPr id="6" name="Content Placeholder 5"/>
          <p:cNvSpPr>
            <a:spLocks noGrp="1"/>
          </p:cNvSpPr>
          <p:nvPr>
            <p:ph type="body" sz="quarter" idx="14"/>
          </p:nvPr>
        </p:nvSpPr>
        <p:spPr/>
        <p:txBody>
          <a:bodyPr/>
          <a:lstStyle/>
          <a:p>
            <a:r>
              <a:rPr lang="en-US" dirty="0"/>
              <a:t>Source: Towner W,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2009;51:367-73.</a:t>
            </a:r>
            <a:endParaRPr lang="en-US" dirty="0"/>
          </a:p>
        </p:txBody>
      </p:sp>
      <p:graphicFrame>
        <p:nvGraphicFramePr>
          <p:cNvPr id="10" name="Table 9"/>
          <p:cNvGraphicFramePr>
            <a:graphicFrameLocks noGrp="1"/>
          </p:cNvGraphicFramePr>
          <p:nvPr>
            <p:extLst/>
          </p:nvPr>
        </p:nvGraphicFramePr>
        <p:xfrm>
          <a:off x="0" y="266700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mn-lt"/>
                          <a:cs typeface="Arial"/>
                        </a:rPr>
                        <a:t>“In treatment-experienced patients on a stable </a:t>
                      </a:r>
                      <a:r>
                        <a:rPr lang="en-US" sz="2000" b="0" dirty="0" err="1">
                          <a:solidFill>
                            <a:srgbClr val="000000"/>
                          </a:solidFill>
                          <a:latin typeface="+mn-lt"/>
                          <a:cs typeface="Arial"/>
                        </a:rPr>
                        <a:t>virologically</a:t>
                      </a:r>
                      <a:r>
                        <a:rPr lang="en-US" sz="2000" b="0" dirty="0">
                          <a:solidFill>
                            <a:srgbClr val="000000"/>
                          </a:solidFill>
                          <a:latin typeface="+mn-lt"/>
                          <a:cs typeface="Arial"/>
                        </a:rPr>
                        <a:t> suppressive enfuvirtide-containing regimen, raltegravir can safely be substituted for enfuvirtide.”</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83132861"/>
      </p:ext>
    </p:extLst>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fontScale="90000"/>
          </a:bodyPr>
          <a:lstStyle/>
          <a:p>
            <a:pPr>
              <a:lnSpc>
                <a:spcPts val="4000"/>
              </a:lnSpc>
            </a:pPr>
            <a:r>
              <a:rPr lang="en-US" sz="2200" b="0" dirty="0"/>
              <a:t>Switch from Enfuvirtide to Raltegravir with Multidrug-Resistant HIV </a:t>
            </a:r>
            <a:r>
              <a:rPr lang="en-US" sz="2200" dirty="0"/>
              <a:t/>
            </a:r>
            <a:br>
              <a:rPr lang="en-US" sz="2200" dirty="0"/>
            </a:br>
            <a:r>
              <a:rPr lang="en-US" sz="3100" dirty="0"/>
              <a:t>EASIER ANRS 138 Trial</a:t>
            </a:r>
            <a:endParaRPr lang="en-US" sz="3100" dirty="0">
              <a:solidFill>
                <a:schemeClr val="tx2"/>
              </a:solidFill>
            </a:endParaRPr>
          </a:p>
        </p:txBody>
      </p:sp>
      <p:sp>
        <p:nvSpPr>
          <p:cNvPr id="2" name="Text Placeholder 1">
            <a:extLst>
              <a:ext uri="{FF2B5EF4-FFF2-40B4-BE49-F238E27FC236}">
                <a16:creationId xmlns:a16="http://schemas.microsoft.com/office/drawing/2014/main" id="{B3271AEA-79A9-C349-B583-6325C99FD3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3397528"/>
      </p:ext>
    </p:extLst>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224450" y="3241231"/>
            <a:ext cx="377255" cy="5992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220959" y="3688924"/>
            <a:ext cx="377255" cy="5992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22" charset="-128"/>
                <a:cs typeface="ＭＳ Ｐゴシック" pitchFamily="22" charset="-128"/>
              </a:rPr>
              <a:t>Switch from Enfuvirtide to Raltegravir in Multidrug-Resistant HIV</a:t>
            </a:r>
            <a:br>
              <a:rPr lang="en-US" sz="2400" dirty="0">
                <a:solidFill>
                  <a:srgbClr val="E7F1CA"/>
                </a:solidFill>
                <a:ea typeface="ＭＳ Ｐゴシック" pitchFamily="22" charset="-128"/>
                <a:cs typeface="ＭＳ Ｐゴシック" pitchFamily="22" charset="-128"/>
              </a:rPr>
            </a:br>
            <a:r>
              <a:rPr lang="en-US" sz="3100" dirty="0">
                <a:solidFill>
                  <a:srgbClr val="FFFFFF"/>
                </a:solidFill>
                <a:ea typeface="ＭＳ Ｐゴシック" pitchFamily="22" charset="-128"/>
                <a:cs typeface="ＭＳ Ｐゴシック" pitchFamily="22" charset="-128"/>
              </a:rPr>
              <a:t>EASIER ANRS 138: Study Design</a:t>
            </a:r>
            <a:endParaRPr lang="en-US" sz="3100" dirty="0"/>
          </a:p>
        </p:txBody>
      </p:sp>
      <p:sp>
        <p:nvSpPr>
          <p:cNvPr id="6" name="Content Placeholder 5"/>
          <p:cNvSpPr>
            <a:spLocks noGrp="1"/>
          </p:cNvSpPr>
          <p:nvPr>
            <p:ph type="body" sz="quarter" idx="14"/>
          </p:nvPr>
        </p:nvSpPr>
        <p:spPr/>
        <p:txBody>
          <a:bodyPr/>
          <a:lstStyle/>
          <a:p>
            <a:r>
              <a:rPr lang="en-US" dirty="0"/>
              <a:t>Source: </a:t>
            </a:r>
            <a:r>
              <a:rPr lang="en-US" dirty="0" err="1"/>
              <a:t>Gallien</a:t>
            </a:r>
            <a:r>
              <a:rPr lang="en-US" dirty="0"/>
              <a:t> S, et al. J </a:t>
            </a:r>
            <a:r>
              <a:rPr lang="en-US" dirty="0" err="1"/>
              <a:t>Antimicrob</a:t>
            </a:r>
            <a:r>
              <a:rPr lang="en-US" dirty="0"/>
              <a:t> </a:t>
            </a:r>
            <a:r>
              <a:rPr lang="en-US" dirty="0" err="1"/>
              <a:t>Chemother</a:t>
            </a:r>
            <a:r>
              <a:rPr lang="en-US" dirty="0"/>
              <a:t>. 2011;66:2099-106.</a:t>
            </a:r>
            <a:endParaRPr lang="it-IT" dirty="0">
              <a:latin typeface="Arial" pitchFamily="22" charset="0"/>
            </a:endParaRPr>
          </a:p>
        </p:txBody>
      </p:sp>
      <p:sp>
        <p:nvSpPr>
          <p:cNvPr id="24" name="Rectangle 7"/>
          <p:cNvSpPr>
            <a:spLocks noChangeArrowheads="1"/>
          </p:cNvSpPr>
          <p:nvPr/>
        </p:nvSpPr>
        <p:spPr bwMode="ltGray">
          <a:xfrm>
            <a:off x="5705171" y="2200661"/>
            <a:ext cx="3086993" cy="145693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Immediate</a:t>
            </a:r>
            <a:r>
              <a:rPr lang="en-US" sz="1600" dirty="0">
                <a:solidFill>
                  <a:srgbClr val="000000"/>
                </a:solidFill>
                <a:latin typeface="Arial"/>
                <a:cs typeface="Arial"/>
              </a:rPr>
              <a:t> </a:t>
            </a:r>
            <a:r>
              <a:rPr lang="en-US" sz="1600" i="1" dirty="0">
                <a:solidFill>
                  <a:srgbClr val="000000"/>
                </a:solidFill>
                <a:latin typeface="Arial"/>
                <a:cs typeface="Arial"/>
              </a:rPr>
              <a:t>Switch Arm</a:t>
            </a:r>
          </a:p>
          <a:p>
            <a:pPr algn="ctr">
              <a:lnSpc>
                <a:spcPts val="1800"/>
              </a:lnSpc>
              <a:spcBef>
                <a:spcPts val="600"/>
              </a:spcBef>
            </a:pPr>
            <a:r>
              <a:rPr lang="en-US" sz="1600" b="1" dirty="0">
                <a:solidFill>
                  <a:srgbClr val="000000"/>
                </a:solidFill>
                <a:latin typeface="Arial"/>
                <a:cs typeface="Arial"/>
              </a:rPr>
              <a:t>Raltegravir 400 mg BID</a:t>
            </a:r>
            <a:br>
              <a:rPr lang="en-US" sz="1600" b="1" dirty="0">
                <a:solidFill>
                  <a:srgbClr val="000000"/>
                </a:solidFill>
                <a:latin typeface="Arial"/>
                <a:cs typeface="Arial"/>
              </a:rPr>
            </a:br>
            <a:r>
              <a:rPr lang="en-US" sz="1600" b="1" dirty="0">
                <a:solidFill>
                  <a:srgbClr val="000000"/>
                </a:solidFill>
                <a:latin typeface="Arial"/>
                <a:cs typeface="Arial"/>
              </a:rPr>
              <a:t>+ Background Regimen </a:t>
            </a:r>
            <a:br>
              <a:rPr lang="en-US" sz="1600" b="1" dirty="0">
                <a:solidFill>
                  <a:srgbClr val="000000"/>
                </a:solidFill>
                <a:latin typeface="Arial"/>
                <a:cs typeface="Arial"/>
              </a:rPr>
            </a:br>
            <a:r>
              <a:rPr lang="en-US" sz="1400" dirty="0">
                <a:solidFill>
                  <a:srgbClr val="000000"/>
                </a:solidFill>
                <a:latin typeface="Arial"/>
                <a:cs typeface="Arial"/>
              </a:rPr>
              <a:t>(n = 84)</a:t>
            </a:r>
          </a:p>
        </p:txBody>
      </p:sp>
      <p:sp>
        <p:nvSpPr>
          <p:cNvPr id="33" name="Rectangle 7"/>
          <p:cNvSpPr>
            <a:spLocks noChangeArrowheads="1"/>
          </p:cNvSpPr>
          <p:nvPr/>
        </p:nvSpPr>
        <p:spPr bwMode="ltGray">
          <a:xfrm>
            <a:off x="5705171" y="3987578"/>
            <a:ext cx="3086993" cy="1456939"/>
          </a:xfrm>
          <a:prstGeom prst="rect">
            <a:avLst/>
          </a:prstGeom>
          <a:solidFill>
            <a:srgbClr val="DBE4E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Delayed Switch Arm</a:t>
            </a:r>
          </a:p>
          <a:p>
            <a:pPr algn="ctr">
              <a:lnSpc>
                <a:spcPts val="1800"/>
              </a:lnSpc>
              <a:spcBef>
                <a:spcPts val="600"/>
              </a:spcBef>
            </a:pPr>
            <a:r>
              <a:rPr lang="en-US" sz="1600" b="1" dirty="0">
                <a:solidFill>
                  <a:srgbClr val="000000"/>
                </a:solidFill>
                <a:latin typeface="Arial"/>
                <a:cs typeface="Arial"/>
              </a:rPr>
              <a:t>Enfuvirtide x 24 weeks, then Raltegravir 400 mg BID +</a:t>
            </a:r>
            <a:br>
              <a:rPr lang="en-US" sz="1600" b="1" dirty="0">
                <a:solidFill>
                  <a:srgbClr val="000000"/>
                </a:solidFill>
                <a:latin typeface="Arial"/>
                <a:cs typeface="Arial"/>
              </a:rPr>
            </a:br>
            <a:r>
              <a:rPr lang="en-US" sz="1600" b="1" dirty="0">
                <a:solidFill>
                  <a:srgbClr val="000000"/>
                </a:solidFill>
                <a:latin typeface="Arial"/>
                <a:cs typeface="Arial"/>
              </a:rPr>
              <a:t>Background Regimen</a:t>
            </a:r>
          </a:p>
          <a:p>
            <a:pPr algn="ctr">
              <a:lnSpc>
                <a:spcPts val="1800"/>
              </a:lnSpc>
              <a:spcBef>
                <a:spcPts val="0"/>
              </a:spcBef>
            </a:pPr>
            <a:r>
              <a:rPr lang="en-US" sz="1400" dirty="0">
                <a:solidFill>
                  <a:srgbClr val="000000"/>
                </a:solidFill>
                <a:latin typeface="Arial"/>
                <a:cs typeface="Arial"/>
              </a:rPr>
              <a:t>(n = 84)</a:t>
            </a:r>
          </a:p>
        </p:txBody>
      </p:sp>
      <p:graphicFrame>
        <p:nvGraphicFramePr>
          <p:cNvPr id="10" name="Group 31"/>
          <p:cNvGraphicFramePr>
            <a:graphicFrameLocks noGrp="1"/>
          </p:cNvGraphicFramePr>
          <p:nvPr>
            <p:extLst>
              <p:ext uri="{D42A27DB-BD31-4B8C-83A1-F6EECF244321}">
                <p14:modId xmlns:p14="http://schemas.microsoft.com/office/powerpoint/2010/main" val="1065786063"/>
              </p:ext>
            </p:extLst>
          </p:nvPr>
        </p:nvGraphicFramePr>
        <p:xfrm>
          <a:off x="304800" y="1544463"/>
          <a:ext cx="4876800" cy="4551537"/>
        </p:xfrm>
        <a:graphic>
          <a:graphicData uri="http://schemas.openxmlformats.org/drawingml/2006/table">
            <a:tbl>
              <a:tblPr>
                <a:effectLst/>
              </a:tblPr>
              <a:tblGrid>
                <a:gridCol w="48768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EASIER ANRS 138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4069366">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O</a:t>
                      </a:r>
                      <a:r>
                        <a:rPr lang="en-US" sz="1600" dirty="0">
                          <a:solidFill>
                            <a:srgbClr val="000000"/>
                          </a:solidFill>
                          <a:latin typeface="Arial" pitchFamily="22" charset="0"/>
                        </a:rPr>
                        <a:t>pen label,</a:t>
                      </a:r>
                      <a:r>
                        <a:rPr lang="en-US" sz="1600" baseline="0" dirty="0">
                          <a:solidFill>
                            <a:srgbClr val="000000"/>
                          </a:solidFill>
                          <a:latin typeface="Arial" pitchFamily="22" charset="0"/>
                        </a:rPr>
                        <a:t> randomized trial evaluating switching from enfuvirtide-based therapy to raltegravir-based therapy, in </a:t>
                      </a:r>
                      <a:r>
                        <a:rPr lang="en-US" sz="1600" baseline="0" dirty="0" err="1">
                          <a:solidFill>
                            <a:srgbClr val="000000"/>
                          </a:solidFill>
                          <a:latin typeface="Arial" pitchFamily="22" charset="0"/>
                        </a:rPr>
                        <a:t>virologically</a:t>
                      </a:r>
                      <a:r>
                        <a:rPr lang="en-US" sz="1600" baseline="0" dirty="0">
                          <a:solidFill>
                            <a:srgbClr val="000000"/>
                          </a:solidFill>
                          <a:latin typeface="Arial" pitchFamily="22" charset="0"/>
                        </a:rPr>
                        <a:t> suppressed patients with multidrug resistant HIV-1 infection. </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170)</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dirty="0">
                          <a:solidFill>
                            <a:srgbClr val="000000"/>
                          </a:solidFill>
                          <a:latin typeface="Arial" pitchFamily="22" charset="0"/>
                        </a:rPr>
                        <a:t>- HIV RNA &lt;400 copies/mL</a:t>
                      </a:r>
                      <a:r>
                        <a:rPr lang="en-US" sz="1600" baseline="0" dirty="0">
                          <a:solidFill>
                            <a:srgbClr val="000000"/>
                          </a:solidFill>
                          <a:latin typeface="Arial" pitchFamily="22" charset="0"/>
                        </a:rPr>
                        <a:t> for &gt;</a:t>
                      </a:r>
                      <a:r>
                        <a:rPr lang="en-US" sz="1600" u="none" baseline="0" dirty="0">
                          <a:solidFill>
                            <a:srgbClr val="000000"/>
                          </a:solidFill>
                          <a:latin typeface="Arial" pitchFamily="22" charset="0"/>
                        </a:rPr>
                        <a:t>3</a:t>
                      </a:r>
                      <a:r>
                        <a:rPr lang="en-US" sz="1600" u="none" dirty="0">
                          <a:solidFill>
                            <a:srgbClr val="000000"/>
                          </a:solidFill>
                          <a:latin typeface="Arial" pitchFamily="22" charset="0"/>
                        </a:rPr>
                        <a:t> months</a:t>
                      </a:r>
                      <a:br>
                        <a:rPr lang="en-US" sz="1600" u="none" dirty="0">
                          <a:solidFill>
                            <a:srgbClr val="000000"/>
                          </a:solidFill>
                          <a:latin typeface="Arial" pitchFamily="22" charset="0"/>
                        </a:rPr>
                      </a:br>
                      <a:r>
                        <a:rPr lang="en-US" sz="1600" u="none" dirty="0">
                          <a:solidFill>
                            <a:srgbClr val="000000"/>
                          </a:solidFill>
                          <a:latin typeface="Arial" pitchFamily="22" charset="0"/>
                        </a:rPr>
                        <a:t>- History of triple class</a:t>
                      </a:r>
                      <a:r>
                        <a:rPr lang="en-US" sz="1600" u="none" baseline="0" dirty="0">
                          <a:solidFill>
                            <a:srgbClr val="000000"/>
                          </a:solidFill>
                          <a:latin typeface="Arial" pitchFamily="22" charset="0"/>
                        </a:rPr>
                        <a:t> failure (PI, NRTI, NNRTI)</a:t>
                      </a:r>
                      <a:r>
                        <a:rPr lang="en-US" sz="1600" u="none" dirty="0">
                          <a:solidFill>
                            <a:srgbClr val="000000"/>
                          </a:solidFill>
                          <a:latin typeface="Arial" pitchFamily="22" charset="0"/>
                        </a:rPr>
                        <a:t/>
                      </a:r>
                      <a:br>
                        <a:rPr lang="en-US" sz="1600" u="none" dirty="0">
                          <a:solidFill>
                            <a:srgbClr val="000000"/>
                          </a:solidFill>
                          <a:latin typeface="Arial" pitchFamily="22" charset="0"/>
                        </a:rPr>
                      </a:br>
                      <a:r>
                        <a:rPr lang="en-US" sz="1600" dirty="0">
                          <a:solidFill>
                            <a:srgbClr val="000000"/>
                          </a:solidFill>
                          <a:latin typeface="Arial" pitchFamily="22" charset="0"/>
                        </a:rPr>
                        <a:t>- Integrase</a:t>
                      </a:r>
                      <a:r>
                        <a:rPr lang="en-US" sz="1600" baseline="0" dirty="0">
                          <a:solidFill>
                            <a:srgbClr val="000000"/>
                          </a:solidFill>
                          <a:latin typeface="Arial" pitchFamily="22" charset="0"/>
                        </a:rPr>
                        <a:t> inhibitor naïve </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400 mg BID + background regimen</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baseline="0" dirty="0">
                          <a:solidFill>
                            <a:srgbClr val="000000"/>
                          </a:solidFill>
                          <a:latin typeface="Arial" pitchFamily="22" charset="0"/>
                        </a:rPr>
                        <a:t>- </a:t>
                      </a:r>
                      <a:r>
                        <a:rPr lang="en-US" sz="1600" b="0" baseline="0" dirty="0">
                          <a:solidFill>
                            <a:srgbClr val="000000"/>
                          </a:solidFill>
                          <a:latin typeface="Arial" pitchFamily="22" charset="0"/>
                        </a:rPr>
                        <a:t>Enfuvirtide + background regimen x 24 weeks,</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then </a:t>
                      </a:r>
                      <a:r>
                        <a:rPr lang="en-US" sz="1600" dirty="0">
                          <a:solidFill>
                            <a:srgbClr val="000000"/>
                          </a:solidFill>
                          <a:latin typeface="Arial" pitchFamily="22" charset="0"/>
                        </a:rPr>
                        <a:t>switch enfuvirtide to raltegravir 400 mg BID</a:t>
                      </a: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2902627"/>
      </p:ext>
    </p:extLst>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22" charset="-128"/>
                <a:cs typeface="ＭＳ Ｐゴシック" pitchFamily="22" charset="-128"/>
              </a:rPr>
              <a:t>Switch from Enfuvirtide to Raltegravir in Multidrug-Resistant HIV</a:t>
            </a:r>
            <a:r>
              <a:rPr lang="en-US" sz="2400" dirty="0">
                <a:solidFill>
                  <a:srgbClr val="F0EADC"/>
                </a:solidFill>
                <a:ea typeface="ＭＳ Ｐゴシック" pitchFamily="22" charset="-128"/>
                <a:cs typeface="ＭＳ Ｐゴシック" pitchFamily="22" charset="-128"/>
              </a:rPr>
              <a:t/>
            </a:r>
            <a:br>
              <a:rPr lang="en-US" sz="2400" dirty="0">
                <a:solidFill>
                  <a:srgbClr val="F0EADC"/>
                </a:solidFill>
                <a:ea typeface="ＭＳ Ｐゴシック" pitchFamily="22" charset="-128"/>
                <a:cs typeface="ＭＳ Ｐゴシック" pitchFamily="22" charset="-128"/>
              </a:rPr>
            </a:br>
            <a:r>
              <a:rPr lang="en-US" sz="3100" dirty="0">
                <a:solidFill>
                  <a:srgbClr val="FFFFFF"/>
                </a:solidFill>
                <a:ea typeface="ＭＳ Ｐゴシック" pitchFamily="22" charset="-128"/>
                <a:cs typeface="ＭＳ Ｐゴシック" pitchFamily="22" charset="-128"/>
              </a:rPr>
              <a:t>EASIER ANRS 138: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Virologic Response (Intent-to-Treat Analysis, censoring missing data)</a:t>
            </a:r>
          </a:p>
        </p:txBody>
      </p:sp>
      <p:sp>
        <p:nvSpPr>
          <p:cNvPr id="6" name="Content Placeholder 5"/>
          <p:cNvSpPr>
            <a:spLocks noGrp="1"/>
          </p:cNvSpPr>
          <p:nvPr>
            <p:ph type="body" sz="quarter" idx="16"/>
          </p:nvPr>
        </p:nvSpPr>
        <p:spPr/>
        <p:txBody>
          <a:bodyPr/>
          <a:lstStyle/>
          <a:p>
            <a:r>
              <a:rPr lang="en-US" dirty="0"/>
              <a:t>Source: </a:t>
            </a:r>
            <a:r>
              <a:rPr lang="en-US" dirty="0" err="1"/>
              <a:t>Gallien</a:t>
            </a:r>
            <a:r>
              <a:rPr lang="en-US" dirty="0"/>
              <a:t> S, et al. J </a:t>
            </a:r>
            <a:r>
              <a:rPr lang="en-US" dirty="0" err="1"/>
              <a:t>Antimicrob</a:t>
            </a:r>
            <a:r>
              <a:rPr lang="en-US" dirty="0"/>
              <a:t> </a:t>
            </a:r>
            <a:r>
              <a:rPr lang="en-US" dirty="0" err="1"/>
              <a:t>Chemother</a:t>
            </a:r>
            <a:r>
              <a:rPr lang="en-US" dirty="0"/>
              <a:t>. 2011;66:2099-106.</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3282038185"/>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75/85</a:t>
            </a:r>
          </a:p>
        </p:txBody>
      </p:sp>
      <p:sp>
        <p:nvSpPr>
          <p:cNvPr id="10" name="Rectangle 9"/>
          <p:cNvSpPr/>
          <p:nvPr/>
        </p:nvSpPr>
        <p:spPr>
          <a:xfrm>
            <a:off x="26670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71/84</a:t>
            </a:r>
          </a:p>
        </p:txBody>
      </p:sp>
      <p:sp>
        <p:nvSpPr>
          <p:cNvPr id="11" name="Rectangle 10"/>
          <p:cNvSpPr/>
          <p:nvPr/>
        </p:nvSpPr>
        <p:spPr>
          <a:xfrm>
            <a:off x="4140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75/84</a:t>
            </a:r>
          </a:p>
        </p:txBody>
      </p:sp>
      <p:sp>
        <p:nvSpPr>
          <p:cNvPr id="12" name="Rectangle 11"/>
          <p:cNvSpPr/>
          <p:nvPr/>
        </p:nvSpPr>
        <p:spPr>
          <a:xfrm>
            <a:off x="49911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74/84</a:t>
            </a:r>
          </a:p>
        </p:txBody>
      </p:sp>
      <p:sp>
        <p:nvSpPr>
          <p:cNvPr id="13" name="Rectangle 12"/>
          <p:cNvSpPr/>
          <p:nvPr/>
        </p:nvSpPr>
        <p:spPr>
          <a:xfrm>
            <a:off x="64643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76/83</a:t>
            </a:r>
          </a:p>
        </p:txBody>
      </p:sp>
      <p:sp>
        <p:nvSpPr>
          <p:cNvPr id="14" name="Rectangle 13"/>
          <p:cNvSpPr/>
          <p:nvPr/>
        </p:nvSpPr>
        <p:spPr>
          <a:xfrm>
            <a:off x="7315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76/83</a:t>
            </a:r>
          </a:p>
        </p:txBody>
      </p:sp>
    </p:spTree>
    <p:extLst>
      <p:ext uri="{BB962C8B-B14F-4D97-AF65-F5344CB8AC3E}">
        <p14:creationId xmlns:p14="http://schemas.microsoft.com/office/powerpoint/2010/main" val="1176452791"/>
      </p:ext>
    </p:extLst>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solidFill>
                  <a:srgbClr val="E7F1CA"/>
                </a:solidFill>
                <a:ea typeface="ＭＳ Ｐゴシック" pitchFamily="22" charset="-128"/>
                <a:cs typeface="ＭＳ Ｐゴシック" pitchFamily="22" charset="-128"/>
              </a:rPr>
              <a:t>Switch from Enfuvirtide to Raltegravir in Multidrug-Resistant HIV</a:t>
            </a:r>
            <a:r>
              <a:rPr lang="en-US" sz="2200" dirty="0">
                <a:solidFill>
                  <a:schemeClr val="accent2">
                    <a:lumMod val="20000"/>
                    <a:lumOff val="80000"/>
                  </a:schemeClr>
                </a:solidFill>
                <a:ea typeface="ＭＳ Ｐゴシック" pitchFamily="22" charset="-128"/>
                <a:cs typeface="ＭＳ Ｐゴシック" pitchFamily="22" charset="-128"/>
              </a:rPr>
              <a:t/>
            </a:r>
            <a:br>
              <a:rPr lang="en-US" sz="2200" dirty="0">
                <a:solidFill>
                  <a:schemeClr val="accent2">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EASIER ANRS 138: Conclusions</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Gallien</a:t>
            </a:r>
            <a:r>
              <a:rPr lang="en-US" dirty="0"/>
              <a:t> S, et al. J </a:t>
            </a:r>
            <a:r>
              <a:rPr lang="en-US" dirty="0" err="1"/>
              <a:t>Antimicrob</a:t>
            </a:r>
            <a:r>
              <a:rPr lang="en-US" dirty="0"/>
              <a:t> </a:t>
            </a:r>
            <a:r>
              <a:rPr lang="en-US" dirty="0" err="1"/>
              <a:t>Chemother</a:t>
            </a:r>
            <a:r>
              <a:rPr lang="en-US" dirty="0"/>
              <a:t>. 2011;66:2099-106.</a:t>
            </a:r>
            <a:endParaRPr lang="it-IT" dirty="0">
              <a:latin typeface="Arial" pitchFamily="22" charset="0"/>
            </a:endParaRPr>
          </a:p>
        </p:txBody>
      </p:sp>
      <p:graphicFrame>
        <p:nvGraphicFramePr>
          <p:cNvPr id="10" name="Table 9"/>
          <p:cNvGraphicFramePr>
            <a:graphicFrameLocks noGrp="1"/>
          </p:cNvGraphicFramePr>
          <p:nvPr>
            <p:extLst/>
          </p:nvPr>
        </p:nvGraphicFramePr>
        <p:xfrm>
          <a:off x="0" y="24109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mn-lt"/>
                          <a:cs typeface="Arial"/>
                        </a:rPr>
                        <a:t>“In well-suppressed patients with multidrug-resistant HIV infection, a switch from enfuvirtide to raltegravir is generally well tolerated and has sustained antiviral efficacy when combined with a potent background regimen.”</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4393061"/>
      </p:ext>
    </p:extLst>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22" charset="-128"/>
                <a:cs typeface="ＭＳ Ｐゴシック" pitchFamily="22" charset="-128"/>
              </a:rPr>
              <a:t>Switch from Enfuvirtide to Raltegravir in Multidrug-Resistant HIV</a:t>
            </a:r>
            <a:r>
              <a:rPr lang="en-US" sz="2400" dirty="0">
                <a:solidFill>
                  <a:srgbClr val="F0EADC"/>
                </a:solidFill>
                <a:ea typeface="ＭＳ Ｐゴシック" pitchFamily="22" charset="-128"/>
                <a:cs typeface="ＭＳ Ｐゴシック" pitchFamily="22" charset="-128"/>
              </a:rPr>
              <a:t/>
            </a:r>
            <a:br>
              <a:rPr lang="en-US" sz="2400" dirty="0">
                <a:solidFill>
                  <a:srgbClr val="F0EADC"/>
                </a:solidFill>
                <a:ea typeface="ＭＳ Ｐゴシック" pitchFamily="22" charset="-128"/>
                <a:cs typeface="ＭＳ Ｐゴシック" pitchFamily="22" charset="-128"/>
              </a:rPr>
            </a:br>
            <a:r>
              <a:rPr lang="en-US" sz="3100" dirty="0">
                <a:solidFill>
                  <a:srgbClr val="FFFFFF"/>
                </a:solidFill>
                <a:ea typeface="ＭＳ Ｐゴシック" pitchFamily="22" charset="-128"/>
                <a:cs typeface="ＭＳ Ｐゴシック" pitchFamily="22" charset="-128"/>
              </a:rPr>
              <a:t>EASIER ANRS 138: Incidence of ALT Elevations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24: ALT Elevation </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a:latin typeface="Arial" pitchFamily="22" charset="0"/>
              </a:rPr>
              <a:t>de Castro N, et al. AIDS Res </a:t>
            </a:r>
            <a:r>
              <a:rPr lang="en-US" dirty="0" err="1">
                <a:latin typeface="Arial" pitchFamily="22" charset="0"/>
              </a:rPr>
              <a:t>Ther</a:t>
            </a:r>
            <a:r>
              <a:rPr lang="en-US" dirty="0">
                <a:latin typeface="Arial" pitchFamily="22" charset="0"/>
              </a:rPr>
              <a:t>. 2016;13:17.</a:t>
            </a:r>
          </a:p>
        </p:txBody>
      </p:sp>
      <p:graphicFrame>
        <p:nvGraphicFramePr>
          <p:cNvPr id="7" name="Chart 6"/>
          <p:cNvGraphicFramePr>
            <a:graphicFrameLocks/>
          </p:cNvGraphicFramePr>
          <p:nvPr>
            <p:extLst>
              <p:ext uri="{D42A27DB-BD31-4B8C-83A1-F6EECF244321}">
                <p14:modId xmlns:p14="http://schemas.microsoft.com/office/powerpoint/2010/main" val="2801985262"/>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3886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6/84</a:t>
            </a:r>
          </a:p>
        </p:txBody>
      </p:sp>
      <p:sp>
        <p:nvSpPr>
          <p:cNvPr id="12" name="Rectangle 11"/>
          <p:cNvSpPr/>
          <p:nvPr/>
        </p:nvSpPr>
        <p:spPr>
          <a:xfrm>
            <a:off x="53340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2/85</a:t>
            </a:r>
          </a:p>
        </p:txBody>
      </p:sp>
    </p:spTree>
    <p:extLst>
      <p:ext uri="{BB962C8B-B14F-4D97-AF65-F5344CB8AC3E}">
        <p14:creationId xmlns:p14="http://schemas.microsoft.com/office/powerpoint/2010/main" val="2549600437"/>
      </p:ext>
    </p:extLst>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22" charset="-128"/>
                <a:cs typeface="ＭＳ Ｐゴシック" pitchFamily="22" charset="-128"/>
              </a:rPr>
              <a:t>Switch from Enfuvirtide to Raltegravir in Multidrug-Resistant HIV</a:t>
            </a:r>
            <a:r>
              <a:rPr lang="en-US" sz="2400" dirty="0">
                <a:solidFill>
                  <a:srgbClr val="F0EADC"/>
                </a:solidFill>
                <a:ea typeface="ＭＳ Ｐゴシック" pitchFamily="22" charset="-128"/>
                <a:cs typeface="ＭＳ Ｐゴシック" pitchFamily="22" charset="-128"/>
              </a:rPr>
              <a:t/>
            </a:r>
            <a:br>
              <a:rPr lang="en-US" sz="2400" dirty="0">
                <a:solidFill>
                  <a:srgbClr val="F0EADC"/>
                </a:solidFill>
                <a:ea typeface="ＭＳ Ｐゴシック" pitchFamily="22" charset="-128"/>
                <a:cs typeface="ＭＳ Ｐゴシック" pitchFamily="22" charset="-128"/>
              </a:rPr>
            </a:br>
            <a:r>
              <a:rPr lang="en-US" sz="3100" dirty="0">
                <a:ea typeface="ＭＳ Ｐゴシック" pitchFamily="22" charset="-128"/>
                <a:cs typeface="ＭＳ Ｐゴシック" pitchFamily="22" charset="-128"/>
              </a:rPr>
              <a:t>EASIER ANRS 138: Risk Factors for ALT Elevation</a:t>
            </a:r>
            <a:endParaRPr lang="en-US" sz="3100" dirty="0"/>
          </a:p>
        </p:txBody>
      </p:sp>
      <p:sp>
        <p:nvSpPr>
          <p:cNvPr id="5" name="Content Placeholder 4"/>
          <p:cNvSpPr>
            <a:spLocks noGrp="1"/>
          </p:cNvSpPr>
          <p:nvPr>
            <p:ph type="body" sz="quarter" idx="14"/>
          </p:nvPr>
        </p:nvSpPr>
        <p:spPr/>
        <p:txBody>
          <a:bodyPr/>
          <a:lstStyle/>
          <a:p>
            <a:r>
              <a:rPr lang="en-US" dirty="0"/>
              <a:t>Source: </a:t>
            </a:r>
            <a:r>
              <a:rPr lang="en-US" dirty="0">
                <a:latin typeface="Arial" pitchFamily="22" charset="0"/>
              </a:rPr>
              <a:t>de Castro N, et al. AIDS Res </a:t>
            </a:r>
            <a:r>
              <a:rPr lang="en-US" dirty="0" err="1">
                <a:latin typeface="Arial" pitchFamily="22" charset="0"/>
              </a:rPr>
              <a:t>Ther</a:t>
            </a:r>
            <a:r>
              <a:rPr lang="en-US" dirty="0">
                <a:latin typeface="Arial" pitchFamily="22" charset="0"/>
              </a:rPr>
              <a:t>. 2016;13:17.</a:t>
            </a:r>
          </a:p>
        </p:txBody>
      </p:sp>
      <p:graphicFrame>
        <p:nvGraphicFramePr>
          <p:cNvPr id="7" name="Group 65"/>
          <p:cNvGraphicFramePr>
            <a:graphicFrameLocks noGrp="1"/>
          </p:cNvGraphicFramePr>
          <p:nvPr>
            <p:extLst/>
          </p:nvPr>
        </p:nvGraphicFramePr>
        <p:xfrm>
          <a:off x="457200" y="1626084"/>
          <a:ext cx="8229600" cy="3555516"/>
        </p:xfrm>
        <a:graphic>
          <a:graphicData uri="http://schemas.openxmlformats.org/drawingml/2006/table">
            <a:tbl>
              <a:tblPr>
                <a:effectLst/>
              </a:tblPr>
              <a:tblGrid>
                <a:gridCol w="4267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60251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rPr>
                        <a:t>Multivariate Analysis of Baseline Risk</a:t>
                      </a:r>
                      <a:r>
                        <a:rPr lang="en-US" sz="1800" baseline="0" dirty="0">
                          <a:solidFill>
                            <a:srgbClr val="FFFFFF"/>
                          </a:solidFill>
                        </a:rPr>
                        <a:t> Factors for ALT Elevation (≥ Grade 2) </a:t>
                      </a:r>
                      <a:endParaRPr lang="en-US" sz="1800" dirty="0">
                        <a:solidFill>
                          <a:srgbClr val="FFFFFF"/>
                        </a:solidFill>
                      </a:endParaRPr>
                    </a:p>
                  </a:txBody>
                  <a:tcPr marL="65762" marR="65762" marT="32871" marB="32871" anchor="ctr" horzOverflow="overflow">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262626"/>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735361">
                <a:tc>
                  <a:txBody>
                    <a:bodyPr/>
                    <a:lstStyle/>
                    <a:p>
                      <a:pPr marL="0" indent="0" algn="l"/>
                      <a:r>
                        <a:rPr kumimoji="0" lang="en-US" sz="1600" b="0" i="0" u="none" strike="noStrike" cap="none" normalizeH="0" baseline="0" dirty="0">
                          <a:ln>
                            <a:noFill/>
                          </a:ln>
                          <a:solidFill>
                            <a:srgbClr val="FFFFFF"/>
                          </a:solidFill>
                          <a:effectLst/>
                          <a:latin typeface="+mn-lt"/>
                          <a:ea typeface="ＭＳ Ｐゴシック" pitchFamily="-108" charset="-128"/>
                          <a:cs typeface="Arial"/>
                        </a:rPr>
                        <a:t>RISK FACTORS </a:t>
                      </a:r>
                    </a:p>
                  </a:txBody>
                  <a:tcPr marL="65762" marR="65762" marT="32871" marB="32871" anchor="ctr" horzOverflow="overflow">
                    <a:lnL w="12700" cap="flat" cmpd="sng" algn="ctr">
                      <a:solidFill>
                        <a:prstClr val="white">
                          <a:lumMod val="75000"/>
                        </a:prstClr>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800" b="0" i="0" u="none" strike="noStrike" cap="none" normalizeH="0" baseline="0" dirty="0">
                          <a:ln>
                            <a:noFill/>
                          </a:ln>
                          <a:solidFill>
                            <a:srgbClr val="000000"/>
                          </a:solidFill>
                          <a:effectLst/>
                          <a:latin typeface="+mn-lt"/>
                          <a:ea typeface="ＭＳ Ｐゴシック" pitchFamily="-108" charset="-128"/>
                          <a:cs typeface="Arial"/>
                        </a:rPr>
                        <a:t>Odds Ratio</a:t>
                      </a:r>
                      <a:endParaRPr kumimoji="0" lang="en-US" sz="1600" b="0"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indent="0" algn="ctr"/>
                      <a:r>
                        <a:rPr kumimoji="0" lang="en-US" sz="1800" b="0" i="0" u="none" strike="noStrike" cap="none" normalizeH="0" baseline="0" dirty="0">
                          <a:ln>
                            <a:noFill/>
                          </a:ln>
                          <a:solidFill>
                            <a:srgbClr val="000000"/>
                          </a:solidFill>
                          <a:effectLst/>
                          <a:latin typeface="+mn-lt"/>
                          <a:ea typeface="ＭＳ Ｐゴシック" pitchFamily="-108" charset="-128"/>
                          <a:cs typeface="Arial"/>
                        </a:rPr>
                        <a:t>p value</a:t>
                      </a:r>
                      <a:endParaRPr kumimoji="0" lang="en-US" sz="1600" b="0"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55440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Use</a:t>
                      </a:r>
                      <a:r>
                        <a:rPr lang="en-US" sz="1800" kern="1200" spc="-30" baseline="0" dirty="0">
                          <a:solidFill>
                            <a:srgbClr val="000000"/>
                          </a:solidFill>
                          <a:latin typeface="+mn-lt"/>
                          <a:ea typeface="+mn-ea"/>
                          <a:cs typeface="Arial"/>
                        </a:rPr>
                        <a:t> of boosted </a:t>
                      </a:r>
                      <a:r>
                        <a:rPr lang="en-US" sz="1800" kern="1200" spc="-30" baseline="0" dirty="0" err="1">
                          <a:solidFill>
                            <a:srgbClr val="000000"/>
                          </a:solidFill>
                          <a:latin typeface="+mn-lt"/>
                          <a:ea typeface="+mn-ea"/>
                          <a:cs typeface="Arial"/>
                        </a:rPr>
                        <a:t>tipranavir</a:t>
                      </a:r>
                      <a:endParaRPr lang="en-US" sz="1800" kern="1200" spc="-30" dirty="0">
                        <a:solidFill>
                          <a:srgbClr val="000000"/>
                        </a:solidFill>
                        <a:latin typeface="+mn-lt"/>
                        <a:ea typeface="+mn-ea"/>
                        <a:cs typeface="Arial"/>
                      </a:endParaRPr>
                    </a:p>
                  </a:txBody>
                  <a:tcPr marL="65762" marR="65762" marT="32871" marB="32871" anchor="ctr" horzOverflow="overflow">
                    <a:lnL w="12700" cap="flat" cmpd="sng" algn="ctr">
                      <a:solidFill>
                        <a:prstClr val="white">
                          <a:lumMod val="75000"/>
                        </a:prstClr>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3.66</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0.022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55440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ALT</a:t>
                      </a:r>
                      <a:r>
                        <a:rPr lang="en-US" sz="1800" kern="1200" spc="-30" baseline="0" dirty="0">
                          <a:solidFill>
                            <a:srgbClr val="000000"/>
                          </a:solidFill>
                          <a:latin typeface="+mn-lt"/>
                          <a:ea typeface="+mn-ea"/>
                          <a:cs typeface="Arial"/>
                        </a:rPr>
                        <a:t> </a:t>
                      </a:r>
                      <a:r>
                        <a:rPr lang="en-US" sz="1800" kern="1200" spc="-30" baseline="0" dirty="0">
                          <a:solidFill>
                            <a:schemeClr val="tx1"/>
                          </a:solidFill>
                          <a:latin typeface="+mn-lt"/>
                          <a:ea typeface="+mn-ea"/>
                          <a:cs typeface="Arial"/>
                        </a:rPr>
                        <a:t>elevation (</a:t>
                      </a:r>
                      <a:r>
                        <a:rPr lang="en-US" sz="1800" baseline="0" dirty="0">
                          <a:solidFill>
                            <a:schemeClr val="tx1"/>
                          </a:solidFill>
                        </a:rPr>
                        <a:t>≥ Grade 1)</a:t>
                      </a:r>
                      <a:endParaRPr lang="en-US" sz="1800" kern="1200" spc="-30" dirty="0">
                        <a:solidFill>
                          <a:schemeClr val="tx1"/>
                        </a:solidFill>
                        <a:latin typeface="+mn-lt"/>
                        <a:ea typeface="+mn-ea"/>
                        <a:cs typeface="Arial"/>
                      </a:endParaRPr>
                    </a:p>
                  </a:txBody>
                  <a:tcPr marL="65762" marR="65762" marT="32871" marB="32871" anchor="ctr" horzOverflow="overflow">
                    <a:lnL w="12700" cap="flat" cmpd="sng" algn="ctr">
                      <a:solidFill>
                        <a:prstClr val="white">
                          <a:lumMod val="75000"/>
                        </a:prstClr>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ysDash"/>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10.3</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ysDash"/>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&lt; 0.001</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rgbClr val="000000"/>
                      </a:solidFill>
                      <a:prstDash val="solid"/>
                      <a:round/>
                      <a:headEnd type="none" w="med" len="med"/>
                      <a:tailEnd type="none" w="med" len="med"/>
                    </a:lnT>
                    <a:lnB w="3175" cap="flat" cmpd="sng" algn="ctr">
                      <a:solidFill>
                        <a:srgbClr val="000000"/>
                      </a:solidFill>
                      <a:prstDash val="sysDash"/>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55440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Alcohol use (&gt; 2 times/week)</a:t>
                      </a:r>
                    </a:p>
                  </a:txBody>
                  <a:tcPr marL="65762" marR="65762" marT="32871" marB="32871" anchor="ctr" horzOverflow="overflow">
                    <a:lnL w="12700" cap="flat" cmpd="sng" algn="ctr">
                      <a:solidFill>
                        <a:prstClr val="white">
                          <a:lumMod val="75000"/>
                        </a:prstClr>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ysDash"/>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0.39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175" cap="flat" cmpd="sng" algn="ctr">
                      <a:solidFill>
                        <a:srgbClr val="000000"/>
                      </a:solidFill>
                      <a:prstDash val="sysDash"/>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0.281</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3175" cap="flat" cmpd="sng" algn="ctr">
                      <a:solidFill>
                        <a:srgbClr val="000000"/>
                      </a:solidFill>
                      <a:prstDash val="sysDash"/>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55440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Liver disease</a:t>
                      </a:r>
                      <a:r>
                        <a:rPr lang="en-US" sz="1800" kern="1200" spc="-30" baseline="0" dirty="0">
                          <a:solidFill>
                            <a:srgbClr val="000000"/>
                          </a:solidFill>
                          <a:latin typeface="+mn-lt"/>
                          <a:ea typeface="+mn-ea"/>
                          <a:cs typeface="Arial"/>
                        </a:rPr>
                        <a:t> (</a:t>
                      </a:r>
                      <a:r>
                        <a:rPr lang="en-US" sz="1800" kern="1200" spc="-30" baseline="0" dirty="0" err="1">
                          <a:solidFill>
                            <a:srgbClr val="000000"/>
                          </a:solidFill>
                          <a:latin typeface="+mn-lt"/>
                          <a:ea typeface="+mn-ea"/>
                          <a:cs typeface="Arial"/>
                        </a:rPr>
                        <a:t>steatosis</a:t>
                      </a:r>
                      <a:r>
                        <a:rPr lang="en-US" sz="1800" kern="1200" spc="-30" baseline="0" dirty="0">
                          <a:solidFill>
                            <a:srgbClr val="000000"/>
                          </a:solidFill>
                          <a:latin typeface="+mn-lt"/>
                          <a:ea typeface="+mn-ea"/>
                          <a:cs typeface="Arial"/>
                        </a:rPr>
                        <a:t>/cirrhosis)</a:t>
                      </a:r>
                      <a:endParaRPr lang="en-US" sz="1800" kern="1200" spc="-30" dirty="0">
                        <a:solidFill>
                          <a:srgbClr val="000000"/>
                        </a:solidFill>
                        <a:latin typeface="+mn-lt"/>
                        <a:ea typeface="+mn-ea"/>
                        <a:cs typeface="Arial"/>
                      </a:endParaRPr>
                    </a:p>
                  </a:txBody>
                  <a:tcPr marL="65762" marR="65762" marT="32871" marB="32871" anchor="ctr" horzOverflow="overflow">
                    <a:lnL w="12700" cap="flat" cmpd="sng" algn="ctr">
                      <a:solidFill>
                        <a:prstClr val="white">
                          <a:lumMod val="75000"/>
                        </a:prstClr>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0.89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0.899</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34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t>Maraviroc plus Raltegravir </a:t>
            </a:r>
            <a:r>
              <a:rPr lang="en-US" dirty="0"/>
              <a:t/>
            </a:r>
            <a:br>
              <a:rPr lang="en-US" dirty="0"/>
            </a:br>
            <a:r>
              <a:rPr lang="en-US" dirty="0" err="1"/>
              <a:t>ROCnROL</a:t>
            </a:r>
            <a:r>
              <a:rPr lang="en-US" dirty="0"/>
              <a:t> (ANRS 157) Trial</a:t>
            </a:r>
          </a:p>
        </p:txBody>
      </p:sp>
      <p:sp>
        <p:nvSpPr>
          <p:cNvPr id="3" name="Text Placeholder 2">
            <a:extLst>
              <a:ext uri="{FF2B5EF4-FFF2-40B4-BE49-F238E27FC236}">
                <a16:creationId xmlns:a16="http://schemas.microsoft.com/office/drawing/2014/main" id="{234EB7E8-530B-4D48-B607-CE345C271B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685387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 TDF-FTC versus Efavirenz + TDF-FTC</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Common Adverse Events</a:t>
            </a:r>
            <a:endParaRPr lang="en-US" sz="2800" dirty="0"/>
          </a:p>
        </p:txBody>
      </p:sp>
      <p:sp>
        <p:nvSpPr>
          <p:cNvPr id="4" name="Content Placeholder 3"/>
          <p:cNvSpPr>
            <a:spLocks noGrp="1"/>
          </p:cNvSpPr>
          <p:nvPr>
            <p:ph type="body" sz="quarter" idx="14"/>
          </p:nvPr>
        </p:nvSpPr>
        <p:spPr/>
        <p:txBody>
          <a:bodyPr/>
          <a:lstStyle/>
          <a:p>
            <a:r>
              <a:rPr lang="en-US" dirty="0"/>
              <a:t>Source: Lennox JL, et al. </a:t>
            </a:r>
            <a:r>
              <a:rPr lang="sk-SK" dirty="0"/>
              <a:t>Lancet. 2009;374:796-806.</a:t>
            </a:r>
            <a:endParaRPr lang="en-US" dirty="0"/>
          </a:p>
        </p:txBody>
      </p:sp>
      <p:graphicFrame>
        <p:nvGraphicFramePr>
          <p:cNvPr id="6" name="Group 65"/>
          <p:cNvGraphicFramePr>
            <a:graphicFrameLocks noGrp="1"/>
          </p:cNvGraphicFramePr>
          <p:nvPr>
            <p:extLst>
              <p:ext uri="{D42A27DB-BD31-4B8C-83A1-F6EECF244321}">
                <p14:modId xmlns:p14="http://schemas.microsoft.com/office/powerpoint/2010/main" val="3762594388"/>
              </p:ext>
            </p:extLst>
          </p:nvPr>
        </p:nvGraphicFramePr>
        <p:xfrm>
          <a:off x="493713" y="1676400"/>
          <a:ext cx="8153400" cy="3838607"/>
        </p:xfrm>
        <a:graphic>
          <a:graphicData uri="http://schemas.openxmlformats.org/drawingml/2006/table">
            <a:tbl>
              <a:tblPr>
                <a:effectLst/>
              </a:tblPr>
              <a:tblGrid>
                <a:gridCol w="3575397">
                  <a:extLst>
                    <a:ext uri="{9D8B030D-6E8A-4147-A177-3AD203B41FA5}">
                      <a16:colId xmlns:a16="http://schemas.microsoft.com/office/drawing/2014/main" val="20000"/>
                    </a:ext>
                  </a:extLst>
                </a:gridCol>
                <a:gridCol w="2409508">
                  <a:extLst>
                    <a:ext uri="{9D8B030D-6E8A-4147-A177-3AD203B41FA5}">
                      <a16:colId xmlns:a16="http://schemas.microsoft.com/office/drawing/2014/main" val="20001"/>
                    </a:ext>
                  </a:extLst>
                </a:gridCol>
                <a:gridCol w="2168495">
                  <a:extLst>
                    <a:ext uri="{9D8B030D-6E8A-4147-A177-3AD203B41FA5}">
                      <a16:colId xmlns:a16="http://schemas.microsoft.com/office/drawing/2014/main" val="20002"/>
                    </a:ext>
                  </a:extLst>
                </a:gridCol>
              </a:tblGrid>
              <a:tr h="54901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Treatment Emergent Adverse Events</a:t>
                      </a:r>
                      <a:r>
                        <a:rPr lang="en-US" sz="1600" b="1" baseline="0" dirty="0">
                          <a:solidFill>
                            <a:srgbClr val="FFFFFF"/>
                          </a:solidFill>
                        </a:rPr>
                        <a:t> in &gt;10% of Subjects in Either Arm</a:t>
                      </a:r>
                      <a:endParaRPr lang="en-US" sz="1600" b="1" dirty="0">
                        <a:solidFill>
                          <a:srgbClr val="FFFFFF"/>
                        </a:solidFill>
                      </a:endParaRPr>
                    </a:p>
                  </a:txBody>
                  <a:tcPr marL="65762"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851859">
                <a:tc>
                  <a:txBody>
                    <a:bodyPr/>
                    <a:lstStyle/>
                    <a:p>
                      <a:pPr marL="0" indent="0" algn="l"/>
                      <a:endParaRPr kumimoji="0" lang="en-US" sz="1600" b="1"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r>
                        <a:rPr kumimoji="0" lang="en-US" sz="1600" b="1" i="0" u="none" strike="noStrike" cap="none" normalizeH="0" baseline="0" dirty="0">
                          <a:ln>
                            <a:noFill/>
                          </a:ln>
                          <a:solidFill>
                            <a:schemeClr val="bg1"/>
                          </a:solidFill>
                          <a:effectLst/>
                          <a:latin typeface="+mn-lt"/>
                          <a:ea typeface="ＭＳ Ｐゴシック" pitchFamily="-108" charset="-128"/>
                          <a:cs typeface="Arial"/>
                        </a:rPr>
                        <a:t>RAL + TDF-FTC</a:t>
                      </a:r>
                      <a:br>
                        <a:rPr kumimoji="0" lang="en-US" sz="1600" b="1" i="0" u="none" strike="noStrike" cap="none" normalizeH="0" baseline="0" dirty="0">
                          <a:ln>
                            <a:noFill/>
                          </a:ln>
                          <a:solidFill>
                            <a:schemeClr val="bg1"/>
                          </a:solidFill>
                          <a:effectLst/>
                          <a:latin typeface="+mn-lt"/>
                          <a:ea typeface="ＭＳ Ｐゴシック" pitchFamily="-108" charset="-128"/>
                          <a:cs typeface="Arial"/>
                        </a:rPr>
                      </a:br>
                      <a:r>
                        <a:rPr kumimoji="0" lang="en-US" sz="1400" b="0" i="0" u="none" strike="noStrike" cap="none" normalizeH="0" baseline="0" dirty="0">
                          <a:ln>
                            <a:noFill/>
                          </a:ln>
                          <a:solidFill>
                            <a:schemeClr val="bg1"/>
                          </a:solidFill>
                          <a:effectLst/>
                          <a:latin typeface="+mn-lt"/>
                          <a:ea typeface="ＭＳ Ｐゴシック" pitchFamily="-108" charset="-128"/>
                          <a:cs typeface="Arial"/>
                        </a:rPr>
                        <a:t>(n = 281)</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B5782"/>
                    </a:solidFill>
                  </a:tcPr>
                </a:tc>
                <a:tc>
                  <a:txBody>
                    <a:bodyPr/>
                    <a:lstStyle/>
                    <a:p>
                      <a:pPr marL="0" indent="0" algn="ctr"/>
                      <a:r>
                        <a:rPr kumimoji="0" lang="en-US" sz="1600" b="1" i="0" u="none" strike="noStrike" cap="none" normalizeH="0" baseline="0" dirty="0">
                          <a:ln>
                            <a:noFill/>
                          </a:ln>
                          <a:solidFill>
                            <a:schemeClr val="bg1"/>
                          </a:solidFill>
                          <a:effectLst/>
                          <a:latin typeface="+mn-lt"/>
                          <a:ea typeface="ＭＳ Ｐゴシック" pitchFamily="-108" charset="-128"/>
                          <a:cs typeface="Arial"/>
                        </a:rPr>
                        <a:t>EFV + TDF-FTC</a:t>
                      </a:r>
                      <a:br>
                        <a:rPr kumimoji="0" lang="en-US" sz="1600" b="1" i="0" u="none" strike="noStrike" cap="none" normalizeH="0" baseline="0" dirty="0">
                          <a:ln>
                            <a:noFill/>
                          </a:ln>
                          <a:solidFill>
                            <a:schemeClr val="bg1"/>
                          </a:solidFill>
                          <a:effectLst/>
                          <a:latin typeface="+mn-lt"/>
                          <a:ea typeface="ＭＳ Ｐゴシック" pitchFamily="-108" charset="-128"/>
                          <a:cs typeface="Arial"/>
                        </a:rPr>
                      </a:br>
                      <a:r>
                        <a:rPr kumimoji="0" lang="en-US" sz="1400" b="0" i="0" u="none" strike="noStrike" cap="none" normalizeH="0" baseline="0" dirty="0">
                          <a:ln>
                            <a:noFill/>
                          </a:ln>
                          <a:solidFill>
                            <a:schemeClr val="bg1"/>
                          </a:solidFill>
                          <a:effectLst/>
                          <a:latin typeface="+mn-lt"/>
                          <a:ea typeface="ＭＳ Ｐゴシック" pitchFamily="-108" charset="-128"/>
                          <a:cs typeface="Arial"/>
                        </a:rPr>
                        <a:t>(n = 282)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8223"/>
                    </a:solidFill>
                  </a:tcPr>
                </a:tc>
                <a:extLst>
                  <a:ext uri="{0D108BD9-81ED-4DB2-BD59-A6C34878D82A}">
                    <a16:rowId xmlns:a16="http://schemas.microsoft.com/office/drawing/2014/main" val="10001"/>
                  </a:ext>
                </a:extLst>
              </a:tr>
              <a:tr h="6094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Dizziness</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34%</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6094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Headache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14%</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6094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Abnormal</a:t>
                      </a:r>
                      <a:r>
                        <a:rPr lang="en-US" sz="1600" kern="1200" spc="-30" baseline="0" dirty="0">
                          <a:solidFill>
                            <a:srgbClr val="000000"/>
                          </a:solidFill>
                          <a:latin typeface="+mn-lt"/>
                          <a:ea typeface="+mn-ea"/>
                          <a:cs typeface="Arial"/>
                        </a:rPr>
                        <a:t> dreams</a:t>
                      </a: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13%</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6094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Immune</a:t>
                      </a:r>
                      <a:r>
                        <a:rPr lang="en-US" sz="1600" kern="1200" spc="-30" baseline="0" dirty="0">
                          <a:solidFill>
                            <a:srgbClr val="000000"/>
                          </a:solidFill>
                          <a:latin typeface="+mn-lt"/>
                          <a:ea typeface="+mn-ea"/>
                          <a:cs typeface="Arial"/>
                        </a:rPr>
                        <a:t> Reconstitution Inflammatory Syndrome (IRIS)</a:t>
                      </a: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3324007"/>
      </p:ext>
    </p:extLst>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dirty="0">
                <a:solidFill>
                  <a:schemeClr val="accent2">
                    <a:lumMod val="20000"/>
                    <a:lumOff val="80000"/>
                  </a:schemeClr>
                </a:solidFill>
                <a:latin typeface="Arial" pitchFamily="22" charset="0"/>
              </a:rPr>
              <a:t>Maraviroc + Raltegravir </a:t>
            </a:r>
            <a:r>
              <a:rPr lang="en-US" sz="2000" dirty="0">
                <a:solidFill>
                  <a:schemeClr val="accent2">
                    <a:lumMod val="20000"/>
                    <a:lumOff val="80000"/>
                  </a:schemeClr>
                </a:solidFill>
                <a:latin typeface="Arial" pitchFamily="22" charset="0"/>
              </a:rPr>
              <a:t/>
            </a:r>
            <a:br>
              <a:rPr lang="en-US" sz="2000" dirty="0">
                <a:solidFill>
                  <a:schemeClr val="accent2">
                    <a:lumMod val="20000"/>
                    <a:lumOff val="80000"/>
                  </a:schemeClr>
                </a:solidFill>
                <a:latin typeface="Arial" pitchFamily="22" charset="0"/>
              </a:rPr>
            </a:br>
            <a:r>
              <a:rPr lang="en-US" sz="2800" dirty="0" err="1">
                <a:solidFill>
                  <a:srgbClr val="FFFFFF"/>
                </a:solidFill>
                <a:latin typeface="Arial" pitchFamily="22" charset="0"/>
              </a:rPr>
              <a:t>ROCnRal</a:t>
            </a:r>
            <a:r>
              <a:rPr lang="en-US" sz="2800" dirty="0">
                <a:solidFill>
                  <a:srgbClr val="FFFFFF"/>
                </a:solidFill>
                <a:latin typeface="Arial" pitchFamily="22" charset="0"/>
              </a:rPr>
              <a:t> (ANRS 157): Study Design </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Katlama</a:t>
            </a:r>
            <a:r>
              <a:rPr lang="en-US" dirty="0"/>
              <a:t> C, et al. J </a:t>
            </a:r>
            <a:r>
              <a:rPr lang="en-US" dirty="0" err="1"/>
              <a:t>Antimicrob</a:t>
            </a:r>
            <a:r>
              <a:rPr lang="en-US" dirty="0"/>
              <a:t> </a:t>
            </a:r>
            <a:r>
              <a:rPr lang="en-US" dirty="0" err="1"/>
              <a:t>Chemother</a:t>
            </a:r>
            <a:r>
              <a:rPr lang="en-US" dirty="0"/>
              <a:t>. 2014;69:1648-52.</a:t>
            </a:r>
          </a:p>
        </p:txBody>
      </p:sp>
      <p:graphicFrame>
        <p:nvGraphicFramePr>
          <p:cNvPr id="30" name="Group 31"/>
          <p:cNvGraphicFramePr>
            <a:graphicFrameLocks noGrp="1"/>
          </p:cNvGraphicFramePr>
          <p:nvPr>
            <p:extLst>
              <p:ext uri="{D42A27DB-BD31-4B8C-83A1-F6EECF244321}">
                <p14:modId xmlns:p14="http://schemas.microsoft.com/office/powerpoint/2010/main" val="3308570363"/>
              </p:ext>
            </p:extLst>
          </p:nvPr>
        </p:nvGraphicFramePr>
        <p:xfrm>
          <a:off x="457200" y="1600200"/>
          <a:ext cx="5009177" cy="4417139"/>
        </p:xfrm>
        <a:graphic>
          <a:graphicData uri="http://schemas.openxmlformats.org/drawingml/2006/table">
            <a:tbl>
              <a:tblPr>
                <a:effectLst/>
              </a:tblPr>
              <a:tblGrid>
                <a:gridCol w="500917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a:t>
                      </a:r>
                      <a:r>
                        <a:rPr kumimoji="0" lang="en-US" sz="1800" b="1" i="0" u="none" strike="noStrike" cap="none" normalizeH="0" baseline="0" dirty="0" err="1">
                          <a:ln>
                            <a:noFill/>
                          </a:ln>
                          <a:solidFill>
                            <a:srgbClr val="FFFFFF"/>
                          </a:solidFill>
                          <a:effectLst/>
                          <a:latin typeface="+mn-lt"/>
                          <a:ea typeface="ＭＳ Ｐゴシック" pitchFamily="-108" charset="-128"/>
                          <a:cs typeface="Arial"/>
                        </a:rPr>
                        <a:t>ROCnRAL</a:t>
                      </a:r>
                      <a:r>
                        <a:rPr kumimoji="0" lang="en-US" sz="1800" b="1" i="0" u="none" strike="noStrike" cap="none" normalizeH="0" baseline="0" dirty="0">
                          <a:ln>
                            <a:noFill/>
                          </a:ln>
                          <a:solidFill>
                            <a:srgbClr val="FFFFFF"/>
                          </a:solidFill>
                          <a:effectLst/>
                          <a:latin typeface="+mn-lt"/>
                          <a:ea typeface="ＭＳ Ｐゴシック" pitchFamily="-108" charset="-128"/>
                          <a:cs typeface="Arial"/>
                        </a:rPr>
                        <a:t> (ANRS 157)</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7850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dirty="0">
                          <a:solidFill>
                            <a:srgbClr val="000000"/>
                          </a:solidFill>
                          <a:latin typeface="Arial" pitchFamily="22" charset="0"/>
                        </a:rPr>
                        <a:t>Pilot, phase II,</a:t>
                      </a:r>
                      <a:r>
                        <a:rPr lang="en-US" sz="1600" baseline="0" dirty="0">
                          <a:solidFill>
                            <a:srgbClr val="000000"/>
                          </a:solidFill>
                          <a:latin typeface="Arial" pitchFamily="22" charset="0"/>
                        </a:rPr>
                        <a:t> single-arm trial to evaluate capacity of a dual regimen of raltegravir plus maraviroc to maintain viral suppression in virally suppressed adults with HIV who have hyperlipidemia.</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44)</a:t>
                      </a:r>
                      <a:br>
                        <a:rPr lang="en-US" sz="1600" b="1" u="none" baseline="0" dirty="0">
                          <a:solidFill>
                            <a:srgbClr val="000000"/>
                          </a:solidFill>
                          <a:latin typeface="+mn-lt"/>
                          <a:cs typeface="Arial"/>
                        </a:rPr>
                      </a:br>
                      <a:r>
                        <a:rPr lang="en-US" sz="1600" dirty="0">
                          <a:solidFill>
                            <a:srgbClr val="000000"/>
                          </a:solidFill>
                          <a:latin typeface="Arial" pitchFamily="22" charset="0"/>
                        </a:rPr>
                        <a:t>-</a:t>
                      </a:r>
                      <a:r>
                        <a:rPr lang="en-US" sz="1600" baseline="0" dirty="0">
                          <a:solidFill>
                            <a:srgbClr val="000000"/>
                          </a:solidFill>
                          <a:latin typeface="Arial" pitchFamily="22" charset="0"/>
                        </a:rPr>
                        <a:t> Adults</a:t>
                      </a:r>
                      <a:br>
                        <a:rPr lang="en-US" sz="1600" baseline="0" dirty="0">
                          <a:solidFill>
                            <a:srgbClr val="000000"/>
                          </a:solidFill>
                          <a:latin typeface="Arial" pitchFamily="22" charset="0"/>
                        </a:rPr>
                      </a:br>
                      <a:r>
                        <a:rPr lang="en-US" sz="1600" baseline="0" dirty="0">
                          <a:solidFill>
                            <a:srgbClr val="000000"/>
                          </a:solidFill>
                          <a:latin typeface="Arial" pitchFamily="22" charset="0"/>
                        </a:rPr>
                        <a:t>- On ART for ≥5 years</a:t>
                      </a:r>
                      <a:br>
                        <a:rPr lang="en-US" sz="1600" baseline="0" dirty="0">
                          <a:solidFill>
                            <a:srgbClr val="000000"/>
                          </a:solidFill>
                          <a:latin typeface="Arial" pitchFamily="22" charset="0"/>
                        </a:rPr>
                      </a:br>
                      <a:r>
                        <a:rPr lang="en-US" sz="1600" baseline="0" dirty="0">
                          <a:solidFill>
                            <a:srgbClr val="000000"/>
                          </a:solidFill>
                          <a:latin typeface="Arial" pitchFamily="22" charset="0"/>
                        </a:rPr>
                        <a:t>- Naïve to INSTIs and maraviroc</a:t>
                      </a:r>
                      <a:br>
                        <a:rPr lang="en-US" sz="1600" baseline="0" dirty="0">
                          <a:solidFill>
                            <a:srgbClr val="000000"/>
                          </a:solidFill>
                          <a:latin typeface="Arial" pitchFamily="22" charset="0"/>
                        </a:rPr>
                      </a:br>
                      <a:r>
                        <a:rPr lang="en-US" sz="1600" baseline="0" dirty="0">
                          <a:solidFill>
                            <a:srgbClr val="000000"/>
                          </a:solidFill>
                          <a:latin typeface="Arial" pitchFamily="22" charset="0"/>
                        </a:rPr>
                        <a:t>- HIV RNA &lt;200 copies/mL x 24 months and </a:t>
                      </a:r>
                      <a:br>
                        <a:rPr lang="en-US" sz="1600" baseline="0" dirty="0">
                          <a:solidFill>
                            <a:srgbClr val="000000"/>
                          </a:solidFill>
                          <a:latin typeface="Arial" pitchFamily="22" charset="0"/>
                        </a:rPr>
                      </a:br>
                      <a:r>
                        <a:rPr lang="en-US" sz="1600" baseline="0" dirty="0">
                          <a:solidFill>
                            <a:srgbClr val="000000"/>
                          </a:solidFill>
                          <a:latin typeface="Arial" pitchFamily="22" charset="0"/>
                        </a:rPr>
                        <a:t>  &lt;50 copies/mL for ≥12 months</a:t>
                      </a:r>
                      <a:br>
                        <a:rPr lang="en-US" sz="1600" baseline="0" dirty="0">
                          <a:solidFill>
                            <a:srgbClr val="000000"/>
                          </a:solidFill>
                          <a:latin typeface="Arial" pitchFamily="22" charset="0"/>
                        </a:rPr>
                      </a:br>
                      <a:r>
                        <a:rPr lang="en-US" sz="1600" baseline="0" dirty="0">
                          <a:solidFill>
                            <a:srgbClr val="000000"/>
                          </a:solidFill>
                          <a:latin typeface="Arial" pitchFamily="22" charset="0"/>
                        </a:rPr>
                        <a:t>- R5 tropism  </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Switch Treatment Arm</a:t>
                      </a:r>
                      <a:br>
                        <a:rPr lang="en-US" sz="1600" b="1"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400 mg BID + Maraviroc 300 mg BID  </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3" name="Rectangle 7"/>
          <p:cNvSpPr>
            <a:spLocks noChangeArrowheads="1"/>
          </p:cNvSpPr>
          <p:nvPr/>
        </p:nvSpPr>
        <p:spPr bwMode="ltGray">
          <a:xfrm>
            <a:off x="5995140" y="3200400"/>
            <a:ext cx="2971800" cy="1219200"/>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Raltegravir 400 mg BID + Maraviroc 300 mg BID  </a:t>
            </a:r>
          </a:p>
          <a:p>
            <a:pPr algn="ctr"/>
            <a:r>
              <a:rPr lang="en-US" sz="1400" dirty="0">
                <a:solidFill>
                  <a:srgbClr val="000000"/>
                </a:solidFill>
                <a:latin typeface="Arial"/>
                <a:cs typeface="Arial"/>
              </a:rPr>
              <a:t>(n = 44)</a:t>
            </a:r>
          </a:p>
        </p:txBody>
      </p:sp>
      <p:cxnSp>
        <p:nvCxnSpPr>
          <p:cNvPr id="7" name="Straight Arrow Connector 6"/>
          <p:cNvCxnSpPr>
            <a:cxnSpLocks/>
            <a:stCxn id="30" idx="3"/>
          </p:cNvCxnSpPr>
          <p:nvPr/>
        </p:nvCxnSpPr>
        <p:spPr>
          <a:xfrm>
            <a:off x="5466377" y="3808769"/>
            <a:ext cx="522942" cy="1233"/>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867810"/>
      </p:ext>
    </p:extLst>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Maraviroc + Raltegravir </a:t>
            </a:r>
            <a:r>
              <a:rPr lang="en-US" sz="2400" dirty="0">
                <a:solidFill>
                  <a:srgbClr val="ECE5D9"/>
                </a:solidFill>
                <a:latin typeface="Arial" pitchFamily="22" charset="0"/>
              </a:rPr>
              <a:t/>
            </a:r>
            <a:br>
              <a:rPr lang="en-US" sz="2400" dirty="0">
                <a:solidFill>
                  <a:srgbClr val="ECE5D9"/>
                </a:solidFill>
                <a:latin typeface="Arial" pitchFamily="22" charset="0"/>
              </a:rPr>
            </a:br>
            <a:r>
              <a:rPr lang="en-US" sz="2800" dirty="0" err="1">
                <a:solidFill>
                  <a:srgbClr val="FFFFFF"/>
                </a:solidFill>
                <a:latin typeface="Arial" pitchFamily="22" charset="0"/>
              </a:rPr>
              <a:t>ROCnRal</a:t>
            </a:r>
            <a:r>
              <a:rPr lang="en-US" sz="2800" dirty="0">
                <a:solidFill>
                  <a:srgbClr val="FFFFFF"/>
                </a:solidFill>
                <a:latin typeface="Arial" pitchFamily="22" charset="0"/>
              </a:rPr>
              <a:t> (ANRS 157): Result </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24 Virologic Response </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31" charset="0"/>
              </a:rPr>
              <a:t>Katlama</a:t>
            </a:r>
            <a:r>
              <a:rPr lang="en-US" dirty="0">
                <a:latin typeface="Arial" pitchFamily="31" charset="0"/>
              </a:rPr>
              <a:t> C, et al. J </a:t>
            </a:r>
            <a:r>
              <a:rPr lang="en-US" dirty="0" err="1">
                <a:latin typeface="Arial" pitchFamily="31" charset="0"/>
              </a:rPr>
              <a:t>Antimicrob</a:t>
            </a:r>
            <a:r>
              <a:rPr lang="en-US" dirty="0">
                <a:latin typeface="Arial" pitchFamily="31" charset="0"/>
              </a:rPr>
              <a:t> </a:t>
            </a:r>
            <a:r>
              <a:rPr lang="en-US" dirty="0" err="1">
                <a:latin typeface="Arial" pitchFamily="31" charset="0"/>
              </a:rPr>
              <a:t>Chemother</a:t>
            </a:r>
            <a:r>
              <a:rPr lang="en-US" dirty="0">
                <a:latin typeface="Arial" pitchFamily="31" charset="0"/>
              </a:rPr>
              <a:t>. 2014;69:1648-52.</a:t>
            </a:r>
          </a:p>
        </p:txBody>
      </p:sp>
      <p:graphicFrame>
        <p:nvGraphicFramePr>
          <p:cNvPr id="7" name="Chart 6"/>
          <p:cNvGraphicFramePr>
            <a:graphicFrameLocks/>
          </p:cNvGraphicFramePr>
          <p:nvPr>
            <p:extLst>
              <p:ext uri="{D42A27DB-BD31-4B8C-83A1-F6EECF244321}">
                <p14:modId xmlns:p14="http://schemas.microsoft.com/office/powerpoint/2010/main" val="4019440257"/>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591773"/>
      </p:ext>
    </p:extLst>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Maraviroc + Raltegravir </a:t>
            </a:r>
            <a:br>
              <a:rPr lang="en-US" sz="2400" dirty="0">
                <a:solidFill>
                  <a:schemeClr val="accent2">
                    <a:lumMod val="20000"/>
                    <a:lumOff val="80000"/>
                  </a:schemeClr>
                </a:solidFill>
                <a:latin typeface="Arial" pitchFamily="22" charset="0"/>
              </a:rPr>
            </a:br>
            <a:r>
              <a:rPr lang="en-US" sz="2800" dirty="0" err="1">
                <a:solidFill>
                  <a:srgbClr val="FFFFFF"/>
                </a:solidFill>
                <a:latin typeface="Arial" pitchFamily="22" charset="0"/>
              </a:rPr>
              <a:t>ROCnRal</a:t>
            </a:r>
            <a:r>
              <a:rPr lang="en-US" sz="2800" dirty="0">
                <a:solidFill>
                  <a:srgbClr val="FFFFFF"/>
                </a:solidFill>
                <a:latin typeface="Arial" pitchFamily="22" charset="0"/>
              </a:rPr>
              <a:t> (ANRS 157): Result</a:t>
            </a:r>
            <a:endParaRPr lang="en-US" sz="2800" dirty="0"/>
          </a:p>
        </p:txBody>
      </p:sp>
      <p:sp>
        <p:nvSpPr>
          <p:cNvPr id="15" name="Text Placeholder 14"/>
          <p:cNvSpPr>
            <a:spLocks noGrp="1"/>
          </p:cNvSpPr>
          <p:nvPr>
            <p:ph type="body" sz="quarter" idx="15"/>
          </p:nvPr>
        </p:nvSpPr>
        <p:spPr/>
        <p:txBody>
          <a:bodyPr/>
          <a:lstStyle/>
          <a:p>
            <a:r>
              <a:rPr lang="en-US" sz="2000" dirty="0"/>
              <a:t>Analysis of Lipids on Dual Therapy (Median time = 19.4 weeks)</a:t>
            </a:r>
          </a:p>
        </p:txBody>
      </p:sp>
      <p:sp>
        <p:nvSpPr>
          <p:cNvPr id="5" name="Content Placeholder 4"/>
          <p:cNvSpPr>
            <a:spLocks noGrp="1"/>
          </p:cNvSpPr>
          <p:nvPr>
            <p:ph type="body" sz="quarter" idx="16"/>
          </p:nvPr>
        </p:nvSpPr>
        <p:spPr/>
        <p:txBody>
          <a:bodyPr/>
          <a:lstStyle/>
          <a:p>
            <a:r>
              <a:rPr lang="en-US" dirty="0"/>
              <a:t>Source: </a:t>
            </a:r>
            <a:r>
              <a:rPr lang="en-US" dirty="0" err="1">
                <a:latin typeface="Arial" pitchFamily="31" charset="0"/>
              </a:rPr>
              <a:t>Katlama</a:t>
            </a:r>
            <a:r>
              <a:rPr lang="en-US" dirty="0">
                <a:latin typeface="Arial" pitchFamily="31" charset="0"/>
              </a:rPr>
              <a:t> C, et al. J </a:t>
            </a:r>
            <a:r>
              <a:rPr lang="en-US" dirty="0" err="1">
                <a:latin typeface="Arial" pitchFamily="31" charset="0"/>
              </a:rPr>
              <a:t>Antimicrob</a:t>
            </a:r>
            <a:r>
              <a:rPr lang="en-US" dirty="0">
                <a:latin typeface="Arial" pitchFamily="31" charset="0"/>
              </a:rPr>
              <a:t> </a:t>
            </a:r>
            <a:r>
              <a:rPr lang="en-US" dirty="0" err="1">
                <a:latin typeface="Arial" pitchFamily="31" charset="0"/>
              </a:rPr>
              <a:t>Chemother</a:t>
            </a:r>
            <a:r>
              <a:rPr lang="en-US" dirty="0">
                <a:latin typeface="Arial" pitchFamily="31" charset="0"/>
              </a:rPr>
              <a:t>. 2014;69:1648-52.</a:t>
            </a:r>
          </a:p>
        </p:txBody>
      </p:sp>
      <p:graphicFrame>
        <p:nvGraphicFramePr>
          <p:cNvPr id="7" name="Chart 6"/>
          <p:cNvGraphicFramePr>
            <a:graphicFrameLocks/>
          </p:cNvGraphicFramePr>
          <p:nvPr>
            <p:extLst>
              <p:ext uri="{D42A27DB-BD31-4B8C-83A1-F6EECF244321}">
                <p14:modId xmlns:p14="http://schemas.microsoft.com/office/powerpoint/2010/main" val="2481210947"/>
              </p:ext>
            </p:extLst>
          </p:nvPr>
        </p:nvGraphicFramePr>
        <p:xfrm>
          <a:off x="457200" y="1905003"/>
          <a:ext cx="8229600" cy="4343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8866864"/>
      </p:ext>
    </p:extLst>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Maraviroc + Raltegravir </a:t>
            </a:r>
            <a:r>
              <a:rPr lang="en-US" sz="2400" dirty="0">
                <a:solidFill>
                  <a:srgbClr val="ECE5D9"/>
                </a:solidFill>
                <a:latin typeface="Arial" pitchFamily="22" charset="0"/>
              </a:rPr>
              <a:t/>
            </a:r>
            <a:br>
              <a:rPr lang="en-US" sz="2400" dirty="0">
                <a:solidFill>
                  <a:srgbClr val="ECE5D9"/>
                </a:solidFill>
                <a:latin typeface="Arial" pitchFamily="22" charset="0"/>
              </a:rPr>
            </a:br>
            <a:r>
              <a:rPr lang="en-US" sz="2800" dirty="0" err="1">
                <a:solidFill>
                  <a:srgbClr val="FFFFFF"/>
                </a:solidFill>
                <a:latin typeface="Arial" pitchFamily="22" charset="0"/>
              </a:rPr>
              <a:t>ROCnRal</a:t>
            </a:r>
            <a:r>
              <a:rPr lang="en-US" sz="2800" dirty="0">
                <a:solidFill>
                  <a:srgbClr val="FFFFFF"/>
                </a:solidFill>
                <a:latin typeface="Arial" pitchFamily="22" charset="0"/>
              </a:rPr>
              <a:t> (ANRS 157): Result</a:t>
            </a:r>
            <a:endParaRPr lang="en-US" sz="2800" dirty="0"/>
          </a:p>
        </p:txBody>
      </p:sp>
      <p:sp>
        <p:nvSpPr>
          <p:cNvPr id="15" name="Text Placeholder 14"/>
          <p:cNvSpPr>
            <a:spLocks noGrp="1"/>
          </p:cNvSpPr>
          <p:nvPr>
            <p:ph type="body" sz="quarter" idx="15"/>
          </p:nvPr>
        </p:nvSpPr>
        <p:spPr/>
        <p:txBody>
          <a:bodyPr/>
          <a:lstStyle/>
          <a:p>
            <a:r>
              <a:rPr lang="en-US" dirty="0"/>
              <a:t>Change in </a:t>
            </a:r>
            <a:r>
              <a:rPr lang="en-US" sz="2000" dirty="0"/>
              <a:t>Bone Mineral Density from Baseline (Median interval: 26 </a:t>
            </a:r>
            <a:r>
              <a:rPr lang="en-US" sz="2000" dirty="0" err="1"/>
              <a:t>wks</a:t>
            </a:r>
            <a:r>
              <a:rPr lang="en-US" sz="2000" dirty="0"/>
              <a:t>)</a:t>
            </a:r>
          </a:p>
        </p:txBody>
      </p:sp>
      <p:sp>
        <p:nvSpPr>
          <p:cNvPr id="5" name="Content Placeholder 4"/>
          <p:cNvSpPr>
            <a:spLocks noGrp="1"/>
          </p:cNvSpPr>
          <p:nvPr>
            <p:ph type="body" sz="quarter" idx="16"/>
          </p:nvPr>
        </p:nvSpPr>
        <p:spPr/>
        <p:txBody>
          <a:bodyPr/>
          <a:lstStyle/>
          <a:p>
            <a:r>
              <a:rPr lang="en-US" dirty="0"/>
              <a:t>Source: </a:t>
            </a:r>
            <a:r>
              <a:rPr lang="en-US" dirty="0" err="1">
                <a:latin typeface="Arial" pitchFamily="31" charset="0"/>
              </a:rPr>
              <a:t>Katlama</a:t>
            </a:r>
            <a:r>
              <a:rPr lang="en-US" dirty="0">
                <a:latin typeface="Arial" pitchFamily="31" charset="0"/>
              </a:rPr>
              <a:t> C, et al. J </a:t>
            </a:r>
            <a:r>
              <a:rPr lang="en-US" dirty="0" err="1">
                <a:latin typeface="Arial" pitchFamily="31" charset="0"/>
              </a:rPr>
              <a:t>Antimicrob</a:t>
            </a:r>
            <a:r>
              <a:rPr lang="en-US" dirty="0">
                <a:latin typeface="Arial" pitchFamily="31" charset="0"/>
              </a:rPr>
              <a:t> </a:t>
            </a:r>
            <a:r>
              <a:rPr lang="en-US" dirty="0" err="1">
                <a:latin typeface="Arial" pitchFamily="31" charset="0"/>
              </a:rPr>
              <a:t>Chemother</a:t>
            </a:r>
            <a:r>
              <a:rPr lang="en-US" dirty="0">
                <a:latin typeface="Arial" pitchFamily="31" charset="0"/>
              </a:rPr>
              <a:t>. 2014;69:1648-52.</a:t>
            </a:r>
          </a:p>
        </p:txBody>
      </p:sp>
      <p:graphicFrame>
        <p:nvGraphicFramePr>
          <p:cNvPr id="7" name="Chart 6"/>
          <p:cNvGraphicFramePr>
            <a:graphicFrameLocks/>
          </p:cNvGraphicFramePr>
          <p:nvPr>
            <p:extLst>
              <p:ext uri="{D42A27DB-BD31-4B8C-83A1-F6EECF244321}">
                <p14:modId xmlns:p14="http://schemas.microsoft.com/office/powerpoint/2010/main" val="4098566274"/>
              </p:ext>
            </p:extLst>
          </p:nvPr>
        </p:nvGraphicFramePr>
        <p:xfrm>
          <a:off x="457200" y="1905003"/>
          <a:ext cx="8229600" cy="4343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8105847"/>
      </p:ext>
    </p:extLst>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solidFill>
                  <a:schemeClr val="accent2">
                    <a:lumMod val="20000"/>
                    <a:lumOff val="80000"/>
                  </a:schemeClr>
                </a:solidFill>
                <a:latin typeface="Arial" pitchFamily="22" charset="0"/>
              </a:rPr>
              <a:t>Maraviroc + Raltegravir </a:t>
            </a:r>
            <a:r>
              <a:rPr lang="en-US" sz="2200" dirty="0">
                <a:solidFill>
                  <a:srgbClr val="ECE5D9"/>
                </a:solidFill>
                <a:latin typeface="Arial" pitchFamily="22" charset="0"/>
              </a:rPr>
              <a:t/>
            </a:r>
            <a:br>
              <a:rPr lang="en-US" sz="2200" dirty="0">
                <a:solidFill>
                  <a:srgbClr val="ECE5D9"/>
                </a:solidFill>
                <a:latin typeface="Arial" pitchFamily="22" charset="0"/>
              </a:rPr>
            </a:br>
            <a:r>
              <a:rPr lang="en-US" sz="2800" dirty="0" err="1">
                <a:solidFill>
                  <a:srgbClr val="FFFFFF"/>
                </a:solidFill>
                <a:latin typeface="Arial" pitchFamily="22" charset="0"/>
              </a:rPr>
              <a:t>ROCnRal</a:t>
            </a:r>
            <a:r>
              <a:rPr lang="en-US" sz="2800" dirty="0">
                <a:solidFill>
                  <a:srgbClr val="FFFFFF"/>
                </a:solidFill>
                <a:latin typeface="Arial" pitchFamily="22" charset="0"/>
              </a:rPr>
              <a:t> (ANRS 157): Conclusions</a:t>
            </a:r>
            <a:endParaRPr lang="en-US" sz="2800" dirty="0"/>
          </a:p>
        </p:txBody>
      </p:sp>
      <p:sp>
        <p:nvSpPr>
          <p:cNvPr id="6" name="Content Placeholder 5"/>
          <p:cNvSpPr>
            <a:spLocks noGrp="1"/>
          </p:cNvSpPr>
          <p:nvPr>
            <p:ph type="body" sz="quarter" idx="14"/>
          </p:nvPr>
        </p:nvSpPr>
        <p:spPr/>
        <p:txBody>
          <a:bodyPr/>
          <a:lstStyle/>
          <a:p>
            <a:endParaRPr lang="en-US" dirty="0"/>
          </a:p>
          <a:p>
            <a:r>
              <a:rPr lang="en-US" dirty="0"/>
              <a:t>Source: </a:t>
            </a:r>
            <a:r>
              <a:rPr lang="en-US" dirty="0" err="1"/>
              <a:t>Katlama</a:t>
            </a:r>
            <a:r>
              <a:rPr lang="en-US" dirty="0"/>
              <a:t> C, et al. J </a:t>
            </a:r>
            <a:r>
              <a:rPr lang="en-US" dirty="0" err="1"/>
              <a:t>Antimicrob</a:t>
            </a:r>
            <a:r>
              <a:rPr lang="en-US" dirty="0"/>
              <a:t> </a:t>
            </a:r>
            <a:r>
              <a:rPr lang="en-US" dirty="0" err="1"/>
              <a:t>Chemother</a:t>
            </a:r>
            <a:r>
              <a:rPr lang="en-US" dirty="0"/>
              <a:t>. 2014;69:1648-52.</a:t>
            </a:r>
          </a:p>
          <a:p>
            <a:endParaRPr lang="en-US" dirty="0"/>
          </a:p>
        </p:txBody>
      </p:sp>
      <p:graphicFrame>
        <p:nvGraphicFramePr>
          <p:cNvPr id="10" name="Table 9"/>
          <p:cNvGraphicFramePr>
            <a:graphicFrameLocks noGrp="1"/>
          </p:cNvGraphicFramePr>
          <p:nvPr>
            <p:extLst/>
          </p:nvPr>
        </p:nvGraphicFramePr>
        <p:xfrm>
          <a:off x="0" y="26395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5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kern="1200" dirty="0">
                          <a:solidFill>
                            <a:schemeClr val="tx1"/>
                          </a:solidFill>
                          <a:effectLst/>
                          <a:latin typeface="+mn-lt"/>
                          <a:ea typeface="+mn-ea"/>
                          <a:cs typeface="Arial"/>
                        </a:rPr>
                        <a:t>In long-term-experienced patients, maraviroc/raltegravir therapy lacks </a:t>
                      </a:r>
                      <a:r>
                        <a:rPr lang="en-US" sz="2000" b="0" kern="1200" dirty="0" err="1">
                          <a:solidFill>
                            <a:schemeClr val="tx1"/>
                          </a:solidFill>
                          <a:effectLst/>
                          <a:latin typeface="+mn-lt"/>
                          <a:ea typeface="+mn-ea"/>
                          <a:cs typeface="Arial"/>
                        </a:rPr>
                        <a:t>virological</a:t>
                      </a:r>
                      <a:r>
                        <a:rPr lang="en-US" sz="2000" b="0" kern="1200" dirty="0">
                          <a:solidFill>
                            <a:schemeClr val="tx1"/>
                          </a:solidFill>
                          <a:effectLst/>
                          <a:latin typeface="+mn-lt"/>
                          <a:ea typeface="+mn-ea"/>
                          <a:cs typeface="Arial"/>
                        </a:rPr>
                        <a:t> robustness despite a benefit in lipid profile and bone density</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4167869"/>
      </p:ext>
    </p:extLst>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fontScale="90000"/>
          </a:bodyPr>
          <a:lstStyle/>
          <a:p>
            <a:pPr>
              <a:lnSpc>
                <a:spcPts val="4000"/>
              </a:lnSpc>
            </a:pPr>
            <a:r>
              <a:rPr lang="en-US" sz="2400" b="0" dirty="0"/>
              <a:t>Switch to Atazanavir-RTV with Either Raltegravir or TDF-FTC</a:t>
            </a:r>
            <a:br>
              <a:rPr lang="en-US" sz="2400" b="0" dirty="0"/>
            </a:br>
            <a:r>
              <a:rPr lang="en-US" sz="3100" dirty="0"/>
              <a:t>HARNESS Trial</a:t>
            </a:r>
            <a:endParaRPr lang="en-US" sz="3100" dirty="0">
              <a:solidFill>
                <a:schemeClr val="tx2"/>
              </a:solidFill>
            </a:endParaRPr>
          </a:p>
        </p:txBody>
      </p:sp>
      <p:sp>
        <p:nvSpPr>
          <p:cNvPr id="2" name="Text Placeholder 1">
            <a:extLst>
              <a:ext uri="{FF2B5EF4-FFF2-40B4-BE49-F238E27FC236}">
                <a16:creationId xmlns:a16="http://schemas.microsoft.com/office/drawing/2014/main" id="{98AF8CA0-E1EF-E041-9C65-ABAAA6905D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83189681"/>
      </p:ext>
    </p:extLst>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114645" y="3080287"/>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114645" y="3673396"/>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22" charset="-128"/>
                <a:cs typeface="ＭＳ Ｐゴシック" pitchFamily="22" charset="-128"/>
              </a:rPr>
              <a:t>Switch to Atazanavir-ritonavir with Either Raltegravir or TDF-FTC </a:t>
            </a:r>
            <a:br>
              <a:rPr lang="en-US" sz="2400" dirty="0">
                <a:solidFill>
                  <a:srgbClr val="E7F1CA"/>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HARNESS: Study Design</a:t>
            </a:r>
            <a:endParaRPr lang="en-US" sz="2800" dirty="0"/>
          </a:p>
        </p:txBody>
      </p:sp>
      <p:sp>
        <p:nvSpPr>
          <p:cNvPr id="6" name="Content Placeholder 5"/>
          <p:cNvSpPr>
            <a:spLocks noGrp="1"/>
          </p:cNvSpPr>
          <p:nvPr>
            <p:ph type="body" sz="quarter" idx="14"/>
          </p:nvPr>
        </p:nvSpPr>
        <p:spPr/>
        <p:txBody>
          <a:bodyPr/>
          <a:lstStyle/>
          <a:p>
            <a:r>
              <a:rPr lang="en-US" dirty="0"/>
              <a:t>Source: van </a:t>
            </a:r>
            <a:r>
              <a:rPr lang="en-US" dirty="0" err="1"/>
              <a:t>Lunzen</a:t>
            </a:r>
            <a:r>
              <a:rPr lang="en-US" dirty="0"/>
              <a: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2016;71:538-43. </a:t>
            </a:r>
            <a:endParaRPr lang="it-IT" dirty="0">
              <a:latin typeface="Arial" pitchFamily="22" charset="0"/>
            </a:endParaRPr>
          </a:p>
        </p:txBody>
      </p:sp>
      <p:sp>
        <p:nvSpPr>
          <p:cNvPr id="24" name="Rectangle 7"/>
          <p:cNvSpPr>
            <a:spLocks noChangeArrowheads="1"/>
          </p:cNvSpPr>
          <p:nvPr/>
        </p:nvSpPr>
        <p:spPr bwMode="ltGray">
          <a:xfrm>
            <a:off x="5687400" y="2335557"/>
            <a:ext cx="3086993" cy="1228339"/>
          </a:xfrm>
          <a:prstGeom prst="rect">
            <a:avLst/>
          </a:prstGeom>
          <a:solidFill>
            <a:srgbClr val="D5CBD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0"/>
              </a:spcBef>
            </a:pPr>
            <a:r>
              <a:rPr lang="en-US" sz="1600" b="1" dirty="0">
                <a:solidFill>
                  <a:srgbClr val="000000"/>
                </a:solidFill>
                <a:latin typeface="Arial"/>
                <a:cs typeface="Arial"/>
              </a:rPr>
              <a:t>Atazanavir QD + Ritonavir QD + Raltegravir 400 mg BID </a:t>
            </a:r>
          </a:p>
          <a:p>
            <a:pPr algn="ctr">
              <a:lnSpc>
                <a:spcPts val="1800"/>
              </a:lnSpc>
              <a:spcBef>
                <a:spcPts val="0"/>
              </a:spcBef>
            </a:pPr>
            <a:r>
              <a:rPr lang="en-US" sz="1400" dirty="0">
                <a:solidFill>
                  <a:srgbClr val="000000"/>
                </a:solidFill>
                <a:latin typeface="Arial"/>
                <a:cs typeface="Arial"/>
              </a:rPr>
              <a:t>(n = 72)</a:t>
            </a:r>
          </a:p>
        </p:txBody>
      </p:sp>
      <p:sp>
        <p:nvSpPr>
          <p:cNvPr id="33" name="Rectangle 7"/>
          <p:cNvSpPr>
            <a:spLocks noChangeArrowheads="1"/>
          </p:cNvSpPr>
          <p:nvPr/>
        </p:nvSpPr>
        <p:spPr bwMode="ltGray">
          <a:xfrm>
            <a:off x="5687400" y="3987578"/>
            <a:ext cx="3086993" cy="1228339"/>
          </a:xfrm>
          <a:prstGeom prst="rect">
            <a:avLst/>
          </a:prstGeom>
          <a:solidFill>
            <a:srgbClr val="DBE4E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0"/>
              </a:spcBef>
            </a:pPr>
            <a:r>
              <a:rPr lang="en-US" sz="1600" b="1" dirty="0">
                <a:solidFill>
                  <a:srgbClr val="000000"/>
                </a:solidFill>
                <a:latin typeface="Arial"/>
                <a:cs typeface="Arial"/>
              </a:rPr>
              <a:t>Atazanavir QD + Ritonavir QD + TDF-FTC QD </a:t>
            </a:r>
          </a:p>
          <a:p>
            <a:pPr algn="ctr">
              <a:lnSpc>
                <a:spcPts val="1800"/>
              </a:lnSpc>
              <a:spcBef>
                <a:spcPts val="0"/>
              </a:spcBef>
            </a:pPr>
            <a:r>
              <a:rPr lang="en-US" sz="1400" dirty="0">
                <a:solidFill>
                  <a:srgbClr val="000000"/>
                </a:solidFill>
                <a:latin typeface="Arial"/>
                <a:cs typeface="Arial"/>
              </a:rPr>
              <a:t>(n = 37)</a:t>
            </a:r>
          </a:p>
        </p:txBody>
      </p:sp>
      <p:graphicFrame>
        <p:nvGraphicFramePr>
          <p:cNvPr id="10" name="Group 31"/>
          <p:cNvGraphicFramePr>
            <a:graphicFrameLocks noGrp="1"/>
          </p:cNvGraphicFramePr>
          <p:nvPr>
            <p:extLst>
              <p:ext uri="{D42A27DB-BD31-4B8C-83A1-F6EECF244321}">
                <p14:modId xmlns:p14="http://schemas.microsoft.com/office/powerpoint/2010/main" val="542595991"/>
              </p:ext>
            </p:extLst>
          </p:nvPr>
        </p:nvGraphicFramePr>
        <p:xfrm>
          <a:off x="304801" y="1559989"/>
          <a:ext cx="4724400" cy="4417139"/>
        </p:xfrm>
        <a:graphic>
          <a:graphicData uri="http://schemas.openxmlformats.org/drawingml/2006/table">
            <a:tbl>
              <a:tblPr>
                <a:effectLst/>
              </a:tblPr>
              <a:tblGrid>
                <a:gridCol w="47244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HARNESS</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O</a:t>
                      </a:r>
                      <a:r>
                        <a:rPr lang="en-US" sz="1600" dirty="0">
                          <a:solidFill>
                            <a:srgbClr val="000000"/>
                          </a:solidFill>
                          <a:latin typeface="Arial" pitchFamily="22" charset="0"/>
                        </a:rPr>
                        <a:t>pen label,</a:t>
                      </a:r>
                      <a:r>
                        <a:rPr lang="en-US" sz="1600" baseline="0" dirty="0">
                          <a:solidFill>
                            <a:srgbClr val="000000"/>
                          </a:solidFill>
                          <a:latin typeface="Arial" pitchFamily="22" charset="0"/>
                        </a:rPr>
                        <a:t> prospective, randomized, parallel group trial evaluating switching from stable ARV regimen (2 NRTIs + 3</a:t>
                      </a:r>
                      <a:r>
                        <a:rPr lang="en-US" sz="1600" baseline="30000" dirty="0">
                          <a:solidFill>
                            <a:srgbClr val="000000"/>
                          </a:solidFill>
                          <a:latin typeface="Arial" pitchFamily="22" charset="0"/>
                        </a:rPr>
                        <a:t>rd</a:t>
                      </a:r>
                      <a:r>
                        <a:rPr lang="en-US" sz="1600" baseline="0" dirty="0">
                          <a:solidFill>
                            <a:srgbClr val="000000"/>
                          </a:solidFill>
                          <a:latin typeface="Arial" pitchFamily="22" charset="0"/>
                        </a:rPr>
                        <a:t> agent, excluding atazanavir) to ritonavir-boosted atazanavir with either raltegravir 400 mg BID or TDF-FTC. </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109)</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dirty="0">
                          <a:solidFill>
                            <a:srgbClr val="000000"/>
                          </a:solidFill>
                          <a:latin typeface="Arial" pitchFamily="22" charset="0"/>
                        </a:rPr>
                        <a:t>- HIV RNA &lt;50 copies/mL</a:t>
                      </a:r>
                      <a:r>
                        <a:rPr lang="en-US" sz="1600" baseline="0" dirty="0">
                          <a:solidFill>
                            <a:srgbClr val="000000"/>
                          </a:solidFill>
                          <a:latin typeface="Arial" pitchFamily="22" charset="0"/>
                        </a:rPr>
                        <a:t> for ≥</a:t>
                      </a:r>
                      <a:r>
                        <a:rPr lang="en-US" sz="1600" u="none" baseline="0" dirty="0">
                          <a:solidFill>
                            <a:srgbClr val="000000"/>
                          </a:solidFill>
                          <a:latin typeface="Arial" pitchFamily="22" charset="0"/>
                        </a:rPr>
                        <a:t>3</a:t>
                      </a:r>
                      <a:r>
                        <a:rPr lang="en-US" sz="1600" u="none" dirty="0">
                          <a:solidFill>
                            <a:srgbClr val="000000"/>
                          </a:solidFill>
                          <a:latin typeface="Arial" pitchFamily="22" charset="0"/>
                        </a:rPr>
                        <a:t> months</a:t>
                      </a:r>
                      <a:br>
                        <a:rPr lang="en-US" sz="1600" u="none" dirty="0">
                          <a:solidFill>
                            <a:srgbClr val="000000"/>
                          </a:solidFill>
                          <a:latin typeface="Arial" pitchFamily="22" charset="0"/>
                        </a:rPr>
                      </a:br>
                      <a:r>
                        <a:rPr lang="en-US" sz="1600" u="none" dirty="0">
                          <a:solidFill>
                            <a:srgbClr val="000000"/>
                          </a:solidFill>
                          <a:latin typeface="Arial" pitchFamily="22" charset="0"/>
                        </a:rPr>
                        <a:t>-</a:t>
                      </a:r>
                      <a:r>
                        <a:rPr lang="en-US" sz="1600" u="none" baseline="0" dirty="0">
                          <a:solidFill>
                            <a:srgbClr val="000000"/>
                          </a:solidFill>
                          <a:latin typeface="Arial" pitchFamily="22" charset="0"/>
                        </a:rPr>
                        <a:t> </a:t>
                      </a:r>
                      <a:r>
                        <a:rPr lang="en-US" sz="1600" u="none" dirty="0">
                          <a:solidFill>
                            <a:srgbClr val="000000"/>
                          </a:solidFill>
                          <a:latin typeface="Arial" pitchFamily="22" charset="0"/>
                        </a:rPr>
                        <a:t>S</a:t>
                      </a:r>
                      <a:r>
                        <a:rPr lang="en-US" sz="1600" u="none" baseline="0" dirty="0">
                          <a:solidFill>
                            <a:srgbClr val="000000"/>
                          </a:solidFill>
                          <a:latin typeface="Arial" pitchFamily="22" charset="0"/>
                        </a:rPr>
                        <a:t>ingle HIV RNA &lt;40 copies/mL in past 30 days </a:t>
                      </a:r>
                      <a:br>
                        <a:rPr lang="en-US" sz="1600" u="none" baseline="0" dirty="0">
                          <a:solidFill>
                            <a:srgbClr val="000000"/>
                          </a:solidFill>
                          <a:latin typeface="Arial" pitchFamily="22" charset="0"/>
                        </a:rPr>
                      </a:br>
                      <a:r>
                        <a:rPr lang="en-US" sz="1600" u="none" dirty="0">
                          <a:solidFill>
                            <a:srgbClr val="000000"/>
                          </a:solidFill>
                          <a:latin typeface="Arial" pitchFamily="22" charset="0"/>
                        </a:rPr>
                        <a:t>- No history of virologic</a:t>
                      </a:r>
                      <a:r>
                        <a:rPr lang="en-US" sz="1600" u="none" baseline="0" dirty="0">
                          <a:solidFill>
                            <a:srgbClr val="000000"/>
                          </a:solidFill>
                          <a:latin typeface="Arial" pitchFamily="22" charset="0"/>
                        </a:rPr>
                        <a:t> failure or resistance </a:t>
                      </a:r>
                      <a:endParaRPr lang="en-US" sz="1600" b="0" baseline="30000" dirty="0">
                        <a:solidFill>
                          <a:srgbClr val="000000"/>
                        </a:solidFill>
                        <a:latin typeface="+mn-lt"/>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Atazanavir + RTV QD + Raltegravir 400 mg BID </a:t>
                      </a:r>
                      <a:br>
                        <a:rPr lang="en-US" sz="1600" b="0" baseline="0" dirty="0">
                          <a:solidFill>
                            <a:srgbClr val="000000"/>
                          </a:solidFill>
                          <a:latin typeface="Arial" pitchFamily="22" charset="0"/>
                        </a:rPr>
                      </a:br>
                      <a:r>
                        <a:rPr lang="en-US" sz="1600" baseline="0" dirty="0">
                          <a:solidFill>
                            <a:srgbClr val="000000"/>
                          </a:solidFill>
                          <a:latin typeface="Arial" pitchFamily="22" charset="0"/>
                        </a:rPr>
                        <a:t>- </a:t>
                      </a:r>
                      <a:r>
                        <a:rPr lang="en-US" sz="1600" b="0" baseline="0" dirty="0">
                          <a:solidFill>
                            <a:srgbClr val="000000"/>
                          </a:solidFill>
                          <a:latin typeface="Arial" pitchFamily="22" charset="0"/>
                        </a:rPr>
                        <a:t>Atazanavir + RTV QD + TDF-FTC QD</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1" name="Oval 10"/>
          <p:cNvSpPr>
            <a:spLocks noChangeAspect="1"/>
          </p:cNvSpPr>
          <p:nvPr/>
        </p:nvSpPr>
        <p:spPr>
          <a:xfrm>
            <a:off x="5148382" y="3843301"/>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200" b="1" dirty="0">
                <a:latin typeface="Arial"/>
                <a:cs typeface="Arial"/>
              </a:rPr>
              <a:t>1x</a:t>
            </a:r>
          </a:p>
        </p:txBody>
      </p:sp>
      <p:sp>
        <p:nvSpPr>
          <p:cNvPr id="13" name="Oval 12"/>
          <p:cNvSpPr>
            <a:spLocks noChangeAspect="1"/>
          </p:cNvSpPr>
          <p:nvPr/>
        </p:nvSpPr>
        <p:spPr>
          <a:xfrm>
            <a:off x="5148382" y="3349161"/>
            <a:ext cx="274319" cy="2743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200" b="1" dirty="0">
                <a:latin typeface="Arial"/>
                <a:cs typeface="Arial"/>
              </a:rPr>
              <a:t>2x</a:t>
            </a:r>
          </a:p>
        </p:txBody>
      </p:sp>
    </p:spTree>
    <p:extLst>
      <p:ext uri="{BB962C8B-B14F-4D97-AF65-F5344CB8AC3E}">
        <p14:creationId xmlns:p14="http://schemas.microsoft.com/office/powerpoint/2010/main" val="1501212472"/>
      </p:ext>
    </p:extLst>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Atazanavir-ritonavir with Raltegravir or TDF-FTC </a:t>
            </a:r>
            <a:r>
              <a:rPr lang="en-US" sz="2800" dirty="0">
                <a:solidFill>
                  <a:srgbClr val="FFFFFF"/>
                </a:solidFill>
                <a:ea typeface="ＭＳ Ｐゴシック" pitchFamily="22" charset="-128"/>
                <a:cs typeface="ＭＳ Ｐゴシック" pitchFamily="22" charset="-128"/>
              </a:rPr>
              <a:t>HARNESS: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24 and 48: Virologic Response (Intent-to-Treat Analysis)</a:t>
            </a:r>
          </a:p>
        </p:txBody>
      </p:sp>
      <p:sp>
        <p:nvSpPr>
          <p:cNvPr id="6" name="Content Placeholder 5"/>
          <p:cNvSpPr>
            <a:spLocks noGrp="1"/>
          </p:cNvSpPr>
          <p:nvPr>
            <p:ph type="body" sz="quarter" idx="16"/>
          </p:nvPr>
        </p:nvSpPr>
        <p:spPr/>
        <p:txBody>
          <a:bodyPr/>
          <a:lstStyle/>
          <a:p>
            <a:r>
              <a:rPr lang="en-US" dirty="0"/>
              <a:t>Source: van </a:t>
            </a:r>
            <a:r>
              <a:rPr lang="en-US" dirty="0" err="1"/>
              <a:t>Lunzen</a:t>
            </a:r>
            <a:r>
              <a:rPr lang="en-US" dirty="0"/>
              <a: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2016;71:538-43. </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3675935701"/>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1336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58/72</a:t>
            </a:r>
          </a:p>
        </p:txBody>
      </p:sp>
      <p:sp>
        <p:nvSpPr>
          <p:cNvPr id="10" name="Rectangle 9"/>
          <p:cNvSpPr/>
          <p:nvPr/>
        </p:nvSpPr>
        <p:spPr>
          <a:xfrm>
            <a:off x="34290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35/37</a:t>
            </a:r>
          </a:p>
        </p:txBody>
      </p:sp>
      <p:sp>
        <p:nvSpPr>
          <p:cNvPr id="13" name="Rectangle 12"/>
          <p:cNvSpPr/>
          <p:nvPr/>
        </p:nvSpPr>
        <p:spPr>
          <a:xfrm>
            <a:off x="5791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50/72</a:t>
            </a:r>
          </a:p>
        </p:txBody>
      </p:sp>
      <p:sp>
        <p:nvSpPr>
          <p:cNvPr id="14" name="Rectangle 13"/>
          <p:cNvSpPr/>
          <p:nvPr/>
        </p:nvSpPr>
        <p:spPr>
          <a:xfrm>
            <a:off x="6934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32/37</a:t>
            </a:r>
          </a:p>
        </p:txBody>
      </p:sp>
    </p:spTree>
    <p:extLst>
      <p:ext uri="{BB962C8B-B14F-4D97-AF65-F5344CB8AC3E}">
        <p14:creationId xmlns:p14="http://schemas.microsoft.com/office/powerpoint/2010/main" val="3894089467"/>
      </p:ext>
    </p:extLst>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Switch to Atazanavir-ritonavir with Raltegravir or TDF-FTC </a:t>
            </a:r>
            <a:r>
              <a:rPr lang="en-US" sz="2800" dirty="0">
                <a:solidFill>
                  <a:srgbClr val="FFFFFF"/>
                </a:solidFill>
                <a:ea typeface="ＭＳ Ｐゴシック" pitchFamily="22" charset="-128"/>
                <a:cs typeface="ＭＳ Ｐゴシック" pitchFamily="22" charset="-128"/>
              </a:rPr>
              <a:t>HARNESS: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24 and 48: Virologic Rebound </a:t>
            </a:r>
          </a:p>
        </p:txBody>
      </p:sp>
      <p:sp>
        <p:nvSpPr>
          <p:cNvPr id="6" name="Content Placeholder 5"/>
          <p:cNvSpPr>
            <a:spLocks noGrp="1"/>
          </p:cNvSpPr>
          <p:nvPr>
            <p:ph type="body" sz="quarter" idx="16"/>
          </p:nvPr>
        </p:nvSpPr>
        <p:spPr/>
        <p:txBody>
          <a:bodyPr/>
          <a:lstStyle/>
          <a:p>
            <a:r>
              <a:rPr lang="en-US" dirty="0"/>
              <a:t>Source: van </a:t>
            </a:r>
            <a:r>
              <a:rPr lang="en-US" dirty="0" err="1"/>
              <a:t>Lunzen</a:t>
            </a:r>
            <a:r>
              <a:rPr lang="en-US" dirty="0"/>
              <a: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2016;71:538-43. </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2103025704"/>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1336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7/72</a:t>
            </a:r>
          </a:p>
        </p:txBody>
      </p:sp>
      <p:sp>
        <p:nvSpPr>
          <p:cNvPr id="10" name="Rectangle 9"/>
          <p:cNvSpPr/>
          <p:nvPr/>
        </p:nvSpPr>
        <p:spPr>
          <a:xfrm>
            <a:off x="34290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1/37</a:t>
            </a:r>
          </a:p>
        </p:txBody>
      </p:sp>
      <p:sp>
        <p:nvSpPr>
          <p:cNvPr id="13" name="Rectangle 12"/>
          <p:cNvSpPr/>
          <p:nvPr/>
        </p:nvSpPr>
        <p:spPr>
          <a:xfrm>
            <a:off x="57150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9/72</a:t>
            </a:r>
          </a:p>
        </p:txBody>
      </p:sp>
      <p:sp>
        <p:nvSpPr>
          <p:cNvPr id="14" name="Rectangle 13"/>
          <p:cNvSpPr/>
          <p:nvPr/>
        </p:nvSpPr>
        <p:spPr>
          <a:xfrm>
            <a:off x="69342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1/37</a:t>
            </a:r>
          </a:p>
        </p:txBody>
      </p:sp>
    </p:spTree>
    <p:extLst>
      <p:ext uri="{BB962C8B-B14F-4D97-AF65-F5344CB8AC3E}">
        <p14:creationId xmlns:p14="http://schemas.microsoft.com/office/powerpoint/2010/main" val="1538487685"/>
      </p:ext>
    </p:extLst>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7F1CA"/>
                </a:solidFill>
                <a:ea typeface="ＭＳ Ｐゴシック" pitchFamily="22" charset="-128"/>
                <a:cs typeface="ＭＳ Ｐゴシック" pitchFamily="22" charset="-128"/>
              </a:rPr>
              <a:t>Switch to Atazanavir-ritonavir with Raltegravir or TDF-FTC </a:t>
            </a:r>
            <a:r>
              <a:rPr lang="en-US" sz="2800" dirty="0">
                <a:solidFill>
                  <a:srgbClr val="FFFFFF"/>
                </a:solidFill>
                <a:ea typeface="ＭＳ Ｐゴシック" pitchFamily="22" charset="-128"/>
                <a:cs typeface="ＭＳ Ｐゴシック" pitchFamily="22" charset="-128"/>
              </a:rPr>
              <a:t>HARNESS: Conclusions</a:t>
            </a:r>
            <a:endParaRPr lang="en-US" sz="2800" dirty="0"/>
          </a:p>
        </p:txBody>
      </p:sp>
      <p:sp>
        <p:nvSpPr>
          <p:cNvPr id="6" name="Content Placeholder 5"/>
          <p:cNvSpPr>
            <a:spLocks noGrp="1"/>
          </p:cNvSpPr>
          <p:nvPr>
            <p:ph type="body" sz="quarter" idx="14"/>
          </p:nvPr>
        </p:nvSpPr>
        <p:spPr/>
        <p:txBody>
          <a:bodyPr/>
          <a:lstStyle/>
          <a:p>
            <a:r>
              <a:rPr lang="en-US" dirty="0"/>
              <a:t>Source: van </a:t>
            </a:r>
            <a:r>
              <a:rPr lang="en-US" dirty="0" err="1"/>
              <a:t>Lunzen</a:t>
            </a:r>
            <a:r>
              <a:rPr lang="en-US" dirty="0"/>
              <a:t> J,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2016;71:538-43. </a:t>
            </a:r>
            <a:endParaRPr lang="it-IT" dirty="0">
              <a:latin typeface="Arial" pitchFamily="22" charset="0"/>
            </a:endParaRPr>
          </a:p>
        </p:txBody>
      </p:sp>
      <p:graphicFrame>
        <p:nvGraphicFramePr>
          <p:cNvPr id="10" name="Table 9"/>
          <p:cNvGraphicFramePr>
            <a:graphicFrameLocks noGrp="1"/>
          </p:cNvGraphicFramePr>
          <p:nvPr>
            <p:extLst/>
          </p:nvPr>
        </p:nvGraphicFramePr>
        <p:xfrm>
          <a:off x="0" y="26395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mn-lt"/>
                          <a:cs typeface="Arial"/>
                        </a:rPr>
                        <a:t>“In conclusion, switching to ATV/r + RAL resulted in a higher </a:t>
                      </a:r>
                      <a:r>
                        <a:rPr lang="en-US" sz="2000" b="0" dirty="0" err="1">
                          <a:solidFill>
                            <a:srgbClr val="000000"/>
                          </a:solidFill>
                          <a:latin typeface="+mn-lt"/>
                          <a:cs typeface="Arial"/>
                        </a:rPr>
                        <a:t>virological</a:t>
                      </a:r>
                      <a:r>
                        <a:rPr lang="en-US" sz="2000" b="0" dirty="0">
                          <a:solidFill>
                            <a:srgbClr val="000000"/>
                          </a:solidFill>
                          <a:latin typeface="+mn-lt"/>
                          <a:cs typeface="Arial"/>
                        </a:rPr>
                        <a:t> rebound rate than switching to ATV/r plus tenofovir disoproxil fumarate/emtricitabine.”</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949813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 TDF-FTC versus Efavirenz + TDF-FTC</a:t>
            </a:r>
            <a:r>
              <a:rPr lang="en-US" sz="1800" dirty="0">
                <a:solidFill>
                  <a:schemeClr val="accent2">
                    <a:lumMod val="20000"/>
                    <a:lumOff val="80000"/>
                  </a:schemeClr>
                </a:solidFill>
                <a:ea typeface="ＭＳ Ｐゴシック" pitchFamily="31" charset="-128"/>
                <a:cs typeface="ＭＳ Ｐゴシック" pitchFamily="31" charset="-128"/>
              </a:rPr>
              <a:t/>
            </a:r>
            <a:br>
              <a:rPr lang="en-US" sz="18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Conclusions</a:t>
            </a:r>
            <a:endParaRPr lang="en-US" sz="2800" dirty="0"/>
          </a:p>
        </p:txBody>
      </p:sp>
      <p:sp>
        <p:nvSpPr>
          <p:cNvPr id="4" name="Content Placeholder 3"/>
          <p:cNvSpPr>
            <a:spLocks noGrp="1"/>
          </p:cNvSpPr>
          <p:nvPr>
            <p:ph type="body" sz="quarter" idx="14"/>
          </p:nvPr>
        </p:nvSpPr>
        <p:spPr/>
        <p:txBody>
          <a:bodyPr/>
          <a:lstStyle/>
          <a:p>
            <a:r>
              <a:rPr lang="en-US" dirty="0"/>
              <a:t>Source: Lennox JL, et al. </a:t>
            </a:r>
            <a:r>
              <a:rPr lang="sk-SK" dirty="0"/>
              <a:t>Lancet. 2009;374:796-806.</a:t>
            </a:r>
            <a:endParaRPr lang="en-US" dirty="0"/>
          </a:p>
        </p:txBody>
      </p:sp>
      <p:graphicFrame>
        <p:nvGraphicFramePr>
          <p:cNvPr id="6" name="Table 5"/>
          <p:cNvGraphicFramePr>
            <a:graphicFrameLocks noGrp="1"/>
          </p:cNvGraphicFramePr>
          <p:nvPr>
            <p:extLst/>
          </p:nvPr>
        </p:nvGraphicFramePr>
        <p:xfrm>
          <a:off x="0" y="266700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i="0" dirty="0">
                          <a:solidFill>
                            <a:schemeClr val="tx1"/>
                          </a:solidFill>
                          <a:latin typeface="+mn-lt"/>
                          <a:cs typeface="Arial"/>
                        </a:rPr>
                        <a:t>Raltegravir-based combination treatment had rapid and potent antiretroviral activity, which was non-inferior to that of efavirenz at week 48. Raltegravir is a well tolerated alternative to efavirenz as part of a combination regimen against HIV-1 in treatment-naive patients.</a:t>
                      </a:r>
                      <a:r>
                        <a:rPr lang="en-US" sz="2000" b="0" kern="1200" dirty="0">
                          <a:solidFill>
                            <a:srgbClr val="000000"/>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7851753"/>
      </p:ext>
    </p:extLst>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Raltegravir</a:t>
            </a:r>
          </a:p>
        </p:txBody>
      </p:sp>
      <p:sp>
        <p:nvSpPr>
          <p:cNvPr id="3" name="Text Placeholder 2"/>
          <p:cNvSpPr>
            <a:spLocks noGrp="1"/>
          </p:cNvSpPr>
          <p:nvPr>
            <p:ph type="body" idx="1"/>
          </p:nvPr>
        </p:nvSpPr>
        <p:spPr/>
        <p:txBody>
          <a:bodyPr/>
          <a:lstStyle/>
          <a:p>
            <a:r>
              <a:rPr lang="en-US">
                <a:solidFill>
                  <a:srgbClr val="264B71"/>
                </a:solidFill>
              </a:rPr>
              <a:t>Special Populations</a:t>
            </a:r>
            <a:endParaRPr lang="en-US" dirty="0">
              <a:solidFill>
                <a:srgbClr val="264B71"/>
              </a:solidFill>
            </a:endParaRPr>
          </a:p>
        </p:txBody>
      </p:sp>
    </p:spTree>
    <p:extLst>
      <p:ext uri="{BB962C8B-B14F-4D97-AF65-F5344CB8AC3E}">
        <p14:creationId xmlns:p14="http://schemas.microsoft.com/office/powerpoint/2010/main" val="1103017389"/>
      </p:ext>
    </p:extLst>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4000"/>
              </a:lnSpc>
            </a:pPr>
            <a:r>
              <a:rPr lang="en-US" sz="2400" b="0" dirty="0"/>
              <a:t>Raltegravir plus Standard ART in Early HIV Infection </a:t>
            </a:r>
            <a:br>
              <a:rPr lang="en-US" sz="2400" b="0" dirty="0"/>
            </a:br>
            <a:r>
              <a:rPr lang="en-US" sz="3100" dirty="0"/>
              <a:t>UW PIC 330 Trial</a:t>
            </a:r>
            <a:endParaRPr lang="en-US" sz="3100" dirty="0">
              <a:solidFill>
                <a:schemeClr val="tx2"/>
              </a:solidFill>
            </a:endParaRPr>
          </a:p>
        </p:txBody>
      </p:sp>
      <p:sp>
        <p:nvSpPr>
          <p:cNvPr id="2" name="Text Placeholder 1">
            <a:extLst>
              <a:ext uri="{FF2B5EF4-FFF2-40B4-BE49-F238E27FC236}">
                <a16:creationId xmlns:a16="http://schemas.microsoft.com/office/drawing/2014/main" id="{6EEF2E42-790F-9449-8728-7C807CCEA9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1703574"/>
      </p:ext>
    </p:extLst>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255652" y="2878330"/>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255652" y="3471439"/>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Raltegravir plus Standard ART in Early HIV Infection </a:t>
            </a:r>
            <a:r>
              <a:rPr lang="en-US" sz="2800" dirty="0">
                <a:solidFill>
                  <a:schemeClr val="accent6">
                    <a:lumMod val="20000"/>
                    <a:lumOff val="80000"/>
                  </a:schemeClr>
                </a:solidFill>
                <a:ea typeface="ＭＳ Ｐゴシック" pitchFamily="22" charset="-128"/>
                <a:cs typeface="ＭＳ Ｐゴシック" pitchFamily="22" charset="-128"/>
              </a:rPr>
              <a:t/>
            </a:r>
            <a:br>
              <a:rPr lang="en-US" sz="2800" dirty="0">
                <a:solidFill>
                  <a:schemeClr val="accent6">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UW 330 PIC: Study Design</a:t>
            </a:r>
            <a:endParaRPr lang="en-US" sz="2800" dirty="0"/>
          </a:p>
        </p:txBody>
      </p:sp>
      <p:sp>
        <p:nvSpPr>
          <p:cNvPr id="6" name="Content Placeholder 5"/>
          <p:cNvSpPr>
            <a:spLocks noGrp="1"/>
          </p:cNvSpPr>
          <p:nvPr>
            <p:ph type="body" sz="quarter" idx="14"/>
          </p:nvPr>
        </p:nvSpPr>
        <p:spPr/>
        <p:txBody>
          <a:bodyPr/>
          <a:lstStyle/>
          <a:p>
            <a:r>
              <a:rPr lang="en-US" dirty="0"/>
              <a:t>Source: Collier AC, et al. </a:t>
            </a:r>
            <a:r>
              <a:rPr lang="pt-BR" dirty="0" err="1"/>
              <a:t>Biores</a:t>
            </a:r>
            <a:r>
              <a:rPr lang="pt-BR" dirty="0"/>
              <a:t> Open Access. 2016;5:15-21. </a:t>
            </a:r>
            <a:endParaRPr lang="it-IT" dirty="0">
              <a:latin typeface="Arial" pitchFamily="22" charset="0"/>
            </a:endParaRPr>
          </a:p>
        </p:txBody>
      </p:sp>
      <p:sp>
        <p:nvSpPr>
          <p:cNvPr id="24" name="Rectangle 7"/>
          <p:cNvSpPr>
            <a:spLocks noChangeArrowheads="1"/>
          </p:cNvSpPr>
          <p:nvPr/>
        </p:nvSpPr>
        <p:spPr bwMode="ltGray">
          <a:xfrm>
            <a:off x="5828407" y="2133600"/>
            <a:ext cx="3086993" cy="1228339"/>
          </a:xfrm>
          <a:prstGeom prst="rect">
            <a:avLst/>
          </a:prstGeom>
          <a:solidFill>
            <a:srgbClr val="D5CBD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Raltegravir Group</a:t>
            </a:r>
          </a:p>
          <a:p>
            <a:pPr algn="ctr">
              <a:lnSpc>
                <a:spcPts val="1800"/>
              </a:lnSpc>
              <a:spcBef>
                <a:spcPts val="600"/>
              </a:spcBef>
            </a:pPr>
            <a:r>
              <a:rPr lang="en-US" sz="1600" b="1" dirty="0">
                <a:solidFill>
                  <a:srgbClr val="000000"/>
                </a:solidFill>
                <a:latin typeface="Arial"/>
                <a:cs typeface="Arial"/>
              </a:rPr>
              <a:t>Raltegravir plus </a:t>
            </a:r>
            <a:br>
              <a:rPr lang="en-US" sz="1600" b="1" dirty="0">
                <a:solidFill>
                  <a:srgbClr val="000000"/>
                </a:solidFill>
                <a:latin typeface="Arial"/>
                <a:cs typeface="Arial"/>
              </a:rPr>
            </a:br>
            <a:r>
              <a:rPr lang="en-US" sz="1600" b="1" dirty="0">
                <a:solidFill>
                  <a:srgbClr val="000000"/>
                </a:solidFill>
                <a:latin typeface="Arial"/>
                <a:cs typeface="Arial"/>
              </a:rPr>
              <a:t>2 NRTIs plus [NNRTI or PI]</a:t>
            </a:r>
          </a:p>
          <a:p>
            <a:pPr algn="ctr">
              <a:lnSpc>
                <a:spcPts val="1800"/>
              </a:lnSpc>
              <a:spcBef>
                <a:spcPts val="0"/>
              </a:spcBef>
            </a:pPr>
            <a:r>
              <a:rPr lang="en-US" sz="1400" dirty="0">
                <a:solidFill>
                  <a:srgbClr val="000000"/>
                </a:solidFill>
                <a:latin typeface="Arial"/>
                <a:cs typeface="Arial"/>
              </a:rPr>
              <a:t>(n = 5)</a:t>
            </a:r>
          </a:p>
        </p:txBody>
      </p:sp>
      <p:sp>
        <p:nvSpPr>
          <p:cNvPr id="33" name="Rectangle 7"/>
          <p:cNvSpPr>
            <a:spLocks noChangeArrowheads="1"/>
          </p:cNvSpPr>
          <p:nvPr/>
        </p:nvSpPr>
        <p:spPr bwMode="ltGray">
          <a:xfrm>
            <a:off x="5828407" y="3785621"/>
            <a:ext cx="3086993" cy="122833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Standard ART</a:t>
            </a:r>
          </a:p>
          <a:p>
            <a:pPr algn="ctr">
              <a:lnSpc>
                <a:spcPts val="1800"/>
              </a:lnSpc>
              <a:spcBef>
                <a:spcPts val="600"/>
              </a:spcBef>
            </a:pPr>
            <a:r>
              <a:rPr lang="en-US" sz="1600" b="1" dirty="0">
                <a:solidFill>
                  <a:srgbClr val="000000"/>
                </a:solidFill>
                <a:latin typeface="Arial"/>
                <a:cs typeface="Arial"/>
              </a:rPr>
              <a:t>2 NRTIs plus [NNRTI or PI]</a:t>
            </a:r>
          </a:p>
          <a:p>
            <a:pPr algn="ctr">
              <a:lnSpc>
                <a:spcPts val="1800"/>
              </a:lnSpc>
              <a:spcBef>
                <a:spcPts val="0"/>
              </a:spcBef>
            </a:pPr>
            <a:r>
              <a:rPr lang="en-US" sz="1400" dirty="0">
                <a:solidFill>
                  <a:srgbClr val="000000"/>
                </a:solidFill>
                <a:latin typeface="Arial"/>
                <a:cs typeface="Arial"/>
              </a:rPr>
              <a:t>(n = 5)</a:t>
            </a:r>
          </a:p>
        </p:txBody>
      </p:sp>
      <p:graphicFrame>
        <p:nvGraphicFramePr>
          <p:cNvPr id="10" name="Group 31"/>
          <p:cNvGraphicFramePr>
            <a:graphicFrameLocks noGrp="1"/>
          </p:cNvGraphicFramePr>
          <p:nvPr>
            <p:extLst>
              <p:ext uri="{D42A27DB-BD31-4B8C-83A1-F6EECF244321}">
                <p14:modId xmlns:p14="http://schemas.microsoft.com/office/powerpoint/2010/main" val="2852096454"/>
              </p:ext>
            </p:extLst>
          </p:nvPr>
        </p:nvGraphicFramePr>
        <p:xfrm>
          <a:off x="283810" y="1636189"/>
          <a:ext cx="4989756" cy="3774011"/>
        </p:xfrm>
        <a:graphic>
          <a:graphicData uri="http://schemas.openxmlformats.org/drawingml/2006/table">
            <a:tbl>
              <a:tblPr>
                <a:effectLst/>
              </a:tblPr>
              <a:tblGrid>
                <a:gridCol w="4989756">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UW 300 PIC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291840">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 Pilot,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o</a:t>
                      </a:r>
                      <a:r>
                        <a:rPr lang="en-US" sz="1600" dirty="0">
                          <a:solidFill>
                            <a:srgbClr val="000000"/>
                          </a:solidFill>
                          <a:latin typeface="Arial" pitchFamily="22" charset="0"/>
                        </a:rPr>
                        <a:t>pen-label,</a:t>
                      </a:r>
                      <a:r>
                        <a:rPr lang="en-US" sz="1600" baseline="0" dirty="0">
                          <a:solidFill>
                            <a:srgbClr val="000000"/>
                          </a:solidFill>
                          <a:latin typeface="Arial" pitchFamily="22" charset="0"/>
                        </a:rPr>
                        <a:t> randomized, phase 3 trial evaluating impact of adding raltegravir to standard ART during early HIV.</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92)</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Age</a:t>
                      </a:r>
                      <a:r>
                        <a:rPr lang="en-US" sz="1600" u="none" baseline="0" dirty="0">
                          <a:solidFill>
                            <a:srgbClr val="000000"/>
                          </a:solidFill>
                          <a:latin typeface="Arial" pitchFamily="22" charset="0"/>
                        </a:rPr>
                        <a:t> ≥18 years</a:t>
                      </a:r>
                      <a:r>
                        <a:rPr lang="en-US" sz="1600" u="none" dirty="0">
                          <a:solidFill>
                            <a:srgbClr val="000000"/>
                          </a:solidFill>
                          <a:latin typeface="Arial" pitchFamily="22" charset="0"/>
                        </a:rPr>
                        <a:t/>
                      </a:r>
                      <a:br>
                        <a:rPr lang="en-US" sz="1600" u="none" dirty="0">
                          <a:solidFill>
                            <a:srgbClr val="000000"/>
                          </a:solidFill>
                          <a:latin typeface="Arial" pitchFamily="22" charset="0"/>
                        </a:rPr>
                      </a:br>
                      <a:r>
                        <a:rPr lang="en-US" sz="1600" u="none" dirty="0">
                          <a:solidFill>
                            <a:srgbClr val="000000"/>
                          </a:solidFill>
                          <a:latin typeface="Arial" pitchFamily="22" charset="0"/>
                        </a:rPr>
                        <a:t>- Antiretroviral</a:t>
                      </a:r>
                      <a:r>
                        <a:rPr lang="en-US" sz="1600" u="none" baseline="0" dirty="0">
                          <a:solidFill>
                            <a:srgbClr val="000000"/>
                          </a:solidFill>
                          <a:latin typeface="Arial" pitchFamily="22" charset="0"/>
                        </a:rPr>
                        <a:t>-naïve </a:t>
                      </a:r>
                      <a:br>
                        <a:rPr lang="en-US" sz="1600" u="none" baseline="0" dirty="0">
                          <a:solidFill>
                            <a:srgbClr val="000000"/>
                          </a:solidFill>
                          <a:latin typeface="Arial" pitchFamily="22" charset="0"/>
                        </a:rPr>
                      </a:br>
                      <a:r>
                        <a:rPr lang="en-US" sz="1600" u="none" baseline="0" dirty="0">
                          <a:solidFill>
                            <a:srgbClr val="000000"/>
                          </a:solidFill>
                          <a:latin typeface="Arial" pitchFamily="22" charset="0"/>
                        </a:rPr>
                        <a:t>- HIV RNA ≥500 copies/mL &lt;14 days of study entry</a:t>
                      </a:r>
                      <a:br>
                        <a:rPr lang="en-US" sz="1600" u="none" baseline="0" dirty="0">
                          <a:solidFill>
                            <a:srgbClr val="000000"/>
                          </a:solidFill>
                          <a:latin typeface="Arial" pitchFamily="22" charset="0"/>
                        </a:rPr>
                      </a:br>
                      <a:r>
                        <a:rPr lang="en-US" sz="1600" u="none" baseline="0" dirty="0">
                          <a:solidFill>
                            <a:srgbClr val="000000"/>
                          </a:solidFill>
                          <a:latin typeface="Arial" pitchFamily="22" charset="0"/>
                        </a:rPr>
                        <a:t>- </a:t>
                      </a:r>
                      <a:r>
                        <a:rPr lang="en-US" sz="1600" dirty="0">
                          <a:solidFill>
                            <a:srgbClr val="000000"/>
                          </a:solidFill>
                          <a:latin typeface="Arial" pitchFamily="22" charset="0"/>
                        </a:rPr>
                        <a:t>Early HIV infection*</a:t>
                      </a:r>
                      <a:endParaRPr lang="en-US" sz="1600" b="0" baseline="30000" dirty="0">
                        <a:solidFill>
                          <a:srgbClr val="000000"/>
                        </a:solidFill>
                        <a:latin typeface="+mn-lt"/>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baseline="0" dirty="0">
                          <a:solidFill>
                            <a:srgbClr val="000000"/>
                          </a:solidFill>
                          <a:latin typeface="Arial" pitchFamily="22" charset="0"/>
                        </a:rPr>
                        <a:t>- RAL 400 mg BID + 2 NRTIs + [NNRTI or PI QD]</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- 2 NRTIs + [NNRTI or PI QD]</a:t>
                      </a: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1" y="5801380"/>
            <a:ext cx="9159243" cy="523220"/>
          </a:xfrm>
          <a:prstGeom prst="rect">
            <a:avLst/>
          </a:prstGeom>
          <a:solidFill>
            <a:schemeClr val="bg1">
              <a:lumMod val="95000"/>
            </a:schemeClr>
          </a:solidFill>
        </p:spPr>
        <p:txBody>
          <a:bodyPr wrap="square" lIns="457200" rtlCol="0">
            <a:spAutoFit/>
          </a:bodyPr>
          <a:lstStyle/>
          <a:p>
            <a:r>
              <a:rPr lang="en-US" sz="1400" dirty="0">
                <a:latin typeface="Arial"/>
              </a:rPr>
              <a:t>*Early HIV defined as current positive HIV EIA and western blot with either a negative HIV EIA in past 6 months or negative point-of care test or nonreactive less sensitive HIV EIA in past month</a:t>
            </a:r>
          </a:p>
        </p:txBody>
      </p:sp>
    </p:spTree>
    <p:extLst>
      <p:ext uri="{BB962C8B-B14F-4D97-AF65-F5344CB8AC3E}">
        <p14:creationId xmlns:p14="http://schemas.microsoft.com/office/powerpoint/2010/main" val="2077472059"/>
      </p:ext>
    </p:extLst>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Raltegravir plus Standard ART in Early HIV Infection </a:t>
            </a:r>
            <a:r>
              <a:rPr lang="en-US" sz="2800" dirty="0">
                <a:solidFill>
                  <a:srgbClr val="FFFFFF"/>
                </a:solidFill>
                <a:ea typeface="ＭＳ Ｐゴシック" pitchFamily="22" charset="-128"/>
                <a:cs typeface="ＭＳ Ｐゴシック" pitchFamily="22" charset="-128"/>
              </a:rPr>
              <a:t/>
            </a:r>
            <a:br>
              <a:rPr lang="en-US" sz="2800" dirty="0">
                <a:solidFill>
                  <a:srgbClr val="FFFFFF"/>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UW 330 PIC: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First Phase Plasma HIV RNA Decay </a:t>
            </a:r>
          </a:p>
        </p:txBody>
      </p:sp>
      <p:sp>
        <p:nvSpPr>
          <p:cNvPr id="6" name="Content Placeholder 5"/>
          <p:cNvSpPr>
            <a:spLocks noGrp="1"/>
          </p:cNvSpPr>
          <p:nvPr>
            <p:ph type="body" sz="quarter" idx="16"/>
          </p:nvPr>
        </p:nvSpPr>
        <p:spPr/>
        <p:txBody>
          <a:bodyPr/>
          <a:lstStyle/>
          <a:p>
            <a:r>
              <a:rPr lang="en-US" dirty="0"/>
              <a:t>Source: Collier AC, et al. </a:t>
            </a:r>
            <a:r>
              <a:rPr lang="pt-BR" dirty="0" err="1"/>
              <a:t>Biores</a:t>
            </a:r>
            <a:r>
              <a:rPr lang="pt-BR" dirty="0"/>
              <a:t> Open Access. 2016;5:15-21. </a:t>
            </a:r>
            <a:endParaRPr lang="it-IT" dirty="0">
              <a:latin typeface="Arial" pitchFamily="22" charset="0"/>
            </a:endParaRPr>
          </a:p>
        </p:txBody>
      </p:sp>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1882382"/>
      </p:ext>
    </p:extLst>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7F1CA"/>
                </a:solidFill>
                <a:ea typeface="ＭＳ Ｐゴシック" pitchFamily="22" charset="-128"/>
                <a:cs typeface="ＭＳ Ｐゴシック" pitchFamily="22" charset="-128"/>
              </a:rPr>
              <a:t>Raltegravir plus Standard ART in Early HIV Infection </a:t>
            </a:r>
            <a:r>
              <a:rPr lang="en-US" sz="2800" dirty="0">
                <a:solidFill>
                  <a:srgbClr val="FFFFFF"/>
                </a:solidFill>
                <a:ea typeface="ＭＳ Ｐゴシック" pitchFamily="22" charset="-128"/>
                <a:cs typeface="ＭＳ Ｐゴシック" pitchFamily="22" charset="-128"/>
              </a:rPr>
              <a:t/>
            </a:r>
            <a:br>
              <a:rPr lang="en-US" sz="2800" dirty="0">
                <a:solidFill>
                  <a:srgbClr val="FFFFFF"/>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UW 330 PIC: Conclusions</a:t>
            </a:r>
            <a:endParaRPr lang="en-US" sz="2800" dirty="0"/>
          </a:p>
        </p:txBody>
      </p:sp>
      <p:sp>
        <p:nvSpPr>
          <p:cNvPr id="6" name="Content Placeholder 5"/>
          <p:cNvSpPr>
            <a:spLocks noGrp="1"/>
          </p:cNvSpPr>
          <p:nvPr>
            <p:ph type="body" sz="quarter" idx="14"/>
          </p:nvPr>
        </p:nvSpPr>
        <p:spPr/>
        <p:txBody>
          <a:bodyPr/>
          <a:lstStyle/>
          <a:p>
            <a:r>
              <a:rPr lang="en-US" dirty="0"/>
              <a:t>Source: Collier AC, et al. </a:t>
            </a:r>
            <a:r>
              <a:rPr lang="pt-BR" dirty="0" err="1"/>
              <a:t>Biores</a:t>
            </a:r>
            <a:r>
              <a:rPr lang="pt-BR" dirty="0"/>
              <a:t> Open Access. 2016;5:15-21. </a:t>
            </a:r>
            <a:endParaRPr lang="it-IT" dirty="0">
              <a:latin typeface="Arial" pitchFamily="22" charset="0"/>
            </a:endParaRPr>
          </a:p>
        </p:txBody>
      </p:sp>
      <p:graphicFrame>
        <p:nvGraphicFramePr>
          <p:cNvPr id="10" name="Table 9"/>
          <p:cNvGraphicFramePr>
            <a:graphicFrameLocks noGrp="1"/>
          </p:cNvGraphicFramePr>
          <p:nvPr>
            <p:extLst/>
          </p:nvPr>
        </p:nvGraphicFramePr>
        <p:xfrm>
          <a:off x="0" y="2410968"/>
          <a:ext cx="9144000" cy="239776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mn-lt"/>
                          <a:cs typeface="Arial"/>
                        </a:rPr>
                        <a:t>“Our results suggest homogeneity of responses in cell-associated RNA, HIV DNA, CD4(+) T-cells with replication-competent virus, and 2LTR circles with early HIV in both ART groups. The kinetics of 2LTR DNA did not reflect the kinetics of plasma HIV RNA decline following ART initiation.”</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93469489"/>
      </p:ext>
    </p:extLst>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4000"/>
              </a:lnSpc>
            </a:pPr>
            <a:r>
              <a:rPr lang="en-US" sz="2700" b="0" dirty="0"/>
              <a:t>Optimization of Primary HIV Infection Treatment </a:t>
            </a:r>
            <a:r>
              <a:rPr lang="en-US" sz="3100" dirty="0"/>
              <a:t>OPTIPRIM-ANRS 147 Trial</a:t>
            </a:r>
            <a:endParaRPr lang="en-US" sz="3100" dirty="0">
              <a:solidFill>
                <a:schemeClr val="tx2"/>
              </a:solidFill>
            </a:endParaRPr>
          </a:p>
        </p:txBody>
      </p:sp>
      <p:sp>
        <p:nvSpPr>
          <p:cNvPr id="2" name="Text Placeholder 1">
            <a:extLst>
              <a:ext uri="{FF2B5EF4-FFF2-40B4-BE49-F238E27FC236}">
                <a16:creationId xmlns:a16="http://schemas.microsoft.com/office/drawing/2014/main" id="{89282878-BF99-8C4C-9539-2497041210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923312"/>
      </p:ext>
    </p:extLst>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135635" y="2969770"/>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135635" y="3562879"/>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Optimization of Primary HIV Infection Treatment </a:t>
            </a:r>
            <a:r>
              <a:rPr lang="en-US" sz="2800" dirty="0">
                <a:solidFill>
                  <a:srgbClr val="EFD1D1"/>
                </a:solidFill>
                <a:ea typeface="ＭＳ Ｐゴシック" pitchFamily="22" charset="-128"/>
                <a:cs typeface="ＭＳ Ｐゴシック" pitchFamily="22" charset="-128"/>
              </a:rPr>
              <a:t/>
            </a:r>
            <a:br>
              <a:rPr lang="en-US" sz="2800" dirty="0">
                <a:solidFill>
                  <a:srgbClr val="EFD1D1"/>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OPTIPRIM-ANRS 147: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Chéret</a:t>
            </a:r>
            <a:r>
              <a:rPr lang="en-US" dirty="0"/>
              <a:t> A, et al. </a:t>
            </a:r>
            <a:r>
              <a:rPr lang="pt-BR" dirty="0"/>
              <a:t>Lancet </a:t>
            </a:r>
            <a:r>
              <a:rPr lang="pt-BR" dirty="0" err="1"/>
              <a:t>Infect</a:t>
            </a:r>
            <a:r>
              <a:rPr lang="pt-BR" dirty="0"/>
              <a:t> </a:t>
            </a:r>
            <a:r>
              <a:rPr lang="pt-BR" dirty="0" err="1"/>
              <a:t>Dis</a:t>
            </a:r>
            <a:r>
              <a:rPr lang="pt-BR" dirty="0"/>
              <a:t>. 2015;15:387-96.</a:t>
            </a:r>
            <a:endParaRPr lang="it-IT" dirty="0">
              <a:latin typeface="Arial" pitchFamily="22" charset="0"/>
            </a:endParaRPr>
          </a:p>
        </p:txBody>
      </p:sp>
      <p:sp>
        <p:nvSpPr>
          <p:cNvPr id="24" name="Rectangle 7"/>
          <p:cNvSpPr>
            <a:spLocks noChangeArrowheads="1"/>
          </p:cNvSpPr>
          <p:nvPr/>
        </p:nvSpPr>
        <p:spPr bwMode="ltGray">
          <a:xfrm>
            <a:off x="5708390" y="2072640"/>
            <a:ext cx="3207010" cy="1228339"/>
          </a:xfrm>
          <a:prstGeom prst="rect">
            <a:avLst/>
          </a:prstGeom>
          <a:solidFill>
            <a:srgbClr val="D5CBD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Intensive ART </a:t>
            </a:r>
          </a:p>
          <a:p>
            <a:pPr algn="ctr">
              <a:lnSpc>
                <a:spcPts val="1800"/>
              </a:lnSpc>
              <a:spcBef>
                <a:spcPts val="600"/>
              </a:spcBef>
            </a:pPr>
            <a:r>
              <a:rPr lang="en-US" sz="1600" b="1" dirty="0">
                <a:solidFill>
                  <a:srgbClr val="000000"/>
                </a:solidFill>
                <a:latin typeface="Arial"/>
                <a:cs typeface="Arial"/>
              </a:rPr>
              <a:t>RAL + MVC + DRV/r + TDF-FTC</a:t>
            </a:r>
          </a:p>
          <a:p>
            <a:pPr algn="ctr">
              <a:lnSpc>
                <a:spcPts val="1800"/>
              </a:lnSpc>
              <a:spcBef>
                <a:spcPts val="0"/>
              </a:spcBef>
            </a:pPr>
            <a:r>
              <a:rPr lang="en-US" sz="1400" dirty="0">
                <a:solidFill>
                  <a:srgbClr val="000000"/>
                </a:solidFill>
                <a:latin typeface="Arial"/>
                <a:cs typeface="Arial"/>
              </a:rPr>
              <a:t>(n = 45)</a:t>
            </a:r>
          </a:p>
        </p:txBody>
      </p:sp>
      <p:sp>
        <p:nvSpPr>
          <p:cNvPr id="33" name="Rectangle 7"/>
          <p:cNvSpPr>
            <a:spLocks noChangeArrowheads="1"/>
          </p:cNvSpPr>
          <p:nvPr/>
        </p:nvSpPr>
        <p:spPr bwMode="ltGray">
          <a:xfrm>
            <a:off x="5708390" y="3877061"/>
            <a:ext cx="3207010" cy="122833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i="1" dirty="0">
                <a:solidFill>
                  <a:srgbClr val="000000"/>
                </a:solidFill>
                <a:latin typeface="Arial"/>
                <a:cs typeface="Arial"/>
              </a:rPr>
              <a:t>Standard ART</a:t>
            </a:r>
          </a:p>
          <a:p>
            <a:pPr algn="ctr">
              <a:lnSpc>
                <a:spcPts val="1800"/>
              </a:lnSpc>
              <a:spcBef>
                <a:spcPts val="600"/>
              </a:spcBef>
            </a:pPr>
            <a:r>
              <a:rPr lang="en-US" sz="1600" b="1" dirty="0">
                <a:solidFill>
                  <a:srgbClr val="000000"/>
                </a:solidFill>
                <a:latin typeface="Arial"/>
                <a:cs typeface="Arial"/>
              </a:rPr>
              <a:t>TDF-FTC + DRV/r </a:t>
            </a:r>
          </a:p>
          <a:p>
            <a:pPr algn="ctr">
              <a:lnSpc>
                <a:spcPts val="1800"/>
              </a:lnSpc>
              <a:spcBef>
                <a:spcPts val="0"/>
              </a:spcBef>
            </a:pPr>
            <a:r>
              <a:rPr lang="en-US" sz="1400" dirty="0">
                <a:solidFill>
                  <a:srgbClr val="000000"/>
                </a:solidFill>
                <a:latin typeface="Arial"/>
                <a:cs typeface="Arial"/>
              </a:rPr>
              <a:t>(n = 45)</a:t>
            </a:r>
          </a:p>
        </p:txBody>
      </p:sp>
      <p:graphicFrame>
        <p:nvGraphicFramePr>
          <p:cNvPr id="10" name="Group 31"/>
          <p:cNvGraphicFramePr>
            <a:graphicFrameLocks noGrp="1"/>
          </p:cNvGraphicFramePr>
          <p:nvPr>
            <p:extLst>
              <p:ext uri="{D42A27DB-BD31-4B8C-83A1-F6EECF244321}">
                <p14:modId xmlns:p14="http://schemas.microsoft.com/office/powerpoint/2010/main" val="3709978188"/>
              </p:ext>
            </p:extLst>
          </p:nvPr>
        </p:nvGraphicFramePr>
        <p:xfrm>
          <a:off x="304800" y="1371600"/>
          <a:ext cx="4953000" cy="4417139"/>
        </p:xfrm>
        <a:graphic>
          <a:graphicData uri="http://schemas.openxmlformats.org/drawingml/2006/table">
            <a:tbl>
              <a:tblPr>
                <a:effectLst/>
              </a:tblPr>
              <a:tblGrid>
                <a:gridCol w="49530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OPTIPRIM-ANRS 147</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708829">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O</a:t>
                      </a:r>
                      <a:r>
                        <a:rPr lang="en-US" sz="1600" dirty="0">
                          <a:solidFill>
                            <a:srgbClr val="000000"/>
                          </a:solidFill>
                          <a:latin typeface="Arial" pitchFamily="22" charset="0"/>
                        </a:rPr>
                        <a:t>pen label,</a:t>
                      </a:r>
                      <a:r>
                        <a:rPr lang="en-US" sz="1600" baseline="0" dirty="0">
                          <a:solidFill>
                            <a:srgbClr val="000000"/>
                          </a:solidFill>
                          <a:latin typeface="Arial" pitchFamily="22" charset="0"/>
                        </a:rPr>
                        <a:t> randomized, phase 3 trial comparing intensive ART started during primary HIV infection to standard triple-drug ART.</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92)</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Primary HIV infection* with either symptoms</a:t>
                      </a:r>
                      <a:r>
                        <a:rPr lang="en-US" sz="1600" baseline="0" dirty="0">
                          <a:solidFill>
                            <a:srgbClr val="000000"/>
                          </a:solidFill>
                          <a:latin typeface="Arial" pitchFamily="22" charset="0"/>
                        </a:rPr>
                        <a:t> </a:t>
                      </a:r>
                      <a:br>
                        <a:rPr lang="en-US" sz="1600" baseline="0" dirty="0">
                          <a:solidFill>
                            <a:srgbClr val="000000"/>
                          </a:solidFill>
                          <a:latin typeface="Arial" pitchFamily="22" charset="0"/>
                        </a:rPr>
                      </a:br>
                      <a:r>
                        <a:rPr lang="en-US" sz="1600" baseline="0" dirty="0">
                          <a:solidFill>
                            <a:srgbClr val="000000"/>
                          </a:solidFill>
                          <a:latin typeface="Arial" pitchFamily="22" charset="0"/>
                        </a:rPr>
                        <a:t>  or CD4 count &lt;500 cells/mm</a:t>
                      </a:r>
                      <a:r>
                        <a:rPr lang="en-US" sz="1600" baseline="30000" dirty="0">
                          <a:solidFill>
                            <a:srgbClr val="000000"/>
                          </a:solidFill>
                          <a:latin typeface="Arial" pitchFamily="22" charset="0"/>
                        </a:rPr>
                        <a:t>3</a:t>
                      </a:r>
                      <a:r>
                        <a:rPr lang="en-US" sz="1600" baseline="0" dirty="0">
                          <a:solidFill>
                            <a:srgbClr val="000000"/>
                          </a:solidFill>
                          <a:latin typeface="Arial" pitchFamily="22" charset="0"/>
                        </a:rPr>
                        <a:t/>
                      </a:r>
                      <a:br>
                        <a:rPr lang="en-US" sz="1600" baseline="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Recruited from 33 French hospitals</a:t>
                      </a:r>
                      <a:br>
                        <a:rPr lang="en-US" sz="1600" baseline="0" dirty="0">
                          <a:solidFill>
                            <a:srgbClr val="000000"/>
                          </a:solidFill>
                          <a:latin typeface="Arial" pitchFamily="22" charset="0"/>
                        </a:rPr>
                      </a:br>
                      <a:r>
                        <a:rPr lang="en-US" sz="1600" baseline="0" dirty="0">
                          <a:solidFill>
                            <a:srgbClr val="000000"/>
                          </a:solidFill>
                          <a:latin typeface="Arial" pitchFamily="22" charset="0"/>
                        </a:rPr>
                        <a:t>- No post-exposure prophylaxis in prior 6 months </a:t>
                      </a:r>
                      <a:endParaRPr lang="en-US" sz="1600" b="0" baseline="30000" dirty="0">
                        <a:solidFill>
                          <a:srgbClr val="000000"/>
                        </a:solidFill>
                        <a:latin typeface="+mn-lt"/>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baseline="0" dirty="0">
                          <a:solidFill>
                            <a:srgbClr val="000000"/>
                          </a:solidFill>
                          <a:latin typeface="Arial" pitchFamily="22" charset="0"/>
                        </a:rPr>
                        <a:t>1) Raltegravir 400 mg BID + Maraviroc 150 mg BID</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 Darunavir 800 mg QD + Ritonavir 100 mg QD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 Tenofovir DF-Emtricitabine QD</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2) Darunavir 800 mg QD + Ritonavir 100 mg QD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 Tenofovir DF-Emtricitabine QD</a:t>
                      </a: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1" y="5922292"/>
            <a:ext cx="9156195" cy="523220"/>
          </a:xfrm>
          <a:prstGeom prst="rect">
            <a:avLst/>
          </a:prstGeom>
          <a:solidFill>
            <a:schemeClr val="bg1">
              <a:lumMod val="95000"/>
            </a:schemeClr>
          </a:solidFill>
        </p:spPr>
        <p:txBody>
          <a:bodyPr wrap="square" lIns="365760" rtlCol="0">
            <a:spAutoFit/>
          </a:bodyPr>
          <a:lstStyle/>
          <a:p>
            <a:r>
              <a:rPr lang="en-US" sz="1400" dirty="0">
                <a:latin typeface="Arial"/>
              </a:rPr>
              <a:t>*Primary HIV defined as detectable plasma HIV RNA with incomplete Western blot (≤ 4 bands), irrespective of ELISA result and p24 </a:t>
            </a:r>
            <a:r>
              <a:rPr lang="en-US" sz="1400" dirty="0" err="1">
                <a:latin typeface="Arial"/>
              </a:rPr>
              <a:t>antigenemia</a:t>
            </a:r>
            <a:r>
              <a:rPr lang="en-US" sz="1400" dirty="0">
                <a:latin typeface="Arial"/>
              </a:rPr>
              <a:t>, documented within 8 days before inclusion. </a:t>
            </a:r>
          </a:p>
        </p:txBody>
      </p:sp>
    </p:spTree>
    <p:extLst>
      <p:ext uri="{BB962C8B-B14F-4D97-AF65-F5344CB8AC3E}">
        <p14:creationId xmlns:p14="http://schemas.microsoft.com/office/powerpoint/2010/main" val="541022442"/>
      </p:ext>
    </p:extLst>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Optimization of Primary HIV Infection Treatment </a:t>
            </a:r>
            <a:r>
              <a:rPr lang="en-US" sz="2800" dirty="0">
                <a:solidFill>
                  <a:srgbClr val="F0EADC"/>
                </a:solidFill>
                <a:ea typeface="ＭＳ Ｐゴシック" pitchFamily="22" charset="-128"/>
                <a:cs typeface="ＭＳ Ｐゴシック" pitchFamily="22" charset="-128"/>
              </a:rPr>
              <a:t/>
            </a:r>
            <a:br>
              <a:rPr lang="en-US" sz="2800" dirty="0">
                <a:solidFill>
                  <a:srgbClr val="F0EADC"/>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OPTIPRIM-ANRS 147: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24: Primary Virologic Outcome (Modified ITT Analysis)</a:t>
            </a:r>
          </a:p>
        </p:txBody>
      </p:sp>
      <p:sp>
        <p:nvSpPr>
          <p:cNvPr id="6" name="Content Placeholder 5"/>
          <p:cNvSpPr>
            <a:spLocks noGrp="1"/>
          </p:cNvSpPr>
          <p:nvPr>
            <p:ph type="body" sz="quarter" idx="16"/>
          </p:nvPr>
        </p:nvSpPr>
        <p:spPr/>
        <p:txBody>
          <a:bodyPr/>
          <a:lstStyle/>
          <a:p>
            <a:r>
              <a:rPr lang="en-US" dirty="0"/>
              <a:t>Source: </a:t>
            </a:r>
            <a:r>
              <a:rPr lang="en-US" dirty="0" err="1"/>
              <a:t>Chéret</a:t>
            </a:r>
            <a:r>
              <a:rPr lang="en-US" dirty="0"/>
              <a:t> A, et al. </a:t>
            </a:r>
            <a:r>
              <a:rPr lang="pt-BR" dirty="0"/>
              <a:t>Lancet </a:t>
            </a:r>
            <a:r>
              <a:rPr lang="pt-BR" dirty="0" err="1"/>
              <a:t>Infect</a:t>
            </a:r>
            <a:r>
              <a:rPr lang="pt-BR" dirty="0"/>
              <a:t> </a:t>
            </a:r>
            <a:r>
              <a:rPr lang="pt-BR" dirty="0" err="1"/>
              <a:t>Dis</a:t>
            </a:r>
            <a:r>
              <a:rPr lang="pt-BR" dirty="0"/>
              <a:t>. 2015;15:387-96.</a:t>
            </a:r>
            <a:endParaRPr lang="it-IT" dirty="0">
              <a:latin typeface="Arial" pitchFamily="22" charset="0"/>
            </a:endParaRPr>
          </a:p>
        </p:txBody>
      </p:sp>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6865184"/>
      </p:ext>
    </p:extLst>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Optimization of Primary HIV Infection Treatment </a:t>
            </a:r>
            <a:r>
              <a:rPr lang="en-US" sz="2800" dirty="0">
                <a:solidFill>
                  <a:srgbClr val="F0EADC"/>
                </a:solidFill>
                <a:ea typeface="ＭＳ Ｐゴシック" pitchFamily="22" charset="-128"/>
                <a:cs typeface="ＭＳ Ｐゴシック" pitchFamily="22" charset="-128"/>
              </a:rPr>
              <a:t/>
            </a:r>
            <a:br>
              <a:rPr lang="en-US" sz="2800" dirty="0">
                <a:solidFill>
                  <a:srgbClr val="F0EADC"/>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OPTIPRIM-ANRS 147: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Virologic Response by Study Month</a:t>
            </a:r>
          </a:p>
        </p:txBody>
      </p:sp>
      <p:sp>
        <p:nvSpPr>
          <p:cNvPr id="6" name="Content Placeholder 5"/>
          <p:cNvSpPr>
            <a:spLocks noGrp="1"/>
          </p:cNvSpPr>
          <p:nvPr>
            <p:ph type="body" sz="quarter" idx="16"/>
          </p:nvPr>
        </p:nvSpPr>
        <p:spPr/>
        <p:txBody>
          <a:bodyPr/>
          <a:lstStyle/>
          <a:p>
            <a:r>
              <a:rPr lang="en-US" dirty="0"/>
              <a:t>Source: </a:t>
            </a:r>
            <a:r>
              <a:rPr lang="en-US" dirty="0" err="1"/>
              <a:t>Chéret</a:t>
            </a:r>
            <a:r>
              <a:rPr lang="en-US" dirty="0"/>
              <a:t> A, et al. </a:t>
            </a:r>
            <a:r>
              <a:rPr lang="pt-BR" dirty="0"/>
              <a:t>Lancet </a:t>
            </a:r>
            <a:r>
              <a:rPr lang="pt-BR" dirty="0" err="1"/>
              <a:t>Infect</a:t>
            </a:r>
            <a:r>
              <a:rPr lang="pt-BR" dirty="0"/>
              <a:t> </a:t>
            </a:r>
            <a:r>
              <a:rPr lang="pt-BR" dirty="0" err="1"/>
              <a:t>Dis</a:t>
            </a:r>
            <a:r>
              <a:rPr lang="pt-BR" dirty="0"/>
              <a:t>. 2015;15:387-96.</a:t>
            </a:r>
            <a:endParaRPr lang="it-IT" dirty="0">
              <a:latin typeface="Arial" pitchFamily="22" charset="0"/>
            </a:endParaRPr>
          </a:p>
        </p:txBody>
      </p:sp>
      <p:graphicFrame>
        <p:nvGraphicFramePr>
          <p:cNvPr id="7" name="Chart 6"/>
          <p:cNvGraphicFramePr>
            <a:graphicFrameLocks/>
          </p:cNvGraphicFramePr>
          <p:nvPr>
            <p:extLst/>
          </p:nvPr>
        </p:nvGraphicFramePr>
        <p:xfrm>
          <a:off x="457202" y="1828801"/>
          <a:ext cx="8366757" cy="4434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4151837"/>
      </p:ext>
    </p:extLst>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7F1CA"/>
                </a:solidFill>
                <a:ea typeface="ＭＳ Ｐゴシック" pitchFamily="22" charset="-128"/>
                <a:cs typeface="ＭＳ Ｐゴシック" pitchFamily="22" charset="-128"/>
              </a:rPr>
              <a:t>Optimization of Primary HIV Infection Treatment </a:t>
            </a:r>
            <a:r>
              <a:rPr lang="en-US" sz="2800" dirty="0">
                <a:solidFill>
                  <a:srgbClr val="FFFFFF"/>
                </a:solidFill>
                <a:ea typeface="ＭＳ Ｐゴシック" pitchFamily="22" charset="-128"/>
                <a:cs typeface="ＭＳ Ｐゴシック" pitchFamily="22" charset="-128"/>
              </a:rPr>
              <a:t/>
            </a:r>
            <a:br>
              <a:rPr lang="en-US" sz="2800" dirty="0">
                <a:solidFill>
                  <a:srgbClr val="FFFFFF"/>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OPTIPRIM-ANRS 147: Conclusions</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Chéret</a:t>
            </a:r>
            <a:r>
              <a:rPr lang="en-US" dirty="0"/>
              <a:t> A, et al. </a:t>
            </a:r>
            <a:r>
              <a:rPr lang="pt-BR" dirty="0"/>
              <a:t>Lancet </a:t>
            </a:r>
            <a:r>
              <a:rPr lang="pt-BR" dirty="0" err="1"/>
              <a:t>Infect</a:t>
            </a:r>
            <a:r>
              <a:rPr lang="pt-BR" dirty="0"/>
              <a:t> </a:t>
            </a:r>
            <a:r>
              <a:rPr lang="pt-BR" dirty="0" err="1"/>
              <a:t>Dis</a:t>
            </a:r>
            <a:r>
              <a:rPr lang="pt-BR" dirty="0"/>
              <a:t>. 2015;15:387-96.</a:t>
            </a:r>
            <a:endParaRPr lang="it-IT" dirty="0">
              <a:latin typeface="Arial" pitchFamily="22" charset="0"/>
            </a:endParaRPr>
          </a:p>
        </p:txBody>
      </p:sp>
      <p:graphicFrame>
        <p:nvGraphicFramePr>
          <p:cNvPr id="10" name="Table 9"/>
          <p:cNvGraphicFramePr>
            <a:graphicFrameLocks noGrp="1"/>
          </p:cNvGraphicFramePr>
          <p:nvPr>
            <p:extLst/>
          </p:nvPr>
        </p:nvGraphicFramePr>
        <p:xfrm>
          <a:off x="0" y="2410968"/>
          <a:ext cx="9144000" cy="23539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mn-lt"/>
                          <a:cs typeface="Arial"/>
                        </a:rPr>
                        <a:t>“After 24 months, </a:t>
                      </a:r>
                      <a:r>
                        <a:rPr lang="en-US" sz="2000" b="0" dirty="0" err="1">
                          <a:solidFill>
                            <a:srgbClr val="000000"/>
                          </a:solidFill>
                          <a:latin typeface="+mn-lt"/>
                          <a:cs typeface="Arial"/>
                        </a:rPr>
                        <a:t>cART</a:t>
                      </a:r>
                      <a:r>
                        <a:rPr lang="en-US" sz="2000" b="0" dirty="0">
                          <a:solidFill>
                            <a:srgbClr val="000000"/>
                          </a:solidFill>
                          <a:latin typeface="+mn-lt"/>
                          <a:cs typeface="Arial"/>
                        </a:rPr>
                        <a:t> intensified with raltegravir and maraviroc did not have a greater effect on HIV blood reservoirs than did standard </a:t>
                      </a:r>
                      <a:r>
                        <a:rPr lang="en-US" sz="2000" b="0" dirty="0" err="1">
                          <a:solidFill>
                            <a:srgbClr val="000000"/>
                          </a:solidFill>
                          <a:latin typeface="+mn-lt"/>
                          <a:cs typeface="Arial"/>
                        </a:rPr>
                        <a:t>cART</a:t>
                      </a:r>
                      <a:r>
                        <a:rPr lang="en-US" sz="2000" b="0" dirty="0">
                          <a:solidFill>
                            <a:srgbClr val="000000"/>
                          </a:solidFill>
                          <a:latin typeface="+mn-lt"/>
                          <a:cs typeface="Arial"/>
                        </a:rPr>
                        <a:t>. These results should help to design future trials of treatments aiming to decrease the HIV reservoir in patients with primary HIV-1 infection.”</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3212934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4000"/>
              </a:lnSpc>
            </a:pPr>
            <a:r>
              <a:rPr lang="en-US" sz="2400" b="0" dirty="0"/>
              <a:t>Raltegravir + TDF-FTC  versus Efavirenz + TDF-FTC</a:t>
            </a:r>
            <a:br>
              <a:rPr lang="en-US" sz="2400" b="0" dirty="0"/>
            </a:br>
            <a:r>
              <a:rPr lang="en-US" dirty="0"/>
              <a:t>STARTMRK Trial: 156 Week Data</a:t>
            </a:r>
            <a:endParaRPr lang="en-US" dirty="0">
              <a:solidFill>
                <a:schemeClr val="tx2"/>
              </a:solidFill>
            </a:endParaRPr>
          </a:p>
        </p:txBody>
      </p:sp>
      <p:sp>
        <p:nvSpPr>
          <p:cNvPr id="2" name="Text Placeholder 1">
            <a:extLst>
              <a:ext uri="{FF2B5EF4-FFF2-40B4-BE49-F238E27FC236}">
                <a16:creationId xmlns:a16="http://schemas.microsoft.com/office/drawing/2014/main" id="{49CC247B-D479-494E-A711-5BF96757D36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797002"/>
      </p:ext>
    </p:extLst>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fontScale="90000"/>
          </a:bodyPr>
          <a:lstStyle/>
          <a:p>
            <a:pPr>
              <a:lnSpc>
                <a:spcPts val="4000"/>
              </a:lnSpc>
            </a:pPr>
            <a:r>
              <a:rPr lang="en-US" sz="2400" b="0" dirty="0"/>
              <a:t>Raltegravir vs. Lopinavir-ritonavir, both with 2NRTIs for </a:t>
            </a:r>
            <a:r>
              <a:rPr lang="en-US" sz="2400" b="0" dirty="0" err="1"/>
              <a:t>nPEP</a:t>
            </a:r>
            <a:r>
              <a:rPr lang="en-US" sz="2400" b="0" dirty="0"/>
              <a:t> </a:t>
            </a:r>
            <a:r>
              <a:rPr lang="en-US" sz="2700" b="0" dirty="0"/>
              <a:t/>
            </a:r>
            <a:br>
              <a:rPr lang="en-US" sz="2700" b="0" dirty="0"/>
            </a:br>
            <a:r>
              <a:rPr lang="en-US" sz="3100" dirty="0"/>
              <a:t>RALPEP Trial</a:t>
            </a:r>
            <a:endParaRPr lang="en-US" sz="3100" dirty="0">
              <a:solidFill>
                <a:schemeClr val="tx2"/>
              </a:solidFill>
            </a:endParaRPr>
          </a:p>
        </p:txBody>
      </p:sp>
      <p:sp>
        <p:nvSpPr>
          <p:cNvPr id="2" name="Text Placeholder 1">
            <a:extLst>
              <a:ext uri="{FF2B5EF4-FFF2-40B4-BE49-F238E27FC236}">
                <a16:creationId xmlns:a16="http://schemas.microsoft.com/office/drawing/2014/main" id="{A2074ECA-975B-BD4B-B69C-93ADFC1EF1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37258156"/>
      </p:ext>
    </p:extLst>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364234" y="2878330"/>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364234" y="3471439"/>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Raltegravir vs. Lopinavir-ritonavir, both with 2NRTIs for nPEP </a:t>
            </a:r>
            <a:br>
              <a:rPr lang="en-US" sz="2400" dirty="0">
                <a:solidFill>
                  <a:srgbClr val="E7F1CA"/>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RALPEP: Study Design</a:t>
            </a:r>
            <a:endParaRPr lang="en-US" sz="2800" dirty="0"/>
          </a:p>
        </p:txBody>
      </p:sp>
      <p:sp>
        <p:nvSpPr>
          <p:cNvPr id="6" name="Content Placeholder 5"/>
          <p:cNvSpPr>
            <a:spLocks noGrp="1"/>
          </p:cNvSpPr>
          <p:nvPr>
            <p:ph type="body" sz="quarter" idx="14"/>
          </p:nvPr>
        </p:nvSpPr>
        <p:spPr/>
        <p:txBody>
          <a:bodyPr/>
          <a:lstStyle/>
          <a:p>
            <a:r>
              <a:rPr lang="en-US" dirty="0"/>
              <a:t>Source: Leal L, et al. J </a:t>
            </a:r>
            <a:r>
              <a:rPr lang="en-US" dirty="0" err="1"/>
              <a:t>Antimicrob</a:t>
            </a:r>
            <a:r>
              <a:rPr lang="en-US" dirty="0"/>
              <a:t> </a:t>
            </a:r>
            <a:r>
              <a:rPr lang="en-US" dirty="0" err="1"/>
              <a:t>Chemother</a:t>
            </a:r>
            <a:r>
              <a:rPr lang="en-US" dirty="0"/>
              <a:t>. 2016;71:1987-93.</a:t>
            </a:r>
            <a:endParaRPr lang="it-IT" dirty="0">
              <a:latin typeface="Arial" pitchFamily="22" charset="0"/>
            </a:endParaRPr>
          </a:p>
        </p:txBody>
      </p:sp>
      <p:sp>
        <p:nvSpPr>
          <p:cNvPr id="24" name="Rectangle 7"/>
          <p:cNvSpPr>
            <a:spLocks noChangeArrowheads="1"/>
          </p:cNvSpPr>
          <p:nvPr/>
        </p:nvSpPr>
        <p:spPr bwMode="ltGray">
          <a:xfrm>
            <a:off x="5936990" y="2133600"/>
            <a:ext cx="2826010" cy="122833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0"/>
              </a:spcBef>
            </a:pPr>
            <a:r>
              <a:rPr lang="en-US" sz="1600" b="1" dirty="0">
                <a:solidFill>
                  <a:srgbClr val="000000"/>
                </a:solidFill>
                <a:latin typeface="Arial"/>
                <a:cs typeface="Arial"/>
              </a:rPr>
              <a:t>TDF-FTC QD + </a:t>
            </a:r>
            <a:br>
              <a:rPr lang="en-US" sz="1600" b="1" dirty="0">
                <a:solidFill>
                  <a:srgbClr val="000000"/>
                </a:solidFill>
                <a:latin typeface="Arial"/>
                <a:cs typeface="Arial"/>
              </a:rPr>
            </a:br>
            <a:r>
              <a:rPr lang="en-US" sz="1600" b="1" dirty="0">
                <a:solidFill>
                  <a:srgbClr val="000000"/>
                </a:solidFill>
                <a:latin typeface="Arial"/>
                <a:cs typeface="Arial"/>
              </a:rPr>
              <a:t>Raltegravir BID </a:t>
            </a:r>
          </a:p>
          <a:p>
            <a:pPr algn="ctr">
              <a:lnSpc>
                <a:spcPts val="1800"/>
              </a:lnSpc>
              <a:spcBef>
                <a:spcPts val="0"/>
              </a:spcBef>
            </a:pPr>
            <a:r>
              <a:rPr lang="en-US" sz="1400" dirty="0">
                <a:solidFill>
                  <a:srgbClr val="000000"/>
                </a:solidFill>
                <a:latin typeface="Arial"/>
                <a:cs typeface="Arial"/>
              </a:rPr>
              <a:t>(n = 121)</a:t>
            </a:r>
          </a:p>
        </p:txBody>
      </p:sp>
      <p:sp>
        <p:nvSpPr>
          <p:cNvPr id="33" name="Rectangle 7"/>
          <p:cNvSpPr>
            <a:spLocks noChangeArrowheads="1"/>
          </p:cNvSpPr>
          <p:nvPr/>
        </p:nvSpPr>
        <p:spPr bwMode="ltGray">
          <a:xfrm>
            <a:off x="5936990" y="3785621"/>
            <a:ext cx="2826010" cy="122833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0"/>
              </a:spcBef>
            </a:pPr>
            <a:r>
              <a:rPr lang="en-US" sz="1600" b="1" dirty="0">
                <a:solidFill>
                  <a:srgbClr val="000000"/>
                </a:solidFill>
                <a:latin typeface="Arial"/>
                <a:cs typeface="Arial"/>
              </a:rPr>
              <a:t>TDF-FTC QD + </a:t>
            </a:r>
            <a:br>
              <a:rPr lang="en-US" sz="1600" b="1" dirty="0">
                <a:solidFill>
                  <a:srgbClr val="000000"/>
                </a:solidFill>
                <a:latin typeface="Arial"/>
                <a:cs typeface="Arial"/>
              </a:rPr>
            </a:br>
            <a:r>
              <a:rPr lang="en-US" sz="1600" b="1" dirty="0">
                <a:solidFill>
                  <a:srgbClr val="000000"/>
                </a:solidFill>
                <a:latin typeface="Arial"/>
                <a:cs typeface="Arial"/>
              </a:rPr>
              <a:t>Lopinavir-ritonavir QD </a:t>
            </a:r>
          </a:p>
          <a:p>
            <a:pPr algn="ctr">
              <a:lnSpc>
                <a:spcPts val="1800"/>
              </a:lnSpc>
              <a:spcBef>
                <a:spcPts val="0"/>
              </a:spcBef>
            </a:pPr>
            <a:r>
              <a:rPr lang="en-US" sz="1400" dirty="0">
                <a:solidFill>
                  <a:srgbClr val="000000"/>
                </a:solidFill>
                <a:latin typeface="Arial"/>
                <a:cs typeface="Arial"/>
              </a:rPr>
              <a:t>(n = 122)</a:t>
            </a:r>
          </a:p>
        </p:txBody>
      </p:sp>
      <p:graphicFrame>
        <p:nvGraphicFramePr>
          <p:cNvPr id="10" name="Group 31"/>
          <p:cNvGraphicFramePr>
            <a:graphicFrameLocks noGrp="1"/>
          </p:cNvGraphicFramePr>
          <p:nvPr>
            <p:extLst>
              <p:ext uri="{D42A27DB-BD31-4B8C-83A1-F6EECF244321}">
                <p14:modId xmlns:p14="http://schemas.microsoft.com/office/powerpoint/2010/main" val="921826058"/>
              </p:ext>
            </p:extLst>
          </p:nvPr>
        </p:nvGraphicFramePr>
        <p:xfrm>
          <a:off x="304800" y="1712389"/>
          <a:ext cx="5105400" cy="3621611"/>
        </p:xfrm>
        <a:graphic>
          <a:graphicData uri="http://schemas.openxmlformats.org/drawingml/2006/table">
            <a:tbl>
              <a:tblPr>
                <a:effectLst/>
              </a:tblPr>
              <a:tblGrid>
                <a:gridCol w="51054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RALPEP</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139440">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O</a:t>
                      </a:r>
                      <a:r>
                        <a:rPr lang="en-US" sz="1600" dirty="0">
                          <a:solidFill>
                            <a:srgbClr val="000000"/>
                          </a:solidFill>
                          <a:latin typeface="Arial" pitchFamily="22" charset="0"/>
                        </a:rPr>
                        <a:t>pen label,</a:t>
                      </a:r>
                      <a:r>
                        <a:rPr lang="en-US" sz="1600" baseline="0" dirty="0">
                          <a:solidFill>
                            <a:srgbClr val="000000"/>
                          </a:solidFill>
                          <a:latin typeface="Arial" pitchFamily="22" charset="0"/>
                        </a:rPr>
                        <a:t> prospective, randomized trial evaluating two regimens for post-exposure prophylaxis following sexual exposure.</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243)</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Recruited from hospital ER in Barcelona</a:t>
                      </a:r>
                      <a:br>
                        <a:rPr lang="en-US" sz="1600" baseline="0" dirty="0">
                          <a:solidFill>
                            <a:srgbClr val="000000"/>
                          </a:solidFill>
                          <a:latin typeface="Arial" pitchFamily="22" charset="0"/>
                        </a:rPr>
                      </a:br>
                      <a:r>
                        <a:rPr lang="en-US" sz="1600" baseline="0" dirty="0">
                          <a:solidFill>
                            <a:srgbClr val="000000"/>
                          </a:solidFill>
                          <a:latin typeface="Arial" pitchFamily="22" charset="0"/>
                        </a:rPr>
                        <a:t>  following potential sexual exposure to HIV</a:t>
                      </a:r>
                      <a:endParaRPr lang="en-US" sz="1600" b="0" baseline="30000" dirty="0">
                        <a:solidFill>
                          <a:srgbClr val="000000"/>
                        </a:solidFill>
                        <a:latin typeface="+mn-lt"/>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TDF-FTC QD + Raltegravir 400 mg BID </a:t>
                      </a:r>
                      <a:br>
                        <a:rPr lang="en-US" sz="1600" b="0" baseline="0" dirty="0">
                          <a:solidFill>
                            <a:srgbClr val="000000"/>
                          </a:solidFill>
                          <a:latin typeface="Arial" pitchFamily="22" charset="0"/>
                        </a:rPr>
                      </a:br>
                      <a:r>
                        <a:rPr lang="en-US" sz="1600" baseline="0" dirty="0">
                          <a:solidFill>
                            <a:srgbClr val="000000"/>
                          </a:solidFill>
                          <a:latin typeface="Arial" pitchFamily="22" charset="0"/>
                        </a:rPr>
                        <a:t>- </a:t>
                      </a:r>
                      <a:r>
                        <a:rPr lang="en-US" sz="1600" b="0" baseline="0" dirty="0">
                          <a:solidFill>
                            <a:srgbClr val="000000"/>
                          </a:solidFill>
                          <a:latin typeface="Arial" pitchFamily="22" charset="0"/>
                        </a:rPr>
                        <a:t>TDF-FTC QD + Lopinavir-ritonavir QD</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59839963"/>
      </p:ext>
    </p:extLst>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Raltegravir vs. Lopinavir-ritonavir, both with 2NRTIs for nPEP </a:t>
            </a:r>
            <a:r>
              <a:rPr lang="en-US" sz="2800" dirty="0">
                <a:solidFill>
                  <a:srgbClr val="FFFFFF"/>
                </a:solidFill>
                <a:ea typeface="ＭＳ Ｐゴシック" pitchFamily="22" charset="-128"/>
                <a:cs typeface="ＭＳ Ｐゴシック" pitchFamily="22" charset="-128"/>
              </a:rPr>
              <a:t/>
            </a:r>
            <a:br>
              <a:rPr lang="en-US" sz="2800" dirty="0">
                <a:solidFill>
                  <a:srgbClr val="FFFFFF"/>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RALPEP: </a:t>
            </a:r>
            <a:r>
              <a:rPr lang="en-US" sz="2800" dirty="0">
                <a:ea typeface="ＭＳ Ｐゴシック" pitchFamily="31" charset="-128"/>
                <a:cs typeface="ＭＳ Ｐゴシック" pitchFamily="31" charset="-128"/>
              </a:rPr>
              <a:t>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28-Day PEP Outcome Measures </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Leal L, et al. J </a:t>
            </a:r>
            <a:r>
              <a:rPr lang="en-US" dirty="0" err="1"/>
              <a:t>Antimicrob</a:t>
            </a:r>
            <a:r>
              <a:rPr lang="en-US" dirty="0"/>
              <a:t> </a:t>
            </a:r>
            <a:r>
              <a:rPr lang="en-US" dirty="0" err="1"/>
              <a:t>Chemother</a:t>
            </a:r>
            <a:r>
              <a:rPr lang="en-US" dirty="0"/>
              <a:t>. 2016;71:1987-93.</a:t>
            </a:r>
            <a:endParaRPr lang="it-IT" dirty="0">
              <a:latin typeface="Arial" pitchFamily="22" charset="0"/>
            </a:endParaRPr>
          </a:p>
        </p:txBody>
      </p:sp>
      <p:graphicFrame>
        <p:nvGraphicFramePr>
          <p:cNvPr id="9" name="Chart 8"/>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5897911"/>
      </p:ext>
    </p:extLst>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7F1CA"/>
                </a:solidFill>
                <a:ea typeface="ＭＳ Ｐゴシック" pitchFamily="22" charset="-128"/>
                <a:cs typeface="ＭＳ Ｐゴシック" pitchFamily="22" charset="-128"/>
              </a:rPr>
              <a:t>Raltegravir vs. Lopinavir-ritonavir, both with 2NRTIs for </a:t>
            </a:r>
            <a:r>
              <a:rPr lang="en-US" sz="2400" dirty="0" err="1">
                <a:solidFill>
                  <a:srgbClr val="E7F1CA"/>
                </a:solidFill>
                <a:ea typeface="ＭＳ Ｐゴシック" pitchFamily="22" charset="-128"/>
                <a:cs typeface="ＭＳ Ｐゴシック" pitchFamily="22" charset="-128"/>
              </a:rPr>
              <a:t>nPEP</a:t>
            </a:r>
            <a:r>
              <a:rPr lang="en-US" sz="2400" dirty="0">
                <a:solidFill>
                  <a:srgbClr val="E7F1CA"/>
                </a:solidFill>
                <a:ea typeface="ＭＳ Ｐゴシック" pitchFamily="22" charset="-128"/>
                <a:cs typeface="ＭＳ Ｐゴシック" pitchFamily="22" charset="-128"/>
              </a:rPr>
              <a:t> </a:t>
            </a:r>
            <a:r>
              <a:rPr lang="en-US" sz="2800" dirty="0">
                <a:solidFill>
                  <a:srgbClr val="F0EADC"/>
                </a:solidFill>
                <a:ea typeface="ＭＳ Ｐゴシック" pitchFamily="22" charset="-128"/>
                <a:cs typeface="ＭＳ Ｐゴシック" pitchFamily="22" charset="-128"/>
              </a:rPr>
              <a:t/>
            </a:r>
            <a:br>
              <a:rPr lang="en-US" sz="2800" dirty="0">
                <a:solidFill>
                  <a:srgbClr val="F0EADC"/>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RALPEP: Conclusions</a:t>
            </a:r>
            <a:endParaRPr lang="en-US" sz="2800" dirty="0"/>
          </a:p>
        </p:txBody>
      </p:sp>
      <p:sp>
        <p:nvSpPr>
          <p:cNvPr id="6" name="Content Placeholder 5"/>
          <p:cNvSpPr>
            <a:spLocks noGrp="1"/>
          </p:cNvSpPr>
          <p:nvPr>
            <p:ph type="body" sz="quarter" idx="14"/>
          </p:nvPr>
        </p:nvSpPr>
        <p:spPr/>
        <p:txBody>
          <a:bodyPr/>
          <a:lstStyle/>
          <a:p>
            <a:r>
              <a:rPr lang="en-US" dirty="0"/>
              <a:t>Source: Leal L, et al. J </a:t>
            </a:r>
            <a:r>
              <a:rPr lang="en-US" dirty="0" err="1"/>
              <a:t>Antimicrob</a:t>
            </a:r>
            <a:r>
              <a:rPr lang="en-US" dirty="0"/>
              <a:t> </a:t>
            </a:r>
            <a:r>
              <a:rPr lang="en-US" dirty="0" err="1"/>
              <a:t>Chemother</a:t>
            </a:r>
            <a:r>
              <a:rPr lang="en-US" dirty="0"/>
              <a:t>. 2016;71:1987-93.</a:t>
            </a:r>
            <a:endParaRPr lang="it-IT" dirty="0">
              <a:latin typeface="Arial" pitchFamily="22" charset="0"/>
            </a:endParaRPr>
          </a:p>
        </p:txBody>
      </p:sp>
      <p:graphicFrame>
        <p:nvGraphicFramePr>
          <p:cNvPr id="10" name="Table 9"/>
          <p:cNvGraphicFramePr>
            <a:graphicFrameLocks noGrp="1"/>
          </p:cNvGraphicFramePr>
          <p:nvPr>
            <p:extLst/>
          </p:nvPr>
        </p:nvGraphicFramePr>
        <p:xfrm>
          <a:off x="0" y="2410968"/>
          <a:ext cx="9144000" cy="280416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mn-lt"/>
                          <a:cs typeface="Arial"/>
                        </a:rPr>
                        <a:t>“Although we found no differences between arms regarding PEP non-completion, poor adherence and adverse events were significantly higher in patients allocated to tenofovir disoproxil/emtricitabine plus ritonavir-boosted lopinavir. These data support the use of raltegravir as the preferred third drug in current PEP recommendations.”</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24837218"/>
      </p:ext>
    </p:extLst>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4000"/>
              </a:lnSpc>
            </a:pPr>
            <a:r>
              <a:rPr lang="en-US" sz="2800" b="0" dirty="0"/>
              <a:t>Raltegravir in Pregnancy</a:t>
            </a:r>
            <a:br>
              <a:rPr lang="en-US" sz="2800" b="0" dirty="0"/>
            </a:br>
            <a:r>
              <a:rPr lang="en-US" dirty="0"/>
              <a:t>PANNA Trial</a:t>
            </a:r>
            <a:endParaRPr lang="en-US" dirty="0">
              <a:solidFill>
                <a:schemeClr val="tx2"/>
              </a:solidFill>
            </a:endParaRPr>
          </a:p>
        </p:txBody>
      </p:sp>
      <p:sp>
        <p:nvSpPr>
          <p:cNvPr id="2" name="Text Placeholder 1">
            <a:extLst>
              <a:ext uri="{FF2B5EF4-FFF2-40B4-BE49-F238E27FC236}">
                <a16:creationId xmlns:a16="http://schemas.microsoft.com/office/drawing/2014/main" id="{9D8DBBB5-BCC1-9A4D-A190-5AEF2BDEFE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59194162"/>
      </p:ext>
    </p:extLst>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Raltegravir in Pregnancy </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PANNA: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Blonk</a:t>
            </a:r>
            <a:r>
              <a:rPr lang="en-US" dirty="0"/>
              <a:t> MI, et al. </a:t>
            </a:r>
            <a:r>
              <a:rPr lang="ro-RO" dirty="0"/>
              <a:t>Clin Infect Dis. 2015;61:809-16. </a:t>
            </a:r>
            <a:endParaRPr lang="en-US" dirty="0"/>
          </a:p>
        </p:txBody>
      </p:sp>
      <p:sp>
        <p:nvSpPr>
          <p:cNvPr id="24" name="Rectangle 7"/>
          <p:cNvSpPr>
            <a:spLocks noChangeArrowheads="1"/>
          </p:cNvSpPr>
          <p:nvPr/>
        </p:nvSpPr>
        <p:spPr bwMode="ltGray">
          <a:xfrm>
            <a:off x="5860790" y="3115061"/>
            <a:ext cx="2978410" cy="122833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800" b="1" dirty="0">
                <a:solidFill>
                  <a:srgbClr val="000000"/>
                </a:solidFill>
                <a:latin typeface="Arial"/>
                <a:cs typeface="Arial"/>
              </a:rPr>
              <a:t>Raltegravir 400 mg BI+ Background ART </a:t>
            </a:r>
          </a:p>
          <a:p>
            <a:pPr algn="ctr">
              <a:lnSpc>
                <a:spcPts val="1800"/>
              </a:lnSpc>
              <a:spcBef>
                <a:spcPts val="600"/>
              </a:spcBef>
            </a:pPr>
            <a:r>
              <a:rPr lang="en-US" sz="1400" dirty="0">
                <a:solidFill>
                  <a:srgbClr val="000000"/>
                </a:solidFill>
                <a:latin typeface="Arial"/>
                <a:cs typeface="Arial"/>
              </a:rPr>
              <a:t>(n = 22)</a:t>
            </a:r>
          </a:p>
        </p:txBody>
      </p:sp>
      <p:cxnSp>
        <p:nvCxnSpPr>
          <p:cNvPr id="5" name="Straight Arrow Connector 4"/>
          <p:cNvCxnSpPr/>
          <p:nvPr/>
        </p:nvCxnSpPr>
        <p:spPr>
          <a:xfrm>
            <a:off x="5188210" y="3733800"/>
            <a:ext cx="679190" cy="2"/>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0" name="Group 31"/>
          <p:cNvGraphicFramePr>
            <a:graphicFrameLocks noGrp="1"/>
          </p:cNvGraphicFramePr>
          <p:nvPr>
            <p:extLst>
              <p:ext uri="{D42A27DB-BD31-4B8C-83A1-F6EECF244321}">
                <p14:modId xmlns:p14="http://schemas.microsoft.com/office/powerpoint/2010/main" val="3600050878"/>
              </p:ext>
            </p:extLst>
          </p:nvPr>
        </p:nvGraphicFramePr>
        <p:xfrm>
          <a:off x="304800" y="1559989"/>
          <a:ext cx="4876800" cy="4307411"/>
        </p:xfrm>
        <a:graphic>
          <a:graphicData uri="http://schemas.openxmlformats.org/drawingml/2006/table">
            <a:tbl>
              <a:tblPr>
                <a:effectLst/>
              </a:tblPr>
              <a:tblGrid>
                <a:gridCol w="48768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PANNA Network Study</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Open-label, nonrandomized, phase 4 trial evaluating the effects of pregnancy on the pharmacokinetics of raltegravir and its safety and efficacy in pregnant women with HIV.</a:t>
                      </a:r>
                      <a:endParaRPr lang="en-US" sz="1600" u="none" baseline="0" dirty="0">
                        <a:solidFill>
                          <a:srgbClr val="000000"/>
                        </a:solidFill>
                        <a:latin typeface="Arial" pitchFamily="22" charset="0"/>
                        <a:cs typeface="+mn-cs"/>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=52)</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Taking</a:t>
                      </a:r>
                      <a:r>
                        <a:rPr lang="en-US" sz="1600" baseline="0" dirty="0">
                          <a:solidFill>
                            <a:srgbClr val="000000"/>
                          </a:solidFill>
                          <a:latin typeface="Arial" pitchFamily="22" charset="0"/>
                        </a:rPr>
                        <a:t> raltegravir 400 mg BID ≥2 weeks prior to</a:t>
                      </a:r>
                      <a:br>
                        <a:rPr lang="en-US" sz="1600" baseline="0" dirty="0">
                          <a:solidFill>
                            <a:srgbClr val="000000"/>
                          </a:solidFill>
                          <a:latin typeface="Arial" pitchFamily="22" charset="0"/>
                        </a:rPr>
                      </a:br>
                      <a:r>
                        <a:rPr lang="en-US" sz="1600" baseline="0" dirty="0">
                          <a:solidFill>
                            <a:srgbClr val="000000"/>
                          </a:solidFill>
                          <a:latin typeface="Arial" pitchFamily="22" charset="0"/>
                        </a:rPr>
                        <a:t>  initial assessment in 3</a:t>
                      </a:r>
                      <a:r>
                        <a:rPr lang="en-US" sz="1600" baseline="30000" dirty="0">
                          <a:solidFill>
                            <a:srgbClr val="000000"/>
                          </a:solidFill>
                          <a:latin typeface="Arial" pitchFamily="22" charset="0"/>
                        </a:rPr>
                        <a:t>rd</a:t>
                      </a:r>
                      <a:r>
                        <a:rPr lang="en-US" sz="1600" baseline="0" dirty="0">
                          <a:solidFill>
                            <a:srgbClr val="000000"/>
                          </a:solidFill>
                          <a:latin typeface="Arial" pitchFamily="22" charset="0"/>
                        </a:rPr>
                        <a:t> trimester of pregnancy </a:t>
                      </a:r>
                      <a:br>
                        <a:rPr lang="en-US" sz="1600" baseline="0" dirty="0">
                          <a:solidFill>
                            <a:srgbClr val="000000"/>
                          </a:solidFill>
                          <a:latin typeface="Arial" pitchFamily="22" charset="0"/>
                        </a:rPr>
                      </a:br>
                      <a:r>
                        <a:rPr lang="en-US" sz="1600" baseline="0" dirty="0">
                          <a:solidFill>
                            <a:srgbClr val="000000"/>
                          </a:solidFill>
                          <a:latin typeface="Arial" pitchFamily="22" charset="0"/>
                        </a:rPr>
                        <a:t>- On raltegravir for optimization/intensification of</a:t>
                      </a:r>
                      <a:br>
                        <a:rPr lang="en-US" sz="1600" baseline="0" dirty="0">
                          <a:solidFill>
                            <a:srgbClr val="000000"/>
                          </a:solidFill>
                          <a:latin typeface="Arial" pitchFamily="22" charset="0"/>
                        </a:rPr>
                      </a:br>
                      <a:r>
                        <a:rPr lang="en-US" sz="1600" baseline="0" dirty="0">
                          <a:solidFill>
                            <a:srgbClr val="000000"/>
                          </a:solidFill>
                          <a:latin typeface="Arial" pitchFamily="22" charset="0"/>
                        </a:rPr>
                        <a:t>  3-drug regimen or as alternative to another ART</a:t>
                      </a:r>
                      <a:br>
                        <a:rPr lang="en-US" sz="1600" baseline="0" dirty="0">
                          <a:solidFill>
                            <a:srgbClr val="000000"/>
                          </a:solidFill>
                          <a:latin typeface="Arial" pitchFamily="22" charset="0"/>
                        </a:rPr>
                      </a:br>
                      <a:r>
                        <a:rPr lang="en-US" sz="1600" baseline="0" dirty="0">
                          <a:solidFill>
                            <a:srgbClr val="000000"/>
                          </a:solidFill>
                          <a:latin typeface="Arial" pitchFamily="22" charset="0"/>
                        </a:rPr>
                        <a:t>  medication</a:t>
                      </a:r>
                      <a:endParaRPr lang="en-US" sz="1600" b="0" baseline="30000" dirty="0">
                        <a:solidFill>
                          <a:srgbClr val="000000"/>
                        </a:solidFill>
                        <a:latin typeface="+mn-lt"/>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a:t>
                      </a:r>
                      <a:br>
                        <a:rPr lang="en-US" sz="1600" b="1"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 background antiretroviral regimen</a:t>
                      </a: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9321423"/>
      </p:ext>
    </p:extLst>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Raltegravir in Pregnancy </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PANNA: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latin typeface="Arial" pitchFamily="-110" charset="0"/>
                <a:ea typeface="ＭＳ Ｐゴシック" pitchFamily="-110" charset="-128"/>
                <a:cs typeface="ＭＳ Ｐゴシック" pitchFamily="-110" charset="-128"/>
              </a:rPr>
              <a:t>Virologic Suppression at Delivery </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err="1"/>
              <a:t>Blonk</a:t>
            </a:r>
            <a:r>
              <a:rPr lang="en-US" dirty="0"/>
              <a:t> MI, et al. </a:t>
            </a:r>
            <a:r>
              <a:rPr lang="ro-RO" dirty="0"/>
              <a:t>Clin Infect Dis. 2015;61:809-16. </a:t>
            </a:r>
            <a:endParaRPr lang="en-US" dirty="0"/>
          </a:p>
        </p:txBody>
      </p:sp>
      <p:graphicFrame>
        <p:nvGraphicFramePr>
          <p:cNvPr id="9" name="Chart 8"/>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572000" y="5257800"/>
            <a:ext cx="847344"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19/22</a:t>
            </a:r>
          </a:p>
        </p:txBody>
      </p:sp>
    </p:spTree>
    <p:extLst>
      <p:ext uri="{BB962C8B-B14F-4D97-AF65-F5344CB8AC3E}">
        <p14:creationId xmlns:p14="http://schemas.microsoft.com/office/powerpoint/2010/main" val="937517591"/>
      </p:ext>
    </p:extLst>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Raltegravir in Pregnancy </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PANNA: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latin typeface="Arial" pitchFamily="-110" charset="0"/>
                <a:ea typeface="ＭＳ Ｐゴシック" pitchFamily="-110" charset="-128"/>
                <a:cs typeface="ＭＳ Ｐゴシック" pitchFamily="-110" charset="-128"/>
              </a:rPr>
              <a:t>Pregnancy Outcomes </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err="1"/>
              <a:t>Blonk</a:t>
            </a:r>
            <a:r>
              <a:rPr lang="en-US" dirty="0"/>
              <a:t> MI, et al. </a:t>
            </a:r>
            <a:r>
              <a:rPr lang="ro-RO" dirty="0"/>
              <a:t>Clin Infect Dis. 2015;61:809-16. </a:t>
            </a:r>
            <a:endParaRPr lang="en-US" dirty="0"/>
          </a:p>
        </p:txBody>
      </p:sp>
      <p:graphicFrame>
        <p:nvGraphicFramePr>
          <p:cNvPr id="9" name="Chart 8"/>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537644"/>
      </p:ext>
    </p:extLst>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7F1CA"/>
                </a:solidFill>
                <a:latin typeface="Arial" pitchFamily="22" charset="0"/>
              </a:rPr>
              <a:t>Raltegravir in Pregnancy </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PANNA: Conclusions</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Blonk</a:t>
            </a:r>
            <a:r>
              <a:rPr lang="en-US" dirty="0"/>
              <a:t> MI, et al. </a:t>
            </a:r>
            <a:r>
              <a:rPr lang="ro-RO" dirty="0"/>
              <a:t>Clin Infect Dis. 2015;61:809-16. </a:t>
            </a:r>
            <a:endParaRPr lang="en-US" dirty="0"/>
          </a:p>
        </p:txBody>
      </p:sp>
      <p:graphicFrame>
        <p:nvGraphicFramePr>
          <p:cNvPr id="10" name="Table 9"/>
          <p:cNvGraphicFramePr>
            <a:graphicFrameLocks noGrp="1"/>
          </p:cNvGraphicFramePr>
          <p:nvPr>
            <p:extLst/>
          </p:nvPr>
        </p:nvGraphicFramePr>
        <p:xfrm>
          <a:off x="0" y="2410968"/>
          <a:ext cx="9144000" cy="27603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mn-lt"/>
                          <a:cs typeface="Arial"/>
                        </a:rPr>
                        <a:t>“Raltegravir was well tolerated during pregnancy. The pharmacokinetics of raltegravir showed extensive variability. The observed mean decrease in exposure to raltegravir during third trimester compared to postpartum is not considered to be of clinical importance. Raltegravir can be used in standard dosages in HIV-infected pregnant women.”</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0721701"/>
      </p:ext>
    </p:extLst>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ea typeface="ＭＳ Ｐゴシック" pitchFamily="31" charset="-128"/>
                <a:cs typeface="ＭＳ Ｐゴシック" pitchFamily="31" charset="-128"/>
              </a:rPr>
              <a:t>Raltegravir versus Efavirenz in Combination Therapy  </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Results at Week 156</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156: Virologic Response (Observed Failure Method)</a:t>
            </a:r>
          </a:p>
        </p:txBody>
      </p:sp>
      <p:sp>
        <p:nvSpPr>
          <p:cNvPr id="6" name="Content Placeholder 5"/>
          <p:cNvSpPr>
            <a:spLocks noGrp="1"/>
          </p:cNvSpPr>
          <p:nvPr>
            <p:ph type="body" sz="quarter" idx="16"/>
          </p:nvPr>
        </p:nvSpPr>
        <p:spPr/>
        <p:txBody>
          <a:bodyPr/>
          <a:lstStyle/>
          <a:p>
            <a:r>
              <a:rPr lang="en-US" dirty="0"/>
              <a:t>Source: </a:t>
            </a:r>
            <a:r>
              <a:rPr lang="en-US" dirty="0" err="1"/>
              <a:t>Rockstroh</a:t>
            </a:r>
            <a:r>
              <a:rPr lang="en-US" dirty="0"/>
              <a:t> JK, et al.  </a:t>
            </a:r>
            <a:r>
              <a:rPr lang="en-US" dirty="0" err="1"/>
              <a:t>Clin</a:t>
            </a:r>
            <a:r>
              <a:rPr lang="en-US" dirty="0"/>
              <a:t> Infect Dis. 2011;53:807-16. </a:t>
            </a:r>
            <a:endParaRPr lang="en-US" dirty="0">
              <a:latin typeface="Arial" pitchFamily="31" charset="0"/>
            </a:endParaRPr>
          </a:p>
        </p:txBody>
      </p:sp>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192/227</a:t>
            </a:r>
          </a:p>
        </p:txBody>
      </p:sp>
      <p:sp>
        <p:nvSpPr>
          <p:cNvPr id="10" name="Rectangle 9"/>
          <p:cNvSpPr/>
          <p:nvPr/>
        </p:nvSpPr>
        <p:spPr>
          <a:xfrm>
            <a:off x="26797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212/237</a:t>
            </a:r>
          </a:p>
        </p:txBody>
      </p:sp>
      <p:sp>
        <p:nvSpPr>
          <p:cNvPr id="11" name="Rectangle 10"/>
          <p:cNvSpPr/>
          <p:nvPr/>
        </p:nvSpPr>
        <p:spPr>
          <a:xfrm>
            <a:off x="4140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93/111</a:t>
            </a:r>
          </a:p>
        </p:txBody>
      </p:sp>
      <p:sp>
        <p:nvSpPr>
          <p:cNvPr id="12" name="Rectangle 11"/>
          <p:cNvSpPr/>
          <p:nvPr/>
        </p:nvSpPr>
        <p:spPr>
          <a:xfrm>
            <a:off x="49911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99/105</a:t>
            </a:r>
          </a:p>
        </p:txBody>
      </p:sp>
      <p:sp>
        <p:nvSpPr>
          <p:cNvPr id="13" name="Rectangle 12"/>
          <p:cNvSpPr/>
          <p:nvPr/>
        </p:nvSpPr>
        <p:spPr>
          <a:xfrm>
            <a:off x="64643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99/116</a:t>
            </a:r>
          </a:p>
        </p:txBody>
      </p:sp>
      <p:sp>
        <p:nvSpPr>
          <p:cNvPr id="14" name="Rectangle 13"/>
          <p:cNvSpPr/>
          <p:nvPr/>
        </p:nvSpPr>
        <p:spPr>
          <a:xfrm>
            <a:off x="7315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113/132</a:t>
            </a:r>
          </a:p>
        </p:txBody>
      </p:sp>
      <p:cxnSp>
        <p:nvCxnSpPr>
          <p:cNvPr id="15" name="Straight Connector 14"/>
          <p:cNvCxnSpPr/>
          <p:nvPr/>
        </p:nvCxnSpPr>
        <p:spPr>
          <a:xfrm>
            <a:off x="3956801" y="5715000"/>
            <a:ext cx="43769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19398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ea typeface="ＭＳ Ｐゴシック" pitchFamily="31" charset="-128"/>
                <a:cs typeface="ＭＳ Ｐゴシック" pitchFamily="31" charset="-128"/>
              </a:rPr>
              <a:t>Raltegravir versus Efavirenz in Combination Therapy  </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Trial: Results at Week 156</a:t>
            </a:r>
            <a:endParaRPr lang="en-US" sz="2800" dirty="0"/>
          </a:p>
        </p:txBody>
      </p:sp>
      <p:sp>
        <p:nvSpPr>
          <p:cNvPr id="3" name="Text Placeholder 2"/>
          <p:cNvSpPr>
            <a:spLocks noGrp="1"/>
          </p:cNvSpPr>
          <p:nvPr>
            <p:ph type="body" sz="quarter" idx="14"/>
          </p:nvPr>
        </p:nvSpPr>
        <p:spPr/>
        <p:txBody>
          <a:bodyPr/>
          <a:lstStyle/>
          <a:p>
            <a:r>
              <a:rPr lang="en-US" dirty="0"/>
              <a:t>Source: </a:t>
            </a:r>
            <a:r>
              <a:rPr lang="en-US" dirty="0" err="1"/>
              <a:t>Rockstroh</a:t>
            </a:r>
            <a:r>
              <a:rPr lang="en-US" dirty="0"/>
              <a:t> JK, et al.  </a:t>
            </a:r>
            <a:r>
              <a:rPr lang="en-US" dirty="0" err="1"/>
              <a:t>Clin</a:t>
            </a:r>
            <a:r>
              <a:rPr lang="en-US" dirty="0"/>
              <a:t> Infect Dis. 2011;53:807-16. </a:t>
            </a:r>
            <a:endParaRPr lang="en-US" dirty="0">
              <a:latin typeface="Arial" pitchFamily="31" charset="0"/>
            </a:endParaRPr>
          </a:p>
        </p:txBody>
      </p:sp>
      <p:graphicFrame>
        <p:nvGraphicFramePr>
          <p:cNvPr id="4" name="Table 3"/>
          <p:cNvGraphicFramePr>
            <a:graphicFrameLocks noGrp="1"/>
          </p:cNvGraphicFramePr>
          <p:nvPr>
            <p:extLst/>
          </p:nvPr>
        </p:nvGraphicFramePr>
        <p:xfrm>
          <a:off x="0" y="2133600"/>
          <a:ext cx="9144000" cy="27603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Arial"/>
                          <a:cs typeface="Arial"/>
                        </a:rPr>
                        <a:t>“W</a:t>
                      </a:r>
                      <a:r>
                        <a:rPr lang="en-US" sz="2000" b="0" kern="1200" dirty="0">
                          <a:solidFill>
                            <a:srgbClr val="000000"/>
                          </a:solidFill>
                          <a:latin typeface="Arial"/>
                          <a:ea typeface="+mn-ea"/>
                          <a:cs typeface="Arial"/>
                        </a:rPr>
                        <a:t>hen combined with tenofovir/</a:t>
                      </a:r>
                      <a:r>
                        <a:rPr lang="en-US" sz="2000" b="0" kern="1200" dirty="0" err="1">
                          <a:solidFill>
                            <a:srgbClr val="000000"/>
                          </a:solidFill>
                          <a:latin typeface="Arial"/>
                          <a:ea typeface="+mn-ea"/>
                          <a:cs typeface="Arial"/>
                        </a:rPr>
                        <a:t>emtricitabine</a:t>
                      </a:r>
                      <a:r>
                        <a:rPr lang="en-US" sz="2000" b="0" kern="1200" dirty="0">
                          <a:solidFill>
                            <a:srgbClr val="000000"/>
                          </a:solidFill>
                          <a:latin typeface="Arial"/>
                          <a:ea typeface="+mn-ea"/>
                          <a:cs typeface="Arial"/>
                        </a:rPr>
                        <a:t> in treatment-naive patients, </a:t>
                      </a:r>
                      <a:r>
                        <a:rPr lang="en-US" sz="2000" b="0" kern="1200" dirty="0" err="1">
                          <a:solidFill>
                            <a:srgbClr val="000000"/>
                          </a:solidFill>
                          <a:latin typeface="Arial"/>
                          <a:ea typeface="+mn-ea"/>
                          <a:cs typeface="Arial"/>
                        </a:rPr>
                        <a:t>raltegravir</a:t>
                      </a:r>
                      <a:r>
                        <a:rPr lang="en-US" sz="2000" b="0" kern="1200" dirty="0">
                          <a:solidFill>
                            <a:srgbClr val="000000"/>
                          </a:solidFill>
                          <a:latin typeface="Arial"/>
                          <a:ea typeface="+mn-ea"/>
                          <a:cs typeface="Arial"/>
                        </a:rPr>
                        <a:t> produced durable viral suppression and immune restoration that was at least equivalent to </a:t>
                      </a:r>
                      <a:r>
                        <a:rPr lang="en-US" sz="2000" b="0" kern="1200" dirty="0" err="1">
                          <a:solidFill>
                            <a:srgbClr val="000000"/>
                          </a:solidFill>
                          <a:latin typeface="Arial"/>
                          <a:ea typeface="+mn-ea"/>
                          <a:cs typeface="Arial"/>
                        </a:rPr>
                        <a:t>efavirenz</a:t>
                      </a:r>
                      <a:r>
                        <a:rPr lang="en-US" sz="2000" b="0" kern="1200" dirty="0">
                          <a:solidFill>
                            <a:srgbClr val="000000"/>
                          </a:solidFill>
                          <a:latin typeface="Arial"/>
                          <a:ea typeface="+mn-ea"/>
                          <a:cs typeface="Arial"/>
                        </a:rPr>
                        <a:t> through 156 weeks of therapy. Both regimens were well tolerated, but </a:t>
                      </a:r>
                      <a:r>
                        <a:rPr lang="en-US" sz="2000" b="0" kern="1200" dirty="0" err="1">
                          <a:solidFill>
                            <a:srgbClr val="000000"/>
                          </a:solidFill>
                          <a:latin typeface="Arial"/>
                          <a:ea typeface="+mn-ea"/>
                          <a:cs typeface="Arial"/>
                        </a:rPr>
                        <a:t>raltegravir</a:t>
                      </a:r>
                      <a:r>
                        <a:rPr lang="en-US" sz="2000" b="0" kern="1200" dirty="0">
                          <a:solidFill>
                            <a:srgbClr val="000000"/>
                          </a:solidFill>
                          <a:latin typeface="Arial"/>
                          <a:ea typeface="+mn-ea"/>
                          <a:cs typeface="Arial"/>
                        </a:rPr>
                        <a:t> was associated with fewer drug-related clinical adverse events and smaller elevations in lipid levels</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923515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9172"/>
            <a:ext cx="8839200" cy="1091184"/>
          </a:xfrm>
        </p:spPr>
        <p:txBody>
          <a:bodyPr>
            <a:normAutofit/>
          </a:bodyPr>
          <a:lstStyle/>
          <a:p>
            <a:r>
              <a:rPr lang="en-US" sz="2400" dirty="0">
                <a:solidFill>
                  <a:schemeClr val="bg1">
                    <a:lumMod val="95000"/>
                  </a:schemeClr>
                </a:solidFill>
              </a:rPr>
              <a:t> Raltegravir (</a:t>
            </a:r>
            <a:r>
              <a:rPr lang="en-US" sz="2400" i="1" dirty="0" err="1">
                <a:solidFill>
                  <a:schemeClr val="bg1">
                    <a:lumMod val="95000"/>
                  </a:schemeClr>
                </a:solidFill>
                <a:ea typeface="ＭＳ Ｐゴシック" pitchFamily="-108" charset="-128"/>
              </a:rPr>
              <a:t>Isentress</a:t>
            </a:r>
            <a:r>
              <a:rPr lang="en-US" sz="2400" i="1" dirty="0">
                <a:solidFill>
                  <a:schemeClr val="bg1">
                    <a:lumMod val="95000"/>
                  </a:schemeClr>
                </a:solidFill>
                <a:ea typeface="ＭＳ Ｐゴシック" pitchFamily="-108" charset="-128"/>
              </a:rPr>
              <a:t>) </a:t>
            </a:r>
            <a:endParaRPr lang="en-US" sz="2800" dirty="0">
              <a:solidFill>
                <a:schemeClr val="bg1">
                  <a:lumMod val="95000"/>
                </a:schemeClr>
              </a:solidFill>
            </a:endParaRPr>
          </a:p>
        </p:txBody>
      </p:sp>
      <p:sp>
        <p:nvSpPr>
          <p:cNvPr id="3" name="Text Placeholder 2"/>
          <p:cNvSpPr>
            <a:spLocks noGrp="1"/>
          </p:cNvSpPr>
          <p:nvPr>
            <p:ph type="body" sz="quarter" idx="14"/>
          </p:nvPr>
        </p:nvSpPr>
        <p:spPr/>
        <p:txBody>
          <a:bodyPr/>
          <a:lstStyle/>
          <a:p>
            <a:endParaRPr lang="en-US" sz="1600"/>
          </a:p>
        </p:txBody>
      </p:sp>
      <p:sp>
        <p:nvSpPr>
          <p:cNvPr id="17" name="Rounded Rectangle 16"/>
          <p:cNvSpPr/>
          <p:nvPr/>
        </p:nvSpPr>
        <p:spPr>
          <a:xfrm>
            <a:off x="2310778" y="1452279"/>
            <a:ext cx="4522444" cy="72847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en-US" b="1" dirty="0" err="1">
                <a:solidFill>
                  <a:srgbClr val="000000"/>
                </a:solidFill>
              </a:rPr>
              <a:t>Isentress</a:t>
            </a:r>
            <a:r>
              <a:rPr lang="en-US" dirty="0">
                <a:solidFill>
                  <a:srgbClr val="000000"/>
                </a:solidFill>
              </a:rPr>
              <a:t> </a:t>
            </a:r>
            <a:br>
              <a:rPr lang="en-US" dirty="0">
                <a:solidFill>
                  <a:srgbClr val="000000"/>
                </a:solidFill>
              </a:rPr>
            </a:br>
            <a:r>
              <a:rPr lang="en-US" sz="1800" dirty="0">
                <a:solidFill>
                  <a:srgbClr val="000000"/>
                </a:solidFill>
              </a:rPr>
              <a:t>[eye-SEN-tris]</a:t>
            </a:r>
          </a:p>
        </p:txBody>
      </p:sp>
      <p:sp>
        <p:nvSpPr>
          <p:cNvPr id="18" name="Rectangle 3">
            <a:extLst>
              <a:ext uri="{FF2B5EF4-FFF2-40B4-BE49-F238E27FC236}">
                <a16:creationId xmlns:a16="http://schemas.microsoft.com/office/drawing/2014/main" id="{5BE1F455-01F0-5144-AF4C-4438D7182D58}"/>
              </a:ext>
            </a:extLst>
          </p:cNvPr>
          <p:cNvSpPr>
            <a:spLocks noChangeArrowheads="1"/>
          </p:cNvSpPr>
          <p:nvPr/>
        </p:nvSpPr>
        <p:spPr bwMode="auto">
          <a:xfrm>
            <a:off x="0" y="5101981"/>
            <a:ext cx="9144000" cy="1280160"/>
          </a:xfrm>
          <a:prstGeom prst="rect">
            <a:avLst/>
          </a:prstGeom>
          <a:solidFill>
            <a:srgbClr val="D5D5D5"/>
          </a:solidFill>
          <a:ln w="19050">
            <a:noFill/>
            <a:miter lim="800000"/>
            <a:headEnd/>
            <a:tailEnd/>
          </a:ln>
          <a:scene3d>
            <a:camera prst="orthographicFront"/>
            <a:lightRig rig="threePt" dir="t"/>
          </a:scene3d>
          <a:sp3d>
            <a:bevelT/>
          </a:sp3d>
        </p:spPr>
        <p:txBody>
          <a:bodyPr wrap="square" anchor="ctr">
            <a:prstTxWarp prst="textNoShape">
              <a:avLst/>
            </a:prstTxWarp>
          </a:bodyPr>
          <a:lstStyle/>
          <a:p>
            <a:pPr marL="137160" eaLnBrk="1" hangingPunct="1">
              <a:lnSpc>
                <a:spcPts val="2200"/>
              </a:lnSpc>
            </a:pPr>
            <a:r>
              <a:rPr lang="en-US" sz="1600" b="1" dirty="0">
                <a:latin typeface="Arial" panose="020B0604020202020204" pitchFamily="34" charset="0"/>
                <a:cs typeface="Arial" panose="020B0604020202020204" pitchFamily="34" charset="0"/>
              </a:rPr>
              <a:t>Dosing</a:t>
            </a:r>
          </a:p>
          <a:p>
            <a:pPr marL="365760" indent="-137160" eaLnBrk="1" hangingPunct="1">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Treatment naïve</a:t>
            </a:r>
            <a:r>
              <a:rPr lang="en-US" sz="1600" dirty="0">
                <a:solidFill>
                  <a:srgbClr val="000000"/>
                </a:solidFill>
                <a:latin typeface="Arial" panose="020B0604020202020204" pitchFamily="34" charset="0"/>
                <a:ea typeface="Arial" pitchFamily="-107" charset="0"/>
                <a:cs typeface="Arial" panose="020B0604020202020204" pitchFamily="34" charset="0"/>
              </a:rPr>
              <a:t>: 400 mg twice daily or 1200 mg (2x 600 mg) once daily, with or without food</a:t>
            </a:r>
          </a:p>
          <a:p>
            <a:pPr marL="365760" indent="-137160" eaLnBrk="1" hangingPunct="1">
              <a:lnSpc>
                <a:spcPts val="2000"/>
              </a:lnSpc>
              <a:buFont typeface="Arial" panose="020B0604020202020204" pitchFamily="34" charset="0"/>
              <a:buChar char="•"/>
            </a:pPr>
            <a:r>
              <a:rPr lang="en-US" sz="1600" dirty="0">
                <a:solidFill>
                  <a:srgbClr val="000000"/>
                </a:solidFill>
                <a:latin typeface="Arial" panose="020B0604020202020204" pitchFamily="34" charset="0"/>
                <a:ea typeface="Arial" pitchFamily="-107" charset="0"/>
                <a:cs typeface="Arial" panose="020B0604020202020204" pitchFamily="34" charset="0"/>
              </a:rPr>
              <a:t>Treatment experienced: 400 mg twice daily with or without food</a:t>
            </a:r>
          </a:p>
          <a:p>
            <a:pPr marL="365760" indent="-137160" eaLnBrk="1" hangingPunct="1">
              <a:lnSpc>
                <a:spcPts val="2000"/>
              </a:lnSpc>
              <a:buFont typeface="Arial" panose="020B0604020202020204" pitchFamily="34" charset="0"/>
              <a:buChar char="•"/>
            </a:pPr>
            <a:r>
              <a:rPr lang="en-US" sz="1600" dirty="0" err="1">
                <a:solidFill>
                  <a:srgbClr val="000000"/>
                </a:solidFill>
                <a:latin typeface="Arial" panose="020B0604020202020204" pitchFamily="34" charset="0"/>
                <a:ea typeface="Arial" pitchFamily="-107" charset="0"/>
                <a:cs typeface="Arial" panose="020B0604020202020204" pitchFamily="34" charset="0"/>
              </a:rPr>
              <a:t>Coadministered</a:t>
            </a:r>
            <a:r>
              <a:rPr lang="en-US" sz="1600" dirty="0">
                <a:solidFill>
                  <a:srgbClr val="000000"/>
                </a:solidFill>
                <a:latin typeface="Arial" panose="020B0604020202020204" pitchFamily="34" charset="0"/>
                <a:ea typeface="Arial" pitchFamily="-107" charset="0"/>
                <a:cs typeface="Arial" panose="020B0604020202020204" pitchFamily="34" charset="0"/>
              </a:rPr>
              <a:t> with Rifampin: 800 mg twice daily</a:t>
            </a:r>
          </a:p>
        </p:txBody>
      </p:sp>
      <p:sp>
        <p:nvSpPr>
          <p:cNvPr id="13" name="Rounded Rectangle 12">
            <a:extLst>
              <a:ext uri="{FF2B5EF4-FFF2-40B4-BE49-F238E27FC236}">
                <a16:creationId xmlns:a16="http://schemas.microsoft.com/office/drawing/2014/main" id="{877770B0-2D6E-D646-8A73-8A9FEE02CC3F}"/>
              </a:ext>
            </a:extLst>
          </p:cNvPr>
          <p:cNvSpPr/>
          <p:nvPr/>
        </p:nvSpPr>
        <p:spPr>
          <a:xfrm>
            <a:off x="2436288" y="4012280"/>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8655B"/>
                </a:solidFill>
              </a:rPr>
              <a:t>400 mg</a:t>
            </a:r>
          </a:p>
        </p:txBody>
      </p:sp>
      <p:sp>
        <p:nvSpPr>
          <p:cNvPr id="14" name="Rounded Rectangle 13">
            <a:extLst>
              <a:ext uri="{FF2B5EF4-FFF2-40B4-BE49-F238E27FC236}">
                <a16:creationId xmlns:a16="http://schemas.microsoft.com/office/drawing/2014/main" id="{D7136089-62F5-854D-A685-D2304F882A43}"/>
              </a:ext>
            </a:extLst>
          </p:cNvPr>
          <p:cNvSpPr/>
          <p:nvPr/>
        </p:nvSpPr>
        <p:spPr>
          <a:xfrm>
            <a:off x="5625903" y="4012280"/>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E844F"/>
                </a:solidFill>
              </a:rPr>
              <a:t>600 mg</a:t>
            </a:r>
          </a:p>
        </p:txBody>
      </p:sp>
      <p:pic>
        <p:nvPicPr>
          <p:cNvPr id="5" name="Picture 4">
            <a:extLst>
              <a:ext uri="{FF2B5EF4-FFF2-40B4-BE49-F238E27FC236}">
                <a16:creationId xmlns:a16="http://schemas.microsoft.com/office/drawing/2014/main" id="{062DA92E-4DD4-FE48-BA32-86F02854BFB5}"/>
              </a:ext>
            </a:extLst>
          </p:cNvPr>
          <p:cNvPicPr>
            <a:picLocks noChangeAspect="1"/>
          </p:cNvPicPr>
          <p:nvPr/>
        </p:nvPicPr>
        <p:blipFill>
          <a:blip r:embed="rId2">
            <a:extLst>
              <a:ext uri="{BEBA8EAE-BF5A-486C-A8C5-ECC9F3942E4B}">
                <a14:imgProps xmlns:a14="http://schemas.microsoft.com/office/drawing/2010/main">
                  <a14:imgLayer>
                    <a14:imgEffect>
                      <a14:colorTemperature colorTemp="9094"/>
                    </a14:imgEffect>
                    <a14:imgEffect>
                      <a14:saturation sat="63000"/>
                    </a14:imgEffect>
                  </a14:imgLayer>
                </a14:imgProps>
              </a:ext>
            </a:extLst>
          </a:blip>
          <a:stretch>
            <a:fillRect/>
          </a:stretch>
        </p:blipFill>
        <p:spPr>
          <a:xfrm>
            <a:off x="2163188" y="2958072"/>
            <a:ext cx="1804650" cy="1082790"/>
          </a:xfrm>
          <a:prstGeom prst="rect">
            <a:avLst/>
          </a:prstGeom>
        </p:spPr>
      </p:pic>
      <p:pic>
        <p:nvPicPr>
          <p:cNvPr id="19" name="Picture 18">
            <a:extLst>
              <a:ext uri="{FF2B5EF4-FFF2-40B4-BE49-F238E27FC236}">
                <a16:creationId xmlns:a16="http://schemas.microsoft.com/office/drawing/2014/main" id="{8EEFE645-3777-134A-A242-608036CA0665}"/>
              </a:ext>
            </a:extLst>
          </p:cNvPr>
          <p:cNvPicPr>
            <a:picLocks noChangeAspect="1"/>
          </p:cNvPicPr>
          <p:nvPr/>
        </p:nvPicPr>
        <p:blipFill>
          <a:blip r:embed="rId3"/>
          <a:stretch>
            <a:fillRect/>
          </a:stretch>
        </p:blipFill>
        <p:spPr>
          <a:xfrm>
            <a:off x="5089897" y="3013827"/>
            <a:ext cx="2201125" cy="1020811"/>
          </a:xfrm>
          <a:prstGeom prst="rect">
            <a:avLst/>
          </a:prstGeom>
        </p:spPr>
      </p:pic>
      <p:sp>
        <p:nvSpPr>
          <p:cNvPr id="22" name="Rounded Rectangle 21">
            <a:extLst>
              <a:ext uri="{FF2B5EF4-FFF2-40B4-BE49-F238E27FC236}">
                <a16:creationId xmlns:a16="http://schemas.microsoft.com/office/drawing/2014/main" id="{C740E40E-FA52-0544-B831-6FD17B78A13C}"/>
              </a:ext>
            </a:extLst>
          </p:cNvPr>
          <p:cNvSpPr/>
          <p:nvPr/>
        </p:nvSpPr>
        <p:spPr>
          <a:xfrm>
            <a:off x="5089908" y="2345400"/>
            <a:ext cx="2295939" cy="72847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en-US" b="1" dirty="0" err="1">
                <a:solidFill>
                  <a:srgbClr val="000000"/>
                </a:solidFill>
              </a:rPr>
              <a:t>Isentress</a:t>
            </a:r>
            <a:r>
              <a:rPr lang="en-US" b="1" dirty="0">
                <a:solidFill>
                  <a:srgbClr val="000000"/>
                </a:solidFill>
              </a:rPr>
              <a:t> HD</a:t>
            </a:r>
            <a:endParaRPr lang="en-US" sz="1800" b="1" dirty="0">
              <a:solidFill>
                <a:srgbClr val="000000"/>
              </a:solidFill>
            </a:endParaRPr>
          </a:p>
        </p:txBody>
      </p:sp>
      <p:sp>
        <p:nvSpPr>
          <p:cNvPr id="23" name="Rounded Rectangle 22">
            <a:extLst>
              <a:ext uri="{FF2B5EF4-FFF2-40B4-BE49-F238E27FC236}">
                <a16:creationId xmlns:a16="http://schemas.microsoft.com/office/drawing/2014/main" id="{8E225D7E-978C-9F44-A6DE-931AD654C3BC}"/>
              </a:ext>
            </a:extLst>
          </p:cNvPr>
          <p:cNvSpPr/>
          <p:nvPr/>
        </p:nvSpPr>
        <p:spPr>
          <a:xfrm>
            <a:off x="1945234" y="2345400"/>
            <a:ext cx="2295939" cy="72847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en-US" b="1" dirty="0" err="1">
                <a:solidFill>
                  <a:srgbClr val="000000"/>
                </a:solidFill>
              </a:rPr>
              <a:t>Isentress</a:t>
            </a:r>
            <a:endParaRPr lang="en-US" sz="1800" dirty="0">
              <a:solidFill>
                <a:srgbClr val="000000"/>
              </a:solidFill>
            </a:endParaRPr>
          </a:p>
        </p:txBody>
      </p:sp>
      <p:sp>
        <p:nvSpPr>
          <p:cNvPr id="12" name="Rounded Rectangle 11">
            <a:extLst>
              <a:ext uri="{FF2B5EF4-FFF2-40B4-BE49-F238E27FC236}">
                <a16:creationId xmlns:a16="http://schemas.microsoft.com/office/drawing/2014/main" id="{A34AA8A3-3B59-074E-A94C-6CC092F63043}"/>
              </a:ext>
            </a:extLst>
          </p:cNvPr>
          <p:cNvSpPr/>
          <p:nvPr/>
        </p:nvSpPr>
        <p:spPr>
          <a:xfrm>
            <a:off x="3959380" y="4602658"/>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0000"/>
                </a:solidFill>
              </a:rPr>
              <a:t>INSTI</a:t>
            </a:r>
          </a:p>
        </p:txBody>
      </p:sp>
      <p:sp>
        <p:nvSpPr>
          <p:cNvPr id="16" name="Bent Arrow 15">
            <a:extLst>
              <a:ext uri="{FF2B5EF4-FFF2-40B4-BE49-F238E27FC236}">
                <a16:creationId xmlns:a16="http://schemas.microsoft.com/office/drawing/2014/main" id="{2127B99D-89A2-EF4F-9B79-BC349F3C0C9D}"/>
              </a:ext>
            </a:extLst>
          </p:cNvPr>
          <p:cNvSpPr/>
          <p:nvPr/>
        </p:nvSpPr>
        <p:spPr>
          <a:xfrm flipV="1">
            <a:off x="3322373" y="4421886"/>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Bent Arrow 20">
            <a:extLst>
              <a:ext uri="{FF2B5EF4-FFF2-40B4-BE49-F238E27FC236}">
                <a16:creationId xmlns:a16="http://schemas.microsoft.com/office/drawing/2014/main" id="{7016277B-2456-974F-9E65-D4D0C8C9C317}"/>
              </a:ext>
            </a:extLst>
          </p:cNvPr>
          <p:cNvSpPr/>
          <p:nvPr/>
        </p:nvSpPr>
        <p:spPr>
          <a:xfrm flipH="1" flipV="1">
            <a:off x="5500796" y="4421886"/>
            <a:ext cx="457200" cy="463296"/>
          </a:xfrm>
          <a:prstGeom prst="bentArrow">
            <a:avLst/>
          </a:prstGeom>
          <a:solidFill>
            <a:srgbClr val="B093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1547135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4000"/>
              </a:lnSpc>
            </a:pPr>
            <a:r>
              <a:rPr lang="en-US" sz="2400" b="0" dirty="0"/>
              <a:t>Raltegravir + TDF-FTC  versus Efavirenz + TDF-FTC</a:t>
            </a:r>
            <a:r>
              <a:rPr lang="en-US" sz="2700" b="0" dirty="0"/>
              <a:t/>
            </a:r>
            <a:br>
              <a:rPr lang="en-US" sz="2700" b="0" dirty="0"/>
            </a:br>
            <a:r>
              <a:rPr lang="en-US" dirty="0"/>
              <a:t>STARTMRK Trial: 240 Week Data</a:t>
            </a:r>
            <a:endParaRPr lang="en-US" dirty="0">
              <a:solidFill>
                <a:schemeClr val="tx2"/>
              </a:solidFill>
            </a:endParaRPr>
          </a:p>
        </p:txBody>
      </p:sp>
      <p:sp>
        <p:nvSpPr>
          <p:cNvPr id="2" name="Text Placeholder 1">
            <a:extLst>
              <a:ext uri="{FF2B5EF4-FFF2-40B4-BE49-F238E27FC236}">
                <a16:creationId xmlns:a16="http://schemas.microsoft.com/office/drawing/2014/main" id="{0339C74D-04F2-0143-A655-A9FF249BF62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342853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ea typeface="ＭＳ Ｐゴシック" pitchFamily="31" charset="-128"/>
                <a:cs typeface="ＭＳ Ｐゴシック" pitchFamily="31" charset="-128"/>
              </a:rPr>
              <a:t>Raltegravir versus Efavirenz in Combination Therapy  </a:t>
            </a:r>
            <a:r>
              <a:rPr lang="en-US" sz="2200" dirty="0">
                <a:ea typeface="ＭＳ Ｐゴシック" pitchFamily="31" charset="-128"/>
                <a:cs typeface="ＭＳ Ｐゴシック" pitchFamily="31" charset="-128"/>
              </a:rPr>
              <a:t/>
            </a:r>
            <a:br>
              <a:rPr lang="en-US" sz="22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Results at Week 240</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240: Virologic Response (Observed Failure Method)</a:t>
            </a:r>
          </a:p>
        </p:txBody>
      </p:sp>
      <p:sp>
        <p:nvSpPr>
          <p:cNvPr id="6" name="Content Placeholder 5"/>
          <p:cNvSpPr>
            <a:spLocks noGrp="1"/>
          </p:cNvSpPr>
          <p:nvPr>
            <p:ph type="body" sz="quarter" idx="16"/>
          </p:nvPr>
        </p:nvSpPr>
        <p:spPr/>
        <p:txBody>
          <a:bodyPr/>
          <a:lstStyle/>
          <a:p>
            <a:r>
              <a:rPr lang="en-US" dirty="0"/>
              <a:t>Source: </a:t>
            </a:r>
            <a:r>
              <a:rPr lang="en-US" dirty="0" err="1"/>
              <a:t>Rockstroh</a:t>
            </a:r>
            <a:r>
              <a:rPr lang="en-US" dirty="0"/>
              <a:t> JK, et al. J </a:t>
            </a:r>
            <a:r>
              <a:rPr lang="en-US" dirty="0" err="1"/>
              <a:t>Acquir</a:t>
            </a:r>
            <a:r>
              <a:rPr lang="en-US" dirty="0"/>
              <a:t> Immune </a:t>
            </a:r>
            <a:r>
              <a:rPr lang="en-US" dirty="0" err="1"/>
              <a:t>Defic</a:t>
            </a:r>
            <a:r>
              <a:rPr lang="en-US" dirty="0"/>
              <a:t> </a:t>
            </a:r>
            <a:r>
              <a:rPr lang="en-US" dirty="0" err="1"/>
              <a:t>Syndr</a:t>
            </a:r>
            <a:r>
              <a:rPr lang="en-US" dirty="0"/>
              <a:t>. 2013;63:77-85. </a:t>
            </a:r>
            <a:endParaRPr lang="en-US" dirty="0">
              <a:latin typeface="Arial" pitchFamily="31" charset="0"/>
            </a:endParaRPr>
          </a:p>
        </p:txBody>
      </p:sp>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171/279</a:t>
            </a:r>
          </a:p>
        </p:txBody>
      </p:sp>
      <p:sp>
        <p:nvSpPr>
          <p:cNvPr id="10" name="Rectangle 9"/>
          <p:cNvSpPr/>
          <p:nvPr/>
        </p:nvSpPr>
        <p:spPr>
          <a:xfrm>
            <a:off x="26797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198/279</a:t>
            </a:r>
          </a:p>
        </p:txBody>
      </p:sp>
      <p:sp>
        <p:nvSpPr>
          <p:cNvPr id="11" name="Rectangle 10"/>
          <p:cNvSpPr/>
          <p:nvPr/>
        </p:nvSpPr>
        <p:spPr>
          <a:xfrm>
            <a:off x="4140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80/102</a:t>
            </a:r>
          </a:p>
        </p:txBody>
      </p:sp>
      <p:sp>
        <p:nvSpPr>
          <p:cNvPr id="12" name="Rectangle 11"/>
          <p:cNvSpPr/>
          <p:nvPr/>
        </p:nvSpPr>
        <p:spPr>
          <a:xfrm>
            <a:off x="49911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92/98</a:t>
            </a:r>
          </a:p>
        </p:txBody>
      </p:sp>
      <p:sp>
        <p:nvSpPr>
          <p:cNvPr id="13" name="Rectangle 12"/>
          <p:cNvSpPr/>
          <p:nvPr/>
        </p:nvSpPr>
        <p:spPr>
          <a:xfrm>
            <a:off x="64643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91/110</a:t>
            </a:r>
          </a:p>
        </p:txBody>
      </p:sp>
      <p:sp>
        <p:nvSpPr>
          <p:cNvPr id="14" name="Rectangle 13"/>
          <p:cNvSpPr/>
          <p:nvPr/>
        </p:nvSpPr>
        <p:spPr>
          <a:xfrm>
            <a:off x="7315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106/124</a:t>
            </a:r>
          </a:p>
        </p:txBody>
      </p:sp>
      <p:cxnSp>
        <p:nvCxnSpPr>
          <p:cNvPr id="15" name="Straight Connector 14"/>
          <p:cNvCxnSpPr/>
          <p:nvPr/>
        </p:nvCxnSpPr>
        <p:spPr>
          <a:xfrm>
            <a:off x="3956801" y="5715000"/>
            <a:ext cx="43769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105309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ea typeface="ＭＳ Ｐゴシック" pitchFamily="31" charset="-128"/>
                <a:cs typeface="ＭＳ Ｐゴシック" pitchFamily="31" charset="-128"/>
              </a:rPr>
              <a:t>Raltegravir versus Efavirenz in Combination Therapy  </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Results at Week 240</a:t>
            </a:r>
            <a:endParaRPr lang="en-US" sz="2800" dirty="0"/>
          </a:p>
        </p:txBody>
      </p:sp>
      <p:sp>
        <p:nvSpPr>
          <p:cNvPr id="3" name="Text Placeholder 2"/>
          <p:cNvSpPr>
            <a:spLocks noGrp="1"/>
          </p:cNvSpPr>
          <p:nvPr>
            <p:ph type="body" sz="quarter" idx="14"/>
          </p:nvPr>
        </p:nvSpPr>
        <p:spPr/>
        <p:txBody>
          <a:bodyPr/>
          <a:lstStyle/>
          <a:p>
            <a:r>
              <a:rPr lang="en-US" dirty="0"/>
              <a:t>Source: </a:t>
            </a:r>
            <a:r>
              <a:rPr lang="en-US" dirty="0" err="1"/>
              <a:t>Rockstroh</a:t>
            </a:r>
            <a:r>
              <a:rPr lang="en-US" dirty="0"/>
              <a:t> JK, et al. J </a:t>
            </a:r>
            <a:r>
              <a:rPr lang="en-US" dirty="0" err="1"/>
              <a:t>Acquir</a:t>
            </a:r>
            <a:r>
              <a:rPr lang="en-US" dirty="0"/>
              <a:t> Immune </a:t>
            </a:r>
            <a:r>
              <a:rPr lang="en-US" dirty="0" err="1"/>
              <a:t>Defic</a:t>
            </a:r>
            <a:r>
              <a:rPr lang="en-US" dirty="0"/>
              <a:t> </a:t>
            </a:r>
            <a:r>
              <a:rPr lang="en-US" dirty="0" err="1"/>
              <a:t>Syndr</a:t>
            </a:r>
            <a:r>
              <a:rPr lang="en-US" dirty="0"/>
              <a:t>. 2013;63:77-85. </a:t>
            </a:r>
            <a:endParaRPr lang="en-US" dirty="0">
              <a:latin typeface="Arial" pitchFamily="31" charset="0"/>
            </a:endParaRPr>
          </a:p>
        </p:txBody>
      </p:sp>
      <p:graphicFrame>
        <p:nvGraphicFramePr>
          <p:cNvPr id="4" name="Table 3"/>
          <p:cNvGraphicFramePr>
            <a:graphicFrameLocks noGrp="1"/>
          </p:cNvGraphicFramePr>
          <p:nvPr>
            <p:extLst/>
          </p:nvPr>
        </p:nvGraphicFramePr>
        <p:xfrm>
          <a:off x="0" y="1752600"/>
          <a:ext cx="9144000" cy="35350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28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Arial"/>
                          <a:cs typeface="Arial"/>
                        </a:rPr>
                        <a:t>“In this exploratory analysis of combination therapy with </a:t>
                      </a:r>
                      <a:r>
                        <a:rPr lang="en-US" sz="2000" b="0" dirty="0" err="1">
                          <a:solidFill>
                            <a:srgbClr val="000000"/>
                          </a:solidFill>
                          <a:latin typeface="Arial"/>
                          <a:cs typeface="Arial"/>
                        </a:rPr>
                        <a:t>tenofovir</a:t>
                      </a:r>
                      <a:r>
                        <a:rPr lang="en-US" sz="2000" b="0" dirty="0">
                          <a:solidFill>
                            <a:srgbClr val="000000"/>
                          </a:solidFill>
                          <a:latin typeface="Arial"/>
                          <a:cs typeface="Arial"/>
                        </a:rPr>
                        <a:t>/</a:t>
                      </a:r>
                      <a:r>
                        <a:rPr lang="en-US" sz="2000" b="0" dirty="0" err="1">
                          <a:solidFill>
                            <a:srgbClr val="000000"/>
                          </a:solidFill>
                          <a:latin typeface="Arial"/>
                          <a:cs typeface="Arial"/>
                        </a:rPr>
                        <a:t>emtricitabine</a:t>
                      </a:r>
                      <a:r>
                        <a:rPr lang="en-US" sz="2000" b="0" dirty="0">
                          <a:solidFill>
                            <a:srgbClr val="000000"/>
                          </a:solidFill>
                          <a:latin typeface="Arial"/>
                          <a:cs typeface="Arial"/>
                        </a:rPr>
                        <a:t> in treatment-naïve patients at week 240, </a:t>
                      </a:r>
                      <a:r>
                        <a:rPr lang="en-US" sz="2000" b="0" dirty="0" err="1">
                          <a:solidFill>
                            <a:srgbClr val="000000"/>
                          </a:solidFill>
                          <a:latin typeface="Arial"/>
                          <a:cs typeface="Arial"/>
                        </a:rPr>
                        <a:t>vRNA</a:t>
                      </a:r>
                      <a:r>
                        <a:rPr lang="en-US" sz="2000" b="0" dirty="0">
                          <a:solidFill>
                            <a:srgbClr val="000000"/>
                          </a:solidFill>
                          <a:latin typeface="Arial"/>
                          <a:cs typeface="Arial"/>
                        </a:rPr>
                        <a:t> suppression rates and increases in baseline CD4 counts were significantly higher in </a:t>
                      </a:r>
                      <a:r>
                        <a:rPr lang="en-US" sz="2000" b="0" dirty="0" err="1">
                          <a:solidFill>
                            <a:srgbClr val="000000"/>
                          </a:solidFill>
                          <a:latin typeface="Arial"/>
                          <a:cs typeface="Arial"/>
                        </a:rPr>
                        <a:t>raltegravir</a:t>
                      </a:r>
                      <a:r>
                        <a:rPr lang="en-US" sz="2000" b="0" dirty="0">
                          <a:solidFill>
                            <a:srgbClr val="000000"/>
                          </a:solidFill>
                          <a:latin typeface="Arial"/>
                          <a:cs typeface="Arial"/>
                        </a:rPr>
                        <a:t> than </a:t>
                      </a:r>
                      <a:r>
                        <a:rPr lang="en-US" sz="2000" b="0" dirty="0" err="1">
                          <a:solidFill>
                            <a:srgbClr val="000000"/>
                          </a:solidFill>
                          <a:latin typeface="Arial"/>
                          <a:cs typeface="Arial"/>
                        </a:rPr>
                        <a:t>efavirenz</a:t>
                      </a:r>
                      <a:r>
                        <a:rPr lang="en-US" sz="2000" b="0" dirty="0">
                          <a:solidFill>
                            <a:srgbClr val="000000"/>
                          </a:solidFill>
                          <a:latin typeface="Arial"/>
                          <a:cs typeface="Arial"/>
                        </a:rPr>
                        <a:t> recipients. Over the entire study, fewer patients experienced neuropsychiatric and drug-related adverse events in the </a:t>
                      </a:r>
                      <a:r>
                        <a:rPr lang="en-US" sz="2000" b="0" dirty="0" err="1">
                          <a:solidFill>
                            <a:srgbClr val="000000"/>
                          </a:solidFill>
                          <a:latin typeface="Arial"/>
                          <a:cs typeface="Arial"/>
                        </a:rPr>
                        <a:t>raltegravir</a:t>
                      </a:r>
                      <a:r>
                        <a:rPr lang="en-US" sz="2000" b="0" dirty="0">
                          <a:solidFill>
                            <a:srgbClr val="000000"/>
                          </a:solidFill>
                          <a:latin typeface="Arial"/>
                          <a:cs typeface="Arial"/>
                        </a:rPr>
                        <a:t> group than in the </a:t>
                      </a:r>
                      <a:r>
                        <a:rPr lang="en-US" sz="2000" b="0" dirty="0" err="1">
                          <a:solidFill>
                            <a:srgbClr val="000000"/>
                          </a:solidFill>
                          <a:latin typeface="Arial"/>
                          <a:cs typeface="Arial"/>
                        </a:rPr>
                        <a:t>efavirenz</a:t>
                      </a:r>
                      <a:r>
                        <a:rPr lang="en-US" sz="2000" b="0" dirty="0">
                          <a:solidFill>
                            <a:srgbClr val="000000"/>
                          </a:solidFill>
                          <a:latin typeface="Arial"/>
                          <a:cs typeface="Arial"/>
                        </a:rPr>
                        <a:t> group. Based on better </a:t>
                      </a:r>
                      <a:r>
                        <a:rPr lang="en-US" sz="2000" b="0" dirty="0" err="1">
                          <a:solidFill>
                            <a:srgbClr val="000000"/>
                          </a:solidFill>
                          <a:latin typeface="Arial"/>
                          <a:cs typeface="Arial"/>
                        </a:rPr>
                        <a:t>virologic</a:t>
                      </a:r>
                      <a:r>
                        <a:rPr lang="en-US" sz="2000" b="0" dirty="0">
                          <a:solidFill>
                            <a:srgbClr val="000000"/>
                          </a:solidFill>
                          <a:latin typeface="Arial"/>
                          <a:cs typeface="Arial"/>
                        </a:rPr>
                        <a:t> and immunologic outcomes after 240 weeks, </a:t>
                      </a:r>
                      <a:r>
                        <a:rPr lang="en-US" sz="2000" b="0" dirty="0" err="1">
                          <a:solidFill>
                            <a:srgbClr val="000000"/>
                          </a:solidFill>
                          <a:latin typeface="Arial"/>
                          <a:cs typeface="Arial"/>
                        </a:rPr>
                        <a:t>raltegravir</a:t>
                      </a:r>
                      <a:r>
                        <a:rPr lang="en-US" sz="2000" b="0" dirty="0">
                          <a:solidFill>
                            <a:srgbClr val="000000"/>
                          </a:solidFill>
                          <a:latin typeface="Arial"/>
                          <a:cs typeface="Arial"/>
                        </a:rPr>
                        <a:t>/</a:t>
                      </a:r>
                      <a:r>
                        <a:rPr lang="en-US" sz="2000" b="0" dirty="0" err="1">
                          <a:solidFill>
                            <a:srgbClr val="000000"/>
                          </a:solidFill>
                          <a:latin typeface="Arial"/>
                          <a:cs typeface="Arial"/>
                        </a:rPr>
                        <a:t>tenofovir</a:t>
                      </a:r>
                      <a:r>
                        <a:rPr lang="en-US" sz="2000" b="0" dirty="0">
                          <a:solidFill>
                            <a:srgbClr val="000000"/>
                          </a:solidFill>
                          <a:latin typeface="Arial"/>
                          <a:cs typeface="Arial"/>
                        </a:rPr>
                        <a:t>/</a:t>
                      </a:r>
                      <a:r>
                        <a:rPr lang="en-US" sz="2000" b="0" dirty="0" err="1">
                          <a:solidFill>
                            <a:srgbClr val="000000"/>
                          </a:solidFill>
                          <a:latin typeface="Arial"/>
                          <a:cs typeface="Arial"/>
                        </a:rPr>
                        <a:t>emtricitabine</a:t>
                      </a:r>
                      <a:r>
                        <a:rPr lang="en-US" sz="2000" b="0" baseline="0" dirty="0">
                          <a:solidFill>
                            <a:srgbClr val="000000"/>
                          </a:solidFill>
                          <a:latin typeface="Arial"/>
                          <a:cs typeface="Arial"/>
                        </a:rPr>
                        <a:t> seemed to have superior efficacy compared with </a:t>
                      </a:r>
                      <a:r>
                        <a:rPr lang="en-US" sz="2000" b="0" baseline="0" dirty="0" err="1">
                          <a:solidFill>
                            <a:srgbClr val="000000"/>
                          </a:solidFill>
                          <a:latin typeface="Arial"/>
                          <a:cs typeface="Arial"/>
                        </a:rPr>
                        <a:t>efavirenz</a:t>
                      </a:r>
                      <a:r>
                        <a:rPr lang="en-US" sz="2000" b="0" baseline="0" dirty="0">
                          <a:solidFill>
                            <a:srgbClr val="000000"/>
                          </a:solidFill>
                          <a:latin typeface="Arial"/>
                          <a:cs typeface="Arial"/>
                        </a:rPr>
                        <a:t>/</a:t>
                      </a:r>
                      <a:r>
                        <a:rPr lang="en-US" sz="2000" b="0" baseline="0" dirty="0" err="1">
                          <a:solidFill>
                            <a:srgbClr val="000000"/>
                          </a:solidFill>
                          <a:latin typeface="Arial"/>
                          <a:cs typeface="Arial"/>
                        </a:rPr>
                        <a:t>tenofovir</a:t>
                      </a:r>
                      <a:r>
                        <a:rPr lang="en-US" sz="2000" b="0" baseline="0" dirty="0">
                          <a:solidFill>
                            <a:srgbClr val="000000"/>
                          </a:solidFill>
                          <a:latin typeface="Arial"/>
                          <a:cs typeface="Arial"/>
                        </a:rPr>
                        <a:t>/</a:t>
                      </a:r>
                      <a:r>
                        <a:rPr lang="en-US" sz="2000" b="0" baseline="0" dirty="0" err="1">
                          <a:solidFill>
                            <a:srgbClr val="000000"/>
                          </a:solidFill>
                          <a:latin typeface="Arial"/>
                          <a:cs typeface="Arial"/>
                        </a:rPr>
                        <a:t>emtricitabine</a:t>
                      </a:r>
                      <a:r>
                        <a:rPr lang="en-US" sz="2000" b="0" baseline="0" dirty="0">
                          <a:solidFill>
                            <a:srgbClr val="000000"/>
                          </a:solidFill>
                          <a:latin typeface="Arial"/>
                          <a:cs typeface="Arial"/>
                        </a:rPr>
                        <a:t>.</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3991263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pitchFamily="22" charset="-128"/>
                <a:cs typeface="ＭＳ Ｐゴシック" pitchFamily="22" charset="-128"/>
              </a:rPr>
              <a:t> </a:t>
            </a:r>
            <a:r>
              <a:rPr lang="en-US" sz="2800" b="0" dirty="0" err="1"/>
              <a:t>Dolutegravir</a:t>
            </a:r>
            <a:r>
              <a:rPr lang="en-US" sz="2800" b="0" dirty="0"/>
              <a:t> </a:t>
            </a:r>
            <a:r>
              <a:rPr lang="en-US" sz="2800" b="0" dirty="0">
                <a:ea typeface="ＭＳ Ｐゴシック" pitchFamily="22" charset="-128"/>
                <a:cs typeface="ＭＳ Ｐゴシック" pitchFamily="22" charset="-128"/>
              </a:rPr>
              <a:t>vs. </a:t>
            </a:r>
            <a:r>
              <a:rPr lang="en-US" sz="2800" b="0" dirty="0" err="1">
                <a:ea typeface="ＭＳ Ｐゴシック" pitchFamily="22" charset="-128"/>
                <a:cs typeface="ＭＳ Ｐゴシック" pitchFamily="22" charset="-128"/>
              </a:rPr>
              <a:t>Raltegravir</a:t>
            </a:r>
            <a:r>
              <a:rPr lang="en-US" sz="2800" b="0" dirty="0"/>
              <a:t/>
            </a:r>
            <a:br>
              <a:rPr lang="en-US" sz="2800" b="0" dirty="0"/>
            </a:br>
            <a:r>
              <a:rPr lang="en-US" dirty="0"/>
              <a:t>SPRING-2 Study</a:t>
            </a:r>
          </a:p>
        </p:txBody>
      </p:sp>
      <p:sp>
        <p:nvSpPr>
          <p:cNvPr id="4" name="Text Placeholder 3">
            <a:extLst>
              <a:ext uri="{FF2B5EF4-FFF2-40B4-BE49-F238E27FC236}">
                <a16:creationId xmlns:a16="http://schemas.microsoft.com/office/drawing/2014/main" id="{E689A6E4-3917-DC4D-B2E6-A574B1335C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13351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2">
                    <a:lumMod val="20000"/>
                    <a:lumOff val="80000"/>
                  </a:schemeClr>
                </a:solidFill>
                <a:ea typeface="ＭＳ Ｐゴシック" pitchFamily="22" charset="-128"/>
                <a:cs typeface="ＭＳ Ｐゴシック" pitchFamily="22" charset="-128"/>
              </a:rPr>
              <a:t>Dolutegravir</a:t>
            </a:r>
            <a:r>
              <a:rPr lang="en-US" sz="2400" dirty="0">
                <a:solidFill>
                  <a:schemeClr val="accent2">
                    <a:lumMod val="20000"/>
                    <a:lumOff val="80000"/>
                  </a:schemeClr>
                </a:solidFill>
                <a:ea typeface="ＭＳ Ｐゴシック" pitchFamily="22" charset="-128"/>
                <a:cs typeface="ＭＳ Ｐゴシック" pitchFamily="22" charset="-128"/>
              </a:rPr>
              <a:t> versus Raltegravir</a:t>
            </a:r>
            <a:br>
              <a:rPr lang="en-US" sz="2400" dirty="0">
                <a:solidFill>
                  <a:schemeClr val="accent2">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SPRING-2: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22" charset="0"/>
              </a:rPr>
              <a:t>Raffi</a:t>
            </a:r>
            <a:r>
              <a:rPr lang="en-US" dirty="0">
                <a:latin typeface="Arial" pitchFamily="22" charset="0"/>
              </a:rPr>
              <a:t> F, et al. Lancet. 2013;381:735-43.</a:t>
            </a:r>
          </a:p>
        </p:txBody>
      </p:sp>
      <p:sp>
        <p:nvSpPr>
          <p:cNvPr id="24" name="Rectangle 7"/>
          <p:cNvSpPr>
            <a:spLocks noChangeArrowheads="1"/>
          </p:cNvSpPr>
          <p:nvPr/>
        </p:nvSpPr>
        <p:spPr bwMode="ltGray">
          <a:xfrm>
            <a:off x="5563955" y="2337822"/>
            <a:ext cx="3199045" cy="1091179"/>
          </a:xfrm>
          <a:prstGeom prst="rect">
            <a:avLst/>
          </a:prstGeom>
          <a:solidFill>
            <a:schemeClr val="accent1">
              <a:lumMod val="40000"/>
              <a:lumOff val="60000"/>
              <a:alpha val="5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err="1">
                <a:solidFill>
                  <a:srgbClr val="000000"/>
                </a:solidFill>
                <a:latin typeface="Arial"/>
                <a:cs typeface="Arial"/>
              </a:rPr>
              <a:t>Dolutegravir</a:t>
            </a:r>
            <a:r>
              <a:rPr lang="en-US" sz="1800" b="1" dirty="0">
                <a:solidFill>
                  <a:srgbClr val="000000"/>
                </a:solidFill>
                <a:latin typeface="Arial"/>
                <a:cs typeface="Arial"/>
              </a:rPr>
              <a:t>: 50 mg QD</a:t>
            </a:r>
            <a:br>
              <a:rPr lang="en-US" sz="1800" b="1" dirty="0">
                <a:solidFill>
                  <a:srgbClr val="000000"/>
                </a:solidFill>
                <a:latin typeface="Arial"/>
                <a:cs typeface="Arial"/>
              </a:rPr>
            </a:br>
            <a:r>
              <a:rPr lang="en-US" sz="1800" dirty="0">
                <a:solidFill>
                  <a:srgbClr val="000000"/>
                </a:solidFill>
                <a:latin typeface="Arial"/>
                <a:cs typeface="Arial"/>
              </a:rPr>
              <a:t>Fixed-dose NRTI backbone*</a:t>
            </a:r>
            <a:r>
              <a:rPr lang="en-US" sz="1800" b="1" dirty="0">
                <a:solidFill>
                  <a:srgbClr val="000000"/>
                </a:solidFill>
                <a:latin typeface="Arial"/>
                <a:cs typeface="Arial"/>
              </a:rPr>
              <a:t/>
            </a:r>
            <a:br>
              <a:rPr lang="en-US" sz="1800" b="1" dirty="0">
                <a:solidFill>
                  <a:srgbClr val="000000"/>
                </a:solidFill>
                <a:latin typeface="Arial"/>
                <a:cs typeface="Arial"/>
              </a:rPr>
            </a:br>
            <a:r>
              <a:rPr lang="en-US" sz="1400" dirty="0">
                <a:solidFill>
                  <a:srgbClr val="000000"/>
                </a:solidFill>
                <a:latin typeface="Arial"/>
                <a:cs typeface="Arial"/>
              </a:rPr>
              <a:t>(n = 411)</a:t>
            </a:r>
          </a:p>
        </p:txBody>
      </p:sp>
      <p:sp>
        <p:nvSpPr>
          <p:cNvPr id="33" name="Rectangle 7"/>
          <p:cNvSpPr>
            <a:spLocks noChangeArrowheads="1"/>
          </p:cNvSpPr>
          <p:nvPr/>
        </p:nvSpPr>
        <p:spPr bwMode="ltGray">
          <a:xfrm>
            <a:off x="5563955" y="3861821"/>
            <a:ext cx="3199045" cy="1091179"/>
          </a:xfrm>
          <a:prstGeom prst="rect">
            <a:avLst/>
          </a:prstGeom>
          <a:solidFill>
            <a:schemeClr val="accent2">
              <a:lumMod val="40000"/>
              <a:lumOff val="60000"/>
              <a:alpha val="52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a:solidFill>
                  <a:srgbClr val="000000"/>
                </a:solidFill>
                <a:latin typeface="Arial"/>
                <a:cs typeface="Arial"/>
              </a:rPr>
              <a:t>Raltegravir</a:t>
            </a:r>
            <a:r>
              <a:rPr lang="en-US" sz="1800" b="1" dirty="0">
                <a:solidFill>
                  <a:srgbClr val="000000"/>
                </a:solidFill>
                <a:cs typeface="Arial"/>
              </a:rPr>
              <a:t>: </a:t>
            </a:r>
            <a:r>
              <a:rPr lang="en-US" sz="1800" b="1" dirty="0">
                <a:solidFill>
                  <a:srgbClr val="000000"/>
                </a:solidFill>
                <a:latin typeface="Arial"/>
                <a:cs typeface="Arial"/>
              </a:rPr>
              <a:t>400 mg BID</a:t>
            </a:r>
            <a:br>
              <a:rPr lang="en-US" sz="1800" b="1" dirty="0">
                <a:solidFill>
                  <a:srgbClr val="000000"/>
                </a:solidFill>
                <a:latin typeface="Arial"/>
                <a:cs typeface="Arial"/>
              </a:rPr>
            </a:br>
            <a:r>
              <a:rPr lang="en-US" sz="1800" dirty="0">
                <a:solidFill>
                  <a:srgbClr val="000000"/>
                </a:solidFill>
                <a:latin typeface="Arial"/>
                <a:cs typeface="Arial"/>
              </a:rPr>
              <a:t>Fixed-dose NRTI backbone*</a:t>
            </a:r>
            <a:br>
              <a:rPr lang="en-US" sz="1800" dirty="0">
                <a:solidFill>
                  <a:srgbClr val="000000"/>
                </a:solidFill>
                <a:latin typeface="Arial"/>
                <a:cs typeface="Arial"/>
              </a:rPr>
            </a:br>
            <a:r>
              <a:rPr lang="en-US" sz="1400" dirty="0">
                <a:solidFill>
                  <a:srgbClr val="000000"/>
                </a:solidFill>
                <a:latin typeface="Arial"/>
                <a:cs typeface="Arial"/>
              </a:rPr>
              <a:t>(n = 411)</a:t>
            </a:r>
          </a:p>
        </p:txBody>
      </p:sp>
      <p:sp>
        <p:nvSpPr>
          <p:cNvPr id="12" name="Line 11"/>
          <p:cNvSpPr>
            <a:spLocks noChangeShapeType="1"/>
          </p:cNvSpPr>
          <p:nvPr/>
        </p:nvSpPr>
        <p:spPr bwMode="auto">
          <a:xfrm rot="1169337" flipV="1">
            <a:off x="4974592" y="3022003"/>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3" name="Line 11"/>
          <p:cNvSpPr>
            <a:spLocks noChangeShapeType="1"/>
          </p:cNvSpPr>
          <p:nvPr/>
        </p:nvSpPr>
        <p:spPr bwMode="auto">
          <a:xfrm rot="20430663">
            <a:off x="4974592" y="3627312"/>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graphicFrame>
        <p:nvGraphicFramePr>
          <p:cNvPr id="10" name="Group 31"/>
          <p:cNvGraphicFramePr>
            <a:graphicFrameLocks noGrp="1"/>
          </p:cNvGraphicFramePr>
          <p:nvPr>
            <p:extLst>
              <p:ext uri="{D42A27DB-BD31-4B8C-83A1-F6EECF244321}">
                <p14:modId xmlns:p14="http://schemas.microsoft.com/office/powerpoint/2010/main" val="820677889"/>
              </p:ext>
            </p:extLst>
          </p:nvPr>
        </p:nvGraphicFramePr>
        <p:xfrm>
          <a:off x="419100" y="1612900"/>
          <a:ext cx="4610100" cy="4163139"/>
        </p:xfrm>
        <a:graphic>
          <a:graphicData uri="http://schemas.openxmlformats.org/drawingml/2006/table">
            <a:tbl>
              <a:tblPr>
                <a:effectLst/>
              </a:tblPr>
              <a:tblGrid>
                <a:gridCol w="46101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Arial"/>
                          <a:ea typeface="ＭＳ Ｐゴシック" pitchFamily="-108" charset="-128"/>
                          <a:cs typeface="Arial"/>
                        </a:rPr>
                        <a:t>Study Design: SPRING-2</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R</a:t>
                      </a:r>
                      <a:r>
                        <a:rPr lang="en-US" sz="1600" dirty="0">
                          <a:solidFill>
                            <a:srgbClr val="000000"/>
                          </a:solidFill>
                          <a:latin typeface="Arial"/>
                          <a:cs typeface="Arial"/>
                        </a:rPr>
                        <a:t>andomized,</a:t>
                      </a:r>
                      <a:r>
                        <a:rPr lang="en-US" sz="1600" baseline="0" dirty="0">
                          <a:solidFill>
                            <a:srgbClr val="000000"/>
                          </a:solidFill>
                          <a:latin typeface="Arial"/>
                          <a:cs typeface="Arial"/>
                        </a:rPr>
                        <a:t> </a:t>
                      </a:r>
                      <a:r>
                        <a:rPr lang="en-US" sz="1600" dirty="0">
                          <a:solidFill>
                            <a:srgbClr val="000000"/>
                          </a:solidFill>
                          <a:latin typeface="Arial"/>
                          <a:cs typeface="Arial"/>
                        </a:rPr>
                        <a:t>double-blind</a:t>
                      </a:r>
                      <a:r>
                        <a:rPr lang="en-US" sz="1600" baseline="0" dirty="0">
                          <a:solidFill>
                            <a:srgbClr val="000000"/>
                          </a:solidFill>
                          <a:latin typeface="Arial"/>
                          <a:cs typeface="Arial"/>
                        </a:rPr>
                        <a:t> study, phase 3 trial comparing dolutegravir versus raltegravir, both with 2NRTI backbone for persons with HIV.</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822)</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a:cs typeface="Arial"/>
                        </a:rPr>
                        <a:t> </a:t>
                      </a:r>
                      <a:r>
                        <a:rPr lang="en-US" sz="1600" dirty="0">
                          <a:solidFill>
                            <a:srgbClr val="000000"/>
                          </a:solidFill>
                          <a:latin typeface="Arial"/>
                          <a:cs typeface="Arial"/>
                        </a:rPr>
                        <a:t>Antiretroviral-naïve</a:t>
                      </a:r>
                      <a:r>
                        <a:rPr lang="en-US" sz="1600" baseline="0" dirty="0">
                          <a:solidFill>
                            <a:srgbClr val="000000"/>
                          </a:solidFill>
                          <a:latin typeface="Arial"/>
                          <a:cs typeface="Arial"/>
                        </a:rPr>
                        <a:t> </a:t>
                      </a:r>
                      <a:r>
                        <a:rPr lang="en-US" sz="1600" dirty="0">
                          <a:solidFill>
                            <a:srgbClr val="000000"/>
                          </a:solidFill>
                          <a:latin typeface="Arial"/>
                          <a:cs typeface="Arial"/>
                        </a:rPr>
                        <a:t>patients</a:t>
                      </a:r>
                      <a:br>
                        <a:rPr lang="en-US" sz="1600" dirty="0">
                          <a:solidFill>
                            <a:srgbClr val="000000"/>
                          </a:solidFill>
                          <a:latin typeface="Arial"/>
                          <a:cs typeface="Arial"/>
                        </a:rPr>
                      </a:br>
                      <a:r>
                        <a:rPr lang="en-US" sz="1600" dirty="0">
                          <a:solidFill>
                            <a:srgbClr val="000000"/>
                          </a:solidFill>
                          <a:latin typeface="Arial"/>
                          <a:cs typeface="Arial"/>
                        </a:rPr>
                        <a:t>- Age ≥18 years</a:t>
                      </a:r>
                      <a:br>
                        <a:rPr lang="en-US" sz="1600" dirty="0">
                          <a:solidFill>
                            <a:srgbClr val="000000"/>
                          </a:solidFill>
                          <a:latin typeface="Arial"/>
                          <a:cs typeface="Arial"/>
                        </a:rPr>
                      </a:br>
                      <a:r>
                        <a:rPr lang="en-US" sz="1600" dirty="0">
                          <a:solidFill>
                            <a:srgbClr val="000000"/>
                          </a:solidFill>
                          <a:latin typeface="Arial"/>
                          <a:cs typeface="Arial"/>
                        </a:rPr>
                        <a:t>- HIV RNA ≥1,000 copies/mL</a:t>
                      </a:r>
                      <a:br>
                        <a:rPr lang="en-US" sz="1600" dirty="0">
                          <a:solidFill>
                            <a:srgbClr val="000000"/>
                          </a:solidFill>
                          <a:latin typeface="Arial"/>
                          <a:cs typeface="Arial"/>
                        </a:rPr>
                      </a:br>
                      <a:r>
                        <a:rPr lang="en-US" sz="1600" dirty="0">
                          <a:solidFill>
                            <a:srgbClr val="000000"/>
                          </a:solidFill>
                          <a:latin typeface="Arial"/>
                          <a:cs typeface="Arial"/>
                        </a:rPr>
                        <a:t>- No active</a:t>
                      </a:r>
                      <a:r>
                        <a:rPr lang="en-US" sz="1600" baseline="0" dirty="0">
                          <a:solidFill>
                            <a:srgbClr val="000000"/>
                          </a:solidFill>
                          <a:latin typeface="Arial"/>
                          <a:cs typeface="Arial"/>
                        </a:rPr>
                        <a:t> CDC AIDS condition</a:t>
                      </a:r>
                      <a:endParaRPr lang="en-US" sz="160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a:cs typeface="Arial"/>
                        </a:rPr>
                        <a:t>Treatment Arms</a:t>
                      </a:r>
                      <a:r>
                        <a:rPr lang="en-US" sz="1600" b="0" dirty="0">
                          <a:solidFill>
                            <a:srgbClr val="000000"/>
                          </a:solidFill>
                          <a:latin typeface="Arial"/>
                          <a:cs typeface="Arial"/>
                        </a:rPr>
                        <a:t/>
                      </a:r>
                      <a:br>
                        <a:rPr lang="en-US" sz="1600" b="0" dirty="0">
                          <a:solidFill>
                            <a:srgbClr val="000000"/>
                          </a:solidFill>
                          <a:latin typeface="Arial"/>
                          <a:cs typeface="Arial"/>
                        </a:rPr>
                      </a:br>
                      <a:r>
                        <a:rPr lang="en-US" sz="1600" b="0" dirty="0">
                          <a:solidFill>
                            <a:srgbClr val="000000"/>
                          </a:solidFill>
                          <a:latin typeface="Arial"/>
                          <a:cs typeface="Arial"/>
                        </a:rPr>
                        <a:t>-</a:t>
                      </a:r>
                      <a:r>
                        <a:rPr lang="en-US" sz="1600" b="0" baseline="0" dirty="0">
                          <a:solidFill>
                            <a:srgbClr val="000000"/>
                          </a:solidFill>
                          <a:latin typeface="Arial"/>
                          <a:cs typeface="Arial"/>
                        </a:rPr>
                        <a:t> </a:t>
                      </a:r>
                      <a:r>
                        <a:rPr lang="en-US" sz="1600" dirty="0">
                          <a:solidFill>
                            <a:srgbClr val="000000"/>
                          </a:solidFill>
                          <a:latin typeface="Arial"/>
                          <a:cs typeface="Arial"/>
                        </a:rPr>
                        <a:t>Dolutegravir</a:t>
                      </a:r>
                      <a:r>
                        <a:rPr lang="en-US" sz="1600" baseline="0" dirty="0">
                          <a:solidFill>
                            <a:srgbClr val="000000"/>
                          </a:solidFill>
                          <a:latin typeface="Arial"/>
                          <a:cs typeface="Arial"/>
                        </a:rPr>
                        <a:t> + 2NRTIs </a:t>
                      </a:r>
                      <a:br>
                        <a:rPr lang="en-US" sz="1600" baseline="0" dirty="0">
                          <a:solidFill>
                            <a:srgbClr val="000000"/>
                          </a:solidFill>
                          <a:latin typeface="Arial"/>
                          <a:cs typeface="Arial"/>
                        </a:rPr>
                      </a:br>
                      <a:r>
                        <a:rPr lang="en-US" sz="1600" baseline="0" dirty="0">
                          <a:solidFill>
                            <a:srgbClr val="000000"/>
                          </a:solidFill>
                          <a:latin typeface="Arial"/>
                          <a:cs typeface="Arial"/>
                        </a:rPr>
                        <a:t>- Raltegravir + 2NRTIs </a:t>
                      </a:r>
                      <a:br>
                        <a:rPr lang="en-US" sz="1600" baseline="0" dirty="0">
                          <a:solidFill>
                            <a:srgbClr val="000000"/>
                          </a:solidFill>
                          <a:latin typeface="Arial"/>
                          <a:cs typeface="Arial"/>
                        </a:rPr>
                      </a:br>
                      <a:r>
                        <a:rPr lang="en-US" sz="1600" dirty="0">
                          <a:solidFill>
                            <a:srgbClr val="000000"/>
                          </a:solidFill>
                          <a:latin typeface="Arial"/>
                          <a:cs typeface="Arial"/>
                        </a:rPr>
                        <a:t>- Fixed dose 2NRTIs* </a:t>
                      </a:r>
                      <a:r>
                        <a:rPr lang="en-US" sz="1600" baseline="0" dirty="0">
                          <a:solidFill>
                            <a:srgbClr val="000000"/>
                          </a:solidFill>
                          <a:latin typeface="Arial"/>
                          <a:cs typeface="Arial"/>
                        </a:rPr>
                        <a:t>= TDF-FTC or ABC-3TC</a:t>
                      </a:r>
                      <a:endParaRPr lang="en-US" sz="1600" dirty="0">
                        <a:solidFill>
                          <a:srgbClr val="000000"/>
                        </a:solidFill>
                        <a:latin typeface="Arial"/>
                        <a:cs typeface="Arial"/>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7208058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Dolutegravir versus Raltegravir</a:t>
            </a:r>
            <a:r>
              <a:rPr lang="en-US" sz="2800" dirty="0">
                <a:solidFill>
                  <a:srgbClr val="E7F1CA"/>
                </a:solidFill>
                <a:ea typeface="ＭＳ Ｐゴシック" pitchFamily="22" charset="-128"/>
                <a:cs typeface="ＭＳ Ｐゴシック" pitchFamily="22" charset="-128"/>
              </a:rPr>
              <a:t/>
            </a:r>
            <a:br>
              <a:rPr lang="en-US" sz="2800" dirty="0">
                <a:solidFill>
                  <a:srgbClr val="E7F1CA"/>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SPRING-2: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Response, by Baseline HIV RNA</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22" charset="0"/>
              </a:rPr>
              <a:t>Raffi</a:t>
            </a:r>
            <a:r>
              <a:rPr lang="en-US" dirty="0">
                <a:latin typeface="Arial" pitchFamily="22" charset="0"/>
              </a:rPr>
              <a:t> F, et al. Lancet. 2013;381:735-43.</a:t>
            </a:r>
          </a:p>
        </p:txBody>
      </p:sp>
      <p:grpSp>
        <p:nvGrpSpPr>
          <p:cNvPr id="4" name="Group 3"/>
          <p:cNvGrpSpPr/>
          <p:nvPr/>
        </p:nvGrpSpPr>
        <p:grpSpPr>
          <a:xfrm>
            <a:off x="341313" y="1828800"/>
            <a:ext cx="8458200" cy="4572000"/>
            <a:chOff x="495301" y="1828800"/>
            <a:chExt cx="8458200" cy="4572000"/>
          </a:xfrm>
        </p:grpSpPr>
        <p:graphicFrame>
          <p:nvGraphicFramePr>
            <p:cNvPr id="9" name="Chart 8"/>
            <p:cNvGraphicFramePr>
              <a:graphicFrameLocks/>
            </p:cNvGraphicFramePr>
            <p:nvPr>
              <p:extLst/>
            </p:nvPr>
          </p:nvGraphicFramePr>
          <p:xfrm>
            <a:off x="495301" y="1828800"/>
            <a:ext cx="8458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965924"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361/411</a:t>
              </a:r>
            </a:p>
          </p:txBody>
        </p:sp>
        <p:sp>
          <p:nvSpPr>
            <p:cNvPr id="8" name="Rectangle 7"/>
            <p:cNvSpPr/>
            <p:nvPr/>
          </p:nvSpPr>
          <p:spPr>
            <a:xfrm>
              <a:off x="2768599"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351/411</a:t>
              </a:r>
            </a:p>
          </p:txBody>
        </p:sp>
        <p:sp>
          <p:nvSpPr>
            <p:cNvPr id="10" name="Rectangle 9"/>
            <p:cNvSpPr/>
            <p:nvPr/>
          </p:nvSpPr>
          <p:spPr>
            <a:xfrm>
              <a:off x="4360755"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267/297</a:t>
              </a:r>
            </a:p>
          </p:txBody>
        </p:sp>
        <p:sp>
          <p:nvSpPr>
            <p:cNvPr id="11" name="Rectangle 10"/>
            <p:cNvSpPr/>
            <p:nvPr/>
          </p:nvSpPr>
          <p:spPr>
            <a:xfrm>
              <a:off x="5150730"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264/295</a:t>
              </a:r>
            </a:p>
          </p:txBody>
        </p:sp>
        <p:sp>
          <p:nvSpPr>
            <p:cNvPr id="12" name="Rectangle 11"/>
            <p:cNvSpPr/>
            <p:nvPr/>
          </p:nvSpPr>
          <p:spPr>
            <a:xfrm>
              <a:off x="6742885"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94/114</a:t>
              </a:r>
            </a:p>
          </p:txBody>
        </p:sp>
        <p:sp>
          <p:nvSpPr>
            <p:cNvPr id="13" name="Rectangle 12"/>
            <p:cNvSpPr/>
            <p:nvPr/>
          </p:nvSpPr>
          <p:spPr>
            <a:xfrm>
              <a:off x="7522365"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87/116</a:t>
              </a:r>
            </a:p>
          </p:txBody>
        </p:sp>
      </p:grpSp>
    </p:spTree>
    <p:extLst>
      <p:ext uri="{BB962C8B-B14F-4D97-AF65-F5344CB8AC3E}">
        <p14:creationId xmlns:p14="http://schemas.microsoft.com/office/powerpoint/2010/main" val="252759429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Dolutegravir versus Raltegravir</a:t>
            </a:r>
            <a:r>
              <a:rPr lang="en-US" sz="2800" dirty="0">
                <a:solidFill>
                  <a:srgbClr val="E7F1CA"/>
                </a:solidFill>
                <a:ea typeface="ＭＳ Ｐゴシック" pitchFamily="22" charset="-128"/>
                <a:cs typeface="ＭＳ Ｐゴシック" pitchFamily="22" charset="-128"/>
              </a:rPr>
              <a:t/>
            </a:r>
            <a:br>
              <a:rPr lang="en-US" sz="2800" dirty="0">
                <a:solidFill>
                  <a:srgbClr val="E7F1CA"/>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SPRING-2: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Response, by NRTI Component</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22" charset="0"/>
              </a:rPr>
              <a:t>Raffi</a:t>
            </a:r>
            <a:r>
              <a:rPr lang="en-US" dirty="0">
                <a:latin typeface="Arial" pitchFamily="22" charset="0"/>
              </a:rPr>
              <a:t> F, et al. Lancet. 2013;381:735-43.</a:t>
            </a:r>
          </a:p>
        </p:txBody>
      </p:sp>
      <p:grpSp>
        <p:nvGrpSpPr>
          <p:cNvPr id="4" name="Group 3"/>
          <p:cNvGrpSpPr/>
          <p:nvPr/>
        </p:nvGrpSpPr>
        <p:grpSpPr>
          <a:xfrm>
            <a:off x="342839" y="1828800"/>
            <a:ext cx="8455147" cy="4572000"/>
            <a:chOff x="342839" y="1828800"/>
            <a:chExt cx="8455147" cy="4572000"/>
          </a:xfrm>
        </p:grpSpPr>
        <p:graphicFrame>
          <p:nvGraphicFramePr>
            <p:cNvPr id="9" name="Chart 8"/>
            <p:cNvGraphicFramePr>
              <a:graphicFrameLocks/>
            </p:cNvGraphicFramePr>
            <p:nvPr>
              <p:extLst>
                <p:ext uri="{D42A27DB-BD31-4B8C-83A1-F6EECF244321}">
                  <p14:modId xmlns:p14="http://schemas.microsoft.com/office/powerpoint/2010/main" val="902434173"/>
                </p:ext>
              </p:extLst>
            </p:nvPr>
          </p:nvGraphicFramePr>
          <p:xfrm>
            <a:off x="342839" y="1828800"/>
            <a:ext cx="8455147"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78682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287/333</a:t>
              </a:r>
            </a:p>
          </p:txBody>
        </p:sp>
        <p:sp>
          <p:nvSpPr>
            <p:cNvPr id="8" name="Rectangle 7"/>
            <p:cNvSpPr/>
            <p:nvPr/>
          </p:nvSpPr>
          <p:spPr>
            <a:xfrm>
              <a:off x="2525095"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425/489</a:t>
              </a:r>
            </a:p>
          </p:txBody>
        </p:sp>
        <p:sp>
          <p:nvSpPr>
            <p:cNvPr id="10" name="Rectangle 9"/>
            <p:cNvSpPr/>
            <p:nvPr/>
          </p:nvSpPr>
          <p:spPr>
            <a:xfrm>
              <a:off x="421760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145/169</a:t>
              </a:r>
            </a:p>
          </p:txBody>
        </p:sp>
        <p:sp>
          <p:nvSpPr>
            <p:cNvPr id="11" name="Rectangle 10"/>
            <p:cNvSpPr/>
            <p:nvPr/>
          </p:nvSpPr>
          <p:spPr>
            <a:xfrm>
              <a:off x="495174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216/242</a:t>
              </a:r>
            </a:p>
          </p:txBody>
        </p:sp>
        <p:sp>
          <p:nvSpPr>
            <p:cNvPr id="12" name="Rectangle 11"/>
            <p:cNvSpPr/>
            <p:nvPr/>
          </p:nvSpPr>
          <p:spPr>
            <a:xfrm>
              <a:off x="658965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142/164</a:t>
              </a:r>
            </a:p>
          </p:txBody>
        </p:sp>
        <p:sp>
          <p:nvSpPr>
            <p:cNvPr id="13" name="Rectangle 12"/>
            <p:cNvSpPr/>
            <p:nvPr/>
          </p:nvSpPr>
          <p:spPr>
            <a:xfrm>
              <a:off x="735150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209/247</a:t>
              </a:r>
            </a:p>
          </p:txBody>
        </p:sp>
      </p:grpSp>
    </p:spTree>
    <p:extLst>
      <p:ext uri="{BB962C8B-B14F-4D97-AF65-F5344CB8AC3E}">
        <p14:creationId xmlns:p14="http://schemas.microsoft.com/office/powerpoint/2010/main" val="51425120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rgbClr val="E7F1CA"/>
                </a:solidFill>
                <a:ea typeface="ＭＳ Ｐゴシック" pitchFamily="22" charset="-128"/>
                <a:cs typeface="ＭＳ Ｐゴシック" pitchFamily="22" charset="-128"/>
              </a:rPr>
              <a:t>Dolutegravir</a:t>
            </a:r>
            <a:r>
              <a:rPr lang="en-US" sz="2400" dirty="0">
                <a:solidFill>
                  <a:srgbClr val="E7F1CA"/>
                </a:solidFill>
                <a:ea typeface="ＭＳ Ｐゴシック" pitchFamily="22" charset="-128"/>
                <a:cs typeface="ＭＳ Ｐゴシック" pitchFamily="22" charset="-128"/>
              </a:rPr>
              <a:t> versus Raltegra</a:t>
            </a:r>
            <a:r>
              <a:rPr lang="en-US" sz="2800" dirty="0">
                <a:solidFill>
                  <a:srgbClr val="E7F1CA"/>
                </a:solidFill>
                <a:ea typeface="ＭＳ Ｐゴシック" pitchFamily="22" charset="-128"/>
                <a:cs typeface="ＭＳ Ｐゴシック" pitchFamily="22" charset="-128"/>
              </a:rPr>
              <a:t>vir</a:t>
            </a:r>
            <a:br>
              <a:rPr lang="en-US" sz="2800" dirty="0">
                <a:solidFill>
                  <a:srgbClr val="E7F1CA"/>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SPRING-2: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latin typeface="Arial" pitchFamily="22" charset="0"/>
              </a:rPr>
              <a:t>Raffi</a:t>
            </a:r>
            <a:r>
              <a:rPr lang="en-US" dirty="0">
                <a:latin typeface="Arial" pitchFamily="22" charset="0"/>
              </a:rPr>
              <a:t> F, et al. Lancet. 2013;381:735-43.</a:t>
            </a:r>
          </a:p>
        </p:txBody>
      </p:sp>
      <p:graphicFrame>
        <p:nvGraphicFramePr>
          <p:cNvPr id="6" name="Table 5"/>
          <p:cNvGraphicFramePr>
            <a:graphicFrameLocks noGrp="1"/>
          </p:cNvGraphicFramePr>
          <p:nvPr>
            <p:extLst/>
          </p:nvPr>
        </p:nvGraphicFramePr>
        <p:xfrm>
          <a:off x="0" y="2504441"/>
          <a:ext cx="9144000" cy="21126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2800"/>
                        </a:lnSpc>
                      </a:pPr>
                      <a:r>
                        <a:rPr lang="en-US" sz="2000" b="1" i="0" dirty="0">
                          <a:solidFill>
                            <a:srgbClr val="800000"/>
                          </a:solidFill>
                          <a:latin typeface="Arial"/>
                          <a:cs typeface="Arial"/>
                        </a:rPr>
                        <a:t>Interpretation</a:t>
                      </a:r>
                      <a:r>
                        <a:rPr lang="en-US" sz="2000" b="0" i="0" dirty="0">
                          <a:solidFill>
                            <a:srgbClr val="000000"/>
                          </a:solidFill>
                          <a:latin typeface="Arial"/>
                          <a:cs typeface="Arial"/>
                        </a:rPr>
                        <a:t>: </a:t>
                      </a:r>
                      <a:r>
                        <a:rPr lang="en-US" sz="2000" b="0" dirty="0">
                          <a:solidFill>
                            <a:srgbClr val="000000"/>
                          </a:solidFill>
                          <a:latin typeface="Arial"/>
                          <a:cs typeface="Arial"/>
                        </a:rPr>
                        <a:t>“T</a:t>
                      </a:r>
                      <a:r>
                        <a:rPr lang="en-US" sz="2000" b="0" kern="1200" dirty="0">
                          <a:solidFill>
                            <a:srgbClr val="000000"/>
                          </a:solidFill>
                          <a:latin typeface="Arial"/>
                          <a:ea typeface="+mn-ea"/>
                          <a:cs typeface="Arial"/>
                        </a:rPr>
                        <a:t>he non-inferior efficacy and similar safety profile of </a:t>
                      </a:r>
                      <a:r>
                        <a:rPr lang="en-US" sz="2000" b="0" kern="1200" dirty="0" err="1">
                          <a:solidFill>
                            <a:srgbClr val="000000"/>
                          </a:solidFill>
                          <a:latin typeface="Arial"/>
                          <a:ea typeface="+mn-ea"/>
                          <a:cs typeface="Arial"/>
                        </a:rPr>
                        <a:t>dolutegravir</a:t>
                      </a:r>
                      <a:r>
                        <a:rPr lang="en-US" sz="2000" b="0" kern="1200" dirty="0">
                          <a:solidFill>
                            <a:srgbClr val="000000"/>
                          </a:solidFill>
                          <a:latin typeface="Arial"/>
                          <a:ea typeface="+mn-ea"/>
                          <a:cs typeface="Arial"/>
                        </a:rPr>
                        <a:t> compared with raltegravir means that if approved, combination treatment with once-daily </a:t>
                      </a:r>
                      <a:r>
                        <a:rPr lang="en-US" sz="2000" b="0" kern="1200" dirty="0" err="1">
                          <a:solidFill>
                            <a:srgbClr val="000000"/>
                          </a:solidFill>
                          <a:latin typeface="Arial"/>
                          <a:ea typeface="+mn-ea"/>
                          <a:cs typeface="Arial"/>
                        </a:rPr>
                        <a:t>dolutegravir</a:t>
                      </a:r>
                      <a:r>
                        <a:rPr lang="en-US" sz="2000" b="0" kern="1200" dirty="0">
                          <a:solidFill>
                            <a:srgbClr val="000000"/>
                          </a:solidFill>
                          <a:latin typeface="Arial"/>
                          <a:ea typeface="+mn-ea"/>
                          <a:cs typeface="Arial"/>
                        </a:rPr>
                        <a:t> and fixed-dose nucleoside reverse transcriptase inhibitors would be an effective new option for treatment of HIV-1 in treatment-naive patients</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0805512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pitchFamily="22" charset="-128"/>
                <a:cs typeface="ＭＳ Ｐゴシック" pitchFamily="22" charset="-128"/>
              </a:rPr>
              <a:t> </a:t>
            </a:r>
            <a:r>
              <a:rPr lang="en-US" sz="2800" b="0" dirty="0" err="1"/>
              <a:t>Dolutegravir</a:t>
            </a:r>
            <a:r>
              <a:rPr lang="en-US" sz="2800" b="0" dirty="0"/>
              <a:t> </a:t>
            </a:r>
            <a:r>
              <a:rPr lang="en-US" sz="2800" b="0" dirty="0">
                <a:ea typeface="ＭＳ Ｐゴシック" pitchFamily="22" charset="-128"/>
                <a:cs typeface="ＭＳ Ｐゴシック" pitchFamily="22" charset="-128"/>
              </a:rPr>
              <a:t>vs. </a:t>
            </a:r>
            <a:r>
              <a:rPr lang="en-US" sz="2800" b="0" dirty="0" err="1">
                <a:ea typeface="ＭＳ Ｐゴシック" pitchFamily="22" charset="-128"/>
                <a:cs typeface="ＭＳ Ｐゴシック" pitchFamily="22" charset="-128"/>
              </a:rPr>
              <a:t>Raltegravir</a:t>
            </a:r>
            <a:r>
              <a:rPr lang="en-US" dirty="0"/>
              <a:t/>
            </a:r>
            <a:br>
              <a:rPr lang="en-US" dirty="0"/>
            </a:br>
            <a:r>
              <a:rPr lang="en-US" dirty="0"/>
              <a:t>SPRING-2 Study: Week 96 Data</a:t>
            </a:r>
          </a:p>
        </p:txBody>
      </p:sp>
      <p:sp>
        <p:nvSpPr>
          <p:cNvPr id="4" name="Text Placeholder 3">
            <a:extLst>
              <a:ext uri="{FF2B5EF4-FFF2-40B4-BE49-F238E27FC236}">
                <a16:creationId xmlns:a16="http://schemas.microsoft.com/office/drawing/2014/main" id="{6F12DF8C-80C4-D542-9E68-3130399947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184697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2">
                    <a:lumMod val="20000"/>
                    <a:lumOff val="80000"/>
                  </a:schemeClr>
                </a:solidFill>
                <a:ea typeface="ＭＳ Ｐゴシック" pitchFamily="22" charset="-128"/>
                <a:cs typeface="ＭＳ Ｐゴシック" pitchFamily="22" charset="-128"/>
              </a:rPr>
              <a:t>Dolutegravir</a:t>
            </a:r>
            <a:r>
              <a:rPr lang="en-US" sz="2400" dirty="0">
                <a:solidFill>
                  <a:schemeClr val="accent2">
                    <a:lumMod val="20000"/>
                    <a:lumOff val="80000"/>
                  </a:schemeClr>
                </a:solidFill>
                <a:ea typeface="ＭＳ Ｐゴシック" pitchFamily="22" charset="-128"/>
                <a:cs typeface="ＭＳ Ｐゴシック" pitchFamily="22" charset="-128"/>
              </a:rPr>
              <a:t> + 2NRTIs versus Raltegravir + 2NRTIs </a:t>
            </a:r>
            <a:br>
              <a:rPr lang="en-US" sz="2400" dirty="0">
                <a:solidFill>
                  <a:schemeClr val="accent2">
                    <a:lumMod val="20000"/>
                    <a:lumOff val="80000"/>
                  </a:schemeClr>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SPRING-2 (Week 96): Results</a:t>
            </a:r>
            <a:endParaRPr lang="en-US" sz="2800" dirty="0"/>
          </a:p>
        </p:txBody>
      </p:sp>
      <p:sp>
        <p:nvSpPr>
          <p:cNvPr id="4" name="Text Placeholder 3"/>
          <p:cNvSpPr>
            <a:spLocks noGrp="1"/>
          </p:cNvSpPr>
          <p:nvPr>
            <p:ph type="body" sz="quarter" idx="15"/>
          </p:nvPr>
        </p:nvSpPr>
        <p:spPr/>
        <p:txBody>
          <a:bodyPr/>
          <a:lstStyle/>
          <a:p>
            <a:r>
              <a:rPr lang="en-US" sz="2200" dirty="0"/>
              <a:t>Week 96 Virologic Response: Background Dual NRTI Therapy</a:t>
            </a:r>
          </a:p>
        </p:txBody>
      </p:sp>
      <p:sp>
        <p:nvSpPr>
          <p:cNvPr id="7" name="Content Placeholder 6"/>
          <p:cNvSpPr>
            <a:spLocks noGrp="1"/>
          </p:cNvSpPr>
          <p:nvPr>
            <p:ph type="body" sz="quarter" idx="16"/>
          </p:nvPr>
        </p:nvSpPr>
        <p:spPr/>
        <p:txBody>
          <a:bodyPr/>
          <a:lstStyle/>
          <a:p>
            <a:r>
              <a:rPr lang="en-US" dirty="0"/>
              <a:t>Source: </a:t>
            </a:r>
            <a:r>
              <a:rPr lang="en-US" dirty="0" err="1"/>
              <a:t>Raffi</a:t>
            </a:r>
            <a:r>
              <a:rPr lang="en-US" dirty="0"/>
              <a:t> F, et al. Lancet Infect Dis. 2013;13:927-35.</a:t>
            </a:r>
            <a:endParaRPr lang="en-US" dirty="0">
              <a:latin typeface="Arial" pitchFamily="22" charset="0"/>
            </a:endParaRPr>
          </a:p>
        </p:txBody>
      </p:sp>
      <p:graphicFrame>
        <p:nvGraphicFramePr>
          <p:cNvPr id="6" name="Chart 5"/>
          <p:cNvGraphicFramePr>
            <a:graphicFrameLocks/>
          </p:cNvGraphicFramePr>
          <p:nvPr>
            <p:extLst/>
          </p:nvPr>
        </p:nvGraphicFramePr>
        <p:xfrm>
          <a:off x="341313" y="1905000"/>
          <a:ext cx="8458200" cy="443482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52525"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332/411</a:t>
            </a:r>
          </a:p>
        </p:txBody>
      </p:sp>
      <p:sp>
        <p:nvSpPr>
          <p:cNvPr id="9" name="Rectangle 8"/>
          <p:cNvSpPr/>
          <p:nvPr/>
        </p:nvSpPr>
        <p:spPr>
          <a:xfrm>
            <a:off x="2619721"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314/411</a:t>
            </a:r>
          </a:p>
        </p:txBody>
      </p:sp>
      <p:sp>
        <p:nvSpPr>
          <p:cNvPr id="10" name="Rectangle 9"/>
          <p:cNvSpPr/>
          <p:nvPr/>
        </p:nvSpPr>
        <p:spPr>
          <a:xfrm>
            <a:off x="4200665"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125/169</a:t>
            </a:r>
          </a:p>
        </p:txBody>
      </p:sp>
      <p:sp>
        <p:nvSpPr>
          <p:cNvPr id="11" name="Rectangle 10"/>
          <p:cNvSpPr/>
          <p:nvPr/>
        </p:nvSpPr>
        <p:spPr>
          <a:xfrm>
            <a:off x="4982546"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124/164</a:t>
            </a:r>
          </a:p>
        </p:txBody>
      </p:sp>
      <p:sp>
        <p:nvSpPr>
          <p:cNvPr id="12" name="Rectangle 11"/>
          <p:cNvSpPr/>
          <p:nvPr/>
        </p:nvSpPr>
        <p:spPr>
          <a:xfrm>
            <a:off x="6566156"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207/242</a:t>
            </a:r>
          </a:p>
        </p:txBody>
      </p:sp>
      <p:sp>
        <p:nvSpPr>
          <p:cNvPr id="13" name="Rectangle 12"/>
          <p:cNvSpPr/>
          <p:nvPr/>
        </p:nvSpPr>
        <p:spPr>
          <a:xfrm>
            <a:off x="7393882"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190/247</a:t>
            </a:r>
          </a:p>
        </p:txBody>
      </p:sp>
    </p:spTree>
    <p:extLst>
      <p:ext uri="{BB962C8B-B14F-4D97-AF65-F5344CB8AC3E}">
        <p14:creationId xmlns:p14="http://schemas.microsoft.com/office/powerpoint/2010/main" val="106792885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Raltegravir (</a:t>
            </a:r>
            <a:r>
              <a:rPr lang="en-US" i="1" dirty="0"/>
              <a:t>Isentress</a:t>
            </a:r>
            <a:r>
              <a:rPr lang="en-US" dirty="0"/>
              <a:t>)</a:t>
            </a:r>
          </a:p>
        </p:txBody>
      </p:sp>
      <p:sp>
        <p:nvSpPr>
          <p:cNvPr id="5" name="Text Placeholder 4"/>
          <p:cNvSpPr>
            <a:spLocks noGrp="1"/>
          </p:cNvSpPr>
          <p:nvPr>
            <p:ph type="body" sz="quarter" idx="14"/>
          </p:nvPr>
        </p:nvSpPr>
        <p:spPr/>
        <p:txBody>
          <a:bodyPr/>
          <a:lstStyle/>
          <a:p>
            <a:r>
              <a:rPr lang="en-US" dirty="0"/>
              <a:t>Source: </a:t>
            </a:r>
            <a:r>
              <a:rPr lang="en-US" dirty="0" err="1"/>
              <a:t>Raltegravir</a:t>
            </a:r>
            <a:r>
              <a:rPr lang="en-US" dirty="0"/>
              <a:t> Prescribing Information</a:t>
            </a:r>
          </a:p>
        </p:txBody>
      </p:sp>
      <p:sp>
        <p:nvSpPr>
          <p:cNvPr id="4" name="Content Placeholder 3"/>
          <p:cNvSpPr>
            <a:spLocks noGrp="1"/>
          </p:cNvSpPr>
          <p:nvPr>
            <p:ph sz="half" idx="2"/>
          </p:nvPr>
        </p:nvSpPr>
        <p:spPr/>
        <p:txBody>
          <a:bodyPr>
            <a:normAutofit fontScale="70000" lnSpcReduction="20000"/>
          </a:bodyPr>
          <a:lstStyle/>
          <a:p>
            <a:pPr>
              <a:lnSpc>
                <a:spcPts val="2100"/>
              </a:lnSpc>
              <a:spcBef>
                <a:spcPts val="800"/>
              </a:spcBef>
            </a:pPr>
            <a:r>
              <a:rPr lang="en-US" b="1" dirty="0"/>
              <a:t>Approval Status</a:t>
            </a:r>
            <a:r>
              <a:rPr lang="en-US" dirty="0"/>
              <a:t>: Approved by United States FDA October 12, 2007</a:t>
            </a:r>
          </a:p>
          <a:p>
            <a:pPr>
              <a:lnSpc>
                <a:spcPts val="2100"/>
              </a:lnSpc>
              <a:spcBef>
                <a:spcPts val="800"/>
              </a:spcBef>
            </a:pPr>
            <a:r>
              <a:rPr lang="en-US" b="1" dirty="0"/>
              <a:t>Indications and Usage </a:t>
            </a:r>
            <a:br>
              <a:rPr lang="en-US" b="1" dirty="0"/>
            </a:br>
            <a:r>
              <a:rPr lang="en-US" dirty="0"/>
              <a:t>- Indicated in combination with other antiretrovirals for the treatment of HIV</a:t>
            </a:r>
          </a:p>
          <a:p>
            <a:pPr>
              <a:lnSpc>
                <a:spcPts val="2100"/>
              </a:lnSpc>
              <a:spcBef>
                <a:spcPts val="800"/>
              </a:spcBef>
            </a:pPr>
            <a:r>
              <a:rPr lang="en-US" b="1" dirty="0"/>
              <a:t>Class &amp; Mechanism</a:t>
            </a:r>
            <a:r>
              <a:rPr lang="en-US" dirty="0"/>
              <a:t/>
            </a:r>
            <a:br>
              <a:rPr lang="en-US" dirty="0"/>
            </a:br>
            <a:r>
              <a:rPr lang="en-US" dirty="0"/>
              <a:t>- </a:t>
            </a:r>
            <a:r>
              <a:rPr lang="en-US" dirty="0" err="1"/>
              <a:t>Integrase</a:t>
            </a:r>
            <a:r>
              <a:rPr lang="en-US" dirty="0"/>
              <a:t> strand-transfer inhibitor (INSTI)</a:t>
            </a:r>
          </a:p>
          <a:p>
            <a:pPr>
              <a:lnSpc>
                <a:spcPts val="2100"/>
              </a:lnSpc>
              <a:spcBef>
                <a:spcPts val="800"/>
              </a:spcBef>
            </a:pPr>
            <a:r>
              <a:rPr lang="en-US" b="1" dirty="0"/>
              <a:t>Dosing </a:t>
            </a:r>
            <a:br>
              <a:rPr lang="en-US" b="1" dirty="0"/>
            </a:br>
            <a:r>
              <a:rPr lang="en-US" dirty="0"/>
              <a:t>- 400 mg tablet twice daily for adults in treatment-naïve or treatment experienced</a:t>
            </a:r>
            <a:br>
              <a:rPr lang="en-US" dirty="0"/>
            </a:br>
            <a:r>
              <a:rPr lang="en-US" dirty="0"/>
              <a:t>- 600 mg tablet (2 tablets) once daily in treatment-naïve </a:t>
            </a:r>
            <a:br>
              <a:rPr lang="en-US" dirty="0"/>
            </a:br>
            <a:r>
              <a:rPr lang="en-US" dirty="0"/>
              <a:t>- 800 mg twice daily for adults if co-administered with rifampin</a:t>
            </a:r>
          </a:p>
          <a:p>
            <a:pPr>
              <a:lnSpc>
                <a:spcPts val="2100"/>
              </a:lnSpc>
              <a:spcBef>
                <a:spcPts val="800"/>
              </a:spcBef>
            </a:pPr>
            <a:r>
              <a:rPr lang="en-US" b="1" dirty="0"/>
              <a:t>Dosage Forms</a:t>
            </a:r>
            <a:r>
              <a:rPr lang="en-US" dirty="0"/>
              <a:t/>
            </a:r>
            <a:br>
              <a:rPr lang="en-US" dirty="0"/>
            </a:br>
            <a:r>
              <a:rPr lang="en-US" dirty="0"/>
              <a:t>- Film-coated tablets, for oral use</a:t>
            </a:r>
            <a:br>
              <a:rPr lang="en-US" dirty="0"/>
            </a:br>
            <a:r>
              <a:rPr lang="en-US" dirty="0"/>
              <a:t>- Chewable tablets, for oral use (NOT bioequivalent to film-coated tablets)</a:t>
            </a:r>
            <a:br>
              <a:rPr lang="en-US" dirty="0"/>
            </a:br>
            <a:r>
              <a:rPr lang="en-US" dirty="0"/>
              <a:t>- Oral suspension (NOT bioequivalent to film-coated tablets)</a:t>
            </a:r>
          </a:p>
          <a:p>
            <a:pPr>
              <a:lnSpc>
                <a:spcPts val="2100"/>
              </a:lnSpc>
              <a:spcBef>
                <a:spcPts val="800"/>
              </a:spcBef>
            </a:pPr>
            <a:r>
              <a:rPr lang="en-US" b="1" dirty="0"/>
              <a:t>Adverse Events (AE’s)</a:t>
            </a:r>
            <a:r>
              <a:rPr lang="en-US" dirty="0"/>
              <a:t> </a:t>
            </a:r>
            <a:br>
              <a:rPr lang="en-US" dirty="0"/>
            </a:br>
            <a:r>
              <a:rPr lang="en-US" dirty="0"/>
              <a:t>- headache, insomnia, nausea, rash, CPK elevation</a:t>
            </a:r>
          </a:p>
          <a:p>
            <a:pPr>
              <a:spcBef>
                <a:spcPts val="800"/>
              </a:spcBef>
            </a:pPr>
            <a:endParaRPr lang="en-US" dirty="0"/>
          </a:p>
        </p:txBody>
      </p:sp>
    </p:spTree>
    <p:extLst>
      <p:ext uri="{BB962C8B-B14F-4D97-AF65-F5344CB8AC3E}">
        <p14:creationId xmlns:p14="http://schemas.microsoft.com/office/powerpoint/2010/main" val="132902709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rgbClr val="E7F1CA"/>
                </a:solidFill>
                <a:ea typeface="ＭＳ Ｐゴシック" pitchFamily="22" charset="-128"/>
                <a:cs typeface="ＭＳ Ｐゴシック" pitchFamily="22" charset="-128"/>
              </a:rPr>
              <a:t>Dolutegravir</a:t>
            </a:r>
            <a:r>
              <a:rPr lang="en-US" sz="2400" dirty="0">
                <a:solidFill>
                  <a:srgbClr val="E7F1CA"/>
                </a:solidFill>
                <a:ea typeface="ＭＳ Ｐゴシック" pitchFamily="22" charset="-128"/>
                <a:cs typeface="ＭＳ Ｐゴシック" pitchFamily="22" charset="-128"/>
              </a:rPr>
              <a:t> versus Raltegravir</a:t>
            </a:r>
            <a:br>
              <a:rPr lang="en-US" sz="2400" dirty="0">
                <a:solidFill>
                  <a:srgbClr val="E7F1CA"/>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SPRING-2 (Week 96):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t>Raffi</a:t>
            </a:r>
            <a:r>
              <a:rPr lang="en-US" dirty="0"/>
              <a:t> F, et al. Lancet Infect Dis. 2013;13:927-35.</a:t>
            </a:r>
            <a:endParaRPr lang="en-US" dirty="0">
              <a:latin typeface="Arial" pitchFamily="22" charset="0"/>
            </a:endParaRPr>
          </a:p>
        </p:txBody>
      </p:sp>
      <p:graphicFrame>
        <p:nvGraphicFramePr>
          <p:cNvPr id="6" name="Table 5"/>
          <p:cNvGraphicFramePr>
            <a:graphicFrameLocks noGrp="1"/>
          </p:cNvGraphicFramePr>
          <p:nvPr>
            <p:extLst/>
          </p:nvPr>
        </p:nvGraphicFramePr>
        <p:xfrm>
          <a:off x="0" y="2504441"/>
          <a:ext cx="9144000" cy="223329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Interpretation</a:t>
                      </a:r>
                      <a:r>
                        <a:rPr lang="en-US" sz="2000" b="0" i="0" dirty="0">
                          <a:solidFill>
                            <a:srgbClr val="000000"/>
                          </a:solidFill>
                          <a:latin typeface="Arial"/>
                          <a:cs typeface="Arial"/>
                        </a:rPr>
                        <a:t>: </a:t>
                      </a:r>
                      <a:r>
                        <a:rPr lang="en-US" sz="2000" b="0" dirty="0">
                          <a:solidFill>
                            <a:srgbClr val="000000"/>
                          </a:solidFill>
                          <a:latin typeface="Arial"/>
                          <a:cs typeface="Arial"/>
                        </a:rPr>
                        <a:t>“</a:t>
                      </a:r>
                      <a:r>
                        <a:rPr lang="en-US" sz="2000" b="0" kern="1200" dirty="0">
                          <a:solidFill>
                            <a:schemeClr val="tx1"/>
                          </a:solidFill>
                          <a:latin typeface="Arial"/>
                          <a:ea typeface="+mn-ea"/>
                          <a:cs typeface="Arial"/>
                        </a:rPr>
                        <a:t>At week 96, once-daily </a:t>
                      </a:r>
                      <a:r>
                        <a:rPr lang="en-US" sz="2000" b="0" kern="1200" dirty="0" err="1">
                          <a:solidFill>
                            <a:schemeClr val="tx1"/>
                          </a:solidFill>
                          <a:latin typeface="Arial"/>
                          <a:ea typeface="+mn-ea"/>
                          <a:cs typeface="Arial"/>
                        </a:rPr>
                        <a:t>dolutegravir</a:t>
                      </a:r>
                      <a:r>
                        <a:rPr lang="en-US" sz="2000" b="0" kern="1200" dirty="0">
                          <a:solidFill>
                            <a:schemeClr val="tx1"/>
                          </a:solidFill>
                          <a:latin typeface="Arial"/>
                          <a:ea typeface="+mn-ea"/>
                          <a:cs typeface="Arial"/>
                        </a:rPr>
                        <a:t> was non-inferior to twice-daily raltegravir in treatment-naive, patients with HIV-1. Once-daily dosing without requirement for a pharmacokinetic booster makes </a:t>
                      </a:r>
                      <a:r>
                        <a:rPr lang="en-US" sz="2000" b="0" kern="1200" dirty="0" err="1">
                          <a:solidFill>
                            <a:schemeClr val="tx1"/>
                          </a:solidFill>
                          <a:latin typeface="Arial"/>
                          <a:ea typeface="+mn-ea"/>
                          <a:cs typeface="Arial"/>
                        </a:rPr>
                        <a:t>dolutegravir</a:t>
                      </a:r>
                      <a:r>
                        <a:rPr lang="en-US" sz="2000" b="0" kern="1200" dirty="0">
                          <a:solidFill>
                            <a:schemeClr val="tx1"/>
                          </a:solidFill>
                          <a:latin typeface="Arial"/>
                          <a:ea typeface="+mn-ea"/>
                          <a:cs typeface="Arial"/>
                        </a:rPr>
                        <a:t>-based therapy an attractive treatment option for HIV-1-infected treatment-naive patients</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0073343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4000"/>
              </a:lnSpc>
            </a:pPr>
            <a:r>
              <a:rPr lang="en-US" sz="2400" b="0" dirty="0">
                <a:ea typeface="ＭＳ Ｐゴシック" pitchFamily="31" charset="-128"/>
                <a:cs typeface="ＭＳ Ｐゴシック" pitchFamily="31" charset="-128"/>
              </a:rPr>
              <a:t>Raltegravir + Abacavir-Lamivudine</a:t>
            </a:r>
            <a:r>
              <a:rPr lang="en-US" sz="2400" b="0" dirty="0">
                <a:solidFill>
                  <a:schemeClr val="accent1">
                    <a:lumMod val="75000"/>
                  </a:schemeClr>
                </a:solidFill>
                <a:ea typeface="ＭＳ Ｐゴシック" pitchFamily="31" charset="-128"/>
                <a:cs typeface="ＭＳ Ｐゴシック" pitchFamily="31" charset="-128"/>
              </a:rPr>
              <a:t/>
            </a:r>
            <a:br>
              <a:rPr lang="en-US" sz="2400" b="0" dirty="0">
                <a:solidFill>
                  <a:schemeClr val="accent1">
                    <a:lumMod val="75000"/>
                  </a:schemeClr>
                </a:solidFill>
                <a:ea typeface="ＭＳ Ｐゴシック" pitchFamily="31" charset="-128"/>
                <a:cs typeface="ＭＳ Ｐゴシック" pitchFamily="31" charset="-128"/>
              </a:rPr>
            </a:br>
            <a:r>
              <a:rPr lang="en-US" dirty="0"/>
              <a:t>SHIELD Trial</a:t>
            </a:r>
            <a:endParaRPr lang="en-US" dirty="0">
              <a:solidFill>
                <a:schemeClr val="tx2"/>
              </a:solidFill>
            </a:endParaRPr>
          </a:p>
        </p:txBody>
      </p:sp>
      <p:sp>
        <p:nvSpPr>
          <p:cNvPr id="2" name="Text Placeholder 1">
            <a:extLst>
              <a:ext uri="{FF2B5EF4-FFF2-40B4-BE49-F238E27FC236}">
                <a16:creationId xmlns:a16="http://schemas.microsoft.com/office/drawing/2014/main" id="{33586D3F-E59F-6542-823C-A9A4E665C7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319683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Raltegravir + Abacavir-Lamivudine </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SHIELD: Study Design</a:t>
            </a:r>
            <a:endParaRPr lang="en-US" sz="2800" dirty="0"/>
          </a:p>
        </p:txBody>
      </p:sp>
      <p:sp>
        <p:nvSpPr>
          <p:cNvPr id="6" name="Content Placeholder 5"/>
          <p:cNvSpPr>
            <a:spLocks noGrp="1"/>
          </p:cNvSpPr>
          <p:nvPr>
            <p:ph type="body" sz="quarter" idx="14"/>
          </p:nvPr>
        </p:nvSpPr>
        <p:spPr/>
        <p:txBody>
          <a:bodyPr/>
          <a:lstStyle/>
          <a:p>
            <a:r>
              <a:rPr lang="en-US" dirty="0"/>
              <a:t>Source: Young B, et al. </a:t>
            </a:r>
            <a:r>
              <a:rPr lang="it-IT" dirty="0"/>
              <a:t>HIV </a:t>
            </a:r>
            <a:r>
              <a:rPr lang="it-IT" dirty="0" err="1"/>
              <a:t>Clin</a:t>
            </a:r>
            <a:r>
              <a:rPr lang="it-IT" dirty="0"/>
              <a:t> Trials. 2010;11:260-9.</a:t>
            </a:r>
            <a:endParaRPr lang="en-US" dirty="0"/>
          </a:p>
        </p:txBody>
      </p:sp>
      <p:sp>
        <p:nvSpPr>
          <p:cNvPr id="24" name="Rectangle 7"/>
          <p:cNvSpPr>
            <a:spLocks noChangeArrowheads="1"/>
          </p:cNvSpPr>
          <p:nvPr/>
        </p:nvSpPr>
        <p:spPr bwMode="ltGray">
          <a:xfrm>
            <a:off x="5904607" y="3191261"/>
            <a:ext cx="3010793" cy="122833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spcBef>
                <a:spcPts val="0"/>
              </a:spcBef>
            </a:pPr>
            <a:r>
              <a:rPr lang="en-US" sz="1800" b="1" dirty="0">
                <a:solidFill>
                  <a:srgbClr val="000000"/>
                </a:solidFill>
                <a:latin typeface="Arial"/>
                <a:cs typeface="Arial"/>
              </a:rPr>
              <a:t>Raltegravir 400 mg BID + Abacavir-Lamivudine QD </a:t>
            </a:r>
          </a:p>
          <a:p>
            <a:pPr algn="ctr">
              <a:spcBef>
                <a:spcPts val="0"/>
              </a:spcBef>
            </a:pPr>
            <a:r>
              <a:rPr lang="en-US" sz="1400" dirty="0">
                <a:solidFill>
                  <a:srgbClr val="000000"/>
                </a:solidFill>
                <a:latin typeface="Arial"/>
                <a:cs typeface="Arial"/>
              </a:rPr>
              <a:t>(n = 37)</a:t>
            </a:r>
          </a:p>
        </p:txBody>
      </p:sp>
      <p:cxnSp>
        <p:nvCxnSpPr>
          <p:cNvPr id="5" name="Straight Arrow Connector 4"/>
          <p:cNvCxnSpPr/>
          <p:nvPr/>
        </p:nvCxnSpPr>
        <p:spPr>
          <a:xfrm>
            <a:off x="5309125" y="3810000"/>
            <a:ext cx="578606" cy="2"/>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0" name="Group 31"/>
          <p:cNvGraphicFramePr>
            <a:graphicFrameLocks noGrp="1"/>
          </p:cNvGraphicFramePr>
          <p:nvPr>
            <p:extLst>
              <p:ext uri="{D42A27DB-BD31-4B8C-83A1-F6EECF244321}">
                <p14:modId xmlns:p14="http://schemas.microsoft.com/office/powerpoint/2010/main" val="66647946"/>
              </p:ext>
            </p:extLst>
          </p:nvPr>
        </p:nvGraphicFramePr>
        <p:xfrm>
          <a:off x="304800" y="1788589"/>
          <a:ext cx="5181600" cy="4078811"/>
        </p:xfrm>
        <a:graphic>
          <a:graphicData uri="http://schemas.openxmlformats.org/drawingml/2006/table">
            <a:tbl>
              <a:tblPr>
                <a:effectLst/>
              </a:tblPr>
              <a:tblGrid>
                <a:gridCol w="51816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SHIELD</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9664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Open-label, prospective, pilot trial </a:t>
                      </a:r>
                      <a:r>
                        <a:rPr lang="en-US" sz="1600" u="none" baseline="0" dirty="0">
                          <a:solidFill>
                            <a:srgbClr val="000000"/>
                          </a:solidFill>
                          <a:latin typeface="Arial" pitchFamily="22" charset="0"/>
                          <a:cs typeface="+mn-cs"/>
                        </a:rPr>
                        <a:t>evaluating efficacy of raltegravir in combination with abacavir-lamivudine in treatment-naïve persons with HIV.</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37)</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≥18 years</a:t>
                      </a:r>
                      <a:br>
                        <a:rPr lang="en-US" sz="1600" dirty="0">
                          <a:solidFill>
                            <a:srgbClr val="000000"/>
                          </a:solidFill>
                          <a:latin typeface="Arial" pitchFamily="22" charset="0"/>
                        </a:rPr>
                      </a:br>
                      <a:r>
                        <a:rPr lang="en-US" sz="1600" dirty="0">
                          <a:solidFill>
                            <a:srgbClr val="000000"/>
                          </a:solidFill>
                          <a:latin typeface="Arial" pitchFamily="22" charset="0"/>
                        </a:rPr>
                        <a:t>- Antiretroviral</a:t>
                      </a:r>
                      <a:r>
                        <a:rPr lang="en-US" sz="1600" baseline="0" dirty="0">
                          <a:solidFill>
                            <a:srgbClr val="000000"/>
                          </a:solidFill>
                          <a:latin typeface="Arial" pitchFamily="22" charset="0"/>
                        </a:rPr>
                        <a:t> therapy naïve </a:t>
                      </a:r>
                      <a:br>
                        <a:rPr lang="en-US" sz="1600" baseline="0" dirty="0">
                          <a:solidFill>
                            <a:srgbClr val="000000"/>
                          </a:solidFill>
                          <a:latin typeface="Arial" pitchFamily="22" charset="0"/>
                        </a:rPr>
                      </a:br>
                      <a:r>
                        <a:rPr lang="en-US" sz="1600" baseline="0" dirty="0">
                          <a:solidFill>
                            <a:srgbClr val="000000"/>
                          </a:solidFill>
                          <a:latin typeface="Arial" pitchFamily="22" charset="0"/>
                        </a:rPr>
                        <a:t>- HIV RNA &gt;1000 copies/mL</a:t>
                      </a:r>
                      <a:br>
                        <a:rPr lang="en-US" sz="1600" baseline="0" dirty="0">
                          <a:solidFill>
                            <a:srgbClr val="000000"/>
                          </a:solidFill>
                          <a:latin typeface="Arial" pitchFamily="22" charset="0"/>
                        </a:rPr>
                      </a:br>
                      <a:r>
                        <a:rPr lang="en-US" sz="1600" baseline="0" dirty="0">
                          <a:solidFill>
                            <a:srgbClr val="000000"/>
                          </a:solidFill>
                          <a:latin typeface="Arial" pitchFamily="22" charset="0"/>
                        </a:rPr>
                        <a:t>- HLA-B*5701 negative</a:t>
                      </a:r>
                      <a:br>
                        <a:rPr lang="en-US" sz="1600" baseline="0" dirty="0">
                          <a:solidFill>
                            <a:srgbClr val="000000"/>
                          </a:solidFill>
                          <a:latin typeface="Arial" pitchFamily="22" charset="0"/>
                        </a:rPr>
                      </a:br>
                      <a:r>
                        <a:rPr lang="en-US" sz="1600" baseline="0" dirty="0">
                          <a:solidFill>
                            <a:srgbClr val="000000"/>
                          </a:solidFill>
                          <a:latin typeface="Arial" pitchFamily="22" charset="0"/>
                        </a:rPr>
                        <a:t>- No resistance to any study drug</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a:t>
                      </a:r>
                      <a:br>
                        <a:rPr lang="en-US" sz="1600" b="1"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400 mg BID + Abacavir-Lamivudine QD</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88820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Raltegravir + Abacavir-Lamivudine </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SHIELD: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a:t>
            </a:r>
            <a:r>
              <a:rPr lang="en-US" dirty="0">
                <a:latin typeface="Arial" pitchFamily="-110" charset="0"/>
                <a:ea typeface="ＭＳ Ｐゴシック" pitchFamily="-110" charset="-128"/>
                <a:cs typeface="ＭＳ Ｐゴシック" pitchFamily="-110" charset="-128"/>
              </a:rPr>
              <a:t> 48: </a:t>
            </a:r>
            <a:r>
              <a:rPr lang="en-US" sz="2000" dirty="0">
                <a:solidFill>
                  <a:schemeClr val="bg1"/>
                </a:solidFill>
                <a:latin typeface="Arial" pitchFamily="-110" charset="0"/>
                <a:ea typeface="ＭＳ Ｐゴシック" pitchFamily="-110" charset="-128"/>
                <a:cs typeface="ＭＳ Ｐゴシック" pitchFamily="-110" charset="-128"/>
              </a:rPr>
              <a:t>Virologic Response</a:t>
            </a:r>
            <a:r>
              <a:rPr lang="en-US" dirty="0">
                <a:latin typeface="Arial" pitchFamily="-110" charset="0"/>
                <a:ea typeface="ＭＳ Ｐゴシック" pitchFamily="-110" charset="-128"/>
                <a:cs typeface="ＭＳ Ｐゴシック" pitchFamily="-110" charset="-128"/>
              </a:rPr>
              <a:t> </a:t>
            </a:r>
            <a:r>
              <a:rPr lang="en-US" sz="2000" dirty="0">
                <a:solidFill>
                  <a:schemeClr val="bg1"/>
                </a:solidFill>
                <a:latin typeface="Arial" pitchFamily="-110" charset="0"/>
                <a:ea typeface="ＭＳ Ｐゴシック" pitchFamily="-110" charset="-128"/>
                <a:cs typeface="ＭＳ Ｐゴシック" pitchFamily="-110" charset="-128"/>
              </a:rPr>
              <a:t>(</a:t>
            </a:r>
            <a:r>
              <a:rPr lang="en-US" dirty="0">
                <a:latin typeface="Arial" pitchFamily="-110" charset="0"/>
                <a:ea typeface="ＭＳ Ｐゴシック" pitchFamily="-110" charset="-128"/>
                <a:cs typeface="ＭＳ Ｐゴシック" pitchFamily="-110" charset="-128"/>
              </a:rPr>
              <a:t>missing/discontinuation</a:t>
            </a:r>
            <a:r>
              <a:rPr lang="en-US" sz="2000" dirty="0">
                <a:solidFill>
                  <a:schemeClr val="bg1"/>
                </a:solidFill>
                <a:latin typeface="Arial" pitchFamily="-110" charset="0"/>
                <a:ea typeface="ＭＳ Ｐゴシック" pitchFamily="-110" charset="-128"/>
                <a:cs typeface="ＭＳ Ｐゴシック" pitchFamily="-110" charset="-128"/>
              </a:rPr>
              <a:t> = failure)</a:t>
            </a:r>
          </a:p>
        </p:txBody>
      </p:sp>
      <p:sp>
        <p:nvSpPr>
          <p:cNvPr id="6" name="Content Placeholder 5"/>
          <p:cNvSpPr>
            <a:spLocks noGrp="1"/>
          </p:cNvSpPr>
          <p:nvPr>
            <p:ph type="body" sz="quarter" idx="16"/>
          </p:nvPr>
        </p:nvSpPr>
        <p:spPr/>
        <p:txBody>
          <a:bodyPr/>
          <a:lstStyle/>
          <a:p>
            <a:r>
              <a:rPr lang="en-US" dirty="0"/>
              <a:t>Source: Young B, et al. </a:t>
            </a:r>
            <a:r>
              <a:rPr lang="it-IT" dirty="0"/>
              <a:t>HIV </a:t>
            </a:r>
            <a:r>
              <a:rPr lang="it-IT" dirty="0" err="1"/>
              <a:t>Clin</a:t>
            </a:r>
            <a:r>
              <a:rPr lang="it-IT" dirty="0"/>
              <a:t> Trials. 2010;11:260-9.</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1085180860"/>
              </p:ext>
            </p:extLst>
          </p:nvPr>
        </p:nvGraphicFramePr>
        <p:xfrm>
          <a:off x="463311" y="1828807"/>
          <a:ext cx="8223489" cy="434338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242599"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32/35</a:t>
            </a:r>
          </a:p>
        </p:txBody>
      </p:sp>
      <p:sp>
        <p:nvSpPr>
          <p:cNvPr id="11" name="Rectangle 10"/>
          <p:cNvSpPr/>
          <p:nvPr/>
        </p:nvSpPr>
        <p:spPr>
          <a:xfrm>
            <a:off x="4578103"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20/23</a:t>
            </a:r>
          </a:p>
        </p:txBody>
      </p:sp>
      <p:sp>
        <p:nvSpPr>
          <p:cNvPr id="13" name="Rectangle 12"/>
          <p:cNvSpPr/>
          <p:nvPr/>
        </p:nvSpPr>
        <p:spPr>
          <a:xfrm>
            <a:off x="6897473"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12/12</a:t>
            </a:r>
          </a:p>
        </p:txBody>
      </p:sp>
      <p:cxnSp>
        <p:nvCxnSpPr>
          <p:cNvPr id="9" name="Straight Connector 8"/>
          <p:cNvCxnSpPr/>
          <p:nvPr/>
        </p:nvCxnSpPr>
        <p:spPr>
          <a:xfrm>
            <a:off x="3956801" y="5835912"/>
            <a:ext cx="43769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17620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400"/>
              </a:lnSpc>
            </a:pPr>
            <a:r>
              <a:rPr lang="en-US" sz="2400" dirty="0">
                <a:solidFill>
                  <a:srgbClr val="E7F1CA"/>
                </a:solidFill>
                <a:latin typeface="Arial" pitchFamily="22" charset="0"/>
              </a:rPr>
              <a:t>Raltegravir + Abacavir-Lamivudine </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SHIELD: Result</a:t>
            </a:r>
            <a:endParaRPr lang="en-US" sz="28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Lipid Concentrations</a:t>
            </a:r>
          </a:p>
        </p:txBody>
      </p:sp>
      <p:sp>
        <p:nvSpPr>
          <p:cNvPr id="8" name="Content Placeholder 7"/>
          <p:cNvSpPr>
            <a:spLocks noGrp="1"/>
          </p:cNvSpPr>
          <p:nvPr>
            <p:ph type="body" sz="quarter" idx="16"/>
          </p:nvPr>
        </p:nvSpPr>
        <p:spPr/>
        <p:txBody>
          <a:bodyPr/>
          <a:lstStyle/>
          <a:p>
            <a:r>
              <a:rPr lang="en-US" dirty="0"/>
              <a:t>Source: Young B, et al. </a:t>
            </a:r>
            <a:r>
              <a:rPr lang="it-IT" dirty="0"/>
              <a:t>HIV </a:t>
            </a:r>
            <a:r>
              <a:rPr lang="it-IT" dirty="0" err="1"/>
              <a:t>Clin</a:t>
            </a:r>
            <a:r>
              <a:rPr lang="it-IT" dirty="0"/>
              <a:t> Trials. 2010;11:260-9.</a:t>
            </a:r>
            <a:endParaRPr lang="it-IT" dirty="0">
              <a:latin typeface="Arial" pitchFamily="22" charset="0"/>
            </a:endParaRPr>
          </a:p>
        </p:txBody>
      </p:sp>
      <p:graphicFrame>
        <p:nvGraphicFramePr>
          <p:cNvPr id="6" name="Chart 5"/>
          <p:cNvGraphicFramePr>
            <a:graphicFrameLocks/>
          </p:cNvGraphicFramePr>
          <p:nvPr>
            <p:extLst/>
          </p:nvPr>
        </p:nvGraphicFramePr>
        <p:xfrm>
          <a:off x="683419" y="1828800"/>
          <a:ext cx="7774781"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22588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latin typeface="Arial" pitchFamily="22" charset="0"/>
              </a:rPr>
              <a:t>Raltegravir + Abacavir-Lamivudine </a:t>
            </a:r>
            <a:r>
              <a:rPr lang="en-US" sz="2400" dirty="0">
                <a:solidFill>
                  <a:srgbClr val="E7F1CA"/>
                </a:solidFill>
                <a:ea typeface="ＭＳ Ｐゴシック" pitchFamily="31" charset="-128"/>
                <a:cs typeface="ＭＳ Ｐゴシック" pitchFamily="31" charset="-128"/>
              </a:rPr>
              <a:t/>
            </a:r>
            <a:br>
              <a:rPr lang="en-US" sz="2400" dirty="0">
                <a:solidFill>
                  <a:srgbClr val="E7F1CA"/>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SHIELD: Conclusions </a:t>
            </a:r>
            <a:endParaRPr lang="en-US" sz="2800" dirty="0"/>
          </a:p>
        </p:txBody>
      </p:sp>
      <p:sp>
        <p:nvSpPr>
          <p:cNvPr id="7" name="Content Placeholder 6"/>
          <p:cNvSpPr>
            <a:spLocks noGrp="1"/>
          </p:cNvSpPr>
          <p:nvPr>
            <p:ph type="body" sz="quarter" idx="14"/>
          </p:nvPr>
        </p:nvSpPr>
        <p:spPr/>
        <p:txBody>
          <a:bodyPr/>
          <a:lstStyle/>
          <a:p>
            <a:r>
              <a:rPr lang="en-US" dirty="0"/>
              <a:t>Source: </a:t>
            </a:r>
            <a:r>
              <a:rPr lang="nb-NO" dirty="0"/>
              <a:t>Young B, et al. HIV </a:t>
            </a:r>
            <a:r>
              <a:rPr lang="nb-NO" dirty="0" err="1"/>
              <a:t>Clin</a:t>
            </a:r>
            <a:r>
              <a:rPr lang="nb-NO" dirty="0"/>
              <a:t> Trials. 2010;11:260-9.</a:t>
            </a:r>
          </a:p>
        </p:txBody>
      </p:sp>
      <p:graphicFrame>
        <p:nvGraphicFramePr>
          <p:cNvPr id="6" name="Table 5"/>
          <p:cNvGraphicFramePr>
            <a:graphicFrameLocks noGrp="1"/>
          </p:cNvGraphicFramePr>
          <p:nvPr>
            <p:extLst>
              <p:ext uri="{D42A27DB-BD31-4B8C-83A1-F6EECF244321}">
                <p14:modId xmlns:p14="http://schemas.microsoft.com/office/powerpoint/2010/main" val="1188238383"/>
              </p:ext>
            </p:extLst>
          </p:nvPr>
        </p:nvGraphicFramePr>
        <p:xfrm>
          <a:off x="0" y="25633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Conclusions</a:t>
                      </a:r>
                      <a:r>
                        <a:rPr lang="en-US" sz="2000" b="0" i="0" dirty="0">
                          <a:solidFill>
                            <a:srgbClr val="800000"/>
                          </a:solidFill>
                          <a:latin typeface="Arial"/>
                          <a:cs typeface="Arial"/>
                        </a:rPr>
                        <a:t>:</a:t>
                      </a:r>
                      <a:r>
                        <a:rPr lang="en-US" sz="2000" b="0" i="0" dirty="0">
                          <a:solidFill>
                            <a:schemeClr val="tx1"/>
                          </a:solidFill>
                          <a:latin typeface="Arial"/>
                          <a:cs typeface="Arial"/>
                        </a:rPr>
                        <a:t> </a:t>
                      </a:r>
                      <a:r>
                        <a:rPr lang="en-US" sz="2000" b="0" dirty="0">
                          <a:solidFill>
                            <a:schemeClr val="tx1"/>
                          </a:solidFill>
                          <a:latin typeface="+mn-lt"/>
                          <a:cs typeface="Arial"/>
                        </a:rPr>
                        <a:t>“In this pilot study, abacavir/lamivudine plus raltegravir was effective and generally well-tolerated over 48 weeks with modest changes in fasting lipids.</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878030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t>Raltegravir </a:t>
            </a:r>
            <a:r>
              <a:rPr lang="en-US" sz="2400" b="0" dirty="0" err="1"/>
              <a:t>vs</a:t>
            </a:r>
            <a:r>
              <a:rPr lang="en-US" sz="2400" b="0" dirty="0"/>
              <a:t> Darunavir/r </a:t>
            </a:r>
            <a:r>
              <a:rPr lang="en-US" sz="2400" b="0" dirty="0" err="1"/>
              <a:t>vs</a:t>
            </a:r>
            <a:r>
              <a:rPr lang="en-US" sz="2400" b="0" dirty="0"/>
              <a:t> Atazanavir/r </a:t>
            </a:r>
            <a:br>
              <a:rPr lang="en-US" sz="2400" b="0" dirty="0"/>
            </a:br>
            <a:r>
              <a:rPr lang="en-US" dirty="0"/>
              <a:t>ARDENT (ACTG 5257) Trial</a:t>
            </a:r>
          </a:p>
        </p:txBody>
      </p:sp>
      <p:sp>
        <p:nvSpPr>
          <p:cNvPr id="2" name="Text Placeholder 1">
            <a:extLst>
              <a:ext uri="{FF2B5EF4-FFF2-40B4-BE49-F238E27FC236}">
                <a16:creationId xmlns:a16="http://schemas.microsoft.com/office/drawing/2014/main" id="{DF03B11F-8548-B440-BA3B-5B071E0476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699680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4482445" y="2993307"/>
            <a:ext cx="434312" cy="1033951"/>
          </a:xfrm>
          <a:prstGeom prst="line">
            <a:avLst/>
          </a:prstGeom>
          <a:noFill/>
          <a:ln w="28575" cmpd="sng">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Darunavir/r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Atazanavir/r</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ARDENT (ACTG 5257): Study Design</a:t>
            </a:r>
            <a:endParaRPr lang="en-US" sz="2800" dirty="0"/>
          </a:p>
        </p:txBody>
      </p:sp>
      <p:sp>
        <p:nvSpPr>
          <p:cNvPr id="6" name="Content Placeholder 5"/>
          <p:cNvSpPr>
            <a:spLocks noGrp="1"/>
          </p:cNvSpPr>
          <p:nvPr>
            <p:ph type="body" sz="quarter" idx="14"/>
          </p:nvPr>
        </p:nvSpPr>
        <p:spPr/>
        <p:txBody>
          <a:bodyPr/>
          <a:lstStyle/>
          <a:p>
            <a:r>
              <a:rPr lang="en-US" dirty="0"/>
              <a:t>Source: Lennox JL, et al. Ann Intern Med. 2014;161:461-71.</a:t>
            </a:r>
            <a:endParaRPr lang="en-US" dirty="0">
              <a:latin typeface="Arial" pitchFamily="31" charset="0"/>
            </a:endParaRPr>
          </a:p>
        </p:txBody>
      </p:sp>
      <p:sp>
        <p:nvSpPr>
          <p:cNvPr id="24" name="Rectangle 7"/>
          <p:cNvSpPr>
            <a:spLocks noChangeArrowheads="1"/>
          </p:cNvSpPr>
          <p:nvPr/>
        </p:nvSpPr>
        <p:spPr bwMode="ltGray">
          <a:xfrm>
            <a:off x="5105400" y="2209800"/>
            <a:ext cx="3715512" cy="914400"/>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Atazanavir 300 mg QD + </a:t>
            </a:r>
            <a:br>
              <a:rPr lang="en-US" sz="1600" b="1" dirty="0">
                <a:solidFill>
                  <a:srgbClr val="000000"/>
                </a:solidFill>
                <a:latin typeface="Arial"/>
                <a:cs typeface="Arial"/>
              </a:rPr>
            </a:br>
            <a:r>
              <a:rPr lang="en-US" sz="1600" b="1" dirty="0">
                <a:solidFill>
                  <a:srgbClr val="000000"/>
                </a:solidFill>
                <a:latin typeface="Arial"/>
                <a:cs typeface="Arial"/>
              </a:rPr>
              <a:t>RTV 100 mg QD + TDF-FTC QD</a:t>
            </a:r>
            <a:br>
              <a:rPr lang="en-US" sz="1600" b="1" dirty="0">
                <a:solidFill>
                  <a:srgbClr val="000000"/>
                </a:solidFill>
                <a:latin typeface="Arial"/>
                <a:cs typeface="Arial"/>
              </a:rPr>
            </a:br>
            <a:r>
              <a:rPr lang="en-US" sz="1800" b="1" dirty="0">
                <a:solidFill>
                  <a:srgbClr val="000000"/>
                </a:solidFill>
                <a:latin typeface="Arial"/>
                <a:cs typeface="Arial"/>
              </a:rPr>
              <a:t> </a:t>
            </a:r>
            <a:r>
              <a:rPr lang="en-US" sz="1400" dirty="0">
                <a:solidFill>
                  <a:srgbClr val="000000"/>
                </a:solidFill>
                <a:latin typeface="Arial"/>
                <a:cs typeface="Arial"/>
              </a:rPr>
              <a:t>(n = 605)</a:t>
            </a:r>
          </a:p>
        </p:txBody>
      </p:sp>
      <p:sp>
        <p:nvSpPr>
          <p:cNvPr id="33" name="Rectangle 7"/>
          <p:cNvSpPr>
            <a:spLocks noChangeArrowheads="1"/>
          </p:cNvSpPr>
          <p:nvPr/>
        </p:nvSpPr>
        <p:spPr bwMode="ltGray">
          <a:xfrm>
            <a:off x="5123688" y="3368402"/>
            <a:ext cx="3715512" cy="914400"/>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600" b="1" dirty="0">
                <a:solidFill>
                  <a:srgbClr val="000000"/>
                </a:solidFill>
                <a:latin typeface="Arial"/>
                <a:cs typeface="Arial"/>
              </a:rPr>
              <a:t>Raltegravir 400 mg BID + </a:t>
            </a:r>
            <a:br>
              <a:rPr lang="en-US" sz="1600" b="1" dirty="0">
                <a:solidFill>
                  <a:srgbClr val="000000"/>
                </a:solidFill>
                <a:latin typeface="Arial"/>
                <a:cs typeface="Arial"/>
              </a:rPr>
            </a:br>
            <a:r>
              <a:rPr lang="en-US" sz="1600" b="1" dirty="0">
                <a:solidFill>
                  <a:srgbClr val="000000"/>
                </a:solidFill>
                <a:latin typeface="Arial"/>
                <a:cs typeface="Arial"/>
              </a:rPr>
              <a:t>TDF-FTC QD</a:t>
            </a:r>
          </a:p>
          <a:p>
            <a:pPr algn="ctr"/>
            <a:r>
              <a:rPr lang="en-US" sz="1400" dirty="0">
                <a:solidFill>
                  <a:srgbClr val="000000"/>
                </a:solidFill>
                <a:latin typeface="Arial"/>
                <a:cs typeface="Arial"/>
              </a:rPr>
              <a:t>(n = 603)</a:t>
            </a:r>
          </a:p>
        </p:txBody>
      </p:sp>
      <p:sp>
        <p:nvSpPr>
          <p:cNvPr id="3" name="TextBox 2"/>
          <p:cNvSpPr txBox="1">
            <a:spLocks/>
          </p:cNvSpPr>
          <p:nvPr/>
        </p:nvSpPr>
        <p:spPr>
          <a:xfrm>
            <a:off x="5123688" y="4582212"/>
            <a:ext cx="3715512" cy="830997"/>
          </a:xfrm>
          <a:prstGeom prst="rect">
            <a:avLst/>
          </a:prstGeom>
          <a:solidFill>
            <a:schemeClr val="accent5">
              <a:lumMod val="20000"/>
              <a:lumOff val="80000"/>
            </a:schemeClr>
          </a:solidFill>
          <a:ln w="19050">
            <a:solidFill>
              <a:schemeClr val="tx1"/>
            </a:solidFill>
          </a:ln>
        </p:spPr>
        <p:txBody>
          <a:bodyPr wrap="square" rtlCol="0" anchor="ctr" anchorCtr="1">
            <a:spAutoFit/>
          </a:bodyPr>
          <a:lstStyle/>
          <a:p>
            <a:pPr algn="ctr"/>
            <a:r>
              <a:rPr lang="en-US" sz="1600" b="1" dirty="0">
                <a:latin typeface="Arial"/>
              </a:rPr>
              <a:t>Darunavir 800 mg QD + </a:t>
            </a:r>
            <a:br>
              <a:rPr lang="en-US" sz="1600" b="1" dirty="0">
                <a:latin typeface="Arial"/>
              </a:rPr>
            </a:br>
            <a:r>
              <a:rPr lang="en-US" sz="1600" b="1" dirty="0">
                <a:latin typeface="Arial"/>
              </a:rPr>
              <a:t>RTV 100 mg QD + TDF-FTC QD</a:t>
            </a:r>
            <a:r>
              <a:rPr lang="en-US" sz="1800" b="1" dirty="0">
                <a:latin typeface="Arial"/>
              </a:rPr>
              <a:t> </a:t>
            </a:r>
            <a:br>
              <a:rPr lang="en-US" sz="1800" b="1" dirty="0">
                <a:latin typeface="Arial"/>
              </a:rPr>
            </a:br>
            <a:r>
              <a:rPr lang="en-US" sz="1400" dirty="0">
                <a:latin typeface="Arial"/>
              </a:rPr>
              <a:t>(n = 601)</a:t>
            </a:r>
          </a:p>
        </p:txBody>
      </p:sp>
      <p:sp>
        <p:nvSpPr>
          <p:cNvPr id="13" name="Line 11"/>
          <p:cNvSpPr>
            <a:spLocks noChangeAspect="1" noChangeShapeType="1"/>
          </p:cNvSpPr>
          <p:nvPr/>
        </p:nvSpPr>
        <p:spPr bwMode="auto">
          <a:xfrm rot="20430663">
            <a:off x="4509030" y="3629307"/>
            <a:ext cx="430471" cy="1024812"/>
          </a:xfrm>
          <a:prstGeom prst="line">
            <a:avLst/>
          </a:prstGeom>
          <a:noFill/>
          <a:ln w="28575" cmpd="sng">
            <a:solidFill>
              <a:srgbClr val="000000"/>
            </a:solidFill>
            <a:round/>
            <a:headEnd/>
            <a:tailEnd type="triangle" w="med" len="med"/>
          </a:ln>
          <a:effectLst/>
        </p:spPr>
        <p:txBody>
          <a:bodyPr wrap="none" anchor="ctr">
            <a:prstTxWarp prst="textNoShape">
              <a:avLst/>
            </a:prstTxWarp>
          </a:bodyPr>
          <a:lstStyle/>
          <a:p>
            <a:r>
              <a:rPr lang="en-US" dirty="0">
                <a:latin typeface="Arial"/>
                <a:cs typeface="Arial"/>
              </a:rPr>
              <a:t> </a:t>
            </a:r>
          </a:p>
        </p:txBody>
      </p:sp>
      <p:cxnSp>
        <p:nvCxnSpPr>
          <p:cNvPr id="14" name="Straight Arrow Connector 13"/>
          <p:cNvCxnSpPr/>
          <p:nvPr/>
        </p:nvCxnSpPr>
        <p:spPr>
          <a:xfrm>
            <a:off x="4371403" y="3810000"/>
            <a:ext cx="761483" cy="2"/>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0" name="Group 31"/>
          <p:cNvGraphicFramePr>
            <a:graphicFrameLocks noGrp="1"/>
          </p:cNvGraphicFramePr>
          <p:nvPr>
            <p:extLst>
              <p:ext uri="{D42A27DB-BD31-4B8C-83A1-F6EECF244321}">
                <p14:modId xmlns:p14="http://schemas.microsoft.com/office/powerpoint/2010/main" val="1968834101"/>
              </p:ext>
            </p:extLst>
          </p:nvPr>
        </p:nvGraphicFramePr>
        <p:xfrm>
          <a:off x="304800" y="1600200"/>
          <a:ext cx="4191000" cy="4642778"/>
        </p:xfrm>
        <a:graphic>
          <a:graphicData uri="http://schemas.openxmlformats.org/drawingml/2006/table">
            <a:tbl>
              <a:tblPr>
                <a:effectLst/>
              </a:tblPr>
              <a:tblGrid>
                <a:gridCol w="4191000">
                  <a:extLst>
                    <a:ext uri="{9D8B030D-6E8A-4147-A177-3AD203B41FA5}">
                      <a16:colId xmlns:a16="http://schemas.microsoft.com/office/drawing/2014/main" val="20000"/>
                    </a:ext>
                  </a:extLst>
                </a:gridCol>
              </a:tblGrid>
              <a:tr h="453810">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ARDENT (ACTG 5257)</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4041990">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Open-label, randomized, phase 3 trial evaluating virologic efficacy and tolerability of 3 NNRTI-sparing antiretroviral therapy regimens for persons with HIV.  </a:t>
                      </a:r>
                      <a:endParaRPr lang="en-US" sz="1600" u="sng" baseline="0" dirty="0">
                        <a:solidFill>
                          <a:srgbClr val="000000"/>
                        </a:solidFill>
                        <a:latin typeface="Arial"/>
                        <a:cs typeface="Arial"/>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1809)</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Antiretroviral-naïve </a:t>
                      </a:r>
                      <a:br>
                        <a:rPr lang="en-US" sz="1600" dirty="0">
                          <a:solidFill>
                            <a:srgbClr val="000000"/>
                          </a:solidFill>
                          <a:latin typeface="Arial" pitchFamily="22" charset="0"/>
                        </a:rPr>
                      </a:br>
                      <a:r>
                        <a:rPr lang="en-US" sz="1600" dirty="0">
                          <a:solidFill>
                            <a:srgbClr val="000000"/>
                          </a:solidFill>
                          <a:latin typeface="Arial" pitchFamily="22" charset="0"/>
                        </a:rPr>
                        <a:t>- CD4 </a:t>
                      </a:r>
                      <a:r>
                        <a:rPr lang="en-US" sz="1600" u="none" dirty="0">
                          <a:solidFill>
                            <a:srgbClr val="000000"/>
                          </a:solidFill>
                          <a:latin typeface="Arial" pitchFamily="22" charset="0"/>
                        </a:rPr>
                        <a:t>&gt;200 cells/mm</a:t>
                      </a:r>
                      <a:r>
                        <a:rPr lang="en-US" sz="1600" u="none" baseline="30000" dirty="0">
                          <a:solidFill>
                            <a:srgbClr val="000000"/>
                          </a:solidFill>
                          <a:latin typeface="Arial" pitchFamily="22" charset="0"/>
                        </a:rPr>
                        <a:t>3</a:t>
                      </a:r>
                      <a:br>
                        <a:rPr lang="en-US" sz="1600" u="none" baseline="30000" dirty="0">
                          <a:solidFill>
                            <a:srgbClr val="000000"/>
                          </a:solidFill>
                          <a:latin typeface="Arial" pitchFamily="22" charset="0"/>
                        </a:rPr>
                      </a:br>
                      <a:r>
                        <a:rPr lang="en-US" sz="1600" dirty="0">
                          <a:solidFill>
                            <a:srgbClr val="000000"/>
                          </a:solidFill>
                          <a:latin typeface="Arial" pitchFamily="22" charset="0"/>
                        </a:rPr>
                        <a:t>- HIV RNA &gt;1,000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No </a:t>
                      </a:r>
                      <a:r>
                        <a:rPr lang="en-US" sz="1600" dirty="0">
                          <a:solidFill>
                            <a:srgbClr val="000000"/>
                          </a:solidFill>
                          <a:latin typeface="Arial" pitchFamily="22" charset="0"/>
                        </a:rPr>
                        <a:t>resistance</a:t>
                      </a:r>
                      <a:r>
                        <a:rPr lang="en-US" sz="1600" baseline="0" dirty="0">
                          <a:solidFill>
                            <a:srgbClr val="000000"/>
                          </a:solidFill>
                          <a:latin typeface="Arial" pitchFamily="22" charset="0"/>
                        </a:rPr>
                        <a:t> to NRTIs or PIs</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ATZ 300 mg + RTV 100 mg + TDF-FTC</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RAL 400 mg BID + TDF-FTC</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DRV 800 mg + RTV 100 mg + TDF-FTC</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0651923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Darunavir/r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Atazanavir/r</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ARDENT (ACTG 5257): Results</a:t>
            </a:r>
            <a:endParaRPr lang="en-US" sz="2800" dirty="0"/>
          </a:p>
        </p:txBody>
      </p:sp>
      <p:sp>
        <p:nvSpPr>
          <p:cNvPr id="24" name="Content Placeholder 20"/>
          <p:cNvSpPr>
            <a:spLocks noGrp="1"/>
          </p:cNvSpPr>
          <p:nvPr>
            <p:ph type="body" sz="quarter" idx="15"/>
          </p:nvPr>
        </p:nvSpPr>
        <p:spPr/>
        <p:txBody>
          <a:bodyPr/>
          <a:lstStyle/>
          <a:p>
            <a:r>
              <a:rPr lang="en-US" sz="2000" dirty="0"/>
              <a:t>Week 96: Virologic Response (ITT analysis)</a:t>
            </a:r>
            <a:endParaRPr lang="en-US" sz="2000" dirty="0">
              <a:latin typeface="Arial" pitchFamily="31" charset="0"/>
            </a:endParaRPr>
          </a:p>
        </p:txBody>
      </p:sp>
      <p:sp>
        <p:nvSpPr>
          <p:cNvPr id="3" name="Text Placeholder 2"/>
          <p:cNvSpPr>
            <a:spLocks noGrp="1"/>
          </p:cNvSpPr>
          <p:nvPr>
            <p:ph type="body" sz="quarter" idx="16"/>
          </p:nvPr>
        </p:nvSpPr>
        <p:spPr/>
        <p:txBody>
          <a:bodyPr/>
          <a:lstStyle/>
          <a:p>
            <a:r>
              <a:rPr lang="en-US" dirty="0"/>
              <a:t>Source: Lennox JL, et al. Ann Intern Med. 2014;161:461-71.</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1816841426"/>
              </p:ext>
            </p:extLst>
          </p:nvPr>
        </p:nvGraphicFramePr>
        <p:xfrm>
          <a:off x="463311" y="1828807"/>
          <a:ext cx="8223489" cy="434338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2265010" y="4994984"/>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534/605</a:t>
            </a:r>
          </a:p>
        </p:txBody>
      </p:sp>
      <p:sp>
        <p:nvSpPr>
          <p:cNvPr id="10" name="Rectangle 9"/>
          <p:cNvSpPr/>
          <p:nvPr/>
        </p:nvSpPr>
        <p:spPr>
          <a:xfrm>
            <a:off x="4572000" y="4994984"/>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566/603</a:t>
            </a:r>
          </a:p>
        </p:txBody>
      </p:sp>
      <p:sp>
        <p:nvSpPr>
          <p:cNvPr id="11" name="Rectangle 10"/>
          <p:cNvSpPr/>
          <p:nvPr/>
        </p:nvSpPr>
        <p:spPr>
          <a:xfrm>
            <a:off x="6934200" y="4994984"/>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537/601</a:t>
            </a:r>
          </a:p>
        </p:txBody>
      </p:sp>
    </p:spTree>
    <p:extLst>
      <p:ext uri="{BB962C8B-B14F-4D97-AF65-F5344CB8AC3E}">
        <p14:creationId xmlns:p14="http://schemas.microsoft.com/office/powerpoint/2010/main" val="42251193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Darunavir/r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Atazanavir/r</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ARDENT (ACTG 5257): Results</a:t>
            </a:r>
            <a:endParaRPr lang="en-US" sz="2800" dirty="0"/>
          </a:p>
        </p:txBody>
      </p:sp>
      <p:sp>
        <p:nvSpPr>
          <p:cNvPr id="24" name="Content Placeholder 20"/>
          <p:cNvSpPr>
            <a:spLocks noGrp="1"/>
          </p:cNvSpPr>
          <p:nvPr>
            <p:ph type="body" sz="quarter" idx="15"/>
          </p:nvPr>
        </p:nvSpPr>
        <p:spPr/>
        <p:txBody>
          <a:bodyPr/>
          <a:lstStyle/>
          <a:p>
            <a:r>
              <a:rPr lang="en-US" sz="2000" dirty="0"/>
              <a:t>Week 96: Virologic and Tolerability Failures</a:t>
            </a:r>
            <a:endParaRPr lang="en-US" sz="2000" dirty="0">
              <a:latin typeface="Arial" pitchFamily="31" charset="0"/>
            </a:endParaRPr>
          </a:p>
        </p:txBody>
      </p:sp>
      <p:sp>
        <p:nvSpPr>
          <p:cNvPr id="3" name="Text Placeholder 2"/>
          <p:cNvSpPr>
            <a:spLocks noGrp="1"/>
          </p:cNvSpPr>
          <p:nvPr>
            <p:ph type="body" sz="quarter" idx="16"/>
          </p:nvPr>
        </p:nvSpPr>
        <p:spPr/>
        <p:txBody>
          <a:bodyPr/>
          <a:lstStyle/>
          <a:p>
            <a:r>
              <a:rPr lang="en-US" dirty="0"/>
              <a:t>Source: Lennox JL, et al. Ann Intern Med. 2014;161:461-71.</a:t>
            </a:r>
            <a:endParaRPr lang="en-US" dirty="0">
              <a:latin typeface="Arial" pitchFamily="31" charset="0"/>
            </a:endParaRPr>
          </a:p>
        </p:txBody>
      </p:sp>
      <p:graphicFrame>
        <p:nvGraphicFramePr>
          <p:cNvPr id="21" name="Chart 20"/>
          <p:cNvGraphicFramePr>
            <a:graphicFrameLocks/>
          </p:cNvGraphicFramePr>
          <p:nvPr>
            <p:extLst>
              <p:ext uri="{D42A27DB-BD31-4B8C-83A1-F6EECF244321}">
                <p14:modId xmlns:p14="http://schemas.microsoft.com/office/powerpoint/2010/main" val="632836848"/>
              </p:ext>
            </p:extLst>
          </p:nvPr>
        </p:nvGraphicFramePr>
        <p:xfrm>
          <a:off x="365760" y="1756355"/>
          <a:ext cx="84124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0" y="5867400"/>
            <a:ext cx="9144000" cy="523220"/>
          </a:xfrm>
          <a:prstGeom prst="rect">
            <a:avLst/>
          </a:prstGeom>
          <a:solidFill>
            <a:schemeClr val="bg1">
              <a:lumMod val="95000"/>
            </a:schemeClr>
          </a:solidFill>
        </p:spPr>
        <p:txBody>
          <a:bodyPr wrap="square" lIns="365760" rtlCol="0">
            <a:spAutoFit/>
          </a:bodyPr>
          <a:lstStyle/>
          <a:p>
            <a:r>
              <a:rPr lang="en-US" sz="1400" dirty="0">
                <a:latin typeface="Arial"/>
              </a:rPr>
              <a:t>^Virological failure: HIV RNA &gt;1,000 copies/mL after 16 weeks or &gt;200 copies/mL after 24 weeks </a:t>
            </a:r>
            <a:br>
              <a:rPr lang="en-US" sz="1400" dirty="0">
                <a:latin typeface="Arial"/>
              </a:rPr>
            </a:br>
            <a:r>
              <a:rPr lang="en-US" sz="1400" dirty="0">
                <a:solidFill>
                  <a:srgbClr val="000000"/>
                </a:solidFill>
                <a:latin typeface="Arial"/>
                <a:ea typeface="Arial"/>
                <a:cs typeface="Arial"/>
              </a:rPr>
              <a:t>°T</a:t>
            </a:r>
            <a:r>
              <a:rPr lang="en-US" sz="1400" dirty="0">
                <a:latin typeface="Arial"/>
              </a:rPr>
              <a:t>olerability failure: discontinuation of raltegravir, darunavir/r, or atazanavir/r for toxicity</a:t>
            </a:r>
          </a:p>
        </p:txBody>
      </p:sp>
    </p:spTree>
    <p:extLst>
      <p:ext uri="{BB962C8B-B14F-4D97-AF65-F5344CB8AC3E}">
        <p14:creationId xmlns:p14="http://schemas.microsoft.com/office/powerpoint/2010/main" val="27553385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80728" y="1365503"/>
            <a:ext cx="8595360" cy="5029200"/>
          </a:xfrm>
          <a:prstGeom prst="rect">
            <a:avLst/>
          </a:prstGeom>
          <a:solidFill>
            <a:schemeClr val="tx1">
              <a:alpha val="18000"/>
            </a:schemeClr>
          </a:solidFill>
          <a:ln>
            <a:solidFill>
              <a:schemeClr val="bg1"/>
            </a:solidFill>
          </a:ln>
          <a:effectLst/>
        </p:spPr>
        <p:txBody>
          <a:bodyPr tIns="13716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lnSpc>
                <a:spcPts val="2600"/>
              </a:lnSpc>
              <a:spcBef>
                <a:spcPts val="800"/>
              </a:spcBef>
              <a:buClr>
                <a:schemeClr val="accent2">
                  <a:lumMod val="40000"/>
                  <a:lumOff val="60000"/>
                </a:schemeClr>
              </a:buClr>
            </a:pPr>
            <a:r>
              <a:rPr lang="en-US" sz="2000" dirty="0">
                <a:solidFill>
                  <a:schemeClr val="accent2">
                    <a:lumMod val="20000"/>
                    <a:lumOff val="80000"/>
                  </a:schemeClr>
                </a:solidFill>
              </a:rPr>
              <a:t>Phase 3 Trials in Treatment Naïve</a:t>
            </a:r>
            <a:r>
              <a:rPr lang="en-US" sz="2000" dirty="0">
                <a:solidFill>
                  <a:schemeClr val="bg1"/>
                </a:solidFill>
              </a:rPr>
              <a:t/>
            </a:r>
            <a:br>
              <a:rPr lang="en-US" sz="2000" dirty="0">
                <a:solidFill>
                  <a:schemeClr val="bg1"/>
                </a:solidFill>
              </a:rPr>
            </a:br>
            <a:r>
              <a:rPr lang="en-US" sz="2000" dirty="0">
                <a:solidFill>
                  <a:schemeClr val="bg1"/>
                </a:solidFill>
              </a:rPr>
              <a:t>- STARTMRK: Raltegravir versus Efavirenz</a:t>
            </a:r>
            <a:br>
              <a:rPr lang="en-US" sz="2000" dirty="0">
                <a:solidFill>
                  <a:schemeClr val="bg1"/>
                </a:solidFill>
              </a:rPr>
            </a:br>
            <a:r>
              <a:rPr lang="en-US" sz="2000" dirty="0">
                <a:solidFill>
                  <a:schemeClr val="bg1"/>
                </a:solidFill>
              </a:rPr>
              <a:t>- SPRING-2: Raltegravir versus Dolutegravir</a:t>
            </a:r>
            <a:br>
              <a:rPr lang="en-US" sz="2000" dirty="0">
                <a:solidFill>
                  <a:schemeClr val="bg1"/>
                </a:solidFill>
              </a:rPr>
            </a:br>
            <a:r>
              <a:rPr lang="en-US" sz="2000" dirty="0">
                <a:solidFill>
                  <a:schemeClr val="bg1"/>
                </a:solidFill>
              </a:rPr>
              <a:t>- SHIELD: Raltegravir plus Abacavir-Lamivudine</a:t>
            </a:r>
            <a:br>
              <a:rPr lang="en-US" sz="2000" dirty="0">
                <a:solidFill>
                  <a:schemeClr val="bg1"/>
                </a:solidFill>
              </a:rPr>
            </a:br>
            <a:r>
              <a:rPr lang="en-US" sz="2000" dirty="0">
                <a:solidFill>
                  <a:schemeClr val="bg1"/>
                </a:solidFill>
              </a:rPr>
              <a:t>- ARDENT (ACTG 5257): Raltegravir vs. Darunavir/r vs. Atazanavir/r</a:t>
            </a:r>
          </a:p>
          <a:p>
            <a:pPr marL="182880" indent="-182880">
              <a:lnSpc>
                <a:spcPts val="2600"/>
              </a:lnSpc>
              <a:spcBef>
                <a:spcPts val="800"/>
              </a:spcBef>
              <a:buClr>
                <a:schemeClr val="accent2">
                  <a:lumMod val="40000"/>
                  <a:lumOff val="60000"/>
                </a:schemeClr>
              </a:buClr>
            </a:pPr>
            <a:r>
              <a:rPr lang="en-US" sz="2000" dirty="0">
                <a:solidFill>
                  <a:schemeClr val="accent2">
                    <a:lumMod val="20000"/>
                    <a:lumOff val="80000"/>
                  </a:schemeClr>
                </a:solidFill>
              </a:rPr>
              <a:t>Once Daily Raltegravir for Treatment Naïve</a:t>
            </a:r>
            <a:r>
              <a:rPr lang="en-US" sz="2000" dirty="0">
                <a:solidFill>
                  <a:schemeClr val="bg1"/>
                </a:solidFill>
              </a:rPr>
              <a:t/>
            </a:r>
            <a:br>
              <a:rPr lang="en-US" sz="2000" dirty="0">
                <a:solidFill>
                  <a:schemeClr val="bg1"/>
                </a:solidFill>
              </a:rPr>
            </a:br>
            <a:r>
              <a:rPr lang="en-US" sz="2000" dirty="0">
                <a:solidFill>
                  <a:schemeClr val="bg1"/>
                </a:solidFill>
              </a:rPr>
              <a:t>- QDMRK: Raltegravir 800 mg QD versus Raltegravir 400 mg BID </a:t>
            </a:r>
            <a:br>
              <a:rPr lang="en-US" sz="2000" dirty="0">
                <a:solidFill>
                  <a:schemeClr val="bg1"/>
                </a:solidFill>
              </a:rPr>
            </a:br>
            <a:r>
              <a:rPr lang="en-US" sz="2000" dirty="0">
                <a:solidFill>
                  <a:schemeClr val="bg1"/>
                </a:solidFill>
              </a:rPr>
              <a:t>- ONCEMRK: Raltegravir 1200 mg QD versus Raltegravir 400 mg BID</a:t>
            </a:r>
          </a:p>
          <a:p>
            <a:pPr marL="182880" indent="-182880">
              <a:lnSpc>
                <a:spcPts val="2600"/>
              </a:lnSpc>
              <a:spcBef>
                <a:spcPts val="800"/>
              </a:spcBef>
              <a:buClr>
                <a:schemeClr val="accent2">
                  <a:lumMod val="40000"/>
                  <a:lumOff val="60000"/>
                </a:schemeClr>
              </a:buClr>
            </a:pPr>
            <a:r>
              <a:rPr lang="en-US" sz="2000" dirty="0">
                <a:solidFill>
                  <a:schemeClr val="accent2">
                    <a:lumMod val="20000"/>
                    <a:lumOff val="80000"/>
                  </a:schemeClr>
                </a:solidFill>
              </a:rPr>
              <a:t>Dual Therapy with Raltegravir for Treatment Naïve</a:t>
            </a:r>
            <a:r>
              <a:rPr lang="en-US" sz="2000" dirty="0">
                <a:solidFill>
                  <a:schemeClr val="bg1"/>
                </a:solidFill>
              </a:rPr>
              <a:t/>
            </a:r>
            <a:br>
              <a:rPr lang="en-US" sz="2000" dirty="0">
                <a:solidFill>
                  <a:schemeClr val="bg1"/>
                </a:solidFill>
              </a:rPr>
            </a:br>
            <a:r>
              <a:rPr lang="en-US" sz="2000" dirty="0">
                <a:solidFill>
                  <a:schemeClr val="bg1"/>
                </a:solidFill>
              </a:rPr>
              <a:t>- PROGRESS: Lopinavir/r + TDF versus Lopinavir/r + Raltegravir </a:t>
            </a:r>
            <a:br>
              <a:rPr lang="en-US" sz="2000" dirty="0">
                <a:solidFill>
                  <a:schemeClr val="bg1"/>
                </a:solidFill>
              </a:rPr>
            </a:br>
            <a:r>
              <a:rPr lang="en-US" sz="2000" dirty="0">
                <a:solidFill>
                  <a:schemeClr val="bg1"/>
                </a:solidFill>
              </a:rPr>
              <a:t>- SPARTAN: Raltegravir plus Atazanavir/r versus 2NRTIs + Atazanavir</a:t>
            </a:r>
            <a:br>
              <a:rPr lang="en-US" sz="2000" dirty="0">
                <a:solidFill>
                  <a:schemeClr val="bg1"/>
                </a:solidFill>
              </a:rPr>
            </a:br>
            <a:r>
              <a:rPr lang="en-US" sz="2000" dirty="0">
                <a:solidFill>
                  <a:schemeClr val="bg1"/>
                </a:solidFill>
              </a:rPr>
              <a:t>- RADAR: Raltegravir plus Darunavir/r versus TDF-FTC + Darunavir/r</a:t>
            </a:r>
            <a:br>
              <a:rPr lang="en-US" sz="2000" dirty="0">
                <a:solidFill>
                  <a:schemeClr val="bg1"/>
                </a:solidFill>
              </a:rPr>
            </a:br>
            <a:r>
              <a:rPr lang="en-US" sz="2000" dirty="0">
                <a:solidFill>
                  <a:schemeClr val="bg1"/>
                </a:solidFill>
              </a:rPr>
              <a:t>- ACTG 5262: Raltegravir plus Darunavir/r</a:t>
            </a:r>
            <a:br>
              <a:rPr lang="en-US" sz="2000" dirty="0">
                <a:solidFill>
                  <a:schemeClr val="bg1"/>
                </a:solidFill>
              </a:rPr>
            </a:br>
            <a:r>
              <a:rPr lang="en-US" sz="2000" dirty="0">
                <a:solidFill>
                  <a:schemeClr val="bg1"/>
                </a:solidFill>
              </a:rPr>
              <a:t>- NEAT001/ANRS143: Raltegravir + DRV/r vs TDF-FTC + DRV/r</a:t>
            </a:r>
            <a:br>
              <a:rPr lang="en-US" sz="2000" dirty="0">
                <a:solidFill>
                  <a:schemeClr val="bg1"/>
                </a:solidFill>
              </a:rPr>
            </a:br>
            <a:r>
              <a:rPr lang="en-US" sz="2000" dirty="0">
                <a:solidFill>
                  <a:schemeClr val="bg1"/>
                </a:solidFill>
              </a:rPr>
              <a:t/>
            </a:r>
            <a:br>
              <a:rPr lang="en-US" sz="2000" dirty="0">
                <a:solidFill>
                  <a:schemeClr val="bg1"/>
                </a:solidFill>
              </a:rPr>
            </a:br>
            <a:endParaRPr lang="en-US" sz="2000" dirty="0">
              <a:solidFill>
                <a:schemeClr val="bg1"/>
              </a:solidFill>
            </a:endParaRPr>
          </a:p>
        </p:txBody>
      </p:sp>
      <p:sp>
        <p:nvSpPr>
          <p:cNvPr id="5" name="Title 1"/>
          <p:cNvSpPr txBox="1">
            <a:spLocks/>
          </p:cNvSpPr>
          <p:nvPr/>
        </p:nvSpPr>
        <p:spPr>
          <a:xfrm>
            <a:off x="280730" y="457200"/>
            <a:ext cx="8595360" cy="908303"/>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400" dirty="0"/>
              <a:t>Raltegravir</a:t>
            </a:r>
            <a:br>
              <a:rPr lang="en-US" sz="2400" dirty="0"/>
            </a:br>
            <a:r>
              <a:rPr lang="en-US" sz="2400" dirty="0"/>
              <a:t>Summary of Key Studies</a:t>
            </a:r>
          </a:p>
        </p:txBody>
      </p:sp>
    </p:spTree>
    <p:extLst>
      <p:ext uri="{BB962C8B-B14F-4D97-AF65-F5344CB8AC3E}">
        <p14:creationId xmlns:p14="http://schemas.microsoft.com/office/powerpoint/2010/main" val="237058729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Darunavir/r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Atazanavir/r</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ARDENT (ACTG 5257): Results</a:t>
            </a:r>
            <a:endParaRPr lang="en-US" sz="2800" dirty="0"/>
          </a:p>
        </p:txBody>
      </p:sp>
      <p:sp>
        <p:nvSpPr>
          <p:cNvPr id="3" name="Text Placeholder 2"/>
          <p:cNvSpPr>
            <a:spLocks noGrp="1"/>
          </p:cNvSpPr>
          <p:nvPr>
            <p:ph type="body" sz="quarter" idx="14"/>
          </p:nvPr>
        </p:nvSpPr>
        <p:spPr/>
        <p:txBody>
          <a:bodyPr/>
          <a:lstStyle/>
          <a:p>
            <a:r>
              <a:rPr lang="en-US" dirty="0"/>
              <a:t>Source: Lennox JL, et al. Ann Intern Med. 2014;161:461-71.</a:t>
            </a:r>
            <a:endParaRPr lang="en-US" dirty="0">
              <a:latin typeface="Arial" pitchFamily="31" charset="0"/>
            </a:endParaRPr>
          </a:p>
        </p:txBody>
      </p:sp>
      <p:graphicFrame>
        <p:nvGraphicFramePr>
          <p:cNvPr id="7" name="Group 45"/>
          <p:cNvGraphicFramePr>
            <a:graphicFrameLocks noGrp="1"/>
          </p:cNvGraphicFramePr>
          <p:nvPr>
            <p:extLst>
              <p:ext uri="{D42A27DB-BD31-4B8C-83A1-F6EECF244321}">
                <p14:modId xmlns:p14="http://schemas.microsoft.com/office/powerpoint/2010/main" val="4147038285"/>
              </p:ext>
            </p:extLst>
          </p:nvPr>
        </p:nvGraphicFramePr>
        <p:xfrm>
          <a:off x="304800" y="1371600"/>
          <a:ext cx="8458200" cy="4800596"/>
        </p:xfrm>
        <a:graphic>
          <a:graphicData uri="http://schemas.openxmlformats.org/drawingml/2006/table">
            <a:tbl>
              <a:tblPr>
                <a:effectLst/>
              </a:tblPr>
              <a:tblGrid>
                <a:gridCol w="3200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406204">
                <a:tc gridSpan="4">
                  <a:txBody>
                    <a:bodyPr/>
                    <a:lstStyle/>
                    <a:p>
                      <a:pPr marL="0" marR="0" lvl="0" indent="0" algn="l" defTabSz="457200" rtl="0" eaLnBrk="0" fontAlgn="base" latinLnBrk="0" hangingPunct="0">
                        <a:lnSpc>
                          <a:spcPct val="100000"/>
                        </a:lnSpc>
                        <a:spcBef>
                          <a:spcPts val="0"/>
                        </a:spcBef>
                        <a:spcAft>
                          <a:spcPts val="0"/>
                        </a:spcAft>
                        <a:buClr>
                          <a:srgbClr val="7592A4"/>
                        </a:buClr>
                        <a:buSzTx/>
                        <a:buFont typeface="Arial" pitchFamily="-106" charset="0"/>
                        <a:buNone/>
                        <a:tabLst/>
                      </a:pPr>
                      <a:r>
                        <a:rPr lang="en-US" sz="1700" b="1" dirty="0">
                          <a:solidFill>
                            <a:schemeClr val="bg1"/>
                          </a:solidFill>
                        </a:rPr>
                        <a:t>Genotype</a:t>
                      </a:r>
                      <a:r>
                        <a:rPr lang="en-US" sz="1700" b="1" baseline="0" dirty="0">
                          <a:solidFill>
                            <a:schemeClr val="bg1"/>
                          </a:solidFill>
                        </a:rPr>
                        <a:t> Resistance Testing in ACTG 5257</a:t>
                      </a:r>
                      <a:endParaRPr kumimoji="0" lang="en-US" sz="1700" b="1" i="0" u="none" strike="noStrike" cap="none" normalizeH="0" baseline="0" dirty="0">
                        <a:ln>
                          <a:noFill/>
                        </a:ln>
                        <a:solidFill>
                          <a:schemeClr val="bg1"/>
                        </a:solidFill>
                        <a:effectLst/>
                        <a:latin typeface="+mn-lt"/>
                        <a:ea typeface="ＭＳ Ｐゴシック" pitchFamily="-106" charset="-128"/>
                        <a:cs typeface="Arial"/>
                      </a:endParaRPr>
                    </a:p>
                  </a:txBody>
                  <a:tcPr marR="182880" marT="0" marB="0" anchor="ctr" horzOverflow="overflow">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latin typeface="+mn-lt"/>
                        <a:cs typeface="Arial"/>
                      </a:endParaRPr>
                    </a:p>
                  </a:txBody>
                  <a:tcPr marL="182880" marR="182880" marT="137160" marB="137160" anchor="ctr" horzOverflow="overflow">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26496"/>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0" i="0" u="none" strike="noStrike" cap="none" normalizeH="0" baseline="0" dirty="0">
                        <a:ln>
                          <a:noFill/>
                        </a:ln>
                        <a:solidFill>
                          <a:schemeClr val="bg1"/>
                        </a:solidFill>
                        <a:effectLst/>
                        <a:latin typeface="+mn-lt"/>
                        <a:ea typeface="ＭＳ Ｐゴシック" pitchFamily="-106" charset="-128"/>
                        <a:cs typeface="Arial"/>
                      </a:endParaRPr>
                    </a:p>
                  </a:txBody>
                  <a:tcPr marR="182880" marT="137160" marB="137160" anchor="ctr" horzOverflow="overflow">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0" i="0" u="none" strike="noStrike" cap="none" normalizeH="0" baseline="0" dirty="0">
                        <a:ln>
                          <a:noFill/>
                        </a:ln>
                        <a:solidFill>
                          <a:schemeClr val="bg1"/>
                        </a:solidFill>
                        <a:effectLst/>
                        <a:latin typeface="+mn-lt"/>
                        <a:ea typeface="ＭＳ Ｐゴシック" pitchFamily="-106" charset="-128"/>
                        <a:cs typeface="Arial"/>
                      </a:endParaRPr>
                    </a:p>
                  </a:txBody>
                  <a:tcPr marR="182880" marT="137160" marB="137160" anchor="ctr" horzOverflow="overflow">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406204">
                <a:tc>
                  <a:txBody>
                    <a:bodyPr/>
                    <a:lstStyle/>
                    <a:p>
                      <a:pPr marL="0" marR="0" lvl="0" indent="0" algn="l" defTabSz="457200" rtl="0" eaLnBrk="0" fontAlgn="base" latinLnBrk="0" hangingPunct="0">
                        <a:lnSpc>
                          <a:spcPct val="100000"/>
                        </a:lnSpc>
                        <a:spcBef>
                          <a:spcPts val="0"/>
                        </a:spcBef>
                        <a:spcAft>
                          <a:spcPts val="0"/>
                        </a:spcAft>
                        <a:buClr>
                          <a:srgbClr val="7592A4"/>
                        </a:buClr>
                        <a:buSzTx/>
                        <a:buFont typeface="Arial" pitchFamily="-106" charset="0"/>
                        <a:buNone/>
                        <a:tabLst/>
                      </a:pPr>
                      <a:r>
                        <a:rPr kumimoji="0" lang="en-US" sz="1700" b="1" i="0" u="none" strike="noStrike" cap="none" normalizeH="0" baseline="0" dirty="0">
                          <a:ln>
                            <a:noFill/>
                          </a:ln>
                          <a:solidFill>
                            <a:schemeClr val="bg1"/>
                          </a:solidFill>
                          <a:effectLst/>
                          <a:latin typeface="+mn-lt"/>
                          <a:ea typeface="ＭＳ Ｐゴシック" pitchFamily="-106" charset="-128"/>
                          <a:cs typeface="Arial"/>
                        </a:rPr>
                        <a:t>Variable</a:t>
                      </a:r>
                    </a:p>
                  </a:txBody>
                  <a:tcPr marR="182880" marT="0" marB="0" anchor="ctr" horzOverflow="overflow">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err="1">
                          <a:solidFill>
                            <a:schemeClr val="bg1"/>
                          </a:solidFill>
                          <a:latin typeface="+mn-lt"/>
                          <a:cs typeface="Arial"/>
                        </a:rPr>
                        <a:t>Atazanavir</a:t>
                      </a:r>
                      <a:r>
                        <a:rPr lang="en-US" sz="1700" b="1" dirty="0">
                          <a:solidFill>
                            <a:schemeClr val="bg1"/>
                          </a:solidFill>
                          <a:latin typeface="+mn-lt"/>
                          <a:cs typeface="Arial"/>
                        </a:rPr>
                        <a:t>/r</a:t>
                      </a:r>
                    </a:p>
                  </a:txBody>
                  <a:tcPr marL="182880" marR="18288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29548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err="1">
                          <a:solidFill>
                            <a:schemeClr val="bg1"/>
                          </a:solidFill>
                          <a:latin typeface="+mn-lt"/>
                          <a:cs typeface="Arial"/>
                        </a:rPr>
                        <a:t>Raltegravir</a:t>
                      </a:r>
                      <a:endParaRPr lang="en-US" sz="1700" b="1" dirty="0">
                        <a:solidFill>
                          <a:schemeClr val="bg1"/>
                        </a:solidFill>
                        <a:latin typeface="+mn-lt"/>
                        <a:cs typeface="Arial"/>
                      </a:endParaRPr>
                    </a:p>
                  </a:txBody>
                  <a:tcPr marL="182880" marR="182880"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5802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err="1">
                          <a:solidFill>
                            <a:schemeClr val="bg1"/>
                          </a:solidFill>
                          <a:latin typeface="+mn-lt"/>
                          <a:cs typeface="Arial"/>
                        </a:rPr>
                        <a:t>Darunavir</a:t>
                      </a:r>
                      <a:r>
                        <a:rPr lang="en-US" sz="1700" b="1" dirty="0">
                          <a:solidFill>
                            <a:schemeClr val="bg1"/>
                          </a:solidFill>
                          <a:latin typeface="+mn-lt"/>
                          <a:cs typeface="Arial"/>
                        </a:rPr>
                        <a:t>/r</a:t>
                      </a:r>
                    </a:p>
                  </a:txBody>
                  <a:tcPr marL="182880" marR="182880" marT="0" marB="0" anchor="ctr" horzOverflow="overflow">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80693E"/>
                    </a:solidFill>
                  </a:tcPr>
                </a:tc>
                <a:extLst>
                  <a:ext uri="{0D108BD9-81ED-4DB2-BD59-A6C34878D82A}">
                    <a16:rowId xmlns:a16="http://schemas.microsoft.com/office/drawing/2014/main" val="10001"/>
                  </a:ext>
                </a:extLst>
              </a:tr>
              <a:tr h="332349">
                <a:tc>
                  <a:txBody>
                    <a:bodyPr/>
                    <a:lstStyle/>
                    <a:p>
                      <a:pPr algn="l">
                        <a:spcBef>
                          <a:spcPts val="0"/>
                        </a:spcBef>
                        <a:spcAft>
                          <a:spcPts val="0"/>
                        </a:spcAft>
                      </a:pPr>
                      <a:r>
                        <a:rPr lang="en-US" sz="1700" dirty="0"/>
                        <a:t>Virologic</a:t>
                      </a:r>
                      <a:r>
                        <a:rPr lang="en-US" sz="1700" baseline="0" dirty="0"/>
                        <a:t> failure (n)</a:t>
                      </a:r>
                      <a:endParaRPr lang="en-US" sz="1700" baseline="30000" dirty="0">
                        <a:latin typeface="+mn-lt"/>
                      </a:endParaRPr>
                    </a:p>
                  </a:txBody>
                  <a:tcPr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95</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spcBef>
                          <a:spcPts val="0"/>
                        </a:spcBef>
                        <a:spcAft>
                          <a:spcPts val="0"/>
                        </a:spcAft>
                      </a:pPr>
                      <a:r>
                        <a:rPr lang="en-US" sz="1700" dirty="0">
                          <a:latin typeface="+mn-lt"/>
                        </a:rPr>
                        <a:t>85</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spcBef>
                          <a:spcPts val="0"/>
                        </a:spcBef>
                        <a:spcAft>
                          <a:spcPts val="0"/>
                        </a:spcAft>
                      </a:pPr>
                      <a:r>
                        <a:rPr lang="en-US" sz="1700" dirty="0">
                          <a:latin typeface="+mn-lt"/>
                        </a:rPr>
                        <a:t>115</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2349">
                <a:tc>
                  <a:txBody>
                    <a:bodyPr/>
                    <a:lstStyle/>
                    <a:p>
                      <a:pPr algn="l">
                        <a:spcBef>
                          <a:spcPts val="0"/>
                        </a:spcBef>
                        <a:spcAft>
                          <a:spcPts val="0"/>
                        </a:spcAft>
                      </a:pPr>
                      <a:r>
                        <a:rPr lang="en-US" sz="1700" dirty="0"/>
                        <a:t>Genotype testing</a:t>
                      </a:r>
                      <a:r>
                        <a:rPr lang="en-US" sz="1700" baseline="0" dirty="0"/>
                        <a:t> complete</a:t>
                      </a:r>
                      <a:endParaRPr lang="en-US" sz="1700" baseline="30000" dirty="0">
                        <a:latin typeface="+mn-lt"/>
                      </a:endParaRPr>
                    </a:p>
                  </a:txBody>
                  <a:tcPr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mn-lt"/>
                        </a:rPr>
                        <a:t>75</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mn-lt"/>
                        </a:rPr>
                        <a:t>65</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mn-lt"/>
                        </a:rPr>
                        <a:t>99</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03"/>
                  </a:ext>
                </a:extLst>
              </a:tr>
              <a:tr h="332349">
                <a:tc>
                  <a:txBody>
                    <a:bodyPr/>
                    <a:lstStyle/>
                    <a:p>
                      <a:pPr algn="l">
                        <a:spcBef>
                          <a:spcPts val="0"/>
                        </a:spcBef>
                        <a:spcAft>
                          <a:spcPts val="0"/>
                        </a:spcAft>
                      </a:pPr>
                      <a:r>
                        <a:rPr lang="en-US" sz="1700" dirty="0"/>
                        <a:t>Any resistance</a:t>
                      </a:r>
                      <a:endParaRPr lang="en-US" sz="1700" baseline="30000" dirty="0">
                        <a:latin typeface="+mn-lt"/>
                      </a:endParaRPr>
                    </a:p>
                  </a:txBody>
                  <a:tcPr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sym typeface="Zapf Dingbats"/>
                        </a:rPr>
                        <a:t>9</a:t>
                      </a:r>
                      <a:endParaRPr lang="en-US" sz="1700" dirty="0">
                        <a:latin typeface="+mn-lt"/>
                      </a:endParaRP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mn-lt"/>
                        </a:rPr>
                        <a:t>18</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mn-lt"/>
                        </a:rPr>
                        <a:t>4</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332349">
                <a:tc>
                  <a:txBody>
                    <a:bodyPr/>
                    <a:lstStyle/>
                    <a:p>
                      <a:pPr algn="l">
                        <a:spcBef>
                          <a:spcPts val="0"/>
                        </a:spcBef>
                        <a:spcAft>
                          <a:spcPts val="0"/>
                        </a:spcAft>
                      </a:pPr>
                      <a:r>
                        <a:rPr lang="en-US" sz="1700" dirty="0"/>
                        <a:t>PI resistance</a:t>
                      </a:r>
                      <a:endParaRPr lang="en-US" sz="1700" dirty="0">
                        <a:latin typeface="+mn-lt"/>
                      </a:endParaRPr>
                    </a:p>
                  </a:txBody>
                  <a:tcPr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sym typeface="Zapf Dingbats"/>
                        </a:rPr>
                        <a:t>0</a:t>
                      </a:r>
                      <a:endParaRPr lang="en-US" sz="1700" dirty="0">
                        <a:latin typeface="+mn-lt"/>
                      </a:endParaRP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05"/>
                  </a:ext>
                </a:extLst>
              </a:tr>
              <a:tr h="332349">
                <a:tc>
                  <a:txBody>
                    <a:bodyPr/>
                    <a:lstStyle/>
                    <a:p>
                      <a:pPr algn="l">
                        <a:spcBef>
                          <a:spcPts val="0"/>
                        </a:spcBef>
                        <a:spcAft>
                          <a:spcPts val="0"/>
                        </a:spcAft>
                      </a:pPr>
                      <a:r>
                        <a:rPr lang="en-US" sz="1700" dirty="0"/>
                        <a:t>NRTI-only resistance</a:t>
                      </a:r>
                      <a:endParaRPr lang="en-US" sz="1700" dirty="0">
                        <a:latin typeface="+mn-lt"/>
                      </a:endParaRPr>
                    </a:p>
                  </a:txBody>
                  <a:tcPr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sym typeface="Zapf Dingbats"/>
                        </a:rPr>
                        <a:t>8</a:t>
                      </a:r>
                      <a:endParaRPr lang="en-US" sz="1700" dirty="0">
                        <a:latin typeface="+mn-lt"/>
                      </a:endParaRP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7</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3</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r h="332349">
                <a:tc>
                  <a:txBody>
                    <a:bodyPr/>
                    <a:lstStyle/>
                    <a:p>
                      <a:pPr algn="l">
                        <a:spcBef>
                          <a:spcPts val="0"/>
                        </a:spcBef>
                        <a:spcAft>
                          <a:spcPts val="0"/>
                        </a:spcAft>
                      </a:pPr>
                      <a:r>
                        <a:rPr lang="en-US" sz="1700" dirty="0">
                          <a:latin typeface="+mn-lt"/>
                        </a:rPr>
                        <a:t>FTC</a:t>
                      </a:r>
                    </a:p>
                  </a:txBody>
                  <a:tcPr marL="365760"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5</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7</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3</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07"/>
                  </a:ext>
                </a:extLst>
              </a:tr>
              <a:tr h="332349">
                <a:tc>
                  <a:txBody>
                    <a:bodyPr/>
                    <a:lstStyle/>
                    <a:p>
                      <a:pPr algn="l">
                        <a:spcBef>
                          <a:spcPts val="0"/>
                        </a:spcBef>
                        <a:spcAft>
                          <a:spcPts val="0"/>
                        </a:spcAft>
                      </a:pPr>
                      <a:r>
                        <a:rPr lang="en-US" sz="1700" dirty="0">
                          <a:latin typeface="+mn-lt"/>
                        </a:rPr>
                        <a:t>TDF</a:t>
                      </a:r>
                    </a:p>
                  </a:txBody>
                  <a:tcPr marL="365760"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2</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r h="332349">
                <a:tc>
                  <a:txBody>
                    <a:bodyPr/>
                    <a:lstStyle/>
                    <a:p>
                      <a:pPr algn="l">
                        <a:spcBef>
                          <a:spcPts val="0"/>
                        </a:spcBef>
                        <a:spcAft>
                          <a:spcPts val="0"/>
                        </a:spcAft>
                      </a:pPr>
                      <a:r>
                        <a:rPr lang="en-US" sz="1700" dirty="0">
                          <a:latin typeface="+mn-lt"/>
                        </a:rPr>
                        <a:t>TDF and FTC</a:t>
                      </a:r>
                    </a:p>
                  </a:txBody>
                  <a:tcPr marL="365760"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1</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09"/>
                  </a:ext>
                </a:extLst>
              </a:tr>
              <a:tr h="332349">
                <a:tc>
                  <a:txBody>
                    <a:bodyPr/>
                    <a:lstStyle/>
                    <a:p>
                      <a:pPr algn="l">
                        <a:spcBef>
                          <a:spcPts val="0"/>
                        </a:spcBef>
                        <a:spcAft>
                          <a:spcPts val="0"/>
                        </a:spcAft>
                      </a:pPr>
                      <a:r>
                        <a:rPr lang="en-US" sz="1700" dirty="0">
                          <a:latin typeface="+mn-lt"/>
                        </a:rPr>
                        <a:t>INSTI-only resistance</a:t>
                      </a:r>
                    </a:p>
                  </a:txBody>
                  <a:tcPr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1</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1</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1</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10"/>
                  </a:ext>
                </a:extLst>
              </a:tr>
              <a:tr h="332349">
                <a:tc>
                  <a:txBody>
                    <a:bodyPr/>
                    <a:lstStyle/>
                    <a:p>
                      <a:pPr algn="l">
                        <a:spcBef>
                          <a:spcPts val="0"/>
                        </a:spcBef>
                        <a:spcAft>
                          <a:spcPts val="0"/>
                        </a:spcAft>
                      </a:pPr>
                      <a:r>
                        <a:rPr lang="en-US" sz="1700" dirty="0">
                          <a:latin typeface="+mn-lt"/>
                        </a:rPr>
                        <a:t>NRTI and INSTI resistance</a:t>
                      </a:r>
                    </a:p>
                  </a:txBody>
                  <a:tcPr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10</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11"/>
                  </a:ext>
                </a:extLst>
              </a:tr>
              <a:tr h="332349">
                <a:tc>
                  <a:txBody>
                    <a:bodyPr/>
                    <a:lstStyle/>
                    <a:p>
                      <a:pPr algn="l">
                        <a:spcBef>
                          <a:spcPts val="0"/>
                        </a:spcBef>
                        <a:spcAft>
                          <a:spcPts val="0"/>
                        </a:spcAft>
                      </a:pPr>
                      <a:r>
                        <a:rPr lang="en-US" sz="1700" dirty="0">
                          <a:latin typeface="+mn-lt"/>
                        </a:rPr>
                        <a:t>RAL and FTC</a:t>
                      </a:r>
                    </a:p>
                  </a:txBody>
                  <a:tcPr marL="365760"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7</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12"/>
                  </a:ext>
                </a:extLst>
              </a:tr>
              <a:tr h="332349">
                <a:tc>
                  <a:txBody>
                    <a:bodyPr/>
                    <a:lstStyle/>
                    <a:p>
                      <a:pPr algn="l">
                        <a:spcBef>
                          <a:spcPts val="0"/>
                        </a:spcBef>
                        <a:spcAft>
                          <a:spcPts val="0"/>
                        </a:spcAft>
                      </a:pPr>
                      <a:r>
                        <a:rPr lang="en-US" sz="1700" dirty="0">
                          <a:latin typeface="+mn-lt"/>
                        </a:rPr>
                        <a:t>RAL</a:t>
                      </a:r>
                      <a:r>
                        <a:rPr lang="en-US" sz="1700" baseline="0" dirty="0">
                          <a:latin typeface="+mn-lt"/>
                        </a:rPr>
                        <a:t>, TDF and FTC</a:t>
                      </a:r>
                      <a:endParaRPr lang="en-US" sz="1700" dirty="0">
                        <a:latin typeface="+mn-lt"/>
                      </a:endParaRPr>
                    </a:p>
                  </a:txBody>
                  <a:tcPr marL="365760" marT="0" marB="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3</a:t>
                      </a:r>
                    </a:p>
                  </a:txBody>
                  <a:tcPr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spcBef>
                          <a:spcPts val="0"/>
                        </a:spcBef>
                        <a:spcAft>
                          <a:spcPts val="0"/>
                        </a:spcAft>
                      </a:pPr>
                      <a:r>
                        <a:rPr lang="en-US" sz="1700" dirty="0">
                          <a:latin typeface="+mn-lt"/>
                        </a:rPr>
                        <a:t>0</a:t>
                      </a:r>
                    </a:p>
                  </a:txBody>
                  <a:tcPr marT="0" marB="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61063796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Darunavir/r </a:t>
            </a:r>
            <a:r>
              <a:rPr lang="en-US" sz="2400" dirty="0" err="1">
                <a:solidFill>
                  <a:schemeClr val="accent2">
                    <a:lumMod val="20000"/>
                    <a:lumOff val="80000"/>
                  </a:schemeClr>
                </a:solidFill>
                <a:ea typeface="ＭＳ Ｐゴシック" pitchFamily="31" charset="-128"/>
                <a:cs typeface="ＭＳ Ｐゴシック" pitchFamily="31" charset="-128"/>
              </a:rPr>
              <a:t>vs</a:t>
            </a:r>
            <a:r>
              <a:rPr lang="en-US" sz="2400" dirty="0">
                <a:solidFill>
                  <a:schemeClr val="accent2">
                    <a:lumMod val="20000"/>
                    <a:lumOff val="80000"/>
                  </a:schemeClr>
                </a:solidFill>
                <a:ea typeface="ＭＳ Ｐゴシック" pitchFamily="31" charset="-128"/>
                <a:cs typeface="ＭＳ Ｐゴシック" pitchFamily="31" charset="-128"/>
              </a:rPr>
              <a:t> Atazanavir/r</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ARDENT (ACTG 5257): Conclusions </a:t>
            </a:r>
            <a:endParaRPr lang="en-US" sz="2800" dirty="0"/>
          </a:p>
        </p:txBody>
      </p:sp>
      <p:sp>
        <p:nvSpPr>
          <p:cNvPr id="7" name="Content Placeholder 6"/>
          <p:cNvSpPr>
            <a:spLocks noGrp="1"/>
          </p:cNvSpPr>
          <p:nvPr>
            <p:ph type="body" sz="quarter" idx="14"/>
          </p:nvPr>
        </p:nvSpPr>
        <p:spPr/>
        <p:txBody>
          <a:bodyPr/>
          <a:lstStyle/>
          <a:p>
            <a:r>
              <a:rPr lang="en-US" dirty="0"/>
              <a:t>Source: Lennox JL, et al. Ann Intern Med. 2014;161:461-71.</a:t>
            </a:r>
            <a:endParaRPr lang="en-US" dirty="0">
              <a:latin typeface="Arial" pitchFamily="31" charset="0"/>
            </a:endParaRPr>
          </a:p>
        </p:txBody>
      </p:sp>
      <p:graphicFrame>
        <p:nvGraphicFramePr>
          <p:cNvPr id="6" name="Table 5"/>
          <p:cNvGraphicFramePr>
            <a:graphicFrameLocks noGrp="1"/>
          </p:cNvGraphicFramePr>
          <p:nvPr>
            <p:extLst/>
          </p:nvPr>
        </p:nvGraphicFramePr>
        <p:xfrm>
          <a:off x="0" y="25633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a:t>
                      </a:r>
                      <a:r>
                        <a:rPr lang="en-US" sz="2000" b="0" i="0" dirty="0">
                          <a:solidFill>
                            <a:srgbClr val="800000"/>
                          </a:solidFill>
                          <a:latin typeface="Arial"/>
                          <a:cs typeface="Arial"/>
                        </a:rPr>
                        <a:t>:</a:t>
                      </a:r>
                      <a:r>
                        <a:rPr lang="en-US" sz="2000" b="0" i="0" dirty="0">
                          <a:solidFill>
                            <a:schemeClr val="tx1"/>
                          </a:solidFill>
                          <a:latin typeface="Arial"/>
                          <a:cs typeface="Arial"/>
                        </a:rPr>
                        <a:t> </a:t>
                      </a:r>
                      <a:r>
                        <a:rPr lang="en-US" sz="2000" b="0" dirty="0">
                          <a:solidFill>
                            <a:schemeClr val="tx1"/>
                          </a:solidFill>
                          <a:latin typeface="+mn-lt"/>
                          <a:cs typeface="Arial"/>
                        </a:rPr>
                        <a:t>“Over 2 years, all 3 regimens attained high and equivalent rates of virologic control. Tolerability of regimens containing raltegravir or ritonavir-boosted darunavir was superior to that of the ritonavir-boosted atazanavir regimen</a:t>
                      </a:r>
                      <a:r>
                        <a:rPr lang="en-US" sz="2000" b="0" baseline="0" dirty="0">
                          <a:solidFill>
                            <a:schemeClr val="tx1"/>
                          </a:solidFill>
                          <a:latin typeface="Arial"/>
                          <a:cs typeface="Arial"/>
                        </a:rPr>
                        <a:t>.</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413173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Raltegravir</a:t>
            </a:r>
          </a:p>
        </p:txBody>
      </p:sp>
      <p:sp>
        <p:nvSpPr>
          <p:cNvPr id="3" name="Text Placeholder 2"/>
          <p:cNvSpPr>
            <a:spLocks noGrp="1"/>
          </p:cNvSpPr>
          <p:nvPr>
            <p:ph type="body" idx="1"/>
          </p:nvPr>
        </p:nvSpPr>
        <p:spPr/>
        <p:txBody>
          <a:bodyPr/>
          <a:lstStyle/>
          <a:p>
            <a:r>
              <a:rPr lang="en-US" dirty="0"/>
              <a:t>Initial Therapy: Once daily</a:t>
            </a:r>
          </a:p>
          <a:p>
            <a:endParaRPr lang="en-US" dirty="0"/>
          </a:p>
        </p:txBody>
      </p:sp>
    </p:spTree>
    <p:extLst>
      <p:ext uri="{BB962C8B-B14F-4D97-AF65-F5344CB8AC3E}">
        <p14:creationId xmlns:p14="http://schemas.microsoft.com/office/powerpoint/2010/main" val="381541942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4000"/>
              </a:lnSpc>
            </a:pPr>
            <a:r>
              <a:rPr lang="en-US" sz="2400" b="0" dirty="0">
                <a:solidFill>
                  <a:srgbClr val="001D48"/>
                </a:solidFill>
              </a:rPr>
              <a:t>Raltegravir 800 mg </a:t>
            </a:r>
            <a:r>
              <a:rPr lang="en-US" sz="2400" b="0" dirty="0">
                <a:solidFill>
                  <a:schemeClr val="tx2"/>
                </a:solidFill>
              </a:rPr>
              <a:t>Once Daily versus 400 mg Twice Daily</a:t>
            </a:r>
            <a:br>
              <a:rPr lang="en-US" sz="2400" b="0" dirty="0">
                <a:solidFill>
                  <a:schemeClr val="tx2"/>
                </a:solidFill>
              </a:rPr>
            </a:br>
            <a:r>
              <a:rPr lang="en-US" dirty="0"/>
              <a:t>QDMRK Trial</a:t>
            </a:r>
            <a:endParaRPr lang="en-US" dirty="0">
              <a:solidFill>
                <a:schemeClr val="tx2"/>
              </a:solidFill>
            </a:endParaRPr>
          </a:p>
        </p:txBody>
      </p:sp>
      <p:sp>
        <p:nvSpPr>
          <p:cNvPr id="3" name="Text Placeholder 2">
            <a:extLst>
              <a:ext uri="{FF2B5EF4-FFF2-40B4-BE49-F238E27FC236}">
                <a16:creationId xmlns:a16="http://schemas.microsoft.com/office/drawing/2014/main" id="{7A94962A-BE5E-0743-8762-51EA51A304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6884958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16772" y="3001915"/>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016772" y="3607224"/>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31" charset="-128"/>
                <a:cs typeface="ＭＳ Ｐゴシック" pitchFamily="31" charset="-128"/>
              </a:rPr>
              <a:t>[Raltegravir 800 mg Once Daily or 400 mg Twice Daily] + TDF-FTC</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3100" dirty="0">
                <a:solidFill>
                  <a:srgbClr val="FFFFFF"/>
                </a:solidFill>
                <a:ea typeface="ＭＳ Ｐゴシック" pitchFamily="22" charset="-128"/>
                <a:cs typeface="ＭＳ Ｐゴシック" pitchFamily="22" charset="-128"/>
              </a:rPr>
              <a:t>QDMRK: Study Design</a:t>
            </a:r>
            <a:endParaRPr lang="en-US" sz="3100" dirty="0"/>
          </a:p>
        </p:txBody>
      </p:sp>
      <p:sp>
        <p:nvSpPr>
          <p:cNvPr id="6" name="Content Placeholder 5"/>
          <p:cNvSpPr>
            <a:spLocks noGrp="1"/>
          </p:cNvSpPr>
          <p:nvPr>
            <p:ph type="body" sz="quarter" idx="14"/>
          </p:nvPr>
        </p:nvSpPr>
        <p:spPr/>
        <p:txBody>
          <a:bodyPr/>
          <a:lstStyle/>
          <a:p>
            <a:r>
              <a:rPr lang="en-US" dirty="0"/>
              <a:t>Source: </a:t>
            </a:r>
            <a:r>
              <a:rPr lang="en-US" dirty="0" err="1"/>
              <a:t>Eron</a:t>
            </a:r>
            <a:r>
              <a:rPr lang="en-US" dirty="0"/>
              <a:t> JJ, et al.  Lancet Infect Dis. 2011;11:907-15.</a:t>
            </a:r>
            <a:endParaRPr lang="en-US" dirty="0">
              <a:latin typeface="Arial" pitchFamily="31" charset="0"/>
            </a:endParaRPr>
          </a:p>
        </p:txBody>
      </p:sp>
      <p:sp>
        <p:nvSpPr>
          <p:cNvPr id="24" name="Rectangle 7"/>
          <p:cNvSpPr>
            <a:spLocks noChangeArrowheads="1"/>
          </p:cNvSpPr>
          <p:nvPr/>
        </p:nvSpPr>
        <p:spPr bwMode="ltGray">
          <a:xfrm>
            <a:off x="5581912" y="2465842"/>
            <a:ext cx="3263053" cy="109117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Raltegravir 800 mg QD + TDF-FTC </a:t>
            </a:r>
            <a:br>
              <a:rPr lang="en-US" sz="1800" b="1" dirty="0">
                <a:solidFill>
                  <a:srgbClr val="000000"/>
                </a:solidFill>
                <a:latin typeface="Arial"/>
                <a:cs typeface="Arial"/>
              </a:rPr>
            </a:br>
            <a:r>
              <a:rPr lang="en-US" sz="1400" dirty="0">
                <a:solidFill>
                  <a:srgbClr val="000000"/>
                </a:solidFill>
                <a:latin typeface="Arial"/>
                <a:cs typeface="Arial"/>
              </a:rPr>
              <a:t>(n = 386)</a:t>
            </a:r>
          </a:p>
        </p:txBody>
      </p:sp>
      <p:sp>
        <p:nvSpPr>
          <p:cNvPr id="33" name="Rectangle 7"/>
          <p:cNvSpPr>
            <a:spLocks noChangeArrowheads="1"/>
          </p:cNvSpPr>
          <p:nvPr/>
        </p:nvSpPr>
        <p:spPr bwMode="ltGray">
          <a:xfrm>
            <a:off x="5581912" y="3709421"/>
            <a:ext cx="3263053"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Raltegravir 400 mg BID + TDF-FTC </a:t>
            </a:r>
            <a:br>
              <a:rPr lang="en-US" sz="1800" b="1" dirty="0">
                <a:solidFill>
                  <a:srgbClr val="000000"/>
                </a:solidFill>
                <a:latin typeface="Arial"/>
                <a:cs typeface="Arial"/>
              </a:rPr>
            </a:br>
            <a:r>
              <a:rPr lang="en-US" sz="1400" dirty="0">
                <a:solidFill>
                  <a:srgbClr val="000000"/>
                </a:solidFill>
                <a:latin typeface="Arial"/>
                <a:cs typeface="Arial"/>
              </a:rPr>
              <a:t>(n = 389)</a:t>
            </a:r>
          </a:p>
        </p:txBody>
      </p:sp>
      <p:graphicFrame>
        <p:nvGraphicFramePr>
          <p:cNvPr id="10" name="Group 31"/>
          <p:cNvGraphicFramePr>
            <a:graphicFrameLocks noGrp="1"/>
          </p:cNvGraphicFramePr>
          <p:nvPr>
            <p:extLst>
              <p:ext uri="{D42A27DB-BD31-4B8C-83A1-F6EECF244321}">
                <p14:modId xmlns:p14="http://schemas.microsoft.com/office/powerpoint/2010/main" val="3185649672"/>
              </p:ext>
            </p:extLst>
          </p:nvPr>
        </p:nvGraphicFramePr>
        <p:xfrm>
          <a:off x="410633" y="1524000"/>
          <a:ext cx="4694767" cy="4163139"/>
        </p:xfrm>
        <a:graphic>
          <a:graphicData uri="http://schemas.openxmlformats.org/drawingml/2006/table">
            <a:tbl>
              <a:tblPr>
                <a:effectLst/>
              </a:tblPr>
              <a:tblGrid>
                <a:gridCol w="46947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QDMRK Study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Randomized, double-blind, phase 3 trial in antiretroviral-naïve persons with HIV </a:t>
                      </a:r>
                      <a:r>
                        <a:rPr lang="en-US" sz="1600" baseline="0" dirty="0">
                          <a:solidFill>
                            <a:srgbClr val="000000"/>
                          </a:solidFill>
                          <a:latin typeface="Arial" pitchFamily="22" charset="0"/>
                        </a:rPr>
                        <a:t>to compare the efficacy of once-daily with twice-daily Raltegravir.</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775)</a:t>
                      </a:r>
                      <a:r>
                        <a:rPr lang="en-US" sz="1600" b="0" u="sng" baseline="0" dirty="0">
                          <a:solidFill>
                            <a:srgbClr val="000000"/>
                          </a:solidFill>
                          <a:latin typeface="+mn-lt"/>
                          <a:cs typeface="Arial"/>
                        </a:rPr>
                        <a:t/>
                      </a:r>
                      <a:br>
                        <a:rPr lang="en-US" sz="1600" b="0" u="sng" baseline="0" dirty="0">
                          <a:solidFill>
                            <a:srgbClr val="000000"/>
                          </a:solidFill>
                          <a:latin typeface="+mn-lt"/>
                          <a:cs typeface="Arial"/>
                        </a:rPr>
                      </a:br>
                      <a:r>
                        <a:rPr lang="en-US" sz="1600" b="0" u="none" baseline="0" dirty="0">
                          <a:solidFill>
                            <a:srgbClr val="000000"/>
                          </a:solidFill>
                          <a:latin typeface="+mn-lt"/>
                          <a:cs typeface="Arial"/>
                        </a:rPr>
                        <a:t>-</a:t>
                      </a:r>
                      <a:r>
                        <a:rPr lang="en-US" sz="1600"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Antiretroviral-naïve </a:t>
                      </a:r>
                      <a:br>
                        <a:rPr lang="en-US" sz="1600" dirty="0">
                          <a:solidFill>
                            <a:srgbClr val="000000"/>
                          </a:solidFill>
                          <a:latin typeface="Arial" pitchFamily="22" charset="0"/>
                        </a:rPr>
                      </a:br>
                      <a:r>
                        <a:rPr lang="en-US" sz="1600" dirty="0">
                          <a:solidFill>
                            <a:srgbClr val="000000"/>
                          </a:solidFill>
                          <a:latin typeface="Arial" pitchFamily="22" charset="0"/>
                        </a:rPr>
                        <a:t>- HIV RNA &gt;</a:t>
                      </a:r>
                      <a:r>
                        <a:rPr lang="en-US" sz="1600" baseline="0" dirty="0">
                          <a:solidFill>
                            <a:srgbClr val="000000"/>
                          </a:solidFill>
                          <a:latin typeface="Arial" pitchFamily="22" charset="0"/>
                        </a:rPr>
                        <a:t>5</a:t>
                      </a:r>
                      <a:r>
                        <a:rPr lang="en-US" sz="1600" dirty="0">
                          <a:solidFill>
                            <a:srgbClr val="000000"/>
                          </a:solidFill>
                          <a:latin typeface="Arial" pitchFamily="22" charset="0"/>
                        </a:rPr>
                        <a:t>,000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No </a:t>
                      </a:r>
                      <a:r>
                        <a:rPr lang="en-US" sz="1600" dirty="0">
                          <a:solidFill>
                            <a:srgbClr val="000000"/>
                          </a:solidFill>
                          <a:latin typeface="Arial" pitchFamily="22" charset="0"/>
                        </a:rPr>
                        <a:t>CD4</a:t>
                      </a:r>
                      <a:r>
                        <a:rPr lang="en-US" sz="1600" baseline="0" dirty="0">
                          <a:solidFill>
                            <a:srgbClr val="000000"/>
                          </a:solidFill>
                          <a:latin typeface="Arial" pitchFamily="22" charset="0"/>
                        </a:rPr>
                        <a:t> criteria</a:t>
                      </a:r>
                      <a:br>
                        <a:rPr lang="en-US" sz="1600" baseline="0" dirty="0">
                          <a:solidFill>
                            <a:srgbClr val="000000"/>
                          </a:solidFill>
                          <a:latin typeface="Arial" pitchFamily="22" charset="0"/>
                        </a:rPr>
                      </a:br>
                      <a:r>
                        <a:rPr lang="en-US" sz="1600" baseline="0" dirty="0">
                          <a:solidFill>
                            <a:srgbClr val="000000"/>
                          </a:solidFill>
                          <a:latin typeface="Arial" pitchFamily="22" charset="0"/>
                        </a:rPr>
                        <a:t>- No relevant mutations</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800 mg QD + TDF-FTC</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Raltegravir 400 mg BID + TDF-FTC</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6520829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31" charset="-128"/>
                <a:cs typeface="ＭＳ Ｐゴシック" pitchFamily="31" charset="-128"/>
              </a:rPr>
              <a:t>[Raltegravir 800 mg Once Daily or 400 mg Twice Daily] + TDF-FTC</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QDMRK: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sz="2000" dirty="0" err="1">
                <a:solidFill>
                  <a:schemeClr val="bg1"/>
                </a:solidFill>
                <a:latin typeface="Arial" pitchFamily="-110" charset="0"/>
                <a:ea typeface="ＭＳ Ｐゴシック" pitchFamily="-110" charset="-128"/>
                <a:cs typeface="ＭＳ Ｐゴシック" pitchFamily="-110" charset="-128"/>
              </a:rPr>
              <a:t>Virologic</a:t>
            </a:r>
            <a:r>
              <a:rPr lang="en-US" sz="2000" dirty="0">
                <a:solidFill>
                  <a:schemeClr val="bg1"/>
                </a:solidFill>
                <a:latin typeface="Arial" pitchFamily="-110" charset="0"/>
                <a:ea typeface="ＭＳ Ｐゴシック" pitchFamily="-110" charset="-128"/>
                <a:cs typeface="ＭＳ Ｐゴシック" pitchFamily="-110" charset="-128"/>
              </a:rPr>
              <a:t> Response: Week 48 (non-completer = failure)</a:t>
            </a:r>
          </a:p>
        </p:txBody>
      </p:sp>
      <p:sp>
        <p:nvSpPr>
          <p:cNvPr id="6" name="Content Placeholder 5"/>
          <p:cNvSpPr>
            <a:spLocks noGrp="1"/>
          </p:cNvSpPr>
          <p:nvPr>
            <p:ph type="body" sz="quarter" idx="16"/>
          </p:nvPr>
        </p:nvSpPr>
        <p:spPr/>
        <p:txBody>
          <a:bodyPr/>
          <a:lstStyle/>
          <a:p>
            <a:r>
              <a:rPr lang="en-US" dirty="0"/>
              <a:t>Source: </a:t>
            </a:r>
            <a:r>
              <a:rPr lang="en-US" dirty="0" err="1"/>
              <a:t>Eron</a:t>
            </a:r>
            <a:r>
              <a:rPr lang="en-US" dirty="0"/>
              <a:t> JJ, et al.  Lancet Infect Dis. 2011;11:907-15.</a:t>
            </a:r>
            <a:endParaRPr lang="en-US" dirty="0">
              <a:latin typeface="Arial" pitchFamily="31" charset="0"/>
            </a:endParaRPr>
          </a:p>
        </p:txBody>
      </p:sp>
      <p:graphicFrame>
        <p:nvGraphicFramePr>
          <p:cNvPr id="7" name="Chart 6"/>
          <p:cNvGraphicFramePr>
            <a:graphicFrameLocks/>
          </p:cNvGraphicFramePr>
          <p:nvPr>
            <p:extLst/>
          </p:nvPr>
        </p:nvGraphicFramePr>
        <p:xfrm>
          <a:off x="381008" y="1828807"/>
          <a:ext cx="8223489" cy="434338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7526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318/382</a:t>
            </a:r>
          </a:p>
        </p:txBody>
      </p:sp>
      <p:sp>
        <p:nvSpPr>
          <p:cNvPr id="10" name="Rectangle 9"/>
          <p:cNvSpPr/>
          <p:nvPr/>
        </p:nvSpPr>
        <p:spPr>
          <a:xfrm>
            <a:off x="26035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343/386</a:t>
            </a:r>
          </a:p>
        </p:txBody>
      </p:sp>
      <p:sp>
        <p:nvSpPr>
          <p:cNvPr id="11" name="Rectangle 10"/>
          <p:cNvSpPr/>
          <p:nvPr/>
        </p:nvSpPr>
        <p:spPr>
          <a:xfrm>
            <a:off x="40640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205/230</a:t>
            </a:r>
          </a:p>
        </p:txBody>
      </p:sp>
      <p:sp>
        <p:nvSpPr>
          <p:cNvPr id="12" name="Rectangle 11"/>
          <p:cNvSpPr/>
          <p:nvPr/>
        </p:nvSpPr>
        <p:spPr>
          <a:xfrm>
            <a:off x="49149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215/234</a:t>
            </a:r>
          </a:p>
        </p:txBody>
      </p:sp>
      <p:sp>
        <p:nvSpPr>
          <p:cNvPr id="13" name="Rectangle 12"/>
          <p:cNvSpPr/>
          <p:nvPr/>
        </p:nvSpPr>
        <p:spPr>
          <a:xfrm>
            <a:off x="63881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113/152</a:t>
            </a:r>
          </a:p>
        </p:txBody>
      </p:sp>
      <p:sp>
        <p:nvSpPr>
          <p:cNvPr id="14" name="Rectangle 13"/>
          <p:cNvSpPr/>
          <p:nvPr/>
        </p:nvSpPr>
        <p:spPr>
          <a:xfrm>
            <a:off x="72390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128/152</a:t>
            </a:r>
          </a:p>
        </p:txBody>
      </p:sp>
      <p:cxnSp>
        <p:nvCxnSpPr>
          <p:cNvPr id="15" name="Straight Connector 14"/>
          <p:cNvCxnSpPr/>
          <p:nvPr/>
        </p:nvCxnSpPr>
        <p:spPr>
          <a:xfrm>
            <a:off x="3914821" y="5791200"/>
            <a:ext cx="43769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46953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31" charset="-128"/>
                <a:cs typeface="ＭＳ Ｐゴシック" pitchFamily="31" charset="-128"/>
              </a:rPr>
              <a:t>[Raltegravir 800 mg Once Daily or 400 mg Twice Daily] + TDF-FTC</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QDMRK: Conclusions</a:t>
            </a:r>
            <a:endParaRPr lang="en-US" sz="3100" dirty="0"/>
          </a:p>
        </p:txBody>
      </p:sp>
      <p:sp>
        <p:nvSpPr>
          <p:cNvPr id="7" name="Content Placeholder 6"/>
          <p:cNvSpPr>
            <a:spLocks noGrp="1"/>
          </p:cNvSpPr>
          <p:nvPr>
            <p:ph type="body" sz="quarter" idx="14"/>
          </p:nvPr>
        </p:nvSpPr>
        <p:spPr/>
        <p:txBody>
          <a:bodyPr/>
          <a:lstStyle/>
          <a:p>
            <a:r>
              <a:rPr lang="en-US" dirty="0"/>
              <a:t>Source: </a:t>
            </a:r>
            <a:r>
              <a:rPr lang="en-US" dirty="0" err="1"/>
              <a:t>Eron</a:t>
            </a:r>
            <a:r>
              <a:rPr lang="en-US" dirty="0"/>
              <a:t> JJ, et al.  Lancet Infect Dis. 2011;11:907-15.</a:t>
            </a:r>
            <a:endParaRPr lang="en-US" dirty="0">
              <a:latin typeface="Arial" pitchFamily="31" charset="0"/>
            </a:endParaRPr>
          </a:p>
        </p:txBody>
      </p:sp>
      <p:graphicFrame>
        <p:nvGraphicFramePr>
          <p:cNvPr id="6" name="Table 5"/>
          <p:cNvGraphicFramePr>
            <a:graphicFrameLocks noGrp="1"/>
          </p:cNvGraphicFramePr>
          <p:nvPr>
            <p:extLst/>
          </p:nvPr>
        </p:nvGraphicFramePr>
        <p:xfrm>
          <a:off x="0" y="25633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500"/>
                        </a:lnSpc>
                      </a:pPr>
                      <a:r>
                        <a:rPr lang="en-US" sz="2000" b="1" i="0" dirty="0">
                          <a:solidFill>
                            <a:srgbClr val="800000"/>
                          </a:solidFill>
                          <a:latin typeface="Arial"/>
                          <a:cs typeface="Arial"/>
                        </a:rPr>
                        <a:t>Interpretation</a:t>
                      </a:r>
                      <a:r>
                        <a:rPr lang="en-US" sz="2000" b="0" i="0" dirty="0">
                          <a:solidFill>
                            <a:srgbClr val="800000"/>
                          </a:solidFill>
                          <a:latin typeface="Arial"/>
                          <a:cs typeface="Arial"/>
                        </a:rPr>
                        <a:t>:</a:t>
                      </a:r>
                      <a:r>
                        <a:rPr lang="en-US" sz="2000" b="0" i="0" dirty="0">
                          <a:solidFill>
                            <a:schemeClr val="tx1"/>
                          </a:solidFill>
                          <a:latin typeface="Arial"/>
                          <a:cs typeface="Arial"/>
                        </a:rPr>
                        <a:t> </a:t>
                      </a:r>
                      <a:r>
                        <a:rPr lang="en-US" sz="2000" b="0" dirty="0">
                          <a:solidFill>
                            <a:schemeClr val="tx1"/>
                          </a:solidFill>
                          <a:latin typeface="Arial"/>
                          <a:cs typeface="Arial"/>
                        </a:rPr>
                        <a:t>“</a:t>
                      </a:r>
                      <a:r>
                        <a:rPr lang="en-US" sz="2000" b="0" i="0" u="none" strike="noStrike" kern="1200" baseline="0" dirty="0">
                          <a:solidFill>
                            <a:schemeClr val="tx1"/>
                          </a:solidFill>
                          <a:latin typeface="+mn-lt"/>
                          <a:ea typeface="+mn-ea"/>
                          <a:cs typeface="Arial"/>
                        </a:rPr>
                        <a:t>Despite high response rates with both regimens, once-daily raltegravir cannot be recommended in place of twice-daily dosing.</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9912876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fontScale="90000"/>
          </a:bodyPr>
          <a:lstStyle/>
          <a:p>
            <a:pPr>
              <a:lnSpc>
                <a:spcPts val="4000"/>
              </a:lnSpc>
            </a:pPr>
            <a:r>
              <a:rPr lang="en-US" sz="2700" b="0" dirty="0"/>
              <a:t>Raltegravir 1200 mg Once Daily versus 400 mg Twice Daily </a:t>
            </a:r>
            <a:r>
              <a:rPr lang="en-US" b="0" dirty="0">
                <a:solidFill>
                  <a:schemeClr val="tx2"/>
                </a:solidFill>
              </a:rPr>
              <a:t/>
            </a:r>
            <a:br>
              <a:rPr lang="en-US" b="0" dirty="0">
                <a:solidFill>
                  <a:schemeClr val="tx2"/>
                </a:solidFill>
              </a:rPr>
            </a:br>
            <a:r>
              <a:rPr lang="en-US" sz="3600" dirty="0"/>
              <a:t>ONCEMRK Trial</a:t>
            </a:r>
            <a:endParaRPr lang="en-US" sz="3100" b="0" dirty="0">
              <a:solidFill>
                <a:schemeClr val="tx2"/>
              </a:solidFill>
            </a:endParaRPr>
          </a:p>
        </p:txBody>
      </p:sp>
      <p:sp>
        <p:nvSpPr>
          <p:cNvPr id="3" name="Text Placeholder 2">
            <a:extLst>
              <a:ext uri="{FF2B5EF4-FFF2-40B4-BE49-F238E27FC236}">
                <a16:creationId xmlns:a16="http://schemas.microsoft.com/office/drawing/2014/main" id="{E29DA10B-7583-D042-9B68-C72343A70C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3433445"/>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288034" y="3080287"/>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288034" y="3673396"/>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Raltegravir 1200 mg Once Daily versus 400 mg Twice Daily </a:t>
            </a:r>
            <a:r>
              <a:rPr lang="en-US" sz="2800" dirty="0">
                <a:solidFill>
                  <a:srgbClr val="FFFFFF"/>
                </a:solidFill>
                <a:ea typeface="ＭＳ Ｐゴシック" pitchFamily="22" charset="-128"/>
                <a:cs typeface="ＭＳ Ｐゴシック" pitchFamily="22" charset="-128"/>
              </a:rPr>
              <a:t>ONCEMRK: Study Design</a:t>
            </a:r>
            <a:endParaRPr lang="en-US" sz="2800" dirty="0"/>
          </a:p>
        </p:txBody>
      </p:sp>
      <p:sp>
        <p:nvSpPr>
          <p:cNvPr id="6" name="Content Placeholder 5"/>
          <p:cNvSpPr>
            <a:spLocks noGrp="1"/>
          </p:cNvSpPr>
          <p:nvPr>
            <p:ph type="body" sz="quarter" idx="14"/>
          </p:nvPr>
        </p:nvSpPr>
        <p:spPr/>
        <p:txBody>
          <a:bodyPr/>
          <a:lstStyle/>
          <a:p>
            <a:r>
              <a:rPr lang="en-US" dirty="0"/>
              <a:t>Source: Cahn P, et al. Lancet HIV. 2017:4:e486-e494.</a:t>
            </a:r>
            <a:endParaRPr lang="it-IT" dirty="0">
              <a:latin typeface="Arial" pitchFamily="22" charset="0"/>
            </a:endParaRPr>
          </a:p>
        </p:txBody>
      </p:sp>
      <p:sp>
        <p:nvSpPr>
          <p:cNvPr id="24" name="Rectangle 7"/>
          <p:cNvSpPr>
            <a:spLocks noChangeArrowheads="1"/>
          </p:cNvSpPr>
          <p:nvPr/>
        </p:nvSpPr>
        <p:spPr bwMode="ltGray">
          <a:xfrm>
            <a:off x="5860790" y="2335557"/>
            <a:ext cx="2902210" cy="122833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b="1" dirty="0" err="1">
                <a:solidFill>
                  <a:srgbClr val="000000"/>
                </a:solidFill>
                <a:latin typeface="Arial"/>
                <a:cs typeface="Arial"/>
              </a:rPr>
              <a:t>Raltegravir</a:t>
            </a:r>
            <a:r>
              <a:rPr lang="en-US" sz="1600" b="1" dirty="0">
                <a:solidFill>
                  <a:srgbClr val="000000"/>
                </a:solidFill>
                <a:latin typeface="Arial"/>
                <a:cs typeface="Arial"/>
              </a:rPr>
              <a:t> 1200 mg QD + TDF-FTC</a:t>
            </a:r>
            <a:r>
              <a:rPr lang="en-US" sz="1800" b="1" dirty="0">
                <a:solidFill>
                  <a:srgbClr val="000000"/>
                </a:solidFill>
                <a:latin typeface="Arial"/>
                <a:cs typeface="Arial"/>
              </a:rPr>
              <a:t/>
            </a:r>
            <a:br>
              <a:rPr lang="en-US" sz="1800" b="1" dirty="0">
                <a:solidFill>
                  <a:srgbClr val="000000"/>
                </a:solidFill>
                <a:latin typeface="Arial"/>
                <a:cs typeface="Arial"/>
              </a:rPr>
            </a:br>
            <a:r>
              <a:rPr lang="en-US" sz="1400" dirty="0">
                <a:solidFill>
                  <a:srgbClr val="000000"/>
                </a:solidFill>
                <a:latin typeface="Arial"/>
                <a:cs typeface="Arial"/>
              </a:rPr>
              <a:t>(n = 531)</a:t>
            </a:r>
          </a:p>
        </p:txBody>
      </p:sp>
      <p:sp>
        <p:nvSpPr>
          <p:cNvPr id="33" name="Rectangle 7"/>
          <p:cNvSpPr>
            <a:spLocks noChangeArrowheads="1"/>
          </p:cNvSpPr>
          <p:nvPr/>
        </p:nvSpPr>
        <p:spPr bwMode="ltGray">
          <a:xfrm>
            <a:off x="5860790" y="3987578"/>
            <a:ext cx="2902210" cy="122833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err="1">
                <a:solidFill>
                  <a:srgbClr val="000000"/>
                </a:solidFill>
                <a:latin typeface="Arial"/>
                <a:cs typeface="Arial"/>
              </a:rPr>
              <a:t>Raltegravir</a:t>
            </a:r>
            <a:r>
              <a:rPr lang="en-US" sz="1600" b="1" dirty="0">
                <a:solidFill>
                  <a:srgbClr val="000000"/>
                </a:solidFill>
                <a:latin typeface="Arial"/>
                <a:cs typeface="Arial"/>
              </a:rPr>
              <a:t> 400 mg BID + </a:t>
            </a:r>
          </a:p>
          <a:p>
            <a:pPr algn="ctr"/>
            <a:r>
              <a:rPr lang="en-US" sz="1600" b="1" dirty="0">
                <a:solidFill>
                  <a:srgbClr val="000000"/>
                </a:solidFill>
                <a:latin typeface="Arial"/>
                <a:cs typeface="Arial"/>
              </a:rPr>
              <a:t>TDF-FTC</a:t>
            </a:r>
          </a:p>
          <a:p>
            <a:pPr algn="ctr"/>
            <a:r>
              <a:rPr lang="en-US" sz="1400" b="1" dirty="0">
                <a:solidFill>
                  <a:srgbClr val="000000"/>
                </a:solidFill>
                <a:latin typeface="Arial"/>
                <a:cs typeface="Arial"/>
              </a:rPr>
              <a:t> </a:t>
            </a:r>
            <a:r>
              <a:rPr lang="en-US" sz="1400" dirty="0">
                <a:solidFill>
                  <a:srgbClr val="000000"/>
                </a:solidFill>
                <a:latin typeface="Arial"/>
                <a:cs typeface="Arial"/>
              </a:rPr>
              <a:t>(n = 266)</a:t>
            </a:r>
          </a:p>
        </p:txBody>
      </p:sp>
      <p:graphicFrame>
        <p:nvGraphicFramePr>
          <p:cNvPr id="10" name="Group 31"/>
          <p:cNvGraphicFramePr>
            <a:graphicFrameLocks noGrp="1"/>
          </p:cNvGraphicFramePr>
          <p:nvPr>
            <p:extLst>
              <p:ext uri="{D42A27DB-BD31-4B8C-83A1-F6EECF244321}">
                <p14:modId xmlns:p14="http://schemas.microsoft.com/office/powerpoint/2010/main" val="3846986496"/>
              </p:ext>
            </p:extLst>
          </p:nvPr>
        </p:nvGraphicFramePr>
        <p:xfrm>
          <a:off x="283630" y="1733459"/>
          <a:ext cx="4876799" cy="3879941"/>
        </p:xfrm>
        <a:graphic>
          <a:graphicData uri="http://schemas.openxmlformats.org/drawingml/2006/table">
            <a:tbl>
              <a:tblPr>
                <a:effectLst/>
              </a:tblPr>
              <a:tblGrid>
                <a:gridCol w="4876799">
                  <a:extLst>
                    <a:ext uri="{9D8B030D-6E8A-4147-A177-3AD203B41FA5}">
                      <a16:colId xmlns:a16="http://schemas.microsoft.com/office/drawing/2014/main" val="20000"/>
                    </a:ext>
                  </a:extLst>
                </a:gridCol>
              </a:tblGrid>
              <a:tr h="452973">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ONCEMRK STUDY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407748">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Randomized, double-blind, phase 3 trial in antiretroviral-naïve adults with HIV </a:t>
                      </a:r>
                      <a:r>
                        <a:rPr lang="en-US" sz="1600" baseline="0" dirty="0">
                          <a:solidFill>
                            <a:srgbClr val="000000"/>
                          </a:solidFill>
                          <a:latin typeface="Arial" pitchFamily="22" charset="0"/>
                        </a:rPr>
                        <a:t>comparing </a:t>
                      </a:r>
                      <a:r>
                        <a:rPr lang="en-US" sz="1600" baseline="0" dirty="0" err="1">
                          <a:solidFill>
                            <a:srgbClr val="000000"/>
                          </a:solidFill>
                          <a:latin typeface="Arial" pitchFamily="22" charset="0"/>
                        </a:rPr>
                        <a:t>raltegravir</a:t>
                      </a:r>
                      <a:r>
                        <a:rPr lang="en-US" sz="1600" baseline="0" dirty="0">
                          <a:solidFill>
                            <a:srgbClr val="000000"/>
                          </a:solidFill>
                          <a:latin typeface="Arial" pitchFamily="22" charset="0"/>
                        </a:rPr>
                        <a:t> 1200 mg once-daily with </a:t>
                      </a:r>
                      <a:r>
                        <a:rPr lang="en-US" sz="1600" baseline="0" dirty="0" err="1">
                          <a:solidFill>
                            <a:srgbClr val="000000"/>
                          </a:solidFill>
                          <a:latin typeface="Arial" pitchFamily="22" charset="0"/>
                        </a:rPr>
                        <a:t>raltegravir</a:t>
                      </a:r>
                      <a:r>
                        <a:rPr lang="en-US" sz="1600" baseline="0" dirty="0">
                          <a:solidFill>
                            <a:srgbClr val="000000"/>
                          </a:solidFill>
                          <a:latin typeface="Arial" pitchFamily="22" charset="0"/>
                        </a:rPr>
                        <a:t> 400 mg twice-daily, both in combination with tenofovir DF-emtricitabine.</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797 received treatment)</a:t>
                      </a:r>
                      <a:r>
                        <a:rPr lang="en-US" sz="1600" b="0" u="sng" baseline="0" dirty="0">
                          <a:solidFill>
                            <a:srgbClr val="000000"/>
                          </a:solidFill>
                          <a:latin typeface="+mn-lt"/>
                          <a:cs typeface="Arial"/>
                        </a:rPr>
                        <a:t/>
                      </a:r>
                      <a:br>
                        <a:rPr lang="en-US" sz="1600" b="0" u="sng" baseline="0" dirty="0">
                          <a:solidFill>
                            <a:srgbClr val="000000"/>
                          </a:solidFill>
                          <a:latin typeface="+mn-lt"/>
                          <a:cs typeface="Arial"/>
                        </a:rPr>
                      </a:br>
                      <a:r>
                        <a:rPr lang="en-US" sz="1600" dirty="0">
                          <a:solidFill>
                            <a:srgbClr val="000000"/>
                          </a:solidFill>
                          <a:latin typeface="Arial" pitchFamily="22" charset="0"/>
                        </a:rPr>
                        <a:t>- </a:t>
                      </a:r>
                      <a:r>
                        <a:rPr lang="en-US" sz="1600" dirty="0">
                          <a:solidFill>
                            <a:srgbClr val="000000"/>
                          </a:solidFill>
                          <a:latin typeface="+mn-lt"/>
                          <a:cs typeface="Arial"/>
                        </a:rPr>
                        <a:t>Age ≥18 years</a:t>
                      </a:r>
                      <a:br>
                        <a:rPr lang="en-US" sz="1600" dirty="0">
                          <a:solidFill>
                            <a:srgbClr val="000000"/>
                          </a:solidFill>
                          <a:latin typeface="+mn-lt"/>
                          <a:cs typeface="Arial"/>
                        </a:rPr>
                      </a:br>
                      <a:r>
                        <a:rPr lang="en-US" sz="1600" dirty="0">
                          <a:solidFill>
                            <a:srgbClr val="000000"/>
                          </a:solidFill>
                          <a:latin typeface="+mn-lt"/>
                          <a:cs typeface="Arial"/>
                        </a:rPr>
                        <a:t>- </a:t>
                      </a:r>
                      <a:r>
                        <a:rPr lang="en-US" sz="1600" dirty="0">
                          <a:solidFill>
                            <a:srgbClr val="000000"/>
                          </a:solidFill>
                          <a:latin typeface="Arial" pitchFamily="22" charset="0"/>
                        </a:rPr>
                        <a:t>Antiretroviral-naïve</a:t>
                      </a:r>
                      <a:br>
                        <a:rPr lang="en-US" sz="1600" dirty="0">
                          <a:solidFill>
                            <a:srgbClr val="000000"/>
                          </a:solidFill>
                          <a:latin typeface="Arial" pitchFamily="22" charset="0"/>
                        </a:rPr>
                      </a:br>
                      <a:r>
                        <a:rPr lang="en-US" sz="1600" dirty="0">
                          <a:solidFill>
                            <a:srgbClr val="000000"/>
                          </a:solidFill>
                          <a:latin typeface="Arial" pitchFamily="22" charset="0"/>
                        </a:rPr>
                        <a:t>- </a:t>
                      </a:r>
                      <a:r>
                        <a:rPr lang="en-US" sz="1600" dirty="0">
                          <a:solidFill>
                            <a:srgbClr val="000000"/>
                          </a:solidFill>
                          <a:latin typeface="+mn-lt"/>
                          <a:cs typeface="Arial"/>
                        </a:rPr>
                        <a:t>HIV RNA ≥1,000 copies/mL</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1200 mg QD + TDF-FTC</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Raltegravir 400 mg BID +  TDF-FTC</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1" name="Oval 10"/>
          <p:cNvSpPr>
            <a:spLocks noChangeAspect="1"/>
          </p:cNvSpPr>
          <p:nvPr/>
        </p:nvSpPr>
        <p:spPr>
          <a:xfrm>
            <a:off x="5321771" y="3843301"/>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200" b="1" dirty="0">
                <a:latin typeface="Arial"/>
                <a:cs typeface="Arial"/>
              </a:rPr>
              <a:t>1x</a:t>
            </a:r>
          </a:p>
        </p:txBody>
      </p:sp>
      <p:sp>
        <p:nvSpPr>
          <p:cNvPr id="13" name="Oval 12"/>
          <p:cNvSpPr>
            <a:spLocks noChangeAspect="1"/>
          </p:cNvSpPr>
          <p:nvPr/>
        </p:nvSpPr>
        <p:spPr>
          <a:xfrm>
            <a:off x="5321771" y="3349161"/>
            <a:ext cx="274319" cy="2743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200" b="1" dirty="0">
                <a:latin typeface="Arial"/>
                <a:cs typeface="Arial"/>
              </a:rPr>
              <a:t>2x</a:t>
            </a:r>
          </a:p>
        </p:txBody>
      </p:sp>
      <p:sp>
        <p:nvSpPr>
          <p:cNvPr id="14" name="Rectangle 13"/>
          <p:cNvSpPr>
            <a:spLocks noChangeArrowheads="1"/>
          </p:cNvSpPr>
          <p:nvPr/>
        </p:nvSpPr>
        <p:spPr bwMode="gray">
          <a:xfrm>
            <a:off x="0" y="6032943"/>
            <a:ext cx="9162288" cy="326132"/>
          </a:xfrm>
          <a:prstGeom prst="rect">
            <a:avLst/>
          </a:prstGeom>
          <a:solidFill>
            <a:schemeClr val="bg1">
              <a:lumMod val="95000"/>
            </a:schemeClr>
          </a:solidFill>
          <a:ln w="12700">
            <a:noFill/>
            <a:miter lim="800000"/>
            <a:headEnd/>
            <a:tailEnd/>
          </a:ln>
        </p:spPr>
        <p:txBody>
          <a:bodyPr lIns="365760" tIns="45458" rIns="92539" bIns="45458">
            <a:prstTxWarp prst="textNoShape">
              <a:avLst/>
            </a:prstTxWarp>
          </a:bodyPr>
          <a:lstStyle/>
          <a:p>
            <a:pPr defTabSz="935038">
              <a:lnSpc>
                <a:spcPts val="1600"/>
              </a:lnSpc>
              <a:spcBef>
                <a:spcPts val="0"/>
              </a:spcBef>
            </a:pPr>
            <a:r>
              <a:rPr lang="en-US" sz="1400" dirty="0">
                <a:solidFill>
                  <a:srgbClr val="000000"/>
                </a:solidFill>
                <a:latin typeface="Arial" pitchFamily="22" charset="0"/>
              </a:rPr>
              <a:t> *The 1200 mg dose of raltegravir given as two 600 mg tablets</a:t>
            </a:r>
          </a:p>
        </p:txBody>
      </p:sp>
    </p:spTree>
    <p:extLst>
      <p:ext uri="{BB962C8B-B14F-4D97-AF65-F5344CB8AC3E}">
        <p14:creationId xmlns:p14="http://schemas.microsoft.com/office/powerpoint/2010/main" val="85400510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E7F1CA"/>
                </a:solidFill>
                <a:ea typeface="ＭＳ Ｐゴシック" pitchFamily="31" charset="-128"/>
                <a:cs typeface="ＭＳ Ｐゴシック" pitchFamily="31" charset="-128"/>
              </a:rPr>
              <a:t>Raltegravir 1200 mg Once Daily versus 400 mg Twice Daily</a:t>
            </a:r>
            <a:r>
              <a:rPr lang="en-US" sz="2200" dirty="0">
                <a:ea typeface="ＭＳ Ｐゴシック" pitchFamily="31" charset="-128"/>
                <a:cs typeface="ＭＳ Ｐゴシック" pitchFamily="31" charset="-128"/>
              </a:rPr>
              <a:t/>
            </a:r>
            <a:br>
              <a:rPr lang="en-US" sz="22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ONCEMRK: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48: Virologic </a:t>
            </a:r>
            <a:r>
              <a:rPr lang="en-US" sz="2000" dirty="0">
                <a:solidFill>
                  <a:schemeClr val="bg1"/>
                </a:solidFill>
                <a:latin typeface="Arial" pitchFamily="-110" charset="0"/>
                <a:ea typeface="ＭＳ Ｐゴシック" pitchFamily="-110" charset="-128"/>
                <a:cs typeface="ＭＳ Ｐゴシック" pitchFamily="-110" charset="-128"/>
              </a:rPr>
              <a:t>Response (non-completer = failure)</a:t>
            </a:r>
          </a:p>
        </p:txBody>
      </p:sp>
      <p:sp>
        <p:nvSpPr>
          <p:cNvPr id="6" name="Content Placeholder 5"/>
          <p:cNvSpPr>
            <a:spLocks noGrp="1"/>
          </p:cNvSpPr>
          <p:nvPr>
            <p:ph type="body" sz="quarter" idx="16"/>
          </p:nvPr>
        </p:nvSpPr>
        <p:spPr/>
        <p:txBody>
          <a:bodyPr/>
          <a:lstStyle/>
          <a:p>
            <a:r>
              <a:rPr lang="en-US" dirty="0"/>
              <a:t>Source: Cahn P, et al. Lancet HIV. 2017:4:e486-e494.</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3797486813"/>
              </p:ext>
            </p:extLst>
          </p:nvPr>
        </p:nvGraphicFramePr>
        <p:xfrm>
          <a:off x="381008" y="1828807"/>
          <a:ext cx="8223489" cy="434338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E8D6EC2-46CC-D64F-9681-6EC15798ECAF}"/>
              </a:ext>
            </a:extLst>
          </p:cNvPr>
          <p:cNvSpPr/>
          <p:nvPr/>
        </p:nvSpPr>
        <p:spPr>
          <a:xfrm>
            <a:off x="2217682" y="4974003"/>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472/531</a:t>
            </a:r>
          </a:p>
        </p:txBody>
      </p:sp>
      <p:sp>
        <p:nvSpPr>
          <p:cNvPr id="10" name="Rectangle 9">
            <a:extLst>
              <a:ext uri="{FF2B5EF4-FFF2-40B4-BE49-F238E27FC236}">
                <a16:creationId xmlns:a16="http://schemas.microsoft.com/office/drawing/2014/main" id="{19312B83-8481-5E46-8B0C-726BF49AC104}"/>
              </a:ext>
            </a:extLst>
          </p:cNvPr>
          <p:cNvSpPr/>
          <p:nvPr/>
        </p:nvSpPr>
        <p:spPr>
          <a:xfrm>
            <a:off x="3313385" y="4974003"/>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235/266</a:t>
            </a:r>
          </a:p>
        </p:txBody>
      </p:sp>
      <p:sp>
        <p:nvSpPr>
          <p:cNvPr id="11" name="Rectangle 10">
            <a:extLst>
              <a:ext uri="{FF2B5EF4-FFF2-40B4-BE49-F238E27FC236}">
                <a16:creationId xmlns:a16="http://schemas.microsoft.com/office/drawing/2014/main" id="{C6DDBBF9-B960-5041-AAD1-F22A521E1945}"/>
              </a:ext>
            </a:extLst>
          </p:cNvPr>
          <p:cNvSpPr/>
          <p:nvPr/>
        </p:nvSpPr>
        <p:spPr>
          <a:xfrm>
            <a:off x="5709741" y="4974003"/>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124/143</a:t>
            </a:r>
          </a:p>
        </p:txBody>
      </p:sp>
      <p:sp>
        <p:nvSpPr>
          <p:cNvPr id="12" name="Rectangle 11">
            <a:extLst>
              <a:ext uri="{FF2B5EF4-FFF2-40B4-BE49-F238E27FC236}">
                <a16:creationId xmlns:a16="http://schemas.microsoft.com/office/drawing/2014/main" id="{6F359E4C-3CE8-414B-8AC7-2FB0B35A4111}"/>
              </a:ext>
            </a:extLst>
          </p:cNvPr>
          <p:cNvSpPr/>
          <p:nvPr/>
        </p:nvSpPr>
        <p:spPr>
          <a:xfrm>
            <a:off x="6805444" y="4974003"/>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62/74</a:t>
            </a:r>
          </a:p>
        </p:txBody>
      </p:sp>
    </p:spTree>
    <p:extLst>
      <p:ext uri="{BB962C8B-B14F-4D97-AF65-F5344CB8AC3E}">
        <p14:creationId xmlns:p14="http://schemas.microsoft.com/office/powerpoint/2010/main" val="171176654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80730" y="1371600"/>
            <a:ext cx="8595360" cy="3566160"/>
          </a:xfrm>
          <a:prstGeom prst="rect">
            <a:avLst/>
          </a:prstGeom>
          <a:solidFill>
            <a:schemeClr val="tx1">
              <a:alpha val="18000"/>
            </a:schemeClr>
          </a:solidFill>
          <a:ln>
            <a:solidFill>
              <a:schemeClr val="bg1"/>
            </a:solidFill>
          </a:ln>
          <a:effectLst/>
        </p:spPr>
        <p:txBody>
          <a:bodyPr tIns="18288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lnSpc>
                <a:spcPts val="2600"/>
              </a:lnSpc>
              <a:spcBef>
                <a:spcPts val="1800"/>
              </a:spcBef>
              <a:buClr>
                <a:schemeClr val="accent5">
                  <a:lumMod val="40000"/>
                  <a:lumOff val="60000"/>
                </a:schemeClr>
              </a:buClr>
            </a:pPr>
            <a:r>
              <a:rPr lang="en-US" sz="2000" dirty="0">
                <a:solidFill>
                  <a:schemeClr val="accent5">
                    <a:lumMod val="20000"/>
                    <a:lumOff val="80000"/>
                  </a:schemeClr>
                </a:solidFill>
              </a:rPr>
              <a:t>Phase 3 Trials in Treatment Experienced</a:t>
            </a:r>
            <a:r>
              <a:rPr lang="en-US" sz="2000" b="1" dirty="0">
                <a:solidFill>
                  <a:schemeClr val="accent5">
                    <a:lumMod val="20000"/>
                    <a:lumOff val="80000"/>
                  </a:schemeClr>
                </a:solidFill>
              </a:rPr>
              <a:t/>
            </a:r>
            <a:br>
              <a:rPr lang="en-US" sz="2000" b="1" dirty="0">
                <a:solidFill>
                  <a:schemeClr val="accent5">
                    <a:lumMod val="20000"/>
                    <a:lumOff val="80000"/>
                  </a:schemeClr>
                </a:solidFill>
              </a:rPr>
            </a:br>
            <a:r>
              <a:rPr lang="en-US" sz="2000" dirty="0">
                <a:solidFill>
                  <a:schemeClr val="bg1"/>
                </a:solidFill>
              </a:rPr>
              <a:t>- BENCHMRK: OBT + Raltegravir versus OBT + Placebo</a:t>
            </a:r>
            <a:br>
              <a:rPr lang="en-US" sz="2000" dirty="0">
                <a:solidFill>
                  <a:schemeClr val="bg1"/>
                </a:solidFill>
              </a:rPr>
            </a:br>
            <a:r>
              <a:rPr lang="en-US" sz="2000" dirty="0">
                <a:solidFill>
                  <a:schemeClr val="bg1"/>
                </a:solidFill>
              </a:rPr>
              <a:t>- GS-183-0145: </a:t>
            </a:r>
            <a:r>
              <a:rPr lang="en-US" sz="2000" dirty="0" err="1">
                <a:solidFill>
                  <a:schemeClr val="bg1"/>
                </a:solidFill>
              </a:rPr>
              <a:t>Elvitegravir</a:t>
            </a:r>
            <a:r>
              <a:rPr lang="en-US" sz="2000" dirty="0">
                <a:solidFill>
                  <a:schemeClr val="bg1"/>
                </a:solidFill>
              </a:rPr>
              <a:t>/r versus Raltegravir</a:t>
            </a:r>
            <a:br>
              <a:rPr lang="en-US" sz="2000" dirty="0">
                <a:solidFill>
                  <a:schemeClr val="bg1"/>
                </a:solidFill>
              </a:rPr>
            </a:br>
            <a:r>
              <a:rPr lang="en-US" sz="2000" dirty="0">
                <a:solidFill>
                  <a:schemeClr val="bg1"/>
                </a:solidFill>
              </a:rPr>
              <a:t>- SAILING: Raltegravir versus Dolutegravir </a:t>
            </a:r>
            <a:br>
              <a:rPr lang="en-US" sz="2000" dirty="0">
                <a:solidFill>
                  <a:schemeClr val="bg1"/>
                </a:solidFill>
              </a:rPr>
            </a:br>
            <a:r>
              <a:rPr lang="en-US" sz="2000" dirty="0">
                <a:solidFill>
                  <a:schemeClr val="bg1"/>
                </a:solidFill>
              </a:rPr>
              <a:t>- 005: OBT + Raltegravir versus OBT alone </a:t>
            </a:r>
            <a:br>
              <a:rPr lang="en-US" sz="2000" dirty="0">
                <a:solidFill>
                  <a:schemeClr val="bg1"/>
                </a:solidFill>
              </a:rPr>
            </a:br>
            <a:r>
              <a:rPr lang="en-US" sz="2000" dirty="0">
                <a:solidFill>
                  <a:schemeClr val="bg1"/>
                </a:solidFill>
              </a:rPr>
              <a:t>- ACTG 5244: Treatment intensification with Raltegravir </a:t>
            </a:r>
          </a:p>
          <a:p>
            <a:pPr marL="182880" indent="-182880">
              <a:lnSpc>
                <a:spcPts val="2600"/>
              </a:lnSpc>
              <a:spcBef>
                <a:spcPts val="1800"/>
              </a:spcBef>
              <a:buClr>
                <a:schemeClr val="accent5">
                  <a:lumMod val="40000"/>
                  <a:lumOff val="60000"/>
                </a:schemeClr>
              </a:buClr>
            </a:pPr>
            <a:r>
              <a:rPr lang="en-US" sz="2000" dirty="0">
                <a:solidFill>
                  <a:schemeClr val="accent5">
                    <a:lumMod val="20000"/>
                    <a:lumOff val="80000"/>
                  </a:schemeClr>
                </a:solidFill>
              </a:rPr>
              <a:t>Dual Therapy in Treatment Experienced</a:t>
            </a:r>
            <a:br>
              <a:rPr lang="en-US" sz="2000" dirty="0">
                <a:solidFill>
                  <a:schemeClr val="accent5">
                    <a:lumMod val="20000"/>
                    <a:lumOff val="80000"/>
                  </a:schemeClr>
                </a:solidFill>
              </a:rPr>
            </a:br>
            <a:r>
              <a:rPr lang="en-US" sz="2000" dirty="0">
                <a:solidFill>
                  <a:schemeClr val="bg1"/>
                </a:solidFill>
              </a:rPr>
              <a:t>- SECOND-LINE: Lopinavir/r + Raltegravir vs. </a:t>
            </a:r>
            <a:r>
              <a:rPr lang="en-US" sz="2000" dirty="0" err="1">
                <a:solidFill>
                  <a:schemeClr val="bg1"/>
                </a:solidFill>
              </a:rPr>
              <a:t>NtRTIs</a:t>
            </a:r>
            <a:r>
              <a:rPr lang="en-US" sz="2000" dirty="0">
                <a:solidFill>
                  <a:schemeClr val="bg1"/>
                </a:solidFill>
              </a:rPr>
              <a:t/>
            </a:r>
            <a:br>
              <a:rPr lang="en-US" sz="2000" dirty="0">
                <a:solidFill>
                  <a:schemeClr val="bg1"/>
                </a:solidFill>
              </a:rPr>
            </a:br>
            <a:r>
              <a:rPr lang="en-US" sz="2000" dirty="0">
                <a:solidFill>
                  <a:schemeClr val="bg1"/>
                </a:solidFill>
              </a:rPr>
              <a:t>- SELECT: Lopinavir/r + Raltegravir vs. NRTIs</a:t>
            </a:r>
            <a:br>
              <a:rPr lang="en-US" sz="2000" dirty="0">
                <a:solidFill>
                  <a:schemeClr val="bg1"/>
                </a:solidFill>
              </a:rPr>
            </a:br>
            <a:endParaRPr lang="en-US" sz="2000" dirty="0">
              <a:solidFill>
                <a:schemeClr val="bg1"/>
              </a:solidFill>
            </a:endParaRPr>
          </a:p>
        </p:txBody>
      </p:sp>
      <p:sp>
        <p:nvSpPr>
          <p:cNvPr id="5" name="Title 1"/>
          <p:cNvSpPr txBox="1">
            <a:spLocks/>
          </p:cNvSpPr>
          <p:nvPr/>
        </p:nvSpPr>
        <p:spPr>
          <a:xfrm>
            <a:off x="280730" y="457200"/>
            <a:ext cx="8595360" cy="908303"/>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400" dirty="0"/>
              <a:t>Raltegravir</a:t>
            </a:r>
            <a:br>
              <a:rPr lang="en-US" sz="2400" dirty="0"/>
            </a:br>
            <a:r>
              <a:rPr lang="en-US" sz="2400" dirty="0"/>
              <a:t>Summary of Key Studies</a:t>
            </a:r>
          </a:p>
        </p:txBody>
      </p:sp>
    </p:spTree>
    <p:extLst>
      <p:ext uri="{BB962C8B-B14F-4D97-AF65-F5344CB8AC3E}">
        <p14:creationId xmlns:p14="http://schemas.microsoft.com/office/powerpoint/2010/main" val="982151061"/>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Raltegravir 1200 mg Once Daily versus 400 mg Twice Daily </a:t>
            </a:r>
            <a:r>
              <a:rPr lang="en-US" sz="2800" dirty="0">
                <a:ea typeface="ＭＳ Ｐゴシック" pitchFamily="31" charset="-128"/>
                <a:cs typeface="ＭＳ Ｐゴシック" pitchFamily="31" charset="-128"/>
              </a:rPr>
              <a:t>ONCEMRK: Conclusions</a:t>
            </a:r>
            <a:endParaRPr lang="en-US" sz="2800" dirty="0"/>
          </a:p>
        </p:txBody>
      </p:sp>
      <p:sp>
        <p:nvSpPr>
          <p:cNvPr id="7" name="Content Placeholder 6"/>
          <p:cNvSpPr>
            <a:spLocks noGrp="1"/>
          </p:cNvSpPr>
          <p:nvPr>
            <p:ph type="body" sz="quarter" idx="14"/>
          </p:nvPr>
        </p:nvSpPr>
        <p:spPr/>
        <p:txBody>
          <a:bodyPr/>
          <a:lstStyle/>
          <a:p>
            <a:r>
              <a:rPr lang="en-US" dirty="0"/>
              <a:t>Source: Cahn P, et al. Lancet HIV. 2017:4:e486-e494.</a:t>
            </a:r>
            <a:endParaRPr lang="it-IT" dirty="0">
              <a:latin typeface="Arial" pitchFamily="2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90858263"/>
              </p:ext>
            </p:extLst>
          </p:nvPr>
        </p:nvGraphicFramePr>
        <p:xfrm>
          <a:off x="0" y="25633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Conclusions</a:t>
                      </a:r>
                      <a:r>
                        <a:rPr lang="en-US" sz="2000" b="0" i="0" dirty="0">
                          <a:solidFill>
                            <a:srgbClr val="800000"/>
                          </a:solidFill>
                          <a:latin typeface="Arial"/>
                          <a:cs typeface="Arial"/>
                        </a:rPr>
                        <a:t>:</a:t>
                      </a:r>
                      <a:r>
                        <a:rPr lang="en-US" sz="2000" b="0" i="0" dirty="0">
                          <a:solidFill>
                            <a:schemeClr val="tx1"/>
                          </a:solidFill>
                          <a:latin typeface="Arial"/>
                          <a:cs typeface="Arial"/>
                        </a:rPr>
                        <a:t> </a:t>
                      </a:r>
                      <a:r>
                        <a:rPr lang="en-US" sz="2000" b="0" dirty="0">
                          <a:solidFill>
                            <a:schemeClr val="tx1"/>
                          </a:solidFill>
                          <a:latin typeface="Arial"/>
                          <a:cs typeface="Arial"/>
                        </a:rPr>
                        <a:t>“</a:t>
                      </a:r>
                      <a:r>
                        <a:rPr lang="en-US" sz="2000" b="0" i="0" u="none" strike="noStrike" kern="1200" baseline="0" dirty="0">
                          <a:solidFill>
                            <a:schemeClr val="tx1"/>
                          </a:solidFill>
                          <a:latin typeface="+mn-lt"/>
                          <a:ea typeface="+mn-ea"/>
                          <a:cs typeface="Arial"/>
                        </a:rPr>
                        <a:t>A once daily </a:t>
                      </a:r>
                      <a:r>
                        <a:rPr lang="en-US" sz="2000" b="0" i="0" u="none" strike="noStrike" kern="1200" baseline="0" dirty="0" err="1">
                          <a:solidFill>
                            <a:schemeClr val="tx1"/>
                          </a:solidFill>
                          <a:latin typeface="+mn-lt"/>
                          <a:ea typeface="+mn-ea"/>
                          <a:cs typeface="Arial"/>
                        </a:rPr>
                        <a:t>raltegravir</a:t>
                      </a:r>
                      <a:r>
                        <a:rPr lang="en-US" sz="2000" b="0" i="0" u="none" strike="noStrike" kern="1200" baseline="0" dirty="0">
                          <a:solidFill>
                            <a:schemeClr val="tx1"/>
                          </a:solidFill>
                          <a:latin typeface="+mn-lt"/>
                          <a:ea typeface="+mn-ea"/>
                          <a:cs typeface="Arial"/>
                        </a:rPr>
                        <a:t> 1200 mg regimen was non-inferior compared with </a:t>
                      </a:r>
                      <a:r>
                        <a:rPr lang="en-US" sz="2000" b="0" i="0" u="none" strike="noStrike" kern="1200" baseline="0" dirty="0" err="1">
                          <a:solidFill>
                            <a:schemeClr val="tx1"/>
                          </a:solidFill>
                          <a:latin typeface="+mn-lt"/>
                          <a:ea typeface="+mn-ea"/>
                          <a:cs typeface="Arial"/>
                        </a:rPr>
                        <a:t>raltegravir</a:t>
                      </a:r>
                      <a:r>
                        <a:rPr lang="en-US" sz="2000" b="0" i="0" u="none" strike="noStrike" kern="1200" baseline="0" dirty="0">
                          <a:solidFill>
                            <a:schemeClr val="tx1"/>
                          </a:solidFill>
                          <a:latin typeface="+mn-lt"/>
                          <a:ea typeface="+mn-ea"/>
                          <a:cs typeface="Arial"/>
                        </a:rPr>
                        <a:t> 400 mg twice daily for initial treatment of HIV-1 infection. These results support the use of </a:t>
                      </a:r>
                      <a:r>
                        <a:rPr lang="en-US" sz="2000" b="0" i="0" u="none" strike="noStrike" kern="1200" baseline="0" dirty="0" err="1">
                          <a:solidFill>
                            <a:schemeClr val="tx1"/>
                          </a:solidFill>
                          <a:latin typeface="+mn-lt"/>
                          <a:ea typeface="+mn-ea"/>
                          <a:cs typeface="Arial"/>
                        </a:rPr>
                        <a:t>raltegravir</a:t>
                      </a:r>
                      <a:r>
                        <a:rPr lang="en-US" sz="2000" b="0" i="0" u="none" strike="noStrike" kern="1200" baseline="0" dirty="0">
                          <a:solidFill>
                            <a:schemeClr val="tx1"/>
                          </a:solidFill>
                          <a:latin typeface="+mn-lt"/>
                          <a:ea typeface="+mn-ea"/>
                          <a:cs typeface="Arial"/>
                        </a:rPr>
                        <a:t> 1200 mg once daily for first-line therapy.</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80687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Raltegravir</a:t>
            </a:r>
          </a:p>
        </p:txBody>
      </p:sp>
      <p:sp>
        <p:nvSpPr>
          <p:cNvPr id="3" name="Text Placeholder 2"/>
          <p:cNvSpPr>
            <a:spLocks noGrp="1"/>
          </p:cNvSpPr>
          <p:nvPr>
            <p:ph type="body" idx="1"/>
          </p:nvPr>
        </p:nvSpPr>
        <p:spPr/>
        <p:txBody>
          <a:bodyPr/>
          <a:lstStyle/>
          <a:p>
            <a:r>
              <a:rPr lang="en-US" dirty="0"/>
              <a:t>Initial Therapy: Dual Therapy</a:t>
            </a:r>
          </a:p>
          <a:p>
            <a:endParaRPr lang="en-US" dirty="0"/>
          </a:p>
        </p:txBody>
      </p:sp>
    </p:spTree>
    <p:extLst>
      <p:ext uri="{BB962C8B-B14F-4D97-AF65-F5344CB8AC3E}">
        <p14:creationId xmlns:p14="http://schemas.microsoft.com/office/powerpoint/2010/main" val="50582862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fontScale="90000"/>
          </a:bodyPr>
          <a:lstStyle/>
          <a:p>
            <a:pPr>
              <a:lnSpc>
                <a:spcPts val="4000"/>
              </a:lnSpc>
            </a:pPr>
            <a:r>
              <a:rPr lang="en-US" sz="2700" b="0" dirty="0" err="1">
                <a:solidFill>
                  <a:srgbClr val="001D48"/>
                </a:solidFill>
                <a:ea typeface="ＭＳ Ｐゴシック" pitchFamily="31" charset="-128"/>
                <a:cs typeface="ＭＳ Ｐゴシック" pitchFamily="31" charset="-128"/>
              </a:rPr>
              <a:t>Lopinavir</a:t>
            </a:r>
            <a:r>
              <a:rPr lang="en-US" sz="2700" b="0" dirty="0">
                <a:solidFill>
                  <a:srgbClr val="001D48"/>
                </a:solidFill>
                <a:ea typeface="ＭＳ Ｐゴシック" pitchFamily="31" charset="-128"/>
                <a:cs typeface="ＭＳ Ｐゴシック" pitchFamily="31" charset="-128"/>
              </a:rPr>
              <a:t>-RTV + Raltegravir vs. </a:t>
            </a:r>
            <a:r>
              <a:rPr lang="en-US" sz="2700" b="0" dirty="0" err="1">
                <a:solidFill>
                  <a:srgbClr val="001D48"/>
                </a:solidFill>
                <a:ea typeface="ＭＳ Ｐゴシック" pitchFamily="31" charset="-128"/>
                <a:cs typeface="ＭＳ Ｐゴシック" pitchFamily="31" charset="-128"/>
              </a:rPr>
              <a:t>Lopinavir</a:t>
            </a:r>
            <a:r>
              <a:rPr lang="en-US" sz="2700" b="0" dirty="0">
                <a:solidFill>
                  <a:srgbClr val="001D48"/>
                </a:solidFill>
                <a:ea typeface="ＭＳ Ｐゴシック" pitchFamily="31" charset="-128"/>
                <a:cs typeface="ＭＳ Ｐゴシック" pitchFamily="31" charset="-128"/>
              </a:rPr>
              <a:t>-RTV + TDF-FTC</a:t>
            </a:r>
            <a:br>
              <a:rPr lang="en-US" sz="2700" b="0" dirty="0">
                <a:solidFill>
                  <a:srgbClr val="001D48"/>
                </a:solidFill>
                <a:ea typeface="ＭＳ Ｐゴシック" pitchFamily="31" charset="-128"/>
                <a:cs typeface="ＭＳ Ｐゴシック" pitchFamily="31" charset="-128"/>
              </a:rPr>
            </a:br>
            <a:r>
              <a:rPr lang="en-US" dirty="0"/>
              <a:t>PROGRESS Trial</a:t>
            </a:r>
            <a:endParaRPr lang="en-US" dirty="0">
              <a:solidFill>
                <a:schemeClr val="tx2"/>
              </a:solidFill>
            </a:endParaRPr>
          </a:p>
        </p:txBody>
      </p:sp>
      <p:sp>
        <p:nvSpPr>
          <p:cNvPr id="2" name="Text Placeholder 1">
            <a:extLst>
              <a:ext uri="{FF2B5EF4-FFF2-40B4-BE49-F238E27FC236}">
                <a16:creationId xmlns:a16="http://schemas.microsoft.com/office/drawing/2014/main" id="{6BD39D6F-22CA-7D41-BE36-429818B774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691934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17675" y="3254894"/>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317675" y="3860203"/>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fontScale="90000"/>
          </a:bodyPr>
          <a:lstStyle/>
          <a:p>
            <a:r>
              <a:rPr lang="en-US" sz="2700" dirty="0" err="1">
                <a:solidFill>
                  <a:schemeClr val="accent2">
                    <a:lumMod val="20000"/>
                    <a:lumOff val="80000"/>
                  </a:schemeClr>
                </a:solidFill>
                <a:ea typeface="ＭＳ Ｐゴシック" pitchFamily="31" charset="-128"/>
                <a:cs typeface="ＭＳ Ｐゴシック" pitchFamily="31" charset="-128"/>
              </a:rPr>
              <a:t>Lopinavir</a:t>
            </a:r>
            <a:r>
              <a:rPr lang="en-US" sz="2700" dirty="0">
                <a:solidFill>
                  <a:schemeClr val="accent2">
                    <a:lumMod val="20000"/>
                    <a:lumOff val="80000"/>
                  </a:schemeClr>
                </a:solidFill>
                <a:ea typeface="ＭＳ Ｐゴシック" pitchFamily="31" charset="-128"/>
                <a:cs typeface="ＭＳ Ｐゴシック" pitchFamily="31" charset="-128"/>
              </a:rPr>
              <a:t>-RTV + </a:t>
            </a:r>
            <a:r>
              <a:rPr lang="en-US" sz="2700" dirty="0" err="1">
                <a:solidFill>
                  <a:schemeClr val="accent2">
                    <a:lumMod val="20000"/>
                    <a:lumOff val="80000"/>
                  </a:schemeClr>
                </a:solidFill>
                <a:ea typeface="ＭＳ Ｐゴシック" pitchFamily="31" charset="-128"/>
                <a:cs typeface="ＭＳ Ｐゴシック" pitchFamily="31" charset="-128"/>
              </a:rPr>
              <a:t>Raltegravir</a:t>
            </a:r>
            <a:r>
              <a:rPr lang="en-US" sz="2700" dirty="0">
                <a:solidFill>
                  <a:schemeClr val="accent2">
                    <a:lumMod val="20000"/>
                    <a:lumOff val="80000"/>
                  </a:schemeClr>
                </a:solidFill>
                <a:ea typeface="ＭＳ Ｐゴシック" pitchFamily="31" charset="-128"/>
                <a:cs typeface="ＭＳ Ｐゴシック" pitchFamily="31" charset="-128"/>
              </a:rPr>
              <a:t> vs. </a:t>
            </a:r>
            <a:r>
              <a:rPr lang="en-US" sz="2700" dirty="0" err="1">
                <a:solidFill>
                  <a:schemeClr val="accent2">
                    <a:lumMod val="20000"/>
                    <a:lumOff val="80000"/>
                  </a:schemeClr>
                </a:solidFill>
                <a:ea typeface="ＭＳ Ｐゴシック" pitchFamily="31" charset="-128"/>
                <a:cs typeface="ＭＳ Ｐゴシック" pitchFamily="31" charset="-128"/>
              </a:rPr>
              <a:t>Lopinavir</a:t>
            </a:r>
            <a:r>
              <a:rPr lang="en-US" sz="2700" dirty="0">
                <a:solidFill>
                  <a:schemeClr val="accent2">
                    <a:lumMod val="20000"/>
                    <a:lumOff val="80000"/>
                  </a:schemeClr>
                </a:solidFill>
                <a:ea typeface="ＭＳ Ｐゴシック" pitchFamily="31" charset="-128"/>
                <a:cs typeface="ＭＳ Ｐゴシック" pitchFamily="31" charset="-128"/>
              </a:rPr>
              <a:t>-RTV + TDF-FTC</a:t>
            </a:r>
            <a:br>
              <a:rPr lang="en-US" sz="2700" dirty="0">
                <a:solidFill>
                  <a:schemeClr val="accent2">
                    <a:lumMod val="20000"/>
                    <a:lumOff val="80000"/>
                  </a:schemeClr>
                </a:solidFill>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PROGRESS: Study Design</a:t>
            </a:r>
            <a:endParaRPr lang="en-US" sz="3100" dirty="0"/>
          </a:p>
        </p:txBody>
      </p:sp>
      <p:sp>
        <p:nvSpPr>
          <p:cNvPr id="6" name="Content Placeholder 5"/>
          <p:cNvSpPr>
            <a:spLocks noGrp="1"/>
          </p:cNvSpPr>
          <p:nvPr>
            <p:ph type="body" sz="quarter" idx="14"/>
          </p:nvPr>
        </p:nvSpPr>
        <p:spPr/>
        <p:txBody>
          <a:bodyPr/>
          <a:lstStyle/>
          <a:p>
            <a:r>
              <a:rPr lang="en-US" dirty="0"/>
              <a:t>Source: </a:t>
            </a:r>
            <a:r>
              <a:rPr lang="en-US" dirty="0" err="1"/>
              <a:t>Reynes</a:t>
            </a:r>
            <a:r>
              <a:rPr lang="en-US" dirty="0"/>
              <a:t> J, et al. </a:t>
            </a:r>
            <a:r>
              <a:rPr lang="it-IT" dirty="0"/>
              <a:t>HIV </a:t>
            </a:r>
            <a:r>
              <a:rPr lang="it-IT" dirty="0" err="1"/>
              <a:t>Clin</a:t>
            </a:r>
            <a:r>
              <a:rPr lang="it-IT" dirty="0"/>
              <a:t> Trials. 2011;12:255-67.</a:t>
            </a:r>
            <a:endParaRPr lang="en-US" dirty="0">
              <a:latin typeface="Arial" pitchFamily="31" charset="0"/>
            </a:endParaRPr>
          </a:p>
        </p:txBody>
      </p:sp>
      <p:sp>
        <p:nvSpPr>
          <p:cNvPr id="24" name="Rectangle 7"/>
          <p:cNvSpPr>
            <a:spLocks noChangeArrowheads="1"/>
          </p:cNvSpPr>
          <p:nvPr/>
        </p:nvSpPr>
        <p:spPr bwMode="ltGray">
          <a:xfrm>
            <a:off x="5894155" y="2590800"/>
            <a:ext cx="2945045"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Lopinavir-ritonavir BID + Raltegravir BID + </a:t>
            </a:r>
            <a:br>
              <a:rPr lang="en-US" sz="1800" b="1" dirty="0">
                <a:solidFill>
                  <a:srgbClr val="000000"/>
                </a:solidFill>
                <a:latin typeface="Arial"/>
                <a:cs typeface="Arial"/>
              </a:rPr>
            </a:br>
            <a:r>
              <a:rPr lang="en-US" sz="1400" dirty="0">
                <a:solidFill>
                  <a:srgbClr val="000000"/>
                </a:solidFill>
                <a:latin typeface="Arial"/>
                <a:cs typeface="Arial"/>
              </a:rPr>
              <a:t>(n = 101)</a:t>
            </a:r>
          </a:p>
        </p:txBody>
      </p:sp>
      <p:sp>
        <p:nvSpPr>
          <p:cNvPr id="33" name="Rectangle 7"/>
          <p:cNvSpPr>
            <a:spLocks noChangeArrowheads="1"/>
          </p:cNvSpPr>
          <p:nvPr/>
        </p:nvSpPr>
        <p:spPr bwMode="ltGray">
          <a:xfrm>
            <a:off x="5894155" y="4166621"/>
            <a:ext cx="2945045" cy="109117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Lopinavir-ritonavir BID + TDF-FTC QD</a:t>
            </a:r>
            <a:br>
              <a:rPr lang="en-US" sz="1800" b="1" dirty="0">
                <a:solidFill>
                  <a:srgbClr val="000000"/>
                </a:solidFill>
                <a:latin typeface="Arial"/>
                <a:cs typeface="Arial"/>
              </a:rPr>
            </a:br>
            <a:r>
              <a:rPr lang="en-US" sz="1400" dirty="0">
                <a:solidFill>
                  <a:srgbClr val="000000"/>
                </a:solidFill>
                <a:latin typeface="Arial"/>
                <a:cs typeface="Arial"/>
              </a:rPr>
              <a:t>(n = 105)</a:t>
            </a:r>
          </a:p>
        </p:txBody>
      </p:sp>
      <p:graphicFrame>
        <p:nvGraphicFramePr>
          <p:cNvPr id="10" name="Group 31"/>
          <p:cNvGraphicFramePr>
            <a:graphicFrameLocks noGrp="1"/>
          </p:cNvGraphicFramePr>
          <p:nvPr>
            <p:extLst>
              <p:ext uri="{D42A27DB-BD31-4B8C-83A1-F6EECF244321}">
                <p14:modId xmlns:p14="http://schemas.microsoft.com/office/powerpoint/2010/main" val="2014590090"/>
              </p:ext>
            </p:extLst>
          </p:nvPr>
        </p:nvGraphicFramePr>
        <p:xfrm>
          <a:off x="410633" y="1676400"/>
          <a:ext cx="4923367" cy="4417139"/>
        </p:xfrm>
        <a:graphic>
          <a:graphicData uri="http://schemas.openxmlformats.org/drawingml/2006/table">
            <a:tbl>
              <a:tblPr>
                <a:effectLst/>
              </a:tblPr>
              <a:tblGrid>
                <a:gridCol w="49233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PROGRESS</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a:t>
                      </a:r>
                      <a:r>
                        <a:rPr lang="en-US" sz="1600" dirty="0">
                          <a:solidFill>
                            <a:srgbClr val="000000"/>
                          </a:solidFill>
                          <a:latin typeface="Arial" pitchFamily="22" charset="0"/>
                        </a:rPr>
                        <a:t>open-label</a:t>
                      </a:r>
                      <a:r>
                        <a:rPr lang="en-US" sz="1600" baseline="0" dirty="0">
                          <a:solidFill>
                            <a:srgbClr val="000000"/>
                          </a:solidFill>
                          <a:latin typeface="Arial" pitchFamily="22" charset="0"/>
                        </a:rPr>
                        <a:t> non-inferiority trial comparing efficacy, safety, and tolerability of lopinavir-ritonavir with either </a:t>
                      </a:r>
                      <a:r>
                        <a:rPr lang="en-US" sz="1600" baseline="0" dirty="0" err="1">
                          <a:solidFill>
                            <a:srgbClr val="000000"/>
                          </a:solidFill>
                          <a:latin typeface="Arial" pitchFamily="22" charset="0"/>
                        </a:rPr>
                        <a:t>raltegravir</a:t>
                      </a:r>
                      <a:r>
                        <a:rPr lang="en-US" sz="1600" baseline="0" dirty="0">
                          <a:solidFill>
                            <a:srgbClr val="000000"/>
                          </a:solidFill>
                          <a:latin typeface="Arial" pitchFamily="22" charset="0"/>
                        </a:rPr>
                        <a:t> or tenofovir DF-emtricitabine in treatment-naïve persons with HIV. </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206)</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Antiretroviral-naïve</a:t>
                      </a:r>
                      <a:r>
                        <a:rPr lang="en-US" sz="1600" baseline="0" dirty="0">
                          <a:solidFill>
                            <a:srgbClr val="000000"/>
                          </a:solidFill>
                          <a:latin typeface="Arial" pitchFamily="22" charset="0"/>
                        </a:rPr>
                        <a:t> patients</a:t>
                      </a:r>
                      <a:br>
                        <a:rPr lang="en-US" sz="1600" baseline="0" dirty="0">
                          <a:solidFill>
                            <a:srgbClr val="000000"/>
                          </a:solidFill>
                          <a:latin typeface="Arial" pitchFamily="22" charset="0"/>
                        </a:rPr>
                      </a:br>
                      <a:r>
                        <a:rPr lang="en-US" sz="1600"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HIV RNA ≥1000 copies/mL</a:t>
                      </a:r>
                      <a:br>
                        <a:rPr lang="en-US" sz="1600" dirty="0">
                          <a:solidFill>
                            <a:srgbClr val="000000"/>
                          </a:solidFill>
                          <a:latin typeface="Arial" pitchFamily="22" charset="0"/>
                        </a:rPr>
                      </a:br>
                      <a:r>
                        <a:rPr lang="en-US" sz="1600" dirty="0">
                          <a:solidFill>
                            <a:srgbClr val="000000"/>
                          </a:solidFill>
                          <a:latin typeface="Arial" pitchFamily="22" charset="0"/>
                        </a:rPr>
                        <a:t>- Antiretroviral</a:t>
                      </a:r>
                      <a:r>
                        <a:rPr lang="en-US" sz="1600" baseline="0" dirty="0">
                          <a:solidFill>
                            <a:srgbClr val="000000"/>
                          </a:solidFill>
                          <a:latin typeface="Arial" pitchFamily="22" charset="0"/>
                        </a:rPr>
                        <a:t> therapy naïve </a:t>
                      </a:r>
                      <a:br>
                        <a:rPr lang="en-US" sz="1600" baseline="0" dirty="0">
                          <a:solidFill>
                            <a:srgbClr val="000000"/>
                          </a:solidFill>
                          <a:latin typeface="Arial" pitchFamily="22" charset="0"/>
                        </a:rPr>
                      </a:br>
                      <a:r>
                        <a:rPr lang="en-US" sz="1600" baseline="0" dirty="0">
                          <a:solidFill>
                            <a:srgbClr val="000000"/>
                          </a:solidFill>
                          <a:latin typeface="Arial" pitchFamily="22" charset="0"/>
                        </a:rPr>
                        <a:t>- No resistance to lopinavir, TDF, or FTC</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a:t>
                      </a:r>
                      <a:r>
                        <a:rPr lang="en-US" sz="1600" b="0" baseline="0" dirty="0" err="1">
                          <a:solidFill>
                            <a:srgbClr val="000000"/>
                          </a:solidFill>
                          <a:latin typeface="Arial" pitchFamily="22" charset="0"/>
                        </a:rPr>
                        <a:t>Lopinavir</a:t>
                      </a:r>
                      <a:r>
                        <a:rPr lang="en-US" sz="1600" b="0" baseline="0" dirty="0">
                          <a:solidFill>
                            <a:srgbClr val="000000"/>
                          </a:solidFill>
                          <a:latin typeface="Arial" pitchFamily="22" charset="0"/>
                        </a:rPr>
                        <a:t>-RTV BID + </a:t>
                      </a:r>
                      <a:r>
                        <a:rPr lang="en-US" sz="1600" b="0" baseline="0" dirty="0" err="1">
                          <a:solidFill>
                            <a:srgbClr val="000000"/>
                          </a:solidFill>
                          <a:latin typeface="Arial" pitchFamily="22" charset="0"/>
                        </a:rPr>
                        <a:t>Raltegravir</a:t>
                      </a:r>
                      <a:r>
                        <a:rPr lang="en-US" sz="1600" b="0" baseline="0" dirty="0">
                          <a:solidFill>
                            <a:srgbClr val="000000"/>
                          </a:solidFill>
                          <a:latin typeface="Arial" pitchFamily="22" charset="0"/>
                        </a:rPr>
                        <a:t> BID </a:t>
                      </a:r>
                      <a:br>
                        <a:rPr lang="en-US" sz="1600" b="0" baseline="0" dirty="0">
                          <a:solidFill>
                            <a:srgbClr val="000000"/>
                          </a:solidFill>
                          <a:latin typeface="Arial" pitchFamily="22" charset="0"/>
                        </a:rPr>
                      </a:br>
                      <a:r>
                        <a:rPr lang="en-US" sz="1600" dirty="0">
                          <a:solidFill>
                            <a:srgbClr val="000000"/>
                          </a:solidFill>
                          <a:latin typeface="Arial" pitchFamily="22" charset="0"/>
                        </a:rPr>
                        <a:t>- </a:t>
                      </a:r>
                      <a:r>
                        <a:rPr lang="en-US" sz="1600" dirty="0" err="1">
                          <a:solidFill>
                            <a:srgbClr val="000000"/>
                          </a:solidFill>
                          <a:latin typeface="Arial" pitchFamily="22" charset="0"/>
                        </a:rPr>
                        <a:t>Lopinavir</a:t>
                      </a:r>
                      <a:r>
                        <a:rPr lang="en-US" sz="1600" dirty="0">
                          <a:solidFill>
                            <a:srgbClr val="000000"/>
                          </a:solidFill>
                          <a:latin typeface="Arial" pitchFamily="22" charset="0"/>
                        </a:rPr>
                        <a:t>-RTV</a:t>
                      </a:r>
                      <a:r>
                        <a:rPr lang="en-US" sz="1600" baseline="0" dirty="0">
                          <a:solidFill>
                            <a:srgbClr val="000000"/>
                          </a:solidFill>
                          <a:latin typeface="Arial" pitchFamily="22" charset="0"/>
                        </a:rPr>
                        <a:t> BID </a:t>
                      </a:r>
                      <a:r>
                        <a:rPr lang="en-US" sz="1600" dirty="0">
                          <a:solidFill>
                            <a:srgbClr val="000000"/>
                          </a:solidFill>
                          <a:latin typeface="Arial" pitchFamily="22" charset="0"/>
                        </a:rPr>
                        <a:t>+</a:t>
                      </a:r>
                      <a:r>
                        <a:rPr lang="en-US" sz="1600" baseline="0" dirty="0">
                          <a:solidFill>
                            <a:srgbClr val="000000"/>
                          </a:solidFill>
                          <a:latin typeface="Arial" pitchFamily="22" charset="0"/>
                        </a:rPr>
                        <a:t> </a:t>
                      </a:r>
                      <a:r>
                        <a:rPr lang="en-US" sz="1600" dirty="0">
                          <a:solidFill>
                            <a:srgbClr val="000000"/>
                          </a:solidFill>
                          <a:latin typeface="Arial" pitchFamily="22" charset="0"/>
                        </a:rPr>
                        <a:t>TDF</a:t>
                      </a:r>
                      <a:r>
                        <a:rPr lang="en-US" sz="1600" baseline="0" dirty="0">
                          <a:solidFill>
                            <a:srgbClr val="000000"/>
                          </a:solidFill>
                          <a:latin typeface="Arial" pitchFamily="22" charset="0"/>
                        </a:rPr>
                        <a:t>-FTC QD</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2180906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2">
                    <a:lumMod val="20000"/>
                    <a:lumOff val="80000"/>
                  </a:schemeClr>
                </a:solidFill>
                <a:ea typeface="ＭＳ Ｐゴシック" pitchFamily="31" charset="-128"/>
                <a:cs typeface="ＭＳ Ｐゴシック" pitchFamily="31" charset="-128"/>
              </a:rPr>
              <a:t>Lopinavir</a:t>
            </a:r>
            <a:r>
              <a:rPr lang="en-US" sz="2400" dirty="0">
                <a:solidFill>
                  <a:schemeClr val="accent2">
                    <a:lumMod val="20000"/>
                    <a:lumOff val="80000"/>
                  </a:schemeClr>
                </a:solidFill>
                <a:ea typeface="ＭＳ Ｐゴシック" pitchFamily="31" charset="-128"/>
                <a:cs typeface="ＭＳ Ｐゴシック" pitchFamily="31" charset="-128"/>
              </a:rPr>
              <a:t>-RTV + </a:t>
            </a:r>
            <a:r>
              <a:rPr lang="en-US" sz="2400" dirty="0" err="1">
                <a:solidFill>
                  <a:schemeClr val="accent2">
                    <a:lumMod val="20000"/>
                    <a:lumOff val="80000"/>
                  </a:schemeClr>
                </a:solidFill>
                <a:ea typeface="ＭＳ Ｐゴシック" pitchFamily="31" charset="-128"/>
                <a:cs typeface="ＭＳ Ｐゴシック" pitchFamily="31" charset="-128"/>
              </a:rPr>
              <a:t>Raltegravir</a:t>
            </a:r>
            <a:r>
              <a:rPr lang="en-US" sz="2400" dirty="0">
                <a:solidFill>
                  <a:schemeClr val="accent2">
                    <a:lumMod val="20000"/>
                    <a:lumOff val="80000"/>
                  </a:schemeClr>
                </a:solidFill>
                <a:ea typeface="ＭＳ Ｐゴシック" pitchFamily="31" charset="-128"/>
                <a:cs typeface="ＭＳ Ｐゴシック" pitchFamily="31" charset="-128"/>
              </a:rPr>
              <a:t> vs. </a:t>
            </a:r>
            <a:r>
              <a:rPr lang="en-US" sz="2400" dirty="0" err="1">
                <a:solidFill>
                  <a:schemeClr val="accent2">
                    <a:lumMod val="20000"/>
                    <a:lumOff val="80000"/>
                  </a:schemeClr>
                </a:solidFill>
                <a:ea typeface="ＭＳ Ｐゴシック" pitchFamily="31" charset="-128"/>
                <a:cs typeface="ＭＳ Ｐゴシック" pitchFamily="31" charset="-128"/>
              </a:rPr>
              <a:t>Lopinavir</a:t>
            </a:r>
            <a:r>
              <a:rPr lang="en-US" sz="2400" dirty="0">
                <a:solidFill>
                  <a:schemeClr val="accent2">
                    <a:lumMod val="20000"/>
                    <a:lumOff val="80000"/>
                  </a:schemeClr>
                </a:solidFill>
                <a:ea typeface="ＭＳ Ｐゴシック" pitchFamily="31" charset="-128"/>
                <a:cs typeface="ＭＳ Ｐゴシック" pitchFamily="31" charset="-128"/>
              </a:rPr>
              <a:t>-RTV + TDF-FTC</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PROGRESS: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Response (FDA-TLOVR Algorith</a:t>
            </a:r>
            <a:r>
              <a:rPr lang="en-US" dirty="0">
                <a:latin typeface="Arial" pitchFamily="-110" charset="0"/>
                <a:ea typeface="ＭＳ Ｐゴシック" pitchFamily="-110" charset="-128"/>
                <a:cs typeface="ＭＳ Ｐゴシック" pitchFamily="-110" charset="-128"/>
              </a:rPr>
              <a:t>m</a:t>
            </a:r>
            <a:r>
              <a:rPr lang="en-US" sz="2000" dirty="0">
                <a:solidFill>
                  <a:schemeClr val="bg1"/>
                </a:solidFill>
                <a:latin typeface="Arial" pitchFamily="-110" charset="0"/>
                <a:ea typeface="ＭＳ Ｐゴシック" pitchFamily="-110" charset="-128"/>
                <a:cs typeface="ＭＳ Ｐゴシック" pitchFamily="-110" charset="-128"/>
              </a:rPr>
              <a:t>)</a:t>
            </a:r>
          </a:p>
        </p:txBody>
      </p:sp>
      <p:sp>
        <p:nvSpPr>
          <p:cNvPr id="6" name="Content Placeholder 5"/>
          <p:cNvSpPr>
            <a:spLocks noGrp="1"/>
          </p:cNvSpPr>
          <p:nvPr>
            <p:ph type="body" sz="quarter" idx="16"/>
          </p:nvPr>
        </p:nvSpPr>
        <p:spPr/>
        <p:txBody>
          <a:bodyPr/>
          <a:lstStyle/>
          <a:p>
            <a:r>
              <a:rPr lang="en-US" dirty="0"/>
              <a:t>Source: </a:t>
            </a:r>
            <a:r>
              <a:rPr lang="en-US" dirty="0" err="1"/>
              <a:t>Reynes</a:t>
            </a:r>
            <a:r>
              <a:rPr lang="en-US" dirty="0"/>
              <a:t> J, et al. </a:t>
            </a:r>
            <a:r>
              <a:rPr lang="it-IT" dirty="0"/>
              <a:t>HIV </a:t>
            </a:r>
            <a:r>
              <a:rPr lang="it-IT" dirty="0" err="1"/>
              <a:t>Clin</a:t>
            </a:r>
            <a:r>
              <a:rPr lang="it-IT" dirty="0"/>
              <a:t> Trials. 2011;12:255-67.</a:t>
            </a:r>
            <a:endParaRPr lang="en-US" dirty="0">
              <a:latin typeface="Arial" pitchFamily="31" charset="0"/>
            </a:endParaRPr>
          </a:p>
        </p:txBody>
      </p:sp>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84/101</a:t>
            </a:r>
          </a:p>
        </p:txBody>
      </p:sp>
      <p:sp>
        <p:nvSpPr>
          <p:cNvPr id="10" name="Rectangle 9"/>
          <p:cNvSpPr/>
          <p:nvPr/>
        </p:nvSpPr>
        <p:spPr>
          <a:xfrm>
            <a:off x="26670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89/105</a:t>
            </a:r>
          </a:p>
        </p:txBody>
      </p:sp>
      <p:sp>
        <p:nvSpPr>
          <p:cNvPr id="11" name="Rectangle 10"/>
          <p:cNvSpPr/>
          <p:nvPr/>
        </p:nvSpPr>
        <p:spPr>
          <a:xfrm>
            <a:off x="4140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74/86</a:t>
            </a:r>
          </a:p>
        </p:txBody>
      </p:sp>
      <p:sp>
        <p:nvSpPr>
          <p:cNvPr id="12" name="Rectangle 11"/>
          <p:cNvSpPr/>
          <p:nvPr/>
        </p:nvSpPr>
        <p:spPr>
          <a:xfrm>
            <a:off x="49911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76/86</a:t>
            </a:r>
          </a:p>
        </p:txBody>
      </p:sp>
      <p:sp>
        <p:nvSpPr>
          <p:cNvPr id="13" name="Rectangle 12"/>
          <p:cNvSpPr/>
          <p:nvPr/>
        </p:nvSpPr>
        <p:spPr>
          <a:xfrm>
            <a:off x="64643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10/15</a:t>
            </a:r>
          </a:p>
        </p:txBody>
      </p:sp>
      <p:sp>
        <p:nvSpPr>
          <p:cNvPr id="14" name="Rectangle 13"/>
          <p:cNvSpPr/>
          <p:nvPr/>
        </p:nvSpPr>
        <p:spPr>
          <a:xfrm>
            <a:off x="7315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13/19</a:t>
            </a:r>
          </a:p>
        </p:txBody>
      </p:sp>
      <p:cxnSp>
        <p:nvCxnSpPr>
          <p:cNvPr id="16" name="Straight Connector 15"/>
          <p:cNvCxnSpPr/>
          <p:nvPr/>
        </p:nvCxnSpPr>
        <p:spPr>
          <a:xfrm>
            <a:off x="3925315" y="5715000"/>
            <a:ext cx="440435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67508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2">
                    <a:lumMod val="20000"/>
                    <a:lumOff val="80000"/>
                  </a:schemeClr>
                </a:solidFill>
                <a:ea typeface="ＭＳ Ｐゴシック" pitchFamily="31" charset="-128"/>
                <a:cs typeface="ＭＳ Ｐゴシック" pitchFamily="31" charset="-128"/>
              </a:rPr>
              <a:t>Lopinavir</a:t>
            </a:r>
            <a:r>
              <a:rPr lang="en-US" sz="2400" dirty="0">
                <a:solidFill>
                  <a:schemeClr val="accent2">
                    <a:lumMod val="20000"/>
                    <a:lumOff val="80000"/>
                  </a:schemeClr>
                </a:solidFill>
                <a:ea typeface="ＭＳ Ｐゴシック" pitchFamily="31" charset="-128"/>
                <a:cs typeface="ＭＳ Ｐゴシック" pitchFamily="31" charset="-128"/>
              </a:rPr>
              <a:t>-RTV + </a:t>
            </a:r>
            <a:r>
              <a:rPr lang="en-US" sz="2400" dirty="0" err="1">
                <a:solidFill>
                  <a:schemeClr val="accent2">
                    <a:lumMod val="20000"/>
                    <a:lumOff val="80000"/>
                  </a:schemeClr>
                </a:solidFill>
                <a:ea typeface="ＭＳ Ｐゴシック" pitchFamily="31" charset="-128"/>
                <a:cs typeface="ＭＳ Ｐゴシック" pitchFamily="31" charset="-128"/>
              </a:rPr>
              <a:t>Raltegravir</a:t>
            </a:r>
            <a:r>
              <a:rPr lang="en-US" sz="2400" dirty="0">
                <a:solidFill>
                  <a:schemeClr val="accent2">
                    <a:lumMod val="20000"/>
                    <a:lumOff val="80000"/>
                  </a:schemeClr>
                </a:solidFill>
                <a:ea typeface="ＭＳ Ｐゴシック" pitchFamily="31" charset="-128"/>
                <a:cs typeface="ＭＳ Ｐゴシック" pitchFamily="31" charset="-128"/>
              </a:rPr>
              <a:t> vs. </a:t>
            </a:r>
            <a:r>
              <a:rPr lang="en-US" sz="2400" dirty="0" err="1">
                <a:solidFill>
                  <a:schemeClr val="accent2">
                    <a:lumMod val="20000"/>
                    <a:lumOff val="80000"/>
                  </a:schemeClr>
                </a:solidFill>
                <a:ea typeface="ＭＳ Ｐゴシック" pitchFamily="31" charset="-128"/>
                <a:cs typeface="ＭＳ Ｐゴシック" pitchFamily="31" charset="-128"/>
              </a:rPr>
              <a:t>Lopinavir</a:t>
            </a:r>
            <a:r>
              <a:rPr lang="en-US" sz="2400" dirty="0">
                <a:solidFill>
                  <a:schemeClr val="accent2">
                    <a:lumMod val="20000"/>
                    <a:lumOff val="80000"/>
                  </a:schemeClr>
                </a:solidFill>
                <a:ea typeface="ＭＳ Ｐゴシック" pitchFamily="31" charset="-128"/>
                <a:cs typeface="ＭＳ Ｐゴシック" pitchFamily="31" charset="-128"/>
              </a:rPr>
              <a:t>-RTV + TDF-FTC</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PROGRESS: Result</a:t>
            </a:r>
            <a:endParaRPr lang="en-US" sz="2800" dirty="0"/>
          </a:p>
        </p:txBody>
      </p:sp>
      <p:sp>
        <p:nvSpPr>
          <p:cNvPr id="4" name="Content Placeholder 3"/>
          <p:cNvSpPr>
            <a:spLocks noGrp="1"/>
          </p:cNvSpPr>
          <p:nvPr>
            <p:ph type="body" sz="quarter" idx="14"/>
          </p:nvPr>
        </p:nvSpPr>
        <p:spPr/>
        <p:txBody>
          <a:bodyPr/>
          <a:lstStyle/>
          <a:p>
            <a:r>
              <a:rPr lang="en-US" dirty="0"/>
              <a:t>Source: </a:t>
            </a:r>
            <a:r>
              <a:rPr lang="en-US" dirty="0" err="1"/>
              <a:t>Reynes</a:t>
            </a:r>
            <a:r>
              <a:rPr lang="en-US" dirty="0"/>
              <a:t> J, et al. </a:t>
            </a:r>
            <a:r>
              <a:rPr lang="it-IT" dirty="0"/>
              <a:t>HIV </a:t>
            </a:r>
            <a:r>
              <a:rPr lang="it-IT" dirty="0" err="1"/>
              <a:t>Clin</a:t>
            </a:r>
            <a:r>
              <a:rPr lang="it-IT" dirty="0"/>
              <a:t> Trials. 2011;12:255-67.</a:t>
            </a:r>
            <a:endParaRPr lang="en-US" dirty="0">
              <a:latin typeface="Arial" pitchFamily="31" charset="0"/>
            </a:endParaRPr>
          </a:p>
        </p:txBody>
      </p:sp>
      <p:graphicFrame>
        <p:nvGraphicFramePr>
          <p:cNvPr id="6" name="Group 65"/>
          <p:cNvGraphicFramePr>
            <a:graphicFrameLocks noGrp="1"/>
          </p:cNvGraphicFramePr>
          <p:nvPr>
            <p:extLst>
              <p:ext uri="{D42A27DB-BD31-4B8C-83A1-F6EECF244321}">
                <p14:modId xmlns:p14="http://schemas.microsoft.com/office/powerpoint/2010/main" val="159531300"/>
              </p:ext>
            </p:extLst>
          </p:nvPr>
        </p:nvGraphicFramePr>
        <p:xfrm>
          <a:off x="493713" y="1676400"/>
          <a:ext cx="8153401" cy="3975391"/>
        </p:xfrm>
        <a:graphic>
          <a:graphicData uri="http://schemas.openxmlformats.org/drawingml/2006/table">
            <a:tbl>
              <a:tblPr>
                <a:effectLst/>
              </a:tblPr>
              <a:tblGrid>
                <a:gridCol w="3575397">
                  <a:extLst>
                    <a:ext uri="{9D8B030D-6E8A-4147-A177-3AD203B41FA5}">
                      <a16:colId xmlns:a16="http://schemas.microsoft.com/office/drawing/2014/main" val="20000"/>
                    </a:ext>
                  </a:extLst>
                </a:gridCol>
                <a:gridCol w="2289002">
                  <a:extLst>
                    <a:ext uri="{9D8B030D-6E8A-4147-A177-3AD203B41FA5}">
                      <a16:colId xmlns:a16="http://schemas.microsoft.com/office/drawing/2014/main" val="20001"/>
                    </a:ext>
                  </a:extLst>
                </a:gridCol>
                <a:gridCol w="2289002">
                  <a:extLst>
                    <a:ext uri="{9D8B030D-6E8A-4147-A177-3AD203B41FA5}">
                      <a16:colId xmlns:a16="http://schemas.microsoft.com/office/drawing/2014/main" val="20002"/>
                    </a:ext>
                  </a:extLst>
                </a:gridCol>
              </a:tblGrid>
              <a:tr h="685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Possibly/probably</a:t>
                      </a:r>
                      <a:r>
                        <a:rPr lang="en-US" sz="1600" b="1" baseline="0" dirty="0">
                          <a:solidFill>
                            <a:srgbClr val="FFFFFF"/>
                          </a:solidFill>
                        </a:rPr>
                        <a:t> </a:t>
                      </a:r>
                      <a:r>
                        <a:rPr lang="en-US" sz="1600" b="1" dirty="0">
                          <a:solidFill>
                            <a:srgbClr val="FFFFFF"/>
                          </a:solidFill>
                        </a:rPr>
                        <a:t>Treatment-Related Moderate to Serious Adverse Events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solidFill>
                            <a:srgbClr val="FFFFFF"/>
                          </a:solidFill>
                        </a:rPr>
                        <a:t>Occurring in ≥2% of Subjects in Either Arm</a:t>
                      </a:r>
                      <a:endParaRPr lang="en-US" sz="1600" b="1" dirty="0">
                        <a:solidFill>
                          <a:srgbClr val="FFFFFF"/>
                        </a:solidFill>
                      </a:endParaRP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851859">
                <a:tc>
                  <a:txBody>
                    <a:bodyPr/>
                    <a:lstStyle/>
                    <a:p>
                      <a:pPr marL="0" indent="0" algn="l"/>
                      <a:r>
                        <a:rPr kumimoji="0" lang="en-US" sz="1600" b="1" i="0" u="none" strike="noStrike" cap="none" normalizeH="0" baseline="0" dirty="0">
                          <a:ln>
                            <a:noFill/>
                          </a:ln>
                          <a:solidFill>
                            <a:schemeClr val="bg1"/>
                          </a:solidFill>
                          <a:effectLst/>
                          <a:latin typeface="+mn-lt"/>
                          <a:ea typeface="ＭＳ Ｐゴシック" pitchFamily="-108" charset="-128"/>
                          <a:cs typeface="Arial"/>
                        </a:rPr>
                        <a:t>Variable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600" b="1" i="0" u="none" strike="noStrike" cap="none" normalizeH="0" baseline="0" dirty="0">
                          <a:ln>
                            <a:noFill/>
                          </a:ln>
                          <a:solidFill>
                            <a:schemeClr val="bg1"/>
                          </a:solidFill>
                          <a:effectLst/>
                          <a:latin typeface="+mn-lt"/>
                          <a:ea typeface="ＭＳ Ｐゴシック" pitchFamily="-108" charset="-128"/>
                          <a:cs typeface="Arial"/>
                        </a:rPr>
                        <a:t>LPV-RTV + RAL </a:t>
                      </a:r>
                    </a:p>
                    <a:p>
                      <a:pPr marL="0" indent="0" algn="ctr"/>
                      <a:r>
                        <a:rPr kumimoji="0" lang="en-US" sz="1400" b="1" i="0" u="none" strike="noStrike" cap="none" normalizeH="0" baseline="0" dirty="0">
                          <a:ln>
                            <a:noFill/>
                          </a:ln>
                          <a:solidFill>
                            <a:schemeClr val="bg1"/>
                          </a:solidFill>
                          <a:effectLst/>
                          <a:latin typeface="+mn-lt"/>
                          <a:ea typeface="ＭＳ Ｐゴシック" pitchFamily="-108" charset="-128"/>
                          <a:cs typeface="Arial"/>
                        </a:rPr>
                        <a:t>(n = 101)</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B5782"/>
                    </a:solidFill>
                  </a:tcPr>
                </a:tc>
                <a:tc>
                  <a:txBody>
                    <a:bodyPr/>
                    <a:lstStyle/>
                    <a:p>
                      <a:pPr marL="0" indent="0" algn="ctr"/>
                      <a:r>
                        <a:rPr kumimoji="0" lang="en-US" sz="1600" b="1" i="0" u="none" strike="noStrike" cap="none" normalizeH="0" baseline="0" dirty="0">
                          <a:ln>
                            <a:noFill/>
                          </a:ln>
                          <a:solidFill>
                            <a:schemeClr val="bg1"/>
                          </a:solidFill>
                          <a:effectLst/>
                          <a:latin typeface="+mn-lt"/>
                          <a:ea typeface="ＭＳ Ｐゴシック" pitchFamily="-108" charset="-128"/>
                          <a:cs typeface="Arial"/>
                        </a:rPr>
                        <a:t>LPV-RTV + TDF-FTC</a:t>
                      </a:r>
                      <a:br>
                        <a:rPr kumimoji="0" lang="en-US" sz="1600" b="1" i="0" u="none" strike="noStrike" cap="none" normalizeH="0" baseline="0" dirty="0">
                          <a:ln>
                            <a:noFill/>
                          </a:ln>
                          <a:solidFill>
                            <a:schemeClr val="bg1"/>
                          </a:solidFill>
                          <a:effectLst/>
                          <a:latin typeface="+mn-lt"/>
                          <a:ea typeface="ＭＳ Ｐゴシック" pitchFamily="-108" charset="-128"/>
                          <a:cs typeface="Arial"/>
                        </a:rPr>
                      </a:br>
                      <a:r>
                        <a:rPr kumimoji="0" lang="en-US" sz="1400" b="1" i="0" u="none" strike="noStrike" cap="none" normalizeH="0" baseline="0" dirty="0">
                          <a:ln>
                            <a:noFill/>
                          </a:ln>
                          <a:solidFill>
                            <a:schemeClr val="bg1"/>
                          </a:solidFill>
                          <a:effectLst/>
                          <a:latin typeface="+mn-lt"/>
                          <a:ea typeface="ＭＳ Ｐゴシック" pitchFamily="-108" charset="-128"/>
                          <a:cs typeface="Arial"/>
                        </a:rPr>
                        <a:t>(n = 105)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8223"/>
                    </a:solidFill>
                  </a:tcPr>
                </a:tc>
                <a:extLst>
                  <a:ext uri="{0D108BD9-81ED-4DB2-BD59-A6C34878D82A}">
                    <a16:rowId xmlns:a16="http://schemas.microsoft.com/office/drawing/2014/main" val="10001"/>
                  </a:ext>
                </a:extLst>
              </a:tr>
              <a:tr h="6094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Any adverse event</a:t>
                      </a:r>
                      <a:r>
                        <a:rPr lang="en-US" sz="1600" kern="1200" spc="-30" baseline="0" dirty="0">
                          <a:solidFill>
                            <a:srgbClr val="000000"/>
                          </a:solidFill>
                          <a:latin typeface="+mn-lt"/>
                          <a:ea typeface="+mn-ea"/>
                          <a:cs typeface="Arial"/>
                        </a:rPr>
                        <a:t> </a:t>
                      </a:r>
                      <a:r>
                        <a:rPr lang="en-US" sz="1600" kern="1200" spc="-30" dirty="0">
                          <a:solidFill>
                            <a:srgbClr val="000000"/>
                          </a:solidFill>
                          <a:latin typeface="+mn-lt"/>
                          <a:ea typeface="+mn-ea"/>
                          <a:cs typeface="Arial"/>
                        </a:rPr>
                        <a:t>(%)</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27.7%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27.6%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6094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Hyperlipidemia</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13.9%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6094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Diarrhea</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13.3%</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60943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Alanine</a:t>
                      </a:r>
                      <a:r>
                        <a:rPr lang="en-US" sz="1600" kern="1200" spc="-30" baseline="0" dirty="0">
                          <a:solidFill>
                            <a:srgbClr val="000000"/>
                          </a:solidFill>
                          <a:latin typeface="+mn-lt"/>
                          <a:ea typeface="+mn-ea"/>
                          <a:cs typeface="Arial"/>
                        </a:rPr>
                        <a:t> Aminotransferase increased</a:t>
                      </a: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853636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2">
                    <a:lumMod val="20000"/>
                    <a:lumOff val="80000"/>
                  </a:schemeClr>
                </a:solidFill>
                <a:ea typeface="ＭＳ Ｐゴシック" pitchFamily="31" charset="-128"/>
                <a:cs typeface="ＭＳ Ｐゴシック" pitchFamily="31" charset="-128"/>
              </a:rPr>
              <a:t>Lopinavir</a:t>
            </a:r>
            <a:r>
              <a:rPr lang="en-US" sz="2400" dirty="0">
                <a:solidFill>
                  <a:schemeClr val="accent2">
                    <a:lumMod val="20000"/>
                    <a:lumOff val="80000"/>
                  </a:schemeClr>
                </a:solidFill>
                <a:ea typeface="ＭＳ Ｐゴシック" pitchFamily="31" charset="-128"/>
                <a:cs typeface="ＭＳ Ｐゴシック" pitchFamily="31" charset="-128"/>
              </a:rPr>
              <a:t>-RTV + </a:t>
            </a:r>
            <a:r>
              <a:rPr lang="en-US" sz="2400" dirty="0" err="1">
                <a:solidFill>
                  <a:schemeClr val="accent2">
                    <a:lumMod val="20000"/>
                    <a:lumOff val="80000"/>
                  </a:schemeClr>
                </a:solidFill>
                <a:ea typeface="ＭＳ Ｐゴシック" pitchFamily="31" charset="-128"/>
                <a:cs typeface="ＭＳ Ｐゴシック" pitchFamily="31" charset="-128"/>
              </a:rPr>
              <a:t>Raltegravir</a:t>
            </a:r>
            <a:r>
              <a:rPr lang="en-US" sz="2400" dirty="0">
                <a:solidFill>
                  <a:schemeClr val="accent2">
                    <a:lumMod val="20000"/>
                    <a:lumOff val="80000"/>
                  </a:schemeClr>
                </a:solidFill>
                <a:ea typeface="ＭＳ Ｐゴシック" pitchFamily="31" charset="-128"/>
                <a:cs typeface="ＭＳ Ｐゴシック" pitchFamily="31" charset="-128"/>
              </a:rPr>
              <a:t> vs. </a:t>
            </a:r>
            <a:r>
              <a:rPr lang="en-US" sz="2400" dirty="0" err="1">
                <a:solidFill>
                  <a:schemeClr val="accent2">
                    <a:lumMod val="20000"/>
                    <a:lumOff val="80000"/>
                  </a:schemeClr>
                </a:solidFill>
                <a:ea typeface="ＭＳ Ｐゴシック" pitchFamily="31" charset="-128"/>
                <a:cs typeface="ＭＳ Ｐゴシック" pitchFamily="31" charset="-128"/>
              </a:rPr>
              <a:t>Lopinavir</a:t>
            </a:r>
            <a:r>
              <a:rPr lang="en-US" sz="2400" dirty="0">
                <a:solidFill>
                  <a:schemeClr val="accent2">
                    <a:lumMod val="20000"/>
                    <a:lumOff val="80000"/>
                  </a:schemeClr>
                </a:solidFill>
                <a:ea typeface="ＭＳ Ｐゴシック" pitchFamily="31" charset="-128"/>
                <a:cs typeface="ＭＳ Ｐゴシック" pitchFamily="31" charset="-128"/>
              </a:rPr>
              <a:t>-RTV + TDF-FTC</a:t>
            </a:r>
            <a:r>
              <a:rPr lang="en-US" sz="2000" dirty="0">
                <a:solidFill>
                  <a:schemeClr val="accent2">
                    <a:lumMod val="20000"/>
                    <a:lumOff val="80000"/>
                  </a:schemeClr>
                </a:solidFill>
                <a:ea typeface="ＭＳ Ｐゴシック" pitchFamily="31" charset="-128"/>
                <a:cs typeface="ＭＳ Ｐゴシック" pitchFamily="31" charset="-128"/>
              </a:rPr>
              <a:t/>
            </a:r>
            <a:br>
              <a:rPr lang="en-US" sz="20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PROGRESS: Result</a:t>
            </a:r>
            <a:endParaRPr lang="en-US" sz="2800" dirty="0"/>
          </a:p>
        </p:txBody>
      </p:sp>
      <p:sp>
        <p:nvSpPr>
          <p:cNvPr id="15" name="Text Placeholder 14"/>
          <p:cNvSpPr>
            <a:spLocks noGrp="1"/>
          </p:cNvSpPr>
          <p:nvPr>
            <p:ph type="body" sz="quarter" idx="15"/>
          </p:nvPr>
        </p:nvSpPr>
        <p:spPr/>
        <p:txBody>
          <a:bodyPr/>
          <a:lstStyle/>
          <a:p>
            <a:r>
              <a:rPr lang="en-US" sz="2000" dirty="0"/>
              <a:t>Week 48: Analysis of Lipids</a:t>
            </a:r>
          </a:p>
        </p:txBody>
      </p:sp>
      <p:sp>
        <p:nvSpPr>
          <p:cNvPr id="5" name="Content Placeholder 4"/>
          <p:cNvSpPr>
            <a:spLocks noGrp="1"/>
          </p:cNvSpPr>
          <p:nvPr>
            <p:ph type="body" sz="quarter" idx="16"/>
          </p:nvPr>
        </p:nvSpPr>
        <p:spPr/>
        <p:txBody>
          <a:bodyPr/>
          <a:lstStyle/>
          <a:p>
            <a:r>
              <a:rPr lang="en-US" dirty="0"/>
              <a:t>Source: </a:t>
            </a:r>
            <a:r>
              <a:rPr lang="en-US" dirty="0" err="1"/>
              <a:t>Reynes</a:t>
            </a:r>
            <a:r>
              <a:rPr lang="en-US" dirty="0"/>
              <a:t> J, et al. </a:t>
            </a:r>
            <a:r>
              <a:rPr lang="it-IT" dirty="0"/>
              <a:t>HIV </a:t>
            </a:r>
            <a:r>
              <a:rPr lang="it-IT" dirty="0" err="1"/>
              <a:t>Clin</a:t>
            </a:r>
            <a:r>
              <a:rPr lang="it-IT" dirty="0"/>
              <a:t> Trials. 2011;12:255-67.</a:t>
            </a:r>
            <a:endParaRPr lang="en-US" dirty="0">
              <a:latin typeface="Arial" pitchFamily="31" charset="0"/>
            </a:endParaRPr>
          </a:p>
        </p:txBody>
      </p:sp>
      <p:graphicFrame>
        <p:nvGraphicFramePr>
          <p:cNvPr id="6" name="Chart 5"/>
          <p:cNvGraphicFramePr>
            <a:graphicFrameLocks/>
          </p:cNvGraphicFramePr>
          <p:nvPr>
            <p:extLst/>
          </p:nvPr>
        </p:nvGraphicFramePr>
        <p:xfrm>
          <a:off x="444500" y="1905000"/>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8932026"/>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solidFill>
                  <a:schemeClr val="accent2">
                    <a:lumMod val="20000"/>
                    <a:lumOff val="80000"/>
                  </a:schemeClr>
                </a:solidFill>
                <a:ea typeface="ＭＳ Ｐゴシック" pitchFamily="31" charset="-128"/>
                <a:cs typeface="ＭＳ Ｐゴシック" pitchFamily="31" charset="-128"/>
              </a:rPr>
              <a:t>Lopinavir</a:t>
            </a:r>
            <a:r>
              <a:rPr lang="en-US" sz="2400" dirty="0">
                <a:solidFill>
                  <a:schemeClr val="accent2">
                    <a:lumMod val="20000"/>
                    <a:lumOff val="80000"/>
                  </a:schemeClr>
                </a:solidFill>
                <a:ea typeface="ＭＳ Ｐゴシック" pitchFamily="31" charset="-128"/>
                <a:cs typeface="ＭＳ Ｐゴシック" pitchFamily="31" charset="-128"/>
              </a:rPr>
              <a:t>-RTV + </a:t>
            </a:r>
            <a:r>
              <a:rPr lang="en-US" sz="2400" dirty="0" err="1">
                <a:solidFill>
                  <a:schemeClr val="accent2">
                    <a:lumMod val="20000"/>
                    <a:lumOff val="80000"/>
                  </a:schemeClr>
                </a:solidFill>
                <a:ea typeface="ＭＳ Ｐゴシック" pitchFamily="31" charset="-128"/>
                <a:cs typeface="ＭＳ Ｐゴシック" pitchFamily="31" charset="-128"/>
              </a:rPr>
              <a:t>Raltegravir</a:t>
            </a:r>
            <a:r>
              <a:rPr lang="en-US" sz="2400" dirty="0">
                <a:solidFill>
                  <a:schemeClr val="accent2">
                    <a:lumMod val="20000"/>
                    <a:lumOff val="80000"/>
                  </a:schemeClr>
                </a:solidFill>
                <a:ea typeface="ＭＳ Ｐゴシック" pitchFamily="31" charset="-128"/>
                <a:cs typeface="ＭＳ Ｐゴシック" pitchFamily="31" charset="-128"/>
              </a:rPr>
              <a:t> vs. </a:t>
            </a:r>
            <a:r>
              <a:rPr lang="en-US" sz="2400" dirty="0" err="1">
                <a:solidFill>
                  <a:schemeClr val="accent2">
                    <a:lumMod val="20000"/>
                    <a:lumOff val="80000"/>
                  </a:schemeClr>
                </a:solidFill>
                <a:ea typeface="ＭＳ Ｐゴシック" pitchFamily="31" charset="-128"/>
                <a:cs typeface="ＭＳ Ｐゴシック" pitchFamily="31" charset="-128"/>
              </a:rPr>
              <a:t>Lopinavir</a:t>
            </a:r>
            <a:r>
              <a:rPr lang="en-US" sz="2400" dirty="0">
                <a:solidFill>
                  <a:schemeClr val="accent2">
                    <a:lumMod val="20000"/>
                    <a:lumOff val="80000"/>
                  </a:schemeClr>
                </a:solidFill>
                <a:ea typeface="ＭＳ Ｐゴシック" pitchFamily="31" charset="-128"/>
                <a:cs typeface="ＭＳ Ｐゴシック" pitchFamily="31" charset="-128"/>
              </a:rPr>
              <a:t>-RTV + TDF-FTC</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PROGRESS: Conclusions</a:t>
            </a:r>
            <a:endParaRPr lang="en-US" sz="2800" dirty="0"/>
          </a:p>
        </p:txBody>
      </p:sp>
      <p:sp>
        <p:nvSpPr>
          <p:cNvPr id="3" name="Text Placeholder 2"/>
          <p:cNvSpPr>
            <a:spLocks noGrp="1"/>
          </p:cNvSpPr>
          <p:nvPr>
            <p:ph type="body" sz="quarter" idx="14"/>
          </p:nvPr>
        </p:nvSpPr>
        <p:spPr/>
        <p:txBody>
          <a:bodyPr/>
          <a:lstStyle/>
          <a:p>
            <a:r>
              <a:rPr lang="en-US" dirty="0"/>
              <a:t>Source: </a:t>
            </a:r>
            <a:r>
              <a:rPr lang="en-US" dirty="0" err="1"/>
              <a:t>Reynes</a:t>
            </a:r>
            <a:r>
              <a:rPr lang="en-US" dirty="0"/>
              <a:t> J, et al. </a:t>
            </a:r>
            <a:r>
              <a:rPr lang="it-IT" dirty="0"/>
              <a:t>HIV </a:t>
            </a:r>
            <a:r>
              <a:rPr lang="it-IT" dirty="0" err="1"/>
              <a:t>Clin</a:t>
            </a:r>
            <a:r>
              <a:rPr lang="it-IT" dirty="0"/>
              <a:t> Trials. 2011;12:255-67.</a:t>
            </a:r>
            <a:endParaRPr lang="en-US" dirty="0">
              <a:latin typeface="Arial" pitchFamily="31" charset="0"/>
            </a:endParaRPr>
          </a:p>
        </p:txBody>
      </p:sp>
      <p:graphicFrame>
        <p:nvGraphicFramePr>
          <p:cNvPr id="4" name="Table 3"/>
          <p:cNvGraphicFramePr>
            <a:graphicFrameLocks noGrp="1"/>
          </p:cNvGraphicFramePr>
          <p:nvPr>
            <p:extLst/>
          </p:nvPr>
        </p:nvGraphicFramePr>
        <p:xfrm>
          <a:off x="0" y="274320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mn-lt"/>
                          <a:cs typeface="Arial"/>
                        </a:rPr>
                        <a:t>“The HIV treatment regimen of LPV/r + RAL resulted in </a:t>
                      </a:r>
                      <a:r>
                        <a:rPr lang="en-US" sz="2000" b="0" dirty="0" err="1">
                          <a:solidFill>
                            <a:srgbClr val="000000"/>
                          </a:solidFill>
                          <a:latin typeface="+mn-lt"/>
                          <a:cs typeface="Arial"/>
                        </a:rPr>
                        <a:t>noninferior</a:t>
                      </a:r>
                      <a:r>
                        <a:rPr lang="en-US" sz="2000" b="0" dirty="0">
                          <a:solidFill>
                            <a:srgbClr val="000000"/>
                          </a:solidFill>
                          <a:latin typeface="+mn-lt"/>
                          <a:cs typeface="Arial"/>
                        </a:rPr>
                        <a:t> efficacy and comparable safety and tolerability compared with a traditional NRTI-containing regimen through 48 weeks of treatment. These results support further evaluation of the LPV/r + RAL regimen.”</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8430800"/>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fontScale="90000"/>
          </a:bodyPr>
          <a:lstStyle/>
          <a:p>
            <a:pPr>
              <a:lnSpc>
                <a:spcPts val="4000"/>
              </a:lnSpc>
            </a:pPr>
            <a:r>
              <a:rPr lang="en-US" sz="2800" b="0" dirty="0">
                <a:ea typeface="ＭＳ Ｐゴシック" pitchFamily="31" charset="-128"/>
                <a:cs typeface="ＭＳ Ｐゴシック" pitchFamily="31" charset="-128"/>
              </a:rPr>
              <a:t>Raltegravir + Atazanavir vs. Atazanavir/r + TDF-FTC </a:t>
            </a:r>
            <a:r>
              <a:rPr lang="en-US" sz="2800" b="0" dirty="0"/>
              <a:t/>
            </a:r>
            <a:br>
              <a:rPr lang="en-US" sz="2800" b="0" dirty="0"/>
            </a:br>
            <a:r>
              <a:rPr lang="en-US" dirty="0"/>
              <a:t>SPARTAN Trial</a:t>
            </a:r>
            <a:endParaRPr lang="en-US" dirty="0">
              <a:solidFill>
                <a:schemeClr val="tx2"/>
              </a:solidFill>
            </a:endParaRPr>
          </a:p>
        </p:txBody>
      </p:sp>
      <p:sp>
        <p:nvSpPr>
          <p:cNvPr id="2" name="Text Placeholder 1">
            <a:extLst>
              <a:ext uri="{FF2B5EF4-FFF2-40B4-BE49-F238E27FC236}">
                <a16:creationId xmlns:a16="http://schemas.microsoft.com/office/drawing/2014/main" id="{BEC4CBE4-C0AC-0149-BC68-C8230691BF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9963171"/>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398430" y="3198370"/>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5398430" y="3791479"/>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fontScale="90000"/>
          </a:bodyPr>
          <a:lstStyle/>
          <a:p>
            <a:r>
              <a:rPr lang="en-US" sz="2700" dirty="0">
                <a:solidFill>
                  <a:srgbClr val="E7F1CA"/>
                </a:solidFill>
                <a:ea typeface="ＭＳ Ｐゴシック" pitchFamily="31" charset="-128"/>
                <a:cs typeface="ＭＳ Ｐゴシック" pitchFamily="31" charset="-128"/>
              </a:rPr>
              <a:t>Atazanavir + Raltegravir versus </a:t>
            </a:r>
            <a:r>
              <a:rPr lang="en-US" sz="2700" dirty="0" err="1">
                <a:solidFill>
                  <a:srgbClr val="E7F1CA"/>
                </a:solidFill>
                <a:ea typeface="ＭＳ Ｐゴシック" pitchFamily="31" charset="-128"/>
                <a:cs typeface="ＭＳ Ｐゴシック" pitchFamily="31" charset="-128"/>
              </a:rPr>
              <a:t>Atazanavir</a:t>
            </a:r>
            <a:r>
              <a:rPr lang="en-US" sz="2700" dirty="0">
                <a:solidFill>
                  <a:srgbClr val="E7F1CA"/>
                </a:solidFill>
                <a:ea typeface="ＭＳ Ｐゴシック" pitchFamily="31" charset="-128"/>
                <a:cs typeface="ＭＳ Ｐゴシック" pitchFamily="31" charset="-128"/>
              </a:rPr>
              <a:t>/r + TDF-FTC  </a:t>
            </a:r>
            <a:br>
              <a:rPr lang="en-US" sz="2700" dirty="0">
                <a:solidFill>
                  <a:srgbClr val="E7F1CA"/>
                </a:solidFill>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SPARTAN: Study Design</a:t>
            </a:r>
            <a:endParaRPr lang="en-US" sz="31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31" charset="0"/>
              </a:rPr>
              <a:t>Kozal</a:t>
            </a:r>
            <a:r>
              <a:rPr lang="en-US" dirty="0">
                <a:latin typeface="Arial" pitchFamily="31" charset="0"/>
              </a:rPr>
              <a:t> MJ, et al. HIV </a:t>
            </a:r>
            <a:r>
              <a:rPr lang="en-US" dirty="0" err="1">
                <a:latin typeface="Arial" pitchFamily="31" charset="0"/>
              </a:rPr>
              <a:t>Clin</a:t>
            </a:r>
            <a:r>
              <a:rPr lang="en-US" dirty="0">
                <a:latin typeface="Arial" pitchFamily="31" charset="0"/>
              </a:rPr>
              <a:t> Trials. 2012;13:119-30.</a:t>
            </a:r>
          </a:p>
        </p:txBody>
      </p:sp>
      <p:sp>
        <p:nvSpPr>
          <p:cNvPr id="24" name="Rectangle 7"/>
          <p:cNvSpPr>
            <a:spLocks noChangeArrowheads="1"/>
          </p:cNvSpPr>
          <p:nvPr/>
        </p:nvSpPr>
        <p:spPr bwMode="ltGray">
          <a:xfrm>
            <a:off x="5971185" y="2453640"/>
            <a:ext cx="2755034" cy="122833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b="1" dirty="0" err="1">
                <a:solidFill>
                  <a:srgbClr val="000000"/>
                </a:solidFill>
                <a:latin typeface="Arial"/>
                <a:cs typeface="Arial"/>
              </a:rPr>
              <a:t>Atazanavir</a:t>
            </a:r>
            <a:r>
              <a:rPr lang="en-US" sz="1600" b="1" dirty="0">
                <a:solidFill>
                  <a:srgbClr val="000000"/>
                </a:solidFill>
                <a:latin typeface="Arial"/>
                <a:cs typeface="Arial"/>
              </a:rPr>
              <a:t> 300 mg BID + </a:t>
            </a:r>
            <a:r>
              <a:rPr lang="en-US" sz="1600" b="1" dirty="0" err="1">
                <a:solidFill>
                  <a:srgbClr val="000000"/>
                </a:solidFill>
                <a:latin typeface="Arial"/>
                <a:cs typeface="Arial"/>
              </a:rPr>
              <a:t>Raltegravir</a:t>
            </a:r>
            <a:r>
              <a:rPr lang="en-US" sz="1600" b="1" dirty="0">
                <a:solidFill>
                  <a:srgbClr val="000000"/>
                </a:solidFill>
                <a:latin typeface="Arial"/>
                <a:cs typeface="Arial"/>
              </a:rPr>
              <a:t> 400 mg BID  </a:t>
            </a:r>
          </a:p>
          <a:p>
            <a:pPr algn="ctr">
              <a:lnSpc>
                <a:spcPts val="1800"/>
              </a:lnSpc>
              <a:spcBef>
                <a:spcPts val="0"/>
              </a:spcBef>
            </a:pPr>
            <a:r>
              <a:rPr lang="en-US" sz="1400" dirty="0">
                <a:solidFill>
                  <a:srgbClr val="000000"/>
                </a:solidFill>
                <a:latin typeface="Arial"/>
                <a:cs typeface="Arial"/>
              </a:rPr>
              <a:t>(n = 63)</a:t>
            </a:r>
          </a:p>
        </p:txBody>
      </p:sp>
      <p:sp>
        <p:nvSpPr>
          <p:cNvPr id="33" name="Rectangle 7"/>
          <p:cNvSpPr>
            <a:spLocks noChangeArrowheads="1"/>
          </p:cNvSpPr>
          <p:nvPr/>
        </p:nvSpPr>
        <p:spPr bwMode="ltGray">
          <a:xfrm>
            <a:off x="5971185" y="4105661"/>
            <a:ext cx="2755034" cy="122833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err="1">
                <a:solidFill>
                  <a:srgbClr val="000000"/>
                </a:solidFill>
                <a:latin typeface="Arial"/>
                <a:cs typeface="Arial"/>
              </a:rPr>
              <a:t>Atazanavir</a:t>
            </a:r>
            <a:r>
              <a:rPr lang="en-US" sz="1600" b="1" dirty="0">
                <a:solidFill>
                  <a:srgbClr val="000000"/>
                </a:solidFill>
                <a:latin typeface="Arial"/>
                <a:cs typeface="Arial"/>
              </a:rPr>
              <a:t> 300 mg QD + </a:t>
            </a:r>
            <a:br>
              <a:rPr lang="en-US" sz="1600" b="1" dirty="0">
                <a:solidFill>
                  <a:srgbClr val="000000"/>
                </a:solidFill>
                <a:latin typeface="Arial"/>
                <a:cs typeface="Arial"/>
              </a:rPr>
            </a:br>
            <a:r>
              <a:rPr lang="en-US" sz="1600" b="1" dirty="0">
                <a:solidFill>
                  <a:srgbClr val="000000"/>
                </a:solidFill>
                <a:latin typeface="Arial"/>
                <a:cs typeface="Arial"/>
              </a:rPr>
              <a:t>RTV 100 mg QD + </a:t>
            </a:r>
            <a:br>
              <a:rPr lang="en-US" sz="1600" b="1" dirty="0">
                <a:solidFill>
                  <a:srgbClr val="000000"/>
                </a:solidFill>
                <a:latin typeface="Arial"/>
                <a:cs typeface="Arial"/>
              </a:rPr>
            </a:br>
            <a:r>
              <a:rPr lang="en-US" sz="1600" b="1" dirty="0">
                <a:solidFill>
                  <a:srgbClr val="000000"/>
                </a:solidFill>
                <a:latin typeface="Arial"/>
                <a:cs typeface="Arial"/>
              </a:rPr>
              <a:t>TDF-FTC QD</a:t>
            </a:r>
          </a:p>
          <a:p>
            <a:pPr algn="ctr"/>
            <a:r>
              <a:rPr lang="en-US" sz="1400" b="1" dirty="0">
                <a:solidFill>
                  <a:srgbClr val="000000"/>
                </a:solidFill>
                <a:latin typeface="Arial"/>
                <a:cs typeface="Arial"/>
              </a:rPr>
              <a:t> </a:t>
            </a:r>
            <a:r>
              <a:rPr lang="en-US" sz="1400" dirty="0">
                <a:solidFill>
                  <a:srgbClr val="000000"/>
                </a:solidFill>
                <a:latin typeface="Arial"/>
                <a:cs typeface="Arial"/>
              </a:rPr>
              <a:t>(n =31)</a:t>
            </a:r>
          </a:p>
        </p:txBody>
      </p:sp>
      <p:graphicFrame>
        <p:nvGraphicFramePr>
          <p:cNvPr id="10" name="Group 31"/>
          <p:cNvGraphicFramePr>
            <a:graphicFrameLocks noGrp="1"/>
          </p:cNvGraphicFramePr>
          <p:nvPr>
            <p:extLst>
              <p:ext uri="{D42A27DB-BD31-4B8C-83A1-F6EECF244321}">
                <p14:modId xmlns:p14="http://schemas.microsoft.com/office/powerpoint/2010/main" val="1924381523"/>
              </p:ext>
            </p:extLst>
          </p:nvPr>
        </p:nvGraphicFramePr>
        <p:xfrm>
          <a:off x="304800" y="1559989"/>
          <a:ext cx="5055475" cy="4307411"/>
        </p:xfrm>
        <a:graphic>
          <a:graphicData uri="http://schemas.openxmlformats.org/drawingml/2006/table">
            <a:tbl>
              <a:tblPr>
                <a:effectLst/>
              </a:tblPr>
              <a:tblGrid>
                <a:gridCol w="5055475">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SPARTAN</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Randomized, open-label, noncomparative phase 2b trial evaluating the efficacy, safety, and resistance profile of a NRTI-and ritonavir-sparing regimen containing atazanavir and Raltegravir in persons with HIV.</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94)</a:t>
                      </a:r>
                      <a:r>
                        <a:rPr lang="en-US" sz="1600" b="0" u="sng" baseline="0" dirty="0">
                          <a:solidFill>
                            <a:srgbClr val="000000"/>
                          </a:solidFill>
                          <a:latin typeface="+mn-lt"/>
                          <a:cs typeface="Arial"/>
                        </a:rPr>
                        <a:t/>
                      </a:r>
                      <a:br>
                        <a:rPr lang="en-US" sz="1600" b="0" u="sng" baseline="0" dirty="0">
                          <a:solidFill>
                            <a:srgbClr val="000000"/>
                          </a:solidFill>
                          <a:latin typeface="+mn-lt"/>
                          <a:cs typeface="Arial"/>
                        </a:rPr>
                      </a:br>
                      <a:r>
                        <a:rPr lang="en-US" sz="1600"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Antiretroviral-naïve</a:t>
                      </a:r>
                      <a:br>
                        <a:rPr lang="en-US" sz="1600" dirty="0">
                          <a:solidFill>
                            <a:srgbClr val="000000"/>
                          </a:solidFill>
                          <a:latin typeface="Arial" pitchFamily="22" charset="0"/>
                        </a:rPr>
                      </a:br>
                      <a:r>
                        <a:rPr lang="en-US" sz="1600" dirty="0">
                          <a:solidFill>
                            <a:srgbClr val="000000"/>
                          </a:solidFill>
                          <a:latin typeface="Arial" pitchFamily="22" charset="0"/>
                        </a:rPr>
                        <a:t>- HIV RNA ≥5000 copies/mL</a:t>
                      </a:r>
                      <a:br>
                        <a:rPr lang="en-US" sz="1600" dirty="0">
                          <a:solidFill>
                            <a:srgbClr val="000000"/>
                          </a:solidFill>
                          <a:latin typeface="Arial" pitchFamily="22" charset="0"/>
                        </a:rPr>
                      </a:br>
                      <a:r>
                        <a:rPr lang="en-US" sz="1600" dirty="0">
                          <a:solidFill>
                            <a:srgbClr val="000000"/>
                          </a:solidFill>
                          <a:latin typeface="Arial" pitchFamily="22" charset="0"/>
                        </a:rPr>
                        <a:t>- No CD4 count restrictions</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Atazanavir 300 mg BID + Raltegravir 400 mg BID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Atazanavir 300 mg + RTV 100 mg QD + TDF-FTC </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1" name="Oval 10"/>
          <p:cNvSpPr>
            <a:spLocks noChangeAspect="1"/>
          </p:cNvSpPr>
          <p:nvPr/>
        </p:nvSpPr>
        <p:spPr>
          <a:xfrm>
            <a:off x="5432167" y="3961384"/>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200" b="1" dirty="0">
                <a:latin typeface="Arial"/>
                <a:cs typeface="Arial"/>
              </a:rPr>
              <a:t>1x</a:t>
            </a:r>
          </a:p>
        </p:txBody>
      </p:sp>
      <p:sp>
        <p:nvSpPr>
          <p:cNvPr id="13" name="Oval 12"/>
          <p:cNvSpPr>
            <a:spLocks noChangeAspect="1"/>
          </p:cNvSpPr>
          <p:nvPr/>
        </p:nvSpPr>
        <p:spPr>
          <a:xfrm>
            <a:off x="5432167" y="3467244"/>
            <a:ext cx="274319" cy="2743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200" b="1" dirty="0">
                <a:latin typeface="Arial"/>
                <a:cs typeface="Arial"/>
              </a:rPr>
              <a:t>2x</a:t>
            </a:r>
          </a:p>
        </p:txBody>
      </p:sp>
    </p:spTree>
    <p:extLst>
      <p:ext uri="{BB962C8B-B14F-4D97-AF65-F5344CB8AC3E}">
        <p14:creationId xmlns:p14="http://schemas.microsoft.com/office/powerpoint/2010/main" val="300249226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80730" y="1371600"/>
            <a:ext cx="8595360" cy="5029200"/>
          </a:xfrm>
          <a:prstGeom prst="rect">
            <a:avLst/>
          </a:prstGeom>
          <a:solidFill>
            <a:schemeClr val="accent6">
              <a:alpha val="18000"/>
            </a:schemeClr>
          </a:solidFill>
          <a:ln>
            <a:solidFill>
              <a:schemeClr val="bg1"/>
            </a:solidFill>
          </a:ln>
          <a:effectLst/>
        </p:spPr>
        <p:txBody>
          <a:bodyPr tIns="13716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lnSpc>
                <a:spcPts val="2600"/>
              </a:lnSpc>
              <a:spcBef>
                <a:spcPts val="600"/>
              </a:spcBef>
              <a:buClr>
                <a:schemeClr val="accent4">
                  <a:lumMod val="40000"/>
                  <a:lumOff val="60000"/>
                </a:schemeClr>
              </a:buClr>
            </a:pPr>
            <a:r>
              <a:rPr lang="en-US" sz="2000" dirty="0">
                <a:solidFill>
                  <a:schemeClr val="accent4">
                    <a:lumMod val="20000"/>
                    <a:lumOff val="80000"/>
                  </a:schemeClr>
                </a:solidFill>
              </a:rPr>
              <a:t>Switch Trials</a:t>
            </a:r>
            <a:r>
              <a:rPr lang="en-US" sz="2000" dirty="0">
                <a:solidFill>
                  <a:schemeClr val="bg1"/>
                </a:solidFill>
              </a:rPr>
              <a:t/>
            </a:r>
            <a:br>
              <a:rPr lang="en-US" sz="2000" dirty="0">
                <a:solidFill>
                  <a:schemeClr val="bg1"/>
                </a:solidFill>
              </a:rPr>
            </a:br>
            <a:r>
              <a:rPr lang="en-US" sz="2000" dirty="0">
                <a:solidFill>
                  <a:schemeClr val="bg1"/>
                </a:solidFill>
              </a:rPr>
              <a:t>- SWITCHMRK 1&amp; 2: Switch from Lopinavir/r to Raltegravir</a:t>
            </a:r>
            <a:br>
              <a:rPr lang="en-US" sz="2000" dirty="0">
                <a:solidFill>
                  <a:schemeClr val="bg1"/>
                </a:solidFill>
              </a:rPr>
            </a:br>
            <a:r>
              <a:rPr lang="en-US" sz="2000" dirty="0">
                <a:solidFill>
                  <a:schemeClr val="bg1"/>
                </a:solidFill>
              </a:rPr>
              <a:t>- SPIRAL: Switch from PI/r to Raltegravir</a:t>
            </a:r>
            <a:br>
              <a:rPr lang="en-US" sz="2000" dirty="0">
                <a:solidFill>
                  <a:schemeClr val="bg1"/>
                </a:solidFill>
              </a:rPr>
            </a:br>
            <a:r>
              <a:rPr lang="en-US" sz="2000" dirty="0">
                <a:solidFill>
                  <a:schemeClr val="bg1"/>
                </a:solidFill>
              </a:rPr>
              <a:t>- CHEER: Switch from Enfuvirtide to Raltegravir</a:t>
            </a:r>
            <a:br>
              <a:rPr lang="en-US" sz="2000" dirty="0">
                <a:solidFill>
                  <a:schemeClr val="bg1"/>
                </a:solidFill>
              </a:rPr>
            </a:br>
            <a:r>
              <a:rPr lang="en-US" sz="2000" dirty="0">
                <a:solidFill>
                  <a:schemeClr val="bg1"/>
                </a:solidFill>
              </a:rPr>
              <a:t>- EASIER (ANRS 138): Switch from Enfuvirtide to Raltegravir</a:t>
            </a:r>
            <a:br>
              <a:rPr lang="en-US" sz="2000" dirty="0">
                <a:solidFill>
                  <a:schemeClr val="bg1"/>
                </a:solidFill>
              </a:rPr>
            </a:br>
            <a:r>
              <a:rPr lang="en-US" sz="2000" dirty="0">
                <a:solidFill>
                  <a:schemeClr val="bg1"/>
                </a:solidFill>
              </a:rPr>
              <a:t>- </a:t>
            </a:r>
            <a:r>
              <a:rPr lang="en-US" sz="2000" dirty="0" err="1">
                <a:solidFill>
                  <a:schemeClr val="bg1"/>
                </a:solidFill>
              </a:rPr>
              <a:t>ROCnRAL</a:t>
            </a:r>
            <a:r>
              <a:rPr lang="en-US" sz="2000" dirty="0">
                <a:solidFill>
                  <a:schemeClr val="bg1"/>
                </a:solidFill>
              </a:rPr>
              <a:t> (ANRS 157): Raltegravir + Maraviroc</a:t>
            </a:r>
            <a:br>
              <a:rPr lang="en-US" sz="2000" dirty="0">
                <a:solidFill>
                  <a:schemeClr val="bg1"/>
                </a:solidFill>
              </a:rPr>
            </a:br>
            <a:r>
              <a:rPr lang="en-US" sz="2000" dirty="0">
                <a:solidFill>
                  <a:schemeClr val="bg1"/>
                </a:solidFill>
              </a:rPr>
              <a:t>- HARNESS: 3-drug ART to [Raltegravir + ATZ/r or ATZ/r + TDF/FTC] </a:t>
            </a:r>
          </a:p>
          <a:p>
            <a:pPr marL="182880" indent="-182880">
              <a:lnSpc>
                <a:spcPts val="2600"/>
              </a:lnSpc>
              <a:spcBef>
                <a:spcPts val="600"/>
              </a:spcBef>
              <a:buClr>
                <a:schemeClr val="accent6">
                  <a:lumMod val="20000"/>
                  <a:lumOff val="80000"/>
                </a:schemeClr>
              </a:buClr>
            </a:pPr>
            <a:r>
              <a:rPr lang="en-US" sz="2000" dirty="0">
                <a:solidFill>
                  <a:schemeClr val="accent6">
                    <a:lumMod val="20000"/>
                    <a:lumOff val="80000"/>
                  </a:schemeClr>
                </a:solidFill>
              </a:rPr>
              <a:t>Raltegravir in Early HIV</a:t>
            </a:r>
            <a:r>
              <a:rPr lang="en-US" sz="2000" dirty="0">
                <a:solidFill>
                  <a:schemeClr val="bg1"/>
                </a:solidFill>
              </a:rPr>
              <a:t/>
            </a:r>
            <a:br>
              <a:rPr lang="en-US" sz="2000" dirty="0">
                <a:solidFill>
                  <a:schemeClr val="bg1"/>
                </a:solidFill>
              </a:rPr>
            </a:br>
            <a:r>
              <a:rPr lang="en-US" sz="2000" dirty="0">
                <a:solidFill>
                  <a:schemeClr val="bg1"/>
                </a:solidFill>
              </a:rPr>
              <a:t>- UW 300 PIC: Raltegravir + 3-Drug Rx versus 3-Drug Rx</a:t>
            </a:r>
            <a:br>
              <a:rPr lang="en-US" sz="2000" dirty="0">
                <a:solidFill>
                  <a:schemeClr val="bg1"/>
                </a:solidFill>
              </a:rPr>
            </a:br>
            <a:r>
              <a:rPr lang="en-US" sz="2000" dirty="0">
                <a:solidFill>
                  <a:schemeClr val="bg1"/>
                </a:solidFill>
              </a:rPr>
              <a:t>- OPTIPRIM-ANRS 147: DRV/r + TDF-FTC +/- [RAL + MVC]</a:t>
            </a:r>
          </a:p>
          <a:p>
            <a:pPr marL="182880" indent="-182880">
              <a:lnSpc>
                <a:spcPts val="2600"/>
              </a:lnSpc>
              <a:spcBef>
                <a:spcPts val="600"/>
              </a:spcBef>
              <a:buClr>
                <a:schemeClr val="accent6">
                  <a:lumMod val="20000"/>
                  <a:lumOff val="80000"/>
                </a:schemeClr>
              </a:buClr>
            </a:pPr>
            <a:r>
              <a:rPr lang="en-US" sz="2000" dirty="0">
                <a:solidFill>
                  <a:schemeClr val="accent6">
                    <a:lumMod val="20000"/>
                    <a:lumOff val="80000"/>
                  </a:schemeClr>
                </a:solidFill>
              </a:rPr>
              <a:t>Raltegravir in </a:t>
            </a:r>
            <a:r>
              <a:rPr lang="en-US" sz="2000" dirty="0" err="1">
                <a:solidFill>
                  <a:schemeClr val="accent6">
                    <a:lumMod val="20000"/>
                    <a:lumOff val="80000"/>
                  </a:schemeClr>
                </a:solidFill>
              </a:rPr>
              <a:t>PrEP</a:t>
            </a:r>
            <a:r>
              <a:rPr lang="en-US" sz="2000" dirty="0">
                <a:solidFill>
                  <a:schemeClr val="bg1"/>
                </a:solidFill>
              </a:rPr>
              <a:t/>
            </a:r>
            <a:br>
              <a:rPr lang="en-US" sz="2000" dirty="0">
                <a:solidFill>
                  <a:schemeClr val="bg1"/>
                </a:solidFill>
              </a:rPr>
            </a:br>
            <a:r>
              <a:rPr lang="en-US" sz="2000" dirty="0">
                <a:solidFill>
                  <a:schemeClr val="bg1"/>
                </a:solidFill>
              </a:rPr>
              <a:t>- RALPEP: RAL + TDF-FTC versus Lopinavir/r + TDF-FTC</a:t>
            </a:r>
          </a:p>
          <a:p>
            <a:pPr marL="182880" indent="-182880">
              <a:lnSpc>
                <a:spcPts val="2600"/>
              </a:lnSpc>
              <a:spcBef>
                <a:spcPts val="600"/>
              </a:spcBef>
              <a:buClr>
                <a:schemeClr val="accent6">
                  <a:lumMod val="20000"/>
                  <a:lumOff val="80000"/>
                </a:schemeClr>
              </a:buClr>
            </a:pPr>
            <a:r>
              <a:rPr lang="en-US" sz="2000" dirty="0">
                <a:solidFill>
                  <a:schemeClr val="accent6">
                    <a:lumMod val="20000"/>
                    <a:lumOff val="80000"/>
                  </a:schemeClr>
                </a:solidFill>
              </a:rPr>
              <a:t>Raltegravir in Pregnancy</a:t>
            </a:r>
            <a:r>
              <a:rPr lang="en-US" sz="2000" dirty="0">
                <a:solidFill>
                  <a:schemeClr val="bg1"/>
                </a:solidFill>
              </a:rPr>
              <a:t/>
            </a:r>
            <a:br>
              <a:rPr lang="en-US" sz="2000" dirty="0">
                <a:solidFill>
                  <a:schemeClr val="bg1"/>
                </a:solidFill>
              </a:rPr>
            </a:br>
            <a:r>
              <a:rPr lang="en-US" sz="2000" dirty="0">
                <a:solidFill>
                  <a:schemeClr val="bg1"/>
                </a:solidFill>
              </a:rPr>
              <a:t>- PANNA: Raltegravir + background regimen in pregnancy</a:t>
            </a:r>
            <a:br>
              <a:rPr lang="en-US" sz="2000" dirty="0">
                <a:solidFill>
                  <a:schemeClr val="bg1"/>
                </a:solidFill>
              </a:rPr>
            </a:br>
            <a:endParaRPr lang="en-US" sz="2000" dirty="0">
              <a:solidFill>
                <a:schemeClr val="bg1"/>
              </a:solidFill>
            </a:endParaRPr>
          </a:p>
        </p:txBody>
      </p:sp>
      <p:sp>
        <p:nvSpPr>
          <p:cNvPr id="5" name="Title 1"/>
          <p:cNvSpPr txBox="1">
            <a:spLocks/>
          </p:cNvSpPr>
          <p:nvPr/>
        </p:nvSpPr>
        <p:spPr>
          <a:xfrm>
            <a:off x="280730" y="457200"/>
            <a:ext cx="8595360" cy="908303"/>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400" dirty="0"/>
              <a:t>Raltegravir</a:t>
            </a:r>
            <a:br>
              <a:rPr lang="en-US" sz="2400" dirty="0"/>
            </a:br>
            <a:r>
              <a:rPr lang="en-US" sz="2400" dirty="0"/>
              <a:t>Summary of Key Studies</a:t>
            </a:r>
          </a:p>
        </p:txBody>
      </p:sp>
    </p:spTree>
    <p:extLst>
      <p:ext uri="{BB962C8B-B14F-4D97-AF65-F5344CB8AC3E}">
        <p14:creationId xmlns:p14="http://schemas.microsoft.com/office/powerpoint/2010/main" val="1263816278"/>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Atazanavir + Raltegravir versus Atazanavir/r + TDF-FTC </a:t>
            </a:r>
            <a:r>
              <a:rPr lang="en-US" sz="2800" dirty="0">
                <a:ea typeface="ＭＳ Ｐゴシック" pitchFamily="31" charset="-128"/>
                <a:cs typeface="ＭＳ Ｐゴシック" pitchFamily="31" charset="-128"/>
              </a:rPr>
              <a:t/>
            </a:r>
            <a:br>
              <a:rPr lang="en-US" sz="28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SPARTAN: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24: Virologic Response (non-completer = failure)</a:t>
            </a: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31" charset="0"/>
              </a:rPr>
              <a:t>Kozal</a:t>
            </a:r>
            <a:r>
              <a:rPr lang="en-US" dirty="0">
                <a:latin typeface="Arial" pitchFamily="31" charset="0"/>
              </a:rPr>
              <a:t> MJ, et al. HIV </a:t>
            </a:r>
            <a:r>
              <a:rPr lang="en-US" dirty="0" err="1">
                <a:latin typeface="Arial" pitchFamily="31" charset="0"/>
              </a:rPr>
              <a:t>Clin</a:t>
            </a:r>
            <a:r>
              <a:rPr lang="en-US" dirty="0">
                <a:latin typeface="Arial" pitchFamily="31" charset="0"/>
              </a:rPr>
              <a:t> Trials. 2012;13:119-30.</a:t>
            </a:r>
          </a:p>
        </p:txBody>
      </p:sp>
      <p:graphicFrame>
        <p:nvGraphicFramePr>
          <p:cNvPr id="7" name="Chart 6"/>
          <p:cNvGraphicFramePr>
            <a:graphicFrameLocks/>
          </p:cNvGraphicFramePr>
          <p:nvPr>
            <p:extLst/>
          </p:nvPr>
        </p:nvGraphicFramePr>
        <p:xfrm>
          <a:off x="381008" y="1828807"/>
          <a:ext cx="8223489" cy="434338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7526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47/63</a:t>
            </a:r>
          </a:p>
        </p:txBody>
      </p:sp>
      <p:sp>
        <p:nvSpPr>
          <p:cNvPr id="10" name="Rectangle 9"/>
          <p:cNvSpPr/>
          <p:nvPr/>
        </p:nvSpPr>
        <p:spPr>
          <a:xfrm>
            <a:off x="26035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19/30</a:t>
            </a:r>
          </a:p>
        </p:txBody>
      </p:sp>
      <p:sp>
        <p:nvSpPr>
          <p:cNvPr id="11" name="Rectangle 10"/>
          <p:cNvSpPr/>
          <p:nvPr/>
        </p:nvSpPr>
        <p:spPr>
          <a:xfrm>
            <a:off x="40640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24/29</a:t>
            </a:r>
          </a:p>
        </p:txBody>
      </p:sp>
      <p:sp>
        <p:nvSpPr>
          <p:cNvPr id="12" name="Rectangle 11"/>
          <p:cNvSpPr/>
          <p:nvPr/>
        </p:nvSpPr>
        <p:spPr>
          <a:xfrm>
            <a:off x="49149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11/17</a:t>
            </a:r>
          </a:p>
        </p:txBody>
      </p:sp>
      <p:sp>
        <p:nvSpPr>
          <p:cNvPr id="13" name="Rectangle 12"/>
          <p:cNvSpPr/>
          <p:nvPr/>
        </p:nvSpPr>
        <p:spPr>
          <a:xfrm>
            <a:off x="63881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23/34</a:t>
            </a:r>
          </a:p>
        </p:txBody>
      </p:sp>
      <p:sp>
        <p:nvSpPr>
          <p:cNvPr id="14" name="Rectangle 13"/>
          <p:cNvSpPr/>
          <p:nvPr/>
        </p:nvSpPr>
        <p:spPr>
          <a:xfrm>
            <a:off x="7239000" y="50291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8/13</a:t>
            </a:r>
          </a:p>
        </p:txBody>
      </p:sp>
      <p:cxnSp>
        <p:nvCxnSpPr>
          <p:cNvPr id="15" name="Straight Connector 14"/>
          <p:cNvCxnSpPr/>
          <p:nvPr/>
        </p:nvCxnSpPr>
        <p:spPr>
          <a:xfrm>
            <a:off x="3893831" y="5791200"/>
            <a:ext cx="43769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41918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Atazanavir + Raltegravir versus Atazanavir/r + TDF-FTC </a:t>
            </a:r>
            <a:r>
              <a:rPr lang="en-US" sz="2800" dirty="0">
                <a:ea typeface="ＭＳ Ｐゴシック" pitchFamily="31" charset="-128"/>
                <a:cs typeface="ＭＳ Ｐゴシック" pitchFamily="31" charset="-128"/>
              </a:rPr>
              <a:t/>
            </a:r>
            <a:br>
              <a:rPr lang="en-US" sz="28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SPARTAN: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Virologic Failure and </a:t>
            </a:r>
            <a:r>
              <a:rPr lang="en-US" dirty="0" err="1">
                <a:latin typeface="Arial" pitchFamily="-110" charset="0"/>
                <a:ea typeface="ＭＳ Ｐゴシック" pitchFamily="-110" charset="-128"/>
                <a:cs typeface="ＭＳ Ｐゴシック" pitchFamily="-110" charset="-128"/>
              </a:rPr>
              <a:t>Hyperbilirubinemia</a:t>
            </a:r>
            <a:r>
              <a:rPr lang="en-US" dirty="0">
                <a:latin typeface="Arial" pitchFamily="-110" charset="0"/>
                <a:ea typeface="ＭＳ Ｐゴシック" pitchFamily="-110" charset="-128"/>
                <a:cs typeface="ＭＳ Ｐゴシック" pitchFamily="-110" charset="-128"/>
              </a:rPr>
              <a:t> </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31" charset="0"/>
              </a:rPr>
              <a:t>Kozal</a:t>
            </a:r>
            <a:r>
              <a:rPr lang="en-US" dirty="0">
                <a:latin typeface="Arial" pitchFamily="31" charset="0"/>
              </a:rPr>
              <a:t> MJ, et al. HIV </a:t>
            </a:r>
            <a:r>
              <a:rPr lang="en-US" dirty="0" err="1">
                <a:latin typeface="Arial" pitchFamily="31" charset="0"/>
              </a:rPr>
              <a:t>Clin</a:t>
            </a:r>
            <a:r>
              <a:rPr lang="en-US" dirty="0">
                <a:latin typeface="Arial" pitchFamily="31" charset="0"/>
              </a:rPr>
              <a:t> Trials. 2012;13:119-30.</a:t>
            </a:r>
          </a:p>
        </p:txBody>
      </p:sp>
      <p:graphicFrame>
        <p:nvGraphicFramePr>
          <p:cNvPr id="7" name="Chart 6"/>
          <p:cNvGraphicFramePr>
            <a:graphicFrameLocks/>
          </p:cNvGraphicFramePr>
          <p:nvPr>
            <p:extLst>
              <p:ext uri="{D42A27DB-BD31-4B8C-83A1-F6EECF244321}">
                <p14:modId xmlns:p14="http://schemas.microsoft.com/office/powerpoint/2010/main" val="210648325"/>
              </p:ext>
            </p:extLst>
          </p:nvPr>
        </p:nvGraphicFramePr>
        <p:xfrm>
          <a:off x="381008" y="1828807"/>
          <a:ext cx="8223489" cy="4343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2648573"/>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31" charset="-128"/>
                <a:cs typeface="ＭＳ Ｐゴシック" pitchFamily="31" charset="-128"/>
              </a:rPr>
              <a:t>Atazanavir + Raltegravir versus Atazanavir/r + TDF-FTC </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SPARTAN: Conclusions</a:t>
            </a:r>
            <a:endParaRPr lang="en-US" sz="2800" dirty="0"/>
          </a:p>
        </p:txBody>
      </p:sp>
      <p:sp>
        <p:nvSpPr>
          <p:cNvPr id="7" name="Content Placeholder 6"/>
          <p:cNvSpPr>
            <a:spLocks noGrp="1"/>
          </p:cNvSpPr>
          <p:nvPr>
            <p:ph type="body" sz="quarter" idx="14"/>
          </p:nvPr>
        </p:nvSpPr>
        <p:spPr/>
        <p:txBody>
          <a:bodyPr/>
          <a:lstStyle/>
          <a:p>
            <a:r>
              <a:rPr lang="en-US" dirty="0"/>
              <a:t>Source: </a:t>
            </a:r>
            <a:r>
              <a:rPr lang="en-US" dirty="0" err="1">
                <a:latin typeface="Arial" pitchFamily="31" charset="0"/>
              </a:rPr>
              <a:t>Kozal</a:t>
            </a:r>
            <a:r>
              <a:rPr lang="en-US" dirty="0">
                <a:latin typeface="Arial" pitchFamily="31" charset="0"/>
              </a:rPr>
              <a:t> MJ, et al. HIV </a:t>
            </a:r>
            <a:r>
              <a:rPr lang="en-US" dirty="0" err="1">
                <a:latin typeface="Arial" pitchFamily="31" charset="0"/>
              </a:rPr>
              <a:t>Clin</a:t>
            </a:r>
            <a:r>
              <a:rPr lang="en-US" dirty="0">
                <a:latin typeface="Arial" pitchFamily="31" charset="0"/>
              </a:rPr>
              <a:t> Trials. 2012;13:119-30.</a:t>
            </a:r>
          </a:p>
        </p:txBody>
      </p:sp>
      <p:graphicFrame>
        <p:nvGraphicFramePr>
          <p:cNvPr id="6" name="Table 5"/>
          <p:cNvGraphicFramePr>
            <a:graphicFrameLocks noGrp="1"/>
          </p:cNvGraphicFramePr>
          <p:nvPr>
            <p:extLst/>
          </p:nvPr>
        </p:nvGraphicFramePr>
        <p:xfrm>
          <a:off x="0" y="2377440"/>
          <a:ext cx="9144000" cy="261429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chemeClr val="tx1"/>
                          </a:solidFill>
                          <a:latin typeface="+mn-lt"/>
                          <a:cs typeface="Arial"/>
                        </a:rPr>
                        <a:t>“ATV + RAL, an experimental NRTI- and RTV-sparing regimen, achieved virologic suppression rates comparable to current standards of care for treatment-naïve patients. The overall profile did not appear optimal for further clinical development given its development of resistance to RAL and higher rates of </a:t>
                      </a:r>
                      <a:r>
                        <a:rPr lang="en-US" sz="2000" b="0" dirty="0" err="1">
                          <a:solidFill>
                            <a:schemeClr val="tx1"/>
                          </a:solidFill>
                          <a:latin typeface="+mn-lt"/>
                          <a:cs typeface="Arial"/>
                        </a:rPr>
                        <a:t>hyperbilirubinemia</a:t>
                      </a:r>
                      <a:r>
                        <a:rPr lang="en-US" sz="2000" b="0" dirty="0">
                          <a:solidFill>
                            <a:schemeClr val="tx1"/>
                          </a:solidFill>
                          <a:latin typeface="+mn-lt"/>
                          <a:cs typeface="Arial"/>
                        </a:rPr>
                        <a:t> with twice-daily ATV compared with ATV/RTV.”</a:t>
                      </a:r>
                      <a:endParaRPr lang="en-US" sz="2000" b="0" dirty="0">
                        <a:solidFill>
                          <a:schemeClr val="tx1"/>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83475095"/>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0" dirty="0" err="1"/>
              <a:t>Raltegravir</a:t>
            </a:r>
            <a:r>
              <a:rPr lang="en-US" sz="2700" b="0" dirty="0"/>
              <a:t> + Darunavir/r versus TDF-FTC + Darunavir/r</a:t>
            </a:r>
            <a:r>
              <a:rPr lang="en-US" sz="2700" dirty="0"/>
              <a:t/>
            </a:r>
            <a:br>
              <a:rPr lang="en-US" sz="2700" dirty="0"/>
            </a:br>
            <a:r>
              <a:rPr lang="en-US" dirty="0"/>
              <a:t>RADAR Trial</a:t>
            </a:r>
          </a:p>
        </p:txBody>
      </p:sp>
      <p:sp>
        <p:nvSpPr>
          <p:cNvPr id="3" name="Text Placeholder 2"/>
          <p:cNvSpPr>
            <a:spLocks noGrp="1"/>
          </p:cNvSpPr>
          <p:nvPr>
            <p:ph type="body" idx="1"/>
          </p:nvPr>
        </p:nvSpPr>
        <p:spPr/>
        <p:txBody>
          <a:bodyPr/>
          <a:lstStyle/>
          <a:p>
            <a:r>
              <a:rPr lang="en-US" dirty="0">
                <a:solidFill>
                  <a:schemeClr val="tx2"/>
                </a:solidFill>
              </a:rPr>
              <a:t/>
            </a:r>
            <a:br>
              <a:rPr lang="en-US" dirty="0">
                <a:solidFill>
                  <a:schemeClr val="tx2"/>
                </a:solidFill>
              </a:rPr>
            </a:br>
            <a:endParaRPr lang="en-US" dirty="0"/>
          </a:p>
          <a:p>
            <a:endParaRPr lang="en-US" dirty="0"/>
          </a:p>
        </p:txBody>
      </p:sp>
    </p:spTree>
    <p:extLst>
      <p:ext uri="{BB962C8B-B14F-4D97-AF65-F5344CB8AC3E}">
        <p14:creationId xmlns:p14="http://schemas.microsoft.com/office/powerpoint/2010/main" val="367500663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260833" y="3435416"/>
            <a:ext cx="188331" cy="507321"/>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204104" y="3993498"/>
            <a:ext cx="225588" cy="630447"/>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err="1">
                <a:solidFill>
                  <a:schemeClr val="accent2">
                    <a:lumMod val="20000"/>
                    <a:lumOff val="80000"/>
                  </a:schemeClr>
                </a:solidFill>
                <a:latin typeface="Arial" pitchFamily="22" charset="0"/>
              </a:rPr>
              <a:t>Raltegravir</a:t>
            </a:r>
            <a:r>
              <a:rPr lang="en-US" sz="2400" dirty="0">
                <a:solidFill>
                  <a:schemeClr val="accent2">
                    <a:lumMod val="20000"/>
                    <a:lumOff val="80000"/>
                  </a:schemeClr>
                </a:solidFill>
                <a:latin typeface="Arial" pitchFamily="22" charset="0"/>
              </a:rPr>
              <a:t> + Darunavir/r versus TDF-FTC + Darunavir/r</a:t>
            </a:r>
            <a:br>
              <a:rPr lang="en-US" sz="2400" dirty="0">
                <a:solidFill>
                  <a:schemeClr val="accent2">
                    <a:lumMod val="20000"/>
                    <a:lumOff val="80000"/>
                  </a:schemeClr>
                </a:solidFill>
                <a:latin typeface="Arial" pitchFamily="22" charset="0"/>
              </a:rPr>
            </a:br>
            <a:r>
              <a:rPr lang="en-US" sz="2800" dirty="0">
                <a:solidFill>
                  <a:srgbClr val="FFFFFF"/>
                </a:solidFill>
                <a:latin typeface="Arial" pitchFamily="22" charset="0"/>
              </a:rPr>
              <a:t>RADAR: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Bedimo</a:t>
            </a:r>
            <a:r>
              <a:rPr lang="en-US" dirty="0"/>
              <a:t> RJ, et al. </a:t>
            </a:r>
            <a:r>
              <a:rPr lang="en-US" dirty="0" err="1"/>
              <a:t>PLoS</a:t>
            </a:r>
            <a:r>
              <a:rPr lang="en-US" dirty="0"/>
              <a:t> One. 2014;9:e106221.</a:t>
            </a:r>
            <a:endParaRPr lang="en-US" dirty="0">
              <a:latin typeface="Arial" pitchFamily="31" charset="0"/>
            </a:endParaRPr>
          </a:p>
        </p:txBody>
      </p:sp>
      <p:sp>
        <p:nvSpPr>
          <p:cNvPr id="24" name="Rectangle 7"/>
          <p:cNvSpPr>
            <a:spLocks noChangeArrowheads="1"/>
          </p:cNvSpPr>
          <p:nvPr/>
        </p:nvSpPr>
        <p:spPr bwMode="ltGray">
          <a:xfrm>
            <a:off x="5581912" y="2677589"/>
            <a:ext cx="3263053" cy="109117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Darunavir QD + Ritonavir QD + Raltegravir BID </a:t>
            </a:r>
          </a:p>
          <a:p>
            <a:pPr algn="ctr"/>
            <a:r>
              <a:rPr lang="en-US" sz="1400" dirty="0">
                <a:solidFill>
                  <a:srgbClr val="000000"/>
                </a:solidFill>
                <a:latin typeface="Arial"/>
                <a:cs typeface="Arial"/>
              </a:rPr>
              <a:t>(n = 42)</a:t>
            </a:r>
          </a:p>
        </p:txBody>
      </p:sp>
      <p:sp>
        <p:nvSpPr>
          <p:cNvPr id="33" name="Rectangle 7"/>
          <p:cNvSpPr>
            <a:spLocks noChangeArrowheads="1"/>
          </p:cNvSpPr>
          <p:nvPr/>
        </p:nvSpPr>
        <p:spPr bwMode="ltGray">
          <a:xfrm>
            <a:off x="5581912" y="4253410"/>
            <a:ext cx="3263053"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Darunavir QD + Ritonavir QD + TDF-FTC QD</a:t>
            </a:r>
          </a:p>
          <a:p>
            <a:pPr algn="ctr"/>
            <a:r>
              <a:rPr lang="en-US" sz="1400" dirty="0">
                <a:solidFill>
                  <a:srgbClr val="000000"/>
                </a:solidFill>
                <a:latin typeface="Arial"/>
                <a:cs typeface="Arial"/>
              </a:rPr>
              <a:t>(n = 43)</a:t>
            </a:r>
          </a:p>
        </p:txBody>
      </p:sp>
      <p:graphicFrame>
        <p:nvGraphicFramePr>
          <p:cNvPr id="10" name="Group 31"/>
          <p:cNvGraphicFramePr>
            <a:graphicFrameLocks noGrp="1"/>
          </p:cNvGraphicFramePr>
          <p:nvPr>
            <p:extLst>
              <p:ext uri="{D42A27DB-BD31-4B8C-83A1-F6EECF244321}">
                <p14:modId xmlns:p14="http://schemas.microsoft.com/office/powerpoint/2010/main" val="1322971476"/>
              </p:ext>
            </p:extLst>
          </p:nvPr>
        </p:nvGraphicFramePr>
        <p:xfrm>
          <a:off x="410633" y="1382189"/>
          <a:ext cx="4847167" cy="4925139"/>
        </p:xfrm>
        <a:graphic>
          <a:graphicData uri="http://schemas.openxmlformats.org/drawingml/2006/table">
            <a:tbl>
              <a:tblPr>
                <a:effectLst/>
              </a:tblPr>
              <a:tblGrid>
                <a:gridCol w="48471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RADAR</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Randomized, open-label, pilot study </a:t>
                      </a:r>
                      <a:r>
                        <a:rPr lang="en-US" sz="1600" baseline="0" dirty="0">
                          <a:solidFill>
                            <a:srgbClr val="000000"/>
                          </a:solidFill>
                          <a:latin typeface="Arial" pitchFamily="22" charset="0"/>
                        </a:rPr>
                        <a:t>to evaluate the efficacy and safety of raltegravir plus boosted darunavir versus tenofovir DF-emtricitabine plus boosted darunavir. </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85)</a:t>
                      </a:r>
                      <a:r>
                        <a:rPr lang="en-US" sz="1600" b="0" u="sng" baseline="0" dirty="0">
                          <a:solidFill>
                            <a:srgbClr val="000000"/>
                          </a:solidFill>
                          <a:latin typeface="+mn-lt"/>
                          <a:cs typeface="Arial"/>
                        </a:rPr>
                        <a:t/>
                      </a:r>
                      <a:br>
                        <a:rPr lang="en-US" sz="1600" b="0" u="sng" baseline="0" dirty="0">
                          <a:solidFill>
                            <a:srgbClr val="000000"/>
                          </a:solidFill>
                          <a:latin typeface="+mn-lt"/>
                          <a:cs typeface="Arial"/>
                        </a:rPr>
                      </a:br>
                      <a:r>
                        <a:rPr lang="en-US" sz="1600" b="0" u="none" baseline="0" dirty="0">
                          <a:solidFill>
                            <a:srgbClr val="000000"/>
                          </a:solidFill>
                          <a:latin typeface="+mn-lt"/>
                          <a:cs typeface="Arial"/>
                        </a:rPr>
                        <a:t>-</a:t>
                      </a:r>
                      <a:r>
                        <a:rPr lang="en-US" sz="1600"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Antiretroviral-naïve </a:t>
                      </a:r>
                      <a:br>
                        <a:rPr lang="en-US" sz="1600" dirty="0">
                          <a:solidFill>
                            <a:srgbClr val="000000"/>
                          </a:solidFill>
                          <a:latin typeface="Arial" pitchFamily="22" charset="0"/>
                        </a:rPr>
                      </a:br>
                      <a:r>
                        <a:rPr lang="en-US" sz="1600" dirty="0">
                          <a:solidFill>
                            <a:srgbClr val="000000"/>
                          </a:solidFill>
                          <a:latin typeface="Arial" pitchFamily="22" charset="0"/>
                        </a:rPr>
                        <a:t>- HIV RNA &gt;</a:t>
                      </a:r>
                      <a:r>
                        <a:rPr lang="en-US" sz="1600" baseline="0" dirty="0">
                          <a:solidFill>
                            <a:srgbClr val="000000"/>
                          </a:solidFill>
                          <a:latin typeface="Arial" pitchFamily="22" charset="0"/>
                        </a:rPr>
                        <a:t>5</a:t>
                      </a:r>
                      <a:r>
                        <a:rPr lang="en-US" sz="1600" dirty="0">
                          <a:solidFill>
                            <a:srgbClr val="000000"/>
                          </a:solidFill>
                          <a:latin typeface="Arial" pitchFamily="22" charset="0"/>
                        </a:rPr>
                        <a:t>,000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CD4 &gt;100 cells/mm</a:t>
                      </a:r>
                      <a:r>
                        <a:rPr lang="en-US" sz="1600" baseline="30000" dirty="0">
                          <a:solidFill>
                            <a:srgbClr val="000000"/>
                          </a:solidFill>
                          <a:latin typeface="Arial" pitchFamily="22" charset="0"/>
                        </a:rPr>
                        <a:t>3</a:t>
                      </a:r>
                      <a:r>
                        <a:rPr lang="en-US" sz="1600" baseline="0" dirty="0">
                          <a:solidFill>
                            <a:srgbClr val="000000"/>
                          </a:solidFill>
                          <a:latin typeface="Arial" pitchFamily="22" charset="0"/>
                        </a:rPr>
                        <a:t/>
                      </a:r>
                      <a:br>
                        <a:rPr lang="en-US" sz="1600" baseline="0" dirty="0">
                          <a:solidFill>
                            <a:srgbClr val="000000"/>
                          </a:solidFill>
                          <a:latin typeface="Arial" pitchFamily="22" charset="0"/>
                        </a:rPr>
                      </a:br>
                      <a:r>
                        <a:rPr lang="en-US" sz="1600" baseline="0" dirty="0">
                          <a:solidFill>
                            <a:srgbClr val="000000"/>
                          </a:solidFill>
                          <a:latin typeface="Arial" pitchFamily="22" charset="0"/>
                        </a:rPr>
                        <a:t>- No resistance to TDF, FTC, or DRV</a:t>
                      </a:r>
                      <a:br>
                        <a:rPr lang="en-US" sz="1600" baseline="0" dirty="0">
                          <a:solidFill>
                            <a:srgbClr val="000000"/>
                          </a:solidFill>
                          <a:latin typeface="Arial" pitchFamily="22" charset="0"/>
                        </a:rPr>
                      </a:br>
                      <a:r>
                        <a:rPr lang="en-US" sz="1600" baseline="0" dirty="0">
                          <a:solidFill>
                            <a:srgbClr val="000000"/>
                          </a:solidFill>
                          <a:latin typeface="Arial" pitchFamily="22" charset="0"/>
                        </a:rPr>
                        <a:t>  (resistance to RAL was not tested at baseline)</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Darunavir 800 mg QD + RTV 100 mg QD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Raltegravir 400 mg BID</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Darunavir 800 mg + RTV 100 mg QD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TDF-FTC QD</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0383600"/>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2400" dirty="0" err="1">
                <a:solidFill>
                  <a:schemeClr val="accent2">
                    <a:lumMod val="20000"/>
                    <a:lumOff val="80000"/>
                  </a:schemeClr>
                </a:solidFill>
                <a:latin typeface="Arial" pitchFamily="22" charset="0"/>
              </a:rPr>
              <a:t>Raltegravir</a:t>
            </a:r>
            <a:r>
              <a:rPr lang="en-US" sz="2400" dirty="0">
                <a:solidFill>
                  <a:schemeClr val="accent2">
                    <a:lumMod val="20000"/>
                    <a:lumOff val="80000"/>
                  </a:schemeClr>
                </a:solidFill>
                <a:latin typeface="Arial" pitchFamily="22" charset="0"/>
              </a:rPr>
              <a:t> + Darunavir/r versus TDF-FTC + Darunavir/r</a:t>
            </a:r>
            <a:r>
              <a:rPr lang="en-US" sz="2400" dirty="0">
                <a:solidFill>
                  <a:srgbClr val="EFE5F5"/>
                </a:solidFill>
                <a:latin typeface="Arial" pitchFamily="22" charset="0"/>
              </a:rPr>
              <a:t/>
            </a:r>
            <a:br>
              <a:rPr lang="en-US" sz="2400" dirty="0">
                <a:solidFill>
                  <a:srgbClr val="EFE5F5"/>
                </a:solidFill>
                <a:latin typeface="Arial" pitchFamily="22" charset="0"/>
              </a:rPr>
            </a:br>
            <a:r>
              <a:rPr lang="en-US" sz="2800" dirty="0">
                <a:solidFill>
                  <a:srgbClr val="FFFFFF"/>
                </a:solidFill>
                <a:latin typeface="Arial" pitchFamily="22" charset="0"/>
              </a:rPr>
              <a:t>RADAR: Result</a:t>
            </a:r>
            <a:endParaRPr lang="en-US" sz="2800" dirty="0"/>
          </a:p>
        </p:txBody>
      </p:sp>
      <p:sp>
        <p:nvSpPr>
          <p:cNvPr id="2" name="Text Placeholder 1"/>
          <p:cNvSpPr>
            <a:spLocks noGrp="1"/>
          </p:cNvSpPr>
          <p:nvPr>
            <p:ph type="body" sz="quarter" idx="15"/>
          </p:nvPr>
        </p:nvSpPr>
        <p:spPr/>
        <p:txBody>
          <a:bodyPr/>
          <a:lstStyle/>
          <a:p>
            <a:pPr defTabSz="457200">
              <a:lnSpc>
                <a:spcPct val="85000"/>
              </a:lnSpc>
            </a:pPr>
            <a:r>
              <a:rPr lang="en-US" sz="2000" dirty="0">
                <a:latin typeface="Arial" pitchFamily="-110" charset="0"/>
                <a:ea typeface="ＭＳ Ｐゴシック" pitchFamily="-110" charset="-128"/>
                <a:cs typeface="ＭＳ Ｐゴシック" pitchFamily="-110" charset="-128"/>
              </a:rPr>
              <a:t>Week 48: Virologic Response (Intent-to-Treat Analysis)</a:t>
            </a:r>
          </a:p>
        </p:txBody>
      </p:sp>
      <p:sp>
        <p:nvSpPr>
          <p:cNvPr id="3" name="Text Placeholder 2"/>
          <p:cNvSpPr>
            <a:spLocks noGrp="1"/>
          </p:cNvSpPr>
          <p:nvPr>
            <p:ph type="body" sz="quarter" idx="16"/>
          </p:nvPr>
        </p:nvSpPr>
        <p:spPr/>
        <p:txBody>
          <a:bodyPr/>
          <a:lstStyle/>
          <a:p>
            <a:r>
              <a:rPr lang="en-US" dirty="0"/>
              <a:t>Source: </a:t>
            </a:r>
            <a:r>
              <a:rPr lang="en-US" dirty="0" err="1"/>
              <a:t>Bedimo</a:t>
            </a:r>
            <a:r>
              <a:rPr lang="en-US" dirty="0"/>
              <a:t> RJ, et al. </a:t>
            </a:r>
            <a:r>
              <a:rPr lang="en-US" dirty="0" err="1"/>
              <a:t>PLoS</a:t>
            </a:r>
            <a:r>
              <a:rPr lang="en-US" dirty="0"/>
              <a:t> One. 2014;9:e106221.</a:t>
            </a:r>
            <a:endParaRPr lang="en-US" dirty="0">
              <a:ea typeface="ＭＳ Ｐゴシック" pitchFamily="22" charset="-128"/>
              <a:cs typeface="ＭＳ Ｐゴシック" pitchFamily="22" charset="-128"/>
            </a:endParaRPr>
          </a:p>
        </p:txBody>
      </p:sp>
      <p:graphicFrame>
        <p:nvGraphicFramePr>
          <p:cNvPr id="9" name="Chart 8"/>
          <p:cNvGraphicFramePr>
            <a:graphicFrameLocks/>
          </p:cNvGraphicFramePr>
          <p:nvPr>
            <p:extLst/>
          </p:nvPr>
        </p:nvGraphicFramePr>
        <p:xfrm>
          <a:off x="457200" y="1828800"/>
          <a:ext cx="82296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a:spLocks noChangeArrowheads="1"/>
          </p:cNvSpPr>
          <p:nvPr/>
        </p:nvSpPr>
        <p:spPr bwMode="gray">
          <a:xfrm>
            <a:off x="0" y="6017070"/>
            <a:ext cx="9162288" cy="362708"/>
          </a:xfrm>
          <a:prstGeom prst="rect">
            <a:avLst/>
          </a:prstGeom>
          <a:solidFill>
            <a:schemeClr val="bg1">
              <a:lumMod val="95000"/>
            </a:schemeClr>
          </a:solidFill>
          <a:ln w="12700">
            <a:noFill/>
            <a:miter lim="800000"/>
            <a:headEnd/>
            <a:tailEnd/>
          </a:ln>
        </p:spPr>
        <p:txBody>
          <a:bodyPr lIns="365760" tIns="45458" rIns="92539" bIns="45458">
            <a:prstTxWarp prst="textNoShape">
              <a:avLst/>
            </a:prstTxWarp>
          </a:bodyPr>
          <a:lstStyle/>
          <a:p>
            <a:pPr defTabSz="935038">
              <a:spcBef>
                <a:spcPts val="0"/>
              </a:spcBef>
            </a:pPr>
            <a:r>
              <a:rPr lang="en-US" sz="1400" dirty="0">
                <a:solidFill>
                  <a:srgbClr val="000000"/>
                </a:solidFill>
                <a:latin typeface="Arial" pitchFamily="22" charset="0"/>
              </a:rPr>
              <a:t> Virologic Failure: Darunavir/r + RAL (N = 15); Darunavir/r + TDF-FTC (N = 7)</a:t>
            </a:r>
          </a:p>
        </p:txBody>
      </p:sp>
      <p:sp>
        <p:nvSpPr>
          <p:cNvPr id="7" name="Rectangle 6"/>
          <p:cNvSpPr/>
          <p:nvPr/>
        </p:nvSpPr>
        <p:spPr>
          <a:xfrm>
            <a:off x="3823230" y="53339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bg1"/>
                </a:solidFill>
              </a:rPr>
              <a:t>25/40</a:t>
            </a:r>
          </a:p>
        </p:txBody>
      </p:sp>
      <p:sp>
        <p:nvSpPr>
          <p:cNvPr id="8" name="Rectangle 7"/>
          <p:cNvSpPr/>
          <p:nvPr/>
        </p:nvSpPr>
        <p:spPr>
          <a:xfrm>
            <a:off x="5334000" y="5333981"/>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bg1"/>
                </a:solidFill>
              </a:rPr>
              <a:t>36/43</a:t>
            </a:r>
          </a:p>
        </p:txBody>
      </p:sp>
    </p:spTree>
    <p:extLst>
      <p:ext uri="{BB962C8B-B14F-4D97-AF65-F5344CB8AC3E}">
        <p14:creationId xmlns:p14="http://schemas.microsoft.com/office/powerpoint/2010/main" val="1495383180"/>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solidFill>
                  <a:schemeClr val="accent2">
                    <a:lumMod val="20000"/>
                    <a:lumOff val="80000"/>
                  </a:schemeClr>
                </a:solidFill>
                <a:latin typeface="Arial" pitchFamily="22" charset="0"/>
              </a:rPr>
              <a:t>Raltegravir</a:t>
            </a:r>
            <a:r>
              <a:rPr lang="en-US" sz="2400" dirty="0">
                <a:solidFill>
                  <a:schemeClr val="accent2">
                    <a:lumMod val="20000"/>
                    <a:lumOff val="80000"/>
                  </a:schemeClr>
                </a:solidFill>
                <a:latin typeface="Arial" pitchFamily="22" charset="0"/>
              </a:rPr>
              <a:t> + Darunavir/r versus TDF-FTC + Darunavir/r</a:t>
            </a:r>
            <a:br>
              <a:rPr lang="en-US" sz="2400" dirty="0">
                <a:solidFill>
                  <a:schemeClr val="accent2">
                    <a:lumMod val="20000"/>
                    <a:lumOff val="80000"/>
                  </a:schemeClr>
                </a:solidFill>
                <a:latin typeface="Arial" pitchFamily="22" charset="0"/>
              </a:rPr>
            </a:br>
            <a:r>
              <a:rPr lang="en-US" sz="2800" dirty="0">
                <a:solidFill>
                  <a:srgbClr val="FFFFFF"/>
                </a:solidFill>
                <a:latin typeface="Arial" pitchFamily="22" charset="0"/>
              </a:rPr>
              <a:t>RADAR: Result</a:t>
            </a:r>
            <a:endParaRPr lang="en-US" sz="2800" dirty="0"/>
          </a:p>
        </p:txBody>
      </p:sp>
      <p:sp>
        <p:nvSpPr>
          <p:cNvPr id="15" name="Text Placeholder 14"/>
          <p:cNvSpPr>
            <a:spLocks noGrp="1"/>
          </p:cNvSpPr>
          <p:nvPr>
            <p:ph type="body" sz="quarter" idx="15"/>
          </p:nvPr>
        </p:nvSpPr>
        <p:spPr/>
        <p:txBody>
          <a:bodyPr/>
          <a:lstStyle/>
          <a:p>
            <a:r>
              <a:rPr lang="en-US" sz="2000" dirty="0"/>
              <a:t>Week 48: Bone Mineral Density Results</a:t>
            </a:r>
          </a:p>
        </p:txBody>
      </p:sp>
      <p:sp>
        <p:nvSpPr>
          <p:cNvPr id="5" name="Content Placeholder 4"/>
          <p:cNvSpPr>
            <a:spLocks noGrp="1"/>
          </p:cNvSpPr>
          <p:nvPr>
            <p:ph type="body" sz="quarter" idx="16"/>
          </p:nvPr>
        </p:nvSpPr>
        <p:spPr>
          <a:prstGeom prst="rect">
            <a:avLst/>
          </a:prstGeom>
        </p:spPr>
        <p:txBody>
          <a:bodyPr/>
          <a:lstStyle/>
          <a:p>
            <a:r>
              <a:rPr lang="en-US" dirty="0"/>
              <a:t>Source: </a:t>
            </a:r>
            <a:r>
              <a:rPr lang="en-US" dirty="0" err="1"/>
              <a:t>Bedimo</a:t>
            </a:r>
            <a:r>
              <a:rPr lang="en-US" dirty="0"/>
              <a:t> RJ, et al. </a:t>
            </a:r>
            <a:r>
              <a:rPr lang="en-US" dirty="0" err="1"/>
              <a:t>PLoS</a:t>
            </a:r>
            <a:r>
              <a:rPr lang="en-US" dirty="0"/>
              <a:t> One. 2014;9:e106221.</a:t>
            </a:r>
            <a:endParaRPr lang="en-US" dirty="0">
              <a:ea typeface="ＭＳ Ｐゴシック" pitchFamily="22" charset="-128"/>
              <a:cs typeface="ＭＳ Ｐゴシック" pitchFamily="22" charset="-128"/>
            </a:endParaRPr>
          </a:p>
        </p:txBody>
      </p:sp>
      <p:graphicFrame>
        <p:nvGraphicFramePr>
          <p:cNvPr id="9" name="Chart 8"/>
          <p:cNvGraphicFramePr>
            <a:graphicFrameLocks/>
          </p:cNvGraphicFramePr>
          <p:nvPr>
            <p:extLst/>
          </p:nvPr>
        </p:nvGraphicFramePr>
        <p:xfrm>
          <a:off x="457200" y="1905003"/>
          <a:ext cx="8229600" cy="4343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2071866"/>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err="1">
                <a:solidFill>
                  <a:schemeClr val="accent2">
                    <a:lumMod val="20000"/>
                    <a:lumOff val="80000"/>
                  </a:schemeClr>
                </a:solidFill>
                <a:latin typeface="Arial" pitchFamily="22" charset="0"/>
              </a:rPr>
              <a:t>Raltegravir</a:t>
            </a:r>
            <a:r>
              <a:rPr lang="en-US" sz="2800" dirty="0">
                <a:solidFill>
                  <a:schemeClr val="accent2">
                    <a:lumMod val="20000"/>
                    <a:lumOff val="80000"/>
                  </a:schemeClr>
                </a:solidFill>
                <a:latin typeface="Arial" pitchFamily="22" charset="0"/>
              </a:rPr>
              <a:t> + Darunavir/r versus TDF-FTC + Darunavir/r</a:t>
            </a:r>
            <a:r>
              <a:rPr lang="en-US" sz="2800" dirty="0">
                <a:solidFill>
                  <a:srgbClr val="EFE5F5"/>
                </a:solidFill>
                <a:latin typeface="Arial" pitchFamily="22" charset="0"/>
              </a:rPr>
              <a:t/>
            </a:r>
            <a:br>
              <a:rPr lang="en-US" sz="2800" dirty="0">
                <a:solidFill>
                  <a:srgbClr val="EFE5F5"/>
                </a:solidFill>
                <a:latin typeface="Arial" pitchFamily="22" charset="0"/>
              </a:rPr>
            </a:br>
            <a:r>
              <a:rPr lang="en-US" sz="3100" dirty="0">
                <a:solidFill>
                  <a:srgbClr val="FFFFFF"/>
                </a:solidFill>
                <a:latin typeface="Arial" pitchFamily="22" charset="0"/>
              </a:rPr>
              <a:t>RADAR: Result</a:t>
            </a:r>
            <a:endParaRPr lang="en-US" sz="31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Bedimo</a:t>
            </a:r>
            <a:r>
              <a:rPr lang="en-US" dirty="0"/>
              <a:t> RJ, et al. </a:t>
            </a:r>
            <a:r>
              <a:rPr lang="en-US" dirty="0" err="1"/>
              <a:t>PLoS</a:t>
            </a:r>
            <a:r>
              <a:rPr lang="en-US" dirty="0"/>
              <a:t> One. 2014;9:e106221.</a:t>
            </a:r>
            <a:endParaRPr lang="en-US" dirty="0">
              <a:ea typeface="ＭＳ Ｐゴシック" pitchFamily="22" charset="-128"/>
              <a:cs typeface="ＭＳ Ｐゴシック" pitchFamily="22" charset="-128"/>
            </a:endParaRPr>
          </a:p>
        </p:txBody>
      </p:sp>
      <p:graphicFrame>
        <p:nvGraphicFramePr>
          <p:cNvPr id="6" name="Chart 5"/>
          <p:cNvGraphicFramePr>
            <a:graphicFrameLocks/>
          </p:cNvGraphicFramePr>
          <p:nvPr>
            <p:extLst>
              <p:ext uri="{D42A27DB-BD31-4B8C-83A1-F6EECF244321}">
                <p14:modId xmlns:p14="http://schemas.microsoft.com/office/powerpoint/2010/main" val="2276764927"/>
              </p:ext>
            </p:extLst>
          </p:nvPr>
        </p:nvGraphicFramePr>
        <p:xfrm>
          <a:off x="454819" y="1905000"/>
          <a:ext cx="8231187"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1068501"/>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solidFill>
                  <a:schemeClr val="accent2">
                    <a:lumMod val="20000"/>
                    <a:lumOff val="80000"/>
                  </a:schemeClr>
                </a:solidFill>
                <a:latin typeface="Arial" pitchFamily="22" charset="0"/>
              </a:rPr>
              <a:t>Raltegravir</a:t>
            </a:r>
            <a:r>
              <a:rPr lang="en-US" sz="2400" dirty="0">
                <a:solidFill>
                  <a:schemeClr val="accent2">
                    <a:lumMod val="20000"/>
                    <a:lumOff val="80000"/>
                  </a:schemeClr>
                </a:solidFill>
                <a:latin typeface="Arial" pitchFamily="22" charset="0"/>
              </a:rPr>
              <a:t> + Darunavir/r versus TDF-FTC + Darunavir/r</a:t>
            </a:r>
            <a:r>
              <a:rPr lang="en-US" sz="2400" dirty="0">
                <a:solidFill>
                  <a:srgbClr val="EFE5F5"/>
                </a:solidFill>
                <a:latin typeface="Arial" pitchFamily="22" charset="0"/>
              </a:rPr>
              <a:t/>
            </a:r>
            <a:br>
              <a:rPr lang="en-US" sz="2400" dirty="0">
                <a:solidFill>
                  <a:srgbClr val="EFE5F5"/>
                </a:solidFill>
                <a:latin typeface="Arial" pitchFamily="22" charset="0"/>
              </a:rPr>
            </a:br>
            <a:r>
              <a:rPr lang="en-US" sz="2800" dirty="0">
                <a:solidFill>
                  <a:srgbClr val="FFFFFF"/>
                </a:solidFill>
                <a:latin typeface="Arial" pitchFamily="22" charset="0"/>
              </a:rPr>
              <a:t>RADAR: Conclusions</a:t>
            </a:r>
            <a:endParaRPr lang="en-US" sz="2800" dirty="0"/>
          </a:p>
        </p:txBody>
      </p:sp>
      <p:sp>
        <p:nvSpPr>
          <p:cNvPr id="7" name="Content Placeholder 6"/>
          <p:cNvSpPr>
            <a:spLocks noGrp="1"/>
          </p:cNvSpPr>
          <p:nvPr>
            <p:ph type="body" sz="quarter" idx="14"/>
          </p:nvPr>
        </p:nvSpPr>
        <p:spPr/>
        <p:txBody>
          <a:bodyPr/>
          <a:lstStyle/>
          <a:p>
            <a:r>
              <a:rPr lang="en-US" dirty="0"/>
              <a:t>Source: </a:t>
            </a:r>
            <a:r>
              <a:rPr lang="en-US" dirty="0" err="1"/>
              <a:t>Bedimo</a:t>
            </a:r>
            <a:r>
              <a:rPr lang="en-US" dirty="0"/>
              <a:t> RJ, et al. </a:t>
            </a:r>
            <a:r>
              <a:rPr lang="en-US" dirty="0" err="1"/>
              <a:t>PLoS</a:t>
            </a:r>
            <a:r>
              <a:rPr lang="en-US" dirty="0"/>
              <a:t> One. 2014;9:e106221.</a:t>
            </a:r>
            <a:endParaRPr lang="en-US" dirty="0">
              <a:ea typeface="ＭＳ Ｐゴシック" pitchFamily="22" charset="-128"/>
              <a:cs typeface="ＭＳ Ｐゴシック" pitchFamily="22" charset="-128"/>
            </a:endParaRPr>
          </a:p>
        </p:txBody>
      </p:sp>
      <p:graphicFrame>
        <p:nvGraphicFramePr>
          <p:cNvPr id="6" name="Table 5"/>
          <p:cNvGraphicFramePr>
            <a:graphicFrameLocks noGrp="1"/>
          </p:cNvGraphicFramePr>
          <p:nvPr>
            <p:extLst/>
          </p:nvPr>
        </p:nvGraphicFramePr>
        <p:xfrm>
          <a:off x="0" y="25633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“T</a:t>
                      </a:r>
                      <a:r>
                        <a:rPr lang="en-US" sz="2000" b="0" kern="1200" dirty="0">
                          <a:solidFill>
                            <a:srgbClr val="000000"/>
                          </a:solidFill>
                          <a:latin typeface="Arial"/>
                          <a:ea typeface="+mn-ea"/>
                          <a:cs typeface="Arial"/>
                        </a:rPr>
                        <a:t>he NRTI-sparing regimen </a:t>
                      </a:r>
                      <a:r>
                        <a:rPr lang="en-US" sz="2000" b="0" kern="1200" dirty="0" err="1">
                          <a:solidFill>
                            <a:srgbClr val="000000"/>
                          </a:solidFill>
                          <a:latin typeface="Arial"/>
                          <a:ea typeface="+mn-ea"/>
                          <a:cs typeface="Arial"/>
                        </a:rPr>
                        <a:t>raltegravir</a:t>
                      </a:r>
                      <a:r>
                        <a:rPr lang="en-US" sz="2000" b="0" kern="1200" dirty="0">
                          <a:solidFill>
                            <a:srgbClr val="000000"/>
                          </a:solidFill>
                          <a:latin typeface="Arial"/>
                          <a:ea typeface="+mn-ea"/>
                          <a:cs typeface="Arial"/>
                        </a:rPr>
                        <a:t> + </a:t>
                      </a:r>
                      <a:r>
                        <a:rPr lang="en-US" sz="2000" b="0" kern="1200" dirty="0" err="1">
                          <a:solidFill>
                            <a:srgbClr val="000000"/>
                          </a:solidFill>
                          <a:latin typeface="Arial"/>
                          <a:ea typeface="+mn-ea"/>
                          <a:cs typeface="Arial"/>
                        </a:rPr>
                        <a:t>darunavir</a:t>
                      </a:r>
                      <a:r>
                        <a:rPr lang="en-US" sz="2000" b="0" kern="1200" dirty="0">
                          <a:solidFill>
                            <a:srgbClr val="000000"/>
                          </a:solidFill>
                          <a:latin typeface="Arial"/>
                          <a:ea typeface="+mn-ea"/>
                          <a:cs typeface="Arial"/>
                        </a:rPr>
                        <a:t>/ritonavir did not achieve similar week 48 </a:t>
                      </a:r>
                      <a:r>
                        <a:rPr lang="en-US" sz="2000" b="0" kern="1200" dirty="0" err="1">
                          <a:solidFill>
                            <a:srgbClr val="000000"/>
                          </a:solidFill>
                          <a:latin typeface="Arial"/>
                          <a:ea typeface="+mn-ea"/>
                          <a:cs typeface="Arial"/>
                        </a:rPr>
                        <a:t>virologic</a:t>
                      </a:r>
                      <a:r>
                        <a:rPr lang="en-US" sz="2000" b="0" kern="1200" dirty="0">
                          <a:solidFill>
                            <a:srgbClr val="000000"/>
                          </a:solidFill>
                          <a:latin typeface="Arial"/>
                          <a:ea typeface="+mn-ea"/>
                          <a:cs typeface="Arial"/>
                        </a:rPr>
                        <a:t> efficacy compared with tenofovir/</a:t>
                      </a:r>
                      <a:r>
                        <a:rPr lang="en-US" sz="2000" b="0" kern="1200" dirty="0" err="1">
                          <a:solidFill>
                            <a:srgbClr val="000000"/>
                          </a:solidFill>
                          <a:latin typeface="Arial"/>
                          <a:ea typeface="+mn-ea"/>
                          <a:cs typeface="Arial"/>
                        </a:rPr>
                        <a:t>emtricitabine</a:t>
                      </a:r>
                      <a:r>
                        <a:rPr lang="en-US" sz="2000" b="0" kern="1200" baseline="0" dirty="0">
                          <a:solidFill>
                            <a:srgbClr val="000000"/>
                          </a:solidFill>
                          <a:latin typeface="Arial"/>
                          <a:ea typeface="+mn-ea"/>
                          <a:cs typeface="Arial"/>
                        </a:rPr>
                        <a:t> </a:t>
                      </a:r>
                      <a:r>
                        <a:rPr lang="en-US" sz="2000" b="0" kern="1200" baseline="0" dirty="0">
                          <a:solidFill>
                            <a:srgbClr val="000000"/>
                          </a:solidFill>
                          <a:latin typeface="+mn-lt"/>
                          <a:ea typeface="+mn-ea"/>
                          <a:cs typeface="Arial"/>
                        </a:rPr>
                        <a:t>plus</a:t>
                      </a:r>
                      <a:r>
                        <a:rPr lang="en-US" sz="2000" b="0" kern="1200" dirty="0">
                          <a:solidFill>
                            <a:srgbClr val="000000"/>
                          </a:solidFill>
                          <a:latin typeface="+mn-lt"/>
                          <a:ea typeface="+mn-ea"/>
                          <a:cs typeface="Arial"/>
                        </a:rPr>
                        <a:t> </a:t>
                      </a:r>
                      <a:r>
                        <a:rPr lang="en-US" sz="2000" b="0" kern="1200" dirty="0" err="1">
                          <a:solidFill>
                            <a:srgbClr val="000000"/>
                          </a:solidFill>
                          <a:latin typeface="+mn-lt"/>
                          <a:ea typeface="+mn-ea"/>
                          <a:cs typeface="Arial"/>
                        </a:rPr>
                        <a:t>darunavir</a:t>
                      </a:r>
                      <a:r>
                        <a:rPr lang="en-US" sz="2000" b="0" kern="1200" dirty="0">
                          <a:solidFill>
                            <a:srgbClr val="000000"/>
                          </a:solidFill>
                          <a:latin typeface="+mn-lt"/>
                          <a:ea typeface="+mn-ea"/>
                          <a:cs typeface="Arial"/>
                        </a:rPr>
                        <a:t>/ritonavir, </a:t>
                      </a:r>
                      <a:r>
                        <a:rPr lang="en-US" sz="2000" b="0" kern="1200" dirty="0">
                          <a:solidFill>
                            <a:srgbClr val="000000"/>
                          </a:solidFill>
                          <a:latin typeface="Arial"/>
                          <a:ea typeface="+mn-ea"/>
                          <a:cs typeface="Arial"/>
                        </a:rPr>
                        <a:t>but was better with regard to markers of bone health</a:t>
                      </a:r>
                      <a:r>
                        <a:rPr lang="en-US" sz="2000" b="0" baseline="0" dirty="0">
                          <a:solidFill>
                            <a:srgbClr val="000000"/>
                          </a:solidFill>
                          <a:latin typeface="Arial"/>
                          <a:cs typeface="Arial"/>
                        </a:rPr>
                        <a:t>.</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80367344"/>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err="1"/>
              <a:t>Raltegravir</a:t>
            </a:r>
            <a:r>
              <a:rPr lang="en-US" sz="2400" b="0" dirty="0"/>
              <a:t> plus Ritonavir-Boosted </a:t>
            </a:r>
            <a:r>
              <a:rPr lang="en-US" sz="2400" b="0" dirty="0" err="1"/>
              <a:t>Darunavir</a:t>
            </a:r>
            <a:r>
              <a:rPr lang="en-US" sz="2400" b="0" dirty="0"/>
              <a:t> </a:t>
            </a:r>
            <a:r>
              <a:rPr lang="en-US" dirty="0"/>
              <a:t/>
            </a:r>
            <a:br>
              <a:rPr lang="en-US" dirty="0"/>
            </a:br>
            <a:r>
              <a:rPr lang="en-US" dirty="0"/>
              <a:t>ACTG 5262 Trial</a:t>
            </a:r>
          </a:p>
        </p:txBody>
      </p:sp>
      <p:sp>
        <p:nvSpPr>
          <p:cNvPr id="3" name="Text Placeholder 2">
            <a:extLst>
              <a:ext uri="{FF2B5EF4-FFF2-40B4-BE49-F238E27FC236}">
                <a16:creationId xmlns:a16="http://schemas.microsoft.com/office/drawing/2014/main" id="{0B8C2B98-3F2A-D54D-8DF1-FCF9C7D6442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562365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Raltegravir</a:t>
            </a:r>
          </a:p>
        </p:txBody>
      </p:sp>
      <p:sp>
        <p:nvSpPr>
          <p:cNvPr id="3" name="Text Placeholder 2"/>
          <p:cNvSpPr>
            <a:spLocks noGrp="1"/>
          </p:cNvSpPr>
          <p:nvPr>
            <p:ph type="body" idx="1"/>
          </p:nvPr>
        </p:nvSpPr>
        <p:spPr/>
        <p:txBody>
          <a:bodyPr/>
          <a:lstStyle/>
          <a:p>
            <a:r>
              <a:rPr lang="en-US" dirty="0"/>
              <a:t>Initial Therapy</a:t>
            </a:r>
          </a:p>
          <a:p>
            <a:endParaRPr lang="en-US" dirty="0"/>
          </a:p>
        </p:txBody>
      </p:sp>
    </p:spTree>
    <p:extLst>
      <p:ext uri="{BB962C8B-B14F-4D97-AF65-F5344CB8AC3E}">
        <p14:creationId xmlns:p14="http://schemas.microsoft.com/office/powerpoint/2010/main" val="2076890289"/>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dirty="0" err="1">
                <a:solidFill>
                  <a:schemeClr val="accent2">
                    <a:lumMod val="20000"/>
                    <a:lumOff val="80000"/>
                  </a:schemeClr>
                </a:solidFill>
                <a:latin typeface="Arial" pitchFamily="22" charset="0"/>
              </a:rPr>
              <a:t>Raltegravir</a:t>
            </a:r>
            <a:r>
              <a:rPr lang="en-US" sz="2400" dirty="0">
                <a:solidFill>
                  <a:schemeClr val="accent2">
                    <a:lumMod val="20000"/>
                    <a:lumOff val="80000"/>
                  </a:schemeClr>
                </a:solidFill>
                <a:latin typeface="Arial" pitchFamily="22" charset="0"/>
              </a:rPr>
              <a:t> plus Ritonavir-Boosted Darunavir </a:t>
            </a:r>
            <a:br>
              <a:rPr lang="en-US" sz="2400" dirty="0">
                <a:solidFill>
                  <a:schemeClr val="accent2">
                    <a:lumMod val="20000"/>
                    <a:lumOff val="80000"/>
                  </a:schemeClr>
                </a:solidFill>
                <a:latin typeface="Arial" pitchFamily="22" charset="0"/>
              </a:rPr>
            </a:br>
            <a:r>
              <a:rPr lang="en-US" sz="2800" dirty="0">
                <a:solidFill>
                  <a:srgbClr val="FFFFFF"/>
                </a:solidFill>
                <a:latin typeface="Arial" pitchFamily="22" charset="0"/>
              </a:rPr>
              <a:t>ACTG 5262: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Taiwo</a:t>
            </a:r>
            <a:r>
              <a:rPr lang="en-US" dirty="0"/>
              <a:t> B, et al. AIDS. 2011;25:2113-22.</a:t>
            </a:r>
            <a:endParaRPr lang="en-US" dirty="0">
              <a:ea typeface="ＭＳ Ｐゴシック" pitchFamily="22" charset="-128"/>
              <a:cs typeface="ＭＳ Ｐゴシック" pitchFamily="22" charset="-128"/>
            </a:endParaRPr>
          </a:p>
        </p:txBody>
      </p:sp>
      <p:graphicFrame>
        <p:nvGraphicFramePr>
          <p:cNvPr id="30" name="Group 31"/>
          <p:cNvGraphicFramePr>
            <a:graphicFrameLocks noGrp="1"/>
          </p:cNvGraphicFramePr>
          <p:nvPr>
            <p:extLst>
              <p:ext uri="{D42A27DB-BD31-4B8C-83A1-F6EECF244321}">
                <p14:modId xmlns:p14="http://schemas.microsoft.com/office/powerpoint/2010/main" val="734835817"/>
              </p:ext>
            </p:extLst>
          </p:nvPr>
        </p:nvGraphicFramePr>
        <p:xfrm>
          <a:off x="457200" y="1600200"/>
          <a:ext cx="4876800" cy="4267200"/>
        </p:xfrm>
        <a:graphic>
          <a:graphicData uri="http://schemas.openxmlformats.org/drawingml/2006/table">
            <a:tbl>
              <a:tblPr>
                <a:effectLst/>
              </a:tblPr>
              <a:tblGrid>
                <a:gridCol w="48768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ACTG 5262</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7850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dirty="0">
                          <a:solidFill>
                            <a:srgbClr val="000000"/>
                          </a:solidFill>
                          <a:latin typeface="Arial" pitchFamily="22" charset="0"/>
                        </a:rPr>
                        <a:t>Open-label</a:t>
                      </a:r>
                      <a:r>
                        <a:rPr lang="en-US" sz="1600" baseline="0" dirty="0">
                          <a:solidFill>
                            <a:srgbClr val="000000"/>
                          </a:solidFill>
                          <a:latin typeface="Arial" pitchFamily="22" charset="0"/>
                        </a:rPr>
                        <a:t>, single-arm, phase 2 study evaluating the efficacy of a NRTI-sparing regimen consisting of boosted darunavir plus </a:t>
                      </a:r>
                      <a:r>
                        <a:rPr lang="en-US" sz="1600" baseline="0" dirty="0" err="1">
                          <a:solidFill>
                            <a:srgbClr val="000000"/>
                          </a:solidFill>
                          <a:latin typeface="Arial" pitchFamily="22" charset="0"/>
                        </a:rPr>
                        <a:t>raltegravir</a:t>
                      </a:r>
                      <a:r>
                        <a:rPr lang="en-US" sz="1600" baseline="0" dirty="0">
                          <a:solidFill>
                            <a:srgbClr val="000000"/>
                          </a:solidFill>
                          <a:latin typeface="Arial" pitchFamily="22" charset="0"/>
                        </a:rPr>
                        <a:t> in persons with HIV.</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112)</a:t>
                      </a:r>
                      <a:br>
                        <a:rPr lang="en-US" sz="1600" b="1" u="none" baseline="0" dirty="0">
                          <a:solidFill>
                            <a:srgbClr val="000000"/>
                          </a:solidFill>
                          <a:latin typeface="+mn-lt"/>
                          <a:cs typeface="Arial"/>
                        </a:rPr>
                      </a:br>
                      <a:r>
                        <a:rPr lang="en-US" sz="1600" dirty="0">
                          <a:solidFill>
                            <a:srgbClr val="000000"/>
                          </a:solidFill>
                          <a:latin typeface="Arial" pitchFamily="22" charset="0"/>
                        </a:rPr>
                        <a:t>-</a:t>
                      </a:r>
                      <a:r>
                        <a:rPr lang="en-US" sz="1600" baseline="0" dirty="0">
                          <a:solidFill>
                            <a:srgbClr val="000000"/>
                          </a:solidFill>
                          <a:latin typeface="Arial" pitchFamily="22" charset="0"/>
                        </a:rPr>
                        <a:t> </a:t>
                      </a:r>
                      <a:r>
                        <a:rPr lang="en-US" sz="1600" dirty="0">
                          <a:solidFill>
                            <a:srgbClr val="000000"/>
                          </a:solidFill>
                          <a:latin typeface="+mn-lt"/>
                          <a:cs typeface="Arial"/>
                        </a:rPr>
                        <a:t>Age ≥18 years</a:t>
                      </a:r>
                      <a:r>
                        <a:rPr lang="en-US" sz="1600" baseline="0" dirty="0">
                          <a:solidFill>
                            <a:srgbClr val="000000"/>
                          </a:solidFill>
                          <a:latin typeface="Arial" pitchFamily="22" charset="0"/>
                        </a:rPr>
                        <a:t/>
                      </a:r>
                      <a:br>
                        <a:rPr lang="en-US" sz="1600" baseline="0" dirty="0">
                          <a:solidFill>
                            <a:srgbClr val="000000"/>
                          </a:solidFill>
                          <a:latin typeface="Arial" pitchFamily="22" charset="0"/>
                        </a:rPr>
                      </a:br>
                      <a:r>
                        <a:rPr lang="en-US" sz="1600" baseline="0" dirty="0">
                          <a:solidFill>
                            <a:srgbClr val="000000"/>
                          </a:solidFill>
                          <a:latin typeface="Arial" pitchFamily="22" charset="0"/>
                        </a:rPr>
                        <a:t>- Antiretroviral-naïve</a:t>
                      </a:r>
                      <a:br>
                        <a:rPr lang="en-US" sz="1600" baseline="0" dirty="0">
                          <a:solidFill>
                            <a:srgbClr val="000000"/>
                          </a:solidFill>
                          <a:latin typeface="Arial" pitchFamily="22" charset="0"/>
                        </a:rPr>
                      </a:br>
                      <a:r>
                        <a:rPr lang="en-US" sz="1600" baseline="0" dirty="0">
                          <a:solidFill>
                            <a:srgbClr val="000000"/>
                          </a:solidFill>
                          <a:latin typeface="Arial" pitchFamily="22" charset="0"/>
                        </a:rPr>
                        <a:t>- HIV RNA ≥5000 copies/mL</a:t>
                      </a:r>
                      <a:br>
                        <a:rPr lang="en-US" sz="1600" baseline="0" dirty="0">
                          <a:solidFill>
                            <a:srgbClr val="000000"/>
                          </a:solidFill>
                          <a:latin typeface="Arial" pitchFamily="22" charset="0"/>
                        </a:rPr>
                      </a:br>
                      <a:r>
                        <a:rPr lang="en-US" sz="1600" baseline="0" dirty="0">
                          <a:solidFill>
                            <a:srgbClr val="000000"/>
                          </a:solidFill>
                          <a:latin typeface="Arial" pitchFamily="22" charset="0"/>
                        </a:rPr>
                        <a:t>- More than one darunavir resistance-associated</a:t>
                      </a:r>
                      <a:br>
                        <a:rPr lang="en-US" sz="1600" baseline="0" dirty="0">
                          <a:solidFill>
                            <a:srgbClr val="000000"/>
                          </a:solidFill>
                          <a:latin typeface="Arial" pitchFamily="22" charset="0"/>
                        </a:rPr>
                      </a:br>
                      <a:r>
                        <a:rPr lang="en-US" sz="1600" baseline="0" dirty="0">
                          <a:solidFill>
                            <a:srgbClr val="000000"/>
                          </a:solidFill>
                          <a:latin typeface="Arial" pitchFamily="22" charset="0"/>
                        </a:rPr>
                        <a:t>  mutation (RAM) or known major integrase RAM </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a:t>
                      </a:r>
                      <a:br>
                        <a:rPr lang="en-US" sz="1600" b="1"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Darunavir 800 mg + Ritonavir 100 mg QD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Raltegravir 400 mg BID </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3" name="Rectangle 7"/>
          <p:cNvSpPr>
            <a:spLocks noChangeArrowheads="1"/>
          </p:cNvSpPr>
          <p:nvPr/>
        </p:nvSpPr>
        <p:spPr bwMode="ltGray">
          <a:xfrm>
            <a:off x="5867400" y="3137424"/>
            <a:ext cx="2971800" cy="1219200"/>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Darunavir 800 mg QD + Ritonavir 100 mg QD + Raltegravir 400 mg BID </a:t>
            </a:r>
          </a:p>
          <a:p>
            <a:pPr algn="ctr"/>
            <a:r>
              <a:rPr lang="en-US" sz="1400" dirty="0">
                <a:solidFill>
                  <a:srgbClr val="000000"/>
                </a:solidFill>
                <a:latin typeface="Arial"/>
                <a:cs typeface="Arial"/>
              </a:rPr>
              <a:t>(n = 112)</a:t>
            </a:r>
          </a:p>
        </p:txBody>
      </p:sp>
      <p:cxnSp>
        <p:nvCxnSpPr>
          <p:cNvPr id="7" name="Straight Arrow Connector 6"/>
          <p:cNvCxnSpPr/>
          <p:nvPr/>
        </p:nvCxnSpPr>
        <p:spPr>
          <a:xfrm>
            <a:off x="5334000" y="3747024"/>
            <a:ext cx="496306" cy="2"/>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105989"/>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2400" dirty="0" err="1">
                <a:solidFill>
                  <a:schemeClr val="accent2">
                    <a:lumMod val="20000"/>
                    <a:lumOff val="80000"/>
                  </a:schemeClr>
                </a:solidFill>
                <a:latin typeface="Arial" pitchFamily="22" charset="0"/>
              </a:rPr>
              <a:t>Raltegravir</a:t>
            </a:r>
            <a:r>
              <a:rPr lang="en-US" sz="2400" dirty="0">
                <a:solidFill>
                  <a:schemeClr val="accent2">
                    <a:lumMod val="20000"/>
                    <a:lumOff val="80000"/>
                  </a:schemeClr>
                </a:solidFill>
                <a:latin typeface="Arial" pitchFamily="22" charset="0"/>
              </a:rPr>
              <a:t> plus Ritonavir-Boosted Darunavir </a:t>
            </a:r>
            <a:r>
              <a:rPr lang="en-US" sz="2400" dirty="0">
                <a:solidFill>
                  <a:srgbClr val="EFE5F5"/>
                </a:solidFill>
                <a:latin typeface="Arial" pitchFamily="22" charset="0"/>
              </a:rPr>
              <a:t/>
            </a:r>
            <a:br>
              <a:rPr lang="en-US" sz="2400" dirty="0">
                <a:solidFill>
                  <a:srgbClr val="EFE5F5"/>
                </a:solidFill>
                <a:latin typeface="Arial" pitchFamily="22" charset="0"/>
              </a:rPr>
            </a:br>
            <a:r>
              <a:rPr lang="en-US" sz="2800" dirty="0">
                <a:solidFill>
                  <a:srgbClr val="FFFFFF"/>
                </a:solidFill>
                <a:latin typeface="Arial" pitchFamily="22" charset="0"/>
              </a:rPr>
              <a:t>ACTG 5262 Trial: Result</a:t>
            </a:r>
            <a:endParaRPr lang="en-US" sz="2800" dirty="0"/>
          </a:p>
        </p:txBody>
      </p:sp>
      <p:sp>
        <p:nvSpPr>
          <p:cNvPr id="2" name="Text Placeholder 1"/>
          <p:cNvSpPr>
            <a:spLocks noGrp="1"/>
          </p:cNvSpPr>
          <p:nvPr>
            <p:ph type="body" sz="quarter" idx="15"/>
          </p:nvPr>
        </p:nvSpPr>
        <p:spPr/>
        <p:txBody>
          <a:bodyPr/>
          <a:lstStyle/>
          <a:p>
            <a:pPr defTabSz="457200">
              <a:lnSpc>
                <a:spcPct val="85000"/>
              </a:lnSpc>
            </a:pPr>
            <a:r>
              <a:rPr lang="en-US" sz="2000" dirty="0">
                <a:latin typeface="Arial" pitchFamily="-110" charset="0"/>
                <a:ea typeface="ＭＳ Ｐゴシック" pitchFamily="-110" charset="-128"/>
                <a:cs typeface="ＭＳ Ｐゴシック" pitchFamily="-110" charset="-128"/>
              </a:rPr>
              <a:t>Week 24 and Week 48: Virologic Efficacy </a:t>
            </a:r>
          </a:p>
        </p:txBody>
      </p:sp>
      <p:sp>
        <p:nvSpPr>
          <p:cNvPr id="3" name="Text Placeholder 2"/>
          <p:cNvSpPr>
            <a:spLocks noGrp="1"/>
          </p:cNvSpPr>
          <p:nvPr>
            <p:ph type="body" sz="quarter" idx="16"/>
          </p:nvPr>
        </p:nvSpPr>
        <p:spPr/>
        <p:txBody>
          <a:bodyPr/>
          <a:lstStyle/>
          <a:p>
            <a:r>
              <a:rPr lang="en-US" dirty="0"/>
              <a:t>Source: </a:t>
            </a:r>
            <a:r>
              <a:rPr lang="en-US" dirty="0" err="1"/>
              <a:t>Taiwo</a:t>
            </a:r>
            <a:r>
              <a:rPr lang="en-US" dirty="0"/>
              <a:t> B, et al. AIDS. 2011;25:2113-22.</a:t>
            </a:r>
            <a:endParaRPr lang="en-US" dirty="0">
              <a:ea typeface="ＭＳ Ｐゴシック" pitchFamily="22" charset="-128"/>
              <a:cs typeface="ＭＳ Ｐゴシック" pitchFamily="22" charset="-128"/>
            </a:endParaRPr>
          </a:p>
        </p:txBody>
      </p:sp>
      <p:graphicFrame>
        <p:nvGraphicFramePr>
          <p:cNvPr id="9" name="Chart 8"/>
          <p:cNvGraphicFramePr>
            <a:graphicFrameLocks/>
          </p:cNvGraphicFramePr>
          <p:nvPr>
            <p:extLst/>
          </p:nvPr>
        </p:nvGraphicFramePr>
        <p:xfrm>
          <a:off x="457200" y="18288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4867118"/>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2400" dirty="0" err="1">
                <a:solidFill>
                  <a:schemeClr val="accent2">
                    <a:lumMod val="20000"/>
                    <a:lumOff val="80000"/>
                  </a:schemeClr>
                </a:solidFill>
                <a:latin typeface="Arial" pitchFamily="22" charset="0"/>
              </a:rPr>
              <a:t>Raltegravir</a:t>
            </a:r>
            <a:r>
              <a:rPr lang="en-US" sz="2400" dirty="0">
                <a:solidFill>
                  <a:schemeClr val="accent2">
                    <a:lumMod val="20000"/>
                    <a:lumOff val="80000"/>
                  </a:schemeClr>
                </a:solidFill>
                <a:latin typeface="Arial" pitchFamily="22" charset="0"/>
              </a:rPr>
              <a:t> plus Ritonavir-Boosted Darunavir </a:t>
            </a:r>
            <a:r>
              <a:rPr lang="en-US" sz="2400" dirty="0">
                <a:solidFill>
                  <a:srgbClr val="EFE5F5"/>
                </a:solidFill>
                <a:latin typeface="Arial" pitchFamily="22" charset="0"/>
              </a:rPr>
              <a:t/>
            </a:r>
            <a:br>
              <a:rPr lang="en-US" sz="2400" dirty="0">
                <a:solidFill>
                  <a:srgbClr val="EFE5F5"/>
                </a:solidFill>
                <a:latin typeface="Arial" pitchFamily="22" charset="0"/>
              </a:rPr>
            </a:br>
            <a:r>
              <a:rPr lang="en-US" sz="2800" dirty="0">
                <a:solidFill>
                  <a:srgbClr val="FFFFFF"/>
                </a:solidFill>
                <a:latin typeface="Arial" pitchFamily="22" charset="0"/>
              </a:rPr>
              <a:t>ACTG 5262 Trial: Result</a:t>
            </a:r>
            <a:endParaRPr lang="en-US" sz="2800" dirty="0"/>
          </a:p>
        </p:txBody>
      </p:sp>
      <p:sp>
        <p:nvSpPr>
          <p:cNvPr id="2" name="Text Placeholder 1"/>
          <p:cNvSpPr>
            <a:spLocks noGrp="1"/>
          </p:cNvSpPr>
          <p:nvPr>
            <p:ph type="body" sz="quarter" idx="15"/>
          </p:nvPr>
        </p:nvSpPr>
        <p:spPr/>
        <p:txBody>
          <a:bodyPr/>
          <a:lstStyle/>
          <a:p>
            <a:pPr defTabSz="457200">
              <a:lnSpc>
                <a:spcPct val="85000"/>
              </a:lnSpc>
            </a:pPr>
            <a:r>
              <a:rPr lang="en-US" sz="2000" dirty="0">
                <a:latin typeface="Arial" pitchFamily="-110" charset="0"/>
                <a:ea typeface="ＭＳ Ｐゴシック" pitchFamily="-110" charset="-128"/>
                <a:cs typeface="ＭＳ Ｐゴシック" pitchFamily="-110" charset="-128"/>
              </a:rPr>
              <a:t>Week 24 and Week 48: Virologic Failure (Intent-to-Treat Analysis)</a:t>
            </a:r>
          </a:p>
        </p:txBody>
      </p:sp>
      <p:sp>
        <p:nvSpPr>
          <p:cNvPr id="3" name="Text Placeholder 2"/>
          <p:cNvSpPr>
            <a:spLocks noGrp="1"/>
          </p:cNvSpPr>
          <p:nvPr>
            <p:ph type="body" sz="quarter" idx="16"/>
          </p:nvPr>
        </p:nvSpPr>
        <p:spPr/>
        <p:txBody>
          <a:bodyPr/>
          <a:lstStyle/>
          <a:p>
            <a:r>
              <a:rPr lang="en-US" dirty="0"/>
              <a:t>Source: </a:t>
            </a:r>
            <a:r>
              <a:rPr lang="en-US" dirty="0" err="1"/>
              <a:t>Taiwo</a:t>
            </a:r>
            <a:r>
              <a:rPr lang="en-US" dirty="0"/>
              <a:t> B, et al. AIDS. 2011;25:2113-22.</a:t>
            </a:r>
            <a:endParaRPr lang="en-US" dirty="0">
              <a:ea typeface="ＭＳ Ｐゴシック" pitchFamily="22" charset="-128"/>
              <a:cs typeface="ＭＳ Ｐゴシック" pitchFamily="22" charset="-128"/>
            </a:endParaRPr>
          </a:p>
        </p:txBody>
      </p:sp>
      <p:graphicFrame>
        <p:nvGraphicFramePr>
          <p:cNvPr id="9" name="Chart 8"/>
          <p:cNvGraphicFramePr>
            <a:graphicFrameLocks/>
          </p:cNvGraphicFramePr>
          <p:nvPr>
            <p:extLst/>
          </p:nvPr>
        </p:nvGraphicFramePr>
        <p:xfrm>
          <a:off x="457200" y="1828800"/>
          <a:ext cx="82296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a:spLocks noChangeArrowheads="1"/>
          </p:cNvSpPr>
          <p:nvPr/>
        </p:nvSpPr>
        <p:spPr bwMode="gray">
          <a:xfrm>
            <a:off x="0" y="5943600"/>
            <a:ext cx="9162288" cy="316991"/>
          </a:xfrm>
          <a:prstGeom prst="rect">
            <a:avLst/>
          </a:prstGeom>
          <a:solidFill>
            <a:schemeClr val="bg1">
              <a:lumMod val="95000"/>
            </a:schemeClr>
          </a:solidFill>
          <a:ln w="12700">
            <a:noFill/>
            <a:miter lim="800000"/>
            <a:headEnd/>
            <a:tailEnd/>
          </a:ln>
        </p:spPr>
        <p:txBody>
          <a:bodyPr lIns="92539" tIns="45458" rIns="92539" bIns="45458">
            <a:prstTxWarp prst="textNoShape">
              <a:avLst/>
            </a:prstTxWarp>
          </a:bodyPr>
          <a:lstStyle/>
          <a:p>
            <a:pPr algn="ctr" defTabSz="935038">
              <a:spcBef>
                <a:spcPct val="50000"/>
              </a:spcBef>
            </a:pPr>
            <a:r>
              <a:rPr lang="en-US" sz="1400" dirty="0">
                <a:solidFill>
                  <a:srgbClr val="000000"/>
                </a:solidFill>
                <a:latin typeface="Arial" pitchFamily="22" charset="0"/>
              </a:rPr>
              <a:t>Virologic failure associated with baseline HIV RNA &gt;100,000 copies/mL and lower CD4 count</a:t>
            </a:r>
          </a:p>
        </p:txBody>
      </p:sp>
    </p:spTree>
    <p:extLst>
      <p:ext uri="{BB962C8B-B14F-4D97-AF65-F5344CB8AC3E}">
        <p14:creationId xmlns:p14="http://schemas.microsoft.com/office/powerpoint/2010/main" val="3263449633"/>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2400" dirty="0" err="1">
                <a:solidFill>
                  <a:schemeClr val="accent2">
                    <a:lumMod val="20000"/>
                    <a:lumOff val="80000"/>
                  </a:schemeClr>
                </a:solidFill>
                <a:latin typeface="Arial" pitchFamily="22" charset="0"/>
              </a:rPr>
              <a:t>Raltegravir</a:t>
            </a:r>
            <a:r>
              <a:rPr lang="en-US" sz="2400" dirty="0">
                <a:solidFill>
                  <a:schemeClr val="accent2">
                    <a:lumMod val="20000"/>
                    <a:lumOff val="80000"/>
                  </a:schemeClr>
                </a:solidFill>
                <a:latin typeface="Arial" pitchFamily="22" charset="0"/>
              </a:rPr>
              <a:t> plus Ritonavir-Boosted Darunavir</a:t>
            </a:r>
            <a:br>
              <a:rPr lang="en-US" sz="2400" dirty="0">
                <a:solidFill>
                  <a:schemeClr val="accent2">
                    <a:lumMod val="20000"/>
                    <a:lumOff val="80000"/>
                  </a:schemeClr>
                </a:solidFill>
                <a:latin typeface="Arial" pitchFamily="22" charset="0"/>
              </a:rPr>
            </a:br>
            <a:r>
              <a:rPr lang="en-US" sz="2800" dirty="0">
                <a:solidFill>
                  <a:srgbClr val="FFFFFF"/>
                </a:solidFill>
                <a:latin typeface="Arial" pitchFamily="22" charset="0"/>
              </a:rPr>
              <a:t>ACTG 5262: Result</a:t>
            </a:r>
            <a:endParaRPr lang="en-US" sz="2800" dirty="0"/>
          </a:p>
        </p:txBody>
      </p:sp>
      <p:sp>
        <p:nvSpPr>
          <p:cNvPr id="2" name="Text Placeholder 1"/>
          <p:cNvSpPr>
            <a:spLocks noGrp="1"/>
          </p:cNvSpPr>
          <p:nvPr>
            <p:ph type="body" sz="quarter" idx="15"/>
          </p:nvPr>
        </p:nvSpPr>
        <p:spPr/>
        <p:txBody>
          <a:bodyPr/>
          <a:lstStyle/>
          <a:p>
            <a:pPr defTabSz="457200">
              <a:lnSpc>
                <a:spcPct val="85000"/>
              </a:lnSpc>
            </a:pPr>
            <a:r>
              <a:rPr lang="en-US" sz="2000" dirty="0">
                <a:latin typeface="Arial" pitchFamily="-110" charset="0"/>
                <a:ea typeface="ＭＳ Ｐゴシック" pitchFamily="-110" charset="-128"/>
                <a:cs typeface="ＭＳ Ｐゴシック" pitchFamily="-110" charset="-128"/>
              </a:rPr>
              <a:t>Virologic Failure, by Baseline CD4 Count</a:t>
            </a:r>
          </a:p>
        </p:txBody>
      </p:sp>
      <p:sp>
        <p:nvSpPr>
          <p:cNvPr id="3" name="Text Placeholder 2"/>
          <p:cNvSpPr>
            <a:spLocks noGrp="1"/>
          </p:cNvSpPr>
          <p:nvPr>
            <p:ph type="body" sz="quarter" idx="16"/>
          </p:nvPr>
        </p:nvSpPr>
        <p:spPr/>
        <p:txBody>
          <a:bodyPr/>
          <a:lstStyle/>
          <a:p>
            <a:r>
              <a:rPr lang="en-US" dirty="0"/>
              <a:t>Source: </a:t>
            </a:r>
            <a:r>
              <a:rPr lang="en-US" dirty="0" err="1"/>
              <a:t>Taiwo</a:t>
            </a:r>
            <a:r>
              <a:rPr lang="en-US" dirty="0"/>
              <a:t> B, et al. AIDS. 2011;25:2113-22.</a:t>
            </a:r>
            <a:endParaRPr lang="en-US" dirty="0">
              <a:ea typeface="ＭＳ Ｐゴシック" pitchFamily="22" charset="-128"/>
              <a:cs typeface="ＭＳ Ｐゴシック" pitchFamily="22" charset="-128"/>
            </a:endParaRPr>
          </a:p>
        </p:txBody>
      </p:sp>
      <p:graphicFrame>
        <p:nvGraphicFramePr>
          <p:cNvPr id="9" name="Chart 8"/>
          <p:cNvGraphicFramePr>
            <a:graphicFrameLocks/>
          </p:cNvGraphicFramePr>
          <p:nvPr>
            <p:extLst>
              <p:ext uri="{D42A27DB-BD31-4B8C-83A1-F6EECF244321}">
                <p14:modId xmlns:p14="http://schemas.microsoft.com/office/powerpoint/2010/main" val="2157619278"/>
              </p:ext>
            </p:extLst>
          </p:nvPr>
        </p:nvGraphicFramePr>
        <p:xfrm>
          <a:off x="457200" y="1676400"/>
          <a:ext cx="8229600" cy="4565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5067212"/>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solidFill>
                  <a:schemeClr val="accent2">
                    <a:lumMod val="20000"/>
                    <a:lumOff val="80000"/>
                  </a:schemeClr>
                </a:solidFill>
                <a:latin typeface="Arial" pitchFamily="22" charset="0"/>
              </a:rPr>
              <a:t>Raltegravir</a:t>
            </a:r>
            <a:r>
              <a:rPr lang="en-US" sz="2400" dirty="0">
                <a:solidFill>
                  <a:schemeClr val="accent2">
                    <a:lumMod val="20000"/>
                    <a:lumOff val="80000"/>
                  </a:schemeClr>
                </a:solidFill>
                <a:latin typeface="Arial" pitchFamily="22" charset="0"/>
              </a:rPr>
              <a:t> plus Ritonavir-Boosted Darunavir</a:t>
            </a:r>
            <a:r>
              <a:rPr lang="en-US" sz="2400" dirty="0">
                <a:solidFill>
                  <a:srgbClr val="EFE5F5"/>
                </a:solidFill>
                <a:latin typeface="Arial" pitchFamily="22" charset="0"/>
              </a:rPr>
              <a:t/>
            </a:r>
            <a:br>
              <a:rPr lang="en-US" sz="2400" dirty="0">
                <a:solidFill>
                  <a:srgbClr val="EFE5F5"/>
                </a:solidFill>
                <a:latin typeface="Arial" pitchFamily="22" charset="0"/>
              </a:rPr>
            </a:br>
            <a:r>
              <a:rPr lang="en-US" sz="2800" dirty="0">
                <a:solidFill>
                  <a:srgbClr val="FFFFFF"/>
                </a:solidFill>
                <a:latin typeface="Arial" pitchFamily="22" charset="0"/>
              </a:rPr>
              <a:t>ACTG 5262: Conclusions</a:t>
            </a:r>
            <a:endParaRPr lang="en-US" sz="2800" dirty="0"/>
          </a:p>
        </p:txBody>
      </p:sp>
      <p:sp>
        <p:nvSpPr>
          <p:cNvPr id="7" name="Content Placeholder 6"/>
          <p:cNvSpPr>
            <a:spLocks noGrp="1"/>
          </p:cNvSpPr>
          <p:nvPr>
            <p:ph type="body" sz="quarter" idx="14"/>
          </p:nvPr>
        </p:nvSpPr>
        <p:spPr/>
        <p:txBody>
          <a:bodyPr/>
          <a:lstStyle/>
          <a:p>
            <a:r>
              <a:rPr lang="en-US" dirty="0"/>
              <a:t>Source: </a:t>
            </a:r>
            <a:r>
              <a:rPr lang="en-US" dirty="0" err="1"/>
              <a:t>Taiwo</a:t>
            </a:r>
            <a:r>
              <a:rPr lang="en-US" dirty="0"/>
              <a:t> B, et al. AIDS. 2011;25:2113-22.</a:t>
            </a:r>
            <a:endParaRPr lang="en-US" dirty="0">
              <a:ea typeface="ＭＳ Ｐゴシック" pitchFamily="22" charset="-128"/>
              <a:cs typeface="ＭＳ Ｐゴシック" pitchFamily="22" charset="-128"/>
            </a:endParaRPr>
          </a:p>
        </p:txBody>
      </p:sp>
      <p:graphicFrame>
        <p:nvGraphicFramePr>
          <p:cNvPr id="6" name="Table 5"/>
          <p:cNvGraphicFramePr>
            <a:graphicFrameLocks noGrp="1"/>
          </p:cNvGraphicFramePr>
          <p:nvPr>
            <p:extLst/>
          </p:nvPr>
        </p:nvGraphicFramePr>
        <p:xfrm>
          <a:off x="0" y="25633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“DRV/r + RAL was effective and well tolerated in most patients, but </a:t>
                      </a:r>
                      <a:r>
                        <a:rPr lang="en-US" sz="2000" b="0" dirty="0" err="1">
                          <a:solidFill>
                            <a:srgbClr val="000000"/>
                          </a:solidFill>
                          <a:latin typeface="Arial"/>
                          <a:cs typeface="Arial"/>
                        </a:rPr>
                        <a:t>virological</a:t>
                      </a:r>
                      <a:r>
                        <a:rPr lang="en-US" sz="2000" b="0" dirty="0">
                          <a:solidFill>
                            <a:srgbClr val="000000"/>
                          </a:solidFill>
                          <a:latin typeface="Arial"/>
                          <a:cs typeface="Arial"/>
                        </a:rPr>
                        <a:t> failure</a:t>
                      </a:r>
                      <a:r>
                        <a:rPr lang="en-US" sz="2000" b="0" baseline="0" dirty="0">
                          <a:solidFill>
                            <a:srgbClr val="000000"/>
                          </a:solidFill>
                          <a:latin typeface="Arial"/>
                          <a:cs typeface="Arial"/>
                        </a:rPr>
                        <a:t> and </a:t>
                      </a:r>
                      <a:r>
                        <a:rPr lang="en-US" sz="2000" b="0" baseline="0" dirty="0" err="1">
                          <a:solidFill>
                            <a:srgbClr val="000000"/>
                          </a:solidFill>
                          <a:latin typeface="Arial"/>
                          <a:cs typeface="Arial"/>
                        </a:rPr>
                        <a:t>integrase</a:t>
                      </a:r>
                      <a:r>
                        <a:rPr lang="en-US" sz="2000" b="0" baseline="0" dirty="0">
                          <a:solidFill>
                            <a:srgbClr val="000000"/>
                          </a:solidFill>
                          <a:latin typeface="Arial"/>
                          <a:cs typeface="Arial"/>
                        </a:rPr>
                        <a:t> resistance were common, particularly in patients with baseline viral load more than 100,000 copies/ml.</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1659181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t>Raltegravir plus Ritonavir-Boosted Darunavir </a:t>
            </a:r>
            <a:r>
              <a:rPr lang="en-US" sz="2400" dirty="0"/>
              <a:t/>
            </a:r>
            <a:br>
              <a:rPr lang="en-US" sz="2400" dirty="0"/>
            </a:br>
            <a:r>
              <a:rPr lang="en-US" dirty="0"/>
              <a:t>NEAT001/ANRS 143 Trial</a:t>
            </a:r>
          </a:p>
        </p:txBody>
      </p:sp>
      <p:sp>
        <p:nvSpPr>
          <p:cNvPr id="3" name="Text Placeholder 2">
            <a:extLst>
              <a:ext uri="{FF2B5EF4-FFF2-40B4-BE49-F238E27FC236}">
                <a16:creationId xmlns:a16="http://schemas.microsoft.com/office/drawing/2014/main" id="{5F1EAD33-7374-8640-9B23-16F17F3486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2123601"/>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245371" y="3230515"/>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245371" y="3835824"/>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Darunavir/r + Raltegravir versus Darunavir/r + TDF-FTC</a:t>
            </a:r>
            <a:r>
              <a:rPr lang="en-US" sz="2800" dirty="0">
                <a:solidFill>
                  <a:schemeClr val="accent2">
                    <a:lumMod val="20000"/>
                    <a:lumOff val="80000"/>
                  </a:schemeClr>
                </a:solidFill>
                <a:latin typeface="Arial" pitchFamily="22" charset="0"/>
              </a:rPr>
              <a:t/>
            </a:r>
            <a:br>
              <a:rPr lang="en-US" sz="2800" dirty="0">
                <a:solidFill>
                  <a:schemeClr val="accent2">
                    <a:lumMod val="20000"/>
                    <a:lumOff val="80000"/>
                  </a:schemeClr>
                </a:solidFill>
                <a:latin typeface="Arial" pitchFamily="22" charset="0"/>
              </a:rPr>
            </a:br>
            <a:r>
              <a:rPr lang="en-US" sz="2800" dirty="0">
                <a:solidFill>
                  <a:srgbClr val="FFFFFF"/>
                </a:solidFill>
                <a:latin typeface="Arial" pitchFamily="22" charset="0"/>
              </a:rPr>
              <a:t>NEAT001/ANRS143: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Raffi</a:t>
            </a:r>
            <a:r>
              <a:rPr lang="en-US" dirty="0"/>
              <a:t> F, et al. Lancet. 2014;384:1942-51</a:t>
            </a:r>
            <a:r>
              <a:rPr lang="fr-FR" dirty="0"/>
              <a:t>.</a:t>
            </a:r>
            <a:endParaRPr lang="en-US" dirty="0"/>
          </a:p>
        </p:txBody>
      </p:sp>
      <p:sp>
        <p:nvSpPr>
          <p:cNvPr id="24" name="Rectangle 7"/>
          <p:cNvSpPr>
            <a:spLocks noChangeArrowheads="1"/>
          </p:cNvSpPr>
          <p:nvPr/>
        </p:nvSpPr>
        <p:spPr bwMode="ltGray">
          <a:xfrm>
            <a:off x="5810512" y="2514600"/>
            <a:ext cx="2952488" cy="109117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Darunavir + Ritonavir QD</a:t>
            </a:r>
            <a:br>
              <a:rPr lang="en-US" sz="1600" b="1" dirty="0">
                <a:solidFill>
                  <a:srgbClr val="000000"/>
                </a:solidFill>
                <a:latin typeface="Arial"/>
                <a:cs typeface="Arial"/>
              </a:rPr>
            </a:br>
            <a:r>
              <a:rPr lang="en-US" sz="1600" b="1" dirty="0">
                <a:solidFill>
                  <a:srgbClr val="000000"/>
                </a:solidFill>
                <a:latin typeface="Arial"/>
                <a:cs typeface="Arial"/>
              </a:rPr>
              <a:t>+ Raltegravir BID </a:t>
            </a:r>
          </a:p>
          <a:p>
            <a:pPr algn="ctr"/>
            <a:r>
              <a:rPr lang="en-US" sz="1400" dirty="0">
                <a:solidFill>
                  <a:srgbClr val="000000"/>
                </a:solidFill>
                <a:latin typeface="Arial"/>
                <a:cs typeface="Arial"/>
              </a:rPr>
              <a:t>(n = 401)</a:t>
            </a:r>
          </a:p>
        </p:txBody>
      </p:sp>
      <p:sp>
        <p:nvSpPr>
          <p:cNvPr id="33" name="Rectangle 7"/>
          <p:cNvSpPr>
            <a:spLocks noChangeArrowheads="1"/>
          </p:cNvSpPr>
          <p:nvPr/>
        </p:nvSpPr>
        <p:spPr bwMode="ltGray">
          <a:xfrm>
            <a:off x="5810512" y="4166621"/>
            <a:ext cx="2952488"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Darunavir + Ritonavir QD </a:t>
            </a:r>
            <a:br>
              <a:rPr lang="en-US" sz="1600" b="1" dirty="0">
                <a:solidFill>
                  <a:srgbClr val="000000"/>
                </a:solidFill>
                <a:latin typeface="Arial"/>
                <a:cs typeface="Arial"/>
              </a:rPr>
            </a:br>
            <a:r>
              <a:rPr lang="en-US" sz="1600" b="1" dirty="0">
                <a:solidFill>
                  <a:srgbClr val="000000"/>
                </a:solidFill>
                <a:latin typeface="Arial"/>
                <a:cs typeface="Arial"/>
              </a:rPr>
              <a:t>+ TDF-FTC QD</a:t>
            </a:r>
          </a:p>
          <a:p>
            <a:pPr algn="ctr"/>
            <a:r>
              <a:rPr lang="en-US" sz="1400" dirty="0">
                <a:solidFill>
                  <a:srgbClr val="000000"/>
                </a:solidFill>
                <a:latin typeface="Arial"/>
                <a:cs typeface="Arial"/>
              </a:rPr>
              <a:t>(n = 404)</a:t>
            </a:r>
          </a:p>
        </p:txBody>
      </p:sp>
      <p:graphicFrame>
        <p:nvGraphicFramePr>
          <p:cNvPr id="10" name="Group 31"/>
          <p:cNvGraphicFramePr>
            <a:graphicFrameLocks noGrp="1"/>
          </p:cNvGraphicFramePr>
          <p:nvPr>
            <p:extLst>
              <p:ext uri="{D42A27DB-BD31-4B8C-83A1-F6EECF244321}">
                <p14:modId xmlns:p14="http://schemas.microsoft.com/office/powerpoint/2010/main" val="3332201294"/>
              </p:ext>
            </p:extLst>
          </p:nvPr>
        </p:nvGraphicFramePr>
        <p:xfrm>
          <a:off x="410633" y="1447800"/>
          <a:ext cx="4923367" cy="4925139"/>
        </p:xfrm>
        <a:graphic>
          <a:graphicData uri="http://schemas.openxmlformats.org/drawingml/2006/table">
            <a:tbl>
              <a:tblPr>
                <a:effectLst/>
              </a:tblPr>
              <a:tblGrid>
                <a:gridCol w="49233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NEAT001/ANRS 143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Randomized, open-label, non-inferiority trial study </a:t>
                      </a:r>
                      <a:r>
                        <a:rPr lang="en-US" sz="1600" baseline="0" dirty="0">
                          <a:solidFill>
                            <a:srgbClr val="000000"/>
                          </a:solidFill>
                          <a:latin typeface="Arial" pitchFamily="22" charset="0"/>
                        </a:rPr>
                        <a:t>to evaluate the efficacy and safety of a </a:t>
                      </a:r>
                      <a:r>
                        <a:rPr lang="en-US" sz="1600" baseline="0" dirty="0" err="1">
                          <a:solidFill>
                            <a:srgbClr val="000000"/>
                          </a:solidFill>
                          <a:latin typeface="Arial" pitchFamily="22" charset="0"/>
                        </a:rPr>
                        <a:t>NtRTI</a:t>
                      </a:r>
                      <a:r>
                        <a:rPr lang="en-US" sz="1600" baseline="0" dirty="0">
                          <a:solidFill>
                            <a:srgbClr val="000000"/>
                          </a:solidFill>
                          <a:latin typeface="Arial" pitchFamily="22" charset="0"/>
                        </a:rPr>
                        <a:t>-sparing regimen of raltegravir and boosted darunavir vs. combination tenofovir DF-emtricitabine and boosted darunavir.</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805)</a:t>
                      </a:r>
                      <a:r>
                        <a:rPr lang="en-US" sz="1600" b="0" u="sng" baseline="0" dirty="0">
                          <a:solidFill>
                            <a:srgbClr val="000000"/>
                          </a:solidFill>
                          <a:latin typeface="+mn-lt"/>
                          <a:cs typeface="Arial"/>
                        </a:rPr>
                        <a:t/>
                      </a:r>
                      <a:br>
                        <a:rPr lang="en-US" sz="1600" b="0" u="sng" baseline="0" dirty="0">
                          <a:solidFill>
                            <a:srgbClr val="000000"/>
                          </a:solidFill>
                          <a:latin typeface="+mn-lt"/>
                          <a:cs typeface="Arial"/>
                        </a:rPr>
                      </a:br>
                      <a:r>
                        <a:rPr lang="en-US" sz="1600" b="0" u="none" baseline="0" dirty="0">
                          <a:solidFill>
                            <a:srgbClr val="000000"/>
                          </a:solidFill>
                          <a:latin typeface="+mn-lt"/>
                          <a:cs typeface="Arial"/>
                        </a:rPr>
                        <a:t>-</a:t>
                      </a:r>
                      <a:r>
                        <a:rPr lang="en-US" sz="1600" dirty="0">
                          <a:solidFill>
                            <a:srgbClr val="000000"/>
                          </a:solidFill>
                          <a:latin typeface="Arial" pitchFamily="22" charset="0"/>
                        </a:rPr>
                        <a:t> </a:t>
                      </a:r>
                      <a:r>
                        <a:rPr lang="en-US" sz="1600" dirty="0">
                          <a:solidFill>
                            <a:srgbClr val="000000"/>
                          </a:solidFill>
                          <a:latin typeface="+mn-lt"/>
                          <a:cs typeface="Arial"/>
                        </a:rPr>
                        <a:t>Age ≥18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Antiretroviral-naïve </a:t>
                      </a:r>
                      <a:br>
                        <a:rPr lang="en-US" sz="1600" dirty="0">
                          <a:solidFill>
                            <a:srgbClr val="000000"/>
                          </a:solidFill>
                          <a:latin typeface="Arial" pitchFamily="22" charset="0"/>
                        </a:rPr>
                      </a:br>
                      <a:r>
                        <a:rPr lang="en-US" sz="1600" dirty="0">
                          <a:solidFill>
                            <a:srgbClr val="000000"/>
                          </a:solidFill>
                          <a:latin typeface="Arial" pitchFamily="22" charset="0"/>
                        </a:rPr>
                        <a:t>- HIV RNA &gt;</a:t>
                      </a:r>
                      <a:r>
                        <a:rPr lang="en-US" sz="1600" baseline="0" dirty="0">
                          <a:solidFill>
                            <a:srgbClr val="000000"/>
                          </a:solidFill>
                          <a:latin typeface="Arial" pitchFamily="22" charset="0"/>
                        </a:rPr>
                        <a:t>1</a:t>
                      </a:r>
                      <a:r>
                        <a:rPr lang="en-US" sz="1600" dirty="0">
                          <a:solidFill>
                            <a:srgbClr val="000000"/>
                          </a:solidFill>
                          <a:latin typeface="Arial" pitchFamily="22" charset="0"/>
                        </a:rPr>
                        <a:t>,000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CD4 &lt;500 cells/mm</a:t>
                      </a:r>
                      <a:r>
                        <a:rPr lang="en-US" sz="1600" baseline="30000" dirty="0">
                          <a:solidFill>
                            <a:srgbClr val="000000"/>
                          </a:solidFill>
                          <a:latin typeface="Arial" pitchFamily="22" charset="0"/>
                        </a:rPr>
                        <a:t>3</a:t>
                      </a:r>
                      <a:r>
                        <a:rPr lang="en-US" sz="1600" baseline="0" dirty="0">
                          <a:solidFill>
                            <a:srgbClr val="000000"/>
                          </a:solidFill>
                          <a:latin typeface="Arial" pitchFamily="22" charset="0"/>
                        </a:rPr>
                        <a:t/>
                      </a:r>
                      <a:br>
                        <a:rPr lang="en-US" sz="1600" baseline="0" dirty="0">
                          <a:solidFill>
                            <a:srgbClr val="000000"/>
                          </a:solidFill>
                          <a:latin typeface="Arial" pitchFamily="22" charset="0"/>
                        </a:rPr>
                      </a:br>
                      <a:r>
                        <a:rPr lang="en-US" sz="1600" baseline="0" dirty="0">
                          <a:solidFill>
                            <a:srgbClr val="000000"/>
                          </a:solidFill>
                          <a:latin typeface="Arial" pitchFamily="22" charset="0"/>
                        </a:rPr>
                        <a:t>- No major resistance mutations </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Darunavir 800 mg QD + Ritonavir 100 mg QD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Raltegravir 400 mg BID</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Darunavir 800 mg QD + Ritonavir 100 mg QD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TDF-FTC QD</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773797"/>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Darunavir/r + Raltegravir versus Darunavir/r + TDF-FTC</a:t>
            </a:r>
            <a:r>
              <a:rPr lang="en-US" sz="2800" dirty="0">
                <a:solidFill>
                  <a:schemeClr val="accent2">
                    <a:lumMod val="20000"/>
                    <a:lumOff val="80000"/>
                  </a:schemeClr>
                </a:solidFill>
                <a:latin typeface="Arial" pitchFamily="22" charset="0"/>
              </a:rPr>
              <a:t/>
            </a:r>
            <a:br>
              <a:rPr lang="en-US" sz="2800" dirty="0">
                <a:solidFill>
                  <a:schemeClr val="accent2">
                    <a:lumMod val="20000"/>
                    <a:lumOff val="80000"/>
                  </a:schemeClr>
                </a:solidFill>
                <a:latin typeface="Arial" pitchFamily="22" charset="0"/>
              </a:rPr>
            </a:br>
            <a:r>
              <a:rPr lang="en-US" sz="2800" dirty="0">
                <a:solidFill>
                  <a:srgbClr val="FFFFFF"/>
                </a:solidFill>
                <a:latin typeface="Arial" pitchFamily="22" charset="0"/>
              </a:rPr>
              <a:t>NEAT001/ANRS143: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96: Treatment Failure, by Baseline HIV RNA*</a:t>
            </a:r>
          </a:p>
        </p:txBody>
      </p:sp>
      <p:sp>
        <p:nvSpPr>
          <p:cNvPr id="6" name="Content Placeholder 5"/>
          <p:cNvSpPr>
            <a:spLocks noGrp="1"/>
          </p:cNvSpPr>
          <p:nvPr>
            <p:ph type="body" sz="quarter" idx="16"/>
          </p:nvPr>
        </p:nvSpPr>
        <p:spPr/>
        <p:txBody>
          <a:bodyPr/>
          <a:lstStyle/>
          <a:p>
            <a:r>
              <a:rPr lang="en-US" dirty="0"/>
              <a:t>Source: </a:t>
            </a:r>
            <a:r>
              <a:rPr lang="en-US" dirty="0" err="1"/>
              <a:t>Raffi</a:t>
            </a:r>
            <a:r>
              <a:rPr lang="en-US" dirty="0"/>
              <a:t> F, et al. Lancet. 2014;384:1942-51</a:t>
            </a:r>
            <a:r>
              <a:rPr lang="fr-FR" dirty="0"/>
              <a:t>.</a:t>
            </a:r>
            <a:endParaRPr lang="en-US" dirty="0"/>
          </a:p>
        </p:txBody>
      </p:sp>
      <p:graphicFrame>
        <p:nvGraphicFramePr>
          <p:cNvPr id="9" name="Chart 8"/>
          <p:cNvGraphicFramePr>
            <a:graphicFrameLocks/>
          </p:cNvGraphicFramePr>
          <p:nvPr>
            <p:extLst/>
          </p:nvPr>
        </p:nvGraphicFramePr>
        <p:xfrm>
          <a:off x="457200" y="1828801"/>
          <a:ext cx="8229600" cy="4114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068365"/>
            <a:ext cx="9144000" cy="307777"/>
          </a:xfrm>
          <a:prstGeom prst="rect">
            <a:avLst/>
          </a:prstGeom>
          <a:solidFill>
            <a:schemeClr val="bg1">
              <a:lumMod val="95000"/>
            </a:schemeClr>
          </a:solidFill>
        </p:spPr>
        <p:txBody>
          <a:bodyPr wrap="square" lIns="365760" rtlCol="0">
            <a:spAutoFit/>
          </a:bodyPr>
          <a:lstStyle/>
          <a:p>
            <a:r>
              <a:rPr lang="en-US" sz="1400" dirty="0">
                <a:solidFill>
                  <a:srgbClr val="000000"/>
                </a:solidFill>
                <a:latin typeface="Arial" pitchFamily="-110" charset="0"/>
                <a:ea typeface="ＭＳ Ｐゴシック" pitchFamily="-110" charset="-128"/>
                <a:cs typeface="ＭＳ Ｐゴシック" pitchFamily="-110" charset="-128"/>
              </a:rPr>
              <a:t>*</a:t>
            </a:r>
            <a:r>
              <a:rPr lang="en-US" sz="1400" dirty="0">
                <a:latin typeface="Arial" pitchFamily="-110" charset="0"/>
                <a:ea typeface="ＭＳ Ｐゴシック" pitchFamily="-110" charset="-128"/>
                <a:cs typeface="ＭＳ Ｐゴシック" pitchFamily="-110" charset="-128"/>
              </a:rPr>
              <a:t>Kaplan-Meier estimates of proportion of patients reaching endpoints)</a:t>
            </a:r>
          </a:p>
        </p:txBody>
      </p:sp>
      <p:cxnSp>
        <p:nvCxnSpPr>
          <p:cNvPr id="8" name="Straight Connector 7"/>
          <p:cNvCxnSpPr/>
          <p:nvPr/>
        </p:nvCxnSpPr>
        <p:spPr>
          <a:xfrm>
            <a:off x="4005079" y="5486400"/>
            <a:ext cx="437692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0969072"/>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Darunavir/r + Raltegravir versus Darunavir/r + TDF-FTC</a:t>
            </a:r>
            <a:r>
              <a:rPr lang="en-US" sz="2800" dirty="0">
                <a:solidFill>
                  <a:schemeClr val="accent2">
                    <a:lumMod val="20000"/>
                    <a:lumOff val="80000"/>
                  </a:schemeClr>
                </a:solidFill>
                <a:latin typeface="Arial" pitchFamily="22" charset="0"/>
              </a:rPr>
              <a:t/>
            </a:r>
            <a:br>
              <a:rPr lang="en-US" sz="2800" dirty="0">
                <a:solidFill>
                  <a:schemeClr val="accent2">
                    <a:lumMod val="20000"/>
                    <a:lumOff val="80000"/>
                  </a:schemeClr>
                </a:solidFill>
                <a:latin typeface="Arial" pitchFamily="22" charset="0"/>
              </a:rPr>
            </a:br>
            <a:r>
              <a:rPr lang="en-US" sz="2800" dirty="0">
                <a:solidFill>
                  <a:srgbClr val="FFFFFF"/>
                </a:solidFill>
                <a:latin typeface="Arial" pitchFamily="22" charset="0"/>
              </a:rPr>
              <a:t>NEAT001/ANRS143: Result</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96: Treatment Failure, by Baseline CD4 Count*</a:t>
            </a:r>
          </a:p>
        </p:txBody>
      </p:sp>
      <p:sp>
        <p:nvSpPr>
          <p:cNvPr id="6" name="Content Placeholder 5"/>
          <p:cNvSpPr>
            <a:spLocks noGrp="1"/>
          </p:cNvSpPr>
          <p:nvPr>
            <p:ph type="body" sz="quarter" idx="16"/>
          </p:nvPr>
        </p:nvSpPr>
        <p:spPr/>
        <p:txBody>
          <a:bodyPr/>
          <a:lstStyle/>
          <a:p>
            <a:r>
              <a:rPr lang="en-US" dirty="0"/>
              <a:t>Source: </a:t>
            </a:r>
            <a:r>
              <a:rPr lang="en-US" dirty="0" err="1"/>
              <a:t>Raffi</a:t>
            </a:r>
            <a:r>
              <a:rPr lang="en-US" dirty="0"/>
              <a:t> F, et al. Lancet. 2014;384:1942-51</a:t>
            </a:r>
            <a:r>
              <a:rPr lang="fr-FR" dirty="0"/>
              <a:t>.</a:t>
            </a:r>
            <a:endParaRPr lang="en-US" dirty="0"/>
          </a:p>
        </p:txBody>
      </p:sp>
      <p:graphicFrame>
        <p:nvGraphicFramePr>
          <p:cNvPr id="9" name="Chart 8"/>
          <p:cNvGraphicFramePr>
            <a:graphicFrameLocks/>
          </p:cNvGraphicFramePr>
          <p:nvPr>
            <p:extLst/>
          </p:nvPr>
        </p:nvGraphicFramePr>
        <p:xfrm>
          <a:off x="457200" y="1828801"/>
          <a:ext cx="8229600" cy="4114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068365"/>
            <a:ext cx="9144000" cy="307777"/>
          </a:xfrm>
          <a:prstGeom prst="rect">
            <a:avLst/>
          </a:prstGeom>
          <a:solidFill>
            <a:schemeClr val="bg1">
              <a:lumMod val="95000"/>
            </a:schemeClr>
          </a:solidFill>
        </p:spPr>
        <p:txBody>
          <a:bodyPr wrap="square" lIns="365760" rtlCol="0">
            <a:spAutoFit/>
          </a:bodyPr>
          <a:lstStyle/>
          <a:p>
            <a:r>
              <a:rPr lang="en-US" sz="1400" dirty="0">
                <a:solidFill>
                  <a:srgbClr val="000000"/>
                </a:solidFill>
                <a:latin typeface="Arial" pitchFamily="-110" charset="0"/>
                <a:ea typeface="ＭＳ Ｐゴシック" pitchFamily="-110" charset="-128"/>
                <a:cs typeface="ＭＳ Ｐゴシック" pitchFamily="-110" charset="-128"/>
              </a:rPr>
              <a:t>*</a:t>
            </a:r>
            <a:r>
              <a:rPr lang="en-US" sz="1400" dirty="0">
                <a:latin typeface="Arial" pitchFamily="-110" charset="0"/>
                <a:ea typeface="ＭＳ Ｐゴシック" pitchFamily="-110" charset="-128"/>
                <a:cs typeface="ＭＳ Ｐゴシック" pitchFamily="-110" charset="-128"/>
              </a:rPr>
              <a:t>Kaplan-Meier estimates of proportion of patients reaching endpoints)</a:t>
            </a:r>
          </a:p>
        </p:txBody>
      </p:sp>
      <p:cxnSp>
        <p:nvCxnSpPr>
          <p:cNvPr id="8" name="Straight Connector 7"/>
          <p:cNvCxnSpPr/>
          <p:nvPr/>
        </p:nvCxnSpPr>
        <p:spPr>
          <a:xfrm>
            <a:off x="4112767" y="5607312"/>
            <a:ext cx="423061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705503"/>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Darunavir/r + Raltegravir versus Darunavir/r + TDF-FTC</a:t>
            </a:r>
            <a:br>
              <a:rPr lang="en-US" sz="2400" dirty="0">
                <a:solidFill>
                  <a:schemeClr val="accent2">
                    <a:lumMod val="20000"/>
                    <a:lumOff val="80000"/>
                  </a:schemeClr>
                </a:solidFill>
                <a:latin typeface="Arial" pitchFamily="22" charset="0"/>
              </a:rPr>
            </a:br>
            <a:r>
              <a:rPr lang="en-US" sz="2800" dirty="0">
                <a:solidFill>
                  <a:srgbClr val="FFFFFF"/>
                </a:solidFill>
                <a:latin typeface="Arial" pitchFamily="22" charset="0"/>
              </a:rPr>
              <a:t>NEAT001/ANRS143: Result</a:t>
            </a:r>
            <a:endParaRPr lang="en-US" sz="2800" dirty="0"/>
          </a:p>
        </p:txBody>
      </p:sp>
      <p:sp>
        <p:nvSpPr>
          <p:cNvPr id="5" name="Text Placeholder 4"/>
          <p:cNvSpPr>
            <a:spLocks noGrp="1"/>
          </p:cNvSpPr>
          <p:nvPr>
            <p:ph type="body" sz="quarter" idx="15"/>
          </p:nvPr>
        </p:nvSpPr>
        <p:spPr>
          <a:xfrm>
            <a:off x="318914" y="1254758"/>
            <a:ext cx="8825086" cy="457195"/>
          </a:xfrm>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96: Treatment Failure, by HIV RNA and CD4 Count (</a:t>
            </a:r>
            <a:r>
              <a:rPr lang="en-US" dirty="0">
                <a:latin typeface="Arial" pitchFamily="-110" charset="0"/>
                <a:ea typeface="ＭＳ Ｐゴシック" pitchFamily="-110" charset="-128"/>
                <a:cs typeface="ＭＳ Ｐゴシック" pitchFamily="-110" charset="-128"/>
              </a:rPr>
              <a:t>c</a:t>
            </a:r>
            <a:r>
              <a:rPr lang="en-US" sz="2000" dirty="0">
                <a:solidFill>
                  <a:schemeClr val="bg1"/>
                </a:solidFill>
                <a:latin typeface="Arial" pitchFamily="-110" charset="0"/>
                <a:ea typeface="ＭＳ Ｐゴシック" pitchFamily="-110" charset="-128"/>
                <a:cs typeface="ＭＳ Ｐゴシック" pitchFamily="-110" charset="-128"/>
              </a:rPr>
              <a:t>ombined effects)</a:t>
            </a:r>
          </a:p>
        </p:txBody>
      </p:sp>
      <p:sp>
        <p:nvSpPr>
          <p:cNvPr id="6" name="Content Placeholder 5"/>
          <p:cNvSpPr>
            <a:spLocks noGrp="1"/>
          </p:cNvSpPr>
          <p:nvPr>
            <p:ph type="body" sz="quarter" idx="16"/>
          </p:nvPr>
        </p:nvSpPr>
        <p:spPr/>
        <p:txBody>
          <a:bodyPr/>
          <a:lstStyle/>
          <a:p>
            <a:r>
              <a:rPr lang="en-US" dirty="0"/>
              <a:t>Source: </a:t>
            </a:r>
            <a:r>
              <a:rPr lang="en-US" dirty="0" err="1"/>
              <a:t>Raffi</a:t>
            </a:r>
            <a:r>
              <a:rPr lang="en-US" dirty="0"/>
              <a:t> F, et al. Lancet. 2014;384:1942-51</a:t>
            </a:r>
            <a:r>
              <a:rPr lang="fr-FR" dirty="0"/>
              <a:t>.</a:t>
            </a:r>
            <a:endParaRPr lang="en-US" dirty="0"/>
          </a:p>
        </p:txBody>
      </p:sp>
    </p:spTree>
    <p:extLst>
      <p:ext uri="{BB962C8B-B14F-4D97-AF65-F5344CB8AC3E}">
        <p14:creationId xmlns:p14="http://schemas.microsoft.com/office/powerpoint/2010/main" val="339099265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0" dirty="0"/>
              <a:t>Raltegravir + TDF-FTC  versus Efavirenz + TDF-FTC</a:t>
            </a:r>
            <a:br>
              <a:rPr lang="en-US" sz="2400" b="0" dirty="0"/>
            </a:br>
            <a:r>
              <a:rPr lang="en-US" dirty="0"/>
              <a:t> STARTMRK Trial</a:t>
            </a:r>
          </a:p>
        </p:txBody>
      </p:sp>
      <p:sp>
        <p:nvSpPr>
          <p:cNvPr id="4" name="Text Placeholder 3">
            <a:extLst>
              <a:ext uri="{FF2B5EF4-FFF2-40B4-BE49-F238E27FC236}">
                <a16:creationId xmlns:a16="http://schemas.microsoft.com/office/drawing/2014/main" id="{05C94BB3-B73B-6543-AEAE-C642A15719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01891560"/>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Darunavir/r + Raltegravir versus Darunavir/r + TDF-FTC</a:t>
            </a:r>
            <a:r>
              <a:rPr lang="en-US" sz="2800" dirty="0">
                <a:solidFill>
                  <a:schemeClr val="accent2">
                    <a:lumMod val="20000"/>
                    <a:lumOff val="80000"/>
                  </a:schemeClr>
                </a:solidFill>
                <a:latin typeface="Arial" pitchFamily="22" charset="0"/>
              </a:rPr>
              <a:t/>
            </a:r>
            <a:br>
              <a:rPr lang="en-US" sz="2800" dirty="0">
                <a:solidFill>
                  <a:schemeClr val="accent2">
                    <a:lumMod val="20000"/>
                    <a:lumOff val="80000"/>
                  </a:schemeClr>
                </a:solidFill>
                <a:latin typeface="Arial" pitchFamily="22" charset="0"/>
              </a:rPr>
            </a:br>
            <a:r>
              <a:rPr lang="en-US" sz="2800" dirty="0">
                <a:solidFill>
                  <a:srgbClr val="FFFFFF"/>
                </a:solidFill>
                <a:latin typeface="Arial" pitchFamily="22" charset="0"/>
              </a:rPr>
              <a:t>NEAT001/ANRS143: Result</a:t>
            </a:r>
            <a:endParaRPr lang="en-US" sz="2800" dirty="0"/>
          </a:p>
        </p:txBody>
      </p:sp>
      <p:sp>
        <p:nvSpPr>
          <p:cNvPr id="15" name="Text Placeholder 14"/>
          <p:cNvSpPr>
            <a:spLocks noGrp="1"/>
          </p:cNvSpPr>
          <p:nvPr>
            <p:ph type="body" sz="quarter" idx="15"/>
          </p:nvPr>
        </p:nvSpPr>
        <p:spPr/>
        <p:txBody>
          <a:bodyPr/>
          <a:lstStyle/>
          <a:p>
            <a:r>
              <a:rPr lang="en-US" sz="2000" dirty="0"/>
              <a:t>Week 96: Change in Lipids from Baseline </a:t>
            </a:r>
          </a:p>
        </p:txBody>
      </p:sp>
      <p:sp>
        <p:nvSpPr>
          <p:cNvPr id="6" name="Content Placeholder 5"/>
          <p:cNvSpPr>
            <a:spLocks noGrp="1"/>
          </p:cNvSpPr>
          <p:nvPr>
            <p:ph type="body" sz="quarter" idx="16"/>
          </p:nvPr>
        </p:nvSpPr>
        <p:spPr/>
        <p:txBody>
          <a:bodyPr/>
          <a:lstStyle/>
          <a:p>
            <a:r>
              <a:rPr lang="en-US" dirty="0"/>
              <a:t>Source: </a:t>
            </a:r>
            <a:r>
              <a:rPr lang="en-US" dirty="0" err="1"/>
              <a:t>Raffi</a:t>
            </a:r>
            <a:r>
              <a:rPr lang="en-US" dirty="0"/>
              <a:t> F, et al. Lancet. 2014;384:1942-51</a:t>
            </a:r>
            <a:r>
              <a:rPr lang="fr-FR" dirty="0"/>
              <a:t>.</a:t>
            </a:r>
            <a:endParaRPr lang="en-US" dirty="0"/>
          </a:p>
        </p:txBody>
      </p:sp>
      <p:graphicFrame>
        <p:nvGraphicFramePr>
          <p:cNvPr id="9" name="Chart 8"/>
          <p:cNvGraphicFramePr>
            <a:graphicFrameLocks/>
          </p:cNvGraphicFramePr>
          <p:nvPr>
            <p:extLst/>
          </p:nvPr>
        </p:nvGraphicFramePr>
        <p:xfrm>
          <a:off x="457200" y="1905000"/>
          <a:ext cx="82296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780484"/>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Darunavir/r + Raltegravir versus Darunavir/r + TDF-FTC</a:t>
            </a:r>
            <a:r>
              <a:rPr lang="en-US" sz="2800" dirty="0">
                <a:solidFill>
                  <a:schemeClr val="accent2">
                    <a:lumMod val="20000"/>
                    <a:lumOff val="80000"/>
                  </a:schemeClr>
                </a:solidFill>
                <a:latin typeface="Arial" pitchFamily="22" charset="0"/>
              </a:rPr>
              <a:t/>
            </a:r>
            <a:br>
              <a:rPr lang="en-US" sz="2800" dirty="0">
                <a:solidFill>
                  <a:schemeClr val="accent2">
                    <a:lumMod val="20000"/>
                    <a:lumOff val="80000"/>
                  </a:schemeClr>
                </a:solidFill>
                <a:latin typeface="Arial" pitchFamily="22" charset="0"/>
              </a:rPr>
            </a:br>
            <a:r>
              <a:rPr lang="en-US" sz="2800" dirty="0">
                <a:solidFill>
                  <a:srgbClr val="FFFFFF"/>
                </a:solidFill>
                <a:latin typeface="Arial" pitchFamily="22" charset="0"/>
              </a:rPr>
              <a:t>NEAT001/ANRS143: Result</a:t>
            </a:r>
            <a:endParaRPr lang="en-US" sz="2800" dirty="0"/>
          </a:p>
        </p:txBody>
      </p:sp>
      <p:sp>
        <p:nvSpPr>
          <p:cNvPr id="15" name="Text Placeholder 14"/>
          <p:cNvSpPr>
            <a:spLocks noGrp="1"/>
          </p:cNvSpPr>
          <p:nvPr>
            <p:ph type="body" sz="quarter" idx="15"/>
          </p:nvPr>
        </p:nvSpPr>
        <p:spPr/>
        <p:txBody>
          <a:bodyPr/>
          <a:lstStyle/>
          <a:p>
            <a:r>
              <a:rPr lang="en-US" sz="2000" dirty="0"/>
              <a:t>Week 96: Change in Creatinine Clearance from Baseline </a:t>
            </a:r>
          </a:p>
        </p:txBody>
      </p:sp>
      <p:sp>
        <p:nvSpPr>
          <p:cNvPr id="6" name="Content Placeholder 5"/>
          <p:cNvSpPr>
            <a:spLocks noGrp="1"/>
          </p:cNvSpPr>
          <p:nvPr>
            <p:ph type="body" sz="quarter" idx="16"/>
          </p:nvPr>
        </p:nvSpPr>
        <p:spPr/>
        <p:txBody>
          <a:bodyPr/>
          <a:lstStyle/>
          <a:p>
            <a:r>
              <a:rPr lang="en-US" dirty="0"/>
              <a:t>Source: </a:t>
            </a:r>
            <a:r>
              <a:rPr lang="en-US" dirty="0" err="1"/>
              <a:t>Raffi</a:t>
            </a:r>
            <a:r>
              <a:rPr lang="en-US" dirty="0"/>
              <a:t> F, et al. Lancet. 2014;384:1942-51</a:t>
            </a:r>
            <a:r>
              <a:rPr lang="fr-FR" dirty="0"/>
              <a:t>.</a:t>
            </a:r>
            <a:endParaRPr lang="en-US" dirty="0"/>
          </a:p>
        </p:txBody>
      </p:sp>
      <p:graphicFrame>
        <p:nvGraphicFramePr>
          <p:cNvPr id="9" name="Chart 8"/>
          <p:cNvGraphicFramePr>
            <a:graphicFrameLocks/>
          </p:cNvGraphicFramePr>
          <p:nvPr>
            <p:extLst/>
          </p:nvPr>
        </p:nvGraphicFramePr>
        <p:xfrm>
          <a:off x="571500" y="1828800"/>
          <a:ext cx="8001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9966686"/>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400"/>
              </a:lnSpc>
            </a:pPr>
            <a:r>
              <a:rPr lang="en-US" sz="2400" dirty="0">
                <a:solidFill>
                  <a:schemeClr val="accent2">
                    <a:lumMod val="20000"/>
                    <a:lumOff val="80000"/>
                  </a:schemeClr>
                </a:solidFill>
                <a:latin typeface="Arial" pitchFamily="22" charset="0"/>
              </a:rPr>
              <a:t>Darunavir/r + Raltegravir versus Darunavir/r + TDF-FTC</a:t>
            </a:r>
            <a:r>
              <a:rPr lang="en-US" sz="2800" dirty="0">
                <a:solidFill>
                  <a:schemeClr val="accent2">
                    <a:lumMod val="20000"/>
                    <a:lumOff val="80000"/>
                  </a:schemeClr>
                </a:solidFill>
                <a:latin typeface="Arial" pitchFamily="22" charset="0"/>
              </a:rPr>
              <a:t/>
            </a:r>
            <a:br>
              <a:rPr lang="en-US" sz="2800" dirty="0">
                <a:solidFill>
                  <a:schemeClr val="accent2">
                    <a:lumMod val="20000"/>
                    <a:lumOff val="80000"/>
                  </a:schemeClr>
                </a:solidFill>
                <a:latin typeface="Arial" pitchFamily="22" charset="0"/>
              </a:rPr>
            </a:br>
            <a:r>
              <a:rPr lang="en-US" sz="2800" dirty="0">
                <a:solidFill>
                  <a:srgbClr val="FFFFFF"/>
                </a:solidFill>
                <a:latin typeface="Arial" pitchFamily="22" charset="0"/>
              </a:rPr>
              <a:t>NEAT001/ANRS143: </a:t>
            </a:r>
            <a:r>
              <a:rPr lang="en-US" sz="2800" dirty="0" err="1">
                <a:solidFill>
                  <a:srgbClr val="FFFFFF"/>
                </a:solidFill>
                <a:latin typeface="Arial" pitchFamily="22" charset="0"/>
              </a:rPr>
              <a:t>Substudy</a:t>
            </a:r>
            <a:r>
              <a:rPr lang="en-US" sz="2800" dirty="0">
                <a:solidFill>
                  <a:srgbClr val="FFFFFF"/>
                </a:solidFill>
                <a:latin typeface="Arial" pitchFamily="22" charset="0"/>
              </a:rPr>
              <a:t> Result</a:t>
            </a:r>
            <a:endParaRPr lang="en-US" sz="2800" dirty="0"/>
          </a:p>
        </p:txBody>
      </p:sp>
      <p:sp>
        <p:nvSpPr>
          <p:cNvPr id="8" name="Content Placeholder 7"/>
          <p:cNvSpPr>
            <a:spLocks noGrp="1"/>
          </p:cNvSpPr>
          <p:nvPr>
            <p:ph type="body" sz="quarter" idx="15"/>
          </p:nvPr>
        </p:nvSpPr>
        <p:spPr/>
        <p:txBody>
          <a:bodyPr/>
          <a:lstStyle/>
          <a:p>
            <a:r>
              <a:rPr lang="nb-NO" dirty="0" err="1"/>
              <a:t>Week</a:t>
            </a:r>
            <a:r>
              <a:rPr lang="nb-NO" dirty="0"/>
              <a:t> 48: </a:t>
            </a:r>
            <a:r>
              <a:rPr lang="nb-NO" dirty="0" err="1"/>
              <a:t>Changes</a:t>
            </a:r>
            <a:r>
              <a:rPr lang="nb-NO" dirty="0"/>
              <a:t> in </a:t>
            </a:r>
            <a:r>
              <a:rPr lang="nb-NO" dirty="0" err="1"/>
              <a:t>Spine</a:t>
            </a:r>
            <a:r>
              <a:rPr lang="nb-NO" dirty="0"/>
              <a:t> and Hip Bone Mineral </a:t>
            </a:r>
            <a:r>
              <a:rPr lang="nb-NO" dirty="0" err="1"/>
              <a:t>Density</a:t>
            </a:r>
            <a:r>
              <a:rPr lang="nb-NO" dirty="0"/>
              <a:t> from Baseline </a:t>
            </a:r>
          </a:p>
        </p:txBody>
      </p:sp>
      <p:sp>
        <p:nvSpPr>
          <p:cNvPr id="3" name="Text Placeholder 2"/>
          <p:cNvSpPr>
            <a:spLocks noGrp="1"/>
          </p:cNvSpPr>
          <p:nvPr>
            <p:ph type="body" sz="quarter" idx="16"/>
          </p:nvPr>
        </p:nvSpPr>
        <p:spPr/>
        <p:txBody>
          <a:bodyPr/>
          <a:lstStyle/>
          <a:p>
            <a:r>
              <a:rPr lang="en-US" dirty="0"/>
              <a:t>Source: </a:t>
            </a:r>
            <a:r>
              <a:rPr lang="en-US" dirty="0" err="1">
                <a:latin typeface="Arial" pitchFamily="22" charset="0"/>
              </a:rPr>
              <a:t>Bernardadino</a:t>
            </a:r>
            <a:r>
              <a:rPr lang="en-US" dirty="0">
                <a:latin typeface="Arial" pitchFamily="22" charset="0"/>
              </a:rPr>
              <a:t> JI, et al. </a:t>
            </a:r>
            <a:r>
              <a:rPr lang="it-IT" dirty="0">
                <a:latin typeface="Arial" pitchFamily="22" charset="0"/>
              </a:rPr>
              <a:t>Lancet HIV. 2015;2(11):e464-73. </a:t>
            </a:r>
            <a:endParaRPr lang="en-US" dirty="0"/>
          </a:p>
        </p:txBody>
      </p:sp>
      <p:graphicFrame>
        <p:nvGraphicFramePr>
          <p:cNvPr id="6" name="Chart 5"/>
          <p:cNvGraphicFramePr>
            <a:graphicFrameLocks/>
          </p:cNvGraphicFramePr>
          <p:nvPr>
            <p:extLst/>
          </p:nvPr>
        </p:nvGraphicFramePr>
        <p:xfrm>
          <a:off x="456406" y="1905000"/>
          <a:ext cx="8231187"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6923517"/>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latin typeface="Arial" pitchFamily="22" charset="0"/>
              </a:rPr>
              <a:t>Darunavir/r + Raltegravir versus Darunavir/r + TDF-FTC</a:t>
            </a:r>
            <a:br>
              <a:rPr lang="en-US" sz="2400" dirty="0">
                <a:solidFill>
                  <a:schemeClr val="accent2">
                    <a:lumMod val="20000"/>
                    <a:lumOff val="80000"/>
                  </a:schemeClr>
                </a:solidFill>
                <a:latin typeface="Arial" pitchFamily="22" charset="0"/>
              </a:rPr>
            </a:br>
            <a:r>
              <a:rPr lang="en-US" sz="2800" dirty="0">
                <a:solidFill>
                  <a:srgbClr val="FFFFFF"/>
                </a:solidFill>
                <a:latin typeface="Arial" pitchFamily="22" charset="0"/>
              </a:rPr>
              <a:t>NEAT001/ANRS143: Result</a:t>
            </a:r>
            <a:endParaRPr lang="en-US" sz="2800" dirty="0"/>
          </a:p>
        </p:txBody>
      </p:sp>
      <p:sp>
        <p:nvSpPr>
          <p:cNvPr id="15" name="Text Placeholder 14"/>
          <p:cNvSpPr>
            <a:spLocks noGrp="1"/>
          </p:cNvSpPr>
          <p:nvPr>
            <p:ph type="body" sz="quarter" idx="15"/>
          </p:nvPr>
        </p:nvSpPr>
        <p:spPr/>
        <p:txBody>
          <a:bodyPr/>
          <a:lstStyle/>
          <a:p>
            <a:r>
              <a:rPr lang="en-US" sz="2000" dirty="0"/>
              <a:t>Analysis of Virologic Failures and Emerging Genotypic Resistance</a:t>
            </a:r>
          </a:p>
        </p:txBody>
      </p:sp>
      <p:sp>
        <p:nvSpPr>
          <p:cNvPr id="6" name="Content Placeholder 5"/>
          <p:cNvSpPr>
            <a:spLocks noGrp="1"/>
          </p:cNvSpPr>
          <p:nvPr>
            <p:ph type="body" sz="quarter" idx="16"/>
          </p:nvPr>
        </p:nvSpPr>
        <p:spPr/>
        <p:txBody>
          <a:bodyPr/>
          <a:lstStyle/>
          <a:p>
            <a:r>
              <a:rPr lang="en-US" dirty="0"/>
              <a:t>Source: </a:t>
            </a:r>
            <a:r>
              <a:rPr lang="en-US" dirty="0" err="1"/>
              <a:t>Raffi</a:t>
            </a:r>
            <a:r>
              <a:rPr lang="en-US" dirty="0"/>
              <a:t> F, et al. Lancet. 2014;384:1942-51</a:t>
            </a:r>
            <a:r>
              <a:rPr lang="fr-FR" dirty="0"/>
              <a:t>.</a:t>
            </a:r>
            <a:endParaRPr lang="en-US" dirty="0"/>
          </a:p>
        </p:txBody>
      </p:sp>
      <p:graphicFrame>
        <p:nvGraphicFramePr>
          <p:cNvPr id="7" name="Group 45"/>
          <p:cNvGraphicFramePr>
            <a:graphicFrameLocks noGrp="1"/>
          </p:cNvGraphicFramePr>
          <p:nvPr>
            <p:extLst/>
          </p:nvPr>
        </p:nvGraphicFramePr>
        <p:xfrm>
          <a:off x="356340" y="1905000"/>
          <a:ext cx="8458200" cy="4297680"/>
        </p:xfrm>
        <a:graphic>
          <a:graphicData uri="http://schemas.openxmlformats.org/drawingml/2006/table">
            <a:tbl>
              <a:tblPr>
                <a:effectLst/>
              </a:tblPr>
              <a:tblGrid>
                <a:gridCol w="391086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61340">
                  <a:extLst>
                    <a:ext uri="{9D8B030D-6E8A-4147-A177-3AD203B41FA5}">
                      <a16:colId xmlns:a16="http://schemas.microsoft.com/office/drawing/2014/main" val="20002"/>
                    </a:ext>
                  </a:extLst>
                </a:gridCol>
              </a:tblGrid>
              <a:tr h="491871">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800" dirty="0">
                          <a:solidFill>
                            <a:schemeClr val="bg1"/>
                          </a:solidFill>
                        </a:rPr>
                        <a:t>Genotype</a:t>
                      </a:r>
                      <a:r>
                        <a:rPr lang="en-US" sz="1800" baseline="0" dirty="0">
                          <a:solidFill>
                            <a:schemeClr val="bg1"/>
                          </a:solidFill>
                        </a:rPr>
                        <a:t> Resistance Testing in NEAT001/ANRS143</a:t>
                      </a:r>
                      <a:endParaRPr kumimoji="0" lang="en-US" sz="1800" b="0" i="0" u="none" strike="noStrike" cap="none" normalizeH="0" baseline="0" dirty="0">
                        <a:ln>
                          <a:noFill/>
                        </a:ln>
                        <a:solidFill>
                          <a:schemeClr val="bg1"/>
                        </a:solidFill>
                        <a:effectLst/>
                        <a:latin typeface="+mn-lt"/>
                        <a:ea typeface="ＭＳ Ｐゴシック" pitchFamily="-106" charset="-128"/>
                        <a:cs typeface="Arial"/>
                      </a:endParaRPr>
                    </a:p>
                  </a:txBody>
                  <a:tcPr marR="182880" marT="137160" marB="137160" anchor="ctr" horzOverflow="overflow">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latin typeface="+mn-lt"/>
                        <a:cs typeface="Arial"/>
                      </a:endParaRPr>
                    </a:p>
                  </a:txBody>
                  <a:tcPr marL="182880" marR="182880" marT="137160" marB="137160" anchor="ctr" horzOverflow="overflow">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26496"/>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0" i="0" u="none" strike="noStrike" cap="none" normalizeH="0" baseline="0" dirty="0">
                        <a:ln>
                          <a:noFill/>
                        </a:ln>
                        <a:solidFill>
                          <a:schemeClr val="bg1"/>
                        </a:solidFill>
                        <a:effectLst/>
                        <a:latin typeface="+mn-lt"/>
                        <a:ea typeface="ＭＳ Ｐゴシック" pitchFamily="-106" charset="-128"/>
                        <a:cs typeface="Arial"/>
                      </a:endParaRPr>
                    </a:p>
                  </a:txBody>
                  <a:tcPr marR="182880" marT="137160" marB="137160" anchor="ctr" horzOverflow="overflow">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73780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bg1"/>
                          </a:solidFill>
                          <a:effectLst/>
                          <a:latin typeface="+mn-lt"/>
                          <a:ea typeface="ＭＳ Ｐゴシック" pitchFamily="-106" charset="-128"/>
                          <a:cs typeface="Arial"/>
                        </a:rPr>
                        <a:t>Resistance Testing and Results</a:t>
                      </a:r>
                    </a:p>
                  </a:txBody>
                  <a:tcPr marR="182880" marT="137160" marB="137160" anchor="ctr" horzOverflow="overflow">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mn-lt"/>
                          <a:cs typeface="Arial"/>
                        </a:rPr>
                        <a:t>RAL</a:t>
                      </a:r>
                      <a:r>
                        <a:rPr lang="en-US" sz="1800" b="0" baseline="0" dirty="0">
                          <a:solidFill>
                            <a:schemeClr val="bg1"/>
                          </a:solidFill>
                          <a:latin typeface="+mn-lt"/>
                          <a:cs typeface="Arial"/>
                        </a:rPr>
                        <a:t> + DRV/r </a:t>
                      </a:r>
                      <a:br>
                        <a:rPr lang="en-US" sz="1800" b="0" baseline="0" dirty="0">
                          <a:solidFill>
                            <a:schemeClr val="bg1"/>
                          </a:solidFill>
                          <a:latin typeface="+mn-lt"/>
                          <a:cs typeface="Arial"/>
                        </a:rPr>
                      </a:br>
                      <a:r>
                        <a:rPr lang="en-US" sz="1600" b="0" baseline="0" dirty="0">
                          <a:solidFill>
                            <a:schemeClr val="bg1"/>
                          </a:solidFill>
                          <a:latin typeface="+mn-lt"/>
                          <a:cs typeface="Arial"/>
                        </a:rPr>
                        <a:t>(n = 401)</a:t>
                      </a:r>
                      <a:endParaRPr lang="en-US" sz="1600" b="0" dirty="0">
                        <a:solidFill>
                          <a:schemeClr val="bg1"/>
                        </a:solidFill>
                        <a:latin typeface="+mn-lt"/>
                        <a:cs typeface="Arial"/>
                      </a:endParaRPr>
                    </a:p>
                  </a:txBody>
                  <a:tcPr marL="182880" marR="182880" marT="137160" marB="13716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mn-lt"/>
                          <a:cs typeface="Arial"/>
                        </a:rPr>
                        <a:t>DRV/r + TDF/FTC</a:t>
                      </a:r>
                      <a:r>
                        <a:rPr lang="en-US" sz="1800" b="0" baseline="0" dirty="0">
                          <a:solidFill>
                            <a:schemeClr val="bg1"/>
                          </a:solidFill>
                          <a:latin typeface="+mn-lt"/>
                          <a:cs typeface="Arial"/>
                        </a:rPr>
                        <a:t> </a:t>
                      </a:r>
                      <a:r>
                        <a:rPr lang="en-US" sz="1600" b="0" baseline="0" dirty="0">
                          <a:solidFill>
                            <a:schemeClr val="bg1"/>
                          </a:solidFill>
                          <a:latin typeface="+mn-lt"/>
                          <a:cs typeface="Arial"/>
                        </a:rPr>
                        <a:t>(n = 404)</a:t>
                      </a:r>
                      <a:endParaRPr lang="en-US" sz="1600" b="0" dirty="0">
                        <a:solidFill>
                          <a:schemeClr val="bg1"/>
                        </a:solidFill>
                        <a:latin typeface="+mn-lt"/>
                        <a:cs typeface="Arial"/>
                      </a:endParaRPr>
                    </a:p>
                  </a:txBody>
                  <a:tcPr marL="182880" marR="182880" marT="137160" marB="137160" anchor="ctr" horzOverflow="overflow">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628502">
                <a:tc>
                  <a:txBody>
                    <a:bodyPr/>
                    <a:lstStyle/>
                    <a:p>
                      <a:pPr algn="l">
                        <a:spcBef>
                          <a:spcPts val="0"/>
                        </a:spcBef>
                        <a:spcAft>
                          <a:spcPts val="0"/>
                        </a:spcAft>
                      </a:pPr>
                      <a:r>
                        <a:rPr lang="en-US" sz="1700" dirty="0"/>
                        <a:t>Patients who underwent genotype resistance testing at </a:t>
                      </a:r>
                      <a:r>
                        <a:rPr lang="en-US" sz="1700" dirty="0" err="1"/>
                        <a:t>virological</a:t>
                      </a:r>
                      <a:r>
                        <a:rPr lang="en-US" sz="1700" dirty="0"/>
                        <a:t> failure</a:t>
                      </a:r>
                      <a:endParaRPr lang="en-US" sz="1700" baseline="30000" dirty="0">
                        <a:latin typeface="+mn-lt"/>
                      </a:endParaRPr>
                    </a:p>
                  </a:txBody>
                  <a:tcPr marT="91440" marB="9144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800" dirty="0">
                          <a:latin typeface="+mn-lt"/>
                        </a:rPr>
                        <a:t>29</a:t>
                      </a:r>
                    </a:p>
                  </a:txBody>
                  <a:tcPr marT="13716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Bef>
                          <a:spcPts val="0"/>
                        </a:spcBef>
                        <a:spcAft>
                          <a:spcPts val="0"/>
                        </a:spcAft>
                      </a:pPr>
                      <a:r>
                        <a:rPr lang="en-US" sz="1800" dirty="0">
                          <a:latin typeface="+mn-lt"/>
                        </a:rPr>
                        <a:t>13</a:t>
                      </a:r>
                    </a:p>
                  </a:txBody>
                  <a:tcPr marT="13716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420642">
                <a:tc>
                  <a:txBody>
                    <a:bodyPr/>
                    <a:lstStyle/>
                    <a:p>
                      <a:pPr algn="l">
                        <a:spcBef>
                          <a:spcPts val="0"/>
                        </a:spcBef>
                        <a:spcAft>
                          <a:spcPts val="0"/>
                        </a:spcAft>
                      </a:pPr>
                      <a:r>
                        <a:rPr lang="en-US" sz="1700" dirty="0"/>
                        <a:t>Major resistance mutations detected</a:t>
                      </a:r>
                      <a:endParaRPr lang="en-US" sz="1700" baseline="30000" dirty="0">
                        <a:latin typeface="+mn-lt"/>
                      </a:endParaRPr>
                    </a:p>
                  </a:txBody>
                  <a:tcPr marT="91440" marB="9144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a:t>
                      </a:r>
                    </a:p>
                  </a:txBody>
                  <a:tcPr marT="13716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0</a:t>
                      </a:r>
                    </a:p>
                  </a:txBody>
                  <a:tcPr marT="13716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420642">
                <a:tc>
                  <a:txBody>
                    <a:bodyPr/>
                    <a:lstStyle/>
                    <a:p>
                      <a:pPr algn="l">
                        <a:spcBef>
                          <a:spcPts val="0"/>
                        </a:spcBef>
                        <a:spcAft>
                          <a:spcPts val="0"/>
                        </a:spcAft>
                      </a:pPr>
                      <a:r>
                        <a:rPr lang="en-US" sz="1700" dirty="0"/>
                        <a:t>Reverse transcriptase</a:t>
                      </a:r>
                      <a:endParaRPr lang="en-US" sz="1700" baseline="30000" dirty="0">
                        <a:latin typeface="+mn-lt"/>
                      </a:endParaRPr>
                    </a:p>
                  </a:txBody>
                  <a:tcPr marL="365760" marT="91440" marB="9144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ym typeface="Zapf Dingbats"/>
                        </a:rPr>
                        <a:t>1*</a:t>
                      </a:r>
                      <a:endParaRPr lang="en-US" sz="1800" dirty="0">
                        <a:latin typeface="+mn-lt"/>
                      </a:endParaRPr>
                    </a:p>
                  </a:txBody>
                  <a:tcPr marT="13716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0</a:t>
                      </a:r>
                    </a:p>
                  </a:txBody>
                  <a:tcPr marT="13716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420642">
                <a:tc>
                  <a:txBody>
                    <a:bodyPr/>
                    <a:lstStyle/>
                    <a:p>
                      <a:pPr algn="l">
                        <a:spcBef>
                          <a:spcPts val="0"/>
                        </a:spcBef>
                        <a:spcAft>
                          <a:spcPts val="0"/>
                        </a:spcAft>
                      </a:pPr>
                      <a:r>
                        <a:rPr lang="en-US" sz="1700" dirty="0"/>
                        <a:t>Protease</a:t>
                      </a:r>
                      <a:endParaRPr lang="en-US" sz="1700" dirty="0">
                        <a:latin typeface="+mn-lt"/>
                      </a:endParaRPr>
                    </a:p>
                  </a:txBody>
                  <a:tcPr marL="365760" marT="91440" marB="9144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ym typeface="Zapf Dingbats"/>
                        </a:rPr>
                        <a:t>0</a:t>
                      </a:r>
                      <a:endParaRPr lang="en-US" sz="1800" dirty="0">
                        <a:latin typeface="+mn-lt"/>
                      </a:endParaRPr>
                    </a:p>
                  </a:txBody>
                  <a:tcPr marT="13716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0</a:t>
                      </a:r>
                    </a:p>
                  </a:txBody>
                  <a:tcPr marT="13716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420642">
                <a:tc>
                  <a:txBody>
                    <a:bodyPr/>
                    <a:lstStyle/>
                    <a:p>
                      <a:pPr algn="l">
                        <a:spcBef>
                          <a:spcPts val="0"/>
                        </a:spcBef>
                        <a:spcAft>
                          <a:spcPts val="0"/>
                        </a:spcAft>
                      </a:pPr>
                      <a:r>
                        <a:rPr lang="en-US" sz="1700" dirty="0" err="1"/>
                        <a:t>Integrase</a:t>
                      </a:r>
                      <a:endParaRPr lang="en-US" sz="1700" dirty="0">
                        <a:latin typeface="+mn-lt"/>
                      </a:endParaRPr>
                    </a:p>
                  </a:txBody>
                  <a:tcPr marL="365760" marT="91440" marB="91440" anchor="ctr">
                    <a:lnL w="9525"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algn="ctr">
                        <a:spcBef>
                          <a:spcPts val="0"/>
                        </a:spcBef>
                        <a:spcAft>
                          <a:spcPts val="0"/>
                        </a:spcAft>
                      </a:pPr>
                      <a:r>
                        <a:rPr lang="en-US" sz="1800" dirty="0">
                          <a:sym typeface="Zapf Dingbats"/>
                        </a:rPr>
                        <a:t>5**</a:t>
                      </a:r>
                      <a:endParaRPr lang="en-US" sz="1800" dirty="0">
                        <a:latin typeface="+mn-lt"/>
                      </a:endParaRPr>
                    </a:p>
                  </a:txBody>
                  <a:tcPr marT="13716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Bef>
                          <a:spcPts val="0"/>
                        </a:spcBef>
                        <a:spcAft>
                          <a:spcPts val="0"/>
                        </a:spcAft>
                      </a:pPr>
                      <a:r>
                        <a:rPr lang="en-US" sz="1800" dirty="0">
                          <a:latin typeface="+mn-lt"/>
                        </a:rPr>
                        <a:t>0</a:t>
                      </a:r>
                    </a:p>
                  </a:txBody>
                  <a:tcPr marT="13716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r h="420642">
                <a:tc gridSpan="3">
                  <a:txBody>
                    <a:bodyPr/>
                    <a:lstStyle/>
                    <a:p>
                      <a:pPr algn="l">
                        <a:spcBef>
                          <a:spcPts val="0"/>
                        </a:spcBef>
                        <a:spcAft>
                          <a:spcPts val="0"/>
                        </a:spcAft>
                      </a:pPr>
                      <a:r>
                        <a:rPr lang="en-US" sz="1600" dirty="0">
                          <a:latin typeface="+mn-lt"/>
                        </a:rPr>
                        <a:t>*K65R mutation; **N155H mutation</a:t>
                      </a:r>
                    </a:p>
                  </a:txBody>
                  <a:tcPr marT="91440" marB="9144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marT="137160" anchor="ctr">
                    <a:lnL w="19050" cap="flat" cmpd="sng" algn="ctr">
                      <a:solidFill>
                        <a:srgbClr val="FFFFFF"/>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rgbClr val="D9D9D9"/>
                    </a:solidFill>
                  </a:tcPr>
                </a:tc>
                <a:tc hMerge="1">
                  <a:txBody>
                    <a:bodyPr/>
                    <a:lstStyle/>
                    <a:p>
                      <a:pPr algn="l">
                        <a:spcBef>
                          <a:spcPts val="0"/>
                        </a:spcBef>
                        <a:spcAft>
                          <a:spcPts val="0"/>
                        </a:spcAft>
                      </a:pPr>
                      <a:endParaRPr lang="en-US" sz="1600" dirty="0">
                        <a:latin typeface="+mn-lt"/>
                      </a:endParaRPr>
                    </a:p>
                  </a:txBody>
                  <a:tcPr marT="91440" marB="9144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05342482"/>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accent2">
                    <a:lumMod val="20000"/>
                    <a:lumOff val="80000"/>
                  </a:schemeClr>
                </a:solidFill>
                <a:latin typeface="Arial" pitchFamily="22" charset="0"/>
              </a:rPr>
              <a:t>Darunavir/r + Raltegravir versus Darunavir/r + TDF-FTC</a:t>
            </a:r>
            <a:br>
              <a:rPr lang="en-US" sz="2400" dirty="0">
                <a:solidFill>
                  <a:schemeClr val="accent2">
                    <a:lumMod val="20000"/>
                    <a:lumOff val="80000"/>
                  </a:schemeClr>
                </a:solidFill>
                <a:latin typeface="Arial" pitchFamily="22" charset="0"/>
              </a:rPr>
            </a:br>
            <a:r>
              <a:rPr lang="en-US" sz="2800" dirty="0">
                <a:solidFill>
                  <a:srgbClr val="FFFFFF"/>
                </a:solidFill>
                <a:latin typeface="Arial" pitchFamily="22" charset="0"/>
              </a:rPr>
              <a:t>NEAT001/ANRS143: Conclusions</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Raffi</a:t>
            </a:r>
            <a:r>
              <a:rPr lang="en-US" dirty="0"/>
              <a:t> F, et al. Lancet. 2014;384:1942-51</a:t>
            </a:r>
            <a:r>
              <a:rPr lang="fr-FR" dirty="0"/>
              <a:t>.</a:t>
            </a:r>
            <a:endParaRPr lang="en-US" dirty="0"/>
          </a:p>
        </p:txBody>
      </p:sp>
      <p:graphicFrame>
        <p:nvGraphicFramePr>
          <p:cNvPr id="10" name="Table 9"/>
          <p:cNvGraphicFramePr>
            <a:graphicFrameLocks noGrp="1"/>
          </p:cNvGraphicFramePr>
          <p:nvPr>
            <p:extLst/>
          </p:nvPr>
        </p:nvGraphicFramePr>
        <p:xfrm>
          <a:off x="0" y="26395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500"/>
                        </a:lnSpc>
                        <a:spcBef>
                          <a:spcPts val="0"/>
                        </a:spcBef>
                        <a:spcAft>
                          <a:spcPts val="0"/>
                        </a:spcAft>
                        <a:buClr>
                          <a:schemeClr val="tx2"/>
                        </a:buClr>
                        <a:buSzTx/>
                        <a:buFont typeface="Arial"/>
                        <a:buNone/>
                        <a:tabLst/>
                        <a:defRPr/>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kern="1200" dirty="0">
                          <a:solidFill>
                            <a:schemeClr val="tx1"/>
                          </a:solidFill>
                          <a:effectLst/>
                          <a:latin typeface="Arial"/>
                          <a:ea typeface="+mn-ea"/>
                          <a:cs typeface="Arial"/>
                        </a:rPr>
                        <a:t>Our </a:t>
                      </a:r>
                      <a:r>
                        <a:rPr lang="en-US" sz="2000" b="0" kern="1200" dirty="0" err="1">
                          <a:solidFill>
                            <a:schemeClr val="tx1"/>
                          </a:solidFill>
                          <a:effectLst/>
                          <a:latin typeface="Arial"/>
                          <a:ea typeface="+mn-ea"/>
                          <a:cs typeface="Arial"/>
                        </a:rPr>
                        <a:t>NtRTI</a:t>
                      </a:r>
                      <a:r>
                        <a:rPr lang="en-US" sz="2000" b="0" kern="1200" dirty="0">
                          <a:solidFill>
                            <a:schemeClr val="tx1"/>
                          </a:solidFill>
                          <a:effectLst/>
                          <a:latin typeface="Arial"/>
                          <a:ea typeface="+mn-ea"/>
                          <a:cs typeface="Arial"/>
                        </a:rPr>
                        <a:t>-sparing regimen was non-inferior to standard treatment and represents a treatment option for patients with CD4 cell counts higher than 200 cells per </a:t>
                      </a:r>
                      <a:r>
                        <a:rPr lang="en-US" sz="2000" b="0" kern="1200" dirty="0" err="1">
                          <a:solidFill>
                            <a:schemeClr val="tx1"/>
                          </a:solidFill>
                          <a:effectLst/>
                          <a:latin typeface="Arial"/>
                          <a:ea typeface="+mn-ea"/>
                          <a:cs typeface="Arial"/>
                        </a:rPr>
                        <a:t>μL</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245860"/>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Raltegravir</a:t>
            </a:r>
          </a:p>
        </p:txBody>
      </p:sp>
      <p:sp>
        <p:nvSpPr>
          <p:cNvPr id="3" name="Text Placeholder 2"/>
          <p:cNvSpPr>
            <a:spLocks noGrp="1"/>
          </p:cNvSpPr>
          <p:nvPr>
            <p:ph type="body" idx="1"/>
          </p:nvPr>
        </p:nvSpPr>
        <p:spPr/>
        <p:txBody>
          <a:bodyPr/>
          <a:lstStyle/>
          <a:p>
            <a:r>
              <a:rPr lang="en-US" dirty="0"/>
              <a:t>Treatment Experienced</a:t>
            </a:r>
            <a:endParaRPr lang="en-US" dirty="0">
              <a:solidFill>
                <a:srgbClr val="264B71"/>
              </a:solidFill>
            </a:endParaRPr>
          </a:p>
        </p:txBody>
      </p:sp>
    </p:spTree>
    <p:extLst>
      <p:ext uri="{BB962C8B-B14F-4D97-AF65-F5344CB8AC3E}">
        <p14:creationId xmlns:p14="http://schemas.microsoft.com/office/powerpoint/2010/main" val="2875658498"/>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fontScale="90000"/>
          </a:bodyPr>
          <a:lstStyle/>
          <a:p>
            <a:pPr>
              <a:lnSpc>
                <a:spcPts val="4000"/>
              </a:lnSpc>
            </a:pPr>
            <a:r>
              <a:rPr lang="en-US" sz="2400" b="0" dirty="0">
                <a:ea typeface="ＭＳ Ｐゴシック" pitchFamily="31" charset="-128"/>
                <a:cs typeface="ＭＳ Ｐゴシック" pitchFamily="31" charset="-128"/>
              </a:rPr>
              <a:t>Raltegravir + Optimized Background Therapy for Resistant HIV</a:t>
            </a:r>
            <a:r>
              <a:rPr lang="en-US" sz="2000" b="0" dirty="0">
                <a:ea typeface="ＭＳ Ｐゴシック" pitchFamily="31" charset="-128"/>
                <a:cs typeface="ＭＳ Ｐゴシック" pitchFamily="31" charset="-128"/>
              </a:rPr>
              <a:t/>
            </a:r>
            <a:br>
              <a:rPr lang="en-US" sz="2000" b="0" dirty="0">
                <a:ea typeface="ＭＳ Ｐゴシック" pitchFamily="31" charset="-128"/>
                <a:cs typeface="ＭＳ Ｐゴシック" pitchFamily="31" charset="-128"/>
              </a:rPr>
            </a:br>
            <a:r>
              <a:rPr lang="en-US" dirty="0"/>
              <a:t>BENCHMRK 1 and 2</a:t>
            </a:r>
            <a:endParaRPr lang="en-US" dirty="0">
              <a:solidFill>
                <a:schemeClr val="tx2"/>
              </a:solidFill>
            </a:endParaRPr>
          </a:p>
        </p:txBody>
      </p:sp>
      <p:sp>
        <p:nvSpPr>
          <p:cNvPr id="2" name="Text Placeholder 1">
            <a:extLst>
              <a:ext uri="{FF2B5EF4-FFF2-40B4-BE49-F238E27FC236}">
                <a16:creationId xmlns:a16="http://schemas.microsoft.com/office/drawing/2014/main" id="{C4E172B6-AC5B-0247-9BE9-3581E4AB74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9632226"/>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4894705" y="3274570"/>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Aspect="1" noChangeShapeType="1"/>
          </p:cNvSpPr>
          <p:nvPr/>
        </p:nvSpPr>
        <p:spPr bwMode="auto">
          <a:xfrm rot="20430663">
            <a:off x="4894705" y="3867679"/>
            <a:ext cx="450407" cy="71539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31" charset="-128"/>
                <a:cs typeface="ＭＳ Ｐゴシック" pitchFamily="31" charset="-128"/>
              </a:rPr>
              <a:t>Raltegravir with Optimized Background Therapy for Resistant HIV</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BENCHMRK 1 and 2: Study Design</a:t>
            </a:r>
            <a:endParaRPr lang="en-US" sz="31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31" charset="0"/>
              </a:rPr>
              <a:t>Steigbigel</a:t>
            </a:r>
            <a:r>
              <a:rPr lang="en-US" dirty="0">
                <a:latin typeface="Arial" pitchFamily="31" charset="0"/>
              </a:rPr>
              <a:t> R, et al.  N </a:t>
            </a:r>
            <a:r>
              <a:rPr lang="en-US" dirty="0" err="1">
                <a:latin typeface="Arial" pitchFamily="31" charset="0"/>
              </a:rPr>
              <a:t>Engl</a:t>
            </a:r>
            <a:r>
              <a:rPr lang="en-US" dirty="0">
                <a:latin typeface="Arial" pitchFamily="31" charset="0"/>
              </a:rPr>
              <a:t> J Med. 2008;59:339-54.</a:t>
            </a:r>
          </a:p>
        </p:txBody>
      </p:sp>
      <p:sp>
        <p:nvSpPr>
          <p:cNvPr id="24" name="Rectangle 7"/>
          <p:cNvSpPr>
            <a:spLocks noChangeArrowheads="1"/>
          </p:cNvSpPr>
          <p:nvPr/>
        </p:nvSpPr>
        <p:spPr bwMode="ltGray">
          <a:xfrm>
            <a:off x="5467460" y="2529840"/>
            <a:ext cx="3435610" cy="122833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lnSpc>
                <a:spcPts val="1800"/>
              </a:lnSpc>
              <a:spcBef>
                <a:spcPts val="600"/>
              </a:spcBef>
            </a:pPr>
            <a:r>
              <a:rPr lang="en-US" sz="1600" b="1" dirty="0">
                <a:solidFill>
                  <a:srgbClr val="000000"/>
                </a:solidFill>
                <a:latin typeface="Arial"/>
                <a:cs typeface="Arial"/>
              </a:rPr>
              <a:t>Optimized Background Therapy </a:t>
            </a:r>
            <a:br>
              <a:rPr lang="en-US" sz="1600" b="1" dirty="0">
                <a:solidFill>
                  <a:srgbClr val="000000"/>
                </a:solidFill>
                <a:latin typeface="Arial"/>
                <a:cs typeface="Arial"/>
              </a:rPr>
            </a:br>
            <a:r>
              <a:rPr lang="en-US" sz="1600" b="1" dirty="0">
                <a:solidFill>
                  <a:srgbClr val="000000"/>
                </a:solidFill>
                <a:latin typeface="Arial"/>
                <a:cs typeface="Arial"/>
              </a:rPr>
              <a:t>+ Placebo</a:t>
            </a:r>
            <a:r>
              <a:rPr lang="en-US" sz="1800" b="1" dirty="0">
                <a:solidFill>
                  <a:srgbClr val="000000"/>
                </a:solidFill>
                <a:latin typeface="Arial"/>
                <a:cs typeface="Arial"/>
              </a:rPr>
              <a:t/>
            </a:r>
            <a:br>
              <a:rPr lang="en-US" sz="1800" b="1" dirty="0">
                <a:solidFill>
                  <a:srgbClr val="000000"/>
                </a:solidFill>
                <a:latin typeface="Arial"/>
                <a:cs typeface="Arial"/>
              </a:rPr>
            </a:br>
            <a:r>
              <a:rPr lang="en-US" sz="1400" dirty="0">
                <a:solidFill>
                  <a:srgbClr val="000000"/>
                </a:solidFill>
                <a:latin typeface="Arial"/>
                <a:cs typeface="Arial"/>
              </a:rPr>
              <a:t>(n = 462)</a:t>
            </a:r>
          </a:p>
        </p:txBody>
      </p:sp>
      <p:sp>
        <p:nvSpPr>
          <p:cNvPr id="33" name="Rectangle 7"/>
          <p:cNvSpPr>
            <a:spLocks noChangeArrowheads="1"/>
          </p:cNvSpPr>
          <p:nvPr/>
        </p:nvSpPr>
        <p:spPr bwMode="ltGray">
          <a:xfrm>
            <a:off x="5467460" y="4181861"/>
            <a:ext cx="3435610" cy="122833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Optimized Background Therapy </a:t>
            </a:r>
            <a:br>
              <a:rPr lang="en-US" sz="1600" b="1" dirty="0">
                <a:solidFill>
                  <a:srgbClr val="000000"/>
                </a:solidFill>
                <a:latin typeface="Arial"/>
                <a:cs typeface="Arial"/>
              </a:rPr>
            </a:br>
            <a:r>
              <a:rPr lang="en-US" sz="1600" b="1" dirty="0">
                <a:solidFill>
                  <a:srgbClr val="000000"/>
                </a:solidFill>
                <a:latin typeface="Arial"/>
                <a:cs typeface="Arial"/>
              </a:rPr>
              <a:t>+ Raltegravir 400 mg BID</a:t>
            </a:r>
          </a:p>
          <a:p>
            <a:pPr algn="ctr"/>
            <a:r>
              <a:rPr lang="en-US" sz="1400" b="1" dirty="0">
                <a:solidFill>
                  <a:srgbClr val="000000"/>
                </a:solidFill>
                <a:latin typeface="Arial"/>
                <a:cs typeface="Arial"/>
              </a:rPr>
              <a:t> </a:t>
            </a:r>
            <a:r>
              <a:rPr lang="en-US" sz="1400" dirty="0">
                <a:solidFill>
                  <a:srgbClr val="000000"/>
                </a:solidFill>
                <a:latin typeface="Arial"/>
                <a:cs typeface="Arial"/>
              </a:rPr>
              <a:t>(n = 237)</a:t>
            </a:r>
          </a:p>
        </p:txBody>
      </p:sp>
      <p:graphicFrame>
        <p:nvGraphicFramePr>
          <p:cNvPr id="10" name="Group 31"/>
          <p:cNvGraphicFramePr>
            <a:graphicFrameLocks noGrp="1"/>
          </p:cNvGraphicFramePr>
          <p:nvPr>
            <p:extLst>
              <p:ext uri="{D42A27DB-BD31-4B8C-83A1-F6EECF244321}">
                <p14:modId xmlns:p14="http://schemas.microsoft.com/office/powerpoint/2010/main" val="1847828167"/>
              </p:ext>
            </p:extLst>
          </p:nvPr>
        </p:nvGraphicFramePr>
        <p:xfrm>
          <a:off x="304801" y="1559989"/>
          <a:ext cx="4495799" cy="4671139"/>
        </p:xfrm>
        <a:graphic>
          <a:graphicData uri="http://schemas.openxmlformats.org/drawingml/2006/table">
            <a:tbl>
              <a:tblPr>
                <a:effectLst/>
              </a:tblPr>
              <a:tblGrid>
                <a:gridCol w="4495799">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BENCHMRK 1 and 2 </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82524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Two identical randomized, double-blind, phase 3 trials conducted in different geographic areas to evaluate the efficacy of raltegravir plus an optimized background therapy in persons with HIV resistant to at least one drug in each of three antiretroviral classes.</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baseline="0" dirty="0">
                          <a:solidFill>
                            <a:srgbClr val="000000"/>
                          </a:solidFill>
                          <a:latin typeface="+mn-lt"/>
                          <a:cs typeface="Arial"/>
                        </a:rPr>
                        <a:t>Inclusion Criteria (n = 699 combined)</a:t>
                      </a:r>
                      <a:br>
                        <a:rPr lang="en-US" sz="1600" b="1" u="none" baseline="0" dirty="0">
                          <a:solidFill>
                            <a:srgbClr val="000000"/>
                          </a:solidFill>
                          <a:latin typeface="+mn-lt"/>
                          <a:cs typeface="Arial"/>
                        </a:rPr>
                      </a:br>
                      <a:r>
                        <a:rPr lang="en-US" sz="1600" dirty="0">
                          <a:solidFill>
                            <a:srgbClr val="000000"/>
                          </a:solidFill>
                          <a:latin typeface="Arial" pitchFamily="22" charset="0"/>
                        </a:rPr>
                        <a:t>- </a:t>
                      </a:r>
                      <a:r>
                        <a:rPr lang="en-US" sz="1600" dirty="0">
                          <a:solidFill>
                            <a:srgbClr val="000000"/>
                          </a:solidFill>
                          <a:latin typeface="+mn-lt"/>
                          <a:cs typeface="Arial"/>
                        </a:rPr>
                        <a:t>Age ≥16 years</a:t>
                      </a:r>
                      <a:r>
                        <a:rPr lang="en-US" sz="1600" dirty="0">
                          <a:solidFill>
                            <a:srgbClr val="000000"/>
                          </a:solidFill>
                          <a:latin typeface="Arial" pitchFamily="22" charset="0"/>
                        </a:rPr>
                        <a:t/>
                      </a:r>
                      <a:br>
                        <a:rPr lang="en-US" sz="1600" dirty="0">
                          <a:solidFill>
                            <a:srgbClr val="000000"/>
                          </a:solidFill>
                          <a:latin typeface="Arial" pitchFamily="22" charset="0"/>
                        </a:rPr>
                      </a:br>
                      <a:r>
                        <a:rPr lang="en-US" sz="1600" dirty="0">
                          <a:solidFill>
                            <a:srgbClr val="000000"/>
                          </a:solidFill>
                          <a:latin typeface="Arial" pitchFamily="22" charset="0"/>
                        </a:rPr>
                        <a:t>- HIV</a:t>
                      </a:r>
                      <a:r>
                        <a:rPr lang="en-US" sz="1600" baseline="0" dirty="0">
                          <a:solidFill>
                            <a:srgbClr val="000000"/>
                          </a:solidFill>
                          <a:latin typeface="Arial" pitchFamily="22" charset="0"/>
                        </a:rPr>
                        <a:t> RNA &gt;1000 copies/mL on ART</a:t>
                      </a:r>
                      <a:br>
                        <a:rPr lang="en-US" sz="1600" baseline="0" dirty="0">
                          <a:solidFill>
                            <a:srgbClr val="000000"/>
                          </a:solidFill>
                          <a:latin typeface="Arial" pitchFamily="22" charset="0"/>
                        </a:rPr>
                      </a:br>
                      <a:r>
                        <a:rPr lang="en-US" sz="1600" baseline="0" dirty="0">
                          <a:solidFill>
                            <a:srgbClr val="000000"/>
                          </a:solidFill>
                          <a:latin typeface="Arial" pitchFamily="22" charset="0"/>
                        </a:rPr>
                        <a:t>- Documented resistance to at least 1 drug in</a:t>
                      </a:r>
                      <a:br>
                        <a:rPr lang="en-US" sz="1600" baseline="0" dirty="0">
                          <a:solidFill>
                            <a:srgbClr val="000000"/>
                          </a:solidFill>
                          <a:latin typeface="Arial" pitchFamily="22" charset="0"/>
                        </a:rPr>
                      </a:br>
                      <a:r>
                        <a:rPr lang="en-US" sz="1600" baseline="0" dirty="0">
                          <a:solidFill>
                            <a:srgbClr val="000000"/>
                          </a:solidFill>
                          <a:latin typeface="Arial" pitchFamily="22" charset="0"/>
                        </a:rPr>
                        <a:t>  NRTI, NNRTI, and PI classes</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OBT + Placebo </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OBT+ Raltegravir 400 mg BID</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1" name="Oval 10"/>
          <p:cNvSpPr>
            <a:spLocks noChangeAspect="1"/>
          </p:cNvSpPr>
          <p:nvPr/>
        </p:nvSpPr>
        <p:spPr>
          <a:xfrm>
            <a:off x="4928442" y="4037584"/>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200" b="1" dirty="0">
                <a:latin typeface="Arial"/>
                <a:cs typeface="Arial"/>
              </a:rPr>
              <a:t>1x</a:t>
            </a:r>
          </a:p>
        </p:txBody>
      </p:sp>
      <p:sp>
        <p:nvSpPr>
          <p:cNvPr id="13" name="Oval 12"/>
          <p:cNvSpPr>
            <a:spLocks noChangeAspect="1"/>
          </p:cNvSpPr>
          <p:nvPr/>
        </p:nvSpPr>
        <p:spPr>
          <a:xfrm>
            <a:off x="4928442" y="3543444"/>
            <a:ext cx="274319" cy="2743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200"/>
              </a:lnSpc>
            </a:pPr>
            <a:r>
              <a:rPr lang="en-US" sz="1200" b="1" dirty="0">
                <a:latin typeface="Arial"/>
                <a:cs typeface="Arial"/>
              </a:rPr>
              <a:t>2x</a:t>
            </a:r>
          </a:p>
        </p:txBody>
      </p:sp>
    </p:spTree>
    <p:extLst>
      <p:ext uri="{BB962C8B-B14F-4D97-AF65-F5344CB8AC3E}">
        <p14:creationId xmlns:p14="http://schemas.microsoft.com/office/powerpoint/2010/main" val="1613048562"/>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ea typeface="ＭＳ Ｐゴシック" pitchFamily="31" charset="-128"/>
                <a:cs typeface="ＭＳ Ｐゴシック" pitchFamily="31" charset="-128"/>
              </a:rPr>
              <a:t>Raltegravir with Optimized Background Therapy for Resistant HIV</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BENCHMRK 1 and 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Response (</a:t>
            </a:r>
            <a:r>
              <a:rPr lang="en-US" sz="2000" dirty="0">
                <a:latin typeface="Arial" pitchFamily="-110" charset="0"/>
                <a:ea typeface="ＭＳ Ｐゴシック" pitchFamily="-110" charset="-128"/>
                <a:cs typeface="ＭＳ Ｐゴシック" pitchFamily="-110" charset="-128"/>
              </a:rPr>
              <a:t>N</a:t>
            </a:r>
            <a:r>
              <a:rPr lang="en-US" sz="2000" dirty="0">
                <a:solidFill>
                  <a:schemeClr val="bg1"/>
                </a:solidFill>
                <a:latin typeface="Arial" pitchFamily="-110" charset="0"/>
                <a:ea typeface="ＭＳ Ｐゴシック" pitchFamily="-110" charset="-128"/>
                <a:cs typeface="ＭＳ Ｐゴシック" pitchFamily="-110" charset="-128"/>
              </a:rPr>
              <a:t>on-completion </a:t>
            </a:r>
            <a:r>
              <a:rPr lang="en-US" sz="2000" dirty="0">
                <a:latin typeface="Arial" pitchFamily="-110" charset="0"/>
                <a:ea typeface="ＭＳ Ｐゴシック" pitchFamily="-110" charset="-128"/>
                <a:cs typeface="ＭＳ Ｐゴシック" pitchFamily="-110" charset="-128"/>
              </a:rPr>
              <a:t>C</a:t>
            </a:r>
            <a:r>
              <a:rPr lang="en-US" sz="2000" dirty="0">
                <a:solidFill>
                  <a:schemeClr val="bg1"/>
                </a:solidFill>
                <a:latin typeface="Arial" pitchFamily="-110" charset="0"/>
                <a:ea typeface="ＭＳ Ｐゴシック" pitchFamily="-110" charset="-128"/>
                <a:cs typeface="ＭＳ Ｐゴシック" pitchFamily="-110" charset="-128"/>
              </a:rPr>
              <a:t>ounted as Failure)</a:t>
            </a: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31" charset="0"/>
              </a:rPr>
              <a:t>Steigbigel</a:t>
            </a:r>
            <a:r>
              <a:rPr lang="en-US" dirty="0">
                <a:latin typeface="Arial" pitchFamily="31" charset="0"/>
              </a:rPr>
              <a:t> R, et al.  N </a:t>
            </a:r>
            <a:r>
              <a:rPr lang="en-US" dirty="0" err="1">
                <a:latin typeface="Arial" pitchFamily="31" charset="0"/>
              </a:rPr>
              <a:t>Engl</a:t>
            </a:r>
            <a:r>
              <a:rPr lang="en-US" dirty="0">
                <a:latin typeface="Arial" pitchFamily="31" charset="0"/>
              </a:rPr>
              <a:t> J Med. 2008;59:339-54.</a:t>
            </a:r>
          </a:p>
        </p:txBody>
      </p:sp>
      <p:graphicFrame>
        <p:nvGraphicFramePr>
          <p:cNvPr id="11" name="Chart 10"/>
          <p:cNvGraphicFramePr>
            <a:graphicFrameLocks/>
          </p:cNvGraphicFramePr>
          <p:nvPr>
            <p:extLst/>
          </p:nvPr>
        </p:nvGraphicFramePr>
        <p:xfrm>
          <a:off x="419100" y="1828800"/>
          <a:ext cx="8305800"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2298700" y="5116615"/>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332/459</a:t>
            </a:r>
          </a:p>
        </p:txBody>
      </p:sp>
      <p:sp>
        <p:nvSpPr>
          <p:cNvPr id="16" name="Rectangle 15"/>
          <p:cNvSpPr/>
          <p:nvPr/>
        </p:nvSpPr>
        <p:spPr>
          <a:xfrm>
            <a:off x="3414820" y="5116615"/>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88/237</a:t>
            </a:r>
          </a:p>
        </p:txBody>
      </p:sp>
      <p:sp>
        <p:nvSpPr>
          <p:cNvPr id="17" name="Rectangle 16"/>
          <p:cNvSpPr/>
          <p:nvPr/>
        </p:nvSpPr>
        <p:spPr>
          <a:xfrm>
            <a:off x="5889840" y="5116615"/>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285/459</a:t>
            </a:r>
          </a:p>
        </p:txBody>
      </p:sp>
      <p:sp>
        <p:nvSpPr>
          <p:cNvPr id="18" name="Rectangle 17"/>
          <p:cNvSpPr/>
          <p:nvPr/>
        </p:nvSpPr>
        <p:spPr>
          <a:xfrm>
            <a:off x="7010400" y="5116615"/>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78/237</a:t>
            </a:r>
          </a:p>
        </p:txBody>
      </p:sp>
    </p:spTree>
    <p:extLst>
      <p:ext uri="{BB962C8B-B14F-4D97-AF65-F5344CB8AC3E}">
        <p14:creationId xmlns:p14="http://schemas.microsoft.com/office/powerpoint/2010/main" val="1497138008"/>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ea typeface="ＭＳ Ｐゴシック" pitchFamily="31" charset="-128"/>
                <a:cs typeface="ＭＳ Ｐゴシック" pitchFamily="31" charset="-128"/>
              </a:rPr>
              <a:t>Raltegravir with Optimized Background Therapy for Resistant HIV</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BENCHMRK 1 and 2: Conclusions</a:t>
            </a:r>
            <a:endParaRPr lang="en-US" sz="2800" dirty="0"/>
          </a:p>
        </p:txBody>
      </p:sp>
      <p:sp>
        <p:nvSpPr>
          <p:cNvPr id="7" name="Content Placeholder 6"/>
          <p:cNvSpPr>
            <a:spLocks noGrp="1"/>
          </p:cNvSpPr>
          <p:nvPr>
            <p:ph type="body" sz="quarter" idx="14"/>
          </p:nvPr>
        </p:nvSpPr>
        <p:spPr/>
        <p:txBody>
          <a:bodyPr/>
          <a:lstStyle/>
          <a:p>
            <a:r>
              <a:rPr lang="en-US" dirty="0"/>
              <a:t>Source: </a:t>
            </a:r>
            <a:r>
              <a:rPr lang="en-US" dirty="0" err="1">
                <a:latin typeface="Arial" pitchFamily="31" charset="0"/>
              </a:rPr>
              <a:t>Steigbigel</a:t>
            </a:r>
            <a:r>
              <a:rPr lang="en-US" dirty="0">
                <a:latin typeface="Arial" pitchFamily="31" charset="0"/>
              </a:rPr>
              <a:t> R, et al.  N </a:t>
            </a:r>
            <a:r>
              <a:rPr lang="en-US" dirty="0" err="1">
                <a:latin typeface="Arial" pitchFamily="31" charset="0"/>
              </a:rPr>
              <a:t>Engl</a:t>
            </a:r>
            <a:r>
              <a:rPr lang="en-US" dirty="0">
                <a:latin typeface="Arial" pitchFamily="31" charset="0"/>
              </a:rPr>
              <a:t> J Med. 2008;59:339-54.</a:t>
            </a:r>
          </a:p>
        </p:txBody>
      </p:sp>
      <p:graphicFrame>
        <p:nvGraphicFramePr>
          <p:cNvPr id="5" name="Table 4"/>
          <p:cNvGraphicFramePr>
            <a:graphicFrameLocks noGrp="1"/>
          </p:cNvGraphicFramePr>
          <p:nvPr>
            <p:extLst/>
          </p:nvPr>
        </p:nvGraphicFramePr>
        <p:xfrm>
          <a:off x="0" y="2487168"/>
          <a:ext cx="9144000" cy="2194560"/>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600"/>
                        </a:lnSpc>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rgbClr val="000000"/>
                          </a:solidFill>
                          <a:latin typeface="+mn-lt"/>
                          <a:ea typeface="+mn-ea"/>
                          <a:cs typeface="Arial"/>
                        </a:rPr>
                        <a:t>In HIV-infected patients with limited treatment options, raltegravir plus optimized background therapy provided better viral suppression than optimized background therapy alone for at least 48 weeks.</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183357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17675" y="3060314"/>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317675" y="3665623"/>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solidFill>
                  <a:schemeClr val="accent2">
                    <a:lumMod val="20000"/>
                    <a:lumOff val="80000"/>
                  </a:schemeClr>
                </a:solidFill>
                <a:ea typeface="ＭＳ Ｐゴシック" pitchFamily="31" charset="-128"/>
                <a:cs typeface="ＭＳ Ｐゴシック" pitchFamily="31" charset="-128"/>
              </a:rPr>
              <a:t>Raltegravir + TDF-FTC vs. Efavirenz + TDF-FTC</a:t>
            </a:r>
            <a:br>
              <a:rPr lang="en-US" sz="2400" dirty="0">
                <a:solidFill>
                  <a:schemeClr val="accent2">
                    <a:lumMod val="20000"/>
                    <a:lumOff val="80000"/>
                  </a:schemeClr>
                </a:solidFill>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STARTMRK: Study Design</a:t>
            </a:r>
            <a:endParaRPr lang="en-US" sz="2800" dirty="0"/>
          </a:p>
        </p:txBody>
      </p:sp>
      <p:sp>
        <p:nvSpPr>
          <p:cNvPr id="6" name="Content Placeholder 5"/>
          <p:cNvSpPr>
            <a:spLocks noGrp="1"/>
          </p:cNvSpPr>
          <p:nvPr>
            <p:ph type="body" sz="quarter" idx="14"/>
          </p:nvPr>
        </p:nvSpPr>
        <p:spPr/>
        <p:txBody>
          <a:bodyPr/>
          <a:lstStyle/>
          <a:p>
            <a:r>
              <a:rPr lang="en-US" dirty="0"/>
              <a:t>Source: Lennox JL, et al. </a:t>
            </a:r>
            <a:r>
              <a:rPr lang="sk-SK" dirty="0"/>
              <a:t>Lancet. 2009;374:796-806.</a:t>
            </a:r>
            <a:endParaRPr lang="en-US" dirty="0">
              <a:latin typeface="Arial" pitchFamily="22" charset="0"/>
            </a:endParaRPr>
          </a:p>
        </p:txBody>
      </p:sp>
      <p:sp>
        <p:nvSpPr>
          <p:cNvPr id="24" name="Rectangle 7"/>
          <p:cNvSpPr>
            <a:spLocks noChangeArrowheads="1"/>
          </p:cNvSpPr>
          <p:nvPr/>
        </p:nvSpPr>
        <p:spPr bwMode="ltGray">
          <a:xfrm>
            <a:off x="5894155" y="2396220"/>
            <a:ext cx="2945045" cy="1091179"/>
          </a:xfrm>
          <a:prstGeom prst="rect">
            <a:avLst/>
          </a:prstGeom>
          <a:solidFill>
            <a:schemeClr val="accent1">
              <a:lumMod val="20000"/>
              <a:lumOff val="80000"/>
            </a:schemeClr>
          </a:solidFill>
          <a:ln w="1270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Raltegravir BID + </a:t>
            </a:r>
            <a:br>
              <a:rPr lang="en-US" sz="1800" b="1" dirty="0">
                <a:solidFill>
                  <a:srgbClr val="000000"/>
                </a:solidFill>
                <a:latin typeface="Arial"/>
                <a:cs typeface="Arial"/>
              </a:rPr>
            </a:br>
            <a:r>
              <a:rPr lang="en-US" sz="1800" b="1" dirty="0">
                <a:solidFill>
                  <a:srgbClr val="000000"/>
                </a:solidFill>
                <a:latin typeface="Arial"/>
                <a:cs typeface="Arial"/>
              </a:rPr>
              <a:t>TDF-FTC</a:t>
            </a:r>
            <a:br>
              <a:rPr lang="en-US" sz="1800" b="1" dirty="0">
                <a:solidFill>
                  <a:srgbClr val="000000"/>
                </a:solidFill>
                <a:latin typeface="Arial"/>
                <a:cs typeface="Arial"/>
              </a:rPr>
            </a:br>
            <a:r>
              <a:rPr lang="en-US" sz="1400" dirty="0">
                <a:solidFill>
                  <a:srgbClr val="000000"/>
                </a:solidFill>
                <a:latin typeface="Arial"/>
                <a:cs typeface="Arial"/>
              </a:rPr>
              <a:t>(n = 281)</a:t>
            </a:r>
          </a:p>
        </p:txBody>
      </p:sp>
      <p:sp>
        <p:nvSpPr>
          <p:cNvPr id="33" name="Rectangle 7"/>
          <p:cNvSpPr>
            <a:spLocks noChangeArrowheads="1"/>
          </p:cNvSpPr>
          <p:nvPr/>
        </p:nvSpPr>
        <p:spPr bwMode="ltGray">
          <a:xfrm>
            <a:off x="5894155" y="3972041"/>
            <a:ext cx="2945045" cy="1091179"/>
          </a:xfrm>
          <a:prstGeom prst="rect">
            <a:avLst/>
          </a:prstGeom>
          <a:solidFill>
            <a:schemeClr val="accent2">
              <a:lumMod val="20000"/>
              <a:lumOff val="80000"/>
            </a:schemeClr>
          </a:solidFill>
          <a:ln w="1270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Efavirenz + TDF-FTC</a:t>
            </a:r>
          </a:p>
          <a:p>
            <a:pPr algn="ctr"/>
            <a:r>
              <a:rPr lang="en-US" sz="1400" dirty="0">
                <a:solidFill>
                  <a:srgbClr val="000000"/>
                </a:solidFill>
                <a:latin typeface="Arial"/>
                <a:cs typeface="Arial"/>
              </a:rPr>
              <a:t>(n = 282)</a:t>
            </a:r>
          </a:p>
        </p:txBody>
      </p:sp>
      <p:graphicFrame>
        <p:nvGraphicFramePr>
          <p:cNvPr id="10" name="Group 31"/>
          <p:cNvGraphicFramePr>
            <a:graphicFrameLocks noGrp="1"/>
          </p:cNvGraphicFramePr>
          <p:nvPr>
            <p:extLst>
              <p:ext uri="{D42A27DB-BD31-4B8C-83A1-F6EECF244321}">
                <p14:modId xmlns:p14="http://schemas.microsoft.com/office/powerpoint/2010/main" val="3394775718"/>
              </p:ext>
            </p:extLst>
          </p:nvPr>
        </p:nvGraphicFramePr>
        <p:xfrm>
          <a:off x="410633" y="1676400"/>
          <a:ext cx="4923367" cy="4163139"/>
        </p:xfrm>
        <a:graphic>
          <a:graphicData uri="http://schemas.openxmlformats.org/drawingml/2006/table">
            <a:tbl>
              <a:tblPr>
                <a:effectLst/>
              </a:tblPr>
              <a:tblGrid>
                <a:gridCol w="49233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STARTMRK Study </a:t>
                      </a:r>
                    </a:p>
                  </a:txBody>
                  <a:tcPr marL="81280" marR="81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a:t>
                      </a:r>
                      <a:r>
                        <a:rPr lang="en-US" sz="1600" dirty="0">
                          <a:solidFill>
                            <a:srgbClr val="000000"/>
                          </a:solidFill>
                          <a:latin typeface="Arial" pitchFamily="22" charset="0"/>
                        </a:rPr>
                        <a:t>double-blind</a:t>
                      </a:r>
                      <a:r>
                        <a:rPr lang="en-US" sz="1600" baseline="0" dirty="0">
                          <a:solidFill>
                            <a:srgbClr val="000000"/>
                          </a:solidFill>
                          <a:latin typeface="Arial" pitchFamily="22" charset="0"/>
                        </a:rPr>
                        <a:t> </a:t>
                      </a:r>
                      <a:r>
                        <a:rPr lang="en-US" sz="1600" dirty="0">
                          <a:solidFill>
                            <a:srgbClr val="000000"/>
                          </a:solidFill>
                          <a:latin typeface="Arial" pitchFamily="22" charset="0"/>
                        </a:rPr>
                        <a:t>phase 3 study</a:t>
                      </a:r>
                      <a:r>
                        <a:rPr lang="en-US" sz="1600" baseline="0" dirty="0">
                          <a:solidFill>
                            <a:srgbClr val="000000"/>
                          </a:solidFill>
                          <a:latin typeface="Arial" pitchFamily="22" charset="0"/>
                        </a:rPr>
                        <a:t> comparing the safety and efficacy of raltegravir with efavirenz, in combination with co-formulated tenofovir DF and emtricitabine for persons with HIV.</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569)</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Antiretroviral-naïve</a:t>
                      </a:r>
                      <a:r>
                        <a:rPr lang="en-US" sz="1600" baseline="0" dirty="0">
                          <a:solidFill>
                            <a:srgbClr val="000000"/>
                          </a:solidFill>
                          <a:latin typeface="Arial" pitchFamily="22" charset="0"/>
                        </a:rPr>
                        <a:t> patients</a:t>
                      </a:r>
                      <a:br>
                        <a:rPr lang="en-US" sz="1600" baseline="0" dirty="0">
                          <a:solidFill>
                            <a:srgbClr val="000000"/>
                          </a:solidFill>
                          <a:latin typeface="Arial" pitchFamily="22" charset="0"/>
                        </a:rPr>
                      </a:br>
                      <a:r>
                        <a:rPr lang="en-US" sz="1600" dirty="0">
                          <a:solidFill>
                            <a:srgbClr val="000000"/>
                          </a:solidFill>
                          <a:latin typeface="Arial" pitchFamily="22" charset="0"/>
                        </a:rPr>
                        <a:t>- Age ≥18 years</a:t>
                      </a:r>
                      <a:br>
                        <a:rPr lang="en-US" sz="1600" dirty="0">
                          <a:solidFill>
                            <a:srgbClr val="000000"/>
                          </a:solidFill>
                          <a:latin typeface="Arial" pitchFamily="22" charset="0"/>
                        </a:rPr>
                      </a:br>
                      <a:r>
                        <a:rPr lang="en-US" sz="1600" dirty="0">
                          <a:solidFill>
                            <a:srgbClr val="000000"/>
                          </a:solidFill>
                          <a:latin typeface="Arial" pitchFamily="22" charset="0"/>
                        </a:rPr>
                        <a:t>- HIV RNA ≥5000 copies/mL</a:t>
                      </a:r>
                      <a:br>
                        <a:rPr lang="en-US" sz="1600" dirty="0">
                          <a:solidFill>
                            <a:srgbClr val="000000"/>
                          </a:solidFill>
                          <a:latin typeface="Arial" pitchFamily="22" charset="0"/>
                        </a:rPr>
                      </a:br>
                      <a:r>
                        <a:rPr lang="en-US" sz="1600" dirty="0">
                          <a:solidFill>
                            <a:srgbClr val="000000"/>
                          </a:solidFill>
                          <a:latin typeface="Arial" pitchFamily="22" charset="0"/>
                        </a:rPr>
                        <a:t>- No resistance</a:t>
                      </a:r>
                      <a:r>
                        <a:rPr lang="en-US" sz="1600" baseline="0" dirty="0">
                          <a:solidFill>
                            <a:srgbClr val="000000"/>
                          </a:solidFill>
                          <a:latin typeface="Arial" pitchFamily="22" charset="0"/>
                        </a:rPr>
                        <a:t> to EFV, TDF, or FTC</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Raltegravir + TDF-FTC</a:t>
                      </a:r>
                      <a:br>
                        <a:rPr lang="en-US" sz="1600" b="0" baseline="0" dirty="0">
                          <a:solidFill>
                            <a:srgbClr val="000000"/>
                          </a:solidFill>
                          <a:latin typeface="Arial" pitchFamily="22" charset="0"/>
                        </a:rPr>
                      </a:br>
                      <a:r>
                        <a:rPr lang="en-US" sz="1600" dirty="0">
                          <a:solidFill>
                            <a:srgbClr val="000000"/>
                          </a:solidFill>
                          <a:latin typeface="Arial" pitchFamily="22" charset="0"/>
                        </a:rPr>
                        <a:t>- Efavirenz + TDF</a:t>
                      </a:r>
                      <a:r>
                        <a:rPr lang="en-US" sz="1600" baseline="0" dirty="0">
                          <a:solidFill>
                            <a:srgbClr val="000000"/>
                          </a:solidFill>
                          <a:latin typeface="Arial" pitchFamily="22" charset="0"/>
                        </a:rPr>
                        <a:t>-FTC </a:t>
                      </a:r>
                      <a:endParaRPr lang="en-US" sz="1600" dirty="0">
                        <a:solidFill>
                          <a:srgbClr val="000000"/>
                        </a:solidFill>
                        <a:latin typeface="Arial" pitchFamily="22"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9829475"/>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solidFill>
                  <a:srgbClr val="E7F1CA"/>
                </a:solidFill>
                <a:ea typeface="ＭＳ Ｐゴシック" pitchFamily="31" charset="-128"/>
                <a:cs typeface="ＭＳ Ｐゴシック" pitchFamily="31" charset="-128"/>
              </a:rPr>
              <a:t>Raltegravir with Optimized Background Therapy for Resistant HIV</a:t>
            </a:r>
            <a:r>
              <a:rPr lang="en-US" sz="2800" dirty="0">
                <a:ea typeface="ＭＳ Ｐゴシック" pitchFamily="31" charset="-128"/>
                <a:cs typeface="ＭＳ Ｐゴシック" pitchFamily="31" charset="-128"/>
              </a:rPr>
              <a:t/>
            </a:r>
            <a:br>
              <a:rPr lang="en-US" sz="2800" dirty="0">
                <a:ea typeface="ＭＳ Ｐゴシック" pitchFamily="31" charset="-128"/>
                <a:cs typeface="ＭＳ Ｐゴシック" pitchFamily="31" charset="-128"/>
              </a:rPr>
            </a:br>
            <a:r>
              <a:rPr lang="en-US" sz="3100" dirty="0">
                <a:ea typeface="ＭＳ Ｐゴシック" pitchFamily="31" charset="-128"/>
                <a:cs typeface="ＭＳ Ｐゴシック" pitchFamily="31" charset="-128"/>
              </a:rPr>
              <a:t>BENCHMRK 1 and 2: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96: Virologic Response, by Baseline HIV RNA</a:t>
            </a:r>
          </a:p>
        </p:txBody>
      </p:sp>
      <p:sp>
        <p:nvSpPr>
          <p:cNvPr id="6" name="Content Placeholder 5"/>
          <p:cNvSpPr>
            <a:spLocks noGrp="1"/>
          </p:cNvSpPr>
          <p:nvPr>
            <p:ph type="body" sz="quarter" idx="16"/>
          </p:nvPr>
        </p:nvSpPr>
        <p:spPr/>
        <p:txBody>
          <a:bodyPr/>
          <a:lstStyle/>
          <a:p>
            <a:r>
              <a:rPr lang="en-US" dirty="0"/>
              <a:t>Source: </a:t>
            </a:r>
            <a:r>
              <a:rPr lang="en-US" dirty="0" err="1"/>
              <a:t>Steigbigel</a:t>
            </a:r>
            <a:r>
              <a:rPr lang="en-US" dirty="0"/>
              <a:t> RT, et al. </a:t>
            </a:r>
            <a:r>
              <a:rPr lang="pt-BR" dirty="0" err="1"/>
              <a:t>Clin</a:t>
            </a:r>
            <a:r>
              <a:rPr lang="pt-BR" dirty="0"/>
              <a:t> </a:t>
            </a:r>
            <a:r>
              <a:rPr lang="pt-BR" dirty="0" err="1"/>
              <a:t>Infect</a:t>
            </a:r>
            <a:r>
              <a:rPr lang="pt-BR" dirty="0"/>
              <a:t> </a:t>
            </a:r>
            <a:r>
              <a:rPr lang="pt-BR" dirty="0" err="1"/>
              <a:t>Dis</a:t>
            </a:r>
            <a:r>
              <a:rPr lang="pt-BR" dirty="0"/>
              <a:t>. 2010;50:605-12.</a:t>
            </a:r>
            <a:endParaRPr lang="en-US" dirty="0"/>
          </a:p>
        </p:txBody>
      </p:sp>
      <p:graphicFrame>
        <p:nvGraphicFramePr>
          <p:cNvPr id="9" name="Chart 8"/>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4020316" y="5791200"/>
            <a:ext cx="445921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2137594"/>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solidFill>
                  <a:srgbClr val="E7F1CA"/>
                </a:solidFill>
                <a:ea typeface="ＭＳ Ｐゴシック" pitchFamily="31" charset="-128"/>
                <a:cs typeface="ＭＳ Ｐゴシック" pitchFamily="31" charset="-128"/>
              </a:rPr>
              <a:t>Raltegravir with Optimized Background Therapy for Resistant HIV</a:t>
            </a:r>
            <a:r>
              <a:rPr lang="en-US" sz="2400" dirty="0">
                <a:ea typeface="ＭＳ Ｐゴシック" pitchFamily="31" charset="-128"/>
                <a:cs typeface="ＭＳ Ｐゴシック" pitchFamily="31" charset="-128"/>
              </a:rPr>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BENCHMRK 1 and 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156: </a:t>
            </a:r>
            <a:r>
              <a:rPr lang="en-US" sz="2000" dirty="0">
                <a:solidFill>
                  <a:schemeClr val="bg1"/>
                </a:solidFill>
                <a:latin typeface="Arial" pitchFamily="-110" charset="0"/>
                <a:ea typeface="ＭＳ Ｐゴシック" pitchFamily="-110" charset="-128"/>
                <a:cs typeface="ＭＳ Ｐゴシック" pitchFamily="-110" charset="-128"/>
              </a:rPr>
              <a:t>Virologic Response (</a:t>
            </a:r>
            <a:r>
              <a:rPr lang="en-US" sz="2000" dirty="0">
                <a:latin typeface="Arial" pitchFamily="-110" charset="0"/>
                <a:ea typeface="ＭＳ Ｐゴシック" pitchFamily="-110" charset="-128"/>
                <a:cs typeface="ＭＳ Ｐゴシック" pitchFamily="-110" charset="-128"/>
              </a:rPr>
              <a:t>N</a:t>
            </a:r>
            <a:r>
              <a:rPr lang="en-US" sz="2000" dirty="0">
                <a:solidFill>
                  <a:schemeClr val="bg1"/>
                </a:solidFill>
                <a:latin typeface="Arial" pitchFamily="-110" charset="0"/>
                <a:ea typeface="ＭＳ Ｐゴシック" pitchFamily="-110" charset="-128"/>
                <a:cs typeface="ＭＳ Ｐゴシック" pitchFamily="-110" charset="-128"/>
              </a:rPr>
              <a:t>on-completion </a:t>
            </a:r>
            <a:r>
              <a:rPr lang="en-US" sz="2000" dirty="0">
                <a:latin typeface="Arial" pitchFamily="-110" charset="0"/>
                <a:ea typeface="ＭＳ Ｐゴシック" pitchFamily="-110" charset="-128"/>
                <a:cs typeface="ＭＳ Ｐゴシック" pitchFamily="-110" charset="-128"/>
              </a:rPr>
              <a:t>C</a:t>
            </a:r>
            <a:r>
              <a:rPr lang="en-US" sz="2000" dirty="0">
                <a:solidFill>
                  <a:schemeClr val="bg1"/>
                </a:solidFill>
                <a:latin typeface="Arial" pitchFamily="-110" charset="0"/>
                <a:ea typeface="ＭＳ Ｐゴシック" pitchFamily="-110" charset="-128"/>
                <a:cs typeface="ＭＳ Ｐゴシック" pitchFamily="-110" charset="-128"/>
              </a:rPr>
              <a:t>ounted as Failure)</a:t>
            </a: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31" charset="0"/>
              </a:rPr>
              <a:t>Eron</a:t>
            </a:r>
            <a:r>
              <a:rPr lang="en-US" dirty="0">
                <a:latin typeface="Arial" pitchFamily="31" charset="0"/>
              </a:rPr>
              <a:t> JJ, et al. </a:t>
            </a:r>
            <a:r>
              <a:rPr lang="pt-BR" dirty="0">
                <a:latin typeface="Arial" pitchFamily="31" charset="0"/>
              </a:rPr>
              <a:t>Lancet </a:t>
            </a:r>
            <a:r>
              <a:rPr lang="pt-BR" dirty="0" err="1">
                <a:latin typeface="Arial" pitchFamily="31" charset="0"/>
              </a:rPr>
              <a:t>Infect</a:t>
            </a:r>
            <a:r>
              <a:rPr lang="pt-BR" dirty="0">
                <a:latin typeface="Arial" pitchFamily="31" charset="0"/>
              </a:rPr>
              <a:t> </a:t>
            </a:r>
            <a:r>
              <a:rPr lang="pt-BR" dirty="0" err="1">
                <a:latin typeface="Arial" pitchFamily="31" charset="0"/>
              </a:rPr>
              <a:t>Dis</a:t>
            </a:r>
            <a:r>
              <a:rPr lang="pt-BR" dirty="0">
                <a:latin typeface="Arial" pitchFamily="31" charset="0"/>
              </a:rPr>
              <a:t>. 2013;13:587-96. </a:t>
            </a:r>
            <a:endParaRPr lang="en-US" dirty="0">
              <a:latin typeface="Arial" pitchFamily="31" charset="0"/>
            </a:endParaRPr>
          </a:p>
        </p:txBody>
      </p:sp>
      <p:graphicFrame>
        <p:nvGraphicFramePr>
          <p:cNvPr id="11" name="Chart 10"/>
          <p:cNvGraphicFramePr>
            <a:graphicFrameLocks/>
          </p:cNvGraphicFramePr>
          <p:nvPr>
            <p:extLst/>
          </p:nvPr>
        </p:nvGraphicFramePr>
        <p:xfrm>
          <a:off x="457200" y="1905000"/>
          <a:ext cx="8229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2298700" y="4977658"/>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248/461</a:t>
            </a:r>
          </a:p>
        </p:txBody>
      </p:sp>
      <p:sp>
        <p:nvSpPr>
          <p:cNvPr id="16" name="Rectangle 15"/>
          <p:cNvSpPr/>
          <p:nvPr/>
        </p:nvSpPr>
        <p:spPr>
          <a:xfrm>
            <a:off x="3365500" y="4977658"/>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55/236</a:t>
            </a:r>
          </a:p>
        </p:txBody>
      </p:sp>
      <p:sp>
        <p:nvSpPr>
          <p:cNvPr id="17" name="Rectangle 16"/>
          <p:cNvSpPr/>
          <p:nvPr/>
        </p:nvSpPr>
        <p:spPr>
          <a:xfrm>
            <a:off x="5791200" y="4977658"/>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233/461</a:t>
            </a:r>
          </a:p>
        </p:txBody>
      </p:sp>
      <p:sp>
        <p:nvSpPr>
          <p:cNvPr id="18" name="Rectangle 17"/>
          <p:cNvSpPr/>
          <p:nvPr/>
        </p:nvSpPr>
        <p:spPr>
          <a:xfrm>
            <a:off x="6858000" y="4977658"/>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51/236</a:t>
            </a:r>
          </a:p>
        </p:txBody>
      </p:sp>
    </p:spTree>
    <p:extLst>
      <p:ext uri="{BB962C8B-B14F-4D97-AF65-F5344CB8AC3E}">
        <p14:creationId xmlns:p14="http://schemas.microsoft.com/office/powerpoint/2010/main" val="52293439"/>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4000"/>
              </a:lnSpc>
            </a:pPr>
            <a:r>
              <a:rPr lang="en-US" sz="2400" b="0" dirty="0">
                <a:ea typeface="ＭＳ Ｐゴシック" pitchFamily="31" charset="-128"/>
                <a:cs typeface="ＭＳ Ｐゴシック" pitchFamily="31" charset="-128"/>
              </a:rPr>
              <a:t>Elvitegravir versus Raltegravir in Treatment-Experienced </a:t>
            </a:r>
            <a:r>
              <a:rPr lang="en-US" dirty="0"/>
              <a:t>GS-183-0145</a:t>
            </a:r>
            <a:endParaRPr lang="en-US" dirty="0">
              <a:solidFill>
                <a:schemeClr val="tx2"/>
              </a:solidFill>
            </a:endParaRPr>
          </a:p>
        </p:txBody>
      </p:sp>
      <p:sp>
        <p:nvSpPr>
          <p:cNvPr id="2" name="Text Placeholder 1">
            <a:extLst>
              <a:ext uri="{FF2B5EF4-FFF2-40B4-BE49-F238E27FC236}">
                <a16:creationId xmlns:a16="http://schemas.microsoft.com/office/drawing/2014/main" id="{9F5C9BE3-930E-2549-A752-6FF2A1487C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2603925"/>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Elvitegravir versus Raltegravir in Treatment Experienced</a:t>
            </a:r>
            <a:r>
              <a:rPr lang="en-US" dirty="0">
                <a:ea typeface="ＭＳ Ｐゴシック" pitchFamily="22" charset="-128"/>
                <a:cs typeface="ＭＳ Ｐゴシック" pitchFamily="22" charset="-128"/>
              </a:rPr>
              <a:t/>
            </a:r>
            <a:br>
              <a:rPr lang="en-US" dirty="0">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Study 0145: Design</a:t>
            </a:r>
            <a:endParaRPr lang="en-US" sz="2800" dirty="0"/>
          </a:p>
        </p:txBody>
      </p:sp>
      <p:sp>
        <p:nvSpPr>
          <p:cNvPr id="6" name="Content Placeholder 5"/>
          <p:cNvSpPr>
            <a:spLocks noGrp="1"/>
          </p:cNvSpPr>
          <p:nvPr>
            <p:ph type="body" sz="quarter" idx="14"/>
          </p:nvPr>
        </p:nvSpPr>
        <p:spPr/>
        <p:txBody>
          <a:bodyPr/>
          <a:lstStyle/>
          <a:p>
            <a:r>
              <a:rPr lang="en-US" dirty="0"/>
              <a:t>Source: Molina JM, et al. </a:t>
            </a:r>
            <a:r>
              <a:rPr lang="en-US" dirty="0">
                <a:latin typeface="Arial" pitchFamily="22" charset="0"/>
              </a:rPr>
              <a:t>Lancet.  2012;12:27-35</a:t>
            </a:r>
            <a:r>
              <a:rPr lang="en-US" dirty="0">
                <a:latin typeface="Arial" pitchFamily="31" charset="0"/>
              </a:rPr>
              <a:t>.</a:t>
            </a:r>
            <a:r>
              <a:rPr lang="en-US" dirty="0"/>
              <a:t>  </a:t>
            </a:r>
            <a:endParaRPr lang="en-US" dirty="0">
              <a:latin typeface="Arial" pitchFamily="22" charset="0"/>
            </a:endParaRPr>
          </a:p>
        </p:txBody>
      </p:sp>
      <p:sp>
        <p:nvSpPr>
          <p:cNvPr id="24" name="Rectangle 7"/>
          <p:cNvSpPr>
            <a:spLocks noChangeArrowheads="1"/>
          </p:cNvSpPr>
          <p:nvPr/>
        </p:nvSpPr>
        <p:spPr bwMode="ltGray">
          <a:xfrm>
            <a:off x="5501651" y="2222500"/>
            <a:ext cx="3413749" cy="118261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a:solidFill>
                  <a:srgbClr val="000000"/>
                </a:solidFill>
                <a:latin typeface="Arial"/>
                <a:cs typeface="Arial"/>
              </a:rPr>
              <a:t>Elvitegravir* </a:t>
            </a:r>
            <a:r>
              <a:rPr lang="en-US" sz="1400" dirty="0">
                <a:solidFill>
                  <a:srgbClr val="000000"/>
                </a:solidFill>
                <a:latin typeface="Arial"/>
                <a:cs typeface="Arial"/>
              </a:rPr>
              <a:t>(150 mg QD) </a:t>
            </a:r>
            <a:r>
              <a:rPr lang="en-US" sz="1400" b="1" dirty="0">
                <a:solidFill>
                  <a:srgbClr val="000000"/>
                </a:solidFill>
                <a:latin typeface="Arial"/>
                <a:cs typeface="Arial"/>
              </a:rPr>
              <a:t>+</a:t>
            </a:r>
          </a:p>
          <a:p>
            <a:pPr algn="ctr"/>
            <a:r>
              <a:rPr lang="en-US" sz="1800" dirty="0">
                <a:solidFill>
                  <a:srgbClr val="000000"/>
                </a:solidFill>
                <a:latin typeface="Arial"/>
                <a:cs typeface="Arial"/>
              </a:rPr>
              <a:t>Ritonavir + Protease Inhibitor +</a:t>
            </a:r>
            <a:r>
              <a:rPr lang="en-US" sz="1600" dirty="0">
                <a:solidFill>
                  <a:srgbClr val="000000"/>
                </a:solidFill>
                <a:latin typeface="Arial"/>
                <a:cs typeface="Arial"/>
              </a:rPr>
              <a:t/>
            </a:r>
            <a:br>
              <a:rPr lang="en-US" sz="1600" dirty="0">
                <a:solidFill>
                  <a:srgbClr val="000000"/>
                </a:solidFill>
                <a:latin typeface="Arial"/>
                <a:cs typeface="Arial"/>
              </a:rPr>
            </a:br>
            <a:r>
              <a:rPr lang="en-US" sz="1800" dirty="0">
                <a:solidFill>
                  <a:srgbClr val="000000"/>
                </a:solidFill>
                <a:latin typeface="Arial"/>
                <a:cs typeface="Arial"/>
              </a:rPr>
              <a:t>3</a:t>
            </a:r>
            <a:r>
              <a:rPr lang="en-US" sz="1800" baseline="30000" dirty="0">
                <a:solidFill>
                  <a:srgbClr val="000000"/>
                </a:solidFill>
                <a:latin typeface="Arial"/>
                <a:cs typeface="Arial"/>
              </a:rPr>
              <a:t>rd</a:t>
            </a:r>
            <a:r>
              <a:rPr lang="en-US" sz="1800" dirty="0">
                <a:solidFill>
                  <a:srgbClr val="000000"/>
                </a:solidFill>
                <a:latin typeface="Arial"/>
                <a:cs typeface="Arial"/>
              </a:rPr>
              <a:t> Antiretroviral Agent</a:t>
            </a:r>
            <a:r>
              <a:rPr lang="en-US" sz="1800" b="1" dirty="0">
                <a:solidFill>
                  <a:srgbClr val="000000"/>
                </a:solidFill>
                <a:latin typeface="Arial"/>
                <a:cs typeface="Arial"/>
              </a:rPr>
              <a:t/>
            </a:r>
            <a:br>
              <a:rPr lang="en-US" sz="1800" b="1" dirty="0">
                <a:solidFill>
                  <a:srgbClr val="000000"/>
                </a:solidFill>
                <a:latin typeface="Arial"/>
                <a:cs typeface="Arial"/>
              </a:rPr>
            </a:br>
            <a:r>
              <a:rPr lang="en-US" sz="1400" dirty="0">
                <a:solidFill>
                  <a:srgbClr val="000000"/>
                </a:solidFill>
                <a:latin typeface="Arial"/>
                <a:cs typeface="Arial"/>
              </a:rPr>
              <a:t>(n = 351)</a:t>
            </a:r>
          </a:p>
        </p:txBody>
      </p:sp>
      <p:sp>
        <p:nvSpPr>
          <p:cNvPr id="27" name="Line 11"/>
          <p:cNvSpPr>
            <a:spLocks noChangeShapeType="1"/>
          </p:cNvSpPr>
          <p:nvPr/>
        </p:nvSpPr>
        <p:spPr bwMode="auto">
          <a:xfrm rot="1169337" flipV="1">
            <a:off x="4791387" y="2999043"/>
            <a:ext cx="557779" cy="613938"/>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dirty="0">
              <a:latin typeface="Arial"/>
              <a:cs typeface="Arial"/>
            </a:endParaRPr>
          </a:p>
        </p:txBody>
      </p:sp>
      <p:sp>
        <p:nvSpPr>
          <p:cNvPr id="28" name="Rectangle 21"/>
          <p:cNvSpPr>
            <a:spLocks noChangeArrowheads="1"/>
          </p:cNvSpPr>
          <p:nvPr/>
        </p:nvSpPr>
        <p:spPr bwMode="ltGray">
          <a:xfrm>
            <a:off x="5501651" y="3859789"/>
            <a:ext cx="3413749" cy="118261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a:solidFill>
                  <a:srgbClr val="000000"/>
                </a:solidFill>
                <a:latin typeface="Arial"/>
                <a:cs typeface="Arial"/>
              </a:rPr>
              <a:t>Raltegravir </a:t>
            </a:r>
            <a:r>
              <a:rPr lang="en-US" sz="1400" dirty="0">
                <a:solidFill>
                  <a:srgbClr val="000000"/>
                </a:solidFill>
                <a:latin typeface="Arial"/>
                <a:cs typeface="Arial"/>
              </a:rPr>
              <a:t>(400 mg BID) </a:t>
            </a:r>
            <a:r>
              <a:rPr lang="en-US" sz="1800" dirty="0">
                <a:solidFill>
                  <a:srgbClr val="000000"/>
                </a:solidFill>
                <a:latin typeface="Arial"/>
                <a:cs typeface="Arial"/>
              </a:rPr>
              <a:t/>
            </a:r>
            <a:br>
              <a:rPr lang="en-US" sz="1800" dirty="0">
                <a:solidFill>
                  <a:srgbClr val="000000"/>
                </a:solidFill>
                <a:latin typeface="Arial"/>
                <a:cs typeface="Arial"/>
              </a:rPr>
            </a:br>
            <a:r>
              <a:rPr lang="en-US" sz="1800" dirty="0">
                <a:solidFill>
                  <a:srgbClr val="000000"/>
                </a:solidFill>
                <a:latin typeface="Arial"/>
                <a:cs typeface="Arial"/>
              </a:rPr>
              <a:t>Ritonavir + Protease Inhibitor</a:t>
            </a:r>
            <a:r>
              <a:rPr lang="en-US" sz="1600" dirty="0">
                <a:solidFill>
                  <a:srgbClr val="000000"/>
                </a:solidFill>
                <a:latin typeface="Arial"/>
                <a:cs typeface="Arial"/>
              </a:rPr>
              <a:t> + </a:t>
            </a:r>
            <a:br>
              <a:rPr lang="en-US" sz="1600" dirty="0">
                <a:solidFill>
                  <a:srgbClr val="000000"/>
                </a:solidFill>
                <a:latin typeface="Arial"/>
                <a:cs typeface="Arial"/>
              </a:rPr>
            </a:br>
            <a:r>
              <a:rPr lang="en-US" sz="1800" dirty="0">
                <a:solidFill>
                  <a:srgbClr val="000000"/>
                </a:solidFill>
                <a:latin typeface="Arial"/>
                <a:cs typeface="Arial"/>
              </a:rPr>
              <a:t>3</a:t>
            </a:r>
            <a:r>
              <a:rPr lang="en-US" sz="1800" baseline="30000" dirty="0">
                <a:solidFill>
                  <a:srgbClr val="000000"/>
                </a:solidFill>
                <a:latin typeface="Arial"/>
                <a:cs typeface="Arial"/>
              </a:rPr>
              <a:t>rd</a:t>
            </a:r>
            <a:r>
              <a:rPr lang="en-US" sz="1800" dirty="0">
                <a:solidFill>
                  <a:srgbClr val="000000"/>
                </a:solidFill>
                <a:latin typeface="Arial"/>
                <a:cs typeface="Arial"/>
              </a:rPr>
              <a:t> Antiretroviral Agent</a:t>
            </a:r>
            <a:br>
              <a:rPr lang="en-US" sz="1800" dirty="0">
                <a:solidFill>
                  <a:srgbClr val="000000"/>
                </a:solidFill>
                <a:latin typeface="Arial"/>
                <a:cs typeface="Arial"/>
              </a:rPr>
            </a:br>
            <a:r>
              <a:rPr lang="en-US" sz="1400" dirty="0">
                <a:solidFill>
                  <a:srgbClr val="000000"/>
                </a:solidFill>
                <a:latin typeface="Arial"/>
                <a:cs typeface="Arial"/>
              </a:rPr>
              <a:t>(n = 351)</a:t>
            </a:r>
          </a:p>
        </p:txBody>
      </p:sp>
      <p:sp>
        <p:nvSpPr>
          <p:cNvPr id="3" name="TextBox 2"/>
          <p:cNvSpPr txBox="1"/>
          <p:nvPr/>
        </p:nvSpPr>
        <p:spPr>
          <a:xfrm>
            <a:off x="0" y="6062246"/>
            <a:ext cx="9162288" cy="338554"/>
          </a:xfrm>
          <a:prstGeom prst="rect">
            <a:avLst/>
          </a:prstGeom>
          <a:solidFill>
            <a:schemeClr val="accent5">
              <a:lumMod val="20000"/>
              <a:lumOff val="80000"/>
            </a:schemeClr>
          </a:solidFill>
        </p:spPr>
        <p:txBody>
          <a:bodyPr wrap="square" lIns="274320" rtlCol="0">
            <a:spAutoFit/>
          </a:bodyPr>
          <a:lstStyle/>
          <a:p>
            <a:r>
              <a:rPr lang="en-US" sz="1600" dirty="0">
                <a:latin typeface="Arial"/>
                <a:cs typeface="Arial"/>
              </a:rPr>
              <a:t>*Elvitegravir dose reduced to 85 mg QD with ritonavir-atazanavir and ritonavir-lopinavir</a:t>
            </a:r>
          </a:p>
        </p:txBody>
      </p:sp>
      <p:sp>
        <p:nvSpPr>
          <p:cNvPr id="14" name="Line 11"/>
          <p:cNvSpPr>
            <a:spLocks noChangeShapeType="1"/>
          </p:cNvSpPr>
          <p:nvPr/>
        </p:nvSpPr>
        <p:spPr bwMode="auto">
          <a:xfrm rot="20430663">
            <a:off x="4791387" y="3730205"/>
            <a:ext cx="557779" cy="613938"/>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dirty="0">
              <a:latin typeface="Arial"/>
              <a:cs typeface="Arial"/>
            </a:endParaRPr>
          </a:p>
        </p:txBody>
      </p:sp>
      <p:graphicFrame>
        <p:nvGraphicFramePr>
          <p:cNvPr id="11" name="Group 31"/>
          <p:cNvGraphicFramePr>
            <a:graphicFrameLocks noGrp="1"/>
          </p:cNvGraphicFramePr>
          <p:nvPr>
            <p:extLst>
              <p:ext uri="{D42A27DB-BD31-4B8C-83A1-F6EECF244321}">
                <p14:modId xmlns:p14="http://schemas.microsoft.com/office/powerpoint/2010/main" val="1300711706"/>
              </p:ext>
            </p:extLst>
          </p:nvPr>
        </p:nvGraphicFramePr>
        <p:xfrm>
          <a:off x="182033" y="1447800"/>
          <a:ext cx="4770967" cy="4378960"/>
        </p:xfrm>
        <a:graphic>
          <a:graphicData uri="http://schemas.openxmlformats.org/drawingml/2006/table">
            <a:tbl>
              <a:tblPr>
                <a:effectLst/>
              </a:tblPr>
              <a:tblGrid>
                <a:gridCol w="4770967">
                  <a:extLst>
                    <a:ext uri="{9D8B030D-6E8A-4147-A177-3AD203B41FA5}">
                      <a16:colId xmlns:a16="http://schemas.microsoft.com/office/drawing/2014/main" val="20000"/>
                    </a:ext>
                  </a:extLst>
                </a:gridCol>
              </a:tblGrid>
              <a:tr h="381000">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0145</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997960">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a:t>
                      </a:r>
                      <a:r>
                        <a:rPr lang="en-US" sz="1600" dirty="0">
                          <a:solidFill>
                            <a:srgbClr val="000000"/>
                          </a:solidFill>
                          <a:latin typeface="Arial" pitchFamily="22" charset="0"/>
                        </a:rPr>
                        <a:t>double-blind</a:t>
                      </a:r>
                      <a:r>
                        <a:rPr lang="en-US" sz="1600" baseline="0" dirty="0">
                          <a:solidFill>
                            <a:srgbClr val="000000"/>
                          </a:solidFill>
                          <a:latin typeface="Arial" pitchFamily="22" charset="0"/>
                        </a:rPr>
                        <a:t> </a:t>
                      </a:r>
                      <a:r>
                        <a:rPr lang="en-US" sz="1600" dirty="0">
                          <a:solidFill>
                            <a:srgbClr val="000000"/>
                          </a:solidFill>
                          <a:latin typeface="Arial" pitchFamily="22" charset="0"/>
                        </a:rPr>
                        <a:t>phase 3 study</a:t>
                      </a:r>
                      <a:r>
                        <a:rPr lang="en-US" sz="1600" baseline="0" dirty="0">
                          <a:solidFill>
                            <a:srgbClr val="000000"/>
                          </a:solidFill>
                          <a:latin typeface="Arial" pitchFamily="22" charset="0"/>
                        </a:rPr>
                        <a:t> comparing the safety and efficacy of elvitegravir versus raltegravir with efavirenz, in combination with background regimen.</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702)</a:t>
                      </a:r>
                      <a:r>
                        <a:rPr lang="en-US" sz="1600" b="0" u="sng" baseline="0" dirty="0">
                          <a:solidFill>
                            <a:srgbClr val="000000"/>
                          </a:solidFill>
                          <a:latin typeface="Arial"/>
                          <a:cs typeface="Arial"/>
                        </a:rPr>
                        <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baseline="0" dirty="0">
                          <a:solidFill>
                            <a:srgbClr val="000000"/>
                          </a:solidFill>
                          <a:latin typeface="Arial" pitchFamily="22" charset="0"/>
                        </a:rPr>
                        <a:t>Treatment-experienced persons with HIV</a:t>
                      </a:r>
                      <a:br>
                        <a:rPr lang="en-US" sz="1600" baseline="0" dirty="0">
                          <a:solidFill>
                            <a:srgbClr val="000000"/>
                          </a:solidFill>
                          <a:latin typeface="Arial" pitchFamily="22" charset="0"/>
                        </a:rPr>
                      </a:br>
                      <a:r>
                        <a:rPr lang="en-US" sz="1600" dirty="0">
                          <a:solidFill>
                            <a:srgbClr val="000000"/>
                          </a:solidFill>
                          <a:latin typeface="Arial" pitchFamily="22" charset="0"/>
                        </a:rPr>
                        <a:t>- Age ≥18 years</a:t>
                      </a:r>
                      <a:br>
                        <a:rPr lang="en-US" sz="1600" dirty="0">
                          <a:solidFill>
                            <a:srgbClr val="000000"/>
                          </a:solidFill>
                          <a:latin typeface="Arial" pitchFamily="22" charset="0"/>
                        </a:rPr>
                      </a:br>
                      <a:r>
                        <a:rPr lang="en-US" sz="1600" dirty="0">
                          <a:solidFill>
                            <a:srgbClr val="000000"/>
                          </a:solidFill>
                          <a:latin typeface="Arial" pitchFamily="22" charset="0"/>
                        </a:rPr>
                        <a:t>- HIV RNA ≥1000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Stable regimen for at least 30 days</a:t>
                      </a:r>
                      <a:br>
                        <a:rPr lang="en-US" sz="1600" baseline="0" dirty="0">
                          <a:solidFill>
                            <a:srgbClr val="000000"/>
                          </a:solidFill>
                          <a:latin typeface="Arial" pitchFamily="22" charset="0"/>
                        </a:rPr>
                      </a:br>
                      <a:r>
                        <a:rPr lang="en-US" sz="1600" dirty="0">
                          <a:solidFill>
                            <a:srgbClr val="000000"/>
                          </a:solidFill>
                          <a:latin typeface="Arial" pitchFamily="22" charset="0"/>
                        </a:rPr>
                        <a:t>- </a:t>
                      </a:r>
                      <a:r>
                        <a:rPr lang="en-US" sz="1600" baseline="0" dirty="0">
                          <a:solidFill>
                            <a:srgbClr val="000000"/>
                          </a:solidFill>
                          <a:latin typeface="Arial" pitchFamily="22" charset="0"/>
                        </a:rPr>
                        <a:t>Resistance to at least 2 classes</a:t>
                      </a:r>
                      <a:br>
                        <a:rPr lang="en-US" sz="1600" baseline="0" dirty="0">
                          <a:solidFill>
                            <a:srgbClr val="000000"/>
                          </a:solidFill>
                          <a:latin typeface="Arial" pitchFamily="22" charset="0"/>
                        </a:rPr>
                      </a:br>
                      <a:r>
                        <a:rPr lang="en-US" sz="1600" baseline="0" dirty="0">
                          <a:solidFill>
                            <a:srgbClr val="000000"/>
                          </a:solidFill>
                          <a:latin typeface="Arial" pitchFamily="22" charset="0"/>
                        </a:rPr>
                        <a:t>- No AIDS condition in prior 30 days</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r>
                        <a:rPr lang="en-US" sz="1600" b="0" dirty="0">
                          <a:solidFill>
                            <a:srgbClr val="000000"/>
                          </a:solidFill>
                          <a:latin typeface="Arial" pitchFamily="22" charset="0"/>
                        </a:rPr>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Elvitegravir + TDF-FTC</a:t>
                      </a:r>
                      <a:br>
                        <a:rPr lang="en-US" sz="1600" b="0" baseline="0" dirty="0">
                          <a:solidFill>
                            <a:srgbClr val="000000"/>
                          </a:solidFill>
                          <a:latin typeface="Arial" pitchFamily="22" charset="0"/>
                        </a:rPr>
                      </a:br>
                      <a:r>
                        <a:rPr lang="en-US" sz="1600" dirty="0">
                          <a:solidFill>
                            <a:srgbClr val="000000"/>
                          </a:solidFill>
                          <a:latin typeface="Arial" pitchFamily="22" charset="0"/>
                        </a:rPr>
                        <a:t>- </a:t>
                      </a:r>
                      <a:r>
                        <a:rPr lang="en-US" sz="1600" b="0" baseline="0" dirty="0">
                          <a:solidFill>
                            <a:srgbClr val="000000"/>
                          </a:solidFill>
                          <a:latin typeface="Arial" pitchFamily="22" charset="0"/>
                        </a:rPr>
                        <a:t>Raltegravir </a:t>
                      </a:r>
                      <a:r>
                        <a:rPr lang="en-US" sz="1600" dirty="0">
                          <a:solidFill>
                            <a:srgbClr val="000000"/>
                          </a:solidFill>
                          <a:latin typeface="Arial" pitchFamily="22" charset="0"/>
                        </a:rPr>
                        <a:t>+ Background (RTV</a:t>
                      </a:r>
                      <a:r>
                        <a:rPr lang="en-US" sz="1600" baseline="0" dirty="0">
                          <a:solidFill>
                            <a:srgbClr val="000000"/>
                          </a:solidFill>
                          <a:latin typeface="Arial" pitchFamily="22" charset="0"/>
                        </a:rPr>
                        <a:t> + PI + 3</a:t>
                      </a:r>
                      <a:r>
                        <a:rPr lang="en-US" sz="1600" baseline="30000" dirty="0">
                          <a:solidFill>
                            <a:srgbClr val="000000"/>
                          </a:solidFill>
                          <a:latin typeface="Arial" pitchFamily="22" charset="0"/>
                        </a:rPr>
                        <a:t>rd</a:t>
                      </a:r>
                      <a:r>
                        <a:rPr lang="en-US" sz="1600" baseline="0" dirty="0">
                          <a:solidFill>
                            <a:srgbClr val="000000"/>
                          </a:solidFill>
                          <a:latin typeface="Arial" pitchFamily="22" charset="0"/>
                        </a:rPr>
                        <a:t> Drug)</a:t>
                      </a:r>
                      <a:endParaRPr lang="en-US" sz="1600" dirty="0">
                        <a:solidFill>
                          <a:srgbClr val="000000"/>
                        </a:solidFill>
                        <a:latin typeface="Arial" pitchFamily="22" charset="0"/>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4530497"/>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rgbClr val="E7F1CA"/>
                </a:solidFill>
                <a:ea typeface="ＭＳ Ｐゴシック" pitchFamily="22" charset="-128"/>
                <a:cs typeface="ＭＳ Ｐゴシック" pitchFamily="22" charset="-128"/>
              </a:rPr>
              <a:t>Elvitegravir versus Raltegravir in Treatment Experienced</a:t>
            </a:r>
            <a:r>
              <a:rPr lang="en-US" dirty="0">
                <a:ea typeface="ＭＳ Ｐゴシック" pitchFamily="22" charset="-128"/>
                <a:cs typeface="ＭＳ Ｐゴシック" pitchFamily="22" charset="-128"/>
              </a:rPr>
              <a:t/>
            </a:r>
            <a:br>
              <a:rPr lang="en-US" dirty="0">
                <a:ea typeface="ＭＳ Ｐゴシック" pitchFamily="22" charset="-128"/>
                <a:cs typeface="ＭＳ Ｐゴシック" pitchFamily="22" charset="-128"/>
              </a:rPr>
            </a:br>
            <a:r>
              <a:rPr lang="en-US" sz="3100" dirty="0">
                <a:solidFill>
                  <a:srgbClr val="FFFFFF"/>
                </a:solidFill>
                <a:ea typeface="ＭＳ Ｐゴシック" pitchFamily="22" charset="-128"/>
                <a:cs typeface="ＭＳ Ｐゴシック" pitchFamily="22" charset="-128"/>
              </a:rPr>
              <a:t>Study 0145: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 ITT-TLOVR*)</a:t>
            </a:r>
          </a:p>
        </p:txBody>
      </p:sp>
      <p:sp>
        <p:nvSpPr>
          <p:cNvPr id="7" name="Content Placeholder 6"/>
          <p:cNvSpPr>
            <a:spLocks noGrp="1"/>
          </p:cNvSpPr>
          <p:nvPr>
            <p:ph type="body" sz="quarter" idx="16"/>
          </p:nvPr>
        </p:nvSpPr>
        <p:spPr/>
        <p:txBody>
          <a:bodyPr/>
          <a:lstStyle/>
          <a:p>
            <a:r>
              <a:rPr lang="en-US" dirty="0"/>
              <a:t>Source: Molina JM, et al. </a:t>
            </a:r>
            <a:r>
              <a:rPr lang="en-US" dirty="0">
                <a:latin typeface="Arial" pitchFamily="22" charset="0"/>
              </a:rPr>
              <a:t>Lancet.  2012;12:27-35</a:t>
            </a:r>
            <a:r>
              <a:rPr lang="en-US" dirty="0">
                <a:latin typeface="Arial" pitchFamily="31" charset="0"/>
              </a:rPr>
              <a:t>.</a:t>
            </a:r>
            <a:r>
              <a:rPr lang="en-US" dirty="0"/>
              <a:t>  </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824353057"/>
              </p:ext>
            </p:extLst>
          </p:nvPr>
        </p:nvGraphicFramePr>
        <p:xfrm>
          <a:off x="457200" y="1828804"/>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12"/>
          <p:cNvSpPr txBox="1">
            <a:spLocks noChangeArrowheads="1"/>
          </p:cNvSpPr>
          <p:nvPr/>
        </p:nvSpPr>
        <p:spPr bwMode="auto">
          <a:xfrm>
            <a:off x="381001" y="6169223"/>
            <a:ext cx="5105399" cy="276999"/>
          </a:xfrm>
          <a:prstGeom prst="rect">
            <a:avLst/>
          </a:prstGeom>
          <a:solidFill>
            <a:srgbClr val="FFFFFF"/>
          </a:solidFill>
          <a:ln w="3175" cap="flat" cmpd="sng" algn="ctr">
            <a:noFill/>
            <a:prstDash val="solid"/>
            <a:miter lim="800000"/>
            <a:headEnd type="none" w="med" len="med"/>
            <a:tailEnd type="none" w="med" len="med"/>
          </a:ln>
        </p:spPr>
        <p:txBody>
          <a:bodyPr wrap="square">
            <a:prstTxWarp prst="textNoShape">
              <a:avLst/>
            </a:prstTxWarp>
            <a:spAutoFit/>
          </a:bodyPr>
          <a:lstStyle/>
          <a:p>
            <a:r>
              <a:rPr lang="en-US" sz="1200" dirty="0">
                <a:latin typeface="Arial" pitchFamily="-107" charset="0"/>
                <a:ea typeface="Arial" pitchFamily="-107" charset="0"/>
                <a:cs typeface="Arial" pitchFamily="-107" charset="0"/>
              </a:rPr>
              <a:t>*</a:t>
            </a:r>
            <a:r>
              <a:rPr lang="en-US" sz="1200" dirty="0">
                <a:latin typeface="Arial" pitchFamily="31" charset="0"/>
              </a:rPr>
              <a:t>ITT-TLOVR = Intention to Treat-Time to Loss of Virologic Response</a:t>
            </a:r>
            <a:endParaRPr lang="en-US" sz="1200" dirty="0">
              <a:latin typeface="Arial" pitchFamily="-107" charset="0"/>
              <a:ea typeface="Arial" pitchFamily="-107" charset="0"/>
              <a:cs typeface="Arial" pitchFamily="-107" charset="0"/>
            </a:endParaRPr>
          </a:p>
        </p:txBody>
      </p:sp>
      <p:sp>
        <p:nvSpPr>
          <p:cNvPr id="8" name="Rectangle 7"/>
          <p:cNvSpPr/>
          <p:nvPr/>
        </p:nvSpPr>
        <p:spPr>
          <a:xfrm>
            <a:off x="3898828" y="494538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207/351</a:t>
            </a:r>
          </a:p>
        </p:txBody>
      </p:sp>
      <p:sp>
        <p:nvSpPr>
          <p:cNvPr id="9" name="Rectangle 8"/>
          <p:cNvSpPr/>
          <p:nvPr/>
        </p:nvSpPr>
        <p:spPr>
          <a:xfrm>
            <a:off x="5384800" y="494538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203/351</a:t>
            </a:r>
          </a:p>
        </p:txBody>
      </p:sp>
    </p:spTree>
    <p:extLst>
      <p:ext uri="{BB962C8B-B14F-4D97-AF65-F5344CB8AC3E}">
        <p14:creationId xmlns:p14="http://schemas.microsoft.com/office/powerpoint/2010/main" val="946479657"/>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rgbClr val="E7F1CA"/>
                </a:solidFill>
                <a:ea typeface="ＭＳ Ｐゴシック" pitchFamily="22" charset="-128"/>
                <a:cs typeface="ＭＳ Ｐゴシック" pitchFamily="22" charset="-128"/>
              </a:rPr>
              <a:t>Elvitegravir versus Raltegravir in Treatment Experienced</a:t>
            </a:r>
            <a:r>
              <a:rPr lang="en-US" dirty="0">
                <a:ea typeface="ＭＳ Ｐゴシック" pitchFamily="22" charset="-128"/>
                <a:cs typeface="ＭＳ Ｐゴシック" pitchFamily="22" charset="-128"/>
              </a:rPr>
              <a:t/>
            </a:r>
            <a:br>
              <a:rPr lang="en-US" dirty="0">
                <a:ea typeface="ＭＳ Ｐゴシック" pitchFamily="22" charset="-128"/>
                <a:cs typeface="ＭＳ Ｐゴシック" pitchFamily="22" charset="-128"/>
              </a:rPr>
            </a:br>
            <a:r>
              <a:rPr lang="en-US" sz="3100" dirty="0">
                <a:solidFill>
                  <a:srgbClr val="FFFFFF"/>
                </a:solidFill>
                <a:ea typeface="ＭＳ Ｐゴシック" pitchFamily="22" charset="-128"/>
                <a:cs typeface="ＭＳ Ｐゴシック" pitchFamily="22" charset="-128"/>
              </a:rPr>
              <a:t>Study 0145: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sz="2200" dirty="0">
                <a:solidFill>
                  <a:schemeClr val="bg1"/>
                </a:solidFill>
                <a:latin typeface="Arial" pitchFamily="-110" charset="0"/>
                <a:ea typeface="ＭＳ Ｐゴシック" pitchFamily="-110" charset="-128"/>
                <a:cs typeface="ＭＳ Ｐゴシック" pitchFamily="-110" charset="-128"/>
              </a:rPr>
              <a:t>Week 48: Virologic Response ( ITT-TLOVR and Per Protocol*)</a:t>
            </a:r>
          </a:p>
        </p:txBody>
      </p:sp>
      <p:sp>
        <p:nvSpPr>
          <p:cNvPr id="7" name="Content Placeholder 6"/>
          <p:cNvSpPr>
            <a:spLocks noGrp="1"/>
          </p:cNvSpPr>
          <p:nvPr>
            <p:ph type="body" sz="quarter" idx="16"/>
          </p:nvPr>
        </p:nvSpPr>
        <p:spPr/>
        <p:txBody>
          <a:bodyPr/>
          <a:lstStyle/>
          <a:p>
            <a:r>
              <a:rPr lang="en-US" dirty="0"/>
              <a:t>Source: Molina JM, et al. </a:t>
            </a:r>
            <a:r>
              <a:rPr lang="en-US" dirty="0">
                <a:latin typeface="Arial" pitchFamily="22" charset="0"/>
              </a:rPr>
              <a:t>Lancet.  2012;12:27-35</a:t>
            </a:r>
            <a:r>
              <a:rPr lang="en-US" dirty="0">
                <a:latin typeface="Arial" pitchFamily="31" charset="0"/>
              </a:rPr>
              <a:t>.</a:t>
            </a:r>
            <a:r>
              <a:rPr lang="en-US" dirty="0"/>
              <a:t>  </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329116522"/>
              </p:ext>
            </p:extLst>
          </p:nvPr>
        </p:nvGraphicFramePr>
        <p:xfrm>
          <a:off x="457200" y="1828804"/>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12"/>
          <p:cNvSpPr txBox="1">
            <a:spLocks noChangeArrowheads="1"/>
          </p:cNvSpPr>
          <p:nvPr/>
        </p:nvSpPr>
        <p:spPr bwMode="auto">
          <a:xfrm>
            <a:off x="381001" y="6169223"/>
            <a:ext cx="5105399" cy="276999"/>
          </a:xfrm>
          <a:prstGeom prst="rect">
            <a:avLst/>
          </a:prstGeom>
          <a:solidFill>
            <a:srgbClr val="FFFFFF"/>
          </a:solidFill>
          <a:ln w="3175" cap="flat" cmpd="sng" algn="ctr">
            <a:noFill/>
            <a:prstDash val="solid"/>
            <a:miter lim="800000"/>
            <a:headEnd type="none" w="med" len="med"/>
            <a:tailEnd type="none" w="med" len="med"/>
          </a:ln>
        </p:spPr>
        <p:txBody>
          <a:bodyPr wrap="square">
            <a:prstTxWarp prst="textNoShape">
              <a:avLst/>
            </a:prstTxWarp>
            <a:spAutoFit/>
          </a:bodyPr>
          <a:lstStyle/>
          <a:p>
            <a:r>
              <a:rPr lang="en-US" sz="1200" dirty="0">
                <a:latin typeface="Arial" pitchFamily="-107" charset="0"/>
                <a:ea typeface="Arial" pitchFamily="-107" charset="0"/>
                <a:cs typeface="Arial" pitchFamily="-107" charset="0"/>
              </a:rPr>
              <a:t>*</a:t>
            </a:r>
            <a:r>
              <a:rPr lang="en-US" sz="1200" dirty="0">
                <a:latin typeface="Arial" pitchFamily="31" charset="0"/>
              </a:rPr>
              <a:t>ITT-TLOVR = Intention to Treat-Time to Loss of Virologic Response</a:t>
            </a:r>
            <a:endParaRPr lang="en-US" sz="1200" dirty="0">
              <a:latin typeface="Arial" pitchFamily="-107" charset="0"/>
              <a:ea typeface="Arial" pitchFamily="-107" charset="0"/>
              <a:cs typeface="Arial" pitchFamily="-107" charset="0"/>
            </a:endParaRPr>
          </a:p>
        </p:txBody>
      </p:sp>
      <p:sp>
        <p:nvSpPr>
          <p:cNvPr id="8" name="Rectangle 7"/>
          <p:cNvSpPr/>
          <p:nvPr/>
        </p:nvSpPr>
        <p:spPr>
          <a:xfrm>
            <a:off x="5765800" y="491490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202/271</a:t>
            </a:r>
          </a:p>
        </p:txBody>
      </p:sp>
      <p:sp>
        <p:nvSpPr>
          <p:cNvPr id="9" name="Rectangle 8"/>
          <p:cNvSpPr/>
          <p:nvPr/>
        </p:nvSpPr>
        <p:spPr>
          <a:xfrm>
            <a:off x="6934638" y="491490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197/269</a:t>
            </a:r>
          </a:p>
        </p:txBody>
      </p:sp>
      <p:sp>
        <p:nvSpPr>
          <p:cNvPr id="11" name="Rectangle 10"/>
          <p:cNvSpPr/>
          <p:nvPr/>
        </p:nvSpPr>
        <p:spPr>
          <a:xfrm>
            <a:off x="2362200" y="491490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207/351</a:t>
            </a:r>
          </a:p>
        </p:txBody>
      </p:sp>
      <p:sp>
        <p:nvSpPr>
          <p:cNvPr id="12" name="Rectangle 11"/>
          <p:cNvSpPr/>
          <p:nvPr/>
        </p:nvSpPr>
        <p:spPr>
          <a:xfrm>
            <a:off x="3531038" y="491490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203/351</a:t>
            </a:r>
          </a:p>
        </p:txBody>
      </p:sp>
    </p:spTree>
    <p:extLst>
      <p:ext uri="{BB962C8B-B14F-4D97-AF65-F5344CB8AC3E}">
        <p14:creationId xmlns:p14="http://schemas.microsoft.com/office/powerpoint/2010/main" val="2534277973"/>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rgbClr val="E7F1CA"/>
                </a:solidFill>
                <a:ea typeface="ＭＳ Ｐゴシック" pitchFamily="22" charset="-128"/>
                <a:cs typeface="ＭＳ Ｐゴシック" pitchFamily="22" charset="-128"/>
              </a:rPr>
              <a:t>Elvitegravir versus Raltegravir in Treatment Experienced</a:t>
            </a:r>
            <a:r>
              <a:rPr lang="en-US" dirty="0">
                <a:ea typeface="ＭＳ Ｐゴシック" pitchFamily="22" charset="-128"/>
                <a:cs typeface="ＭＳ Ｐゴシック" pitchFamily="22" charset="-128"/>
              </a:rPr>
              <a:t/>
            </a:r>
            <a:br>
              <a:rPr lang="en-US" dirty="0">
                <a:ea typeface="ＭＳ Ｐゴシック" pitchFamily="22" charset="-128"/>
                <a:cs typeface="ＭＳ Ｐゴシック" pitchFamily="22" charset="-128"/>
              </a:rPr>
            </a:br>
            <a:r>
              <a:rPr lang="en-US" sz="3100" dirty="0">
                <a:solidFill>
                  <a:srgbClr val="FFFFFF"/>
                </a:solidFill>
                <a:ea typeface="ＭＳ Ｐゴシック" pitchFamily="22" charset="-128"/>
                <a:cs typeface="ＭＳ Ｐゴシック" pitchFamily="22" charset="-128"/>
              </a:rPr>
              <a:t>Study 0145: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a:t>
            </a:r>
            <a:r>
              <a:rPr lang="en-US" dirty="0" err="1">
                <a:solidFill>
                  <a:schemeClr val="bg1"/>
                </a:solidFill>
                <a:latin typeface="Arial" pitchFamily="-110" charset="0"/>
                <a:ea typeface="ＭＳ Ｐゴシック" pitchFamily="-110" charset="-128"/>
                <a:cs typeface="ＭＳ Ｐゴシック" pitchFamily="-110" charset="-128"/>
              </a:rPr>
              <a:t>mITT</a:t>
            </a:r>
            <a:r>
              <a:rPr lang="en-US" dirty="0">
                <a:solidFill>
                  <a:schemeClr val="bg1"/>
                </a:solidFill>
                <a:latin typeface="Arial" pitchFamily="-110" charset="0"/>
                <a:ea typeface="ＭＳ Ｐゴシック" pitchFamily="-110" charset="-128"/>
                <a:cs typeface="ＭＳ Ｐゴシック" pitchFamily="-110" charset="-128"/>
              </a:rPr>
              <a:t>)</a:t>
            </a:r>
          </a:p>
        </p:txBody>
      </p:sp>
      <p:sp>
        <p:nvSpPr>
          <p:cNvPr id="7" name="Content Placeholder 6"/>
          <p:cNvSpPr>
            <a:spLocks noGrp="1"/>
          </p:cNvSpPr>
          <p:nvPr>
            <p:ph type="body" sz="quarter" idx="16"/>
          </p:nvPr>
        </p:nvSpPr>
        <p:spPr/>
        <p:txBody>
          <a:bodyPr/>
          <a:lstStyle/>
          <a:p>
            <a:r>
              <a:rPr lang="en-US" dirty="0"/>
              <a:t>Source: Molina JM, et al. </a:t>
            </a:r>
            <a:r>
              <a:rPr lang="en-US" dirty="0">
                <a:latin typeface="Arial" pitchFamily="22" charset="0"/>
              </a:rPr>
              <a:t>Lancet.  2012;12:27-35</a:t>
            </a:r>
            <a:r>
              <a:rPr lang="en-US" dirty="0">
                <a:latin typeface="Arial" pitchFamily="31" charset="0"/>
              </a:rPr>
              <a:t>.</a:t>
            </a:r>
            <a:r>
              <a:rPr lang="en-US" dirty="0"/>
              <a:t>  </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8466068"/>
              </p:ext>
            </p:extLst>
          </p:nvPr>
        </p:nvGraphicFramePr>
        <p:xfrm>
          <a:off x="457200" y="1828804"/>
          <a:ext cx="8229600" cy="425194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12"/>
          <p:cNvSpPr txBox="1">
            <a:spLocks noChangeArrowheads="1"/>
          </p:cNvSpPr>
          <p:nvPr/>
        </p:nvSpPr>
        <p:spPr bwMode="auto">
          <a:xfrm>
            <a:off x="381001" y="6169223"/>
            <a:ext cx="5105399" cy="276999"/>
          </a:xfrm>
          <a:prstGeom prst="rect">
            <a:avLst/>
          </a:prstGeom>
          <a:solidFill>
            <a:srgbClr val="FFFFFF"/>
          </a:solidFill>
          <a:ln w="3175" cap="flat" cmpd="sng" algn="ctr">
            <a:noFill/>
            <a:prstDash val="solid"/>
            <a:miter lim="800000"/>
            <a:headEnd type="none" w="med" len="med"/>
            <a:tailEnd type="none" w="med" len="med"/>
          </a:ln>
        </p:spPr>
        <p:txBody>
          <a:bodyPr wrap="square">
            <a:prstTxWarp prst="textNoShape">
              <a:avLst/>
            </a:prstTxWarp>
            <a:spAutoFit/>
          </a:bodyPr>
          <a:lstStyle/>
          <a:p>
            <a:r>
              <a:rPr lang="en-US" sz="1200" dirty="0">
                <a:latin typeface="Arial" pitchFamily="-107" charset="0"/>
                <a:ea typeface="Arial" pitchFamily="-107" charset="0"/>
                <a:cs typeface="Arial" pitchFamily="-107" charset="0"/>
              </a:rPr>
              <a:t>*</a:t>
            </a:r>
            <a:r>
              <a:rPr lang="en-US" sz="1200" dirty="0">
                <a:latin typeface="Arial" pitchFamily="31" charset="0"/>
              </a:rPr>
              <a:t>ITT-TLOVR = Intention to Treat-Time to Loss of Virologic Response</a:t>
            </a:r>
            <a:endParaRPr lang="en-US" sz="1200" dirty="0">
              <a:latin typeface="Arial" pitchFamily="-107" charset="0"/>
              <a:ea typeface="Arial" pitchFamily="-107" charset="0"/>
              <a:cs typeface="Arial" pitchFamily="-107" charset="0"/>
            </a:endParaRPr>
          </a:p>
        </p:txBody>
      </p:sp>
      <p:sp>
        <p:nvSpPr>
          <p:cNvPr id="8" name="Rectangle 7"/>
          <p:cNvSpPr/>
          <p:nvPr/>
        </p:nvSpPr>
        <p:spPr>
          <a:xfrm>
            <a:off x="2324100" y="496570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171/261</a:t>
            </a:r>
          </a:p>
        </p:txBody>
      </p:sp>
      <p:sp>
        <p:nvSpPr>
          <p:cNvPr id="9" name="Rectangle 8"/>
          <p:cNvSpPr/>
          <p:nvPr/>
        </p:nvSpPr>
        <p:spPr>
          <a:xfrm>
            <a:off x="3390900" y="496570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168/261</a:t>
            </a:r>
          </a:p>
        </p:txBody>
      </p:sp>
      <p:sp>
        <p:nvSpPr>
          <p:cNvPr id="11" name="Rectangle 10"/>
          <p:cNvSpPr/>
          <p:nvPr/>
        </p:nvSpPr>
        <p:spPr>
          <a:xfrm>
            <a:off x="5791200" y="496570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39/90</a:t>
            </a:r>
          </a:p>
        </p:txBody>
      </p:sp>
      <p:sp>
        <p:nvSpPr>
          <p:cNvPr id="12" name="Rectangle 11"/>
          <p:cNvSpPr/>
          <p:nvPr/>
        </p:nvSpPr>
        <p:spPr>
          <a:xfrm>
            <a:off x="6858000" y="4965700"/>
            <a:ext cx="91396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solidFill>
                  <a:schemeClr val="bg1"/>
                </a:solidFill>
              </a:rPr>
              <a:t>34/90</a:t>
            </a:r>
          </a:p>
        </p:txBody>
      </p:sp>
    </p:spTree>
    <p:extLst>
      <p:ext uri="{BB962C8B-B14F-4D97-AF65-F5344CB8AC3E}">
        <p14:creationId xmlns:p14="http://schemas.microsoft.com/office/powerpoint/2010/main" val="3953302450"/>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solidFill>
                  <a:srgbClr val="E7F1CA"/>
                </a:solidFill>
                <a:ea typeface="ＭＳ Ｐゴシック" pitchFamily="22" charset="-128"/>
                <a:cs typeface="ＭＳ Ｐゴシック" pitchFamily="22" charset="-128"/>
              </a:rPr>
              <a:t>Elvitegravir versus Raltegravir in Treatment Experienced</a:t>
            </a:r>
            <a:r>
              <a:rPr lang="en-US" dirty="0">
                <a:ea typeface="ＭＳ Ｐゴシック" pitchFamily="22" charset="-128"/>
                <a:cs typeface="ＭＳ Ｐゴシック" pitchFamily="22" charset="-128"/>
              </a:rPr>
              <a:t/>
            </a:r>
            <a:br>
              <a:rPr lang="en-US" dirty="0">
                <a:ea typeface="ＭＳ Ｐゴシック" pitchFamily="22" charset="-128"/>
                <a:cs typeface="ＭＳ Ｐゴシック" pitchFamily="22" charset="-128"/>
              </a:rPr>
            </a:br>
            <a:r>
              <a:rPr lang="en-US" sz="3100" dirty="0">
                <a:solidFill>
                  <a:srgbClr val="FFFFFF"/>
                </a:solidFill>
                <a:ea typeface="ＭＳ Ｐゴシック" pitchFamily="22" charset="-128"/>
                <a:cs typeface="ＭＳ Ｐゴシック" pitchFamily="22" charset="-128"/>
              </a:rPr>
              <a:t>Study 0145: Results</a:t>
            </a:r>
            <a:endParaRPr lang="en-US" sz="3100" dirty="0"/>
          </a:p>
        </p:txBody>
      </p:sp>
      <p:sp>
        <p:nvSpPr>
          <p:cNvPr id="7" name="Content Placeholder 6"/>
          <p:cNvSpPr>
            <a:spLocks noGrp="1"/>
          </p:cNvSpPr>
          <p:nvPr>
            <p:ph type="body" sz="quarter" idx="14"/>
          </p:nvPr>
        </p:nvSpPr>
        <p:spPr/>
        <p:txBody>
          <a:bodyPr/>
          <a:lstStyle/>
          <a:p>
            <a:r>
              <a:rPr lang="en-US" dirty="0"/>
              <a:t>Source: Molina JM, et al. </a:t>
            </a:r>
            <a:r>
              <a:rPr lang="en-US" dirty="0">
                <a:latin typeface="Arial" pitchFamily="22" charset="0"/>
              </a:rPr>
              <a:t>Lancet.  2012;12:27-35</a:t>
            </a:r>
            <a:r>
              <a:rPr lang="en-US" dirty="0">
                <a:latin typeface="Arial" pitchFamily="31" charset="0"/>
              </a:rPr>
              <a:t>.</a:t>
            </a:r>
            <a:r>
              <a:rPr lang="en-US" dirty="0"/>
              <a:t>  </a:t>
            </a:r>
            <a:endParaRPr lang="en-US" dirty="0">
              <a:latin typeface="Arial" pitchFamily="22" charset="0"/>
            </a:endParaRPr>
          </a:p>
        </p:txBody>
      </p:sp>
      <p:graphicFrame>
        <p:nvGraphicFramePr>
          <p:cNvPr id="8" name="Group 65"/>
          <p:cNvGraphicFramePr>
            <a:graphicFrameLocks noGrp="1"/>
          </p:cNvGraphicFramePr>
          <p:nvPr>
            <p:extLst>
              <p:ext uri="{D42A27DB-BD31-4B8C-83A1-F6EECF244321}">
                <p14:modId xmlns:p14="http://schemas.microsoft.com/office/powerpoint/2010/main" val="1595652884"/>
              </p:ext>
            </p:extLst>
          </p:nvPr>
        </p:nvGraphicFramePr>
        <p:xfrm>
          <a:off x="350413" y="1323769"/>
          <a:ext cx="8453196" cy="4890144"/>
        </p:xfrm>
        <a:graphic>
          <a:graphicData uri="http://schemas.openxmlformats.org/drawingml/2006/table">
            <a:tbl>
              <a:tblPr>
                <a:effectLst/>
              </a:tblPr>
              <a:tblGrid>
                <a:gridCol w="3934586">
                  <a:extLst>
                    <a:ext uri="{9D8B030D-6E8A-4147-A177-3AD203B41FA5}">
                      <a16:colId xmlns:a16="http://schemas.microsoft.com/office/drawing/2014/main" val="20000"/>
                    </a:ext>
                  </a:extLst>
                </a:gridCol>
                <a:gridCol w="2259305">
                  <a:extLst>
                    <a:ext uri="{9D8B030D-6E8A-4147-A177-3AD203B41FA5}">
                      <a16:colId xmlns:a16="http://schemas.microsoft.com/office/drawing/2014/main" val="20001"/>
                    </a:ext>
                  </a:extLst>
                </a:gridCol>
                <a:gridCol w="2259305">
                  <a:extLst>
                    <a:ext uri="{9D8B030D-6E8A-4147-A177-3AD203B41FA5}">
                      <a16:colId xmlns:a16="http://schemas.microsoft.com/office/drawing/2014/main" val="20002"/>
                    </a:ext>
                  </a:extLst>
                </a:gridCol>
              </a:tblGrid>
              <a:tr h="38752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FFFF"/>
                          </a:solidFill>
                        </a:rPr>
                        <a:t>Resistance Development by Week 48</a:t>
                      </a:r>
                    </a:p>
                  </a:txBody>
                  <a:tcPr marL="65762" marR="65762" marT="32871" marB="32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649729">
                <a:tc>
                  <a:txBody>
                    <a:bodyPr/>
                    <a:lstStyle/>
                    <a:p>
                      <a:pPr marL="0" indent="0" algn="l"/>
                      <a:r>
                        <a:rPr kumimoji="0" lang="en-US" sz="1600" b="1" i="0" u="none" strike="noStrike" cap="none" normalizeH="0" baseline="0" dirty="0">
                          <a:ln>
                            <a:noFill/>
                          </a:ln>
                          <a:solidFill>
                            <a:srgbClr val="000000"/>
                          </a:solidFill>
                          <a:effectLst/>
                          <a:latin typeface="+mn-lt"/>
                          <a:ea typeface="ＭＳ Ｐゴシック" pitchFamily="-108" charset="-128"/>
                          <a:cs typeface="Arial"/>
                        </a:rPr>
                        <a:t>Subjects with Virologic Failure</a:t>
                      </a:r>
                    </a:p>
                  </a:txBody>
                  <a:tcPr marL="65762"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indent="0" algn="ctr"/>
                      <a:r>
                        <a:rPr kumimoji="0" lang="en-US" sz="1600" b="1" i="0" u="none" strike="noStrike" cap="none" normalizeH="0" baseline="0" dirty="0">
                          <a:ln>
                            <a:noFill/>
                          </a:ln>
                          <a:solidFill>
                            <a:schemeClr val="bg1"/>
                          </a:solidFill>
                          <a:effectLst/>
                          <a:latin typeface="+mn-lt"/>
                          <a:ea typeface="ＭＳ Ｐゴシック" pitchFamily="-108" charset="-128"/>
                          <a:cs typeface="Arial"/>
                        </a:rPr>
                        <a:t>Elvitegravir</a:t>
                      </a:r>
                      <a:br>
                        <a:rPr kumimoji="0" lang="en-US" sz="1600" b="1" i="0" u="none" strike="noStrike" cap="none" normalizeH="0" baseline="0" dirty="0">
                          <a:ln>
                            <a:noFill/>
                          </a:ln>
                          <a:solidFill>
                            <a:schemeClr val="bg1"/>
                          </a:solidFill>
                          <a:effectLst/>
                          <a:latin typeface="+mn-lt"/>
                          <a:ea typeface="ＭＳ Ｐゴシック" pitchFamily="-108" charset="-128"/>
                          <a:cs typeface="Arial"/>
                        </a:rPr>
                      </a:br>
                      <a:r>
                        <a:rPr kumimoji="0" lang="en-US" sz="1400" b="0" i="0" u="none" strike="noStrike" cap="none" normalizeH="0" baseline="0" dirty="0">
                          <a:ln>
                            <a:noFill/>
                          </a:ln>
                          <a:solidFill>
                            <a:schemeClr val="bg1"/>
                          </a:solidFill>
                          <a:effectLst/>
                          <a:latin typeface="+mn-lt"/>
                          <a:ea typeface="ＭＳ Ｐゴシック" pitchFamily="-108" charset="-128"/>
                          <a:cs typeface="Arial"/>
                        </a:rPr>
                        <a:t>(n = 61)</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indent="0" algn="ctr"/>
                      <a:r>
                        <a:rPr kumimoji="0" lang="en-US" sz="1600" b="1" i="0" u="none" strike="noStrike" cap="none" normalizeH="0" baseline="0" dirty="0">
                          <a:ln>
                            <a:noFill/>
                          </a:ln>
                          <a:solidFill>
                            <a:schemeClr val="bg1"/>
                          </a:solidFill>
                          <a:effectLst/>
                          <a:latin typeface="+mn-lt"/>
                          <a:ea typeface="ＭＳ Ｐゴシック" pitchFamily="-108" charset="-128"/>
                          <a:cs typeface="Arial"/>
                        </a:rPr>
                        <a:t>Raltegravir</a:t>
                      </a:r>
                      <a:br>
                        <a:rPr kumimoji="0" lang="en-US" sz="1600" b="1" i="0" u="none" strike="noStrike" cap="none" normalizeH="0" baseline="0" dirty="0">
                          <a:ln>
                            <a:noFill/>
                          </a:ln>
                          <a:solidFill>
                            <a:schemeClr val="bg1"/>
                          </a:solidFill>
                          <a:effectLst/>
                          <a:latin typeface="+mn-lt"/>
                          <a:ea typeface="ＭＳ Ｐゴシック" pitchFamily="-108" charset="-128"/>
                          <a:cs typeface="Arial"/>
                        </a:rPr>
                      </a:br>
                      <a:r>
                        <a:rPr kumimoji="0" lang="en-US" sz="1400" b="0" i="0" u="none" strike="noStrike" cap="none" normalizeH="0" baseline="0" dirty="0">
                          <a:ln>
                            <a:noFill/>
                          </a:ln>
                          <a:solidFill>
                            <a:schemeClr val="bg1"/>
                          </a:solidFill>
                          <a:effectLst/>
                          <a:latin typeface="+mn-lt"/>
                          <a:ea typeface="ＭＳ Ｐゴシック" pitchFamily="-108" charset="-128"/>
                          <a:cs typeface="Arial"/>
                        </a:rPr>
                        <a:t>(n= 75)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9926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Any NRTI-Resistance</a:t>
                      </a:r>
                    </a:p>
                  </a:txBody>
                  <a:tcPr marL="65762"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 of 59 (12%)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10 of 75 (13%)</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39926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Any PI-Resistance</a:t>
                      </a:r>
                    </a:p>
                  </a:txBody>
                  <a:tcPr marL="65762"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 of 59 (7%)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 of 75 (4%)</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39926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Any</a:t>
                      </a:r>
                      <a:r>
                        <a:rPr lang="en-US" sz="1600" kern="1200" spc="-30" baseline="0" dirty="0">
                          <a:solidFill>
                            <a:srgbClr val="000000"/>
                          </a:solidFill>
                          <a:latin typeface="+mn-lt"/>
                          <a:ea typeface="+mn-ea"/>
                          <a:cs typeface="Arial"/>
                        </a:rPr>
                        <a:t> Integrase-</a:t>
                      </a:r>
                      <a:r>
                        <a:rPr lang="en-US" sz="1600" kern="1200" spc="-30" dirty="0">
                          <a:solidFill>
                            <a:srgbClr val="000000"/>
                          </a:solidFill>
                          <a:latin typeface="+mn-lt"/>
                          <a:ea typeface="+mn-ea"/>
                          <a:cs typeface="Arial"/>
                        </a:rPr>
                        <a:t>Resistance</a:t>
                      </a:r>
                    </a:p>
                  </a:txBody>
                  <a:tcPr marL="65762"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16 of 60 (27%)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15 of 72 (21%)</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39926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T66I/A</a:t>
                      </a:r>
                    </a:p>
                  </a:txBody>
                  <a:tcPr marL="274320"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 (12%)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r h="39926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E92Q</a:t>
                      </a:r>
                    </a:p>
                  </a:txBody>
                  <a:tcPr marL="274320"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 (8%)</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 (1)%</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r h="39926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T97A</a:t>
                      </a:r>
                    </a:p>
                  </a:txBody>
                  <a:tcPr marL="274320"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 (5%)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 (4)%</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7"/>
                  </a:ext>
                </a:extLst>
              </a:tr>
              <a:tr h="36433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Y143R/H/C</a:t>
                      </a:r>
                    </a:p>
                  </a:txBody>
                  <a:tcPr marL="274320"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 (1)%</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8"/>
                  </a:ext>
                </a:extLst>
              </a:tr>
              <a:tr h="36433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S147G</a:t>
                      </a:r>
                    </a:p>
                  </a:txBody>
                  <a:tcPr marL="274320"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 (5%)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9"/>
                  </a:ext>
                </a:extLst>
              </a:tr>
              <a:tr h="36433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Q148R/H</a:t>
                      </a:r>
                    </a:p>
                  </a:txBody>
                  <a:tcPr marL="274320"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 (5%)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 (6)%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0"/>
                  </a:ext>
                </a:extLst>
              </a:tr>
              <a:tr h="364331">
                <a:tc>
                  <a:txBody>
                    <a:bodyPr/>
                    <a:lstStyle/>
                    <a:p>
                      <a:pPr marL="58738"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N155H</a:t>
                      </a:r>
                    </a:p>
                  </a:txBody>
                  <a:tcPr marL="274320" marR="65762" marT="32871" marB="32871"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 (5%)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9 (13)%</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67975487"/>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Elvitegravir versus Raltegravir in Treatment Experienced</a:t>
            </a:r>
            <a:r>
              <a:rPr lang="en-US" sz="2400" dirty="0">
                <a:ea typeface="ＭＳ Ｐゴシック" pitchFamily="22" charset="-128"/>
                <a:cs typeface="ＭＳ Ｐゴシック" pitchFamily="22" charset="-128"/>
              </a:rPr>
              <a:t/>
            </a:r>
            <a:br>
              <a:rPr lang="en-US" sz="2400" dirty="0">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Study 0145: Conclusions</a:t>
            </a:r>
            <a:endParaRPr lang="en-US" sz="2800" dirty="0"/>
          </a:p>
        </p:txBody>
      </p:sp>
      <p:sp>
        <p:nvSpPr>
          <p:cNvPr id="9" name="Content Placeholder 8"/>
          <p:cNvSpPr>
            <a:spLocks noGrp="1"/>
          </p:cNvSpPr>
          <p:nvPr>
            <p:ph type="body" sz="quarter" idx="14"/>
          </p:nvPr>
        </p:nvSpPr>
        <p:spPr/>
        <p:txBody>
          <a:bodyPr/>
          <a:lstStyle/>
          <a:p>
            <a:r>
              <a:rPr lang="en-US" dirty="0"/>
              <a:t>Source: Molina JM, et al. </a:t>
            </a:r>
            <a:r>
              <a:rPr lang="en-US" dirty="0">
                <a:latin typeface="Arial" pitchFamily="22" charset="0"/>
              </a:rPr>
              <a:t>Lancet.  2012;12:27-35</a:t>
            </a:r>
            <a:r>
              <a:rPr lang="en-US" dirty="0">
                <a:latin typeface="Arial" pitchFamily="31" charset="0"/>
              </a:rPr>
              <a:t>.</a:t>
            </a:r>
            <a:r>
              <a:rPr lang="en-US" dirty="0"/>
              <a:t>  </a:t>
            </a:r>
            <a:endParaRPr lang="en-US" dirty="0">
              <a:latin typeface="Arial" pitchFamily="22" charset="0"/>
            </a:endParaRPr>
          </a:p>
        </p:txBody>
      </p:sp>
      <p:graphicFrame>
        <p:nvGraphicFramePr>
          <p:cNvPr id="6" name="Table 5"/>
          <p:cNvGraphicFramePr>
            <a:graphicFrameLocks noGrp="1"/>
          </p:cNvGraphicFramePr>
          <p:nvPr>
            <p:extLst/>
          </p:nvPr>
        </p:nvGraphicFramePr>
        <p:xfrm>
          <a:off x="0" y="2514600"/>
          <a:ext cx="9144000" cy="2143759"/>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2800"/>
                        </a:lnSpc>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dirty="0" err="1">
                          <a:solidFill>
                            <a:srgbClr val="000000"/>
                          </a:solidFill>
                          <a:latin typeface="Arial"/>
                          <a:cs typeface="Arial"/>
                        </a:rPr>
                        <a:t>E</a:t>
                      </a:r>
                      <a:r>
                        <a:rPr lang="en-US" sz="2000" b="0" kern="1200" dirty="0" err="1">
                          <a:solidFill>
                            <a:srgbClr val="000000"/>
                          </a:solidFill>
                          <a:latin typeface="Arial"/>
                          <a:ea typeface="+mn-ea"/>
                          <a:cs typeface="Arial"/>
                        </a:rPr>
                        <a:t>lvitegravir</a:t>
                      </a:r>
                      <a:r>
                        <a:rPr lang="en-US" sz="2000" b="0" kern="1200" dirty="0">
                          <a:solidFill>
                            <a:srgbClr val="000000"/>
                          </a:solidFill>
                          <a:latin typeface="Arial"/>
                          <a:ea typeface="+mn-ea"/>
                          <a:cs typeface="Arial"/>
                        </a:rPr>
                        <a:t> used in combination with a ritonavir-boosted protease inhibitor in treatment-experienced patients has similar efficacy and safety to raltegravir. Since </a:t>
                      </a:r>
                      <a:r>
                        <a:rPr lang="en-US" sz="2000" b="0" kern="1200" dirty="0" err="1">
                          <a:solidFill>
                            <a:srgbClr val="000000"/>
                          </a:solidFill>
                          <a:latin typeface="Arial"/>
                          <a:ea typeface="+mn-ea"/>
                          <a:cs typeface="Arial"/>
                        </a:rPr>
                        <a:t>elvitegravir</a:t>
                      </a:r>
                      <a:r>
                        <a:rPr lang="en-US" sz="2000" b="0" kern="1200" dirty="0">
                          <a:solidFill>
                            <a:srgbClr val="000000"/>
                          </a:solidFill>
                          <a:latin typeface="Arial"/>
                          <a:ea typeface="+mn-ea"/>
                          <a:cs typeface="Arial"/>
                        </a:rPr>
                        <a:t> can be given once a day compared with twice a day for raltegravir, </a:t>
                      </a:r>
                      <a:r>
                        <a:rPr lang="en-US" sz="2000" b="0" kern="1200" dirty="0" err="1">
                          <a:solidFill>
                            <a:srgbClr val="000000"/>
                          </a:solidFill>
                          <a:latin typeface="Arial"/>
                          <a:ea typeface="+mn-ea"/>
                          <a:cs typeface="Arial"/>
                        </a:rPr>
                        <a:t>elvitegravir</a:t>
                      </a:r>
                      <a:r>
                        <a:rPr lang="en-US" sz="2000" b="0" kern="1200" dirty="0">
                          <a:solidFill>
                            <a:srgbClr val="000000"/>
                          </a:solidFill>
                          <a:latin typeface="Arial"/>
                          <a:ea typeface="+mn-ea"/>
                          <a:cs typeface="Arial"/>
                        </a:rPr>
                        <a:t> might improve patients' adherence</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44230878"/>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 </a:t>
            </a:r>
            <a:r>
              <a:rPr lang="en-US" sz="2700" b="0" dirty="0"/>
              <a:t>Dolutegravir </a:t>
            </a:r>
            <a:r>
              <a:rPr lang="en-US" sz="2700" b="0" dirty="0">
                <a:ea typeface="ＭＳ Ｐゴシック" pitchFamily="22" charset="-128"/>
                <a:cs typeface="ＭＳ Ｐゴシック" pitchFamily="22" charset="-128"/>
              </a:rPr>
              <a:t>versus Raltegravir in Treatment Experienced</a:t>
            </a:r>
            <a:r>
              <a:rPr lang="en-US" sz="2700" dirty="0"/>
              <a:t/>
            </a:r>
            <a:br>
              <a:rPr lang="en-US" sz="2700" dirty="0"/>
            </a:br>
            <a:r>
              <a:rPr lang="en-US" sz="3600" dirty="0"/>
              <a:t>SAILING Study</a:t>
            </a:r>
          </a:p>
        </p:txBody>
      </p:sp>
      <p:sp>
        <p:nvSpPr>
          <p:cNvPr id="4" name="Text Placeholder 3">
            <a:extLst>
              <a:ext uri="{FF2B5EF4-FFF2-40B4-BE49-F238E27FC236}">
                <a16:creationId xmlns:a16="http://schemas.microsoft.com/office/drawing/2014/main" id="{0D60855E-DD95-9F48-A846-5E9BD2167A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0230255"/>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46646</TotalTime>
  <Words>11178</Words>
  <Application>Microsoft Office PowerPoint</Application>
  <PresentationFormat>On-screen Show (4:3)</PresentationFormat>
  <Paragraphs>1146</Paragraphs>
  <Slides>179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179</vt:i4>
      </vt:variant>
    </vt:vector>
  </HeadingPairs>
  <TitlesOfParts>
    <vt:vector size="186" baseType="lpstr">
      <vt:lpstr>ＭＳ Ｐゴシック</vt:lpstr>
      <vt:lpstr>Arial</vt:lpstr>
      <vt:lpstr>Geneva</vt:lpstr>
      <vt:lpstr>Lucida Grande</vt:lpstr>
      <vt:lpstr>Times New Roman</vt:lpstr>
      <vt:lpstr>Zapf Dingbats</vt:lpstr>
      <vt:lpstr>NCRC</vt:lpstr>
      <vt:lpstr>Raltegravir (Isentress)</vt:lpstr>
      <vt:lpstr> Raltegravir (Isentress) </vt:lpstr>
      <vt:lpstr>Raltegravir (Isentress)</vt:lpstr>
      <vt:lpstr>PowerPoint Presentation</vt:lpstr>
      <vt:lpstr>PowerPoint Presentation</vt:lpstr>
      <vt:lpstr>PowerPoint Presentation</vt:lpstr>
      <vt:lpstr>Raltegravir</vt:lpstr>
      <vt:lpstr>Raltegravir + TDF-FTC  versus Efavirenz + TDF-FTC  STARTMRK Trial</vt:lpstr>
      <vt:lpstr>Raltegravir + TDF-FTC vs. Efavirenz + TDF-FTC STARTMRK: Study Design</vt:lpstr>
      <vt:lpstr>Raltegravir + TDF-FTC vs. Efavirenz + TDF- FTC  STARTMRK: Result</vt:lpstr>
      <vt:lpstr>Raltegravir + TDF-FTC versus Efavirenz + TDF-FTC STARTMRK: Result</vt:lpstr>
      <vt:lpstr>Raltegravir versus Efavirenz in Combination Therapy   STARTMRK Trial: Results</vt:lpstr>
      <vt:lpstr>Raltegravir + TDF-FTC vs. Efavirenz + TDF-FTC STARTMRK: Result</vt:lpstr>
      <vt:lpstr>Raltegravir + TDF-FTC vs. Efavirenz + TDF-FTC STARTMRK: Result</vt:lpstr>
      <vt:lpstr>Raltegravir + TDF-FTC versus Efavirenz + TDF-FTC STARTMRK: Common Adverse Events</vt:lpstr>
      <vt:lpstr>Raltegravir + TDF-FTC versus Efavirenz + TDF-FTC STARTMRK: Conclusions</vt:lpstr>
      <vt:lpstr>Raltegravir + TDF-FTC  versus Efavirenz + TDF-FTC STARTMRK Trial: 156 Week Data</vt:lpstr>
      <vt:lpstr>Raltegravir versus Efavirenz in Combination Therapy   STARTMRK: Results at Week 156</vt:lpstr>
      <vt:lpstr>Raltegravir versus Efavirenz in Combination Therapy   STARTMRK Trial: Results at Week 156</vt:lpstr>
      <vt:lpstr>Raltegravir + TDF-FTC  versus Efavirenz + TDF-FTC STARTMRK Trial: 240 Week Data</vt:lpstr>
      <vt:lpstr>Raltegravir versus Efavirenz in Combination Therapy   STARTMRK: Results at Week 240</vt:lpstr>
      <vt:lpstr>Raltegravir versus Efavirenz in Combination Therapy   STARTMRK: Results at Week 240</vt:lpstr>
      <vt:lpstr> Dolutegravir vs. Raltegravir SPRING-2 Study</vt:lpstr>
      <vt:lpstr>Dolutegravir versus Raltegravir SPRING-2: Design</vt:lpstr>
      <vt:lpstr>Dolutegravir versus Raltegravir SPRING-2: Results</vt:lpstr>
      <vt:lpstr>Dolutegravir versus Raltegravir SPRING-2: Results</vt:lpstr>
      <vt:lpstr>Dolutegravir versus Raltegravir SPRING-2: Conclusions</vt:lpstr>
      <vt:lpstr> Dolutegravir vs. Raltegravir SPRING-2 Study: Week 96 Data</vt:lpstr>
      <vt:lpstr>Dolutegravir + 2NRTIs versus Raltegravir + 2NRTIs  SPRING-2 (Week 96): Results</vt:lpstr>
      <vt:lpstr>Dolutegravir versus Raltegravir SPRING-2 (Week 96): Conclusions</vt:lpstr>
      <vt:lpstr>Raltegravir + Abacavir-Lamivudine SHIELD Trial</vt:lpstr>
      <vt:lpstr>Raltegravir + Abacavir-Lamivudine  SHIELD: Study Design</vt:lpstr>
      <vt:lpstr>Raltegravir + Abacavir-Lamivudine  SHIELD: Result</vt:lpstr>
      <vt:lpstr>Raltegravir + Abacavir-Lamivudine  SHIELD: Result</vt:lpstr>
      <vt:lpstr>Raltegravir + Abacavir-Lamivudine  SHIELD: Conclusions </vt:lpstr>
      <vt:lpstr>Raltegravir vs Darunavir/r vs Atazanavir/r  ARDENT (ACTG 5257) Trial</vt:lpstr>
      <vt:lpstr>Raltegravir vs Darunavir/r vs Atazanavir/r ARDENT (ACTG 5257): Study Design</vt:lpstr>
      <vt:lpstr>Raltegravir vs Darunavir/r vs Atazanavir/r ARDENT (ACTG 5257): Results</vt:lpstr>
      <vt:lpstr>Raltegravir vs Darunavir/r vs Atazanavir/r ARDENT (ACTG 5257): Results</vt:lpstr>
      <vt:lpstr>Raltegravir vs Darunavir/r vs Atazanavir/r ARDENT (ACTG 5257): Results</vt:lpstr>
      <vt:lpstr>Raltegravir vs Darunavir/r vs Atazanavir/r ARDENT (ACTG 5257): Conclusions </vt:lpstr>
      <vt:lpstr>Raltegravir</vt:lpstr>
      <vt:lpstr>Raltegravir 800 mg Once Daily versus 400 mg Twice Daily QDMRK Trial</vt:lpstr>
      <vt:lpstr>[Raltegravir 800 mg Once Daily or 400 mg Twice Daily] + TDF-FTC QDMRK: Study Design</vt:lpstr>
      <vt:lpstr>[Raltegravir 800 mg Once Daily or 400 mg Twice Daily] + TDF-FTC QDMRK: Results</vt:lpstr>
      <vt:lpstr>[Raltegravir 800 mg Once Daily or 400 mg Twice Daily] + TDF-FTC QDMRK: Conclusions</vt:lpstr>
      <vt:lpstr>Raltegravir 1200 mg Once Daily versus 400 mg Twice Daily  ONCEMRK Trial</vt:lpstr>
      <vt:lpstr>Raltegravir 1200 mg Once Daily versus 400 mg Twice Daily ONCEMRK: Study Design</vt:lpstr>
      <vt:lpstr>Raltegravir 1200 mg Once Daily versus 400 mg Twice Daily ONCEMRK: Result</vt:lpstr>
      <vt:lpstr>Raltegravir 1200 mg Once Daily versus 400 mg Twice Daily ONCEMRK: Conclusions</vt:lpstr>
      <vt:lpstr>Raltegravir</vt:lpstr>
      <vt:lpstr>Lopinavir-RTV + Raltegravir vs. Lopinavir-RTV + TDF-FTC PROGRESS Trial</vt:lpstr>
      <vt:lpstr>Lopinavir-RTV + Raltegravir vs. Lopinavir-RTV + TDF-FTC PROGRESS: Study Design</vt:lpstr>
      <vt:lpstr>Lopinavir-RTV + Raltegravir vs. Lopinavir-RTV + TDF-FTC PROGRESS: Result</vt:lpstr>
      <vt:lpstr>Lopinavir-RTV + Raltegravir vs. Lopinavir-RTV + TDF-FTC PROGRESS: Result</vt:lpstr>
      <vt:lpstr>Lopinavir-RTV + Raltegravir vs. Lopinavir-RTV + TDF-FTC PROGRESS: Result</vt:lpstr>
      <vt:lpstr>Lopinavir-RTV + Raltegravir vs. Lopinavir-RTV + TDF-FTC PROGRESS: Conclusions</vt:lpstr>
      <vt:lpstr>Raltegravir + Atazanavir vs. Atazanavir/r + TDF-FTC  SPARTAN Trial</vt:lpstr>
      <vt:lpstr>Atazanavir + Raltegravir versus Atazanavir/r + TDF-FTC   SPARTAN: Study Design</vt:lpstr>
      <vt:lpstr>Atazanavir + Raltegravir versus Atazanavir/r + TDF-FTC  SPARTAN: Result</vt:lpstr>
      <vt:lpstr>Atazanavir + Raltegravir versus Atazanavir/r + TDF-FTC  SPARTAN: Result</vt:lpstr>
      <vt:lpstr>Atazanavir + Raltegravir versus Atazanavir/r + TDF-FTC  SPARTAN: Conclusions</vt:lpstr>
      <vt:lpstr>Raltegravir + Darunavir/r versus TDF-FTC + Darunavir/r RADAR Trial</vt:lpstr>
      <vt:lpstr>Raltegravir + Darunavir/r versus TDF-FTC + Darunavir/r RADAR: Study Design</vt:lpstr>
      <vt:lpstr>Raltegravir + Darunavir/r versus TDF-FTC + Darunavir/r RADAR: Result</vt:lpstr>
      <vt:lpstr>Raltegravir + Darunavir/r versus TDF-FTC + Darunavir/r RADAR: Result</vt:lpstr>
      <vt:lpstr>Raltegravir + Darunavir/r versus TDF-FTC + Darunavir/r RADAR: Result</vt:lpstr>
      <vt:lpstr>Raltegravir + Darunavir/r versus TDF-FTC + Darunavir/r RADAR: Conclusions</vt:lpstr>
      <vt:lpstr>Raltegravir plus Ritonavir-Boosted Darunavir  ACTG 5262 Trial</vt:lpstr>
      <vt:lpstr>Raltegravir plus Ritonavir-Boosted Darunavir  ACTG 5262: Study Design</vt:lpstr>
      <vt:lpstr>Raltegravir plus Ritonavir-Boosted Darunavir  ACTG 5262 Trial: Result</vt:lpstr>
      <vt:lpstr>Raltegravir plus Ritonavir-Boosted Darunavir  ACTG 5262 Trial: Result</vt:lpstr>
      <vt:lpstr>Raltegravir plus Ritonavir-Boosted Darunavir ACTG 5262: Result</vt:lpstr>
      <vt:lpstr>Raltegravir plus Ritonavir-Boosted Darunavir ACTG 5262: Conclusions</vt:lpstr>
      <vt:lpstr>Raltegravir plus Ritonavir-Boosted Darunavir  NEAT001/ANRS 143 Trial</vt:lpstr>
      <vt:lpstr>Darunavir/r + Raltegravir versus Darunavir/r + TDF-FTC NEAT001/ANRS143: Study Design</vt:lpstr>
      <vt:lpstr>Darunavir/r + Raltegravir versus Darunavir/r + TDF-FTC NEAT001/ANRS143: Result</vt:lpstr>
      <vt:lpstr>Darunavir/r + Raltegravir versus Darunavir/r + TDF-FTC NEAT001/ANRS143: Result</vt:lpstr>
      <vt:lpstr>Darunavir/r + Raltegravir versus Darunavir/r + TDF-FTC NEAT001/ANRS143: Result</vt:lpstr>
      <vt:lpstr>Darunavir/r + Raltegravir versus Darunavir/r + TDF-FTC NEAT001/ANRS143: Result</vt:lpstr>
      <vt:lpstr>Darunavir/r + Raltegravir versus Darunavir/r + TDF-FTC NEAT001/ANRS143: Result</vt:lpstr>
      <vt:lpstr>Darunavir/r + Raltegravir versus Darunavir/r + TDF-FTC NEAT001/ANRS143: Substudy Result</vt:lpstr>
      <vt:lpstr>Darunavir/r + Raltegravir versus Darunavir/r + TDF-FTC NEAT001/ANRS143: Result</vt:lpstr>
      <vt:lpstr>Darunavir/r + Raltegravir versus Darunavir/r + TDF-FTC NEAT001/ANRS143: Conclusions</vt:lpstr>
      <vt:lpstr>Raltegravir</vt:lpstr>
      <vt:lpstr>Raltegravir + Optimized Background Therapy for Resistant HIV BENCHMRK 1 and 2</vt:lpstr>
      <vt:lpstr>Raltegravir with Optimized Background Therapy for Resistant HIV BENCHMRK 1 and 2: Study Design</vt:lpstr>
      <vt:lpstr>Raltegravir with Optimized Background Therapy for Resistant HIV BENCHMRK 1 and 2: Results</vt:lpstr>
      <vt:lpstr>Raltegravir with Optimized Background Therapy for Resistant HIV BENCHMRK 1 and 2: Conclusions</vt:lpstr>
      <vt:lpstr>Raltegravir with Optimized Background Therapy for Resistant HIV BENCHMRK 1 and 2: Results</vt:lpstr>
      <vt:lpstr>Raltegravir with Optimized Background Therapy for Resistant HIV BENCHMRK 1 and 2: Results</vt:lpstr>
      <vt:lpstr>Elvitegravir versus Raltegravir in Treatment-Experienced GS-183-0145</vt:lpstr>
      <vt:lpstr>Elvitegravir versus Raltegravir in Treatment Experienced Study 0145: Design</vt:lpstr>
      <vt:lpstr>Elvitegravir versus Raltegravir in Treatment Experienced Study 0145: Results</vt:lpstr>
      <vt:lpstr>Elvitegravir versus Raltegravir in Treatment Experienced Study 0145: Results</vt:lpstr>
      <vt:lpstr>Elvitegravir versus Raltegravir in Treatment Experienced Study 0145: Results</vt:lpstr>
      <vt:lpstr>Elvitegravir versus Raltegravir in Treatment Experienced Study 0145: Results</vt:lpstr>
      <vt:lpstr>Elvitegravir versus Raltegravir in Treatment Experienced Study 0145: Conclusions</vt:lpstr>
      <vt:lpstr> Dolutegravir versus Raltegravir in Treatment Experienced SAILING Study</vt:lpstr>
      <vt:lpstr>Dolutegravir versus Raltegravir in Treatment Experienced  SAILING: Study Design</vt:lpstr>
      <vt:lpstr>Dolutegravir versus Raltegravir in Treatment Experienced  SAILING: Results</vt:lpstr>
      <vt:lpstr>Dolutegravir versus Raltegravir in Treatment-Experienced  SAILING: Results</vt:lpstr>
      <vt:lpstr>Dolutegravir versus Raltegravir in Treatment Experienced SAILING Study: Conclusion</vt:lpstr>
      <vt:lpstr>Raltegravir plus OBT in Patients with Multidrug-Resistant HIV  005 Trial</vt:lpstr>
      <vt:lpstr>Raltegravir plus OBT in Patients with Multidrug-Resistant HIV  005: Study Design</vt:lpstr>
      <vt:lpstr>Raltegravir plus OBT in Patients with Multidrug-Resistant HIV 005: Results</vt:lpstr>
      <vt:lpstr>Raltegravir plus OBT in Patients with Multidrug-Resistant HIV  005: Results</vt:lpstr>
      <vt:lpstr>Raltegravir plus OBT in Patients with Multidrug-Resistant HIV 005: Conclusions</vt:lpstr>
      <vt:lpstr>Raltegravir Intensification with Residual Low-Level Viremia   ACTG 5244 Trial</vt:lpstr>
      <vt:lpstr>Raltegravir Intensification with Residual Low-Level Viremia   ACTG 5244: Study Design</vt:lpstr>
      <vt:lpstr>Raltegravir Intensification with Residual Low-Level Viremia   ACTG 5244: Results </vt:lpstr>
      <vt:lpstr>Raltegravir Intensification with Residual Low-Level Viremia   ACTG 5244: Conclusions</vt:lpstr>
      <vt:lpstr>Raltegravir</vt:lpstr>
      <vt:lpstr>Lopinavir-Ritonavir plus either Raltegravir or 2-3 NRTIs SECOND-LINE Trial</vt:lpstr>
      <vt:lpstr>Lopinavir-Ritonavir plus either Raltegravir or 2-3 NRTIs SECOND-LINE: Study Design</vt:lpstr>
      <vt:lpstr>Lopinavir-Ritonavir plus either Raltegravir or 2-3 NRTIs SECOND-LINE: Result </vt:lpstr>
      <vt:lpstr>Lopinavir-Ritonavir plus either Raltegravir or 2-3 NRTIs SECOND-LINE: Result </vt:lpstr>
      <vt:lpstr>Lopinavir-Ritonavir plus either Raltegravir or 2-3 NRTIs SECOND-LINE: Result </vt:lpstr>
      <vt:lpstr>Lopinavir-Ritonavir plus either Raltegravir or 2-3 NRTIs SECOND-LINE: Conclusion</vt:lpstr>
      <vt:lpstr>Lopinavir-Ritonavir plus either Raltegravir or 2-3 NRTIs SELECT Trial</vt:lpstr>
      <vt:lpstr>Lopinavir-Ritonavir plus either Raltegravir or 2-3 NRTIs SELECT: Study Design</vt:lpstr>
      <vt:lpstr>Lopinavir-Ritonavir plus either Raltegravir or 2-3 NRTIs SELECT: Results </vt:lpstr>
      <vt:lpstr>Lopinavir-Ritonavir plus either Raltegravir or 2-3 NRTIs SELECT: Results </vt:lpstr>
      <vt:lpstr>Lopinavir-Ritonavir plus either Raltegravir or 2-3 NRTIs SELECT: Results </vt:lpstr>
      <vt:lpstr>Lopinavir-Ritonavir plus either Raltegravir or 2-3 NRTIs SELECT: Conclusions</vt:lpstr>
      <vt:lpstr>Raltegravir</vt:lpstr>
      <vt:lpstr>Switching from Lopinavir-Ritonavir to Raltegravir SWITCHMRK 1 &amp; 2 Trials</vt:lpstr>
      <vt:lpstr>Switching from Lopinavir-Ritonavir to Raltegravir SWITCHMRK 1 &amp; 2 Trials: Study Design</vt:lpstr>
      <vt:lpstr>Switching from Lopinavir-Ritonavir to Raltegravir SWITCHMRK 1 &amp; 2 Trials: Results</vt:lpstr>
      <vt:lpstr>Switching from Lopinavir-Ritonavir to Raltegravir SWITCHMRK 1 &amp; 2 Trials: Results</vt:lpstr>
      <vt:lpstr>Switching from Lopinavir-Ritonavir to Raltegravir SWITCHMRK 1 Trial: Results</vt:lpstr>
      <vt:lpstr>Switching from Lopinavir-Ritonavir to Raltegravir SWITCHMRK 2 Trial: Results</vt:lpstr>
      <vt:lpstr>Switching from Lopinavir-Ritonavir to Raltegravir SWITCHMRK 1 &amp; 2 Trials: Conclusions</vt:lpstr>
      <vt:lpstr>Switch from Protease Inhibitor to Raltegravir SPIRAL Trial</vt:lpstr>
      <vt:lpstr>Switch from Protease Inhibitor to Raltegravir SPIRAL Trial: Study Design</vt:lpstr>
      <vt:lpstr>Switch from Protease Inhibitor to Raltegravir SPIRAL Trial: Results</vt:lpstr>
      <vt:lpstr>Switch from Protease Inhibitor to Raltegravir SPIRAL: Result</vt:lpstr>
      <vt:lpstr>Switch from Protease Inhibitor to Raltegravir SPIRAL Trial: Conclusions</vt:lpstr>
      <vt:lpstr>Switch from Enfuvirtide to Raltegravir CHEER Trial</vt:lpstr>
      <vt:lpstr>Switch from Enfuvirtide to Raltegravir CHEER: Study Design</vt:lpstr>
      <vt:lpstr>Switch from Enfuvirtide to Raltegravir CHEER: Results </vt:lpstr>
      <vt:lpstr>Switch from Enfuvirtide to Raltegravir CHEER: Conclusions</vt:lpstr>
      <vt:lpstr>Switch from Enfuvirtide to Raltegravir with Multidrug-Resistant HIV  EASIER ANRS 138 Trial</vt:lpstr>
      <vt:lpstr>Switch from Enfuvirtide to Raltegravir in Multidrug-Resistant HIV EASIER ANRS 138: Study Design</vt:lpstr>
      <vt:lpstr>Switch from Enfuvirtide to Raltegravir in Multidrug-Resistant HIV EASIER ANRS 138: Results</vt:lpstr>
      <vt:lpstr>Switch from Enfuvirtide to Raltegravir in Multidrug-Resistant HIV EASIER ANRS 138: Conclusions</vt:lpstr>
      <vt:lpstr>Switch from Enfuvirtide to Raltegravir in Multidrug-Resistant HIV EASIER ANRS 138: Incidence of ALT Elevations</vt:lpstr>
      <vt:lpstr>Switch from Enfuvirtide to Raltegravir in Multidrug-Resistant HIV EASIER ANRS 138: Risk Factors for ALT Elevation</vt:lpstr>
      <vt:lpstr>Maraviroc plus Raltegravir  ROCnROL (ANRS 157) Trial</vt:lpstr>
      <vt:lpstr>Maraviroc + Raltegravir  ROCnRal (ANRS 157): Study Design </vt:lpstr>
      <vt:lpstr>Maraviroc + Raltegravir  ROCnRal (ANRS 157): Result </vt:lpstr>
      <vt:lpstr>Maraviroc + Raltegravir  ROCnRal (ANRS 157): Result</vt:lpstr>
      <vt:lpstr>Maraviroc + Raltegravir  ROCnRal (ANRS 157): Result</vt:lpstr>
      <vt:lpstr>Maraviroc + Raltegravir  ROCnRal (ANRS 157): Conclusions</vt:lpstr>
      <vt:lpstr>Switch to Atazanavir-RTV with Either Raltegravir or TDF-FTC HARNESS Trial</vt:lpstr>
      <vt:lpstr>Switch to Atazanavir-ritonavir with Either Raltegravir or TDF-FTC  HARNESS: Study Design</vt:lpstr>
      <vt:lpstr>Switch to Atazanavir-ritonavir with Raltegravir or TDF-FTC HARNESS: Results</vt:lpstr>
      <vt:lpstr>Switch to Atazanavir-ritonavir with Raltegravir or TDF-FTC HARNESS: Results</vt:lpstr>
      <vt:lpstr>Switch to Atazanavir-ritonavir with Raltegravir or TDF-FTC HARNESS: Conclusions</vt:lpstr>
      <vt:lpstr>Raltegravir</vt:lpstr>
      <vt:lpstr>Raltegravir plus Standard ART in Early HIV Infection  UW PIC 330 Trial</vt:lpstr>
      <vt:lpstr>Raltegravir plus Standard ART in Early HIV Infection  UW 330 PIC: Study Design</vt:lpstr>
      <vt:lpstr>Raltegravir plus Standard ART in Early HIV Infection  UW 330 PIC: Results</vt:lpstr>
      <vt:lpstr>Raltegravir plus Standard ART in Early HIV Infection  UW 330 PIC: Conclusions</vt:lpstr>
      <vt:lpstr>Optimization of Primary HIV Infection Treatment OPTIPRIM-ANRS 147 Trial</vt:lpstr>
      <vt:lpstr>Optimization of Primary HIV Infection Treatment  OPTIPRIM-ANRS 147: Study Design</vt:lpstr>
      <vt:lpstr>Optimization of Primary HIV Infection Treatment  OPTIPRIM-ANRS 147: Results</vt:lpstr>
      <vt:lpstr>Optimization of Primary HIV Infection Treatment  OPTIPRIM-ANRS 147: Results</vt:lpstr>
      <vt:lpstr>Optimization of Primary HIV Infection Treatment  OPTIPRIM-ANRS 147: Conclusions</vt:lpstr>
      <vt:lpstr>Raltegravir vs. Lopinavir-ritonavir, both with 2NRTIs for nPEP  RALPEP Trial</vt:lpstr>
      <vt:lpstr>Raltegravir vs. Lopinavir-ritonavir, both with 2NRTIs for nPEP  RALPEP: Study Design</vt:lpstr>
      <vt:lpstr>Raltegravir vs. Lopinavir-ritonavir, both with 2NRTIs for nPEP  RALPEP: Results</vt:lpstr>
      <vt:lpstr>Raltegravir vs. Lopinavir-ritonavir, both with 2NRTIs for nPEP  RALPEP: Conclusions</vt:lpstr>
      <vt:lpstr>Raltegravir in Pregnancy PANNA Trial</vt:lpstr>
      <vt:lpstr>Raltegravir in Pregnancy  PANNA: Study Design</vt:lpstr>
      <vt:lpstr>Raltegravir in Pregnancy  PANNA: Results</vt:lpstr>
      <vt:lpstr>Raltegravir in Pregnancy  PANNA: Results</vt:lpstr>
      <vt:lpstr>Raltegravir in Pregnancy  PANNA: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Kent Unruh</cp:lastModifiedBy>
  <cp:revision>2134</cp:revision>
  <cp:lastPrinted>2020-02-15T17:14:27Z</cp:lastPrinted>
  <dcterms:created xsi:type="dcterms:W3CDTF">2010-11-28T05:36:22Z</dcterms:created>
  <dcterms:modified xsi:type="dcterms:W3CDTF">2020-02-21T14:57:41Z</dcterms:modified>
</cp:coreProperties>
</file>